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2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tags/tag3.xml" ContentType="application/vnd.openxmlformats-officedocument.presentationml.tags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tags/tag4.xml" ContentType="application/vnd.openxmlformats-officedocument.presentationml.tags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tags/tag5.xml" ContentType="application/vnd.openxmlformats-officedocument.presentationml.tags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427" r:id="rId2"/>
    <p:sldId id="609" r:id="rId3"/>
    <p:sldId id="610" r:id="rId4"/>
    <p:sldId id="611" r:id="rId5"/>
    <p:sldId id="612" r:id="rId6"/>
    <p:sldId id="575" r:id="rId7"/>
    <p:sldId id="581" r:id="rId8"/>
    <p:sldId id="582" r:id="rId9"/>
    <p:sldId id="598" r:id="rId10"/>
    <p:sldId id="701" r:id="rId11"/>
    <p:sldId id="563" r:id="rId12"/>
    <p:sldId id="564" r:id="rId13"/>
    <p:sldId id="567" r:id="rId14"/>
    <p:sldId id="700" r:id="rId15"/>
    <p:sldId id="698" r:id="rId16"/>
    <p:sldId id="706" r:id="rId17"/>
    <p:sldId id="707" r:id="rId18"/>
    <p:sldId id="664" r:id="rId19"/>
    <p:sldId id="682" r:id="rId20"/>
    <p:sldId id="708" r:id="rId21"/>
    <p:sldId id="704" r:id="rId22"/>
    <p:sldId id="702" r:id="rId23"/>
    <p:sldId id="684" r:id="rId24"/>
    <p:sldId id="685" r:id="rId25"/>
    <p:sldId id="686" r:id="rId26"/>
    <p:sldId id="687" r:id="rId27"/>
    <p:sldId id="689" r:id="rId28"/>
    <p:sldId id="699" r:id="rId29"/>
    <p:sldId id="690" r:id="rId30"/>
    <p:sldId id="691" r:id="rId31"/>
    <p:sldId id="692" r:id="rId32"/>
    <p:sldId id="694" r:id="rId33"/>
    <p:sldId id="695" r:id="rId34"/>
    <p:sldId id="696" r:id="rId35"/>
    <p:sldId id="697" r:id="rId36"/>
  </p:sldIdLst>
  <p:sldSz cx="9144000" cy="6858000" type="screen4x3"/>
  <p:notesSz cx="6858000" cy="9144000"/>
  <p:embeddedFontLst>
    <p:embeddedFont>
      <p:font typeface="cmsy10"/>
      <p:regular r:id="rId39"/>
    </p:embeddedFont>
  </p:embeddedFontLst>
  <p:custDataLst>
    <p:tags r:id="rId4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CC0000"/>
    <a:srgbClr val="FA50E2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2" autoAdjust="0"/>
    <p:restoredTop sz="94300" autoAdjust="0"/>
  </p:normalViewPr>
  <p:slideViewPr>
    <p:cSldViewPr>
      <p:cViewPr varScale="1">
        <p:scale>
          <a:sx n="87" d="100"/>
          <a:sy n="87" d="100"/>
        </p:scale>
        <p:origin x="-9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CEF2440-A2FC-4D3E-A300-587A42B90B4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068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7380253-7DAA-4F43-B09D-22A7460CA19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620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45287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0281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9790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64264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3211B3-1FF6-47CD-8EF9-B7AE0CB7350C}" type="slidenum">
              <a:rPr lang="ar-SA" smtClean="0">
                <a:solidFill>
                  <a:prstClr val="black"/>
                </a:solidFill>
              </a:rPr>
              <a:pPr/>
              <a:t>22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43688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7279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56501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28213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2106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52133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5213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68421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26791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14926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08010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31582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AE7C2B-31F2-46B2-A85F-514D28A6958C}" type="slidenum">
              <a:rPr lang="ar-SA"/>
              <a:pPr/>
              <a:t>35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71AC9-5C57-4C6C-8E9A-FBB32997FF5E}" type="slidenum">
              <a:rPr lang="ar-SA"/>
              <a:pPr>
                <a:defRPr/>
              </a:pPr>
              <a:t>‹#›</a:t>
            </a:fld>
            <a:r>
              <a:rPr lang="en-US"/>
              <a:t>/38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B1D3F-FA8E-4A42-91E3-16710A1C99DB}" type="slidenum">
              <a:rPr lang="ar-SA"/>
              <a:pPr>
                <a:defRPr/>
              </a:pPr>
              <a:t>‹#›</a:t>
            </a:fld>
            <a:r>
              <a:rPr lang="en-US"/>
              <a:t>/38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F0F4D-CD75-4FC9-9EE8-D7233DC8BDF8}" type="slidenum">
              <a:rPr lang="ar-SA"/>
              <a:pPr>
                <a:defRPr/>
              </a:pPr>
              <a:t>‹#›</a:t>
            </a:fld>
            <a:r>
              <a:rPr lang="en-US"/>
              <a:t>/38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49C10-0E4B-4B7F-9718-4BCB5840D081}" type="slidenum">
              <a:rPr lang="ar-SA"/>
              <a:pPr>
                <a:defRPr/>
              </a:pPr>
              <a:t>‹#›</a:t>
            </a:fld>
            <a:r>
              <a:rPr lang="en-US"/>
              <a:t>/38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D7633-8B38-49B4-93AF-676A61FED55C}" type="slidenum">
              <a:rPr lang="ar-SA"/>
              <a:pPr>
                <a:defRPr/>
              </a:pPr>
              <a:t>‹#›</a:t>
            </a:fld>
            <a:r>
              <a:rPr lang="en-US"/>
              <a:t>/38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7A192-AD22-4B13-8164-A2CDEB832B43}" type="slidenum">
              <a:rPr lang="ar-SA"/>
              <a:pPr>
                <a:defRPr/>
              </a:pPr>
              <a:t>‹#›</a:t>
            </a:fld>
            <a:r>
              <a:rPr lang="en-US"/>
              <a:t>/38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AC247-95D5-4982-BE9C-EDF756ABFF33}" type="slidenum">
              <a:rPr lang="ar-SA"/>
              <a:pPr>
                <a:defRPr/>
              </a:pPr>
              <a:t>‹#›</a:t>
            </a:fld>
            <a:r>
              <a:rPr lang="en-US"/>
              <a:t>/38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33DA6-A10A-4268-A0B5-B053261DC988}" type="slidenum">
              <a:rPr lang="ar-SA"/>
              <a:pPr>
                <a:defRPr/>
              </a:pPr>
              <a:t>‹#›</a:t>
            </a:fld>
            <a:r>
              <a:rPr lang="en-US"/>
              <a:t>/38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BFF6C-A382-4228-9F0E-1AAFB77C9CC9}" type="slidenum">
              <a:rPr lang="ar-SA"/>
              <a:pPr>
                <a:defRPr/>
              </a:pPr>
              <a:t>‹#›</a:t>
            </a:fld>
            <a:r>
              <a:rPr lang="en-US"/>
              <a:t>/38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12616-C964-49FF-BDBD-0671F2AD07EE}" type="slidenum">
              <a:rPr lang="ar-SA"/>
              <a:pPr>
                <a:defRPr/>
              </a:pPr>
              <a:t>‹#›</a:t>
            </a:fld>
            <a:r>
              <a:rPr lang="en-US"/>
              <a:t>/38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D2FC7-F91D-4F62-B8A3-FA124A26D28B}" type="slidenum">
              <a:rPr lang="ar-SA"/>
              <a:pPr>
                <a:defRPr/>
              </a:pPr>
              <a:t>‹#›</a:t>
            </a:fld>
            <a:r>
              <a:rPr lang="en-US"/>
              <a:t>/38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3920B-07FE-435F-9CB7-7DDD00B68EBD}" type="slidenum">
              <a:rPr lang="ar-SA"/>
              <a:pPr>
                <a:defRPr/>
              </a:pPr>
              <a:t>‹#›</a:t>
            </a:fld>
            <a:r>
              <a:rPr lang="en-US"/>
              <a:t>/38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64853-95A8-4786-B43D-187219A2D7BC}" type="slidenum">
              <a:rPr lang="ar-SA"/>
              <a:pPr>
                <a:defRPr/>
              </a:pPr>
              <a:t>‹#›</a:t>
            </a:fld>
            <a:r>
              <a:rPr lang="en-US"/>
              <a:t>/38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38A89-85E6-4309-BAC0-007B1400EC0D}" type="slidenum">
              <a:rPr lang="ar-SA"/>
              <a:pPr>
                <a:defRPr/>
              </a:pPr>
              <a:t>‹#›</a:t>
            </a:fld>
            <a:r>
              <a:rPr lang="en-US"/>
              <a:t>/38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DF01354-0321-424E-ADD6-B4392DFA727E}" type="slidenum">
              <a:rPr lang="ar-SA"/>
              <a:pPr>
                <a:defRPr/>
              </a:pPr>
              <a:t>‹#›</a:t>
            </a:fld>
            <a:r>
              <a:rPr lang="en-US"/>
              <a:t>/38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8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6.wmf"/><Relationship Id="rId1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1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10.bin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image" Target="../media/image20.wmf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5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30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31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04800"/>
            <a:ext cx="8229600" cy="20574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Online Algorithms, Linear Programming, and the k-Server Problem</a:t>
            </a:r>
            <a:br>
              <a:rPr lang="en-US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226307" name="Group 3"/>
          <p:cNvGraphicFramePr>
            <a:graphicFrameLocks noGrp="1"/>
          </p:cNvGraphicFramePr>
          <p:nvPr/>
        </p:nvGraphicFramePr>
        <p:xfrm>
          <a:off x="533400" y="2438400"/>
          <a:ext cx="8229600" cy="1603248"/>
        </p:xfrm>
        <a:graphic>
          <a:graphicData uri="http://schemas.openxmlformats.org/drawingml/2006/table">
            <a:tbl>
              <a:tblPr/>
              <a:tblGrid>
                <a:gridCol w="1905000"/>
                <a:gridCol w="4419600"/>
                <a:gridCol w="1905000"/>
              </a:tblGrid>
              <a:tr h="152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Seffi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Naor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Computer Science Dept.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Technion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28600" y="4572000"/>
            <a:ext cx="8686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US" sz="24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Approximation </a:t>
            </a:r>
            <a:r>
              <a:rPr lang="en-US" sz="2400" dirty="0">
                <a:solidFill>
                  <a:srgbClr val="FF0000"/>
                </a:solidFill>
              </a:rPr>
              <a:t>Algorithms: T</a:t>
            </a:r>
            <a:r>
              <a:rPr lang="en-US" sz="2400" dirty="0" smtClean="0">
                <a:solidFill>
                  <a:srgbClr val="FF0000"/>
                </a:solidFill>
              </a:rPr>
              <a:t>he </a:t>
            </a:r>
            <a:r>
              <a:rPr lang="en-US" sz="2400" dirty="0">
                <a:solidFill>
                  <a:srgbClr val="FF0000"/>
                </a:solidFill>
              </a:rPr>
              <a:t>Last Decade </a:t>
            </a:r>
            <a:r>
              <a:rPr lang="en-US" sz="2400" dirty="0" smtClean="0">
                <a:solidFill>
                  <a:srgbClr val="FF0000"/>
                </a:solidFill>
              </a:rPr>
              <a:t>and The Next</a:t>
            </a:r>
            <a:r>
              <a:rPr lang="en-US" sz="2400" dirty="0" smtClean="0"/>
              <a:t> </a:t>
            </a:r>
            <a:endParaRPr lang="en-US" sz="2400" dirty="0"/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	</a:t>
            </a:r>
            <a:r>
              <a:rPr lang="en-US" sz="2400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		</a:t>
            </a:r>
            <a:r>
              <a:rPr lang="en-US" sz="2400" dirty="0">
                <a:solidFill>
                  <a:srgbClr val="FF0000"/>
                </a:solidFill>
              </a:rPr>
              <a:t>Princeton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,</a:t>
            </a:r>
            <a:r>
              <a:rPr lang="en-US" sz="2400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June </a:t>
            </a:r>
            <a:r>
              <a:rPr lang="en-US" sz="2400" dirty="0">
                <a:solidFill>
                  <a:srgbClr val="FF0000"/>
                </a:solidFill>
              </a:rPr>
              <a:t>2011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kern="0" dirty="0" smtClean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Joint work with: Nikhil </a:t>
            </a:r>
            <a:r>
              <a:rPr lang="en-US" sz="2400" kern="0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Bansal</a:t>
            </a:r>
            <a:r>
              <a:rPr lang="en-US" sz="2400" kern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2400" kern="0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Niv</a:t>
            </a:r>
            <a:r>
              <a:rPr lang="en-US" sz="2400" kern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kern="0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Buchbinder</a:t>
            </a:r>
            <a:r>
              <a:rPr lang="en-US" sz="2400" kern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, and </a:t>
            </a:r>
            <a:r>
              <a:rPr lang="en-US" sz="2400" kern="0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Aleksander</a:t>
            </a:r>
            <a:r>
              <a:rPr lang="en-US" sz="2400" kern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kern="0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Madry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Randomization: </a:t>
            </a:r>
            <a:r>
              <a:rPr lang="en-US" dirty="0"/>
              <a:t>N</a:t>
            </a:r>
            <a:r>
              <a:rPr lang="en-US" dirty="0" smtClean="0"/>
              <a:t>ot </a:t>
            </a:r>
            <a:r>
              <a:rPr lang="en-US" dirty="0"/>
              <a:t>W</a:t>
            </a:r>
            <a:r>
              <a:rPr lang="en-US" dirty="0" smtClean="0"/>
              <a:t>ell Understood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51816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Two simple metrics:</a:t>
            </a:r>
          </a:p>
          <a:p>
            <a:pPr>
              <a:buFontTx/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0000FF"/>
                </a:solidFill>
              </a:rPr>
              <a:t>d</a:t>
            </a:r>
            <a:r>
              <a:rPr lang="en-US" sz="2400" dirty="0" smtClean="0">
                <a:solidFill>
                  <a:srgbClr val="0000FF"/>
                </a:solidFill>
              </a:rPr>
              <a:t>epth 2-tree</a:t>
            </a:r>
            <a:r>
              <a:rPr lang="en-US" sz="2400" dirty="0">
                <a:solidFill>
                  <a:srgbClr val="0000FF"/>
                </a:solidFill>
              </a:rPr>
              <a:t>: </a:t>
            </a:r>
            <a:r>
              <a:rPr lang="en-US" sz="2400" dirty="0" smtClean="0"/>
              <a:t>no </a:t>
            </a:r>
            <a:r>
              <a:rPr lang="en-US" sz="2400" dirty="0"/>
              <a:t>o(k) </a:t>
            </a:r>
            <a:r>
              <a:rPr lang="en-US" sz="2400" dirty="0" smtClean="0"/>
              <a:t>guarantee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>
                <a:solidFill>
                  <a:srgbClr val="0000FF"/>
                </a:solidFill>
              </a:rPr>
              <a:t>l</a:t>
            </a:r>
            <a:r>
              <a:rPr lang="en-US" sz="2400" dirty="0" smtClean="0">
                <a:solidFill>
                  <a:srgbClr val="0000FF"/>
                </a:solidFill>
              </a:rPr>
              <a:t>ine metric: </a:t>
            </a:r>
            <a:r>
              <a:rPr lang="en-US" sz="2400" dirty="0"/>
              <a:t>no o(k) guarantee</a:t>
            </a:r>
            <a:endParaRPr lang="en-US" sz="2400" dirty="0">
              <a:solidFill>
                <a:srgbClr val="0000FF"/>
              </a:solidFill>
            </a:endParaRPr>
          </a:p>
          <a:p>
            <a:pPr>
              <a:buFontTx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</a:t>
            </a:r>
            <a:r>
              <a:rPr lang="en-US" sz="2400" dirty="0"/>
              <a:t>known:</a:t>
            </a:r>
            <a:r>
              <a:rPr lang="en-US" sz="26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n</a:t>
            </a:r>
            <a:r>
              <a:rPr lang="en-US" sz="2400" baseline="30000" dirty="0" smtClean="0">
                <a:solidFill>
                  <a:srgbClr val="CC0000"/>
                </a:solidFill>
              </a:rPr>
              <a:t>2/3</a:t>
            </a:r>
            <a:r>
              <a:rPr lang="en-US" sz="2400" dirty="0" smtClean="0">
                <a:solidFill>
                  <a:srgbClr val="CC0000"/>
                </a:solidFill>
              </a:rPr>
              <a:t>  [</a:t>
            </a:r>
            <a:r>
              <a:rPr lang="en-US" sz="2400" dirty="0" err="1" smtClean="0">
                <a:solidFill>
                  <a:srgbClr val="CC0000"/>
                </a:solidFill>
              </a:rPr>
              <a:t>Csaba-Lodha</a:t>
            </a:r>
            <a:r>
              <a:rPr lang="en-US" sz="2400" dirty="0" smtClean="0">
                <a:solidFill>
                  <a:srgbClr val="CC0000"/>
                </a:solidFill>
              </a:rPr>
              <a:t> 2006</a:t>
            </a:r>
            <a:r>
              <a:rPr lang="en-US" sz="2400" dirty="0">
                <a:solidFill>
                  <a:srgbClr val="CC0000"/>
                </a:solidFill>
              </a:rPr>
              <a:t>]  </a:t>
            </a:r>
            <a:endParaRPr lang="en-US" sz="2400" dirty="0" smtClean="0">
              <a:solidFill>
                <a:srgbClr val="CC0000"/>
              </a:solidFill>
            </a:endParaRPr>
          </a:p>
          <a:p>
            <a:pPr>
              <a:buFontTx/>
              <a:buNone/>
            </a:pP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                  </a:t>
            </a:r>
            <a:r>
              <a:rPr lang="en-US" sz="2400" dirty="0" err="1" smtClean="0">
                <a:solidFill>
                  <a:srgbClr val="CC0000"/>
                </a:solidFill>
              </a:rPr>
              <a:t>exp</a:t>
            </a:r>
            <a:r>
              <a:rPr lang="en-US" sz="2400" dirty="0" smtClean="0">
                <a:solidFill>
                  <a:srgbClr val="CC0000"/>
                </a:solidFill>
              </a:rPr>
              <a:t>(O(log </a:t>
            </a:r>
            <a:r>
              <a:rPr lang="en-US" sz="2400" dirty="0">
                <a:solidFill>
                  <a:srgbClr val="CC0000"/>
                </a:solidFill>
              </a:rPr>
              <a:t>n)</a:t>
            </a:r>
            <a:r>
              <a:rPr lang="en-US" sz="2400" baseline="30000" dirty="0">
                <a:solidFill>
                  <a:srgbClr val="CC0000"/>
                </a:solidFill>
              </a:rPr>
              <a:t>1/2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r>
              <a:rPr lang="en-US" sz="2400" dirty="0" smtClean="0">
                <a:solidFill>
                  <a:srgbClr val="CC0000"/>
                </a:solidFill>
              </a:rPr>
              <a:t>[</a:t>
            </a:r>
            <a:r>
              <a:rPr lang="en-US" sz="2400" dirty="0" err="1" smtClean="0">
                <a:solidFill>
                  <a:srgbClr val="CC0000"/>
                </a:solidFill>
              </a:rPr>
              <a:t>Bansal-Buchbinder-Naor</a:t>
            </a:r>
            <a:r>
              <a:rPr lang="en-US" sz="2400" dirty="0" smtClean="0">
                <a:solidFill>
                  <a:srgbClr val="CC0000"/>
                </a:solidFill>
              </a:rPr>
              <a:t> 2010</a:t>
            </a:r>
            <a:r>
              <a:rPr lang="en-US" sz="2400" dirty="0">
                <a:solidFill>
                  <a:srgbClr val="CC0000"/>
                </a:solidFill>
              </a:rPr>
              <a:t>]</a:t>
            </a:r>
          </a:p>
          <a:p>
            <a:pPr>
              <a:buFontTx/>
              <a:buNone/>
            </a:pPr>
            <a:endParaRPr lang="en-US" sz="2400" dirty="0"/>
          </a:p>
          <a:p>
            <a:pPr eaLnBrk="1" hangingPunct="1">
              <a:buFontTx/>
              <a:buNone/>
            </a:pPr>
            <a:endParaRPr lang="en-US" sz="2600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endParaRPr lang="en-US" sz="2600" dirty="0" smtClean="0">
              <a:solidFill>
                <a:srgbClr val="0000FF"/>
              </a:solidFill>
            </a:endParaRPr>
          </a:p>
        </p:txBody>
      </p:sp>
      <p:pic>
        <p:nvPicPr>
          <p:cNvPr id="1177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981200"/>
            <a:ext cx="1981200" cy="1199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8"/>
          <p:cNvCxnSpPr>
            <a:cxnSpLocks noChangeShapeType="1"/>
          </p:cNvCxnSpPr>
          <p:nvPr/>
        </p:nvCxnSpPr>
        <p:spPr bwMode="auto">
          <a:xfrm>
            <a:off x="5181600" y="4724400"/>
            <a:ext cx="3429000" cy="0"/>
          </a:xfrm>
          <a:prstGeom prst="line">
            <a:avLst/>
          </a:prstGeom>
          <a:noFill/>
          <a:ln w="44450" algn="ctr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77521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2"/>
          <p:cNvSpPr>
            <a:spLocks noChangeArrowheads="1"/>
          </p:cNvSpPr>
          <p:nvPr/>
        </p:nvSpPr>
        <p:spPr bwMode="auto">
          <a:xfrm>
            <a:off x="4876800" y="1295400"/>
            <a:ext cx="3886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600">
                <a:solidFill>
                  <a:srgbClr val="FF0000"/>
                </a:solidFill>
              </a:rPr>
              <a:t>D: Dual Packing	</a:t>
            </a:r>
            <a:r>
              <a:rPr lang="en-US" sz="2600" b="0"/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600" b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600" b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000" b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600" b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600" b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600" b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600" b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600" b="0"/>
          </a:p>
        </p:txBody>
      </p:sp>
      <p:sp>
        <p:nvSpPr>
          <p:cNvPr id="410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smtClean="0"/>
              <a:t>An Abstract Online Problem</a:t>
            </a:r>
          </a:p>
        </p:txBody>
      </p:sp>
      <p:sp>
        <p:nvSpPr>
          <p:cNvPr id="410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4267200" cy="2895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P: Primal Covering	</a:t>
            </a:r>
            <a:r>
              <a:rPr lang="en-US" sz="2600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600" dirty="0" smtClean="0"/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609600" y="3962400"/>
            <a:ext cx="7924800" cy="24384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ts val="1200"/>
              </a:spcBef>
              <a:defRPr/>
            </a:pPr>
            <a:endParaRPr 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Primal: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constraints arrive one by 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one</a:t>
            </a:r>
            <a:endParaRPr lang="en-US" sz="2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Primal Goal: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f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ind 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feasible solution x</a:t>
            </a:r>
            <a:r>
              <a:rPr lang="en-US" sz="2600" b="0" baseline="30000" dirty="0">
                <a:latin typeface="Arial" pitchFamily="34" charset="0"/>
                <a:cs typeface="Arial" pitchFamily="34" charset="0"/>
              </a:rPr>
              <a:t>*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of </a:t>
            </a:r>
            <a:r>
              <a:rPr lang="en-US" sz="2600" b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min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 cost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Aft>
                <a:spcPts val="1200"/>
              </a:spcAft>
              <a:defRPr/>
            </a:pPr>
            <a:r>
              <a:rPr lang="en-US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Requirements: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600" b="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Upon arrival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constraint must be satisfied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600" b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Cannot decrease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 variables  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(online nature)</a:t>
            </a:r>
          </a:p>
        </p:txBody>
      </p:sp>
      <p:graphicFrame>
        <p:nvGraphicFramePr>
          <p:cNvPr id="4098" name="Object 1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2"/>
          <p:cNvGraphicFramePr>
            <a:graphicFrameLocks noChangeAspect="1"/>
          </p:cNvGraphicFramePr>
          <p:nvPr/>
        </p:nvGraphicFramePr>
        <p:xfrm>
          <a:off x="1447800" y="1752600"/>
          <a:ext cx="152400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" name="Equation" r:id="rId6" imgW="698400" imgH="431640" progId="Equation.3">
                  <p:embed/>
                </p:oleObj>
              </mc:Choice>
              <mc:Fallback>
                <p:oleObj name="Equation" r:id="rId6" imgW="698400" imgH="431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752600"/>
                        <a:ext cx="1524000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20700" y="2819400"/>
          <a:ext cx="3379788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" name="Equation" r:id="rId8" imgW="1549080" imgH="431640" progId="Equation.3">
                  <p:embed/>
                </p:oleObj>
              </mc:Choice>
              <mc:Fallback>
                <p:oleObj name="Equation" r:id="rId8" imgW="154908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819400"/>
                        <a:ext cx="3379788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14"/>
          <p:cNvGraphicFramePr>
            <a:graphicFrameLocks noChangeAspect="1"/>
          </p:cNvGraphicFramePr>
          <p:nvPr/>
        </p:nvGraphicFramePr>
        <p:xfrm>
          <a:off x="5099050" y="1662113"/>
          <a:ext cx="1690688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" name="Equation" r:id="rId10" imgW="774360" imgH="444240" progId="Equation.3">
                  <p:embed/>
                </p:oleObj>
              </mc:Choice>
              <mc:Fallback>
                <p:oleObj name="Equation" r:id="rId10" imgW="774360" imgH="4442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9050" y="1662113"/>
                        <a:ext cx="1690688" cy="96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15"/>
          <p:cNvGraphicFramePr>
            <a:graphicFrameLocks noChangeAspect="1"/>
          </p:cNvGraphicFramePr>
          <p:nvPr/>
        </p:nvGraphicFramePr>
        <p:xfrm>
          <a:off x="4703763" y="2730500"/>
          <a:ext cx="3268662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" name="Equation" r:id="rId12" imgW="1498320" imgH="444240" progId="Equation.3">
                  <p:embed/>
                </p:oleObj>
              </mc:Choice>
              <mc:Fallback>
                <p:oleObj name="Equation" r:id="rId12" imgW="1498320" imgH="4442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3763" y="2730500"/>
                        <a:ext cx="3268662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7" name="Picture 12" descr="C:\Users\nivbuchb\AppData\Local\Microsoft\Windows\Temporary Internet Files\Content.IE5\3Y5AYT48\MCj04377990000[1].wm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657600" y="1143000"/>
            <a:ext cx="11588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108" name="Straight Connector 13"/>
          <p:cNvCxnSpPr>
            <a:cxnSpLocks noChangeShapeType="1"/>
          </p:cNvCxnSpPr>
          <p:nvPr/>
        </p:nvCxnSpPr>
        <p:spPr bwMode="auto">
          <a:xfrm rot="5400000">
            <a:off x="3427413" y="2743200"/>
            <a:ext cx="1677988" cy="1587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smtClean="0"/>
              <a:t>An Abstract Online Problem</a:t>
            </a:r>
          </a:p>
        </p:txBody>
      </p:sp>
      <p:sp>
        <p:nvSpPr>
          <p:cNvPr id="5130" name="Rectangle 8"/>
          <p:cNvSpPr>
            <a:spLocks noChangeArrowheads="1"/>
          </p:cNvSpPr>
          <p:nvPr/>
        </p:nvSpPr>
        <p:spPr bwMode="auto">
          <a:xfrm>
            <a:off x="609600" y="3962400"/>
            <a:ext cx="8077200" cy="24384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ts val="1200"/>
              </a:spcBef>
              <a:defRPr/>
            </a:pPr>
            <a:endParaRPr 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Dual: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columns arrive one by one (new variables).</a:t>
            </a:r>
            <a:endParaRPr lang="en-US" sz="2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Dual </a:t>
            </a:r>
            <a:r>
              <a:rPr lang="en-US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Goal: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f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ind 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feasible solution y</a:t>
            </a:r>
            <a:r>
              <a:rPr lang="en-US" sz="2600" b="0" baseline="30000" dirty="0">
                <a:latin typeface="Arial" pitchFamily="34" charset="0"/>
                <a:cs typeface="Arial" pitchFamily="34" charset="0"/>
              </a:rPr>
              <a:t>*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with </a:t>
            </a:r>
            <a:r>
              <a:rPr lang="en-US" sz="2600" b="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max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profit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Aft>
                <a:spcPts val="1200"/>
              </a:spcAft>
              <a:defRPr/>
            </a:pPr>
            <a:r>
              <a:rPr lang="en-US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Requirements: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indent="-514350">
              <a:lnSpc>
                <a:spcPct val="80000"/>
              </a:lnSpc>
              <a:defRPr/>
            </a:pP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new 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variable 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is set </a:t>
            </a:r>
            <a:r>
              <a:rPr lang="en-US" sz="2600" b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only </a:t>
            </a:r>
            <a:r>
              <a:rPr lang="en-US" sz="2600" b="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upon arrival 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(online nature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600" b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2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876800" y="1295400"/>
            <a:ext cx="3886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600">
                <a:solidFill>
                  <a:srgbClr val="FF0000"/>
                </a:solidFill>
              </a:rPr>
              <a:t>D: Dual Packing	</a:t>
            </a:r>
            <a:r>
              <a:rPr lang="en-US" sz="2600" b="0"/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600" b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600" b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000" b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600" b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600" b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600" b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600" b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600" b="0"/>
          </a:p>
        </p:txBody>
      </p:sp>
      <p:sp>
        <p:nvSpPr>
          <p:cNvPr id="14" name="Rectangle 4"/>
          <p:cNvSpPr txBox="1">
            <a:spLocks noChangeArrowheads="1"/>
          </p:cNvSpPr>
          <p:nvPr/>
        </p:nvSpPr>
        <p:spPr bwMode="auto">
          <a:xfrm>
            <a:off x="457200" y="1295400"/>
            <a:ext cx="4267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600" kern="0">
                <a:solidFill>
                  <a:srgbClr val="FF0000"/>
                </a:solidFill>
                <a:latin typeface="+mn-lt"/>
                <a:cs typeface="+mn-cs"/>
              </a:rPr>
              <a:t>P: Primal Covering	</a:t>
            </a:r>
            <a:r>
              <a:rPr lang="en-US" sz="2600" b="0" kern="0">
                <a:latin typeface="+mn-lt"/>
                <a:cs typeface="+mn-cs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600" b="0" kern="0"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1000" b="0" kern="0"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1000" b="0" kern="0"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600" b="0" kern="0"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600" b="0" kern="0"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600" b="0" kern="0">
              <a:latin typeface="+mn-lt"/>
              <a:cs typeface="+mn-cs"/>
            </a:endParaRPr>
          </a:p>
        </p:txBody>
      </p:sp>
      <p:graphicFrame>
        <p:nvGraphicFramePr>
          <p:cNvPr id="5123" name="Object 1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3" name="Equation" r:id="rId6" imgW="114120" imgH="215640" progId="Equation.3">
                  <p:embed/>
                </p:oleObj>
              </mc:Choice>
              <mc:Fallback>
                <p:oleObj name="Equation" r:id="rId6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2"/>
          <p:cNvGraphicFramePr>
            <a:graphicFrameLocks noChangeAspect="1"/>
          </p:cNvGraphicFramePr>
          <p:nvPr/>
        </p:nvGraphicFramePr>
        <p:xfrm>
          <a:off x="1447800" y="1752600"/>
          <a:ext cx="152400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4" name="Equation" r:id="rId7" imgW="698400" imgH="431640" progId="Equation.3">
                  <p:embed/>
                </p:oleObj>
              </mc:Choice>
              <mc:Fallback>
                <p:oleObj name="Equation" r:id="rId7" imgW="698400" imgH="431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752600"/>
                        <a:ext cx="1524000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4"/>
          <p:cNvGraphicFramePr>
            <a:graphicFrameLocks noChangeAspect="1"/>
          </p:cNvGraphicFramePr>
          <p:nvPr/>
        </p:nvGraphicFramePr>
        <p:xfrm>
          <a:off x="520700" y="2819400"/>
          <a:ext cx="3379788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" name="Equation" r:id="rId9" imgW="1549080" imgH="431640" progId="Equation.3">
                  <p:embed/>
                </p:oleObj>
              </mc:Choice>
              <mc:Fallback>
                <p:oleObj name="Equation" r:id="rId9" imgW="154908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819400"/>
                        <a:ext cx="3379788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14"/>
          <p:cNvGraphicFramePr>
            <a:graphicFrameLocks noChangeAspect="1"/>
          </p:cNvGraphicFramePr>
          <p:nvPr/>
        </p:nvGraphicFramePr>
        <p:xfrm>
          <a:off x="5099050" y="1662113"/>
          <a:ext cx="1690688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6" name="Equation" r:id="rId11" imgW="774360" imgH="444240" progId="Equation.3">
                  <p:embed/>
                </p:oleObj>
              </mc:Choice>
              <mc:Fallback>
                <p:oleObj name="Equation" r:id="rId11" imgW="774360" imgH="4442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9050" y="1662113"/>
                        <a:ext cx="1690688" cy="96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15"/>
          <p:cNvGraphicFramePr>
            <a:graphicFrameLocks noChangeAspect="1"/>
          </p:cNvGraphicFramePr>
          <p:nvPr/>
        </p:nvGraphicFramePr>
        <p:xfrm>
          <a:off x="4703763" y="2730500"/>
          <a:ext cx="3268662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7" name="Equation" r:id="rId13" imgW="1498320" imgH="444240" progId="Equation.3">
                  <p:embed/>
                </p:oleObj>
              </mc:Choice>
              <mc:Fallback>
                <p:oleObj name="Equation" r:id="rId13" imgW="1498320" imgH="4442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3763" y="2730500"/>
                        <a:ext cx="3268662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32" name="Picture 12" descr="C:\Users\nivbuchb\AppData\Local\Microsoft\Windows\Temporary Internet Files\Content.IE5\3Y5AYT48\MCj04377990000[1].wmf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657600" y="1143000"/>
            <a:ext cx="11588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133" name="Straight Connector 20"/>
          <p:cNvCxnSpPr>
            <a:cxnSpLocks noChangeShapeType="1"/>
          </p:cNvCxnSpPr>
          <p:nvPr/>
        </p:nvCxnSpPr>
        <p:spPr bwMode="auto">
          <a:xfrm rot="5400000">
            <a:off x="3427413" y="2743200"/>
            <a:ext cx="1677988" cy="1587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Key Idea for Online Primal-Dual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Primal: </a:t>
            </a:r>
            <a:r>
              <a:rPr lang="en-US" sz="2400" dirty="0" smtClean="0"/>
              <a:t>Min </a:t>
            </a:r>
            <a:r>
              <a:rPr lang="en-US" sz="2400" dirty="0" smtClean="0">
                <a:latin typeface="Symbol" pitchFamily="18" charset="2"/>
                <a:sym typeface="Symbol" pitchFamily="18" charset="2"/>
              </a:rPr>
              <a:t></a:t>
            </a:r>
            <a:r>
              <a:rPr lang="en-US" sz="2400" baseline="-25000" dirty="0" err="1" smtClean="0">
                <a:sym typeface="Symbol" pitchFamily="18" charset="2"/>
              </a:rPr>
              <a:t>i</a:t>
            </a:r>
            <a:r>
              <a:rPr lang="en-US" sz="2400" dirty="0" smtClean="0"/>
              <a:t> 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                      </a:t>
            </a:r>
            <a:r>
              <a:rPr lang="en-US" sz="2400" b="1" dirty="0" smtClean="0">
                <a:solidFill>
                  <a:srgbClr val="0000FF"/>
                </a:solidFill>
              </a:rPr>
              <a:t>Dual</a:t>
            </a:r>
          </a:p>
          <a:p>
            <a:pPr eaLnBrk="1" hangingPunct="1">
              <a:buFontTx/>
              <a:buNone/>
            </a:pP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Step </a:t>
            </a:r>
            <a:r>
              <a:rPr lang="en-US" sz="2400" dirty="0" smtClean="0">
                <a:solidFill>
                  <a:srgbClr val="0000FF"/>
                </a:solidFill>
              </a:rPr>
              <a:t>t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new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constraint:</a:t>
            </a:r>
            <a:r>
              <a:rPr lang="en-US" sz="2400" dirty="0" smtClean="0"/>
              <a:t>                 </a:t>
            </a:r>
            <a:r>
              <a:rPr lang="en-US" sz="2400" dirty="0" smtClean="0">
                <a:solidFill>
                  <a:srgbClr val="0000FF"/>
                </a:solidFill>
              </a:rPr>
              <a:t>New variable</a:t>
            </a:r>
            <a:r>
              <a:rPr lang="en-US" sz="2400" dirty="0" smtClean="0"/>
              <a:t>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t</a:t>
            </a: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+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+ … +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j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 pitchFamily="34" charset="0"/>
              </a:rPr>
              <a:t>≥</a:t>
            </a:r>
            <a:r>
              <a:rPr lang="en-US" sz="2400" dirty="0" smtClean="0"/>
              <a:t> </a:t>
            </a:r>
            <a:r>
              <a:rPr lang="en-US" sz="2400" dirty="0" err="1" smtClean="0"/>
              <a:t>b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            + </a:t>
            </a:r>
            <a:r>
              <a:rPr lang="en-US" sz="2400" dirty="0" err="1" smtClean="0"/>
              <a:t>b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    in dual objective</a:t>
            </a:r>
          </a:p>
          <a:p>
            <a:pPr eaLnBrk="1" hangingPunct="1">
              <a:buFontTx/>
              <a:buNone/>
            </a:pP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How much: </a:t>
            </a:r>
            <a:r>
              <a:rPr lang="en-US" sz="2400" dirty="0" smtClean="0">
                <a:latin typeface="Symbol" pitchFamily="18" charset="2"/>
                <a:sym typeface="Symbol" pitchFamily="18" charset="2"/>
              </a:rPr>
              <a:t></a:t>
            </a:r>
            <a:r>
              <a:rPr lang="en-US" sz="2400" dirty="0" smtClean="0"/>
              <a:t> 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 ?                        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 pitchFamily="34" charset="0"/>
                <a:sym typeface="Wingdings" pitchFamily="2" charset="2"/>
              </a:rPr>
              <a:t></a:t>
            </a:r>
            <a:r>
              <a:rPr lang="en-US" sz="2400" dirty="0" smtClean="0"/>
              <a:t>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 + 1   </a:t>
            </a:r>
            <a:r>
              <a:rPr lang="en-US" sz="1800" dirty="0" smtClean="0"/>
              <a:t>(</a:t>
            </a:r>
            <a:r>
              <a:rPr lang="en-US" sz="1800" dirty="0" smtClean="0">
                <a:solidFill>
                  <a:srgbClr val="0000FF"/>
                </a:solidFill>
              </a:rPr>
              <a:t>additive</a:t>
            </a:r>
            <a:r>
              <a:rPr lang="en-US" sz="1800" dirty="0" smtClean="0"/>
              <a:t> update)</a:t>
            </a:r>
          </a:p>
          <a:p>
            <a:pPr eaLnBrk="1" hangingPunct="1">
              <a:buFontTx/>
              <a:buNone/>
            </a:pPr>
            <a:endParaRPr lang="en-US" sz="1800" dirty="0" smtClean="0">
              <a:latin typeface="Symbol" pitchFamily="18" charset="2"/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 sz="2400" dirty="0" smtClean="0">
                <a:latin typeface="Symbol" pitchFamily="18" charset="2"/>
                <a:sym typeface="Symbol" pitchFamily="18" charset="2"/>
              </a:rPr>
              <a:t></a:t>
            </a:r>
            <a:r>
              <a:rPr lang="en-US" sz="2400" dirty="0" smtClean="0">
                <a:latin typeface="Symbol" pitchFamily="18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primal</a:t>
            </a:r>
            <a:r>
              <a:rPr lang="en-US" sz="2400" dirty="0" smtClean="0"/>
              <a:t> cost = </a:t>
            </a:r>
          </a:p>
        </p:txBody>
      </p:sp>
      <p:sp>
        <p:nvSpPr>
          <p:cNvPr id="391172" name="Text Box 4"/>
          <p:cNvSpPr txBox="1">
            <a:spLocks noChangeArrowheads="1"/>
          </p:cNvSpPr>
          <p:nvPr/>
        </p:nvSpPr>
        <p:spPr bwMode="auto">
          <a:xfrm>
            <a:off x="228600" y="58674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sz="2400" b="0" dirty="0" err="1"/>
              <a:t>dx</a:t>
            </a:r>
            <a:r>
              <a:rPr lang="en-US" sz="2400" b="0" dirty="0"/>
              <a:t>/</a:t>
            </a:r>
            <a:r>
              <a:rPr lang="en-US" sz="2400" b="0" dirty="0" err="1"/>
              <a:t>dy</a:t>
            </a:r>
            <a:r>
              <a:rPr lang="en-US" sz="2400" b="0" dirty="0"/>
              <a:t>  proportional to  x  … so, </a:t>
            </a:r>
            <a:r>
              <a:rPr lang="en-US" sz="2400" b="0" dirty="0">
                <a:solidFill>
                  <a:srgbClr val="FF0000"/>
                </a:solidFill>
              </a:rPr>
              <a:t>x</a:t>
            </a:r>
            <a:r>
              <a:rPr lang="en-US" sz="2400" b="0" dirty="0"/>
              <a:t>  varies as  </a:t>
            </a:r>
            <a:r>
              <a:rPr lang="en-US" sz="2400" b="0" dirty="0">
                <a:solidFill>
                  <a:srgbClr val="0000FF"/>
                </a:solidFill>
              </a:rPr>
              <a:t>exp(y)</a:t>
            </a:r>
            <a:r>
              <a:rPr lang="en-US" dirty="0"/>
              <a:t>                               </a:t>
            </a:r>
          </a:p>
        </p:txBody>
      </p:sp>
      <p:sp>
        <p:nvSpPr>
          <p:cNvPr id="391173" name="Text Box 5"/>
          <p:cNvSpPr txBox="1">
            <a:spLocks noChangeArrowheads="1"/>
          </p:cNvSpPr>
          <p:nvPr/>
        </p:nvSpPr>
        <p:spPr bwMode="auto">
          <a:xfrm>
            <a:off x="6770688" y="5103813"/>
            <a:ext cx="2055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0"/>
              <a:t>= </a:t>
            </a:r>
            <a:r>
              <a:rPr lang="en-US" sz="2400" b="0">
                <a:latin typeface="Symbol" pitchFamily="18" charset="2"/>
                <a:sym typeface="Symbol" pitchFamily="18" charset="2"/>
              </a:rPr>
              <a:t></a:t>
            </a:r>
            <a:r>
              <a:rPr lang="en-US" sz="2400" b="0"/>
              <a:t> </a:t>
            </a:r>
            <a:r>
              <a:rPr lang="en-US" sz="2400" b="0">
                <a:solidFill>
                  <a:srgbClr val="0000FF"/>
                </a:solidFill>
              </a:rPr>
              <a:t>Dual </a:t>
            </a:r>
            <a:r>
              <a:rPr lang="en-US" sz="2400" b="0"/>
              <a:t>Cost</a:t>
            </a:r>
          </a:p>
        </p:txBody>
      </p:sp>
      <p:pic>
        <p:nvPicPr>
          <p:cNvPr id="391174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33663" y="4170363"/>
            <a:ext cx="4195762" cy="162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1175" name="Rectangle 7"/>
          <p:cNvSpPr>
            <a:spLocks noChangeArrowheads="1"/>
          </p:cNvSpPr>
          <p:nvPr/>
        </p:nvSpPr>
        <p:spPr bwMode="auto">
          <a:xfrm>
            <a:off x="4953000" y="4191000"/>
            <a:ext cx="1905000" cy="83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1176" name="Rectangle 8"/>
          <p:cNvSpPr>
            <a:spLocks noChangeArrowheads="1"/>
          </p:cNvSpPr>
          <p:nvPr/>
        </p:nvSpPr>
        <p:spPr bwMode="auto">
          <a:xfrm>
            <a:off x="4343400" y="5105400"/>
            <a:ext cx="1752600" cy="91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8681" name="Picture 9" descr="C:\Users\nivbuchb\AppData\Local\Microsoft\Windows\Temporary Internet Files\Content.IE5\3Y5AYT48\MCj0433903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30480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2" grpId="0"/>
      <p:bldP spid="391175" grpId="0" animBg="1"/>
      <p:bldP spid="39117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en-US" dirty="0" smtClean="0"/>
              <a:t>Online Primal-Dual Algorithms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51816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endParaRPr lang="en-US" sz="2400" b="1" dirty="0" smtClean="0">
              <a:solidFill>
                <a:srgbClr val="0000FF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sz="2400" b="1" dirty="0" smtClean="0">
                <a:solidFill>
                  <a:srgbClr val="0000FF"/>
                </a:solidFill>
              </a:rPr>
              <a:t>Unified framework: </a:t>
            </a:r>
            <a:r>
              <a:rPr lang="en-US" sz="2400" dirty="0" smtClean="0"/>
              <a:t>generic ideas and algorithms applicable to many online problems:</a:t>
            </a:r>
          </a:p>
          <a:p>
            <a:pPr marL="609600" indent="-609600" eaLnBrk="1" hangingPunct="1">
              <a:buFontTx/>
              <a:buNone/>
            </a:pPr>
            <a:r>
              <a:rPr lang="en-US" sz="2400" dirty="0" smtClean="0"/>
              <a:t>	</a:t>
            </a:r>
            <a:r>
              <a:rPr lang="en-US" sz="2100" dirty="0">
                <a:solidFill>
                  <a:srgbClr val="FF0000"/>
                </a:solidFill>
              </a:rPr>
              <a:t>s</a:t>
            </a:r>
            <a:r>
              <a:rPr lang="en-US" sz="2100" dirty="0" smtClean="0">
                <a:solidFill>
                  <a:srgbClr val="FF0000"/>
                </a:solidFill>
              </a:rPr>
              <a:t>ki rental, dynamic TCP-acknowledgement, parking </a:t>
            </a:r>
            <a:r>
              <a:rPr lang="en-US" sz="2100" dirty="0">
                <a:solidFill>
                  <a:srgbClr val="FF0000"/>
                </a:solidFill>
              </a:rPr>
              <a:t>p</a:t>
            </a:r>
            <a:r>
              <a:rPr lang="en-US" sz="2100" dirty="0" smtClean="0">
                <a:solidFill>
                  <a:srgbClr val="FF0000"/>
                </a:solidFill>
              </a:rPr>
              <a:t>ermit </a:t>
            </a:r>
            <a:r>
              <a:rPr lang="en-US" sz="2100" dirty="0">
                <a:solidFill>
                  <a:srgbClr val="FF0000"/>
                </a:solidFill>
              </a:rPr>
              <a:t>p</a:t>
            </a:r>
            <a:r>
              <a:rPr lang="en-US" sz="2100" dirty="0" smtClean="0">
                <a:solidFill>
                  <a:srgbClr val="FF0000"/>
                </a:solidFill>
              </a:rPr>
              <a:t>roblem, </a:t>
            </a:r>
            <a:r>
              <a:rPr lang="en-US" sz="2100" dirty="0">
                <a:solidFill>
                  <a:srgbClr val="FF0000"/>
                </a:solidFill>
              </a:rPr>
              <a:t>o</a:t>
            </a:r>
            <a:r>
              <a:rPr lang="en-US" sz="2100" dirty="0" smtClean="0">
                <a:solidFill>
                  <a:srgbClr val="FF0000"/>
                </a:solidFill>
              </a:rPr>
              <a:t>nline </a:t>
            </a:r>
            <a:r>
              <a:rPr lang="en-US" sz="2100" dirty="0">
                <a:solidFill>
                  <a:srgbClr val="FF0000"/>
                </a:solidFill>
              </a:rPr>
              <a:t>r</a:t>
            </a:r>
            <a:r>
              <a:rPr lang="en-US" sz="2100" dirty="0" smtClean="0">
                <a:solidFill>
                  <a:srgbClr val="FF0000"/>
                </a:solidFill>
              </a:rPr>
              <a:t>outing/load </a:t>
            </a:r>
            <a:r>
              <a:rPr lang="en-US" sz="2100" dirty="0">
                <a:solidFill>
                  <a:srgbClr val="FF0000"/>
                </a:solidFill>
              </a:rPr>
              <a:t>b</a:t>
            </a:r>
            <a:r>
              <a:rPr lang="en-US" sz="2100" dirty="0" smtClean="0">
                <a:solidFill>
                  <a:srgbClr val="FF0000"/>
                </a:solidFill>
              </a:rPr>
              <a:t>alancing problems, online </a:t>
            </a:r>
            <a:r>
              <a:rPr lang="en-US" sz="2100" dirty="0">
                <a:solidFill>
                  <a:srgbClr val="FF0000"/>
                </a:solidFill>
              </a:rPr>
              <a:t>m</a:t>
            </a:r>
            <a:r>
              <a:rPr lang="en-US" sz="2100" dirty="0" smtClean="0">
                <a:solidFill>
                  <a:srgbClr val="FF0000"/>
                </a:solidFill>
              </a:rPr>
              <a:t>atching, ad-auctions problem, online </a:t>
            </a:r>
            <a:r>
              <a:rPr lang="en-US" sz="2100" dirty="0">
                <a:solidFill>
                  <a:srgbClr val="FF0000"/>
                </a:solidFill>
              </a:rPr>
              <a:t>s</a:t>
            </a:r>
            <a:r>
              <a:rPr lang="en-US" sz="2100" dirty="0" smtClean="0">
                <a:solidFill>
                  <a:srgbClr val="FF0000"/>
                </a:solidFill>
              </a:rPr>
              <a:t>et </a:t>
            </a:r>
            <a:r>
              <a:rPr lang="en-US" sz="2100" dirty="0">
                <a:solidFill>
                  <a:srgbClr val="FF0000"/>
                </a:solidFill>
              </a:rPr>
              <a:t>c</a:t>
            </a:r>
            <a:r>
              <a:rPr lang="en-US" sz="2100" dirty="0" smtClean="0">
                <a:solidFill>
                  <a:srgbClr val="FF0000"/>
                </a:solidFill>
              </a:rPr>
              <a:t>over, online </a:t>
            </a:r>
            <a:r>
              <a:rPr lang="en-US" sz="2100" dirty="0">
                <a:solidFill>
                  <a:srgbClr val="FF0000"/>
                </a:solidFill>
              </a:rPr>
              <a:t>g</a:t>
            </a:r>
            <a:r>
              <a:rPr lang="en-US" sz="2100" dirty="0" smtClean="0">
                <a:solidFill>
                  <a:srgbClr val="FF0000"/>
                </a:solidFill>
              </a:rPr>
              <a:t>raph </a:t>
            </a:r>
            <a:r>
              <a:rPr lang="en-US" sz="2100" dirty="0">
                <a:solidFill>
                  <a:srgbClr val="FF0000"/>
                </a:solidFill>
              </a:rPr>
              <a:t>c</a:t>
            </a:r>
            <a:r>
              <a:rPr lang="en-US" sz="2100" dirty="0" smtClean="0">
                <a:solidFill>
                  <a:srgbClr val="FF0000"/>
                </a:solidFill>
              </a:rPr>
              <a:t>overing </a:t>
            </a:r>
            <a:r>
              <a:rPr lang="en-US" sz="2100" dirty="0">
                <a:solidFill>
                  <a:srgbClr val="FF0000"/>
                </a:solidFill>
              </a:rPr>
              <a:t>p</a:t>
            </a:r>
            <a:r>
              <a:rPr lang="en-US" sz="2100" dirty="0" smtClean="0">
                <a:solidFill>
                  <a:srgbClr val="FF0000"/>
                </a:solidFill>
              </a:rPr>
              <a:t>roblems, weighted paging,  …</a:t>
            </a:r>
          </a:p>
          <a:p>
            <a:pPr marL="609600" indent="-609600" eaLnBrk="1" hangingPunct="1">
              <a:buFontTx/>
              <a:buNone/>
            </a:pPr>
            <a:endParaRPr lang="en-US" sz="2100" dirty="0" smtClean="0"/>
          </a:p>
          <a:p>
            <a:pPr marL="609600" indent="-609600" eaLnBrk="1" hangingPunct="1">
              <a:buFontTx/>
              <a:buAutoNum type="arabicPeriod" startAt="2"/>
            </a:pPr>
            <a:r>
              <a:rPr lang="en-US" sz="2400" b="1" dirty="0" smtClean="0">
                <a:solidFill>
                  <a:srgbClr val="0000FF"/>
                </a:solidFill>
              </a:rPr>
              <a:t>Linear program</a:t>
            </a:r>
            <a:r>
              <a:rPr lang="en-US" sz="2400" dirty="0" smtClean="0"/>
              <a:t> helps detecting the </a:t>
            </a:r>
            <a:r>
              <a:rPr lang="en-US" sz="2400" dirty="0" smtClean="0">
                <a:solidFill>
                  <a:srgbClr val="FF0000"/>
                </a:solidFill>
              </a:rPr>
              <a:t>difficulties</a:t>
            </a:r>
            <a:r>
              <a:rPr lang="en-US" sz="2400" dirty="0" smtClean="0"/>
              <a:t> of the online problem</a:t>
            </a:r>
          </a:p>
          <a:p>
            <a:pPr marL="609600" indent="-609600" eaLnBrk="1" hangingPunct="1">
              <a:buFontTx/>
              <a:buAutoNum type="arabicPeriod" startAt="2"/>
            </a:pPr>
            <a:endParaRPr lang="en-US" sz="2400" dirty="0"/>
          </a:p>
          <a:p>
            <a:pPr marL="609600" indent="-609600" eaLnBrk="1" hangingPunct="1">
              <a:buFontTx/>
              <a:buAutoNum type="arabicPeriod" startAt="2"/>
            </a:pPr>
            <a:r>
              <a:rPr lang="en-US" sz="2400" b="1" dirty="0">
                <a:solidFill>
                  <a:srgbClr val="0000FF"/>
                </a:solidFill>
              </a:rPr>
              <a:t>General recipe</a:t>
            </a:r>
            <a:r>
              <a:rPr lang="en-US" sz="2400" dirty="0"/>
              <a:t> for </a:t>
            </a:r>
            <a:r>
              <a:rPr lang="en-US" sz="2400" dirty="0" smtClean="0">
                <a:solidFill>
                  <a:srgbClr val="FF0000"/>
                </a:solidFill>
              </a:rPr>
              <a:t>both</a:t>
            </a:r>
            <a:r>
              <a:rPr lang="en-US" sz="2400" dirty="0" smtClean="0"/>
              <a:t> design </a:t>
            </a:r>
            <a:r>
              <a:rPr lang="en-US" sz="2400" dirty="0"/>
              <a:t>and analysis of </a:t>
            </a:r>
            <a:r>
              <a:rPr lang="en-US" sz="2400" dirty="0" smtClean="0"/>
              <a:t>online algorithms via </a:t>
            </a:r>
            <a:r>
              <a:rPr lang="en-US" sz="2400" dirty="0" smtClean="0">
                <a:solidFill>
                  <a:srgbClr val="FF0000"/>
                </a:solidFill>
              </a:rPr>
              <a:t>duality</a:t>
            </a:r>
            <a:endParaRPr lang="en-US" sz="2400" dirty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AutoNum type="arabicPeriod" startAt="2"/>
            </a:pPr>
            <a:endParaRPr lang="en-US" sz="2400" dirty="0" smtClean="0"/>
          </a:p>
          <a:p>
            <a:pPr marL="0" indent="0" eaLnBrk="1" hangingPunct="1">
              <a:buNone/>
            </a:pPr>
            <a:endParaRPr lang="en-US" sz="2400" dirty="0" smtClean="0"/>
          </a:p>
        </p:txBody>
      </p:sp>
      <p:pic>
        <p:nvPicPr>
          <p:cNvPr id="29700" name="Picture 6" descr="C:\Users\nivbuchb\AppData\Local\Microsoft\Windows\Temporary Internet Files\Content.IE5\S7JKAJNJ\MCj043797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6850" y="762000"/>
            <a:ext cx="12509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1176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685800"/>
          </a:xfrm>
        </p:spPr>
        <p:txBody>
          <a:bodyPr/>
          <a:lstStyle/>
          <a:p>
            <a:r>
              <a:rPr lang="en-US" dirty="0" smtClean="0"/>
              <a:t>The k-Server Problem on HSTs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0"/>
            <a:ext cx="8382000" cy="1371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c-competitive</a:t>
            </a:r>
            <a:r>
              <a:rPr lang="en-US" sz="2400" dirty="0" smtClean="0"/>
              <a:t> algorithm on an </a:t>
            </a:r>
            <a:r>
              <a:rPr lang="el-GR" sz="2400" dirty="0" smtClean="0"/>
              <a:t>α</a:t>
            </a:r>
            <a:r>
              <a:rPr lang="en-US" sz="2400" dirty="0" smtClean="0"/>
              <a:t>-HST</a:t>
            </a:r>
            <a:r>
              <a:rPr lang="en-US" sz="2600" dirty="0" smtClean="0"/>
              <a:t> </a:t>
            </a:r>
          </a:p>
          <a:p>
            <a:pPr>
              <a:buFontTx/>
              <a:buNone/>
            </a:pPr>
            <a:endParaRPr lang="en-US" sz="2600" dirty="0" smtClean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600" dirty="0" smtClean="0"/>
              <a:t>		</a:t>
            </a:r>
            <a:r>
              <a:rPr lang="en-US" sz="2400" dirty="0" smtClean="0">
                <a:solidFill>
                  <a:srgbClr val="FF0000"/>
                </a:solidFill>
              </a:rPr>
              <a:t>O(c</a:t>
            </a:r>
            <a:r>
              <a:rPr lang="el-GR" sz="2400" dirty="0" smtClean="0">
                <a:solidFill>
                  <a:srgbClr val="FF0000"/>
                </a:solidFill>
              </a:rPr>
              <a:t>α</a:t>
            </a:r>
            <a:r>
              <a:rPr lang="en-US" sz="2400" dirty="0" smtClean="0">
                <a:solidFill>
                  <a:srgbClr val="FF0000"/>
                </a:solidFill>
              </a:rPr>
              <a:t> log n)-competitive</a:t>
            </a:r>
            <a:r>
              <a:rPr lang="en-US" sz="2400" dirty="0" smtClean="0"/>
              <a:t> algorithm for general metrics</a:t>
            </a:r>
            <a:r>
              <a:rPr lang="en-US" sz="2600" dirty="0" smtClean="0"/>
              <a:t> </a:t>
            </a:r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4191000" y="5867400"/>
            <a:ext cx="1219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69" name="Oval 7"/>
          <p:cNvSpPr>
            <a:spLocks noChangeArrowheads="1"/>
          </p:cNvSpPr>
          <p:nvPr/>
        </p:nvSpPr>
        <p:spPr bwMode="auto">
          <a:xfrm>
            <a:off x="26670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70" name="Oval 8"/>
          <p:cNvSpPr>
            <a:spLocks noChangeArrowheads="1"/>
          </p:cNvSpPr>
          <p:nvPr/>
        </p:nvSpPr>
        <p:spPr bwMode="auto">
          <a:xfrm>
            <a:off x="6858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71" name="Oval 10"/>
          <p:cNvSpPr>
            <a:spLocks noChangeArrowheads="1"/>
          </p:cNvSpPr>
          <p:nvPr/>
        </p:nvSpPr>
        <p:spPr bwMode="auto">
          <a:xfrm>
            <a:off x="19050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72" name="Oval 11"/>
          <p:cNvSpPr>
            <a:spLocks noChangeArrowheads="1"/>
          </p:cNvSpPr>
          <p:nvPr/>
        </p:nvSpPr>
        <p:spPr bwMode="auto">
          <a:xfrm>
            <a:off x="14478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73" name="Oval 14"/>
          <p:cNvSpPr>
            <a:spLocks noChangeArrowheads="1"/>
          </p:cNvSpPr>
          <p:nvPr/>
        </p:nvSpPr>
        <p:spPr bwMode="auto">
          <a:xfrm>
            <a:off x="22860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74" name="Oval 16"/>
          <p:cNvSpPr>
            <a:spLocks noChangeArrowheads="1"/>
          </p:cNvSpPr>
          <p:nvPr/>
        </p:nvSpPr>
        <p:spPr bwMode="auto">
          <a:xfrm>
            <a:off x="18288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36875" name="AutoShape 18"/>
          <p:cNvCxnSpPr>
            <a:cxnSpLocks noChangeShapeType="1"/>
            <a:stCxn id="36874" idx="3"/>
            <a:endCxn id="36872" idx="0"/>
          </p:cNvCxnSpPr>
          <p:nvPr/>
        </p:nvCxnSpPr>
        <p:spPr bwMode="auto">
          <a:xfrm flipH="1">
            <a:off x="1524000" y="3254375"/>
            <a:ext cx="327025" cy="708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76" name="AutoShape 19"/>
          <p:cNvCxnSpPr>
            <a:cxnSpLocks noChangeShapeType="1"/>
            <a:stCxn id="36874" idx="4"/>
            <a:endCxn id="36871" idx="0"/>
          </p:cNvCxnSpPr>
          <p:nvPr/>
        </p:nvCxnSpPr>
        <p:spPr bwMode="auto">
          <a:xfrm>
            <a:off x="1905000" y="3276600"/>
            <a:ext cx="76200" cy="6858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77" name="AutoShape 20"/>
          <p:cNvCxnSpPr>
            <a:cxnSpLocks noChangeShapeType="1"/>
            <a:stCxn id="36874" idx="5"/>
            <a:endCxn id="36873" idx="0"/>
          </p:cNvCxnSpPr>
          <p:nvPr/>
        </p:nvCxnSpPr>
        <p:spPr bwMode="auto">
          <a:xfrm>
            <a:off x="1958975" y="3254375"/>
            <a:ext cx="403225" cy="708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78" name="AutoShape 22"/>
          <p:cNvCxnSpPr>
            <a:cxnSpLocks noChangeShapeType="1"/>
            <a:stCxn id="36874" idx="6"/>
            <a:endCxn id="36869" idx="0"/>
          </p:cNvCxnSpPr>
          <p:nvPr/>
        </p:nvCxnSpPr>
        <p:spPr bwMode="auto">
          <a:xfrm>
            <a:off x="1981200" y="3200400"/>
            <a:ext cx="762000" cy="762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9" name="Oval 24"/>
          <p:cNvSpPr>
            <a:spLocks noChangeArrowheads="1"/>
          </p:cNvSpPr>
          <p:nvPr/>
        </p:nvSpPr>
        <p:spPr bwMode="auto">
          <a:xfrm>
            <a:off x="37338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80" name="Oval 25"/>
          <p:cNvSpPr>
            <a:spLocks noChangeArrowheads="1"/>
          </p:cNvSpPr>
          <p:nvPr/>
        </p:nvSpPr>
        <p:spPr bwMode="auto">
          <a:xfrm>
            <a:off x="32766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81" name="Oval 26"/>
          <p:cNvSpPr>
            <a:spLocks noChangeArrowheads="1"/>
          </p:cNvSpPr>
          <p:nvPr/>
        </p:nvSpPr>
        <p:spPr bwMode="auto">
          <a:xfrm>
            <a:off x="41148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82" name="Oval 27"/>
          <p:cNvSpPr>
            <a:spLocks noChangeArrowheads="1"/>
          </p:cNvSpPr>
          <p:nvPr/>
        </p:nvSpPr>
        <p:spPr bwMode="auto">
          <a:xfrm>
            <a:off x="36576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36883" name="AutoShape 28"/>
          <p:cNvCxnSpPr>
            <a:cxnSpLocks noChangeShapeType="1"/>
            <a:stCxn id="36882" idx="3"/>
            <a:endCxn id="36880" idx="0"/>
          </p:cNvCxnSpPr>
          <p:nvPr/>
        </p:nvCxnSpPr>
        <p:spPr bwMode="auto">
          <a:xfrm flipH="1">
            <a:off x="3352800" y="3254375"/>
            <a:ext cx="327025" cy="708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4" name="AutoShape 29"/>
          <p:cNvCxnSpPr>
            <a:cxnSpLocks noChangeShapeType="1"/>
            <a:stCxn id="36882" idx="4"/>
            <a:endCxn id="36879" idx="0"/>
          </p:cNvCxnSpPr>
          <p:nvPr/>
        </p:nvCxnSpPr>
        <p:spPr bwMode="auto">
          <a:xfrm>
            <a:off x="3733800" y="3276600"/>
            <a:ext cx="76200" cy="6858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5" name="AutoShape 30"/>
          <p:cNvCxnSpPr>
            <a:cxnSpLocks noChangeShapeType="1"/>
            <a:stCxn id="36882" idx="5"/>
            <a:endCxn id="36881" idx="0"/>
          </p:cNvCxnSpPr>
          <p:nvPr/>
        </p:nvCxnSpPr>
        <p:spPr bwMode="auto">
          <a:xfrm>
            <a:off x="3787775" y="3254375"/>
            <a:ext cx="403225" cy="708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36886" name="Oval 32"/>
          <p:cNvSpPr>
            <a:spLocks noChangeArrowheads="1"/>
          </p:cNvSpPr>
          <p:nvPr/>
        </p:nvSpPr>
        <p:spPr bwMode="auto">
          <a:xfrm>
            <a:off x="64008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87" name="Oval 33"/>
          <p:cNvSpPr>
            <a:spLocks noChangeArrowheads="1"/>
          </p:cNvSpPr>
          <p:nvPr/>
        </p:nvSpPr>
        <p:spPr bwMode="auto">
          <a:xfrm>
            <a:off x="56388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88" name="Oval 34"/>
          <p:cNvSpPr>
            <a:spLocks noChangeArrowheads="1"/>
          </p:cNvSpPr>
          <p:nvPr/>
        </p:nvSpPr>
        <p:spPr bwMode="auto">
          <a:xfrm>
            <a:off x="51816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89" name="Oval 35"/>
          <p:cNvSpPr>
            <a:spLocks noChangeArrowheads="1"/>
          </p:cNvSpPr>
          <p:nvPr/>
        </p:nvSpPr>
        <p:spPr bwMode="auto">
          <a:xfrm>
            <a:off x="60198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90" name="Oval 36"/>
          <p:cNvSpPr>
            <a:spLocks noChangeArrowheads="1"/>
          </p:cNvSpPr>
          <p:nvPr/>
        </p:nvSpPr>
        <p:spPr bwMode="auto">
          <a:xfrm>
            <a:off x="55626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36891" name="AutoShape 37"/>
          <p:cNvCxnSpPr>
            <a:cxnSpLocks noChangeShapeType="1"/>
            <a:stCxn id="36890" idx="3"/>
            <a:endCxn id="36888" idx="0"/>
          </p:cNvCxnSpPr>
          <p:nvPr/>
        </p:nvCxnSpPr>
        <p:spPr bwMode="auto">
          <a:xfrm flipH="1">
            <a:off x="5257800" y="3254375"/>
            <a:ext cx="327025" cy="708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92" name="AutoShape 38"/>
          <p:cNvCxnSpPr>
            <a:cxnSpLocks noChangeShapeType="1"/>
            <a:stCxn id="36890" idx="4"/>
            <a:endCxn id="36887" idx="0"/>
          </p:cNvCxnSpPr>
          <p:nvPr/>
        </p:nvCxnSpPr>
        <p:spPr bwMode="auto">
          <a:xfrm>
            <a:off x="5638800" y="3276600"/>
            <a:ext cx="76200" cy="6858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93" name="AutoShape 39"/>
          <p:cNvCxnSpPr>
            <a:cxnSpLocks noChangeShapeType="1"/>
            <a:stCxn id="36890" idx="5"/>
            <a:endCxn id="36889" idx="0"/>
          </p:cNvCxnSpPr>
          <p:nvPr/>
        </p:nvCxnSpPr>
        <p:spPr bwMode="auto">
          <a:xfrm>
            <a:off x="5692775" y="3254375"/>
            <a:ext cx="403225" cy="708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94" name="AutoShape 40"/>
          <p:cNvCxnSpPr>
            <a:cxnSpLocks noChangeShapeType="1"/>
            <a:stCxn id="36890" idx="6"/>
            <a:endCxn id="36886" idx="0"/>
          </p:cNvCxnSpPr>
          <p:nvPr/>
        </p:nvCxnSpPr>
        <p:spPr bwMode="auto">
          <a:xfrm>
            <a:off x="5715000" y="3200400"/>
            <a:ext cx="762000" cy="762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36895" name="Oval 42"/>
          <p:cNvSpPr>
            <a:spLocks noChangeArrowheads="1"/>
          </p:cNvSpPr>
          <p:nvPr/>
        </p:nvSpPr>
        <p:spPr bwMode="auto">
          <a:xfrm>
            <a:off x="73914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96" name="Oval 43"/>
          <p:cNvSpPr>
            <a:spLocks noChangeArrowheads="1"/>
          </p:cNvSpPr>
          <p:nvPr/>
        </p:nvSpPr>
        <p:spPr bwMode="auto">
          <a:xfrm>
            <a:off x="69342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97" name="Oval 45"/>
          <p:cNvSpPr>
            <a:spLocks noChangeArrowheads="1"/>
          </p:cNvSpPr>
          <p:nvPr/>
        </p:nvSpPr>
        <p:spPr bwMode="auto">
          <a:xfrm>
            <a:off x="73152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36898" name="AutoShape 46"/>
          <p:cNvCxnSpPr>
            <a:cxnSpLocks noChangeShapeType="1"/>
            <a:stCxn id="36897" idx="3"/>
            <a:endCxn id="36896" idx="0"/>
          </p:cNvCxnSpPr>
          <p:nvPr/>
        </p:nvCxnSpPr>
        <p:spPr bwMode="auto">
          <a:xfrm flipH="1">
            <a:off x="7010400" y="3254375"/>
            <a:ext cx="327025" cy="708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99" name="AutoShape 47"/>
          <p:cNvCxnSpPr>
            <a:cxnSpLocks noChangeShapeType="1"/>
            <a:stCxn id="36897" idx="4"/>
            <a:endCxn id="36895" idx="0"/>
          </p:cNvCxnSpPr>
          <p:nvPr/>
        </p:nvCxnSpPr>
        <p:spPr bwMode="auto">
          <a:xfrm>
            <a:off x="7391400" y="3276600"/>
            <a:ext cx="76200" cy="6858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36900" name="Oval 50"/>
          <p:cNvSpPr>
            <a:spLocks noChangeArrowheads="1"/>
          </p:cNvSpPr>
          <p:nvPr/>
        </p:nvSpPr>
        <p:spPr bwMode="auto">
          <a:xfrm>
            <a:off x="9144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36901" name="AutoShape 51"/>
          <p:cNvCxnSpPr>
            <a:cxnSpLocks noChangeShapeType="1"/>
            <a:stCxn id="36900" idx="4"/>
            <a:endCxn id="36870" idx="0"/>
          </p:cNvCxnSpPr>
          <p:nvPr/>
        </p:nvCxnSpPr>
        <p:spPr bwMode="auto">
          <a:xfrm flipH="1">
            <a:off x="762000" y="3276600"/>
            <a:ext cx="228600" cy="6858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36902" name="Oval 52"/>
          <p:cNvSpPr>
            <a:spLocks noChangeArrowheads="1"/>
          </p:cNvSpPr>
          <p:nvPr/>
        </p:nvSpPr>
        <p:spPr bwMode="auto">
          <a:xfrm>
            <a:off x="2362200" y="2133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36903" name="AutoShape 53"/>
          <p:cNvCxnSpPr>
            <a:cxnSpLocks noChangeShapeType="1"/>
            <a:stCxn id="36902" idx="3"/>
            <a:endCxn id="36900" idx="7"/>
          </p:cNvCxnSpPr>
          <p:nvPr/>
        </p:nvCxnSpPr>
        <p:spPr bwMode="auto">
          <a:xfrm flipH="1">
            <a:off x="1044575" y="2263775"/>
            <a:ext cx="1339850" cy="882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904" name="AutoShape 54"/>
          <p:cNvCxnSpPr>
            <a:cxnSpLocks noChangeShapeType="1"/>
            <a:stCxn id="36902" idx="4"/>
            <a:endCxn id="36874" idx="0"/>
          </p:cNvCxnSpPr>
          <p:nvPr/>
        </p:nvCxnSpPr>
        <p:spPr bwMode="auto">
          <a:xfrm flipH="1">
            <a:off x="1905000" y="2286000"/>
            <a:ext cx="533400" cy="838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905" name="AutoShape 55"/>
          <p:cNvCxnSpPr>
            <a:cxnSpLocks noChangeShapeType="1"/>
            <a:stCxn id="36902" idx="5"/>
            <a:endCxn id="36882" idx="1"/>
          </p:cNvCxnSpPr>
          <p:nvPr/>
        </p:nvCxnSpPr>
        <p:spPr bwMode="auto">
          <a:xfrm>
            <a:off x="2492375" y="2263775"/>
            <a:ext cx="1187450" cy="882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36906" name="Oval 56"/>
          <p:cNvSpPr>
            <a:spLocks noChangeArrowheads="1"/>
          </p:cNvSpPr>
          <p:nvPr/>
        </p:nvSpPr>
        <p:spPr bwMode="auto">
          <a:xfrm>
            <a:off x="6400800" y="2133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36907" name="AutoShape 57"/>
          <p:cNvCxnSpPr>
            <a:cxnSpLocks noChangeShapeType="1"/>
            <a:stCxn id="36906" idx="3"/>
            <a:endCxn id="36890" idx="0"/>
          </p:cNvCxnSpPr>
          <p:nvPr/>
        </p:nvCxnSpPr>
        <p:spPr bwMode="auto">
          <a:xfrm flipH="1">
            <a:off x="5638800" y="2263775"/>
            <a:ext cx="784225" cy="860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908" name="AutoShape 58"/>
          <p:cNvCxnSpPr>
            <a:cxnSpLocks noChangeShapeType="1"/>
            <a:stCxn id="36906" idx="6"/>
            <a:endCxn id="36897" idx="0"/>
          </p:cNvCxnSpPr>
          <p:nvPr/>
        </p:nvCxnSpPr>
        <p:spPr bwMode="auto">
          <a:xfrm>
            <a:off x="6553200" y="2209800"/>
            <a:ext cx="838200" cy="9144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36909" name="Oval 59"/>
          <p:cNvSpPr>
            <a:spLocks noChangeArrowheads="1"/>
          </p:cNvSpPr>
          <p:nvPr/>
        </p:nvSpPr>
        <p:spPr bwMode="auto">
          <a:xfrm>
            <a:off x="4419600" y="1295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36910" name="AutoShape 60"/>
          <p:cNvCxnSpPr>
            <a:cxnSpLocks noChangeShapeType="1"/>
            <a:stCxn id="36909" idx="2"/>
            <a:endCxn id="36902" idx="6"/>
          </p:cNvCxnSpPr>
          <p:nvPr/>
        </p:nvCxnSpPr>
        <p:spPr bwMode="auto">
          <a:xfrm flipH="1">
            <a:off x="2514600" y="1371600"/>
            <a:ext cx="1905000" cy="838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911" name="AutoShape 61"/>
          <p:cNvCxnSpPr>
            <a:cxnSpLocks noChangeShapeType="1"/>
            <a:stCxn id="36906" idx="1"/>
            <a:endCxn id="36909" idx="6"/>
          </p:cNvCxnSpPr>
          <p:nvPr/>
        </p:nvCxnSpPr>
        <p:spPr bwMode="auto">
          <a:xfrm flipH="1" flipV="1">
            <a:off x="4572000" y="1371600"/>
            <a:ext cx="1851025" cy="784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36912" name="Line 63"/>
          <p:cNvSpPr>
            <a:spLocks noChangeShapeType="1"/>
          </p:cNvSpPr>
          <p:nvPr/>
        </p:nvSpPr>
        <p:spPr bwMode="auto">
          <a:xfrm>
            <a:off x="8001000" y="3200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913" name="Text Box 64"/>
          <p:cNvSpPr txBox="1">
            <a:spLocks noChangeArrowheads="1"/>
          </p:cNvSpPr>
          <p:nvPr/>
        </p:nvSpPr>
        <p:spPr bwMode="auto">
          <a:xfrm>
            <a:off x="8001000" y="33528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6914" name="Line 65"/>
          <p:cNvSpPr>
            <a:spLocks noChangeShapeType="1"/>
          </p:cNvSpPr>
          <p:nvPr/>
        </p:nvSpPr>
        <p:spPr bwMode="auto">
          <a:xfrm>
            <a:off x="8001000" y="22098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915" name="Text Box 66"/>
          <p:cNvSpPr txBox="1">
            <a:spLocks noChangeArrowheads="1"/>
          </p:cNvSpPr>
          <p:nvPr/>
        </p:nvSpPr>
        <p:spPr bwMode="auto">
          <a:xfrm>
            <a:off x="8001000" y="2438400"/>
            <a:ext cx="403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800">
                <a:solidFill>
                  <a:srgbClr val="000000"/>
                </a:solidFill>
              </a:rPr>
              <a:t>α</a:t>
            </a:r>
          </a:p>
        </p:txBody>
      </p:sp>
      <p:sp>
        <p:nvSpPr>
          <p:cNvPr id="36916" name="Line 67"/>
          <p:cNvSpPr>
            <a:spLocks noChangeShapeType="1"/>
          </p:cNvSpPr>
          <p:nvPr/>
        </p:nvSpPr>
        <p:spPr bwMode="auto">
          <a:xfrm>
            <a:off x="8001000" y="13716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917" name="Text Box 68"/>
          <p:cNvSpPr txBox="1">
            <a:spLocks noChangeArrowheads="1"/>
          </p:cNvSpPr>
          <p:nvPr/>
        </p:nvSpPr>
        <p:spPr bwMode="auto">
          <a:xfrm>
            <a:off x="8001000" y="1524000"/>
            <a:ext cx="538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800">
                <a:solidFill>
                  <a:srgbClr val="000000"/>
                </a:solidFill>
              </a:rPr>
              <a:t>α</a:t>
            </a:r>
            <a:r>
              <a:rPr lang="en-US" sz="2800" baseline="30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6918" name="Line 69"/>
          <p:cNvSpPr>
            <a:spLocks noChangeShapeType="1"/>
          </p:cNvSpPr>
          <p:nvPr/>
        </p:nvSpPr>
        <p:spPr bwMode="auto">
          <a:xfrm>
            <a:off x="533400" y="32004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919" name="Line 70"/>
          <p:cNvSpPr>
            <a:spLocks noChangeShapeType="1"/>
          </p:cNvSpPr>
          <p:nvPr/>
        </p:nvSpPr>
        <p:spPr bwMode="auto">
          <a:xfrm>
            <a:off x="609600" y="22098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920" name="Line 71"/>
          <p:cNvSpPr>
            <a:spLocks noChangeShapeType="1"/>
          </p:cNvSpPr>
          <p:nvPr/>
        </p:nvSpPr>
        <p:spPr bwMode="auto">
          <a:xfrm>
            <a:off x="685800" y="1371600"/>
            <a:ext cx="754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921" name="Text Box 72"/>
          <p:cNvSpPr txBox="1">
            <a:spLocks noChangeArrowheads="1"/>
          </p:cNvSpPr>
          <p:nvPr/>
        </p:nvSpPr>
        <p:spPr bwMode="auto">
          <a:xfrm>
            <a:off x="457200" y="4495801"/>
            <a:ext cx="701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Hierarchically Separated Trees </a:t>
            </a:r>
            <a:r>
              <a:rPr lang="en-US" sz="2400" dirty="0" smtClean="0">
                <a:solidFill>
                  <a:srgbClr val="0000FF"/>
                </a:solidFill>
              </a:rPr>
              <a:t>(HSTs)</a:t>
            </a:r>
            <a:r>
              <a:rPr lang="en-US" sz="2400" b="0" dirty="0" smtClean="0">
                <a:solidFill>
                  <a:srgbClr val="000000"/>
                </a:solidFill>
              </a:rPr>
              <a:t>: requests </a:t>
            </a:r>
            <a:r>
              <a:rPr lang="en-US" sz="2400" b="0" dirty="0">
                <a:solidFill>
                  <a:srgbClr val="000000"/>
                </a:solidFill>
              </a:rPr>
              <a:t>and servers reside in the leaves</a:t>
            </a:r>
          </a:p>
        </p:txBody>
      </p:sp>
      <p:sp>
        <p:nvSpPr>
          <p:cNvPr id="113666" name="Tree"/>
          <p:cNvSpPr>
            <a:spLocks noEditPoints="1" noChangeArrowheads="1"/>
          </p:cNvSpPr>
          <p:nvPr/>
        </p:nvSpPr>
        <p:spPr bwMode="auto">
          <a:xfrm>
            <a:off x="7620000" y="4419600"/>
            <a:ext cx="1219200" cy="99060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18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229600" cy="1143000"/>
          </a:xfrm>
        </p:spPr>
        <p:txBody>
          <a:bodyPr/>
          <a:lstStyle/>
          <a:p>
            <a:r>
              <a:rPr lang="en-US" dirty="0"/>
              <a:t>Approach of </a:t>
            </a:r>
            <a:r>
              <a:rPr lang="en-US" dirty="0" smtClean="0"/>
              <a:t>[CMP 08] to k-Server</a:t>
            </a:r>
            <a:endParaRPr lang="en-US" dirty="0"/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5105400"/>
          </a:xfrm>
        </p:spPr>
        <p:txBody>
          <a:bodyPr/>
          <a:lstStyle/>
          <a:p>
            <a:pPr>
              <a:buFontTx/>
              <a:buNone/>
            </a:pPr>
            <a:endParaRPr lang="en-US" sz="2400" dirty="0" smtClean="0">
              <a:solidFill>
                <a:srgbClr val="CC0000"/>
              </a:solidFill>
            </a:endParaRPr>
          </a:p>
          <a:p>
            <a:pPr>
              <a:buFontTx/>
              <a:buNone/>
            </a:pPr>
            <a:r>
              <a:rPr lang="en-US" sz="2400" b="1" dirty="0" smtClean="0">
                <a:solidFill>
                  <a:srgbClr val="CC0000"/>
                </a:solidFill>
              </a:rPr>
              <a:t>Approach of Cote-</a:t>
            </a:r>
            <a:r>
              <a:rPr lang="en-US" sz="2400" b="1" dirty="0" err="1" smtClean="0">
                <a:solidFill>
                  <a:srgbClr val="CC0000"/>
                </a:solidFill>
              </a:rPr>
              <a:t>Meyerson</a:t>
            </a:r>
            <a:r>
              <a:rPr lang="en-US" sz="2400" b="1" dirty="0" smtClean="0">
                <a:solidFill>
                  <a:srgbClr val="CC0000"/>
                </a:solidFill>
              </a:rPr>
              <a:t>-</a:t>
            </a:r>
            <a:r>
              <a:rPr lang="en-US" sz="2400" b="1" dirty="0" err="1" smtClean="0">
                <a:solidFill>
                  <a:srgbClr val="CC0000"/>
                </a:solidFill>
              </a:rPr>
              <a:t>Poplawski</a:t>
            </a:r>
            <a:r>
              <a:rPr lang="en-US" sz="2400" b="1" dirty="0" smtClean="0">
                <a:solidFill>
                  <a:srgbClr val="CC0000"/>
                </a:solidFill>
              </a:rPr>
              <a:t> [STOC 08]</a:t>
            </a:r>
            <a:r>
              <a:rPr lang="en-US" sz="2400" b="1" dirty="0" smtClean="0"/>
              <a:t>: 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endParaRPr lang="en-US" sz="2400" dirty="0" smtClean="0">
              <a:solidFill>
                <a:srgbClr val="0000FF"/>
              </a:solidFill>
            </a:endParaRPr>
          </a:p>
          <a:p>
            <a:pPr>
              <a:buFontTx/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Solve </a:t>
            </a:r>
            <a:r>
              <a:rPr lang="en-US" sz="2400" dirty="0"/>
              <a:t>the k-server problem on an </a:t>
            </a:r>
            <a:r>
              <a:rPr lang="en-US" sz="2400" dirty="0" smtClean="0">
                <a:solidFill>
                  <a:srgbClr val="0000FF"/>
                </a:solidFill>
              </a:rPr>
              <a:t>HST.</a:t>
            </a:r>
            <a:endParaRPr lang="en-US" sz="2400" dirty="0">
              <a:solidFill>
                <a:srgbClr val="0000FF"/>
              </a:solidFill>
            </a:endParaRPr>
          </a:p>
          <a:p>
            <a:pPr>
              <a:buFontTx/>
              <a:buNone/>
            </a:pPr>
            <a:endParaRPr lang="en-US" sz="2400" dirty="0">
              <a:solidFill>
                <a:srgbClr val="0000FF"/>
              </a:solidFill>
            </a:endParaRPr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r>
              <a:rPr lang="en-US" sz="2400" dirty="0" smtClean="0"/>
              <a:t>Main </a:t>
            </a:r>
            <a:r>
              <a:rPr lang="en-US" sz="2400" dirty="0"/>
              <a:t>tool: </a:t>
            </a:r>
            <a:r>
              <a:rPr lang="en-US" sz="2400" dirty="0" smtClean="0">
                <a:solidFill>
                  <a:srgbClr val="0000FF"/>
                </a:solidFill>
              </a:rPr>
              <a:t>the allocation </a:t>
            </a:r>
            <a:r>
              <a:rPr lang="en-US" sz="2400" dirty="0">
                <a:solidFill>
                  <a:srgbClr val="0000FF"/>
                </a:solidFill>
              </a:rPr>
              <a:t>p</a:t>
            </a:r>
            <a:r>
              <a:rPr lang="en-US" sz="2400" dirty="0" smtClean="0">
                <a:solidFill>
                  <a:srgbClr val="0000FF"/>
                </a:solidFill>
              </a:rPr>
              <a:t>roblem </a:t>
            </a:r>
            <a:r>
              <a:rPr lang="en-US" sz="2400" dirty="0" smtClean="0"/>
              <a:t>on a </a:t>
            </a:r>
            <a:r>
              <a:rPr lang="en-US" sz="2400" dirty="0" smtClean="0">
                <a:solidFill>
                  <a:srgbClr val="0000FF"/>
                </a:solidFill>
              </a:rPr>
              <a:t>uniform metric</a:t>
            </a:r>
            <a:r>
              <a:rPr lang="en-US" sz="2400" dirty="0" smtClean="0"/>
              <a:t>: distributes </a:t>
            </a:r>
            <a:r>
              <a:rPr lang="en-US" sz="2400" dirty="0"/>
              <a:t>servers among </a:t>
            </a:r>
            <a:r>
              <a:rPr lang="en-US" sz="2400" dirty="0" smtClean="0"/>
              <a:t>children of a tree node</a:t>
            </a:r>
            <a:endParaRPr lang="en-US" sz="2400" dirty="0"/>
          </a:p>
        </p:txBody>
      </p:sp>
      <p:grpSp>
        <p:nvGrpSpPr>
          <p:cNvPr id="377888" name="Group 32"/>
          <p:cNvGrpSpPr>
            <a:grpSpLocks/>
          </p:cNvGrpSpPr>
          <p:nvPr/>
        </p:nvGrpSpPr>
        <p:grpSpPr bwMode="auto">
          <a:xfrm>
            <a:off x="6172200" y="2971800"/>
            <a:ext cx="2057400" cy="1066800"/>
            <a:chOff x="2759" y="1536"/>
            <a:chExt cx="1238" cy="795"/>
          </a:xfrm>
        </p:grpSpPr>
        <p:grpSp>
          <p:nvGrpSpPr>
            <p:cNvPr id="377877" name="Group 21"/>
            <p:cNvGrpSpPr>
              <a:grpSpLocks/>
            </p:cNvGrpSpPr>
            <p:nvPr/>
          </p:nvGrpSpPr>
          <p:grpSpPr bwMode="auto">
            <a:xfrm>
              <a:off x="2784" y="1536"/>
              <a:ext cx="1200" cy="768"/>
              <a:chOff x="3648" y="3264"/>
              <a:chExt cx="720" cy="432"/>
            </a:xfrm>
          </p:grpSpPr>
          <p:grpSp>
            <p:nvGrpSpPr>
              <p:cNvPr id="377861" name="Group 5"/>
              <p:cNvGrpSpPr>
                <a:grpSpLocks/>
              </p:cNvGrpSpPr>
              <p:nvPr/>
            </p:nvGrpSpPr>
            <p:grpSpPr bwMode="auto">
              <a:xfrm>
                <a:off x="3792" y="3264"/>
                <a:ext cx="528" cy="288"/>
                <a:chOff x="3792" y="3264"/>
                <a:chExt cx="528" cy="288"/>
              </a:xfrm>
            </p:grpSpPr>
            <p:sp>
              <p:nvSpPr>
                <p:cNvPr id="377862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4032" y="3264"/>
                  <a:ext cx="144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77863" name="Line 7"/>
                <p:cNvSpPr>
                  <a:spLocks noChangeShapeType="1"/>
                </p:cNvSpPr>
                <p:nvPr/>
              </p:nvSpPr>
              <p:spPr bwMode="auto">
                <a:xfrm>
                  <a:off x="4176" y="3264"/>
                  <a:ext cx="144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77864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3792" y="3264"/>
                  <a:ext cx="384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377865" name="Group 9"/>
              <p:cNvGrpSpPr>
                <a:grpSpLocks/>
              </p:cNvGrpSpPr>
              <p:nvPr/>
            </p:nvGrpSpPr>
            <p:grpSpPr bwMode="auto">
              <a:xfrm>
                <a:off x="3648" y="3552"/>
                <a:ext cx="192" cy="144"/>
                <a:chOff x="3792" y="3264"/>
                <a:chExt cx="528" cy="288"/>
              </a:xfrm>
            </p:grpSpPr>
            <p:sp>
              <p:nvSpPr>
                <p:cNvPr id="37786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4032" y="3264"/>
                  <a:ext cx="144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77867" name="Line 11"/>
                <p:cNvSpPr>
                  <a:spLocks noChangeShapeType="1"/>
                </p:cNvSpPr>
                <p:nvPr/>
              </p:nvSpPr>
              <p:spPr bwMode="auto">
                <a:xfrm>
                  <a:off x="4176" y="3264"/>
                  <a:ext cx="144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77868" name="Line 12"/>
                <p:cNvSpPr>
                  <a:spLocks noChangeShapeType="1"/>
                </p:cNvSpPr>
                <p:nvPr/>
              </p:nvSpPr>
              <p:spPr bwMode="auto">
                <a:xfrm flipH="1">
                  <a:off x="3792" y="3264"/>
                  <a:ext cx="384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377869" name="Group 13"/>
              <p:cNvGrpSpPr>
                <a:grpSpLocks/>
              </p:cNvGrpSpPr>
              <p:nvPr/>
            </p:nvGrpSpPr>
            <p:grpSpPr bwMode="auto">
              <a:xfrm>
                <a:off x="4176" y="3552"/>
                <a:ext cx="192" cy="144"/>
                <a:chOff x="3792" y="3264"/>
                <a:chExt cx="528" cy="288"/>
              </a:xfrm>
            </p:grpSpPr>
            <p:sp>
              <p:nvSpPr>
                <p:cNvPr id="37787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4032" y="3264"/>
                  <a:ext cx="144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77871" name="Line 15"/>
                <p:cNvSpPr>
                  <a:spLocks noChangeShapeType="1"/>
                </p:cNvSpPr>
                <p:nvPr/>
              </p:nvSpPr>
              <p:spPr bwMode="auto">
                <a:xfrm>
                  <a:off x="4176" y="3264"/>
                  <a:ext cx="144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77872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3792" y="3264"/>
                  <a:ext cx="384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377873" name="Group 17"/>
              <p:cNvGrpSpPr>
                <a:grpSpLocks/>
              </p:cNvGrpSpPr>
              <p:nvPr/>
            </p:nvGrpSpPr>
            <p:grpSpPr bwMode="auto">
              <a:xfrm>
                <a:off x="3888" y="3552"/>
                <a:ext cx="192" cy="144"/>
                <a:chOff x="3792" y="3264"/>
                <a:chExt cx="528" cy="288"/>
              </a:xfrm>
            </p:grpSpPr>
            <p:sp>
              <p:nvSpPr>
                <p:cNvPr id="377874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4032" y="3264"/>
                  <a:ext cx="144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77875" name="Line 19"/>
                <p:cNvSpPr>
                  <a:spLocks noChangeShapeType="1"/>
                </p:cNvSpPr>
                <p:nvPr/>
              </p:nvSpPr>
              <p:spPr bwMode="auto">
                <a:xfrm>
                  <a:off x="4176" y="3264"/>
                  <a:ext cx="144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77876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3792" y="3264"/>
                  <a:ext cx="384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e-IL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377878" name="Oval 22"/>
            <p:cNvSpPr>
              <a:spLocks noChangeArrowheads="1"/>
            </p:cNvSpPr>
            <p:nvPr/>
          </p:nvSpPr>
          <p:spPr bwMode="auto">
            <a:xfrm>
              <a:off x="2759" y="2272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  <p:sp>
          <p:nvSpPr>
            <p:cNvPr id="377879" name="Oval 23"/>
            <p:cNvSpPr>
              <a:spLocks noChangeArrowheads="1"/>
            </p:cNvSpPr>
            <p:nvPr/>
          </p:nvSpPr>
          <p:spPr bwMode="auto">
            <a:xfrm>
              <a:off x="2912" y="228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  <p:sp>
          <p:nvSpPr>
            <p:cNvPr id="377880" name="Oval 24"/>
            <p:cNvSpPr>
              <a:spLocks noChangeArrowheads="1"/>
            </p:cNvSpPr>
            <p:nvPr/>
          </p:nvSpPr>
          <p:spPr bwMode="auto">
            <a:xfrm>
              <a:off x="3081" y="2269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  <p:sp>
          <p:nvSpPr>
            <p:cNvPr id="377881" name="Oval 25"/>
            <p:cNvSpPr>
              <a:spLocks noChangeArrowheads="1"/>
            </p:cNvSpPr>
            <p:nvPr/>
          </p:nvSpPr>
          <p:spPr bwMode="auto">
            <a:xfrm>
              <a:off x="3177" y="2268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  <p:sp>
          <p:nvSpPr>
            <p:cNvPr id="377882" name="Oval 26"/>
            <p:cNvSpPr>
              <a:spLocks noChangeArrowheads="1"/>
            </p:cNvSpPr>
            <p:nvPr/>
          </p:nvSpPr>
          <p:spPr bwMode="auto">
            <a:xfrm>
              <a:off x="3329" y="2283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  <p:sp>
          <p:nvSpPr>
            <p:cNvPr id="377883" name="Oval 27"/>
            <p:cNvSpPr>
              <a:spLocks noChangeArrowheads="1"/>
            </p:cNvSpPr>
            <p:nvPr/>
          </p:nvSpPr>
          <p:spPr bwMode="auto">
            <a:xfrm>
              <a:off x="3491" y="2273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  <p:sp>
          <p:nvSpPr>
            <p:cNvPr id="377884" name="Oval 28"/>
            <p:cNvSpPr>
              <a:spLocks noChangeArrowheads="1"/>
            </p:cNvSpPr>
            <p:nvPr/>
          </p:nvSpPr>
          <p:spPr bwMode="auto">
            <a:xfrm>
              <a:off x="3659" y="228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  <p:sp>
          <p:nvSpPr>
            <p:cNvPr id="377885" name="Oval 29"/>
            <p:cNvSpPr>
              <a:spLocks noChangeArrowheads="1"/>
            </p:cNvSpPr>
            <p:nvPr/>
          </p:nvSpPr>
          <p:spPr bwMode="auto">
            <a:xfrm>
              <a:off x="3788" y="2271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  <p:sp>
          <p:nvSpPr>
            <p:cNvPr id="377886" name="Oval 30"/>
            <p:cNvSpPr>
              <a:spLocks noChangeArrowheads="1"/>
            </p:cNvSpPr>
            <p:nvPr/>
          </p:nvSpPr>
          <p:spPr bwMode="auto">
            <a:xfrm>
              <a:off x="3949" y="2278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831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26308" y="76200"/>
            <a:ext cx="8229600" cy="868362"/>
          </a:xfrm>
        </p:spPr>
        <p:txBody>
          <a:bodyPr/>
          <a:lstStyle/>
          <a:p>
            <a:r>
              <a:rPr lang="en-US" dirty="0"/>
              <a:t>Allocation Problem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4582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Uniform </a:t>
            </a:r>
            <a:r>
              <a:rPr lang="en-US" sz="2400" dirty="0" smtClean="0"/>
              <a:t>Metric: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At </a:t>
            </a:r>
            <a:r>
              <a:rPr lang="en-US" sz="2400" dirty="0"/>
              <a:t>each time t, request arrives at some location </a:t>
            </a:r>
            <a:r>
              <a:rPr lang="en-US" sz="2400" dirty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rgbClr val="0000FF"/>
                </a:solidFill>
              </a:rPr>
              <a:t>r</a:t>
            </a:r>
            <a:r>
              <a:rPr lang="en-US" sz="2400" dirty="0" smtClean="0">
                <a:solidFill>
                  <a:srgbClr val="0000FF"/>
                </a:solidFill>
              </a:rPr>
              <a:t>equest </a:t>
            </a:r>
            <a:r>
              <a:rPr lang="en-US" sz="2400" dirty="0"/>
              <a:t>= (</a:t>
            </a:r>
            <a:r>
              <a:rPr lang="en-US" sz="2400" dirty="0" err="1"/>
              <a:t>h</a:t>
            </a:r>
            <a:r>
              <a:rPr lang="en-US" sz="2400" baseline="-25000" dirty="0" err="1"/>
              <a:t>t</a:t>
            </a:r>
            <a:r>
              <a:rPr lang="en-US" sz="2400" dirty="0"/>
              <a:t>(0),…,</a:t>
            </a:r>
            <a:r>
              <a:rPr lang="en-US" sz="2400" dirty="0" err="1"/>
              <a:t>h</a:t>
            </a:r>
            <a:r>
              <a:rPr lang="en-US" sz="2400" baseline="-25000" dirty="0" err="1"/>
              <a:t>t</a:t>
            </a:r>
            <a:r>
              <a:rPr lang="en-US" sz="2400" dirty="0"/>
              <a:t>(k))            </a:t>
            </a:r>
            <a:r>
              <a:rPr lang="en-US" sz="1800" dirty="0"/>
              <a:t>[monotone: h(0) </a:t>
            </a:r>
            <a:r>
              <a:rPr lang="en-US" sz="1800" dirty="0">
                <a:latin typeface="cmsy10" pitchFamily="34" charset="0"/>
              </a:rPr>
              <a:t>¸</a:t>
            </a:r>
            <a:r>
              <a:rPr lang="en-US" sz="1800" dirty="0"/>
              <a:t> h(1) … </a:t>
            </a:r>
            <a:r>
              <a:rPr lang="en-US" sz="1800" dirty="0">
                <a:latin typeface="cmsy10" pitchFamily="34" charset="0"/>
              </a:rPr>
              <a:t>¸</a:t>
            </a:r>
            <a:r>
              <a:rPr lang="en-US" sz="1800" dirty="0"/>
              <a:t> h(k)]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Upon </a:t>
            </a:r>
            <a:r>
              <a:rPr lang="en-US" sz="2400" dirty="0" smtClean="0"/>
              <a:t>getting a request</a:t>
            </a:r>
            <a:r>
              <a:rPr lang="en-US" sz="2400" dirty="0"/>
              <a:t>, can </a:t>
            </a:r>
            <a:r>
              <a:rPr lang="en-US" sz="2400" dirty="0" smtClean="0"/>
              <a:t>reallocate (move) </a:t>
            </a:r>
            <a:r>
              <a:rPr lang="en-US" sz="2400" dirty="0"/>
              <a:t>servers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rgbClr val="FF0000"/>
                </a:solidFill>
              </a:rPr>
              <a:t>h</a:t>
            </a:r>
            <a:r>
              <a:rPr lang="en-US" sz="2400" dirty="0" smtClean="0">
                <a:solidFill>
                  <a:srgbClr val="FF0000"/>
                </a:solidFill>
              </a:rPr>
              <a:t>it </a:t>
            </a:r>
            <a:r>
              <a:rPr lang="en-US" sz="2400" dirty="0">
                <a:solidFill>
                  <a:srgbClr val="FF0000"/>
                </a:solidFill>
              </a:rPr>
              <a:t>cost</a:t>
            </a:r>
            <a:r>
              <a:rPr lang="en-US" sz="2400" dirty="0"/>
              <a:t> = </a:t>
            </a:r>
            <a:r>
              <a:rPr lang="en-US" sz="2400" dirty="0" err="1"/>
              <a:t>h</a:t>
            </a:r>
            <a:r>
              <a:rPr lang="en-US" sz="2400" baseline="-25000" dirty="0" err="1"/>
              <a:t>t</a:t>
            </a:r>
            <a:r>
              <a:rPr lang="en-US" sz="2400" dirty="0"/>
              <a:t>(</a:t>
            </a:r>
            <a:r>
              <a:rPr lang="en-US" sz="2400" dirty="0" err="1"/>
              <a:t>k</a:t>
            </a:r>
            <a:r>
              <a:rPr lang="en-US" sz="2400" baseline="-25000" dirty="0" err="1"/>
              <a:t>i</a:t>
            </a:r>
            <a:r>
              <a:rPr lang="en-US" sz="2400" dirty="0"/>
              <a:t>)                            </a:t>
            </a:r>
            <a:r>
              <a:rPr lang="en-US" sz="2000" dirty="0"/>
              <a:t>[</a:t>
            </a:r>
            <a:r>
              <a:rPr lang="en-US" sz="2000" dirty="0" err="1"/>
              <a:t>k</a:t>
            </a:r>
            <a:r>
              <a:rPr lang="en-US" sz="2000" baseline="-25000" dirty="0" err="1"/>
              <a:t>i</a:t>
            </a:r>
            <a:r>
              <a:rPr lang="en-US" sz="2000" dirty="0"/>
              <a:t> : number of servers at i] 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Total </a:t>
            </a:r>
            <a:r>
              <a:rPr lang="en-US" sz="2400" dirty="0"/>
              <a:t>cost = </a:t>
            </a:r>
            <a:r>
              <a:rPr lang="en-US" sz="2400" dirty="0">
                <a:solidFill>
                  <a:srgbClr val="FF0000"/>
                </a:solidFill>
              </a:rPr>
              <a:t>h</a:t>
            </a:r>
            <a:r>
              <a:rPr lang="en-US" sz="2400" dirty="0" smtClean="0">
                <a:solidFill>
                  <a:srgbClr val="FF0000"/>
                </a:solidFill>
              </a:rPr>
              <a:t>it </a:t>
            </a:r>
            <a:r>
              <a:rPr lang="en-US" sz="2400" dirty="0">
                <a:solidFill>
                  <a:srgbClr val="FF0000"/>
                </a:solidFill>
              </a:rPr>
              <a:t>cost</a:t>
            </a:r>
            <a:r>
              <a:rPr lang="en-US" sz="2400" dirty="0"/>
              <a:t>  +  </a:t>
            </a:r>
            <a:r>
              <a:rPr lang="en-US" sz="2400" dirty="0">
                <a:solidFill>
                  <a:srgbClr val="0000FF"/>
                </a:solidFill>
              </a:rPr>
              <a:t>m</a:t>
            </a:r>
            <a:r>
              <a:rPr lang="en-US" sz="2400" dirty="0" smtClean="0">
                <a:solidFill>
                  <a:srgbClr val="0000FF"/>
                </a:solidFill>
              </a:rPr>
              <a:t>ove </a:t>
            </a:r>
            <a:r>
              <a:rPr lang="en-US" sz="2400" dirty="0">
                <a:solidFill>
                  <a:srgbClr val="0000FF"/>
                </a:solidFill>
              </a:rPr>
              <a:t>cost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Paging: hit cost </a:t>
            </a:r>
            <a:r>
              <a:rPr lang="en-US" sz="2400" dirty="0"/>
              <a:t>vectors (</a:t>
            </a:r>
            <a:r>
              <a:rPr lang="en-US" sz="2400" dirty="0">
                <a:latin typeface="cmsy10" pitchFamily="34" charset="0"/>
              </a:rPr>
              <a:t>1</a:t>
            </a:r>
            <a:r>
              <a:rPr lang="en-US" sz="2400" dirty="0"/>
              <a:t>,0,0,…,0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/>
              <a:t>*number of servers </a:t>
            </a:r>
            <a:r>
              <a:rPr lang="en-US" sz="2000" dirty="0"/>
              <a:t>k(t) can also change </a:t>
            </a:r>
            <a:r>
              <a:rPr lang="en-US" sz="2000" dirty="0" smtClean="0"/>
              <a:t>over time (let’s </a:t>
            </a:r>
            <a:r>
              <a:rPr lang="en-US" sz="2000" dirty="0"/>
              <a:t>ignore this)</a:t>
            </a:r>
          </a:p>
        </p:txBody>
      </p:sp>
      <p:grpSp>
        <p:nvGrpSpPr>
          <p:cNvPr id="371716" name="Group 4"/>
          <p:cNvGrpSpPr>
            <a:grpSpLocks/>
          </p:cNvGrpSpPr>
          <p:nvPr/>
        </p:nvGrpSpPr>
        <p:grpSpPr bwMode="auto">
          <a:xfrm>
            <a:off x="3048000" y="1143000"/>
            <a:ext cx="1905000" cy="685800"/>
            <a:chOff x="3360" y="1200"/>
            <a:chExt cx="1776" cy="672"/>
          </a:xfrm>
        </p:grpSpPr>
        <p:sp>
          <p:nvSpPr>
            <p:cNvPr id="371717" name="Line 5"/>
            <p:cNvSpPr>
              <a:spLocks noChangeShapeType="1"/>
            </p:cNvSpPr>
            <p:nvPr/>
          </p:nvSpPr>
          <p:spPr bwMode="auto">
            <a:xfrm flipH="1">
              <a:off x="3840" y="1200"/>
              <a:ext cx="43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  <p:sp>
          <p:nvSpPr>
            <p:cNvPr id="371718" name="Line 6"/>
            <p:cNvSpPr>
              <a:spLocks noChangeShapeType="1"/>
            </p:cNvSpPr>
            <p:nvPr/>
          </p:nvSpPr>
          <p:spPr bwMode="auto">
            <a:xfrm flipH="1">
              <a:off x="4176" y="12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  <p:sp>
          <p:nvSpPr>
            <p:cNvPr id="371719" name="Line 7"/>
            <p:cNvSpPr>
              <a:spLocks noChangeShapeType="1"/>
            </p:cNvSpPr>
            <p:nvPr/>
          </p:nvSpPr>
          <p:spPr bwMode="auto">
            <a:xfrm>
              <a:off x="4272" y="1200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  <p:sp>
          <p:nvSpPr>
            <p:cNvPr id="371720" name="Line 8"/>
            <p:cNvSpPr>
              <a:spLocks noChangeShapeType="1"/>
            </p:cNvSpPr>
            <p:nvPr/>
          </p:nvSpPr>
          <p:spPr bwMode="auto">
            <a:xfrm>
              <a:off x="4272" y="1200"/>
              <a:ext cx="48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  <p:sp>
          <p:nvSpPr>
            <p:cNvPr id="371721" name="Line 9"/>
            <p:cNvSpPr>
              <a:spLocks noChangeShapeType="1"/>
            </p:cNvSpPr>
            <p:nvPr/>
          </p:nvSpPr>
          <p:spPr bwMode="auto">
            <a:xfrm>
              <a:off x="4272" y="1200"/>
              <a:ext cx="81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  <p:sp>
          <p:nvSpPr>
            <p:cNvPr id="371722" name="Line 10"/>
            <p:cNvSpPr>
              <a:spLocks noChangeShapeType="1"/>
            </p:cNvSpPr>
            <p:nvPr/>
          </p:nvSpPr>
          <p:spPr bwMode="auto">
            <a:xfrm flipH="1">
              <a:off x="3408" y="1200"/>
              <a:ext cx="86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  <p:sp>
          <p:nvSpPr>
            <p:cNvPr id="371723" name="Oval 11"/>
            <p:cNvSpPr>
              <a:spLocks noChangeArrowheads="1"/>
            </p:cNvSpPr>
            <p:nvPr/>
          </p:nvSpPr>
          <p:spPr bwMode="auto">
            <a:xfrm>
              <a:off x="3360" y="1776"/>
              <a:ext cx="96" cy="96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  <p:sp>
          <p:nvSpPr>
            <p:cNvPr id="371724" name="Oval 12"/>
            <p:cNvSpPr>
              <a:spLocks noChangeArrowheads="1"/>
            </p:cNvSpPr>
            <p:nvPr/>
          </p:nvSpPr>
          <p:spPr bwMode="auto">
            <a:xfrm>
              <a:off x="3792" y="1776"/>
              <a:ext cx="96" cy="96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  <p:sp>
          <p:nvSpPr>
            <p:cNvPr id="371725" name="Oval 13"/>
            <p:cNvSpPr>
              <a:spLocks noChangeArrowheads="1"/>
            </p:cNvSpPr>
            <p:nvPr/>
          </p:nvSpPr>
          <p:spPr bwMode="auto">
            <a:xfrm>
              <a:off x="4128" y="1776"/>
              <a:ext cx="96" cy="96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  <p:sp>
          <p:nvSpPr>
            <p:cNvPr id="371726" name="Oval 14"/>
            <p:cNvSpPr>
              <a:spLocks noChangeArrowheads="1"/>
            </p:cNvSpPr>
            <p:nvPr/>
          </p:nvSpPr>
          <p:spPr bwMode="auto">
            <a:xfrm>
              <a:off x="4416" y="1776"/>
              <a:ext cx="96" cy="96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  <p:sp>
          <p:nvSpPr>
            <p:cNvPr id="371727" name="Oval 15"/>
            <p:cNvSpPr>
              <a:spLocks noChangeArrowheads="1"/>
            </p:cNvSpPr>
            <p:nvPr/>
          </p:nvSpPr>
          <p:spPr bwMode="auto">
            <a:xfrm>
              <a:off x="4704" y="1776"/>
              <a:ext cx="96" cy="96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  <p:sp>
          <p:nvSpPr>
            <p:cNvPr id="371728" name="Oval 16"/>
            <p:cNvSpPr>
              <a:spLocks noChangeArrowheads="1"/>
            </p:cNvSpPr>
            <p:nvPr/>
          </p:nvSpPr>
          <p:spPr bwMode="auto">
            <a:xfrm>
              <a:off x="5040" y="1776"/>
              <a:ext cx="96" cy="96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193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ular Callout 45"/>
          <p:cNvSpPr/>
          <p:nvPr/>
        </p:nvSpPr>
        <p:spPr bwMode="auto">
          <a:xfrm>
            <a:off x="3505200" y="3810000"/>
            <a:ext cx="4343400" cy="1828800"/>
          </a:xfrm>
          <a:prstGeom prst="wedgeRoundRectCallout">
            <a:avLst>
              <a:gd name="adj1" fmla="val -40354"/>
              <a:gd name="adj2" fmla="val 68068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k-</a:t>
            </a:r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ary</a:t>
            </a:r>
            <a:r>
              <a:rPr lang="en-U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Vector: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How much does it cost to run/service the project with any number of workers.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Vectors are always   monotonically decreasing.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19063"/>
            <a:ext cx="7696200" cy="1023937"/>
          </a:xfrm>
        </p:spPr>
        <p:txBody>
          <a:bodyPr/>
          <a:lstStyle/>
          <a:p>
            <a:pPr eaLnBrk="1" hangingPunct="1"/>
            <a:r>
              <a:rPr lang="en-US" dirty="0" smtClean="0"/>
              <a:t>Allocation Problem: Example</a:t>
            </a:r>
          </a:p>
        </p:txBody>
      </p:sp>
      <p:pic>
        <p:nvPicPr>
          <p:cNvPr id="7" name="Picture 2" descr="C:\Users\nivbuchb\AppData\Local\Microsoft\Windows\Temporary Internet Files\Content.IE5\GVMMT8D9\MCj0433932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86200"/>
            <a:ext cx="476250" cy="476250"/>
          </a:xfrm>
          <a:prstGeom prst="rect">
            <a:avLst/>
          </a:prstGeom>
          <a:noFill/>
        </p:spPr>
      </p:pic>
      <p:pic>
        <p:nvPicPr>
          <p:cNvPr id="8" name="Picture 2" descr="C:\Users\nivbuchb\AppData\Local\Microsoft\Windows\Temporary Internet Files\Content.IE5\GVMMT8D9\MCj0433932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86200"/>
            <a:ext cx="476250" cy="476250"/>
          </a:xfrm>
          <a:prstGeom prst="rect">
            <a:avLst/>
          </a:prstGeom>
          <a:noFill/>
        </p:spPr>
      </p:pic>
      <p:pic>
        <p:nvPicPr>
          <p:cNvPr id="9" name="Picture 2" descr="C:\Users\nivbuchb\AppData\Local\Microsoft\Windows\Temporary Internet Files\Content.IE5\GVMMT8D9\MCj0433932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886200"/>
            <a:ext cx="476250" cy="476250"/>
          </a:xfrm>
          <a:prstGeom prst="rect">
            <a:avLst/>
          </a:prstGeom>
          <a:noFill/>
        </p:spPr>
      </p:pic>
      <p:pic>
        <p:nvPicPr>
          <p:cNvPr id="10" name="Picture 2" descr="C:\Users\nivbuchb\AppData\Local\Microsoft\Windows\Temporary Internet Files\Content.IE5\GVMMT8D9\MCj0433932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886200"/>
            <a:ext cx="476250" cy="476250"/>
          </a:xfrm>
          <a:prstGeom prst="rect">
            <a:avLst/>
          </a:prstGeom>
          <a:noFill/>
        </p:spPr>
      </p:pic>
      <p:pic>
        <p:nvPicPr>
          <p:cNvPr id="11" name="Picture 2" descr="C:\Users\nivbuchb\AppData\Local\Microsoft\Windows\Temporary Internet Files\Content.IE5\GVMMT8D9\MCj0433932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257800"/>
            <a:ext cx="476250" cy="476250"/>
          </a:xfrm>
          <a:prstGeom prst="rect">
            <a:avLst/>
          </a:prstGeom>
          <a:noFill/>
        </p:spPr>
      </p:pic>
      <p:pic>
        <p:nvPicPr>
          <p:cNvPr id="12" name="Picture 2" descr="C:\Users\nivbuchb\AppData\Local\Microsoft\Windows\Temporary Internet Files\Content.IE5\GVMMT8D9\MCj0433932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57800"/>
            <a:ext cx="476250" cy="476250"/>
          </a:xfrm>
          <a:prstGeom prst="rect">
            <a:avLst/>
          </a:prstGeom>
          <a:noFill/>
        </p:spPr>
      </p:pic>
      <p:pic>
        <p:nvPicPr>
          <p:cNvPr id="13" name="Picture 2" descr="C:\Users\nivbuchb\AppData\Local\Microsoft\Windows\Temporary Internet Files\Content.IE5\GVMMT8D9\MCj0433932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0"/>
            <a:ext cx="476250" cy="476250"/>
          </a:xfrm>
          <a:prstGeom prst="rect">
            <a:avLst/>
          </a:prstGeom>
          <a:noFill/>
        </p:spPr>
      </p:pic>
      <p:pic>
        <p:nvPicPr>
          <p:cNvPr id="14" name="Picture 2" descr="C:\Users\nivbuchb\AppData\Local\Microsoft\Windows\Temporary Internet Files\Content.IE5\GVMMT8D9\MCj0433932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4572000"/>
            <a:ext cx="476250" cy="476250"/>
          </a:xfrm>
          <a:prstGeom prst="rect">
            <a:avLst/>
          </a:prstGeom>
          <a:noFill/>
        </p:spPr>
      </p:pic>
      <p:grpSp>
        <p:nvGrpSpPr>
          <p:cNvPr id="2" name="Group 36"/>
          <p:cNvGrpSpPr/>
          <p:nvPr/>
        </p:nvGrpSpPr>
        <p:grpSpPr>
          <a:xfrm>
            <a:off x="304800" y="3200400"/>
            <a:ext cx="2971800" cy="3200400"/>
            <a:chOff x="304800" y="3200400"/>
            <a:chExt cx="2971800" cy="3200400"/>
          </a:xfrm>
        </p:grpSpPr>
        <p:cxnSp>
          <p:nvCxnSpPr>
            <p:cNvPr id="16" name="Straight Connector 15"/>
            <p:cNvCxnSpPr/>
            <p:nvPr/>
          </p:nvCxnSpPr>
          <p:spPr bwMode="auto">
            <a:xfrm rot="5400000" flipH="1" flipV="1">
              <a:off x="-1295400" y="4800600"/>
              <a:ext cx="3200400" cy="0"/>
            </a:xfrm>
            <a:prstGeom prst="line">
              <a:avLst/>
            </a:prstGeom>
            <a:solidFill>
              <a:schemeClr val="accent1"/>
            </a:solidFill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304800" y="4419600"/>
              <a:ext cx="29718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304800" y="5105400"/>
              <a:ext cx="29718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304800" y="5791200"/>
              <a:ext cx="29718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304800" y="6400800"/>
              <a:ext cx="29718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304800" y="3810000"/>
              <a:ext cx="29718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304800" y="3200400"/>
              <a:ext cx="29718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TextBox 31"/>
          <p:cNvSpPr txBox="1"/>
          <p:nvPr/>
        </p:nvSpPr>
        <p:spPr>
          <a:xfrm>
            <a:off x="3200400" y="45720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10≥4≥2 ≥1 ≥0…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3276600" y="39624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3≥1≥1 ≥1v≥0…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3200400" y="59436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2≥2≥1≥0≥0…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1000" y="1219200"/>
            <a:ext cx="7010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N (=5) possible locations for projects (uniform metric)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k (=8) workers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Projects arrive online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3733800" y="2590800"/>
            <a:ext cx="518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00FF"/>
                </a:solidFill>
              </a:rPr>
              <a:t>(total)   Hit  Cost	 |  Move cost</a:t>
            </a:r>
            <a:endParaRPr lang="en-US" sz="2200" dirty="0">
              <a:solidFill>
                <a:srgbClr val="0000FF"/>
              </a:solidFill>
            </a:endParaRPr>
          </a:p>
        </p:txBody>
      </p:sp>
      <p:pic>
        <p:nvPicPr>
          <p:cNvPr id="38" name="Picture 2" descr="C:\Users\nivbuchb\AppData\Local\Microsoft\Windows\Temporary Internet Files\Content.IE5\GVMMT8D9\MCj0433932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867400"/>
            <a:ext cx="476250" cy="476250"/>
          </a:xfrm>
          <a:prstGeom prst="rect">
            <a:avLst/>
          </a:prstGeom>
          <a:noFill/>
        </p:spPr>
      </p:pic>
      <p:pic>
        <p:nvPicPr>
          <p:cNvPr id="39" name="Picture 2" descr="C:\Users\nivbuchb\AppData\Local\Microsoft\Windows\Temporary Internet Files\Content.IE5\GVMMT8D9\MCj0433932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867400"/>
            <a:ext cx="476250" cy="476250"/>
          </a:xfrm>
          <a:prstGeom prst="rect">
            <a:avLst/>
          </a:prstGeom>
          <a:noFill/>
        </p:spPr>
      </p:pic>
      <p:pic>
        <p:nvPicPr>
          <p:cNvPr id="40" name="Picture 2" descr="C:\Users\nivbuchb\AppData\Local\Microsoft\Windows\Temporary Internet Files\Content.IE5\GVMMT8D9\MCj0433932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5867400"/>
            <a:ext cx="476250" cy="476250"/>
          </a:xfrm>
          <a:prstGeom prst="rect">
            <a:avLst/>
          </a:prstGeom>
          <a:noFill/>
        </p:spPr>
      </p:pic>
      <p:sp>
        <p:nvSpPr>
          <p:cNvPr id="41" name="TextBox 40"/>
          <p:cNvSpPr txBox="1"/>
          <p:nvPr/>
        </p:nvSpPr>
        <p:spPr>
          <a:xfrm>
            <a:off x="5867400" y="3276600"/>
            <a:ext cx="2202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		3</a:t>
            </a:r>
            <a:endParaRPr lang="en-US" sz="2400" dirty="0">
              <a:solidFill>
                <a:srgbClr val="0000FF"/>
              </a:solidFill>
            </a:endParaRPr>
          </a:p>
        </p:txBody>
      </p:sp>
      <p:pic>
        <p:nvPicPr>
          <p:cNvPr id="42" name="Picture 2" descr="C:\Users\nivbuchb\AppData\Local\Microsoft\Windows\Temporary Internet Files\Content.IE5\GVMMT8D9\MCj0433932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572000"/>
            <a:ext cx="476250" cy="476250"/>
          </a:xfrm>
          <a:prstGeom prst="rect">
            <a:avLst/>
          </a:prstGeom>
          <a:noFill/>
        </p:spPr>
      </p:pic>
      <p:sp>
        <p:nvSpPr>
          <p:cNvPr id="43" name="TextBox 42"/>
          <p:cNvSpPr txBox="1"/>
          <p:nvPr/>
        </p:nvSpPr>
        <p:spPr>
          <a:xfrm>
            <a:off x="5867400" y="3886200"/>
            <a:ext cx="2202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3		4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67400" y="4495800"/>
            <a:ext cx="2202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6		4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867400" y="5181600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	…	</a:t>
            </a:r>
            <a:endParaRPr lang="en-US" sz="2400" dirty="0">
              <a:solidFill>
                <a:srgbClr val="0000FF"/>
              </a:solidFill>
            </a:endParaRPr>
          </a:p>
        </p:txBody>
      </p:sp>
      <p:pic>
        <p:nvPicPr>
          <p:cNvPr id="47" name="Picture 4" descr="C:\Users\nivbuchb\AppData\Local\Microsoft\Windows\Temporary Internet Files\Content.IE5\M0YXH1ZN\MCj0437797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228600"/>
            <a:ext cx="11874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  <p:bldP spid="32" grpId="0"/>
      <p:bldP spid="32" grpId="1"/>
      <p:bldP spid="33" grpId="0"/>
      <p:bldP spid="34" grpId="0"/>
      <p:bldP spid="34" grpId="1"/>
      <p:bldP spid="36" grpId="0"/>
      <p:bldP spid="41" grpId="0"/>
      <p:bldP spid="43" grpId="0"/>
      <p:bldP spid="44" grpId="0"/>
      <p:bldP spid="45" grpId="0"/>
      <p:bldP spid="45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610600" cy="762000"/>
          </a:xfrm>
        </p:spPr>
        <p:txBody>
          <a:bodyPr/>
          <a:lstStyle/>
          <a:p>
            <a:r>
              <a:rPr lang="en-US" dirty="0"/>
              <a:t>Allocation Problem &amp; k-Server </a:t>
            </a:r>
            <a:r>
              <a:rPr lang="en-US" sz="2800" dirty="0"/>
              <a:t>[CMP08]</a:t>
            </a:r>
            <a:endParaRPr lang="en-US" dirty="0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5334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Theorem </a:t>
            </a:r>
            <a:r>
              <a:rPr lang="en-US" sz="2000" dirty="0"/>
              <a:t>[</a:t>
            </a:r>
            <a:r>
              <a:rPr lang="en-US" sz="2000" dirty="0" smtClean="0"/>
              <a:t>Cote-</a:t>
            </a:r>
            <a:r>
              <a:rPr lang="en-US" sz="2000" dirty="0" err="1" smtClean="0"/>
              <a:t>Poplawski</a:t>
            </a:r>
            <a:r>
              <a:rPr lang="en-US" sz="2000" dirty="0" smtClean="0"/>
              <a:t>-</a:t>
            </a:r>
            <a:r>
              <a:rPr lang="en-US" sz="2000" dirty="0" err="1" smtClean="0"/>
              <a:t>Meyerson</a:t>
            </a:r>
            <a:r>
              <a:rPr lang="en-US" sz="2000" dirty="0" smtClean="0"/>
              <a:t>, STOC 2008]: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An algorithm </a:t>
            </a:r>
            <a:r>
              <a:rPr lang="en-US" sz="2400" dirty="0"/>
              <a:t>for </a:t>
            </a:r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CC0000"/>
                </a:solidFill>
              </a:rPr>
              <a:t>allocation problem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such that </a:t>
            </a:r>
            <a:r>
              <a:rPr lang="en-US" sz="2400" dirty="0"/>
              <a:t>for </a:t>
            </a:r>
            <a:endParaRPr lang="en-US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any </a:t>
            </a:r>
            <a:r>
              <a:rPr lang="en-US" sz="2400" dirty="0">
                <a:latin typeface="Symbol" pitchFamily="18" charset="2"/>
                <a:sym typeface="Symbol" pitchFamily="18" charset="2"/>
              </a:rPr>
              <a:t></a:t>
            </a:r>
            <a:r>
              <a:rPr lang="en-US" sz="2400" dirty="0"/>
              <a:t> &gt; </a:t>
            </a:r>
            <a:r>
              <a:rPr lang="en-US" sz="2400" dirty="0" smtClean="0"/>
              <a:t>0: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  i)  </a:t>
            </a:r>
            <a:r>
              <a:rPr lang="en-US" sz="2400" dirty="0" smtClean="0"/>
              <a:t>hit </a:t>
            </a:r>
            <a:r>
              <a:rPr lang="en-US" sz="2400" dirty="0"/>
              <a:t>c</a:t>
            </a:r>
            <a:r>
              <a:rPr lang="en-US" sz="2400" dirty="0" smtClean="0"/>
              <a:t>ost  </a:t>
            </a:r>
            <a:r>
              <a:rPr lang="en-US" sz="2400" dirty="0">
                <a:latin typeface="cmsy10" pitchFamily="34" charset="0"/>
              </a:rPr>
              <a:t>·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00FF"/>
                </a:solidFill>
              </a:rPr>
              <a:t>(1+</a:t>
            </a:r>
            <a:r>
              <a:rPr lang="en-US" sz="2400" dirty="0">
                <a:solidFill>
                  <a:srgbClr val="0000FF"/>
                </a:solidFill>
                <a:latin typeface="Symbol" pitchFamily="18" charset="2"/>
                <a:sym typeface="Symbol" pitchFamily="18" charset="2"/>
              </a:rPr>
              <a:t></a:t>
            </a:r>
            <a:r>
              <a:rPr lang="en-US" sz="2400" dirty="0">
                <a:solidFill>
                  <a:srgbClr val="0000FF"/>
                </a:solidFill>
              </a:rPr>
              <a:t>)</a:t>
            </a:r>
            <a:r>
              <a:rPr lang="en-US" sz="2400" dirty="0"/>
              <a:t> OPT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  ii) </a:t>
            </a:r>
            <a:r>
              <a:rPr lang="en-US" sz="2400" dirty="0" smtClean="0"/>
              <a:t>move cost  </a:t>
            </a:r>
            <a:r>
              <a:rPr lang="en-US" sz="2400" dirty="0">
                <a:latin typeface="cmsy10" pitchFamily="34" charset="0"/>
              </a:rPr>
              <a:t>·</a:t>
            </a:r>
            <a:r>
              <a:rPr lang="en-US" sz="2400" dirty="0"/>
              <a:t>  </a:t>
            </a:r>
            <a:r>
              <a:rPr lang="en-US" sz="2400" dirty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(e)</a:t>
            </a:r>
            <a:r>
              <a:rPr lang="en-US" sz="2400" dirty="0"/>
              <a:t> OPT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gives </a:t>
            </a:r>
            <a:r>
              <a:rPr lang="en-US" sz="2400" dirty="0">
                <a:latin typeface="cmsy10" pitchFamily="34" charset="0"/>
              </a:rPr>
              <a:t>¼</a:t>
            </a:r>
            <a:r>
              <a:rPr lang="en-US" sz="2400" dirty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O(</a:t>
            </a:r>
            <a:r>
              <a:rPr lang="en-US" sz="2400" dirty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D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(</a:t>
            </a:r>
            <a:r>
              <a:rPr lang="en-US" sz="2400" dirty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/</a:t>
            </a:r>
            <a:r>
              <a:rPr lang="en-US" sz="2400" dirty="0">
                <a:latin typeface="Symbol" pitchFamily="18" charset="2"/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D</a:t>
            </a:r>
            <a:r>
              <a:rPr lang="en-US" sz="2400" dirty="0" smtClean="0">
                <a:solidFill>
                  <a:srgbClr val="FF0000"/>
                </a:solidFill>
              </a:rPr>
              <a:t>))</a:t>
            </a:r>
            <a:r>
              <a:rPr lang="en-US" sz="2400" dirty="0" smtClean="0"/>
              <a:t> </a:t>
            </a:r>
            <a:r>
              <a:rPr lang="en-US" sz="2400" dirty="0"/>
              <a:t>competitive k-server </a:t>
            </a:r>
            <a:r>
              <a:rPr lang="en-US" sz="2400" dirty="0" smtClean="0"/>
              <a:t>algorithm </a:t>
            </a:r>
            <a:r>
              <a:rPr lang="en-US" sz="2400" dirty="0"/>
              <a:t>on </a:t>
            </a:r>
            <a:r>
              <a:rPr lang="en-US" sz="2400" dirty="0" smtClean="0"/>
              <a:t>HSTS of depth </a:t>
            </a:r>
            <a:r>
              <a:rPr lang="en-US" sz="2400" dirty="0" smtClean="0">
                <a:latin typeface="Symbol" pitchFamily="18" charset="2"/>
                <a:sym typeface="Symbol" pitchFamily="18" charset="2"/>
              </a:rPr>
              <a:t>D</a:t>
            </a:r>
            <a:r>
              <a:rPr lang="en-US" sz="2400" dirty="0">
                <a:sym typeface="Symbol" pitchFamily="18" charset="2"/>
              </a:rPr>
              <a:t>.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Thus, </a:t>
            </a:r>
            <a:r>
              <a:rPr lang="en-US" sz="2400" dirty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</a:t>
            </a:r>
            <a:r>
              <a:rPr lang="en-US" sz="2400" dirty="0">
                <a:solidFill>
                  <a:srgbClr val="FF0000"/>
                </a:solidFill>
              </a:rPr>
              <a:t> = poly(1/</a:t>
            </a:r>
            <a:r>
              <a:rPr lang="en-US" sz="2400" dirty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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 err="1">
                <a:solidFill>
                  <a:srgbClr val="FF0000"/>
                </a:solidFill>
              </a:rPr>
              <a:t>polylog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k,n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 smtClean="0"/>
              <a:t>suffices.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(</a:t>
            </a:r>
            <a:r>
              <a:rPr lang="en-US" sz="2400" dirty="0">
                <a:latin typeface="Symbol" pitchFamily="18" charset="2"/>
                <a:sym typeface="Symbol" pitchFamily="18" charset="2"/>
              </a:rPr>
              <a:t>D</a:t>
            </a:r>
            <a:r>
              <a:rPr lang="en-US" sz="2400" dirty="0"/>
              <a:t> = log (aspect ratio</a:t>
            </a:r>
            <a:r>
              <a:rPr lang="en-US" sz="2400" dirty="0" smtClean="0"/>
              <a:t>)) 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*HSTs need some well-</a:t>
            </a:r>
            <a:r>
              <a:rPr lang="en-US" sz="2000" dirty="0" err="1"/>
              <a:t>separatedness</a:t>
            </a:r>
            <a:endParaRPr 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*Later, we do tricks to </a:t>
            </a:r>
            <a:r>
              <a:rPr lang="en-US" sz="2000" dirty="0" smtClean="0"/>
              <a:t>replace dependence on </a:t>
            </a:r>
            <a:r>
              <a:rPr lang="en-US" sz="2000" dirty="0" smtClean="0">
                <a:latin typeface="Symbol" pitchFamily="18" charset="2"/>
                <a:sym typeface="Symbol" pitchFamily="18" charset="2"/>
              </a:rPr>
              <a:t>D </a:t>
            </a:r>
            <a:r>
              <a:rPr lang="en-US" sz="2000" dirty="0"/>
              <a:t>by 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1417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458200" cy="1173162"/>
          </a:xfrm>
        </p:spPr>
        <p:txBody>
          <a:bodyPr/>
          <a:lstStyle/>
          <a:p>
            <a:pPr eaLnBrk="1" hangingPunct="1"/>
            <a:r>
              <a:rPr lang="en-US" dirty="0"/>
              <a:t>The Paging/Caching Problem </a:t>
            </a:r>
            <a:r>
              <a:rPr lang="en-US" dirty="0" smtClean="0"/>
              <a:t>(1)</a:t>
            </a:r>
          </a:p>
        </p:txBody>
      </p:sp>
      <p:pic>
        <p:nvPicPr>
          <p:cNvPr id="13315" name="Picture 4" descr="computer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3124200"/>
            <a:ext cx="2065338" cy="2209800"/>
          </a:xfrm>
          <a:noFill/>
        </p:spPr>
      </p:pic>
      <p:sp>
        <p:nvSpPr>
          <p:cNvPr id="13316" name="Line 6"/>
          <p:cNvSpPr>
            <a:spLocks noChangeShapeType="1"/>
          </p:cNvSpPr>
          <p:nvPr/>
        </p:nvSpPr>
        <p:spPr bwMode="auto">
          <a:xfrm>
            <a:off x="2438400" y="42672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2895600" y="5181600"/>
            <a:ext cx="1143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Browser </a:t>
            </a:r>
          </a:p>
          <a:p>
            <a:pPr algn="ctr"/>
            <a:r>
              <a:rPr lang="en-US"/>
              <a:t>cache</a:t>
            </a:r>
          </a:p>
        </p:txBody>
      </p:sp>
      <p:pic>
        <p:nvPicPr>
          <p:cNvPr id="13318" name="Picture 8" descr="memor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57556">
            <a:off x="5181600" y="2057400"/>
            <a:ext cx="89058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9" descr="harddriv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4200" y="2133600"/>
            <a:ext cx="12954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10" descr="web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10200" y="4800600"/>
            <a:ext cx="25908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1" name="Text Box 11"/>
          <p:cNvSpPr txBox="1">
            <a:spLocks noChangeArrowheads="1"/>
          </p:cNvSpPr>
          <p:nvPr/>
        </p:nvSpPr>
        <p:spPr bwMode="auto">
          <a:xfrm>
            <a:off x="6324600" y="5181600"/>
            <a:ext cx="7286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/>
              <a:t>web</a:t>
            </a:r>
          </a:p>
        </p:txBody>
      </p:sp>
      <p:sp>
        <p:nvSpPr>
          <p:cNvPr id="13322" name="Line 12"/>
          <p:cNvSpPr>
            <a:spLocks noChangeShapeType="1"/>
          </p:cNvSpPr>
          <p:nvPr/>
        </p:nvSpPr>
        <p:spPr bwMode="auto">
          <a:xfrm>
            <a:off x="4191000" y="5410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Rectangle 13"/>
          <p:cNvSpPr>
            <a:spLocks noChangeArrowheads="1"/>
          </p:cNvSpPr>
          <p:nvPr/>
        </p:nvSpPr>
        <p:spPr bwMode="auto">
          <a:xfrm>
            <a:off x="3048000" y="2438400"/>
            <a:ext cx="1143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CPU </a:t>
            </a:r>
          </a:p>
          <a:p>
            <a:pPr algn="ctr"/>
            <a:r>
              <a:rPr lang="en-US"/>
              <a:t>cache</a:t>
            </a:r>
          </a:p>
        </p:txBody>
      </p:sp>
      <p:sp>
        <p:nvSpPr>
          <p:cNvPr id="13324" name="Line 14"/>
          <p:cNvSpPr>
            <a:spLocks noChangeShapeType="1"/>
          </p:cNvSpPr>
          <p:nvPr/>
        </p:nvSpPr>
        <p:spPr bwMode="auto">
          <a:xfrm>
            <a:off x="4343400" y="2667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Line 15"/>
          <p:cNvSpPr>
            <a:spLocks noChangeShapeType="1"/>
          </p:cNvSpPr>
          <p:nvPr/>
        </p:nvSpPr>
        <p:spPr bwMode="auto">
          <a:xfrm flipV="1">
            <a:off x="2286000" y="2743200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Line 16"/>
          <p:cNvSpPr>
            <a:spLocks noChangeShapeType="1"/>
          </p:cNvSpPr>
          <p:nvPr/>
        </p:nvSpPr>
        <p:spPr bwMode="auto">
          <a:xfrm>
            <a:off x="5943600" y="2667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19063"/>
            <a:ext cx="8686800" cy="947737"/>
          </a:xfrm>
        </p:spPr>
        <p:txBody>
          <a:bodyPr/>
          <a:lstStyle/>
          <a:p>
            <a:pPr eaLnBrk="1" hangingPunct="1"/>
            <a:r>
              <a:rPr lang="en-US" dirty="0" smtClean="0"/>
              <a:t>Allocation to k-Server: High Level Idea</a:t>
            </a:r>
            <a:endParaRPr lang="en-US" sz="28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990600"/>
            <a:ext cx="8153400" cy="5715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b="1" dirty="0">
                <a:solidFill>
                  <a:srgbClr val="0000FF"/>
                </a:solidFill>
              </a:rPr>
              <a:t>I</a:t>
            </a:r>
            <a:r>
              <a:rPr lang="en-US" sz="2400" b="1" dirty="0" smtClean="0">
                <a:solidFill>
                  <a:srgbClr val="0000FF"/>
                </a:solidFill>
              </a:rPr>
              <a:t>dea: </a:t>
            </a:r>
            <a:r>
              <a:rPr lang="en-US" sz="2400" dirty="0"/>
              <a:t>a</a:t>
            </a:r>
            <a:r>
              <a:rPr lang="en-US" sz="2400" dirty="0" smtClean="0"/>
              <a:t>pply the allocation problem recursively to an HST</a:t>
            </a:r>
          </a:p>
          <a:p>
            <a:pPr eaLnBrk="1" hangingPunct="1"/>
            <a:endParaRPr lang="en-US" sz="2400" dirty="0" smtClean="0">
              <a:solidFill>
                <a:srgbClr val="0000FF"/>
              </a:solidFill>
            </a:endParaRPr>
          </a:p>
          <a:p>
            <a:pPr eaLnBrk="1" hangingPunct="1"/>
            <a:endParaRPr lang="en-US" sz="2400" dirty="0">
              <a:solidFill>
                <a:srgbClr val="0000FF"/>
              </a:solidFill>
            </a:endParaRPr>
          </a:p>
          <a:p>
            <a:pPr eaLnBrk="1" hangingPunct="1"/>
            <a:endParaRPr lang="en-US" sz="2400" dirty="0" smtClean="0">
              <a:solidFill>
                <a:srgbClr val="0000FF"/>
              </a:solidFill>
            </a:endParaRPr>
          </a:p>
          <a:p>
            <a:pPr eaLnBrk="1" hangingPunct="1"/>
            <a:endParaRPr lang="en-US" sz="2400" dirty="0" smtClean="0">
              <a:solidFill>
                <a:srgbClr val="0000FF"/>
              </a:solidFill>
            </a:endParaRPr>
          </a:p>
          <a:p>
            <a:pPr marL="0" indent="0" eaLnBrk="1" hangingPunct="1">
              <a:buNone/>
            </a:pPr>
            <a:endParaRPr lang="en-US" sz="2400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rgbClr val="0000FF"/>
                </a:solidFill>
              </a:rPr>
              <a:t>hit cost at time t, tree node p, j servers: </a:t>
            </a:r>
            <a:r>
              <a:rPr lang="en-US" sz="2400" dirty="0" smtClean="0"/>
              <a:t>incremental cost of an optimal solution to the k-server problem (requests restricted to </a:t>
            </a:r>
            <a:r>
              <a:rPr lang="en-US" sz="2400" dirty="0" err="1" smtClean="0"/>
              <a:t>subtree</a:t>
            </a:r>
            <a:r>
              <a:rPr lang="en-US" sz="2400" dirty="0" smtClean="0"/>
              <a:t> of p) having j servers </a:t>
            </a:r>
            <a:endParaRPr lang="en-US" sz="2400" dirty="0"/>
          </a:p>
          <a:p>
            <a:pPr eaLnBrk="1" hangingPunct="1"/>
            <a:r>
              <a:rPr lang="en-US" sz="2400" dirty="0" smtClean="0">
                <a:solidFill>
                  <a:srgbClr val="0000FF"/>
                </a:solidFill>
              </a:rPr>
              <a:t>Remark:</a:t>
            </a:r>
            <a:r>
              <a:rPr lang="en-US" sz="2400" dirty="0" smtClean="0"/>
              <a:t> Important to have </a:t>
            </a:r>
            <a:r>
              <a:rPr lang="en-US" sz="2400" dirty="0" smtClean="0">
                <a:solidFill>
                  <a:srgbClr val="FF0000"/>
                </a:solidFill>
              </a:rPr>
              <a:t>good bounds </a:t>
            </a:r>
            <a:r>
              <a:rPr lang="en-US" sz="2400" dirty="0" smtClean="0"/>
              <a:t>for the </a:t>
            </a:r>
            <a:r>
              <a:rPr lang="en-US" sz="2400" dirty="0" smtClean="0">
                <a:solidFill>
                  <a:srgbClr val="FF0000"/>
                </a:solidFill>
              </a:rPr>
              <a:t>hit cost </a:t>
            </a:r>
            <a:r>
              <a:rPr lang="en-US" sz="2400" dirty="0"/>
              <a:t>since it multiplies over the levels in the </a:t>
            </a:r>
            <a:r>
              <a:rPr lang="en-US" sz="2400" dirty="0" smtClean="0"/>
              <a:t>recursion</a:t>
            </a:r>
            <a:r>
              <a:rPr lang="en-US" sz="2400" dirty="0"/>
              <a:t>.</a:t>
            </a:r>
          </a:p>
          <a:p>
            <a:pPr marL="0" indent="0" eaLnBrk="1" hangingPunct="1">
              <a:buNone/>
            </a:pPr>
            <a:r>
              <a:rPr lang="en-US" sz="2400" dirty="0" smtClean="0"/>
              <a:t>We </a:t>
            </a:r>
            <a:r>
              <a:rPr lang="en-US" sz="2400" dirty="0">
                <a:solidFill>
                  <a:srgbClr val="FF0000"/>
                </a:solidFill>
              </a:rPr>
              <a:t>do not</a:t>
            </a:r>
            <a:r>
              <a:rPr lang="en-US" sz="2400" dirty="0"/>
              <a:t> know how to obtain such an </a:t>
            </a:r>
            <a:r>
              <a:rPr lang="en-US" sz="2400" dirty="0" smtClean="0"/>
              <a:t>algorithm!</a:t>
            </a:r>
          </a:p>
          <a:p>
            <a:pPr eaLnBrk="1" hangingPunct="1"/>
            <a:r>
              <a:rPr lang="en-US" sz="2400" dirty="0" smtClean="0"/>
              <a:t>[CMP08]: competitive algorithm for 2 nodes.</a:t>
            </a:r>
            <a:endParaRPr lang="en-US" sz="2400" dirty="0"/>
          </a:p>
          <a:p>
            <a:pPr marL="0" indent="0" eaLnBrk="1" hangingPunct="1">
              <a:buNone/>
            </a:pPr>
            <a:endParaRPr lang="en-US" sz="24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47800"/>
            <a:ext cx="2286000" cy="2134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5" y="1524000"/>
            <a:ext cx="3292475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927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Result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820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0000FF"/>
                </a:solidFill>
              </a:rPr>
              <a:t>Theorem</a:t>
            </a:r>
            <a:r>
              <a:rPr lang="en-US" dirty="0">
                <a:solidFill>
                  <a:srgbClr val="0000FF"/>
                </a:solidFill>
              </a:rPr>
              <a:t>:</a:t>
            </a:r>
            <a:r>
              <a:rPr lang="en-US" dirty="0"/>
              <a:t> There is an </a:t>
            </a:r>
            <a:r>
              <a:rPr lang="en-US" dirty="0">
                <a:solidFill>
                  <a:srgbClr val="FF0000"/>
                </a:solidFill>
              </a:rPr>
              <a:t>O(log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k log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n)</a:t>
            </a:r>
            <a:r>
              <a:rPr lang="en-US" dirty="0"/>
              <a:t>  competitive* algorithm for </a:t>
            </a:r>
            <a:r>
              <a:rPr lang="en-US" dirty="0" smtClean="0"/>
              <a:t>the k-server problem on </a:t>
            </a:r>
            <a:r>
              <a:rPr lang="en-US" dirty="0">
                <a:solidFill>
                  <a:srgbClr val="0000FF"/>
                </a:solidFill>
              </a:rPr>
              <a:t>any</a:t>
            </a:r>
            <a:r>
              <a:rPr lang="en-US" dirty="0"/>
              <a:t> metric with</a:t>
            </a:r>
            <a:r>
              <a:rPr lang="en-US" dirty="0">
                <a:solidFill>
                  <a:srgbClr val="FF0000"/>
                </a:solidFill>
              </a:rPr>
              <a:t> n </a:t>
            </a:r>
            <a:r>
              <a:rPr lang="en-US" dirty="0"/>
              <a:t>points.</a:t>
            </a:r>
          </a:p>
        </p:txBody>
      </p:sp>
      <p:sp>
        <p:nvSpPr>
          <p:cNvPr id="376836" name="Text Box 4"/>
          <p:cNvSpPr txBox="1">
            <a:spLocks noChangeArrowheads="1"/>
          </p:cNvSpPr>
          <p:nvPr/>
        </p:nvSpPr>
        <p:spPr bwMode="auto">
          <a:xfrm>
            <a:off x="609600" y="5715000"/>
            <a:ext cx="340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* Hiding some log log n terms</a:t>
            </a:r>
          </a:p>
        </p:txBody>
      </p:sp>
      <p:sp>
        <p:nvSpPr>
          <p:cNvPr id="376837" name="Text Box 5"/>
          <p:cNvSpPr txBox="1">
            <a:spLocks noChangeArrowheads="1"/>
          </p:cNvSpPr>
          <p:nvPr/>
        </p:nvSpPr>
        <p:spPr bwMode="auto">
          <a:xfrm>
            <a:off x="381000" y="3505200"/>
            <a:ext cx="8229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0" dirty="0">
                <a:solidFill>
                  <a:srgbClr val="0000FF"/>
                </a:solidFill>
              </a:rPr>
              <a:t>Key Idea</a:t>
            </a:r>
            <a:r>
              <a:rPr lang="en-US" sz="2800" b="0" dirty="0" smtClean="0">
                <a:solidFill>
                  <a:srgbClr val="000000"/>
                </a:solidFill>
              </a:rPr>
              <a:t>: A fractional version of the framework of [CMP08]. </a:t>
            </a:r>
            <a:endParaRPr lang="en-US" sz="28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0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52400"/>
            <a:ext cx="5867400" cy="715962"/>
          </a:xfrm>
        </p:spPr>
        <p:txBody>
          <a:bodyPr/>
          <a:lstStyle/>
          <a:p>
            <a:pPr eaLnBrk="1" hangingPunct="1"/>
            <a:r>
              <a:rPr lang="en-US" dirty="0" smtClean="0"/>
              <a:t>Back to Fractional Paging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54864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3200" b="1" dirty="0" smtClean="0">
                <a:solidFill>
                  <a:srgbClr val="0000FF"/>
                </a:solidFill>
              </a:rPr>
              <a:t>Fractional Model:</a:t>
            </a:r>
            <a:endParaRPr lang="en-US" sz="3200" dirty="0" smtClean="0"/>
          </a:p>
          <a:p>
            <a:pPr marL="457200" indent="-457200" eaLnBrk="1" hangingPunct="1">
              <a:lnSpc>
                <a:spcPct val="90000"/>
              </a:lnSpc>
            </a:pPr>
            <a:r>
              <a:rPr lang="en-US" sz="2400" dirty="0" smtClean="0"/>
              <a:t>Fractions of pages are kept in cache: probability distribution over</a:t>
            </a:r>
            <a:r>
              <a:rPr lang="en-US" sz="2400" dirty="0" smtClean="0">
                <a:solidFill>
                  <a:srgbClr val="0000FF"/>
                </a:solidFill>
              </a:rPr>
              <a:t> pages</a:t>
            </a:r>
            <a:r>
              <a:rPr lang="en-US" sz="2400" dirty="0" smtClean="0"/>
              <a:t> p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,…,</a:t>
            </a:r>
            <a:r>
              <a:rPr lang="en-US" sz="2400" dirty="0" err="1" smtClean="0"/>
              <a:t>p</a:t>
            </a:r>
            <a:r>
              <a:rPr lang="en-US" sz="2400" baseline="-25000" dirty="0" err="1" smtClean="0"/>
              <a:t>n</a:t>
            </a:r>
            <a:endParaRPr lang="en-US" sz="2400" dirty="0" smtClean="0"/>
          </a:p>
          <a:p>
            <a:pPr marL="457200" indent="-457200" eaLnBrk="1" hangingPunct="1">
              <a:lnSpc>
                <a:spcPct val="90000"/>
              </a:lnSpc>
            </a:pPr>
            <a:r>
              <a:rPr lang="en-US" sz="2400" dirty="0" smtClean="0"/>
              <a:t>Total sum of fractions of pages in cache ≤ k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sz="2400" dirty="0" smtClean="0"/>
              <a:t>At each step: mass </a:t>
            </a:r>
            <a:r>
              <a:rPr lang="en-US" sz="2400" dirty="0"/>
              <a:t>on </a:t>
            </a:r>
            <a:r>
              <a:rPr lang="en-US" sz="2400" dirty="0">
                <a:solidFill>
                  <a:srgbClr val="FF0000"/>
                </a:solidFill>
              </a:rPr>
              <a:t>current </a:t>
            </a:r>
            <a:r>
              <a:rPr lang="en-US" sz="2400" dirty="0" smtClean="0">
                <a:solidFill>
                  <a:srgbClr val="FF0000"/>
                </a:solidFill>
              </a:rPr>
              <a:t>page request </a:t>
            </a:r>
            <a:r>
              <a:rPr lang="en-US" sz="2400" dirty="0" smtClean="0"/>
              <a:t>= </a:t>
            </a:r>
            <a:r>
              <a:rPr lang="en-US" sz="2400" dirty="0"/>
              <a:t>1</a:t>
            </a:r>
          </a:p>
          <a:p>
            <a:pPr marL="609600" indent="-60960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2400" b="1" dirty="0">
                <a:solidFill>
                  <a:srgbClr val="0000FF"/>
                </a:solidFill>
              </a:rPr>
              <a:t>Algorithm:</a:t>
            </a:r>
          </a:p>
          <a:p>
            <a:pPr marL="609600" indent="-60960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2400" dirty="0" smtClean="0"/>
              <a:t>Updates </a:t>
            </a:r>
            <a:r>
              <a:rPr lang="en-US" sz="2400" dirty="0"/>
              <a:t>the </a:t>
            </a:r>
            <a:r>
              <a:rPr lang="en-US" sz="2400" dirty="0" smtClean="0"/>
              <a:t>distribution</a:t>
            </a:r>
            <a:r>
              <a:rPr lang="en-US" sz="2400" dirty="0"/>
              <a:t> </a:t>
            </a:r>
            <a:r>
              <a:rPr lang="en-US" sz="2400" dirty="0" smtClean="0"/>
              <a:t>on the pages at each step</a:t>
            </a:r>
            <a:endParaRPr lang="en-US" sz="2400" dirty="0" smtClean="0">
              <a:latin typeface="Symbol" pitchFamily="18" charset="2"/>
              <a:sym typeface="Symbol" pitchFamily="18" charset="2"/>
            </a:endParaRPr>
          </a:p>
          <a:p>
            <a:pPr marL="457200" indent="-457200" eaLnBrk="1" hangingPunct="1">
              <a:lnSpc>
                <a:spcPct val="90000"/>
              </a:lnSpc>
            </a:pPr>
            <a:r>
              <a:rPr lang="en-US" sz="2400" dirty="0" smtClean="0"/>
              <a:t>if </a:t>
            </a:r>
            <a:r>
              <a:rPr lang="en-US" sz="2400" dirty="0"/>
              <a:t>p</a:t>
            </a:r>
            <a:r>
              <a:rPr lang="en-US" sz="2400" baseline="-25000" dirty="0"/>
              <a:t>1</a:t>
            </a:r>
            <a:r>
              <a:rPr lang="en-US" sz="2400" dirty="0"/>
              <a:t>,…,</a:t>
            </a:r>
            <a:r>
              <a:rPr lang="en-US" sz="2400" dirty="0" err="1"/>
              <a:t>p</a:t>
            </a:r>
            <a:r>
              <a:rPr lang="en-US" sz="2400" baseline="-25000" dirty="0" err="1"/>
              <a:t>n</a:t>
            </a:r>
            <a:r>
              <a:rPr lang="en-US" sz="2400" dirty="0"/>
              <a:t> changes to q</a:t>
            </a:r>
            <a:r>
              <a:rPr lang="en-US" sz="2400" baseline="-25000" dirty="0"/>
              <a:t>1</a:t>
            </a:r>
            <a:r>
              <a:rPr lang="en-US" sz="2400" dirty="0"/>
              <a:t>,…,</a:t>
            </a:r>
            <a:r>
              <a:rPr lang="en-US" sz="2400" dirty="0" err="1"/>
              <a:t>q</a:t>
            </a:r>
            <a:r>
              <a:rPr lang="en-US" sz="2400" baseline="-25000" dirty="0" err="1"/>
              <a:t>n</a:t>
            </a:r>
            <a:r>
              <a:rPr lang="en-US" sz="2400" baseline="-25000" dirty="0"/>
              <a:t> 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cost =  </a:t>
            </a:r>
            <a:r>
              <a:rPr lang="en-US" sz="2400" dirty="0">
                <a:solidFill>
                  <a:srgbClr val="FF0000"/>
                </a:solidFill>
              </a:rPr>
              <a:t>(1/2) </a:t>
            </a:r>
            <a:r>
              <a:rPr lang="en-US" sz="2400" dirty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</a:t>
            </a:r>
            <a:r>
              <a:rPr lang="en-US" sz="2400" baseline="-25000" dirty="0">
                <a:solidFill>
                  <a:srgbClr val="FF0000"/>
                </a:solidFill>
                <a:sym typeface="Symbol" pitchFamily="18" charset="2"/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 |p</a:t>
            </a:r>
            <a:r>
              <a:rPr lang="en-US" sz="2400" baseline="-25000" dirty="0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– q</a:t>
            </a:r>
            <a:r>
              <a:rPr lang="en-US" sz="2400" baseline="-25000" dirty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|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(earthmover distance)</a:t>
            </a:r>
            <a:endParaRPr lang="en-US" sz="2400" dirty="0"/>
          </a:p>
          <a:p>
            <a:pPr marL="457200" indent="-457200" eaLnBrk="1" hangingPunct="1">
              <a:lnSpc>
                <a:spcPct val="90000"/>
              </a:lnSpc>
            </a:pPr>
            <a:endParaRPr lang="en-US" sz="2400" dirty="0" smtClean="0"/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endParaRPr lang="en-US" sz="2600" dirty="0" smtClean="0"/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endParaRPr lang="en-US" sz="2600" dirty="0" smtClean="0"/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endParaRPr lang="en-US" sz="1000" dirty="0" smtClean="0"/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endParaRPr lang="en-US" sz="1000" dirty="0" smtClean="0"/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endParaRPr lang="en-US" sz="1000" dirty="0" smtClean="0"/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endParaRPr lang="en-US" sz="1000" dirty="0" smtClean="0"/>
          </a:p>
          <a:p>
            <a:pPr marL="457200" indent="-457200" eaLnBrk="1" hangingPunct="1">
              <a:lnSpc>
                <a:spcPct val="90000"/>
              </a:lnSpc>
              <a:spcAft>
                <a:spcPct val="40000"/>
              </a:spcAft>
              <a:buFontTx/>
              <a:buNone/>
            </a:pPr>
            <a:endParaRPr lang="en-US" sz="2600" b="1" dirty="0" smtClean="0">
              <a:solidFill>
                <a:srgbClr val="0000FF"/>
              </a:solidFill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143000" y="5486400"/>
            <a:ext cx="6934200" cy="4572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1600200" y="54864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2286000" y="54864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3810000" y="54864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5410200" y="54864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1143000" y="6096000"/>
            <a:ext cx="6934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4419600" y="54864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6172200" y="54864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7162800" y="54864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3276600" y="6126163"/>
            <a:ext cx="23018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</a:rPr>
              <a:t>k units of cache</a:t>
            </a:r>
          </a:p>
        </p:txBody>
      </p:sp>
    </p:spTree>
    <p:extLst>
      <p:ext uri="{BB962C8B-B14F-4D97-AF65-F5344CB8AC3E}">
        <p14:creationId xmlns:p14="http://schemas.microsoft.com/office/powerpoint/2010/main" val="361205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Fractional View of Randomized Algorithms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 smtClean="0"/>
              <a:t>A </a:t>
            </a:r>
            <a:r>
              <a:rPr lang="en-US" sz="2400" dirty="0" smtClean="0">
                <a:solidFill>
                  <a:srgbClr val="0000FF"/>
                </a:solidFill>
              </a:rPr>
              <a:t>randomized </a:t>
            </a:r>
            <a:r>
              <a:rPr lang="en-US" sz="2400" dirty="0">
                <a:solidFill>
                  <a:srgbClr val="0000FF"/>
                </a:solidFill>
              </a:rPr>
              <a:t>algorithm</a:t>
            </a:r>
            <a:r>
              <a:rPr lang="en-US" sz="2400" dirty="0" smtClean="0"/>
              <a:t> specifies: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sz="2400" dirty="0" smtClean="0"/>
              <a:t>  </a:t>
            </a:r>
            <a:r>
              <a:rPr lang="en-US" sz="2400" dirty="0"/>
              <a:t>i)  p</a:t>
            </a:r>
            <a:r>
              <a:rPr lang="en-US" sz="2400" dirty="0" smtClean="0"/>
              <a:t>robability </a:t>
            </a:r>
            <a:r>
              <a:rPr lang="en-US" sz="2400" dirty="0"/>
              <a:t>distribution on</a:t>
            </a:r>
            <a:r>
              <a:rPr lang="en-US" sz="2400" dirty="0">
                <a:solidFill>
                  <a:srgbClr val="FF0000"/>
                </a:solidFill>
              </a:rPr>
              <a:t> states</a:t>
            </a:r>
            <a:r>
              <a:rPr lang="en-US" sz="2400" dirty="0"/>
              <a:t> at </a:t>
            </a:r>
            <a:r>
              <a:rPr lang="en-US" sz="2400" dirty="0" smtClean="0"/>
              <a:t>each time t</a:t>
            </a: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  ii) </a:t>
            </a:r>
            <a:r>
              <a:rPr lang="en-US" sz="2400" dirty="0" smtClean="0"/>
              <a:t>The way </a:t>
            </a:r>
            <a:r>
              <a:rPr lang="en-US" sz="2400" dirty="0"/>
              <a:t>it </a:t>
            </a:r>
            <a:r>
              <a:rPr lang="en-US" sz="2400" dirty="0">
                <a:solidFill>
                  <a:srgbClr val="FF0000"/>
                </a:solidFill>
              </a:rPr>
              <a:t>changes</a:t>
            </a:r>
            <a:r>
              <a:rPr lang="en-US" sz="2400" dirty="0"/>
              <a:t> at time </a:t>
            </a:r>
            <a:r>
              <a:rPr lang="en-US" sz="2400" dirty="0" smtClean="0"/>
              <a:t>t+1</a:t>
            </a:r>
          </a:p>
          <a:p>
            <a:pPr>
              <a:buFontTx/>
              <a:buNone/>
            </a:pPr>
            <a:r>
              <a:rPr lang="en-US" sz="2400" dirty="0"/>
              <a:t> </a:t>
            </a:r>
            <a:r>
              <a:rPr lang="en-US" sz="2400" dirty="0" smtClean="0"/>
              <a:t> iii) cost = </a:t>
            </a:r>
            <a:r>
              <a:rPr lang="en-US" sz="2400" dirty="0" smtClean="0">
                <a:solidFill>
                  <a:srgbClr val="FF0000"/>
                </a:solidFill>
              </a:rPr>
              <a:t>distance</a:t>
            </a:r>
            <a:r>
              <a:rPr lang="en-US" sz="2400" dirty="0" smtClean="0"/>
              <a:t> between distributions</a:t>
            </a:r>
            <a:endParaRPr lang="en-US" sz="2400" dirty="0"/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sz="2400" b="1" dirty="0" smtClean="0">
                <a:solidFill>
                  <a:srgbClr val="CC0000"/>
                </a:solidFill>
              </a:rPr>
              <a:t>Paging:</a:t>
            </a:r>
          </a:p>
          <a:p>
            <a:pPr>
              <a:buFontTx/>
              <a:buNone/>
            </a:pPr>
            <a:endParaRPr lang="en-US" sz="2400" dirty="0" smtClean="0">
              <a:solidFill>
                <a:srgbClr val="0000FF"/>
              </a:solidFill>
            </a:endParaRPr>
          </a:p>
          <a:p>
            <a:pPr>
              <a:buFontTx/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Fractional</a:t>
            </a:r>
            <a:r>
              <a:rPr lang="en-US" sz="2400" dirty="0" smtClean="0"/>
              <a:t> </a:t>
            </a:r>
            <a:r>
              <a:rPr lang="en-US" sz="2400" dirty="0"/>
              <a:t>Paging </a:t>
            </a:r>
            <a:r>
              <a:rPr lang="en-US" sz="2400" dirty="0" smtClean="0"/>
              <a:t>            </a:t>
            </a:r>
            <a:r>
              <a:rPr lang="en-US" sz="2400" dirty="0" smtClean="0">
                <a:solidFill>
                  <a:srgbClr val="FF0000"/>
                </a:solidFill>
              </a:rPr>
              <a:t>Randomized</a:t>
            </a:r>
            <a:r>
              <a:rPr lang="en-US" sz="2400" dirty="0" smtClean="0"/>
              <a:t> </a:t>
            </a:r>
            <a:r>
              <a:rPr lang="en-US" sz="2400" dirty="0"/>
              <a:t>Paging  (2x loss</a:t>
            </a:r>
            <a:r>
              <a:rPr lang="en-US" sz="2400" dirty="0" smtClean="0"/>
              <a:t>)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sz="2400" dirty="0" smtClean="0"/>
              <a:t>What about the fractional </a:t>
            </a:r>
            <a:r>
              <a:rPr lang="en-US" sz="2400" b="1" dirty="0">
                <a:solidFill>
                  <a:srgbClr val="CC0000"/>
                </a:solidFill>
              </a:rPr>
              <a:t>allocation</a:t>
            </a:r>
            <a:r>
              <a:rPr lang="en-US" sz="2400" dirty="0" smtClean="0"/>
              <a:t> problem?</a:t>
            </a:r>
            <a:endParaRPr lang="en-US" sz="2400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 rot="16200000">
            <a:off x="3333752" y="4972050"/>
            <a:ext cx="304799" cy="723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5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Fractional Allocation Problem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 err="1">
                <a:solidFill>
                  <a:srgbClr val="0000FF"/>
                </a:solidFill>
              </a:rPr>
              <a:t>x</a:t>
            </a:r>
            <a:r>
              <a:rPr lang="en-US" sz="2400" baseline="-25000" dirty="0" err="1">
                <a:solidFill>
                  <a:srgbClr val="0000FF"/>
                </a:solidFill>
              </a:rPr>
              <a:t>i,j</a:t>
            </a:r>
            <a:r>
              <a:rPr lang="en-US" sz="2400" dirty="0">
                <a:solidFill>
                  <a:srgbClr val="0000FF"/>
                </a:solidFill>
              </a:rPr>
              <a:t>  </a:t>
            </a:r>
            <a:r>
              <a:rPr lang="en-US" sz="2400" dirty="0"/>
              <a:t>-</a:t>
            </a:r>
            <a:r>
              <a:rPr lang="en-US" sz="2400" dirty="0" smtClean="0"/>
              <a:t> </a:t>
            </a:r>
            <a:r>
              <a:rPr lang="en-US" sz="2400" dirty="0"/>
              <a:t>prob. of having  </a:t>
            </a:r>
            <a:r>
              <a:rPr lang="en-US" sz="2400" dirty="0">
                <a:solidFill>
                  <a:srgbClr val="FF0000"/>
                </a:solidFill>
              </a:rPr>
              <a:t>j servers at location i</a:t>
            </a:r>
            <a:r>
              <a:rPr lang="en-US" sz="2400" dirty="0"/>
              <a:t>  (at time t)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sz="2400" dirty="0">
                <a:latin typeface="Symbol" pitchFamily="18" charset="2"/>
                <a:sym typeface="Symbol" pitchFamily="18" charset="2"/>
              </a:rPr>
              <a:t></a:t>
            </a:r>
            <a:r>
              <a:rPr lang="en-US" sz="2400" baseline="-25000" dirty="0">
                <a:sym typeface="Symbol" pitchFamily="18" charset="2"/>
              </a:rPr>
              <a:t>j</a:t>
            </a:r>
            <a:r>
              <a:rPr lang="en-US" sz="2400" dirty="0"/>
              <a:t>  </a:t>
            </a:r>
            <a:r>
              <a:rPr lang="en-US" sz="2400" dirty="0" err="1"/>
              <a:t>x</a:t>
            </a:r>
            <a:r>
              <a:rPr lang="en-US" sz="2400" baseline="-25000" dirty="0" err="1"/>
              <a:t>i,j</a:t>
            </a:r>
            <a:r>
              <a:rPr lang="en-US" sz="2400" dirty="0"/>
              <a:t> = 1          </a:t>
            </a:r>
            <a:r>
              <a:rPr lang="en-US" sz="2400" dirty="0" smtClean="0"/>
              <a:t>(</a:t>
            </a:r>
            <a:r>
              <a:rPr lang="en-US" sz="2400" dirty="0"/>
              <a:t>prob. d</a:t>
            </a:r>
            <a:r>
              <a:rPr lang="en-US" sz="2400" dirty="0" smtClean="0"/>
              <a:t>istribution at i)</a:t>
            </a:r>
            <a:endParaRPr lang="en-US" sz="2400" dirty="0"/>
          </a:p>
          <a:p>
            <a:pPr>
              <a:buFontTx/>
              <a:buNone/>
            </a:pPr>
            <a:r>
              <a:rPr lang="en-US" sz="2400" dirty="0">
                <a:latin typeface="Symbol" pitchFamily="18" charset="2"/>
                <a:sym typeface="Symbol" pitchFamily="18" charset="2"/>
              </a:rPr>
              <a:t></a:t>
            </a:r>
            <a:r>
              <a:rPr lang="en-US" sz="2400" baseline="-25000" dirty="0">
                <a:sym typeface="Symbol" pitchFamily="18" charset="2"/>
              </a:rPr>
              <a:t>i</a:t>
            </a:r>
            <a:r>
              <a:rPr lang="en-US" sz="2400" dirty="0"/>
              <a:t> </a:t>
            </a:r>
            <a:r>
              <a:rPr lang="en-US" sz="2400" dirty="0">
                <a:latin typeface="Symbol" pitchFamily="18" charset="2"/>
                <a:sym typeface="Symbol" pitchFamily="18" charset="2"/>
              </a:rPr>
              <a:t></a:t>
            </a:r>
            <a:r>
              <a:rPr lang="en-US" sz="2400" baseline="-25000" dirty="0">
                <a:sym typeface="Symbol" pitchFamily="18" charset="2"/>
              </a:rPr>
              <a:t>j</a:t>
            </a:r>
            <a:r>
              <a:rPr lang="en-US" sz="2400" dirty="0"/>
              <a:t> </a:t>
            </a:r>
            <a:r>
              <a:rPr lang="en-US" sz="2400" dirty="0" err="1"/>
              <a:t>j</a:t>
            </a:r>
            <a:r>
              <a:rPr lang="en-US" sz="2400" dirty="0"/>
              <a:t> </a:t>
            </a:r>
            <a:r>
              <a:rPr lang="en-US" sz="2400" dirty="0" err="1"/>
              <a:t>x</a:t>
            </a:r>
            <a:r>
              <a:rPr lang="en-US" sz="2400" baseline="-25000" dirty="0" err="1"/>
              <a:t>i,j</a:t>
            </a:r>
            <a:r>
              <a:rPr lang="en-US" sz="2400" dirty="0"/>
              <a:t> </a:t>
            </a:r>
            <a:r>
              <a:rPr lang="en-US" sz="2400" dirty="0">
                <a:latin typeface="cmsy10" pitchFamily="34" charset="0"/>
              </a:rPr>
              <a:t>·</a:t>
            </a:r>
            <a:r>
              <a:rPr lang="en-US" sz="2400" dirty="0"/>
              <a:t> k     </a:t>
            </a:r>
            <a:r>
              <a:rPr lang="en-US" sz="2400" dirty="0" smtClean="0"/>
              <a:t>(</a:t>
            </a:r>
            <a:r>
              <a:rPr lang="en-US" sz="2400" dirty="0"/>
              <a:t>global server bound) 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sz="2400" b="1" dirty="0">
                <a:solidFill>
                  <a:srgbClr val="0000FF"/>
                </a:solidFill>
              </a:rPr>
              <a:t>Cost:</a:t>
            </a:r>
            <a:r>
              <a:rPr lang="en-US" sz="2400" dirty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hit </a:t>
            </a:r>
            <a:r>
              <a:rPr lang="en-US" sz="2400" dirty="0">
                <a:solidFill>
                  <a:srgbClr val="FF0000"/>
                </a:solidFill>
              </a:rPr>
              <a:t>cost </a:t>
            </a:r>
            <a:r>
              <a:rPr lang="en-US" sz="2400" dirty="0" smtClean="0"/>
              <a:t>=  </a:t>
            </a:r>
            <a:r>
              <a:rPr lang="en-US" sz="2400" dirty="0">
                <a:latin typeface="Symbol" pitchFamily="18" charset="2"/>
                <a:sym typeface="Symbol" pitchFamily="18" charset="2"/>
              </a:rPr>
              <a:t></a:t>
            </a:r>
            <a:r>
              <a:rPr lang="en-US" sz="2400" baseline="-25000" dirty="0">
                <a:sym typeface="Symbol" pitchFamily="18" charset="2"/>
              </a:rPr>
              <a:t>j</a:t>
            </a:r>
            <a:r>
              <a:rPr lang="en-US" sz="2400" dirty="0"/>
              <a:t> </a:t>
            </a:r>
            <a:r>
              <a:rPr lang="en-US" sz="2400" dirty="0" err="1"/>
              <a:t>x</a:t>
            </a:r>
            <a:r>
              <a:rPr lang="en-US" sz="2400" baseline="-25000" dirty="0" err="1"/>
              <a:t>i,j</a:t>
            </a:r>
            <a:r>
              <a:rPr lang="en-US" sz="2400" dirty="0"/>
              <a:t> h(j) with h(0),…,h(k) </a:t>
            </a:r>
          </a:p>
          <a:p>
            <a:pPr>
              <a:buFontTx/>
              <a:buNone/>
            </a:pPr>
            <a:r>
              <a:rPr lang="en-US" sz="2400" dirty="0"/>
              <a:t>          </a:t>
            </a:r>
            <a:r>
              <a:rPr lang="en-US" sz="2400" dirty="0" smtClean="0">
                <a:solidFill>
                  <a:srgbClr val="FF0000"/>
                </a:solidFill>
              </a:rPr>
              <a:t>move cost </a:t>
            </a:r>
            <a:r>
              <a:rPr lang="en-US" sz="2400" dirty="0"/>
              <a:t>=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latin typeface="Symbol" pitchFamily="18" charset="2"/>
                <a:sym typeface="Symbol" pitchFamily="18" charset="2"/>
              </a:rPr>
              <a:t></a:t>
            </a:r>
            <a:r>
              <a:rPr lang="en-US" sz="2400" dirty="0" smtClean="0"/>
              <a:t>|</a:t>
            </a:r>
            <a:r>
              <a:rPr lang="en-US" sz="2400" dirty="0"/>
              <a:t>j’-j| </a:t>
            </a:r>
            <a:r>
              <a:rPr lang="en-US" sz="2400" dirty="0" smtClean="0"/>
              <a:t>if moving </a:t>
            </a:r>
            <a:r>
              <a:rPr lang="en-US" sz="2400" dirty="0" smtClean="0">
                <a:latin typeface="Symbol" pitchFamily="18" charset="2"/>
                <a:sym typeface="Symbol" pitchFamily="18" charset="2"/>
              </a:rPr>
              <a:t></a:t>
            </a:r>
            <a:r>
              <a:rPr lang="en-US" sz="2400" dirty="0" smtClean="0"/>
              <a:t> </a:t>
            </a:r>
            <a:r>
              <a:rPr lang="en-US" sz="2400" dirty="0"/>
              <a:t>mass from (</a:t>
            </a:r>
            <a:r>
              <a:rPr lang="en-US" sz="2400" dirty="0" err="1"/>
              <a:t>i,j</a:t>
            </a:r>
            <a:r>
              <a:rPr lang="en-US" sz="2400" dirty="0"/>
              <a:t>)  to  (</a:t>
            </a:r>
            <a:r>
              <a:rPr lang="en-US" sz="2400" dirty="0" err="1"/>
              <a:t>i,j</a:t>
            </a:r>
            <a:r>
              <a:rPr lang="en-US" sz="2400" dirty="0" smtClean="0"/>
              <a:t>’)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Surprisingly, </a:t>
            </a:r>
            <a:r>
              <a:rPr lang="en-US" sz="2400" dirty="0" smtClean="0"/>
              <a:t>a fractional </a:t>
            </a:r>
            <a:r>
              <a:rPr lang="en-US" sz="2400" dirty="0"/>
              <a:t>allocation i</a:t>
            </a:r>
            <a:r>
              <a:rPr lang="en-US" sz="2400" dirty="0" smtClean="0"/>
              <a:t>s </a:t>
            </a:r>
            <a:r>
              <a:rPr lang="en-US" sz="2400" dirty="0">
                <a:solidFill>
                  <a:srgbClr val="0000FF"/>
                </a:solidFill>
              </a:rPr>
              <a:t>not</a:t>
            </a:r>
            <a:r>
              <a:rPr lang="en-US" sz="2400" dirty="0"/>
              <a:t> </a:t>
            </a:r>
            <a:r>
              <a:rPr lang="en-US" sz="2400" dirty="0" smtClean="0"/>
              <a:t>a good approximation to the allocation </a:t>
            </a:r>
            <a:r>
              <a:rPr lang="en-US" sz="2400" dirty="0"/>
              <a:t>problem.</a:t>
            </a:r>
          </a:p>
        </p:txBody>
      </p:sp>
      <p:grpSp>
        <p:nvGrpSpPr>
          <p:cNvPr id="380932" name="Group 4"/>
          <p:cNvGrpSpPr>
            <a:grpSpLocks/>
          </p:cNvGrpSpPr>
          <p:nvPr/>
        </p:nvGrpSpPr>
        <p:grpSpPr bwMode="auto">
          <a:xfrm>
            <a:off x="6172200" y="2362200"/>
            <a:ext cx="2057400" cy="1066800"/>
            <a:chOff x="3360" y="1200"/>
            <a:chExt cx="1776" cy="672"/>
          </a:xfrm>
        </p:grpSpPr>
        <p:sp>
          <p:nvSpPr>
            <p:cNvPr id="380933" name="Line 5"/>
            <p:cNvSpPr>
              <a:spLocks noChangeShapeType="1"/>
            </p:cNvSpPr>
            <p:nvPr/>
          </p:nvSpPr>
          <p:spPr bwMode="auto">
            <a:xfrm flipH="1">
              <a:off x="3840" y="1200"/>
              <a:ext cx="43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80934" name="Line 6"/>
            <p:cNvSpPr>
              <a:spLocks noChangeShapeType="1"/>
            </p:cNvSpPr>
            <p:nvPr/>
          </p:nvSpPr>
          <p:spPr bwMode="auto">
            <a:xfrm flipH="1">
              <a:off x="4176" y="12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80935" name="Line 7"/>
            <p:cNvSpPr>
              <a:spLocks noChangeShapeType="1"/>
            </p:cNvSpPr>
            <p:nvPr/>
          </p:nvSpPr>
          <p:spPr bwMode="auto">
            <a:xfrm>
              <a:off x="4272" y="1200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80936" name="Line 8"/>
            <p:cNvSpPr>
              <a:spLocks noChangeShapeType="1"/>
            </p:cNvSpPr>
            <p:nvPr/>
          </p:nvSpPr>
          <p:spPr bwMode="auto">
            <a:xfrm>
              <a:off x="4272" y="1200"/>
              <a:ext cx="48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80937" name="Line 9"/>
            <p:cNvSpPr>
              <a:spLocks noChangeShapeType="1"/>
            </p:cNvSpPr>
            <p:nvPr/>
          </p:nvSpPr>
          <p:spPr bwMode="auto">
            <a:xfrm>
              <a:off x="4272" y="1200"/>
              <a:ext cx="81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80938" name="Line 10"/>
            <p:cNvSpPr>
              <a:spLocks noChangeShapeType="1"/>
            </p:cNvSpPr>
            <p:nvPr/>
          </p:nvSpPr>
          <p:spPr bwMode="auto">
            <a:xfrm flipH="1">
              <a:off x="3408" y="1200"/>
              <a:ext cx="86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80939" name="Oval 11"/>
            <p:cNvSpPr>
              <a:spLocks noChangeArrowheads="1"/>
            </p:cNvSpPr>
            <p:nvPr/>
          </p:nvSpPr>
          <p:spPr bwMode="auto">
            <a:xfrm>
              <a:off x="3360" y="1776"/>
              <a:ext cx="96" cy="96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80940" name="Oval 12"/>
            <p:cNvSpPr>
              <a:spLocks noChangeArrowheads="1"/>
            </p:cNvSpPr>
            <p:nvPr/>
          </p:nvSpPr>
          <p:spPr bwMode="auto">
            <a:xfrm>
              <a:off x="3792" y="1776"/>
              <a:ext cx="96" cy="96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80941" name="Oval 13"/>
            <p:cNvSpPr>
              <a:spLocks noChangeArrowheads="1"/>
            </p:cNvSpPr>
            <p:nvPr/>
          </p:nvSpPr>
          <p:spPr bwMode="auto">
            <a:xfrm>
              <a:off x="4128" y="1776"/>
              <a:ext cx="96" cy="96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80942" name="Oval 14"/>
            <p:cNvSpPr>
              <a:spLocks noChangeArrowheads="1"/>
            </p:cNvSpPr>
            <p:nvPr/>
          </p:nvSpPr>
          <p:spPr bwMode="auto">
            <a:xfrm>
              <a:off x="4416" y="1776"/>
              <a:ext cx="96" cy="96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80943" name="Oval 15"/>
            <p:cNvSpPr>
              <a:spLocks noChangeArrowheads="1"/>
            </p:cNvSpPr>
            <p:nvPr/>
          </p:nvSpPr>
          <p:spPr bwMode="auto">
            <a:xfrm>
              <a:off x="4704" y="1776"/>
              <a:ext cx="96" cy="96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80944" name="Oval 16"/>
            <p:cNvSpPr>
              <a:spLocks noChangeArrowheads="1"/>
            </p:cNvSpPr>
            <p:nvPr/>
          </p:nvSpPr>
          <p:spPr bwMode="auto">
            <a:xfrm>
              <a:off x="5040" y="1776"/>
              <a:ext cx="96" cy="96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386969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Gap </a:t>
            </a:r>
            <a:r>
              <a:rPr lang="en-US" dirty="0"/>
              <a:t>E</a:t>
            </a:r>
            <a:r>
              <a:rPr lang="en-US" dirty="0" smtClean="0"/>
              <a:t>xample</a:t>
            </a:r>
            <a:endParaRPr lang="en-US" dirty="0"/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  </a:t>
            </a:r>
          </a:p>
        </p:txBody>
      </p:sp>
      <p:grpSp>
        <p:nvGrpSpPr>
          <p:cNvPr id="382986" name="Group 10"/>
          <p:cNvGrpSpPr>
            <a:grpSpLocks/>
          </p:cNvGrpSpPr>
          <p:nvPr/>
        </p:nvGrpSpPr>
        <p:grpSpPr bwMode="auto">
          <a:xfrm>
            <a:off x="1524000" y="1524000"/>
            <a:ext cx="914400" cy="685800"/>
            <a:chOff x="1296" y="1200"/>
            <a:chExt cx="1056" cy="720"/>
          </a:xfrm>
        </p:grpSpPr>
        <p:sp>
          <p:nvSpPr>
            <p:cNvPr id="382980" name="Line 4"/>
            <p:cNvSpPr>
              <a:spLocks noChangeShapeType="1"/>
            </p:cNvSpPr>
            <p:nvPr/>
          </p:nvSpPr>
          <p:spPr bwMode="auto">
            <a:xfrm flipH="1">
              <a:off x="1344" y="1200"/>
              <a:ext cx="52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82981" name="Line 5"/>
            <p:cNvSpPr>
              <a:spLocks noChangeShapeType="1"/>
            </p:cNvSpPr>
            <p:nvPr/>
          </p:nvSpPr>
          <p:spPr bwMode="auto">
            <a:xfrm>
              <a:off x="1872" y="1200"/>
              <a:ext cx="43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82982" name="Oval 6"/>
            <p:cNvSpPr>
              <a:spLocks noChangeArrowheads="1"/>
            </p:cNvSpPr>
            <p:nvPr/>
          </p:nvSpPr>
          <p:spPr bwMode="auto">
            <a:xfrm>
              <a:off x="1296" y="1824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82983" name="Oval 7"/>
            <p:cNvSpPr>
              <a:spLocks noChangeArrowheads="1"/>
            </p:cNvSpPr>
            <p:nvPr/>
          </p:nvSpPr>
          <p:spPr bwMode="auto">
            <a:xfrm>
              <a:off x="2256" y="1824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</p:grpSp>
      <p:sp>
        <p:nvSpPr>
          <p:cNvPr id="382984" name="Text Box 8"/>
          <p:cNvSpPr txBox="1">
            <a:spLocks noChangeArrowheads="1"/>
          </p:cNvSpPr>
          <p:nvPr/>
        </p:nvSpPr>
        <p:spPr bwMode="auto">
          <a:xfrm>
            <a:off x="3200400" y="1371600"/>
            <a:ext cx="525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0" dirty="0">
                <a:solidFill>
                  <a:srgbClr val="FF0000"/>
                </a:solidFill>
              </a:rPr>
              <a:t>a</a:t>
            </a:r>
            <a:r>
              <a:rPr lang="en-US" sz="2400" b="0" dirty="0" smtClean="0">
                <a:solidFill>
                  <a:srgbClr val="FF0000"/>
                </a:solidFill>
              </a:rPr>
              <a:t>llocation </a:t>
            </a:r>
            <a:r>
              <a:rPr lang="en-US" sz="2400" b="0" dirty="0">
                <a:solidFill>
                  <a:srgbClr val="FF0000"/>
                </a:solidFill>
              </a:rPr>
              <a:t>p</a:t>
            </a:r>
            <a:r>
              <a:rPr lang="en-US" sz="2400" b="0" dirty="0" smtClean="0">
                <a:solidFill>
                  <a:srgbClr val="FF0000"/>
                </a:solidFill>
              </a:rPr>
              <a:t>roblem </a:t>
            </a:r>
            <a:r>
              <a:rPr lang="en-US" sz="2400" b="0" dirty="0">
                <a:solidFill>
                  <a:srgbClr val="FF0000"/>
                </a:solidFill>
              </a:rPr>
              <a:t>on </a:t>
            </a:r>
            <a:r>
              <a:rPr lang="en-US" sz="2400" b="0" dirty="0" smtClean="0">
                <a:solidFill>
                  <a:srgbClr val="FF0000"/>
                </a:solidFill>
              </a:rPr>
              <a:t>two points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0" dirty="0" smtClean="0">
                <a:solidFill>
                  <a:srgbClr val="FF0000"/>
                </a:solidFill>
              </a:rPr>
              <a:t>k servers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2987" name="Text Box 11"/>
          <p:cNvSpPr txBox="1">
            <a:spLocks noChangeArrowheads="1"/>
          </p:cNvSpPr>
          <p:nvPr/>
        </p:nvSpPr>
        <p:spPr bwMode="auto">
          <a:xfrm>
            <a:off x="609600" y="2743201"/>
            <a:ext cx="80772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b="0" dirty="0"/>
              <a:t>r</a:t>
            </a:r>
            <a:r>
              <a:rPr lang="en-US" sz="2400" b="0" dirty="0" smtClean="0"/>
              <a:t>equests </a:t>
            </a:r>
            <a:r>
              <a:rPr lang="en-US" sz="2400" b="0" dirty="0"/>
              <a:t>alternate </a:t>
            </a:r>
            <a:r>
              <a:rPr lang="en-US" sz="2400" b="0" dirty="0" smtClean="0"/>
              <a:t>between locations</a:t>
            </a:r>
            <a:r>
              <a:rPr lang="en-US" sz="2400" b="0" dirty="0"/>
              <a:t>.</a:t>
            </a:r>
          </a:p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Left</a:t>
            </a:r>
            <a:r>
              <a:rPr lang="en-US" sz="2400" b="0" dirty="0" smtClean="0">
                <a:solidFill>
                  <a:srgbClr val="FF0000"/>
                </a:solidFill>
              </a:rPr>
              <a:t> hit-cost</a:t>
            </a:r>
            <a:r>
              <a:rPr lang="en-US" sz="2400" b="0" dirty="0" smtClean="0"/>
              <a:t>: (1,1</a:t>
            </a:r>
            <a:r>
              <a:rPr lang="en-US" sz="2400" b="0" dirty="0"/>
              <a:t>,…,1,0)         </a:t>
            </a:r>
            <a:r>
              <a:rPr lang="en-US" sz="2400" b="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Right</a:t>
            </a:r>
            <a:r>
              <a:rPr lang="en-US" sz="2400" b="0" dirty="0" smtClean="0">
                <a:solidFill>
                  <a:srgbClr val="FF0000"/>
                </a:solidFill>
              </a:rPr>
              <a:t> hit-cost</a:t>
            </a:r>
            <a:r>
              <a:rPr lang="en-US" sz="2400" b="0" dirty="0" smtClean="0"/>
              <a:t>: (</a:t>
            </a:r>
            <a:r>
              <a:rPr lang="en-US" sz="2400" b="0" dirty="0"/>
              <a:t>1,0,…,0,0)</a:t>
            </a:r>
          </a:p>
          <a:p>
            <a:pPr algn="l"/>
            <a:endParaRPr lang="en-US" sz="2400" b="0" dirty="0"/>
          </a:p>
          <a:p>
            <a:pPr algn="l"/>
            <a:r>
              <a:rPr lang="en-US" sz="2400" b="0" dirty="0"/>
              <a:t>a</a:t>
            </a:r>
            <a:r>
              <a:rPr lang="en-US" sz="2400" b="0" dirty="0" smtClean="0"/>
              <a:t>ny </a:t>
            </a:r>
            <a:r>
              <a:rPr lang="en-US" sz="2400" b="0" dirty="0">
                <a:solidFill>
                  <a:srgbClr val="0000FF"/>
                </a:solidFill>
              </a:rPr>
              <a:t>integral solution</a:t>
            </a:r>
            <a:r>
              <a:rPr lang="en-US" sz="2400" b="0" dirty="0"/>
              <a:t> must pay </a:t>
            </a:r>
            <a:r>
              <a:rPr lang="en-US" sz="2400" b="0" dirty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</a:t>
            </a:r>
            <a:r>
              <a:rPr lang="en-US" sz="2400" b="0" dirty="0">
                <a:solidFill>
                  <a:srgbClr val="FF0000"/>
                </a:solidFill>
              </a:rPr>
              <a:t>(T)</a:t>
            </a:r>
            <a:r>
              <a:rPr lang="en-US" sz="2400" b="0" dirty="0"/>
              <a:t> in T </a:t>
            </a:r>
            <a:r>
              <a:rPr lang="en-US" sz="2400" b="0" dirty="0" smtClean="0"/>
              <a:t>steps</a:t>
            </a:r>
            <a:endParaRPr lang="en-US" sz="2400" b="0" dirty="0"/>
          </a:p>
          <a:p>
            <a:pPr algn="l"/>
            <a:endParaRPr lang="en-US" sz="2400" b="0" dirty="0"/>
          </a:p>
          <a:p>
            <a:r>
              <a:rPr lang="en-US" sz="2400" b="0" dirty="0">
                <a:solidFill>
                  <a:srgbClr val="0000FF"/>
                </a:solidFill>
              </a:rPr>
              <a:t>fractional solution</a:t>
            </a:r>
            <a:r>
              <a:rPr lang="en-US" sz="2400" b="0" dirty="0" smtClean="0"/>
              <a:t> </a:t>
            </a:r>
            <a:r>
              <a:rPr lang="en-US" sz="2400" b="0" dirty="0"/>
              <a:t>pays only </a:t>
            </a:r>
            <a:r>
              <a:rPr lang="en-US" sz="2400" b="0" dirty="0">
                <a:solidFill>
                  <a:srgbClr val="FF0000"/>
                </a:solidFill>
              </a:rPr>
              <a:t>T</a:t>
            </a:r>
            <a:r>
              <a:rPr lang="en-US" sz="2400" b="0" dirty="0" smtClean="0">
                <a:solidFill>
                  <a:srgbClr val="FF0000"/>
                </a:solidFill>
              </a:rPr>
              <a:t>/(k-1) </a:t>
            </a:r>
            <a:r>
              <a:rPr lang="en-US" sz="2400" b="0" dirty="0"/>
              <a:t>in T </a:t>
            </a:r>
            <a:r>
              <a:rPr lang="en-US" sz="2400" b="0" dirty="0" smtClean="0"/>
              <a:t>steps</a:t>
            </a:r>
            <a:endParaRPr lang="en-US" sz="2400" b="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Left</a:t>
            </a:r>
            <a:r>
              <a:rPr lang="en-US" sz="2400" b="0" dirty="0" smtClean="0">
                <a:solidFill>
                  <a:srgbClr val="FF0000"/>
                </a:solidFill>
              </a:rPr>
              <a:t>:    </a:t>
            </a:r>
            <a:r>
              <a:rPr lang="en-US" sz="2400" b="0" dirty="0" smtClean="0"/>
              <a:t>x</a:t>
            </a:r>
            <a:r>
              <a:rPr lang="en-US" sz="2400" b="0" baseline="-25000" dirty="0" smtClean="0"/>
              <a:t>L,0</a:t>
            </a:r>
            <a:r>
              <a:rPr lang="en-US" sz="2400" b="0" dirty="0" smtClean="0"/>
              <a:t> </a:t>
            </a:r>
            <a:r>
              <a:rPr lang="en-US" sz="2400" b="0" dirty="0"/>
              <a:t>= </a:t>
            </a:r>
            <a:r>
              <a:rPr lang="en-US" sz="2400" b="0" dirty="0" smtClean="0"/>
              <a:t>1/(k-1),  </a:t>
            </a:r>
            <a:r>
              <a:rPr lang="en-US" sz="2400" b="0" dirty="0" err="1" smtClean="0"/>
              <a:t>x</a:t>
            </a:r>
            <a:r>
              <a:rPr lang="en-US" sz="2400" b="0" baseline="-25000" dirty="0" err="1" smtClean="0"/>
              <a:t>L,k</a:t>
            </a:r>
            <a:r>
              <a:rPr lang="en-US" sz="2400" b="0" dirty="0" smtClean="0"/>
              <a:t> </a:t>
            </a:r>
            <a:r>
              <a:rPr lang="en-US" sz="2400" b="0" dirty="0"/>
              <a:t>= </a:t>
            </a:r>
            <a:r>
              <a:rPr lang="en-US" sz="2400" b="0" dirty="0" smtClean="0"/>
              <a:t>1-1/(k-1)    </a:t>
            </a:r>
            <a:r>
              <a:rPr lang="en-US" sz="2400" b="0" dirty="0" smtClean="0">
                <a:solidFill>
                  <a:srgbClr val="7030A0"/>
                </a:solidFill>
              </a:rPr>
              <a:t>hit-cost</a:t>
            </a:r>
            <a:r>
              <a:rPr lang="en-US" sz="2400" b="0" dirty="0" smtClean="0"/>
              <a:t> = </a:t>
            </a:r>
            <a:r>
              <a:rPr lang="en-US" sz="2400" b="0" dirty="0" smtClean="0">
                <a:solidFill>
                  <a:srgbClr val="FF0000"/>
                </a:solidFill>
              </a:rPr>
              <a:t>1/(k-1)</a:t>
            </a:r>
            <a:endParaRPr lang="en-US" sz="2400" b="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Right</a:t>
            </a:r>
            <a:r>
              <a:rPr lang="en-US" sz="2400" b="0" dirty="0" smtClean="0">
                <a:solidFill>
                  <a:srgbClr val="FF0000"/>
                </a:solidFill>
              </a:rPr>
              <a:t>:  </a:t>
            </a:r>
            <a:r>
              <a:rPr lang="en-US" sz="2400" b="0" dirty="0" smtClean="0"/>
              <a:t>x</a:t>
            </a:r>
            <a:r>
              <a:rPr lang="en-US" sz="2400" b="0" baseline="-25000" dirty="0" smtClean="0"/>
              <a:t>R,1</a:t>
            </a:r>
            <a:r>
              <a:rPr lang="en-US" sz="2400" b="0" dirty="0" smtClean="0"/>
              <a:t> </a:t>
            </a:r>
            <a:r>
              <a:rPr lang="en-US" sz="2400" b="0" dirty="0"/>
              <a:t>= </a:t>
            </a:r>
            <a:r>
              <a:rPr lang="en-US" sz="2400" b="0" dirty="0" smtClean="0"/>
              <a:t>1		                  </a:t>
            </a:r>
            <a:r>
              <a:rPr lang="en-US" sz="2400" b="0" dirty="0" smtClean="0">
                <a:solidFill>
                  <a:srgbClr val="7030A0"/>
                </a:solidFill>
              </a:rPr>
              <a:t>hit-cost</a:t>
            </a:r>
            <a:r>
              <a:rPr lang="en-US" sz="2400" b="0" dirty="0" smtClean="0"/>
              <a:t> = </a:t>
            </a:r>
            <a:r>
              <a:rPr lang="en-US" sz="2400" b="0" dirty="0" smtClean="0">
                <a:solidFill>
                  <a:srgbClr val="FF0000"/>
                </a:solidFill>
              </a:rPr>
              <a:t>0</a:t>
            </a:r>
            <a:endParaRPr lang="en-US" sz="2400" b="0" dirty="0">
              <a:solidFill>
                <a:srgbClr val="FF0000"/>
              </a:solidFill>
            </a:endParaRPr>
          </a:p>
          <a:p>
            <a:pPr algn="l"/>
            <a:endParaRPr lang="en-US" sz="2400" b="0" dirty="0"/>
          </a:p>
          <a:p>
            <a:pPr algn="l"/>
            <a:r>
              <a:rPr lang="en-US" sz="2400" b="0" dirty="0" smtClean="0">
                <a:solidFill>
                  <a:srgbClr val="7030A0"/>
                </a:solidFill>
              </a:rPr>
              <a:t>move cost </a:t>
            </a:r>
            <a:r>
              <a:rPr lang="en-US" sz="2400" b="0" dirty="0" smtClean="0"/>
              <a:t>= </a:t>
            </a:r>
            <a:r>
              <a:rPr lang="en-US" sz="2400" b="0" dirty="0">
                <a:solidFill>
                  <a:srgbClr val="FF0000"/>
                </a:solidFill>
              </a:rPr>
              <a:t>0</a:t>
            </a:r>
            <a:r>
              <a:rPr lang="en-US" sz="2400" b="0" dirty="0" smtClean="0"/>
              <a:t>  (distribution does not change) </a:t>
            </a:r>
            <a:endParaRPr lang="en-US" b="0" dirty="0"/>
          </a:p>
        </p:txBody>
      </p:sp>
      <p:sp>
        <p:nvSpPr>
          <p:cNvPr id="382988" name="Text Box 12"/>
          <p:cNvSpPr txBox="1">
            <a:spLocks noChangeArrowheads="1"/>
          </p:cNvSpPr>
          <p:nvPr/>
        </p:nvSpPr>
        <p:spPr bwMode="auto">
          <a:xfrm>
            <a:off x="1219200" y="22098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Left</a:t>
            </a:r>
          </a:p>
        </p:txBody>
      </p:sp>
      <p:sp>
        <p:nvSpPr>
          <p:cNvPr id="382989" name="Text Box 13"/>
          <p:cNvSpPr txBox="1">
            <a:spLocks noChangeArrowheads="1"/>
          </p:cNvSpPr>
          <p:nvPr/>
        </p:nvSpPr>
        <p:spPr bwMode="auto">
          <a:xfrm>
            <a:off x="2057400" y="2209800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Right</a:t>
            </a:r>
          </a:p>
        </p:txBody>
      </p:sp>
    </p:spTree>
    <p:extLst>
      <p:ext uri="{BB962C8B-B14F-4D97-AF65-F5344CB8AC3E}">
        <p14:creationId xmlns:p14="http://schemas.microsoft.com/office/powerpoint/2010/main" val="3143633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Fractional Algorithm Suffices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343400"/>
          </a:xfrm>
        </p:spPr>
        <p:txBody>
          <a:bodyPr/>
          <a:lstStyle/>
          <a:p>
            <a:pPr marL="577850" indent="-577850">
              <a:buFontTx/>
              <a:buNone/>
            </a:pPr>
            <a:r>
              <a:rPr lang="en-US" sz="2400" dirty="0" err="1">
                <a:solidFill>
                  <a:srgbClr val="0000FF"/>
                </a:solidFill>
              </a:rPr>
              <a:t>Thm</a:t>
            </a:r>
            <a:r>
              <a:rPr lang="en-US" sz="2400" dirty="0">
                <a:solidFill>
                  <a:srgbClr val="0000FF"/>
                </a:solidFill>
              </a:rPr>
              <a:t> (Analog of Cote et al):</a:t>
            </a:r>
            <a:r>
              <a:rPr lang="en-US" sz="2400" dirty="0"/>
              <a:t> Suffices to have </a:t>
            </a:r>
            <a:r>
              <a:rPr lang="en-US" sz="2400" dirty="0">
                <a:solidFill>
                  <a:srgbClr val="FF0000"/>
                </a:solidFill>
              </a:rPr>
              <a:t>fractional allocation </a:t>
            </a:r>
            <a:r>
              <a:rPr lang="en-US" sz="2400" dirty="0"/>
              <a:t>algorithm with (1+</a:t>
            </a:r>
            <a:r>
              <a:rPr lang="en-US" sz="2400" dirty="0">
                <a:latin typeface="Symbol" pitchFamily="18" charset="2"/>
                <a:sym typeface="Symbol" pitchFamily="18" charset="2"/>
              </a:rPr>
              <a:t></a:t>
            </a:r>
            <a:r>
              <a:rPr lang="en-US" sz="2400" dirty="0"/>
              <a:t>,</a:t>
            </a:r>
            <a:r>
              <a:rPr lang="en-US" sz="2400" dirty="0">
                <a:latin typeface="Symbol" pitchFamily="18" charset="2"/>
                <a:sym typeface="Symbol" pitchFamily="18" charset="2"/>
              </a:rPr>
              <a:t></a:t>
            </a:r>
            <a:r>
              <a:rPr lang="en-US" sz="2400" dirty="0"/>
              <a:t>(</a:t>
            </a:r>
            <a:r>
              <a:rPr lang="en-US" sz="2400" dirty="0">
                <a:latin typeface="Symbol" pitchFamily="18" charset="2"/>
                <a:sym typeface="Symbol" pitchFamily="18" charset="2"/>
              </a:rPr>
              <a:t></a:t>
            </a:r>
            <a:r>
              <a:rPr lang="en-US" sz="2400" dirty="0"/>
              <a:t>)) guarantee.</a:t>
            </a:r>
          </a:p>
          <a:p>
            <a:pPr marL="577850" indent="-577850">
              <a:buFontTx/>
              <a:buNone/>
            </a:pPr>
            <a:endParaRPr lang="en-US" sz="2400" dirty="0"/>
          </a:p>
          <a:p>
            <a:pPr marL="577850" indent="-577850">
              <a:buFontTx/>
              <a:buNone/>
            </a:pPr>
            <a:r>
              <a:rPr lang="en-US" sz="2400" dirty="0"/>
              <a:t>Gives a </a:t>
            </a:r>
            <a:r>
              <a:rPr lang="en-US" sz="2400" dirty="0">
                <a:solidFill>
                  <a:srgbClr val="FF0000"/>
                </a:solidFill>
              </a:rPr>
              <a:t>fractional k-server</a:t>
            </a:r>
            <a:r>
              <a:rPr lang="en-US" sz="2400" dirty="0"/>
              <a:t> algorithm on HST</a:t>
            </a:r>
          </a:p>
          <a:p>
            <a:pPr marL="577850" indent="-577850">
              <a:buFontTx/>
              <a:buNone/>
            </a:pPr>
            <a:endParaRPr lang="en-US" sz="2400" dirty="0"/>
          </a:p>
          <a:p>
            <a:pPr marL="577850" indent="-577850">
              <a:buFontTx/>
              <a:buNone/>
            </a:pPr>
            <a:r>
              <a:rPr lang="en-US" sz="2400" dirty="0" err="1">
                <a:solidFill>
                  <a:srgbClr val="0000FF"/>
                </a:solidFill>
              </a:rPr>
              <a:t>Thm</a:t>
            </a:r>
            <a:r>
              <a:rPr lang="en-US" sz="2400" dirty="0">
                <a:solidFill>
                  <a:srgbClr val="0000FF"/>
                </a:solidFill>
              </a:rPr>
              <a:t> (Rounding):</a:t>
            </a:r>
            <a:r>
              <a:rPr lang="en-US" sz="2400" dirty="0"/>
              <a:t> Fractional k-server alg. on HSTs -&gt; Randomized Alg. with </a:t>
            </a:r>
            <a:r>
              <a:rPr lang="en-US" sz="2400" dirty="0">
                <a:solidFill>
                  <a:srgbClr val="FF0000"/>
                </a:solidFill>
              </a:rPr>
              <a:t>O(1)</a:t>
            </a:r>
            <a:r>
              <a:rPr lang="en-US" sz="2400" dirty="0"/>
              <a:t> loss.</a:t>
            </a:r>
          </a:p>
          <a:p>
            <a:pPr marL="577850" indent="-577850">
              <a:buFontTx/>
              <a:buNone/>
            </a:pPr>
            <a:endParaRPr lang="en-US" sz="2400" dirty="0"/>
          </a:p>
          <a:p>
            <a:pPr marL="577850" indent="-577850">
              <a:buFontTx/>
              <a:buNone/>
            </a:pPr>
            <a:r>
              <a:rPr lang="en-US" sz="2400" dirty="0" err="1">
                <a:solidFill>
                  <a:srgbClr val="0000FF"/>
                </a:solidFill>
              </a:rPr>
              <a:t>Thm</a:t>
            </a:r>
            <a:r>
              <a:rPr lang="en-US" sz="2400" dirty="0">
                <a:solidFill>
                  <a:srgbClr val="0000FF"/>
                </a:solidFill>
              </a:rPr>
              <a:t> (</a:t>
            </a:r>
            <a:r>
              <a:rPr lang="en-US" sz="2400" dirty="0" err="1">
                <a:solidFill>
                  <a:srgbClr val="0000FF"/>
                </a:solidFill>
              </a:rPr>
              <a:t>Frac</a:t>
            </a:r>
            <a:r>
              <a:rPr lang="en-US" sz="2400" dirty="0">
                <a:solidFill>
                  <a:srgbClr val="0000FF"/>
                </a:solidFill>
              </a:rPr>
              <a:t>. Allocation):</a:t>
            </a:r>
            <a:r>
              <a:rPr lang="en-US" sz="2400" dirty="0"/>
              <a:t> Design a fractional allocation algorithm with </a:t>
            </a:r>
            <a:r>
              <a:rPr lang="en-US" sz="2400" dirty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(e)</a:t>
            </a:r>
            <a:r>
              <a:rPr lang="en-US" sz="2400" dirty="0">
                <a:solidFill>
                  <a:srgbClr val="FF0000"/>
                </a:solidFill>
              </a:rPr>
              <a:t> = O(log (k/</a:t>
            </a:r>
            <a:r>
              <a:rPr lang="en-US" sz="2400" dirty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</a:t>
            </a:r>
            <a:r>
              <a:rPr lang="en-US" sz="2400" dirty="0">
                <a:solidFill>
                  <a:srgbClr val="FF0000"/>
                </a:solidFill>
              </a:rPr>
              <a:t>)).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16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Fractional Paging Algorithm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>
                <a:solidFill>
                  <a:srgbClr val="FF0000"/>
                </a:solidFill>
              </a:rPr>
              <a:t>c</a:t>
            </a:r>
            <a:r>
              <a:rPr lang="en-US" sz="2400" dirty="0" smtClean="0">
                <a:solidFill>
                  <a:srgbClr val="FF0000"/>
                </a:solidFill>
              </a:rPr>
              <a:t>urrent cache state</a:t>
            </a:r>
            <a:r>
              <a:rPr lang="en-US" sz="2400" dirty="0"/>
              <a:t>:</a:t>
            </a:r>
            <a:r>
              <a:rPr lang="en-US" sz="2400" dirty="0" smtClean="0"/>
              <a:t>  </a:t>
            </a:r>
            <a:r>
              <a:rPr lang="en-US" sz="2400" dirty="0"/>
              <a:t>p</a:t>
            </a:r>
            <a:r>
              <a:rPr lang="en-US" sz="2400" baseline="-25000" dirty="0"/>
              <a:t>1</a:t>
            </a:r>
            <a:r>
              <a:rPr lang="en-US" sz="2400" dirty="0"/>
              <a:t>,…,</a:t>
            </a:r>
            <a:r>
              <a:rPr lang="en-US" sz="2400" dirty="0" err="1"/>
              <a:t>p</a:t>
            </a:r>
            <a:r>
              <a:rPr lang="en-US" sz="2400" baseline="-25000" dirty="0" err="1"/>
              <a:t>n</a:t>
            </a:r>
            <a:r>
              <a:rPr lang="en-US" sz="2400" dirty="0"/>
              <a:t>  </a:t>
            </a:r>
            <a:r>
              <a:rPr lang="en-US" sz="2400" dirty="0" smtClean="0"/>
              <a:t>satisfying  </a:t>
            </a:r>
            <a:r>
              <a:rPr lang="en-US" sz="2400" dirty="0">
                <a:latin typeface="Symbol" pitchFamily="18" charset="2"/>
                <a:sym typeface="Symbol" pitchFamily="18" charset="2"/>
              </a:rPr>
              <a:t></a:t>
            </a:r>
            <a:r>
              <a:rPr lang="en-US" sz="2400" baseline="-25000" dirty="0">
                <a:sym typeface="Symbol" pitchFamily="18" charset="2"/>
              </a:rPr>
              <a:t>i</a:t>
            </a:r>
            <a:r>
              <a:rPr lang="en-US" sz="2400" dirty="0"/>
              <a:t> p</a:t>
            </a:r>
            <a:r>
              <a:rPr lang="en-US" sz="2400" baseline="-25000" dirty="0"/>
              <a:t>i</a:t>
            </a:r>
            <a:r>
              <a:rPr lang="en-US" sz="2400" dirty="0"/>
              <a:t> =</a:t>
            </a:r>
            <a:r>
              <a:rPr lang="en-US" sz="2400" dirty="0" smtClean="0"/>
              <a:t>k</a:t>
            </a:r>
            <a:endParaRPr lang="en-US" sz="2400" dirty="0"/>
          </a:p>
          <a:p>
            <a:pPr>
              <a:buFontTx/>
              <a:buNone/>
            </a:pPr>
            <a:r>
              <a:rPr lang="en-US" sz="2400" dirty="0">
                <a:solidFill>
                  <a:srgbClr val="FF0000"/>
                </a:solidFill>
              </a:rPr>
              <a:t>new request</a:t>
            </a:r>
            <a:r>
              <a:rPr lang="en-US" sz="2000" dirty="0" smtClean="0"/>
              <a:t>: </a:t>
            </a:r>
            <a:r>
              <a:rPr lang="en-US" sz="2400" dirty="0" smtClean="0"/>
              <a:t>page 1</a:t>
            </a:r>
            <a:endParaRPr lang="en-US" sz="2400" dirty="0"/>
          </a:p>
          <a:p>
            <a:pPr>
              <a:buFontTx/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Algorithm</a:t>
            </a:r>
            <a:r>
              <a:rPr lang="en-US" sz="2400" dirty="0">
                <a:solidFill>
                  <a:srgbClr val="FF0000"/>
                </a:solidFill>
              </a:rPr>
              <a:t>:</a:t>
            </a:r>
            <a:r>
              <a:rPr lang="en-US" sz="2400" dirty="0"/>
              <a:t>  </a:t>
            </a:r>
            <a:r>
              <a:rPr lang="en-US" sz="2400" dirty="0" smtClean="0">
                <a:solidFill>
                  <a:srgbClr val="7030A0"/>
                </a:solidFill>
              </a:rPr>
              <a:t>brings</a:t>
            </a:r>
            <a:r>
              <a:rPr lang="en-US" sz="2400" dirty="0" smtClean="0"/>
              <a:t> 1-p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mass </a:t>
            </a:r>
            <a:r>
              <a:rPr lang="en-US" sz="2400" dirty="0" smtClean="0"/>
              <a:t>for page 1 </a:t>
            </a:r>
          </a:p>
          <a:p>
            <a:pPr>
              <a:buFontTx/>
              <a:buNone/>
            </a:pP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                  evicts</a:t>
            </a:r>
            <a:r>
              <a:rPr lang="en-US" sz="2400" dirty="0" smtClean="0"/>
              <a:t> mass from other pages </a:t>
            </a:r>
            <a:endParaRPr lang="en-US" sz="2400" dirty="0"/>
          </a:p>
          <a:p>
            <a:pPr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</a:t>
            </a:r>
            <a:r>
              <a:rPr lang="en-US" sz="2400" dirty="0" smtClean="0">
                <a:solidFill>
                  <a:srgbClr val="0000FF"/>
                </a:solidFill>
              </a:rPr>
              <a:t>rule</a:t>
            </a:r>
            <a:r>
              <a:rPr lang="en-US" sz="2400" dirty="0">
                <a:solidFill>
                  <a:srgbClr val="0000FF"/>
                </a:solidFill>
              </a:rPr>
              <a:t>:</a:t>
            </a:r>
            <a:r>
              <a:rPr lang="en-US" sz="2400" dirty="0"/>
              <a:t> f</a:t>
            </a:r>
            <a:r>
              <a:rPr lang="en-US" sz="2400" dirty="0" smtClean="0"/>
              <a:t>or </a:t>
            </a:r>
            <a:r>
              <a:rPr lang="en-US" sz="2400" dirty="0"/>
              <a:t>each page </a:t>
            </a:r>
            <a:r>
              <a:rPr lang="en-US" sz="2400" dirty="0" smtClean="0"/>
              <a:t>iǂ1  </a:t>
            </a:r>
            <a:r>
              <a:rPr lang="en-US" sz="2400" dirty="0"/>
              <a:t>decrease p</a:t>
            </a:r>
            <a:r>
              <a:rPr lang="en-US" sz="2400" baseline="-25000" dirty="0"/>
              <a:t>i</a:t>
            </a:r>
            <a:r>
              <a:rPr lang="en-US" sz="2400" dirty="0"/>
              <a:t>  </a:t>
            </a:r>
            <a:r>
              <a:rPr lang="en-US" sz="2400" dirty="0">
                <a:latin typeface="cmsy10" pitchFamily="34" charset="0"/>
              </a:rPr>
              <a:t>/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00FF"/>
                </a:solidFill>
              </a:rPr>
              <a:t>1–p</a:t>
            </a:r>
            <a:r>
              <a:rPr lang="en-US" sz="2400" baseline="-25000" dirty="0">
                <a:solidFill>
                  <a:srgbClr val="0000FF"/>
                </a:solidFill>
              </a:rPr>
              <a:t>i </a:t>
            </a:r>
            <a:r>
              <a:rPr lang="en-US" sz="2400" dirty="0">
                <a:solidFill>
                  <a:srgbClr val="0000FF"/>
                </a:solidFill>
              </a:rPr>
              <a:t>+ </a:t>
            </a:r>
            <a:r>
              <a:rPr lang="en-US" sz="2400" dirty="0">
                <a:solidFill>
                  <a:srgbClr val="0000FF"/>
                </a:solidFill>
                <a:latin typeface="Symbol" pitchFamily="18" charset="2"/>
                <a:sym typeface="Symbol" pitchFamily="18" charset="2"/>
              </a:rPr>
              <a:t></a:t>
            </a:r>
            <a:r>
              <a:rPr lang="en-US" sz="2400" dirty="0"/>
              <a:t>    </a:t>
            </a:r>
            <a:r>
              <a:rPr lang="en-US" sz="2400" dirty="0" smtClean="0"/>
              <a:t>(</a:t>
            </a:r>
            <a:r>
              <a:rPr lang="en-US" sz="2400" dirty="0">
                <a:latin typeface="Symbol" pitchFamily="18" charset="2"/>
                <a:sym typeface="Symbol" pitchFamily="18" charset="2"/>
              </a:rPr>
              <a:t></a:t>
            </a:r>
            <a:r>
              <a:rPr lang="en-US" sz="2400" dirty="0"/>
              <a:t> = 1/k)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Intuition</a:t>
            </a:r>
            <a:r>
              <a:rPr lang="en-US" sz="2400" dirty="0">
                <a:solidFill>
                  <a:srgbClr val="FF0000"/>
                </a:solidFill>
              </a:rPr>
              <a:t>:</a:t>
            </a:r>
            <a:r>
              <a:rPr lang="en-US" sz="2400" dirty="0"/>
              <a:t> </a:t>
            </a:r>
            <a:r>
              <a:rPr lang="en-US" sz="2400" dirty="0" smtClean="0"/>
              <a:t>if </a:t>
            </a:r>
            <a:r>
              <a:rPr lang="en-US" sz="2400" dirty="0"/>
              <a:t>p</a:t>
            </a:r>
            <a:r>
              <a:rPr lang="en-US" sz="2400" baseline="-25000" dirty="0"/>
              <a:t>i</a:t>
            </a:r>
            <a:r>
              <a:rPr lang="en-US" sz="2400" dirty="0"/>
              <a:t> close to 1, be more conservative in </a:t>
            </a:r>
            <a:r>
              <a:rPr lang="en-US" sz="2400" dirty="0" smtClean="0"/>
              <a:t>evicting</a:t>
            </a:r>
            <a:endParaRPr lang="en-US" sz="2400" dirty="0"/>
          </a:p>
          <a:p>
            <a:pPr>
              <a:buFontTx/>
              <a:buNone/>
            </a:pPr>
            <a:r>
              <a:rPr lang="en-US" sz="2000" dirty="0"/>
              <a:t>             </a:t>
            </a:r>
            <a:r>
              <a:rPr lang="en-US" sz="2000" dirty="0" smtClean="0"/>
              <a:t>“</a:t>
            </a:r>
            <a:r>
              <a:rPr lang="en-US" sz="2000" dirty="0" smtClean="0">
                <a:solidFill>
                  <a:srgbClr val="0000FF"/>
                </a:solidFill>
              </a:rPr>
              <a:t>multiplicative update”: </a:t>
            </a:r>
            <a:r>
              <a:rPr lang="en-US" sz="2000" dirty="0"/>
              <a:t>update by an exponential function </a:t>
            </a:r>
          </a:p>
        </p:txBody>
      </p:sp>
      <p:grpSp>
        <p:nvGrpSpPr>
          <p:cNvPr id="384042" name="Group 42"/>
          <p:cNvGrpSpPr>
            <a:grpSpLocks/>
          </p:cNvGrpSpPr>
          <p:nvPr/>
        </p:nvGrpSpPr>
        <p:grpSpPr bwMode="auto">
          <a:xfrm>
            <a:off x="990600" y="3962400"/>
            <a:ext cx="6108700" cy="1371600"/>
            <a:chOff x="528" y="3456"/>
            <a:chExt cx="3848" cy="864"/>
          </a:xfrm>
        </p:grpSpPr>
        <p:sp>
          <p:nvSpPr>
            <p:cNvPr id="384004" name="Oval 4"/>
            <p:cNvSpPr>
              <a:spLocks noChangeArrowheads="1"/>
            </p:cNvSpPr>
            <p:nvPr/>
          </p:nvSpPr>
          <p:spPr bwMode="auto">
            <a:xfrm>
              <a:off x="624" y="3648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/>
                <a:t>0</a:t>
              </a:r>
            </a:p>
          </p:txBody>
        </p:sp>
        <p:sp>
          <p:nvSpPr>
            <p:cNvPr id="384012" name="Text Box 12"/>
            <p:cNvSpPr txBox="1">
              <a:spLocks noChangeArrowheads="1"/>
            </p:cNvSpPr>
            <p:nvPr/>
          </p:nvSpPr>
          <p:spPr bwMode="auto">
            <a:xfrm>
              <a:off x="768" y="4089"/>
              <a:ext cx="4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Pg 1</a:t>
              </a:r>
            </a:p>
          </p:txBody>
        </p:sp>
        <p:sp>
          <p:nvSpPr>
            <p:cNvPr id="384013" name="Text Box 13"/>
            <p:cNvSpPr txBox="1">
              <a:spLocks noChangeArrowheads="1"/>
            </p:cNvSpPr>
            <p:nvPr/>
          </p:nvSpPr>
          <p:spPr bwMode="auto">
            <a:xfrm>
              <a:off x="1728" y="4089"/>
              <a:ext cx="4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Pg 2</a:t>
              </a:r>
            </a:p>
          </p:txBody>
        </p:sp>
        <p:sp>
          <p:nvSpPr>
            <p:cNvPr id="384014" name="Text Box 14"/>
            <p:cNvSpPr txBox="1">
              <a:spLocks noChangeArrowheads="1"/>
            </p:cNvSpPr>
            <p:nvPr/>
          </p:nvSpPr>
          <p:spPr bwMode="auto">
            <a:xfrm>
              <a:off x="3860" y="4075"/>
              <a:ext cx="4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Pg n</a:t>
              </a:r>
            </a:p>
          </p:txBody>
        </p:sp>
        <p:sp>
          <p:nvSpPr>
            <p:cNvPr id="384015" name="Text Box 15"/>
            <p:cNvSpPr txBox="1">
              <a:spLocks noChangeArrowheads="1"/>
            </p:cNvSpPr>
            <p:nvPr/>
          </p:nvSpPr>
          <p:spPr bwMode="auto">
            <a:xfrm>
              <a:off x="2640" y="4041"/>
              <a:ext cx="3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… </a:t>
              </a:r>
            </a:p>
          </p:txBody>
        </p:sp>
        <p:sp>
          <p:nvSpPr>
            <p:cNvPr id="384016" name="Text Box 16"/>
            <p:cNvSpPr txBox="1">
              <a:spLocks noChangeArrowheads="1"/>
            </p:cNvSpPr>
            <p:nvPr/>
          </p:nvSpPr>
          <p:spPr bwMode="auto">
            <a:xfrm>
              <a:off x="960" y="3840"/>
              <a:ext cx="24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p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384017" name="AutoShape 17"/>
            <p:cNvSpPr>
              <a:spLocks noChangeArrowheads="1"/>
            </p:cNvSpPr>
            <p:nvPr/>
          </p:nvSpPr>
          <p:spPr bwMode="auto">
            <a:xfrm flipH="1">
              <a:off x="1680" y="3552"/>
              <a:ext cx="432" cy="144"/>
            </a:xfrm>
            <a:prstGeom prst="curvedDownArrow">
              <a:avLst>
                <a:gd name="adj1" fmla="val 60000"/>
                <a:gd name="adj2" fmla="val 120000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84018" name="AutoShape 18"/>
            <p:cNvSpPr>
              <a:spLocks noChangeArrowheads="1"/>
            </p:cNvSpPr>
            <p:nvPr/>
          </p:nvSpPr>
          <p:spPr bwMode="auto">
            <a:xfrm flipH="1">
              <a:off x="3792" y="3504"/>
              <a:ext cx="432" cy="144"/>
            </a:xfrm>
            <a:prstGeom prst="curvedDownArrow">
              <a:avLst>
                <a:gd name="adj1" fmla="val 60000"/>
                <a:gd name="adj2" fmla="val 120000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84019" name="AutoShape 19"/>
            <p:cNvSpPr>
              <a:spLocks noChangeArrowheads="1"/>
            </p:cNvSpPr>
            <p:nvPr/>
          </p:nvSpPr>
          <p:spPr bwMode="auto">
            <a:xfrm flipH="1">
              <a:off x="2736" y="3504"/>
              <a:ext cx="432" cy="144"/>
            </a:xfrm>
            <a:prstGeom prst="curvedDownArrow">
              <a:avLst>
                <a:gd name="adj1" fmla="val 60000"/>
                <a:gd name="adj2" fmla="val 120000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84020" name="AutoShape 20"/>
            <p:cNvSpPr>
              <a:spLocks noChangeArrowheads="1"/>
            </p:cNvSpPr>
            <p:nvPr/>
          </p:nvSpPr>
          <p:spPr bwMode="auto">
            <a:xfrm>
              <a:off x="672" y="3456"/>
              <a:ext cx="528" cy="192"/>
            </a:xfrm>
            <a:prstGeom prst="curvedDownArrow">
              <a:avLst>
                <a:gd name="adj1" fmla="val 55000"/>
                <a:gd name="adj2" fmla="val 110000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84021" name="Text Box 21"/>
            <p:cNvSpPr txBox="1">
              <a:spLocks noChangeArrowheads="1"/>
            </p:cNvSpPr>
            <p:nvPr/>
          </p:nvSpPr>
          <p:spPr bwMode="auto">
            <a:xfrm>
              <a:off x="528" y="3840"/>
              <a:ext cx="3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1-p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384024" name="Text Box 24"/>
            <p:cNvSpPr txBox="1">
              <a:spLocks noChangeArrowheads="1"/>
            </p:cNvSpPr>
            <p:nvPr/>
          </p:nvSpPr>
          <p:spPr bwMode="auto">
            <a:xfrm>
              <a:off x="1584" y="3888"/>
              <a:ext cx="3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1-p</a:t>
              </a:r>
              <a:r>
                <a:rPr lang="en-US" sz="1600" baseline="-25000"/>
                <a:t>2</a:t>
              </a:r>
            </a:p>
          </p:txBody>
        </p:sp>
        <p:sp>
          <p:nvSpPr>
            <p:cNvPr id="384027" name="Text Box 27"/>
            <p:cNvSpPr txBox="1">
              <a:spLocks noChangeArrowheads="1"/>
            </p:cNvSpPr>
            <p:nvPr/>
          </p:nvSpPr>
          <p:spPr bwMode="auto">
            <a:xfrm>
              <a:off x="1968" y="3888"/>
              <a:ext cx="24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p</a:t>
              </a:r>
              <a:r>
                <a:rPr lang="en-US" sz="1600" baseline="-25000"/>
                <a:t>2</a:t>
              </a:r>
            </a:p>
          </p:txBody>
        </p:sp>
        <p:sp>
          <p:nvSpPr>
            <p:cNvPr id="384031" name="Oval 31"/>
            <p:cNvSpPr>
              <a:spLocks noChangeArrowheads="1"/>
            </p:cNvSpPr>
            <p:nvPr/>
          </p:nvSpPr>
          <p:spPr bwMode="auto">
            <a:xfrm>
              <a:off x="3792" y="3648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/>
                <a:t>0</a:t>
              </a:r>
            </a:p>
          </p:txBody>
        </p:sp>
        <p:sp>
          <p:nvSpPr>
            <p:cNvPr id="384032" name="Oval 32"/>
            <p:cNvSpPr>
              <a:spLocks noChangeArrowheads="1"/>
            </p:cNvSpPr>
            <p:nvPr/>
          </p:nvSpPr>
          <p:spPr bwMode="auto">
            <a:xfrm>
              <a:off x="2736" y="3648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/>
                <a:t>0</a:t>
              </a:r>
            </a:p>
          </p:txBody>
        </p:sp>
        <p:sp>
          <p:nvSpPr>
            <p:cNvPr id="384033" name="Oval 33"/>
            <p:cNvSpPr>
              <a:spLocks noChangeArrowheads="1"/>
            </p:cNvSpPr>
            <p:nvPr/>
          </p:nvSpPr>
          <p:spPr bwMode="auto">
            <a:xfrm>
              <a:off x="1680" y="3696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/>
                <a:t>0</a:t>
              </a:r>
            </a:p>
          </p:txBody>
        </p:sp>
        <p:sp>
          <p:nvSpPr>
            <p:cNvPr id="384034" name="Oval 34"/>
            <p:cNvSpPr>
              <a:spLocks noChangeArrowheads="1"/>
            </p:cNvSpPr>
            <p:nvPr/>
          </p:nvSpPr>
          <p:spPr bwMode="auto">
            <a:xfrm>
              <a:off x="1008" y="3648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384037" name="Oval 37"/>
            <p:cNvSpPr>
              <a:spLocks noChangeArrowheads="1"/>
            </p:cNvSpPr>
            <p:nvPr/>
          </p:nvSpPr>
          <p:spPr bwMode="auto">
            <a:xfrm>
              <a:off x="3024" y="3648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/>
                <a:t>1</a:t>
              </a:r>
            </a:p>
          </p:txBody>
        </p:sp>
        <p:sp>
          <p:nvSpPr>
            <p:cNvPr id="384038" name="Oval 38"/>
            <p:cNvSpPr>
              <a:spLocks noChangeArrowheads="1"/>
            </p:cNvSpPr>
            <p:nvPr/>
          </p:nvSpPr>
          <p:spPr bwMode="auto">
            <a:xfrm>
              <a:off x="1968" y="3696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/>
                <a:t>1</a:t>
              </a:r>
            </a:p>
          </p:txBody>
        </p:sp>
        <p:sp>
          <p:nvSpPr>
            <p:cNvPr id="384039" name="Oval 39"/>
            <p:cNvSpPr>
              <a:spLocks noChangeArrowheads="1"/>
            </p:cNvSpPr>
            <p:nvPr/>
          </p:nvSpPr>
          <p:spPr bwMode="auto">
            <a:xfrm>
              <a:off x="4080" y="3648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/>
                <a:t>1</a:t>
              </a:r>
            </a:p>
          </p:txBody>
        </p:sp>
        <p:sp>
          <p:nvSpPr>
            <p:cNvPr id="384040" name="Text Box 40"/>
            <p:cNvSpPr txBox="1">
              <a:spLocks noChangeArrowheads="1"/>
            </p:cNvSpPr>
            <p:nvPr/>
          </p:nvSpPr>
          <p:spPr bwMode="auto">
            <a:xfrm>
              <a:off x="3744" y="3840"/>
              <a:ext cx="36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1-p</a:t>
              </a:r>
              <a:r>
                <a:rPr lang="en-US" sz="1600" baseline="-25000"/>
                <a:t>n</a:t>
              </a:r>
            </a:p>
          </p:txBody>
        </p:sp>
        <p:sp>
          <p:nvSpPr>
            <p:cNvPr id="384041" name="Text Box 41"/>
            <p:cNvSpPr txBox="1">
              <a:spLocks noChangeArrowheads="1"/>
            </p:cNvSpPr>
            <p:nvPr/>
          </p:nvSpPr>
          <p:spPr bwMode="auto">
            <a:xfrm>
              <a:off x="4128" y="3840"/>
              <a:ext cx="24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p</a:t>
              </a:r>
              <a:r>
                <a:rPr lang="en-US" sz="1600" baseline="-25000"/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192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077200" cy="838200"/>
          </a:xfrm>
        </p:spPr>
        <p:txBody>
          <a:bodyPr/>
          <a:lstStyle/>
          <a:p>
            <a:r>
              <a:rPr lang="en-US" dirty="0" smtClean="0"/>
              <a:t>Analysis: via Potential Function (1)</a:t>
            </a:r>
            <a:endParaRPr lang="en-US" dirty="0"/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513" y="1295400"/>
            <a:ext cx="8305800" cy="5257800"/>
          </a:xfrm>
        </p:spPr>
        <p:txBody>
          <a:bodyPr/>
          <a:lstStyle/>
          <a:p>
            <a:pPr>
              <a:buFontTx/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Contribution </a:t>
            </a:r>
            <a:r>
              <a:rPr lang="en-US" sz="2400" dirty="0">
                <a:solidFill>
                  <a:srgbClr val="FF0000"/>
                </a:solidFill>
              </a:rPr>
              <a:t>of page i to </a:t>
            </a:r>
            <a:r>
              <a:rPr lang="en-US" sz="2400" dirty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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400" dirty="0" smtClean="0"/>
              <a:t>0 </a:t>
            </a:r>
            <a:r>
              <a:rPr lang="en-US" sz="2400" dirty="0"/>
              <a:t>if </a:t>
            </a:r>
            <a:r>
              <a:rPr lang="en-US" sz="2400" dirty="0">
                <a:solidFill>
                  <a:srgbClr val="0000FF"/>
                </a:solidFill>
              </a:rPr>
              <a:t>p</a:t>
            </a:r>
            <a:r>
              <a:rPr lang="en-US" sz="2400" baseline="-25000" dirty="0">
                <a:solidFill>
                  <a:srgbClr val="0000FF"/>
                </a:solidFill>
              </a:rPr>
              <a:t>i</a:t>
            </a:r>
            <a:r>
              <a:rPr lang="en-US" sz="2400" dirty="0">
                <a:solidFill>
                  <a:srgbClr val="0000FF"/>
                </a:solidFill>
              </a:rPr>
              <a:t> =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/>
              <a:t>   </a:t>
            </a:r>
          </a:p>
          <a:p>
            <a:r>
              <a:rPr lang="en-US" sz="2400" dirty="0"/>
              <a:t>log(k+1) if </a:t>
            </a:r>
            <a:r>
              <a:rPr lang="en-US" sz="2400" dirty="0" smtClean="0">
                <a:solidFill>
                  <a:srgbClr val="0000FF"/>
                </a:solidFill>
              </a:rPr>
              <a:t>p</a:t>
            </a:r>
            <a:r>
              <a:rPr lang="en-US" sz="2400" baseline="-25000" dirty="0" smtClean="0">
                <a:solidFill>
                  <a:srgbClr val="0000FF"/>
                </a:solidFill>
              </a:rPr>
              <a:t>i</a:t>
            </a:r>
            <a:r>
              <a:rPr lang="en-US" sz="2400" dirty="0" smtClean="0">
                <a:solidFill>
                  <a:srgbClr val="0000FF"/>
                </a:solidFill>
              </a:rPr>
              <a:t>=1</a:t>
            </a:r>
          </a:p>
          <a:p>
            <a:r>
              <a:rPr lang="en-US" sz="2400" dirty="0"/>
              <a:t>a decreasing function in </a:t>
            </a:r>
            <a:r>
              <a:rPr lang="en-US" sz="2400" dirty="0" smtClean="0">
                <a:solidFill>
                  <a:srgbClr val="0000FF"/>
                </a:solidFill>
              </a:rPr>
              <a:t>1-p</a:t>
            </a:r>
            <a:r>
              <a:rPr lang="en-US" sz="2400" baseline="-25000" dirty="0" smtClean="0">
                <a:solidFill>
                  <a:srgbClr val="0000FF"/>
                </a:solidFill>
              </a:rPr>
              <a:t>i </a:t>
            </a:r>
            <a:endParaRPr lang="en-US" sz="2400" dirty="0">
              <a:solidFill>
                <a:srgbClr val="0000FF"/>
              </a:solidFill>
            </a:endParaRPr>
          </a:p>
          <a:p>
            <a:pPr>
              <a:buFontTx/>
              <a:buNone/>
            </a:pPr>
            <a:endParaRPr lang="en-US" sz="2400" dirty="0" smtClean="0">
              <a:latin typeface="Symbol" pitchFamily="18" charset="2"/>
              <a:sym typeface="Symbol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Properties of </a:t>
            </a:r>
            <a:r>
              <a:rPr lang="en-US" sz="2400" dirty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</a:t>
            </a:r>
            <a:r>
              <a:rPr lang="en-US" sz="2400" dirty="0">
                <a:solidFill>
                  <a:srgbClr val="FF0000"/>
                </a:solidFill>
              </a:rPr>
              <a:t>: 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if </a:t>
            </a:r>
            <a:r>
              <a:rPr lang="en-US" sz="2400" dirty="0"/>
              <a:t>online and offline </a:t>
            </a:r>
            <a:r>
              <a:rPr lang="en-US" sz="2400" dirty="0" smtClean="0">
                <a:solidFill>
                  <a:srgbClr val="0000FF"/>
                </a:solidFill>
              </a:rPr>
              <a:t>coincide</a:t>
            </a:r>
            <a:r>
              <a:rPr lang="en-US" sz="2400" dirty="0" smtClean="0"/>
              <a:t>, contribution to </a:t>
            </a:r>
            <a:r>
              <a:rPr lang="en-US" sz="2400" dirty="0" smtClean="0">
                <a:latin typeface="Symbol" pitchFamily="18" charset="2"/>
                <a:sym typeface="Symbol" pitchFamily="18" charset="2"/>
              </a:rPr>
              <a:t> </a:t>
            </a:r>
            <a:r>
              <a:rPr lang="en-US" sz="2400" dirty="0">
                <a:solidFill>
                  <a:srgbClr val="0000FF"/>
                </a:solidFill>
              </a:rPr>
              <a:t>is zero</a:t>
            </a:r>
            <a:endParaRPr lang="en-US" sz="2400" dirty="0" smtClean="0"/>
          </a:p>
          <a:p>
            <a:r>
              <a:rPr lang="en-US" sz="2400" dirty="0"/>
              <a:t>if online </a:t>
            </a:r>
            <a:r>
              <a:rPr lang="en-US" sz="2400" dirty="0">
                <a:solidFill>
                  <a:srgbClr val="0000FF"/>
                </a:solidFill>
              </a:rPr>
              <a:t>has a </a:t>
            </a:r>
            <a:r>
              <a:rPr lang="en-US" sz="2400" dirty="0" smtClean="0">
                <a:solidFill>
                  <a:srgbClr val="0000FF"/>
                </a:solidFill>
              </a:rPr>
              <a:t>page i </a:t>
            </a:r>
            <a:r>
              <a:rPr lang="en-US" sz="2400" dirty="0"/>
              <a:t>in </a:t>
            </a:r>
            <a:r>
              <a:rPr lang="en-US" sz="2400" dirty="0" smtClean="0"/>
              <a:t>cache </a:t>
            </a:r>
            <a:r>
              <a:rPr lang="en-US" sz="2400" dirty="0"/>
              <a:t>that offline </a:t>
            </a:r>
            <a:r>
              <a:rPr lang="en-US" sz="2400" dirty="0">
                <a:solidFill>
                  <a:srgbClr val="0000FF"/>
                </a:solidFill>
              </a:rPr>
              <a:t>does not </a:t>
            </a:r>
            <a:r>
              <a:rPr lang="en-US" sz="2400" dirty="0" smtClean="0">
                <a:solidFill>
                  <a:srgbClr val="0000FF"/>
                </a:solidFill>
              </a:rPr>
              <a:t>have</a:t>
            </a:r>
            <a:r>
              <a:rPr lang="en-US" sz="2400" dirty="0" smtClean="0"/>
              <a:t>, </a:t>
            </a:r>
            <a:r>
              <a:rPr lang="en-US" sz="2400" dirty="0">
                <a:latin typeface="Symbol" pitchFamily="18" charset="2"/>
                <a:sym typeface="Symbol" pitchFamily="18" charset="2"/>
              </a:rPr>
              <a:t> </a:t>
            </a:r>
            <a:r>
              <a:rPr lang="en-US" sz="2400" dirty="0" smtClean="0"/>
              <a:t>comes </a:t>
            </a:r>
            <a:r>
              <a:rPr lang="en-US" sz="2400" dirty="0"/>
              <a:t>to the </a:t>
            </a:r>
            <a:r>
              <a:rPr lang="en-US" sz="2400" dirty="0">
                <a:solidFill>
                  <a:srgbClr val="0000FF"/>
                </a:solidFill>
              </a:rPr>
              <a:t>rescue</a:t>
            </a:r>
            <a:r>
              <a:rPr lang="en-US" sz="2400" dirty="0"/>
              <a:t> - if </a:t>
            </a:r>
            <a:r>
              <a:rPr lang="en-US" sz="2400" dirty="0" smtClean="0">
                <a:solidFill>
                  <a:srgbClr val="0000FF"/>
                </a:solidFill>
              </a:rPr>
              <a:t>p</a:t>
            </a:r>
            <a:r>
              <a:rPr lang="en-US" sz="2400" baseline="-25000" dirty="0" smtClean="0">
                <a:solidFill>
                  <a:srgbClr val="0000FF"/>
                </a:solidFill>
              </a:rPr>
              <a:t>i</a:t>
            </a:r>
            <a:r>
              <a:rPr lang="en-US" sz="2400" dirty="0" smtClean="0">
                <a:solidFill>
                  <a:srgbClr val="0000FF"/>
                </a:solidFill>
              </a:rPr>
              <a:t>=1</a:t>
            </a:r>
            <a:r>
              <a:rPr lang="en-US" sz="2400" dirty="0"/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contribution </a:t>
            </a:r>
            <a:r>
              <a:rPr lang="en-US" sz="2400" dirty="0"/>
              <a:t>to </a:t>
            </a:r>
            <a:r>
              <a:rPr lang="en-US" sz="2400" dirty="0">
                <a:latin typeface="Symbol" pitchFamily="18" charset="2"/>
                <a:sym typeface="Symbol" pitchFamily="18" charset="2"/>
              </a:rPr>
              <a:t></a:t>
            </a:r>
            <a:r>
              <a:rPr lang="en-US" sz="2400" dirty="0" smtClean="0"/>
              <a:t> is </a:t>
            </a:r>
            <a:r>
              <a:rPr lang="en-US" sz="2400" dirty="0" smtClean="0">
                <a:solidFill>
                  <a:srgbClr val="0000FF"/>
                </a:solidFill>
              </a:rPr>
              <a:t>large</a:t>
            </a:r>
            <a:r>
              <a:rPr lang="en-US" sz="2400" dirty="0"/>
              <a:t>.</a:t>
            </a:r>
          </a:p>
          <a:p>
            <a:pPr>
              <a:buFontTx/>
              <a:buNone/>
            </a:pPr>
            <a:endParaRPr lang="en-US" sz="2400" dirty="0" smtClean="0"/>
          </a:p>
        </p:txBody>
      </p:sp>
      <p:pic>
        <p:nvPicPr>
          <p:cNvPr id="385040" name="Picture 1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1447800"/>
            <a:ext cx="5732084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5041" name="Text Box 17"/>
          <p:cNvSpPr txBox="1">
            <a:spLocks noChangeArrowheads="1"/>
          </p:cNvSpPr>
          <p:nvPr/>
        </p:nvSpPr>
        <p:spPr bwMode="auto">
          <a:xfrm>
            <a:off x="6858000" y="1676400"/>
            <a:ext cx="1143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Symbol" pitchFamily="18" charset="2"/>
                <a:sym typeface="Symbol" pitchFamily="18" charset="2"/>
              </a:rPr>
              <a:t></a:t>
            </a:r>
            <a:r>
              <a:rPr lang="en-US" dirty="0">
                <a:solidFill>
                  <a:srgbClr val="000000"/>
                </a:solidFill>
                <a:latin typeface="Symbol" pitchFamily="18" charset="2"/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 1/k</a:t>
            </a:r>
          </a:p>
        </p:txBody>
      </p:sp>
    </p:spTree>
    <p:extLst>
      <p:ext uri="{BB962C8B-B14F-4D97-AF65-F5344CB8AC3E}">
        <p14:creationId xmlns:p14="http://schemas.microsoft.com/office/powerpoint/2010/main" val="64393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077200" cy="838200"/>
          </a:xfrm>
        </p:spPr>
        <p:txBody>
          <a:bodyPr/>
          <a:lstStyle/>
          <a:p>
            <a:r>
              <a:rPr lang="en-US" dirty="0" smtClean="0"/>
              <a:t>Analysis: via Potential Function (2)</a:t>
            </a:r>
            <a:endParaRPr lang="en-US" dirty="0"/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058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 smtClean="0"/>
              <a:t>Show that for </a:t>
            </a:r>
            <a:r>
              <a:rPr lang="en-US" sz="2400" dirty="0"/>
              <a:t>each time </a:t>
            </a:r>
            <a:r>
              <a:rPr lang="en-US" sz="2400" dirty="0" smtClean="0"/>
              <a:t>t:</a:t>
            </a:r>
            <a:endParaRPr lang="en-US" sz="2400" dirty="0"/>
          </a:p>
          <a:p>
            <a:pPr>
              <a:buFontTx/>
              <a:buNone/>
            </a:pPr>
            <a:endParaRPr lang="en-US" sz="2400" dirty="0">
              <a:solidFill>
                <a:srgbClr val="0000FF"/>
              </a:solidFill>
            </a:endParaRPr>
          </a:p>
          <a:p>
            <a:pPr algn="ctr">
              <a:buFontTx/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On(t</a:t>
            </a:r>
            <a:r>
              <a:rPr lang="en-US" sz="2400" dirty="0">
                <a:solidFill>
                  <a:srgbClr val="0000FF"/>
                </a:solidFill>
              </a:rPr>
              <a:t>)</a:t>
            </a:r>
            <a:r>
              <a:rPr lang="en-US" sz="2400" dirty="0"/>
              <a:t>  + </a:t>
            </a:r>
            <a:r>
              <a:rPr lang="en-US" sz="2400" dirty="0">
                <a:latin typeface="Symbol" pitchFamily="18" charset="2"/>
                <a:sym typeface="Symbol" pitchFamily="18" charset="2"/>
              </a:rPr>
              <a:t></a:t>
            </a:r>
            <a:r>
              <a:rPr lang="en-US" sz="2400" dirty="0"/>
              <a:t>(t) - </a:t>
            </a:r>
            <a:r>
              <a:rPr lang="en-US" sz="2400" dirty="0">
                <a:latin typeface="Symbol" pitchFamily="18" charset="2"/>
                <a:sym typeface="Symbol" pitchFamily="18" charset="2"/>
              </a:rPr>
              <a:t></a:t>
            </a:r>
            <a:r>
              <a:rPr lang="en-US" sz="2400" dirty="0"/>
              <a:t>(t-1)  </a:t>
            </a:r>
            <a:r>
              <a:rPr lang="en-US" sz="2400" dirty="0">
                <a:latin typeface="cmsy10" pitchFamily="34" charset="0"/>
              </a:rPr>
              <a:t>·</a:t>
            </a:r>
            <a:r>
              <a:rPr lang="en-US" sz="2400" dirty="0"/>
              <a:t>  O(log k) </a:t>
            </a:r>
            <a:r>
              <a:rPr lang="en-US" sz="2400" dirty="0">
                <a:solidFill>
                  <a:srgbClr val="FF0000"/>
                </a:solidFill>
              </a:rPr>
              <a:t>Off(t)</a:t>
            </a:r>
          </a:p>
          <a:p>
            <a:pPr>
              <a:buFontTx/>
              <a:buNone/>
            </a:pPr>
            <a:endParaRPr lang="en-US" sz="2400" dirty="0"/>
          </a:p>
          <a:p>
            <a:r>
              <a:rPr lang="en-US" sz="2400" dirty="0"/>
              <a:t>f</a:t>
            </a:r>
            <a:r>
              <a:rPr lang="en-US" sz="2400" dirty="0" smtClean="0"/>
              <a:t>irst, analyze move of offline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hen, analyze move of online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A50E2"/>
                </a:solidFill>
              </a:rPr>
              <a:t>Suppose </a:t>
            </a:r>
            <a:r>
              <a:rPr lang="en-US" sz="2400" dirty="0">
                <a:solidFill>
                  <a:srgbClr val="FA50E2"/>
                </a:solidFill>
              </a:rPr>
              <a:t>page 1 is </a:t>
            </a:r>
            <a:r>
              <a:rPr lang="en-US" sz="2400" dirty="0" smtClean="0">
                <a:solidFill>
                  <a:srgbClr val="FA50E2"/>
                </a:solidFill>
              </a:rPr>
              <a:t>requested.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Offline move:</a:t>
            </a:r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/>
              <a:t>i</a:t>
            </a:r>
            <a:r>
              <a:rPr lang="en-US" sz="2400" dirty="0" smtClean="0"/>
              <a:t>f page 1 is in offline cache: </a:t>
            </a:r>
            <a:r>
              <a:rPr lang="en-US" sz="2400" dirty="0" smtClean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D = 0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/>
              <a:t>e</a:t>
            </a:r>
            <a:r>
              <a:rPr lang="en-US" sz="2400" dirty="0" smtClean="0"/>
              <a:t>lse, it evicts a page, and </a:t>
            </a:r>
            <a:r>
              <a:rPr lang="en-US" sz="2400" dirty="0" smtClean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D</a:t>
            </a:r>
            <a:r>
              <a:rPr lang="en-US" sz="2400" dirty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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msy10" pitchFamily="34" charset="0"/>
              </a:rPr>
              <a:t>·</a:t>
            </a:r>
            <a:r>
              <a:rPr lang="en-US" sz="2400" dirty="0">
                <a:solidFill>
                  <a:srgbClr val="FF0000"/>
                </a:solidFill>
              </a:rPr>
              <a:t> log(k+1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1157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19600"/>
            <a:ext cx="401605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516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The Paging/Caching Problem (2)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5181600"/>
          </a:xfrm>
        </p:spPr>
        <p:txBody>
          <a:bodyPr/>
          <a:lstStyle/>
          <a:p>
            <a:pPr eaLnBrk="1" hangingPunct="1"/>
            <a:r>
              <a:rPr lang="en-US" sz="2600" dirty="0" smtClean="0"/>
              <a:t>Universe of </a:t>
            </a:r>
            <a:r>
              <a:rPr lang="en-US" sz="2600" dirty="0" smtClean="0">
                <a:solidFill>
                  <a:srgbClr val="FF0000"/>
                </a:solidFill>
              </a:rPr>
              <a:t>n</a:t>
            </a:r>
            <a:r>
              <a:rPr lang="en-US" sz="2600" dirty="0" smtClean="0"/>
              <a:t> pages, cache of size </a:t>
            </a:r>
            <a:r>
              <a:rPr lang="en-US" sz="2600" dirty="0" smtClean="0">
                <a:solidFill>
                  <a:srgbClr val="FF0000"/>
                </a:solidFill>
              </a:rPr>
              <a:t>k&lt;n.</a:t>
            </a:r>
          </a:p>
          <a:p>
            <a:pPr eaLnBrk="1" hangingPunct="1"/>
            <a:r>
              <a:rPr lang="en-US" sz="2600" dirty="0" smtClean="0"/>
              <a:t>Request sequence of pages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>
                <a:solidFill>
                  <a:srgbClr val="0000FF"/>
                </a:solidFill>
              </a:rPr>
              <a:t>1, 6, 4, 1, 4, 7, 6, 1, …</a:t>
            </a:r>
            <a:r>
              <a:rPr lang="en-US" sz="2600" dirty="0" smtClean="0">
                <a:solidFill>
                  <a:srgbClr val="FF0000"/>
                </a:solidFill>
              </a:rPr>
              <a:t/>
            </a:r>
            <a:br>
              <a:rPr lang="en-US" sz="2600" dirty="0" smtClean="0">
                <a:solidFill>
                  <a:srgbClr val="FF0000"/>
                </a:solidFill>
              </a:rPr>
            </a:br>
            <a:endParaRPr lang="en-US" sz="2600" dirty="0" smtClean="0"/>
          </a:p>
          <a:p>
            <a:pPr eaLnBrk="1" hangingPunct="1"/>
            <a:r>
              <a:rPr lang="en-US" sz="2600" dirty="0" smtClean="0"/>
              <a:t>If requested page is </a:t>
            </a:r>
            <a:r>
              <a:rPr lang="en-US" sz="2600" dirty="0" smtClean="0">
                <a:solidFill>
                  <a:srgbClr val="0000FF"/>
                </a:solidFill>
              </a:rPr>
              <a:t>already</a:t>
            </a:r>
            <a:r>
              <a:rPr lang="en-US" sz="2600" dirty="0" smtClean="0"/>
              <a:t> in cache, </a:t>
            </a:r>
            <a:r>
              <a:rPr lang="en-US" sz="2600" dirty="0" smtClean="0">
                <a:solidFill>
                  <a:srgbClr val="FF0000"/>
                </a:solidFill>
              </a:rPr>
              <a:t>no</a:t>
            </a:r>
            <a:r>
              <a:rPr lang="en-US" sz="2600" dirty="0" smtClean="0"/>
              <a:t> penalty.</a:t>
            </a:r>
          </a:p>
          <a:p>
            <a:pPr eaLnBrk="1" hangingPunct="1">
              <a:spcAft>
                <a:spcPct val="30000"/>
              </a:spcAft>
              <a:buFontTx/>
              <a:buNone/>
            </a:pPr>
            <a:r>
              <a:rPr lang="en-US" sz="2600" dirty="0" smtClean="0"/>
              <a:t>	Otherwise, cache </a:t>
            </a:r>
            <a:r>
              <a:rPr lang="en-US" sz="2600" dirty="0" smtClean="0">
                <a:solidFill>
                  <a:srgbClr val="FF0000"/>
                </a:solidFill>
              </a:rPr>
              <a:t>miss</a:t>
            </a:r>
            <a:r>
              <a:rPr lang="en-US" sz="2600" dirty="0" smtClean="0"/>
              <a:t>!</a:t>
            </a:r>
          </a:p>
          <a:p>
            <a:pPr eaLnBrk="1" hangingPunct="1">
              <a:spcAft>
                <a:spcPct val="45000"/>
              </a:spcAft>
              <a:buFontTx/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	</a:t>
            </a:r>
            <a:r>
              <a:rPr lang="en-US" sz="2600" b="1" dirty="0" smtClean="0">
                <a:solidFill>
                  <a:srgbClr val="0000FF"/>
                </a:solidFill>
              </a:rPr>
              <a:t>Cache miss:</a:t>
            </a:r>
            <a:r>
              <a:rPr lang="en-US" sz="2600" dirty="0" smtClean="0">
                <a:solidFill>
                  <a:srgbClr val="FF0000"/>
                </a:solidFill>
              </a:rPr>
              <a:t> fetch</a:t>
            </a:r>
            <a:r>
              <a:rPr lang="en-US" sz="2600" dirty="0" smtClean="0"/>
              <a:t> page into the cache, (possibly) evicting some other page</a:t>
            </a:r>
          </a:p>
          <a:p>
            <a:pPr eaLnBrk="1" hangingPunct="1">
              <a:spcAft>
                <a:spcPct val="45000"/>
              </a:spcAft>
              <a:buFontTx/>
              <a:buNone/>
            </a:pPr>
            <a:r>
              <a:rPr lang="en-US" sz="2600" b="1" dirty="0" smtClean="0">
                <a:solidFill>
                  <a:srgbClr val="0000FF"/>
                </a:solidFill>
              </a:rPr>
              <a:t>Main Question:</a:t>
            </a:r>
            <a:r>
              <a:rPr lang="en-US" sz="2600" dirty="0" smtClean="0"/>
              <a:t> which page to evict?</a:t>
            </a:r>
            <a:endParaRPr lang="en-US" sz="2600" b="1" u="sng" dirty="0" smtClean="0">
              <a:solidFill>
                <a:srgbClr val="0000FF"/>
              </a:solidFill>
            </a:endParaRPr>
          </a:p>
          <a:p>
            <a:pPr eaLnBrk="1" hangingPunct="1">
              <a:spcAft>
                <a:spcPct val="45000"/>
              </a:spcAft>
              <a:buFontTx/>
              <a:buNone/>
            </a:pPr>
            <a:r>
              <a:rPr lang="en-US" sz="2600" b="1" u="sng" dirty="0" smtClean="0">
                <a:solidFill>
                  <a:srgbClr val="0000FF"/>
                </a:solidFill>
              </a:rPr>
              <a:t>Goal:</a:t>
            </a:r>
            <a:r>
              <a:rPr lang="en-US" sz="2600" dirty="0" smtClean="0"/>
              <a:t>  minimize number of </a:t>
            </a:r>
            <a:r>
              <a:rPr lang="en-US" sz="2600" dirty="0" smtClean="0">
                <a:solidFill>
                  <a:srgbClr val="FF0000"/>
                </a:solidFill>
              </a:rPr>
              <a:t>cache misses</a:t>
            </a:r>
          </a:p>
        </p:txBody>
      </p:sp>
      <p:pic>
        <p:nvPicPr>
          <p:cNvPr id="14340" name="Picture 8" descr="memo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57556">
            <a:off x="7847034" y="278243"/>
            <a:ext cx="8905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63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093075" cy="762000"/>
          </a:xfrm>
        </p:spPr>
        <p:txBody>
          <a:bodyPr/>
          <a:lstStyle/>
          <a:p>
            <a:r>
              <a:rPr lang="en-US" dirty="0"/>
              <a:t>Analysis: via Potential Function (2)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27432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Recall: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rgbClr val="0000FF"/>
                </a:solidFill>
              </a:rPr>
              <a:t>On(t)</a:t>
            </a:r>
            <a:r>
              <a:rPr lang="en-US" sz="2000" dirty="0"/>
              <a:t>  + </a:t>
            </a:r>
            <a:r>
              <a:rPr lang="en-US" sz="2000" dirty="0">
                <a:latin typeface="Symbol" pitchFamily="18" charset="2"/>
                <a:sym typeface="Symbol" pitchFamily="18" charset="2"/>
              </a:rPr>
              <a:t></a:t>
            </a:r>
            <a:r>
              <a:rPr lang="en-US" sz="2000" dirty="0"/>
              <a:t>(t) - </a:t>
            </a:r>
            <a:r>
              <a:rPr lang="en-US" sz="2000" dirty="0">
                <a:latin typeface="Symbol" pitchFamily="18" charset="2"/>
                <a:sym typeface="Symbol" pitchFamily="18" charset="2"/>
              </a:rPr>
              <a:t></a:t>
            </a:r>
            <a:r>
              <a:rPr lang="en-US" sz="2000" dirty="0"/>
              <a:t>(t-1)  </a:t>
            </a:r>
            <a:r>
              <a:rPr lang="en-US" sz="2000" dirty="0">
                <a:latin typeface="cmsy10" pitchFamily="34" charset="0"/>
              </a:rPr>
              <a:t>·</a:t>
            </a:r>
            <a:r>
              <a:rPr lang="en-US" sz="2000" dirty="0"/>
              <a:t>  O(log k) </a:t>
            </a:r>
            <a:r>
              <a:rPr lang="en-US" sz="2000" dirty="0">
                <a:solidFill>
                  <a:srgbClr val="FF0000"/>
                </a:solidFill>
              </a:rPr>
              <a:t>Off(t)</a:t>
            </a:r>
          </a:p>
          <a:p>
            <a:pPr>
              <a:buFontTx/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Infinitesimal step: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300" dirty="0" smtClean="0"/>
              <a:t>p</a:t>
            </a:r>
            <a:r>
              <a:rPr lang="en-US" sz="2300" baseline="-25000" dirty="0" smtClean="0"/>
              <a:t>1</a:t>
            </a:r>
            <a:r>
              <a:rPr lang="en-US" sz="2300" dirty="0" smtClean="0"/>
              <a:t> increases by </a:t>
            </a:r>
            <a:r>
              <a:rPr lang="en-US" sz="2400" dirty="0">
                <a:solidFill>
                  <a:srgbClr val="FF0000"/>
                </a:solidFill>
                <a:sym typeface="Symbol" pitchFamily="18" charset="2"/>
              </a:rPr>
              <a:t></a:t>
            </a:r>
            <a:r>
              <a:rPr lang="en-US" sz="2300" dirty="0" smtClean="0"/>
              <a:t> </a:t>
            </a:r>
          </a:p>
          <a:p>
            <a:r>
              <a:rPr lang="en-US" sz="2300" dirty="0" smtClean="0"/>
              <a:t>p</a:t>
            </a:r>
            <a:r>
              <a:rPr lang="en-US" sz="2300" baseline="-25000" dirty="0" smtClean="0"/>
              <a:t>i</a:t>
            </a:r>
            <a:r>
              <a:rPr lang="en-US" sz="2300" dirty="0" smtClean="0"/>
              <a:t>  </a:t>
            </a:r>
            <a:r>
              <a:rPr lang="en-US" sz="2300" dirty="0"/>
              <a:t>decreases by dp</a:t>
            </a:r>
            <a:r>
              <a:rPr lang="en-US" sz="2300" baseline="-25000" dirty="0"/>
              <a:t>i</a:t>
            </a:r>
            <a:r>
              <a:rPr lang="en-US" sz="2300" dirty="0"/>
              <a:t> = </a:t>
            </a:r>
            <a:r>
              <a:rPr lang="en-US" sz="2400" dirty="0">
                <a:solidFill>
                  <a:srgbClr val="FF0000"/>
                </a:solidFill>
                <a:sym typeface="Symbol" pitchFamily="18" charset="2"/>
              </a:rPr>
              <a:t></a:t>
            </a:r>
            <a:r>
              <a:rPr lang="en-US" sz="2400" dirty="0">
                <a:solidFill>
                  <a:srgbClr val="FF0000"/>
                </a:solidFill>
              </a:rPr>
              <a:t> (1-pi+</a:t>
            </a:r>
            <a:r>
              <a:rPr lang="en-US" sz="2400" dirty="0">
                <a:solidFill>
                  <a:srgbClr val="FF0000"/>
                </a:solidFill>
                <a:sym typeface="Symbol" pitchFamily="18" charset="2"/>
              </a:rPr>
              <a:t></a:t>
            </a:r>
            <a:r>
              <a:rPr lang="en-US" sz="2400" dirty="0">
                <a:solidFill>
                  <a:srgbClr val="FF0000"/>
                </a:solidFill>
              </a:rPr>
              <a:t>) / </a:t>
            </a:r>
            <a:r>
              <a:rPr lang="en-US" sz="2300" dirty="0">
                <a:solidFill>
                  <a:srgbClr val="FF0000"/>
                </a:solidFill>
              </a:rPr>
              <a:t>N</a:t>
            </a:r>
            <a:r>
              <a:rPr lang="en-US" sz="2300" dirty="0"/>
              <a:t> </a:t>
            </a:r>
          </a:p>
        </p:txBody>
      </p:sp>
      <p:grpSp>
        <p:nvGrpSpPr>
          <p:cNvPr id="399374" name="Group 14"/>
          <p:cNvGrpSpPr>
            <a:grpSpLocks/>
          </p:cNvGrpSpPr>
          <p:nvPr/>
        </p:nvGrpSpPr>
        <p:grpSpPr bwMode="auto">
          <a:xfrm>
            <a:off x="5867400" y="1981200"/>
            <a:ext cx="3048000" cy="1371600"/>
            <a:chOff x="3638" y="1872"/>
            <a:chExt cx="1920" cy="864"/>
          </a:xfrm>
        </p:grpSpPr>
        <p:sp>
          <p:nvSpPr>
            <p:cNvPr id="399364" name="Oval 4"/>
            <p:cNvSpPr>
              <a:spLocks noChangeArrowheads="1"/>
            </p:cNvSpPr>
            <p:nvPr/>
          </p:nvSpPr>
          <p:spPr bwMode="auto">
            <a:xfrm>
              <a:off x="3888" y="1872"/>
              <a:ext cx="1670" cy="864"/>
            </a:xfrm>
            <a:prstGeom prst="ellips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99365" name="Oval 5"/>
            <p:cNvSpPr>
              <a:spLocks noChangeArrowheads="1"/>
            </p:cNvSpPr>
            <p:nvPr/>
          </p:nvSpPr>
          <p:spPr bwMode="auto">
            <a:xfrm>
              <a:off x="3638" y="1913"/>
              <a:ext cx="835" cy="658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99367" name="Text Box 7"/>
            <p:cNvSpPr txBox="1">
              <a:spLocks noChangeArrowheads="1"/>
            </p:cNvSpPr>
            <p:nvPr/>
          </p:nvSpPr>
          <p:spPr bwMode="auto">
            <a:xfrm>
              <a:off x="3661" y="2105"/>
              <a:ext cx="6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/>
                <a:t>Offline</a:t>
              </a:r>
            </a:p>
          </p:txBody>
        </p:sp>
        <p:sp>
          <p:nvSpPr>
            <p:cNvPr id="399368" name="Text Box 8"/>
            <p:cNvSpPr txBox="1">
              <a:spLocks noChangeArrowheads="1"/>
            </p:cNvSpPr>
            <p:nvPr/>
          </p:nvSpPr>
          <p:spPr bwMode="auto">
            <a:xfrm>
              <a:off x="4118" y="2064"/>
              <a:ext cx="121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Online </a:t>
              </a:r>
            </a:p>
            <a:p>
              <a:r>
                <a:rPr lang="en-US" sz="2000" dirty="0">
                  <a:solidFill>
                    <a:srgbClr val="FF0000"/>
                  </a:solidFill>
                </a:rPr>
                <a:t>On = {i : p</a:t>
              </a:r>
              <a:r>
                <a:rPr lang="en-US" sz="2000" baseline="-25000" dirty="0">
                  <a:solidFill>
                    <a:srgbClr val="FF0000"/>
                  </a:solidFill>
                </a:rPr>
                <a:t>i </a:t>
              </a:r>
              <a:r>
                <a:rPr lang="en-US" sz="2000" dirty="0">
                  <a:solidFill>
                    <a:srgbClr val="FF0000"/>
                  </a:solidFill>
                </a:rPr>
                <a:t>&gt; 0}</a:t>
              </a:r>
            </a:p>
          </p:txBody>
        </p:sp>
      </p:grpSp>
      <p:sp>
        <p:nvSpPr>
          <p:cNvPr id="399370" name="Text Box 10"/>
          <p:cNvSpPr txBox="1">
            <a:spLocks noChangeArrowheads="1"/>
          </p:cNvSpPr>
          <p:nvPr/>
        </p:nvSpPr>
        <p:spPr bwMode="auto">
          <a:xfrm>
            <a:off x="228600" y="3705523"/>
            <a:ext cx="8458200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300" b="0" dirty="0" smtClean="0">
                <a:solidFill>
                  <a:srgbClr val="FF0000"/>
                </a:solidFill>
              </a:rPr>
              <a:t>Observation:</a:t>
            </a:r>
            <a:r>
              <a:rPr lang="en-US" sz="2300" b="0" dirty="0" smtClean="0"/>
              <a:t> </a:t>
            </a:r>
            <a:r>
              <a:rPr lang="en-US" sz="2300" b="0" dirty="0"/>
              <a:t>f</a:t>
            </a:r>
            <a:r>
              <a:rPr lang="en-US" sz="2300" b="0" dirty="0" smtClean="0"/>
              <a:t>or </a:t>
            </a:r>
            <a:r>
              <a:rPr lang="en-US" sz="2300" b="0" dirty="0"/>
              <a:t>each page i in  </a:t>
            </a:r>
            <a:r>
              <a:rPr lang="en-US" sz="2300" b="0" dirty="0" smtClean="0">
                <a:solidFill>
                  <a:srgbClr val="0000FF"/>
                </a:solidFill>
              </a:rPr>
              <a:t>On\Off,  </a:t>
            </a:r>
            <a:r>
              <a:rPr lang="en-US" sz="2300" b="0" dirty="0" smtClean="0">
                <a:latin typeface="Symbol" pitchFamily="18" charset="2"/>
                <a:sym typeface="Symbol" pitchFamily="18" charset="2"/>
              </a:rPr>
              <a:t></a:t>
            </a:r>
            <a:r>
              <a:rPr lang="en-US" sz="2300" b="0" dirty="0" smtClean="0">
                <a:latin typeface="Symbol" pitchFamily="18" charset="2"/>
              </a:rPr>
              <a:t> </a:t>
            </a:r>
            <a:r>
              <a:rPr lang="en-US" sz="2300" b="0" dirty="0"/>
              <a:t>decreases </a:t>
            </a:r>
            <a:r>
              <a:rPr lang="en-US" sz="2300" b="0" dirty="0" smtClean="0"/>
              <a:t>by</a:t>
            </a:r>
          </a:p>
          <a:p>
            <a:pPr algn="l"/>
            <a:r>
              <a:rPr lang="en-US" sz="2300" b="0" dirty="0" smtClean="0"/>
              <a:t>  </a:t>
            </a:r>
          </a:p>
          <a:p>
            <a:r>
              <a:rPr lang="en-US" sz="2300" b="0" dirty="0">
                <a:solidFill>
                  <a:srgbClr val="FF0000"/>
                </a:solidFill>
              </a:rPr>
              <a:t> </a:t>
            </a:r>
            <a:r>
              <a:rPr lang="en-US" sz="2300" b="0" dirty="0" smtClean="0">
                <a:solidFill>
                  <a:srgbClr val="FF0000"/>
                </a:solidFill>
              </a:rPr>
              <a:t>            dp</a:t>
            </a:r>
            <a:r>
              <a:rPr lang="en-US" sz="2300" b="0" baseline="-25000" dirty="0" smtClean="0">
                <a:solidFill>
                  <a:srgbClr val="FF0000"/>
                </a:solidFill>
              </a:rPr>
              <a:t>i</a:t>
            </a:r>
            <a:r>
              <a:rPr lang="en-US" sz="2300" b="0" dirty="0" smtClean="0">
                <a:solidFill>
                  <a:srgbClr val="FF0000"/>
                </a:solidFill>
              </a:rPr>
              <a:t> </a:t>
            </a:r>
            <a:r>
              <a:rPr lang="en-US" sz="2300" b="0" dirty="0">
                <a:solidFill>
                  <a:srgbClr val="FF0000"/>
                </a:solidFill>
                <a:latin typeface="cmsy10" pitchFamily="34" charset="0"/>
              </a:rPr>
              <a:t>¢</a:t>
            </a:r>
            <a:r>
              <a:rPr lang="en-US" sz="2300" b="0" dirty="0">
                <a:solidFill>
                  <a:srgbClr val="FF0000"/>
                </a:solidFill>
              </a:rPr>
              <a:t> d</a:t>
            </a:r>
            <a:r>
              <a:rPr lang="en-US" sz="2300" b="0" dirty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 </a:t>
            </a:r>
            <a:r>
              <a:rPr lang="en-US" sz="2300" b="0" dirty="0">
                <a:solidFill>
                  <a:srgbClr val="FF0000"/>
                </a:solidFill>
              </a:rPr>
              <a:t>/ dp</a:t>
            </a:r>
            <a:r>
              <a:rPr lang="en-US" sz="2300" b="0" baseline="-25000" dirty="0">
                <a:solidFill>
                  <a:srgbClr val="FF0000"/>
                </a:solidFill>
              </a:rPr>
              <a:t>i</a:t>
            </a:r>
            <a:r>
              <a:rPr lang="en-US" sz="2300" b="0" dirty="0"/>
              <a:t>  =  dp</a:t>
            </a:r>
            <a:r>
              <a:rPr lang="en-US" sz="2300" b="0" baseline="-25000" dirty="0"/>
              <a:t>i</a:t>
            </a:r>
            <a:r>
              <a:rPr lang="en-US" sz="2300" b="0" dirty="0"/>
              <a:t> </a:t>
            </a:r>
            <a:r>
              <a:rPr lang="en-US" sz="2300" b="0" dirty="0">
                <a:latin typeface="cmsy10" pitchFamily="34" charset="0"/>
              </a:rPr>
              <a:t>¢</a:t>
            </a:r>
            <a:r>
              <a:rPr lang="en-US" sz="2300" b="0" dirty="0" smtClean="0"/>
              <a:t> </a:t>
            </a:r>
            <a:r>
              <a:rPr lang="en-US" sz="2300" b="0" dirty="0"/>
              <a:t>(1/(1-p</a:t>
            </a:r>
            <a:r>
              <a:rPr lang="en-US" sz="2300" b="0" baseline="-25000" dirty="0"/>
              <a:t>i</a:t>
            </a:r>
            <a:r>
              <a:rPr lang="en-US" sz="2300" b="0" dirty="0"/>
              <a:t>+</a:t>
            </a:r>
            <a:r>
              <a:rPr lang="en-US" sz="2300" b="0" dirty="0">
                <a:latin typeface="Symbol" pitchFamily="18" charset="2"/>
                <a:sym typeface="Symbol" pitchFamily="18" charset="2"/>
              </a:rPr>
              <a:t></a:t>
            </a:r>
            <a:r>
              <a:rPr lang="en-US" sz="2300" b="0" dirty="0"/>
              <a:t>))  = </a:t>
            </a:r>
            <a:r>
              <a:rPr lang="en-US" sz="2300" b="0" dirty="0">
                <a:solidFill>
                  <a:srgbClr val="0000FF"/>
                </a:solidFill>
                <a:latin typeface="Symbol" pitchFamily="18" charset="2"/>
                <a:sym typeface="Symbol" pitchFamily="18" charset="2"/>
              </a:rPr>
              <a:t></a:t>
            </a:r>
            <a:r>
              <a:rPr lang="en-US" sz="2300" b="0" dirty="0">
                <a:solidFill>
                  <a:srgbClr val="0000FF"/>
                </a:solidFill>
              </a:rPr>
              <a:t>/N</a:t>
            </a:r>
          </a:p>
          <a:p>
            <a:pPr algn="l"/>
            <a:endParaRPr lang="en-US" sz="2300" b="0" dirty="0"/>
          </a:p>
          <a:p>
            <a:r>
              <a:rPr lang="en-US" sz="2300" b="0" dirty="0"/>
              <a:t>But, </a:t>
            </a:r>
            <a:r>
              <a:rPr lang="en-US" sz="2300" b="0" dirty="0" smtClean="0">
                <a:solidFill>
                  <a:srgbClr val="0000FF"/>
                </a:solidFill>
              </a:rPr>
              <a:t>|On\Off| ≥  </a:t>
            </a:r>
            <a:r>
              <a:rPr lang="en-US" sz="2300" b="0" dirty="0">
                <a:solidFill>
                  <a:srgbClr val="0000FF"/>
                </a:solidFill>
              </a:rPr>
              <a:t>|On|-</a:t>
            </a:r>
            <a:r>
              <a:rPr lang="en-US" sz="2300" b="0" dirty="0" smtClean="0">
                <a:solidFill>
                  <a:srgbClr val="0000FF"/>
                </a:solidFill>
              </a:rPr>
              <a:t>k</a:t>
            </a:r>
            <a:r>
              <a:rPr lang="en-US" sz="2300" b="0" dirty="0" smtClean="0"/>
              <a:t>, thus </a:t>
            </a:r>
            <a:r>
              <a:rPr lang="en-US" sz="2300" b="0" dirty="0" smtClean="0">
                <a:solidFill>
                  <a:srgbClr val="0000FF"/>
                </a:solidFill>
              </a:rPr>
              <a:t>total</a:t>
            </a:r>
            <a:r>
              <a:rPr lang="en-US" sz="2300" b="0" dirty="0" smtClean="0"/>
              <a:t> potential </a:t>
            </a:r>
            <a:r>
              <a:rPr lang="en-US" sz="2300" b="0" dirty="0"/>
              <a:t>drop </a:t>
            </a:r>
            <a:r>
              <a:rPr lang="en-US" sz="2300" b="0" dirty="0" smtClean="0">
                <a:latin typeface="cmsy10" pitchFamily="34" charset="0"/>
              </a:rPr>
              <a:t>¸</a:t>
            </a:r>
            <a:r>
              <a:rPr lang="en-US" sz="2300" b="0" dirty="0" smtClean="0"/>
              <a:t> </a:t>
            </a:r>
            <a:r>
              <a:rPr lang="en-US" sz="2300" b="0" dirty="0" smtClean="0">
                <a:latin typeface="Symbol" pitchFamily="18" charset="2"/>
                <a:sym typeface="Symbol" pitchFamily="18" charset="2"/>
              </a:rPr>
              <a:t></a:t>
            </a:r>
            <a:r>
              <a:rPr lang="en-US" sz="2300" b="0" dirty="0" smtClean="0">
                <a:latin typeface="cmsy10" pitchFamily="34" charset="0"/>
              </a:rPr>
              <a:t>¢</a:t>
            </a:r>
            <a:r>
              <a:rPr lang="en-US" sz="2300" b="0" dirty="0" smtClean="0"/>
              <a:t>(|</a:t>
            </a:r>
            <a:r>
              <a:rPr lang="en-US" sz="2300" b="0" dirty="0"/>
              <a:t>On|-k)/N</a:t>
            </a:r>
          </a:p>
          <a:p>
            <a:endParaRPr lang="en-US" sz="2300" b="0" dirty="0"/>
          </a:p>
          <a:p>
            <a:r>
              <a:rPr lang="en-US" sz="2300" b="0" dirty="0" smtClean="0">
                <a:solidFill>
                  <a:srgbClr val="FF0000"/>
                </a:solidFill>
              </a:rPr>
              <a:t>N</a:t>
            </a:r>
            <a:r>
              <a:rPr lang="en-US" sz="2300" b="0" dirty="0" smtClean="0"/>
              <a:t> </a:t>
            </a:r>
            <a:r>
              <a:rPr lang="en-US" sz="2300" b="0" dirty="0"/>
              <a:t>= </a:t>
            </a:r>
            <a:r>
              <a:rPr lang="en-US" sz="2300" b="0" dirty="0">
                <a:latin typeface="Symbol" pitchFamily="18" charset="2"/>
                <a:sym typeface="Symbol" pitchFamily="18" charset="2"/>
              </a:rPr>
              <a:t></a:t>
            </a:r>
            <a:r>
              <a:rPr lang="en-US" sz="2300" b="0" baseline="-25000" dirty="0">
                <a:sym typeface="Symbol" pitchFamily="18" charset="2"/>
              </a:rPr>
              <a:t>i </a:t>
            </a:r>
            <a:r>
              <a:rPr lang="en-US" sz="2300" b="0" baseline="-25000" dirty="0">
                <a:latin typeface="cmsy10" pitchFamily="34" charset="0"/>
                <a:sym typeface="Symbol" pitchFamily="18" charset="2"/>
              </a:rPr>
              <a:t>2</a:t>
            </a:r>
            <a:r>
              <a:rPr lang="en-US" sz="2300" b="0" baseline="-25000" dirty="0">
                <a:sym typeface="Symbol" pitchFamily="18" charset="2"/>
              </a:rPr>
              <a:t> On</a:t>
            </a:r>
            <a:r>
              <a:rPr lang="en-US" sz="2300" b="0" dirty="0"/>
              <a:t> (1-p</a:t>
            </a:r>
            <a:r>
              <a:rPr lang="en-US" sz="2300" b="0" baseline="-25000" dirty="0"/>
              <a:t>i</a:t>
            </a:r>
            <a:r>
              <a:rPr lang="en-US" sz="2300" b="0" dirty="0"/>
              <a:t>+</a:t>
            </a:r>
            <a:r>
              <a:rPr lang="en-US" sz="2300" b="0" dirty="0">
                <a:sym typeface="Symbol" pitchFamily="18" charset="2"/>
              </a:rPr>
              <a:t></a:t>
            </a:r>
            <a:r>
              <a:rPr lang="en-US" sz="2300" b="0" dirty="0"/>
              <a:t>) = |On|-k + </a:t>
            </a:r>
            <a:r>
              <a:rPr lang="en-US" sz="2300" b="0" dirty="0">
                <a:sym typeface="Symbol" pitchFamily="18" charset="2"/>
              </a:rPr>
              <a:t></a:t>
            </a:r>
            <a:r>
              <a:rPr lang="en-US" sz="2300" b="0" dirty="0"/>
              <a:t>|On| = |On|-k + </a:t>
            </a:r>
            <a:r>
              <a:rPr lang="en-US" sz="2300" b="0" dirty="0" smtClean="0"/>
              <a:t>|On|/k </a:t>
            </a:r>
            <a:r>
              <a:rPr lang="en-US" sz="2300" b="0" dirty="0">
                <a:latin typeface="cmsy10" pitchFamily="34" charset="0"/>
              </a:rPr>
              <a:t>¼</a:t>
            </a:r>
            <a:r>
              <a:rPr lang="en-US" sz="2300" b="0" dirty="0"/>
              <a:t>  </a:t>
            </a:r>
            <a:r>
              <a:rPr lang="en-US" sz="2300" b="0" dirty="0">
                <a:solidFill>
                  <a:srgbClr val="0000FF"/>
                </a:solidFill>
              </a:rPr>
              <a:t>|On|-</a:t>
            </a:r>
            <a:r>
              <a:rPr lang="en-US" sz="2300" b="0" dirty="0" smtClean="0">
                <a:solidFill>
                  <a:srgbClr val="0000FF"/>
                </a:solidFill>
              </a:rPr>
              <a:t>k</a:t>
            </a:r>
          </a:p>
          <a:p>
            <a:r>
              <a:rPr lang="en-US" sz="2300" b="0" dirty="0" smtClean="0"/>
              <a:t>                          Hence</a:t>
            </a:r>
            <a:r>
              <a:rPr lang="en-US" sz="2300" b="0" dirty="0"/>
              <a:t>,</a:t>
            </a:r>
            <a:r>
              <a:rPr lang="en-US" sz="2300" b="0" dirty="0" smtClean="0"/>
              <a:t> </a:t>
            </a:r>
            <a:r>
              <a:rPr lang="en-US" sz="2300" b="0" dirty="0" smtClean="0">
                <a:solidFill>
                  <a:srgbClr val="FF0000"/>
                </a:solidFill>
              </a:rPr>
              <a:t>total potential </a:t>
            </a:r>
            <a:r>
              <a:rPr lang="en-US" sz="2300" b="0" dirty="0">
                <a:solidFill>
                  <a:srgbClr val="FF0000"/>
                </a:solidFill>
              </a:rPr>
              <a:t>drop  </a:t>
            </a:r>
            <a:r>
              <a:rPr lang="en-US" sz="2300" b="0" dirty="0">
                <a:solidFill>
                  <a:srgbClr val="FF0000"/>
                </a:solidFill>
                <a:latin typeface="cmsy10" pitchFamily="34" charset="0"/>
              </a:rPr>
              <a:t>¸</a:t>
            </a:r>
            <a:r>
              <a:rPr lang="en-US" sz="2300" b="0" dirty="0">
                <a:solidFill>
                  <a:srgbClr val="FF0000"/>
                </a:solidFill>
              </a:rPr>
              <a:t> </a:t>
            </a:r>
            <a:r>
              <a:rPr lang="en-US" sz="2300" b="0" dirty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</a:t>
            </a:r>
          </a:p>
          <a:p>
            <a:r>
              <a:rPr lang="en-US" sz="2300" b="0" dirty="0" smtClean="0"/>
              <a:t> </a:t>
            </a:r>
            <a:endParaRPr lang="en-US" sz="2300" b="0" dirty="0"/>
          </a:p>
        </p:txBody>
      </p:sp>
      <p:pic>
        <p:nvPicPr>
          <p:cNvPr id="399371" name="Picture 11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343925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925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the Allocation Problem</a:t>
            </a:r>
            <a:endParaRPr lang="en-US" dirty="0"/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solidFill>
                  <a:srgbClr val="0000FF"/>
                </a:solidFill>
              </a:rPr>
              <a:t>What </a:t>
            </a:r>
            <a:r>
              <a:rPr lang="en-US" dirty="0" smtClean="0">
                <a:solidFill>
                  <a:srgbClr val="0000FF"/>
                </a:solidFill>
              </a:rPr>
              <a:t>makes the allocation problem harder</a:t>
            </a:r>
            <a:r>
              <a:rPr lang="en-US" dirty="0">
                <a:solidFill>
                  <a:srgbClr val="0000FF"/>
                </a:solidFill>
              </a:rPr>
              <a:t>?</a:t>
            </a:r>
            <a:endParaRPr lang="en-US" dirty="0" smtClean="0">
              <a:solidFill>
                <a:srgbClr val="0000FF"/>
              </a:solidFill>
            </a:endParaRPr>
          </a:p>
          <a:p>
            <a:pPr>
              <a:buFontTx/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Paging</a:t>
            </a:r>
            <a:r>
              <a:rPr lang="en-US" sz="2400" dirty="0">
                <a:solidFill>
                  <a:srgbClr val="FF0000"/>
                </a:solidFill>
              </a:rPr>
              <a:t>:</a:t>
            </a:r>
            <a:r>
              <a:rPr lang="en-US" sz="2400" dirty="0"/>
              <a:t> </a:t>
            </a:r>
            <a:r>
              <a:rPr lang="en-US" sz="2400" dirty="0" smtClean="0"/>
              <a:t>if page </a:t>
            </a:r>
            <a:r>
              <a:rPr lang="en-US" sz="2400" dirty="0"/>
              <a:t>1 </a:t>
            </a:r>
            <a:r>
              <a:rPr lang="en-US" sz="2400" dirty="0" smtClean="0"/>
              <a:t>is requested</a:t>
            </a:r>
            <a:r>
              <a:rPr lang="en-US" sz="2400" dirty="0"/>
              <a:t>, </a:t>
            </a:r>
            <a:r>
              <a:rPr lang="en-US" sz="2400" dirty="0" smtClean="0"/>
              <a:t>we know that </a:t>
            </a:r>
            <a:r>
              <a:rPr lang="en-US" sz="2400" dirty="0"/>
              <a:t>OPT </a:t>
            </a:r>
            <a:r>
              <a:rPr lang="en-US" sz="2400" dirty="0" smtClean="0"/>
              <a:t>must have this page in the cache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Allocation Problem</a:t>
            </a:r>
            <a:r>
              <a:rPr lang="en-US" sz="2400" dirty="0"/>
              <a:t>: </a:t>
            </a:r>
            <a:r>
              <a:rPr lang="en-US" sz="2400" dirty="0" smtClean="0"/>
              <a:t>not </a:t>
            </a:r>
            <a:r>
              <a:rPr lang="en-US" sz="2400" dirty="0"/>
              <a:t>so </a:t>
            </a:r>
            <a:r>
              <a:rPr lang="en-US" sz="2400" dirty="0" smtClean="0"/>
              <a:t>clear … 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smtClean="0">
                <a:solidFill>
                  <a:srgbClr val="0000FF"/>
                </a:solidFill>
              </a:rPr>
              <a:t>suppose location 1 gets a hit and, </a:t>
            </a:r>
            <a:r>
              <a:rPr lang="en-US" sz="2400" dirty="0">
                <a:solidFill>
                  <a:srgbClr val="0000FF"/>
                </a:solidFill>
              </a:rPr>
              <a:t>say, there are already </a:t>
            </a:r>
            <a:r>
              <a:rPr lang="en-US" sz="2400" dirty="0" smtClean="0">
                <a:solidFill>
                  <a:srgbClr val="0000FF"/>
                </a:solidFill>
              </a:rPr>
              <a:t>     10.5 </a:t>
            </a:r>
            <a:r>
              <a:rPr lang="en-US" sz="2400" dirty="0">
                <a:solidFill>
                  <a:srgbClr val="0000FF"/>
                </a:solidFill>
              </a:rPr>
              <a:t>servers </a:t>
            </a:r>
            <a:r>
              <a:rPr lang="en-US" sz="2400" dirty="0" smtClean="0">
                <a:solidFill>
                  <a:srgbClr val="0000FF"/>
                </a:solidFill>
              </a:rPr>
              <a:t>there:</a:t>
            </a:r>
            <a:endParaRPr lang="en-US" sz="2000" dirty="0">
              <a:solidFill>
                <a:srgbClr val="0000FF"/>
              </a:solidFill>
            </a:endParaRP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should </a:t>
            </a:r>
            <a:r>
              <a:rPr lang="en-US" sz="2400" dirty="0">
                <a:solidFill>
                  <a:srgbClr val="FF0000"/>
                </a:solidFill>
              </a:rPr>
              <a:t>we add even </a:t>
            </a:r>
            <a:r>
              <a:rPr lang="en-US" sz="2400" dirty="0" smtClean="0">
                <a:solidFill>
                  <a:srgbClr val="FF0000"/>
                </a:solidFill>
              </a:rPr>
              <a:t>more servers?</a:t>
            </a:r>
            <a:endParaRPr lang="en-US" sz="2400" dirty="0">
              <a:solidFill>
                <a:srgbClr val="FF0000"/>
              </a:solidFill>
            </a:endParaRP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maybe OPT </a:t>
            </a:r>
            <a:r>
              <a:rPr lang="en-US" sz="2400" dirty="0">
                <a:solidFill>
                  <a:srgbClr val="FF0000"/>
                </a:solidFill>
              </a:rPr>
              <a:t>has </a:t>
            </a:r>
            <a:r>
              <a:rPr lang="en-US" sz="2400" dirty="0" smtClean="0">
                <a:solidFill>
                  <a:srgbClr val="FF0000"/>
                </a:solidFill>
              </a:rPr>
              <a:t>just one </a:t>
            </a:r>
            <a:r>
              <a:rPr lang="en-US" sz="2400" dirty="0">
                <a:solidFill>
                  <a:srgbClr val="FF0000"/>
                </a:solidFill>
              </a:rPr>
              <a:t>server </a:t>
            </a:r>
            <a:r>
              <a:rPr lang="en-US" sz="2400" dirty="0" smtClean="0">
                <a:solidFill>
                  <a:srgbClr val="FF0000"/>
                </a:solidFill>
              </a:rPr>
              <a:t>in location 1</a:t>
            </a:r>
            <a:r>
              <a:rPr lang="en-US" sz="2400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     distance </a:t>
            </a:r>
            <a:r>
              <a:rPr lang="en-US" sz="2400" dirty="0">
                <a:solidFill>
                  <a:srgbClr val="0000FF"/>
                </a:solidFill>
              </a:rPr>
              <a:t>between two fractional solutions is determined </a:t>
            </a:r>
            <a:r>
              <a:rPr lang="en-US" sz="2400" dirty="0" smtClean="0">
                <a:solidFill>
                  <a:srgbClr val="0000FF"/>
                </a:solidFill>
              </a:rPr>
              <a:t>         	by </a:t>
            </a:r>
            <a:r>
              <a:rPr lang="en-US" sz="2400" dirty="0">
                <a:solidFill>
                  <a:srgbClr val="0000FF"/>
                </a:solidFill>
              </a:rPr>
              <a:t>an earthmover metric (EMD) over a linear metric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51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77200" cy="609600"/>
          </a:xfrm>
        </p:spPr>
        <p:txBody>
          <a:bodyPr/>
          <a:lstStyle/>
          <a:p>
            <a:r>
              <a:rPr lang="en-US" dirty="0" smtClean="0"/>
              <a:t>Extension to Allocation</a:t>
            </a:r>
            <a:endParaRPr lang="en-US" dirty="0"/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314" y="973138"/>
            <a:ext cx="8534401" cy="4648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rgbClr val="0000FF"/>
                </a:solidFill>
              </a:rPr>
              <a:t>S</a:t>
            </a:r>
            <a:r>
              <a:rPr lang="en-US" sz="2400" dirty="0" smtClean="0">
                <a:solidFill>
                  <a:srgbClr val="0000FF"/>
                </a:solidFill>
              </a:rPr>
              <a:t>uppose hit cost </a:t>
            </a:r>
            <a:r>
              <a:rPr lang="en-US" sz="2400" dirty="0">
                <a:solidFill>
                  <a:srgbClr val="0000FF"/>
                </a:solidFill>
              </a:rPr>
              <a:t>vector </a:t>
            </a:r>
            <a:r>
              <a:rPr lang="en-US" sz="2400" dirty="0">
                <a:solidFill>
                  <a:srgbClr val="0000FF"/>
                </a:solidFill>
                <a:latin typeface="Symbol" pitchFamily="18" charset="2"/>
                <a:sym typeface="Symbol" pitchFamily="18" charset="2"/>
              </a:rPr>
              <a:t></a:t>
            </a:r>
            <a:r>
              <a:rPr lang="en-US" sz="2400" baseline="-25000" dirty="0">
                <a:solidFill>
                  <a:srgbClr val="0000FF"/>
                </a:solidFill>
                <a:sym typeface="Symbol" pitchFamily="18" charset="2"/>
              </a:rPr>
              <a:t>j</a:t>
            </a:r>
            <a:r>
              <a:rPr lang="en-US" sz="2400" dirty="0">
                <a:solidFill>
                  <a:srgbClr val="0000FF"/>
                </a:solidFill>
              </a:rPr>
              <a:t> = (</a:t>
            </a:r>
            <a:r>
              <a:rPr lang="en-US" sz="2400" dirty="0">
                <a:solidFill>
                  <a:srgbClr val="0000FF"/>
                </a:solidFill>
                <a:latin typeface="Symbol" pitchFamily="18" charset="2"/>
                <a:sym typeface="Symbol" pitchFamily="18" charset="2"/>
              </a:rPr>
              <a:t></a:t>
            </a:r>
            <a:r>
              <a:rPr lang="en-US" sz="2400" dirty="0">
                <a:solidFill>
                  <a:srgbClr val="0000FF"/>
                </a:solidFill>
              </a:rPr>
              <a:t>,</a:t>
            </a:r>
            <a:r>
              <a:rPr lang="en-US" sz="2400" dirty="0">
                <a:solidFill>
                  <a:srgbClr val="0000FF"/>
                </a:solidFill>
                <a:latin typeface="Symbol" pitchFamily="18" charset="2"/>
                <a:sym typeface="Symbol" pitchFamily="18" charset="2"/>
              </a:rPr>
              <a:t></a:t>
            </a:r>
            <a:r>
              <a:rPr lang="en-US" sz="2400" dirty="0">
                <a:solidFill>
                  <a:srgbClr val="0000FF"/>
                </a:solidFill>
              </a:rPr>
              <a:t>,…,</a:t>
            </a:r>
            <a:r>
              <a:rPr lang="en-US" sz="2400" dirty="0">
                <a:solidFill>
                  <a:srgbClr val="0000FF"/>
                </a:solidFill>
                <a:latin typeface="Symbol" pitchFamily="18" charset="2"/>
                <a:sym typeface="Symbol" pitchFamily="18" charset="2"/>
              </a:rPr>
              <a:t></a:t>
            </a:r>
            <a:r>
              <a:rPr lang="en-US" sz="2400" dirty="0">
                <a:solidFill>
                  <a:srgbClr val="0000FF"/>
                </a:solidFill>
              </a:rPr>
              <a:t>,0,…,0) at location 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           (cost is </a:t>
            </a:r>
            <a:r>
              <a:rPr lang="en-US" sz="2400" dirty="0" smtClean="0">
                <a:latin typeface="Symbol" pitchFamily="18" charset="2"/>
                <a:sym typeface="Symbol" pitchFamily="18" charset="2"/>
              </a:rPr>
              <a:t></a:t>
            </a:r>
            <a:r>
              <a:rPr lang="en-US" sz="2400" dirty="0" smtClean="0"/>
              <a:t> </a:t>
            </a:r>
            <a:r>
              <a:rPr lang="en-US" sz="2400" dirty="0"/>
              <a:t>if </a:t>
            </a:r>
            <a:r>
              <a:rPr lang="en-US" sz="2400" dirty="0">
                <a:latin typeface="cmsy10" pitchFamily="34" charset="0"/>
              </a:rPr>
              <a:t>·</a:t>
            </a:r>
            <a:r>
              <a:rPr lang="en-US" sz="2400" dirty="0"/>
              <a:t> j </a:t>
            </a:r>
            <a:r>
              <a:rPr lang="en-US" sz="2400" dirty="0" smtClean="0"/>
              <a:t>servers, otherwise it is 0)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hit </a:t>
            </a:r>
            <a:r>
              <a:rPr lang="en-US" sz="2400" dirty="0"/>
              <a:t>cost </a:t>
            </a:r>
            <a:r>
              <a:rPr lang="en-US" sz="2400" dirty="0" smtClean="0"/>
              <a:t>is </a:t>
            </a:r>
            <a:r>
              <a:rPr lang="en-US" sz="2400" dirty="0" smtClean="0">
                <a:solidFill>
                  <a:srgbClr val="0000FF"/>
                </a:solidFill>
              </a:rPr>
              <a:t>Y</a:t>
            </a:r>
            <a:r>
              <a:rPr lang="en-US" sz="2400" dirty="0">
                <a:solidFill>
                  <a:srgbClr val="0000FF"/>
                </a:solidFill>
              </a:rPr>
              <a:t>= </a:t>
            </a:r>
            <a:r>
              <a:rPr lang="en-US" sz="2400" dirty="0">
                <a:solidFill>
                  <a:srgbClr val="0000FF"/>
                </a:solidFill>
                <a:latin typeface="Symbol" pitchFamily="18" charset="2"/>
                <a:sym typeface="Symbol" pitchFamily="18" charset="2"/>
              </a:rPr>
              <a:t></a:t>
            </a:r>
            <a:r>
              <a:rPr lang="en-US" sz="2400" dirty="0">
                <a:solidFill>
                  <a:srgbClr val="0000FF"/>
                </a:solidFill>
              </a:rPr>
              <a:t>(x</a:t>
            </a:r>
            <a:r>
              <a:rPr lang="en-US" sz="2400" baseline="-25000" dirty="0">
                <a:solidFill>
                  <a:srgbClr val="0000FF"/>
                </a:solidFill>
              </a:rPr>
              <a:t>1,0</a:t>
            </a:r>
            <a:r>
              <a:rPr lang="en-US" sz="2400" dirty="0">
                <a:solidFill>
                  <a:srgbClr val="0000FF"/>
                </a:solidFill>
              </a:rPr>
              <a:t>+ …+ x</a:t>
            </a:r>
            <a:r>
              <a:rPr lang="en-US" sz="2400" baseline="-25000" dirty="0">
                <a:solidFill>
                  <a:srgbClr val="0000FF"/>
                </a:solidFill>
              </a:rPr>
              <a:t>1,j</a:t>
            </a:r>
            <a:r>
              <a:rPr lang="en-US" sz="2400" dirty="0">
                <a:solidFill>
                  <a:srgbClr val="0000FF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Increase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servers </a:t>
            </a:r>
            <a:r>
              <a:rPr lang="en-US" sz="2400" dirty="0">
                <a:latin typeface="cmsy10" pitchFamily="34" charset="0"/>
              </a:rPr>
              <a:t>¼</a:t>
            </a:r>
            <a:r>
              <a:rPr lang="en-US" sz="2400" dirty="0"/>
              <a:t> </a:t>
            </a:r>
            <a:r>
              <a:rPr lang="en-US" sz="2400" dirty="0" smtClean="0"/>
              <a:t>Y (move from j </a:t>
            </a:r>
            <a:r>
              <a:rPr lang="en-US" sz="2400" dirty="0"/>
              <a:t>t</a:t>
            </a:r>
            <a:r>
              <a:rPr lang="en-US" sz="2400" dirty="0" smtClean="0"/>
              <a:t>o j+1) 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Fix number of servers:</a:t>
            </a:r>
            <a:r>
              <a:rPr lang="en-US" sz="2400" dirty="0" smtClean="0"/>
              <a:t> </a:t>
            </a:r>
            <a:r>
              <a:rPr lang="en-US" sz="2400" dirty="0"/>
              <a:t>f</a:t>
            </a:r>
            <a:r>
              <a:rPr lang="en-US" sz="2400" dirty="0" smtClean="0"/>
              <a:t>or </a:t>
            </a:r>
            <a:r>
              <a:rPr lang="en-US" sz="2400" dirty="0"/>
              <a:t>each location i (including 1), rebalance prob. mass by </a:t>
            </a:r>
            <a:r>
              <a:rPr lang="en-US" sz="2400" dirty="0">
                <a:solidFill>
                  <a:srgbClr val="0000FF"/>
                </a:solidFill>
              </a:rPr>
              <a:t>multiplicative update.</a:t>
            </a:r>
            <a:endParaRPr lang="en-US" sz="2400" baseline="-25000" dirty="0">
              <a:solidFill>
                <a:srgbClr val="0000FF"/>
              </a:solidFill>
            </a:endParaRPr>
          </a:p>
        </p:txBody>
      </p:sp>
      <p:sp>
        <p:nvSpPr>
          <p:cNvPr id="392197" name="Text Box 5"/>
          <p:cNvSpPr txBox="1">
            <a:spLocks noChangeArrowheads="1"/>
          </p:cNvSpPr>
          <p:nvPr/>
        </p:nvSpPr>
        <p:spPr bwMode="auto">
          <a:xfrm>
            <a:off x="6902450" y="3429000"/>
            <a:ext cx="1403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(location 1)</a:t>
            </a:r>
          </a:p>
        </p:txBody>
      </p:sp>
      <p:sp>
        <p:nvSpPr>
          <p:cNvPr id="392196" name="Line 4"/>
          <p:cNvSpPr>
            <a:spLocks noChangeShapeType="1"/>
          </p:cNvSpPr>
          <p:nvPr/>
        </p:nvSpPr>
        <p:spPr bwMode="auto">
          <a:xfrm>
            <a:off x="1143000" y="35814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92198" name="Oval 6"/>
          <p:cNvSpPr>
            <a:spLocks noChangeArrowheads="1"/>
          </p:cNvSpPr>
          <p:nvPr/>
        </p:nvSpPr>
        <p:spPr bwMode="auto">
          <a:xfrm>
            <a:off x="1293813" y="355441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2199" name="Oval 7"/>
          <p:cNvSpPr>
            <a:spLocks noChangeArrowheads="1"/>
          </p:cNvSpPr>
          <p:nvPr/>
        </p:nvSpPr>
        <p:spPr bwMode="auto">
          <a:xfrm>
            <a:off x="1665288" y="3556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2200" name="Oval 8"/>
          <p:cNvSpPr>
            <a:spLocks noChangeArrowheads="1"/>
          </p:cNvSpPr>
          <p:nvPr/>
        </p:nvSpPr>
        <p:spPr bwMode="auto">
          <a:xfrm>
            <a:off x="2127250" y="353853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2201" name="Oval 9"/>
          <p:cNvSpPr>
            <a:spLocks noChangeArrowheads="1"/>
          </p:cNvSpPr>
          <p:nvPr/>
        </p:nvSpPr>
        <p:spPr bwMode="auto">
          <a:xfrm>
            <a:off x="2549525" y="353377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2202" name="Oval 10"/>
          <p:cNvSpPr>
            <a:spLocks noChangeArrowheads="1"/>
          </p:cNvSpPr>
          <p:nvPr/>
        </p:nvSpPr>
        <p:spPr bwMode="auto">
          <a:xfrm>
            <a:off x="3011488" y="355758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2203" name="Oval 11"/>
          <p:cNvSpPr>
            <a:spLocks noChangeArrowheads="1"/>
          </p:cNvSpPr>
          <p:nvPr/>
        </p:nvSpPr>
        <p:spPr bwMode="auto">
          <a:xfrm>
            <a:off x="3486150" y="354171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2204" name="Oval 12"/>
          <p:cNvSpPr>
            <a:spLocks noChangeArrowheads="1"/>
          </p:cNvSpPr>
          <p:nvPr/>
        </p:nvSpPr>
        <p:spPr bwMode="auto">
          <a:xfrm>
            <a:off x="5168900" y="355123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2205" name="Oval 13"/>
          <p:cNvSpPr>
            <a:spLocks noChangeArrowheads="1"/>
          </p:cNvSpPr>
          <p:nvPr/>
        </p:nvSpPr>
        <p:spPr bwMode="auto">
          <a:xfrm>
            <a:off x="4729163" y="354965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2206" name="Oval 14"/>
          <p:cNvSpPr>
            <a:spLocks noChangeArrowheads="1"/>
          </p:cNvSpPr>
          <p:nvPr/>
        </p:nvSpPr>
        <p:spPr bwMode="auto">
          <a:xfrm>
            <a:off x="4325938" y="353377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2207" name="Oval 15"/>
          <p:cNvSpPr>
            <a:spLocks noChangeArrowheads="1"/>
          </p:cNvSpPr>
          <p:nvPr/>
        </p:nvSpPr>
        <p:spPr bwMode="auto">
          <a:xfrm>
            <a:off x="5611813" y="357028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2208" name="Oval 16"/>
          <p:cNvSpPr>
            <a:spLocks noChangeArrowheads="1"/>
          </p:cNvSpPr>
          <p:nvPr/>
        </p:nvSpPr>
        <p:spPr bwMode="auto">
          <a:xfrm>
            <a:off x="3897313" y="35433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2244" name="Rectangle 52"/>
          <p:cNvSpPr>
            <a:spLocks noChangeArrowheads="1"/>
          </p:cNvSpPr>
          <p:nvPr/>
        </p:nvSpPr>
        <p:spPr bwMode="auto">
          <a:xfrm>
            <a:off x="1066800" y="3352800"/>
            <a:ext cx="3048000" cy="457200"/>
          </a:xfrm>
          <a:prstGeom prst="rect">
            <a:avLst/>
          </a:prstGeom>
          <a:solidFill>
            <a:schemeClr val="accent1">
              <a:alpha val="6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2245" name="AutoShape 53"/>
          <p:cNvSpPr>
            <a:spLocks noChangeArrowheads="1"/>
          </p:cNvSpPr>
          <p:nvPr/>
        </p:nvSpPr>
        <p:spPr bwMode="auto">
          <a:xfrm flipV="1">
            <a:off x="3886200" y="3733800"/>
            <a:ext cx="533400" cy="304800"/>
          </a:xfrm>
          <a:prstGeom prst="curvedDownArrow">
            <a:avLst>
              <a:gd name="adj1" fmla="val 35000"/>
              <a:gd name="adj2" fmla="val 7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2249" name="Text Box 57"/>
          <p:cNvSpPr txBox="1">
            <a:spLocks noChangeArrowheads="1"/>
          </p:cNvSpPr>
          <p:nvPr/>
        </p:nvSpPr>
        <p:spPr bwMode="auto">
          <a:xfrm>
            <a:off x="1143000" y="3733800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392250" name="Text Box 58"/>
          <p:cNvSpPr txBox="1">
            <a:spLocks noChangeArrowheads="1"/>
          </p:cNvSpPr>
          <p:nvPr/>
        </p:nvSpPr>
        <p:spPr bwMode="auto">
          <a:xfrm>
            <a:off x="1524000" y="3733800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/>
              <a:t>1</a:t>
            </a:r>
          </a:p>
        </p:txBody>
      </p:sp>
      <p:sp>
        <p:nvSpPr>
          <p:cNvPr id="392251" name="Text Box 59"/>
          <p:cNvSpPr txBox="1">
            <a:spLocks noChangeArrowheads="1"/>
          </p:cNvSpPr>
          <p:nvPr/>
        </p:nvSpPr>
        <p:spPr bwMode="auto">
          <a:xfrm>
            <a:off x="1981200" y="3733800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/>
              <a:t>2</a:t>
            </a:r>
          </a:p>
        </p:txBody>
      </p:sp>
      <p:sp>
        <p:nvSpPr>
          <p:cNvPr id="392252" name="Text Box 60"/>
          <p:cNvSpPr txBox="1">
            <a:spLocks noChangeArrowheads="1"/>
          </p:cNvSpPr>
          <p:nvPr/>
        </p:nvSpPr>
        <p:spPr bwMode="auto">
          <a:xfrm>
            <a:off x="3810000" y="3886200"/>
            <a:ext cx="241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j</a:t>
            </a:r>
          </a:p>
        </p:txBody>
      </p:sp>
      <p:sp>
        <p:nvSpPr>
          <p:cNvPr id="392253" name="Text Box 61"/>
          <p:cNvSpPr txBox="1">
            <a:spLocks noChangeArrowheads="1"/>
          </p:cNvSpPr>
          <p:nvPr/>
        </p:nvSpPr>
        <p:spPr bwMode="auto">
          <a:xfrm>
            <a:off x="4229100" y="3886200"/>
            <a:ext cx="473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j+1</a:t>
            </a:r>
          </a:p>
        </p:txBody>
      </p:sp>
      <p:sp>
        <p:nvSpPr>
          <p:cNvPr id="392254" name="Text Box 62"/>
          <p:cNvSpPr txBox="1">
            <a:spLocks noChangeArrowheads="1"/>
          </p:cNvSpPr>
          <p:nvPr/>
        </p:nvSpPr>
        <p:spPr bwMode="auto">
          <a:xfrm>
            <a:off x="5486400" y="37338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k</a:t>
            </a:r>
          </a:p>
        </p:txBody>
      </p:sp>
      <p:sp>
        <p:nvSpPr>
          <p:cNvPr id="392256" name="Text Box 64"/>
          <p:cNvSpPr txBox="1">
            <a:spLocks noChangeArrowheads="1"/>
          </p:cNvSpPr>
          <p:nvPr/>
        </p:nvSpPr>
        <p:spPr bwMode="auto">
          <a:xfrm>
            <a:off x="6750050" y="3886200"/>
            <a:ext cx="2170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Recall </a:t>
            </a:r>
            <a:r>
              <a:rPr lang="en-US">
                <a:latin typeface="Symbol" pitchFamily="18" charset="2"/>
                <a:sym typeface="Symbol" pitchFamily="18" charset="2"/>
              </a:rPr>
              <a:t></a:t>
            </a:r>
            <a:r>
              <a:rPr lang="en-US" baseline="-25000">
                <a:sym typeface="Symbol" pitchFamily="18" charset="2"/>
              </a:rPr>
              <a:t>j</a:t>
            </a:r>
            <a:r>
              <a:rPr lang="en-US"/>
              <a:t> x</a:t>
            </a:r>
            <a:r>
              <a:rPr lang="en-US" baseline="-25000"/>
              <a:t>ij</a:t>
            </a:r>
            <a:r>
              <a:rPr lang="en-US"/>
              <a:t> = 1,  </a:t>
            </a:r>
            <a:r>
              <a:rPr lang="en-US">
                <a:latin typeface="cmsy10" pitchFamily="34" charset="0"/>
              </a:rPr>
              <a:t>8</a:t>
            </a:r>
            <a:r>
              <a:rPr lang="en-US"/>
              <a:t>i</a:t>
            </a:r>
          </a:p>
        </p:txBody>
      </p:sp>
      <p:grpSp>
        <p:nvGrpSpPr>
          <p:cNvPr id="392260" name="Group 68"/>
          <p:cNvGrpSpPr>
            <a:grpSpLocks/>
          </p:cNvGrpSpPr>
          <p:nvPr/>
        </p:nvGrpSpPr>
        <p:grpSpPr bwMode="auto">
          <a:xfrm>
            <a:off x="457200" y="5410200"/>
            <a:ext cx="8335963" cy="977899"/>
            <a:chOff x="528" y="3541"/>
            <a:chExt cx="5251" cy="616"/>
          </a:xfrm>
        </p:grpSpPr>
        <p:sp>
          <p:nvSpPr>
            <p:cNvPr id="392215" name="Line 23"/>
            <p:cNvSpPr>
              <a:spLocks noChangeShapeType="1"/>
            </p:cNvSpPr>
            <p:nvPr/>
          </p:nvSpPr>
          <p:spPr bwMode="auto">
            <a:xfrm>
              <a:off x="528" y="3973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92216" name="Oval 24"/>
            <p:cNvSpPr>
              <a:spLocks noChangeArrowheads="1"/>
            </p:cNvSpPr>
            <p:nvPr/>
          </p:nvSpPr>
          <p:spPr bwMode="auto">
            <a:xfrm>
              <a:off x="623" y="395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92217" name="Oval 25"/>
            <p:cNvSpPr>
              <a:spLocks noChangeArrowheads="1"/>
            </p:cNvSpPr>
            <p:nvPr/>
          </p:nvSpPr>
          <p:spPr bwMode="auto">
            <a:xfrm>
              <a:off x="857" y="3957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92218" name="Oval 26"/>
            <p:cNvSpPr>
              <a:spLocks noChangeArrowheads="1"/>
            </p:cNvSpPr>
            <p:nvPr/>
          </p:nvSpPr>
          <p:spPr bwMode="auto">
            <a:xfrm>
              <a:off x="1148" y="394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92219" name="Oval 27"/>
            <p:cNvSpPr>
              <a:spLocks noChangeArrowheads="1"/>
            </p:cNvSpPr>
            <p:nvPr/>
          </p:nvSpPr>
          <p:spPr bwMode="auto">
            <a:xfrm>
              <a:off x="1414" y="3943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92220" name="Oval 28"/>
            <p:cNvSpPr>
              <a:spLocks noChangeArrowheads="1"/>
            </p:cNvSpPr>
            <p:nvPr/>
          </p:nvSpPr>
          <p:spPr bwMode="auto">
            <a:xfrm>
              <a:off x="1705" y="395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92221" name="Oval 29"/>
            <p:cNvSpPr>
              <a:spLocks noChangeArrowheads="1"/>
            </p:cNvSpPr>
            <p:nvPr/>
          </p:nvSpPr>
          <p:spPr bwMode="auto">
            <a:xfrm>
              <a:off x="2004" y="394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92222" name="Oval 30"/>
            <p:cNvSpPr>
              <a:spLocks noChangeArrowheads="1"/>
            </p:cNvSpPr>
            <p:nvPr/>
          </p:nvSpPr>
          <p:spPr bwMode="auto">
            <a:xfrm>
              <a:off x="3064" y="395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92223" name="Oval 31"/>
            <p:cNvSpPr>
              <a:spLocks noChangeArrowheads="1"/>
            </p:cNvSpPr>
            <p:nvPr/>
          </p:nvSpPr>
          <p:spPr bwMode="auto">
            <a:xfrm>
              <a:off x="2787" y="3953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92224" name="Oval 32"/>
            <p:cNvSpPr>
              <a:spLocks noChangeArrowheads="1"/>
            </p:cNvSpPr>
            <p:nvPr/>
          </p:nvSpPr>
          <p:spPr bwMode="auto">
            <a:xfrm>
              <a:off x="2533" y="3943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92225" name="Oval 33"/>
            <p:cNvSpPr>
              <a:spLocks noChangeArrowheads="1"/>
            </p:cNvSpPr>
            <p:nvPr/>
          </p:nvSpPr>
          <p:spPr bwMode="auto">
            <a:xfrm>
              <a:off x="3343" y="393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92226" name="Oval 34"/>
            <p:cNvSpPr>
              <a:spLocks noChangeArrowheads="1"/>
            </p:cNvSpPr>
            <p:nvPr/>
          </p:nvSpPr>
          <p:spPr bwMode="auto">
            <a:xfrm>
              <a:off x="2263" y="3949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92247" name="AutoShape 55"/>
            <p:cNvSpPr>
              <a:spLocks noChangeArrowheads="1"/>
            </p:cNvSpPr>
            <p:nvPr/>
          </p:nvSpPr>
          <p:spPr bwMode="auto">
            <a:xfrm flipH="1">
              <a:off x="2976" y="3792"/>
              <a:ext cx="432" cy="144"/>
            </a:xfrm>
            <a:prstGeom prst="curvedDownArrow">
              <a:avLst>
                <a:gd name="adj1" fmla="val 60000"/>
                <a:gd name="adj2" fmla="val 120000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92248" name="AutoShape 56"/>
            <p:cNvSpPr>
              <a:spLocks noChangeArrowheads="1"/>
            </p:cNvSpPr>
            <p:nvPr/>
          </p:nvSpPr>
          <p:spPr bwMode="auto">
            <a:xfrm flipH="1">
              <a:off x="2640" y="3744"/>
              <a:ext cx="768" cy="144"/>
            </a:xfrm>
            <a:prstGeom prst="curvedDownArrow">
              <a:avLst>
                <a:gd name="adj1" fmla="val 106667"/>
                <a:gd name="adj2" fmla="val 213333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92257" name="Text Box 65"/>
            <p:cNvSpPr txBox="1">
              <a:spLocks noChangeArrowheads="1"/>
            </p:cNvSpPr>
            <p:nvPr/>
          </p:nvSpPr>
          <p:spPr bwMode="auto">
            <a:xfrm>
              <a:off x="1536" y="3541"/>
              <a:ext cx="81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/>
                <a:t>……</a:t>
              </a:r>
            </a:p>
          </p:txBody>
        </p:sp>
        <p:sp>
          <p:nvSpPr>
            <p:cNvPr id="392259" name="Text Box 67"/>
            <p:cNvSpPr txBox="1">
              <a:spLocks noChangeArrowheads="1"/>
            </p:cNvSpPr>
            <p:nvPr/>
          </p:nvSpPr>
          <p:spPr bwMode="auto">
            <a:xfrm>
              <a:off x="4032" y="3575"/>
              <a:ext cx="1747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dirty="0"/>
            </a:p>
            <a:p>
              <a:r>
                <a:rPr lang="en-US" dirty="0" smtClean="0"/>
                <a:t>each </a:t>
              </a:r>
              <a:r>
                <a:rPr lang="en-US" dirty="0" err="1" smtClean="0"/>
                <a:t>x</a:t>
              </a:r>
              <a:r>
                <a:rPr lang="en-US" baseline="-25000" dirty="0" err="1" smtClean="0"/>
                <a:t>i,p</a:t>
              </a:r>
              <a:r>
                <a:rPr lang="en-US" dirty="0" smtClean="0"/>
                <a:t> </a:t>
              </a:r>
              <a:r>
                <a:rPr lang="en-US" dirty="0"/>
                <a:t>(except last </a:t>
              </a:r>
              <a:r>
                <a:rPr lang="en-US" dirty="0" smtClean="0"/>
                <a:t>p) </a:t>
              </a:r>
              <a:endParaRPr lang="en-US" dirty="0"/>
            </a:p>
            <a:p>
              <a:r>
                <a:rPr lang="en-US" dirty="0"/>
                <a:t>increases  </a:t>
              </a:r>
              <a:r>
                <a:rPr lang="en-US" dirty="0">
                  <a:solidFill>
                    <a:srgbClr val="FF0000"/>
                  </a:solidFill>
                  <a:latin typeface="cmsy10" pitchFamily="34" charset="0"/>
                </a:rPr>
                <a:t>/ </a:t>
              </a:r>
              <a:r>
                <a:rPr lang="en-US" dirty="0" err="1" smtClean="0">
                  <a:solidFill>
                    <a:srgbClr val="FF0000"/>
                  </a:solidFill>
                </a:rPr>
                <a:t>x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i,p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086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244" grpId="0" animBg="1"/>
      <p:bldP spid="392245" grpId="0" animBg="1"/>
      <p:bldP spid="392252" grpId="0"/>
      <p:bldP spid="39225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/>
              <a:t>Proof Idea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1963" y="1066800"/>
            <a:ext cx="8229600" cy="5562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b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 smtClean="0"/>
              <a:t>E.g</a:t>
            </a:r>
            <a:r>
              <a:rPr lang="en-US" sz="2400" dirty="0"/>
              <a:t>: Location i contributes 3 log (1+k) to </a:t>
            </a:r>
            <a:r>
              <a:rPr lang="en-US" sz="2400" dirty="0">
                <a:latin typeface="Symbol" pitchFamily="18" charset="2"/>
                <a:sym typeface="Symbol" pitchFamily="18" charset="2"/>
              </a:rPr>
              <a:t>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rgbClr val="FF0000"/>
                </a:solidFill>
              </a:rPr>
              <a:t>Key observation:</a:t>
            </a:r>
            <a:r>
              <a:rPr lang="en-US" sz="2400" dirty="0"/>
              <a:t> For every cut </a:t>
            </a:r>
            <a:r>
              <a:rPr lang="en-US" sz="2400" dirty="0">
                <a:latin typeface="cmsy10" pitchFamily="34" charset="0"/>
              </a:rPr>
              <a:t>·</a:t>
            </a:r>
            <a:r>
              <a:rPr lang="en-US" sz="2400" dirty="0"/>
              <a:t> j,    x</a:t>
            </a:r>
            <a:r>
              <a:rPr lang="en-US" sz="2400" baseline="-25000" dirty="0"/>
              <a:t>i,</a:t>
            </a:r>
            <a:r>
              <a:rPr lang="en-US" sz="2400" baseline="-25000" dirty="0">
                <a:latin typeface="cmsy10" pitchFamily="34" charset="0"/>
              </a:rPr>
              <a:t>·</a:t>
            </a:r>
            <a:r>
              <a:rPr lang="en-US" sz="2400" baseline="-25000" dirty="0"/>
              <a:t> j</a:t>
            </a:r>
            <a:r>
              <a:rPr lang="en-US" sz="2400" dirty="0"/>
              <a:t>  increases </a:t>
            </a:r>
            <a:r>
              <a:rPr lang="en-US" sz="2400" dirty="0">
                <a:solidFill>
                  <a:srgbClr val="0000FF"/>
                </a:solidFill>
                <a:latin typeface="cmsy10" pitchFamily="34" charset="0"/>
              </a:rPr>
              <a:t>/</a:t>
            </a:r>
            <a:r>
              <a:rPr lang="en-US" sz="2400" dirty="0">
                <a:solidFill>
                  <a:srgbClr val="0000FF"/>
                </a:solidFill>
              </a:rPr>
              <a:t> x</a:t>
            </a:r>
            <a:r>
              <a:rPr lang="en-US" sz="2400" baseline="-25000" dirty="0">
                <a:solidFill>
                  <a:srgbClr val="0000FF"/>
                </a:solidFill>
              </a:rPr>
              <a:t>i,</a:t>
            </a:r>
            <a:r>
              <a:rPr lang="en-US" sz="2400" baseline="-25000" dirty="0">
                <a:solidFill>
                  <a:srgbClr val="0000FF"/>
                </a:solidFill>
                <a:latin typeface="cmsy10" pitchFamily="34" charset="0"/>
              </a:rPr>
              <a:t>·</a:t>
            </a:r>
            <a:r>
              <a:rPr lang="en-US" sz="2400" baseline="-25000" dirty="0">
                <a:solidFill>
                  <a:srgbClr val="0000FF"/>
                </a:solidFill>
              </a:rPr>
              <a:t> j</a:t>
            </a:r>
            <a:r>
              <a:rPr lang="en-US" sz="2400" dirty="0">
                <a:solidFill>
                  <a:srgbClr val="0000FF"/>
                </a:solidFill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EMD </a:t>
            </a:r>
            <a:r>
              <a:rPr lang="en-US" sz="2400" dirty="0" smtClean="0"/>
              <a:t>on linear metrics is determined by </a:t>
            </a:r>
            <a:r>
              <a:rPr lang="en-US" sz="2400" dirty="0"/>
              <a:t>cuts (e.g., x</a:t>
            </a:r>
            <a:r>
              <a:rPr lang="en-US" sz="2400" baseline="-25000" dirty="0"/>
              <a:t>i,</a:t>
            </a:r>
            <a:r>
              <a:rPr lang="en-US" sz="2400" baseline="-25000" dirty="0">
                <a:latin typeface="cmsy10" pitchFamily="34" charset="0"/>
              </a:rPr>
              <a:t>·</a:t>
            </a:r>
            <a:r>
              <a:rPr lang="en-US" sz="2400" baseline="-25000" dirty="0"/>
              <a:t> </a:t>
            </a:r>
            <a:r>
              <a:rPr lang="en-US" sz="2400" baseline="-25000" dirty="0" smtClean="0"/>
              <a:t>j</a:t>
            </a:r>
            <a:r>
              <a:rPr lang="en-US" sz="2400" dirty="0" smtClean="0"/>
              <a:t>).</a:t>
            </a:r>
            <a:endParaRPr lang="en-US" sz="2400" dirty="0"/>
          </a:p>
        </p:txBody>
      </p:sp>
      <p:sp>
        <p:nvSpPr>
          <p:cNvPr id="398383" name="Line 47"/>
          <p:cNvSpPr>
            <a:spLocks noChangeShapeType="1"/>
          </p:cNvSpPr>
          <p:nvPr/>
        </p:nvSpPr>
        <p:spPr bwMode="auto">
          <a:xfrm>
            <a:off x="990600" y="25146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98384" name="Oval 48"/>
          <p:cNvSpPr>
            <a:spLocks noChangeArrowheads="1"/>
          </p:cNvSpPr>
          <p:nvPr/>
        </p:nvSpPr>
        <p:spPr bwMode="auto">
          <a:xfrm>
            <a:off x="1141413" y="248761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8385" name="Oval 49"/>
          <p:cNvSpPr>
            <a:spLocks noChangeArrowheads="1"/>
          </p:cNvSpPr>
          <p:nvPr/>
        </p:nvSpPr>
        <p:spPr bwMode="auto">
          <a:xfrm>
            <a:off x="1512888" y="2489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8386" name="Oval 50"/>
          <p:cNvSpPr>
            <a:spLocks noChangeArrowheads="1"/>
          </p:cNvSpPr>
          <p:nvPr/>
        </p:nvSpPr>
        <p:spPr bwMode="auto">
          <a:xfrm>
            <a:off x="1974850" y="247173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8387" name="Oval 51"/>
          <p:cNvSpPr>
            <a:spLocks noChangeArrowheads="1"/>
          </p:cNvSpPr>
          <p:nvPr/>
        </p:nvSpPr>
        <p:spPr bwMode="auto">
          <a:xfrm>
            <a:off x="2397125" y="246697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8388" name="Oval 52"/>
          <p:cNvSpPr>
            <a:spLocks noChangeArrowheads="1"/>
          </p:cNvSpPr>
          <p:nvPr/>
        </p:nvSpPr>
        <p:spPr bwMode="auto">
          <a:xfrm>
            <a:off x="2859088" y="246856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8389" name="Oval 53"/>
          <p:cNvSpPr>
            <a:spLocks noChangeArrowheads="1"/>
          </p:cNvSpPr>
          <p:nvPr/>
        </p:nvSpPr>
        <p:spPr bwMode="auto">
          <a:xfrm>
            <a:off x="3333750" y="247491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8390" name="Oval 54"/>
          <p:cNvSpPr>
            <a:spLocks noChangeArrowheads="1"/>
          </p:cNvSpPr>
          <p:nvPr/>
        </p:nvSpPr>
        <p:spPr bwMode="auto">
          <a:xfrm>
            <a:off x="5016500" y="248443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8391" name="Oval 55"/>
          <p:cNvSpPr>
            <a:spLocks noChangeArrowheads="1"/>
          </p:cNvSpPr>
          <p:nvPr/>
        </p:nvSpPr>
        <p:spPr bwMode="auto">
          <a:xfrm>
            <a:off x="4576763" y="248285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8392" name="Oval 56"/>
          <p:cNvSpPr>
            <a:spLocks noChangeArrowheads="1"/>
          </p:cNvSpPr>
          <p:nvPr/>
        </p:nvSpPr>
        <p:spPr bwMode="auto">
          <a:xfrm>
            <a:off x="4173538" y="246697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8393" name="Oval 57"/>
          <p:cNvSpPr>
            <a:spLocks noChangeArrowheads="1"/>
          </p:cNvSpPr>
          <p:nvPr/>
        </p:nvSpPr>
        <p:spPr bwMode="auto">
          <a:xfrm>
            <a:off x="5459413" y="250348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8394" name="Oval 58"/>
          <p:cNvSpPr>
            <a:spLocks noChangeArrowheads="1"/>
          </p:cNvSpPr>
          <p:nvPr/>
        </p:nvSpPr>
        <p:spPr bwMode="auto">
          <a:xfrm>
            <a:off x="3744913" y="24765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8399" name="Line 63"/>
          <p:cNvSpPr>
            <a:spLocks noChangeShapeType="1"/>
          </p:cNvSpPr>
          <p:nvPr/>
        </p:nvSpPr>
        <p:spPr bwMode="auto">
          <a:xfrm flipV="1">
            <a:off x="2895600" y="2590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98400" name="Text Box 64"/>
          <p:cNvSpPr txBox="1">
            <a:spLocks noChangeArrowheads="1"/>
          </p:cNvSpPr>
          <p:nvPr/>
        </p:nvSpPr>
        <p:spPr bwMode="auto">
          <a:xfrm>
            <a:off x="7010400" y="2362200"/>
            <a:ext cx="1263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Location i</a:t>
            </a:r>
          </a:p>
        </p:txBody>
      </p:sp>
      <p:sp>
        <p:nvSpPr>
          <p:cNvPr id="398401" name="Line 65"/>
          <p:cNvSpPr>
            <a:spLocks noChangeShapeType="1"/>
          </p:cNvSpPr>
          <p:nvPr/>
        </p:nvSpPr>
        <p:spPr bwMode="auto">
          <a:xfrm flipV="1">
            <a:off x="4191000" y="2590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98402" name="Text Box 66"/>
          <p:cNvSpPr txBox="1">
            <a:spLocks noChangeArrowheads="1"/>
          </p:cNvSpPr>
          <p:nvPr/>
        </p:nvSpPr>
        <p:spPr bwMode="auto">
          <a:xfrm>
            <a:off x="2566988" y="27908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OPT</a:t>
            </a:r>
          </a:p>
        </p:txBody>
      </p:sp>
      <p:sp>
        <p:nvSpPr>
          <p:cNvPr id="398403" name="Text Box 67"/>
          <p:cNvSpPr txBox="1">
            <a:spLocks noChangeArrowheads="1"/>
          </p:cNvSpPr>
          <p:nvPr/>
        </p:nvSpPr>
        <p:spPr bwMode="auto">
          <a:xfrm>
            <a:off x="3962400" y="2743200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ON</a:t>
            </a:r>
          </a:p>
        </p:txBody>
      </p:sp>
      <p:sp>
        <p:nvSpPr>
          <p:cNvPr id="398404" name="Line 68"/>
          <p:cNvSpPr>
            <a:spLocks noChangeShapeType="1"/>
          </p:cNvSpPr>
          <p:nvPr/>
        </p:nvSpPr>
        <p:spPr bwMode="auto">
          <a:xfrm>
            <a:off x="3200400" y="2209800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98405" name="Line 69"/>
          <p:cNvSpPr>
            <a:spLocks noChangeShapeType="1"/>
          </p:cNvSpPr>
          <p:nvPr/>
        </p:nvSpPr>
        <p:spPr bwMode="auto">
          <a:xfrm>
            <a:off x="3581400" y="2209800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98406" name="Line 70"/>
          <p:cNvSpPr>
            <a:spLocks noChangeShapeType="1"/>
          </p:cNvSpPr>
          <p:nvPr/>
        </p:nvSpPr>
        <p:spPr bwMode="auto">
          <a:xfrm>
            <a:off x="3951288" y="2216150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pic>
        <p:nvPicPr>
          <p:cNvPr id="398407" name="Picture 71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38" y="1220788"/>
            <a:ext cx="4708525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886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/>
              <a:t>Concluding Remarks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1"/>
            <a:ext cx="83820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Removing dependence on aspect </a:t>
            </a:r>
            <a:r>
              <a:rPr lang="en-US" sz="2400" dirty="0" smtClean="0"/>
              <a:t>ratio:</a:t>
            </a:r>
          </a:p>
          <a:p>
            <a:pPr>
              <a:buFontTx/>
              <a:buNone/>
            </a:pPr>
            <a:r>
              <a:rPr lang="en-US" sz="2400" dirty="0" smtClean="0"/>
              <a:t> HST </a:t>
            </a:r>
            <a:r>
              <a:rPr lang="en-US" sz="2400" dirty="0"/>
              <a:t>-&gt;  </a:t>
            </a:r>
            <a:r>
              <a:rPr lang="en-US" sz="2400" dirty="0">
                <a:solidFill>
                  <a:srgbClr val="0000FF"/>
                </a:solidFill>
              </a:rPr>
              <a:t>Weighted HST</a:t>
            </a:r>
            <a:r>
              <a:rPr lang="en-US" sz="2400" dirty="0"/>
              <a:t>  with O(log n) depth.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sz="2400" dirty="0">
                <a:solidFill>
                  <a:srgbClr val="0000FF"/>
                </a:solidFill>
              </a:rPr>
              <a:t>t</a:t>
            </a:r>
            <a:r>
              <a:rPr lang="en-US" sz="2400" dirty="0" smtClean="0">
                <a:solidFill>
                  <a:srgbClr val="0000FF"/>
                </a:solidFill>
              </a:rPr>
              <a:t>ool</a:t>
            </a:r>
            <a:r>
              <a:rPr lang="en-US" sz="2400" dirty="0" smtClean="0"/>
              <a:t>: extending </a:t>
            </a:r>
            <a:r>
              <a:rPr lang="en-US" sz="2400" dirty="0"/>
              <a:t>a</a:t>
            </a:r>
            <a:r>
              <a:rPr lang="en-US" sz="2400" dirty="0" smtClean="0"/>
              <a:t>llocation </a:t>
            </a:r>
            <a:r>
              <a:rPr lang="en-US" sz="2400" dirty="0"/>
              <a:t>to </a:t>
            </a:r>
            <a:r>
              <a:rPr lang="en-US" sz="2400" dirty="0">
                <a:solidFill>
                  <a:srgbClr val="0000FF"/>
                </a:solidFill>
              </a:rPr>
              <a:t>weighted </a:t>
            </a:r>
            <a:r>
              <a:rPr lang="en-US" sz="2400" dirty="0" smtClean="0">
                <a:solidFill>
                  <a:srgbClr val="0000FF"/>
                </a:solidFill>
              </a:rPr>
              <a:t>star</a:t>
            </a:r>
            <a:endParaRPr lang="en-US" sz="2400" dirty="0">
              <a:solidFill>
                <a:srgbClr val="0000FF"/>
              </a:solidFill>
            </a:endParaRP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Main Open </a:t>
            </a:r>
            <a:r>
              <a:rPr lang="en-US" sz="2400" b="1" dirty="0">
                <a:solidFill>
                  <a:srgbClr val="FF0000"/>
                </a:solidFill>
              </a:rPr>
              <a:t>Q</a:t>
            </a:r>
            <a:r>
              <a:rPr lang="en-US" sz="2400" b="1" dirty="0" smtClean="0">
                <a:solidFill>
                  <a:srgbClr val="FF0000"/>
                </a:solidFill>
              </a:rPr>
              <a:t>uestions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/>
              <a:t> </a:t>
            </a:r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r>
              <a:rPr lang="en-US" sz="2400" dirty="0" smtClean="0"/>
              <a:t>Can </a:t>
            </a:r>
            <a:r>
              <a:rPr lang="en-US" sz="2400" dirty="0"/>
              <a:t>we remove </a:t>
            </a:r>
            <a:r>
              <a:rPr lang="en-US" sz="2400" dirty="0" smtClean="0"/>
              <a:t>the dependence </a:t>
            </a:r>
            <a:r>
              <a:rPr lang="en-US" sz="2400" dirty="0"/>
              <a:t>on </a:t>
            </a:r>
            <a:r>
              <a:rPr lang="en-US" sz="2400" dirty="0" smtClean="0"/>
              <a:t>n?</a:t>
            </a: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  1.  Metric -&gt; HST</a:t>
            </a:r>
          </a:p>
          <a:p>
            <a:pPr>
              <a:buFontTx/>
              <a:buNone/>
            </a:pPr>
            <a:r>
              <a:rPr lang="en-US" sz="2400" dirty="0"/>
              <a:t>  2.  But even on </a:t>
            </a:r>
            <a:r>
              <a:rPr lang="en-US" sz="2400" dirty="0" smtClean="0"/>
              <a:t>an HST  - get a bound independent of n</a:t>
            </a:r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r>
              <a:rPr lang="en-US" sz="2400" dirty="0" smtClean="0"/>
              <a:t>What about special metrics? E.g., a line metric</a:t>
            </a:r>
            <a:endParaRPr lang="en-US" sz="2400" dirty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396292" name="Line 4"/>
          <p:cNvSpPr>
            <a:spLocks noChangeShapeType="1"/>
          </p:cNvSpPr>
          <p:nvPr/>
        </p:nvSpPr>
        <p:spPr bwMode="auto">
          <a:xfrm flipH="1">
            <a:off x="6400800" y="27432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96293" name="Line 5"/>
          <p:cNvSpPr>
            <a:spLocks noChangeShapeType="1"/>
          </p:cNvSpPr>
          <p:nvPr/>
        </p:nvSpPr>
        <p:spPr bwMode="auto">
          <a:xfrm>
            <a:off x="6553200" y="27432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96294" name="Line 6"/>
          <p:cNvSpPr>
            <a:spLocks noChangeShapeType="1"/>
          </p:cNvSpPr>
          <p:nvPr/>
        </p:nvSpPr>
        <p:spPr bwMode="auto">
          <a:xfrm>
            <a:off x="6553200" y="2743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96295" name="Line 7"/>
          <p:cNvSpPr>
            <a:spLocks noChangeShapeType="1"/>
          </p:cNvSpPr>
          <p:nvPr/>
        </p:nvSpPr>
        <p:spPr bwMode="auto">
          <a:xfrm>
            <a:off x="6553200" y="27432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96296" name="Line 8"/>
          <p:cNvSpPr>
            <a:spLocks noChangeShapeType="1"/>
          </p:cNvSpPr>
          <p:nvPr/>
        </p:nvSpPr>
        <p:spPr bwMode="auto">
          <a:xfrm>
            <a:off x="6553200" y="2743200"/>
            <a:ext cx="1905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96297" name="Oval 9"/>
          <p:cNvSpPr>
            <a:spLocks noChangeArrowheads="1"/>
          </p:cNvSpPr>
          <p:nvPr/>
        </p:nvSpPr>
        <p:spPr bwMode="auto">
          <a:xfrm>
            <a:off x="6316663" y="2919413"/>
            <a:ext cx="152400" cy="1524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6298" name="Oval 10"/>
          <p:cNvSpPr>
            <a:spLocks noChangeArrowheads="1"/>
          </p:cNvSpPr>
          <p:nvPr/>
        </p:nvSpPr>
        <p:spPr bwMode="auto">
          <a:xfrm>
            <a:off x="6611938" y="3136900"/>
            <a:ext cx="152400" cy="1524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6299" name="Oval 11"/>
          <p:cNvSpPr>
            <a:spLocks noChangeArrowheads="1"/>
          </p:cNvSpPr>
          <p:nvPr/>
        </p:nvSpPr>
        <p:spPr bwMode="auto">
          <a:xfrm>
            <a:off x="6840538" y="3135313"/>
            <a:ext cx="152400" cy="1524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6300" name="Oval 12"/>
          <p:cNvSpPr>
            <a:spLocks noChangeArrowheads="1"/>
          </p:cNvSpPr>
          <p:nvPr/>
        </p:nvSpPr>
        <p:spPr bwMode="auto">
          <a:xfrm>
            <a:off x="7688263" y="3454400"/>
            <a:ext cx="152400" cy="1524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96301" name="Oval 13"/>
          <p:cNvSpPr>
            <a:spLocks noChangeArrowheads="1"/>
          </p:cNvSpPr>
          <p:nvPr/>
        </p:nvSpPr>
        <p:spPr bwMode="auto">
          <a:xfrm>
            <a:off x="8367713" y="3478213"/>
            <a:ext cx="152400" cy="1524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0343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2286000"/>
            <a:ext cx="4495800" cy="13716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 sz="6000" b="1">
                <a:solidFill>
                  <a:schemeClr val="folHlink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76223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The Paging/Caching Problem (3)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5181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600" b="1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r>
              <a:rPr lang="en-US" sz="2600" b="1" dirty="0" smtClean="0">
                <a:solidFill>
                  <a:srgbClr val="0000FF"/>
                </a:solidFill>
              </a:rPr>
              <a:t>What can be obtained deterministically?</a:t>
            </a:r>
          </a:p>
          <a:p>
            <a:pPr eaLnBrk="1" hangingPunct="1">
              <a:buFontTx/>
              <a:buNone/>
            </a:pPr>
            <a:endParaRPr lang="en-US" sz="2600" dirty="0" smtClean="0"/>
          </a:p>
          <a:p>
            <a:pPr eaLnBrk="1" hangingPunct="1">
              <a:buFontTx/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Best Algorithm: </a:t>
            </a:r>
          </a:p>
          <a:p>
            <a:pPr eaLnBrk="1" hangingPunct="1"/>
            <a:r>
              <a:rPr lang="en-US" sz="2600" dirty="0" smtClean="0"/>
              <a:t>Evict the least recently used page (</a:t>
            </a:r>
            <a:r>
              <a:rPr lang="en-US" sz="2600" b="1" dirty="0" smtClean="0">
                <a:solidFill>
                  <a:srgbClr val="0000FF"/>
                </a:solidFill>
              </a:rPr>
              <a:t>LRU</a:t>
            </a:r>
            <a:r>
              <a:rPr lang="en-US" sz="2600" dirty="0" smtClean="0"/>
              <a:t>)</a:t>
            </a:r>
          </a:p>
          <a:p>
            <a:pPr eaLnBrk="1" hangingPunct="1">
              <a:buFontTx/>
              <a:buNone/>
            </a:pPr>
            <a:r>
              <a:rPr lang="en-US" sz="2600" dirty="0" smtClean="0"/>
              <a:t>	</a:t>
            </a:r>
          </a:p>
          <a:p>
            <a:pPr eaLnBrk="1" hangingPunct="1">
              <a:buFontTx/>
              <a:buNone/>
            </a:pPr>
            <a:r>
              <a:rPr lang="en-US" sz="2600" dirty="0" smtClean="0">
                <a:solidFill>
                  <a:srgbClr val="0000FF"/>
                </a:solidFill>
              </a:rPr>
              <a:t>Theorem: </a:t>
            </a:r>
            <a:r>
              <a:rPr lang="en-US" sz="2600" dirty="0" smtClean="0"/>
              <a:t>LRU is </a:t>
            </a:r>
            <a:r>
              <a:rPr lang="en-US" sz="2600" b="1" dirty="0" smtClean="0">
                <a:solidFill>
                  <a:srgbClr val="FF0000"/>
                </a:solidFill>
              </a:rPr>
              <a:t>k-competitive.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(number of cache misses at most k times the optimal)</a:t>
            </a:r>
          </a:p>
          <a:p>
            <a:pPr eaLnBrk="1" hangingPunct="1">
              <a:buFontTx/>
              <a:buNone/>
            </a:pPr>
            <a:endParaRPr lang="en-US" sz="2600" dirty="0" smtClean="0"/>
          </a:p>
          <a:p>
            <a:pPr eaLnBrk="1" hangingPunct="1">
              <a:buFontTx/>
              <a:buNone/>
            </a:pPr>
            <a:r>
              <a:rPr lang="en-US" sz="2600" dirty="0" smtClean="0">
                <a:solidFill>
                  <a:srgbClr val="0000FF"/>
                </a:solidFill>
              </a:rPr>
              <a:t>Theorem: </a:t>
            </a:r>
            <a:r>
              <a:rPr lang="en-US" sz="2600" dirty="0" smtClean="0"/>
              <a:t>Any algorithm is </a:t>
            </a:r>
            <a:r>
              <a:rPr lang="en-US" sz="2600" b="1" dirty="0" smtClean="0">
                <a:solidFill>
                  <a:srgbClr val="FF0000"/>
                </a:solidFill>
              </a:rPr>
              <a:t>at least k-competitive</a:t>
            </a:r>
            <a:r>
              <a:rPr lang="en-US" sz="2600" dirty="0" smtClean="0"/>
              <a:t>.</a:t>
            </a:r>
          </a:p>
        </p:txBody>
      </p:sp>
      <p:pic>
        <p:nvPicPr>
          <p:cNvPr id="15364" name="Picture 8" descr="memo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57556">
            <a:off x="7847013" y="277813"/>
            <a:ext cx="8905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3" descr="C:\Users\nivbuchb\AppData\Local\Microsoft\Windows\Temporary Internet Files\Content.IE5\3Y5AYT48\MPj0289434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0125" y="1752600"/>
            <a:ext cx="8032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The Paging/Caching Problem (4)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518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600" b="1" dirty="0" smtClean="0">
                <a:solidFill>
                  <a:srgbClr val="0000FF"/>
                </a:solidFill>
              </a:rPr>
              <a:t>Can randomization help?    </a:t>
            </a:r>
            <a:r>
              <a:rPr lang="en-US" sz="3200" dirty="0" smtClean="0">
                <a:solidFill>
                  <a:srgbClr val="FF0000"/>
                </a:solidFill>
              </a:rPr>
              <a:t>A lot!</a:t>
            </a:r>
          </a:p>
          <a:p>
            <a:pPr eaLnBrk="1" hangingPunct="1">
              <a:buFontTx/>
              <a:buNone/>
            </a:pPr>
            <a:endParaRPr lang="en-US" sz="2600" dirty="0" smtClean="0"/>
          </a:p>
          <a:p>
            <a:pPr eaLnBrk="1" hangingPunct="1">
              <a:buFontTx/>
              <a:buNone/>
            </a:pPr>
            <a:endParaRPr lang="en-US" sz="2600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endParaRPr lang="en-US" sz="2600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r>
              <a:rPr lang="en-US" sz="2600" dirty="0" smtClean="0">
                <a:solidFill>
                  <a:srgbClr val="0000FF"/>
                </a:solidFill>
              </a:rPr>
              <a:t>Theorem: </a:t>
            </a:r>
          </a:p>
          <a:p>
            <a:pPr eaLnBrk="1" hangingPunct="1">
              <a:spcAft>
                <a:spcPts val="1200"/>
              </a:spcAft>
            </a:pPr>
            <a:r>
              <a:rPr lang="en-US" sz="2600" dirty="0" smtClean="0"/>
              <a:t>There is an </a:t>
            </a:r>
            <a:r>
              <a:rPr lang="en-US" sz="2600" b="1" dirty="0" smtClean="0">
                <a:solidFill>
                  <a:srgbClr val="FF0000"/>
                </a:solidFill>
              </a:rPr>
              <a:t>O(log k)-competitive</a:t>
            </a:r>
            <a:r>
              <a:rPr lang="en-US" sz="2600" dirty="0" smtClean="0"/>
              <a:t> randomized paging algorithm (</a:t>
            </a:r>
            <a:r>
              <a:rPr lang="en-US" sz="2600" b="1" dirty="0" smtClean="0">
                <a:solidFill>
                  <a:srgbClr val="7030A0"/>
                </a:solidFill>
              </a:rPr>
              <a:t>marking algorithm, 1988</a:t>
            </a:r>
            <a:r>
              <a:rPr lang="en-US" sz="2600" dirty="0" smtClean="0"/>
              <a:t>)</a:t>
            </a:r>
          </a:p>
          <a:p>
            <a:pPr eaLnBrk="1" hangingPunct="1">
              <a:buFontTx/>
              <a:buNone/>
            </a:pPr>
            <a:r>
              <a:rPr lang="en-US" sz="2600" dirty="0" smtClean="0">
                <a:solidFill>
                  <a:srgbClr val="0000FF"/>
                </a:solidFill>
              </a:rPr>
              <a:t>Theorem: </a:t>
            </a:r>
          </a:p>
          <a:p>
            <a:pPr eaLnBrk="1" hangingPunct="1"/>
            <a:r>
              <a:rPr lang="en-US" sz="2600" dirty="0" smtClean="0"/>
              <a:t>Any randomized algorithm is </a:t>
            </a:r>
            <a:r>
              <a:rPr lang="el-GR" sz="2600" b="1" dirty="0" smtClean="0">
                <a:solidFill>
                  <a:srgbClr val="FF0000"/>
                </a:solidFill>
              </a:rPr>
              <a:t>Ω</a:t>
            </a:r>
            <a:r>
              <a:rPr lang="en-US" sz="2600" b="1" dirty="0" smtClean="0">
                <a:solidFill>
                  <a:srgbClr val="FF0000"/>
                </a:solidFill>
              </a:rPr>
              <a:t>(log k)-competitive</a:t>
            </a:r>
            <a:endParaRPr lang="en-US" sz="2600" dirty="0" smtClean="0"/>
          </a:p>
        </p:txBody>
      </p:sp>
      <p:pic>
        <p:nvPicPr>
          <p:cNvPr id="17412" name="Picture 8" descr="memo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57556">
            <a:off x="7847013" y="277813"/>
            <a:ext cx="8905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" descr="C:\Users\nivbuchb\AppData\Local\Microsoft\Windows\Temporary Internet Files\Content.IE5\M0YXH1ZN\MCj0442128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1752600"/>
            <a:ext cx="11239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The k-server Problem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600" dirty="0" smtClean="0">
                <a:solidFill>
                  <a:srgbClr val="FF0000"/>
                </a:solidFill>
              </a:rPr>
              <a:t>k servers</a:t>
            </a:r>
            <a:r>
              <a:rPr lang="en-US" sz="2600" dirty="0" smtClean="0"/>
              <a:t> (fire trucks) lie in an </a:t>
            </a:r>
            <a:r>
              <a:rPr lang="en-US" sz="2600" dirty="0" smtClean="0">
                <a:solidFill>
                  <a:srgbClr val="FF0000"/>
                </a:solidFill>
              </a:rPr>
              <a:t>n-point metric space</a:t>
            </a:r>
            <a:r>
              <a:rPr lang="en-US" sz="2600" dirty="0" smtClean="0"/>
              <a:t>.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600" dirty="0" smtClean="0"/>
              <a:t>Requests arrive at points of the metric space.</a:t>
            </a:r>
          </a:p>
          <a:p>
            <a:pPr eaLnBrk="1" hangingPunct="1">
              <a:lnSpc>
                <a:spcPct val="80000"/>
              </a:lnSpc>
              <a:spcAft>
                <a:spcPts val="1800"/>
              </a:spcAft>
            </a:pPr>
            <a:r>
              <a:rPr lang="en-US" sz="2600" dirty="0" smtClean="0"/>
              <a:t>To serve request: </a:t>
            </a:r>
            <a:r>
              <a:rPr lang="en-US" sz="2600" dirty="0" smtClean="0">
                <a:solidFill>
                  <a:srgbClr val="0000FF"/>
                </a:solidFill>
              </a:rPr>
              <a:t>move</a:t>
            </a:r>
            <a:r>
              <a:rPr lang="en-US" sz="2600" dirty="0" smtClean="0"/>
              <a:t> a server to request point.</a:t>
            </a:r>
            <a:endParaRPr lang="en-US" sz="2200" dirty="0" smtClean="0"/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r>
              <a:rPr lang="en-US" sz="2600" b="1" dirty="0" smtClean="0">
                <a:solidFill>
                  <a:srgbClr val="0000FF"/>
                </a:solidFill>
              </a:rPr>
              <a:t>Goal</a:t>
            </a:r>
            <a:r>
              <a:rPr lang="en-US" sz="2600" dirty="0" smtClean="0"/>
              <a:t>: Minimize </a:t>
            </a:r>
            <a:r>
              <a:rPr lang="en-US" sz="2600" dirty="0" smtClean="0">
                <a:solidFill>
                  <a:srgbClr val="FF0000"/>
                </a:solidFill>
              </a:rPr>
              <a:t>total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FF0000"/>
                </a:solidFill>
              </a:rPr>
              <a:t>distance </a:t>
            </a:r>
            <a:r>
              <a:rPr lang="en-US" sz="2600" dirty="0" smtClean="0"/>
              <a:t>traveled by servers.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r>
              <a:rPr lang="en-US" sz="2600" b="1" dirty="0" smtClean="0">
                <a:solidFill>
                  <a:srgbClr val="0000FF"/>
                </a:solidFill>
              </a:rPr>
              <a:t>Example: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endParaRPr lang="en-US" sz="2000" dirty="0" smtClean="0"/>
          </a:p>
        </p:txBody>
      </p:sp>
      <p:pic>
        <p:nvPicPr>
          <p:cNvPr id="14340" name="Picture 4" descr="C:\Users\nivbuchb\AppData\Local\Microsoft\Windows\Temporary Internet Files\Content.IE5\3Y5AYT48\MCj0290310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4114800"/>
            <a:ext cx="114300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341" name="Straight Connector 8"/>
          <p:cNvCxnSpPr>
            <a:cxnSpLocks noChangeShapeType="1"/>
          </p:cNvCxnSpPr>
          <p:nvPr/>
        </p:nvCxnSpPr>
        <p:spPr bwMode="auto">
          <a:xfrm>
            <a:off x="457200" y="5791200"/>
            <a:ext cx="8229600" cy="0"/>
          </a:xfrm>
          <a:prstGeom prst="line">
            <a:avLst/>
          </a:prstGeom>
          <a:noFill/>
          <a:ln w="44450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14342" name="Picture 5" descr="C:\Users\nivbuchb\AppData\Local\Microsoft\Windows\Temporary Internet Files\Content.IE5\3Y5AYT48\MCj0290293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4949825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6" descr="C:\Users\nivbuchb\AppData\Local\Microsoft\Windows\Temporary Internet Files\Content.IE5\S7JKAJNJ\MCj0232816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5029200"/>
            <a:ext cx="7826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5" descr="C:\Users\nivbuchb\AppData\Local\Microsoft\Windows\Temporary Internet Files\Content.IE5\3Y5AYT48\MCj0290293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5029200"/>
            <a:ext cx="53975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15" descr="C:\Users\nivbuchb\AppData\Local\Microsoft\Windows\Temporary Internet Files\Content.IE5\3Y5AYT48\MCj0290310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4038600"/>
            <a:ext cx="114300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7" descr="C:\Users\nivbuchb\AppData\Local\Microsoft\Windows\Temporary Internet Files\Content.IE5\S7JKAJNJ\MCj0233552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40588" y="304800"/>
            <a:ext cx="1590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5" dur="2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 -1.11111E-6 L 3.33333E-6 -1.11111E-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51" dur="2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4 -0.01806 L -0.60834 -0.0111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4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The k-Server Conjecture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5181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</a:pPr>
            <a:r>
              <a:rPr lang="en-US" sz="2400" dirty="0" smtClean="0"/>
              <a:t>Paging </a:t>
            </a:r>
            <a:r>
              <a:rPr lang="en-US" sz="2400" dirty="0" smtClean="0">
                <a:solidFill>
                  <a:srgbClr val="FF0000"/>
                </a:solidFill>
              </a:rPr>
              <a:t>=</a:t>
            </a:r>
            <a:r>
              <a:rPr lang="en-US" sz="2400" dirty="0" smtClean="0"/>
              <a:t> k-server on a </a:t>
            </a:r>
            <a:r>
              <a:rPr lang="en-US" sz="2400" dirty="0" smtClean="0">
                <a:solidFill>
                  <a:srgbClr val="0000FF"/>
                </a:solidFill>
              </a:rPr>
              <a:t>uniform metric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200" dirty="0" smtClean="0"/>
              <a:t> </a:t>
            </a:r>
            <a:endParaRPr lang="en-US" sz="2200" dirty="0"/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</a:pPr>
            <a:r>
              <a:rPr lang="en-US" sz="2400" dirty="0" smtClean="0"/>
              <a:t>page ≡</a:t>
            </a:r>
            <a:r>
              <a:rPr lang="en-US" sz="2400" dirty="0"/>
              <a:t> </a:t>
            </a:r>
            <a:r>
              <a:rPr lang="en-US" sz="2400" dirty="0" smtClean="0"/>
              <a:t>point; </a:t>
            </a:r>
            <a:r>
              <a:rPr lang="en-US" sz="2400" dirty="0" smtClean="0">
                <a:solidFill>
                  <a:srgbClr val="FF0000"/>
                </a:solidFill>
              </a:rPr>
              <a:t>server at </a:t>
            </a:r>
            <a:r>
              <a:rPr lang="en-US" sz="2400" dirty="0">
                <a:solidFill>
                  <a:srgbClr val="FF0000"/>
                </a:solidFill>
              </a:rPr>
              <a:t>location p</a:t>
            </a:r>
            <a:r>
              <a:rPr lang="en-US" sz="2400" dirty="0"/>
              <a:t> =  </a:t>
            </a:r>
            <a:r>
              <a:rPr lang="en-US" sz="2400" dirty="0">
                <a:solidFill>
                  <a:srgbClr val="0000FF"/>
                </a:solidFill>
              </a:rPr>
              <a:t>page p in </a:t>
            </a:r>
            <a:r>
              <a:rPr lang="en-US" sz="2400" dirty="0" smtClean="0">
                <a:solidFill>
                  <a:srgbClr val="0000FF"/>
                </a:solidFill>
              </a:rPr>
              <a:t>cache</a:t>
            </a:r>
            <a:endParaRPr lang="en-US" sz="2400" dirty="0" smtClean="0"/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None/>
            </a:pPr>
            <a:endParaRPr lang="en-US" sz="2200" dirty="0" smtClean="0"/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r>
              <a:rPr lang="en-US" sz="2200" b="1" dirty="0" smtClean="0">
                <a:solidFill>
                  <a:srgbClr val="0000FF"/>
                </a:solidFill>
              </a:rPr>
              <a:t>Lower bounds: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200" dirty="0" smtClean="0"/>
              <a:t>Deterministic: </a:t>
            </a:r>
            <a:r>
              <a:rPr lang="en-US" sz="2200" b="1" dirty="0" smtClean="0">
                <a:solidFill>
                  <a:srgbClr val="FF0000"/>
                </a:solidFill>
              </a:rPr>
              <a:t>k</a:t>
            </a:r>
            <a:r>
              <a:rPr lang="en-US" sz="2200" b="1" dirty="0" smtClean="0"/>
              <a:t> </a:t>
            </a:r>
            <a:endParaRPr lang="en-US" sz="22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200" dirty="0" smtClean="0"/>
              <a:t>Randomized:  </a:t>
            </a:r>
            <a:r>
              <a:rPr lang="en-US" sz="2200" b="1" dirty="0" smtClean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</a:t>
            </a:r>
            <a:r>
              <a:rPr lang="en-US" sz="2200" b="1" dirty="0" smtClean="0">
                <a:solidFill>
                  <a:srgbClr val="FF0000"/>
                </a:solidFill>
              </a:rPr>
              <a:t>(log k)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endParaRPr lang="en-US" sz="22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r>
              <a:rPr lang="en-US" sz="2200" b="1" dirty="0" smtClean="0">
                <a:solidFill>
                  <a:srgbClr val="0000FF"/>
                </a:solidFill>
              </a:rPr>
              <a:t>Deterministic k-server conjecture: </a:t>
            </a:r>
          </a:p>
          <a:p>
            <a:pPr algn="ctr"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r>
              <a:rPr lang="en-US" sz="2200" dirty="0" smtClean="0"/>
              <a:t>There is a </a:t>
            </a:r>
            <a:r>
              <a:rPr lang="en-US" sz="2200" b="1" dirty="0" smtClean="0">
                <a:solidFill>
                  <a:srgbClr val="FF0000"/>
                </a:solidFill>
              </a:rPr>
              <a:t>k-competitive</a:t>
            </a:r>
            <a:r>
              <a:rPr lang="en-US" sz="2200" dirty="0" smtClean="0"/>
              <a:t> algorithm for </a:t>
            </a:r>
            <a:r>
              <a:rPr lang="en-US" sz="2200" dirty="0" smtClean="0">
                <a:solidFill>
                  <a:srgbClr val="FF0000"/>
                </a:solidFill>
              </a:rPr>
              <a:t>any metric</a:t>
            </a:r>
            <a:r>
              <a:rPr lang="en-US" sz="2200" dirty="0" smtClean="0"/>
              <a:t>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r>
              <a:rPr lang="en-US" sz="2200" b="1" dirty="0" smtClean="0">
                <a:solidFill>
                  <a:srgbClr val="0000FF"/>
                </a:solidFill>
              </a:rPr>
              <a:t>Randomized k-server conjecture: </a:t>
            </a:r>
          </a:p>
          <a:p>
            <a:pPr algn="ctr"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r>
              <a:rPr lang="en-US" sz="2200" dirty="0" smtClean="0"/>
              <a:t>            There is an </a:t>
            </a:r>
            <a:r>
              <a:rPr lang="en-US" sz="2200" b="1" dirty="0" smtClean="0">
                <a:solidFill>
                  <a:srgbClr val="FF0000"/>
                </a:solidFill>
              </a:rPr>
              <a:t>O(log k)-competitive </a:t>
            </a:r>
            <a:r>
              <a:rPr lang="en-US" sz="2200" dirty="0" smtClean="0"/>
              <a:t>algorithm for </a:t>
            </a:r>
            <a:r>
              <a:rPr lang="en-US" sz="2200" dirty="0" smtClean="0">
                <a:solidFill>
                  <a:srgbClr val="FF0000"/>
                </a:solidFill>
              </a:rPr>
              <a:t>any metric </a:t>
            </a:r>
            <a:endParaRPr lang="en-US" sz="2200" dirty="0" smtClean="0"/>
          </a:p>
        </p:txBody>
      </p:sp>
      <p:pic>
        <p:nvPicPr>
          <p:cNvPr id="20484" name="Picture 7" descr="C:\Users\nivbuchb\AppData\Local\Microsoft\Windows\Temporary Internet Files\Content.IE5\S7JKAJNJ\MCj0233552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304800"/>
            <a:ext cx="15922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73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803525"/>
            <a:ext cx="30353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6962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25 years of </a:t>
            </a:r>
            <a:r>
              <a:rPr lang="en-US" dirty="0" smtClean="0">
                <a:solidFill>
                  <a:srgbClr val="FF0000"/>
                </a:solidFill>
              </a:rPr>
              <a:t>deterministic</a:t>
            </a:r>
            <a:r>
              <a:rPr lang="en-US" dirty="0" smtClean="0"/>
              <a:t> history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 smtClean="0">
                <a:solidFill>
                  <a:srgbClr val="0000FF"/>
                </a:solidFill>
              </a:rPr>
              <a:t>[</a:t>
            </a:r>
            <a:r>
              <a:rPr lang="en-US" sz="2400" dirty="0" err="1" smtClean="0">
                <a:solidFill>
                  <a:srgbClr val="0000FF"/>
                </a:solidFill>
              </a:rPr>
              <a:t>Sleator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</a:rPr>
              <a:t>Tarjan</a:t>
            </a:r>
            <a:r>
              <a:rPr lang="en-US" sz="2400" dirty="0" smtClean="0">
                <a:solidFill>
                  <a:srgbClr val="0000FF"/>
                </a:solidFill>
              </a:rPr>
              <a:t> 1985]: 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 smtClean="0"/>
              <a:t>LRU k-competitive for paging</a:t>
            </a:r>
            <a:r>
              <a:rPr lang="en-US" sz="2400" dirty="0"/>
              <a:t>;</a:t>
            </a:r>
            <a:r>
              <a:rPr lang="en-US" sz="2400" dirty="0" smtClean="0"/>
              <a:t> </a:t>
            </a:r>
            <a:r>
              <a:rPr lang="en-US" sz="2400" dirty="0"/>
              <a:t>a</a:t>
            </a:r>
            <a:r>
              <a:rPr lang="en-US" sz="2400" dirty="0" smtClean="0"/>
              <a:t>ny algorithm is at least k-competitive,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 smtClean="0">
                <a:solidFill>
                  <a:srgbClr val="0000FF"/>
                </a:solidFill>
              </a:rPr>
              <a:t>[</a:t>
            </a:r>
            <a:r>
              <a:rPr lang="en-US" sz="2400" dirty="0" err="1" smtClean="0">
                <a:solidFill>
                  <a:srgbClr val="0000FF"/>
                </a:solidFill>
              </a:rPr>
              <a:t>Manasse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McGeoch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Sleator</a:t>
            </a:r>
            <a:r>
              <a:rPr lang="en-US" sz="2400" dirty="0" smtClean="0">
                <a:solidFill>
                  <a:srgbClr val="0000FF"/>
                </a:solidFill>
              </a:rPr>
              <a:t> 1988]: </a:t>
            </a:r>
          </a:p>
          <a:p>
            <a:pPr lvl="1" eaLnBrk="1" hangingPunct="1">
              <a:lnSpc>
                <a:spcPct val="80000"/>
              </a:lnSpc>
              <a:spcAft>
                <a:spcPts val="1200"/>
              </a:spcAft>
            </a:pPr>
            <a:r>
              <a:rPr lang="en-US" sz="2400" dirty="0" smtClean="0"/>
              <a:t>Definition of k-server and the k-server conjecture.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 smtClean="0">
                <a:solidFill>
                  <a:srgbClr val="0000FF"/>
                </a:solidFill>
              </a:rPr>
              <a:t>[Fiat, </a:t>
            </a:r>
            <a:r>
              <a:rPr lang="en-US" sz="2400" dirty="0" err="1" smtClean="0">
                <a:solidFill>
                  <a:srgbClr val="0000FF"/>
                </a:solidFill>
              </a:rPr>
              <a:t>Rabani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</a:rPr>
              <a:t>Ravid</a:t>
            </a:r>
            <a:r>
              <a:rPr lang="en-US" sz="2400" dirty="0" smtClean="0">
                <a:solidFill>
                  <a:srgbClr val="0000FF"/>
                </a:solidFill>
              </a:rPr>
              <a:t> 1990]: </a:t>
            </a:r>
          </a:p>
          <a:p>
            <a:pPr lvl="1" eaLnBrk="1" hangingPunct="1">
              <a:lnSpc>
                <a:spcPct val="80000"/>
              </a:lnSpc>
              <a:spcAft>
                <a:spcPts val="1200"/>
              </a:spcAft>
            </a:pPr>
            <a:r>
              <a:rPr lang="en-US" sz="2400" dirty="0" smtClean="0"/>
              <a:t>(k!)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for general metrics (independent of metric size)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</a:rPr>
              <a:t>[</a:t>
            </a:r>
            <a:r>
              <a:rPr lang="en-US" sz="2400" dirty="0" err="1" smtClean="0">
                <a:solidFill>
                  <a:srgbClr val="0000FF"/>
                </a:solidFill>
              </a:rPr>
              <a:t>Chrobak</a:t>
            </a:r>
            <a:r>
              <a:rPr lang="en-US" sz="2400" dirty="0" smtClean="0">
                <a:solidFill>
                  <a:srgbClr val="0000FF"/>
                </a:solidFill>
              </a:rPr>
              <a:t>, Karloff, Payne, </a:t>
            </a:r>
            <a:r>
              <a:rPr lang="en-US" sz="2400" dirty="0" err="1" smtClean="0">
                <a:solidFill>
                  <a:srgbClr val="0000FF"/>
                </a:solidFill>
              </a:rPr>
              <a:t>Vishwanathan</a:t>
            </a:r>
            <a:r>
              <a:rPr lang="en-US" sz="2400" dirty="0" smtClean="0">
                <a:solidFill>
                  <a:srgbClr val="0000FF"/>
                </a:solidFill>
              </a:rPr>
              <a:t> 1990]: </a:t>
            </a:r>
            <a:r>
              <a:rPr lang="en-US" sz="2400" dirty="0" smtClean="0"/>
              <a:t>k-competitive for line.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</a:rPr>
              <a:t>[</a:t>
            </a:r>
            <a:r>
              <a:rPr lang="en-US" sz="2400" dirty="0" err="1" smtClean="0">
                <a:solidFill>
                  <a:srgbClr val="0000FF"/>
                </a:solidFill>
              </a:rPr>
              <a:t>Chrobak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Larmore</a:t>
            </a:r>
            <a:r>
              <a:rPr lang="en-US" sz="2400" dirty="0" smtClean="0">
                <a:solidFill>
                  <a:srgbClr val="0000FF"/>
                </a:solidFill>
              </a:rPr>
              <a:t> 1991]: </a:t>
            </a:r>
            <a:r>
              <a:rPr lang="en-US" sz="2400" dirty="0" smtClean="0"/>
              <a:t>k-competitive algorithm for trees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</a:rPr>
              <a:t>[</a:t>
            </a:r>
            <a:r>
              <a:rPr lang="en-US" sz="2400" dirty="0" err="1" smtClean="0">
                <a:solidFill>
                  <a:srgbClr val="0000FF"/>
                </a:solidFill>
              </a:rPr>
              <a:t>Koutsoupias</a:t>
            </a:r>
            <a:r>
              <a:rPr lang="en-US" sz="2400" dirty="0" smtClean="0">
                <a:solidFill>
                  <a:srgbClr val="0000FF"/>
                </a:solidFill>
              </a:rPr>
              <a:t>, Papadimitriou 1994]: </a:t>
            </a:r>
            <a:r>
              <a:rPr lang="en-US" sz="2400" dirty="0" smtClean="0"/>
              <a:t>(2k-1)-competitive algorithm for any metric.</a:t>
            </a:r>
          </a:p>
        </p:txBody>
      </p:sp>
      <p:pic>
        <p:nvPicPr>
          <p:cNvPr id="21508" name="Picture 14" descr="C:\Users\nivbuchb\AppData\Local\Microsoft\Windows\Temporary Internet Files\Content.IE5\S7JKAJNJ\MPj0400787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304800"/>
            <a:ext cx="863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543800" cy="647700"/>
          </a:xfrm>
        </p:spPr>
        <p:txBody>
          <a:bodyPr/>
          <a:lstStyle/>
          <a:p>
            <a:pPr eaLnBrk="1" hangingPunct="1"/>
            <a:r>
              <a:rPr lang="en-US" dirty="0" smtClean="0"/>
              <a:t>25 years of </a:t>
            </a:r>
            <a:r>
              <a:rPr lang="en-US" dirty="0" smtClean="0">
                <a:solidFill>
                  <a:srgbClr val="FF0000"/>
                </a:solidFill>
              </a:rPr>
              <a:t>randomized </a:t>
            </a:r>
            <a:r>
              <a:rPr lang="en-US" dirty="0" smtClean="0"/>
              <a:t>history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5344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>
                <a:solidFill>
                  <a:srgbClr val="0000FF"/>
                </a:solidFill>
              </a:rPr>
              <a:t>[Fiat, Karp, </a:t>
            </a:r>
            <a:r>
              <a:rPr lang="en-US" sz="2000" dirty="0" err="1" smtClean="0">
                <a:solidFill>
                  <a:srgbClr val="0000FF"/>
                </a:solidFill>
              </a:rPr>
              <a:t>Luby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dirty="0" err="1" smtClean="0">
                <a:solidFill>
                  <a:srgbClr val="0000FF"/>
                </a:solidFill>
              </a:rPr>
              <a:t>McGoch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dirty="0" err="1" smtClean="0">
                <a:solidFill>
                  <a:srgbClr val="0000FF"/>
                </a:solidFill>
              </a:rPr>
              <a:t>Sleator</a:t>
            </a:r>
            <a:r>
              <a:rPr lang="en-US" sz="2000" dirty="0" smtClean="0">
                <a:solidFill>
                  <a:srgbClr val="0000FF"/>
                </a:solidFill>
              </a:rPr>
              <a:t>, Young 1988]: 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/>
              <a:t>Paging: O(log k)-competitive algorithm; lower bound of </a:t>
            </a:r>
            <a:r>
              <a:rPr lang="el-GR" sz="2000" dirty="0" smtClean="0"/>
              <a:t>Ω</a:t>
            </a:r>
            <a:r>
              <a:rPr lang="en-US" sz="2000" dirty="0" smtClean="0"/>
              <a:t>(log k) on any algorithm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>
                <a:solidFill>
                  <a:srgbClr val="0000FF"/>
                </a:solidFill>
              </a:rPr>
              <a:t>[</a:t>
            </a:r>
            <a:r>
              <a:rPr lang="en-US" sz="2000" dirty="0" err="1" smtClean="0">
                <a:solidFill>
                  <a:srgbClr val="0000FF"/>
                </a:solidFill>
              </a:rPr>
              <a:t>Bartal</a:t>
            </a:r>
            <a:r>
              <a:rPr lang="en-US" sz="2000" dirty="0" smtClean="0">
                <a:solidFill>
                  <a:srgbClr val="0000FF"/>
                </a:solidFill>
              </a:rPr>
              <a:t>, Blum, Burch, </a:t>
            </a:r>
            <a:r>
              <a:rPr lang="en-US" sz="2000" dirty="0" err="1" smtClean="0">
                <a:solidFill>
                  <a:srgbClr val="0000FF"/>
                </a:solidFill>
              </a:rPr>
              <a:t>Tomkin</a:t>
            </a:r>
            <a:r>
              <a:rPr lang="en-US" sz="2000" dirty="0" smtClean="0">
                <a:solidFill>
                  <a:srgbClr val="0000FF"/>
                </a:solidFill>
              </a:rPr>
              <a:t> 1997], [Fiat, Mendel 2000]: </a:t>
            </a:r>
          </a:p>
          <a:p>
            <a:pPr marL="742950" lvl="2" indent="-342900"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/>
              <a:t>O(poly log k)-competitive algorithm for metric with </a:t>
            </a:r>
            <a:r>
              <a:rPr lang="en-US" sz="2000" dirty="0" err="1" smtClean="0"/>
              <a:t>k+c</a:t>
            </a:r>
            <a:r>
              <a:rPr lang="en-US" sz="2000" dirty="0" smtClean="0"/>
              <a:t> points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>
                <a:solidFill>
                  <a:srgbClr val="0000FF"/>
                </a:solidFill>
              </a:rPr>
              <a:t>[</a:t>
            </a:r>
            <a:r>
              <a:rPr lang="en-US" sz="2000" dirty="0" err="1" smtClean="0">
                <a:solidFill>
                  <a:srgbClr val="0000FF"/>
                </a:solidFill>
              </a:rPr>
              <a:t>Seiden</a:t>
            </a:r>
            <a:r>
              <a:rPr lang="en-US" sz="2000" dirty="0" smtClean="0">
                <a:solidFill>
                  <a:srgbClr val="0000FF"/>
                </a:solidFill>
              </a:rPr>
              <a:t> 2001]:</a:t>
            </a:r>
          </a:p>
          <a:p>
            <a:pPr marL="742950" lvl="2" indent="-342900"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/>
              <a:t>O(</a:t>
            </a:r>
            <a:r>
              <a:rPr lang="en-US" sz="2000" dirty="0" err="1" smtClean="0"/>
              <a:t>polylog</a:t>
            </a:r>
            <a:r>
              <a:rPr lang="en-US" sz="2000" dirty="0" smtClean="0"/>
              <a:t> k)-competitive algorithm for some well separated spaces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>
                <a:solidFill>
                  <a:srgbClr val="0000FF"/>
                </a:solidFill>
              </a:rPr>
              <a:t>[</a:t>
            </a:r>
            <a:r>
              <a:rPr lang="en-US" sz="2000" dirty="0" err="1" smtClean="0">
                <a:solidFill>
                  <a:srgbClr val="0000FF"/>
                </a:solidFill>
              </a:rPr>
              <a:t>Casba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Lodha</a:t>
            </a:r>
            <a:r>
              <a:rPr lang="en-US" sz="2000" dirty="0" smtClean="0">
                <a:solidFill>
                  <a:srgbClr val="0000FF"/>
                </a:solidFill>
              </a:rPr>
              <a:t> 2006]: 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/>
              <a:t>O(n</a:t>
            </a:r>
            <a:r>
              <a:rPr lang="en-US" sz="2000" baseline="30000" dirty="0" smtClean="0"/>
              <a:t>2/3</a:t>
            </a:r>
            <a:r>
              <a:rPr lang="en-US" sz="2000" dirty="0" smtClean="0"/>
              <a:t>)-competitive algorithm for an equally spaced line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>
                <a:solidFill>
                  <a:srgbClr val="0000FF"/>
                </a:solidFill>
              </a:rPr>
              <a:t>[</a:t>
            </a:r>
            <a:r>
              <a:rPr lang="en-US" sz="2000" dirty="0" err="1" smtClean="0">
                <a:solidFill>
                  <a:srgbClr val="0000FF"/>
                </a:solidFill>
              </a:rPr>
              <a:t>Bansal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dirty="0" err="1" smtClean="0">
                <a:solidFill>
                  <a:srgbClr val="0000FF"/>
                </a:solidFill>
              </a:rPr>
              <a:t>Buchbinder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dirty="0" err="1" smtClean="0">
                <a:solidFill>
                  <a:srgbClr val="0000FF"/>
                </a:solidFill>
              </a:rPr>
              <a:t>Naor</a:t>
            </a:r>
            <a:r>
              <a:rPr lang="en-US" sz="2000" dirty="0" smtClean="0">
                <a:solidFill>
                  <a:srgbClr val="0000FF"/>
                </a:solidFill>
              </a:rPr>
              <a:t> 2007]:</a:t>
            </a:r>
          </a:p>
          <a:p>
            <a:pPr marL="742950" lvl="2" indent="-342900"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/>
              <a:t>O(log k)-competitive algorithm for weighted paging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>
                <a:solidFill>
                  <a:srgbClr val="0000FF"/>
                </a:solidFill>
              </a:rPr>
              <a:t>[Cote, </a:t>
            </a:r>
            <a:r>
              <a:rPr lang="en-US" sz="2000" dirty="0" err="1" smtClean="0">
                <a:solidFill>
                  <a:srgbClr val="0000FF"/>
                </a:solidFill>
              </a:rPr>
              <a:t>Meyerson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dirty="0" err="1" smtClean="0">
                <a:solidFill>
                  <a:srgbClr val="0000FF"/>
                </a:solidFill>
              </a:rPr>
              <a:t>Poplawski</a:t>
            </a:r>
            <a:r>
              <a:rPr lang="en-US" sz="2000" dirty="0" smtClean="0">
                <a:solidFill>
                  <a:srgbClr val="0000FF"/>
                </a:solidFill>
              </a:rPr>
              <a:t> 2008]:</a:t>
            </a:r>
          </a:p>
          <a:p>
            <a:pPr marL="742950" lvl="2" indent="-342900"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/>
              <a:t>O(log </a:t>
            </a:r>
            <a:r>
              <a:rPr lang="el-GR" sz="2000" dirty="0" smtClean="0"/>
              <a:t>Δ</a:t>
            </a:r>
            <a:r>
              <a:rPr lang="en-US" sz="2000" dirty="0" smtClean="0"/>
              <a:t>)-competitive algorithm on </a:t>
            </a:r>
            <a:r>
              <a:rPr lang="en-US" sz="2000" dirty="0" smtClean="0">
                <a:solidFill>
                  <a:srgbClr val="FF0000"/>
                </a:solidFill>
              </a:rPr>
              <a:t>binary HST </a:t>
            </a:r>
            <a:r>
              <a:rPr lang="en-US" sz="2000" dirty="0" smtClean="0"/>
              <a:t>with stretch </a:t>
            </a:r>
            <a:r>
              <a:rPr lang="el-GR" sz="2000" dirty="0" smtClean="0"/>
              <a:t>Ω</a:t>
            </a:r>
            <a:r>
              <a:rPr lang="en-US" sz="2000" dirty="0" smtClean="0"/>
              <a:t>(log </a:t>
            </a:r>
            <a:r>
              <a:rPr lang="el-GR" sz="2000" dirty="0" smtClean="0"/>
              <a:t>Δ</a:t>
            </a:r>
            <a:r>
              <a:rPr lang="en-US" sz="2000" dirty="0" smtClean="0"/>
              <a:t>)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000" dirty="0" smtClean="0">
                <a:solidFill>
                  <a:srgbClr val="0000FF"/>
                </a:solidFill>
              </a:rPr>
              <a:t>[</a:t>
            </a:r>
            <a:r>
              <a:rPr lang="en-US" sz="2000" dirty="0" err="1">
                <a:solidFill>
                  <a:srgbClr val="0000FF"/>
                </a:solidFill>
              </a:rPr>
              <a:t>Bansal</a:t>
            </a:r>
            <a:r>
              <a:rPr lang="en-US" sz="2000" dirty="0">
                <a:solidFill>
                  <a:srgbClr val="0000FF"/>
                </a:solidFill>
              </a:rPr>
              <a:t>, </a:t>
            </a:r>
            <a:r>
              <a:rPr lang="en-US" sz="2000" dirty="0" err="1">
                <a:solidFill>
                  <a:srgbClr val="0000FF"/>
                </a:solidFill>
              </a:rPr>
              <a:t>Buchbinder</a:t>
            </a:r>
            <a:r>
              <a:rPr lang="en-US" sz="2000" dirty="0">
                <a:solidFill>
                  <a:srgbClr val="0000FF"/>
                </a:solidFill>
              </a:rPr>
              <a:t>, </a:t>
            </a:r>
            <a:r>
              <a:rPr lang="en-US" sz="2000" dirty="0" err="1">
                <a:solidFill>
                  <a:srgbClr val="0000FF"/>
                </a:solidFill>
              </a:rPr>
              <a:t>Naor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2010]: 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000" dirty="0" err="1" smtClean="0"/>
              <a:t>exp</a:t>
            </a:r>
            <a:r>
              <a:rPr lang="en-US" sz="2000" dirty="0" smtClean="0"/>
              <a:t>(O(log </a:t>
            </a:r>
            <a:r>
              <a:rPr lang="en-US" sz="2000" dirty="0"/>
              <a:t>n)</a:t>
            </a:r>
            <a:r>
              <a:rPr lang="en-US" sz="2000" baseline="30000" dirty="0"/>
              <a:t>1/2</a:t>
            </a:r>
            <a:r>
              <a:rPr lang="en-US" sz="2000" dirty="0" smtClean="0"/>
              <a:t>)-</a:t>
            </a:r>
            <a:r>
              <a:rPr lang="en-US" sz="2000" dirty="0"/>
              <a:t>competitive algorithm for an equally spaced </a:t>
            </a:r>
            <a:r>
              <a:rPr lang="en-US" sz="2000" dirty="0" smtClean="0"/>
              <a:t>line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endParaRPr lang="en-US" sz="2000" dirty="0" smtClean="0"/>
          </a:p>
        </p:txBody>
      </p:sp>
      <p:pic>
        <p:nvPicPr>
          <p:cNvPr id="22532" name="Picture 14" descr="C:\Users\nivbuchb\AppData\Local\Microsoft\Windows\Temporary Internet Files\Content.IE5\S7JKAJNJ\MPj0400787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28000" y="76200"/>
            <a:ext cx="863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66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NAOR@ELUBJ8EFUVWXY5K7" val="2633"/>
  <p:tag name="FIRSTNIV@PX8CPNTU58WZYLM1" val="2841"/>
  <p:tag name="DEFAULTFONTSIZE" val="10"/>
  <p:tag name="DEFAULTWIDTH" val="434"/>
  <p:tag name="DEFAULTHEIGHT" val="32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\sum_i c_i (\Delta x_i) &amp; =  &amp;  \sum_i c_i \left(\frac{a_i x_i}{c_i}\right)  \\&#10; &amp; = &amp; \sum_i a_i x_i   \leq  b_t &#10;\end{eqnarray*}&#10;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34"/>
  <p:tag name="BOXHEIGHT" val="322"/>
  <p:tag name="BOXFONT" val="10"/>
  <p:tag name="BOXWRAP" val="False"/>
  <p:tag name="WORKAROUNDTRANSPARENCYBUG" val="False"/>
  <p:tag name="ALLOWFONTSUBSTITUTION" val="False"/>
  <p:tag name="BITMAPFORMAT" val="pngmono"/>
  <p:tag name="ORIGWIDTH" val="263"/>
  <p:tag name="PICTUREFILESIZE" val="2941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Phi = \sum_{i \notin Off}\  \log\left(\frac{1+\delta}{1-p_i + \delta}\right)$  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34"/>
  <p:tag name="BOXHEIGHT" val="322"/>
  <p:tag name="BOXFONT" val="10"/>
  <p:tag name="BOXWRAP" val="False"/>
  <p:tag name="WORKAROUNDTRANSPARENCYBUG" val="False"/>
  <p:tag name="ALLOWFONTSUBSTITUTION" val="False"/>
  <p:tag name="BITMAPFORMAT" val="pngmono"/>
  <p:tag name="ORIGWIDTH" val="248"/>
  <p:tag name="PICTUREFILESIZE" val="1506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Phi = \sum_{i \notin Off}\  \log\left(\frac{1+\delta}{1-p_i + \delta}\right)$  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34"/>
  <p:tag name="BOXHEIGHT" val="322"/>
  <p:tag name="BOXFONT" val="10"/>
  <p:tag name="BOXWRAP" val="False"/>
  <p:tag name="WORKAROUNDTRANSPARENCYBUG" val="False"/>
  <p:tag name="ALLOWFONTSUBSTITUTION" val="False"/>
  <p:tag name="BITMAPFORMAT" val="pngmono"/>
  <p:tag name="ORIGWIDTH" val="248"/>
  <p:tag name="PICTUREFILESIZE" val="1506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Phi = \sum_{i} \sum_{j &gt; k^*_i}  \log\left(\frac{1+\delta}{x_{i,\leq j} + \delta}\right)$  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34"/>
  <p:tag name="BOXHEIGHT" val="322"/>
  <p:tag name="BOXFONT" val="10"/>
  <p:tag name="BOXWRAP" val="False"/>
  <p:tag name="WORKAROUNDTRANSPARENCYBUG" val="False"/>
  <p:tag name="ALLOWFONTSUBSTITUTION" val="False"/>
  <p:tag name="BITMAPFORMAT" val="pngmono"/>
  <p:tag name="ORIGWIDTH" val="258"/>
  <p:tag name="PICTUREFILESIZE" val="1809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45870</TotalTime>
  <Words>2284</Words>
  <Application>Microsoft Office PowerPoint</Application>
  <PresentationFormat>On-screen Show (4:3)</PresentationFormat>
  <Paragraphs>435</Paragraphs>
  <Slides>35</Slides>
  <Notes>35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Wingdings</vt:lpstr>
      <vt:lpstr>cmsy10</vt:lpstr>
      <vt:lpstr>Symbol</vt:lpstr>
      <vt:lpstr>Default Design</vt:lpstr>
      <vt:lpstr>Equation</vt:lpstr>
      <vt:lpstr> Online Algorithms, Linear Programming, and the k-Server Problem  </vt:lpstr>
      <vt:lpstr>The Paging/Caching Problem (1)</vt:lpstr>
      <vt:lpstr>The Paging/Caching Problem (2)</vt:lpstr>
      <vt:lpstr>The Paging/Caching Problem (3)</vt:lpstr>
      <vt:lpstr>The Paging/Caching Problem (4)</vt:lpstr>
      <vt:lpstr>The k-server Problem</vt:lpstr>
      <vt:lpstr>The k-Server Conjecture</vt:lpstr>
      <vt:lpstr>25 years of deterministic history</vt:lpstr>
      <vt:lpstr>25 years of randomized history</vt:lpstr>
      <vt:lpstr>Randomization: Not Well Understood</vt:lpstr>
      <vt:lpstr>An Abstract Online Problem</vt:lpstr>
      <vt:lpstr>An Abstract Online Problem</vt:lpstr>
      <vt:lpstr>Key Idea for Online Primal-Dual</vt:lpstr>
      <vt:lpstr>Online Primal-Dual Algorithms</vt:lpstr>
      <vt:lpstr>The k-Server Problem on HSTs</vt:lpstr>
      <vt:lpstr>Approach of [CMP 08] to k-Server</vt:lpstr>
      <vt:lpstr>Allocation Problem</vt:lpstr>
      <vt:lpstr>Allocation Problem: Example</vt:lpstr>
      <vt:lpstr>Allocation Problem &amp; k-Server [CMP08]</vt:lpstr>
      <vt:lpstr>Allocation to k-Server: High Level Idea</vt:lpstr>
      <vt:lpstr>Our Result</vt:lpstr>
      <vt:lpstr>Back to Fractional Paging</vt:lpstr>
      <vt:lpstr>Fractional View of Randomized Algorithms</vt:lpstr>
      <vt:lpstr>Fractional Allocation Problem</vt:lpstr>
      <vt:lpstr>A Gap Example</vt:lpstr>
      <vt:lpstr>Fractional Algorithm Suffices</vt:lpstr>
      <vt:lpstr>Fractional Paging Algorithm</vt:lpstr>
      <vt:lpstr>Analysis: via Potential Function (1)</vt:lpstr>
      <vt:lpstr>Analysis: via Potential Function (2)</vt:lpstr>
      <vt:lpstr>Analysis: via Potential Function (2)</vt:lpstr>
      <vt:lpstr>Back to the Allocation Problem</vt:lpstr>
      <vt:lpstr>Extension to Allocation</vt:lpstr>
      <vt:lpstr>Proof Idea</vt:lpstr>
      <vt:lpstr>Concluding Remarks</vt:lpstr>
      <vt:lpstr>PowerPoint Presentation</vt:lpstr>
    </vt:vector>
  </TitlesOfParts>
  <Company>Technion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Primal-Dual Algorithms for Covering and Packing Problems</dc:title>
  <dc:creator>Administrator</dc:creator>
  <cp:lastModifiedBy>naor</cp:lastModifiedBy>
  <cp:revision>928</cp:revision>
  <dcterms:created xsi:type="dcterms:W3CDTF">2005-09-05T11:30:54Z</dcterms:created>
  <dcterms:modified xsi:type="dcterms:W3CDTF">2011-06-22T20:02:54Z</dcterms:modified>
</cp:coreProperties>
</file>