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4" r:id="rId9"/>
    <p:sldId id="325" r:id="rId10"/>
    <p:sldId id="341" r:id="rId11"/>
    <p:sldId id="327" r:id="rId12"/>
    <p:sldId id="328" r:id="rId13"/>
    <p:sldId id="329" r:id="rId14"/>
    <p:sldId id="323" r:id="rId15"/>
    <p:sldId id="330" r:id="rId16"/>
    <p:sldId id="332" r:id="rId17"/>
    <p:sldId id="331" r:id="rId18"/>
    <p:sldId id="334" r:id="rId19"/>
    <p:sldId id="335" r:id="rId20"/>
    <p:sldId id="336" r:id="rId21"/>
    <p:sldId id="337" r:id="rId22"/>
    <p:sldId id="338" r:id="rId23"/>
    <p:sldId id="339" r:id="rId24"/>
    <p:sldId id="342" r:id="rId25"/>
    <p:sldId id="340" r:id="rId26"/>
    <p:sldId id="333" r:id="rId27"/>
    <p:sldId id="305" r:id="rId28"/>
  </p:sldIdLst>
  <p:sldSz cx="9144000" cy="6858000" type="screen4x3"/>
  <p:notesSz cx="7315200" cy="9601200"/>
  <p:embeddedFontLst>
    <p:embeddedFont>
      <p:font typeface="Comic Sans MS" pitchFamily="66" charset="0"/>
      <p:regular r:id="rId31"/>
      <p:bold r:id="rId32"/>
    </p:embeddedFont>
    <p:embeddedFont>
      <p:font typeface="CMEX10" pitchFamily="34" charset="0"/>
      <p:regular r:id="rId33"/>
    </p:embeddedFont>
    <p:embeddedFont>
      <p:font typeface="CMMI10" pitchFamily="34" charset="0"/>
      <p:regular r:id="rId34"/>
    </p:embeddedFont>
    <p:embeddedFont>
      <p:font typeface="CMR10" pitchFamily="34" charset="0"/>
      <p:regular r:id="rId35"/>
    </p:embeddedFont>
    <p:embeddedFont>
      <p:font typeface="CMMI7" pitchFamily="34" charset="0"/>
      <p:regular r:id="rId36"/>
    </p:embeddedFont>
    <p:embeddedFont>
      <p:font typeface="CMSY7" pitchFamily="34" charset="0"/>
      <p:regular r:id="rId37"/>
    </p:embeddedFont>
    <p:embeddedFont>
      <p:font typeface="CMR7" pitchFamily="34" charset="0"/>
      <p:regular r:id="rId38"/>
    </p:embeddedFont>
    <p:embeddedFont>
      <p:font typeface="CMSY10ORIG" pitchFamily="34" charset="0"/>
      <p:regular r:id="rId39"/>
    </p:embeddedFont>
    <p:embeddedFont>
      <p:font typeface="CMMI5" pitchFamily="34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54" autoAdjust="0"/>
  </p:normalViewPr>
  <p:slideViewPr>
    <p:cSldViewPr snapToGrid="0"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3FBF-D27C-4427-9FB7-ACC6FC3F8765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2CC8F-418A-44D0-A12C-0A5D2BC30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9F10D31-CE05-4E9B-BB84-0681A2F4D44C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8741F99-3121-4B31-9B8B-4A47DA98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7BB-D753-44BF-BAA9-608BB23A0E5A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9D11-D9AA-444F-8AD7-8C2E3E0918C9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E6EE-9EA6-49BC-9879-401ACA94DEB8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C574-2B1E-4701-AF82-7ACEF24E4589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4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42C0-D3A3-4BA0-A604-883121F9A378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E6B8-E015-4763-9417-5F99D63C20A5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E1B3-98EC-48A3-8A98-4176C515D710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82DA-3EB6-46EC-90F3-B34BCFD228D2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1139-7614-469A-A00C-7CED23487E2E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9C5-D625-4555-84CE-9161DD2CE219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4B28-DD59-49DA-8686-6AD53D059FB6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0316-0862-4F22-9ABA-573CC1C810B6}" type="datetime1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250E7-86E3-442F-985E-495168A8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77200" cy="1470025"/>
          </a:xfrm>
        </p:spPr>
        <p:txBody>
          <a:bodyPr>
            <a:noAutofit/>
          </a:bodyPr>
          <a:lstStyle/>
          <a:p>
            <a:r>
              <a:rPr lang="en-US" sz="3600" smtClean="0"/>
              <a:t>Prize-</a:t>
            </a:r>
            <a:r>
              <a:rPr lang="en-US" sz="3600" smtClean="0"/>
              <a:t>c</a:t>
            </a:r>
            <a:r>
              <a:rPr lang="en-US" sz="3600" smtClean="0"/>
              <a:t>ollecting Frameworks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79248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Mohammad T. </a:t>
            </a:r>
            <a:r>
              <a:rPr lang="en-US" dirty="0" err="1" smtClean="0">
                <a:solidFill>
                  <a:srgbClr val="FF0000"/>
                </a:solidFill>
              </a:rPr>
              <a:t>HajiAghayi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Maryland, College Park &amp;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AT&amp;T Labs-- Research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0"/>
            <a:ext cx="8229600" cy="1143000"/>
          </a:xfrm>
        </p:spPr>
        <p:txBody>
          <a:bodyPr/>
          <a:lstStyle/>
          <a:p>
            <a:r>
              <a:rPr lang="en-US" dirty="0" smtClean="0"/>
              <a:t>Reduction to  All-or-Nothing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765" t="12353" r="13640" b="10882"/>
          <a:stretch>
            <a:fillRect/>
          </a:stretch>
        </p:blipFill>
        <p:spPr bwMode="auto">
          <a:xfrm>
            <a:off x="389965" y="1008530"/>
            <a:ext cx="8485094" cy="584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for All-or-Nothing PCSN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335" t="35822" r="7456" b="28815"/>
          <a:stretch>
            <a:fillRect/>
          </a:stretch>
        </p:blipFill>
        <p:spPr bwMode="auto">
          <a:xfrm>
            <a:off x="590843" y="1702191"/>
            <a:ext cx="8143631" cy="21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5943" y="1282169"/>
            <a:ext cx="698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attempt (usually successful):  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9719" t="53302" r="14796" b="7170"/>
          <a:stretch>
            <a:fillRect/>
          </a:stretch>
        </p:blipFill>
        <p:spPr bwMode="auto">
          <a:xfrm>
            <a:off x="582999" y="3911824"/>
            <a:ext cx="7629520" cy="208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7710" y="5862877"/>
            <a:ext cx="892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can be </a:t>
            </a:r>
            <a:r>
              <a:rPr lang="en-US" sz="2400" dirty="0" smtClean="0"/>
              <a:t>arbitrarily </a:t>
            </a:r>
            <a:r>
              <a:rPr lang="en-US" sz="2400" dirty="0" smtClean="0"/>
              <a:t>bad for large r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thus it was the main open problem of </a:t>
            </a:r>
            <a:r>
              <a:rPr lang="en-US" sz="2400" dirty="0" err="1" smtClean="0">
                <a:solidFill>
                  <a:srgbClr val="FFC000"/>
                </a:solidFill>
              </a:rPr>
              <a:t>Nagarajan</a:t>
            </a:r>
            <a:r>
              <a:rPr lang="en-US" sz="2400" dirty="0" smtClean="0">
                <a:solidFill>
                  <a:srgbClr val="FFC000"/>
                </a:solidFill>
              </a:rPr>
              <a:t>, Sharma, Williamson’08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LP for All-or-Nothing PCSN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667" t="45524" r="9643" b="18667"/>
          <a:stretch>
            <a:fillRect/>
          </a:stretch>
        </p:blipFill>
        <p:spPr bwMode="auto">
          <a:xfrm>
            <a:off x="188685" y="1669143"/>
            <a:ext cx="8069944" cy="229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1071" t="56762" r="15714" b="16952"/>
          <a:stretch>
            <a:fillRect/>
          </a:stretch>
        </p:blipFill>
        <p:spPr bwMode="auto">
          <a:xfrm>
            <a:off x="246741" y="4455886"/>
            <a:ext cx="8085407" cy="18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LP for All-or-Nothing PCSN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881" t="20000" r="9762" b="11810"/>
          <a:stretch>
            <a:fillRect/>
          </a:stretch>
        </p:blipFill>
        <p:spPr bwMode="auto">
          <a:xfrm>
            <a:off x="217713" y="1195321"/>
            <a:ext cx="8432801" cy="44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085" y="5839655"/>
            <a:ext cx="6989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improve it to 2.54 by randomized LP rounding.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PCSN </a:t>
            </a:r>
            <a:r>
              <a:rPr lang="en-US" dirty="0"/>
              <a:t>with </a:t>
            </a:r>
            <a:r>
              <a:rPr lang="en-US" dirty="0" err="1"/>
              <a:t>submodular</a:t>
            </a:r>
            <a:r>
              <a:rPr lang="en-US" dirty="0"/>
              <a:t> penalty </a:t>
            </a:r>
            <a:r>
              <a:rPr lang="en-US" dirty="0" err="1"/>
              <a:t>f’n</a:t>
            </a:r>
            <a:r>
              <a:rPr lang="en-US" dirty="0"/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741714"/>
            <a:ext cx="8153400" cy="40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2919413" algn="l"/>
              </a:tabLst>
            </a:pPr>
            <a:r>
              <a:rPr lang="en-US" sz="2800" dirty="0">
                <a:solidFill>
                  <a:srgbClr val="33CC33"/>
                </a:solidFill>
              </a:rPr>
              <a:t>Given:</a:t>
            </a:r>
            <a:r>
              <a:rPr lang="en-US" sz="2800" dirty="0"/>
              <a:t> graph </a:t>
            </a:r>
            <a:r>
              <a:rPr lang="en-US" sz="2800" dirty="0">
                <a:solidFill>
                  <a:srgbClr val="0000FF"/>
                </a:solidFill>
              </a:rPr>
              <a:t>G=(V,E)</a:t>
            </a:r>
            <a:r>
              <a:rPr lang="en-US" sz="2800" dirty="0"/>
              <a:t>,  edge costs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k </a:t>
            </a:r>
            <a:r>
              <a:rPr lang="en-US" sz="2800" dirty="0" smtClean="0">
                <a:solidFill>
                  <a:srgbClr val="CC0000"/>
                </a:solidFill>
              </a:rPr>
              <a:t>source-sink</a:t>
            </a:r>
            <a:r>
              <a:rPr lang="en-US" sz="2800" dirty="0" smtClean="0"/>
              <a:t> pairs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-t</a:t>
            </a:r>
            <a:r>
              <a:rPr lang="en-US" sz="28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 with connectivity requirement </a:t>
            </a:r>
            <a:r>
              <a:rPr lang="en-US" sz="3200" dirty="0" smtClean="0">
                <a:solidFill>
                  <a:srgbClr val="0000FF"/>
                </a:solidFill>
              </a:rPr>
              <a:t>r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, penalty </a:t>
            </a:r>
            <a:r>
              <a:rPr lang="en-US" sz="2800" dirty="0"/>
              <a:t>is given by a </a:t>
            </a:r>
            <a:r>
              <a:rPr lang="en-US" sz="2800" dirty="0">
                <a:solidFill>
                  <a:srgbClr val="CC0000"/>
                </a:solidFill>
              </a:rPr>
              <a:t>set-function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2</a:t>
            </a:r>
            <a:r>
              <a:rPr lang="en-US" sz="2800" baseline="30000" dirty="0" smtClean="0">
                <a:solidFill>
                  <a:srgbClr val="0000FF"/>
                </a:solidFill>
              </a:rPr>
              <a:t>[1..k]</a:t>
            </a:r>
            <a:r>
              <a:rPr lang="en-US" sz="2800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®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Â</a:t>
            </a:r>
            <a:r>
              <a:rPr lang="en-US" sz="2800" baseline="-25000" dirty="0">
                <a:solidFill>
                  <a:srgbClr val="0000FF"/>
                </a:solidFill>
              </a:rPr>
              <a:t>≥ 0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, where</a:t>
            </a:r>
            <a:endParaRPr lang="en-US" sz="2800" dirty="0"/>
          </a:p>
          <a:p>
            <a:pPr>
              <a:tabLst>
                <a:tab pos="914400" algn="l"/>
                <a:tab pos="2919413" algn="l"/>
              </a:tabLst>
            </a:pPr>
            <a:r>
              <a:rPr lang="en-US" sz="2800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 </a:t>
            </a:r>
            <a:r>
              <a:rPr lang="en-US" sz="2800" dirty="0"/>
              <a:t>is </a:t>
            </a:r>
            <a:r>
              <a:rPr lang="en-US" sz="2800" dirty="0" err="1">
                <a:solidFill>
                  <a:srgbClr val="CC0000"/>
                </a:solidFill>
              </a:rPr>
              <a:t>submodular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00FF"/>
                </a:solidFill>
              </a:rPr>
              <a:t>p(A)+p(B) ≥ p(A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Symbol" pitchFamily="18" charset="2"/>
              </a:rPr>
              <a:t>È</a:t>
            </a:r>
            <a:r>
              <a:rPr lang="en-US" sz="2800" b="1" baseline="-250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B)+p(A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Symbol" pitchFamily="18" charset="2"/>
              </a:rPr>
              <a:t>Ç</a:t>
            </a:r>
            <a:r>
              <a:rPr lang="en-US" sz="2800" b="1" baseline="-250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B)</a:t>
            </a:r>
          </a:p>
          <a:p>
            <a:pPr>
              <a:spcBef>
                <a:spcPct val="5000"/>
              </a:spcBef>
              <a:tabLst>
                <a:tab pos="914400" algn="l"/>
                <a:tab pos="2919413" algn="l"/>
              </a:tabLst>
            </a:pPr>
            <a:r>
              <a:rPr lang="en-US" sz="2800" dirty="0" smtClean="0">
                <a:solidFill>
                  <a:srgbClr val="33CC33"/>
                </a:solidFill>
              </a:rPr>
              <a:t>Goal</a:t>
            </a:r>
            <a:r>
              <a:rPr lang="en-US" sz="2800" dirty="0">
                <a:solidFill>
                  <a:srgbClr val="33CC33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33CC33"/>
                </a:solidFill>
              </a:rPr>
              <a:t>:</a:t>
            </a:r>
            <a:r>
              <a:rPr lang="en-US" sz="2800" dirty="0" smtClean="0"/>
              <a:t> choose a set of edges </a:t>
            </a:r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Í</a:t>
            </a:r>
            <a:r>
              <a:rPr lang="en-US" sz="2800" baseline="-250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/>
              <a:t> so as to </a:t>
            </a:r>
          </a:p>
          <a:p>
            <a:pPr>
              <a:spcBef>
                <a:spcPct val="10000"/>
              </a:spcBef>
              <a:tabLst>
                <a:tab pos="1028700" algn="l"/>
                <a:tab pos="1662113" algn="l"/>
              </a:tabLst>
            </a:pPr>
            <a:r>
              <a:rPr lang="en-US" sz="2800" dirty="0" smtClean="0"/>
              <a:t>  minimize	</a:t>
            </a:r>
            <a:r>
              <a:rPr lang="en-US" sz="2800" dirty="0" smtClean="0">
                <a:solidFill>
                  <a:srgbClr val="0000FF"/>
                </a:solidFill>
              </a:rPr>
              <a:t>∑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0000FF"/>
                </a:solidFill>
                <a:latin typeface="Symbol" pitchFamily="18" charset="2"/>
              </a:rPr>
              <a:t>Î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800" dirty="0" smtClean="0"/>
              <a:t> +</a:t>
            </a:r>
            <a:r>
              <a:rPr lang="en-US" sz="2800" dirty="0" smtClean="0">
                <a:solidFill>
                  <a:srgbClr val="CC0000"/>
                </a:solidFill>
              </a:rPr>
              <a:t> p({i|</a:t>
            </a:r>
            <a:r>
              <a:rPr lang="el-GR" sz="2800" dirty="0" smtClean="0">
                <a:solidFill>
                  <a:srgbClr val="C00000"/>
                </a:solidFill>
              </a:rPr>
              <a:t>λ</a:t>
            </a:r>
            <a:r>
              <a:rPr lang="en-US" sz="2800" dirty="0" smtClean="0">
                <a:solidFill>
                  <a:srgbClr val="C00000"/>
                </a:solidFill>
              </a:rPr>
              <a:t>(s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-t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)&lt; r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}) </a:t>
            </a:r>
            <a:r>
              <a:rPr lang="en-US" sz="2800" dirty="0" smtClean="0"/>
              <a:t>where </a:t>
            </a:r>
            <a:r>
              <a:rPr lang="el-GR" sz="2800" dirty="0" smtClean="0">
                <a:solidFill>
                  <a:srgbClr val="C00000"/>
                </a:solidFill>
              </a:rPr>
              <a:t>λ</a:t>
            </a:r>
            <a:r>
              <a:rPr lang="en-US" sz="2800" dirty="0" smtClean="0">
                <a:solidFill>
                  <a:srgbClr val="C00000"/>
                </a:solidFill>
              </a:rPr>
              <a:t>(s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-t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) is the edge-connectivity of s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-t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/>
              <a:t> pair in H </a:t>
            </a:r>
          </a:p>
          <a:p>
            <a:pPr>
              <a:spcBef>
                <a:spcPct val="10000"/>
              </a:spcBef>
              <a:tabLst>
                <a:tab pos="1028700" algn="l"/>
                <a:tab pos="1662113" algn="l"/>
              </a:tabLst>
            </a:pPr>
            <a:endParaRPr lang="en-US" sz="2400" dirty="0" smtClean="0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" y="5442856"/>
            <a:ext cx="9143999" cy="1292662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2600" dirty="0" err="1" smtClean="0"/>
              <a:t>Generalizs</a:t>
            </a:r>
            <a:r>
              <a:rPr lang="en-US" sz="2600" dirty="0" smtClean="0"/>
              <a:t> All-or-Nothing variant and has 2.54 approximation which is quite non-trivial  (via </a:t>
            </a:r>
            <a:r>
              <a:rPr lang="en-US" sz="2600" dirty="0" err="1" smtClean="0"/>
              <a:t>Lovasz’s</a:t>
            </a:r>
            <a:r>
              <a:rPr lang="en-US" sz="2600" dirty="0" smtClean="0"/>
              <a:t> continuous extension of </a:t>
            </a:r>
            <a:r>
              <a:rPr lang="en-US" sz="2600" dirty="0" err="1" smtClean="0"/>
              <a:t>submodular</a:t>
            </a:r>
            <a:r>
              <a:rPr lang="en-US" sz="2600" dirty="0" smtClean="0"/>
              <a:t> functions)</a:t>
            </a:r>
            <a:endParaRPr lang="en-US" sz="2600" dirty="0"/>
          </a:p>
        </p:txBody>
      </p:sp>
      <p:sp>
        <p:nvSpPr>
          <p:cNvPr id="30" name="TextBox 29"/>
          <p:cNvSpPr txBox="1"/>
          <p:nvPr/>
        </p:nvSpPr>
        <p:spPr>
          <a:xfrm>
            <a:off x="471713" y="1020912"/>
            <a:ext cx="6989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Special cases considered by </a:t>
            </a:r>
            <a:r>
              <a:rPr lang="en-US" sz="2400" dirty="0" smtClean="0">
                <a:solidFill>
                  <a:srgbClr val="FFC000"/>
                </a:solidFill>
              </a:rPr>
              <a:t>HST05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C000"/>
                </a:solidFill>
              </a:rPr>
              <a:t>SSW07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C000"/>
                </a:solidFill>
              </a:rPr>
              <a:t>NSW08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C000"/>
                </a:solidFill>
              </a:rPr>
              <a:t>HN10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Prize-Collecting Clustering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6230" y="1935312"/>
            <a:ext cx="803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clustering paradigm based on prize-collecting framework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2857" t="35809" r="7738" b="24000"/>
          <a:stretch>
            <a:fillRect/>
          </a:stretch>
        </p:blipFill>
        <p:spPr bwMode="auto">
          <a:xfrm>
            <a:off x="522515" y="2336800"/>
            <a:ext cx="7242628" cy="306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362857" y="3788229"/>
            <a:ext cx="2322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2058" y="2140856"/>
            <a:ext cx="2322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1087" y="2750457"/>
            <a:ext cx="2322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0114" y="3156857"/>
            <a:ext cx="2322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5599" y="4172858"/>
            <a:ext cx="2322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8343" y="4876800"/>
            <a:ext cx="2322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PC-Clustering: More precisely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1089" y="1262743"/>
            <a:ext cx="862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6428" t="32952" r="6667" b="13143"/>
          <a:stretch>
            <a:fillRect/>
          </a:stretch>
        </p:blipFill>
        <p:spPr bwMode="auto">
          <a:xfrm>
            <a:off x="580571" y="1524000"/>
            <a:ext cx="8157029" cy="410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4115" y="1480457"/>
            <a:ext cx="4484914" cy="172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PC-Clustering Applications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1089" y="1262743"/>
            <a:ext cx="86287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PC Steiner tree: 1.967-approx  </a:t>
            </a:r>
            <a:r>
              <a:rPr lang="en-US" sz="2800" dirty="0" smtClean="0">
                <a:solidFill>
                  <a:srgbClr val="FFC000"/>
                </a:solidFill>
              </a:rPr>
              <a:t>(Archer,   </a:t>
            </a:r>
            <a:r>
              <a:rPr lang="en-US" sz="2800" dirty="0" err="1" smtClean="0">
                <a:solidFill>
                  <a:srgbClr val="FFC000"/>
                </a:solidFill>
              </a:rPr>
              <a:t>Bateni,H</a:t>
            </a:r>
            <a:r>
              <a:rPr lang="en-US" sz="2800" dirty="0" smtClean="0">
                <a:solidFill>
                  <a:srgbClr val="FFC000"/>
                </a:solidFill>
              </a:rPr>
              <a:t>., Karloff ‘09)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PC TSP (and Tour): 1.980- approx </a:t>
            </a:r>
            <a:r>
              <a:rPr lang="en-US" sz="2800" dirty="0" smtClean="0">
                <a:solidFill>
                  <a:srgbClr val="FFC000"/>
                </a:solidFill>
              </a:rPr>
              <a:t>(Archer, </a:t>
            </a:r>
            <a:r>
              <a:rPr lang="en-US" sz="2800" dirty="0" err="1" smtClean="0">
                <a:solidFill>
                  <a:srgbClr val="FFC000"/>
                </a:solidFill>
              </a:rPr>
              <a:t>Bateni,H</a:t>
            </a:r>
            <a:r>
              <a:rPr lang="en-US" sz="2800" dirty="0" smtClean="0">
                <a:solidFill>
                  <a:srgbClr val="FFC000"/>
                </a:solidFill>
              </a:rPr>
              <a:t>., Karloff ‘09)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Planar Steiner Forest: PTAS  </a:t>
            </a:r>
            <a:r>
              <a:rPr lang="en-US" sz="2800" dirty="0" smtClean="0">
                <a:solidFill>
                  <a:srgbClr val="FFC000"/>
                </a:solidFill>
              </a:rPr>
              <a:t>(</a:t>
            </a:r>
            <a:r>
              <a:rPr lang="en-US" sz="2800" dirty="0" err="1" smtClean="0">
                <a:solidFill>
                  <a:srgbClr val="FFC000"/>
                </a:solidFill>
              </a:rPr>
              <a:t>Bateni</a:t>
            </a:r>
            <a:r>
              <a:rPr lang="en-US" sz="2800" dirty="0" smtClean="0">
                <a:solidFill>
                  <a:srgbClr val="FFC000"/>
                </a:solidFill>
              </a:rPr>
              <a:t>, H., Marx’10)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Planar </a:t>
            </a:r>
            <a:r>
              <a:rPr lang="en-US" sz="2800" dirty="0" err="1" smtClean="0"/>
              <a:t>Submodular</a:t>
            </a:r>
            <a:r>
              <a:rPr lang="en-US" sz="2800" dirty="0" smtClean="0"/>
              <a:t> prize-collecting Steiner forest: Reduction to bounded-</a:t>
            </a:r>
            <a:r>
              <a:rPr lang="en-US" sz="2800" dirty="0" err="1" smtClean="0"/>
              <a:t>treewidth</a:t>
            </a:r>
            <a:r>
              <a:rPr lang="en-US" sz="2800" dirty="0" smtClean="0"/>
              <a:t> graphs </a:t>
            </a:r>
            <a:r>
              <a:rPr lang="en-US" sz="2800" dirty="0" smtClean="0">
                <a:solidFill>
                  <a:srgbClr val="FFC000"/>
                </a:solidFill>
              </a:rPr>
              <a:t>(</a:t>
            </a:r>
            <a:r>
              <a:rPr lang="en-US" sz="2800" dirty="0" err="1" smtClean="0">
                <a:solidFill>
                  <a:srgbClr val="FFC000"/>
                </a:solidFill>
              </a:rPr>
              <a:t>Bateni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</a:rPr>
              <a:t>Chekuri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</a:rPr>
              <a:t>Ene</a:t>
            </a:r>
            <a:r>
              <a:rPr lang="en-US" sz="2800" dirty="0" smtClean="0">
                <a:solidFill>
                  <a:srgbClr val="FFC000"/>
                </a:solidFill>
              </a:rPr>
              <a:t>, H., </a:t>
            </a:r>
            <a:r>
              <a:rPr lang="en-US" sz="2800" dirty="0" err="1" smtClean="0">
                <a:solidFill>
                  <a:srgbClr val="FFC000"/>
                </a:solidFill>
              </a:rPr>
              <a:t>Korula</a:t>
            </a:r>
            <a:r>
              <a:rPr lang="en-US" sz="2800" dirty="0" smtClean="0">
                <a:solidFill>
                  <a:srgbClr val="FFC000"/>
                </a:solidFill>
              </a:rPr>
              <a:t>, Marx’11)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Planar </a:t>
            </a:r>
            <a:r>
              <a:rPr lang="en-US" sz="2800" dirty="0" err="1" smtClean="0"/>
              <a:t>multiway</a:t>
            </a:r>
            <a:r>
              <a:rPr lang="en-US" sz="2800" dirty="0" smtClean="0"/>
              <a:t> cut: PTAS </a:t>
            </a:r>
            <a:r>
              <a:rPr lang="en-US" sz="2800" dirty="0" smtClean="0">
                <a:solidFill>
                  <a:srgbClr val="FFC000"/>
                </a:solidFill>
              </a:rPr>
              <a:t>(</a:t>
            </a:r>
            <a:r>
              <a:rPr lang="en-US" sz="2800" dirty="0" err="1" smtClean="0">
                <a:solidFill>
                  <a:srgbClr val="FFC000"/>
                </a:solidFill>
              </a:rPr>
              <a:t>Bateni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smtClean="0">
                <a:solidFill>
                  <a:srgbClr val="FFC000"/>
                </a:solidFill>
              </a:rPr>
              <a:t>H., </a:t>
            </a:r>
            <a:r>
              <a:rPr lang="en-US" sz="2800" dirty="0" smtClean="0">
                <a:solidFill>
                  <a:srgbClr val="FFC000"/>
                </a:solidFill>
              </a:rPr>
              <a:t>Klein, Mathieu)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167" t="10286" r="11548" b="7048"/>
          <a:stretch>
            <a:fillRect/>
          </a:stretch>
        </p:blipFill>
        <p:spPr bwMode="auto">
          <a:xfrm>
            <a:off x="0" y="0"/>
            <a:ext cx="8447313" cy="629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9048" t="10666" r="9762" b="8571"/>
          <a:stretch>
            <a:fillRect/>
          </a:stretch>
        </p:blipFill>
        <p:spPr bwMode="auto">
          <a:xfrm>
            <a:off x="0" y="0"/>
            <a:ext cx="8679543" cy="615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Prize-collecting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Prize-collecting problems </a:t>
            </a:r>
            <a:r>
              <a:rPr lang="en-US" dirty="0" smtClean="0"/>
              <a:t>are</a:t>
            </a:r>
            <a:r>
              <a:rPr lang="en-US" i="1" dirty="0" smtClean="0"/>
              <a:t> classic </a:t>
            </a:r>
            <a:r>
              <a:rPr lang="en-US" dirty="0" smtClean="0"/>
              <a:t>optimization problems in which there are various demands that desire to be ``served'' by some lowest-cost structure.</a:t>
            </a:r>
          </a:p>
          <a:p>
            <a:r>
              <a:rPr lang="en-US" dirty="0" smtClean="0"/>
              <a:t>However, if some demands are too expensive to serve, then we can refuse  and instead pay a penalty.  </a:t>
            </a:r>
          </a:p>
          <a:p>
            <a:r>
              <a:rPr lang="en-US" dirty="0" smtClean="0"/>
              <a:t>Several applications both in </a:t>
            </a:r>
            <a:r>
              <a:rPr lang="en-US" dirty="0" smtClean="0">
                <a:solidFill>
                  <a:srgbClr val="00B050"/>
                </a:solidFill>
              </a:rPr>
              <a:t>theory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practice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9048" t="10286" r="6905" b="5524"/>
          <a:stretch>
            <a:fillRect/>
          </a:stretch>
        </p:blipFill>
        <p:spPr bwMode="auto">
          <a:xfrm>
            <a:off x="0" y="0"/>
            <a:ext cx="9027886" cy="641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9318" t="10909" r="7727" b="5455"/>
          <a:stretch>
            <a:fillRect/>
          </a:stretch>
        </p:blipFill>
        <p:spPr bwMode="auto">
          <a:xfrm>
            <a:off x="0" y="0"/>
            <a:ext cx="8894618" cy="63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0682" t="10182" r="4318" b="5455"/>
          <a:stretch>
            <a:fillRect/>
          </a:stretch>
        </p:blipFill>
        <p:spPr bwMode="auto">
          <a:xfrm>
            <a:off x="0" y="0"/>
            <a:ext cx="9144000" cy="642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0800000" flipV="1">
            <a:off x="2888343" y="2249713"/>
            <a:ext cx="1756228" cy="14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342572" y="3824514"/>
            <a:ext cx="1799771" cy="145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35200" y="4731657"/>
            <a:ext cx="957943" cy="9289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5204" t="11636" r="4404" b="5794"/>
          <a:stretch>
            <a:fillRect/>
          </a:stretch>
        </p:blipFill>
        <p:spPr bwMode="auto">
          <a:xfrm>
            <a:off x="0" y="0"/>
            <a:ext cx="8617527" cy="624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087" y="6042858"/>
            <a:ext cx="803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Lower bound part needs several new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PC-Clustering Applications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1089" y="1262743"/>
            <a:ext cx="86287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PC Steiner tree: 1.967-approx  (Archer,   </a:t>
            </a:r>
            <a:r>
              <a:rPr lang="en-US" sz="2800" dirty="0" err="1" smtClean="0">
                <a:solidFill>
                  <a:srgbClr val="FF0000"/>
                </a:solidFill>
              </a:rPr>
              <a:t>Bateni,H</a:t>
            </a:r>
            <a:r>
              <a:rPr lang="en-US" sz="2800" dirty="0" smtClean="0">
                <a:solidFill>
                  <a:srgbClr val="FF0000"/>
                </a:solidFill>
              </a:rPr>
              <a:t>., Karloff ‘09)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PC TSP (and Tour): 1.980- approx </a:t>
            </a:r>
            <a:r>
              <a:rPr lang="en-US" sz="2800" dirty="0" smtClean="0">
                <a:solidFill>
                  <a:srgbClr val="FFC000"/>
                </a:solidFill>
              </a:rPr>
              <a:t>(Archer, </a:t>
            </a:r>
            <a:r>
              <a:rPr lang="en-US" sz="2800" dirty="0" err="1" smtClean="0">
                <a:solidFill>
                  <a:srgbClr val="FFC000"/>
                </a:solidFill>
              </a:rPr>
              <a:t>Bateni,H</a:t>
            </a:r>
            <a:r>
              <a:rPr lang="en-US" sz="2800" dirty="0" smtClean="0">
                <a:solidFill>
                  <a:srgbClr val="FFC000"/>
                </a:solidFill>
              </a:rPr>
              <a:t>., Karloff ‘09)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Planar Steiner Forest: PTAS  </a:t>
            </a:r>
            <a:r>
              <a:rPr lang="en-US" sz="2800" dirty="0" smtClean="0">
                <a:solidFill>
                  <a:srgbClr val="FFC000"/>
                </a:solidFill>
              </a:rPr>
              <a:t>(</a:t>
            </a:r>
            <a:r>
              <a:rPr lang="en-US" sz="2800" dirty="0" err="1" smtClean="0">
                <a:solidFill>
                  <a:srgbClr val="FFC000"/>
                </a:solidFill>
              </a:rPr>
              <a:t>Bateni</a:t>
            </a:r>
            <a:r>
              <a:rPr lang="en-US" sz="2800" dirty="0" smtClean="0">
                <a:solidFill>
                  <a:srgbClr val="FFC000"/>
                </a:solidFill>
              </a:rPr>
              <a:t>, H., Marx’10)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Planar </a:t>
            </a:r>
            <a:r>
              <a:rPr lang="en-US" sz="2800" dirty="0" err="1" smtClean="0"/>
              <a:t>Submodular</a:t>
            </a:r>
            <a:r>
              <a:rPr lang="en-US" sz="2800" dirty="0" smtClean="0"/>
              <a:t> prize-collecting Steiner forest: Reduction to bounded-</a:t>
            </a:r>
            <a:r>
              <a:rPr lang="en-US" sz="2800" dirty="0" err="1" smtClean="0"/>
              <a:t>treewidth</a:t>
            </a:r>
            <a:r>
              <a:rPr lang="en-US" sz="2800" dirty="0" smtClean="0"/>
              <a:t> graphs </a:t>
            </a:r>
            <a:r>
              <a:rPr lang="en-US" sz="2800" dirty="0" smtClean="0">
                <a:solidFill>
                  <a:srgbClr val="FFC000"/>
                </a:solidFill>
              </a:rPr>
              <a:t>(</a:t>
            </a:r>
            <a:r>
              <a:rPr lang="en-US" sz="2800" dirty="0" err="1" smtClean="0">
                <a:solidFill>
                  <a:srgbClr val="FFC000"/>
                </a:solidFill>
              </a:rPr>
              <a:t>Bateni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</a:rPr>
              <a:t>Chekuri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</a:rPr>
              <a:t>Ene</a:t>
            </a:r>
            <a:r>
              <a:rPr lang="en-US" sz="2800" dirty="0" smtClean="0">
                <a:solidFill>
                  <a:srgbClr val="FFC000"/>
                </a:solidFill>
              </a:rPr>
              <a:t>, H., </a:t>
            </a:r>
            <a:r>
              <a:rPr lang="en-US" sz="2800" dirty="0" err="1" smtClean="0">
                <a:solidFill>
                  <a:srgbClr val="FFC000"/>
                </a:solidFill>
              </a:rPr>
              <a:t>Korula</a:t>
            </a:r>
            <a:r>
              <a:rPr lang="en-US" sz="2800" dirty="0" smtClean="0">
                <a:solidFill>
                  <a:srgbClr val="FFC000"/>
                </a:solidFill>
              </a:rPr>
              <a:t>, Marx’11)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Planar </a:t>
            </a:r>
            <a:r>
              <a:rPr lang="en-US" sz="2800" dirty="0" err="1" smtClean="0"/>
              <a:t>multiway</a:t>
            </a:r>
            <a:r>
              <a:rPr lang="en-US" sz="2800" dirty="0" smtClean="0"/>
              <a:t> cut: PTAS </a:t>
            </a:r>
            <a:r>
              <a:rPr lang="en-US" sz="2800" dirty="0" smtClean="0">
                <a:solidFill>
                  <a:srgbClr val="FFC000"/>
                </a:solidFill>
              </a:rPr>
              <a:t>(</a:t>
            </a:r>
            <a:r>
              <a:rPr lang="en-US" sz="2800" dirty="0" err="1" smtClean="0">
                <a:solidFill>
                  <a:srgbClr val="FFC000"/>
                </a:solidFill>
              </a:rPr>
              <a:t>Bateni</a:t>
            </a:r>
            <a:r>
              <a:rPr lang="en-US" sz="2800" dirty="0" smtClean="0">
                <a:solidFill>
                  <a:srgbClr val="FFC000"/>
                </a:solidFill>
              </a:rPr>
              <a:t>, H, Klein, Mathieu)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PCST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5833" t="31048" r="4643" b="8381"/>
          <a:stretch>
            <a:fillRect/>
          </a:stretch>
        </p:blipFill>
        <p:spPr bwMode="auto">
          <a:xfrm>
            <a:off x="275771" y="1204695"/>
            <a:ext cx="8476343" cy="4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262743"/>
            <a:ext cx="91439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/>
              <a:t>There is a gap of around 0.5 between approx. factors for </a:t>
            </a:r>
            <a:r>
              <a:rPr lang="en-US" sz="2800" dirty="0" smtClean="0">
                <a:solidFill>
                  <a:srgbClr val="00B050"/>
                </a:solidFill>
              </a:rPr>
              <a:t>PC versions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1"/>
                </a:solidFill>
              </a:rPr>
              <a:t>non-PC versions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PCTSP                    </a:t>
            </a:r>
            <a:r>
              <a:rPr lang="en-US" sz="2800" dirty="0" smtClean="0">
                <a:solidFill>
                  <a:srgbClr val="00B050"/>
                </a:solidFill>
              </a:rPr>
              <a:t>1.91</a:t>
            </a:r>
            <a:r>
              <a:rPr lang="en-US" sz="2800" dirty="0" smtClean="0"/>
              <a:t> 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1.5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PCST                      </a:t>
            </a:r>
            <a:r>
              <a:rPr lang="en-US" sz="2800" dirty="0" smtClean="0">
                <a:solidFill>
                  <a:srgbClr val="00B050"/>
                </a:solidFill>
              </a:rPr>
              <a:t>1.96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1.39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PCSF                      </a:t>
            </a:r>
            <a:r>
              <a:rPr lang="en-US" sz="2800" dirty="0" smtClean="0">
                <a:solidFill>
                  <a:srgbClr val="00B050"/>
                </a:solidFill>
              </a:rPr>
              <a:t>2.54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2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PCSN                      </a:t>
            </a:r>
            <a:r>
              <a:rPr lang="en-US" sz="2800" dirty="0" smtClean="0">
                <a:solidFill>
                  <a:srgbClr val="00B050"/>
                </a:solidFill>
              </a:rPr>
              <a:t>2.54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2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err="1" smtClean="0"/>
              <a:t>Submodular</a:t>
            </a:r>
            <a:r>
              <a:rPr lang="en-US" sz="2800" dirty="0" smtClean="0"/>
              <a:t> PCSN   </a:t>
            </a:r>
            <a:r>
              <a:rPr lang="en-US" sz="2800" dirty="0" smtClean="0">
                <a:solidFill>
                  <a:srgbClr val="00B050"/>
                </a:solidFill>
              </a:rPr>
              <a:t>2.54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2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/>
              <a:t>We do not know any hardness or even integrality gap that separates PC versions and non-PC versions except one for planar/Euclidean graphs.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/>
              <a:t>Can we close the gaps above or prove hardness/integrality gaps?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346" t="24738" r="31116" b="12769"/>
          <a:stretch>
            <a:fillRect/>
          </a:stretch>
        </p:blipFill>
        <p:spPr bwMode="auto">
          <a:xfrm>
            <a:off x="1378634" y="1195753"/>
            <a:ext cx="6527409" cy="476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618"/>
            <a:ext cx="8686800" cy="5690382"/>
          </a:xfrm>
        </p:spPr>
        <p:txBody>
          <a:bodyPr>
            <a:normAutofit lnSpcReduction="10000"/>
          </a:bodyPr>
          <a:lstStyle/>
          <a:p>
            <a:pPr marL="342900" lvl="1" indent="-34290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Theory applications</a:t>
            </a:r>
            <a:r>
              <a:rPr lang="en-US" sz="2400" dirty="0" smtClean="0"/>
              <a:t>: </a:t>
            </a:r>
            <a:r>
              <a:rPr lang="en-US" sz="2400" dirty="0" err="1" smtClean="0"/>
              <a:t>Lagrangian</a:t>
            </a:r>
            <a:r>
              <a:rPr lang="en-US" sz="2400" dirty="0" smtClean="0"/>
              <a:t> relaxation of budgeted</a:t>
            </a:r>
          </a:p>
          <a:p>
            <a:pPr marL="342900" lvl="1" indent="-342900">
              <a:buNone/>
            </a:pPr>
            <a:r>
              <a:rPr lang="en-US" sz="2400" dirty="0" smtClean="0"/>
              <a:t>problems such as k-MST or applications in </a:t>
            </a:r>
            <a:r>
              <a:rPr lang="en-US" sz="2400" dirty="0" smtClean="0"/>
              <a:t>orienteering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Real-world AT&amp;T application saving millions of </a:t>
            </a:r>
            <a:r>
              <a:rPr lang="en-US" sz="2400" dirty="0" smtClean="0">
                <a:solidFill>
                  <a:srgbClr val="FF0000"/>
                </a:solidFill>
              </a:rPr>
              <a:t>dollar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Design fiber build connecting new customers to existing network.</a:t>
            </a:r>
          </a:p>
          <a:p>
            <a:pPr lvl="4"/>
            <a:endParaRPr lang="en-US" sz="400" dirty="0" smtClean="0"/>
          </a:p>
          <a:p>
            <a:r>
              <a:rPr lang="en-US" sz="2400" dirty="0" smtClean="0"/>
              <a:t>Graph: street network for metro area</a:t>
            </a:r>
          </a:p>
          <a:p>
            <a:r>
              <a:rPr lang="en-US" sz="2400" dirty="0" smtClean="0"/>
              <a:t>Root: existing fiber (</a:t>
            </a:r>
            <a:r>
              <a:rPr lang="en-US" sz="2400" dirty="0" err="1" smtClean="0"/>
              <a:t>supernode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Edge cost: digging trench, laying fiber, line cards at customer endpoints</a:t>
            </a:r>
          </a:p>
          <a:p>
            <a:r>
              <a:rPr lang="en-US" sz="2400" dirty="0" smtClean="0"/>
              <a:t>Prize: monthly cost for each new customer location to serve (maybe by other careers)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We can define prize-collecting versions of lots of 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optimization problems, but let’s see a few classic ones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rmAutofit/>
          </a:bodyPr>
          <a:lstStyle/>
          <a:p>
            <a:r>
              <a:rPr lang="en-US" dirty="0"/>
              <a:t>Prize-collecting </a:t>
            </a:r>
            <a:r>
              <a:rPr lang="en-US" dirty="0" smtClean="0"/>
              <a:t>TSP </a:t>
            </a:r>
            <a:r>
              <a:rPr lang="en-US" dirty="0"/>
              <a:t>(</a:t>
            </a:r>
            <a:r>
              <a:rPr lang="en-US" dirty="0" smtClean="0"/>
              <a:t>PCTSP)</a:t>
            </a:r>
            <a:endParaRPr lang="en-US" dirty="0"/>
          </a:p>
        </p:txBody>
      </p:sp>
      <p:cxnSp>
        <p:nvCxnSpPr>
          <p:cNvPr id="7173" name="AutoShape 5"/>
          <p:cNvCxnSpPr>
            <a:cxnSpLocks noChangeShapeType="1"/>
            <a:stCxn id="7188" idx="6"/>
            <a:endCxn id="7193" idx="2"/>
          </p:cNvCxnSpPr>
          <p:nvPr/>
        </p:nvCxnSpPr>
        <p:spPr bwMode="auto">
          <a:xfrm flipV="1">
            <a:off x="936625" y="5737225"/>
            <a:ext cx="990600" cy="2286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2765425" y="5889625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720850" y="4867275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7176" name="AutoShape 8"/>
          <p:cNvCxnSpPr>
            <a:cxnSpLocks noChangeShapeType="1"/>
            <a:stCxn id="7193" idx="0"/>
            <a:endCxn id="7194" idx="4"/>
          </p:cNvCxnSpPr>
          <p:nvPr/>
        </p:nvCxnSpPr>
        <p:spPr bwMode="auto">
          <a:xfrm flipV="1">
            <a:off x="2003425" y="5127625"/>
            <a:ext cx="533400" cy="5334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77" name="AutoShape 9"/>
          <p:cNvCxnSpPr>
            <a:cxnSpLocks noChangeShapeType="1"/>
            <a:stCxn id="7175" idx="6"/>
            <a:endCxn id="7194" idx="2"/>
          </p:cNvCxnSpPr>
          <p:nvPr/>
        </p:nvCxnSpPr>
        <p:spPr bwMode="auto">
          <a:xfrm>
            <a:off x="1873250" y="4943475"/>
            <a:ext cx="587375" cy="1079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78" name="AutoShape 10"/>
          <p:cNvCxnSpPr>
            <a:cxnSpLocks noChangeShapeType="1"/>
            <a:stCxn id="7194" idx="7"/>
            <a:endCxn id="7172" idx="4"/>
          </p:cNvCxnSpPr>
          <p:nvPr/>
        </p:nvCxnSpPr>
        <p:spPr bwMode="auto">
          <a:xfrm flipV="1">
            <a:off x="2590800" y="4491038"/>
            <a:ext cx="222250" cy="506412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79" name="AutoShape 11"/>
          <p:cNvCxnSpPr>
            <a:cxnSpLocks noChangeShapeType="1"/>
            <a:stCxn id="7175" idx="4"/>
            <a:endCxn id="7193" idx="1"/>
          </p:cNvCxnSpPr>
          <p:nvPr/>
        </p:nvCxnSpPr>
        <p:spPr bwMode="auto">
          <a:xfrm>
            <a:off x="1797050" y="5019675"/>
            <a:ext cx="152400" cy="66357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80" name="AutoShape 12"/>
          <p:cNvCxnSpPr>
            <a:cxnSpLocks noChangeShapeType="1"/>
            <a:stCxn id="7172" idx="4"/>
            <a:endCxn id="7174" idx="0"/>
          </p:cNvCxnSpPr>
          <p:nvPr/>
        </p:nvCxnSpPr>
        <p:spPr bwMode="auto">
          <a:xfrm>
            <a:off x="2813050" y="4491038"/>
            <a:ext cx="28575" cy="1398587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2200275" y="4551363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3222625" y="5280025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7183" name="AutoShape 15"/>
          <p:cNvCxnSpPr>
            <a:cxnSpLocks noChangeShapeType="1"/>
            <a:stCxn id="7188" idx="7"/>
            <a:endCxn id="7175" idx="3"/>
          </p:cNvCxnSpPr>
          <p:nvPr/>
        </p:nvCxnSpPr>
        <p:spPr bwMode="auto">
          <a:xfrm flipV="1">
            <a:off x="914400" y="4997450"/>
            <a:ext cx="828675" cy="9144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84" name="AutoShape 16"/>
          <p:cNvCxnSpPr>
            <a:cxnSpLocks noChangeShapeType="1"/>
            <a:stCxn id="7175" idx="7"/>
            <a:endCxn id="7181" idx="2"/>
          </p:cNvCxnSpPr>
          <p:nvPr/>
        </p:nvCxnSpPr>
        <p:spPr bwMode="auto">
          <a:xfrm flipV="1">
            <a:off x="1851025" y="4627563"/>
            <a:ext cx="349250" cy="261937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85" name="AutoShape 17"/>
          <p:cNvCxnSpPr>
            <a:cxnSpLocks noChangeShapeType="1"/>
            <a:stCxn id="7181" idx="7"/>
            <a:endCxn id="7172" idx="3"/>
          </p:cNvCxnSpPr>
          <p:nvPr/>
        </p:nvCxnSpPr>
        <p:spPr bwMode="auto">
          <a:xfrm flipV="1">
            <a:off x="2330450" y="4464050"/>
            <a:ext cx="417513" cy="109538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86" name="AutoShape 18"/>
          <p:cNvCxnSpPr>
            <a:cxnSpLocks noChangeShapeType="1"/>
            <a:stCxn id="7182" idx="1"/>
            <a:endCxn id="7172" idx="5"/>
          </p:cNvCxnSpPr>
          <p:nvPr/>
        </p:nvCxnSpPr>
        <p:spPr bwMode="auto">
          <a:xfrm flipH="1" flipV="1">
            <a:off x="2876550" y="4464050"/>
            <a:ext cx="368300" cy="8382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87" name="AutoShape 19"/>
          <p:cNvCxnSpPr>
            <a:cxnSpLocks noChangeShapeType="1"/>
            <a:stCxn id="7182" idx="3"/>
            <a:endCxn id="7174" idx="7"/>
          </p:cNvCxnSpPr>
          <p:nvPr/>
        </p:nvCxnSpPr>
        <p:spPr bwMode="auto">
          <a:xfrm flipH="1">
            <a:off x="2895600" y="5410200"/>
            <a:ext cx="349250" cy="5016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784225" y="5889625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7189" name="AutoShape 21"/>
          <p:cNvCxnSpPr>
            <a:cxnSpLocks noChangeShapeType="1"/>
            <a:stCxn id="7188" idx="5"/>
            <a:endCxn id="7195" idx="2"/>
          </p:cNvCxnSpPr>
          <p:nvPr/>
        </p:nvCxnSpPr>
        <p:spPr bwMode="auto">
          <a:xfrm>
            <a:off x="914400" y="6019800"/>
            <a:ext cx="936625" cy="32702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90" name="AutoShape 22"/>
          <p:cNvCxnSpPr>
            <a:cxnSpLocks noChangeShapeType="1"/>
            <a:stCxn id="7195" idx="7"/>
            <a:endCxn id="7174" idx="3"/>
          </p:cNvCxnSpPr>
          <p:nvPr/>
        </p:nvCxnSpPr>
        <p:spPr bwMode="auto">
          <a:xfrm flipV="1">
            <a:off x="1981200" y="6019800"/>
            <a:ext cx="806450" cy="2730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7191" name="AutoShape 23"/>
          <p:cNvCxnSpPr>
            <a:cxnSpLocks noChangeShapeType="1"/>
            <a:stCxn id="7193" idx="6"/>
            <a:endCxn id="7174" idx="2"/>
          </p:cNvCxnSpPr>
          <p:nvPr/>
        </p:nvCxnSpPr>
        <p:spPr bwMode="auto">
          <a:xfrm>
            <a:off x="2079625" y="5737225"/>
            <a:ext cx="685800" cy="2286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1927225" y="5661025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2460625" y="4975225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1851025" y="6270625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7172" name="Oval 4"/>
          <p:cNvSpPr>
            <a:spLocks noChangeAspect="1" noChangeArrowheads="1"/>
          </p:cNvSpPr>
          <p:nvPr/>
        </p:nvSpPr>
        <p:spPr bwMode="auto">
          <a:xfrm>
            <a:off x="2720975" y="4289425"/>
            <a:ext cx="182563" cy="18256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0" y="1237954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r>
              <a:rPr lang="en-US" sz="2800" dirty="0">
                <a:solidFill>
                  <a:srgbClr val="33CC33"/>
                </a:solidFill>
              </a:rPr>
              <a:t>Given:</a:t>
            </a:r>
            <a:r>
              <a:rPr lang="en-US" sz="2800" dirty="0"/>
              <a:t> graph </a:t>
            </a:r>
            <a:r>
              <a:rPr lang="en-US" sz="2800" dirty="0">
                <a:solidFill>
                  <a:srgbClr val="0000FF"/>
                </a:solidFill>
              </a:rPr>
              <a:t>G=(V,E)</a:t>
            </a:r>
            <a:r>
              <a:rPr lang="en-US" sz="2800" dirty="0"/>
              <a:t>,  </a:t>
            </a:r>
            <a:r>
              <a:rPr lang="en-US" sz="2800" dirty="0" smtClean="0"/>
              <a:t>(metric) edge </a:t>
            </a:r>
            <a:r>
              <a:rPr lang="en-US" sz="2800" dirty="0"/>
              <a:t>costs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>
                <a:solidFill>
                  <a:srgbClr val="0000FF"/>
                </a:solidFill>
              </a:rPr>
              <a:t> ≥ </a:t>
            </a:r>
            <a:r>
              <a:rPr lang="en-US" sz="2800" dirty="0" smtClean="0">
                <a:solidFill>
                  <a:srgbClr val="0000FF"/>
                </a:solidFill>
              </a:rPr>
              <a:t>0 and </a:t>
            </a:r>
            <a:r>
              <a:rPr lang="en-US" sz="2800" dirty="0" smtClean="0"/>
              <a:t>penalties </a:t>
            </a:r>
            <a:r>
              <a:rPr lang="en-US" sz="2800" dirty="0" err="1">
                <a:solidFill>
                  <a:srgbClr val="0000FF"/>
                </a:solidFill>
              </a:rPr>
              <a:t>p</a:t>
            </a:r>
            <a:r>
              <a:rPr lang="en-US" sz="2800" baseline="-25000" dirty="0" err="1">
                <a:solidFill>
                  <a:srgbClr val="0000FF"/>
                </a:solidFill>
              </a:rPr>
              <a:t>v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 on </a:t>
            </a:r>
            <a:r>
              <a:rPr lang="en-US" sz="2800" dirty="0" smtClean="0"/>
              <a:t>vertices</a:t>
            </a:r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 smtClean="0">
                <a:solidFill>
                  <a:srgbClr val="33CC33"/>
                </a:solidFill>
              </a:rPr>
              <a:t>Goal</a:t>
            </a:r>
            <a:r>
              <a:rPr lang="en-US" sz="2800" dirty="0">
                <a:solidFill>
                  <a:srgbClr val="33CC33"/>
                </a:solidFill>
              </a:rPr>
              <a:t>:</a:t>
            </a:r>
            <a:r>
              <a:rPr lang="en-US" sz="2800" dirty="0"/>
              <a:t> choose a </a:t>
            </a:r>
            <a:r>
              <a:rPr lang="en-US" sz="2800" dirty="0" smtClean="0"/>
              <a:t>cycle </a:t>
            </a:r>
            <a:r>
              <a:rPr lang="en-US" sz="2800" dirty="0" smtClean="0">
                <a:solidFill>
                  <a:srgbClr val="0000FF"/>
                </a:solidFill>
              </a:rPr>
              <a:t>C</a:t>
            </a:r>
            <a:r>
              <a:rPr lang="en-US" sz="2800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Í</a:t>
            </a:r>
            <a:r>
              <a:rPr lang="en-US" sz="2800" baseline="-250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E</a:t>
            </a:r>
            <a:r>
              <a:rPr lang="en-US" sz="2800" dirty="0"/>
              <a:t> so as to </a:t>
            </a:r>
            <a:endParaRPr lang="en-US" sz="2800" dirty="0" smtClean="0"/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 smtClean="0">
                <a:solidFill>
                  <a:srgbClr val="0000FF"/>
                </a:solidFill>
              </a:rPr>
              <a:t>Cost of edges in the cycle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+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solidFill>
                  <a:srgbClr val="CC0000"/>
                </a:solidFill>
              </a:rPr>
              <a:t>penalty of unvisited nodes</a:t>
            </a:r>
            <a:r>
              <a:rPr lang="en-US" sz="2800" dirty="0" smtClean="0"/>
              <a:t>, i.e. </a:t>
            </a:r>
            <a:r>
              <a:rPr lang="en-US" sz="2800" dirty="0" smtClean="0">
                <a:solidFill>
                  <a:srgbClr val="0000FF"/>
                </a:solidFill>
              </a:rPr>
              <a:t>∑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0000FF"/>
                </a:solidFill>
                <a:latin typeface="Symbol" pitchFamily="18" charset="2"/>
              </a:rPr>
              <a:t>Î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CC0000"/>
                </a:solidFill>
              </a:rPr>
              <a:t>∑</a:t>
            </a:r>
            <a:r>
              <a:rPr lang="en-US" sz="2800" baseline="-25000" dirty="0">
                <a:solidFill>
                  <a:srgbClr val="CC0000"/>
                </a:solidFill>
              </a:rPr>
              <a:t>v </a:t>
            </a:r>
            <a:r>
              <a:rPr lang="en-US" sz="2800" baseline="-25000" dirty="0" smtClean="0">
                <a:solidFill>
                  <a:srgbClr val="CC0000"/>
                </a:solidFill>
              </a:rPr>
              <a:t>is not visited node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CC0000"/>
                </a:solidFill>
              </a:rPr>
              <a:t>v</a:t>
            </a:r>
            <a:r>
              <a:rPr lang="en-US" sz="2800" dirty="0" smtClean="0"/>
              <a:t>, is minimized</a:t>
            </a:r>
            <a:endParaRPr lang="en-US" sz="2800" baseline="-25000" dirty="0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625600" y="5105400"/>
            <a:ext cx="1955800" cy="1490663"/>
          </a:xfrm>
          <a:custGeom>
            <a:avLst/>
            <a:gdLst/>
            <a:ahLst/>
            <a:cxnLst>
              <a:cxn ang="0">
                <a:pos x="80" y="672"/>
              </a:cxn>
              <a:cxn ang="0">
                <a:pos x="32" y="816"/>
              </a:cxn>
              <a:cxn ang="0">
                <a:pos x="176" y="912"/>
              </a:cxn>
              <a:cxn ang="0">
                <a:pos x="800" y="672"/>
              </a:cxn>
              <a:cxn ang="0">
                <a:pos x="1184" y="192"/>
              </a:cxn>
              <a:cxn ang="0">
                <a:pos x="1088" y="0"/>
              </a:cxn>
              <a:cxn ang="0">
                <a:pos x="800" y="192"/>
              </a:cxn>
              <a:cxn ang="0">
                <a:pos x="512" y="528"/>
              </a:cxn>
              <a:cxn ang="0">
                <a:pos x="80" y="672"/>
              </a:cxn>
            </a:cxnLst>
            <a:rect l="0" t="0" r="r" b="b"/>
            <a:pathLst>
              <a:path w="1232" h="936">
                <a:moveTo>
                  <a:pt x="80" y="672"/>
                </a:moveTo>
                <a:cubicBezTo>
                  <a:pt x="0" y="720"/>
                  <a:pt x="16" y="776"/>
                  <a:pt x="32" y="816"/>
                </a:cubicBezTo>
                <a:cubicBezTo>
                  <a:pt x="48" y="856"/>
                  <a:pt x="48" y="936"/>
                  <a:pt x="176" y="912"/>
                </a:cubicBezTo>
                <a:cubicBezTo>
                  <a:pt x="304" y="888"/>
                  <a:pt x="632" y="792"/>
                  <a:pt x="800" y="672"/>
                </a:cubicBezTo>
                <a:cubicBezTo>
                  <a:pt x="968" y="552"/>
                  <a:pt x="1136" y="304"/>
                  <a:pt x="1184" y="192"/>
                </a:cubicBezTo>
                <a:cubicBezTo>
                  <a:pt x="1232" y="80"/>
                  <a:pt x="1152" y="0"/>
                  <a:pt x="1088" y="0"/>
                </a:cubicBezTo>
                <a:cubicBezTo>
                  <a:pt x="1024" y="0"/>
                  <a:pt x="896" y="104"/>
                  <a:pt x="800" y="192"/>
                </a:cubicBezTo>
                <a:cubicBezTo>
                  <a:pt x="704" y="280"/>
                  <a:pt x="632" y="448"/>
                  <a:pt x="512" y="528"/>
                </a:cubicBezTo>
                <a:cubicBezTo>
                  <a:pt x="392" y="608"/>
                  <a:pt x="160" y="624"/>
                  <a:pt x="80" y="672"/>
                </a:cubicBezTo>
                <a:close/>
              </a:path>
            </a:pathLst>
          </a:custGeom>
          <a:noFill/>
          <a:ln w="25400" cap="flat" cmpd="sng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2" name="AutoShape 16"/>
          <p:cNvCxnSpPr>
            <a:cxnSpLocks noChangeShapeType="1"/>
          </p:cNvCxnSpPr>
          <p:nvPr/>
        </p:nvCxnSpPr>
        <p:spPr bwMode="auto">
          <a:xfrm flipV="1">
            <a:off x="914400" y="4994275"/>
            <a:ext cx="828675" cy="9144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33" name="AutoShape 17"/>
          <p:cNvCxnSpPr>
            <a:cxnSpLocks noChangeShapeType="1"/>
          </p:cNvCxnSpPr>
          <p:nvPr/>
        </p:nvCxnSpPr>
        <p:spPr bwMode="auto">
          <a:xfrm flipV="1">
            <a:off x="1851025" y="4624388"/>
            <a:ext cx="349250" cy="26193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34" name="AutoShape 18"/>
          <p:cNvCxnSpPr>
            <a:cxnSpLocks noChangeShapeType="1"/>
          </p:cNvCxnSpPr>
          <p:nvPr/>
        </p:nvCxnSpPr>
        <p:spPr bwMode="auto">
          <a:xfrm flipV="1">
            <a:off x="2330450" y="4460875"/>
            <a:ext cx="417513" cy="1095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 flipV="1">
            <a:off x="2590800" y="4487863"/>
            <a:ext cx="222250" cy="506412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36" name="AutoShape 16"/>
          <p:cNvCxnSpPr>
            <a:cxnSpLocks noChangeShapeType="1"/>
          </p:cNvCxnSpPr>
          <p:nvPr/>
        </p:nvCxnSpPr>
        <p:spPr bwMode="auto">
          <a:xfrm rot="5400000" flipH="1" flipV="1">
            <a:off x="2008799" y="5155371"/>
            <a:ext cx="542484" cy="496961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38" name="AutoShape 17"/>
          <p:cNvCxnSpPr>
            <a:cxnSpLocks noChangeShapeType="1"/>
            <a:stCxn id="7188" idx="6"/>
          </p:cNvCxnSpPr>
          <p:nvPr/>
        </p:nvCxnSpPr>
        <p:spPr bwMode="auto">
          <a:xfrm flipV="1">
            <a:off x="936625" y="5747460"/>
            <a:ext cx="1022155" cy="21836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2460625" y="4957983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1720849" y="4864101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784225" y="588645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1941293" y="5671917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2200275" y="4548188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46" name="Oval 26"/>
          <p:cNvSpPr>
            <a:spLocks noChangeArrowheads="1"/>
          </p:cNvSpPr>
          <p:nvPr/>
        </p:nvSpPr>
        <p:spPr bwMode="auto">
          <a:xfrm>
            <a:off x="2725566" y="4294456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518708" y="3753164"/>
            <a:ext cx="56833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Introduced by </a:t>
            </a:r>
            <a:r>
              <a:rPr lang="en-US" sz="2000" dirty="0" smtClean="0">
                <a:solidFill>
                  <a:srgbClr val="FFC000"/>
                </a:solidFill>
              </a:rPr>
              <a:t>Balas’89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Bienstock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et </a:t>
            </a:r>
            <a:r>
              <a:rPr lang="en-US" sz="2000" dirty="0" smtClean="0">
                <a:solidFill>
                  <a:srgbClr val="FFC000"/>
                </a:solidFill>
              </a:rPr>
              <a:t>al.’93</a:t>
            </a:r>
            <a:r>
              <a:rPr lang="en-US" sz="2000" dirty="0" smtClean="0"/>
              <a:t>:  </a:t>
            </a:r>
            <a:r>
              <a:rPr lang="en-US" sz="2000" dirty="0"/>
              <a:t>3-approx. LP-rounding algorithm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Goemans</a:t>
            </a:r>
            <a:r>
              <a:rPr lang="en-US" sz="2000" dirty="0" smtClean="0">
                <a:solidFill>
                  <a:srgbClr val="FFC000"/>
                </a:solidFill>
              </a:rPr>
              <a:t>-Williamson ‘92</a:t>
            </a:r>
            <a:r>
              <a:rPr lang="en-US" sz="2000" dirty="0" smtClean="0"/>
              <a:t>: 2-approx  primal-dual. Algorithm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 Archer, </a:t>
            </a:r>
            <a:r>
              <a:rPr lang="en-US" sz="2000" dirty="0" err="1" smtClean="0">
                <a:solidFill>
                  <a:srgbClr val="FFC000"/>
                </a:solidFill>
              </a:rPr>
              <a:t>Bateni</a:t>
            </a:r>
            <a:r>
              <a:rPr lang="en-US" sz="2000" dirty="0" smtClean="0">
                <a:solidFill>
                  <a:srgbClr val="FFC000"/>
                </a:solidFill>
              </a:rPr>
              <a:t>, H., Karloff’09</a:t>
            </a:r>
            <a:r>
              <a:rPr lang="en-US" sz="2000" dirty="0" smtClean="0"/>
              <a:t>: 1.98-approx via PC-clustering technique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Goemans</a:t>
            </a:r>
            <a:r>
              <a:rPr lang="en-US" sz="2000" dirty="0" smtClean="0"/>
              <a:t>: 1.91-approx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/>
              <a:t>Prize-collecting Steiner tree (PCST)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364566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r>
              <a:rPr lang="en-US" sz="2800" dirty="0">
                <a:solidFill>
                  <a:srgbClr val="33CC33"/>
                </a:solidFill>
              </a:rPr>
              <a:t>Given:</a:t>
            </a:r>
            <a:r>
              <a:rPr lang="en-US" sz="2800" dirty="0"/>
              <a:t> graph </a:t>
            </a:r>
            <a:r>
              <a:rPr lang="en-US" sz="2800" dirty="0">
                <a:solidFill>
                  <a:srgbClr val="0000FF"/>
                </a:solidFill>
              </a:rPr>
              <a:t>G=(V,E)</a:t>
            </a:r>
            <a:r>
              <a:rPr lang="en-US" sz="2800" dirty="0"/>
              <a:t>,  edge costs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,  root </a:t>
            </a:r>
            <a:r>
              <a:rPr lang="en-US" sz="2800" dirty="0" err="1">
                <a:solidFill>
                  <a:srgbClr val="0000FF"/>
                </a:solidFill>
              </a:rPr>
              <a:t>r</a:t>
            </a:r>
            <a:r>
              <a:rPr lang="en-US" sz="2800" dirty="0" err="1">
                <a:solidFill>
                  <a:srgbClr val="0000FF"/>
                </a:solidFill>
                <a:latin typeface="Symbol" pitchFamily="18" charset="2"/>
              </a:rPr>
              <a:t>Î</a:t>
            </a:r>
            <a:r>
              <a:rPr lang="en-US" sz="2800" dirty="0" err="1">
                <a:solidFill>
                  <a:srgbClr val="0000FF"/>
                </a:solidFill>
              </a:rPr>
              <a:t>V</a:t>
            </a:r>
            <a:r>
              <a:rPr lang="en-US" sz="2800" dirty="0"/>
              <a:t>, </a:t>
            </a:r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/>
              <a:t>	penalties </a:t>
            </a:r>
            <a:r>
              <a:rPr lang="en-US" sz="2800" dirty="0" err="1">
                <a:solidFill>
                  <a:srgbClr val="0000FF"/>
                </a:solidFill>
              </a:rPr>
              <a:t>p</a:t>
            </a:r>
            <a:r>
              <a:rPr lang="en-US" sz="2800" baseline="-25000" dirty="0" err="1">
                <a:solidFill>
                  <a:srgbClr val="0000FF"/>
                </a:solidFill>
              </a:rPr>
              <a:t>v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 on </a:t>
            </a:r>
            <a:r>
              <a:rPr lang="en-US" sz="2800" dirty="0" smtClean="0"/>
              <a:t>vertices</a:t>
            </a:r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 smtClean="0">
                <a:solidFill>
                  <a:srgbClr val="33CC33"/>
                </a:solidFill>
              </a:rPr>
              <a:t>Goal:</a:t>
            </a:r>
            <a:r>
              <a:rPr lang="en-US" sz="2800" dirty="0" smtClean="0"/>
              <a:t> choose a set of edges </a:t>
            </a:r>
            <a:r>
              <a:rPr lang="en-US" sz="2800" dirty="0" smtClean="0">
                <a:solidFill>
                  <a:srgbClr val="0000FF"/>
                </a:solidFill>
              </a:rPr>
              <a:t>F</a:t>
            </a:r>
            <a:r>
              <a:rPr lang="en-US" sz="2800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Í</a:t>
            </a:r>
            <a:r>
              <a:rPr lang="en-US" sz="2800" baseline="-250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/>
              <a:t> so as to </a:t>
            </a:r>
            <a:r>
              <a:rPr lang="en-US" sz="2800" dirty="0" smtClean="0">
                <a:solidFill>
                  <a:srgbClr val="0000FF"/>
                </a:solidFill>
              </a:rPr>
              <a:t>Cost of edges picked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+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solidFill>
                  <a:srgbClr val="CC0000"/>
                </a:solidFill>
              </a:rPr>
              <a:t>penalty of nodes disconnected from r</a:t>
            </a:r>
            <a:r>
              <a:rPr lang="en-US" sz="2800" dirty="0" smtClean="0"/>
              <a:t>, i.e., </a:t>
            </a:r>
            <a:r>
              <a:rPr lang="en-US" sz="2800" dirty="0" smtClean="0">
                <a:solidFill>
                  <a:srgbClr val="0000FF"/>
                </a:solidFill>
              </a:rPr>
              <a:t>∑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0000FF"/>
                </a:solidFill>
                <a:latin typeface="Symbol" pitchFamily="18" charset="2"/>
              </a:rPr>
              <a:t>Î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F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CC0000"/>
                </a:solidFill>
              </a:rPr>
              <a:t>∑</a:t>
            </a:r>
            <a:r>
              <a:rPr lang="en-US" sz="2800" baseline="-25000" dirty="0">
                <a:solidFill>
                  <a:srgbClr val="CC0000"/>
                </a:solidFill>
              </a:rPr>
              <a:t>v not connected to r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CC0000"/>
                </a:solidFill>
              </a:rPr>
              <a:t>v</a:t>
            </a:r>
            <a:r>
              <a:rPr lang="en-US" sz="2800" dirty="0" smtClean="0"/>
              <a:t> , is minimized</a:t>
            </a:r>
            <a:endParaRPr lang="en-US" sz="2800" baseline="-25000" dirty="0">
              <a:solidFill>
                <a:srgbClr val="CC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95600" y="4114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11270" name="Oval 6"/>
          <p:cNvSpPr>
            <a:spLocks noChangeAspect="1" noChangeArrowheads="1"/>
          </p:cNvSpPr>
          <p:nvPr/>
        </p:nvSpPr>
        <p:spPr bwMode="auto">
          <a:xfrm>
            <a:off x="2720975" y="4286250"/>
            <a:ext cx="182563" cy="182563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11271" name="AutoShape 7"/>
          <p:cNvCxnSpPr>
            <a:cxnSpLocks noChangeShapeType="1"/>
            <a:stCxn id="11285" idx="6"/>
            <a:endCxn id="11289" idx="2"/>
          </p:cNvCxnSpPr>
          <p:nvPr/>
        </p:nvCxnSpPr>
        <p:spPr bwMode="auto">
          <a:xfrm flipV="1">
            <a:off x="936625" y="5734050"/>
            <a:ext cx="990600" cy="2286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765425" y="5886450"/>
            <a:ext cx="152400" cy="1524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720850" y="486410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11274" name="AutoShape 10"/>
          <p:cNvCxnSpPr>
            <a:cxnSpLocks noChangeShapeType="1"/>
            <a:stCxn id="11289" idx="0"/>
            <a:endCxn id="11290" idx="4"/>
          </p:cNvCxnSpPr>
          <p:nvPr/>
        </p:nvCxnSpPr>
        <p:spPr bwMode="auto">
          <a:xfrm flipV="1">
            <a:off x="2003425" y="5124450"/>
            <a:ext cx="533400" cy="5334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1275" name="AutoShape 11"/>
          <p:cNvCxnSpPr>
            <a:cxnSpLocks noChangeShapeType="1"/>
            <a:stCxn id="11273" idx="6"/>
            <a:endCxn id="11290" idx="2"/>
          </p:cNvCxnSpPr>
          <p:nvPr/>
        </p:nvCxnSpPr>
        <p:spPr bwMode="auto">
          <a:xfrm>
            <a:off x="1873250" y="4940300"/>
            <a:ext cx="587375" cy="1079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1276" name="AutoShape 12"/>
          <p:cNvCxnSpPr>
            <a:cxnSpLocks noChangeShapeType="1"/>
            <a:stCxn id="11273" idx="4"/>
            <a:endCxn id="11289" idx="1"/>
          </p:cNvCxnSpPr>
          <p:nvPr/>
        </p:nvCxnSpPr>
        <p:spPr bwMode="auto">
          <a:xfrm>
            <a:off x="1797050" y="5016500"/>
            <a:ext cx="152400" cy="66357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11277" name="AutoShape 13"/>
          <p:cNvCxnSpPr>
            <a:cxnSpLocks noChangeShapeType="1"/>
            <a:stCxn id="11270" idx="4"/>
            <a:endCxn id="11272" idx="0"/>
          </p:cNvCxnSpPr>
          <p:nvPr/>
        </p:nvCxnSpPr>
        <p:spPr bwMode="auto">
          <a:xfrm>
            <a:off x="2813050" y="4487863"/>
            <a:ext cx="28575" cy="1398587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2200275" y="4548188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222625" y="5276850"/>
            <a:ext cx="152400" cy="1524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11280" name="AutoShape 16"/>
          <p:cNvCxnSpPr>
            <a:cxnSpLocks noChangeShapeType="1"/>
            <a:stCxn id="11285" idx="7"/>
            <a:endCxn id="11273" idx="3"/>
          </p:cNvCxnSpPr>
          <p:nvPr/>
        </p:nvCxnSpPr>
        <p:spPr bwMode="auto">
          <a:xfrm flipV="1">
            <a:off x="914400" y="4994275"/>
            <a:ext cx="828675" cy="9144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11281" name="AutoShape 17"/>
          <p:cNvCxnSpPr>
            <a:cxnSpLocks noChangeShapeType="1"/>
            <a:stCxn id="11273" idx="7"/>
            <a:endCxn id="11278" idx="2"/>
          </p:cNvCxnSpPr>
          <p:nvPr/>
        </p:nvCxnSpPr>
        <p:spPr bwMode="auto">
          <a:xfrm flipV="1">
            <a:off x="1851025" y="4624388"/>
            <a:ext cx="349250" cy="26193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11282" name="AutoShape 18"/>
          <p:cNvCxnSpPr>
            <a:cxnSpLocks noChangeShapeType="1"/>
            <a:stCxn id="11278" idx="7"/>
            <a:endCxn id="11270" idx="3"/>
          </p:cNvCxnSpPr>
          <p:nvPr/>
        </p:nvCxnSpPr>
        <p:spPr bwMode="auto">
          <a:xfrm flipV="1">
            <a:off x="2330450" y="4460875"/>
            <a:ext cx="417513" cy="1095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11283" name="AutoShape 19"/>
          <p:cNvCxnSpPr>
            <a:cxnSpLocks noChangeShapeType="1"/>
            <a:stCxn id="11279" idx="1"/>
            <a:endCxn id="11270" idx="5"/>
          </p:cNvCxnSpPr>
          <p:nvPr/>
        </p:nvCxnSpPr>
        <p:spPr bwMode="auto">
          <a:xfrm flipH="1" flipV="1">
            <a:off x="2876550" y="4460875"/>
            <a:ext cx="368300" cy="8382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1284" name="AutoShape 20"/>
          <p:cNvCxnSpPr>
            <a:cxnSpLocks noChangeShapeType="1"/>
            <a:stCxn id="11279" idx="3"/>
            <a:endCxn id="11272" idx="7"/>
          </p:cNvCxnSpPr>
          <p:nvPr/>
        </p:nvCxnSpPr>
        <p:spPr bwMode="auto">
          <a:xfrm flipH="1">
            <a:off x="2895600" y="5407025"/>
            <a:ext cx="349250" cy="5016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784225" y="588645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11286" name="AutoShape 22"/>
          <p:cNvCxnSpPr>
            <a:cxnSpLocks noChangeShapeType="1"/>
            <a:stCxn id="11285" idx="5"/>
            <a:endCxn id="11291" idx="2"/>
          </p:cNvCxnSpPr>
          <p:nvPr/>
        </p:nvCxnSpPr>
        <p:spPr bwMode="auto">
          <a:xfrm>
            <a:off x="914400" y="6016625"/>
            <a:ext cx="936625" cy="32702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1287" name="AutoShape 23"/>
          <p:cNvCxnSpPr>
            <a:cxnSpLocks noChangeShapeType="1"/>
            <a:stCxn id="11291" idx="7"/>
            <a:endCxn id="11272" idx="3"/>
          </p:cNvCxnSpPr>
          <p:nvPr/>
        </p:nvCxnSpPr>
        <p:spPr bwMode="auto">
          <a:xfrm flipV="1">
            <a:off x="1981200" y="6016625"/>
            <a:ext cx="806450" cy="2730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1288" name="AutoShape 24"/>
          <p:cNvCxnSpPr>
            <a:cxnSpLocks noChangeShapeType="1"/>
            <a:stCxn id="11289" idx="6"/>
            <a:endCxn id="11272" idx="2"/>
          </p:cNvCxnSpPr>
          <p:nvPr/>
        </p:nvCxnSpPr>
        <p:spPr bwMode="auto">
          <a:xfrm>
            <a:off x="2079625" y="5734050"/>
            <a:ext cx="685800" cy="2286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1927225" y="565785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2460625" y="4972050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1851025" y="6267450"/>
            <a:ext cx="152400" cy="1524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11292" name="AutoShape 28"/>
          <p:cNvCxnSpPr>
            <a:cxnSpLocks noChangeShapeType="1"/>
            <a:stCxn id="11290" idx="7"/>
            <a:endCxn id="11270" idx="4"/>
          </p:cNvCxnSpPr>
          <p:nvPr/>
        </p:nvCxnSpPr>
        <p:spPr bwMode="auto">
          <a:xfrm flipV="1">
            <a:off x="2590800" y="4487863"/>
            <a:ext cx="222250" cy="506412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sp>
        <p:nvSpPr>
          <p:cNvPr id="11294" name="Freeform 30"/>
          <p:cNvSpPr>
            <a:spLocks/>
          </p:cNvSpPr>
          <p:nvPr/>
        </p:nvSpPr>
        <p:spPr bwMode="auto">
          <a:xfrm>
            <a:off x="1625600" y="5105400"/>
            <a:ext cx="1955800" cy="1490663"/>
          </a:xfrm>
          <a:custGeom>
            <a:avLst/>
            <a:gdLst/>
            <a:ahLst/>
            <a:cxnLst>
              <a:cxn ang="0">
                <a:pos x="80" y="672"/>
              </a:cxn>
              <a:cxn ang="0">
                <a:pos x="32" y="816"/>
              </a:cxn>
              <a:cxn ang="0">
                <a:pos x="176" y="912"/>
              </a:cxn>
              <a:cxn ang="0">
                <a:pos x="800" y="672"/>
              </a:cxn>
              <a:cxn ang="0">
                <a:pos x="1184" y="192"/>
              </a:cxn>
              <a:cxn ang="0">
                <a:pos x="1088" y="0"/>
              </a:cxn>
              <a:cxn ang="0">
                <a:pos x="800" y="192"/>
              </a:cxn>
              <a:cxn ang="0">
                <a:pos x="512" y="528"/>
              </a:cxn>
              <a:cxn ang="0">
                <a:pos x="80" y="672"/>
              </a:cxn>
            </a:cxnLst>
            <a:rect l="0" t="0" r="r" b="b"/>
            <a:pathLst>
              <a:path w="1232" h="936">
                <a:moveTo>
                  <a:pt x="80" y="672"/>
                </a:moveTo>
                <a:cubicBezTo>
                  <a:pt x="0" y="720"/>
                  <a:pt x="16" y="776"/>
                  <a:pt x="32" y="816"/>
                </a:cubicBezTo>
                <a:cubicBezTo>
                  <a:pt x="48" y="856"/>
                  <a:pt x="48" y="936"/>
                  <a:pt x="176" y="912"/>
                </a:cubicBezTo>
                <a:cubicBezTo>
                  <a:pt x="304" y="888"/>
                  <a:pt x="632" y="792"/>
                  <a:pt x="800" y="672"/>
                </a:cubicBezTo>
                <a:cubicBezTo>
                  <a:pt x="968" y="552"/>
                  <a:pt x="1136" y="304"/>
                  <a:pt x="1184" y="192"/>
                </a:cubicBezTo>
                <a:cubicBezTo>
                  <a:pt x="1232" y="80"/>
                  <a:pt x="1152" y="0"/>
                  <a:pt x="1088" y="0"/>
                </a:cubicBezTo>
                <a:cubicBezTo>
                  <a:pt x="1024" y="0"/>
                  <a:pt x="896" y="104"/>
                  <a:pt x="800" y="192"/>
                </a:cubicBezTo>
                <a:cubicBezTo>
                  <a:pt x="704" y="280"/>
                  <a:pt x="632" y="448"/>
                  <a:pt x="512" y="528"/>
                </a:cubicBezTo>
                <a:cubicBezTo>
                  <a:pt x="392" y="608"/>
                  <a:pt x="160" y="624"/>
                  <a:pt x="80" y="672"/>
                </a:cubicBezTo>
                <a:close/>
              </a:path>
            </a:pathLst>
          </a:custGeom>
          <a:noFill/>
          <a:ln w="25400" cap="flat" cmpd="sng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661617" y="4149969"/>
            <a:ext cx="5482384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C000"/>
                </a:solidFill>
              </a:rPr>
              <a:t>Bienstock</a:t>
            </a:r>
            <a:r>
              <a:rPr lang="en-US" sz="2400" dirty="0">
                <a:solidFill>
                  <a:srgbClr val="FFC000"/>
                </a:solidFill>
              </a:rPr>
              <a:t> et </a:t>
            </a:r>
            <a:r>
              <a:rPr lang="en-US" sz="2400" dirty="0" smtClean="0">
                <a:solidFill>
                  <a:srgbClr val="FFC000"/>
                </a:solidFill>
              </a:rPr>
              <a:t>al.’93</a:t>
            </a:r>
            <a:r>
              <a:rPr lang="en-US" sz="2400" dirty="0" smtClean="0"/>
              <a:t>:  </a:t>
            </a:r>
            <a:r>
              <a:rPr lang="en-US" sz="2400" dirty="0"/>
              <a:t>3-approx. LP-rounding algorithm</a:t>
            </a:r>
          </a:p>
          <a:p>
            <a:pPr>
              <a:spcBef>
                <a:spcPct val="30000"/>
              </a:spcBef>
            </a:pPr>
            <a:r>
              <a:rPr lang="en-US" sz="2400" dirty="0" smtClean="0">
                <a:solidFill>
                  <a:srgbClr val="FFC000"/>
                </a:solidFill>
              </a:rPr>
              <a:t>Goemans-Williamson’92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: 2-approx  primal-dual. Algorithm</a:t>
            </a:r>
          </a:p>
          <a:p>
            <a:pPr>
              <a:spcBef>
                <a:spcPct val="30000"/>
              </a:spcBef>
            </a:pPr>
            <a:r>
              <a:rPr lang="en-US" sz="2400" dirty="0" smtClean="0">
                <a:solidFill>
                  <a:srgbClr val="FFC000"/>
                </a:solidFill>
              </a:rPr>
              <a:t>Archer, </a:t>
            </a:r>
            <a:r>
              <a:rPr lang="en-US" sz="2400" dirty="0" err="1" smtClean="0">
                <a:solidFill>
                  <a:srgbClr val="FFC000"/>
                </a:solidFill>
              </a:rPr>
              <a:t>Bateni</a:t>
            </a:r>
            <a:r>
              <a:rPr lang="en-US" sz="2400" dirty="0" smtClean="0">
                <a:solidFill>
                  <a:srgbClr val="FFC000"/>
                </a:solidFill>
              </a:rPr>
              <a:t>, H., Karloff’09</a:t>
            </a:r>
            <a:r>
              <a:rPr lang="en-US" sz="2400" dirty="0" smtClean="0"/>
              <a:t>: 1.967-approx via PC-clustering technique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en-US"/>
              <a:t>Prize-collecting Steiner forest (PCSF)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1534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r>
              <a:rPr lang="en-US" sz="2800" dirty="0">
                <a:solidFill>
                  <a:srgbClr val="33CC33"/>
                </a:solidFill>
              </a:rPr>
              <a:t>Given:</a:t>
            </a:r>
            <a:r>
              <a:rPr lang="en-US" sz="2800" dirty="0"/>
              <a:t> graph </a:t>
            </a:r>
            <a:r>
              <a:rPr lang="en-US" sz="2800" dirty="0">
                <a:solidFill>
                  <a:srgbClr val="0000FF"/>
                </a:solidFill>
              </a:rPr>
              <a:t>G=(V,E)</a:t>
            </a:r>
            <a:r>
              <a:rPr lang="en-US" sz="2800" dirty="0"/>
              <a:t>,  edge costs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,</a:t>
            </a:r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CC0000"/>
                </a:solidFill>
              </a:rPr>
              <a:t>source-sink</a:t>
            </a:r>
            <a:r>
              <a:rPr lang="en-US" sz="2800" dirty="0"/>
              <a:t> pairs 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-t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/>
              <a:t>  </a:t>
            </a:r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/>
              <a:t>	penalties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 on each </a:t>
            </a:r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</a:rPr>
              <a:t>i</a:t>
            </a:r>
            <a:r>
              <a:rPr lang="en-US" sz="2800" dirty="0">
                <a:solidFill>
                  <a:srgbClr val="C00000"/>
                </a:solidFill>
              </a:rPr>
              <a:t>-t</a:t>
            </a:r>
            <a:r>
              <a:rPr lang="en-US" sz="2800" baseline="-25000" dirty="0">
                <a:solidFill>
                  <a:srgbClr val="C00000"/>
                </a:solidFill>
              </a:rPr>
              <a:t>i</a:t>
            </a:r>
            <a:r>
              <a:rPr lang="en-US" sz="2800" dirty="0"/>
              <a:t> pair</a:t>
            </a:r>
          </a:p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r>
              <a:rPr lang="en-US" sz="2800" dirty="0">
                <a:solidFill>
                  <a:srgbClr val="33CC33"/>
                </a:solidFill>
              </a:rPr>
              <a:t>Goal:</a:t>
            </a:r>
            <a:r>
              <a:rPr lang="en-US" sz="2800" dirty="0"/>
              <a:t> choose a set of edges </a:t>
            </a:r>
            <a:r>
              <a:rPr lang="en-US" sz="2800" dirty="0">
                <a:solidFill>
                  <a:srgbClr val="0000FF"/>
                </a:solidFill>
              </a:rPr>
              <a:t>F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Í</a:t>
            </a:r>
            <a:r>
              <a:rPr lang="en-US" sz="2800" baseline="-250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E</a:t>
            </a:r>
            <a:r>
              <a:rPr lang="en-US" sz="2800" dirty="0"/>
              <a:t> so as to </a:t>
            </a:r>
          </a:p>
          <a:p>
            <a:pPr>
              <a:spcBef>
                <a:spcPct val="10000"/>
              </a:spcBef>
              <a:tabLst>
                <a:tab pos="1028700" algn="l"/>
                <a:tab pos="1662113" algn="l"/>
              </a:tabLst>
            </a:pPr>
            <a:r>
              <a:rPr lang="en-US" sz="2800" dirty="0"/>
              <a:t>  minimize	</a:t>
            </a:r>
            <a:r>
              <a:rPr lang="en-US" sz="2800" dirty="0">
                <a:solidFill>
                  <a:srgbClr val="0000FF"/>
                </a:solidFill>
              </a:rPr>
              <a:t>∑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baseline="-25000" dirty="0" err="1">
                <a:solidFill>
                  <a:srgbClr val="0000FF"/>
                </a:solidFill>
                <a:latin typeface="Symbol" pitchFamily="18" charset="2"/>
              </a:rPr>
              <a:t>Î</a:t>
            </a:r>
            <a:r>
              <a:rPr lang="en-US" sz="2800" baseline="-25000" dirty="0" err="1">
                <a:solidFill>
                  <a:srgbClr val="0000FF"/>
                </a:solidFill>
              </a:rPr>
              <a:t>F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CC0000"/>
                </a:solidFill>
              </a:rPr>
              <a:t>∑</a:t>
            </a:r>
            <a:r>
              <a:rPr lang="en-US" sz="2800" baseline="-25000" dirty="0">
                <a:solidFill>
                  <a:srgbClr val="CC0000"/>
                </a:solidFill>
              </a:rPr>
              <a:t>i: </a:t>
            </a:r>
            <a:r>
              <a:rPr lang="en-US" sz="2800" baseline="-25000" dirty="0" err="1">
                <a:solidFill>
                  <a:srgbClr val="CC0000"/>
                </a:solidFill>
              </a:rPr>
              <a:t>s</a:t>
            </a:r>
            <a:r>
              <a:rPr lang="en-US" sz="2600" baseline="-44000" dirty="0" err="1">
                <a:solidFill>
                  <a:srgbClr val="CC0000"/>
                </a:solidFill>
              </a:rPr>
              <a:t>i</a:t>
            </a:r>
            <a:r>
              <a:rPr lang="en-US" sz="2800" baseline="-25000" dirty="0">
                <a:solidFill>
                  <a:srgbClr val="CC0000"/>
                </a:solidFill>
              </a:rPr>
              <a:t> not connected to </a:t>
            </a:r>
            <a:r>
              <a:rPr lang="en-US" sz="2800" baseline="-25000" dirty="0" err="1">
                <a:solidFill>
                  <a:srgbClr val="CC0000"/>
                </a:solidFill>
              </a:rPr>
              <a:t>t</a:t>
            </a:r>
            <a:r>
              <a:rPr lang="en-US" sz="2600" baseline="-44000" dirty="0" err="1">
                <a:solidFill>
                  <a:srgbClr val="CC0000"/>
                </a:solidFill>
              </a:rPr>
              <a:t>i</a:t>
            </a:r>
            <a:r>
              <a:rPr lang="en-US" sz="2800" baseline="-25000" dirty="0">
                <a:solidFill>
                  <a:srgbClr val="CC0000"/>
                </a:solidFill>
              </a:rPr>
              <a:t> in F</a:t>
            </a:r>
            <a:r>
              <a:rPr lang="en-US" sz="2800" dirty="0">
                <a:solidFill>
                  <a:srgbClr val="CC0000"/>
                </a:solidFill>
              </a:rPr>
              <a:t> p</a:t>
            </a:r>
            <a:r>
              <a:rPr lang="en-US" sz="2800" baseline="-25000" dirty="0">
                <a:solidFill>
                  <a:srgbClr val="CC0000"/>
                </a:solidFill>
              </a:rPr>
              <a:t>i</a:t>
            </a:r>
          </a:p>
        </p:txBody>
      </p:sp>
      <p:cxnSp>
        <p:nvCxnSpPr>
          <p:cNvPr id="12294" name="AutoShape 6"/>
          <p:cNvCxnSpPr>
            <a:cxnSpLocks noChangeShapeType="1"/>
            <a:stCxn id="12307" idx="6"/>
            <a:endCxn id="12311" idx="2"/>
          </p:cNvCxnSpPr>
          <p:nvPr/>
        </p:nvCxnSpPr>
        <p:spPr bwMode="auto">
          <a:xfrm flipV="1">
            <a:off x="685800" y="5715000"/>
            <a:ext cx="990600" cy="2286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296" name="AutoShape 8"/>
          <p:cNvCxnSpPr>
            <a:cxnSpLocks noChangeShapeType="1"/>
            <a:stCxn id="12311" idx="0"/>
            <a:endCxn id="12312" idx="4"/>
          </p:cNvCxnSpPr>
          <p:nvPr/>
        </p:nvCxnSpPr>
        <p:spPr bwMode="auto">
          <a:xfrm flipV="1">
            <a:off x="1752600" y="5105400"/>
            <a:ext cx="533400" cy="5334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297" name="AutoShape 9"/>
          <p:cNvCxnSpPr>
            <a:cxnSpLocks noChangeShapeType="1"/>
            <a:stCxn id="12295" idx="6"/>
            <a:endCxn id="12312" idx="2"/>
          </p:cNvCxnSpPr>
          <p:nvPr/>
        </p:nvCxnSpPr>
        <p:spPr bwMode="auto">
          <a:xfrm>
            <a:off x="1622425" y="4921250"/>
            <a:ext cx="587375" cy="1079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298" name="AutoShape 10"/>
          <p:cNvCxnSpPr>
            <a:cxnSpLocks noChangeShapeType="1"/>
            <a:stCxn id="12295" idx="4"/>
            <a:endCxn id="12311" idx="1"/>
          </p:cNvCxnSpPr>
          <p:nvPr/>
        </p:nvCxnSpPr>
        <p:spPr bwMode="auto">
          <a:xfrm>
            <a:off x="1546225" y="4997450"/>
            <a:ext cx="152400" cy="66357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299" name="AutoShape 11"/>
          <p:cNvCxnSpPr>
            <a:cxnSpLocks noChangeShapeType="1"/>
            <a:stCxn id="12293" idx="4"/>
            <a:endCxn id="12315" idx="0"/>
          </p:cNvCxnSpPr>
          <p:nvPr/>
        </p:nvCxnSpPr>
        <p:spPr bwMode="auto">
          <a:xfrm>
            <a:off x="2547938" y="4422775"/>
            <a:ext cx="42862" cy="144462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302" name="AutoShape 14"/>
          <p:cNvCxnSpPr>
            <a:cxnSpLocks noChangeShapeType="1"/>
            <a:stCxn id="12307" idx="7"/>
            <a:endCxn id="12295" idx="3"/>
          </p:cNvCxnSpPr>
          <p:nvPr/>
        </p:nvCxnSpPr>
        <p:spPr bwMode="auto">
          <a:xfrm flipV="1">
            <a:off x="663575" y="4975225"/>
            <a:ext cx="828675" cy="9144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303" name="AutoShape 15"/>
          <p:cNvCxnSpPr>
            <a:cxnSpLocks noChangeShapeType="1"/>
            <a:stCxn id="12295" idx="7"/>
            <a:endCxn id="12300" idx="2"/>
          </p:cNvCxnSpPr>
          <p:nvPr/>
        </p:nvCxnSpPr>
        <p:spPr bwMode="auto">
          <a:xfrm flipV="1">
            <a:off x="1600200" y="4605338"/>
            <a:ext cx="349250" cy="261937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304" name="AutoShape 16"/>
          <p:cNvCxnSpPr>
            <a:cxnSpLocks noChangeShapeType="1"/>
            <a:stCxn id="12300" idx="7"/>
            <a:endCxn id="12293" idx="3"/>
          </p:cNvCxnSpPr>
          <p:nvPr/>
        </p:nvCxnSpPr>
        <p:spPr bwMode="auto">
          <a:xfrm flipV="1">
            <a:off x="2079625" y="4400550"/>
            <a:ext cx="412750" cy="150813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305" name="AutoShape 17"/>
          <p:cNvCxnSpPr>
            <a:cxnSpLocks noChangeShapeType="1"/>
            <a:stCxn id="12301" idx="1"/>
            <a:endCxn id="12293" idx="5"/>
          </p:cNvCxnSpPr>
          <p:nvPr/>
        </p:nvCxnSpPr>
        <p:spPr bwMode="auto">
          <a:xfrm flipH="1" flipV="1">
            <a:off x="2603500" y="4400550"/>
            <a:ext cx="390525" cy="87947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306" name="AutoShape 18"/>
          <p:cNvCxnSpPr>
            <a:cxnSpLocks noChangeShapeType="1"/>
            <a:stCxn id="12301" idx="3"/>
            <a:endCxn id="12315" idx="7"/>
          </p:cNvCxnSpPr>
          <p:nvPr/>
        </p:nvCxnSpPr>
        <p:spPr bwMode="auto">
          <a:xfrm flipH="1">
            <a:off x="2644775" y="5387975"/>
            <a:ext cx="349250" cy="5016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308" name="AutoShape 20"/>
          <p:cNvCxnSpPr>
            <a:cxnSpLocks noChangeShapeType="1"/>
            <a:stCxn id="12307" idx="5"/>
            <a:endCxn id="12313" idx="2"/>
          </p:cNvCxnSpPr>
          <p:nvPr/>
        </p:nvCxnSpPr>
        <p:spPr bwMode="auto">
          <a:xfrm>
            <a:off x="663575" y="5997575"/>
            <a:ext cx="936625" cy="32702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309" name="AutoShape 21"/>
          <p:cNvCxnSpPr>
            <a:cxnSpLocks noChangeShapeType="1"/>
            <a:stCxn id="12313" idx="7"/>
            <a:endCxn id="12315" idx="3"/>
          </p:cNvCxnSpPr>
          <p:nvPr/>
        </p:nvCxnSpPr>
        <p:spPr bwMode="auto">
          <a:xfrm flipV="1">
            <a:off x="1730375" y="5997575"/>
            <a:ext cx="806450" cy="2730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2310" name="AutoShape 22"/>
          <p:cNvCxnSpPr>
            <a:cxnSpLocks noChangeShapeType="1"/>
            <a:stCxn id="12311" idx="6"/>
            <a:endCxn id="12315" idx="2"/>
          </p:cNvCxnSpPr>
          <p:nvPr/>
        </p:nvCxnSpPr>
        <p:spPr bwMode="auto">
          <a:xfrm>
            <a:off x="1828800" y="5715000"/>
            <a:ext cx="685800" cy="2286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1676400" y="5638800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1600200" y="6248400"/>
            <a:ext cx="152400" cy="1524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12314" name="AutoShape 26"/>
          <p:cNvCxnSpPr>
            <a:cxnSpLocks noChangeShapeType="1"/>
            <a:stCxn id="12312" idx="7"/>
            <a:endCxn id="12293" idx="4"/>
          </p:cNvCxnSpPr>
          <p:nvPr/>
        </p:nvCxnSpPr>
        <p:spPr bwMode="auto">
          <a:xfrm flipV="1">
            <a:off x="2339975" y="4422775"/>
            <a:ext cx="207963" cy="5524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2514600" y="5867400"/>
            <a:ext cx="152400" cy="1524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470025" y="4845050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1949450" y="4529138"/>
            <a:ext cx="152400" cy="1524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533400" y="5867400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2209800" y="4953000"/>
            <a:ext cx="152400" cy="1524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2293" name="Oval 5"/>
          <p:cNvSpPr>
            <a:spLocks noChangeAspect="1" noChangeArrowheads="1"/>
          </p:cNvSpPr>
          <p:nvPr/>
        </p:nvSpPr>
        <p:spPr bwMode="auto">
          <a:xfrm>
            <a:off x="2470150" y="4267200"/>
            <a:ext cx="155575" cy="155575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2971800" y="5257800"/>
            <a:ext cx="152400" cy="152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nimBg="1"/>
      <p:bldP spid="12313" grpId="0" animBg="1"/>
      <p:bldP spid="12315" grpId="0" animBg="1"/>
      <p:bldP spid="12295" grpId="0" animBg="1"/>
      <p:bldP spid="12300" grpId="0" animBg="1"/>
      <p:bldP spid="12307" grpId="0" animBg="1"/>
      <p:bldP spid="12312" grpId="0" animBg="1"/>
      <p:bldP spid="12293" grpId="0" animBg="1"/>
      <p:bldP spid="123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Prize-collecting Steiner </a:t>
            </a:r>
            <a:r>
              <a:rPr lang="en-US" dirty="0" smtClean="0"/>
              <a:t>forest </a:t>
            </a:r>
            <a:r>
              <a:rPr lang="en-US" dirty="0"/>
              <a:t>(</a:t>
            </a:r>
            <a:r>
              <a:rPr lang="en-US" dirty="0" smtClean="0"/>
              <a:t>PCSF)</a:t>
            </a:r>
            <a:endParaRPr lang="en-US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1534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r>
              <a:rPr lang="en-US" sz="2800" dirty="0">
                <a:solidFill>
                  <a:srgbClr val="33CC33"/>
                </a:solidFill>
              </a:rPr>
              <a:t>Given:</a:t>
            </a:r>
            <a:r>
              <a:rPr lang="en-US" sz="2800" dirty="0"/>
              <a:t> graph </a:t>
            </a:r>
            <a:r>
              <a:rPr lang="en-US" sz="2800" dirty="0">
                <a:solidFill>
                  <a:srgbClr val="0000FF"/>
                </a:solidFill>
              </a:rPr>
              <a:t>G=(V,E)</a:t>
            </a:r>
            <a:r>
              <a:rPr lang="en-US" sz="2800" dirty="0"/>
              <a:t>,  edge costs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,</a:t>
            </a:r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CC0000"/>
                </a:solidFill>
              </a:rPr>
              <a:t>source-sink</a:t>
            </a:r>
            <a:r>
              <a:rPr lang="en-US" sz="2800" dirty="0"/>
              <a:t> pairs 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-t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/>
              <a:t>  </a:t>
            </a:r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penalties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 on each </a:t>
            </a:r>
            <a:r>
              <a:rPr lang="en-US" sz="2800" dirty="0">
                <a:solidFill>
                  <a:srgbClr val="CC0000"/>
                </a:solidFill>
              </a:rPr>
              <a:t>s</a:t>
            </a:r>
            <a:r>
              <a:rPr lang="en-US" sz="2800" baseline="-25000" dirty="0">
                <a:solidFill>
                  <a:srgbClr val="CC0000"/>
                </a:solidFill>
              </a:rPr>
              <a:t>i</a:t>
            </a:r>
            <a:r>
              <a:rPr lang="en-US" sz="2800" dirty="0">
                <a:solidFill>
                  <a:srgbClr val="CC0000"/>
                </a:solidFill>
              </a:rPr>
              <a:t>-t</a:t>
            </a:r>
            <a:r>
              <a:rPr lang="en-US" sz="2800" baseline="-25000" dirty="0"/>
              <a:t>i</a:t>
            </a:r>
            <a:r>
              <a:rPr lang="en-US" sz="2800" dirty="0"/>
              <a:t> pair</a:t>
            </a:r>
          </a:p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r>
              <a:rPr lang="en-US" sz="2800" dirty="0">
                <a:solidFill>
                  <a:srgbClr val="33CC33"/>
                </a:solidFill>
              </a:rPr>
              <a:t>Goal:</a:t>
            </a:r>
            <a:r>
              <a:rPr lang="en-US" sz="2800" dirty="0"/>
              <a:t> choose a set of edges </a:t>
            </a:r>
            <a:r>
              <a:rPr lang="en-US" sz="2800" dirty="0">
                <a:solidFill>
                  <a:srgbClr val="0000FF"/>
                </a:solidFill>
              </a:rPr>
              <a:t>F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Í</a:t>
            </a:r>
            <a:r>
              <a:rPr lang="en-US" sz="2800" baseline="-250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E</a:t>
            </a:r>
            <a:r>
              <a:rPr lang="en-US" sz="2800" dirty="0"/>
              <a:t> so as to </a:t>
            </a:r>
          </a:p>
          <a:p>
            <a:pPr>
              <a:spcBef>
                <a:spcPct val="10000"/>
              </a:spcBef>
              <a:tabLst>
                <a:tab pos="1028700" algn="l"/>
                <a:tab pos="1662113" algn="l"/>
              </a:tabLst>
            </a:pPr>
            <a:r>
              <a:rPr lang="en-US" sz="2800" dirty="0"/>
              <a:t>  minimize	</a:t>
            </a:r>
            <a:r>
              <a:rPr lang="en-US" sz="2800" dirty="0">
                <a:solidFill>
                  <a:srgbClr val="0000FF"/>
                </a:solidFill>
              </a:rPr>
              <a:t>∑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baseline="-25000" dirty="0" err="1">
                <a:solidFill>
                  <a:srgbClr val="0000FF"/>
                </a:solidFill>
                <a:latin typeface="Symbol" pitchFamily="18" charset="2"/>
              </a:rPr>
              <a:t>Î</a:t>
            </a:r>
            <a:r>
              <a:rPr lang="en-US" sz="2800" baseline="-25000" dirty="0" err="1">
                <a:solidFill>
                  <a:srgbClr val="0000FF"/>
                </a:solidFill>
              </a:rPr>
              <a:t>F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CC0000"/>
                </a:solidFill>
              </a:rPr>
              <a:t>∑</a:t>
            </a:r>
            <a:r>
              <a:rPr lang="en-US" sz="2800" baseline="-25000" dirty="0">
                <a:solidFill>
                  <a:srgbClr val="CC0000"/>
                </a:solidFill>
              </a:rPr>
              <a:t>i: </a:t>
            </a:r>
            <a:r>
              <a:rPr lang="en-US" sz="2800" baseline="-25000" dirty="0" err="1">
                <a:solidFill>
                  <a:srgbClr val="CC0000"/>
                </a:solidFill>
              </a:rPr>
              <a:t>s</a:t>
            </a:r>
            <a:r>
              <a:rPr lang="en-US" sz="2600" baseline="-44000" dirty="0" err="1">
                <a:solidFill>
                  <a:srgbClr val="CC0000"/>
                </a:solidFill>
              </a:rPr>
              <a:t>i</a:t>
            </a:r>
            <a:r>
              <a:rPr lang="en-US" sz="2800" baseline="-25000" dirty="0">
                <a:solidFill>
                  <a:srgbClr val="CC0000"/>
                </a:solidFill>
              </a:rPr>
              <a:t> not connected to </a:t>
            </a:r>
            <a:r>
              <a:rPr lang="en-US" sz="2800" baseline="-25000" dirty="0" err="1">
                <a:solidFill>
                  <a:srgbClr val="CC0000"/>
                </a:solidFill>
              </a:rPr>
              <a:t>t</a:t>
            </a:r>
            <a:r>
              <a:rPr lang="en-US" sz="2600" baseline="-44000" dirty="0" err="1">
                <a:solidFill>
                  <a:srgbClr val="CC0000"/>
                </a:solidFill>
              </a:rPr>
              <a:t>i</a:t>
            </a:r>
            <a:r>
              <a:rPr lang="en-US" sz="2800" baseline="-25000" dirty="0">
                <a:solidFill>
                  <a:srgbClr val="CC0000"/>
                </a:solidFill>
              </a:rPr>
              <a:t> in F</a:t>
            </a:r>
            <a:r>
              <a:rPr lang="en-US" sz="2800" dirty="0">
                <a:solidFill>
                  <a:srgbClr val="CC0000"/>
                </a:solidFill>
              </a:rPr>
              <a:t> p</a:t>
            </a:r>
            <a:r>
              <a:rPr lang="en-US" sz="2800" baseline="-25000" dirty="0">
                <a:solidFill>
                  <a:srgbClr val="CC0000"/>
                </a:solidFill>
              </a:rPr>
              <a:t>i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52800" y="4051494"/>
            <a:ext cx="5486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2400" dirty="0"/>
              <a:t>Generalizes connectivity function of PCST</a:t>
            </a:r>
          </a:p>
          <a:p>
            <a:pPr marL="228600" indent="-228600"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2400" dirty="0"/>
              <a:t>Introduced by </a:t>
            </a:r>
            <a:r>
              <a:rPr lang="en-US" sz="2400" dirty="0" smtClean="0">
                <a:solidFill>
                  <a:srgbClr val="FFC000"/>
                </a:solidFill>
              </a:rPr>
              <a:t>H., Jain’06</a:t>
            </a:r>
            <a:r>
              <a:rPr lang="en-US" sz="2400" dirty="0" smtClean="0"/>
              <a:t>: </a:t>
            </a:r>
            <a:r>
              <a:rPr lang="en-US" sz="2400" dirty="0"/>
              <a:t>gave a 3-approx. primal-dual </a:t>
            </a:r>
            <a:r>
              <a:rPr lang="en-US" sz="2400" dirty="0" smtClean="0"/>
              <a:t>algorithm and 2.54-approx randomized LP rounding</a:t>
            </a:r>
            <a:endParaRPr lang="en-US" sz="2400" dirty="0"/>
          </a:p>
        </p:txBody>
      </p:sp>
      <p:sp>
        <p:nvSpPr>
          <p:cNvPr id="10246" name="Oval 6"/>
          <p:cNvSpPr>
            <a:spLocks noChangeAspect="1" noChangeArrowheads="1"/>
          </p:cNvSpPr>
          <p:nvPr/>
        </p:nvSpPr>
        <p:spPr bwMode="auto">
          <a:xfrm>
            <a:off x="2470150" y="4267200"/>
            <a:ext cx="155575" cy="155575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10247" name="AutoShape 7"/>
          <p:cNvCxnSpPr>
            <a:cxnSpLocks noChangeShapeType="1"/>
            <a:stCxn id="10261" idx="6"/>
            <a:endCxn id="10265" idx="2"/>
          </p:cNvCxnSpPr>
          <p:nvPr/>
        </p:nvCxnSpPr>
        <p:spPr bwMode="auto">
          <a:xfrm flipV="1">
            <a:off x="685800" y="5715000"/>
            <a:ext cx="990600" cy="2286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0250" name="AutoShape 10"/>
          <p:cNvCxnSpPr>
            <a:cxnSpLocks noChangeShapeType="1"/>
            <a:stCxn id="10265" idx="0"/>
            <a:endCxn id="10266" idx="4"/>
          </p:cNvCxnSpPr>
          <p:nvPr/>
        </p:nvCxnSpPr>
        <p:spPr bwMode="auto">
          <a:xfrm flipV="1">
            <a:off x="1752600" y="5105400"/>
            <a:ext cx="533400" cy="5334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0251" name="AutoShape 11"/>
          <p:cNvCxnSpPr>
            <a:cxnSpLocks noChangeShapeType="1"/>
            <a:stCxn id="10249" idx="6"/>
            <a:endCxn id="10266" idx="2"/>
          </p:cNvCxnSpPr>
          <p:nvPr/>
        </p:nvCxnSpPr>
        <p:spPr bwMode="auto">
          <a:xfrm>
            <a:off x="1622425" y="4921250"/>
            <a:ext cx="587375" cy="1079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0252" name="AutoShape 12"/>
          <p:cNvCxnSpPr>
            <a:cxnSpLocks noChangeShapeType="1"/>
            <a:stCxn id="10249" idx="4"/>
            <a:endCxn id="10265" idx="1"/>
          </p:cNvCxnSpPr>
          <p:nvPr/>
        </p:nvCxnSpPr>
        <p:spPr bwMode="auto">
          <a:xfrm>
            <a:off x="1546225" y="4997450"/>
            <a:ext cx="152400" cy="66357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10253" name="AutoShape 13"/>
          <p:cNvCxnSpPr>
            <a:cxnSpLocks noChangeShapeType="1"/>
            <a:stCxn id="10246" idx="4"/>
            <a:endCxn id="10248" idx="0"/>
          </p:cNvCxnSpPr>
          <p:nvPr/>
        </p:nvCxnSpPr>
        <p:spPr bwMode="auto">
          <a:xfrm>
            <a:off x="2547938" y="4422775"/>
            <a:ext cx="42862" cy="144462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971800" y="5257800"/>
            <a:ext cx="152400" cy="152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10256" name="AutoShape 16"/>
          <p:cNvCxnSpPr>
            <a:cxnSpLocks noChangeShapeType="1"/>
            <a:stCxn id="10261" idx="7"/>
            <a:endCxn id="10249" idx="3"/>
          </p:cNvCxnSpPr>
          <p:nvPr/>
        </p:nvCxnSpPr>
        <p:spPr bwMode="auto">
          <a:xfrm flipV="1">
            <a:off x="663575" y="4975225"/>
            <a:ext cx="828675" cy="9144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10257" name="AutoShape 17"/>
          <p:cNvCxnSpPr>
            <a:cxnSpLocks noChangeShapeType="1"/>
            <a:stCxn id="10249" idx="7"/>
            <a:endCxn id="10254" idx="2"/>
          </p:cNvCxnSpPr>
          <p:nvPr/>
        </p:nvCxnSpPr>
        <p:spPr bwMode="auto">
          <a:xfrm flipV="1">
            <a:off x="1600200" y="4605338"/>
            <a:ext cx="349250" cy="261937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0258" name="AutoShape 18"/>
          <p:cNvCxnSpPr>
            <a:cxnSpLocks noChangeShapeType="1"/>
            <a:stCxn id="10254" idx="7"/>
            <a:endCxn id="10246" idx="3"/>
          </p:cNvCxnSpPr>
          <p:nvPr/>
        </p:nvCxnSpPr>
        <p:spPr bwMode="auto">
          <a:xfrm flipV="1">
            <a:off x="2079625" y="4400550"/>
            <a:ext cx="412750" cy="150813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10259" name="AutoShape 19"/>
          <p:cNvCxnSpPr>
            <a:cxnSpLocks noChangeShapeType="1"/>
            <a:stCxn id="10255" idx="1"/>
            <a:endCxn id="10246" idx="5"/>
          </p:cNvCxnSpPr>
          <p:nvPr/>
        </p:nvCxnSpPr>
        <p:spPr bwMode="auto">
          <a:xfrm flipH="1" flipV="1">
            <a:off x="2603500" y="4400550"/>
            <a:ext cx="390525" cy="87947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0260" name="AutoShape 20"/>
          <p:cNvCxnSpPr>
            <a:cxnSpLocks noChangeShapeType="1"/>
            <a:stCxn id="10255" idx="3"/>
            <a:endCxn id="10248" idx="7"/>
          </p:cNvCxnSpPr>
          <p:nvPr/>
        </p:nvCxnSpPr>
        <p:spPr bwMode="auto">
          <a:xfrm flipH="1">
            <a:off x="2644775" y="5387975"/>
            <a:ext cx="349250" cy="5016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0262" name="AutoShape 22"/>
          <p:cNvCxnSpPr>
            <a:cxnSpLocks noChangeShapeType="1"/>
            <a:stCxn id="10261" idx="5"/>
            <a:endCxn id="10267" idx="2"/>
          </p:cNvCxnSpPr>
          <p:nvPr/>
        </p:nvCxnSpPr>
        <p:spPr bwMode="auto">
          <a:xfrm>
            <a:off x="663575" y="5997575"/>
            <a:ext cx="936625" cy="32702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0263" name="AutoShape 23"/>
          <p:cNvCxnSpPr>
            <a:cxnSpLocks noChangeShapeType="1"/>
            <a:stCxn id="10267" idx="7"/>
            <a:endCxn id="10248" idx="3"/>
          </p:cNvCxnSpPr>
          <p:nvPr/>
        </p:nvCxnSpPr>
        <p:spPr bwMode="auto">
          <a:xfrm flipV="1">
            <a:off x="1730375" y="5997575"/>
            <a:ext cx="806450" cy="27305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cxnSp>
        <p:nvCxnSpPr>
          <p:cNvPr id="10264" name="AutoShape 24"/>
          <p:cNvCxnSpPr>
            <a:cxnSpLocks noChangeShapeType="1"/>
            <a:stCxn id="10265" idx="6"/>
            <a:endCxn id="10248" idx="2"/>
          </p:cNvCxnSpPr>
          <p:nvPr/>
        </p:nvCxnSpPr>
        <p:spPr bwMode="auto">
          <a:xfrm>
            <a:off x="1828800" y="5715000"/>
            <a:ext cx="685800" cy="22860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1676400" y="5638800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2209800" y="4953000"/>
            <a:ext cx="152400" cy="1524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1600200" y="6248400"/>
            <a:ext cx="152400" cy="1524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cxnSp>
        <p:nvCxnSpPr>
          <p:cNvPr id="10268" name="AutoShape 28"/>
          <p:cNvCxnSpPr>
            <a:cxnSpLocks noChangeShapeType="1"/>
            <a:stCxn id="10266" idx="7"/>
            <a:endCxn id="10246" idx="4"/>
          </p:cNvCxnSpPr>
          <p:nvPr/>
        </p:nvCxnSpPr>
        <p:spPr bwMode="auto">
          <a:xfrm flipV="1">
            <a:off x="2339975" y="4422775"/>
            <a:ext cx="207963" cy="55245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514600" y="5867400"/>
            <a:ext cx="152400" cy="1524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1397000" y="5715000"/>
            <a:ext cx="1485900" cy="774700"/>
          </a:xfrm>
          <a:custGeom>
            <a:avLst/>
            <a:gdLst/>
            <a:ahLst/>
            <a:cxnLst>
              <a:cxn ang="0">
                <a:pos x="320" y="192"/>
              </a:cxn>
              <a:cxn ang="0">
                <a:pos x="32" y="336"/>
              </a:cxn>
              <a:cxn ang="0">
                <a:pos x="128" y="480"/>
              </a:cxn>
              <a:cxn ang="0">
                <a:pos x="512" y="384"/>
              </a:cxn>
              <a:cxn ang="0">
                <a:pos x="896" y="192"/>
              </a:cxn>
              <a:cxn ang="0">
                <a:pos x="752" y="0"/>
              </a:cxn>
              <a:cxn ang="0">
                <a:pos x="320" y="192"/>
              </a:cxn>
            </a:cxnLst>
            <a:rect l="0" t="0" r="r" b="b"/>
            <a:pathLst>
              <a:path w="936" h="488">
                <a:moveTo>
                  <a:pt x="320" y="192"/>
                </a:moveTo>
                <a:cubicBezTo>
                  <a:pt x="200" y="248"/>
                  <a:pt x="64" y="288"/>
                  <a:pt x="32" y="336"/>
                </a:cubicBezTo>
                <a:cubicBezTo>
                  <a:pt x="0" y="384"/>
                  <a:pt x="48" y="472"/>
                  <a:pt x="128" y="480"/>
                </a:cubicBezTo>
                <a:cubicBezTo>
                  <a:pt x="208" y="488"/>
                  <a:pt x="384" y="432"/>
                  <a:pt x="512" y="384"/>
                </a:cubicBezTo>
                <a:cubicBezTo>
                  <a:pt x="640" y="336"/>
                  <a:pt x="856" y="256"/>
                  <a:pt x="896" y="192"/>
                </a:cubicBezTo>
                <a:cubicBezTo>
                  <a:pt x="936" y="128"/>
                  <a:pt x="848" y="0"/>
                  <a:pt x="752" y="0"/>
                </a:cubicBezTo>
                <a:cubicBezTo>
                  <a:pt x="656" y="0"/>
                  <a:pt x="440" y="136"/>
                  <a:pt x="320" y="192"/>
                </a:cubicBezTo>
                <a:close/>
              </a:path>
            </a:pathLst>
          </a:custGeom>
          <a:noFill/>
          <a:ln w="25400" cap="flat" cmpd="sng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2336800" y="4064000"/>
            <a:ext cx="952500" cy="1460500"/>
          </a:xfrm>
          <a:custGeom>
            <a:avLst/>
            <a:gdLst/>
            <a:ahLst/>
            <a:cxnLst>
              <a:cxn ang="0">
                <a:pos x="16" y="176"/>
              </a:cxn>
              <a:cxn ang="0">
                <a:pos x="304" y="800"/>
              </a:cxn>
              <a:cxn ang="0">
                <a:pos x="544" y="896"/>
              </a:cxn>
              <a:cxn ang="0">
                <a:pos x="544" y="656"/>
              </a:cxn>
              <a:cxn ang="0">
                <a:pos x="208" y="80"/>
              </a:cxn>
              <a:cxn ang="0">
                <a:pos x="16" y="176"/>
              </a:cxn>
            </a:cxnLst>
            <a:rect l="0" t="0" r="r" b="b"/>
            <a:pathLst>
              <a:path w="600" h="920">
                <a:moveTo>
                  <a:pt x="16" y="176"/>
                </a:moveTo>
                <a:cubicBezTo>
                  <a:pt x="32" y="296"/>
                  <a:pt x="216" y="680"/>
                  <a:pt x="304" y="800"/>
                </a:cubicBezTo>
                <a:cubicBezTo>
                  <a:pt x="392" y="920"/>
                  <a:pt x="504" y="920"/>
                  <a:pt x="544" y="896"/>
                </a:cubicBezTo>
                <a:cubicBezTo>
                  <a:pt x="584" y="872"/>
                  <a:pt x="600" y="792"/>
                  <a:pt x="544" y="656"/>
                </a:cubicBezTo>
                <a:cubicBezTo>
                  <a:pt x="488" y="520"/>
                  <a:pt x="296" y="160"/>
                  <a:pt x="208" y="80"/>
                </a:cubicBezTo>
                <a:cubicBezTo>
                  <a:pt x="120" y="0"/>
                  <a:pt x="0" y="56"/>
                  <a:pt x="16" y="176"/>
                </a:cubicBezTo>
                <a:close/>
              </a:path>
            </a:pathLst>
          </a:custGeom>
          <a:noFill/>
          <a:ln w="25400" cap="flat" cmpd="sng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470025" y="4845050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949450" y="4529138"/>
            <a:ext cx="152400" cy="1524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533400" y="5867400"/>
            <a:ext cx="152400" cy="1524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4" rIns="91430" bIns="45714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71" grpId="0" animBg="1"/>
      <p:bldP spid="102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13509" y="33277"/>
            <a:ext cx="9457509" cy="971843"/>
          </a:xfrm>
        </p:spPr>
        <p:txBody>
          <a:bodyPr>
            <a:normAutofit fontScale="90000"/>
          </a:bodyPr>
          <a:lstStyle/>
          <a:p>
            <a:r>
              <a:rPr lang="en-US" dirty="0"/>
              <a:t>Prize-collecting Steiner </a:t>
            </a:r>
            <a:r>
              <a:rPr lang="en-US" dirty="0" smtClean="0"/>
              <a:t>Net. (PCSN)</a:t>
            </a:r>
            <a:endParaRPr lang="en-US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853437"/>
            <a:ext cx="9144000" cy="631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r>
              <a:rPr lang="en-US" sz="2800" dirty="0">
                <a:solidFill>
                  <a:srgbClr val="33CC33"/>
                </a:solidFill>
              </a:rPr>
              <a:t>Given:</a:t>
            </a:r>
            <a:r>
              <a:rPr lang="en-US" sz="2800" dirty="0"/>
              <a:t> graph </a:t>
            </a:r>
            <a:r>
              <a:rPr lang="en-US" sz="2800" dirty="0">
                <a:solidFill>
                  <a:srgbClr val="0000FF"/>
                </a:solidFill>
              </a:rPr>
              <a:t>G=(V,E)</a:t>
            </a:r>
            <a:r>
              <a:rPr lang="en-US" sz="2800" dirty="0"/>
              <a:t>,  edge costs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,</a:t>
            </a:r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CC0000"/>
                </a:solidFill>
              </a:rPr>
              <a:t>source-sink</a:t>
            </a:r>
            <a:r>
              <a:rPr lang="en-US" sz="2800" dirty="0"/>
              <a:t> pairs 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-t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/>
              <a:t>  </a:t>
            </a:r>
          </a:p>
          <a:p>
            <a:pPr>
              <a:tabLst>
                <a:tab pos="1028700" algn="l"/>
                <a:tab pos="1662113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decreasing penalty function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≥ 0</a:t>
            </a:r>
            <a:r>
              <a:rPr lang="en-US" sz="2800" dirty="0"/>
              <a:t> on each </a:t>
            </a:r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</a:rPr>
              <a:t>i</a:t>
            </a:r>
            <a:r>
              <a:rPr lang="en-US" sz="2800" dirty="0">
                <a:solidFill>
                  <a:srgbClr val="C00000"/>
                </a:solidFill>
              </a:rPr>
              <a:t>-t</a:t>
            </a:r>
            <a:r>
              <a:rPr lang="en-US" sz="2800" baseline="-25000" dirty="0">
                <a:solidFill>
                  <a:srgbClr val="C00000"/>
                </a:solidFill>
              </a:rPr>
              <a:t>i</a:t>
            </a:r>
            <a:r>
              <a:rPr lang="en-US" sz="2800" dirty="0"/>
              <a:t> </a:t>
            </a:r>
            <a:r>
              <a:rPr lang="en-US" sz="2800" dirty="0" smtClean="0"/>
              <a:t>pair</a:t>
            </a:r>
            <a:endParaRPr lang="en-US" sz="2800" dirty="0"/>
          </a:p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endParaRPr lang="en-US" sz="2800" dirty="0" smtClean="0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endParaRPr lang="en-US" sz="2800" dirty="0" smtClean="0">
              <a:solidFill>
                <a:srgbClr val="33CC33"/>
              </a:solidFill>
            </a:endParaRPr>
          </a:p>
          <a:p>
            <a:pPr>
              <a:spcBef>
                <a:spcPct val="50000"/>
              </a:spcBef>
              <a:tabLst>
                <a:tab pos="1028700" algn="l"/>
                <a:tab pos="1662113" algn="l"/>
              </a:tabLst>
            </a:pPr>
            <a:r>
              <a:rPr lang="en-US" sz="2800" dirty="0" smtClean="0">
                <a:solidFill>
                  <a:srgbClr val="33CC33"/>
                </a:solidFill>
              </a:rPr>
              <a:t>Goal:</a:t>
            </a:r>
            <a:r>
              <a:rPr lang="en-US" sz="2800" dirty="0" smtClean="0"/>
              <a:t> </a:t>
            </a:r>
            <a:r>
              <a:rPr lang="en-US" sz="2800" dirty="0"/>
              <a:t>choose a set of edges </a:t>
            </a:r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Í</a:t>
            </a:r>
            <a:r>
              <a:rPr lang="en-US" sz="2800" baseline="-250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E</a:t>
            </a:r>
            <a:r>
              <a:rPr lang="en-US" sz="2800" dirty="0"/>
              <a:t> so as to </a:t>
            </a:r>
          </a:p>
          <a:p>
            <a:pPr>
              <a:spcBef>
                <a:spcPct val="10000"/>
              </a:spcBef>
              <a:tabLst>
                <a:tab pos="1028700" algn="l"/>
                <a:tab pos="1662113" algn="l"/>
              </a:tabLst>
            </a:pPr>
            <a:r>
              <a:rPr lang="en-US" sz="2800" dirty="0"/>
              <a:t>  minimize	</a:t>
            </a:r>
            <a:r>
              <a:rPr lang="en-US" sz="2800" dirty="0">
                <a:solidFill>
                  <a:srgbClr val="0000FF"/>
                </a:solidFill>
              </a:rPr>
              <a:t>∑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0000FF"/>
                </a:solidFill>
                <a:latin typeface="Symbol" pitchFamily="18" charset="2"/>
              </a:rPr>
              <a:t>Î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</a:rPr>
              <a:t>e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CC0000"/>
                </a:solidFill>
              </a:rPr>
              <a:t>∑</a:t>
            </a:r>
            <a:r>
              <a:rPr lang="en-US" sz="2800" baseline="-25000" dirty="0" smtClean="0">
                <a:solidFill>
                  <a:srgbClr val="CC0000"/>
                </a:solidFill>
              </a:rPr>
              <a:t>i</a:t>
            </a:r>
            <a:r>
              <a:rPr lang="en-US" sz="2800" dirty="0" smtClean="0">
                <a:solidFill>
                  <a:srgbClr val="CC0000"/>
                </a:solidFill>
              </a:rPr>
              <a:t> p</a:t>
            </a:r>
            <a:r>
              <a:rPr lang="en-US" sz="2800" baseline="-25000" dirty="0" smtClean="0">
                <a:solidFill>
                  <a:srgbClr val="CC0000"/>
                </a:solidFill>
              </a:rPr>
              <a:t>i</a:t>
            </a:r>
            <a:r>
              <a:rPr lang="en-US" sz="2800" dirty="0" smtClean="0">
                <a:solidFill>
                  <a:srgbClr val="CC0000"/>
                </a:solidFill>
              </a:rPr>
              <a:t>(</a:t>
            </a:r>
            <a:r>
              <a:rPr lang="el-GR" sz="2800" dirty="0" smtClean="0">
                <a:solidFill>
                  <a:srgbClr val="C00000"/>
                </a:solidFill>
              </a:rPr>
              <a:t>λ</a:t>
            </a:r>
            <a:r>
              <a:rPr lang="en-US" sz="2800" dirty="0" smtClean="0">
                <a:solidFill>
                  <a:srgbClr val="C00000"/>
                </a:solidFill>
              </a:rPr>
              <a:t>(s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-t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)) </a:t>
            </a:r>
            <a:r>
              <a:rPr lang="en-US" sz="2800" dirty="0" smtClean="0"/>
              <a:t>where </a:t>
            </a:r>
            <a:r>
              <a:rPr lang="el-GR" sz="2800" dirty="0" smtClean="0">
                <a:solidFill>
                  <a:srgbClr val="C00000"/>
                </a:solidFill>
              </a:rPr>
              <a:t>λ</a:t>
            </a:r>
            <a:r>
              <a:rPr lang="en-US" sz="2800" dirty="0" smtClean="0">
                <a:solidFill>
                  <a:srgbClr val="C00000"/>
                </a:solidFill>
              </a:rPr>
              <a:t>(s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-t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) is the edge-connectivity of s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-t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/>
              <a:t> pair in H </a:t>
            </a:r>
          </a:p>
          <a:p>
            <a:r>
              <a:rPr lang="en-US" sz="2800" dirty="0" smtClean="0"/>
              <a:t>Special and still </a:t>
            </a:r>
            <a:r>
              <a:rPr lang="en-US" sz="2800" b="1" dirty="0" smtClean="0"/>
              <a:t>equivalent</a:t>
            </a:r>
            <a:r>
              <a:rPr lang="en-US" sz="2800" dirty="0" smtClean="0"/>
              <a:t> case: All-or-Nothing</a:t>
            </a:r>
          </a:p>
          <a:p>
            <a:r>
              <a:rPr lang="en-US" sz="2800" dirty="0" smtClean="0"/>
              <a:t>pays penalty </a:t>
            </a:r>
            <a:r>
              <a:rPr lang="en-US" sz="2800" dirty="0" smtClean="0">
                <a:solidFill>
                  <a:srgbClr val="CC0000"/>
                </a:solidFill>
              </a:rPr>
              <a:t>p</a:t>
            </a:r>
            <a:r>
              <a:rPr lang="en-US" sz="2800" baseline="-25000" dirty="0" smtClean="0">
                <a:solidFill>
                  <a:srgbClr val="CC0000"/>
                </a:solidFill>
              </a:rPr>
              <a:t>i</a:t>
            </a:r>
            <a:r>
              <a:rPr lang="en-US" sz="2800" dirty="0" smtClean="0"/>
              <a:t> if </a:t>
            </a:r>
            <a:r>
              <a:rPr lang="el-GR" sz="2800" dirty="0" smtClean="0">
                <a:solidFill>
                  <a:srgbClr val="C00000"/>
                </a:solidFill>
              </a:rPr>
              <a:t>λ</a:t>
            </a:r>
            <a:r>
              <a:rPr lang="en-US" sz="2800" dirty="0" smtClean="0">
                <a:solidFill>
                  <a:srgbClr val="C00000"/>
                </a:solidFill>
              </a:rPr>
              <a:t>(s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-t</a:t>
            </a:r>
            <a:r>
              <a:rPr lang="en-US" sz="2800" baseline="-250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) &lt; r</a:t>
            </a:r>
            <a:r>
              <a:rPr lang="en-US" sz="2800" baseline="-25000" dirty="0" smtClean="0">
                <a:solidFill>
                  <a:srgbClr val="C00000"/>
                </a:solidFill>
              </a:rPr>
              <a:t>i </a:t>
            </a:r>
            <a:r>
              <a:rPr lang="en-US" sz="2800" dirty="0" smtClean="0"/>
              <a:t>;zero otherwise</a:t>
            </a:r>
          </a:p>
          <a:p>
            <a:pPr>
              <a:spcBef>
                <a:spcPct val="10000"/>
              </a:spcBef>
              <a:tabLst>
                <a:tab pos="1028700" algn="l"/>
                <a:tab pos="1662113" algn="l"/>
              </a:tabLst>
            </a:pPr>
            <a:r>
              <a:rPr lang="en-US" sz="2800" dirty="0" smtClean="0">
                <a:solidFill>
                  <a:srgbClr val="FFC000"/>
                </a:solidFill>
              </a:rPr>
              <a:t>H., </a:t>
            </a:r>
            <a:r>
              <a:rPr lang="en-US" sz="2800" dirty="0" err="1" smtClean="0">
                <a:solidFill>
                  <a:srgbClr val="FFC000"/>
                </a:solidFill>
              </a:rPr>
              <a:t>Khandekar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</a:rPr>
              <a:t>Kortsarz</a:t>
            </a:r>
            <a:r>
              <a:rPr lang="en-US" sz="2800" dirty="0" smtClean="0">
                <a:solidFill>
                  <a:srgbClr val="FFC000"/>
                </a:solidFill>
              </a:rPr>
              <a:t>, Nutov’10: </a:t>
            </a:r>
            <a:r>
              <a:rPr lang="en-US" sz="2800" dirty="0" smtClean="0"/>
              <a:t>2.54-approx</a:t>
            </a:r>
            <a:endParaRPr lang="en-US" sz="2800" dirty="0" smtClean="0">
              <a:solidFill>
                <a:srgbClr val="FFC000"/>
              </a:solidFill>
            </a:endParaRPr>
          </a:p>
          <a:p>
            <a:pPr>
              <a:spcBef>
                <a:spcPct val="10000"/>
              </a:spcBef>
              <a:tabLst>
                <a:tab pos="1028700" algn="l"/>
                <a:tab pos="1662113" algn="l"/>
              </a:tabLst>
            </a:pPr>
            <a:endParaRPr lang="en-US" sz="2800" baseline="-25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539" t="64646" r="24769" b="10430"/>
          <a:stretch>
            <a:fillRect/>
          </a:stretch>
        </p:blipFill>
        <p:spPr bwMode="auto">
          <a:xfrm>
            <a:off x="2940148" y="2160617"/>
            <a:ext cx="5936566" cy="189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Prize-Collecting vs. Non-Prize-Collecting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7618"/>
            <a:ext cx="9144000" cy="569038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By non-prize-collecting  we mean the </a:t>
            </a:r>
            <a:r>
              <a:rPr lang="en-US" sz="2400" i="1" dirty="0" smtClean="0"/>
              <a:t>regular</a:t>
            </a:r>
            <a:r>
              <a:rPr lang="en-US" sz="2400" dirty="0" smtClean="0"/>
              <a:t> problem </a:t>
            </a:r>
            <a:r>
              <a:rPr lang="en-US" sz="2400" dirty="0" smtClean="0"/>
              <a:t>where </a:t>
            </a:r>
            <a:r>
              <a:rPr lang="en-US" sz="2400" dirty="0" smtClean="0"/>
              <a:t>we </a:t>
            </a:r>
            <a:r>
              <a:rPr lang="en-US" sz="2400" dirty="0" smtClean="0"/>
              <a:t>need to serve all demands</a:t>
            </a:r>
          </a:p>
          <a:p>
            <a:r>
              <a:rPr lang="en-US" sz="2400" dirty="0" smtClean="0"/>
              <a:t>There is one non-trivial separation:</a:t>
            </a:r>
          </a:p>
          <a:p>
            <a:pPr algn="ctr">
              <a:buNone/>
            </a:pPr>
            <a:r>
              <a:rPr lang="en-US" sz="2400" dirty="0" err="1" smtClean="0">
                <a:solidFill>
                  <a:srgbClr val="FFC000"/>
                </a:solidFill>
              </a:rPr>
              <a:t>Bateni</a:t>
            </a:r>
            <a:r>
              <a:rPr lang="en-US" sz="2400" dirty="0" smtClean="0">
                <a:solidFill>
                  <a:srgbClr val="FFC000"/>
                </a:solidFill>
              </a:rPr>
              <a:t>, H., </a:t>
            </a:r>
            <a:r>
              <a:rPr lang="en-US" sz="2400" dirty="0" smtClean="0">
                <a:solidFill>
                  <a:srgbClr val="FFC000"/>
                </a:solidFill>
              </a:rPr>
              <a:t>Marx’10</a:t>
            </a:r>
            <a:r>
              <a:rPr lang="en-US" sz="2400" dirty="0" smtClean="0"/>
              <a:t>: </a:t>
            </a:r>
            <a:r>
              <a:rPr lang="en-US" sz="2400" b="1" dirty="0" smtClean="0"/>
              <a:t>Seiner forest </a:t>
            </a:r>
            <a:r>
              <a:rPr lang="en-US" sz="2400" dirty="0" smtClean="0"/>
              <a:t>has PTAS on planar graphs &amp; Euclidian plane though </a:t>
            </a:r>
            <a:r>
              <a:rPr lang="en-US" sz="2400" b="1" dirty="0" smtClean="0"/>
              <a:t>PCSF</a:t>
            </a:r>
            <a:r>
              <a:rPr lang="en-US" sz="2400" dirty="0" smtClean="0"/>
              <a:t> is APX-hard on these graphs</a:t>
            </a:r>
          </a:p>
          <a:p>
            <a:r>
              <a:rPr lang="en-US" sz="2400" dirty="0" smtClean="0"/>
              <a:t> But for other problems  still we do not  know that much about approximation factors</a:t>
            </a:r>
          </a:p>
          <a:p>
            <a:r>
              <a:rPr lang="en-US" sz="2400" dirty="0" smtClean="0"/>
              <a:t>What we know:</a:t>
            </a:r>
          </a:p>
          <a:p>
            <a:pPr>
              <a:buNone/>
            </a:pPr>
            <a:r>
              <a:rPr lang="en-US" sz="2400" dirty="0" smtClean="0"/>
              <a:t>    Usually there is a constant factor and indeed an additive factor 1 difference for approximation factors of PC versions vs. non-PC versions</a:t>
            </a:r>
          </a:p>
          <a:p>
            <a:r>
              <a:rPr lang="en-US" sz="2400" dirty="0" smtClean="0"/>
              <a:t>It is not always easy though, e.g., </a:t>
            </a:r>
            <a:r>
              <a:rPr lang="en-US" sz="2400" b="1" dirty="0" smtClean="0"/>
              <a:t>All-or-Nothing PCSN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0E7-86E3-442F-985E-495168A8D50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xspace}&#10;\usepackage{amsmath}&#10;&#10;\newcommand{\myebar}[1]{\ensuremath{V-V(#1)}\xspace}&#10;\newcommand{\tbar}{\myebar{T}}&#10;\newcommand{\sbar}{\myebar{S}}&#10;&#10;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 M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970</Words>
  <Application>Microsoft Office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Comic Sans MS</vt:lpstr>
      <vt:lpstr>CMEX10</vt:lpstr>
      <vt:lpstr>CMMI10</vt:lpstr>
      <vt:lpstr>CMR10</vt:lpstr>
      <vt:lpstr>CMMI7</vt:lpstr>
      <vt:lpstr>CMSY7</vt:lpstr>
      <vt:lpstr>CMR7</vt:lpstr>
      <vt:lpstr>CMSY10ORIG</vt:lpstr>
      <vt:lpstr>CMMI5</vt:lpstr>
      <vt:lpstr>Symbol</vt:lpstr>
      <vt:lpstr>Wingdings</vt:lpstr>
      <vt:lpstr>Calibri</vt:lpstr>
      <vt:lpstr>Office Theme</vt:lpstr>
      <vt:lpstr>Prize-collecting Frameworks</vt:lpstr>
      <vt:lpstr>Prize-collecting Problems</vt:lpstr>
      <vt:lpstr>Examples</vt:lpstr>
      <vt:lpstr>Prize-collecting TSP (PCTSP)</vt:lpstr>
      <vt:lpstr>Prize-collecting Steiner tree (PCST)</vt:lpstr>
      <vt:lpstr>Prize-collecting Steiner forest (PCSF)</vt:lpstr>
      <vt:lpstr>Prize-collecting Steiner forest (PCSF)</vt:lpstr>
      <vt:lpstr>Prize-collecting Steiner Net. (PCSN)</vt:lpstr>
      <vt:lpstr>Prize-Collecting vs. Non-Prize-Collecting</vt:lpstr>
      <vt:lpstr>Reduction to  All-or-Nothing</vt:lpstr>
      <vt:lpstr>LP for All-or-Nothing PCSN</vt:lpstr>
      <vt:lpstr>New LP for All-or-Nothing PCSN</vt:lpstr>
      <vt:lpstr>New LP for All-or-Nothing PCSN</vt:lpstr>
      <vt:lpstr>PCSN with submodular penalty f’n.</vt:lpstr>
      <vt:lpstr>Prize-Collecting Clustering</vt:lpstr>
      <vt:lpstr>PC-Clustering: More precisely</vt:lpstr>
      <vt:lpstr>PC-Clustering Applications</vt:lpstr>
      <vt:lpstr>Slide 18</vt:lpstr>
      <vt:lpstr>Slide 19</vt:lpstr>
      <vt:lpstr>Slide 20</vt:lpstr>
      <vt:lpstr>Slide 21</vt:lpstr>
      <vt:lpstr>Slide 22</vt:lpstr>
      <vt:lpstr>Slide 23</vt:lpstr>
      <vt:lpstr>PC-Clustering Applications</vt:lpstr>
      <vt:lpstr>Application to PCST</vt:lpstr>
      <vt:lpstr>Open Problems</vt:lpstr>
      <vt:lpstr>Slide 27</vt:lpstr>
    </vt:vector>
  </TitlesOfParts>
  <Company>AT&amp;T Labs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aarcher</dc:creator>
  <cp:lastModifiedBy>hajiagha</cp:lastModifiedBy>
  <cp:revision>280</cp:revision>
  <dcterms:created xsi:type="dcterms:W3CDTF">2011-01-20T20:31:49Z</dcterms:created>
  <dcterms:modified xsi:type="dcterms:W3CDTF">2011-06-14T18:30:06Z</dcterms:modified>
</cp:coreProperties>
</file>