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1" r:id="rId1"/>
  </p:sldMasterIdLst>
  <p:handoutMasterIdLst>
    <p:handoutMasterId r:id="rId37"/>
  </p:handoutMasterIdLst>
  <p:sldIdLst>
    <p:sldId id="257" r:id="rId2"/>
    <p:sldId id="258" r:id="rId3"/>
    <p:sldId id="344" r:id="rId4"/>
    <p:sldId id="259" r:id="rId5"/>
    <p:sldId id="345" r:id="rId6"/>
    <p:sldId id="340" r:id="rId7"/>
    <p:sldId id="301" r:id="rId8"/>
    <p:sldId id="351" r:id="rId9"/>
    <p:sldId id="288" r:id="rId10"/>
    <p:sldId id="293" r:id="rId11"/>
    <p:sldId id="260" r:id="rId12"/>
    <p:sldId id="349" r:id="rId13"/>
    <p:sldId id="262" r:id="rId14"/>
    <p:sldId id="334" r:id="rId15"/>
    <p:sldId id="263" r:id="rId16"/>
    <p:sldId id="327" r:id="rId17"/>
    <p:sldId id="264" r:id="rId18"/>
    <p:sldId id="330" r:id="rId19"/>
    <p:sldId id="331" r:id="rId20"/>
    <p:sldId id="329" r:id="rId21"/>
    <p:sldId id="343" r:id="rId22"/>
    <p:sldId id="266" r:id="rId23"/>
    <p:sldId id="267" r:id="rId24"/>
    <p:sldId id="269" r:id="rId25"/>
    <p:sldId id="333" r:id="rId26"/>
    <p:sldId id="300" r:id="rId27"/>
    <p:sldId id="287" r:id="rId28"/>
    <p:sldId id="303" r:id="rId29"/>
    <p:sldId id="346" r:id="rId30"/>
    <p:sldId id="305" r:id="rId31"/>
    <p:sldId id="306" r:id="rId32"/>
    <p:sldId id="347" r:id="rId33"/>
    <p:sldId id="348" r:id="rId34"/>
    <p:sldId id="309" r:id="rId35"/>
    <p:sldId id="324" r:id="rId36"/>
  </p:sldIdLst>
  <p:sldSz cx="9144000" cy="6858000" type="screen4x3"/>
  <p:notesSz cx="6858000" cy="9144000"/>
  <p:custDataLst>
    <p:tags r:id="rId39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ＭＳ Ｐゴシック" charset="0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ＭＳ Ｐゴシック" charset="0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ＭＳ Ｐゴシック" charset="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ＭＳ Ｐゴシック" charset="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ahoma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ahoma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ahoma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ahom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A2991"/>
    <a:srgbClr val="41247F"/>
    <a:srgbClr val="2D1959"/>
    <a:srgbClr val="43AD1B"/>
    <a:srgbClr val="FF0000"/>
    <a:srgbClr val="FF6699"/>
    <a:srgbClr val="FFCC99"/>
    <a:srgbClr val="FF9900"/>
    <a:srgbClr val="8DD3CE"/>
    <a:srgbClr val="BCC7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883" autoAdjust="0"/>
    <p:restoredTop sz="94660"/>
  </p:normalViewPr>
  <p:slideViewPr>
    <p:cSldViewPr>
      <p:cViewPr varScale="1">
        <p:scale>
          <a:sx n="147" d="100"/>
          <a:sy n="147" d="100"/>
        </p:scale>
        <p:origin x="-992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72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handoutMaster" Target="handoutMasters/handoutMaster1.xml"/><Relationship Id="rId38" Type="http://schemas.openxmlformats.org/officeDocument/2006/relationships/printerSettings" Target="printerSettings/printerSettings1.bin"/><Relationship Id="rId39" Type="http://schemas.openxmlformats.org/officeDocument/2006/relationships/tags" Target="tags/tag1.xml"/><Relationship Id="rId40" Type="http://schemas.openxmlformats.org/officeDocument/2006/relationships/presProps" Target="presProps.xml"/><Relationship Id="rId41" Type="http://schemas.openxmlformats.org/officeDocument/2006/relationships/viewProps" Target="viewProps.xml"/><Relationship Id="rId42" Type="http://schemas.openxmlformats.org/officeDocument/2006/relationships/theme" Target="theme/theme1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fld id="{DAB9C12C-A595-374F-A4D1-1AD852DD212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6698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486873" y="411480"/>
            <a:ext cx="8170254" cy="6035040"/>
            <a:chOff x="486873" y="411480"/>
            <a:chExt cx="8170254" cy="6035040"/>
          </a:xfrm>
        </p:grpSpPr>
        <p:sp>
          <p:nvSpPr>
            <p:cNvPr id="8" name="Rectangle 7"/>
            <p:cNvSpPr/>
            <p:nvPr/>
          </p:nvSpPr>
          <p:spPr>
            <a:xfrm>
              <a:off x="486873" y="411480"/>
              <a:ext cx="8170254" cy="6035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562843" y="457200"/>
              <a:ext cx="7982712" cy="25786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3950"/>
            <a:ext cx="7342188" cy="1924050"/>
          </a:xfrm>
        </p:spPr>
        <p:txBody>
          <a:bodyPr anchor="b" anchorCtr="0">
            <a:noAutofit/>
          </a:bodyPr>
          <a:lstStyle>
            <a:lvl1pPr>
              <a:defRPr sz="54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429000"/>
            <a:ext cx="7342188" cy="1752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3741" y="6122894"/>
            <a:ext cx="2133600" cy="259317"/>
          </a:xfr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2894"/>
            <a:ext cx="2895600" cy="25781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91000" y="6122894"/>
            <a:ext cx="762000" cy="271463"/>
          </a:xfrm>
        </p:spPr>
        <p:txBody>
          <a:bodyPr/>
          <a:lstStyle/>
          <a:p>
            <a:fld id="{AF817912-820D-7545-B531-EEAA378607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26" name="Group 2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grpSp>
            <p:nvGrpSpPr>
              <p:cNvPr id="27" name="Group 26"/>
              <p:cNvGrpSpPr/>
              <p:nvPr/>
            </p:nvGrpSpPr>
            <p:grpSpPr>
              <a:xfrm>
                <a:off x="182880" y="173699"/>
                <a:ext cx="8778240" cy="6510602"/>
                <a:chOff x="182880" y="173699"/>
                <a:chExt cx="8778240" cy="6510602"/>
              </a:xfrm>
            </p:grpSpPr>
            <p:sp>
              <p:nvSpPr>
                <p:cNvPr id="29" name="Rectangle 28"/>
                <p:cNvSpPr/>
                <p:nvPr/>
              </p:nvSpPr>
              <p:spPr>
                <a:xfrm>
                  <a:off x="182880" y="173699"/>
                  <a:ext cx="8778240" cy="6510602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 w="12700">
                  <a:noFill/>
                </a:ln>
                <a:effectLst>
                  <a:outerShdw blurRad="63500" sx="101000" sy="101000" algn="ctr" rotWithShape="0">
                    <a:prstClr val="black">
                      <a:alpha val="40000"/>
                    </a:prstClr>
                  </a:outerShdw>
                </a:effectLst>
                <a:scene3d>
                  <a:camera prst="perspectiveFront" fov="4800000"/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30" name="Group 10"/>
                <p:cNvGrpSpPr/>
                <p:nvPr/>
              </p:nvGrpSpPr>
              <p:grpSpPr>
                <a:xfrm>
                  <a:off x="256032" y="237744"/>
                  <a:ext cx="8622792" cy="6364224"/>
                  <a:chOff x="247157" y="247430"/>
                  <a:chExt cx="8622792" cy="6364224"/>
                </a:xfrm>
              </p:grpSpPr>
              <p:sp>
                <p:nvSpPr>
                  <p:cNvPr id="31" name="Rectangle 30"/>
                  <p:cNvSpPr>
                    <a:spLocks/>
                  </p:cNvSpPr>
                  <p:nvPr/>
                </p:nvSpPr>
                <p:spPr>
                  <a:xfrm>
                    <a:off x="247157" y="247430"/>
                    <a:ext cx="8622792" cy="6364224"/>
                  </a:xfrm>
                  <a:prstGeom prst="rect">
                    <a:avLst/>
                  </a:prstGeom>
                  <a:noFill/>
                  <a:ln w="12700">
                    <a:solidFill>
                      <a:schemeClr val="tx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/>
                  </a:p>
                </p:txBody>
              </p:sp>
              <p:cxnSp>
                <p:nvCxnSpPr>
                  <p:cNvPr id="32" name="Straight Connector 31"/>
                  <p:cNvCxnSpPr/>
                  <p:nvPr/>
                </p:nvCxnSpPr>
                <p:spPr>
                  <a:xfrm>
                    <a:off x="247157" y="6389024"/>
                    <a:ext cx="8622792" cy="158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</p:cxnSp>
            </p:grpSp>
          </p:grpSp>
          <p:sp>
            <p:nvSpPr>
              <p:cNvPr id="28" name="Rectangle 27"/>
              <p:cNvSpPr/>
              <p:nvPr/>
            </p:nvSpPr>
            <p:spPr>
              <a:xfrm rot="5400000">
                <a:off x="801086" y="3274090"/>
                <a:ext cx="6135624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  <p:sp>
          <p:nvSpPr>
            <p:cNvPr id="25" name="Rectangle 24"/>
            <p:cNvSpPr/>
            <p:nvPr/>
          </p:nvSpPr>
          <p:spPr>
            <a:xfrm rot="10800000">
              <a:off x="258763" y="1594462"/>
              <a:ext cx="357530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694329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672323"/>
            <a:ext cx="3008313" cy="3403040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576B-FFA8-2947-9346-35A78144D0C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352892" y="310123"/>
            <a:ext cx="3398837" cy="1204912"/>
          </a:xfrm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6" name="Group 1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9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0" name="Rectangle 19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1" name="Straight Connector 2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17" name="Rectangle 16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691640"/>
            <a:ext cx="3008376" cy="914400"/>
          </a:xfrm>
        </p:spPr>
        <p:txBody>
          <a:bodyPr anchor="b">
            <a:no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38559" y="612775"/>
            <a:ext cx="4114800" cy="546811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2670048"/>
            <a:ext cx="3008376" cy="3401568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DB8A7-68E8-FF4B-A600-1631B51A50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7" name="Group 1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9" name="Rectangle 18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1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2" name="Rectangle 21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3" name="Straight Connector 22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20" name="Rectangle 19"/>
            <p:cNvSpPr/>
            <p:nvPr/>
          </p:nvSpPr>
          <p:spPr>
            <a:xfrm>
              <a:off x="256032" y="4203192"/>
              <a:ext cx="8622792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1" y="4287819"/>
            <a:ext cx="8021977" cy="916193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6347" y="331694"/>
            <a:ext cx="8421624" cy="3783106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1" y="5271247"/>
            <a:ext cx="8021977" cy="1013011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0"/>
              </a:spcBef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B576B-FFA8-2947-9346-35A78144D0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4" name="Rectangle 13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5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6" name="Rectangle 15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7" name="Straight Connector 16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8" name="Rectangle 17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C0F8F-356C-CE47-A608-3D63DCD375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4" name="Group 13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6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7" name="Rectangle 16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19" name="Straight Connector 18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18" name="Rectangle 17"/>
            <p:cNvSpPr/>
            <p:nvPr/>
          </p:nvSpPr>
          <p:spPr>
            <a:xfrm rot="5400000">
              <a:off x="4242277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399" y="609600"/>
            <a:ext cx="1416423" cy="5516563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222" y="609600"/>
            <a:ext cx="6279777" cy="551656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82E21-C85F-6942-BF3B-1D1E7AD7A1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3" name="Rectangle 12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9" name="Rectangle 18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1" name="Rectangle 20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0A111-A84F-4F44-B029-E83353AF5A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486873" y="411480"/>
            <a:ext cx="8170254" cy="6035040"/>
            <a:chOff x="486873" y="411480"/>
            <a:chExt cx="8170254" cy="6035040"/>
          </a:xfrm>
        </p:grpSpPr>
        <p:sp>
          <p:nvSpPr>
            <p:cNvPr id="12" name="Rectangle 11"/>
            <p:cNvSpPr/>
            <p:nvPr/>
          </p:nvSpPr>
          <p:spPr>
            <a:xfrm>
              <a:off x="486873" y="411480"/>
              <a:ext cx="8170254" cy="6035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" name="Group 11"/>
            <p:cNvGrpSpPr/>
            <p:nvPr/>
          </p:nvGrpSpPr>
          <p:grpSpPr>
            <a:xfrm>
              <a:off x="562842" y="475488"/>
              <a:ext cx="7982713" cy="5888736"/>
              <a:chOff x="562842" y="475488"/>
              <a:chExt cx="7982713" cy="5888736"/>
            </a:xfrm>
          </p:grpSpPr>
          <p:sp>
            <p:nvSpPr>
              <p:cNvPr id="8" name="Rectangle 7"/>
              <p:cNvSpPr>
                <a:spLocks/>
              </p:cNvSpPr>
              <p:nvPr/>
            </p:nvSpPr>
            <p:spPr>
              <a:xfrm>
                <a:off x="562843" y="475488"/>
                <a:ext cx="7982712" cy="5888736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9" name="Straight Connector 8"/>
              <p:cNvCxnSpPr/>
              <p:nvPr/>
            </p:nvCxnSpPr>
            <p:spPr>
              <a:xfrm>
                <a:off x="562842" y="6133646"/>
                <a:ext cx="7982712" cy="1472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562842" y="3427528"/>
                <a:ext cx="7982712" cy="1472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0113" y="3442447"/>
            <a:ext cx="7345362" cy="1532965"/>
          </a:xfrm>
        </p:spPr>
        <p:txBody>
          <a:bodyPr anchor="b" anchorCtr="0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0113" y="5029200"/>
            <a:ext cx="7345362" cy="9906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9259" y="6122894"/>
            <a:ext cx="2133600" cy="259317"/>
          </a:xfr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4401"/>
            <a:ext cx="2895600" cy="257810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636493" y="533400"/>
            <a:ext cx="7836408" cy="2828925"/>
          </a:xfrm>
        </p:spPr>
        <p:txBody>
          <a:bodyPr>
            <a:normAutofit/>
          </a:bodyPr>
          <a:lstStyle>
            <a:lvl1pPr>
              <a:buNone/>
              <a:defRPr sz="20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2" name="Rectangle 11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7" name="Rectangle 2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1371600"/>
            <a:ext cx="7345362" cy="1676400"/>
          </a:xfrm>
        </p:spPr>
        <p:txBody>
          <a:bodyPr anchor="b" anchorCtr="0">
            <a:noAutofit/>
          </a:bodyPr>
          <a:lstStyle>
            <a:lvl1pPr algn="ctr">
              <a:defRPr sz="5400" b="0" i="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3" y="3134566"/>
            <a:ext cx="7345362" cy="1500187"/>
          </a:xfrm>
        </p:spPr>
        <p:txBody>
          <a:bodyPr anchor="t" anchorCtr="0"/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8DE03-D513-0342-9BA7-1039ED50CD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21" name="Rectangle 20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2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5" name="Rectangle 24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1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57E00-0BF7-0446-A5EA-1621915589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26" name="Group 2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27" name="Rectangle 26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9" name="Rectangle 28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1" name="Straight Connector 3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sp>
              <p:nvSpPr>
                <p:cNvPr id="32" name="Rectangle 31"/>
                <p:cNvSpPr/>
                <p:nvPr/>
              </p:nvSpPr>
              <p:spPr>
                <a:xfrm>
                  <a:off x="247157" y="1612392"/>
                  <a:ext cx="8622792" cy="64008"/>
                </a:xfrm>
                <a:prstGeom prst="rect">
                  <a:avLst/>
                </a:prstGeom>
                <a:solidFill>
                  <a:schemeClr val="bg2">
                    <a:lumMod val="40000"/>
                    <a:lumOff val="60000"/>
                  </a:schemeClr>
                </a:solidFill>
                <a:ln w="3175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</p:grpSp>
        </p:grpSp>
        <p:cxnSp>
          <p:nvCxnSpPr>
            <p:cNvPr id="23" name="Straight Connector 22"/>
            <p:cNvCxnSpPr/>
            <p:nvPr/>
          </p:nvCxnSpPr>
          <p:spPr>
            <a:xfrm rot="16200000" flipH="1">
              <a:off x="2217480" y="4026438"/>
              <a:ext cx="4711326" cy="2286"/>
            </a:xfrm>
            <a:prstGeom prst="line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01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301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45539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45539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1AE2D1-E834-7F4D-8AEF-0C0204DF9D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3" name="Rectangle 12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4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5" name="Rectangle 14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7" name="Rectangle 16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01AE0-4529-8B42-AD52-E04585A035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1" name="Rectangle 10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3" name="Rectangle 1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4" name="Straight Connector 1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AD3E2-4183-9C42-9885-13E3D1E616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6" name="Group 1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8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9" name="Rectangle 18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0" name="Straight Connector 19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3" name="Rectangle 32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169892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147888"/>
            <a:ext cx="3008313" cy="3262313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BF690-F4B0-DA42-B041-AB1FA740C6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0113" y="244158"/>
            <a:ext cx="7345362" cy="13398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2" y="2133601"/>
            <a:ext cx="7345363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3840" y="6371591"/>
            <a:ext cx="2133600" cy="2593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58840" y="6371591"/>
            <a:ext cx="2895600" cy="2578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1000" y="6356350"/>
            <a:ext cx="762000" cy="2714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DF8B576B-FFA8-2947-9346-35A78144D0C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794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080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366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2652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485900" indent="-22860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712913" indent="-228600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947863" indent="-22860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174875" indent="-228600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lang="en-US" sz="1800" kern="1200" dirty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hyperlink" Target="http://dimacs.rutgers.edu/Workshops/NextGenerationNetworks/slides/ChekuriZhang.pdf" TargetMode="Externa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400" dirty="0" smtClean="0"/>
              <a:t>Buy at Bulk Network Design</a:t>
            </a:r>
            <a:br>
              <a:rPr lang="en-US" sz="4400" dirty="0" smtClean="0"/>
            </a:br>
            <a:r>
              <a:rPr lang="en-US" sz="4400" dirty="0" smtClean="0"/>
              <a:t>(with Protection)</a:t>
            </a:r>
            <a:endParaRPr lang="en-US" sz="7200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43000" y="3886200"/>
            <a:ext cx="6629400" cy="1752600"/>
          </a:xfrm>
        </p:spPr>
        <p:txBody>
          <a:bodyPr/>
          <a:lstStyle/>
          <a:p>
            <a:r>
              <a:rPr lang="en-US" sz="2800" dirty="0">
                <a:solidFill>
                  <a:srgbClr val="FF0000"/>
                </a:solidFill>
              </a:rPr>
              <a:t>Chandra </a:t>
            </a:r>
            <a:r>
              <a:rPr lang="en-US" sz="2800" dirty="0" err="1">
                <a:solidFill>
                  <a:srgbClr val="FF0000"/>
                </a:solidFill>
              </a:rPr>
              <a:t>Chekuri</a:t>
            </a:r>
            <a:r>
              <a:rPr lang="en-US" sz="2800" dirty="0">
                <a:solidFill>
                  <a:srgbClr val="FF0000"/>
                </a:solidFill>
              </a:rPr>
              <a:t> 		</a:t>
            </a:r>
            <a:endParaRPr lang="en-US" sz="2800" dirty="0" smtClean="0">
              <a:solidFill>
                <a:srgbClr val="FF0000"/>
              </a:solidFill>
            </a:endParaRPr>
          </a:p>
          <a:p>
            <a:r>
              <a:rPr lang="en-US" sz="2400" dirty="0" smtClean="0"/>
              <a:t>Univ</a:t>
            </a:r>
            <a:r>
              <a:rPr lang="en-US" sz="2400" dirty="0"/>
              <a:t>. of </a:t>
            </a:r>
            <a:r>
              <a:rPr lang="en-US" sz="2400" dirty="0" smtClean="0"/>
              <a:t>Illinois, Urbana-Champaign</a:t>
            </a:r>
            <a:r>
              <a:rPr lang="en-US" sz="1800" dirty="0"/>
              <a:t>		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-971550" y="573088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Uniform versus Non-uniform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charset="0"/>
              <a:buNone/>
            </a:pPr>
            <a:r>
              <a:rPr lang="en-US" b="1" dirty="0"/>
              <a:t>Uniform:  </a:t>
            </a:r>
            <a:r>
              <a:rPr lang="en-US" dirty="0" err="1">
                <a:solidFill>
                  <a:srgbClr val="FF0000"/>
                </a:solidFill>
              </a:rPr>
              <a:t>f</a:t>
            </a:r>
            <a:r>
              <a:rPr lang="en-US" baseline="-25000" dirty="0" err="1">
                <a:solidFill>
                  <a:srgbClr val="FF0000"/>
                </a:solidFill>
              </a:rPr>
              <a:t>e</a:t>
            </a:r>
            <a:r>
              <a:rPr lang="en-US" dirty="0">
                <a:solidFill>
                  <a:srgbClr val="FF0000"/>
                </a:solidFill>
              </a:rPr>
              <a:t> = </a:t>
            </a:r>
            <a:r>
              <a:rPr lang="en-US" dirty="0" err="1">
                <a:solidFill>
                  <a:srgbClr val="FF0000"/>
                </a:solidFill>
              </a:rPr>
              <a:t>c</a:t>
            </a:r>
            <a:r>
              <a:rPr lang="en-US" baseline="-25000" dirty="0" err="1" smtClean="0">
                <a:solidFill>
                  <a:srgbClr val="FF0000"/>
                </a:solidFill>
              </a:rPr>
              <a:t>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f</a:t>
            </a:r>
            <a:r>
              <a:rPr lang="en-US" dirty="0"/>
              <a:t> where </a:t>
            </a:r>
            <a:r>
              <a:rPr lang="en-US" dirty="0">
                <a:solidFill>
                  <a:srgbClr val="FF0000"/>
                </a:solidFill>
              </a:rPr>
              <a:t>c : E </a:t>
            </a:r>
            <a:r>
              <a:rPr lang="en-US" dirty="0">
                <a:solidFill>
                  <a:srgbClr val="FF0000"/>
                </a:solidFill>
                <a:latin typeface="cmsy10" charset="0"/>
              </a:rPr>
              <a:t>!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  <a:latin typeface="cmsy10" charset="0"/>
              </a:rPr>
              <a:t>R</a:t>
            </a:r>
            <a:r>
              <a:rPr lang="en-US" baseline="30000" dirty="0" smtClean="0">
                <a:solidFill>
                  <a:srgbClr val="FF0000"/>
                </a:solidFill>
              </a:rPr>
              <a:t>+</a:t>
            </a:r>
            <a:r>
              <a:rPr lang="en-US" dirty="0">
                <a:solidFill>
                  <a:schemeClr val="hlink"/>
                </a:solidFill>
              </a:rPr>
              <a:t> </a:t>
            </a:r>
            <a:endParaRPr lang="en-US" dirty="0" smtClean="0">
              <a:solidFill>
                <a:schemeClr val="hlink"/>
              </a:solidFill>
            </a:endParaRPr>
          </a:p>
          <a:p>
            <a:pPr>
              <a:buFont typeface="Wingdings" charset="0"/>
              <a:buNone/>
            </a:pPr>
            <a:r>
              <a:rPr lang="en-US" dirty="0">
                <a:solidFill>
                  <a:schemeClr val="hlink"/>
                </a:solidFill>
              </a:rPr>
              <a:t>  </a:t>
            </a:r>
            <a:r>
              <a:rPr lang="en-US" dirty="0" smtClean="0">
                <a:solidFill>
                  <a:schemeClr val="hlink"/>
                </a:solidFill>
              </a:rPr>
              <a:t> </a:t>
            </a:r>
            <a:r>
              <a:rPr lang="en-US" dirty="0" smtClean="0"/>
              <a:t>(</a:t>
            </a:r>
            <a:r>
              <a:rPr lang="en-US" dirty="0" err="1" smtClean="0"/>
              <a:t>wlog</a:t>
            </a:r>
            <a:r>
              <a:rPr lang="en-US" dirty="0" smtClean="0"/>
              <a:t> </a:t>
            </a:r>
            <a:r>
              <a:rPr lang="en-US" dirty="0" err="1">
                <a:solidFill>
                  <a:srgbClr val="FF0000"/>
                </a:solidFill>
              </a:rPr>
              <a:t>c</a:t>
            </a:r>
            <a:r>
              <a:rPr lang="en-US" baseline="-25000" dirty="0" err="1">
                <a:solidFill>
                  <a:srgbClr val="FF0000"/>
                </a:solidFill>
              </a:rPr>
              <a:t>e</a:t>
            </a:r>
            <a:r>
              <a:rPr lang="en-US" dirty="0">
                <a:solidFill>
                  <a:srgbClr val="FF0000"/>
                </a:solidFill>
              </a:rPr>
              <a:t> = 1</a:t>
            </a:r>
            <a:r>
              <a:rPr lang="en-US" dirty="0"/>
              <a:t> for all </a:t>
            </a:r>
            <a:r>
              <a:rPr lang="en-US" dirty="0">
                <a:solidFill>
                  <a:srgbClr val="FF0000"/>
                </a:solidFill>
              </a:rPr>
              <a:t>e</a:t>
            </a:r>
            <a:r>
              <a:rPr lang="en-US" dirty="0"/>
              <a:t>, then </a:t>
            </a:r>
            <a:r>
              <a:rPr lang="en-US" dirty="0" err="1">
                <a:solidFill>
                  <a:srgbClr val="FF0000"/>
                </a:solidFill>
              </a:rPr>
              <a:t>f</a:t>
            </a:r>
            <a:r>
              <a:rPr lang="en-US" baseline="-25000" dirty="0" err="1">
                <a:solidFill>
                  <a:srgbClr val="FF0000"/>
                </a:solidFill>
              </a:rPr>
              <a:t>e</a:t>
            </a:r>
            <a:r>
              <a:rPr lang="en-US" dirty="0">
                <a:solidFill>
                  <a:srgbClr val="FF0000"/>
                </a:solidFill>
              </a:rPr>
              <a:t> = f </a:t>
            </a:r>
            <a:r>
              <a:rPr lang="en-US" dirty="0"/>
              <a:t>)</a:t>
            </a:r>
            <a:endParaRPr lang="en-US" sz="1800" dirty="0"/>
          </a:p>
          <a:p>
            <a:pPr>
              <a:buFont typeface="Wingdings" charset="0"/>
              <a:buNone/>
            </a:pPr>
            <a:endParaRPr lang="en-US" b="1" dirty="0" smtClean="0"/>
          </a:p>
          <a:p>
            <a:pPr>
              <a:buFont typeface="Wingdings" charset="0"/>
              <a:buNone/>
            </a:pPr>
            <a:r>
              <a:rPr lang="en-US" b="1" dirty="0" smtClean="0"/>
              <a:t>Non</a:t>
            </a:r>
            <a:r>
              <a:rPr lang="en-US" b="1" dirty="0"/>
              <a:t>-uniform:</a:t>
            </a:r>
            <a:r>
              <a:rPr lang="en-US" b="1" dirty="0">
                <a:solidFill>
                  <a:schemeClr val="hlink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f</a:t>
            </a:r>
            <a:r>
              <a:rPr lang="en-US" baseline="-25000" dirty="0" err="1">
                <a:solidFill>
                  <a:srgbClr val="FF0000"/>
                </a:solidFill>
              </a:rPr>
              <a:t>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different for each </a:t>
            </a:r>
            <a:r>
              <a:rPr lang="en-US" dirty="0" smtClean="0"/>
              <a:t>edge		</a:t>
            </a:r>
          </a:p>
          <a:p>
            <a:pPr>
              <a:lnSpc>
                <a:spcPct val="50000"/>
              </a:lnSpc>
              <a:buFont typeface="Wingdings" charset="0"/>
              <a:buNone/>
            </a:pPr>
            <a:r>
              <a:rPr lang="en-US" dirty="0" smtClean="0"/>
              <a:t> (can assume </a:t>
            </a:r>
            <a:r>
              <a:rPr lang="en-US" dirty="0" err="1" smtClean="0"/>
              <a:t>wlog</a:t>
            </a:r>
            <a:r>
              <a:rPr lang="en-US" dirty="0" smtClean="0"/>
              <a:t> is a simple cost-distance function)</a:t>
            </a:r>
          </a:p>
          <a:p>
            <a:pPr>
              <a:lnSpc>
                <a:spcPct val="50000"/>
              </a:lnSpc>
              <a:buFont typeface="Wingdings" charset="0"/>
              <a:buNone/>
            </a:pPr>
            <a:endParaRPr lang="en-US" dirty="0"/>
          </a:p>
          <a:p>
            <a:pPr>
              <a:lnSpc>
                <a:spcPct val="50000"/>
              </a:lnSpc>
              <a:buNone/>
            </a:pP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Throughout talk graphs are </a:t>
            </a:r>
            <a:r>
              <a:rPr lang="en-US" i="1" dirty="0">
                <a:solidFill>
                  <a:schemeClr val="bg2">
                    <a:lumMod val="50000"/>
                  </a:schemeClr>
                </a:solidFill>
              </a:rPr>
              <a:t>undirected</a:t>
            </a:r>
          </a:p>
          <a:p>
            <a:pPr>
              <a:lnSpc>
                <a:spcPct val="50000"/>
              </a:lnSpc>
              <a:buFont typeface="Wingdings" charset="0"/>
              <a:buNone/>
            </a:pPr>
            <a:endParaRPr lang="en-US" dirty="0" smtClean="0"/>
          </a:p>
          <a:p>
            <a:pPr>
              <a:lnSpc>
                <a:spcPct val="50000"/>
              </a:lnSpc>
              <a:buFont typeface="Wingdings" charset="0"/>
              <a:buNone/>
            </a:pPr>
            <a:endParaRPr lang="en-US" dirty="0"/>
          </a:p>
          <a:p>
            <a:pPr>
              <a:lnSpc>
                <a:spcPct val="50000"/>
              </a:lnSpc>
              <a:buFont typeface="Wingdings" charset="0"/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Approximability</a:t>
            </a:r>
            <a:endParaRPr lang="en-US" dirty="0"/>
          </a:p>
        </p:txBody>
      </p:sp>
      <p:graphicFrame>
        <p:nvGraphicFramePr>
          <p:cNvPr id="8248" name="Group 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4052"/>
              </p:ext>
            </p:extLst>
          </p:nvPr>
        </p:nvGraphicFramePr>
        <p:xfrm>
          <a:off x="914400" y="1828800"/>
          <a:ext cx="7315200" cy="3810001"/>
        </p:xfrm>
        <a:graphic>
          <a:graphicData uri="http://schemas.openxmlformats.org/drawingml/2006/table">
            <a:tbl>
              <a:tblPr/>
              <a:tblGrid>
                <a:gridCol w="1981200"/>
                <a:gridCol w="1676400"/>
                <a:gridCol w="1905000"/>
                <a:gridCol w="1752600"/>
              </a:tblGrid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50000"/>
                        <a:buFont typeface="Wingdings" charset="0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5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D484D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Single-cable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5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D484D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Uniform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5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D484D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Non-Uniform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2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5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Single Source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50000"/>
                        <a:buFont typeface="Wingdings" charset="0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5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(hardness)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50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O(1)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50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[SCRS</a:t>
                      </a:r>
                      <a:r>
                        <a:rPr kumimoji="0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/>
                          <a:ea typeface="ＭＳ Ｐゴシック" charset="0"/>
                        </a:rPr>
                        <a:t>’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97]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5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Symbol" charset="0"/>
                          <a:ea typeface="ＭＳ Ｐゴシック" charset="0"/>
                        </a:rPr>
                        <a:t>W(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1)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50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f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olklore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5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O(1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), 20.42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50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[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GMM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/>
                          <a:ea typeface="ＭＳ Ｐゴシック" charset="0"/>
                        </a:rPr>
                        <a:t>’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01, GR’10]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5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Symbol" charset="0"/>
                          <a:ea typeface="ＭＳ Ｐゴシック" charset="0"/>
                        </a:rPr>
                        <a:t>W(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1)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50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folklore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5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O(log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h)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 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50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[MMP</a:t>
                      </a:r>
                      <a:r>
                        <a:rPr kumimoji="0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/>
                          <a:ea typeface="ＭＳ Ｐゴシック" charset="0"/>
                        </a:rPr>
                        <a:t>’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00]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Symbol" charset="0"/>
                        <a:ea typeface="ＭＳ Ｐゴシック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5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Symbol" charset="0"/>
                          <a:ea typeface="ＭＳ Ｐゴシック" charset="0"/>
                        </a:rPr>
                        <a:t>W(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log log n)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50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[CGNS</a:t>
                      </a:r>
                      <a:r>
                        <a:rPr kumimoji="0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/>
                          <a:ea typeface="ＭＳ Ｐゴシック" charset="0"/>
                        </a:rPr>
                        <a:t>’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05]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77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5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3D484D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Multicommodity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3D484D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50000"/>
                        <a:buFont typeface="Wingdings" charset="0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3D484D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5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D484D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(hardness)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5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O(log n)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50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[AA</a:t>
                      </a:r>
                      <a:r>
                        <a:rPr kumimoji="0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/>
                          <a:ea typeface="ＭＳ Ｐゴシック" charset="0"/>
                        </a:rPr>
                        <a:t>’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97]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5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Symbol" charset="0"/>
                          <a:ea typeface="ＭＳ Ｐゴシック" charset="0"/>
                        </a:rPr>
                        <a:t>W(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log</a:t>
                      </a:r>
                      <a:r>
                        <a:rPr kumimoji="0" lang="en-US" sz="2000" b="0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1/4 -</a:t>
                      </a:r>
                      <a:r>
                        <a:rPr kumimoji="0" lang="en-US" sz="2000" b="0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Symbol" charset="0"/>
                          <a:ea typeface="ＭＳ Ｐゴシック" charset="0"/>
                        </a:rPr>
                        <a:t>e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 n)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50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[A</a:t>
                      </a:r>
                      <a:r>
                        <a:rPr kumimoji="0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/>
                          <a:ea typeface="ＭＳ Ｐゴシック" charset="0"/>
                        </a:rPr>
                        <a:t>’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04]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5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O(log n)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50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[AA</a:t>
                      </a:r>
                      <a:r>
                        <a:rPr kumimoji="0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/>
                          <a:ea typeface="ＭＳ Ｐゴシック" charset="0"/>
                        </a:rPr>
                        <a:t>’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97]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5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Symbol" charset="0"/>
                          <a:ea typeface="ＭＳ Ｐゴシック" charset="0"/>
                        </a:rPr>
                        <a:t>W(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log</a:t>
                      </a:r>
                      <a:r>
                        <a:rPr kumimoji="0" lang="en-US" sz="2000" b="0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1/4 -</a:t>
                      </a:r>
                      <a:r>
                        <a:rPr kumimoji="0" lang="en-US" sz="2000" b="0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Symbol" charset="0"/>
                          <a:ea typeface="ＭＳ Ｐゴシック" charset="0"/>
                        </a:rPr>
                        <a:t>e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 n)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50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[A</a:t>
                      </a:r>
                      <a:r>
                        <a:rPr kumimoji="0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/>
                          <a:ea typeface="ＭＳ Ｐゴシック" charset="0"/>
                        </a:rPr>
                        <a:t>’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04]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O(log</a:t>
                      </a:r>
                      <a:r>
                        <a:rPr kumimoji="0" lang="en-US" sz="2000" b="0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4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h)*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50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[CHKS</a:t>
                      </a:r>
                      <a:r>
                        <a:rPr kumimoji="0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/>
                          <a:ea typeface="ＭＳ Ｐゴシック" charset="0"/>
                        </a:rPr>
                        <a:t>’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06]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5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Symbol" charset="0"/>
                          <a:ea typeface="ＭＳ Ｐゴシック" charset="0"/>
                        </a:rPr>
                        <a:t>W(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log</a:t>
                      </a:r>
                      <a:r>
                        <a:rPr kumimoji="0" lang="en-US" sz="2000" b="0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1/2 -</a:t>
                      </a:r>
                      <a:r>
                        <a:rPr kumimoji="0" lang="en-US" sz="2000" b="0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Symbol" charset="0"/>
                          <a:ea typeface="ＭＳ Ｐゴシック" charset="0"/>
                        </a:rPr>
                        <a:t>e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 n)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50000"/>
                        <a:buFont typeface="Wingding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[A</a:t>
                      </a:r>
                      <a:r>
                        <a:rPr kumimoji="0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/>
                          <a:ea typeface="ＭＳ Ｐゴシック" charset="0"/>
                        </a:rPr>
                        <a:t>’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04]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914400" y="5943600"/>
            <a:ext cx="6858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*O(</a:t>
            </a:r>
            <a:r>
              <a:rPr lang="en-US" sz="2000" dirty="0" smtClean="0">
                <a:solidFill>
                  <a:srgbClr val="FF0000"/>
                </a:solidFill>
                <a:latin typeface="Calisto MT"/>
              </a:rPr>
              <a:t>log</a:t>
            </a:r>
            <a:r>
              <a:rPr lang="en-US" sz="2000" baseline="30000" dirty="0" smtClean="0">
                <a:solidFill>
                  <a:srgbClr val="FF0000"/>
                </a:solidFill>
                <a:latin typeface="Tahoma"/>
              </a:rPr>
              <a:t>3</a:t>
            </a:r>
            <a:r>
              <a:rPr lang="en-US" sz="2000" dirty="0" smtClean="0">
                <a:solidFill>
                  <a:srgbClr val="FF0000"/>
                </a:solidFill>
              </a:rPr>
              <a:t> n) </a:t>
            </a:r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</a:rPr>
              <a:t>for poly-bounded demands</a:t>
            </a:r>
            <a:r>
              <a:rPr lang="en-US" sz="2000" dirty="0" smtClean="0"/>
              <a:t> </a:t>
            </a:r>
            <a:r>
              <a:rPr lang="en-US" sz="2000" dirty="0" smtClean="0">
                <a:solidFill>
                  <a:srgbClr val="008000"/>
                </a:solidFill>
              </a:rPr>
              <a:t>[KN’07]</a:t>
            </a:r>
            <a:endParaRPr lang="en-US" sz="2000" dirty="0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Easy to state open </a:t>
            </a:r>
            <a:r>
              <a:rPr lang="en-US" dirty="0"/>
              <a:t>p</a:t>
            </a:r>
            <a:r>
              <a:rPr lang="en-US" dirty="0" smtClean="0"/>
              <a:t>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Close gaps in the table</a:t>
            </a:r>
          </a:p>
          <a:p>
            <a:r>
              <a:rPr lang="en-US" dirty="0" smtClean="0"/>
              <a:t>Improved bounds for planar graphs or geometric instances?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02854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Three algorithms </a:t>
            </a:r>
            <a:r>
              <a:rPr lang="en-US" dirty="0" smtClean="0"/>
              <a:t>for </a:t>
            </a:r>
            <a:br>
              <a:rPr lang="en-US" dirty="0" smtClean="0"/>
            </a:br>
            <a:r>
              <a:rPr lang="en-US" dirty="0" smtClean="0"/>
              <a:t>Multi</a:t>
            </a:r>
            <a:r>
              <a:rPr lang="en-US" dirty="0"/>
              <a:t>-</a:t>
            </a:r>
            <a:r>
              <a:rPr lang="en-US" dirty="0" smtClean="0"/>
              <a:t>commodity </a:t>
            </a:r>
            <a:r>
              <a:rPr lang="en-US" dirty="0" err="1" smtClean="0"/>
              <a:t>BatB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Using tree </a:t>
            </a:r>
            <a:r>
              <a:rPr lang="en-US" dirty="0" err="1"/>
              <a:t>embeddings</a:t>
            </a:r>
            <a:r>
              <a:rPr lang="en-US" dirty="0"/>
              <a:t> of graphs for </a:t>
            </a:r>
            <a:r>
              <a:rPr lang="en-US" i="1" dirty="0"/>
              <a:t>uniform case. </a:t>
            </a:r>
            <a:r>
              <a:rPr lang="en-US" dirty="0">
                <a:solidFill>
                  <a:srgbClr val="008000"/>
                </a:solidFill>
              </a:rPr>
              <a:t>[Awerbuch-</a:t>
            </a:r>
            <a:r>
              <a:rPr lang="en-US" dirty="0" smtClean="0">
                <a:solidFill>
                  <a:srgbClr val="008000"/>
                </a:solidFill>
              </a:rPr>
              <a:t>Azar</a:t>
            </a:r>
            <a:r>
              <a:rPr lang="en-US" dirty="0" smtClean="0">
                <a:solidFill>
                  <a:srgbClr val="008000"/>
                </a:solidFill>
                <a:latin typeface="Arial"/>
              </a:rPr>
              <a:t>’</a:t>
            </a:r>
            <a:r>
              <a:rPr lang="en-US" dirty="0" smtClean="0">
                <a:solidFill>
                  <a:srgbClr val="008000"/>
                </a:solidFill>
              </a:rPr>
              <a:t>97</a:t>
            </a:r>
            <a:r>
              <a:rPr lang="en-US" dirty="0">
                <a:solidFill>
                  <a:srgbClr val="008000"/>
                </a:solidFill>
              </a:rPr>
              <a:t>]</a:t>
            </a:r>
          </a:p>
          <a:p>
            <a:pPr>
              <a:buFont typeface="Wingdings" charset="0"/>
              <a:buNone/>
            </a:pPr>
            <a:endParaRPr lang="en-US" dirty="0">
              <a:solidFill>
                <a:srgbClr val="008000"/>
              </a:solidFill>
            </a:endParaRPr>
          </a:p>
          <a:p>
            <a:r>
              <a:rPr lang="en-US" dirty="0"/>
              <a:t>Greedy routing with randomization and inflation </a:t>
            </a:r>
            <a:r>
              <a:rPr lang="en-US" dirty="0">
                <a:solidFill>
                  <a:srgbClr val="008000"/>
                </a:solidFill>
              </a:rPr>
              <a:t>[Charikar-</a:t>
            </a:r>
            <a:r>
              <a:rPr lang="en-US" dirty="0" smtClean="0">
                <a:solidFill>
                  <a:srgbClr val="008000"/>
                </a:solidFill>
              </a:rPr>
              <a:t>Karagiazova</a:t>
            </a:r>
            <a:r>
              <a:rPr lang="en-US" dirty="0" smtClean="0">
                <a:solidFill>
                  <a:srgbClr val="008000"/>
                </a:solidFill>
                <a:latin typeface="Arial"/>
              </a:rPr>
              <a:t>’</a:t>
            </a:r>
            <a:r>
              <a:rPr lang="en-US" dirty="0" smtClean="0">
                <a:solidFill>
                  <a:srgbClr val="008000"/>
                </a:solidFill>
              </a:rPr>
              <a:t>05</a:t>
            </a:r>
            <a:r>
              <a:rPr lang="en-US" dirty="0">
                <a:solidFill>
                  <a:srgbClr val="008000"/>
                </a:solidFill>
              </a:rPr>
              <a:t>]</a:t>
            </a:r>
          </a:p>
          <a:p>
            <a:endParaRPr lang="en-US" dirty="0">
              <a:solidFill>
                <a:srgbClr val="009900"/>
              </a:solidFill>
            </a:endParaRPr>
          </a:p>
          <a:p>
            <a:r>
              <a:rPr lang="en-US" dirty="0"/>
              <a:t>Junction based approach</a:t>
            </a:r>
            <a:r>
              <a:rPr lang="en-US" dirty="0">
                <a:solidFill>
                  <a:srgbClr val="009900"/>
                </a:solidFill>
              </a:rPr>
              <a:t>                                         </a:t>
            </a:r>
            <a:r>
              <a:rPr lang="en-US" dirty="0" smtClean="0">
                <a:solidFill>
                  <a:srgbClr val="009900"/>
                </a:solidFill>
              </a:rPr>
              <a:t> </a:t>
            </a:r>
            <a:r>
              <a:rPr lang="en-US" dirty="0" smtClean="0">
                <a:solidFill>
                  <a:srgbClr val="008000"/>
                </a:solidFill>
              </a:rPr>
              <a:t>[</a:t>
            </a:r>
            <a:r>
              <a:rPr lang="en-US" dirty="0">
                <a:solidFill>
                  <a:srgbClr val="008000"/>
                </a:solidFill>
              </a:rPr>
              <a:t>C-Hajiaghayi-Kortsarz-</a:t>
            </a:r>
            <a:r>
              <a:rPr lang="en-US" dirty="0" smtClean="0">
                <a:solidFill>
                  <a:srgbClr val="008000"/>
                </a:solidFill>
              </a:rPr>
              <a:t>Salavatipour</a:t>
            </a:r>
            <a:r>
              <a:rPr lang="en-US" dirty="0" smtClean="0">
                <a:solidFill>
                  <a:srgbClr val="008000"/>
                </a:solidFill>
                <a:latin typeface="Arial"/>
              </a:rPr>
              <a:t>’</a:t>
            </a:r>
            <a:r>
              <a:rPr lang="en-US" dirty="0" smtClean="0">
                <a:solidFill>
                  <a:srgbClr val="008000"/>
                </a:solidFill>
              </a:rPr>
              <a:t>06</a:t>
            </a:r>
            <a:r>
              <a:rPr lang="en-US" dirty="0">
                <a:solidFill>
                  <a:srgbClr val="008000"/>
                </a:solidFill>
              </a:rPr>
              <a:t>]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Alg1: Using tree embeddings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charset="0"/>
              <a:buNone/>
            </a:pPr>
            <a:r>
              <a:rPr lang="en-US" dirty="0"/>
              <a:t>Suppose </a:t>
            </a:r>
            <a:r>
              <a:rPr lang="en-US" dirty="0">
                <a:solidFill>
                  <a:srgbClr val="FF0000"/>
                </a:solidFill>
              </a:rPr>
              <a:t>G</a:t>
            </a:r>
            <a:r>
              <a:rPr lang="en-US" dirty="0"/>
              <a:t> is a tree </a:t>
            </a:r>
            <a:r>
              <a:rPr lang="en-US" dirty="0">
                <a:solidFill>
                  <a:srgbClr val="FF0000"/>
                </a:solidFill>
              </a:rPr>
              <a:t>T</a:t>
            </a:r>
          </a:p>
          <a:p>
            <a:pPr>
              <a:buFont typeface="Wingdings" charset="0"/>
              <a:buNone/>
            </a:pPr>
            <a:endParaRPr lang="en-US" dirty="0"/>
          </a:p>
          <a:p>
            <a:pPr>
              <a:buFont typeface="Wingdings" charset="0"/>
              <a:buNone/>
            </a:pPr>
            <a:r>
              <a:rPr lang="en-US" dirty="0"/>
              <a:t>Routing is unique/trivial in </a:t>
            </a:r>
            <a:r>
              <a:rPr lang="en-US" dirty="0">
                <a:solidFill>
                  <a:srgbClr val="FF0000"/>
                </a:solidFill>
              </a:rPr>
              <a:t>T</a:t>
            </a:r>
          </a:p>
          <a:p>
            <a:pPr>
              <a:buFont typeface="Wingdings" charset="0"/>
              <a:buNone/>
            </a:pPr>
            <a:r>
              <a:rPr lang="en-US" dirty="0"/>
              <a:t>For each </a:t>
            </a:r>
            <a:r>
              <a:rPr lang="en-US" dirty="0">
                <a:solidFill>
                  <a:srgbClr val="FF0000"/>
                </a:solidFill>
              </a:rPr>
              <a:t>e </a:t>
            </a:r>
            <a:r>
              <a:rPr lang="en-US" b="1" dirty="0">
                <a:solidFill>
                  <a:srgbClr val="FF0000"/>
                </a:solidFill>
                <a:latin typeface="cmsy10" charset="0"/>
              </a:rPr>
              <a:t>2</a:t>
            </a:r>
            <a:r>
              <a:rPr lang="en-US" dirty="0">
                <a:solidFill>
                  <a:srgbClr val="FF0000"/>
                </a:solidFill>
              </a:rPr>
              <a:t> T</a:t>
            </a:r>
            <a:r>
              <a:rPr lang="en-US" dirty="0"/>
              <a:t>, routing induces flow of </a:t>
            </a:r>
            <a:r>
              <a:rPr lang="en-US" dirty="0" err="1">
                <a:solidFill>
                  <a:srgbClr val="FF0000"/>
                </a:solidFill>
              </a:rPr>
              <a:t>x</a:t>
            </a:r>
            <a:r>
              <a:rPr lang="en-US" baseline="-25000" dirty="0" err="1">
                <a:solidFill>
                  <a:srgbClr val="FF0000"/>
                </a:solidFill>
              </a:rPr>
              <a:t>e</a:t>
            </a:r>
            <a:r>
              <a:rPr lang="en-US" baseline="-25000" dirty="0">
                <a:solidFill>
                  <a:schemeClr val="hlink"/>
                </a:solidFill>
              </a:rPr>
              <a:t> </a:t>
            </a:r>
            <a:r>
              <a:rPr lang="en-US" dirty="0"/>
              <a:t>units</a:t>
            </a:r>
            <a:endParaRPr lang="en-US" dirty="0">
              <a:solidFill>
                <a:schemeClr val="hlink"/>
              </a:solidFill>
            </a:endParaRPr>
          </a:p>
          <a:p>
            <a:pPr>
              <a:buFont typeface="Wingdings" charset="0"/>
              <a:buNone/>
            </a:pPr>
            <a:r>
              <a:rPr lang="en-US" dirty="0"/>
              <a:t>Cost </a:t>
            </a:r>
            <a:r>
              <a:rPr lang="en-US" dirty="0" smtClean="0"/>
              <a:t>= </a:t>
            </a:r>
            <a:r>
              <a:rPr lang="en-US" dirty="0" smtClean="0">
                <a:solidFill>
                  <a:srgbClr val="FF0000"/>
                </a:solidFill>
                <a:latin typeface="Symbol"/>
                <a:sym typeface="Symbol"/>
              </a:rPr>
              <a:t></a:t>
            </a:r>
            <a:r>
              <a:rPr lang="en-US" baseline="-50000" dirty="0" smtClean="0">
                <a:solidFill>
                  <a:srgbClr val="FF0000"/>
                </a:solidFill>
              </a:rPr>
              <a:t>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</a:t>
            </a:r>
            <a:r>
              <a:rPr lang="en-US" baseline="-25000" dirty="0" err="1" smtClean="0">
                <a:solidFill>
                  <a:srgbClr val="FF0000"/>
                </a:solidFill>
              </a:rPr>
              <a:t>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f(</a:t>
            </a:r>
            <a:r>
              <a:rPr lang="en-US" dirty="0" err="1">
                <a:solidFill>
                  <a:srgbClr val="FF0000"/>
                </a:solidFill>
              </a:rPr>
              <a:t>x</a:t>
            </a:r>
            <a:r>
              <a:rPr lang="en-US" baseline="-25000" dirty="0" err="1">
                <a:solidFill>
                  <a:srgbClr val="FF0000"/>
                </a:solidFill>
              </a:rPr>
              <a:t>e</a:t>
            </a:r>
            <a:r>
              <a:rPr lang="en-US" dirty="0">
                <a:solidFill>
                  <a:srgbClr val="FF0000"/>
                </a:solidFill>
              </a:rPr>
              <a:t>)</a:t>
            </a:r>
          </a:p>
          <a:p>
            <a:pPr>
              <a:buFont typeface="Wingdings" charset="0"/>
              <a:buNone/>
            </a:pPr>
            <a:endParaRPr lang="en-US" dirty="0">
              <a:solidFill>
                <a:schemeClr val="hlink"/>
              </a:solidFill>
            </a:endParaRPr>
          </a:p>
          <a:p>
            <a:pPr>
              <a:buFont typeface="Wingdings" charset="0"/>
              <a:buNone/>
            </a:pPr>
            <a:r>
              <a:rPr lang="en-US" dirty="0"/>
              <a:t>Essentially an optimum solution modulo computing</a:t>
            </a:r>
            <a:r>
              <a:rPr lang="en-US" dirty="0">
                <a:solidFill>
                  <a:schemeClr val="hlink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f</a:t>
            </a:r>
          </a:p>
          <a:p>
            <a:pPr>
              <a:buFont typeface="Wingdings" charset="0"/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Alg1: Using tree embeddings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charset="0"/>
              <a:buNone/>
            </a:pPr>
            <a:r>
              <a:rPr lang="en-US" dirty="0">
                <a:solidFill>
                  <a:srgbClr val="008000"/>
                </a:solidFill>
              </a:rPr>
              <a:t>[</a:t>
            </a:r>
            <a:r>
              <a:rPr lang="en-US" dirty="0" smtClean="0">
                <a:solidFill>
                  <a:srgbClr val="008000"/>
                </a:solidFill>
              </a:rPr>
              <a:t>Bartal’96,’98</a:t>
            </a:r>
            <a:r>
              <a:rPr lang="en-US" dirty="0">
                <a:solidFill>
                  <a:srgbClr val="008000"/>
                </a:solidFill>
              </a:rPr>
              <a:t>, </a:t>
            </a:r>
            <a:r>
              <a:rPr lang="en-US" dirty="0" smtClean="0">
                <a:solidFill>
                  <a:srgbClr val="008000"/>
                </a:solidFill>
              </a:rPr>
              <a:t>FRT’03]</a:t>
            </a:r>
          </a:p>
          <a:p>
            <a:pPr>
              <a:buFont typeface="Wingdings" charset="0"/>
              <a:buNone/>
            </a:pPr>
            <a:r>
              <a:rPr lang="en-US" b="1" dirty="0" smtClean="0">
                <a:solidFill>
                  <a:schemeClr val="bg2">
                    <a:lumMod val="50000"/>
                  </a:schemeClr>
                </a:solidFill>
              </a:rPr>
              <a:t>Theorem: </a:t>
            </a:r>
            <a:r>
              <a:rPr lang="en-US" dirty="0" smtClean="0">
                <a:solidFill>
                  <a:srgbClr val="FF0000"/>
                </a:solidFill>
              </a:rPr>
              <a:t>O(log n)</a:t>
            </a:r>
            <a:r>
              <a:rPr lang="en-US" dirty="0" smtClean="0">
                <a:solidFill>
                  <a:srgbClr val="009900"/>
                </a:solidFill>
              </a:rPr>
              <a:t> </a:t>
            </a:r>
            <a:r>
              <a:rPr lang="en-US" dirty="0" smtClean="0">
                <a:solidFill>
                  <a:srgbClr val="3D484D"/>
                </a:solidFill>
              </a:rPr>
              <a:t>distortion for embedding a </a:t>
            </a:r>
            <a:r>
              <a:rPr lang="en-US" dirty="0" smtClean="0">
                <a:solidFill>
                  <a:srgbClr val="FF0000"/>
                </a:solidFill>
              </a:rPr>
              <a:t>n</a:t>
            </a:r>
            <a:r>
              <a:rPr lang="en-US" dirty="0" smtClean="0">
                <a:solidFill>
                  <a:srgbClr val="3D484D"/>
                </a:solidFill>
              </a:rPr>
              <a:t> point finite metric into random dominating tree metrics</a:t>
            </a:r>
            <a:endParaRPr lang="en-US" dirty="0">
              <a:solidFill>
                <a:srgbClr val="3D484D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008000"/>
                </a:solidFill>
              </a:rPr>
              <a:t>[</a:t>
            </a:r>
            <a:r>
              <a:rPr lang="en-US" dirty="0">
                <a:solidFill>
                  <a:srgbClr val="008000"/>
                </a:solidFill>
              </a:rPr>
              <a:t>Awerbuch-Azar’97</a:t>
            </a:r>
            <a:r>
              <a:rPr lang="en-US" dirty="0" smtClean="0">
                <a:solidFill>
                  <a:srgbClr val="008000"/>
                </a:solidFill>
              </a:rPr>
              <a:t>]</a:t>
            </a:r>
            <a:endParaRPr lang="en-US" b="1" dirty="0" smtClean="0">
              <a:solidFill>
                <a:srgbClr val="008000"/>
              </a:solidFill>
            </a:endParaRPr>
          </a:p>
          <a:p>
            <a:pPr>
              <a:buFont typeface="Wingdings" charset="0"/>
              <a:buNone/>
            </a:pPr>
            <a:r>
              <a:rPr lang="en-US" b="1" dirty="0" smtClean="0">
                <a:solidFill>
                  <a:schemeClr val="bg2">
                    <a:lumMod val="50000"/>
                  </a:schemeClr>
                </a:solidFill>
              </a:rPr>
              <a:t>Theorem:</a:t>
            </a:r>
            <a:r>
              <a:rPr lang="en-US" dirty="0" smtClean="0">
                <a:solidFill>
                  <a:schemeClr val="folHlink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O</a:t>
            </a:r>
            <a:r>
              <a:rPr lang="en-US" dirty="0">
                <a:solidFill>
                  <a:srgbClr val="FF0000"/>
                </a:solidFill>
              </a:rPr>
              <a:t>(log n) </a:t>
            </a:r>
            <a:r>
              <a:rPr lang="en-US" dirty="0" smtClean="0">
                <a:solidFill>
                  <a:srgbClr val="3D484D"/>
                </a:solidFill>
              </a:rPr>
              <a:t>approximation </a:t>
            </a:r>
            <a:r>
              <a:rPr lang="en-US" dirty="0" smtClean="0"/>
              <a:t>for </a:t>
            </a:r>
            <a:r>
              <a:rPr lang="en-US" dirty="0" err="1" smtClean="0"/>
              <a:t>multicommodity</a:t>
            </a:r>
            <a:r>
              <a:rPr lang="en-US" dirty="0" smtClean="0"/>
              <a:t> buy-at-bulk with </a:t>
            </a:r>
            <a:r>
              <a:rPr lang="en-US" i="1" dirty="0" smtClean="0"/>
              <a:t>uniform cost functions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problems for uniform</a:t>
            </a:r>
            <a:endParaRPr lang="en-US" dirty="0"/>
          </a:p>
        </p:txBody>
      </p:sp>
      <p:sp>
        <p:nvSpPr>
          <p:cNvPr id="808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Close </a:t>
            </a:r>
            <a:r>
              <a:rPr lang="en-US" dirty="0"/>
              <a:t>gap between </a:t>
            </a:r>
            <a:r>
              <a:rPr lang="en-US" dirty="0">
                <a:solidFill>
                  <a:srgbClr val="FF0000"/>
                </a:solidFill>
              </a:rPr>
              <a:t>O(log n) </a:t>
            </a:r>
            <a:r>
              <a:rPr lang="en-US" dirty="0"/>
              <a:t>upper bound and </a:t>
            </a:r>
            <a:r>
              <a:rPr lang="en-US" dirty="0" smtClean="0"/>
              <a:t>         </a:t>
            </a:r>
            <a:r>
              <a:rPr lang="en-US" dirty="0" smtClean="0">
                <a:solidFill>
                  <a:srgbClr val="FF0000"/>
                </a:solidFill>
                <a:latin typeface="Symbol" charset="0"/>
                <a:sym typeface="Symbol" charset="0"/>
              </a:rPr>
              <a:t></a:t>
            </a:r>
            <a:r>
              <a:rPr lang="en-US" dirty="0">
                <a:solidFill>
                  <a:srgbClr val="FF0000"/>
                </a:solidFill>
              </a:rPr>
              <a:t>(log</a:t>
            </a:r>
            <a:r>
              <a:rPr lang="en-US" baseline="30000" dirty="0">
                <a:solidFill>
                  <a:srgbClr val="FF0000"/>
                </a:solidFill>
              </a:rPr>
              <a:t>1/4-</a:t>
            </a:r>
            <a:r>
              <a:rPr lang="en-US" b="1" baseline="30000" dirty="0">
                <a:solidFill>
                  <a:srgbClr val="FF0000"/>
                </a:solidFill>
                <a:latin typeface="cmmi10" charset="0"/>
              </a:rPr>
              <a:t>²</a:t>
            </a:r>
            <a:r>
              <a:rPr lang="en-US" dirty="0">
                <a:solidFill>
                  <a:srgbClr val="FF0000"/>
                </a:solidFill>
              </a:rPr>
              <a:t> n) </a:t>
            </a:r>
            <a:r>
              <a:rPr lang="en-US" dirty="0"/>
              <a:t>hardness </a:t>
            </a:r>
            <a:r>
              <a:rPr lang="en-US" dirty="0">
                <a:solidFill>
                  <a:srgbClr val="008000"/>
                </a:solidFill>
              </a:rPr>
              <a:t>[</a:t>
            </a:r>
            <a:r>
              <a:rPr lang="en-US" dirty="0" smtClean="0">
                <a:solidFill>
                  <a:srgbClr val="008000"/>
                </a:solidFill>
              </a:rPr>
              <a:t>Andrews</a:t>
            </a:r>
            <a:r>
              <a:rPr lang="en-US" dirty="0" smtClean="0">
                <a:solidFill>
                  <a:srgbClr val="008000"/>
                </a:solidFill>
                <a:latin typeface="Arial"/>
              </a:rPr>
              <a:t>’</a:t>
            </a:r>
            <a:r>
              <a:rPr lang="en-US" dirty="0" smtClean="0">
                <a:solidFill>
                  <a:srgbClr val="008000"/>
                </a:solidFill>
              </a:rPr>
              <a:t>04</a:t>
            </a:r>
            <a:r>
              <a:rPr lang="en-US" dirty="0">
                <a:solidFill>
                  <a:srgbClr val="008000"/>
                </a:solidFill>
              </a:rPr>
              <a:t>]</a:t>
            </a:r>
          </a:p>
          <a:p>
            <a:r>
              <a:rPr lang="en-US" strike="sngStrike" dirty="0"/>
              <a:t>Obtain an </a:t>
            </a:r>
            <a:r>
              <a:rPr lang="en-US" strike="sngStrike" dirty="0">
                <a:solidFill>
                  <a:srgbClr val="FF0000"/>
                </a:solidFill>
              </a:rPr>
              <a:t>O(log h) </a:t>
            </a:r>
            <a:r>
              <a:rPr lang="en-US" strike="sngStrike" dirty="0"/>
              <a:t>upper bound where </a:t>
            </a:r>
            <a:r>
              <a:rPr lang="en-US" strike="sngStrike" dirty="0">
                <a:solidFill>
                  <a:srgbClr val="FF0000"/>
                </a:solidFill>
              </a:rPr>
              <a:t>h</a:t>
            </a:r>
            <a:r>
              <a:rPr lang="en-US" strike="sngStrike" dirty="0"/>
              <a:t> is the number of </a:t>
            </a:r>
            <a:r>
              <a:rPr lang="en-US" strike="sngStrike" dirty="0" smtClean="0"/>
              <a:t>pairs</a:t>
            </a:r>
            <a:r>
              <a:rPr lang="en-US" dirty="0" smtClean="0"/>
              <a:t>  </a:t>
            </a:r>
            <a:r>
              <a:rPr lang="en-US" i="1" dirty="0" smtClean="0"/>
              <a:t>follows from refinement of tree </a:t>
            </a:r>
            <a:r>
              <a:rPr lang="en-US" i="1" dirty="0" err="1" smtClean="0"/>
              <a:t>embeddings</a:t>
            </a:r>
            <a:r>
              <a:rPr lang="en-US" i="1" dirty="0" smtClean="0"/>
              <a:t> due to </a:t>
            </a:r>
            <a:r>
              <a:rPr lang="en-US" dirty="0" smtClean="0">
                <a:solidFill>
                  <a:srgbClr val="008000"/>
                </a:solidFill>
              </a:rPr>
              <a:t>[Gupta-Viswanath-Ravi’10]</a:t>
            </a:r>
            <a:endParaRPr lang="en-US" i="1" strike="sngStrike" dirty="0" smtClean="0">
              <a:solidFill>
                <a:srgbClr val="00800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Alg2: Greedy using random permutation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Wingdings" charset="0"/>
              <a:buNone/>
            </a:pPr>
            <a:r>
              <a:rPr lang="en-US" dirty="0">
                <a:solidFill>
                  <a:srgbClr val="008000"/>
                </a:solidFill>
              </a:rPr>
              <a:t>[</a:t>
            </a:r>
            <a:r>
              <a:rPr lang="en-US" dirty="0" smtClean="0">
                <a:solidFill>
                  <a:srgbClr val="008000"/>
                </a:solidFill>
              </a:rPr>
              <a:t>Charikar-Karagiozova</a:t>
            </a:r>
            <a:r>
              <a:rPr lang="en-US" dirty="0" smtClean="0">
                <a:solidFill>
                  <a:srgbClr val="008000"/>
                </a:solidFill>
                <a:latin typeface="Arial"/>
              </a:rPr>
              <a:t>’</a:t>
            </a:r>
            <a:r>
              <a:rPr lang="en-US" dirty="0" smtClean="0">
                <a:solidFill>
                  <a:srgbClr val="008000"/>
                </a:solidFill>
              </a:rPr>
              <a:t>05</a:t>
            </a:r>
            <a:r>
              <a:rPr lang="en-US" smtClean="0">
                <a:solidFill>
                  <a:srgbClr val="008000"/>
                </a:solidFill>
              </a:rPr>
              <a:t>] </a:t>
            </a:r>
            <a:r>
              <a:rPr lang="en-US" smtClean="0">
                <a:solidFill>
                  <a:schemeClr val="bg2">
                    <a:lumMod val="50000"/>
                  </a:schemeClr>
                </a:solidFill>
              </a:rPr>
              <a:t>(inspired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by </a:t>
            </a:r>
            <a:r>
              <a:rPr lang="en-US" dirty="0" smtClean="0">
                <a:solidFill>
                  <a:srgbClr val="008000"/>
                </a:solidFill>
              </a:rPr>
              <a:t>[GKRP’03] </a:t>
            </a:r>
            <a:r>
              <a:rPr lang="en-US" dirty="0" smtClean="0">
                <a:solidFill>
                  <a:srgbClr val="3D484D"/>
                </a:solidFill>
              </a:rPr>
              <a:t>for rent-or-buy)</a:t>
            </a:r>
            <a:endParaRPr lang="en-US" dirty="0">
              <a:solidFill>
                <a:srgbClr val="3D484D"/>
              </a:solidFill>
            </a:endParaRPr>
          </a:p>
          <a:p>
            <a:pPr>
              <a:buFont typeface="Wingdings" charset="0"/>
              <a:buNone/>
            </a:pPr>
            <a:r>
              <a:rPr lang="en-US" dirty="0"/>
              <a:t>Assume </a:t>
            </a:r>
            <a:r>
              <a:rPr lang="en-US" dirty="0">
                <a:solidFill>
                  <a:srgbClr val="FF0000"/>
                </a:solidFill>
              </a:rPr>
              <a:t>d</a:t>
            </a:r>
            <a:r>
              <a:rPr lang="en-US" baseline="-25000" dirty="0">
                <a:solidFill>
                  <a:srgbClr val="FF0000"/>
                </a:solidFill>
              </a:rPr>
              <a:t>i</a:t>
            </a:r>
            <a:r>
              <a:rPr lang="en-US" dirty="0">
                <a:solidFill>
                  <a:srgbClr val="FF0000"/>
                </a:solidFill>
              </a:rPr>
              <a:t> = 1 </a:t>
            </a:r>
            <a:r>
              <a:rPr lang="en-US" dirty="0"/>
              <a:t>for all </a:t>
            </a:r>
            <a:r>
              <a:rPr lang="en-US" dirty="0" err="1">
                <a:solidFill>
                  <a:srgbClr val="FF0000"/>
                </a:solidFill>
              </a:rPr>
              <a:t>i</a:t>
            </a:r>
            <a:r>
              <a:rPr lang="en-US" dirty="0"/>
              <a:t> // </a:t>
            </a:r>
            <a:r>
              <a:rPr lang="en-US" i="1" dirty="0"/>
              <a:t>(unit-demand assumption)</a:t>
            </a:r>
            <a:endParaRPr lang="en-US" dirty="0"/>
          </a:p>
          <a:p>
            <a:pPr>
              <a:buFont typeface="Wingdings" charset="0"/>
              <a:buNone/>
            </a:pPr>
            <a:r>
              <a:rPr lang="en-US" dirty="0"/>
              <a:t>Pick a random permutation of demands</a:t>
            </a:r>
          </a:p>
          <a:p>
            <a:pPr>
              <a:buFont typeface="Wingdings" charset="0"/>
              <a:buNone/>
            </a:pPr>
            <a:r>
              <a:rPr lang="en-US" i="1" dirty="0"/>
              <a:t>// (</a:t>
            </a:r>
            <a:r>
              <a:rPr lang="en-US" i="1" dirty="0" err="1"/>
              <a:t>wlog</a:t>
            </a:r>
            <a:r>
              <a:rPr lang="en-US" i="1" dirty="0"/>
              <a:t> assume </a:t>
            </a:r>
            <a:r>
              <a:rPr lang="en-US" i="1" dirty="0">
                <a:solidFill>
                  <a:srgbClr val="FF0000"/>
                </a:solidFill>
              </a:rPr>
              <a:t>1,2,...</a:t>
            </a:r>
            <a:r>
              <a:rPr lang="en-US" i="1" dirty="0" smtClean="0">
                <a:solidFill>
                  <a:srgbClr val="FF0000"/>
                </a:solidFill>
              </a:rPr>
              <a:t>,h</a:t>
            </a:r>
            <a:r>
              <a:rPr lang="en-US" i="1" dirty="0" smtClean="0"/>
              <a:t> </a:t>
            </a:r>
            <a:r>
              <a:rPr lang="en-US" i="1" dirty="0"/>
              <a:t>is random permutation)</a:t>
            </a:r>
            <a:endParaRPr lang="en-US" dirty="0"/>
          </a:p>
          <a:p>
            <a:pPr>
              <a:buFont typeface="Wingdings" charset="0"/>
              <a:buNone/>
            </a:pPr>
            <a:r>
              <a:rPr lang="en-US" dirty="0"/>
              <a:t>for </a:t>
            </a:r>
            <a:r>
              <a:rPr lang="en-US" dirty="0" err="1">
                <a:solidFill>
                  <a:srgbClr val="FF0000"/>
                </a:solidFill>
              </a:rPr>
              <a:t>i</a:t>
            </a:r>
            <a:r>
              <a:rPr lang="en-US" dirty="0">
                <a:solidFill>
                  <a:srgbClr val="FF0000"/>
                </a:solidFill>
              </a:rPr>
              <a:t> = 1 to </a:t>
            </a:r>
            <a:r>
              <a:rPr lang="en-US" dirty="0" smtClean="0">
                <a:solidFill>
                  <a:srgbClr val="FF0000"/>
                </a:solidFill>
              </a:rPr>
              <a:t>h </a:t>
            </a:r>
            <a:r>
              <a:rPr lang="en-US" dirty="0"/>
              <a:t>do</a:t>
            </a:r>
          </a:p>
          <a:p>
            <a:pPr>
              <a:buFont typeface="Wingdings" charset="0"/>
              <a:buNone/>
            </a:pPr>
            <a:r>
              <a:rPr lang="en-US" dirty="0"/>
              <a:t>   set </a:t>
            </a:r>
            <a:r>
              <a:rPr lang="en-US" dirty="0" err="1" smtClean="0">
                <a:solidFill>
                  <a:srgbClr val="FF0000"/>
                </a:solidFill>
              </a:rPr>
              <a:t>d</a:t>
            </a:r>
            <a:r>
              <a:rPr lang="en-US" dirty="0" err="1" smtClean="0">
                <a:solidFill>
                  <a:srgbClr val="FF0000"/>
                </a:solidFill>
                <a:latin typeface="Arial"/>
              </a:rPr>
              <a:t>’</a:t>
            </a:r>
            <a:r>
              <a:rPr lang="en-US" baseline="-25000" dirty="0" err="1" smtClean="0">
                <a:solidFill>
                  <a:srgbClr val="FF0000"/>
                </a:solidFill>
              </a:rPr>
              <a:t>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= </a:t>
            </a:r>
            <a:r>
              <a:rPr lang="en-US" dirty="0" smtClean="0">
                <a:solidFill>
                  <a:srgbClr val="FF0000"/>
                </a:solidFill>
              </a:rPr>
              <a:t>h/</a:t>
            </a:r>
            <a:r>
              <a:rPr lang="en-US" dirty="0" err="1">
                <a:solidFill>
                  <a:srgbClr val="FF0000"/>
                </a:solidFill>
              </a:rPr>
              <a:t>i</a:t>
            </a:r>
            <a:r>
              <a:rPr lang="en-US" dirty="0"/>
              <a:t>   // </a:t>
            </a:r>
            <a:r>
              <a:rPr lang="en-US" i="1" dirty="0"/>
              <a:t>(pretend demand is larger)</a:t>
            </a:r>
            <a:endParaRPr lang="en-US" dirty="0"/>
          </a:p>
          <a:p>
            <a:pPr>
              <a:buFont typeface="Wingdings" charset="0"/>
              <a:buNone/>
            </a:pPr>
            <a:r>
              <a:rPr lang="en-US" dirty="0"/>
              <a:t>   route </a:t>
            </a:r>
            <a:r>
              <a:rPr lang="en-US" dirty="0" err="1" smtClean="0">
                <a:solidFill>
                  <a:srgbClr val="FF0000"/>
                </a:solidFill>
              </a:rPr>
              <a:t>d</a:t>
            </a:r>
            <a:r>
              <a:rPr lang="en-US" dirty="0" err="1" smtClean="0">
                <a:solidFill>
                  <a:srgbClr val="FF0000"/>
                </a:solidFill>
                <a:latin typeface="Arial"/>
              </a:rPr>
              <a:t>’</a:t>
            </a:r>
            <a:r>
              <a:rPr lang="en-US" baseline="-25000" dirty="0" err="1" smtClean="0">
                <a:solidFill>
                  <a:srgbClr val="FF0000"/>
                </a:solidFill>
              </a:rPr>
              <a:t>i</a:t>
            </a:r>
            <a:r>
              <a:rPr lang="en-US" dirty="0" smtClean="0">
                <a:solidFill>
                  <a:schemeClr val="hlink"/>
                </a:solidFill>
              </a:rPr>
              <a:t> </a:t>
            </a:r>
            <a:r>
              <a:rPr lang="en-US" dirty="0"/>
              <a:t>for </a:t>
            </a:r>
            <a:r>
              <a:rPr lang="en-US" dirty="0" err="1">
                <a:solidFill>
                  <a:srgbClr val="FF0000"/>
                </a:solidFill>
              </a:rPr>
              <a:t>s</a:t>
            </a:r>
            <a:r>
              <a:rPr lang="en-US" baseline="-25000" dirty="0" err="1">
                <a:solidFill>
                  <a:srgbClr val="FF0000"/>
                </a:solidFill>
              </a:rPr>
              <a:t>i</a:t>
            </a:r>
            <a:r>
              <a:rPr lang="en-US" dirty="0" err="1">
                <a:solidFill>
                  <a:srgbClr val="FF0000"/>
                </a:solidFill>
              </a:rPr>
              <a:t>t</a:t>
            </a:r>
            <a:r>
              <a:rPr lang="en-US" baseline="-25000" dirty="0" err="1">
                <a:solidFill>
                  <a:srgbClr val="FF0000"/>
                </a:solidFill>
              </a:rPr>
              <a:t>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greedily along </a:t>
            </a:r>
            <a:r>
              <a:rPr lang="en-US" i="1" dirty="0"/>
              <a:t>shortest path</a:t>
            </a:r>
            <a:r>
              <a:rPr lang="en-US" dirty="0"/>
              <a:t> on </a:t>
            </a:r>
            <a:r>
              <a:rPr lang="en-US" dirty="0" smtClean="0"/>
              <a:t>current solution</a:t>
            </a:r>
            <a:endParaRPr lang="en-US" dirty="0"/>
          </a:p>
          <a:p>
            <a:pPr>
              <a:buFont typeface="Wingdings" charset="0"/>
              <a:buNone/>
            </a:pPr>
            <a:r>
              <a:rPr lang="en-US" dirty="0"/>
              <a:t>end for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Details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0"/>
              <a:buNone/>
            </a:pPr>
            <a:r>
              <a:rPr lang="en-US" dirty="0" smtClean="0">
                <a:latin typeface="Arial"/>
              </a:rPr>
              <a:t>“</a:t>
            </a:r>
            <a:r>
              <a:rPr lang="en-US" dirty="0" smtClean="0"/>
              <a:t>route </a:t>
            </a:r>
            <a:r>
              <a:rPr lang="en-US" dirty="0" err="1" smtClean="0">
                <a:solidFill>
                  <a:srgbClr val="FF0000"/>
                </a:solidFill>
              </a:rPr>
              <a:t>d</a:t>
            </a:r>
            <a:r>
              <a:rPr lang="en-US" dirty="0" err="1" smtClean="0">
                <a:solidFill>
                  <a:srgbClr val="FF0000"/>
                </a:solidFill>
                <a:latin typeface="Arial"/>
              </a:rPr>
              <a:t>’</a:t>
            </a:r>
            <a:r>
              <a:rPr lang="en-US" baseline="-25000" dirty="0" err="1" smtClean="0">
                <a:solidFill>
                  <a:srgbClr val="FF0000"/>
                </a:solidFill>
              </a:rPr>
              <a:t>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/>
              <a:t>for </a:t>
            </a:r>
            <a:r>
              <a:rPr lang="en-US" dirty="0" err="1">
                <a:solidFill>
                  <a:srgbClr val="FF0000"/>
                </a:solidFill>
              </a:rPr>
              <a:t>s</a:t>
            </a:r>
            <a:r>
              <a:rPr lang="en-US" baseline="-25000" dirty="0" err="1">
                <a:solidFill>
                  <a:srgbClr val="FF0000"/>
                </a:solidFill>
              </a:rPr>
              <a:t>i</a:t>
            </a:r>
            <a:r>
              <a:rPr lang="en-US" dirty="0" err="1">
                <a:solidFill>
                  <a:srgbClr val="FF0000"/>
                </a:solidFill>
              </a:rPr>
              <a:t>t</a:t>
            </a:r>
            <a:r>
              <a:rPr lang="en-US" baseline="-25000" dirty="0" err="1">
                <a:solidFill>
                  <a:srgbClr val="FF0000"/>
                </a:solidFill>
              </a:rPr>
              <a:t>i</a:t>
            </a:r>
            <a:r>
              <a:rPr lang="en-US" dirty="0"/>
              <a:t> along </a:t>
            </a:r>
            <a:r>
              <a:rPr lang="en-US" i="1" dirty="0"/>
              <a:t>shortest path</a:t>
            </a:r>
            <a:r>
              <a:rPr lang="en-US" dirty="0"/>
              <a:t> on </a:t>
            </a:r>
            <a:r>
              <a:rPr lang="en-US" dirty="0" smtClean="0"/>
              <a:t>current solution</a:t>
            </a:r>
            <a:r>
              <a:rPr lang="en-US" dirty="0" smtClean="0">
                <a:latin typeface="Arial"/>
              </a:rPr>
              <a:t>”</a:t>
            </a:r>
            <a:endParaRPr lang="en-US" dirty="0"/>
          </a:p>
          <a:p>
            <a:pPr>
              <a:buFont typeface="Wingdings" charset="0"/>
              <a:buNone/>
            </a:pPr>
            <a:endParaRPr lang="en-US" dirty="0"/>
          </a:p>
          <a:p>
            <a:pPr>
              <a:buFont typeface="Wingdings" charset="0"/>
              <a:buNone/>
            </a:pPr>
            <a:r>
              <a:rPr lang="en-US" dirty="0" err="1">
                <a:solidFill>
                  <a:srgbClr val="FF0000"/>
                </a:solidFill>
              </a:rPr>
              <a:t>x</a:t>
            </a:r>
            <a:r>
              <a:rPr lang="en-US" baseline="-25000" dirty="0" err="1">
                <a:solidFill>
                  <a:srgbClr val="FF0000"/>
                </a:solidFill>
              </a:rPr>
              <a:t>j</a:t>
            </a:r>
            <a:r>
              <a:rPr lang="en-US" dirty="0">
                <a:solidFill>
                  <a:srgbClr val="FF0000"/>
                </a:solidFill>
              </a:rPr>
              <a:t>(e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r>
              <a:rPr lang="en-US" dirty="0" smtClean="0"/>
              <a:t>: </a:t>
            </a:r>
            <a:r>
              <a:rPr lang="en-US" dirty="0"/>
              <a:t>flow on </a:t>
            </a:r>
            <a:r>
              <a:rPr lang="en-US" dirty="0">
                <a:solidFill>
                  <a:srgbClr val="FF0000"/>
                </a:solidFill>
              </a:rPr>
              <a:t>e</a:t>
            </a:r>
            <a:r>
              <a:rPr lang="en-US" dirty="0"/>
              <a:t> after </a:t>
            </a:r>
            <a:r>
              <a:rPr lang="en-US" dirty="0">
                <a:solidFill>
                  <a:srgbClr val="FF0000"/>
                </a:solidFill>
              </a:rPr>
              <a:t>j</a:t>
            </a:r>
            <a:r>
              <a:rPr lang="en-US" dirty="0"/>
              <a:t> demands have been routed</a:t>
            </a:r>
          </a:p>
          <a:p>
            <a:pPr>
              <a:buFont typeface="Wingdings" charset="0"/>
              <a:buNone/>
            </a:pPr>
            <a:endParaRPr lang="en-US" dirty="0"/>
          </a:p>
          <a:p>
            <a:pPr lvl="1"/>
            <a:r>
              <a:rPr lang="en-US" dirty="0"/>
              <a:t>compute edge costs </a:t>
            </a:r>
            <a:r>
              <a:rPr lang="en-US" dirty="0">
                <a:solidFill>
                  <a:srgbClr val="FF0000"/>
                </a:solidFill>
              </a:rPr>
              <a:t>c(e) = </a:t>
            </a:r>
            <a:r>
              <a:rPr lang="en-US" dirty="0" err="1">
                <a:solidFill>
                  <a:srgbClr val="FF0000"/>
                </a:solidFill>
              </a:rPr>
              <a:t>f</a:t>
            </a:r>
            <a:r>
              <a:rPr lang="en-US" baseline="-25000" dirty="0" err="1">
                <a:solidFill>
                  <a:srgbClr val="FF0000"/>
                </a:solidFill>
              </a:rPr>
              <a:t>e</a:t>
            </a:r>
            <a:r>
              <a:rPr lang="en-US" dirty="0">
                <a:solidFill>
                  <a:srgbClr val="FF0000"/>
                </a:solidFill>
              </a:rPr>
              <a:t>(x</a:t>
            </a:r>
            <a:r>
              <a:rPr lang="en-US" baseline="-25000" dirty="0">
                <a:solidFill>
                  <a:srgbClr val="FF0000"/>
                </a:solidFill>
              </a:rPr>
              <a:t>i-1</a:t>
            </a:r>
            <a:r>
              <a:rPr lang="en-US" dirty="0">
                <a:solidFill>
                  <a:srgbClr val="FF0000"/>
                </a:solidFill>
              </a:rPr>
              <a:t>(e)</a:t>
            </a:r>
            <a:r>
              <a:rPr lang="en-US" dirty="0" smtClean="0">
                <a:solidFill>
                  <a:srgbClr val="FF0000"/>
                </a:solidFill>
              </a:rPr>
              <a:t>+</a:t>
            </a:r>
            <a:r>
              <a:rPr lang="en-US" dirty="0" err="1" smtClean="0">
                <a:solidFill>
                  <a:srgbClr val="FF0000"/>
                </a:solidFill>
                <a:latin typeface="Calisto MT"/>
              </a:rPr>
              <a:t>d’</a:t>
            </a:r>
            <a:r>
              <a:rPr lang="en-US" baseline="-25000" dirty="0" err="1" smtClean="0">
                <a:solidFill>
                  <a:srgbClr val="FF0000"/>
                </a:solidFill>
                <a:latin typeface="Calisto MT"/>
              </a:rPr>
              <a:t>i</a:t>
            </a:r>
            <a:r>
              <a:rPr lang="en-US" dirty="0" smtClean="0">
                <a:solidFill>
                  <a:srgbClr val="FF0000"/>
                </a:solidFill>
              </a:rPr>
              <a:t>) </a:t>
            </a:r>
            <a:r>
              <a:rPr lang="en-US" dirty="0">
                <a:solidFill>
                  <a:srgbClr val="FF0000"/>
                </a:solidFill>
              </a:rPr>
              <a:t>- </a:t>
            </a:r>
            <a:r>
              <a:rPr lang="en-US" dirty="0" err="1">
                <a:solidFill>
                  <a:srgbClr val="FF0000"/>
                </a:solidFill>
              </a:rPr>
              <a:t>f</a:t>
            </a:r>
            <a:r>
              <a:rPr lang="en-US" baseline="-25000" dirty="0" err="1">
                <a:solidFill>
                  <a:srgbClr val="FF0000"/>
                </a:solidFill>
              </a:rPr>
              <a:t>e</a:t>
            </a:r>
            <a:r>
              <a:rPr lang="en-US" dirty="0">
                <a:solidFill>
                  <a:srgbClr val="FF0000"/>
                </a:solidFill>
              </a:rPr>
              <a:t>(x</a:t>
            </a:r>
            <a:r>
              <a:rPr lang="en-US" baseline="-25000" dirty="0">
                <a:solidFill>
                  <a:srgbClr val="FF0000"/>
                </a:solidFill>
              </a:rPr>
              <a:t>i-1</a:t>
            </a:r>
            <a:r>
              <a:rPr lang="en-US" dirty="0">
                <a:solidFill>
                  <a:srgbClr val="FF0000"/>
                </a:solidFill>
              </a:rPr>
              <a:t>(e)) </a:t>
            </a:r>
            <a:r>
              <a:rPr lang="en-US" i="1" dirty="0"/>
              <a:t>// </a:t>
            </a:r>
            <a:r>
              <a:rPr lang="en-US" i="1" dirty="0" smtClean="0"/>
              <a:t>(additional </a:t>
            </a:r>
            <a:r>
              <a:rPr lang="en-US" i="1" dirty="0"/>
              <a:t>cost of routing </a:t>
            </a:r>
            <a:r>
              <a:rPr lang="en-US" i="1" dirty="0" err="1">
                <a:solidFill>
                  <a:srgbClr val="FF0000"/>
                </a:solidFill>
              </a:rPr>
              <a:t>s</a:t>
            </a:r>
            <a:r>
              <a:rPr lang="en-US" i="1" baseline="-25000" dirty="0" err="1">
                <a:solidFill>
                  <a:srgbClr val="FF0000"/>
                </a:solidFill>
              </a:rPr>
              <a:t>i</a:t>
            </a:r>
            <a:r>
              <a:rPr lang="en-US" i="1" dirty="0" err="1">
                <a:solidFill>
                  <a:srgbClr val="FF0000"/>
                </a:solidFill>
              </a:rPr>
              <a:t>t</a:t>
            </a:r>
            <a:r>
              <a:rPr lang="en-US" i="1" baseline="-25000" dirty="0" err="1">
                <a:solidFill>
                  <a:srgbClr val="FF0000"/>
                </a:solidFill>
              </a:rPr>
              <a:t>i</a:t>
            </a:r>
            <a:r>
              <a:rPr lang="en-US" i="1" dirty="0"/>
              <a:t> on </a:t>
            </a:r>
            <a:r>
              <a:rPr lang="en-US" i="1" dirty="0" smtClean="0">
                <a:solidFill>
                  <a:srgbClr val="FF0000"/>
                </a:solidFill>
              </a:rPr>
              <a:t>e</a:t>
            </a:r>
            <a:r>
              <a:rPr lang="en-US" i="1" dirty="0" smtClean="0">
                <a:solidFill>
                  <a:srgbClr val="3D484D"/>
                </a:solidFill>
              </a:rPr>
              <a:t>)</a:t>
            </a:r>
            <a:endParaRPr lang="en-US" i="1" dirty="0">
              <a:solidFill>
                <a:srgbClr val="3D484D"/>
              </a:solidFill>
            </a:endParaRPr>
          </a:p>
          <a:p>
            <a:pPr lvl="1"/>
            <a:r>
              <a:rPr lang="en-US" dirty="0"/>
              <a:t>compute shortest </a:t>
            </a:r>
            <a:r>
              <a:rPr lang="en-US" dirty="0" err="1" smtClean="0">
                <a:solidFill>
                  <a:srgbClr val="FF0000"/>
                </a:solidFill>
              </a:rPr>
              <a:t>s</a:t>
            </a:r>
            <a:r>
              <a:rPr lang="en-US" baseline="-25000" dirty="0" err="1" smtClean="0">
                <a:solidFill>
                  <a:srgbClr val="FF0000"/>
                </a:solidFill>
              </a:rPr>
              <a:t>i</a:t>
            </a:r>
            <a:r>
              <a:rPr lang="en-US" dirty="0" err="1" smtClean="0">
                <a:solidFill>
                  <a:srgbClr val="FF0000"/>
                </a:solidFill>
              </a:rPr>
              <a:t>-t</a:t>
            </a:r>
            <a:r>
              <a:rPr lang="en-US" baseline="-25000" dirty="0" err="1" smtClean="0">
                <a:solidFill>
                  <a:srgbClr val="FF0000"/>
                </a:solidFill>
              </a:rPr>
              <a:t>i</a:t>
            </a:r>
            <a:r>
              <a:rPr lang="en-US" baseline="-25000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path </a:t>
            </a:r>
            <a:r>
              <a:rPr lang="en-US" dirty="0"/>
              <a:t>according to </a:t>
            </a:r>
            <a:r>
              <a:rPr lang="en-US" dirty="0" smtClean="0">
                <a:solidFill>
                  <a:srgbClr val="FF0000"/>
                </a:solidFill>
              </a:rPr>
              <a:t>c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Alg2: Theorems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90000"/>
              </a:lnSpc>
              <a:buFont typeface="Wingdings" charset="0"/>
              <a:buNone/>
            </a:pPr>
            <a:r>
              <a:rPr lang="en-US" sz="3400" dirty="0">
                <a:solidFill>
                  <a:srgbClr val="008000"/>
                </a:solidFill>
              </a:rPr>
              <a:t>[</a:t>
            </a:r>
            <a:r>
              <a:rPr lang="en-US" sz="3400" dirty="0" smtClean="0">
                <a:solidFill>
                  <a:srgbClr val="008000"/>
                </a:solidFill>
              </a:rPr>
              <a:t>CK</a:t>
            </a:r>
            <a:r>
              <a:rPr lang="en-US" sz="3400" dirty="0" smtClean="0">
                <a:solidFill>
                  <a:srgbClr val="008000"/>
                </a:solidFill>
                <a:latin typeface="Arial"/>
              </a:rPr>
              <a:t>’</a:t>
            </a:r>
            <a:r>
              <a:rPr lang="en-US" sz="3400" dirty="0" smtClean="0">
                <a:solidFill>
                  <a:srgbClr val="008000"/>
                </a:solidFill>
              </a:rPr>
              <a:t>05</a:t>
            </a:r>
            <a:r>
              <a:rPr lang="en-US" sz="3400" dirty="0">
                <a:solidFill>
                  <a:srgbClr val="008000"/>
                </a:solidFill>
              </a:rPr>
              <a:t>]</a:t>
            </a:r>
          </a:p>
          <a:p>
            <a:pPr>
              <a:lnSpc>
                <a:spcPct val="120000"/>
              </a:lnSpc>
              <a:buFont typeface="Wingdings" charset="0"/>
              <a:buNone/>
            </a:pPr>
            <a:r>
              <a:rPr lang="en-US" sz="3400" b="1" dirty="0" smtClean="0">
                <a:solidFill>
                  <a:schemeClr val="bg2">
                    <a:lumMod val="50000"/>
                  </a:schemeClr>
                </a:solidFill>
              </a:rPr>
              <a:t>Theorem: </a:t>
            </a:r>
            <a:r>
              <a:rPr lang="en-US" sz="3400" dirty="0" smtClean="0"/>
              <a:t>Algorithm is </a:t>
            </a:r>
            <a:r>
              <a:rPr lang="en-US" sz="3400" dirty="0" smtClean="0">
                <a:solidFill>
                  <a:srgbClr val="FF0000"/>
                </a:solidFill>
              </a:rPr>
              <a:t>2</a:t>
            </a:r>
            <a:r>
              <a:rPr lang="en-US" sz="3400" baseline="30000" dirty="0" smtClean="0">
                <a:solidFill>
                  <a:srgbClr val="FF0000"/>
                </a:solidFill>
              </a:rPr>
              <a:t>O(√log h log log h)</a:t>
            </a:r>
            <a:r>
              <a:rPr lang="en-US" sz="3400" dirty="0" smtClean="0">
                <a:solidFill>
                  <a:srgbClr val="FF0000"/>
                </a:solidFill>
              </a:rPr>
              <a:t> </a:t>
            </a:r>
            <a:r>
              <a:rPr lang="en-US" sz="3400" dirty="0" smtClean="0"/>
              <a:t>approx. for </a:t>
            </a:r>
            <a:r>
              <a:rPr lang="en-US" sz="3400" i="1" dirty="0" smtClean="0"/>
              <a:t>non-</a:t>
            </a:r>
            <a:r>
              <a:rPr lang="en-US" sz="3400" i="1" dirty="0" err="1" smtClean="0"/>
              <a:t>uiform</a:t>
            </a:r>
            <a:r>
              <a:rPr lang="en-US" sz="3400" i="1" dirty="0" smtClean="0"/>
              <a:t> </a:t>
            </a:r>
            <a:r>
              <a:rPr lang="en-US" sz="3400" dirty="0" smtClean="0"/>
              <a:t>cost functions.</a:t>
            </a:r>
            <a:endParaRPr lang="en-US" dirty="0" smtClean="0"/>
          </a:p>
          <a:p>
            <a:pPr>
              <a:lnSpc>
                <a:spcPct val="120000"/>
              </a:lnSpc>
              <a:buFont typeface="Wingdings" charset="0"/>
              <a:buNone/>
            </a:pPr>
            <a:r>
              <a:rPr lang="en-US" sz="3400" b="1" dirty="0" smtClean="0">
                <a:solidFill>
                  <a:schemeClr val="bg2">
                    <a:lumMod val="50000"/>
                  </a:schemeClr>
                </a:solidFill>
              </a:rPr>
              <a:t>Theorem</a:t>
            </a:r>
            <a:r>
              <a:rPr lang="en-US" sz="3400" b="1" dirty="0">
                <a:solidFill>
                  <a:schemeClr val="bg2">
                    <a:lumMod val="50000"/>
                  </a:schemeClr>
                </a:solidFill>
              </a:rPr>
              <a:t>: </a:t>
            </a:r>
            <a:r>
              <a:rPr lang="en-US" sz="3400" dirty="0"/>
              <a:t>Algorithm is </a:t>
            </a:r>
            <a:r>
              <a:rPr lang="en-US" sz="3400" dirty="0">
                <a:solidFill>
                  <a:srgbClr val="FF0000"/>
                </a:solidFill>
              </a:rPr>
              <a:t>O(log</a:t>
            </a:r>
            <a:r>
              <a:rPr lang="en-US" sz="3400" baseline="30000" dirty="0">
                <a:solidFill>
                  <a:srgbClr val="FF0000"/>
                </a:solidFill>
              </a:rPr>
              <a:t>2</a:t>
            </a:r>
            <a:r>
              <a:rPr lang="en-US" sz="3400" dirty="0">
                <a:solidFill>
                  <a:srgbClr val="FF0000"/>
                </a:solidFill>
              </a:rPr>
              <a:t> </a:t>
            </a:r>
            <a:r>
              <a:rPr lang="en-US" sz="3400" dirty="0" smtClean="0">
                <a:solidFill>
                  <a:srgbClr val="FF0000"/>
                </a:solidFill>
              </a:rPr>
              <a:t>h) </a:t>
            </a:r>
            <a:r>
              <a:rPr lang="en-US" sz="3400" dirty="0" smtClean="0"/>
              <a:t>approx. </a:t>
            </a:r>
            <a:r>
              <a:rPr lang="en-US" sz="3400" dirty="0"/>
              <a:t>for </a:t>
            </a:r>
            <a:r>
              <a:rPr lang="en-US" sz="3400" i="1" dirty="0"/>
              <a:t>uniform </a:t>
            </a:r>
            <a:r>
              <a:rPr lang="en-US" sz="3400" dirty="0"/>
              <a:t>cost functions in the single-sink </a:t>
            </a:r>
            <a:r>
              <a:rPr lang="en-US" sz="3400" dirty="0" smtClean="0"/>
              <a:t>case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sz="3100" dirty="0"/>
              <a:t>Justifies simple greedy algorithm</a:t>
            </a:r>
          </a:p>
          <a:p>
            <a:pPr>
              <a:lnSpc>
                <a:spcPct val="90000"/>
              </a:lnSpc>
            </a:pPr>
            <a:r>
              <a:rPr lang="en-US" sz="3100" dirty="0"/>
              <a:t>Key: randomization and inflation</a:t>
            </a:r>
          </a:p>
          <a:p>
            <a:pPr>
              <a:lnSpc>
                <a:spcPct val="90000"/>
              </a:lnSpc>
            </a:pPr>
            <a:r>
              <a:rPr lang="en-US" sz="3100" dirty="0"/>
              <a:t>Some empirical evidence of goodness</a:t>
            </a:r>
          </a:p>
          <a:p>
            <a:pPr>
              <a:lnSpc>
                <a:spcPct val="90000"/>
              </a:lnSpc>
              <a:buFont typeface="Wingdings" charset="0"/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05" name="Picture 161" descr="usa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2286000"/>
            <a:ext cx="4114800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574" name="Line 430"/>
          <p:cNvSpPr>
            <a:spLocks noChangeShapeType="1"/>
          </p:cNvSpPr>
          <p:nvPr/>
        </p:nvSpPr>
        <p:spPr bwMode="auto">
          <a:xfrm flipV="1">
            <a:off x="4865688" y="3598863"/>
            <a:ext cx="396875" cy="1952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75" name="Line 431"/>
          <p:cNvSpPr>
            <a:spLocks noChangeShapeType="1"/>
          </p:cNvSpPr>
          <p:nvPr/>
        </p:nvSpPr>
        <p:spPr bwMode="auto">
          <a:xfrm flipH="1">
            <a:off x="4254500" y="3794125"/>
            <a:ext cx="611188" cy="2492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76" name="Line 432"/>
          <p:cNvSpPr>
            <a:spLocks noChangeShapeType="1"/>
          </p:cNvSpPr>
          <p:nvPr/>
        </p:nvSpPr>
        <p:spPr bwMode="auto">
          <a:xfrm flipV="1">
            <a:off x="4186238" y="3168650"/>
            <a:ext cx="319087" cy="523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71" name="Line 427"/>
          <p:cNvSpPr>
            <a:spLocks noChangeShapeType="1"/>
          </p:cNvSpPr>
          <p:nvPr/>
        </p:nvSpPr>
        <p:spPr bwMode="auto">
          <a:xfrm flipH="1" flipV="1">
            <a:off x="2439988" y="2481263"/>
            <a:ext cx="720725" cy="6953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72" name="Line 428"/>
          <p:cNvSpPr>
            <a:spLocks noChangeShapeType="1"/>
          </p:cNvSpPr>
          <p:nvPr/>
        </p:nvSpPr>
        <p:spPr bwMode="auto">
          <a:xfrm flipH="1">
            <a:off x="3448050" y="3182938"/>
            <a:ext cx="96838" cy="6715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73" name="Line 429"/>
          <p:cNvSpPr>
            <a:spLocks noChangeShapeType="1"/>
          </p:cNvSpPr>
          <p:nvPr/>
        </p:nvSpPr>
        <p:spPr bwMode="auto">
          <a:xfrm>
            <a:off x="5056188" y="3051175"/>
            <a:ext cx="446087" cy="428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Optical Network Design</a:t>
            </a:r>
            <a:endParaRPr lang="en-US" dirty="0"/>
          </a:p>
        </p:txBody>
      </p:sp>
      <p:grpSp>
        <p:nvGrpSpPr>
          <p:cNvPr id="6460" name="Group 316"/>
          <p:cNvGrpSpPr>
            <a:grpSpLocks/>
          </p:cNvGrpSpPr>
          <p:nvPr/>
        </p:nvGrpSpPr>
        <p:grpSpPr bwMode="auto">
          <a:xfrm>
            <a:off x="2438400" y="2438400"/>
            <a:ext cx="3260725" cy="1946275"/>
            <a:chOff x="1440" y="1680"/>
            <a:chExt cx="2054" cy="1226"/>
          </a:xfrm>
        </p:grpSpPr>
        <p:sp>
          <p:nvSpPr>
            <p:cNvPr id="6461" name="Line 317"/>
            <p:cNvSpPr>
              <a:spLocks noChangeShapeType="1"/>
            </p:cNvSpPr>
            <p:nvPr/>
          </p:nvSpPr>
          <p:spPr bwMode="auto">
            <a:xfrm>
              <a:off x="1450" y="1694"/>
              <a:ext cx="1162" cy="163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62" name="Line 318"/>
            <p:cNvSpPr>
              <a:spLocks noChangeShapeType="1"/>
            </p:cNvSpPr>
            <p:nvPr/>
          </p:nvSpPr>
          <p:spPr bwMode="auto">
            <a:xfrm flipH="1">
              <a:off x="1694" y="2477"/>
              <a:ext cx="168" cy="48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63" name="Line 319"/>
            <p:cNvSpPr>
              <a:spLocks noChangeShapeType="1"/>
            </p:cNvSpPr>
            <p:nvPr/>
          </p:nvSpPr>
          <p:spPr bwMode="auto">
            <a:xfrm>
              <a:off x="2144" y="2134"/>
              <a:ext cx="402" cy="24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64" name="Line 320"/>
            <p:cNvSpPr>
              <a:spLocks noChangeShapeType="1"/>
            </p:cNvSpPr>
            <p:nvPr/>
          </p:nvSpPr>
          <p:spPr bwMode="auto">
            <a:xfrm flipH="1" flipV="1">
              <a:off x="2818" y="1963"/>
              <a:ext cx="15" cy="65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65" name="Line 321"/>
            <p:cNvSpPr>
              <a:spLocks noChangeShapeType="1"/>
            </p:cNvSpPr>
            <p:nvPr/>
          </p:nvSpPr>
          <p:spPr bwMode="auto">
            <a:xfrm>
              <a:off x="2973" y="2518"/>
              <a:ext cx="102" cy="123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66" name="Line 322"/>
            <p:cNvSpPr>
              <a:spLocks noChangeShapeType="1"/>
            </p:cNvSpPr>
            <p:nvPr/>
          </p:nvSpPr>
          <p:spPr bwMode="auto">
            <a:xfrm flipH="1" flipV="1">
              <a:off x="2747" y="2126"/>
              <a:ext cx="92" cy="314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67" name="Line 323"/>
            <p:cNvSpPr>
              <a:spLocks noChangeShapeType="1"/>
            </p:cNvSpPr>
            <p:nvPr/>
          </p:nvSpPr>
          <p:spPr bwMode="auto">
            <a:xfrm flipH="1" flipV="1">
              <a:off x="1450" y="2246"/>
              <a:ext cx="244" cy="279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68" name="Line 324"/>
            <p:cNvSpPr>
              <a:spLocks noChangeShapeType="1"/>
            </p:cNvSpPr>
            <p:nvPr/>
          </p:nvSpPr>
          <p:spPr bwMode="auto">
            <a:xfrm flipH="1">
              <a:off x="1450" y="2130"/>
              <a:ext cx="453" cy="116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69" name="Line 325"/>
            <p:cNvSpPr>
              <a:spLocks noChangeShapeType="1"/>
            </p:cNvSpPr>
            <p:nvPr/>
          </p:nvSpPr>
          <p:spPr bwMode="auto">
            <a:xfrm flipH="1">
              <a:off x="3266" y="2164"/>
              <a:ext cx="7" cy="109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70" name="Line 326"/>
            <p:cNvSpPr>
              <a:spLocks noChangeShapeType="1"/>
            </p:cNvSpPr>
            <p:nvPr/>
          </p:nvSpPr>
          <p:spPr bwMode="auto">
            <a:xfrm flipV="1">
              <a:off x="2833" y="1990"/>
              <a:ext cx="178" cy="38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71" name="Line 327"/>
            <p:cNvSpPr>
              <a:spLocks noChangeShapeType="1"/>
            </p:cNvSpPr>
            <p:nvPr/>
          </p:nvSpPr>
          <p:spPr bwMode="auto">
            <a:xfrm>
              <a:off x="3075" y="2641"/>
              <a:ext cx="51" cy="252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72" name="Line 328"/>
            <p:cNvSpPr>
              <a:spLocks noChangeShapeType="1"/>
            </p:cNvSpPr>
            <p:nvPr/>
          </p:nvSpPr>
          <p:spPr bwMode="auto">
            <a:xfrm flipH="1" flipV="1">
              <a:off x="2546" y="2158"/>
              <a:ext cx="43" cy="517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73" name="Line 329"/>
            <p:cNvSpPr>
              <a:spLocks noChangeShapeType="1"/>
            </p:cNvSpPr>
            <p:nvPr/>
          </p:nvSpPr>
          <p:spPr bwMode="auto">
            <a:xfrm flipH="1" flipV="1">
              <a:off x="1450" y="1694"/>
              <a:ext cx="1" cy="552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74" name="Line 330"/>
            <p:cNvSpPr>
              <a:spLocks noChangeShapeType="1"/>
            </p:cNvSpPr>
            <p:nvPr/>
          </p:nvSpPr>
          <p:spPr bwMode="auto">
            <a:xfrm flipH="1">
              <a:off x="3372" y="2004"/>
              <a:ext cx="112" cy="75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75" name="Line 331"/>
            <p:cNvSpPr>
              <a:spLocks noChangeShapeType="1"/>
            </p:cNvSpPr>
            <p:nvPr/>
          </p:nvSpPr>
          <p:spPr bwMode="auto">
            <a:xfrm flipH="1" flipV="1">
              <a:off x="2839" y="2440"/>
              <a:ext cx="134" cy="78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76" name="Line 332"/>
            <p:cNvSpPr>
              <a:spLocks noChangeShapeType="1"/>
            </p:cNvSpPr>
            <p:nvPr/>
          </p:nvSpPr>
          <p:spPr bwMode="auto">
            <a:xfrm>
              <a:off x="3121" y="2093"/>
              <a:ext cx="145" cy="180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77" name="Line 333"/>
            <p:cNvSpPr>
              <a:spLocks noChangeShapeType="1"/>
            </p:cNvSpPr>
            <p:nvPr/>
          </p:nvSpPr>
          <p:spPr bwMode="auto">
            <a:xfrm flipV="1">
              <a:off x="3222" y="2273"/>
              <a:ext cx="44" cy="123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78" name="Line 334"/>
            <p:cNvSpPr>
              <a:spLocks noChangeShapeType="1"/>
            </p:cNvSpPr>
            <p:nvPr/>
          </p:nvSpPr>
          <p:spPr bwMode="auto">
            <a:xfrm flipV="1">
              <a:off x="2546" y="1857"/>
              <a:ext cx="66" cy="301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79" name="Line 335"/>
            <p:cNvSpPr>
              <a:spLocks noChangeShapeType="1"/>
            </p:cNvSpPr>
            <p:nvPr/>
          </p:nvSpPr>
          <p:spPr bwMode="auto">
            <a:xfrm>
              <a:off x="3092" y="2052"/>
              <a:ext cx="29" cy="41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80" name="Line 336"/>
            <p:cNvSpPr>
              <a:spLocks noChangeShapeType="1"/>
            </p:cNvSpPr>
            <p:nvPr/>
          </p:nvSpPr>
          <p:spPr bwMode="auto">
            <a:xfrm flipH="1" flipV="1">
              <a:off x="2747" y="2126"/>
              <a:ext cx="198" cy="45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81" name="Line 337"/>
            <p:cNvSpPr>
              <a:spLocks noChangeShapeType="1"/>
            </p:cNvSpPr>
            <p:nvPr/>
          </p:nvSpPr>
          <p:spPr bwMode="auto">
            <a:xfrm flipH="1" flipV="1">
              <a:off x="1862" y="2477"/>
              <a:ext cx="221" cy="79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82" name="Line 338"/>
            <p:cNvSpPr>
              <a:spLocks noChangeShapeType="1"/>
            </p:cNvSpPr>
            <p:nvPr/>
          </p:nvSpPr>
          <p:spPr bwMode="auto">
            <a:xfrm flipH="1" flipV="1">
              <a:off x="3011" y="1990"/>
              <a:ext cx="81" cy="62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83" name="Line 339"/>
            <p:cNvSpPr>
              <a:spLocks noChangeShapeType="1"/>
            </p:cNvSpPr>
            <p:nvPr/>
          </p:nvSpPr>
          <p:spPr bwMode="auto">
            <a:xfrm flipH="1">
              <a:off x="3092" y="1963"/>
              <a:ext cx="90" cy="89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84" name="Line 340"/>
            <p:cNvSpPr>
              <a:spLocks noChangeShapeType="1"/>
            </p:cNvSpPr>
            <p:nvPr/>
          </p:nvSpPr>
          <p:spPr bwMode="auto">
            <a:xfrm flipH="1" flipV="1">
              <a:off x="2612" y="1857"/>
              <a:ext cx="206" cy="106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85" name="Line 341"/>
            <p:cNvSpPr>
              <a:spLocks noChangeShapeType="1"/>
            </p:cNvSpPr>
            <p:nvPr/>
          </p:nvSpPr>
          <p:spPr bwMode="auto">
            <a:xfrm flipH="1">
              <a:off x="3304" y="2079"/>
              <a:ext cx="68" cy="58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86" name="Line 342"/>
            <p:cNvSpPr>
              <a:spLocks noChangeShapeType="1"/>
            </p:cNvSpPr>
            <p:nvPr/>
          </p:nvSpPr>
          <p:spPr bwMode="auto">
            <a:xfrm flipH="1" flipV="1">
              <a:off x="3374" y="1974"/>
              <a:ext cx="110" cy="30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87" name="Line 343"/>
            <p:cNvSpPr>
              <a:spLocks noChangeShapeType="1"/>
            </p:cNvSpPr>
            <p:nvPr/>
          </p:nvSpPr>
          <p:spPr bwMode="auto">
            <a:xfrm flipH="1" flipV="1">
              <a:off x="3182" y="1963"/>
              <a:ext cx="192" cy="11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88" name="Line 344"/>
            <p:cNvSpPr>
              <a:spLocks noChangeShapeType="1"/>
            </p:cNvSpPr>
            <p:nvPr/>
          </p:nvSpPr>
          <p:spPr bwMode="auto">
            <a:xfrm flipV="1">
              <a:off x="3273" y="2137"/>
              <a:ext cx="31" cy="27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89" name="Line 345"/>
            <p:cNvSpPr>
              <a:spLocks noChangeShapeType="1"/>
            </p:cNvSpPr>
            <p:nvPr/>
          </p:nvSpPr>
          <p:spPr bwMode="auto">
            <a:xfrm flipV="1">
              <a:off x="2589" y="2675"/>
              <a:ext cx="143" cy="1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90" name="Line 346"/>
            <p:cNvSpPr>
              <a:spLocks noChangeShapeType="1"/>
            </p:cNvSpPr>
            <p:nvPr/>
          </p:nvSpPr>
          <p:spPr bwMode="auto">
            <a:xfrm>
              <a:off x="2732" y="2675"/>
              <a:ext cx="297" cy="85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91" name="Line 347"/>
            <p:cNvSpPr>
              <a:spLocks noChangeShapeType="1"/>
            </p:cNvSpPr>
            <p:nvPr/>
          </p:nvSpPr>
          <p:spPr bwMode="auto">
            <a:xfrm flipH="1" flipV="1">
              <a:off x="3029" y="2760"/>
              <a:ext cx="97" cy="133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92" name="Line 348"/>
            <p:cNvSpPr>
              <a:spLocks noChangeShapeType="1"/>
            </p:cNvSpPr>
            <p:nvPr/>
          </p:nvSpPr>
          <p:spPr bwMode="auto">
            <a:xfrm flipV="1">
              <a:off x="2945" y="2052"/>
              <a:ext cx="147" cy="119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93" name="Line 349"/>
            <p:cNvSpPr>
              <a:spLocks noChangeShapeType="1"/>
            </p:cNvSpPr>
            <p:nvPr/>
          </p:nvSpPr>
          <p:spPr bwMode="auto">
            <a:xfrm flipH="1">
              <a:off x="2747" y="2028"/>
              <a:ext cx="86" cy="98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94" name="Line 350"/>
            <p:cNvSpPr>
              <a:spLocks noChangeShapeType="1"/>
            </p:cNvSpPr>
            <p:nvPr/>
          </p:nvSpPr>
          <p:spPr bwMode="auto">
            <a:xfrm>
              <a:off x="1903" y="2130"/>
              <a:ext cx="241" cy="4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95" name="Line 351"/>
            <p:cNvSpPr>
              <a:spLocks noChangeShapeType="1"/>
            </p:cNvSpPr>
            <p:nvPr/>
          </p:nvSpPr>
          <p:spPr bwMode="auto">
            <a:xfrm flipH="1">
              <a:off x="1740" y="2130"/>
              <a:ext cx="163" cy="197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96" name="Line 352"/>
            <p:cNvSpPr>
              <a:spLocks noChangeShapeType="1"/>
            </p:cNvSpPr>
            <p:nvPr/>
          </p:nvSpPr>
          <p:spPr bwMode="auto">
            <a:xfrm flipH="1">
              <a:off x="1694" y="2327"/>
              <a:ext cx="46" cy="198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97" name="Line 353"/>
            <p:cNvSpPr>
              <a:spLocks noChangeShapeType="1"/>
            </p:cNvSpPr>
            <p:nvPr/>
          </p:nvSpPr>
          <p:spPr bwMode="auto">
            <a:xfrm>
              <a:off x="2083" y="2556"/>
              <a:ext cx="506" cy="119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98" name="Line 354"/>
            <p:cNvSpPr>
              <a:spLocks noChangeShapeType="1"/>
            </p:cNvSpPr>
            <p:nvPr/>
          </p:nvSpPr>
          <p:spPr bwMode="auto">
            <a:xfrm flipH="1">
              <a:off x="3075" y="2396"/>
              <a:ext cx="147" cy="245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99" name="Line 355"/>
            <p:cNvSpPr>
              <a:spLocks noChangeShapeType="1"/>
            </p:cNvSpPr>
            <p:nvPr/>
          </p:nvSpPr>
          <p:spPr bwMode="auto">
            <a:xfrm>
              <a:off x="1450" y="1694"/>
              <a:ext cx="1162" cy="163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00" name="Line 356"/>
            <p:cNvSpPr>
              <a:spLocks noChangeShapeType="1"/>
            </p:cNvSpPr>
            <p:nvPr/>
          </p:nvSpPr>
          <p:spPr bwMode="auto">
            <a:xfrm flipH="1">
              <a:off x="1694" y="2477"/>
              <a:ext cx="168" cy="48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01" name="Line 357"/>
            <p:cNvSpPr>
              <a:spLocks noChangeShapeType="1"/>
            </p:cNvSpPr>
            <p:nvPr/>
          </p:nvSpPr>
          <p:spPr bwMode="auto">
            <a:xfrm>
              <a:off x="2144" y="2134"/>
              <a:ext cx="402" cy="24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02" name="Line 358"/>
            <p:cNvSpPr>
              <a:spLocks noChangeShapeType="1"/>
            </p:cNvSpPr>
            <p:nvPr/>
          </p:nvSpPr>
          <p:spPr bwMode="auto">
            <a:xfrm flipH="1" flipV="1">
              <a:off x="2818" y="1963"/>
              <a:ext cx="15" cy="65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03" name="Line 359"/>
            <p:cNvSpPr>
              <a:spLocks noChangeShapeType="1"/>
            </p:cNvSpPr>
            <p:nvPr/>
          </p:nvSpPr>
          <p:spPr bwMode="auto">
            <a:xfrm>
              <a:off x="2973" y="2518"/>
              <a:ext cx="102" cy="123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04" name="Line 360"/>
            <p:cNvSpPr>
              <a:spLocks noChangeShapeType="1"/>
            </p:cNvSpPr>
            <p:nvPr/>
          </p:nvSpPr>
          <p:spPr bwMode="auto">
            <a:xfrm flipH="1" flipV="1">
              <a:off x="2747" y="2126"/>
              <a:ext cx="92" cy="314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05" name="Line 361"/>
            <p:cNvSpPr>
              <a:spLocks noChangeShapeType="1"/>
            </p:cNvSpPr>
            <p:nvPr/>
          </p:nvSpPr>
          <p:spPr bwMode="auto">
            <a:xfrm flipH="1" flipV="1">
              <a:off x="1450" y="2246"/>
              <a:ext cx="244" cy="279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06" name="Line 362"/>
            <p:cNvSpPr>
              <a:spLocks noChangeShapeType="1"/>
            </p:cNvSpPr>
            <p:nvPr/>
          </p:nvSpPr>
          <p:spPr bwMode="auto">
            <a:xfrm flipH="1">
              <a:off x="1450" y="2130"/>
              <a:ext cx="453" cy="116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07" name="Line 363"/>
            <p:cNvSpPr>
              <a:spLocks noChangeShapeType="1"/>
            </p:cNvSpPr>
            <p:nvPr/>
          </p:nvSpPr>
          <p:spPr bwMode="auto">
            <a:xfrm flipH="1">
              <a:off x="3266" y="2164"/>
              <a:ext cx="7" cy="109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08" name="Line 364"/>
            <p:cNvSpPr>
              <a:spLocks noChangeShapeType="1"/>
            </p:cNvSpPr>
            <p:nvPr/>
          </p:nvSpPr>
          <p:spPr bwMode="auto">
            <a:xfrm flipV="1">
              <a:off x="2833" y="1990"/>
              <a:ext cx="178" cy="38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09" name="Line 365"/>
            <p:cNvSpPr>
              <a:spLocks noChangeShapeType="1"/>
            </p:cNvSpPr>
            <p:nvPr/>
          </p:nvSpPr>
          <p:spPr bwMode="auto">
            <a:xfrm>
              <a:off x="3075" y="2641"/>
              <a:ext cx="51" cy="252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10" name="Line 366"/>
            <p:cNvSpPr>
              <a:spLocks noChangeShapeType="1"/>
            </p:cNvSpPr>
            <p:nvPr/>
          </p:nvSpPr>
          <p:spPr bwMode="auto">
            <a:xfrm flipH="1" flipV="1">
              <a:off x="2546" y="2158"/>
              <a:ext cx="43" cy="517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11" name="Line 367"/>
            <p:cNvSpPr>
              <a:spLocks noChangeShapeType="1"/>
            </p:cNvSpPr>
            <p:nvPr/>
          </p:nvSpPr>
          <p:spPr bwMode="auto">
            <a:xfrm flipH="1" flipV="1">
              <a:off x="1450" y="1694"/>
              <a:ext cx="1" cy="552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12" name="Line 368"/>
            <p:cNvSpPr>
              <a:spLocks noChangeShapeType="1"/>
            </p:cNvSpPr>
            <p:nvPr/>
          </p:nvSpPr>
          <p:spPr bwMode="auto">
            <a:xfrm flipH="1">
              <a:off x="3372" y="2004"/>
              <a:ext cx="112" cy="75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13" name="Line 369"/>
            <p:cNvSpPr>
              <a:spLocks noChangeShapeType="1"/>
            </p:cNvSpPr>
            <p:nvPr/>
          </p:nvSpPr>
          <p:spPr bwMode="auto">
            <a:xfrm flipH="1" flipV="1">
              <a:off x="2839" y="2440"/>
              <a:ext cx="134" cy="78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14" name="Line 370"/>
            <p:cNvSpPr>
              <a:spLocks noChangeShapeType="1"/>
            </p:cNvSpPr>
            <p:nvPr/>
          </p:nvSpPr>
          <p:spPr bwMode="auto">
            <a:xfrm>
              <a:off x="3121" y="2093"/>
              <a:ext cx="145" cy="180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15" name="Line 371"/>
            <p:cNvSpPr>
              <a:spLocks noChangeShapeType="1"/>
            </p:cNvSpPr>
            <p:nvPr/>
          </p:nvSpPr>
          <p:spPr bwMode="auto">
            <a:xfrm flipV="1">
              <a:off x="3222" y="2273"/>
              <a:ext cx="44" cy="123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16" name="Line 372"/>
            <p:cNvSpPr>
              <a:spLocks noChangeShapeType="1"/>
            </p:cNvSpPr>
            <p:nvPr/>
          </p:nvSpPr>
          <p:spPr bwMode="auto">
            <a:xfrm flipV="1">
              <a:off x="2546" y="1857"/>
              <a:ext cx="66" cy="301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17" name="Line 373"/>
            <p:cNvSpPr>
              <a:spLocks noChangeShapeType="1"/>
            </p:cNvSpPr>
            <p:nvPr/>
          </p:nvSpPr>
          <p:spPr bwMode="auto">
            <a:xfrm>
              <a:off x="3092" y="2052"/>
              <a:ext cx="29" cy="41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18" name="Line 374"/>
            <p:cNvSpPr>
              <a:spLocks noChangeShapeType="1"/>
            </p:cNvSpPr>
            <p:nvPr/>
          </p:nvSpPr>
          <p:spPr bwMode="auto">
            <a:xfrm flipH="1" flipV="1">
              <a:off x="2747" y="2126"/>
              <a:ext cx="198" cy="45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19" name="Line 375"/>
            <p:cNvSpPr>
              <a:spLocks noChangeShapeType="1"/>
            </p:cNvSpPr>
            <p:nvPr/>
          </p:nvSpPr>
          <p:spPr bwMode="auto">
            <a:xfrm flipH="1" flipV="1">
              <a:off x="1862" y="2477"/>
              <a:ext cx="221" cy="79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20" name="Line 376"/>
            <p:cNvSpPr>
              <a:spLocks noChangeShapeType="1"/>
            </p:cNvSpPr>
            <p:nvPr/>
          </p:nvSpPr>
          <p:spPr bwMode="auto">
            <a:xfrm flipH="1" flipV="1">
              <a:off x="3011" y="1990"/>
              <a:ext cx="81" cy="62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21" name="Line 377"/>
            <p:cNvSpPr>
              <a:spLocks noChangeShapeType="1"/>
            </p:cNvSpPr>
            <p:nvPr/>
          </p:nvSpPr>
          <p:spPr bwMode="auto">
            <a:xfrm flipH="1">
              <a:off x="3092" y="1963"/>
              <a:ext cx="90" cy="89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22" name="Line 378"/>
            <p:cNvSpPr>
              <a:spLocks noChangeShapeType="1"/>
            </p:cNvSpPr>
            <p:nvPr/>
          </p:nvSpPr>
          <p:spPr bwMode="auto">
            <a:xfrm flipH="1" flipV="1">
              <a:off x="2612" y="1857"/>
              <a:ext cx="198" cy="106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23" name="Line 379"/>
            <p:cNvSpPr>
              <a:spLocks noChangeShapeType="1"/>
            </p:cNvSpPr>
            <p:nvPr/>
          </p:nvSpPr>
          <p:spPr bwMode="auto">
            <a:xfrm flipH="1">
              <a:off x="3304" y="2079"/>
              <a:ext cx="68" cy="58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24" name="Line 380"/>
            <p:cNvSpPr>
              <a:spLocks noChangeShapeType="1"/>
            </p:cNvSpPr>
            <p:nvPr/>
          </p:nvSpPr>
          <p:spPr bwMode="auto">
            <a:xfrm flipH="1" flipV="1">
              <a:off x="3374" y="1974"/>
              <a:ext cx="110" cy="30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25" name="Line 381"/>
            <p:cNvSpPr>
              <a:spLocks noChangeShapeType="1"/>
            </p:cNvSpPr>
            <p:nvPr/>
          </p:nvSpPr>
          <p:spPr bwMode="auto">
            <a:xfrm flipH="1" flipV="1">
              <a:off x="3182" y="1963"/>
              <a:ext cx="192" cy="11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26" name="Line 382"/>
            <p:cNvSpPr>
              <a:spLocks noChangeShapeType="1"/>
            </p:cNvSpPr>
            <p:nvPr/>
          </p:nvSpPr>
          <p:spPr bwMode="auto">
            <a:xfrm flipV="1">
              <a:off x="3273" y="2137"/>
              <a:ext cx="31" cy="27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27" name="Line 383"/>
            <p:cNvSpPr>
              <a:spLocks noChangeShapeType="1"/>
            </p:cNvSpPr>
            <p:nvPr/>
          </p:nvSpPr>
          <p:spPr bwMode="auto">
            <a:xfrm flipV="1">
              <a:off x="2589" y="2675"/>
              <a:ext cx="143" cy="1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28" name="Line 384"/>
            <p:cNvSpPr>
              <a:spLocks noChangeShapeType="1"/>
            </p:cNvSpPr>
            <p:nvPr/>
          </p:nvSpPr>
          <p:spPr bwMode="auto">
            <a:xfrm>
              <a:off x="2732" y="2675"/>
              <a:ext cx="297" cy="85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29" name="Line 385"/>
            <p:cNvSpPr>
              <a:spLocks noChangeShapeType="1"/>
            </p:cNvSpPr>
            <p:nvPr/>
          </p:nvSpPr>
          <p:spPr bwMode="auto">
            <a:xfrm flipH="1" flipV="1">
              <a:off x="3029" y="2760"/>
              <a:ext cx="97" cy="133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30" name="Line 386"/>
            <p:cNvSpPr>
              <a:spLocks noChangeShapeType="1"/>
            </p:cNvSpPr>
            <p:nvPr/>
          </p:nvSpPr>
          <p:spPr bwMode="auto">
            <a:xfrm flipV="1">
              <a:off x="2945" y="2052"/>
              <a:ext cx="147" cy="119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31" name="Line 387"/>
            <p:cNvSpPr>
              <a:spLocks noChangeShapeType="1"/>
            </p:cNvSpPr>
            <p:nvPr/>
          </p:nvSpPr>
          <p:spPr bwMode="auto">
            <a:xfrm flipH="1">
              <a:off x="2747" y="2028"/>
              <a:ext cx="86" cy="98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32" name="Line 388"/>
            <p:cNvSpPr>
              <a:spLocks noChangeShapeType="1"/>
            </p:cNvSpPr>
            <p:nvPr/>
          </p:nvSpPr>
          <p:spPr bwMode="auto">
            <a:xfrm>
              <a:off x="1903" y="2130"/>
              <a:ext cx="241" cy="4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33" name="Line 389"/>
            <p:cNvSpPr>
              <a:spLocks noChangeShapeType="1"/>
            </p:cNvSpPr>
            <p:nvPr/>
          </p:nvSpPr>
          <p:spPr bwMode="auto">
            <a:xfrm flipH="1">
              <a:off x="1740" y="2130"/>
              <a:ext cx="163" cy="197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34" name="Line 390"/>
            <p:cNvSpPr>
              <a:spLocks noChangeShapeType="1"/>
            </p:cNvSpPr>
            <p:nvPr/>
          </p:nvSpPr>
          <p:spPr bwMode="auto">
            <a:xfrm flipH="1">
              <a:off x="1694" y="2327"/>
              <a:ext cx="46" cy="198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35" name="Line 391"/>
            <p:cNvSpPr>
              <a:spLocks noChangeShapeType="1"/>
            </p:cNvSpPr>
            <p:nvPr/>
          </p:nvSpPr>
          <p:spPr bwMode="auto">
            <a:xfrm>
              <a:off x="2083" y="2556"/>
              <a:ext cx="506" cy="119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36" name="Line 392"/>
            <p:cNvSpPr>
              <a:spLocks noChangeShapeType="1"/>
            </p:cNvSpPr>
            <p:nvPr/>
          </p:nvSpPr>
          <p:spPr bwMode="auto">
            <a:xfrm flipH="1">
              <a:off x="3075" y="2396"/>
              <a:ext cx="147" cy="245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37" name="Oval 393"/>
            <p:cNvSpPr>
              <a:spLocks noChangeArrowheads="1"/>
            </p:cNvSpPr>
            <p:nvPr/>
          </p:nvSpPr>
          <p:spPr bwMode="auto">
            <a:xfrm>
              <a:off x="3364" y="1960"/>
              <a:ext cx="21" cy="27"/>
            </a:xfrm>
            <a:prstGeom prst="ellipse">
              <a:avLst/>
            </a:prstGeom>
            <a:solidFill>
              <a:srgbClr val="FFFFFF"/>
            </a:solidFill>
            <a:ln w="76200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38" name="Oval 394"/>
            <p:cNvSpPr>
              <a:spLocks noChangeArrowheads="1"/>
            </p:cNvSpPr>
            <p:nvPr/>
          </p:nvSpPr>
          <p:spPr bwMode="auto">
            <a:xfrm>
              <a:off x="3263" y="2150"/>
              <a:ext cx="21" cy="28"/>
            </a:xfrm>
            <a:prstGeom prst="ellipse">
              <a:avLst/>
            </a:prstGeom>
            <a:solidFill>
              <a:schemeClr val="tx1"/>
            </a:solidFill>
            <a:ln w="76200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39" name="Oval 395"/>
            <p:cNvSpPr>
              <a:spLocks noChangeArrowheads="1"/>
            </p:cNvSpPr>
            <p:nvPr/>
          </p:nvSpPr>
          <p:spPr bwMode="auto">
            <a:xfrm>
              <a:off x="3171" y="1950"/>
              <a:ext cx="21" cy="27"/>
            </a:xfrm>
            <a:prstGeom prst="ellipse">
              <a:avLst/>
            </a:prstGeom>
            <a:solidFill>
              <a:srgbClr val="FFFFFF"/>
            </a:solidFill>
            <a:ln w="76200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40" name="Oval 396"/>
            <p:cNvSpPr>
              <a:spLocks noChangeArrowheads="1"/>
            </p:cNvSpPr>
            <p:nvPr/>
          </p:nvSpPr>
          <p:spPr bwMode="auto">
            <a:xfrm>
              <a:off x="2935" y="2158"/>
              <a:ext cx="20" cy="27"/>
            </a:xfrm>
            <a:prstGeom prst="ellipse">
              <a:avLst/>
            </a:prstGeom>
            <a:solidFill>
              <a:srgbClr val="FFFFFF"/>
            </a:solidFill>
            <a:ln w="76200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41" name="Oval 397"/>
            <p:cNvSpPr>
              <a:spLocks noChangeArrowheads="1"/>
            </p:cNvSpPr>
            <p:nvPr/>
          </p:nvSpPr>
          <p:spPr bwMode="auto">
            <a:xfrm>
              <a:off x="3082" y="2038"/>
              <a:ext cx="21" cy="28"/>
            </a:xfrm>
            <a:prstGeom prst="ellipse">
              <a:avLst/>
            </a:prstGeom>
            <a:solidFill>
              <a:srgbClr val="FFFFFF"/>
            </a:solidFill>
            <a:ln w="76200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42" name="Oval 398"/>
            <p:cNvSpPr>
              <a:spLocks noChangeArrowheads="1"/>
            </p:cNvSpPr>
            <p:nvPr/>
          </p:nvSpPr>
          <p:spPr bwMode="auto">
            <a:xfrm>
              <a:off x="2134" y="2120"/>
              <a:ext cx="20" cy="27"/>
            </a:xfrm>
            <a:prstGeom prst="ellipse">
              <a:avLst/>
            </a:prstGeom>
            <a:solidFill>
              <a:srgbClr val="FFFFFF"/>
            </a:solidFill>
            <a:ln w="76200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43" name="Oval 399"/>
            <p:cNvSpPr>
              <a:spLocks noChangeArrowheads="1"/>
            </p:cNvSpPr>
            <p:nvPr/>
          </p:nvSpPr>
          <p:spPr bwMode="auto">
            <a:xfrm>
              <a:off x="3001" y="1977"/>
              <a:ext cx="20" cy="27"/>
            </a:xfrm>
            <a:prstGeom prst="ellipse">
              <a:avLst/>
            </a:prstGeom>
            <a:solidFill>
              <a:srgbClr val="FFFFFF"/>
            </a:solidFill>
            <a:ln w="76200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44" name="Oval 400"/>
            <p:cNvSpPr>
              <a:spLocks noChangeArrowheads="1"/>
            </p:cNvSpPr>
            <p:nvPr/>
          </p:nvSpPr>
          <p:spPr bwMode="auto">
            <a:xfrm>
              <a:off x="2073" y="2542"/>
              <a:ext cx="20" cy="27"/>
            </a:xfrm>
            <a:prstGeom prst="ellipse">
              <a:avLst/>
            </a:prstGeom>
            <a:solidFill>
              <a:srgbClr val="FFFFFF"/>
            </a:solidFill>
            <a:ln w="76200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45" name="Oval 401"/>
            <p:cNvSpPr>
              <a:spLocks noChangeArrowheads="1"/>
            </p:cNvSpPr>
            <p:nvPr/>
          </p:nvSpPr>
          <p:spPr bwMode="auto">
            <a:xfrm>
              <a:off x="3064" y="2627"/>
              <a:ext cx="21" cy="28"/>
            </a:xfrm>
            <a:prstGeom prst="ellipse">
              <a:avLst/>
            </a:prstGeom>
            <a:solidFill>
              <a:srgbClr val="FFFFFF"/>
            </a:solidFill>
            <a:ln w="76200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46" name="Oval 402"/>
            <p:cNvSpPr>
              <a:spLocks noChangeArrowheads="1"/>
            </p:cNvSpPr>
            <p:nvPr/>
          </p:nvSpPr>
          <p:spPr bwMode="auto">
            <a:xfrm>
              <a:off x="1684" y="2512"/>
              <a:ext cx="21" cy="27"/>
            </a:xfrm>
            <a:prstGeom prst="ellipse">
              <a:avLst/>
            </a:prstGeom>
            <a:solidFill>
              <a:srgbClr val="FFFFFF"/>
            </a:solidFill>
            <a:ln w="76200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47" name="Oval 403"/>
            <p:cNvSpPr>
              <a:spLocks noChangeArrowheads="1"/>
            </p:cNvSpPr>
            <p:nvPr/>
          </p:nvSpPr>
          <p:spPr bwMode="auto">
            <a:xfrm>
              <a:off x="1730" y="2314"/>
              <a:ext cx="20" cy="27"/>
            </a:xfrm>
            <a:prstGeom prst="ellipse">
              <a:avLst/>
            </a:prstGeom>
            <a:solidFill>
              <a:srgbClr val="FFFFFF"/>
            </a:solidFill>
            <a:ln w="76200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48" name="Oval 404"/>
            <p:cNvSpPr>
              <a:spLocks noChangeArrowheads="1"/>
            </p:cNvSpPr>
            <p:nvPr/>
          </p:nvSpPr>
          <p:spPr bwMode="auto">
            <a:xfrm>
              <a:off x="3116" y="2879"/>
              <a:ext cx="20" cy="27"/>
            </a:xfrm>
            <a:prstGeom prst="ellipse">
              <a:avLst/>
            </a:prstGeom>
            <a:solidFill>
              <a:srgbClr val="FFFFFF"/>
            </a:solidFill>
            <a:ln w="76200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49" name="Oval 405"/>
            <p:cNvSpPr>
              <a:spLocks noChangeArrowheads="1"/>
            </p:cNvSpPr>
            <p:nvPr/>
          </p:nvSpPr>
          <p:spPr bwMode="auto">
            <a:xfrm>
              <a:off x="2808" y="1950"/>
              <a:ext cx="20" cy="27"/>
            </a:xfrm>
            <a:prstGeom prst="ellipse">
              <a:avLst/>
            </a:prstGeom>
            <a:solidFill>
              <a:schemeClr val="tx2"/>
            </a:solidFill>
            <a:ln w="76200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50" name="Oval 406"/>
            <p:cNvSpPr>
              <a:spLocks noChangeArrowheads="1"/>
            </p:cNvSpPr>
            <p:nvPr/>
          </p:nvSpPr>
          <p:spPr bwMode="auto">
            <a:xfrm>
              <a:off x="2828" y="2427"/>
              <a:ext cx="21" cy="27"/>
            </a:xfrm>
            <a:prstGeom prst="ellipse">
              <a:avLst/>
            </a:prstGeom>
            <a:solidFill>
              <a:srgbClr val="FFFFFF"/>
            </a:solidFill>
            <a:ln w="76200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51" name="Oval 407"/>
            <p:cNvSpPr>
              <a:spLocks noChangeArrowheads="1"/>
            </p:cNvSpPr>
            <p:nvPr/>
          </p:nvSpPr>
          <p:spPr bwMode="auto">
            <a:xfrm>
              <a:off x="2722" y="2661"/>
              <a:ext cx="20" cy="28"/>
            </a:xfrm>
            <a:prstGeom prst="ellipse">
              <a:avLst/>
            </a:prstGeom>
            <a:solidFill>
              <a:srgbClr val="FFFFFF"/>
            </a:solidFill>
            <a:ln w="76200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52" name="Oval 408"/>
            <p:cNvSpPr>
              <a:spLocks noChangeArrowheads="1"/>
            </p:cNvSpPr>
            <p:nvPr/>
          </p:nvSpPr>
          <p:spPr bwMode="auto">
            <a:xfrm>
              <a:off x="1852" y="2464"/>
              <a:ext cx="20" cy="27"/>
            </a:xfrm>
            <a:prstGeom prst="ellipse">
              <a:avLst/>
            </a:prstGeom>
            <a:solidFill>
              <a:srgbClr val="FFFFFF"/>
            </a:solidFill>
            <a:ln w="76200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53" name="Oval 409"/>
            <p:cNvSpPr>
              <a:spLocks noChangeArrowheads="1"/>
            </p:cNvSpPr>
            <p:nvPr/>
          </p:nvSpPr>
          <p:spPr bwMode="auto">
            <a:xfrm>
              <a:off x="3110" y="2079"/>
              <a:ext cx="21" cy="27"/>
            </a:xfrm>
            <a:prstGeom prst="ellipse">
              <a:avLst/>
            </a:prstGeom>
            <a:solidFill>
              <a:srgbClr val="FFFFFF"/>
            </a:solidFill>
            <a:ln w="76200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54" name="Oval 410"/>
            <p:cNvSpPr>
              <a:spLocks noChangeArrowheads="1"/>
            </p:cNvSpPr>
            <p:nvPr/>
          </p:nvSpPr>
          <p:spPr bwMode="auto">
            <a:xfrm>
              <a:off x="2602" y="1844"/>
              <a:ext cx="20" cy="27"/>
            </a:xfrm>
            <a:prstGeom prst="ellipse">
              <a:avLst/>
            </a:prstGeom>
            <a:solidFill>
              <a:srgbClr val="FFFFFF"/>
            </a:solidFill>
            <a:ln w="76200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55" name="Oval 411"/>
            <p:cNvSpPr>
              <a:spLocks noChangeArrowheads="1"/>
            </p:cNvSpPr>
            <p:nvPr/>
          </p:nvSpPr>
          <p:spPr bwMode="auto">
            <a:xfrm>
              <a:off x="1892" y="2116"/>
              <a:ext cx="21" cy="27"/>
            </a:xfrm>
            <a:prstGeom prst="ellipse">
              <a:avLst/>
            </a:prstGeom>
            <a:solidFill>
              <a:srgbClr val="FFFFFF"/>
            </a:solidFill>
            <a:ln w="76200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56" name="Oval 412"/>
            <p:cNvSpPr>
              <a:spLocks noChangeArrowheads="1"/>
            </p:cNvSpPr>
            <p:nvPr/>
          </p:nvSpPr>
          <p:spPr bwMode="auto">
            <a:xfrm>
              <a:off x="2737" y="2113"/>
              <a:ext cx="20" cy="27"/>
            </a:xfrm>
            <a:prstGeom prst="ellipse">
              <a:avLst/>
            </a:prstGeom>
            <a:solidFill>
              <a:srgbClr val="FFFFFF"/>
            </a:solidFill>
            <a:ln w="76200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57" name="Oval 413"/>
            <p:cNvSpPr>
              <a:spLocks noChangeArrowheads="1"/>
            </p:cNvSpPr>
            <p:nvPr/>
          </p:nvSpPr>
          <p:spPr bwMode="auto">
            <a:xfrm>
              <a:off x="3019" y="2746"/>
              <a:ext cx="20" cy="27"/>
            </a:xfrm>
            <a:prstGeom prst="ellipse">
              <a:avLst/>
            </a:prstGeom>
            <a:solidFill>
              <a:srgbClr val="FFFFFF"/>
            </a:solidFill>
            <a:ln w="76200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58" name="Oval 414"/>
            <p:cNvSpPr>
              <a:spLocks noChangeArrowheads="1"/>
            </p:cNvSpPr>
            <p:nvPr/>
          </p:nvSpPr>
          <p:spPr bwMode="auto">
            <a:xfrm>
              <a:off x="1448" y="1680"/>
              <a:ext cx="20" cy="27"/>
            </a:xfrm>
            <a:prstGeom prst="ellipse">
              <a:avLst/>
            </a:prstGeom>
            <a:solidFill>
              <a:srgbClr val="FFFFFF"/>
            </a:solidFill>
            <a:ln w="76200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59" name="Oval 415"/>
            <p:cNvSpPr>
              <a:spLocks noChangeArrowheads="1"/>
            </p:cNvSpPr>
            <p:nvPr/>
          </p:nvSpPr>
          <p:spPr bwMode="auto">
            <a:xfrm>
              <a:off x="2823" y="2014"/>
              <a:ext cx="21" cy="28"/>
            </a:xfrm>
            <a:prstGeom prst="ellipse">
              <a:avLst/>
            </a:prstGeom>
            <a:solidFill>
              <a:schemeClr val="tx2"/>
            </a:solidFill>
            <a:ln w="76200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60" name="Oval 416"/>
            <p:cNvSpPr>
              <a:spLocks noChangeArrowheads="1"/>
            </p:cNvSpPr>
            <p:nvPr/>
          </p:nvSpPr>
          <p:spPr bwMode="auto">
            <a:xfrm>
              <a:off x="3474" y="1990"/>
              <a:ext cx="20" cy="28"/>
            </a:xfrm>
            <a:prstGeom prst="ellipse">
              <a:avLst/>
            </a:prstGeom>
            <a:solidFill>
              <a:schemeClr val="tx1"/>
            </a:solidFill>
            <a:ln w="76200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61" name="Oval 417"/>
            <p:cNvSpPr>
              <a:spLocks noChangeArrowheads="1"/>
            </p:cNvSpPr>
            <p:nvPr/>
          </p:nvSpPr>
          <p:spPr bwMode="auto">
            <a:xfrm>
              <a:off x="3362" y="2066"/>
              <a:ext cx="20" cy="27"/>
            </a:xfrm>
            <a:prstGeom prst="ellipse">
              <a:avLst/>
            </a:prstGeom>
            <a:solidFill>
              <a:schemeClr val="tx1"/>
            </a:solidFill>
            <a:ln w="76200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62" name="Oval 418"/>
            <p:cNvSpPr>
              <a:spLocks noChangeArrowheads="1"/>
            </p:cNvSpPr>
            <p:nvPr/>
          </p:nvSpPr>
          <p:spPr bwMode="auto">
            <a:xfrm>
              <a:off x="3294" y="2123"/>
              <a:ext cx="20" cy="27"/>
            </a:xfrm>
            <a:prstGeom prst="ellipse">
              <a:avLst/>
            </a:prstGeom>
            <a:solidFill>
              <a:schemeClr val="tx1"/>
            </a:solidFill>
            <a:ln w="76200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63" name="Oval 419"/>
            <p:cNvSpPr>
              <a:spLocks noChangeArrowheads="1"/>
            </p:cNvSpPr>
            <p:nvPr/>
          </p:nvSpPr>
          <p:spPr bwMode="auto">
            <a:xfrm>
              <a:off x="3255" y="2259"/>
              <a:ext cx="21" cy="28"/>
            </a:xfrm>
            <a:prstGeom prst="ellipse">
              <a:avLst/>
            </a:prstGeom>
            <a:solidFill>
              <a:schemeClr val="tx1"/>
            </a:solidFill>
            <a:ln w="76200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64" name="Oval 420"/>
            <p:cNvSpPr>
              <a:spLocks noChangeArrowheads="1"/>
            </p:cNvSpPr>
            <p:nvPr/>
          </p:nvSpPr>
          <p:spPr bwMode="auto">
            <a:xfrm>
              <a:off x="2963" y="2504"/>
              <a:ext cx="21" cy="28"/>
            </a:xfrm>
            <a:prstGeom prst="ellipse">
              <a:avLst/>
            </a:prstGeom>
            <a:solidFill>
              <a:srgbClr val="FFFFFF"/>
            </a:solidFill>
            <a:ln w="76200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65" name="Oval 421"/>
            <p:cNvSpPr>
              <a:spLocks noChangeArrowheads="1"/>
            </p:cNvSpPr>
            <p:nvPr/>
          </p:nvSpPr>
          <p:spPr bwMode="auto">
            <a:xfrm>
              <a:off x="3212" y="2382"/>
              <a:ext cx="20" cy="27"/>
            </a:xfrm>
            <a:prstGeom prst="ellipse">
              <a:avLst/>
            </a:prstGeom>
            <a:solidFill>
              <a:srgbClr val="FFFFFF"/>
            </a:solidFill>
            <a:ln w="76200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66" name="Oval 422"/>
            <p:cNvSpPr>
              <a:spLocks noChangeArrowheads="1"/>
            </p:cNvSpPr>
            <p:nvPr/>
          </p:nvSpPr>
          <p:spPr bwMode="auto">
            <a:xfrm>
              <a:off x="2579" y="2661"/>
              <a:ext cx="20" cy="28"/>
            </a:xfrm>
            <a:prstGeom prst="ellipse">
              <a:avLst/>
            </a:prstGeom>
            <a:solidFill>
              <a:srgbClr val="FFFFFF"/>
            </a:solidFill>
            <a:ln w="76200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67" name="Oval 423"/>
            <p:cNvSpPr>
              <a:spLocks noChangeArrowheads="1"/>
            </p:cNvSpPr>
            <p:nvPr/>
          </p:nvSpPr>
          <p:spPr bwMode="auto">
            <a:xfrm>
              <a:off x="1440" y="2232"/>
              <a:ext cx="20" cy="27"/>
            </a:xfrm>
            <a:prstGeom prst="ellipse">
              <a:avLst/>
            </a:prstGeom>
            <a:solidFill>
              <a:srgbClr val="FFFFFF"/>
            </a:solidFill>
            <a:ln w="76200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68" name="Oval 424"/>
            <p:cNvSpPr>
              <a:spLocks noChangeArrowheads="1"/>
            </p:cNvSpPr>
            <p:nvPr/>
          </p:nvSpPr>
          <p:spPr bwMode="auto">
            <a:xfrm>
              <a:off x="2536" y="2143"/>
              <a:ext cx="20" cy="28"/>
            </a:xfrm>
            <a:prstGeom prst="ellipse">
              <a:avLst/>
            </a:prstGeom>
            <a:solidFill>
              <a:srgbClr val="FFFFFF"/>
            </a:solidFill>
            <a:ln w="76200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569" name="Text Box 425"/>
          <p:cNvSpPr txBox="1">
            <a:spLocks noChangeArrowheads="1"/>
          </p:cNvSpPr>
          <p:nvPr/>
        </p:nvSpPr>
        <p:spPr bwMode="auto">
          <a:xfrm>
            <a:off x="762000" y="5181600"/>
            <a:ext cx="6477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6570" name="Text Box 426"/>
          <p:cNvSpPr txBox="1">
            <a:spLocks noChangeArrowheads="1"/>
          </p:cNvSpPr>
          <p:nvPr/>
        </p:nvSpPr>
        <p:spPr bwMode="auto">
          <a:xfrm>
            <a:off x="685800" y="4800600"/>
            <a:ext cx="77724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3D484D"/>
                </a:solidFill>
                <a:latin typeface="+mn-lt"/>
              </a:rPr>
              <a:t>Goal: 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install equipment on network (light up some fibers   	in dark network) to satisfy (route) traffic</a:t>
            </a:r>
          </a:p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3D484D"/>
                </a:solidFill>
                <a:latin typeface="+mn-lt"/>
              </a:rPr>
              <a:t>Objectives: </a:t>
            </a:r>
            <a:r>
              <a:rPr lang="en-US" dirty="0">
                <a:solidFill>
                  <a:srgbClr val="3D484D"/>
                </a:solidFill>
                <a:latin typeface="+mn-lt"/>
              </a:rPr>
              <a:t>minimize cost, maximize fault </a:t>
            </a:r>
            <a:r>
              <a:rPr lang="en-US" dirty="0" smtClean="0">
                <a:solidFill>
                  <a:srgbClr val="3D484D"/>
                </a:solidFill>
                <a:latin typeface="+mn-lt"/>
              </a:rPr>
              <a:t>tolerance, </a:t>
            </a:r>
            <a:r>
              <a:rPr lang="en-US" dirty="0">
                <a:solidFill>
                  <a:srgbClr val="3D484D"/>
                </a:solidFill>
                <a:latin typeface="+mn-lt"/>
              </a:rPr>
              <a:t>...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Alg2: Open Problems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charset="0"/>
              <a:buNone/>
            </a:pPr>
            <a:r>
              <a:rPr lang="en-US" b="1" dirty="0" smtClean="0">
                <a:solidFill>
                  <a:srgbClr val="3D484D"/>
                </a:solidFill>
              </a:rPr>
              <a:t>Question/Conjecture: </a:t>
            </a:r>
            <a:r>
              <a:rPr lang="en-US" dirty="0"/>
              <a:t>For uniform multi-commodity case, algorithm is </a:t>
            </a:r>
            <a:r>
              <a:rPr lang="en-US" dirty="0" err="1">
                <a:solidFill>
                  <a:srgbClr val="FF0000"/>
                </a:solidFill>
              </a:rPr>
              <a:t>polylog</a:t>
            </a:r>
            <a:r>
              <a:rPr lang="en-US" dirty="0" smtClean="0">
                <a:solidFill>
                  <a:srgbClr val="FF0000"/>
                </a:solidFill>
              </a:rPr>
              <a:t>(h)</a:t>
            </a:r>
            <a:r>
              <a:rPr lang="en-US" dirty="0" smtClean="0"/>
              <a:t> </a:t>
            </a:r>
            <a:r>
              <a:rPr lang="en-US" dirty="0"/>
              <a:t>approx.</a:t>
            </a:r>
          </a:p>
          <a:p>
            <a:pPr>
              <a:buFont typeface="Wingdings" charset="0"/>
              <a:buNone/>
            </a:pPr>
            <a:endParaRPr lang="en-US" dirty="0"/>
          </a:p>
          <a:p>
            <a:pPr>
              <a:buFont typeface="Wingdings" charset="0"/>
              <a:buNone/>
            </a:pP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Question:</a:t>
            </a:r>
            <a:r>
              <a:rPr lang="en-US" dirty="0"/>
              <a:t> What is the performance of the algorithm in the non-uniform case? </a:t>
            </a:r>
            <a:r>
              <a:rPr lang="en-US" dirty="0" err="1">
                <a:solidFill>
                  <a:srgbClr val="FF0000"/>
                </a:solidFill>
              </a:rPr>
              <a:t>polylog</a:t>
            </a:r>
            <a:r>
              <a:rPr lang="en-US" dirty="0" smtClean="0">
                <a:solidFill>
                  <a:srgbClr val="FF0000"/>
                </a:solidFill>
              </a:rPr>
              <a:t>(h)</a:t>
            </a:r>
            <a:r>
              <a:rPr lang="en-US" dirty="0" smtClean="0"/>
              <a:t> </a:t>
            </a:r>
            <a:r>
              <a:rPr lang="en-US" dirty="0"/>
              <a:t>?</a:t>
            </a:r>
          </a:p>
          <a:p>
            <a:pPr>
              <a:buFont typeface="Wingdings" charset="0"/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Alg3: Junction routing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>
                <a:solidFill>
                  <a:srgbClr val="008000"/>
                </a:solidFill>
              </a:rPr>
              <a:t>[HKS</a:t>
            </a:r>
            <a:r>
              <a:rPr lang="en-US" dirty="0">
                <a:solidFill>
                  <a:srgbClr val="008000"/>
                </a:solidFill>
                <a:latin typeface="Arial"/>
              </a:rPr>
              <a:t>’</a:t>
            </a:r>
            <a:r>
              <a:rPr lang="en-US" dirty="0">
                <a:solidFill>
                  <a:srgbClr val="008000"/>
                </a:solidFill>
              </a:rPr>
              <a:t>05, CHKS</a:t>
            </a:r>
            <a:r>
              <a:rPr lang="en-US" dirty="0">
                <a:solidFill>
                  <a:srgbClr val="008000"/>
                </a:solidFill>
                <a:latin typeface="Arial"/>
              </a:rPr>
              <a:t>’</a:t>
            </a:r>
            <a:r>
              <a:rPr lang="en-US" dirty="0">
                <a:solidFill>
                  <a:srgbClr val="008000"/>
                </a:solidFill>
              </a:rPr>
              <a:t>06</a:t>
            </a:r>
            <a:r>
              <a:rPr lang="en-US" dirty="0" smtClean="0">
                <a:solidFill>
                  <a:srgbClr val="008000"/>
                </a:solidFill>
              </a:rPr>
              <a:t>]</a:t>
            </a:r>
            <a:r>
              <a:rPr lang="en-US" dirty="0">
                <a:solidFill>
                  <a:srgbClr val="008000"/>
                </a:solidFill>
              </a:rPr>
              <a:t> </a:t>
            </a:r>
            <a:endParaRPr lang="en-US" dirty="0" smtClean="0">
              <a:solidFill>
                <a:srgbClr val="008000"/>
              </a:solidFill>
            </a:endParaRPr>
          </a:p>
          <a:p>
            <a:pPr>
              <a:buNone/>
            </a:pPr>
            <a:r>
              <a:rPr lang="en-US" dirty="0" smtClean="0"/>
              <a:t>Junction </a:t>
            </a:r>
            <a:r>
              <a:rPr lang="en-US" dirty="0"/>
              <a:t>tree routing:</a:t>
            </a:r>
          </a:p>
          <a:p>
            <a:pPr>
              <a:buFont typeface="Wingdings" charset="0"/>
              <a:buNone/>
            </a:pPr>
            <a:endParaRPr lang="en-US" dirty="0"/>
          </a:p>
          <a:p>
            <a:pPr>
              <a:buFont typeface="Wingdings" charset="0"/>
              <a:buNone/>
            </a:pPr>
            <a:endParaRPr lang="en-US" dirty="0"/>
          </a:p>
        </p:txBody>
      </p:sp>
      <p:sp>
        <p:nvSpPr>
          <p:cNvPr id="111620" name="Oval 4"/>
          <p:cNvSpPr>
            <a:spLocks noChangeArrowheads="1"/>
          </p:cNvSpPr>
          <p:nvPr/>
        </p:nvSpPr>
        <p:spPr bwMode="auto">
          <a:xfrm>
            <a:off x="6172200" y="3048000"/>
            <a:ext cx="152400" cy="1524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1621" name="Rectangle 5"/>
          <p:cNvSpPr>
            <a:spLocks noChangeArrowheads="1"/>
          </p:cNvSpPr>
          <p:nvPr/>
        </p:nvSpPr>
        <p:spPr bwMode="auto">
          <a:xfrm>
            <a:off x="4343400" y="2514600"/>
            <a:ext cx="152400" cy="152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1622" name="Rectangle 6"/>
          <p:cNvSpPr>
            <a:spLocks noChangeArrowheads="1"/>
          </p:cNvSpPr>
          <p:nvPr/>
        </p:nvSpPr>
        <p:spPr bwMode="auto">
          <a:xfrm>
            <a:off x="7924800" y="2362200"/>
            <a:ext cx="152400" cy="152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1623" name="Rectangle 7"/>
          <p:cNvSpPr>
            <a:spLocks noChangeArrowheads="1"/>
          </p:cNvSpPr>
          <p:nvPr/>
        </p:nvSpPr>
        <p:spPr bwMode="auto">
          <a:xfrm>
            <a:off x="4495800" y="3200400"/>
            <a:ext cx="152400" cy="152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1624" name="Rectangle 8"/>
          <p:cNvSpPr>
            <a:spLocks noChangeArrowheads="1"/>
          </p:cNvSpPr>
          <p:nvPr/>
        </p:nvSpPr>
        <p:spPr bwMode="auto">
          <a:xfrm>
            <a:off x="7391400" y="3276600"/>
            <a:ext cx="152400" cy="152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1625" name="Rectangle 9"/>
          <p:cNvSpPr>
            <a:spLocks noChangeArrowheads="1"/>
          </p:cNvSpPr>
          <p:nvPr/>
        </p:nvSpPr>
        <p:spPr bwMode="auto">
          <a:xfrm>
            <a:off x="4419600" y="3962400"/>
            <a:ext cx="152400" cy="152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1626" name="Rectangle 10"/>
          <p:cNvSpPr>
            <a:spLocks noChangeArrowheads="1"/>
          </p:cNvSpPr>
          <p:nvPr/>
        </p:nvSpPr>
        <p:spPr bwMode="auto">
          <a:xfrm>
            <a:off x="8153400" y="2819400"/>
            <a:ext cx="152400" cy="152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1627" name="Rectangle 11"/>
          <p:cNvSpPr>
            <a:spLocks noChangeArrowheads="1"/>
          </p:cNvSpPr>
          <p:nvPr/>
        </p:nvSpPr>
        <p:spPr bwMode="auto">
          <a:xfrm>
            <a:off x="5181600" y="2819400"/>
            <a:ext cx="152400" cy="152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1628" name="Rectangle 12"/>
          <p:cNvSpPr>
            <a:spLocks noChangeArrowheads="1"/>
          </p:cNvSpPr>
          <p:nvPr/>
        </p:nvSpPr>
        <p:spPr bwMode="auto">
          <a:xfrm>
            <a:off x="7848600" y="3962400"/>
            <a:ext cx="152400" cy="152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1629" name="Line 13"/>
          <p:cNvSpPr>
            <a:spLocks noChangeShapeType="1"/>
          </p:cNvSpPr>
          <p:nvPr/>
        </p:nvSpPr>
        <p:spPr bwMode="auto">
          <a:xfrm>
            <a:off x="4495800" y="25908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1630" name="Line 14"/>
          <p:cNvSpPr>
            <a:spLocks noChangeShapeType="1"/>
          </p:cNvSpPr>
          <p:nvPr/>
        </p:nvSpPr>
        <p:spPr bwMode="auto">
          <a:xfrm flipV="1">
            <a:off x="4648200" y="2895600"/>
            <a:ext cx="533400" cy="381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1631" name="Line 15"/>
          <p:cNvSpPr>
            <a:spLocks noChangeShapeType="1"/>
          </p:cNvSpPr>
          <p:nvPr/>
        </p:nvSpPr>
        <p:spPr bwMode="auto">
          <a:xfrm flipV="1">
            <a:off x="4572000" y="3429000"/>
            <a:ext cx="838200" cy="609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1632" name="Rectangle 16"/>
          <p:cNvSpPr>
            <a:spLocks noChangeArrowheads="1"/>
          </p:cNvSpPr>
          <p:nvPr/>
        </p:nvSpPr>
        <p:spPr bwMode="auto">
          <a:xfrm>
            <a:off x="5410200" y="3352800"/>
            <a:ext cx="152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1633" name="Line 17"/>
          <p:cNvSpPr>
            <a:spLocks noChangeShapeType="1"/>
          </p:cNvSpPr>
          <p:nvPr/>
        </p:nvSpPr>
        <p:spPr bwMode="auto">
          <a:xfrm flipV="1">
            <a:off x="5562600" y="3124200"/>
            <a:ext cx="609600" cy="304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1634" name="Line 18"/>
          <p:cNvSpPr>
            <a:spLocks noChangeShapeType="1"/>
          </p:cNvSpPr>
          <p:nvPr/>
        </p:nvSpPr>
        <p:spPr bwMode="auto">
          <a:xfrm>
            <a:off x="5334000" y="2895600"/>
            <a:ext cx="838200" cy="228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1635" name="Rectangle 19"/>
          <p:cNvSpPr>
            <a:spLocks noChangeArrowheads="1"/>
          </p:cNvSpPr>
          <p:nvPr/>
        </p:nvSpPr>
        <p:spPr bwMode="auto">
          <a:xfrm>
            <a:off x="7315200" y="2667000"/>
            <a:ext cx="152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1636" name="Rectangle 20"/>
          <p:cNvSpPr>
            <a:spLocks noChangeArrowheads="1"/>
          </p:cNvSpPr>
          <p:nvPr/>
        </p:nvSpPr>
        <p:spPr bwMode="auto">
          <a:xfrm>
            <a:off x="6781800" y="3581400"/>
            <a:ext cx="152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1637" name="Line 21"/>
          <p:cNvSpPr>
            <a:spLocks noChangeShapeType="1"/>
          </p:cNvSpPr>
          <p:nvPr/>
        </p:nvSpPr>
        <p:spPr bwMode="auto">
          <a:xfrm>
            <a:off x="7543800" y="33528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1638" name="Line 22"/>
          <p:cNvSpPr>
            <a:spLocks noChangeShapeType="1"/>
          </p:cNvSpPr>
          <p:nvPr/>
        </p:nvSpPr>
        <p:spPr bwMode="auto">
          <a:xfrm flipV="1">
            <a:off x="7543800" y="289560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1639" name="Line 23"/>
          <p:cNvSpPr>
            <a:spLocks noChangeShapeType="1"/>
          </p:cNvSpPr>
          <p:nvPr/>
        </p:nvSpPr>
        <p:spPr bwMode="auto">
          <a:xfrm flipH="1">
            <a:off x="6934200" y="33528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1640" name="Line 24"/>
          <p:cNvSpPr>
            <a:spLocks noChangeShapeType="1"/>
          </p:cNvSpPr>
          <p:nvPr/>
        </p:nvSpPr>
        <p:spPr bwMode="auto">
          <a:xfrm flipH="1" flipV="1">
            <a:off x="6324600" y="3124200"/>
            <a:ext cx="457200" cy="533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1641" name="Line 25"/>
          <p:cNvSpPr>
            <a:spLocks noChangeShapeType="1"/>
          </p:cNvSpPr>
          <p:nvPr/>
        </p:nvSpPr>
        <p:spPr bwMode="auto">
          <a:xfrm flipH="1">
            <a:off x="6324600" y="2743200"/>
            <a:ext cx="990600" cy="381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1642" name="Line 26"/>
          <p:cNvSpPr>
            <a:spLocks noChangeShapeType="1"/>
          </p:cNvSpPr>
          <p:nvPr/>
        </p:nvSpPr>
        <p:spPr bwMode="auto">
          <a:xfrm flipH="1">
            <a:off x="7467600" y="24384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1643" name="Text Box 27"/>
          <p:cNvSpPr txBox="1">
            <a:spLocks noChangeArrowheads="1"/>
          </p:cNvSpPr>
          <p:nvPr/>
        </p:nvSpPr>
        <p:spPr bwMode="auto">
          <a:xfrm>
            <a:off x="5715000" y="2514600"/>
            <a:ext cx="175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junction</a:t>
            </a:r>
          </a:p>
        </p:txBody>
      </p:sp>
      <p:sp>
        <p:nvSpPr>
          <p:cNvPr id="111644" name="Rectangle 28"/>
          <p:cNvSpPr>
            <a:spLocks noChangeArrowheads="1"/>
          </p:cNvSpPr>
          <p:nvPr/>
        </p:nvSpPr>
        <p:spPr bwMode="auto">
          <a:xfrm>
            <a:off x="4800600" y="4876800"/>
            <a:ext cx="152400" cy="152400"/>
          </a:xfrm>
          <a:prstGeom prst="rect">
            <a:avLst/>
          </a:pr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1645" name="Rectangle 29"/>
          <p:cNvSpPr>
            <a:spLocks noChangeArrowheads="1"/>
          </p:cNvSpPr>
          <p:nvPr/>
        </p:nvSpPr>
        <p:spPr bwMode="auto">
          <a:xfrm>
            <a:off x="7848600" y="4876800"/>
            <a:ext cx="152400" cy="152400"/>
          </a:xfrm>
          <a:prstGeom prst="rect">
            <a:avLst/>
          </a:prstGeom>
          <a:solidFill>
            <a:srgbClr val="99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1646" name="Rectangle 30"/>
          <p:cNvSpPr>
            <a:spLocks noChangeArrowheads="1"/>
          </p:cNvSpPr>
          <p:nvPr/>
        </p:nvSpPr>
        <p:spPr bwMode="auto">
          <a:xfrm>
            <a:off x="7467600" y="5791200"/>
            <a:ext cx="152400" cy="152400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1647" name="Rectangle 31"/>
          <p:cNvSpPr>
            <a:spLocks noChangeArrowheads="1"/>
          </p:cNvSpPr>
          <p:nvPr/>
        </p:nvSpPr>
        <p:spPr bwMode="auto">
          <a:xfrm>
            <a:off x="7391400" y="5257800"/>
            <a:ext cx="152400" cy="152400"/>
          </a:xfrm>
          <a:prstGeom prst="rect">
            <a:avLst/>
          </a:pr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1648" name="Rectangle 32"/>
          <p:cNvSpPr>
            <a:spLocks noChangeArrowheads="1"/>
          </p:cNvSpPr>
          <p:nvPr/>
        </p:nvSpPr>
        <p:spPr bwMode="auto">
          <a:xfrm>
            <a:off x="4953000" y="5791200"/>
            <a:ext cx="152400" cy="152400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11649" name="Rectangle 33"/>
          <p:cNvSpPr>
            <a:spLocks noChangeArrowheads="1"/>
          </p:cNvSpPr>
          <p:nvPr/>
        </p:nvSpPr>
        <p:spPr bwMode="auto">
          <a:xfrm>
            <a:off x="5105400" y="5334000"/>
            <a:ext cx="152400" cy="152400"/>
          </a:xfrm>
          <a:prstGeom prst="rect">
            <a:avLst/>
          </a:prstGeom>
          <a:solidFill>
            <a:srgbClr val="99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1650" name="Oval 34"/>
          <p:cNvSpPr>
            <a:spLocks noChangeArrowheads="1"/>
          </p:cNvSpPr>
          <p:nvPr/>
        </p:nvSpPr>
        <p:spPr bwMode="auto">
          <a:xfrm>
            <a:off x="6324600" y="5181600"/>
            <a:ext cx="152400" cy="1524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1651" name="Rectangle 35"/>
          <p:cNvSpPr>
            <a:spLocks noChangeArrowheads="1"/>
          </p:cNvSpPr>
          <p:nvPr/>
        </p:nvSpPr>
        <p:spPr bwMode="auto">
          <a:xfrm>
            <a:off x="5791200" y="5029200"/>
            <a:ext cx="152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1652" name="Line 36"/>
          <p:cNvSpPr>
            <a:spLocks noChangeShapeType="1"/>
          </p:cNvSpPr>
          <p:nvPr/>
        </p:nvSpPr>
        <p:spPr bwMode="auto">
          <a:xfrm>
            <a:off x="4953000" y="4953000"/>
            <a:ext cx="838200" cy="152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1653" name="Line 37"/>
          <p:cNvSpPr>
            <a:spLocks noChangeShapeType="1"/>
          </p:cNvSpPr>
          <p:nvPr/>
        </p:nvSpPr>
        <p:spPr bwMode="auto">
          <a:xfrm flipV="1">
            <a:off x="5257800" y="5105400"/>
            <a:ext cx="533400" cy="304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1654" name="Line 38"/>
          <p:cNvSpPr>
            <a:spLocks noChangeShapeType="1"/>
          </p:cNvSpPr>
          <p:nvPr/>
        </p:nvSpPr>
        <p:spPr bwMode="auto">
          <a:xfrm>
            <a:off x="5943600" y="5105400"/>
            <a:ext cx="381000" cy="152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1655" name="Line 39"/>
          <p:cNvSpPr>
            <a:spLocks noChangeShapeType="1"/>
          </p:cNvSpPr>
          <p:nvPr/>
        </p:nvSpPr>
        <p:spPr bwMode="auto">
          <a:xfrm flipV="1">
            <a:off x="5105400" y="5257800"/>
            <a:ext cx="1219200" cy="609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1656" name="Line 40"/>
          <p:cNvSpPr>
            <a:spLocks noChangeShapeType="1"/>
          </p:cNvSpPr>
          <p:nvPr/>
        </p:nvSpPr>
        <p:spPr bwMode="auto">
          <a:xfrm flipH="1">
            <a:off x="6477000" y="4953000"/>
            <a:ext cx="1371600" cy="304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1657" name="Line 41"/>
          <p:cNvSpPr>
            <a:spLocks noChangeShapeType="1"/>
          </p:cNvSpPr>
          <p:nvPr/>
        </p:nvSpPr>
        <p:spPr bwMode="auto">
          <a:xfrm flipH="1" flipV="1">
            <a:off x="6477000" y="5257800"/>
            <a:ext cx="914400" cy="76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1658" name="Line 42"/>
          <p:cNvSpPr>
            <a:spLocks noChangeShapeType="1"/>
          </p:cNvSpPr>
          <p:nvPr/>
        </p:nvSpPr>
        <p:spPr bwMode="auto">
          <a:xfrm flipH="1" flipV="1">
            <a:off x="6477000" y="5257800"/>
            <a:ext cx="990600" cy="609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Alg3: Junction routing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charset="0"/>
              <a:buNone/>
            </a:pPr>
            <a:r>
              <a:rPr lang="en-US" i="1" dirty="0"/>
              <a:t>density </a:t>
            </a:r>
            <a:r>
              <a:rPr lang="en-US" dirty="0"/>
              <a:t>of junction tree: </a:t>
            </a:r>
            <a:r>
              <a:rPr lang="en-US" dirty="0">
                <a:solidFill>
                  <a:srgbClr val="FF0000"/>
                </a:solidFill>
              </a:rPr>
              <a:t>cost of </a:t>
            </a:r>
            <a:r>
              <a:rPr lang="en-US" dirty="0" smtClean="0">
                <a:solidFill>
                  <a:srgbClr val="FF0000"/>
                </a:solidFill>
              </a:rPr>
              <a:t>tree</a:t>
            </a:r>
            <a:r>
              <a:rPr lang="en-US" dirty="0">
                <a:solidFill>
                  <a:srgbClr val="FF0000"/>
                </a:solidFill>
              </a:rPr>
              <a:t>/# of pairs</a:t>
            </a:r>
          </a:p>
          <a:p>
            <a:pPr>
              <a:buFont typeface="Wingdings" charset="0"/>
              <a:buNone/>
            </a:pPr>
            <a:endParaRPr lang="en-US" dirty="0"/>
          </a:p>
          <a:p>
            <a:pPr>
              <a:buFont typeface="Wingdings" charset="0"/>
              <a:buNone/>
            </a:pPr>
            <a:r>
              <a:rPr lang="en-US" b="1" dirty="0" smtClean="0"/>
              <a:t>Algorithm:</a:t>
            </a:r>
          </a:p>
          <a:p>
            <a:pPr>
              <a:buNone/>
            </a:pPr>
            <a:r>
              <a:rPr lang="en-US" i="1" dirty="0" smtClean="0"/>
              <a:t>While</a:t>
            </a:r>
            <a:r>
              <a:rPr lang="en-US" dirty="0" smtClean="0"/>
              <a:t> demand pairs left to connect </a:t>
            </a:r>
            <a:r>
              <a:rPr lang="en-US" i="1" dirty="0" smtClean="0"/>
              <a:t>do</a:t>
            </a:r>
          </a:p>
          <a:p>
            <a:pPr lvl="1" indent="-342900"/>
            <a:r>
              <a:rPr lang="en-US" dirty="0" smtClean="0"/>
              <a:t>Find </a:t>
            </a:r>
            <a:r>
              <a:rPr lang="en-US" dirty="0"/>
              <a:t>a </a:t>
            </a:r>
            <a:r>
              <a:rPr lang="en-US" i="1" dirty="0"/>
              <a:t>low density</a:t>
            </a:r>
            <a:r>
              <a:rPr lang="en-US" dirty="0"/>
              <a:t> junction tree </a:t>
            </a:r>
            <a:r>
              <a:rPr lang="en-US" dirty="0" smtClean="0">
                <a:solidFill>
                  <a:srgbClr val="FF0000"/>
                </a:solidFill>
              </a:rPr>
              <a:t>T</a:t>
            </a:r>
            <a:endParaRPr lang="en-US" dirty="0"/>
          </a:p>
          <a:p>
            <a:pPr lvl="1" indent="-342900"/>
            <a:r>
              <a:rPr lang="en-US" dirty="0" smtClean="0"/>
              <a:t>Remove </a:t>
            </a:r>
            <a:r>
              <a:rPr lang="en-US" dirty="0"/>
              <a:t>pairs connected by </a:t>
            </a:r>
            <a:r>
              <a:rPr lang="en-US" dirty="0" smtClean="0">
                <a:solidFill>
                  <a:srgbClr val="FF3300"/>
                </a:solidFill>
              </a:rPr>
              <a:t>T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 </a:t>
            </a:r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charset="0"/>
              <a:buNone/>
            </a:pPr>
            <a:r>
              <a:rPr lang="en-US" dirty="0">
                <a:solidFill>
                  <a:srgbClr val="FF0000"/>
                </a:solidFill>
              </a:rPr>
              <a:t>OPT</a:t>
            </a:r>
            <a:r>
              <a:rPr lang="en-US" dirty="0"/>
              <a:t>: cost of optimum solution</a:t>
            </a:r>
          </a:p>
          <a:p>
            <a:pPr>
              <a:buFont typeface="Wingdings" charset="0"/>
              <a:buNone/>
            </a:pPr>
            <a:r>
              <a:rPr lang="en-US" b="1" dirty="0" smtClean="0">
                <a:solidFill>
                  <a:schemeClr val="bg2">
                    <a:lumMod val="50000"/>
                  </a:schemeClr>
                </a:solidFill>
              </a:rPr>
              <a:t>Theorem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: </a:t>
            </a:r>
            <a:r>
              <a:rPr lang="en-US" dirty="0"/>
              <a:t>In any given instance, there is a junction tree of density </a:t>
            </a:r>
            <a:r>
              <a:rPr lang="en-US" dirty="0">
                <a:solidFill>
                  <a:srgbClr val="FF0000"/>
                </a:solidFill>
              </a:rPr>
              <a:t>O(log </a:t>
            </a:r>
            <a:r>
              <a:rPr lang="en-US" dirty="0" smtClean="0">
                <a:solidFill>
                  <a:srgbClr val="FF0000"/>
                </a:solidFill>
              </a:rPr>
              <a:t>h) </a:t>
            </a:r>
            <a:r>
              <a:rPr lang="en-US" dirty="0">
                <a:solidFill>
                  <a:srgbClr val="FF0000"/>
                </a:solidFill>
              </a:rPr>
              <a:t>OPT</a:t>
            </a:r>
            <a:r>
              <a:rPr lang="en-US" dirty="0" smtClean="0">
                <a:solidFill>
                  <a:srgbClr val="FF0000"/>
                </a:solidFill>
              </a:rPr>
              <a:t>/h</a:t>
            </a:r>
            <a:r>
              <a:rPr lang="en-US" dirty="0" smtClean="0">
                <a:solidFill>
                  <a:schemeClr val="hlink"/>
                </a:solidFill>
              </a:rPr>
              <a:t>  </a:t>
            </a:r>
            <a:endParaRPr lang="en-US" dirty="0">
              <a:solidFill>
                <a:schemeClr val="hlink"/>
              </a:solidFill>
            </a:endParaRPr>
          </a:p>
          <a:p>
            <a:pPr>
              <a:buFont typeface="Wingdings" charset="0"/>
              <a:buNone/>
            </a:pPr>
            <a:r>
              <a:rPr lang="en-US" b="1" dirty="0" smtClean="0">
                <a:solidFill>
                  <a:srgbClr val="3D484D"/>
                </a:solidFill>
              </a:rPr>
              <a:t>Theorem</a:t>
            </a:r>
            <a:r>
              <a:rPr lang="en-US" b="1" dirty="0">
                <a:solidFill>
                  <a:srgbClr val="3D484D"/>
                </a:solidFill>
              </a:rPr>
              <a:t>:</a:t>
            </a:r>
            <a:r>
              <a:rPr lang="en-US" dirty="0">
                <a:solidFill>
                  <a:srgbClr val="3D484D"/>
                </a:solidFill>
              </a:rPr>
              <a:t> </a:t>
            </a:r>
            <a:r>
              <a:rPr lang="en-US" dirty="0"/>
              <a:t>There is an </a:t>
            </a:r>
            <a:r>
              <a:rPr lang="en-US" dirty="0">
                <a:solidFill>
                  <a:srgbClr val="FF0000"/>
                </a:solidFill>
              </a:rPr>
              <a:t>O(log</a:t>
            </a:r>
            <a:r>
              <a:rPr lang="en-US" baseline="30000" dirty="0">
                <a:solidFill>
                  <a:srgbClr val="FF0000"/>
                </a:solidFill>
              </a:rPr>
              <a:t>2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h) </a:t>
            </a:r>
            <a:r>
              <a:rPr lang="en-US" dirty="0"/>
              <a:t>approximation for a </a:t>
            </a:r>
            <a:r>
              <a:rPr lang="en-US" i="1" dirty="0"/>
              <a:t>minimum</a:t>
            </a:r>
            <a:r>
              <a:rPr lang="en-US" dirty="0"/>
              <a:t> density junction tree</a:t>
            </a:r>
          </a:p>
          <a:p>
            <a:pPr>
              <a:buFont typeface="Wingdings" charset="0"/>
              <a:buNone/>
            </a:pPr>
            <a:r>
              <a:rPr lang="en-US" b="1" dirty="0" smtClean="0">
                <a:solidFill>
                  <a:srgbClr val="3D484D"/>
                </a:solidFill>
              </a:rPr>
              <a:t>Theorem</a:t>
            </a:r>
            <a:r>
              <a:rPr lang="en-US" b="1" dirty="0">
                <a:solidFill>
                  <a:srgbClr val="3D484D"/>
                </a:solidFill>
              </a:rPr>
              <a:t>:</a:t>
            </a:r>
            <a:r>
              <a:rPr lang="en-US" b="1" dirty="0"/>
              <a:t> </a:t>
            </a:r>
            <a:r>
              <a:rPr lang="en-US" dirty="0"/>
              <a:t>Algorithm yields </a:t>
            </a:r>
            <a:r>
              <a:rPr lang="en-US" dirty="0">
                <a:solidFill>
                  <a:srgbClr val="FF0000"/>
                </a:solidFill>
              </a:rPr>
              <a:t>O(log</a:t>
            </a:r>
            <a:r>
              <a:rPr lang="en-US" baseline="30000" dirty="0">
                <a:solidFill>
                  <a:srgbClr val="FF0000"/>
                </a:solidFill>
              </a:rPr>
              <a:t>4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h)</a:t>
            </a:r>
            <a:r>
              <a:rPr lang="en-US" dirty="0" smtClean="0"/>
              <a:t> </a:t>
            </a:r>
            <a:r>
              <a:rPr lang="en-US" dirty="0"/>
              <a:t>approximation for buy-at-bulk network design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Existence of good junction trees</a:t>
            </a:r>
            <a:endParaRPr lang="en-US" sz="4000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33400" indent="-533400">
              <a:lnSpc>
                <a:spcPct val="90000"/>
              </a:lnSpc>
              <a:buFont typeface="Wingdings" charset="0"/>
              <a:buNone/>
            </a:pPr>
            <a:r>
              <a:rPr lang="en-US" dirty="0"/>
              <a:t>Three proofs</a:t>
            </a:r>
            <a:r>
              <a:rPr lang="en-US" dirty="0" smtClean="0"/>
              <a:t>:</a:t>
            </a:r>
            <a:endParaRPr lang="en-US" dirty="0"/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en-US" dirty="0" smtClean="0"/>
              <a:t>Sparse </a:t>
            </a:r>
            <a:r>
              <a:rPr lang="en-US" dirty="0"/>
              <a:t>covers: </a:t>
            </a:r>
            <a:r>
              <a:rPr lang="en-US" dirty="0">
                <a:solidFill>
                  <a:srgbClr val="FF0000"/>
                </a:solidFill>
              </a:rPr>
              <a:t>O(log D) OPT</a:t>
            </a:r>
            <a:r>
              <a:rPr lang="en-US" dirty="0" smtClean="0">
                <a:solidFill>
                  <a:srgbClr val="FF0000"/>
                </a:solidFill>
              </a:rPr>
              <a:t>/h </a:t>
            </a:r>
            <a:r>
              <a:rPr lang="en-US" dirty="0"/>
              <a:t>where </a:t>
            </a:r>
            <a:r>
              <a:rPr lang="en-US" dirty="0">
                <a:solidFill>
                  <a:srgbClr val="FF0000"/>
                </a:solidFill>
              </a:rPr>
              <a:t>D = </a:t>
            </a:r>
            <a:r>
              <a:rPr lang="en-US" dirty="0">
                <a:solidFill>
                  <a:srgbClr val="FF0000"/>
                </a:solidFill>
                <a:latin typeface="Symbol" charset="0"/>
                <a:sym typeface="Symbol" charset="0"/>
              </a:rPr>
              <a:t></a:t>
            </a:r>
            <a:r>
              <a:rPr lang="en-US" baseline="-25000" dirty="0" err="1">
                <a:solidFill>
                  <a:srgbClr val="FF0000"/>
                </a:solidFill>
                <a:sym typeface="Symbol" charset="0"/>
              </a:rPr>
              <a:t>i</a:t>
            </a:r>
            <a:r>
              <a:rPr lang="en-US" dirty="0">
                <a:solidFill>
                  <a:srgbClr val="FF0000"/>
                </a:solidFill>
              </a:rPr>
              <a:t> d</a:t>
            </a:r>
            <a:r>
              <a:rPr lang="en-US" baseline="-25000" dirty="0">
                <a:solidFill>
                  <a:srgbClr val="FF0000"/>
                </a:solidFill>
              </a:rPr>
              <a:t>i</a:t>
            </a:r>
            <a:endParaRPr lang="en-US" dirty="0">
              <a:solidFill>
                <a:srgbClr val="FF0000"/>
              </a:solidFill>
            </a:endParaRP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en-US" dirty="0" smtClean="0"/>
              <a:t>Spanning </a:t>
            </a:r>
            <a:r>
              <a:rPr lang="en-US" dirty="0"/>
              <a:t>tree </a:t>
            </a:r>
            <a:r>
              <a:rPr lang="en-US" dirty="0" err="1"/>
              <a:t>embeddings</a:t>
            </a:r>
            <a:r>
              <a:rPr lang="en-US" dirty="0"/>
              <a:t>: </a:t>
            </a:r>
            <a:r>
              <a:rPr lang="en-US" dirty="0" err="1" smtClean="0">
                <a:solidFill>
                  <a:srgbClr val="FF0000"/>
                </a:solidFill>
              </a:rPr>
              <a:t>Õ</a:t>
            </a:r>
            <a:r>
              <a:rPr lang="en-US" dirty="0" smtClean="0">
                <a:solidFill>
                  <a:srgbClr val="FF0000"/>
                </a:solidFill>
              </a:rPr>
              <a:t>(log</a:t>
            </a:r>
            <a:r>
              <a:rPr lang="en-US" baseline="30000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h) </a:t>
            </a:r>
            <a:r>
              <a:rPr lang="en-US" dirty="0">
                <a:solidFill>
                  <a:srgbClr val="FF0000"/>
                </a:solidFill>
              </a:rPr>
              <a:t>OPT</a:t>
            </a:r>
            <a:r>
              <a:rPr lang="en-US" dirty="0" smtClean="0">
                <a:solidFill>
                  <a:srgbClr val="FF0000"/>
                </a:solidFill>
              </a:rPr>
              <a:t>/h</a:t>
            </a:r>
            <a:endParaRPr lang="en-US" dirty="0">
              <a:solidFill>
                <a:srgbClr val="FF0000"/>
              </a:solidFill>
            </a:endParaRPr>
          </a:p>
          <a:p>
            <a:pPr marL="533400" indent="-533400">
              <a:lnSpc>
                <a:spcPct val="90000"/>
              </a:lnSpc>
              <a:buFont typeface="+mj-lt"/>
              <a:buAutoNum type="arabicPeriod"/>
            </a:pPr>
            <a:r>
              <a:rPr lang="en-US" dirty="0" smtClean="0"/>
              <a:t>Probabilistic </a:t>
            </a:r>
            <a:r>
              <a:rPr lang="en-US" dirty="0"/>
              <a:t>and recursive partitioning of metric spaces: </a:t>
            </a:r>
            <a:r>
              <a:rPr lang="en-US" dirty="0">
                <a:solidFill>
                  <a:srgbClr val="FF0000"/>
                </a:solidFill>
              </a:rPr>
              <a:t>O(log </a:t>
            </a:r>
            <a:r>
              <a:rPr lang="en-US" dirty="0" smtClean="0">
                <a:solidFill>
                  <a:srgbClr val="FF0000"/>
                </a:solidFill>
              </a:rPr>
              <a:t>h) </a:t>
            </a:r>
            <a:r>
              <a:rPr lang="en-US" dirty="0">
                <a:solidFill>
                  <a:srgbClr val="FF0000"/>
                </a:solidFill>
              </a:rPr>
              <a:t>OPT</a:t>
            </a:r>
            <a:r>
              <a:rPr lang="en-US" dirty="0" smtClean="0">
                <a:solidFill>
                  <a:srgbClr val="FF0000"/>
                </a:solidFill>
              </a:rPr>
              <a:t>/h</a:t>
            </a:r>
            <a:endParaRPr lang="en-US" dirty="0">
              <a:solidFill>
                <a:srgbClr val="FF0000"/>
              </a:solidFill>
            </a:endParaRPr>
          </a:p>
          <a:p>
            <a:pPr marL="533400" indent="-533400">
              <a:lnSpc>
                <a:spcPct val="90000"/>
              </a:lnSpc>
              <a:buFont typeface="+mj-lt"/>
              <a:buAutoNum type="arabicPeriod"/>
            </a:pPr>
            <a:endParaRPr lang="en-US" baseline="55000" dirty="0">
              <a:solidFill>
                <a:schemeClr val="hlink"/>
              </a:solidFill>
            </a:endParaRP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9067800" y="294322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Min-density junction tree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Font typeface="Wingdings" charset="0"/>
              <a:buNone/>
            </a:pPr>
            <a:endParaRPr lang="en-US" dirty="0"/>
          </a:p>
          <a:p>
            <a:pPr>
              <a:buFont typeface="Wingdings" charset="0"/>
              <a:buNone/>
            </a:pPr>
            <a:endParaRPr lang="en-US" dirty="0"/>
          </a:p>
          <a:p>
            <a:pPr>
              <a:buFont typeface="Wingdings" charset="0"/>
              <a:buNone/>
            </a:pPr>
            <a:endParaRPr lang="en-US" dirty="0"/>
          </a:p>
          <a:p>
            <a:pPr>
              <a:buFont typeface="Wingdings" charset="0"/>
              <a:buNone/>
            </a:pPr>
            <a:endParaRPr lang="en-US" dirty="0"/>
          </a:p>
          <a:p>
            <a:pPr>
              <a:buFont typeface="Wingdings" charset="0"/>
              <a:buNone/>
            </a:pPr>
            <a:endParaRPr lang="en-US" dirty="0"/>
          </a:p>
          <a:p>
            <a:pPr>
              <a:buFont typeface="Wingdings" charset="0"/>
              <a:buNone/>
            </a:pPr>
            <a:r>
              <a:rPr lang="en-US" sz="3800" dirty="0" smtClean="0"/>
              <a:t>Similar </a:t>
            </a:r>
            <a:r>
              <a:rPr lang="en-US" sz="3800" dirty="0"/>
              <a:t>to single-source? Assume we know junction </a:t>
            </a:r>
            <a:r>
              <a:rPr lang="en-US" sz="3800" dirty="0">
                <a:solidFill>
                  <a:srgbClr val="FF0000"/>
                </a:solidFill>
              </a:rPr>
              <a:t>r</a:t>
            </a:r>
            <a:r>
              <a:rPr lang="en-US" sz="3800" dirty="0"/>
              <a:t>.</a:t>
            </a:r>
          </a:p>
          <a:p>
            <a:pPr>
              <a:buFont typeface="Wingdings" charset="0"/>
              <a:buNone/>
            </a:pPr>
            <a:r>
              <a:rPr lang="en-US" sz="3800" dirty="0"/>
              <a:t>Two issues:</a:t>
            </a:r>
          </a:p>
          <a:p>
            <a:pPr lvl="1"/>
            <a:r>
              <a:rPr lang="en-US" sz="3800" dirty="0"/>
              <a:t>which pairs to </a:t>
            </a:r>
            <a:r>
              <a:rPr lang="en-US" sz="3800" dirty="0" smtClean="0"/>
              <a:t>connect?</a:t>
            </a:r>
            <a:endParaRPr lang="en-US" sz="3800" dirty="0"/>
          </a:p>
          <a:p>
            <a:pPr lvl="1"/>
            <a:r>
              <a:rPr lang="en-US" sz="3800" dirty="0"/>
              <a:t>how do we ensure that both </a:t>
            </a:r>
            <a:r>
              <a:rPr lang="en-US" sz="3800" dirty="0" err="1">
                <a:solidFill>
                  <a:srgbClr val="FF0000"/>
                </a:solidFill>
              </a:rPr>
              <a:t>s</a:t>
            </a:r>
            <a:r>
              <a:rPr lang="en-US" sz="3800" baseline="-25000" dirty="0" err="1">
                <a:solidFill>
                  <a:srgbClr val="FF0000"/>
                </a:solidFill>
              </a:rPr>
              <a:t>i</a:t>
            </a:r>
            <a:r>
              <a:rPr lang="en-US" sz="3800" dirty="0">
                <a:solidFill>
                  <a:srgbClr val="FF0000"/>
                </a:solidFill>
              </a:rPr>
              <a:t> </a:t>
            </a:r>
            <a:r>
              <a:rPr lang="en-US" sz="3800" dirty="0"/>
              <a:t>and </a:t>
            </a:r>
            <a:r>
              <a:rPr lang="en-US" sz="3800" dirty="0" err="1">
                <a:solidFill>
                  <a:srgbClr val="FF0000"/>
                </a:solidFill>
              </a:rPr>
              <a:t>t</a:t>
            </a:r>
            <a:r>
              <a:rPr lang="en-US" sz="3800" baseline="-25000" dirty="0" err="1">
                <a:solidFill>
                  <a:srgbClr val="FF0000"/>
                </a:solidFill>
              </a:rPr>
              <a:t>i</a:t>
            </a:r>
            <a:r>
              <a:rPr lang="en-US" sz="3800" dirty="0"/>
              <a:t> are connected to </a:t>
            </a:r>
            <a:r>
              <a:rPr lang="en-US" sz="3800" dirty="0">
                <a:solidFill>
                  <a:srgbClr val="FF0000"/>
                </a:solidFill>
              </a:rPr>
              <a:t>r</a:t>
            </a:r>
            <a:r>
              <a:rPr lang="en-US" sz="3800" dirty="0"/>
              <a:t>?</a:t>
            </a:r>
          </a:p>
        </p:txBody>
      </p:sp>
      <p:sp>
        <p:nvSpPr>
          <p:cNvPr id="87044" name="Oval 4"/>
          <p:cNvSpPr>
            <a:spLocks noChangeArrowheads="1"/>
          </p:cNvSpPr>
          <p:nvPr/>
        </p:nvSpPr>
        <p:spPr bwMode="auto">
          <a:xfrm>
            <a:off x="4267200" y="2667000"/>
            <a:ext cx="152400" cy="1524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7045" name="Rectangle 5"/>
          <p:cNvSpPr>
            <a:spLocks noChangeArrowheads="1"/>
          </p:cNvSpPr>
          <p:nvPr/>
        </p:nvSpPr>
        <p:spPr bwMode="auto">
          <a:xfrm>
            <a:off x="2438400" y="2133600"/>
            <a:ext cx="152400" cy="152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7046" name="Rectangle 6"/>
          <p:cNvSpPr>
            <a:spLocks noChangeArrowheads="1"/>
          </p:cNvSpPr>
          <p:nvPr/>
        </p:nvSpPr>
        <p:spPr bwMode="auto">
          <a:xfrm>
            <a:off x="6019800" y="1981200"/>
            <a:ext cx="152400" cy="152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7047" name="Rectangle 7"/>
          <p:cNvSpPr>
            <a:spLocks noChangeArrowheads="1"/>
          </p:cNvSpPr>
          <p:nvPr/>
        </p:nvSpPr>
        <p:spPr bwMode="auto">
          <a:xfrm>
            <a:off x="2590800" y="2819400"/>
            <a:ext cx="152400" cy="152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7048" name="Rectangle 8"/>
          <p:cNvSpPr>
            <a:spLocks noChangeArrowheads="1"/>
          </p:cNvSpPr>
          <p:nvPr/>
        </p:nvSpPr>
        <p:spPr bwMode="auto">
          <a:xfrm>
            <a:off x="5486400" y="2895600"/>
            <a:ext cx="152400" cy="152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7049" name="Rectangle 9"/>
          <p:cNvSpPr>
            <a:spLocks noChangeArrowheads="1"/>
          </p:cNvSpPr>
          <p:nvPr/>
        </p:nvSpPr>
        <p:spPr bwMode="auto">
          <a:xfrm>
            <a:off x="2514600" y="3581400"/>
            <a:ext cx="152400" cy="152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7050" name="Rectangle 10"/>
          <p:cNvSpPr>
            <a:spLocks noChangeArrowheads="1"/>
          </p:cNvSpPr>
          <p:nvPr/>
        </p:nvSpPr>
        <p:spPr bwMode="auto">
          <a:xfrm>
            <a:off x="6248400" y="2438400"/>
            <a:ext cx="152400" cy="152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7051" name="Rectangle 11"/>
          <p:cNvSpPr>
            <a:spLocks noChangeArrowheads="1"/>
          </p:cNvSpPr>
          <p:nvPr/>
        </p:nvSpPr>
        <p:spPr bwMode="auto">
          <a:xfrm>
            <a:off x="3276600" y="2438400"/>
            <a:ext cx="152400" cy="152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7052" name="Rectangle 12"/>
          <p:cNvSpPr>
            <a:spLocks noChangeArrowheads="1"/>
          </p:cNvSpPr>
          <p:nvPr/>
        </p:nvSpPr>
        <p:spPr bwMode="auto">
          <a:xfrm>
            <a:off x="5943600" y="3581400"/>
            <a:ext cx="152400" cy="152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7053" name="Line 13"/>
          <p:cNvSpPr>
            <a:spLocks noChangeShapeType="1"/>
          </p:cNvSpPr>
          <p:nvPr/>
        </p:nvSpPr>
        <p:spPr bwMode="auto">
          <a:xfrm>
            <a:off x="2590800" y="22098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7054" name="Line 14"/>
          <p:cNvSpPr>
            <a:spLocks noChangeShapeType="1"/>
          </p:cNvSpPr>
          <p:nvPr/>
        </p:nvSpPr>
        <p:spPr bwMode="auto">
          <a:xfrm flipV="1">
            <a:off x="2743200" y="2514600"/>
            <a:ext cx="533400" cy="381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7055" name="Line 15"/>
          <p:cNvSpPr>
            <a:spLocks noChangeShapeType="1"/>
          </p:cNvSpPr>
          <p:nvPr/>
        </p:nvSpPr>
        <p:spPr bwMode="auto">
          <a:xfrm flipV="1">
            <a:off x="2667000" y="3048000"/>
            <a:ext cx="838200" cy="609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7056" name="Rectangle 16"/>
          <p:cNvSpPr>
            <a:spLocks noChangeArrowheads="1"/>
          </p:cNvSpPr>
          <p:nvPr/>
        </p:nvSpPr>
        <p:spPr bwMode="auto">
          <a:xfrm>
            <a:off x="3505200" y="2971800"/>
            <a:ext cx="152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7057" name="Line 17"/>
          <p:cNvSpPr>
            <a:spLocks noChangeShapeType="1"/>
          </p:cNvSpPr>
          <p:nvPr/>
        </p:nvSpPr>
        <p:spPr bwMode="auto">
          <a:xfrm flipV="1">
            <a:off x="3657600" y="2743200"/>
            <a:ext cx="609600" cy="304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7058" name="Line 18"/>
          <p:cNvSpPr>
            <a:spLocks noChangeShapeType="1"/>
          </p:cNvSpPr>
          <p:nvPr/>
        </p:nvSpPr>
        <p:spPr bwMode="auto">
          <a:xfrm>
            <a:off x="3429000" y="2514600"/>
            <a:ext cx="838200" cy="228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7059" name="Rectangle 19"/>
          <p:cNvSpPr>
            <a:spLocks noChangeArrowheads="1"/>
          </p:cNvSpPr>
          <p:nvPr/>
        </p:nvSpPr>
        <p:spPr bwMode="auto">
          <a:xfrm>
            <a:off x="5410200" y="2286000"/>
            <a:ext cx="152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7060" name="Rectangle 20"/>
          <p:cNvSpPr>
            <a:spLocks noChangeArrowheads="1"/>
          </p:cNvSpPr>
          <p:nvPr/>
        </p:nvSpPr>
        <p:spPr bwMode="auto">
          <a:xfrm>
            <a:off x="4876800" y="3200400"/>
            <a:ext cx="152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7061" name="Line 21"/>
          <p:cNvSpPr>
            <a:spLocks noChangeShapeType="1"/>
          </p:cNvSpPr>
          <p:nvPr/>
        </p:nvSpPr>
        <p:spPr bwMode="auto">
          <a:xfrm>
            <a:off x="5638800" y="29718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7062" name="Line 22"/>
          <p:cNvSpPr>
            <a:spLocks noChangeShapeType="1"/>
          </p:cNvSpPr>
          <p:nvPr/>
        </p:nvSpPr>
        <p:spPr bwMode="auto">
          <a:xfrm flipV="1">
            <a:off x="5638800" y="251460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7063" name="Line 23"/>
          <p:cNvSpPr>
            <a:spLocks noChangeShapeType="1"/>
          </p:cNvSpPr>
          <p:nvPr/>
        </p:nvSpPr>
        <p:spPr bwMode="auto">
          <a:xfrm flipH="1">
            <a:off x="5029200" y="29718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7064" name="Line 24"/>
          <p:cNvSpPr>
            <a:spLocks noChangeShapeType="1"/>
          </p:cNvSpPr>
          <p:nvPr/>
        </p:nvSpPr>
        <p:spPr bwMode="auto">
          <a:xfrm flipH="1" flipV="1">
            <a:off x="4419600" y="2743200"/>
            <a:ext cx="457200" cy="533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7065" name="Line 25"/>
          <p:cNvSpPr>
            <a:spLocks noChangeShapeType="1"/>
          </p:cNvSpPr>
          <p:nvPr/>
        </p:nvSpPr>
        <p:spPr bwMode="auto">
          <a:xfrm flipH="1">
            <a:off x="4419600" y="2362200"/>
            <a:ext cx="990600" cy="381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7066" name="Line 26"/>
          <p:cNvSpPr>
            <a:spLocks noChangeShapeType="1"/>
          </p:cNvSpPr>
          <p:nvPr/>
        </p:nvSpPr>
        <p:spPr bwMode="auto">
          <a:xfrm flipH="1">
            <a:off x="5562600" y="20574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7067" name="Text Box 27"/>
          <p:cNvSpPr txBox="1">
            <a:spLocks noChangeArrowheads="1"/>
          </p:cNvSpPr>
          <p:nvPr/>
        </p:nvSpPr>
        <p:spPr bwMode="auto">
          <a:xfrm>
            <a:off x="3810000" y="2133600"/>
            <a:ext cx="175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junction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Min-density junction tree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charset="0"/>
              <a:buNone/>
            </a:pPr>
            <a:r>
              <a:rPr lang="en-US" dirty="0">
                <a:solidFill>
                  <a:srgbClr val="008000"/>
                </a:solidFill>
              </a:rPr>
              <a:t>[</a:t>
            </a:r>
            <a:r>
              <a:rPr lang="en-US" dirty="0" smtClean="0">
                <a:solidFill>
                  <a:srgbClr val="008000"/>
                </a:solidFill>
              </a:rPr>
              <a:t>CHKS</a:t>
            </a:r>
            <a:r>
              <a:rPr lang="en-US" dirty="0" smtClean="0">
                <a:solidFill>
                  <a:srgbClr val="008000"/>
                </a:solidFill>
                <a:latin typeface="Arial"/>
              </a:rPr>
              <a:t>’</a:t>
            </a:r>
            <a:r>
              <a:rPr lang="en-US" dirty="0" smtClean="0">
                <a:solidFill>
                  <a:srgbClr val="008000"/>
                </a:solidFill>
              </a:rPr>
              <a:t>06</a:t>
            </a:r>
            <a:r>
              <a:rPr lang="en-US" dirty="0">
                <a:solidFill>
                  <a:srgbClr val="008000"/>
                </a:solidFill>
              </a:rPr>
              <a:t>]</a:t>
            </a:r>
          </a:p>
          <a:p>
            <a:pPr>
              <a:buFont typeface="Wingdings" charset="0"/>
              <a:buNone/>
            </a:pP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Theorem: </a:t>
            </a:r>
            <a:r>
              <a:rPr lang="en-US" b="1" dirty="0">
                <a:solidFill>
                  <a:srgbClr val="FF0000"/>
                </a:solidFill>
                <a:latin typeface="cmmi10" charset="0"/>
              </a:rPr>
              <a:t>®</a:t>
            </a:r>
            <a:r>
              <a:rPr lang="en-US" dirty="0"/>
              <a:t> </a:t>
            </a:r>
            <a:r>
              <a:rPr lang="en-US" dirty="0" smtClean="0"/>
              <a:t>approximation </a:t>
            </a:r>
            <a:r>
              <a:rPr lang="en-US" dirty="0"/>
              <a:t>for single-source via natural LP implies an </a:t>
            </a:r>
            <a:r>
              <a:rPr lang="en-US" dirty="0">
                <a:solidFill>
                  <a:srgbClr val="FF0000"/>
                </a:solidFill>
              </a:rPr>
              <a:t>O(</a:t>
            </a:r>
            <a:r>
              <a:rPr lang="en-US" b="1" dirty="0">
                <a:solidFill>
                  <a:srgbClr val="FF0000"/>
                </a:solidFill>
                <a:latin typeface="cmmi10" charset="0"/>
              </a:rPr>
              <a:t>®</a:t>
            </a:r>
            <a:r>
              <a:rPr lang="en-US" dirty="0">
                <a:solidFill>
                  <a:srgbClr val="FF0000"/>
                </a:solidFill>
              </a:rPr>
              <a:t> log </a:t>
            </a:r>
            <a:r>
              <a:rPr lang="en-US" dirty="0" smtClean="0">
                <a:solidFill>
                  <a:srgbClr val="FF0000"/>
                </a:solidFill>
              </a:rPr>
              <a:t>h) </a:t>
            </a:r>
            <a:r>
              <a:rPr lang="en-US" dirty="0" smtClean="0"/>
              <a:t>approximation </a:t>
            </a:r>
            <a:r>
              <a:rPr lang="en-US" dirty="0"/>
              <a:t>for min-density junction </a:t>
            </a:r>
            <a:r>
              <a:rPr lang="en-US" dirty="0" smtClean="0"/>
              <a:t>tree.</a:t>
            </a:r>
            <a:endParaRPr lang="en-US" dirty="0"/>
          </a:p>
          <a:p>
            <a:pPr>
              <a:buFont typeface="Wingdings" charset="0"/>
              <a:buNone/>
            </a:pPr>
            <a:r>
              <a:rPr lang="en-US" dirty="0" smtClean="0"/>
              <a:t>Via </a:t>
            </a:r>
            <a:r>
              <a:rPr lang="en-US" dirty="0">
                <a:solidFill>
                  <a:srgbClr val="008000"/>
                </a:solidFill>
              </a:rPr>
              <a:t>[</a:t>
            </a:r>
            <a:r>
              <a:rPr lang="en-US" dirty="0" smtClean="0">
                <a:solidFill>
                  <a:srgbClr val="008000"/>
                </a:solidFill>
              </a:rPr>
              <a:t>C-Khanna-Naor</a:t>
            </a:r>
            <a:r>
              <a:rPr lang="en-US" dirty="0" smtClean="0">
                <a:solidFill>
                  <a:srgbClr val="008000"/>
                </a:solidFill>
                <a:latin typeface="Arial"/>
              </a:rPr>
              <a:t>’</a:t>
            </a:r>
            <a:r>
              <a:rPr lang="en-US" dirty="0" smtClean="0">
                <a:solidFill>
                  <a:srgbClr val="008000"/>
                </a:solidFill>
              </a:rPr>
              <a:t>01] </a:t>
            </a:r>
            <a:r>
              <a:rPr lang="en-US" dirty="0" smtClean="0">
                <a:solidFill>
                  <a:srgbClr val="3D484D"/>
                </a:solidFill>
              </a:rPr>
              <a:t>on single-source LP gap</a:t>
            </a:r>
            <a:r>
              <a:rPr lang="en-US" dirty="0" smtClean="0"/>
              <a:t>,       </a:t>
            </a:r>
            <a:r>
              <a:rPr lang="en-US" dirty="0" smtClean="0">
                <a:solidFill>
                  <a:srgbClr val="FF0000"/>
                </a:solidFill>
              </a:rPr>
              <a:t>O</a:t>
            </a:r>
            <a:r>
              <a:rPr lang="en-US" dirty="0">
                <a:solidFill>
                  <a:srgbClr val="FF0000"/>
                </a:solidFill>
              </a:rPr>
              <a:t>(log</a:t>
            </a:r>
            <a:r>
              <a:rPr lang="en-US" baseline="30000" dirty="0">
                <a:solidFill>
                  <a:srgbClr val="FF0000"/>
                </a:solidFill>
              </a:rPr>
              <a:t>2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h)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approximation.</a:t>
            </a:r>
          </a:p>
          <a:p>
            <a:pPr>
              <a:buFont typeface="Wingdings" charset="0"/>
              <a:buNone/>
            </a:pPr>
            <a:endParaRPr lang="en-US" dirty="0" smtClean="0"/>
          </a:p>
          <a:p>
            <a:pPr>
              <a:buFont typeface="Wingdings" charset="0"/>
              <a:buNone/>
            </a:pPr>
            <a:r>
              <a:rPr lang="en-US" dirty="0" smtClean="0"/>
              <a:t>Approach </a:t>
            </a:r>
            <a:r>
              <a:rPr lang="en-US" dirty="0"/>
              <a:t>is generic and applies to other </a:t>
            </a:r>
            <a:r>
              <a:rPr lang="en-US" dirty="0" smtClean="0"/>
              <a:t>problems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Alg3: Open Problems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Close gap for non-uniform: </a:t>
            </a:r>
            <a:r>
              <a:rPr lang="en-US" dirty="0">
                <a:solidFill>
                  <a:srgbClr val="FF0000"/>
                </a:solidFill>
                <a:latin typeface="Symbol" charset="0"/>
                <a:sym typeface="Symbol" charset="0"/>
              </a:rPr>
              <a:t></a:t>
            </a:r>
            <a:r>
              <a:rPr lang="en-US" dirty="0">
                <a:solidFill>
                  <a:srgbClr val="FF0000"/>
                </a:solidFill>
              </a:rPr>
              <a:t>(log</a:t>
            </a:r>
            <a:r>
              <a:rPr lang="en-US" baseline="30000" dirty="0">
                <a:solidFill>
                  <a:srgbClr val="FF0000"/>
                </a:solidFill>
              </a:rPr>
              <a:t>1/2-</a:t>
            </a:r>
            <a:r>
              <a:rPr lang="en-US" baseline="30000" dirty="0">
                <a:solidFill>
                  <a:srgbClr val="FF0000"/>
                </a:solidFill>
                <a:latin typeface="Symbol" charset="0"/>
                <a:sym typeface="Symbol" charset="0"/>
              </a:rPr>
              <a:t></a:t>
            </a:r>
            <a:r>
              <a:rPr lang="en-US" dirty="0">
                <a:solidFill>
                  <a:srgbClr val="FF0000"/>
                </a:solidFill>
              </a:rPr>
              <a:t> n) </a:t>
            </a:r>
            <a:r>
              <a:rPr lang="en-US" dirty="0" err="1"/>
              <a:t>vs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O(log</a:t>
            </a:r>
            <a:r>
              <a:rPr lang="en-US" baseline="30000" dirty="0">
                <a:solidFill>
                  <a:srgbClr val="FF0000"/>
                </a:solidFill>
              </a:rPr>
              <a:t>4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h)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>
                <a:solidFill>
                  <a:srgbClr val="008000"/>
                </a:solidFill>
              </a:rPr>
              <a:t>[Kortsarz-</a:t>
            </a:r>
            <a:r>
              <a:rPr lang="en-US" dirty="0" smtClean="0">
                <a:solidFill>
                  <a:srgbClr val="008000"/>
                </a:solidFill>
              </a:rPr>
              <a:t>Nutov</a:t>
            </a:r>
            <a:r>
              <a:rPr lang="en-US" dirty="0" smtClean="0">
                <a:solidFill>
                  <a:srgbClr val="008000"/>
                </a:solidFill>
                <a:latin typeface="Arial"/>
              </a:rPr>
              <a:t>’</a:t>
            </a:r>
            <a:r>
              <a:rPr lang="en-US" dirty="0" smtClean="0">
                <a:solidFill>
                  <a:srgbClr val="008000"/>
                </a:solidFill>
              </a:rPr>
              <a:t>07</a:t>
            </a:r>
            <a:r>
              <a:rPr lang="en-US" dirty="0">
                <a:solidFill>
                  <a:srgbClr val="008000"/>
                </a:solidFill>
              </a:rPr>
              <a:t>] </a:t>
            </a:r>
            <a:r>
              <a:rPr lang="en-US" dirty="0" smtClean="0"/>
              <a:t>improved </a:t>
            </a:r>
            <a:r>
              <a:rPr lang="en-US" dirty="0"/>
              <a:t>to </a:t>
            </a:r>
            <a:r>
              <a:rPr lang="en-US" dirty="0">
                <a:solidFill>
                  <a:srgbClr val="FF0000"/>
                </a:solidFill>
              </a:rPr>
              <a:t>O(log</a:t>
            </a:r>
            <a:r>
              <a:rPr lang="en-US" baseline="30000" dirty="0">
                <a:solidFill>
                  <a:srgbClr val="FF0000"/>
                </a:solidFill>
              </a:rPr>
              <a:t>3</a:t>
            </a:r>
            <a:r>
              <a:rPr lang="en-US" dirty="0">
                <a:solidFill>
                  <a:srgbClr val="FF0000"/>
                </a:solidFill>
              </a:rPr>
              <a:t> n) </a:t>
            </a:r>
            <a:r>
              <a:rPr lang="en-US" dirty="0"/>
              <a:t>for polynomial demands</a:t>
            </a:r>
          </a:p>
          <a:p>
            <a:pPr lvl="1"/>
            <a:r>
              <a:rPr lang="en-US" dirty="0" smtClean="0"/>
              <a:t>Junction tree analysis is with respect to integral solution. What is  the integrality gap of the natural LP?</a:t>
            </a:r>
            <a:endParaRPr lang="en-US" dirty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dirty="0"/>
              <a:t>Buy-at-Bulk with Protection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charset="0"/>
              <a:buNone/>
            </a:pPr>
            <a:r>
              <a:rPr lang="en-US" dirty="0" smtClean="0">
                <a:solidFill>
                  <a:srgbClr val="FF0000"/>
                </a:solidFill>
              </a:rPr>
              <a:t>(1+1)</a:t>
            </a:r>
            <a:r>
              <a:rPr lang="en-US" dirty="0" smtClean="0"/>
              <a:t>-protection in practical optical networks</a:t>
            </a:r>
          </a:p>
          <a:p>
            <a:pPr>
              <a:buFont typeface="Wingdings" charset="0"/>
              <a:buNone/>
            </a:pPr>
            <a:r>
              <a:rPr lang="en-US" dirty="0" smtClean="0"/>
              <a:t>For </a:t>
            </a:r>
            <a:r>
              <a:rPr lang="en-US" dirty="0"/>
              <a:t>each pair </a:t>
            </a:r>
            <a:r>
              <a:rPr lang="en-US" dirty="0" err="1">
                <a:solidFill>
                  <a:srgbClr val="FF0000"/>
                </a:solidFill>
              </a:rPr>
              <a:t>s</a:t>
            </a:r>
            <a:r>
              <a:rPr lang="en-US" baseline="-25000" dirty="0" err="1">
                <a:solidFill>
                  <a:srgbClr val="FF0000"/>
                </a:solidFill>
              </a:rPr>
              <a:t>i</a:t>
            </a:r>
            <a:r>
              <a:rPr lang="en-US" dirty="0" err="1">
                <a:solidFill>
                  <a:srgbClr val="FF0000"/>
                </a:solidFill>
              </a:rPr>
              <a:t>t</a:t>
            </a:r>
            <a:r>
              <a:rPr lang="en-US" baseline="-25000" dirty="0" err="1">
                <a:solidFill>
                  <a:srgbClr val="FF0000"/>
                </a:solidFill>
              </a:rPr>
              <a:t>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send data simultaneously </a:t>
            </a:r>
            <a:r>
              <a:rPr lang="en-US" dirty="0" smtClean="0"/>
              <a:t>on </a:t>
            </a:r>
            <a:r>
              <a:rPr lang="en-US" i="1" dirty="0"/>
              <a:t>node disjoint paths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P</a:t>
            </a:r>
            <a:r>
              <a:rPr lang="en-US" baseline="-25000" dirty="0">
                <a:solidFill>
                  <a:srgbClr val="FF0000"/>
                </a:solidFill>
              </a:rPr>
              <a:t>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(primary) and </a:t>
            </a:r>
            <a:r>
              <a:rPr lang="en-US" dirty="0">
                <a:solidFill>
                  <a:srgbClr val="FF0000"/>
                </a:solidFill>
              </a:rPr>
              <a:t>Q</a:t>
            </a:r>
            <a:r>
              <a:rPr lang="en-US" baseline="-25000" dirty="0">
                <a:solidFill>
                  <a:srgbClr val="FF0000"/>
                </a:solidFill>
              </a:rPr>
              <a:t>i</a:t>
            </a:r>
            <a:r>
              <a:rPr lang="en-US" dirty="0"/>
              <a:t> (backup)</a:t>
            </a:r>
          </a:p>
          <a:p>
            <a:pPr>
              <a:buFont typeface="Wingdings" charset="0"/>
              <a:buNone/>
            </a:pPr>
            <a:r>
              <a:rPr lang="en-US" dirty="0"/>
              <a:t>Protection against </a:t>
            </a:r>
            <a:r>
              <a:rPr lang="en-US" dirty="0" smtClean="0"/>
              <a:t>equipment/link failures</a:t>
            </a:r>
          </a:p>
          <a:p>
            <a:pPr>
              <a:buFont typeface="Wingdings" charset="0"/>
              <a:buNone/>
            </a:pPr>
            <a:endParaRPr lang="en-US" dirty="0"/>
          </a:p>
        </p:txBody>
      </p:sp>
      <p:sp>
        <p:nvSpPr>
          <p:cNvPr id="3" name="Freeform 2"/>
          <p:cNvSpPr/>
          <p:nvPr/>
        </p:nvSpPr>
        <p:spPr>
          <a:xfrm>
            <a:off x="1524000" y="4419600"/>
            <a:ext cx="5709251" cy="905200"/>
          </a:xfrm>
          <a:custGeom>
            <a:avLst/>
            <a:gdLst>
              <a:gd name="connsiteX0" fmla="*/ 0 w 5709251"/>
              <a:gd name="connsiteY0" fmla="*/ 905200 h 905200"/>
              <a:gd name="connsiteX1" fmla="*/ 1424346 w 5709251"/>
              <a:gd name="connsiteY1" fmla="*/ 252339 h 905200"/>
              <a:gd name="connsiteX2" fmla="*/ 1827910 w 5709251"/>
              <a:gd name="connsiteY2" fmla="*/ 359171 h 905200"/>
              <a:gd name="connsiteX3" fmla="*/ 3406560 w 5709251"/>
              <a:gd name="connsiteY3" fmla="*/ 264210 h 905200"/>
              <a:gd name="connsiteX4" fmla="*/ 4367993 w 5709251"/>
              <a:gd name="connsiteY4" fmla="*/ 14936 h 905200"/>
              <a:gd name="connsiteX5" fmla="*/ 5709251 w 5709251"/>
              <a:gd name="connsiteY5" fmla="*/ 750887 h 90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709251" h="905200">
                <a:moveTo>
                  <a:pt x="0" y="905200"/>
                </a:moveTo>
                <a:cubicBezTo>
                  <a:pt x="559847" y="624272"/>
                  <a:pt x="1119694" y="343344"/>
                  <a:pt x="1424346" y="252339"/>
                </a:cubicBezTo>
                <a:cubicBezTo>
                  <a:pt x="1728998" y="161334"/>
                  <a:pt x="1497541" y="357193"/>
                  <a:pt x="1827910" y="359171"/>
                </a:cubicBezTo>
                <a:cubicBezTo>
                  <a:pt x="2158279" y="361149"/>
                  <a:pt x="2983213" y="321582"/>
                  <a:pt x="3406560" y="264210"/>
                </a:cubicBezTo>
                <a:cubicBezTo>
                  <a:pt x="3829907" y="206838"/>
                  <a:pt x="3984211" y="-66177"/>
                  <a:pt x="4367993" y="14936"/>
                </a:cubicBezTo>
                <a:lnTo>
                  <a:pt x="5709251" y="750887"/>
                </a:ln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524000" y="5257800"/>
            <a:ext cx="5697381" cy="808158"/>
          </a:xfrm>
          <a:custGeom>
            <a:avLst/>
            <a:gdLst>
              <a:gd name="connsiteX0" fmla="*/ 0 w 5697381"/>
              <a:gd name="connsiteY0" fmla="*/ 11870 h 808158"/>
              <a:gd name="connsiteX1" fmla="*/ 640955 w 5697381"/>
              <a:gd name="connsiteY1" fmla="*/ 415456 h 808158"/>
              <a:gd name="connsiteX2" fmla="*/ 2955516 w 5697381"/>
              <a:gd name="connsiteY2" fmla="*/ 807173 h 808158"/>
              <a:gd name="connsiteX3" fmla="*/ 4462948 w 5697381"/>
              <a:gd name="connsiteY3" fmla="*/ 510418 h 808158"/>
              <a:gd name="connsiteX4" fmla="*/ 5697381 w 5697381"/>
              <a:gd name="connsiteY4" fmla="*/ 0 h 8081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97381" h="808158">
                <a:moveTo>
                  <a:pt x="0" y="11870"/>
                </a:moveTo>
                <a:cubicBezTo>
                  <a:pt x="74184" y="147387"/>
                  <a:pt x="148369" y="282905"/>
                  <a:pt x="640955" y="415456"/>
                </a:cubicBezTo>
                <a:cubicBezTo>
                  <a:pt x="1133541" y="548007"/>
                  <a:pt x="2318517" y="791346"/>
                  <a:pt x="2955516" y="807173"/>
                </a:cubicBezTo>
                <a:cubicBezTo>
                  <a:pt x="3592515" y="823000"/>
                  <a:pt x="4005971" y="644947"/>
                  <a:pt x="4462948" y="510418"/>
                </a:cubicBezTo>
                <a:lnTo>
                  <a:pt x="5697381" y="0"/>
                </a:ln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219200" y="5410200"/>
            <a:ext cx="36891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s</a:t>
            </a:r>
            <a:r>
              <a:rPr lang="en-US" baseline="-25000" dirty="0" err="1">
                <a:solidFill>
                  <a:srgbClr val="FF0000"/>
                </a:solidFill>
              </a:rPr>
              <a:t>i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7391400" y="5181600"/>
            <a:ext cx="3344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t</a:t>
            </a:r>
            <a:r>
              <a:rPr lang="en-US" baseline="-25000" dirty="0" err="1" smtClean="0">
                <a:solidFill>
                  <a:srgbClr val="FF0000"/>
                </a:solidFill>
              </a:rPr>
              <a:t>i</a:t>
            </a:r>
            <a:endParaRPr lang="en-US" dirty="0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1433512" y="5211762"/>
            <a:ext cx="152400" cy="152400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7224712" y="5135562"/>
            <a:ext cx="152400" cy="152400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267200" y="4267200"/>
            <a:ext cx="4012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P</a:t>
            </a:r>
            <a:r>
              <a:rPr lang="en-US" baseline="-25000" dirty="0">
                <a:solidFill>
                  <a:srgbClr val="FF0000"/>
                </a:solidFill>
              </a:rPr>
              <a:t>i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5715000" y="5715000"/>
            <a:ext cx="4493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Q</a:t>
            </a:r>
            <a:r>
              <a:rPr lang="en-US" baseline="-25000" dirty="0">
                <a:solidFill>
                  <a:srgbClr val="FF0000"/>
                </a:solidFill>
              </a:rPr>
              <a:t>i</a:t>
            </a: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dirty="0"/>
              <a:t>Buy-at-Bulk with Protection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charset="0"/>
              <a:buNone/>
            </a:pP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More generally: </a:t>
            </a:r>
          </a:p>
          <a:p>
            <a:pPr>
              <a:buFont typeface="Wingdings" charset="0"/>
              <a:buNone/>
            </a:pPr>
            <a:r>
              <a:rPr lang="en-US" dirty="0" smtClean="0"/>
              <a:t>For </a:t>
            </a:r>
            <a:r>
              <a:rPr lang="en-US" dirty="0"/>
              <a:t>each pair </a:t>
            </a:r>
            <a:r>
              <a:rPr lang="en-US" dirty="0" err="1">
                <a:solidFill>
                  <a:srgbClr val="FF0000"/>
                </a:solidFill>
              </a:rPr>
              <a:t>s</a:t>
            </a:r>
            <a:r>
              <a:rPr lang="en-US" baseline="-25000" dirty="0" err="1">
                <a:solidFill>
                  <a:srgbClr val="FF0000"/>
                </a:solidFill>
              </a:rPr>
              <a:t>i</a:t>
            </a:r>
            <a:r>
              <a:rPr lang="en-US" dirty="0" err="1">
                <a:solidFill>
                  <a:srgbClr val="FF0000"/>
                </a:solidFill>
              </a:rPr>
              <a:t>t</a:t>
            </a:r>
            <a:r>
              <a:rPr lang="en-US" baseline="-25000" dirty="0" err="1">
                <a:solidFill>
                  <a:srgbClr val="FF0000"/>
                </a:solidFill>
              </a:rPr>
              <a:t>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/>
              <a:t>route on </a:t>
            </a:r>
            <a:r>
              <a:rPr lang="en-US" dirty="0" err="1" smtClean="0">
                <a:solidFill>
                  <a:srgbClr val="FF0000"/>
                </a:solidFill>
                <a:latin typeface="Calisto MT"/>
              </a:rPr>
              <a:t>k</a:t>
            </a:r>
            <a:r>
              <a:rPr lang="en-US" baseline="-25000" dirty="0" err="1" smtClean="0">
                <a:solidFill>
                  <a:srgbClr val="FF0000"/>
                </a:solidFill>
                <a:latin typeface="Calisto MT"/>
              </a:rPr>
              <a:t>i</a:t>
            </a:r>
            <a:r>
              <a:rPr lang="en-US" dirty="0" smtClean="0"/>
              <a:t> </a:t>
            </a:r>
            <a:r>
              <a:rPr lang="en-US" i="1" dirty="0" smtClean="0"/>
              <a:t>disjoint paths </a:t>
            </a:r>
            <a:r>
              <a:rPr lang="en-US" dirty="0" smtClean="0"/>
              <a:t> 		   (edge or node disjoint depending on applications)</a:t>
            </a:r>
            <a:endParaRPr lang="en-US" dirty="0"/>
          </a:p>
          <a:p>
            <a:pPr>
              <a:buFont typeface="Wingdings" charset="0"/>
              <a:buNone/>
            </a:pPr>
            <a:r>
              <a:rPr lang="en-US" dirty="0" smtClean="0"/>
              <a:t>Generalize SNDP </a:t>
            </a:r>
            <a:r>
              <a:rPr lang="en-US" dirty="0"/>
              <a:t>(survivable network design problem</a:t>
            </a:r>
            <a:r>
              <a:rPr lang="en-US" dirty="0" smtClean="0"/>
              <a:t>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64576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05" name="Picture 161" descr="usa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2286000"/>
            <a:ext cx="4114800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574" name="Line 430"/>
          <p:cNvSpPr>
            <a:spLocks noChangeShapeType="1"/>
          </p:cNvSpPr>
          <p:nvPr/>
        </p:nvSpPr>
        <p:spPr bwMode="auto">
          <a:xfrm flipV="1">
            <a:off x="4865688" y="3598863"/>
            <a:ext cx="396875" cy="1952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75" name="Line 431"/>
          <p:cNvSpPr>
            <a:spLocks noChangeShapeType="1"/>
          </p:cNvSpPr>
          <p:nvPr/>
        </p:nvSpPr>
        <p:spPr bwMode="auto">
          <a:xfrm flipH="1">
            <a:off x="4254500" y="3794125"/>
            <a:ext cx="611188" cy="2492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76" name="Line 432"/>
          <p:cNvSpPr>
            <a:spLocks noChangeShapeType="1"/>
          </p:cNvSpPr>
          <p:nvPr/>
        </p:nvSpPr>
        <p:spPr bwMode="auto">
          <a:xfrm flipV="1">
            <a:off x="4186238" y="3168650"/>
            <a:ext cx="319087" cy="523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71" name="Line 427"/>
          <p:cNvSpPr>
            <a:spLocks noChangeShapeType="1"/>
          </p:cNvSpPr>
          <p:nvPr/>
        </p:nvSpPr>
        <p:spPr bwMode="auto">
          <a:xfrm flipH="1" flipV="1">
            <a:off x="2439988" y="2481263"/>
            <a:ext cx="720725" cy="6953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72" name="Line 428"/>
          <p:cNvSpPr>
            <a:spLocks noChangeShapeType="1"/>
          </p:cNvSpPr>
          <p:nvPr/>
        </p:nvSpPr>
        <p:spPr bwMode="auto">
          <a:xfrm flipH="1">
            <a:off x="3448050" y="3182938"/>
            <a:ext cx="96838" cy="6715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73" name="Line 429"/>
          <p:cNvSpPr>
            <a:spLocks noChangeShapeType="1"/>
          </p:cNvSpPr>
          <p:nvPr/>
        </p:nvSpPr>
        <p:spPr bwMode="auto">
          <a:xfrm>
            <a:off x="5056188" y="3051175"/>
            <a:ext cx="446087" cy="428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Optical Network Design</a:t>
            </a:r>
            <a:endParaRPr lang="en-US" dirty="0"/>
          </a:p>
        </p:txBody>
      </p:sp>
      <p:grpSp>
        <p:nvGrpSpPr>
          <p:cNvPr id="6460" name="Group 316"/>
          <p:cNvGrpSpPr>
            <a:grpSpLocks/>
          </p:cNvGrpSpPr>
          <p:nvPr/>
        </p:nvGrpSpPr>
        <p:grpSpPr bwMode="auto">
          <a:xfrm>
            <a:off x="2438400" y="2438400"/>
            <a:ext cx="3260725" cy="1946275"/>
            <a:chOff x="1440" y="1680"/>
            <a:chExt cx="2054" cy="1226"/>
          </a:xfrm>
        </p:grpSpPr>
        <p:sp>
          <p:nvSpPr>
            <p:cNvPr id="6461" name="Line 317"/>
            <p:cNvSpPr>
              <a:spLocks noChangeShapeType="1"/>
            </p:cNvSpPr>
            <p:nvPr/>
          </p:nvSpPr>
          <p:spPr bwMode="auto">
            <a:xfrm>
              <a:off x="1450" y="1694"/>
              <a:ext cx="1162" cy="163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62" name="Line 318"/>
            <p:cNvSpPr>
              <a:spLocks noChangeShapeType="1"/>
            </p:cNvSpPr>
            <p:nvPr/>
          </p:nvSpPr>
          <p:spPr bwMode="auto">
            <a:xfrm flipH="1">
              <a:off x="1694" y="2477"/>
              <a:ext cx="168" cy="48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63" name="Line 319"/>
            <p:cNvSpPr>
              <a:spLocks noChangeShapeType="1"/>
            </p:cNvSpPr>
            <p:nvPr/>
          </p:nvSpPr>
          <p:spPr bwMode="auto">
            <a:xfrm>
              <a:off x="2144" y="2134"/>
              <a:ext cx="402" cy="24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64" name="Line 320"/>
            <p:cNvSpPr>
              <a:spLocks noChangeShapeType="1"/>
            </p:cNvSpPr>
            <p:nvPr/>
          </p:nvSpPr>
          <p:spPr bwMode="auto">
            <a:xfrm flipH="1" flipV="1">
              <a:off x="2818" y="1963"/>
              <a:ext cx="15" cy="65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65" name="Line 321"/>
            <p:cNvSpPr>
              <a:spLocks noChangeShapeType="1"/>
            </p:cNvSpPr>
            <p:nvPr/>
          </p:nvSpPr>
          <p:spPr bwMode="auto">
            <a:xfrm>
              <a:off x="2973" y="2518"/>
              <a:ext cx="102" cy="123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66" name="Line 322"/>
            <p:cNvSpPr>
              <a:spLocks noChangeShapeType="1"/>
            </p:cNvSpPr>
            <p:nvPr/>
          </p:nvSpPr>
          <p:spPr bwMode="auto">
            <a:xfrm flipH="1" flipV="1">
              <a:off x="2747" y="2126"/>
              <a:ext cx="92" cy="314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67" name="Line 323"/>
            <p:cNvSpPr>
              <a:spLocks noChangeShapeType="1"/>
            </p:cNvSpPr>
            <p:nvPr/>
          </p:nvSpPr>
          <p:spPr bwMode="auto">
            <a:xfrm flipH="1" flipV="1">
              <a:off x="1450" y="2246"/>
              <a:ext cx="244" cy="279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68" name="Line 324"/>
            <p:cNvSpPr>
              <a:spLocks noChangeShapeType="1"/>
            </p:cNvSpPr>
            <p:nvPr/>
          </p:nvSpPr>
          <p:spPr bwMode="auto">
            <a:xfrm flipH="1">
              <a:off x="1450" y="2130"/>
              <a:ext cx="453" cy="116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69" name="Line 325"/>
            <p:cNvSpPr>
              <a:spLocks noChangeShapeType="1"/>
            </p:cNvSpPr>
            <p:nvPr/>
          </p:nvSpPr>
          <p:spPr bwMode="auto">
            <a:xfrm flipH="1">
              <a:off x="3266" y="2164"/>
              <a:ext cx="7" cy="109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70" name="Line 326"/>
            <p:cNvSpPr>
              <a:spLocks noChangeShapeType="1"/>
            </p:cNvSpPr>
            <p:nvPr/>
          </p:nvSpPr>
          <p:spPr bwMode="auto">
            <a:xfrm flipV="1">
              <a:off x="2833" y="1990"/>
              <a:ext cx="178" cy="38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71" name="Line 327"/>
            <p:cNvSpPr>
              <a:spLocks noChangeShapeType="1"/>
            </p:cNvSpPr>
            <p:nvPr/>
          </p:nvSpPr>
          <p:spPr bwMode="auto">
            <a:xfrm>
              <a:off x="3075" y="2641"/>
              <a:ext cx="51" cy="252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72" name="Line 328"/>
            <p:cNvSpPr>
              <a:spLocks noChangeShapeType="1"/>
            </p:cNvSpPr>
            <p:nvPr/>
          </p:nvSpPr>
          <p:spPr bwMode="auto">
            <a:xfrm flipH="1" flipV="1">
              <a:off x="2546" y="2158"/>
              <a:ext cx="43" cy="517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73" name="Line 329"/>
            <p:cNvSpPr>
              <a:spLocks noChangeShapeType="1"/>
            </p:cNvSpPr>
            <p:nvPr/>
          </p:nvSpPr>
          <p:spPr bwMode="auto">
            <a:xfrm flipH="1" flipV="1">
              <a:off x="1450" y="1694"/>
              <a:ext cx="1" cy="552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74" name="Line 330"/>
            <p:cNvSpPr>
              <a:spLocks noChangeShapeType="1"/>
            </p:cNvSpPr>
            <p:nvPr/>
          </p:nvSpPr>
          <p:spPr bwMode="auto">
            <a:xfrm flipH="1">
              <a:off x="3372" y="2004"/>
              <a:ext cx="112" cy="75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75" name="Line 331"/>
            <p:cNvSpPr>
              <a:spLocks noChangeShapeType="1"/>
            </p:cNvSpPr>
            <p:nvPr/>
          </p:nvSpPr>
          <p:spPr bwMode="auto">
            <a:xfrm flipH="1" flipV="1">
              <a:off x="2839" y="2440"/>
              <a:ext cx="134" cy="78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76" name="Line 332"/>
            <p:cNvSpPr>
              <a:spLocks noChangeShapeType="1"/>
            </p:cNvSpPr>
            <p:nvPr/>
          </p:nvSpPr>
          <p:spPr bwMode="auto">
            <a:xfrm>
              <a:off x="3121" y="2093"/>
              <a:ext cx="145" cy="180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77" name="Line 333"/>
            <p:cNvSpPr>
              <a:spLocks noChangeShapeType="1"/>
            </p:cNvSpPr>
            <p:nvPr/>
          </p:nvSpPr>
          <p:spPr bwMode="auto">
            <a:xfrm flipV="1">
              <a:off x="3222" y="2273"/>
              <a:ext cx="44" cy="123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78" name="Line 334"/>
            <p:cNvSpPr>
              <a:spLocks noChangeShapeType="1"/>
            </p:cNvSpPr>
            <p:nvPr/>
          </p:nvSpPr>
          <p:spPr bwMode="auto">
            <a:xfrm flipV="1">
              <a:off x="2546" y="1857"/>
              <a:ext cx="66" cy="301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79" name="Line 335"/>
            <p:cNvSpPr>
              <a:spLocks noChangeShapeType="1"/>
            </p:cNvSpPr>
            <p:nvPr/>
          </p:nvSpPr>
          <p:spPr bwMode="auto">
            <a:xfrm>
              <a:off x="3092" y="2052"/>
              <a:ext cx="29" cy="41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80" name="Line 336"/>
            <p:cNvSpPr>
              <a:spLocks noChangeShapeType="1"/>
            </p:cNvSpPr>
            <p:nvPr/>
          </p:nvSpPr>
          <p:spPr bwMode="auto">
            <a:xfrm flipH="1" flipV="1">
              <a:off x="2747" y="2126"/>
              <a:ext cx="198" cy="45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81" name="Line 337"/>
            <p:cNvSpPr>
              <a:spLocks noChangeShapeType="1"/>
            </p:cNvSpPr>
            <p:nvPr/>
          </p:nvSpPr>
          <p:spPr bwMode="auto">
            <a:xfrm flipH="1" flipV="1">
              <a:off x="1862" y="2477"/>
              <a:ext cx="221" cy="79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82" name="Line 338"/>
            <p:cNvSpPr>
              <a:spLocks noChangeShapeType="1"/>
            </p:cNvSpPr>
            <p:nvPr/>
          </p:nvSpPr>
          <p:spPr bwMode="auto">
            <a:xfrm flipH="1" flipV="1">
              <a:off x="3011" y="1990"/>
              <a:ext cx="81" cy="62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83" name="Line 339"/>
            <p:cNvSpPr>
              <a:spLocks noChangeShapeType="1"/>
            </p:cNvSpPr>
            <p:nvPr/>
          </p:nvSpPr>
          <p:spPr bwMode="auto">
            <a:xfrm flipH="1">
              <a:off x="3092" y="1963"/>
              <a:ext cx="90" cy="89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84" name="Line 340"/>
            <p:cNvSpPr>
              <a:spLocks noChangeShapeType="1"/>
            </p:cNvSpPr>
            <p:nvPr/>
          </p:nvSpPr>
          <p:spPr bwMode="auto">
            <a:xfrm flipH="1" flipV="1">
              <a:off x="2612" y="1857"/>
              <a:ext cx="206" cy="106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85" name="Line 341"/>
            <p:cNvSpPr>
              <a:spLocks noChangeShapeType="1"/>
            </p:cNvSpPr>
            <p:nvPr/>
          </p:nvSpPr>
          <p:spPr bwMode="auto">
            <a:xfrm flipH="1">
              <a:off x="3304" y="2079"/>
              <a:ext cx="68" cy="58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86" name="Line 342"/>
            <p:cNvSpPr>
              <a:spLocks noChangeShapeType="1"/>
            </p:cNvSpPr>
            <p:nvPr/>
          </p:nvSpPr>
          <p:spPr bwMode="auto">
            <a:xfrm flipH="1" flipV="1">
              <a:off x="3374" y="1974"/>
              <a:ext cx="110" cy="30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87" name="Line 343"/>
            <p:cNvSpPr>
              <a:spLocks noChangeShapeType="1"/>
            </p:cNvSpPr>
            <p:nvPr/>
          </p:nvSpPr>
          <p:spPr bwMode="auto">
            <a:xfrm flipH="1" flipV="1">
              <a:off x="3182" y="1963"/>
              <a:ext cx="192" cy="11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88" name="Line 344"/>
            <p:cNvSpPr>
              <a:spLocks noChangeShapeType="1"/>
            </p:cNvSpPr>
            <p:nvPr/>
          </p:nvSpPr>
          <p:spPr bwMode="auto">
            <a:xfrm flipV="1">
              <a:off x="3273" y="2137"/>
              <a:ext cx="31" cy="27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89" name="Line 345"/>
            <p:cNvSpPr>
              <a:spLocks noChangeShapeType="1"/>
            </p:cNvSpPr>
            <p:nvPr/>
          </p:nvSpPr>
          <p:spPr bwMode="auto">
            <a:xfrm flipV="1">
              <a:off x="2589" y="2675"/>
              <a:ext cx="143" cy="1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90" name="Line 346"/>
            <p:cNvSpPr>
              <a:spLocks noChangeShapeType="1"/>
            </p:cNvSpPr>
            <p:nvPr/>
          </p:nvSpPr>
          <p:spPr bwMode="auto">
            <a:xfrm>
              <a:off x="2732" y="2675"/>
              <a:ext cx="297" cy="85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91" name="Line 347"/>
            <p:cNvSpPr>
              <a:spLocks noChangeShapeType="1"/>
            </p:cNvSpPr>
            <p:nvPr/>
          </p:nvSpPr>
          <p:spPr bwMode="auto">
            <a:xfrm flipH="1" flipV="1">
              <a:off x="3029" y="2760"/>
              <a:ext cx="97" cy="133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92" name="Line 348"/>
            <p:cNvSpPr>
              <a:spLocks noChangeShapeType="1"/>
            </p:cNvSpPr>
            <p:nvPr/>
          </p:nvSpPr>
          <p:spPr bwMode="auto">
            <a:xfrm flipV="1">
              <a:off x="2945" y="2052"/>
              <a:ext cx="147" cy="119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93" name="Line 349"/>
            <p:cNvSpPr>
              <a:spLocks noChangeShapeType="1"/>
            </p:cNvSpPr>
            <p:nvPr/>
          </p:nvSpPr>
          <p:spPr bwMode="auto">
            <a:xfrm flipH="1">
              <a:off x="2747" y="2028"/>
              <a:ext cx="86" cy="98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94" name="Line 350"/>
            <p:cNvSpPr>
              <a:spLocks noChangeShapeType="1"/>
            </p:cNvSpPr>
            <p:nvPr/>
          </p:nvSpPr>
          <p:spPr bwMode="auto">
            <a:xfrm>
              <a:off x="1903" y="2130"/>
              <a:ext cx="241" cy="4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95" name="Line 351"/>
            <p:cNvSpPr>
              <a:spLocks noChangeShapeType="1"/>
            </p:cNvSpPr>
            <p:nvPr/>
          </p:nvSpPr>
          <p:spPr bwMode="auto">
            <a:xfrm flipH="1">
              <a:off x="1740" y="2130"/>
              <a:ext cx="163" cy="197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96" name="Line 352"/>
            <p:cNvSpPr>
              <a:spLocks noChangeShapeType="1"/>
            </p:cNvSpPr>
            <p:nvPr/>
          </p:nvSpPr>
          <p:spPr bwMode="auto">
            <a:xfrm flipH="1">
              <a:off x="1694" y="2327"/>
              <a:ext cx="46" cy="198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97" name="Line 353"/>
            <p:cNvSpPr>
              <a:spLocks noChangeShapeType="1"/>
            </p:cNvSpPr>
            <p:nvPr/>
          </p:nvSpPr>
          <p:spPr bwMode="auto">
            <a:xfrm>
              <a:off x="2083" y="2556"/>
              <a:ext cx="506" cy="119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98" name="Line 354"/>
            <p:cNvSpPr>
              <a:spLocks noChangeShapeType="1"/>
            </p:cNvSpPr>
            <p:nvPr/>
          </p:nvSpPr>
          <p:spPr bwMode="auto">
            <a:xfrm flipH="1">
              <a:off x="3075" y="2396"/>
              <a:ext cx="147" cy="245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99" name="Line 355"/>
            <p:cNvSpPr>
              <a:spLocks noChangeShapeType="1"/>
            </p:cNvSpPr>
            <p:nvPr/>
          </p:nvSpPr>
          <p:spPr bwMode="auto">
            <a:xfrm>
              <a:off x="1450" y="1694"/>
              <a:ext cx="1162" cy="163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00" name="Line 356"/>
            <p:cNvSpPr>
              <a:spLocks noChangeShapeType="1"/>
            </p:cNvSpPr>
            <p:nvPr/>
          </p:nvSpPr>
          <p:spPr bwMode="auto">
            <a:xfrm flipH="1">
              <a:off x="1694" y="2477"/>
              <a:ext cx="168" cy="48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01" name="Line 357"/>
            <p:cNvSpPr>
              <a:spLocks noChangeShapeType="1"/>
            </p:cNvSpPr>
            <p:nvPr/>
          </p:nvSpPr>
          <p:spPr bwMode="auto">
            <a:xfrm>
              <a:off x="2144" y="2134"/>
              <a:ext cx="402" cy="24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02" name="Line 358"/>
            <p:cNvSpPr>
              <a:spLocks noChangeShapeType="1"/>
            </p:cNvSpPr>
            <p:nvPr/>
          </p:nvSpPr>
          <p:spPr bwMode="auto">
            <a:xfrm flipH="1" flipV="1">
              <a:off x="2818" y="1963"/>
              <a:ext cx="15" cy="65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03" name="Line 359"/>
            <p:cNvSpPr>
              <a:spLocks noChangeShapeType="1"/>
            </p:cNvSpPr>
            <p:nvPr/>
          </p:nvSpPr>
          <p:spPr bwMode="auto">
            <a:xfrm>
              <a:off x="2973" y="2518"/>
              <a:ext cx="102" cy="123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04" name="Line 360"/>
            <p:cNvSpPr>
              <a:spLocks noChangeShapeType="1"/>
            </p:cNvSpPr>
            <p:nvPr/>
          </p:nvSpPr>
          <p:spPr bwMode="auto">
            <a:xfrm flipH="1" flipV="1">
              <a:off x="2747" y="2126"/>
              <a:ext cx="92" cy="314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05" name="Line 361"/>
            <p:cNvSpPr>
              <a:spLocks noChangeShapeType="1"/>
            </p:cNvSpPr>
            <p:nvPr/>
          </p:nvSpPr>
          <p:spPr bwMode="auto">
            <a:xfrm flipH="1" flipV="1">
              <a:off x="1450" y="2246"/>
              <a:ext cx="244" cy="279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06" name="Line 362"/>
            <p:cNvSpPr>
              <a:spLocks noChangeShapeType="1"/>
            </p:cNvSpPr>
            <p:nvPr/>
          </p:nvSpPr>
          <p:spPr bwMode="auto">
            <a:xfrm flipH="1">
              <a:off x="1450" y="2130"/>
              <a:ext cx="453" cy="116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07" name="Line 363"/>
            <p:cNvSpPr>
              <a:spLocks noChangeShapeType="1"/>
            </p:cNvSpPr>
            <p:nvPr/>
          </p:nvSpPr>
          <p:spPr bwMode="auto">
            <a:xfrm flipH="1">
              <a:off x="3266" y="2164"/>
              <a:ext cx="7" cy="109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08" name="Line 364"/>
            <p:cNvSpPr>
              <a:spLocks noChangeShapeType="1"/>
            </p:cNvSpPr>
            <p:nvPr/>
          </p:nvSpPr>
          <p:spPr bwMode="auto">
            <a:xfrm flipV="1">
              <a:off x="2833" y="1990"/>
              <a:ext cx="178" cy="38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09" name="Line 365"/>
            <p:cNvSpPr>
              <a:spLocks noChangeShapeType="1"/>
            </p:cNvSpPr>
            <p:nvPr/>
          </p:nvSpPr>
          <p:spPr bwMode="auto">
            <a:xfrm>
              <a:off x="3075" y="2641"/>
              <a:ext cx="51" cy="252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10" name="Line 366"/>
            <p:cNvSpPr>
              <a:spLocks noChangeShapeType="1"/>
            </p:cNvSpPr>
            <p:nvPr/>
          </p:nvSpPr>
          <p:spPr bwMode="auto">
            <a:xfrm flipH="1" flipV="1">
              <a:off x="2546" y="2158"/>
              <a:ext cx="43" cy="517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11" name="Line 367"/>
            <p:cNvSpPr>
              <a:spLocks noChangeShapeType="1"/>
            </p:cNvSpPr>
            <p:nvPr/>
          </p:nvSpPr>
          <p:spPr bwMode="auto">
            <a:xfrm flipH="1" flipV="1">
              <a:off x="1450" y="1694"/>
              <a:ext cx="1" cy="552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12" name="Line 368"/>
            <p:cNvSpPr>
              <a:spLocks noChangeShapeType="1"/>
            </p:cNvSpPr>
            <p:nvPr/>
          </p:nvSpPr>
          <p:spPr bwMode="auto">
            <a:xfrm flipH="1">
              <a:off x="3372" y="2004"/>
              <a:ext cx="112" cy="75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13" name="Line 369"/>
            <p:cNvSpPr>
              <a:spLocks noChangeShapeType="1"/>
            </p:cNvSpPr>
            <p:nvPr/>
          </p:nvSpPr>
          <p:spPr bwMode="auto">
            <a:xfrm flipH="1" flipV="1">
              <a:off x="2839" y="2440"/>
              <a:ext cx="134" cy="78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14" name="Line 370"/>
            <p:cNvSpPr>
              <a:spLocks noChangeShapeType="1"/>
            </p:cNvSpPr>
            <p:nvPr/>
          </p:nvSpPr>
          <p:spPr bwMode="auto">
            <a:xfrm>
              <a:off x="3121" y="2093"/>
              <a:ext cx="145" cy="180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15" name="Line 371"/>
            <p:cNvSpPr>
              <a:spLocks noChangeShapeType="1"/>
            </p:cNvSpPr>
            <p:nvPr/>
          </p:nvSpPr>
          <p:spPr bwMode="auto">
            <a:xfrm flipV="1">
              <a:off x="3222" y="2273"/>
              <a:ext cx="44" cy="123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16" name="Line 372"/>
            <p:cNvSpPr>
              <a:spLocks noChangeShapeType="1"/>
            </p:cNvSpPr>
            <p:nvPr/>
          </p:nvSpPr>
          <p:spPr bwMode="auto">
            <a:xfrm flipV="1">
              <a:off x="2546" y="1857"/>
              <a:ext cx="66" cy="301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17" name="Line 373"/>
            <p:cNvSpPr>
              <a:spLocks noChangeShapeType="1"/>
            </p:cNvSpPr>
            <p:nvPr/>
          </p:nvSpPr>
          <p:spPr bwMode="auto">
            <a:xfrm>
              <a:off x="3092" y="2052"/>
              <a:ext cx="29" cy="41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18" name="Line 374"/>
            <p:cNvSpPr>
              <a:spLocks noChangeShapeType="1"/>
            </p:cNvSpPr>
            <p:nvPr/>
          </p:nvSpPr>
          <p:spPr bwMode="auto">
            <a:xfrm flipH="1" flipV="1">
              <a:off x="2747" y="2126"/>
              <a:ext cx="198" cy="45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19" name="Line 375"/>
            <p:cNvSpPr>
              <a:spLocks noChangeShapeType="1"/>
            </p:cNvSpPr>
            <p:nvPr/>
          </p:nvSpPr>
          <p:spPr bwMode="auto">
            <a:xfrm flipH="1" flipV="1">
              <a:off x="1862" y="2477"/>
              <a:ext cx="221" cy="79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20" name="Line 376"/>
            <p:cNvSpPr>
              <a:spLocks noChangeShapeType="1"/>
            </p:cNvSpPr>
            <p:nvPr/>
          </p:nvSpPr>
          <p:spPr bwMode="auto">
            <a:xfrm flipH="1" flipV="1">
              <a:off x="3011" y="1990"/>
              <a:ext cx="81" cy="62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21" name="Line 377"/>
            <p:cNvSpPr>
              <a:spLocks noChangeShapeType="1"/>
            </p:cNvSpPr>
            <p:nvPr/>
          </p:nvSpPr>
          <p:spPr bwMode="auto">
            <a:xfrm flipH="1">
              <a:off x="3092" y="1963"/>
              <a:ext cx="90" cy="89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22" name="Line 378"/>
            <p:cNvSpPr>
              <a:spLocks noChangeShapeType="1"/>
            </p:cNvSpPr>
            <p:nvPr/>
          </p:nvSpPr>
          <p:spPr bwMode="auto">
            <a:xfrm flipH="1" flipV="1">
              <a:off x="2612" y="1857"/>
              <a:ext cx="198" cy="106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23" name="Line 379"/>
            <p:cNvSpPr>
              <a:spLocks noChangeShapeType="1"/>
            </p:cNvSpPr>
            <p:nvPr/>
          </p:nvSpPr>
          <p:spPr bwMode="auto">
            <a:xfrm flipH="1">
              <a:off x="3304" y="2079"/>
              <a:ext cx="68" cy="58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24" name="Line 380"/>
            <p:cNvSpPr>
              <a:spLocks noChangeShapeType="1"/>
            </p:cNvSpPr>
            <p:nvPr/>
          </p:nvSpPr>
          <p:spPr bwMode="auto">
            <a:xfrm flipH="1" flipV="1">
              <a:off x="3374" y="1974"/>
              <a:ext cx="110" cy="30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25" name="Line 381"/>
            <p:cNvSpPr>
              <a:spLocks noChangeShapeType="1"/>
            </p:cNvSpPr>
            <p:nvPr/>
          </p:nvSpPr>
          <p:spPr bwMode="auto">
            <a:xfrm flipH="1" flipV="1">
              <a:off x="3182" y="1963"/>
              <a:ext cx="192" cy="11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26" name="Line 382"/>
            <p:cNvSpPr>
              <a:spLocks noChangeShapeType="1"/>
            </p:cNvSpPr>
            <p:nvPr/>
          </p:nvSpPr>
          <p:spPr bwMode="auto">
            <a:xfrm flipV="1">
              <a:off x="3273" y="2137"/>
              <a:ext cx="31" cy="27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27" name="Line 383"/>
            <p:cNvSpPr>
              <a:spLocks noChangeShapeType="1"/>
            </p:cNvSpPr>
            <p:nvPr/>
          </p:nvSpPr>
          <p:spPr bwMode="auto">
            <a:xfrm flipV="1">
              <a:off x="2589" y="2675"/>
              <a:ext cx="143" cy="1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28" name="Line 384"/>
            <p:cNvSpPr>
              <a:spLocks noChangeShapeType="1"/>
            </p:cNvSpPr>
            <p:nvPr/>
          </p:nvSpPr>
          <p:spPr bwMode="auto">
            <a:xfrm>
              <a:off x="2732" y="2675"/>
              <a:ext cx="297" cy="85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29" name="Line 385"/>
            <p:cNvSpPr>
              <a:spLocks noChangeShapeType="1"/>
            </p:cNvSpPr>
            <p:nvPr/>
          </p:nvSpPr>
          <p:spPr bwMode="auto">
            <a:xfrm flipH="1" flipV="1">
              <a:off x="3029" y="2760"/>
              <a:ext cx="97" cy="133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30" name="Line 386"/>
            <p:cNvSpPr>
              <a:spLocks noChangeShapeType="1"/>
            </p:cNvSpPr>
            <p:nvPr/>
          </p:nvSpPr>
          <p:spPr bwMode="auto">
            <a:xfrm flipV="1">
              <a:off x="2945" y="2052"/>
              <a:ext cx="147" cy="119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31" name="Line 387"/>
            <p:cNvSpPr>
              <a:spLocks noChangeShapeType="1"/>
            </p:cNvSpPr>
            <p:nvPr/>
          </p:nvSpPr>
          <p:spPr bwMode="auto">
            <a:xfrm flipH="1">
              <a:off x="2747" y="2028"/>
              <a:ext cx="86" cy="98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32" name="Line 388"/>
            <p:cNvSpPr>
              <a:spLocks noChangeShapeType="1"/>
            </p:cNvSpPr>
            <p:nvPr/>
          </p:nvSpPr>
          <p:spPr bwMode="auto">
            <a:xfrm>
              <a:off x="1903" y="2130"/>
              <a:ext cx="241" cy="4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33" name="Line 389"/>
            <p:cNvSpPr>
              <a:spLocks noChangeShapeType="1"/>
            </p:cNvSpPr>
            <p:nvPr/>
          </p:nvSpPr>
          <p:spPr bwMode="auto">
            <a:xfrm flipH="1">
              <a:off x="1740" y="2130"/>
              <a:ext cx="163" cy="197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34" name="Line 390"/>
            <p:cNvSpPr>
              <a:spLocks noChangeShapeType="1"/>
            </p:cNvSpPr>
            <p:nvPr/>
          </p:nvSpPr>
          <p:spPr bwMode="auto">
            <a:xfrm flipH="1">
              <a:off x="1694" y="2327"/>
              <a:ext cx="46" cy="198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35" name="Line 391"/>
            <p:cNvSpPr>
              <a:spLocks noChangeShapeType="1"/>
            </p:cNvSpPr>
            <p:nvPr/>
          </p:nvSpPr>
          <p:spPr bwMode="auto">
            <a:xfrm>
              <a:off x="2083" y="2556"/>
              <a:ext cx="506" cy="119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36" name="Line 392"/>
            <p:cNvSpPr>
              <a:spLocks noChangeShapeType="1"/>
            </p:cNvSpPr>
            <p:nvPr/>
          </p:nvSpPr>
          <p:spPr bwMode="auto">
            <a:xfrm flipH="1">
              <a:off x="3075" y="2396"/>
              <a:ext cx="147" cy="245"/>
            </a:xfrm>
            <a:prstGeom prst="line">
              <a:avLst/>
            </a:prstGeom>
            <a:noFill/>
            <a:ln w="76200">
              <a:solidFill>
                <a:srgbClr val="FFCC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37" name="Oval 393"/>
            <p:cNvSpPr>
              <a:spLocks noChangeArrowheads="1"/>
            </p:cNvSpPr>
            <p:nvPr/>
          </p:nvSpPr>
          <p:spPr bwMode="auto">
            <a:xfrm>
              <a:off x="3364" y="1960"/>
              <a:ext cx="21" cy="27"/>
            </a:xfrm>
            <a:prstGeom prst="ellipse">
              <a:avLst/>
            </a:prstGeom>
            <a:solidFill>
              <a:srgbClr val="FFFFFF"/>
            </a:solidFill>
            <a:ln w="76200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38" name="Oval 394"/>
            <p:cNvSpPr>
              <a:spLocks noChangeArrowheads="1"/>
            </p:cNvSpPr>
            <p:nvPr/>
          </p:nvSpPr>
          <p:spPr bwMode="auto">
            <a:xfrm>
              <a:off x="3263" y="2150"/>
              <a:ext cx="21" cy="28"/>
            </a:xfrm>
            <a:prstGeom prst="ellipse">
              <a:avLst/>
            </a:prstGeom>
            <a:solidFill>
              <a:schemeClr val="tx1"/>
            </a:solidFill>
            <a:ln w="76200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39" name="Oval 395"/>
            <p:cNvSpPr>
              <a:spLocks noChangeArrowheads="1"/>
            </p:cNvSpPr>
            <p:nvPr/>
          </p:nvSpPr>
          <p:spPr bwMode="auto">
            <a:xfrm>
              <a:off x="3171" y="1950"/>
              <a:ext cx="21" cy="27"/>
            </a:xfrm>
            <a:prstGeom prst="ellipse">
              <a:avLst/>
            </a:prstGeom>
            <a:solidFill>
              <a:srgbClr val="FFFFFF"/>
            </a:solidFill>
            <a:ln w="76200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40" name="Oval 396"/>
            <p:cNvSpPr>
              <a:spLocks noChangeArrowheads="1"/>
            </p:cNvSpPr>
            <p:nvPr/>
          </p:nvSpPr>
          <p:spPr bwMode="auto">
            <a:xfrm>
              <a:off x="2935" y="2158"/>
              <a:ext cx="20" cy="27"/>
            </a:xfrm>
            <a:prstGeom prst="ellipse">
              <a:avLst/>
            </a:prstGeom>
            <a:solidFill>
              <a:srgbClr val="FFFFFF"/>
            </a:solidFill>
            <a:ln w="76200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41" name="Oval 397"/>
            <p:cNvSpPr>
              <a:spLocks noChangeArrowheads="1"/>
            </p:cNvSpPr>
            <p:nvPr/>
          </p:nvSpPr>
          <p:spPr bwMode="auto">
            <a:xfrm>
              <a:off x="3082" y="2038"/>
              <a:ext cx="21" cy="28"/>
            </a:xfrm>
            <a:prstGeom prst="ellipse">
              <a:avLst/>
            </a:prstGeom>
            <a:solidFill>
              <a:srgbClr val="FFFFFF"/>
            </a:solidFill>
            <a:ln w="76200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42" name="Oval 398"/>
            <p:cNvSpPr>
              <a:spLocks noChangeArrowheads="1"/>
            </p:cNvSpPr>
            <p:nvPr/>
          </p:nvSpPr>
          <p:spPr bwMode="auto">
            <a:xfrm>
              <a:off x="2134" y="2120"/>
              <a:ext cx="20" cy="27"/>
            </a:xfrm>
            <a:prstGeom prst="ellipse">
              <a:avLst/>
            </a:prstGeom>
            <a:solidFill>
              <a:srgbClr val="FFFFFF"/>
            </a:solidFill>
            <a:ln w="76200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43" name="Oval 399"/>
            <p:cNvSpPr>
              <a:spLocks noChangeArrowheads="1"/>
            </p:cNvSpPr>
            <p:nvPr/>
          </p:nvSpPr>
          <p:spPr bwMode="auto">
            <a:xfrm>
              <a:off x="3001" y="1977"/>
              <a:ext cx="20" cy="27"/>
            </a:xfrm>
            <a:prstGeom prst="ellipse">
              <a:avLst/>
            </a:prstGeom>
            <a:solidFill>
              <a:srgbClr val="FFFFFF"/>
            </a:solidFill>
            <a:ln w="76200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44" name="Oval 400"/>
            <p:cNvSpPr>
              <a:spLocks noChangeArrowheads="1"/>
            </p:cNvSpPr>
            <p:nvPr/>
          </p:nvSpPr>
          <p:spPr bwMode="auto">
            <a:xfrm>
              <a:off x="2073" y="2542"/>
              <a:ext cx="20" cy="27"/>
            </a:xfrm>
            <a:prstGeom prst="ellipse">
              <a:avLst/>
            </a:prstGeom>
            <a:solidFill>
              <a:srgbClr val="FFFFFF"/>
            </a:solidFill>
            <a:ln w="76200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45" name="Oval 401"/>
            <p:cNvSpPr>
              <a:spLocks noChangeArrowheads="1"/>
            </p:cNvSpPr>
            <p:nvPr/>
          </p:nvSpPr>
          <p:spPr bwMode="auto">
            <a:xfrm>
              <a:off x="3064" y="2627"/>
              <a:ext cx="21" cy="28"/>
            </a:xfrm>
            <a:prstGeom prst="ellipse">
              <a:avLst/>
            </a:prstGeom>
            <a:solidFill>
              <a:srgbClr val="FFFFFF"/>
            </a:solidFill>
            <a:ln w="76200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46" name="Oval 402"/>
            <p:cNvSpPr>
              <a:spLocks noChangeArrowheads="1"/>
            </p:cNvSpPr>
            <p:nvPr/>
          </p:nvSpPr>
          <p:spPr bwMode="auto">
            <a:xfrm>
              <a:off x="1684" y="2512"/>
              <a:ext cx="21" cy="27"/>
            </a:xfrm>
            <a:prstGeom prst="ellipse">
              <a:avLst/>
            </a:prstGeom>
            <a:solidFill>
              <a:srgbClr val="FFFFFF"/>
            </a:solidFill>
            <a:ln w="76200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47" name="Oval 403"/>
            <p:cNvSpPr>
              <a:spLocks noChangeArrowheads="1"/>
            </p:cNvSpPr>
            <p:nvPr/>
          </p:nvSpPr>
          <p:spPr bwMode="auto">
            <a:xfrm>
              <a:off x="1730" y="2314"/>
              <a:ext cx="20" cy="27"/>
            </a:xfrm>
            <a:prstGeom prst="ellipse">
              <a:avLst/>
            </a:prstGeom>
            <a:solidFill>
              <a:srgbClr val="FFFFFF"/>
            </a:solidFill>
            <a:ln w="76200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48" name="Oval 404"/>
            <p:cNvSpPr>
              <a:spLocks noChangeArrowheads="1"/>
            </p:cNvSpPr>
            <p:nvPr/>
          </p:nvSpPr>
          <p:spPr bwMode="auto">
            <a:xfrm>
              <a:off x="3116" y="2879"/>
              <a:ext cx="20" cy="27"/>
            </a:xfrm>
            <a:prstGeom prst="ellipse">
              <a:avLst/>
            </a:prstGeom>
            <a:solidFill>
              <a:srgbClr val="FFFFFF"/>
            </a:solidFill>
            <a:ln w="76200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49" name="Oval 405"/>
            <p:cNvSpPr>
              <a:spLocks noChangeArrowheads="1"/>
            </p:cNvSpPr>
            <p:nvPr/>
          </p:nvSpPr>
          <p:spPr bwMode="auto">
            <a:xfrm>
              <a:off x="2808" y="1950"/>
              <a:ext cx="20" cy="27"/>
            </a:xfrm>
            <a:prstGeom prst="ellipse">
              <a:avLst/>
            </a:prstGeom>
            <a:solidFill>
              <a:schemeClr val="tx2"/>
            </a:solidFill>
            <a:ln w="76200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50" name="Oval 406"/>
            <p:cNvSpPr>
              <a:spLocks noChangeArrowheads="1"/>
            </p:cNvSpPr>
            <p:nvPr/>
          </p:nvSpPr>
          <p:spPr bwMode="auto">
            <a:xfrm>
              <a:off x="2828" y="2427"/>
              <a:ext cx="21" cy="27"/>
            </a:xfrm>
            <a:prstGeom prst="ellipse">
              <a:avLst/>
            </a:prstGeom>
            <a:solidFill>
              <a:srgbClr val="FFFFFF"/>
            </a:solidFill>
            <a:ln w="76200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51" name="Oval 407"/>
            <p:cNvSpPr>
              <a:spLocks noChangeArrowheads="1"/>
            </p:cNvSpPr>
            <p:nvPr/>
          </p:nvSpPr>
          <p:spPr bwMode="auto">
            <a:xfrm>
              <a:off x="2722" y="2661"/>
              <a:ext cx="20" cy="28"/>
            </a:xfrm>
            <a:prstGeom prst="ellipse">
              <a:avLst/>
            </a:prstGeom>
            <a:solidFill>
              <a:srgbClr val="FFFFFF"/>
            </a:solidFill>
            <a:ln w="76200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52" name="Oval 408"/>
            <p:cNvSpPr>
              <a:spLocks noChangeArrowheads="1"/>
            </p:cNvSpPr>
            <p:nvPr/>
          </p:nvSpPr>
          <p:spPr bwMode="auto">
            <a:xfrm>
              <a:off x="1852" y="2464"/>
              <a:ext cx="20" cy="27"/>
            </a:xfrm>
            <a:prstGeom prst="ellipse">
              <a:avLst/>
            </a:prstGeom>
            <a:solidFill>
              <a:srgbClr val="FFFFFF"/>
            </a:solidFill>
            <a:ln w="76200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53" name="Oval 409"/>
            <p:cNvSpPr>
              <a:spLocks noChangeArrowheads="1"/>
            </p:cNvSpPr>
            <p:nvPr/>
          </p:nvSpPr>
          <p:spPr bwMode="auto">
            <a:xfrm>
              <a:off x="3110" y="2079"/>
              <a:ext cx="21" cy="27"/>
            </a:xfrm>
            <a:prstGeom prst="ellipse">
              <a:avLst/>
            </a:prstGeom>
            <a:solidFill>
              <a:srgbClr val="FFFFFF"/>
            </a:solidFill>
            <a:ln w="76200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54" name="Oval 410"/>
            <p:cNvSpPr>
              <a:spLocks noChangeArrowheads="1"/>
            </p:cNvSpPr>
            <p:nvPr/>
          </p:nvSpPr>
          <p:spPr bwMode="auto">
            <a:xfrm>
              <a:off x="2602" y="1844"/>
              <a:ext cx="20" cy="27"/>
            </a:xfrm>
            <a:prstGeom prst="ellipse">
              <a:avLst/>
            </a:prstGeom>
            <a:solidFill>
              <a:srgbClr val="FFFFFF"/>
            </a:solidFill>
            <a:ln w="76200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55" name="Oval 411"/>
            <p:cNvSpPr>
              <a:spLocks noChangeArrowheads="1"/>
            </p:cNvSpPr>
            <p:nvPr/>
          </p:nvSpPr>
          <p:spPr bwMode="auto">
            <a:xfrm>
              <a:off x="1892" y="2116"/>
              <a:ext cx="21" cy="27"/>
            </a:xfrm>
            <a:prstGeom prst="ellipse">
              <a:avLst/>
            </a:prstGeom>
            <a:solidFill>
              <a:srgbClr val="FFFFFF"/>
            </a:solidFill>
            <a:ln w="76200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56" name="Oval 412"/>
            <p:cNvSpPr>
              <a:spLocks noChangeArrowheads="1"/>
            </p:cNvSpPr>
            <p:nvPr/>
          </p:nvSpPr>
          <p:spPr bwMode="auto">
            <a:xfrm>
              <a:off x="2737" y="2113"/>
              <a:ext cx="20" cy="27"/>
            </a:xfrm>
            <a:prstGeom prst="ellipse">
              <a:avLst/>
            </a:prstGeom>
            <a:solidFill>
              <a:srgbClr val="FFFFFF"/>
            </a:solidFill>
            <a:ln w="76200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57" name="Oval 413"/>
            <p:cNvSpPr>
              <a:spLocks noChangeArrowheads="1"/>
            </p:cNvSpPr>
            <p:nvPr/>
          </p:nvSpPr>
          <p:spPr bwMode="auto">
            <a:xfrm>
              <a:off x="3019" y="2746"/>
              <a:ext cx="20" cy="27"/>
            </a:xfrm>
            <a:prstGeom prst="ellipse">
              <a:avLst/>
            </a:prstGeom>
            <a:solidFill>
              <a:srgbClr val="FFFFFF"/>
            </a:solidFill>
            <a:ln w="76200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58" name="Oval 414"/>
            <p:cNvSpPr>
              <a:spLocks noChangeArrowheads="1"/>
            </p:cNvSpPr>
            <p:nvPr/>
          </p:nvSpPr>
          <p:spPr bwMode="auto">
            <a:xfrm>
              <a:off x="1448" y="1680"/>
              <a:ext cx="20" cy="27"/>
            </a:xfrm>
            <a:prstGeom prst="ellipse">
              <a:avLst/>
            </a:prstGeom>
            <a:solidFill>
              <a:srgbClr val="FFFFFF"/>
            </a:solidFill>
            <a:ln w="76200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59" name="Oval 415"/>
            <p:cNvSpPr>
              <a:spLocks noChangeArrowheads="1"/>
            </p:cNvSpPr>
            <p:nvPr/>
          </p:nvSpPr>
          <p:spPr bwMode="auto">
            <a:xfrm>
              <a:off x="2823" y="2014"/>
              <a:ext cx="21" cy="28"/>
            </a:xfrm>
            <a:prstGeom prst="ellipse">
              <a:avLst/>
            </a:prstGeom>
            <a:solidFill>
              <a:schemeClr val="tx2"/>
            </a:solidFill>
            <a:ln w="76200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60" name="Oval 416"/>
            <p:cNvSpPr>
              <a:spLocks noChangeArrowheads="1"/>
            </p:cNvSpPr>
            <p:nvPr/>
          </p:nvSpPr>
          <p:spPr bwMode="auto">
            <a:xfrm>
              <a:off x="3474" y="1990"/>
              <a:ext cx="20" cy="28"/>
            </a:xfrm>
            <a:prstGeom prst="ellipse">
              <a:avLst/>
            </a:prstGeom>
            <a:solidFill>
              <a:schemeClr val="tx1"/>
            </a:solidFill>
            <a:ln w="76200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61" name="Oval 417"/>
            <p:cNvSpPr>
              <a:spLocks noChangeArrowheads="1"/>
            </p:cNvSpPr>
            <p:nvPr/>
          </p:nvSpPr>
          <p:spPr bwMode="auto">
            <a:xfrm>
              <a:off x="3362" y="2066"/>
              <a:ext cx="20" cy="27"/>
            </a:xfrm>
            <a:prstGeom prst="ellipse">
              <a:avLst/>
            </a:prstGeom>
            <a:solidFill>
              <a:schemeClr val="tx1"/>
            </a:solidFill>
            <a:ln w="76200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62" name="Oval 418"/>
            <p:cNvSpPr>
              <a:spLocks noChangeArrowheads="1"/>
            </p:cNvSpPr>
            <p:nvPr/>
          </p:nvSpPr>
          <p:spPr bwMode="auto">
            <a:xfrm>
              <a:off x="3294" y="2123"/>
              <a:ext cx="20" cy="27"/>
            </a:xfrm>
            <a:prstGeom prst="ellipse">
              <a:avLst/>
            </a:prstGeom>
            <a:solidFill>
              <a:schemeClr val="tx1"/>
            </a:solidFill>
            <a:ln w="76200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63" name="Oval 419"/>
            <p:cNvSpPr>
              <a:spLocks noChangeArrowheads="1"/>
            </p:cNvSpPr>
            <p:nvPr/>
          </p:nvSpPr>
          <p:spPr bwMode="auto">
            <a:xfrm>
              <a:off x="3255" y="2259"/>
              <a:ext cx="21" cy="28"/>
            </a:xfrm>
            <a:prstGeom prst="ellipse">
              <a:avLst/>
            </a:prstGeom>
            <a:solidFill>
              <a:schemeClr val="tx1"/>
            </a:solidFill>
            <a:ln w="76200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64" name="Oval 420"/>
            <p:cNvSpPr>
              <a:spLocks noChangeArrowheads="1"/>
            </p:cNvSpPr>
            <p:nvPr/>
          </p:nvSpPr>
          <p:spPr bwMode="auto">
            <a:xfrm>
              <a:off x="2963" y="2504"/>
              <a:ext cx="21" cy="28"/>
            </a:xfrm>
            <a:prstGeom prst="ellipse">
              <a:avLst/>
            </a:prstGeom>
            <a:solidFill>
              <a:srgbClr val="FFFFFF"/>
            </a:solidFill>
            <a:ln w="76200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65" name="Oval 421"/>
            <p:cNvSpPr>
              <a:spLocks noChangeArrowheads="1"/>
            </p:cNvSpPr>
            <p:nvPr/>
          </p:nvSpPr>
          <p:spPr bwMode="auto">
            <a:xfrm>
              <a:off x="3212" y="2382"/>
              <a:ext cx="20" cy="27"/>
            </a:xfrm>
            <a:prstGeom prst="ellipse">
              <a:avLst/>
            </a:prstGeom>
            <a:solidFill>
              <a:srgbClr val="FFFFFF"/>
            </a:solidFill>
            <a:ln w="76200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66" name="Oval 422"/>
            <p:cNvSpPr>
              <a:spLocks noChangeArrowheads="1"/>
            </p:cNvSpPr>
            <p:nvPr/>
          </p:nvSpPr>
          <p:spPr bwMode="auto">
            <a:xfrm>
              <a:off x="2579" y="2661"/>
              <a:ext cx="20" cy="28"/>
            </a:xfrm>
            <a:prstGeom prst="ellipse">
              <a:avLst/>
            </a:prstGeom>
            <a:solidFill>
              <a:srgbClr val="FFFFFF"/>
            </a:solidFill>
            <a:ln w="76200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67" name="Oval 423"/>
            <p:cNvSpPr>
              <a:spLocks noChangeArrowheads="1"/>
            </p:cNvSpPr>
            <p:nvPr/>
          </p:nvSpPr>
          <p:spPr bwMode="auto">
            <a:xfrm>
              <a:off x="1440" y="2232"/>
              <a:ext cx="20" cy="27"/>
            </a:xfrm>
            <a:prstGeom prst="ellipse">
              <a:avLst/>
            </a:prstGeom>
            <a:solidFill>
              <a:srgbClr val="FFFFFF"/>
            </a:solidFill>
            <a:ln w="76200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68" name="Oval 424"/>
            <p:cNvSpPr>
              <a:spLocks noChangeArrowheads="1"/>
            </p:cNvSpPr>
            <p:nvPr/>
          </p:nvSpPr>
          <p:spPr bwMode="auto">
            <a:xfrm>
              <a:off x="2536" y="2143"/>
              <a:ext cx="20" cy="28"/>
            </a:xfrm>
            <a:prstGeom prst="ellipse">
              <a:avLst/>
            </a:prstGeom>
            <a:solidFill>
              <a:srgbClr val="FFFFFF"/>
            </a:solidFill>
            <a:ln w="76200">
              <a:solidFill>
                <a:srgbClr val="FFCC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569" name="Text Box 425"/>
          <p:cNvSpPr txBox="1">
            <a:spLocks noChangeArrowheads="1"/>
          </p:cNvSpPr>
          <p:nvPr/>
        </p:nvSpPr>
        <p:spPr bwMode="auto">
          <a:xfrm>
            <a:off x="762000" y="5181600"/>
            <a:ext cx="6477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762000" y="5029200"/>
            <a:ext cx="6629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3D484D"/>
                </a:solidFill>
                <a:latin typeface="+mn-lt"/>
              </a:rPr>
              <a:t>Details: </a:t>
            </a:r>
            <a:r>
              <a:rPr lang="en-US" dirty="0" smtClean="0">
                <a:solidFill>
                  <a:srgbClr val="3D484D"/>
                </a:solidFill>
                <a:latin typeface="+mn-lt"/>
              </a:rPr>
              <a:t>see </a:t>
            </a:r>
            <a:r>
              <a:rPr lang="en-US" dirty="0" smtClean="0">
                <a:solidFill>
                  <a:srgbClr val="3D484D"/>
                </a:solidFill>
                <a:latin typeface="+mn-lt"/>
                <a:hlinkClick r:id="rId3"/>
              </a:rPr>
              <a:t>tutorial talk</a:t>
            </a:r>
            <a:r>
              <a:rPr lang="en-US" dirty="0" smtClean="0">
                <a:solidFill>
                  <a:srgbClr val="3D484D"/>
                </a:solidFill>
                <a:latin typeface="+mn-lt"/>
              </a:rPr>
              <a:t> by C-Zhang, DIMACS workshop on Next Gen Networks, August 2007</a:t>
            </a:r>
            <a:endParaRPr lang="en-US" sz="1200" dirty="0">
              <a:solidFill>
                <a:srgbClr val="3D484D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072182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Buy-at-Bulk with Protection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0"/>
              <a:buNone/>
            </a:pPr>
            <a:r>
              <a:rPr lang="en-US" dirty="0" smtClean="0">
                <a:solidFill>
                  <a:srgbClr val="008000"/>
                </a:solidFill>
              </a:rPr>
              <a:t>[</a:t>
            </a:r>
            <a:r>
              <a:rPr lang="en-US" dirty="0">
                <a:solidFill>
                  <a:srgbClr val="008000"/>
                </a:solidFill>
              </a:rPr>
              <a:t>Antonakopoulos-C-Shepherd-</a:t>
            </a:r>
            <a:r>
              <a:rPr lang="en-US" dirty="0" smtClean="0">
                <a:solidFill>
                  <a:srgbClr val="008000"/>
                </a:solidFill>
              </a:rPr>
              <a:t>Zhang</a:t>
            </a:r>
            <a:r>
              <a:rPr lang="en-US" dirty="0" smtClean="0">
                <a:solidFill>
                  <a:srgbClr val="008000"/>
                </a:solidFill>
                <a:latin typeface="Arial"/>
              </a:rPr>
              <a:t>’</a:t>
            </a:r>
            <a:r>
              <a:rPr lang="en-US" dirty="0" smtClean="0">
                <a:solidFill>
                  <a:srgbClr val="008000"/>
                </a:solidFill>
              </a:rPr>
              <a:t>07</a:t>
            </a:r>
            <a:r>
              <a:rPr lang="en-US" dirty="0">
                <a:solidFill>
                  <a:srgbClr val="008000"/>
                </a:solidFill>
              </a:rPr>
              <a:t>]</a:t>
            </a:r>
          </a:p>
          <a:p>
            <a:pPr>
              <a:buNone/>
            </a:pPr>
            <a:r>
              <a:rPr lang="en-US" dirty="0" smtClean="0"/>
              <a:t>2</a:t>
            </a:r>
            <a:r>
              <a:rPr lang="en-US" dirty="0"/>
              <a:t>-junction </a:t>
            </a:r>
            <a:r>
              <a:rPr lang="en-US" dirty="0" smtClean="0"/>
              <a:t>scheme for node-disjoint case:</a:t>
            </a:r>
            <a:endParaRPr lang="en-US" dirty="0"/>
          </a:p>
          <a:p>
            <a:pPr>
              <a:buFont typeface="Wingdings" charset="0"/>
              <a:buNone/>
            </a:pPr>
            <a:endParaRPr lang="en-US" sz="2000" dirty="0"/>
          </a:p>
          <a:p>
            <a:pPr>
              <a:buFont typeface="Wingdings" charset="0"/>
              <a:buNone/>
            </a:pPr>
            <a:endParaRPr lang="en-US" sz="2000" dirty="0"/>
          </a:p>
        </p:txBody>
      </p:sp>
      <p:sp>
        <p:nvSpPr>
          <p:cNvPr id="57348" name="Oval 4"/>
          <p:cNvSpPr>
            <a:spLocks noChangeArrowheads="1"/>
          </p:cNvSpPr>
          <p:nvPr/>
        </p:nvSpPr>
        <p:spPr bwMode="auto">
          <a:xfrm>
            <a:off x="4191000" y="5562600"/>
            <a:ext cx="152400" cy="1524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49" name="Oval 5"/>
          <p:cNvSpPr>
            <a:spLocks noChangeArrowheads="1"/>
          </p:cNvSpPr>
          <p:nvPr/>
        </p:nvSpPr>
        <p:spPr bwMode="auto">
          <a:xfrm>
            <a:off x="4191000" y="4114800"/>
            <a:ext cx="152400" cy="1524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2" name="Freeform 8"/>
          <p:cNvSpPr>
            <a:spLocks/>
          </p:cNvSpPr>
          <p:nvPr/>
        </p:nvSpPr>
        <p:spPr bwMode="auto">
          <a:xfrm>
            <a:off x="1690688" y="4160838"/>
            <a:ext cx="2489200" cy="639762"/>
          </a:xfrm>
          <a:custGeom>
            <a:avLst/>
            <a:gdLst>
              <a:gd name="T0" fmla="*/ 0 w 1568"/>
              <a:gd name="T1" fmla="*/ 403 h 403"/>
              <a:gd name="T2" fmla="*/ 245 w 1568"/>
              <a:gd name="T3" fmla="*/ 359 h 403"/>
              <a:gd name="T4" fmla="*/ 277 w 1568"/>
              <a:gd name="T5" fmla="*/ 315 h 403"/>
              <a:gd name="T6" fmla="*/ 296 w 1568"/>
              <a:gd name="T7" fmla="*/ 264 h 403"/>
              <a:gd name="T8" fmla="*/ 541 w 1568"/>
              <a:gd name="T9" fmla="*/ 214 h 403"/>
              <a:gd name="T10" fmla="*/ 642 w 1568"/>
              <a:gd name="T11" fmla="*/ 182 h 403"/>
              <a:gd name="T12" fmla="*/ 737 w 1568"/>
              <a:gd name="T13" fmla="*/ 157 h 403"/>
              <a:gd name="T14" fmla="*/ 856 w 1568"/>
              <a:gd name="T15" fmla="*/ 138 h 403"/>
              <a:gd name="T16" fmla="*/ 1121 w 1568"/>
              <a:gd name="T17" fmla="*/ 44 h 403"/>
              <a:gd name="T18" fmla="*/ 1228 w 1568"/>
              <a:gd name="T19" fmla="*/ 31 h 403"/>
              <a:gd name="T20" fmla="*/ 1568 w 1568"/>
              <a:gd name="T21" fmla="*/ 19 h 4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568" h="403">
                <a:moveTo>
                  <a:pt x="0" y="403"/>
                </a:moveTo>
                <a:cubicBezTo>
                  <a:pt x="87" y="398"/>
                  <a:pt x="166" y="396"/>
                  <a:pt x="245" y="359"/>
                </a:cubicBezTo>
                <a:cubicBezTo>
                  <a:pt x="246" y="357"/>
                  <a:pt x="274" y="321"/>
                  <a:pt x="277" y="315"/>
                </a:cubicBezTo>
                <a:cubicBezTo>
                  <a:pt x="290" y="282"/>
                  <a:pt x="272" y="294"/>
                  <a:pt x="296" y="264"/>
                </a:cubicBezTo>
                <a:cubicBezTo>
                  <a:pt x="345" y="199"/>
                  <a:pt x="485" y="216"/>
                  <a:pt x="541" y="214"/>
                </a:cubicBezTo>
                <a:cubicBezTo>
                  <a:pt x="563" y="181"/>
                  <a:pt x="604" y="188"/>
                  <a:pt x="642" y="182"/>
                </a:cubicBezTo>
                <a:cubicBezTo>
                  <a:pt x="674" y="176"/>
                  <a:pt x="704" y="162"/>
                  <a:pt x="737" y="157"/>
                </a:cubicBezTo>
                <a:cubicBezTo>
                  <a:pt x="776" y="150"/>
                  <a:pt x="816" y="145"/>
                  <a:pt x="856" y="138"/>
                </a:cubicBezTo>
                <a:cubicBezTo>
                  <a:pt x="936" y="100"/>
                  <a:pt x="1034" y="76"/>
                  <a:pt x="1121" y="44"/>
                </a:cubicBezTo>
                <a:cubicBezTo>
                  <a:pt x="1164" y="0"/>
                  <a:pt x="1166" y="11"/>
                  <a:pt x="1228" y="31"/>
                </a:cubicBezTo>
                <a:cubicBezTo>
                  <a:pt x="1347" y="27"/>
                  <a:pt x="1452" y="19"/>
                  <a:pt x="1568" y="19"/>
                </a:cubicBezTo>
              </a:path>
            </a:pathLst>
          </a:custGeom>
          <a:noFill/>
          <a:ln w="9525" cap="flat" cmpd="sng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Freeform 10"/>
          <p:cNvSpPr>
            <a:spLocks/>
          </p:cNvSpPr>
          <p:nvPr/>
        </p:nvSpPr>
        <p:spPr bwMode="auto">
          <a:xfrm>
            <a:off x="1603375" y="4891088"/>
            <a:ext cx="2589213" cy="769937"/>
          </a:xfrm>
          <a:custGeom>
            <a:avLst/>
            <a:gdLst>
              <a:gd name="T0" fmla="*/ 0 w 1631"/>
              <a:gd name="T1" fmla="*/ 0 h 485"/>
              <a:gd name="T2" fmla="*/ 6 w 1631"/>
              <a:gd name="T3" fmla="*/ 132 h 485"/>
              <a:gd name="T4" fmla="*/ 63 w 1631"/>
              <a:gd name="T5" fmla="*/ 189 h 485"/>
              <a:gd name="T6" fmla="*/ 302 w 1631"/>
              <a:gd name="T7" fmla="*/ 264 h 485"/>
              <a:gd name="T8" fmla="*/ 819 w 1631"/>
              <a:gd name="T9" fmla="*/ 283 h 485"/>
              <a:gd name="T10" fmla="*/ 913 w 1631"/>
              <a:gd name="T11" fmla="*/ 396 h 485"/>
              <a:gd name="T12" fmla="*/ 945 w 1631"/>
              <a:gd name="T13" fmla="*/ 434 h 485"/>
              <a:gd name="T14" fmla="*/ 1096 w 1631"/>
              <a:gd name="T15" fmla="*/ 447 h 485"/>
              <a:gd name="T16" fmla="*/ 1600 w 1631"/>
              <a:gd name="T17" fmla="*/ 472 h 485"/>
              <a:gd name="T18" fmla="*/ 1631 w 1631"/>
              <a:gd name="T19" fmla="*/ 478 h 4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631" h="485">
                <a:moveTo>
                  <a:pt x="0" y="0"/>
                </a:moveTo>
                <a:cubicBezTo>
                  <a:pt x="2" y="44"/>
                  <a:pt x="0" y="88"/>
                  <a:pt x="6" y="132"/>
                </a:cubicBezTo>
                <a:cubicBezTo>
                  <a:pt x="8" y="152"/>
                  <a:pt x="48" y="178"/>
                  <a:pt x="63" y="189"/>
                </a:cubicBezTo>
                <a:cubicBezTo>
                  <a:pt x="127" y="234"/>
                  <a:pt x="225" y="253"/>
                  <a:pt x="302" y="264"/>
                </a:cubicBezTo>
                <a:cubicBezTo>
                  <a:pt x="481" y="253"/>
                  <a:pt x="641" y="252"/>
                  <a:pt x="819" y="283"/>
                </a:cubicBezTo>
                <a:cubicBezTo>
                  <a:pt x="860" y="355"/>
                  <a:pt x="832" y="315"/>
                  <a:pt x="913" y="396"/>
                </a:cubicBezTo>
                <a:cubicBezTo>
                  <a:pt x="924" y="407"/>
                  <a:pt x="929" y="428"/>
                  <a:pt x="945" y="434"/>
                </a:cubicBezTo>
                <a:cubicBezTo>
                  <a:pt x="959" y="438"/>
                  <a:pt x="1095" y="446"/>
                  <a:pt x="1096" y="447"/>
                </a:cubicBezTo>
                <a:cubicBezTo>
                  <a:pt x="1254" y="485"/>
                  <a:pt x="1441" y="468"/>
                  <a:pt x="1600" y="472"/>
                </a:cubicBezTo>
                <a:cubicBezTo>
                  <a:pt x="1626" y="478"/>
                  <a:pt x="1616" y="478"/>
                  <a:pt x="1631" y="478"/>
                </a:cubicBezTo>
              </a:path>
            </a:pathLst>
          </a:custGeom>
          <a:noFill/>
          <a:ln w="9525" cap="flat" cmpd="sng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5" name="Freeform 11"/>
          <p:cNvSpPr>
            <a:spLocks/>
          </p:cNvSpPr>
          <p:nvPr/>
        </p:nvSpPr>
        <p:spPr bwMode="auto">
          <a:xfrm>
            <a:off x="4343400" y="4097338"/>
            <a:ext cx="3095625" cy="642937"/>
          </a:xfrm>
          <a:custGeom>
            <a:avLst/>
            <a:gdLst>
              <a:gd name="T0" fmla="*/ 0 w 1950"/>
              <a:gd name="T1" fmla="*/ 59 h 405"/>
              <a:gd name="T2" fmla="*/ 227 w 1950"/>
              <a:gd name="T3" fmla="*/ 96 h 405"/>
              <a:gd name="T4" fmla="*/ 548 w 1950"/>
              <a:gd name="T5" fmla="*/ 90 h 405"/>
              <a:gd name="T6" fmla="*/ 838 w 1950"/>
              <a:gd name="T7" fmla="*/ 21 h 405"/>
              <a:gd name="T8" fmla="*/ 989 w 1950"/>
              <a:gd name="T9" fmla="*/ 8 h 405"/>
              <a:gd name="T10" fmla="*/ 1109 w 1950"/>
              <a:gd name="T11" fmla="*/ 147 h 405"/>
              <a:gd name="T12" fmla="*/ 1153 w 1950"/>
              <a:gd name="T13" fmla="*/ 159 h 405"/>
              <a:gd name="T14" fmla="*/ 1247 w 1950"/>
              <a:gd name="T15" fmla="*/ 210 h 405"/>
              <a:gd name="T16" fmla="*/ 1631 w 1950"/>
              <a:gd name="T17" fmla="*/ 222 h 405"/>
              <a:gd name="T18" fmla="*/ 1745 w 1950"/>
              <a:gd name="T19" fmla="*/ 254 h 405"/>
              <a:gd name="T20" fmla="*/ 1789 w 1950"/>
              <a:gd name="T21" fmla="*/ 279 h 405"/>
              <a:gd name="T22" fmla="*/ 1865 w 1950"/>
              <a:gd name="T23" fmla="*/ 298 h 405"/>
              <a:gd name="T24" fmla="*/ 1928 w 1950"/>
              <a:gd name="T25" fmla="*/ 329 h 405"/>
              <a:gd name="T26" fmla="*/ 1940 w 1950"/>
              <a:gd name="T27" fmla="*/ 405 h 4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950" h="405">
                <a:moveTo>
                  <a:pt x="0" y="59"/>
                </a:moveTo>
                <a:cubicBezTo>
                  <a:pt x="79" y="78"/>
                  <a:pt x="143" y="90"/>
                  <a:pt x="227" y="96"/>
                </a:cubicBezTo>
                <a:cubicBezTo>
                  <a:pt x="334" y="94"/>
                  <a:pt x="441" y="93"/>
                  <a:pt x="548" y="90"/>
                </a:cubicBezTo>
                <a:cubicBezTo>
                  <a:pt x="648" y="86"/>
                  <a:pt x="739" y="34"/>
                  <a:pt x="838" y="21"/>
                </a:cubicBezTo>
                <a:cubicBezTo>
                  <a:pt x="898" y="0"/>
                  <a:pt x="918" y="2"/>
                  <a:pt x="989" y="8"/>
                </a:cubicBezTo>
                <a:cubicBezTo>
                  <a:pt x="1008" y="32"/>
                  <a:pt x="1082" y="131"/>
                  <a:pt x="1109" y="147"/>
                </a:cubicBezTo>
                <a:cubicBezTo>
                  <a:pt x="1122" y="154"/>
                  <a:pt x="1138" y="154"/>
                  <a:pt x="1153" y="159"/>
                </a:cubicBezTo>
                <a:cubicBezTo>
                  <a:pt x="1189" y="171"/>
                  <a:pt x="1211" y="188"/>
                  <a:pt x="1247" y="210"/>
                </a:cubicBezTo>
                <a:cubicBezTo>
                  <a:pt x="1372" y="190"/>
                  <a:pt x="1504" y="211"/>
                  <a:pt x="1631" y="222"/>
                </a:cubicBezTo>
                <a:cubicBezTo>
                  <a:pt x="1668" y="230"/>
                  <a:pt x="1708" y="241"/>
                  <a:pt x="1745" y="254"/>
                </a:cubicBezTo>
                <a:cubicBezTo>
                  <a:pt x="1760" y="259"/>
                  <a:pt x="1773" y="273"/>
                  <a:pt x="1789" y="279"/>
                </a:cubicBezTo>
                <a:cubicBezTo>
                  <a:pt x="1790" y="279"/>
                  <a:pt x="1848" y="290"/>
                  <a:pt x="1865" y="298"/>
                </a:cubicBezTo>
                <a:cubicBezTo>
                  <a:pt x="1887" y="307"/>
                  <a:pt x="1904" y="321"/>
                  <a:pt x="1928" y="329"/>
                </a:cubicBezTo>
                <a:cubicBezTo>
                  <a:pt x="1950" y="364"/>
                  <a:pt x="1940" y="340"/>
                  <a:pt x="1940" y="405"/>
                </a:cubicBezTo>
              </a:path>
            </a:pathLst>
          </a:custGeom>
          <a:noFill/>
          <a:ln w="9525" cap="flat" cmpd="sng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6" name="Freeform 12"/>
          <p:cNvSpPr>
            <a:spLocks/>
          </p:cNvSpPr>
          <p:nvPr/>
        </p:nvSpPr>
        <p:spPr bwMode="auto">
          <a:xfrm>
            <a:off x="4343400" y="4700588"/>
            <a:ext cx="2970213" cy="949325"/>
          </a:xfrm>
          <a:custGeom>
            <a:avLst/>
            <a:gdLst>
              <a:gd name="T0" fmla="*/ 0 w 1871"/>
              <a:gd name="T1" fmla="*/ 598 h 598"/>
              <a:gd name="T2" fmla="*/ 504 w 1871"/>
              <a:gd name="T3" fmla="*/ 548 h 598"/>
              <a:gd name="T4" fmla="*/ 630 w 1871"/>
              <a:gd name="T5" fmla="*/ 416 h 598"/>
              <a:gd name="T6" fmla="*/ 712 w 1871"/>
              <a:gd name="T7" fmla="*/ 302 h 598"/>
              <a:gd name="T8" fmla="*/ 756 w 1871"/>
              <a:gd name="T9" fmla="*/ 258 h 598"/>
              <a:gd name="T10" fmla="*/ 831 w 1871"/>
              <a:gd name="T11" fmla="*/ 246 h 598"/>
              <a:gd name="T12" fmla="*/ 964 w 1871"/>
              <a:gd name="T13" fmla="*/ 201 h 598"/>
              <a:gd name="T14" fmla="*/ 1329 w 1871"/>
              <a:gd name="T15" fmla="*/ 183 h 598"/>
              <a:gd name="T16" fmla="*/ 1575 w 1871"/>
              <a:gd name="T17" fmla="*/ 107 h 598"/>
              <a:gd name="T18" fmla="*/ 1739 w 1871"/>
              <a:gd name="T19" fmla="*/ 0 h 598"/>
              <a:gd name="T20" fmla="*/ 1839 w 1871"/>
              <a:gd name="T21" fmla="*/ 31 h 598"/>
              <a:gd name="T22" fmla="*/ 1871 w 1871"/>
              <a:gd name="T23" fmla="*/ 50 h 5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871" h="598">
                <a:moveTo>
                  <a:pt x="0" y="598"/>
                </a:moveTo>
                <a:cubicBezTo>
                  <a:pt x="167" y="585"/>
                  <a:pt x="339" y="587"/>
                  <a:pt x="504" y="548"/>
                </a:cubicBezTo>
                <a:cubicBezTo>
                  <a:pt x="543" y="500"/>
                  <a:pt x="592" y="465"/>
                  <a:pt x="630" y="416"/>
                </a:cubicBezTo>
                <a:cubicBezTo>
                  <a:pt x="657" y="380"/>
                  <a:pt x="680" y="336"/>
                  <a:pt x="712" y="302"/>
                </a:cubicBezTo>
                <a:cubicBezTo>
                  <a:pt x="725" y="286"/>
                  <a:pt x="735" y="261"/>
                  <a:pt x="756" y="258"/>
                </a:cubicBezTo>
                <a:cubicBezTo>
                  <a:pt x="801" y="249"/>
                  <a:pt x="776" y="253"/>
                  <a:pt x="831" y="246"/>
                </a:cubicBezTo>
                <a:cubicBezTo>
                  <a:pt x="875" y="233"/>
                  <a:pt x="918" y="210"/>
                  <a:pt x="964" y="201"/>
                </a:cubicBezTo>
                <a:cubicBezTo>
                  <a:pt x="1081" y="177"/>
                  <a:pt x="1209" y="188"/>
                  <a:pt x="1329" y="183"/>
                </a:cubicBezTo>
                <a:cubicBezTo>
                  <a:pt x="1405" y="144"/>
                  <a:pt x="1490" y="120"/>
                  <a:pt x="1575" y="107"/>
                </a:cubicBezTo>
                <a:cubicBezTo>
                  <a:pt x="1630" y="73"/>
                  <a:pt x="1673" y="15"/>
                  <a:pt x="1739" y="0"/>
                </a:cubicBezTo>
                <a:cubicBezTo>
                  <a:pt x="1793" y="7"/>
                  <a:pt x="1794" y="16"/>
                  <a:pt x="1839" y="31"/>
                </a:cubicBezTo>
                <a:cubicBezTo>
                  <a:pt x="1861" y="46"/>
                  <a:pt x="1851" y="40"/>
                  <a:pt x="1871" y="50"/>
                </a:cubicBezTo>
              </a:path>
            </a:pathLst>
          </a:custGeom>
          <a:noFill/>
          <a:ln w="9525" cap="flat" cmpd="sng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7" name="Freeform 13"/>
          <p:cNvSpPr>
            <a:spLocks/>
          </p:cNvSpPr>
          <p:nvPr/>
        </p:nvSpPr>
        <p:spPr bwMode="auto">
          <a:xfrm>
            <a:off x="3740150" y="4260850"/>
            <a:ext cx="449263" cy="1339850"/>
          </a:xfrm>
          <a:custGeom>
            <a:avLst/>
            <a:gdLst>
              <a:gd name="T0" fmla="*/ 283 w 283"/>
              <a:gd name="T1" fmla="*/ 844 h 844"/>
              <a:gd name="T2" fmla="*/ 214 w 283"/>
              <a:gd name="T3" fmla="*/ 812 h 844"/>
              <a:gd name="T4" fmla="*/ 151 w 283"/>
              <a:gd name="T5" fmla="*/ 680 h 844"/>
              <a:gd name="T6" fmla="*/ 107 w 283"/>
              <a:gd name="T7" fmla="*/ 586 h 844"/>
              <a:gd name="T8" fmla="*/ 50 w 283"/>
              <a:gd name="T9" fmla="*/ 497 h 844"/>
              <a:gd name="T10" fmla="*/ 0 w 283"/>
              <a:gd name="T11" fmla="*/ 390 h 844"/>
              <a:gd name="T12" fmla="*/ 50 w 283"/>
              <a:gd name="T13" fmla="*/ 340 h 844"/>
              <a:gd name="T14" fmla="*/ 145 w 283"/>
              <a:gd name="T15" fmla="*/ 195 h 844"/>
              <a:gd name="T16" fmla="*/ 208 w 283"/>
              <a:gd name="T17" fmla="*/ 50 h 844"/>
              <a:gd name="T18" fmla="*/ 246 w 283"/>
              <a:gd name="T19" fmla="*/ 19 h 844"/>
              <a:gd name="T20" fmla="*/ 283 w 283"/>
              <a:gd name="T21" fmla="*/ 0 h 8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83" h="844">
                <a:moveTo>
                  <a:pt x="283" y="844"/>
                </a:moveTo>
                <a:cubicBezTo>
                  <a:pt x="264" y="814"/>
                  <a:pt x="249" y="818"/>
                  <a:pt x="214" y="812"/>
                </a:cubicBezTo>
                <a:cubicBezTo>
                  <a:pt x="199" y="764"/>
                  <a:pt x="173" y="723"/>
                  <a:pt x="151" y="680"/>
                </a:cubicBezTo>
                <a:cubicBezTo>
                  <a:pt x="141" y="639"/>
                  <a:pt x="144" y="609"/>
                  <a:pt x="107" y="586"/>
                </a:cubicBezTo>
                <a:cubicBezTo>
                  <a:pt x="95" y="550"/>
                  <a:pt x="65" y="529"/>
                  <a:pt x="50" y="497"/>
                </a:cubicBezTo>
                <a:cubicBezTo>
                  <a:pt x="32" y="461"/>
                  <a:pt x="18" y="425"/>
                  <a:pt x="0" y="390"/>
                </a:cubicBezTo>
                <a:cubicBezTo>
                  <a:pt x="7" y="342"/>
                  <a:pt x="7" y="350"/>
                  <a:pt x="50" y="340"/>
                </a:cubicBezTo>
                <a:cubicBezTo>
                  <a:pt x="103" y="303"/>
                  <a:pt x="111" y="244"/>
                  <a:pt x="145" y="195"/>
                </a:cubicBezTo>
                <a:cubicBezTo>
                  <a:pt x="158" y="155"/>
                  <a:pt x="170" y="75"/>
                  <a:pt x="208" y="50"/>
                </a:cubicBezTo>
                <a:cubicBezTo>
                  <a:pt x="255" y="17"/>
                  <a:pt x="196" y="59"/>
                  <a:pt x="246" y="19"/>
                </a:cubicBezTo>
                <a:cubicBezTo>
                  <a:pt x="256" y="10"/>
                  <a:pt x="283" y="0"/>
                  <a:pt x="283" y="0"/>
                </a:cubicBezTo>
              </a:path>
            </a:pathLst>
          </a:custGeom>
          <a:noFill/>
          <a:ln w="9525" cap="flat" cmpd="sng">
            <a:solidFill>
              <a:schemeClr val="hlink"/>
            </a:solidFill>
            <a:prstDash val="dash"/>
            <a:miter lim="800000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8" name="Freeform 14"/>
          <p:cNvSpPr>
            <a:spLocks/>
          </p:cNvSpPr>
          <p:nvPr/>
        </p:nvSpPr>
        <p:spPr bwMode="auto">
          <a:xfrm>
            <a:off x="4300538" y="4260850"/>
            <a:ext cx="309562" cy="1349375"/>
          </a:xfrm>
          <a:custGeom>
            <a:avLst/>
            <a:gdLst>
              <a:gd name="T0" fmla="*/ 19 w 195"/>
              <a:gd name="T1" fmla="*/ 850 h 850"/>
              <a:gd name="T2" fmla="*/ 126 w 195"/>
              <a:gd name="T3" fmla="*/ 497 h 850"/>
              <a:gd name="T4" fmla="*/ 195 w 195"/>
              <a:gd name="T5" fmla="*/ 321 h 850"/>
              <a:gd name="T6" fmla="*/ 138 w 195"/>
              <a:gd name="T7" fmla="*/ 201 h 850"/>
              <a:gd name="T8" fmla="*/ 63 w 195"/>
              <a:gd name="T9" fmla="*/ 151 h 850"/>
              <a:gd name="T10" fmla="*/ 12 w 195"/>
              <a:gd name="T11" fmla="*/ 94 h 850"/>
              <a:gd name="T12" fmla="*/ 6 w 195"/>
              <a:gd name="T13" fmla="*/ 0 h 8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95" h="850">
                <a:moveTo>
                  <a:pt x="19" y="850"/>
                </a:moveTo>
                <a:cubicBezTo>
                  <a:pt x="41" y="729"/>
                  <a:pt x="83" y="611"/>
                  <a:pt x="126" y="497"/>
                </a:cubicBezTo>
                <a:cubicBezTo>
                  <a:pt x="136" y="431"/>
                  <a:pt x="146" y="369"/>
                  <a:pt x="195" y="321"/>
                </a:cubicBezTo>
                <a:cubicBezTo>
                  <a:pt x="188" y="275"/>
                  <a:pt x="171" y="234"/>
                  <a:pt x="138" y="201"/>
                </a:cubicBezTo>
                <a:cubicBezTo>
                  <a:pt x="116" y="179"/>
                  <a:pt x="63" y="151"/>
                  <a:pt x="63" y="151"/>
                </a:cubicBezTo>
                <a:cubicBezTo>
                  <a:pt x="46" y="128"/>
                  <a:pt x="27" y="116"/>
                  <a:pt x="12" y="94"/>
                </a:cubicBezTo>
                <a:cubicBezTo>
                  <a:pt x="0" y="46"/>
                  <a:pt x="6" y="77"/>
                  <a:pt x="6" y="0"/>
                </a:cubicBezTo>
              </a:path>
            </a:pathLst>
          </a:custGeom>
          <a:noFill/>
          <a:ln w="9525" cap="flat" cmpd="sng">
            <a:solidFill>
              <a:schemeClr val="hlink"/>
            </a:solidFill>
            <a:prstDash val="dash"/>
            <a:miter lim="800000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1" name="Text Box 17"/>
          <p:cNvSpPr txBox="1">
            <a:spLocks noChangeArrowheads="1"/>
          </p:cNvSpPr>
          <p:nvPr/>
        </p:nvSpPr>
        <p:spPr bwMode="auto">
          <a:xfrm>
            <a:off x="4267200" y="3581400"/>
            <a:ext cx="3667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u</a:t>
            </a:r>
            <a:endParaRPr lang="en-US" baseline="-25000"/>
          </a:p>
        </p:txBody>
      </p:sp>
      <p:sp>
        <p:nvSpPr>
          <p:cNvPr id="57362" name="Text Box 18"/>
          <p:cNvSpPr txBox="1">
            <a:spLocks noChangeArrowheads="1"/>
          </p:cNvSpPr>
          <p:nvPr/>
        </p:nvSpPr>
        <p:spPr bwMode="auto">
          <a:xfrm>
            <a:off x="4114800" y="5791200"/>
            <a:ext cx="3667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v</a:t>
            </a:r>
            <a:endParaRPr lang="en-US" baseline="-25000"/>
          </a:p>
        </p:txBody>
      </p:sp>
      <p:sp>
        <p:nvSpPr>
          <p:cNvPr id="57363" name="Rectangle 19"/>
          <p:cNvSpPr>
            <a:spLocks noChangeArrowheads="1"/>
          </p:cNvSpPr>
          <p:nvPr/>
        </p:nvSpPr>
        <p:spPr bwMode="auto">
          <a:xfrm>
            <a:off x="1600200" y="5638800"/>
            <a:ext cx="152400" cy="152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4" name="Rectangle 20"/>
          <p:cNvSpPr>
            <a:spLocks noChangeArrowheads="1"/>
          </p:cNvSpPr>
          <p:nvPr/>
        </p:nvSpPr>
        <p:spPr bwMode="auto">
          <a:xfrm>
            <a:off x="7239000" y="5486400"/>
            <a:ext cx="152400" cy="152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5" name="Freeform 21"/>
          <p:cNvSpPr>
            <a:spLocks/>
          </p:cNvSpPr>
          <p:nvPr/>
        </p:nvSpPr>
        <p:spPr bwMode="auto">
          <a:xfrm>
            <a:off x="1709738" y="4230688"/>
            <a:ext cx="2500312" cy="1439862"/>
          </a:xfrm>
          <a:custGeom>
            <a:avLst/>
            <a:gdLst>
              <a:gd name="T0" fmla="*/ 0 w 1575"/>
              <a:gd name="T1" fmla="*/ 907 h 907"/>
              <a:gd name="T2" fmla="*/ 233 w 1575"/>
              <a:gd name="T3" fmla="*/ 743 h 907"/>
              <a:gd name="T4" fmla="*/ 366 w 1575"/>
              <a:gd name="T5" fmla="*/ 674 h 907"/>
              <a:gd name="T6" fmla="*/ 466 w 1575"/>
              <a:gd name="T7" fmla="*/ 567 h 907"/>
              <a:gd name="T8" fmla="*/ 517 w 1575"/>
              <a:gd name="T9" fmla="*/ 441 h 907"/>
              <a:gd name="T10" fmla="*/ 693 w 1575"/>
              <a:gd name="T11" fmla="*/ 371 h 907"/>
              <a:gd name="T12" fmla="*/ 731 w 1575"/>
              <a:gd name="T13" fmla="*/ 334 h 907"/>
              <a:gd name="T14" fmla="*/ 819 w 1575"/>
              <a:gd name="T15" fmla="*/ 277 h 907"/>
              <a:gd name="T16" fmla="*/ 958 w 1575"/>
              <a:gd name="T17" fmla="*/ 176 h 907"/>
              <a:gd name="T18" fmla="*/ 1071 w 1575"/>
              <a:gd name="T19" fmla="*/ 101 h 907"/>
              <a:gd name="T20" fmla="*/ 1109 w 1575"/>
              <a:gd name="T21" fmla="*/ 75 h 907"/>
              <a:gd name="T22" fmla="*/ 1121 w 1575"/>
              <a:gd name="T23" fmla="*/ 56 h 907"/>
              <a:gd name="T24" fmla="*/ 1222 w 1575"/>
              <a:gd name="T25" fmla="*/ 31 h 907"/>
              <a:gd name="T26" fmla="*/ 1506 w 1575"/>
              <a:gd name="T27" fmla="*/ 25 h 907"/>
              <a:gd name="T28" fmla="*/ 1575 w 1575"/>
              <a:gd name="T29" fmla="*/ 0 h 9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575" h="907">
                <a:moveTo>
                  <a:pt x="0" y="907"/>
                </a:moveTo>
                <a:cubicBezTo>
                  <a:pt x="54" y="834"/>
                  <a:pt x="152" y="782"/>
                  <a:pt x="233" y="743"/>
                </a:cubicBezTo>
                <a:cubicBezTo>
                  <a:pt x="279" y="719"/>
                  <a:pt x="316" y="689"/>
                  <a:pt x="366" y="674"/>
                </a:cubicBezTo>
                <a:cubicBezTo>
                  <a:pt x="397" y="642"/>
                  <a:pt x="449" y="610"/>
                  <a:pt x="466" y="567"/>
                </a:cubicBezTo>
                <a:cubicBezTo>
                  <a:pt x="482" y="522"/>
                  <a:pt x="479" y="474"/>
                  <a:pt x="517" y="441"/>
                </a:cubicBezTo>
                <a:cubicBezTo>
                  <a:pt x="562" y="400"/>
                  <a:pt x="635" y="387"/>
                  <a:pt x="693" y="371"/>
                </a:cubicBezTo>
                <a:cubicBezTo>
                  <a:pt x="753" y="332"/>
                  <a:pt x="661" y="393"/>
                  <a:pt x="731" y="334"/>
                </a:cubicBezTo>
                <a:cubicBezTo>
                  <a:pt x="757" y="311"/>
                  <a:pt x="793" y="300"/>
                  <a:pt x="819" y="277"/>
                </a:cubicBezTo>
                <a:cubicBezTo>
                  <a:pt x="861" y="238"/>
                  <a:pt x="901" y="193"/>
                  <a:pt x="958" y="176"/>
                </a:cubicBezTo>
                <a:cubicBezTo>
                  <a:pt x="983" y="135"/>
                  <a:pt x="1025" y="112"/>
                  <a:pt x="1071" y="101"/>
                </a:cubicBezTo>
                <a:cubicBezTo>
                  <a:pt x="1083" y="92"/>
                  <a:pt x="1100" y="87"/>
                  <a:pt x="1109" y="75"/>
                </a:cubicBezTo>
                <a:cubicBezTo>
                  <a:pt x="1113" y="68"/>
                  <a:pt x="1115" y="60"/>
                  <a:pt x="1121" y="56"/>
                </a:cubicBezTo>
                <a:cubicBezTo>
                  <a:pt x="1137" y="42"/>
                  <a:pt x="1202" y="31"/>
                  <a:pt x="1222" y="31"/>
                </a:cubicBezTo>
                <a:cubicBezTo>
                  <a:pt x="1316" y="27"/>
                  <a:pt x="1411" y="27"/>
                  <a:pt x="1506" y="25"/>
                </a:cubicBezTo>
                <a:cubicBezTo>
                  <a:pt x="1531" y="17"/>
                  <a:pt x="1547" y="0"/>
                  <a:pt x="1575" y="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6" name="Freeform 22"/>
          <p:cNvSpPr>
            <a:spLocks/>
          </p:cNvSpPr>
          <p:nvPr/>
        </p:nvSpPr>
        <p:spPr bwMode="auto">
          <a:xfrm>
            <a:off x="1749425" y="5680075"/>
            <a:ext cx="2439988" cy="180975"/>
          </a:xfrm>
          <a:custGeom>
            <a:avLst/>
            <a:gdLst>
              <a:gd name="T0" fmla="*/ 0 w 1537"/>
              <a:gd name="T1" fmla="*/ 13 h 114"/>
              <a:gd name="T2" fmla="*/ 278 w 1537"/>
              <a:gd name="T3" fmla="*/ 32 h 114"/>
              <a:gd name="T4" fmla="*/ 366 w 1537"/>
              <a:gd name="T5" fmla="*/ 57 h 114"/>
              <a:gd name="T6" fmla="*/ 725 w 1537"/>
              <a:gd name="T7" fmla="*/ 114 h 114"/>
              <a:gd name="T8" fmla="*/ 1159 w 1537"/>
              <a:gd name="T9" fmla="*/ 107 h 114"/>
              <a:gd name="T10" fmla="*/ 1235 w 1537"/>
              <a:gd name="T11" fmla="*/ 7 h 114"/>
              <a:gd name="T12" fmla="*/ 1336 w 1537"/>
              <a:gd name="T13" fmla="*/ 25 h 114"/>
              <a:gd name="T14" fmla="*/ 1399 w 1537"/>
              <a:gd name="T15" fmla="*/ 44 h 114"/>
              <a:gd name="T16" fmla="*/ 1537 w 1537"/>
              <a:gd name="T17" fmla="*/ 0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537" h="114">
                <a:moveTo>
                  <a:pt x="0" y="13"/>
                </a:moveTo>
                <a:cubicBezTo>
                  <a:pt x="122" y="17"/>
                  <a:pt x="165" y="14"/>
                  <a:pt x="278" y="32"/>
                </a:cubicBezTo>
                <a:cubicBezTo>
                  <a:pt x="368" y="45"/>
                  <a:pt x="290" y="39"/>
                  <a:pt x="366" y="57"/>
                </a:cubicBezTo>
                <a:cubicBezTo>
                  <a:pt x="483" y="84"/>
                  <a:pt x="605" y="97"/>
                  <a:pt x="725" y="114"/>
                </a:cubicBezTo>
                <a:cubicBezTo>
                  <a:pt x="869" y="111"/>
                  <a:pt x="1014" y="113"/>
                  <a:pt x="1159" y="107"/>
                </a:cubicBezTo>
                <a:cubicBezTo>
                  <a:pt x="1179" y="106"/>
                  <a:pt x="1207" y="24"/>
                  <a:pt x="1235" y="7"/>
                </a:cubicBezTo>
                <a:cubicBezTo>
                  <a:pt x="1268" y="13"/>
                  <a:pt x="1302" y="18"/>
                  <a:pt x="1336" y="25"/>
                </a:cubicBezTo>
                <a:cubicBezTo>
                  <a:pt x="1357" y="29"/>
                  <a:pt x="1399" y="44"/>
                  <a:pt x="1399" y="44"/>
                </a:cubicBezTo>
                <a:cubicBezTo>
                  <a:pt x="1460" y="34"/>
                  <a:pt x="1474" y="0"/>
                  <a:pt x="1537" y="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8" name="Freeform 24"/>
          <p:cNvSpPr>
            <a:spLocks/>
          </p:cNvSpPr>
          <p:nvPr/>
        </p:nvSpPr>
        <p:spPr bwMode="auto">
          <a:xfrm>
            <a:off x="4340225" y="4210050"/>
            <a:ext cx="3009900" cy="1281113"/>
          </a:xfrm>
          <a:custGeom>
            <a:avLst/>
            <a:gdLst>
              <a:gd name="T0" fmla="*/ 0 w 1896"/>
              <a:gd name="T1" fmla="*/ 0 h 807"/>
              <a:gd name="T2" fmla="*/ 233 w 1896"/>
              <a:gd name="T3" fmla="*/ 170 h 807"/>
              <a:gd name="T4" fmla="*/ 346 w 1896"/>
              <a:gd name="T5" fmla="*/ 252 h 807"/>
              <a:gd name="T6" fmla="*/ 945 w 1896"/>
              <a:gd name="T7" fmla="*/ 258 h 807"/>
              <a:gd name="T8" fmla="*/ 1279 w 1896"/>
              <a:gd name="T9" fmla="*/ 340 h 807"/>
              <a:gd name="T10" fmla="*/ 1474 w 1896"/>
              <a:gd name="T11" fmla="*/ 416 h 807"/>
              <a:gd name="T12" fmla="*/ 1613 w 1896"/>
              <a:gd name="T13" fmla="*/ 492 h 807"/>
              <a:gd name="T14" fmla="*/ 1751 w 1896"/>
              <a:gd name="T15" fmla="*/ 592 h 807"/>
              <a:gd name="T16" fmla="*/ 1783 w 1896"/>
              <a:gd name="T17" fmla="*/ 636 h 807"/>
              <a:gd name="T18" fmla="*/ 1814 w 1896"/>
              <a:gd name="T19" fmla="*/ 681 h 807"/>
              <a:gd name="T20" fmla="*/ 1846 w 1896"/>
              <a:gd name="T21" fmla="*/ 706 h 807"/>
              <a:gd name="T22" fmla="*/ 1890 w 1896"/>
              <a:gd name="T23" fmla="*/ 762 h 807"/>
              <a:gd name="T24" fmla="*/ 1896 w 1896"/>
              <a:gd name="T25" fmla="*/ 807 h 8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896" h="807">
                <a:moveTo>
                  <a:pt x="0" y="0"/>
                </a:moveTo>
                <a:cubicBezTo>
                  <a:pt x="87" y="27"/>
                  <a:pt x="161" y="110"/>
                  <a:pt x="233" y="170"/>
                </a:cubicBezTo>
                <a:cubicBezTo>
                  <a:pt x="261" y="193"/>
                  <a:pt x="303" y="250"/>
                  <a:pt x="346" y="252"/>
                </a:cubicBezTo>
                <a:cubicBezTo>
                  <a:pt x="545" y="259"/>
                  <a:pt x="745" y="256"/>
                  <a:pt x="945" y="258"/>
                </a:cubicBezTo>
                <a:cubicBezTo>
                  <a:pt x="1040" y="279"/>
                  <a:pt x="1207" y="312"/>
                  <a:pt x="1279" y="340"/>
                </a:cubicBezTo>
                <a:cubicBezTo>
                  <a:pt x="1344" y="365"/>
                  <a:pt x="1416" y="376"/>
                  <a:pt x="1474" y="416"/>
                </a:cubicBezTo>
                <a:cubicBezTo>
                  <a:pt x="1517" y="445"/>
                  <a:pt x="1570" y="458"/>
                  <a:pt x="1613" y="492"/>
                </a:cubicBezTo>
                <a:cubicBezTo>
                  <a:pt x="1652" y="522"/>
                  <a:pt x="1699" y="575"/>
                  <a:pt x="1751" y="592"/>
                </a:cubicBezTo>
                <a:cubicBezTo>
                  <a:pt x="1761" y="606"/>
                  <a:pt x="1777" y="618"/>
                  <a:pt x="1783" y="636"/>
                </a:cubicBezTo>
                <a:cubicBezTo>
                  <a:pt x="1797" y="680"/>
                  <a:pt x="1782" y="669"/>
                  <a:pt x="1814" y="681"/>
                </a:cubicBezTo>
                <a:cubicBezTo>
                  <a:pt x="1855" y="738"/>
                  <a:pt x="1797" y="665"/>
                  <a:pt x="1846" y="706"/>
                </a:cubicBezTo>
                <a:cubicBezTo>
                  <a:pt x="1858" y="716"/>
                  <a:pt x="1879" y="747"/>
                  <a:pt x="1890" y="762"/>
                </a:cubicBezTo>
                <a:cubicBezTo>
                  <a:pt x="1896" y="802"/>
                  <a:pt x="1896" y="787"/>
                  <a:pt x="1896" y="807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9" name="Freeform 25"/>
          <p:cNvSpPr>
            <a:spLocks/>
          </p:cNvSpPr>
          <p:nvPr/>
        </p:nvSpPr>
        <p:spPr bwMode="auto">
          <a:xfrm>
            <a:off x="4340225" y="5065713"/>
            <a:ext cx="2900363" cy="574675"/>
          </a:xfrm>
          <a:custGeom>
            <a:avLst/>
            <a:gdLst>
              <a:gd name="T0" fmla="*/ 0 w 1827"/>
              <a:gd name="T1" fmla="*/ 362 h 362"/>
              <a:gd name="T2" fmla="*/ 176 w 1827"/>
              <a:gd name="T3" fmla="*/ 293 h 362"/>
              <a:gd name="T4" fmla="*/ 302 w 1827"/>
              <a:gd name="T5" fmla="*/ 179 h 362"/>
              <a:gd name="T6" fmla="*/ 334 w 1827"/>
              <a:gd name="T7" fmla="*/ 135 h 362"/>
              <a:gd name="T8" fmla="*/ 579 w 1827"/>
              <a:gd name="T9" fmla="*/ 79 h 362"/>
              <a:gd name="T10" fmla="*/ 1096 w 1827"/>
              <a:gd name="T11" fmla="*/ 104 h 362"/>
              <a:gd name="T12" fmla="*/ 1272 w 1827"/>
              <a:gd name="T13" fmla="*/ 116 h 362"/>
              <a:gd name="T14" fmla="*/ 1587 w 1827"/>
              <a:gd name="T15" fmla="*/ 236 h 362"/>
              <a:gd name="T16" fmla="*/ 1650 w 1827"/>
              <a:gd name="T17" fmla="*/ 261 h 362"/>
              <a:gd name="T18" fmla="*/ 1827 w 1827"/>
              <a:gd name="T19" fmla="*/ 293 h 3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827" h="362">
                <a:moveTo>
                  <a:pt x="0" y="362"/>
                </a:moveTo>
                <a:cubicBezTo>
                  <a:pt x="50" y="340"/>
                  <a:pt x="122" y="305"/>
                  <a:pt x="176" y="293"/>
                </a:cubicBezTo>
                <a:cubicBezTo>
                  <a:pt x="222" y="258"/>
                  <a:pt x="267" y="226"/>
                  <a:pt x="302" y="179"/>
                </a:cubicBezTo>
                <a:cubicBezTo>
                  <a:pt x="312" y="164"/>
                  <a:pt x="334" y="135"/>
                  <a:pt x="334" y="135"/>
                </a:cubicBezTo>
                <a:cubicBezTo>
                  <a:pt x="354" y="69"/>
                  <a:pt x="520" y="82"/>
                  <a:pt x="579" y="79"/>
                </a:cubicBezTo>
                <a:cubicBezTo>
                  <a:pt x="791" y="0"/>
                  <a:pt x="918" y="59"/>
                  <a:pt x="1096" y="104"/>
                </a:cubicBezTo>
                <a:cubicBezTo>
                  <a:pt x="1134" y="113"/>
                  <a:pt x="1271" y="115"/>
                  <a:pt x="1272" y="116"/>
                </a:cubicBezTo>
                <a:cubicBezTo>
                  <a:pt x="1361" y="177"/>
                  <a:pt x="1482" y="213"/>
                  <a:pt x="1587" y="236"/>
                </a:cubicBezTo>
                <a:cubicBezTo>
                  <a:pt x="1609" y="240"/>
                  <a:pt x="1627" y="255"/>
                  <a:pt x="1650" y="261"/>
                </a:cubicBezTo>
                <a:cubicBezTo>
                  <a:pt x="1704" y="274"/>
                  <a:pt x="1770" y="293"/>
                  <a:pt x="1827" y="293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0" name="Rectangle 6"/>
          <p:cNvSpPr>
            <a:spLocks noChangeArrowheads="1"/>
          </p:cNvSpPr>
          <p:nvPr/>
        </p:nvSpPr>
        <p:spPr bwMode="auto">
          <a:xfrm>
            <a:off x="1524000" y="4800600"/>
            <a:ext cx="152400" cy="152400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57351" name="Rectangle 7"/>
          <p:cNvSpPr>
            <a:spLocks noChangeArrowheads="1"/>
          </p:cNvSpPr>
          <p:nvPr/>
        </p:nvSpPr>
        <p:spPr bwMode="auto">
          <a:xfrm>
            <a:off x="7315200" y="4724400"/>
            <a:ext cx="152400" cy="152400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Buy-at-Bulk with Protection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charset="0"/>
              <a:buNone/>
            </a:pPr>
            <a:r>
              <a:rPr lang="en-US" dirty="0">
                <a:solidFill>
                  <a:srgbClr val="008000"/>
                </a:solidFill>
              </a:rPr>
              <a:t>[</a:t>
            </a:r>
            <a:r>
              <a:rPr lang="en-US" dirty="0" smtClean="0">
                <a:solidFill>
                  <a:srgbClr val="008000"/>
                </a:solidFill>
              </a:rPr>
              <a:t>ACSZ</a:t>
            </a:r>
            <a:r>
              <a:rPr lang="en-US" dirty="0" smtClean="0">
                <a:solidFill>
                  <a:srgbClr val="008000"/>
                </a:solidFill>
                <a:latin typeface="Arial"/>
              </a:rPr>
              <a:t>’</a:t>
            </a:r>
            <a:r>
              <a:rPr lang="en-US" dirty="0" smtClean="0">
                <a:solidFill>
                  <a:srgbClr val="008000"/>
                </a:solidFill>
              </a:rPr>
              <a:t>07</a:t>
            </a:r>
            <a:r>
              <a:rPr lang="en-US" dirty="0">
                <a:solidFill>
                  <a:srgbClr val="008000"/>
                </a:solidFill>
              </a:rPr>
              <a:t>]</a:t>
            </a:r>
          </a:p>
          <a:p>
            <a:pPr>
              <a:buFont typeface="Wingdings" charset="0"/>
              <a:buNone/>
            </a:pPr>
            <a:r>
              <a:rPr lang="en-US" b="1" dirty="0">
                <a:solidFill>
                  <a:srgbClr val="3D484D"/>
                </a:solidFill>
              </a:rPr>
              <a:t>2-junction-Theorem: </a:t>
            </a:r>
            <a:r>
              <a:rPr lang="en-US" dirty="0">
                <a:solidFill>
                  <a:srgbClr val="FF0000"/>
                </a:solidFill>
                <a:latin typeface="Symbol" charset="0"/>
                <a:sym typeface="Symbol" charset="0"/>
              </a:rPr>
              <a:t></a:t>
            </a:r>
            <a:r>
              <a:rPr lang="en-US" dirty="0"/>
              <a:t>-</a:t>
            </a:r>
            <a:r>
              <a:rPr lang="en-US" dirty="0" err="1"/>
              <a:t>approx</a:t>
            </a:r>
            <a:r>
              <a:rPr lang="en-US" dirty="0"/>
              <a:t> for single-source problem via natural LP implies </a:t>
            </a:r>
            <a:r>
              <a:rPr lang="en-US" dirty="0">
                <a:solidFill>
                  <a:srgbClr val="FF0000"/>
                </a:solidFill>
              </a:rPr>
              <a:t>O(</a:t>
            </a:r>
            <a:r>
              <a:rPr lang="en-US" dirty="0">
                <a:solidFill>
                  <a:srgbClr val="FF0000"/>
                </a:solidFill>
                <a:latin typeface="Symbol" charset="0"/>
                <a:sym typeface="Symbol" charset="0"/>
              </a:rPr>
              <a:t></a:t>
            </a:r>
            <a:r>
              <a:rPr lang="en-US" dirty="0">
                <a:solidFill>
                  <a:srgbClr val="FF0000"/>
                </a:solidFill>
              </a:rPr>
              <a:t> log</a:t>
            </a:r>
            <a:r>
              <a:rPr lang="en-US" baseline="30000" dirty="0">
                <a:solidFill>
                  <a:srgbClr val="FF0000"/>
                </a:solidFill>
              </a:rPr>
              <a:t>3</a:t>
            </a:r>
            <a:r>
              <a:rPr lang="en-US" dirty="0">
                <a:solidFill>
                  <a:srgbClr val="FF0000"/>
                </a:solidFill>
              </a:rPr>
              <a:t> h) </a:t>
            </a:r>
            <a:r>
              <a:rPr lang="en-US" dirty="0"/>
              <a:t>for multi-commodity </a:t>
            </a:r>
            <a:r>
              <a:rPr lang="en-US" dirty="0" smtClean="0"/>
              <a:t>problem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junction </a:t>
            </a:r>
            <a:r>
              <a:rPr lang="en-US" dirty="0"/>
              <a:t>density proof (only one of the proofs in three can be generalized with some work)</a:t>
            </a:r>
          </a:p>
          <a:p>
            <a:pPr lvl="1"/>
            <a:r>
              <a:rPr lang="en-US" dirty="0"/>
              <a:t>single-source problem not easy! </a:t>
            </a:r>
            <a:r>
              <a:rPr lang="en-US" dirty="0">
                <a:solidFill>
                  <a:srgbClr val="FF3300"/>
                </a:solidFill>
              </a:rPr>
              <a:t>O(1)</a:t>
            </a:r>
            <a:r>
              <a:rPr lang="en-US" dirty="0"/>
              <a:t> for single-</a:t>
            </a:r>
            <a:r>
              <a:rPr lang="en-US" dirty="0" smtClean="0"/>
              <a:t>cable via clustering arguments</a:t>
            </a:r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Buy-at-Bulk with Protection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charset="0"/>
              <a:buNone/>
            </a:pPr>
            <a:r>
              <a:rPr lang="en-US" dirty="0" smtClean="0">
                <a:solidFill>
                  <a:srgbClr val="008000"/>
                </a:solidFill>
              </a:rPr>
              <a:t>[C-Korula’08]</a:t>
            </a:r>
          </a:p>
          <a:p>
            <a:pPr>
              <a:lnSpc>
                <a:spcPct val="70000"/>
              </a:lnSpc>
              <a:buFont typeface="Wingdings" charset="0"/>
              <a:buNone/>
            </a:pPr>
            <a:r>
              <a:rPr lang="en-US" dirty="0" smtClean="0">
                <a:solidFill>
                  <a:srgbClr val="3D484D"/>
                </a:solidFill>
              </a:rPr>
              <a:t>Single-sink with </a:t>
            </a:r>
            <a:r>
              <a:rPr lang="en-US" i="1" dirty="0" smtClean="0">
                <a:solidFill>
                  <a:srgbClr val="3D484D"/>
                </a:solidFill>
              </a:rPr>
              <a:t>vertex</a:t>
            </a:r>
            <a:r>
              <a:rPr lang="en-US" dirty="0" smtClean="0">
                <a:solidFill>
                  <a:srgbClr val="3D484D"/>
                </a:solidFill>
              </a:rPr>
              <a:t>-connectivity requirements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(log n)</a:t>
            </a:r>
            <a:r>
              <a:rPr lang="en-US" baseline="30000" dirty="0" smtClean="0">
                <a:solidFill>
                  <a:srgbClr val="FF0000"/>
                </a:solidFill>
              </a:rPr>
              <a:t>O(b)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for </a:t>
            </a:r>
            <a:r>
              <a:rPr lang="en-US" dirty="0" smtClean="0">
                <a:solidFill>
                  <a:srgbClr val="FF0000"/>
                </a:solidFill>
              </a:rPr>
              <a:t>b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 cables for </a:t>
            </a:r>
            <a:r>
              <a:rPr lang="en-US" dirty="0" smtClean="0">
                <a:solidFill>
                  <a:srgbClr val="FF0000"/>
                </a:solidFill>
              </a:rPr>
              <a:t>k=2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via clustering </a:t>
            </a:r>
            <a:r>
              <a:rPr lang="en-US" dirty="0" err="1" smtClean="0">
                <a:solidFill>
                  <a:schemeClr val="bg2">
                    <a:lumMod val="50000"/>
                  </a:schemeClr>
                </a:solidFill>
              </a:rPr>
              <a:t>args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.  </a:t>
            </a:r>
          </a:p>
          <a:p>
            <a:r>
              <a:rPr lang="en-US" dirty="0" smtClean="0">
                <a:solidFill>
                  <a:srgbClr val="FF0000"/>
                </a:solidFill>
                <a:latin typeface="Calisto MT"/>
              </a:rPr>
              <a:t>2</a:t>
            </a:r>
            <a:r>
              <a:rPr lang="en-US" baseline="30000" dirty="0" smtClean="0">
                <a:solidFill>
                  <a:srgbClr val="FF0000"/>
                </a:solidFill>
                <a:latin typeface="Calisto MT"/>
              </a:rPr>
              <a:t>O</a:t>
            </a:r>
            <a:r>
              <a:rPr lang="en-US" baseline="30000" dirty="0" smtClean="0">
                <a:solidFill>
                  <a:srgbClr val="FF0000"/>
                </a:solidFill>
              </a:rPr>
              <a:t>(√log h)</a:t>
            </a:r>
            <a:r>
              <a:rPr lang="en-US" baseline="300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for any fixed </a:t>
            </a:r>
            <a:r>
              <a:rPr lang="en-US" dirty="0" smtClean="0">
                <a:solidFill>
                  <a:srgbClr val="FF0000"/>
                </a:solidFill>
              </a:rPr>
              <a:t>k</a:t>
            </a:r>
            <a:r>
              <a:rPr lang="en-US" baseline="30000" dirty="0">
                <a:solidFill>
                  <a:srgbClr val="43AD1B"/>
                </a:solidFill>
              </a:rPr>
              <a:t>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for non-uniform case. Algorithm is greedy inflation. Is it actually better?</a:t>
            </a:r>
          </a:p>
          <a:p>
            <a:pPr marL="0" indent="0">
              <a:buNone/>
            </a:pPr>
            <a:r>
              <a:rPr lang="en-US" dirty="0">
                <a:solidFill>
                  <a:srgbClr val="008000"/>
                </a:solidFill>
              </a:rPr>
              <a:t>[Gupta-Krishnaswamy-Ravi’10]</a:t>
            </a:r>
            <a:r>
              <a:rPr lang="en-US" dirty="0">
                <a:solidFill>
                  <a:srgbClr val="3D484D"/>
                </a:solidFill>
              </a:rPr>
              <a:t> </a:t>
            </a:r>
            <a:endParaRPr lang="en-US" dirty="0" smtClean="0">
              <a:solidFill>
                <a:srgbClr val="3D484D"/>
              </a:solidFill>
            </a:endParaRPr>
          </a:p>
          <a:p>
            <a:pPr>
              <a:lnSpc>
                <a:spcPct val="80000"/>
              </a:lnSpc>
            </a:pPr>
            <a:r>
              <a:rPr lang="en-US" dirty="0" smtClean="0">
                <a:solidFill>
                  <a:srgbClr val="FF0000"/>
                </a:solidFill>
              </a:rPr>
              <a:t>O</a:t>
            </a:r>
            <a:r>
              <a:rPr lang="en-US" dirty="0">
                <a:solidFill>
                  <a:srgbClr val="FF0000"/>
                </a:solidFill>
              </a:rPr>
              <a:t>(log</a:t>
            </a:r>
            <a:r>
              <a:rPr lang="en-US" baseline="30000" dirty="0">
                <a:solidFill>
                  <a:srgbClr val="FF0000"/>
                </a:solidFill>
              </a:rPr>
              <a:t>2</a:t>
            </a:r>
            <a:r>
              <a:rPr lang="en-US" dirty="0">
                <a:solidFill>
                  <a:srgbClr val="FF0000"/>
                </a:solidFill>
              </a:rPr>
              <a:t> n)</a:t>
            </a:r>
            <a:r>
              <a:rPr lang="en-US" dirty="0">
                <a:solidFill>
                  <a:srgbClr val="3D484D"/>
                </a:solidFill>
              </a:rPr>
              <a:t> for </a:t>
            </a:r>
            <a:r>
              <a:rPr lang="en-US" dirty="0">
                <a:solidFill>
                  <a:srgbClr val="FF0000"/>
                </a:solidFill>
              </a:rPr>
              <a:t>k=2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(</a:t>
            </a:r>
            <a:r>
              <a:rPr lang="en-US" i="1" dirty="0" smtClean="0">
                <a:solidFill>
                  <a:schemeClr val="bg2">
                    <a:lumMod val="50000"/>
                  </a:schemeClr>
                </a:solidFill>
              </a:rPr>
              <a:t>edge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-connectivity, uniform </a:t>
            </a:r>
            <a:r>
              <a:rPr lang="en-US" dirty="0" err="1" smtClean="0">
                <a:solidFill>
                  <a:schemeClr val="bg2">
                    <a:lumMod val="50000"/>
                  </a:schemeClr>
                </a:solidFill>
              </a:rPr>
              <a:t>multicommodity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)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dirty="0" smtClean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877323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Open problems</a:t>
            </a:r>
            <a:endParaRPr lang="en-US" dirty="0"/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solidFill>
                  <a:srgbClr val="3D484D"/>
                </a:solidFill>
              </a:rPr>
              <a:t>Approximability</a:t>
            </a:r>
            <a:r>
              <a:rPr lang="en-US" dirty="0" smtClean="0">
                <a:solidFill>
                  <a:srgbClr val="3D484D"/>
                </a:solidFill>
              </a:rPr>
              <a:t> of single-sink case for </a:t>
            </a:r>
            <a:r>
              <a:rPr lang="en-US" dirty="0" smtClean="0">
                <a:solidFill>
                  <a:srgbClr val="FF0000"/>
                </a:solidFill>
              </a:rPr>
              <a:t>k=2</a:t>
            </a:r>
            <a:r>
              <a:rPr lang="en-US" dirty="0" smtClean="0">
                <a:solidFill>
                  <a:srgbClr val="3D484D"/>
                </a:solidFill>
              </a:rPr>
              <a:t>.              </a:t>
            </a:r>
            <a:r>
              <a:rPr lang="en-US" dirty="0" smtClean="0">
                <a:solidFill>
                  <a:srgbClr val="FF0000"/>
                </a:solidFill>
                <a:latin typeface="cmmi10"/>
                <a:ea typeface="cmmi10"/>
                <a:cs typeface="cmmi10"/>
              </a:rPr>
              <a:t>®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3D484D"/>
                </a:solidFill>
              </a:rPr>
              <a:t>approx. for single-sink implies </a:t>
            </a:r>
            <a:r>
              <a:rPr lang="en-US" dirty="0" smtClean="0">
                <a:solidFill>
                  <a:srgbClr val="FF0000"/>
                </a:solidFill>
              </a:rPr>
              <a:t>O(</a:t>
            </a:r>
            <a:r>
              <a:rPr lang="en-US" dirty="0" smtClean="0">
                <a:solidFill>
                  <a:srgbClr val="FF0000"/>
                </a:solidFill>
                <a:latin typeface="cmmi10"/>
                <a:ea typeface="cmmi10"/>
                <a:cs typeface="cmmi10"/>
              </a:rPr>
              <a:t>®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Calisto MT"/>
              </a:rPr>
              <a:t>polylog</a:t>
            </a:r>
            <a:r>
              <a:rPr lang="en-US" dirty="0" smtClean="0">
                <a:solidFill>
                  <a:srgbClr val="FF0000"/>
                </a:solidFill>
                <a:latin typeface="Calisto MT"/>
              </a:rPr>
              <a:t>(n)</a:t>
            </a:r>
            <a:r>
              <a:rPr lang="en-US" dirty="0" smtClean="0">
                <a:solidFill>
                  <a:srgbClr val="FF0000"/>
                </a:solidFill>
              </a:rPr>
              <a:t>) </a:t>
            </a:r>
            <a:r>
              <a:rPr lang="en-US" dirty="0" smtClean="0">
                <a:solidFill>
                  <a:srgbClr val="3D484D"/>
                </a:solidFill>
              </a:rPr>
              <a:t>for multi-comm. </a:t>
            </a:r>
          </a:p>
          <a:p>
            <a:r>
              <a:rPr lang="en-US" dirty="0" smtClean="0">
                <a:solidFill>
                  <a:srgbClr val="3D484D"/>
                </a:solidFill>
              </a:rPr>
              <a:t>Single-sink for fixed </a:t>
            </a:r>
            <a:r>
              <a:rPr lang="en-US" dirty="0" smtClean="0">
                <a:solidFill>
                  <a:srgbClr val="FF0000"/>
                </a:solidFill>
              </a:rPr>
              <a:t>k&gt;2</a:t>
            </a:r>
            <a:r>
              <a:rPr lang="en-US" dirty="0" smtClean="0">
                <a:solidFill>
                  <a:srgbClr val="3D484D"/>
                </a:solidFill>
              </a:rPr>
              <a:t>. Best is </a:t>
            </a:r>
            <a:r>
              <a:rPr lang="en-US" dirty="0" smtClean="0">
                <a:solidFill>
                  <a:srgbClr val="FF0000"/>
                </a:solidFill>
                <a:latin typeface="Calisto MT"/>
              </a:rPr>
              <a:t>2</a:t>
            </a:r>
            <a:r>
              <a:rPr lang="en-US" baseline="30000" dirty="0" smtClean="0">
                <a:solidFill>
                  <a:srgbClr val="FF0000"/>
                </a:solidFill>
                <a:latin typeface="Calisto MT"/>
              </a:rPr>
              <a:t>O</a:t>
            </a:r>
            <a:r>
              <a:rPr lang="en-US" baseline="30000" dirty="0" smtClean="0">
                <a:solidFill>
                  <a:srgbClr val="FF0000"/>
                </a:solidFill>
              </a:rPr>
              <a:t>(√log h)</a:t>
            </a:r>
          </a:p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Multi-commodity for fixed </a:t>
            </a:r>
            <a:r>
              <a:rPr lang="en-US" dirty="0" smtClean="0">
                <a:solidFill>
                  <a:srgbClr val="FF0000"/>
                </a:solidFill>
              </a:rPr>
              <a:t>k&gt;2</a:t>
            </a:r>
            <a:r>
              <a:rPr lang="en-US" dirty="0" smtClean="0">
                <a:solidFill>
                  <a:srgbClr val="3D484D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5423273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Conclusion</a:t>
            </a:r>
          </a:p>
        </p:txBody>
      </p:sp>
      <p:sp>
        <p:nvSpPr>
          <p:cNvPr id="61445" name="Rectangle 5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2000" dirty="0"/>
              <a:t>Buy-at-bulk network design useful in practice </a:t>
            </a:r>
            <a:r>
              <a:rPr lang="en-US" sz="2000" i="1" dirty="0"/>
              <a:t>and </a:t>
            </a:r>
            <a:r>
              <a:rPr lang="en-US" sz="2000" dirty="0"/>
              <a:t>led to several new theoretical ideas</a:t>
            </a:r>
          </a:p>
          <a:p>
            <a:r>
              <a:rPr lang="en-US" sz="2000" dirty="0"/>
              <a:t>Algorithmic ideas:</a:t>
            </a:r>
          </a:p>
          <a:p>
            <a:pPr lvl="1"/>
            <a:r>
              <a:rPr lang="en-US" sz="1800" dirty="0"/>
              <a:t>application of </a:t>
            </a:r>
            <a:r>
              <a:rPr lang="en-US" sz="1800" dirty="0" err="1" smtClean="0"/>
              <a:t>Bartal</a:t>
            </a:r>
            <a:r>
              <a:rPr lang="en-US" sz="1800" dirty="0" err="1" smtClean="0">
                <a:latin typeface="Arial"/>
              </a:rPr>
              <a:t>’</a:t>
            </a:r>
            <a:r>
              <a:rPr lang="en-US" sz="1800" dirty="0" err="1" smtClean="0"/>
              <a:t>s</a:t>
            </a:r>
            <a:r>
              <a:rPr lang="en-US" sz="1800" dirty="0" smtClean="0"/>
              <a:t> </a:t>
            </a:r>
            <a:r>
              <a:rPr lang="en-US" sz="1800" dirty="0"/>
              <a:t>tree embedding </a:t>
            </a:r>
            <a:r>
              <a:rPr lang="en-US" sz="1800" dirty="0">
                <a:solidFill>
                  <a:srgbClr val="008000"/>
                </a:solidFill>
              </a:rPr>
              <a:t>[</a:t>
            </a:r>
            <a:r>
              <a:rPr lang="en-US" sz="1800" dirty="0" smtClean="0">
                <a:solidFill>
                  <a:srgbClr val="008000"/>
                </a:solidFill>
              </a:rPr>
              <a:t>AA</a:t>
            </a:r>
            <a:r>
              <a:rPr lang="en-US" sz="1800" dirty="0" smtClean="0">
                <a:solidFill>
                  <a:srgbClr val="008000"/>
                </a:solidFill>
                <a:latin typeface="Arial"/>
              </a:rPr>
              <a:t>’</a:t>
            </a:r>
            <a:r>
              <a:rPr lang="en-US" sz="1800" dirty="0" smtClean="0">
                <a:solidFill>
                  <a:srgbClr val="008000"/>
                </a:solidFill>
              </a:rPr>
              <a:t>97</a:t>
            </a:r>
            <a:r>
              <a:rPr lang="en-US" sz="1800" dirty="0">
                <a:solidFill>
                  <a:srgbClr val="008000"/>
                </a:solidFill>
              </a:rPr>
              <a:t>]</a:t>
            </a:r>
          </a:p>
          <a:p>
            <a:pPr lvl="1"/>
            <a:r>
              <a:rPr lang="en-US" sz="1800" dirty="0" err="1"/>
              <a:t>derandomization</a:t>
            </a:r>
            <a:r>
              <a:rPr lang="en-US" sz="1800" dirty="0"/>
              <a:t> and alternative proof of tree </a:t>
            </a:r>
            <a:r>
              <a:rPr lang="en-US" sz="1800" dirty="0" err="1"/>
              <a:t>embeddings</a:t>
            </a:r>
            <a:r>
              <a:rPr lang="en-US" sz="1800" dirty="0"/>
              <a:t> </a:t>
            </a:r>
            <a:r>
              <a:rPr lang="en-US" sz="1800" dirty="0">
                <a:solidFill>
                  <a:srgbClr val="008000"/>
                </a:solidFill>
              </a:rPr>
              <a:t>[</a:t>
            </a:r>
            <a:r>
              <a:rPr lang="en-US" sz="1800" dirty="0" smtClean="0">
                <a:solidFill>
                  <a:srgbClr val="008000"/>
                </a:solidFill>
              </a:rPr>
              <a:t>CCGG</a:t>
            </a:r>
            <a:r>
              <a:rPr lang="en-US" sz="1800" dirty="0" smtClean="0">
                <a:solidFill>
                  <a:srgbClr val="008000"/>
                </a:solidFill>
                <a:latin typeface="Arial"/>
              </a:rPr>
              <a:t>’</a:t>
            </a:r>
            <a:r>
              <a:rPr lang="en-US" sz="1800" dirty="0" smtClean="0">
                <a:solidFill>
                  <a:srgbClr val="008000"/>
                </a:solidFill>
              </a:rPr>
              <a:t>98</a:t>
            </a:r>
            <a:r>
              <a:rPr lang="en-US" sz="1800" dirty="0">
                <a:solidFill>
                  <a:srgbClr val="008000"/>
                </a:solidFill>
              </a:rPr>
              <a:t>,</a:t>
            </a:r>
            <a:r>
              <a:rPr lang="en-US" sz="1800" dirty="0" smtClean="0">
                <a:solidFill>
                  <a:srgbClr val="008000"/>
                </a:solidFill>
              </a:rPr>
              <a:t>CCGGP</a:t>
            </a:r>
            <a:r>
              <a:rPr lang="en-US" sz="1800" dirty="0" smtClean="0">
                <a:solidFill>
                  <a:srgbClr val="008000"/>
                </a:solidFill>
                <a:latin typeface="Arial"/>
              </a:rPr>
              <a:t>’</a:t>
            </a:r>
            <a:r>
              <a:rPr lang="en-US" sz="1800" dirty="0" smtClean="0">
                <a:solidFill>
                  <a:srgbClr val="008000"/>
                </a:solidFill>
              </a:rPr>
              <a:t>98</a:t>
            </a:r>
            <a:r>
              <a:rPr lang="en-US" sz="1800" dirty="0">
                <a:solidFill>
                  <a:srgbClr val="008000"/>
                </a:solidFill>
              </a:rPr>
              <a:t>]</a:t>
            </a:r>
          </a:p>
          <a:p>
            <a:pPr lvl="1"/>
            <a:r>
              <a:rPr lang="en-US" sz="1800" dirty="0"/>
              <a:t>hierarchical clustering for single-source problems </a:t>
            </a:r>
            <a:r>
              <a:rPr lang="en-US" sz="1800" dirty="0">
                <a:solidFill>
                  <a:srgbClr val="008000"/>
                </a:solidFill>
              </a:rPr>
              <a:t>[</a:t>
            </a:r>
            <a:r>
              <a:rPr lang="en-US" sz="1800" dirty="0" smtClean="0">
                <a:solidFill>
                  <a:srgbClr val="008000"/>
                </a:solidFill>
              </a:rPr>
              <a:t>GMM</a:t>
            </a:r>
            <a:r>
              <a:rPr lang="en-US" sz="1800" dirty="0" smtClean="0">
                <a:solidFill>
                  <a:srgbClr val="008000"/>
                </a:solidFill>
                <a:latin typeface="Arial"/>
              </a:rPr>
              <a:t>’</a:t>
            </a:r>
            <a:r>
              <a:rPr lang="en-US" sz="1800" dirty="0" smtClean="0">
                <a:solidFill>
                  <a:srgbClr val="008000"/>
                </a:solidFill>
              </a:rPr>
              <a:t>00, MMP</a:t>
            </a:r>
            <a:r>
              <a:rPr lang="en-US" sz="1800" dirty="0" smtClean="0">
                <a:solidFill>
                  <a:srgbClr val="008000"/>
                </a:solidFill>
                <a:latin typeface="Arial"/>
              </a:rPr>
              <a:t>’</a:t>
            </a:r>
            <a:r>
              <a:rPr lang="en-US" sz="1800" dirty="0" smtClean="0">
                <a:solidFill>
                  <a:srgbClr val="008000"/>
                </a:solidFill>
              </a:rPr>
              <a:t>00</a:t>
            </a:r>
            <a:r>
              <a:rPr lang="en-US" sz="1800" dirty="0">
                <a:solidFill>
                  <a:srgbClr val="008000"/>
                </a:solidFill>
              </a:rPr>
              <a:t>,</a:t>
            </a:r>
            <a:r>
              <a:rPr lang="en-US" sz="1800" dirty="0" smtClean="0">
                <a:solidFill>
                  <a:srgbClr val="008000"/>
                </a:solidFill>
              </a:rPr>
              <a:t>GMM</a:t>
            </a:r>
            <a:r>
              <a:rPr lang="en-US" sz="1800" dirty="0" smtClean="0">
                <a:solidFill>
                  <a:srgbClr val="008000"/>
                </a:solidFill>
                <a:latin typeface="Arial"/>
              </a:rPr>
              <a:t>’</a:t>
            </a:r>
            <a:r>
              <a:rPr lang="en-US" sz="1800" dirty="0" smtClean="0">
                <a:solidFill>
                  <a:srgbClr val="008000"/>
                </a:solidFill>
              </a:rPr>
              <a:t>01</a:t>
            </a:r>
            <a:r>
              <a:rPr lang="en-US" sz="1800" dirty="0">
                <a:solidFill>
                  <a:srgbClr val="008000"/>
                </a:solidFill>
              </a:rPr>
              <a:t>]</a:t>
            </a:r>
          </a:p>
          <a:p>
            <a:pPr lvl="1"/>
            <a:r>
              <a:rPr lang="en-US" sz="1800" dirty="0"/>
              <a:t>cost sharing, boosted sampling </a:t>
            </a:r>
            <a:r>
              <a:rPr lang="en-US" sz="1800" dirty="0">
                <a:solidFill>
                  <a:srgbClr val="008000"/>
                </a:solidFill>
              </a:rPr>
              <a:t>[</a:t>
            </a:r>
            <a:r>
              <a:rPr lang="en-US" sz="1800" dirty="0" smtClean="0">
                <a:solidFill>
                  <a:srgbClr val="008000"/>
                </a:solidFill>
              </a:rPr>
              <a:t>GKRP</a:t>
            </a:r>
            <a:r>
              <a:rPr lang="en-US" sz="1800" dirty="0" smtClean="0">
                <a:solidFill>
                  <a:srgbClr val="008000"/>
                </a:solidFill>
                <a:latin typeface="Arial"/>
              </a:rPr>
              <a:t>’</a:t>
            </a:r>
            <a:r>
              <a:rPr lang="en-US" sz="1800" dirty="0" smtClean="0">
                <a:solidFill>
                  <a:srgbClr val="008000"/>
                </a:solidFill>
              </a:rPr>
              <a:t>03</a:t>
            </a:r>
            <a:r>
              <a:rPr lang="en-US" sz="1800" dirty="0">
                <a:solidFill>
                  <a:srgbClr val="008000"/>
                </a:solidFill>
              </a:rPr>
              <a:t>]</a:t>
            </a:r>
          </a:p>
          <a:p>
            <a:pPr lvl="1"/>
            <a:r>
              <a:rPr lang="en-US" sz="1800" dirty="0"/>
              <a:t>junction </a:t>
            </a:r>
            <a:r>
              <a:rPr lang="en-US" sz="1800" dirty="0" smtClean="0"/>
              <a:t>routing scheme</a:t>
            </a:r>
            <a:r>
              <a:rPr lang="en-US" sz="1800" dirty="0" smtClean="0">
                <a:solidFill>
                  <a:srgbClr val="33CC33"/>
                </a:solidFill>
              </a:rPr>
              <a:t> </a:t>
            </a:r>
            <a:r>
              <a:rPr lang="en-US" sz="1800" dirty="0">
                <a:solidFill>
                  <a:srgbClr val="008000"/>
                </a:solidFill>
              </a:rPr>
              <a:t>[</a:t>
            </a:r>
            <a:r>
              <a:rPr lang="en-US" sz="1800" dirty="0" smtClean="0">
                <a:solidFill>
                  <a:srgbClr val="008000"/>
                </a:solidFill>
              </a:rPr>
              <a:t>CHKS</a:t>
            </a:r>
            <a:r>
              <a:rPr lang="en-US" sz="1800" dirty="0" smtClean="0">
                <a:solidFill>
                  <a:srgbClr val="008000"/>
                </a:solidFill>
                <a:latin typeface="Arial"/>
              </a:rPr>
              <a:t>’</a:t>
            </a:r>
            <a:r>
              <a:rPr lang="en-US" sz="1800" dirty="0" smtClean="0">
                <a:solidFill>
                  <a:srgbClr val="008000"/>
                </a:solidFill>
              </a:rPr>
              <a:t>06</a:t>
            </a:r>
            <a:r>
              <a:rPr lang="en-US" sz="1800" dirty="0">
                <a:solidFill>
                  <a:srgbClr val="008000"/>
                </a:solidFill>
              </a:rPr>
              <a:t>]</a:t>
            </a:r>
          </a:p>
          <a:p>
            <a:r>
              <a:rPr lang="en-US" sz="2000" dirty="0"/>
              <a:t>Hardness of approximation:</a:t>
            </a:r>
          </a:p>
          <a:p>
            <a:pPr lvl="1"/>
            <a:r>
              <a:rPr lang="en-US" sz="1800" dirty="0"/>
              <a:t>canonical paths/girth ideas for routing problems </a:t>
            </a:r>
            <a:r>
              <a:rPr lang="en-US" sz="1800" dirty="0">
                <a:solidFill>
                  <a:srgbClr val="008000"/>
                </a:solidFill>
              </a:rPr>
              <a:t>[</a:t>
            </a:r>
            <a:r>
              <a:rPr lang="en-US" sz="1800" dirty="0" smtClean="0">
                <a:solidFill>
                  <a:srgbClr val="008000"/>
                </a:solidFill>
              </a:rPr>
              <a:t>A</a:t>
            </a:r>
            <a:r>
              <a:rPr lang="en-US" sz="1800" dirty="0" smtClean="0">
                <a:solidFill>
                  <a:srgbClr val="008000"/>
                </a:solidFill>
                <a:latin typeface="Arial"/>
              </a:rPr>
              <a:t>’</a:t>
            </a:r>
            <a:r>
              <a:rPr lang="en-US" sz="1800" dirty="0" smtClean="0">
                <a:solidFill>
                  <a:srgbClr val="008000"/>
                </a:solidFill>
              </a:rPr>
              <a:t>04</a:t>
            </a:r>
            <a:r>
              <a:rPr lang="en-US" sz="1800" dirty="0">
                <a:solidFill>
                  <a:srgbClr val="008000"/>
                </a:solidFill>
              </a:rPr>
              <a:t>] </a:t>
            </a:r>
          </a:p>
          <a:p>
            <a:r>
              <a:rPr lang="en-US" sz="2000" dirty="0"/>
              <a:t>Several open problems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Uniform costs: cable model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charset="0"/>
              <a:buNone/>
            </a:pPr>
            <a:r>
              <a:rPr lang="en-US" dirty="0"/>
              <a:t>In practice costs arise due to discrete capacity </a:t>
            </a:r>
            <a:r>
              <a:rPr lang="en-US" i="1" dirty="0" smtClean="0"/>
              <a:t>cables</a:t>
            </a:r>
            <a:r>
              <a:rPr lang="en-US" dirty="0"/>
              <a:t>:</a:t>
            </a:r>
          </a:p>
          <a:p>
            <a:pPr>
              <a:buFont typeface="Wingdings" charset="0"/>
              <a:buNone/>
            </a:pPr>
            <a:r>
              <a:rPr lang="en-US" dirty="0"/>
              <a:t>Cables of different type: </a:t>
            </a:r>
            <a:r>
              <a:rPr lang="en-US" dirty="0">
                <a:solidFill>
                  <a:srgbClr val="FF0000"/>
                </a:solidFill>
              </a:rPr>
              <a:t>(c</a:t>
            </a:r>
            <a:r>
              <a:rPr lang="en-US" baseline="-25000" dirty="0">
                <a:solidFill>
                  <a:srgbClr val="FF0000"/>
                </a:solidFill>
              </a:rPr>
              <a:t>1</a:t>
            </a:r>
            <a:r>
              <a:rPr lang="en-US" dirty="0">
                <a:solidFill>
                  <a:srgbClr val="FF0000"/>
                </a:solidFill>
              </a:rPr>
              <a:t>, u</a:t>
            </a:r>
            <a:r>
              <a:rPr lang="en-US" baseline="-25000" dirty="0">
                <a:solidFill>
                  <a:srgbClr val="FF0000"/>
                </a:solidFill>
              </a:rPr>
              <a:t>1</a:t>
            </a:r>
            <a:r>
              <a:rPr lang="en-US" dirty="0">
                <a:solidFill>
                  <a:srgbClr val="FF0000"/>
                </a:solidFill>
              </a:rPr>
              <a:t>), (c</a:t>
            </a:r>
            <a:r>
              <a:rPr lang="en-US" baseline="-25000" dirty="0">
                <a:solidFill>
                  <a:srgbClr val="FF0000"/>
                </a:solidFill>
              </a:rPr>
              <a:t>2</a:t>
            </a:r>
            <a:r>
              <a:rPr lang="en-US" dirty="0">
                <a:solidFill>
                  <a:srgbClr val="FF0000"/>
                </a:solidFill>
              </a:rPr>
              <a:t>, u</a:t>
            </a:r>
            <a:r>
              <a:rPr lang="en-US" baseline="-25000" dirty="0">
                <a:solidFill>
                  <a:srgbClr val="FF0000"/>
                </a:solidFill>
              </a:rPr>
              <a:t>2</a:t>
            </a:r>
            <a:r>
              <a:rPr lang="en-US" dirty="0">
                <a:solidFill>
                  <a:srgbClr val="FF0000"/>
                </a:solidFill>
              </a:rPr>
              <a:t>), ..., (</a:t>
            </a:r>
            <a:r>
              <a:rPr lang="en-US" dirty="0" err="1">
                <a:solidFill>
                  <a:srgbClr val="FF0000"/>
                </a:solidFill>
              </a:rPr>
              <a:t>c</a:t>
            </a:r>
            <a:r>
              <a:rPr lang="en-US" baseline="-25000" dirty="0" err="1">
                <a:solidFill>
                  <a:srgbClr val="FF0000"/>
                </a:solidFill>
              </a:rPr>
              <a:t>r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u</a:t>
            </a:r>
            <a:r>
              <a:rPr lang="en-US" baseline="-25000" dirty="0" err="1">
                <a:solidFill>
                  <a:srgbClr val="FF0000"/>
                </a:solidFill>
              </a:rPr>
              <a:t>r</a:t>
            </a:r>
            <a:r>
              <a:rPr lang="en-US" dirty="0">
                <a:solidFill>
                  <a:srgbClr val="FF0000"/>
                </a:solidFill>
              </a:rPr>
              <a:t>)</a:t>
            </a:r>
          </a:p>
          <a:p>
            <a:pPr>
              <a:buFont typeface="Wingdings" charset="0"/>
              <a:buNone/>
            </a:pPr>
            <a:r>
              <a:rPr lang="en-US" dirty="0">
                <a:solidFill>
                  <a:srgbClr val="FF0000"/>
                </a:solidFill>
              </a:rPr>
              <a:t>c</a:t>
            </a:r>
            <a:r>
              <a:rPr lang="en-US" baseline="-25000" dirty="0">
                <a:solidFill>
                  <a:srgbClr val="FF0000"/>
                </a:solidFill>
              </a:rPr>
              <a:t>i</a:t>
            </a:r>
            <a:r>
              <a:rPr lang="en-US" dirty="0"/>
              <a:t>: cost of cable of type </a:t>
            </a:r>
            <a:r>
              <a:rPr lang="en-US" dirty="0" err="1">
                <a:solidFill>
                  <a:srgbClr val="FF0000"/>
                </a:solidFill>
              </a:rPr>
              <a:t>i</a:t>
            </a:r>
            <a:endParaRPr lang="en-US" dirty="0">
              <a:solidFill>
                <a:srgbClr val="FF0000"/>
              </a:solidFill>
            </a:endParaRPr>
          </a:p>
          <a:p>
            <a:pPr>
              <a:buFont typeface="Wingdings" charset="0"/>
              <a:buNone/>
            </a:pPr>
            <a:r>
              <a:rPr lang="en-US" dirty="0" err="1">
                <a:solidFill>
                  <a:srgbClr val="FF0000"/>
                </a:solidFill>
              </a:rPr>
              <a:t>u</a:t>
            </a:r>
            <a:r>
              <a:rPr lang="en-US" baseline="-25000" dirty="0" err="1">
                <a:solidFill>
                  <a:srgbClr val="FF0000"/>
                </a:solidFill>
              </a:rPr>
              <a:t>i</a:t>
            </a:r>
            <a:r>
              <a:rPr lang="en-US" dirty="0"/>
              <a:t>: capacity of cable of type </a:t>
            </a:r>
            <a:r>
              <a:rPr lang="en-US" dirty="0" err="1">
                <a:solidFill>
                  <a:srgbClr val="FF0000"/>
                </a:solidFill>
              </a:rPr>
              <a:t>i</a:t>
            </a:r>
            <a:endParaRPr lang="en-US" dirty="0">
              <a:solidFill>
                <a:srgbClr val="FF0000"/>
              </a:solidFill>
            </a:endParaRPr>
          </a:p>
          <a:p>
            <a:pPr>
              <a:buFont typeface="Wingdings" charset="0"/>
              <a:buNone/>
            </a:pPr>
            <a:r>
              <a:rPr lang="en-US" dirty="0">
                <a:solidFill>
                  <a:srgbClr val="FF0000"/>
                </a:solidFill>
              </a:rPr>
              <a:t>u</a:t>
            </a:r>
            <a:r>
              <a:rPr lang="en-US" baseline="-25000" dirty="0">
                <a:solidFill>
                  <a:srgbClr val="FF0000"/>
                </a:solidFill>
              </a:rPr>
              <a:t>1</a:t>
            </a:r>
            <a:r>
              <a:rPr lang="en-US" dirty="0">
                <a:solidFill>
                  <a:srgbClr val="FF0000"/>
                </a:solidFill>
              </a:rPr>
              <a:t> &lt; u</a:t>
            </a:r>
            <a:r>
              <a:rPr lang="en-US" baseline="-25000" dirty="0">
                <a:solidFill>
                  <a:srgbClr val="FF0000"/>
                </a:solidFill>
              </a:rPr>
              <a:t>2</a:t>
            </a:r>
            <a:r>
              <a:rPr lang="en-US" dirty="0">
                <a:solidFill>
                  <a:srgbClr val="FF0000"/>
                </a:solidFill>
              </a:rPr>
              <a:t> &lt; ... &lt; </a:t>
            </a:r>
            <a:r>
              <a:rPr lang="en-US" dirty="0" err="1">
                <a:solidFill>
                  <a:srgbClr val="FF0000"/>
                </a:solidFill>
              </a:rPr>
              <a:t>u</a:t>
            </a:r>
            <a:r>
              <a:rPr lang="en-US" baseline="-25000" dirty="0" err="1">
                <a:solidFill>
                  <a:srgbClr val="FF0000"/>
                </a:solidFill>
              </a:rPr>
              <a:t>r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and</a:t>
            </a:r>
            <a:r>
              <a:rPr lang="en-US" dirty="0">
                <a:solidFill>
                  <a:schemeClr val="hlink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c</a:t>
            </a:r>
            <a:r>
              <a:rPr lang="en-US" baseline="-25000" dirty="0">
                <a:solidFill>
                  <a:srgbClr val="FF0000"/>
                </a:solidFill>
              </a:rPr>
              <a:t>1</a:t>
            </a:r>
            <a:r>
              <a:rPr lang="en-US" dirty="0">
                <a:solidFill>
                  <a:srgbClr val="FF0000"/>
                </a:solidFill>
              </a:rPr>
              <a:t>/u</a:t>
            </a:r>
            <a:r>
              <a:rPr lang="en-US" baseline="-25000" dirty="0">
                <a:solidFill>
                  <a:srgbClr val="FF0000"/>
                </a:solidFill>
              </a:rPr>
              <a:t>1</a:t>
            </a:r>
            <a:r>
              <a:rPr lang="en-US" dirty="0">
                <a:solidFill>
                  <a:srgbClr val="FF0000"/>
                </a:solidFill>
              </a:rPr>
              <a:t> &gt; c</a:t>
            </a:r>
            <a:r>
              <a:rPr lang="en-US" baseline="-25000" dirty="0">
                <a:solidFill>
                  <a:srgbClr val="FF0000"/>
                </a:solidFill>
              </a:rPr>
              <a:t>2</a:t>
            </a:r>
            <a:r>
              <a:rPr lang="en-US" dirty="0">
                <a:solidFill>
                  <a:srgbClr val="FF0000"/>
                </a:solidFill>
              </a:rPr>
              <a:t>/u</a:t>
            </a:r>
            <a:r>
              <a:rPr lang="en-US" baseline="-25000" dirty="0">
                <a:solidFill>
                  <a:srgbClr val="FF0000"/>
                </a:solidFill>
              </a:rPr>
              <a:t>2</a:t>
            </a:r>
            <a:r>
              <a:rPr lang="en-US" dirty="0">
                <a:solidFill>
                  <a:srgbClr val="FF0000"/>
                </a:solidFill>
              </a:rPr>
              <a:t> &gt; ... &gt; </a:t>
            </a:r>
            <a:r>
              <a:rPr lang="en-US" dirty="0" err="1">
                <a:solidFill>
                  <a:srgbClr val="FF0000"/>
                </a:solidFill>
              </a:rPr>
              <a:t>c</a:t>
            </a:r>
            <a:r>
              <a:rPr lang="en-US" baseline="-25000" dirty="0" err="1">
                <a:solidFill>
                  <a:srgbClr val="FF0000"/>
                </a:solidFill>
              </a:rPr>
              <a:t>r</a:t>
            </a:r>
            <a:r>
              <a:rPr lang="en-US" dirty="0">
                <a:solidFill>
                  <a:srgbClr val="FF0000"/>
                </a:solidFill>
              </a:rPr>
              <a:t>/</a:t>
            </a:r>
            <a:r>
              <a:rPr lang="en-US" dirty="0" err="1">
                <a:solidFill>
                  <a:srgbClr val="FF0000"/>
                </a:solidFill>
              </a:rPr>
              <a:t>u</a:t>
            </a:r>
            <a:r>
              <a:rPr lang="en-US" baseline="-25000" dirty="0" err="1">
                <a:solidFill>
                  <a:srgbClr val="FF0000"/>
                </a:solidFill>
              </a:rPr>
              <a:t>r</a:t>
            </a:r>
            <a:endParaRPr lang="en-US" dirty="0">
              <a:solidFill>
                <a:srgbClr val="FF0000"/>
              </a:solidFill>
            </a:endParaRPr>
          </a:p>
          <a:p>
            <a:pPr>
              <a:buFont typeface="Wingdings" charset="0"/>
              <a:buNone/>
            </a:pPr>
            <a:r>
              <a:rPr lang="en-US" dirty="0" smtClean="0"/>
              <a:t>Can </a:t>
            </a:r>
            <a:r>
              <a:rPr lang="en-US" dirty="0"/>
              <a:t>use multiple copies of each cable type</a:t>
            </a:r>
          </a:p>
          <a:p>
            <a:pPr>
              <a:buFont typeface="Wingdings" charset="0"/>
              <a:buNone/>
            </a:pPr>
            <a:r>
              <a:rPr lang="en-US" dirty="0">
                <a:solidFill>
                  <a:srgbClr val="FF0000"/>
                </a:solidFill>
              </a:rPr>
              <a:t>f(x) </a:t>
            </a:r>
            <a:r>
              <a:rPr lang="en-US" dirty="0"/>
              <a:t>= min cost set of cables of total capacity at least </a:t>
            </a:r>
            <a:r>
              <a:rPr lang="en-US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77841" name="Text Box 17"/>
          <p:cNvSpPr txBox="1">
            <a:spLocks noChangeArrowheads="1"/>
          </p:cNvSpPr>
          <p:nvPr/>
        </p:nvSpPr>
        <p:spPr bwMode="auto">
          <a:xfrm>
            <a:off x="152400" y="5867400"/>
            <a:ext cx="5257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Buy-at-Bulk Network Design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charset="0"/>
              <a:buNone/>
            </a:pPr>
            <a:r>
              <a:rPr lang="en-US" dirty="0" smtClean="0">
                <a:solidFill>
                  <a:srgbClr val="008000"/>
                </a:solidFill>
              </a:rPr>
              <a:t>[Salman-Cheriyan-Ravi-Subramanian’97]</a:t>
            </a:r>
          </a:p>
          <a:p>
            <a:pPr>
              <a:buFont typeface="Wingdings" charset="0"/>
              <a:buNone/>
            </a:pPr>
            <a:r>
              <a:rPr lang="en-US" b="1" dirty="0" smtClean="0"/>
              <a:t>Network: </a:t>
            </a:r>
            <a:r>
              <a:rPr lang="en-US" dirty="0" smtClean="0"/>
              <a:t>graph </a:t>
            </a:r>
            <a:r>
              <a:rPr lang="en-US" dirty="0">
                <a:solidFill>
                  <a:srgbClr val="FF0000"/>
                </a:solidFill>
              </a:rPr>
              <a:t>G=(V,E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</a:p>
          <a:p>
            <a:pPr>
              <a:buFont typeface="Wingdings" charset="0"/>
              <a:buNone/>
            </a:pPr>
            <a:r>
              <a:rPr lang="en-US" b="1" dirty="0" smtClean="0"/>
              <a:t>Cost functions: </a:t>
            </a:r>
            <a:r>
              <a:rPr lang="en-US" dirty="0" smtClean="0"/>
              <a:t>for </a:t>
            </a:r>
            <a:r>
              <a:rPr lang="en-US" dirty="0"/>
              <a:t>each </a:t>
            </a:r>
            <a:r>
              <a:rPr lang="en-US" dirty="0" smtClean="0">
                <a:solidFill>
                  <a:srgbClr val="FF0000"/>
                </a:solidFill>
              </a:rPr>
              <a:t>e </a:t>
            </a:r>
            <a:r>
              <a:rPr lang="en-US" dirty="0" smtClean="0">
                <a:solidFill>
                  <a:srgbClr val="FF0000"/>
                </a:solidFill>
                <a:latin typeface="cmsy10"/>
                <a:ea typeface="cmsy10"/>
                <a:cs typeface="cmsy10"/>
              </a:rPr>
              <a:t>2</a:t>
            </a:r>
            <a:r>
              <a:rPr lang="en-US" dirty="0" smtClean="0">
                <a:solidFill>
                  <a:srgbClr val="FF0000"/>
                </a:solidFill>
              </a:rPr>
              <a:t> E</a:t>
            </a:r>
            <a:r>
              <a:rPr lang="en-US" dirty="0"/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f</a:t>
            </a:r>
            <a:r>
              <a:rPr lang="en-US" baseline="-25000" dirty="0" err="1" smtClean="0">
                <a:solidFill>
                  <a:srgbClr val="FF0000"/>
                </a:solidFill>
              </a:rPr>
              <a:t>e</a:t>
            </a:r>
            <a:r>
              <a:rPr lang="en-US" dirty="0">
                <a:solidFill>
                  <a:srgbClr val="FF0000"/>
                </a:solidFill>
              </a:rPr>
              <a:t>: </a:t>
            </a:r>
            <a:r>
              <a:rPr lang="en-US" dirty="0" smtClean="0">
                <a:solidFill>
                  <a:srgbClr val="FF0000"/>
                </a:solidFill>
                <a:latin typeface="msbm10"/>
                <a:ea typeface="msbm10"/>
                <a:cs typeface="msbm10"/>
              </a:rPr>
              <a:t>R</a:t>
            </a:r>
            <a:r>
              <a:rPr lang="en-US" baseline="-25000" dirty="0" smtClean="0">
                <a:solidFill>
                  <a:srgbClr val="FF0000"/>
                </a:solidFill>
              </a:rPr>
              <a:t>+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cmsy10"/>
                <a:ea typeface="cmsy10"/>
                <a:cs typeface="cmsy10"/>
              </a:rPr>
              <a:t>!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msbm10"/>
                <a:ea typeface="msbm10"/>
                <a:cs typeface="msbm10"/>
              </a:rPr>
              <a:t>R</a:t>
            </a:r>
            <a:r>
              <a:rPr lang="en-US" baseline="-25000" dirty="0" smtClean="0">
                <a:solidFill>
                  <a:srgbClr val="FF0000"/>
                </a:solidFill>
              </a:rPr>
              <a:t>+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</a:p>
          <a:p>
            <a:pPr>
              <a:buFont typeface="Wingdings" charset="0"/>
              <a:buNone/>
            </a:pPr>
            <a:r>
              <a:rPr lang="en-US" b="1" dirty="0" smtClean="0"/>
              <a:t>Demand </a:t>
            </a:r>
            <a:r>
              <a:rPr lang="en-US" b="1" dirty="0"/>
              <a:t>pairs: </a:t>
            </a:r>
            <a:r>
              <a:rPr lang="en-US" dirty="0">
                <a:solidFill>
                  <a:srgbClr val="FF0000"/>
                </a:solidFill>
              </a:rPr>
              <a:t>s</a:t>
            </a:r>
            <a:r>
              <a:rPr lang="en-US" baseline="-25000" dirty="0">
                <a:solidFill>
                  <a:srgbClr val="FF0000"/>
                </a:solidFill>
              </a:rPr>
              <a:t>1</a:t>
            </a:r>
            <a:r>
              <a:rPr lang="en-US" dirty="0">
                <a:solidFill>
                  <a:srgbClr val="FF0000"/>
                </a:solidFill>
              </a:rPr>
              <a:t>t</a:t>
            </a:r>
            <a:r>
              <a:rPr lang="en-US" baseline="-25000" dirty="0">
                <a:solidFill>
                  <a:srgbClr val="FF0000"/>
                </a:solidFill>
              </a:rPr>
              <a:t>1</a:t>
            </a:r>
            <a:r>
              <a:rPr lang="en-US" dirty="0">
                <a:solidFill>
                  <a:srgbClr val="FF0000"/>
                </a:solidFill>
              </a:rPr>
              <a:t>, s</a:t>
            </a:r>
            <a:r>
              <a:rPr lang="en-US" baseline="-25000" dirty="0">
                <a:solidFill>
                  <a:srgbClr val="FF0000"/>
                </a:solidFill>
              </a:rPr>
              <a:t>2</a:t>
            </a:r>
            <a:r>
              <a:rPr lang="en-US" dirty="0">
                <a:solidFill>
                  <a:srgbClr val="FF0000"/>
                </a:solidFill>
              </a:rPr>
              <a:t>t</a:t>
            </a:r>
            <a:r>
              <a:rPr lang="en-US" baseline="-25000" dirty="0">
                <a:solidFill>
                  <a:srgbClr val="FF0000"/>
                </a:solidFill>
              </a:rPr>
              <a:t>2</a:t>
            </a:r>
            <a:r>
              <a:rPr lang="en-US" dirty="0">
                <a:solidFill>
                  <a:srgbClr val="FF0000"/>
                </a:solidFill>
              </a:rPr>
              <a:t>, ..., </a:t>
            </a:r>
            <a:r>
              <a:rPr lang="en-US" dirty="0" err="1" smtClean="0">
                <a:solidFill>
                  <a:srgbClr val="FF0000"/>
                </a:solidFill>
              </a:rPr>
              <a:t>s</a:t>
            </a:r>
            <a:r>
              <a:rPr lang="en-US" baseline="-25000" dirty="0" err="1" smtClean="0">
                <a:solidFill>
                  <a:srgbClr val="FF0000"/>
                </a:solidFill>
              </a:rPr>
              <a:t>h</a:t>
            </a:r>
            <a:r>
              <a:rPr lang="en-US" dirty="0" err="1" smtClean="0">
                <a:solidFill>
                  <a:srgbClr val="FF0000"/>
                </a:solidFill>
              </a:rPr>
              <a:t>t</a:t>
            </a:r>
            <a:r>
              <a:rPr lang="en-US" baseline="-25000" dirty="0" err="1" smtClean="0">
                <a:solidFill>
                  <a:srgbClr val="FF0000"/>
                </a:solidFill>
              </a:rPr>
              <a:t>h</a:t>
            </a:r>
            <a:r>
              <a:rPr lang="en-US" baseline="-25000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(</a:t>
            </a:r>
            <a:r>
              <a:rPr lang="en-US" dirty="0" err="1" smtClean="0">
                <a:solidFill>
                  <a:schemeClr val="bg2">
                    <a:lumMod val="50000"/>
                  </a:schemeClr>
                </a:solidFill>
              </a:rPr>
              <a:t>multicommodity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)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  <a:p>
            <a:pPr>
              <a:buFont typeface="Wingdings" charset="0"/>
              <a:buNone/>
            </a:pPr>
            <a:r>
              <a:rPr lang="en-US" b="1" dirty="0"/>
              <a:t>Demands: </a:t>
            </a:r>
            <a:r>
              <a:rPr lang="en-US" dirty="0" err="1">
                <a:solidFill>
                  <a:srgbClr val="FF0000"/>
                </a:solidFill>
              </a:rPr>
              <a:t>s</a:t>
            </a:r>
            <a:r>
              <a:rPr lang="en-US" baseline="-25000" dirty="0" err="1">
                <a:solidFill>
                  <a:srgbClr val="FF0000"/>
                </a:solidFill>
              </a:rPr>
              <a:t>i</a:t>
            </a:r>
            <a:r>
              <a:rPr lang="en-US" dirty="0" err="1">
                <a:solidFill>
                  <a:srgbClr val="FF0000"/>
                </a:solidFill>
              </a:rPr>
              <a:t>t</a:t>
            </a:r>
            <a:r>
              <a:rPr lang="en-US" baseline="-25000" dirty="0" err="1">
                <a:solidFill>
                  <a:srgbClr val="FF0000"/>
                </a:solidFill>
              </a:rPr>
              <a:t>i</a:t>
            </a:r>
            <a:r>
              <a:rPr lang="en-US" dirty="0"/>
              <a:t> has a positive demand </a:t>
            </a:r>
            <a:r>
              <a:rPr lang="en-US" dirty="0">
                <a:solidFill>
                  <a:srgbClr val="FF0000"/>
                </a:solidFill>
              </a:rPr>
              <a:t>d</a:t>
            </a:r>
            <a:r>
              <a:rPr lang="en-US" baseline="-25000" dirty="0">
                <a:solidFill>
                  <a:srgbClr val="FF0000"/>
                </a:solidFill>
              </a:rPr>
              <a:t>i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Buy-at-Bulk Network Design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charset="0"/>
              <a:buNone/>
            </a:pP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Feasible solution: </a:t>
            </a:r>
            <a:endParaRPr lang="en-US" b="1" dirty="0" smtClean="0">
              <a:solidFill>
                <a:schemeClr val="bg2">
                  <a:lumMod val="50000"/>
                </a:schemeClr>
              </a:solidFill>
            </a:endParaRPr>
          </a:p>
          <a:p>
            <a:pPr lvl="1"/>
            <a:r>
              <a:rPr lang="en-US" dirty="0" smtClean="0"/>
              <a:t>a multi-commodity flow for the given pairs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  <a:latin typeface="Calisto MT"/>
              </a:rPr>
              <a:t>d</a:t>
            </a:r>
            <a:r>
              <a:rPr lang="en-US" baseline="-25000" dirty="0" smtClean="0">
                <a:solidFill>
                  <a:srgbClr val="FF0000"/>
                </a:solidFill>
                <a:latin typeface="Calisto MT"/>
              </a:rPr>
              <a:t>i</a:t>
            </a:r>
            <a:r>
              <a:rPr lang="en-US" dirty="0" smtClean="0"/>
              <a:t> flow from </a:t>
            </a:r>
            <a:r>
              <a:rPr lang="en-US" dirty="0" err="1" smtClean="0">
                <a:solidFill>
                  <a:srgbClr val="FF0000"/>
                </a:solidFill>
                <a:latin typeface="Calisto MT"/>
              </a:rPr>
              <a:t>s</a:t>
            </a:r>
            <a:r>
              <a:rPr lang="en-US" baseline="-25000" dirty="0" err="1" smtClean="0">
                <a:solidFill>
                  <a:srgbClr val="FF0000"/>
                </a:solidFill>
                <a:latin typeface="Calisto MT"/>
              </a:rPr>
              <a:t>i</a:t>
            </a:r>
            <a:r>
              <a:rPr lang="en-US" dirty="0" smtClean="0"/>
              <a:t> to </a:t>
            </a:r>
            <a:r>
              <a:rPr lang="en-US" dirty="0" err="1" smtClean="0">
                <a:solidFill>
                  <a:srgbClr val="FF0000"/>
                </a:solidFill>
                <a:latin typeface="Calisto MT"/>
              </a:rPr>
              <a:t>t</a:t>
            </a:r>
            <a:r>
              <a:rPr lang="en-US" baseline="-25000" dirty="0" err="1" smtClean="0">
                <a:solidFill>
                  <a:srgbClr val="FF0000"/>
                </a:solidFill>
                <a:latin typeface="Calisto MT"/>
              </a:rPr>
              <a:t>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3D484D"/>
                </a:solidFill>
              </a:rPr>
              <a:t>(</a:t>
            </a:r>
            <a:r>
              <a:rPr lang="en-US" dirty="0" smtClean="0"/>
              <a:t>can also insist on </a:t>
            </a:r>
            <a:r>
              <a:rPr lang="en-US" dirty="0" err="1" smtClean="0"/>
              <a:t>unsplittable</a:t>
            </a:r>
            <a:r>
              <a:rPr lang="en-US" dirty="0" smtClean="0"/>
              <a:t> flow along a single path)</a:t>
            </a:r>
            <a:endParaRPr lang="en-US" dirty="0">
              <a:solidFill>
                <a:schemeClr val="hlink"/>
              </a:solidFill>
            </a:endParaRPr>
          </a:p>
          <a:p>
            <a:pPr>
              <a:buFont typeface="Wingdings" charset="0"/>
              <a:buNone/>
            </a:pP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Cost of flow:</a:t>
            </a:r>
            <a:r>
              <a:rPr lang="en-US" b="1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b="1" i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Symbol"/>
                <a:sym typeface="Symbol"/>
              </a:rPr>
              <a:t></a:t>
            </a:r>
            <a:r>
              <a:rPr lang="en-US" baseline="-25000" dirty="0" smtClean="0">
                <a:solidFill>
                  <a:srgbClr val="FF0000"/>
                </a:solidFill>
              </a:rPr>
              <a:t>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f</a:t>
            </a:r>
            <a:r>
              <a:rPr lang="en-US" baseline="-25000" dirty="0" err="1" smtClean="0">
                <a:solidFill>
                  <a:srgbClr val="FF0000"/>
                </a:solidFill>
              </a:rPr>
              <a:t>e</a:t>
            </a:r>
            <a:r>
              <a:rPr lang="en-US" dirty="0">
                <a:solidFill>
                  <a:srgbClr val="FF0000"/>
                </a:solidFill>
              </a:rPr>
              <a:t>(</a:t>
            </a:r>
            <a:r>
              <a:rPr lang="en-US" dirty="0" err="1">
                <a:solidFill>
                  <a:srgbClr val="FF0000"/>
                </a:solidFill>
              </a:rPr>
              <a:t>x</a:t>
            </a:r>
            <a:r>
              <a:rPr lang="en-US" baseline="-25000" dirty="0" err="1">
                <a:solidFill>
                  <a:srgbClr val="FF0000"/>
                </a:solidFill>
              </a:rPr>
              <a:t>e</a:t>
            </a:r>
            <a:r>
              <a:rPr lang="en-US" dirty="0">
                <a:solidFill>
                  <a:srgbClr val="FF0000"/>
                </a:solidFill>
              </a:rPr>
              <a:t>) </a:t>
            </a:r>
            <a:r>
              <a:rPr lang="en-US" dirty="0"/>
              <a:t>where </a:t>
            </a:r>
            <a:r>
              <a:rPr lang="en-US" dirty="0" err="1">
                <a:solidFill>
                  <a:srgbClr val="FF0000"/>
                </a:solidFill>
              </a:rPr>
              <a:t>x</a:t>
            </a:r>
            <a:r>
              <a:rPr lang="en-US" baseline="-25000" dirty="0" err="1">
                <a:solidFill>
                  <a:srgbClr val="FF0000"/>
                </a:solidFill>
              </a:rPr>
              <a:t>e</a:t>
            </a:r>
            <a:r>
              <a:rPr lang="en-US" dirty="0"/>
              <a:t> is </a:t>
            </a:r>
            <a:r>
              <a:rPr lang="en-US" dirty="0" smtClean="0"/>
              <a:t>total flow </a:t>
            </a:r>
            <a:r>
              <a:rPr lang="en-US" dirty="0"/>
              <a:t>on </a:t>
            </a:r>
            <a:r>
              <a:rPr lang="en-US" dirty="0">
                <a:solidFill>
                  <a:srgbClr val="FF0000"/>
                </a:solidFill>
              </a:rPr>
              <a:t>e</a:t>
            </a:r>
            <a:r>
              <a:rPr lang="en-US" dirty="0">
                <a:solidFill>
                  <a:schemeClr val="hlink"/>
                </a:solidFill>
              </a:rPr>
              <a:t> </a:t>
            </a:r>
          </a:p>
          <a:p>
            <a:pPr>
              <a:buFont typeface="Wingdings" charset="0"/>
              <a:buNone/>
            </a:pPr>
            <a:r>
              <a:rPr lang="en-US" b="1" dirty="0">
                <a:solidFill>
                  <a:srgbClr val="3D484D"/>
                </a:solidFill>
              </a:rPr>
              <a:t>Goal: </a:t>
            </a:r>
            <a:r>
              <a:rPr lang="en-US" dirty="0"/>
              <a:t>minimize cost of </a:t>
            </a:r>
            <a:r>
              <a:rPr lang="en-US" dirty="0" smtClean="0"/>
              <a:t>flow</a:t>
            </a:r>
          </a:p>
          <a:p>
            <a:pPr>
              <a:buFont typeface="Wingdings" charset="0"/>
              <a:buNone/>
            </a:pPr>
            <a:endParaRPr lang="en-US" dirty="0"/>
          </a:p>
          <a:p>
            <a:pPr>
              <a:buFont typeface="Wingdings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20756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Single-sink </a:t>
            </a:r>
            <a:r>
              <a:rPr lang="en-US" dirty="0" err="1"/>
              <a:t>BatB</a:t>
            </a:r>
            <a:endParaRPr lang="en-US" dirty="0"/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0"/>
              <a:buNone/>
            </a:pPr>
            <a:r>
              <a:rPr lang="en-US" b="1" dirty="0" smtClean="0"/>
              <a:t>Sink</a:t>
            </a:r>
            <a:r>
              <a:rPr lang="en-US" dirty="0" smtClean="0"/>
              <a:t> </a:t>
            </a:r>
            <a:r>
              <a:rPr lang="en-US" dirty="0">
                <a:solidFill>
                  <a:srgbClr val="FF0000"/>
                </a:solidFill>
              </a:rPr>
              <a:t>s</a:t>
            </a:r>
            <a:r>
              <a:rPr lang="en-US" dirty="0"/>
              <a:t>, </a:t>
            </a:r>
            <a:r>
              <a:rPr lang="en-US" b="1" dirty="0"/>
              <a:t>terminals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t</a:t>
            </a:r>
            <a:r>
              <a:rPr lang="en-US" baseline="-25000" dirty="0">
                <a:solidFill>
                  <a:srgbClr val="FF0000"/>
                </a:solidFill>
              </a:rPr>
              <a:t>1</a:t>
            </a:r>
            <a:r>
              <a:rPr lang="en-US" dirty="0">
                <a:solidFill>
                  <a:srgbClr val="FF0000"/>
                </a:solidFill>
              </a:rPr>
              <a:t>, t</a:t>
            </a:r>
            <a:r>
              <a:rPr lang="en-US" baseline="-25000" dirty="0">
                <a:solidFill>
                  <a:srgbClr val="FF0000"/>
                </a:solidFill>
              </a:rPr>
              <a:t>2</a:t>
            </a:r>
            <a:r>
              <a:rPr lang="en-US" dirty="0">
                <a:solidFill>
                  <a:srgbClr val="FF0000"/>
                </a:solidFill>
              </a:rPr>
              <a:t>, ..., </a:t>
            </a:r>
            <a:r>
              <a:rPr lang="en-US" dirty="0" err="1" smtClean="0">
                <a:solidFill>
                  <a:srgbClr val="FF0000"/>
                </a:solidFill>
              </a:rPr>
              <a:t>t</a:t>
            </a:r>
            <a:r>
              <a:rPr lang="en-US" baseline="-25000" dirty="0" err="1" smtClean="0">
                <a:solidFill>
                  <a:srgbClr val="FF0000"/>
                </a:solidFill>
              </a:rPr>
              <a:t>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en-US" b="1" dirty="0"/>
              <a:t>d</a:t>
            </a:r>
            <a:r>
              <a:rPr lang="en-US" b="1" dirty="0" smtClean="0"/>
              <a:t>emand</a:t>
            </a:r>
            <a:r>
              <a:rPr lang="en-US" dirty="0" smtClean="0"/>
              <a:t> </a:t>
            </a:r>
            <a:r>
              <a:rPr lang="en-US" dirty="0">
                <a:solidFill>
                  <a:srgbClr val="FF0000"/>
                </a:solidFill>
              </a:rPr>
              <a:t>d</a:t>
            </a:r>
            <a:r>
              <a:rPr lang="en-US" baseline="-25000" dirty="0">
                <a:solidFill>
                  <a:srgbClr val="FF0000"/>
                </a:solidFill>
              </a:rPr>
              <a:t>i</a:t>
            </a:r>
            <a:r>
              <a:rPr lang="en-US" dirty="0">
                <a:solidFill>
                  <a:schemeClr val="hlink"/>
                </a:solidFill>
              </a:rPr>
              <a:t> </a:t>
            </a:r>
            <a:r>
              <a:rPr lang="en-US" dirty="0"/>
              <a:t>from</a:t>
            </a:r>
            <a:r>
              <a:rPr lang="en-US" dirty="0">
                <a:solidFill>
                  <a:schemeClr val="hlink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</a:t>
            </a:r>
            <a:r>
              <a:rPr lang="en-US" baseline="-25000" dirty="0" err="1" smtClean="0">
                <a:solidFill>
                  <a:srgbClr val="FF0000"/>
                </a:solidFill>
              </a:rPr>
              <a:t>i</a:t>
            </a:r>
            <a:r>
              <a:rPr lang="en-US" baseline="-25000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to </a:t>
            </a:r>
            <a:r>
              <a:rPr lang="en-US" dirty="0" smtClean="0">
                <a:solidFill>
                  <a:srgbClr val="FF0000"/>
                </a:solidFill>
              </a:rPr>
              <a:t>s</a:t>
            </a:r>
            <a:endParaRPr lang="en-US" baseline="-25000" dirty="0">
              <a:solidFill>
                <a:srgbClr val="FF0000"/>
              </a:solidFill>
            </a:endParaRPr>
          </a:p>
          <a:p>
            <a:pPr>
              <a:buFont typeface="Wingdings" charset="0"/>
              <a:buNone/>
            </a:pPr>
            <a:endParaRPr lang="en-US" baseline="-25000" dirty="0">
              <a:solidFill>
                <a:schemeClr val="hlink"/>
              </a:solidFill>
            </a:endParaRPr>
          </a:p>
          <a:p>
            <a:pPr>
              <a:buFont typeface="Wingdings" charset="0"/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Economies of </a:t>
            </a:r>
            <a:r>
              <a:rPr lang="en-US" dirty="0" smtClean="0"/>
              <a:t>scale</a:t>
            </a:r>
            <a:br>
              <a:rPr lang="en-US" dirty="0" smtClean="0"/>
            </a:br>
            <a:r>
              <a:rPr lang="en-US" dirty="0" smtClean="0"/>
              <a:t>(sub</a:t>
            </a:r>
            <a:r>
              <a:rPr lang="en-US" dirty="0"/>
              <a:t>-additive </a:t>
            </a:r>
            <a:r>
              <a:rPr lang="en-US" dirty="0" smtClean="0"/>
              <a:t>costs)</a:t>
            </a:r>
            <a:endParaRPr lang="en-US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0"/>
              <a:buNone/>
            </a:pPr>
            <a:endParaRPr lang="en-US">
              <a:solidFill>
                <a:schemeClr val="hlink"/>
              </a:solidFill>
            </a:endParaRPr>
          </a:p>
          <a:p>
            <a:pPr>
              <a:buFont typeface="Wingdings" charset="0"/>
              <a:buNone/>
            </a:pPr>
            <a:r>
              <a:rPr lang="en-US">
                <a:solidFill>
                  <a:srgbClr val="FF0000"/>
                </a:solidFill>
              </a:rPr>
              <a:t>f</a:t>
            </a:r>
            <a:r>
              <a:rPr lang="en-US" baseline="-25000">
                <a:solidFill>
                  <a:srgbClr val="FF0000"/>
                </a:solidFill>
              </a:rPr>
              <a:t>e</a:t>
            </a:r>
            <a:r>
              <a:rPr lang="en-US">
                <a:solidFill>
                  <a:srgbClr val="FF0000"/>
                </a:solidFill>
              </a:rPr>
              <a:t>(x) + f</a:t>
            </a:r>
            <a:r>
              <a:rPr lang="en-US" baseline="-25000">
                <a:solidFill>
                  <a:srgbClr val="FF0000"/>
                </a:solidFill>
              </a:rPr>
              <a:t>e</a:t>
            </a:r>
            <a:r>
              <a:rPr lang="en-US">
                <a:solidFill>
                  <a:srgbClr val="FF0000"/>
                </a:solidFill>
              </a:rPr>
              <a:t>(y) </a:t>
            </a:r>
            <a:r>
              <a:rPr lang="en-US">
                <a:solidFill>
                  <a:srgbClr val="FF0000"/>
                </a:solidFill>
                <a:latin typeface="cmsy10" charset="0"/>
              </a:rPr>
              <a:t>¸</a:t>
            </a:r>
            <a:r>
              <a:rPr lang="en-US">
                <a:solidFill>
                  <a:srgbClr val="FF0000"/>
                </a:solidFill>
              </a:rPr>
              <a:t> f</a:t>
            </a:r>
            <a:r>
              <a:rPr lang="en-US" baseline="-25000">
                <a:solidFill>
                  <a:srgbClr val="FF0000"/>
                </a:solidFill>
              </a:rPr>
              <a:t>e</a:t>
            </a:r>
            <a:r>
              <a:rPr lang="en-US">
                <a:solidFill>
                  <a:srgbClr val="FF0000"/>
                </a:solidFill>
              </a:rPr>
              <a:t>(x+y)</a:t>
            </a:r>
          </a:p>
          <a:p>
            <a:pPr>
              <a:buFont typeface="Wingdings" charset="0"/>
              <a:buNone/>
            </a:pPr>
            <a:endParaRPr lang="en-US">
              <a:solidFill>
                <a:schemeClr val="hlink"/>
              </a:solidFill>
            </a:endParaRPr>
          </a:p>
        </p:txBody>
      </p:sp>
      <p:sp>
        <p:nvSpPr>
          <p:cNvPr id="51204" name="Line 4"/>
          <p:cNvSpPr>
            <a:spLocks noChangeShapeType="1"/>
          </p:cNvSpPr>
          <p:nvPr/>
        </p:nvSpPr>
        <p:spPr bwMode="auto">
          <a:xfrm>
            <a:off x="6096000" y="1981200"/>
            <a:ext cx="0" cy="1371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1205" name="Line 5"/>
          <p:cNvSpPr>
            <a:spLocks noChangeShapeType="1"/>
          </p:cNvSpPr>
          <p:nvPr/>
        </p:nvSpPr>
        <p:spPr bwMode="auto">
          <a:xfrm>
            <a:off x="6096000" y="335280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 type="oval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1206" name="Text Box 6"/>
          <p:cNvSpPr txBox="1">
            <a:spLocks noChangeArrowheads="1"/>
          </p:cNvSpPr>
          <p:nvPr/>
        </p:nvSpPr>
        <p:spPr bwMode="auto">
          <a:xfrm>
            <a:off x="5486400" y="2209800"/>
            <a:ext cx="838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cost</a:t>
            </a:r>
          </a:p>
        </p:txBody>
      </p:sp>
      <p:sp>
        <p:nvSpPr>
          <p:cNvPr id="51207" name="Freeform 7"/>
          <p:cNvSpPr>
            <a:spLocks/>
          </p:cNvSpPr>
          <p:nvPr/>
        </p:nvSpPr>
        <p:spPr bwMode="auto">
          <a:xfrm>
            <a:off x="6096000" y="2133600"/>
            <a:ext cx="1600200" cy="990600"/>
          </a:xfrm>
          <a:custGeom>
            <a:avLst/>
            <a:gdLst>
              <a:gd name="T0" fmla="*/ 0 w 1008"/>
              <a:gd name="T1" fmla="*/ 624 h 624"/>
              <a:gd name="T2" fmla="*/ 144 w 1008"/>
              <a:gd name="T3" fmla="*/ 384 h 624"/>
              <a:gd name="T4" fmla="*/ 384 w 1008"/>
              <a:gd name="T5" fmla="*/ 144 h 624"/>
              <a:gd name="T6" fmla="*/ 1008 w 1008"/>
              <a:gd name="T7" fmla="*/ 0 h 6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08" h="624">
                <a:moveTo>
                  <a:pt x="0" y="624"/>
                </a:moveTo>
                <a:cubicBezTo>
                  <a:pt x="40" y="544"/>
                  <a:pt x="80" y="464"/>
                  <a:pt x="144" y="384"/>
                </a:cubicBezTo>
                <a:cubicBezTo>
                  <a:pt x="208" y="304"/>
                  <a:pt x="240" y="208"/>
                  <a:pt x="384" y="144"/>
                </a:cubicBezTo>
                <a:cubicBezTo>
                  <a:pt x="528" y="80"/>
                  <a:pt x="872" y="24"/>
                  <a:pt x="1008" y="0"/>
                </a:cubicBezTo>
              </a:path>
            </a:pathLst>
          </a:custGeom>
          <a:noFill/>
          <a:ln w="28575" cap="flat" cmpd="sng">
            <a:solidFill>
              <a:schemeClr val="hlink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1208" name="Text Box 8"/>
          <p:cNvSpPr txBox="1">
            <a:spLocks noChangeArrowheads="1"/>
          </p:cNvSpPr>
          <p:nvPr/>
        </p:nvSpPr>
        <p:spPr bwMode="auto">
          <a:xfrm>
            <a:off x="7010400" y="3657600"/>
            <a:ext cx="1676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bandwidth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Economies of </a:t>
            </a:r>
            <a:r>
              <a:rPr lang="en-US" dirty="0" smtClean="0"/>
              <a:t>scale</a:t>
            </a:r>
            <a:br>
              <a:rPr lang="en-US" dirty="0" smtClean="0"/>
            </a:br>
            <a:r>
              <a:rPr lang="en-US" dirty="0" smtClean="0"/>
              <a:t>(sub</a:t>
            </a:r>
            <a:r>
              <a:rPr lang="en-US" dirty="0"/>
              <a:t>-additive </a:t>
            </a:r>
            <a:r>
              <a:rPr lang="en-US" dirty="0" smtClean="0"/>
              <a:t>costs)</a:t>
            </a:r>
            <a:endParaRPr lang="en-US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0"/>
              <a:buNone/>
            </a:pPr>
            <a:endParaRPr lang="en-US" dirty="0">
              <a:solidFill>
                <a:schemeClr val="hlink"/>
              </a:solidFill>
            </a:endParaRPr>
          </a:p>
          <a:p>
            <a:pPr>
              <a:buFont typeface="Wingdings" charset="0"/>
              <a:buNone/>
            </a:pPr>
            <a:r>
              <a:rPr lang="en-US" dirty="0" err="1">
                <a:solidFill>
                  <a:srgbClr val="FF0000"/>
                </a:solidFill>
              </a:rPr>
              <a:t>f</a:t>
            </a:r>
            <a:r>
              <a:rPr lang="en-US" baseline="-25000" dirty="0" err="1">
                <a:solidFill>
                  <a:srgbClr val="FF0000"/>
                </a:solidFill>
              </a:rPr>
              <a:t>e</a:t>
            </a:r>
            <a:r>
              <a:rPr lang="en-US" dirty="0">
                <a:solidFill>
                  <a:srgbClr val="FF0000"/>
                </a:solidFill>
              </a:rPr>
              <a:t>(x) + </a:t>
            </a:r>
            <a:r>
              <a:rPr lang="en-US" dirty="0" err="1">
                <a:solidFill>
                  <a:srgbClr val="FF0000"/>
                </a:solidFill>
              </a:rPr>
              <a:t>f</a:t>
            </a:r>
            <a:r>
              <a:rPr lang="en-US" baseline="-25000" dirty="0" err="1">
                <a:solidFill>
                  <a:srgbClr val="FF0000"/>
                </a:solidFill>
              </a:rPr>
              <a:t>e</a:t>
            </a:r>
            <a:r>
              <a:rPr lang="en-US" dirty="0">
                <a:solidFill>
                  <a:srgbClr val="FF0000"/>
                </a:solidFill>
              </a:rPr>
              <a:t>(y) </a:t>
            </a:r>
            <a:r>
              <a:rPr lang="en-US" dirty="0">
                <a:solidFill>
                  <a:srgbClr val="FF0000"/>
                </a:solidFill>
                <a:latin typeface="cmsy10" charset="0"/>
              </a:rPr>
              <a:t>¸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f</a:t>
            </a:r>
            <a:r>
              <a:rPr lang="en-US" baseline="-25000" dirty="0" err="1">
                <a:solidFill>
                  <a:srgbClr val="FF0000"/>
                </a:solidFill>
              </a:rPr>
              <a:t>e</a:t>
            </a:r>
            <a:r>
              <a:rPr lang="en-US" dirty="0">
                <a:solidFill>
                  <a:srgbClr val="FF0000"/>
                </a:solidFill>
              </a:rPr>
              <a:t>(</a:t>
            </a:r>
            <a:r>
              <a:rPr lang="en-US" dirty="0" err="1">
                <a:solidFill>
                  <a:srgbClr val="FF0000"/>
                </a:solidFill>
              </a:rPr>
              <a:t>x+y</a:t>
            </a:r>
            <a:r>
              <a:rPr lang="en-US" dirty="0">
                <a:solidFill>
                  <a:srgbClr val="FF0000"/>
                </a:solidFill>
              </a:rPr>
              <a:t>)</a:t>
            </a:r>
          </a:p>
          <a:p>
            <a:pPr>
              <a:buFont typeface="Wingdings" charset="0"/>
              <a:buNone/>
            </a:pPr>
            <a:endParaRPr lang="en-US" dirty="0">
              <a:solidFill>
                <a:schemeClr val="hlink"/>
              </a:solidFill>
            </a:endParaRPr>
          </a:p>
        </p:txBody>
      </p:sp>
      <p:sp>
        <p:nvSpPr>
          <p:cNvPr id="51204" name="Line 4"/>
          <p:cNvSpPr>
            <a:spLocks noChangeShapeType="1"/>
          </p:cNvSpPr>
          <p:nvPr/>
        </p:nvSpPr>
        <p:spPr bwMode="auto">
          <a:xfrm>
            <a:off x="6096000" y="1981200"/>
            <a:ext cx="0" cy="1371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1205" name="Line 5"/>
          <p:cNvSpPr>
            <a:spLocks noChangeShapeType="1"/>
          </p:cNvSpPr>
          <p:nvPr/>
        </p:nvSpPr>
        <p:spPr bwMode="auto">
          <a:xfrm>
            <a:off x="6096000" y="335280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 type="oval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1206" name="Text Box 6"/>
          <p:cNvSpPr txBox="1">
            <a:spLocks noChangeArrowheads="1"/>
          </p:cNvSpPr>
          <p:nvPr/>
        </p:nvSpPr>
        <p:spPr bwMode="auto">
          <a:xfrm>
            <a:off x="5486400" y="2209800"/>
            <a:ext cx="838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cost</a:t>
            </a:r>
          </a:p>
        </p:txBody>
      </p:sp>
      <p:sp>
        <p:nvSpPr>
          <p:cNvPr id="51207" name="Freeform 7"/>
          <p:cNvSpPr>
            <a:spLocks/>
          </p:cNvSpPr>
          <p:nvPr/>
        </p:nvSpPr>
        <p:spPr bwMode="auto">
          <a:xfrm>
            <a:off x="6096000" y="2133600"/>
            <a:ext cx="1600200" cy="990600"/>
          </a:xfrm>
          <a:custGeom>
            <a:avLst/>
            <a:gdLst>
              <a:gd name="T0" fmla="*/ 0 w 1008"/>
              <a:gd name="T1" fmla="*/ 624 h 624"/>
              <a:gd name="T2" fmla="*/ 144 w 1008"/>
              <a:gd name="T3" fmla="*/ 384 h 624"/>
              <a:gd name="T4" fmla="*/ 384 w 1008"/>
              <a:gd name="T5" fmla="*/ 144 h 624"/>
              <a:gd name="T6" fmla="*/ 1008 w 1008"/>
              <a:gd name="T7" fmla="*/ 0 h 6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08" h="624">
                <a:moveTo>
                  <a:pt x="0" y="624"/>
                </a:moveTo>
                <a:cubicBezTo>
                  <a:pt x="40" y="544"/>
                  <a:pt x="80" y="464"/>
                  <a:pt x="144" y="384"/>
                </a:cubicBezTo>
                <a:cubicBezTo>
                  <a:pt x="208" y="304"/>
                  <a:pt x="240" y="208"/>
                  <a:pt x="384" y="144"/>
                </a:cubicBezTo>
                <a:cubicBezTo>
                  <a:pt x="528" y="80"/>
                  <a:pt x="872" y="24"/>
                  <a:pt x="1008" y="0"/>
                </a:cubicBezTo>
              </a:path>
            </a:pathLst>
          </a:custGeom>
          <a:noFill/>
          <a:ln w="28575" cap="flat" cmpd="sng">
            <a:solidFill>
              <a:schemeClr val="hlink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1208" name="Text Box 8"/>
          <p:cNvSpPr txBox="1">
            <a:spLocks noChangeArrowheads="1"/>
          </p:cNvSpPr>
          <p:nvPr/>
        </p:nvSpPr>
        <p:spPr bwMode="auto">
          <a:xfrm>
            <a:off x="7010400" y="3429000"/>
            <a:ext cx="1676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/>
              <a:t>bandwidth</a:t>
            </a:r>
          </a:p>
        </p:txBody>
      </p:sp>
      <p:grpSp>
        <p:nvGrpSpPr>
          <p:cNvPr id="9" name="Group 14"/>
          <p:cNvGrpSpPr>
            <a:grpSpLocks/>
          </p:cNvGrpSpPr>
          <p:nvPr/>
        </p:nvGrpSpPr>
        <p:grpSpPr bwMode="auto">
          <a:xfrm>
            <a:off x="914400" y="4419600"/>
            <a:ext cx="2971800" cy="1784350"/>
            <a:chOff x="672" y="2208"/>
            <a:chExt cx="1872" cy="1124"/>
          </a:xfrm>
        </p:grpSpPr>
        <p:sp>
          <p:nvSpPr>
            <p:cNvPr id="10" name="Line 8"/>
            <p:cNvSpPr>
              <a:spLocks noChangeShapeType="1"/>
            </p:cNvSpPr>
            <p:nvPr/>
          </p:nvSpPr>
          <p:spPr bwMode="auto">
            <a:xfrm>
              <a:off x="1056" y="2208"/>
              <a:ext cx="0" cy="8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1" name="Line 9"/>
            <p:cNvSpPr>
              <a:spLocks noChangeShapeType="1"/>
            </p:cNvSpPr>
            <p:nvPr/>
          </p:nvSpPr>
          <p:spPr bwMode="auto">
            <a:xfrm>
              <a:off x="1056" y="3072"/>
              <a:ext cx="10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 type="oval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" name="Line 10"/>
            <p:cNvSpPr>
              <a:spLocks noChangeShapeType="1"/>
            </p:cNvSpPr>
            <p:nvPr/>
          </p:nvSpPr>
          <p:spPr bwMode="auto">
            <a:xfrm flipV="1">
              <a:off x="1056" y="2400"/>
              <a:ext cx="720" cy="672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" name="Text Box 11"/>
            <p:cNvSpPr txBox="1">
              <a:spLocks noChangeArrowheads="1"/>
            </p:cNvSpPr>
            <p:nvPr/>
          </p:nvSpPr>
          <p:spPr bwMode="auto">
            <a:xfrm>
              <a:off x="1488" y="3120"/>
              <a:ext cx="105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bandwidth</a:t>
              </a:r>
            </a:p>
          </p:txBody>
        </p:sp>
        <p:sp>
          <p:nvSpPr>
            <p:cNvPr id="14" name="Text Box 13"/>
            <p:cNvSpPr txBox="1">
              <a:spLocks noChangeArrowheads="1"/>
            </p:cNvSpPr>
            <p:nvPr/>
          </p:nvSpPr>
          <p:spPr bwMode="auto">
            <a:xfrm>
              <a:off x="672" y="2352"/>
              <a:ext cx="52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cost</a:t>
              </a:r>
            </a:p>
          </p:txBody>
        </p:sp>
      </p:grpSp>
      <p:sp>
        <p:nvSpPr>
          <p:cNvPr id="16" name="Line 8"/>
          <p:cNvSpPr>
            <a:spLocks noChangeShapeType="1"/>
          </p:cNvSpPr>
          <p:nvPr/>
        </p:nvSpPr>
        <p:spPr bwMode="auto">
          <a:xfrm>
            <a:off x="6019800" y="4419600"/>
            <a:ext cx="0" cy="1371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7" name="Line 9"/>
          <p:cNvSpPr>
            <a:spLocks noChangeShapeType="1"/>
          </p:cNvSpPr>
          <p:nvPr/>
        </p:nvSpPr>
        <p:spPr bwMode="auto">
          <a:xfrm>
            <a:off x="6019800" y="579120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 type="oval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9" name="Text Box 11"/>
          <p:cNvSpPr txBox="1">
            <a:spLocks noChangeArrowheads="1"/>
          </p:cNvSpPr>
          <p:nvPr/>
        </p:nvSpPr>
        <p:spPr bwMode="auto">
          <a:xfrm>
            <a:off x="6705600" y="5867400"/>
            <a:ext cx="1676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bandwidth</a:t>
            </a:r>
          </a:p>
        </p:txBody>
      </p:sp>
      <p:sp>
        <p:nvSpPr>
          <p:cNvPr id="20" name="Text Box 13"/>
          <p:cNvSpPr txBox="1">
            <a:spLocks noChangeArrowheads="1"/>
          </p:cNvSpPr>
          <p:nvPr/>
        </p:nvSpPr>
        <p:spPr bwMode="auto">
          <a:xfrm>
            <a:off x="5410200" y="4648200"/>
            <a:ext cx="838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cost</a:t>
            </a:r>
          </a:p>
        </p:txBody>
      </p:sp>
      <p:sp>
        <p:nvSpPr>
          <p:cNvPr id="21" name="Text Box 8"/>
          <p:cNvSpPr txBox="1">
            <a:spLocks noChangeArrowheads="1"/>
          </p:cNvSpPr>
          <p:nvPr/>
        </p:nvSpPr>
        <p:spPr bwMode="auto">
          <a:xfrm>
            <a:off x="1981200" y="4267200"/>
            <a:ext cx="22860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i="1" dirty="0" smtClean="0">
                <a:solidFill>
                  <a:srgbClr val="000090"/>
                </a:solidFill>
              </a:rPr>
              <a:t>no economies of scale</a:t>
            </a:r>
            <a:endParaRPr lang="en-US" sz="1600" i="1" dirty="0">
              <a:solidFill>
                <a:srgbClr val="000090"/>
              </a:solidFill>
            </a:endParaRPr>
          </a:p>
        </p:txBody>
      </p:sp>
      <p:sp>
        <p:nvSpPr>
          <p:cNvPr id="3" name="Freeform 2"/>
          <p:cNvSpPr/>
          <p:nvPr/>
        </p:nvSpPr>
        <p:spPr>
          <a:xfrm>
            <a:off x="6019800" y="4724400"/>
            <a:ext cx="1524000" cy="825934"/>
          </a:xfrm>
          <a:custGeom>
            <a:avLst/>
            <a:gdLst>
              <a:gd name="connsiteX0" fmla="*/ 0 w 1780432"/>
              <a:gd name="connsiteY0" fmla="*/ 902134 h 902134"/>
              <a:gd name="connsiteX1" fmla="*/ 724042 w 1780432"/>
              <a:gd name="connsiteY1" fmla="*/ 747822 h 902134"/>
              <a:gd name="connsiteX2" fmla="*/ 1364998 w 1780432"/>
              <a:gd name="connsiteY2" fmla="*/ 391716 h 902134"/>
              <a:gd name="connsiteX3" fmla="*/ 1780432 w 1780432"/>
              <a:gd name="connsiteY3" fmla="*/ 0 h 902134"/>
              <a:gd name="connsiteX4" fmla="*/ 1780432 w 1780432"/>
              <a:gd name="connsiteY4" fmla="*/ 0 h 9021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80432" h="902134">
                <a:moveTo>
                  <a:pt x="0" y="902134"/>
                </a:moveTo>
                <a:lnTo>
                  <a:pt x="724042" y="747822"/>
                </a:lnTo>
                <a:lnTo>
                  <a:pt x="1364998" y="391716"/>
                </a:lnTo>
                <a:lnTo>
                  <a:pt x="1780432" y="0"/>
                </a:lnTo>
                <a:lnTo>
                  <a:pt x="1780432" y="0"/>
                </a:lnTo>
              </a:path>
            </a:pathLst>
          </a:custGeom>
          <a:ln>
            <a:solidFill>
              <a:srgbClr val="4A299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 Box 8"/>
          <p:cNvSpPr txBox="1">
            <a:spLocks noChangeArrowheads="1"/>
          </p:cNvSpPr>
          <p:nvPr/>
        </p:nvSpPr>
        <p:spPr bwMode="auto">
          <a:xfrm>
            <a:off x="6172200" y="4343400"/>
            <a:ext cx="22860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i="1" dirty="0" smtClean="0">
                <a:solidFill>
                  <a:srgbClr val="000090"/>
                </a:solidFill>
              </a:rPr>
              <a:t>dis-economies of scale</a:t>
            </a:r>
            <a:endParaRPr lang="en-US" sz="1600" i="1" dirty="0">
              <a:solidFill>
                <a:srgbClr val="0000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2984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Economies of </a:t>
            </a:r>
            <a:r>
              <a:rPr lang="en-US" dirty="0" smtClean="0"/>
              <a:t>scale</a:t>
            </a:r>
            <a:endParaRPr lang="en-US" baseline="-25000" dirty="0"/>
          </a:p>
        </p:txBody>
      </p:sp>
      <p:sp>
        <p:nvSpPr>
          <p:cNvPr id="36872" name="Line 8"/>
          <p:cNvSpPr>
            <a:spLocks noChangeShapeType="1"/>
          </p:cNvSpPr>
          <p:nvPr/>
        </p:nvSpPr>
        <p:spPr bwMode="auto">
          <a:xfrm>
            <a:off x="5638800" y="1905000"/>
            <a:ext cx="0" cy="1371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6873" name="Line 9"/>
          <p:cNvSpPr>
            <a:spLocks noChangeShapeType="1"/>
          </p:cNvSpPr>
          <p:nvPr/>
        </p:nvSpPr>
        <p:spPr bwMode="auto">
          <a:xfrm>
            <a:off x="5638800" y="327660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 type="oval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6874" name="Line 10"/>
          <p:cNvSpPr>
            <a:spLocks noChangeShapeType="1"/>
          </p:cNvSpPr>
          <p:nvPr/>
        </p:nvSpPr>
        <p:spPr bwMode="auto">
          <a:xfrm flipV="1">
            <a:off x="5638800" y="2590800"/>
            <a:ext cx="609600" cy="685800"/>
          </a:xfrm>
          <a:prstGeom prst="line">
            <a:avLst/>
          </a:prstGeom>
          <a:noFill/>
          <a:ln w="28575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6875" name="Text Box 11"/>
          <p:cNvSpPr txBox="1">
            <a:spLocks noChangeArrowheads="1"/>
          </p:cNvSpPr>
          <p:nvPr/>
        </p:nvSpPr>
        <p:spPr bwMode="auto">
          <a:xfrm>
            <a:off x="6324600" y="3352800"/>
            <a:ext cx="1676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bandwidth</a:t>
            </a:r>
          </a:p>
        </p:txBody>
      </p:sp>
      <p:sp>
        <p:nvSpPr>
          <p:cNvPr id="36877" name="Text Box 13"/>
          <p:cNvSpPr txBox="1">
            <a:spLocks noChangeArrowheads="1"/>
          </p:cNvSpPr>
          <p:nvPr/>
        </p:nvSpPr>
        <p:spPr bwMode="auto">
          <a:xfrm>
            <a:off x="5029200" y="2133600"/>
            <a:ext cx="838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cost</a:t>
            </a:r>
          </a:p>
        </p:txBody>
      </p:sp>
      <p:sp>
        <p:nvSpPr>
          <p:cNvPr id="36886" name="Line 22"/>
          <p:cNvSpPr>
            <a:spLocks noChangeShapeType="1"/>
          </p:cNvSpPr>
          <p:nvPr/>
        </p:nvSpPr>
        <p:spPr bwMode="auto">
          <a:xfrm>
            <a:off x="1447800" y="4495800"/>
            <a:ext cx="0" cy="1371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6887" name="Line 23"/>
          <p:cNvSpPr>
            <a:spLocks noChangeShapeType="1"/>
          </p:cNvSpPr>
          <p:nvPr/>
        </p:nvSpPr>
        <p:spPr bwMode="auto">
          <a:xfrm>
            <a:off x="1447800" y="586740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 type="oval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6889" name="Text Box 25"/>
          <p:cNvSpPr txBox="1">
            <a:spLocks noChangeArrowheads="1"/>
          </p:cNvSpPr>
          <p:nvPr/>
        </p:nvSpPr>
        <p:spPr bwMode="auto">
          <a:xfrm>
            <a:off x="2133600" y="5943600"/>
            <a:ext cx="1676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bandwidth</a:t>
            </a:r>
          </a:p>
        </p:txBody>
      </p:sp>
      <p:sp>
        <p:nvSpPr>
          <p:cNvPr id="36890" name="Text Box 26"/>
          <p:cNvSpPr txBox="1">
            <a:spLocks noChangeArrowheads="1"/>
          </p:cNvSpPr>
          <p:nvPr/>
        </p:nvSpPr>
        <p:spPr bwMode="auto">
          <a:xfrm>
            <a:off x="838200" y="4724400"/>
            <a:ext cx="838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cost</a:t>
            </a:r>
          </a:p>
        </p:txBody>
      </p:sp>
      <p:sp>
        <p:nvSpPr>
          <p:cNvPr id="36892" name="Line 28"/>
          <p:cNvSpPr>
            <a:spLocks noChangeShapeType="1"/>
          </p:cNvSpPr>
          <p:nvPr/>
        </p:nvSpPr>
        <p:spPr bwMode="auto">
          <a:xfrm>
            <a:off x="5638800" y="4495800"/>
            <a:ext cx="0" cy="1371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6893" name="Line 29"/>
          <p:cNvSpPr>
            <a:spLocks noChangeShapeType="1"/>
          </p:cNvSpPr>
          <p:nvPr/>
        </p:nvSpPr>
        <p:spPr bwMode="auto">
          <a:xfrm>
            <a:off x="5638800" y="586740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 type="oval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6895" name="Text Box 31"/>
          <p:cNvSpPr txBox="1">
            <a:spLocks noChangeArrowheads="1"/>
          </p:cNvSpPr>
          <p:nvPr/>
        </p:nvSpPr>
        <p:spPr bwMode="auto">
          <a:xfrm>
            <a:off x="6324600" y="5943600"/>
            <a:ext cx="1676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bandwidth</a:t>
            </a:r>
          </a:p>
        </p:txBody>
      </p:sp>
      <p:sp>
        <p:nvSpPr>
          <p:cNvPr id="36896" name="Text Box 32"/>
          <p:cNvSpPr txBox="1">
            <a:spLocks noChangeArrowheads="1"/>
          </p:cNvSpPr>
          <p:nvPr/>
        </p:nvSpPr>
        <p:spPr bwMode="auto">
          <a:xfrm>
            <a:off x="5029200" y="4724400"/>
            <a:ext cx="838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cost</a:t>
            </a:r>
          </a:p>
        </p:txBody>
      </p:sp>
      <p:sp>
        <p:nvSpPr>
          <p:cNvPr id="36880" name="Line 16"/>
          <p:cNvSpPr>
            <a:spLocks noChangeShapeType="1"/>
          </p:cNvSpPr>
          <p:nvPr/>
        </p:nvSpPr>
        <p:spPr bwMode="auto">
          <a:xfrm>
            <a:off x="1447800" y="1905000"/>
            <a:ext cx="0" cy="1371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6881" name="Line 17"/>
          <p:cNvSpPr>
            <a:spLocks noChangeShapeType="1"/>
          </p:cNvSpPr>
          <p:nvPr/>
        </p:nvSpPr>
        <p:spPr bwMode="auto">
          <a:xfrm>
            <a:off x="1447800" y="327660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 type="oval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6883" name="Text Box 19"/>
          <p:cNvSpPr txBox="1">
            <a:spLocks noChangeArrowheads="1"/>
          </p:cNvSpPr>
          <p:nvPr/>
        </p:nvSpPr>
        <p:spPr bwMode="auto">
          <a:xfrm>
            <a:off x="2133600" y="3352800"/>
            <a:ext cx="1676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bandwidth</a:t>
            </a:r>
          </a:p>
        </p:txBody>
      </p:sp>
      <p:sp>
        <p:nvSpPr>
          <p:cNvPr id="36884" name="Text Box 20"/>
          <p:cNvSpPr txBox="1">
            <a:spLocks noChangeArrowheads="1"/>
          </p:cNvSpPr>
          <p:nvPr/>
        </p:nvSpPr>
        <p:spPr bwMode="auto">
          <a:xfrm>
            <a:off x="838200" y="2133600"/>
            <a:ext cx="838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cost</a:t>
            </a:r>
          </a:p>
        </p:txBody>
      </p:sp>
      <p:sp>
        <p:nvSpPr>
          <p:cNvPr id="36897" name="Line 33"/>
          <p:cNvSpPr>
            <a:spLocks noChangeShapeType="1"/>
          </p:cNvSpPr>
          <p:nvPr/>
        </p:nvSpPr>
        <p:spPr bwMode="auto">
          <a:xfrm>
            <a:off x="1447800" y="2590800"/>
            <a:ext cx="1295400" cy="0"/>
          </a:xfrm>
          <a:prstGeom prst="line">
            <a:avLst/>
          </a:prstGeom>
          <a:noFill/>
          <a:ln w="28575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6908" name="Freeform 44"/>
          <p:cNvSpPr>
            <a:spLocks/>
          </p:cNvSpPr>
          <p:nvPr/>
        </p:nvSpPr>
        <p:spPr bwMode="auto">
          <a:xfrm>
            <a:off x="1447800" y="5029200"/>
            <a:ext cx="1600200" cy="533400"/>
          </a:xfrm>
          <a:custGeom>
            <a:avLst/>
            <a:gdLst>
              <a:gd name="T0" fmla="*/ 0 w 1008"/>
              <a:gd name="T1" fmla="*/ 336 h 336"/>
              <a:gd name="T2" fmla="*/ 144 w 1008"/>
              <a:gd name="T3" fmla="*/ 336 h 336"/>
              <a:gd name="T4" fmla="*/ 144 w 1008"/>
              <a:gd name="T5" fmla="*/ 192 h 336"/>
              <a:gd name="T6" fmla="*/ 432 w 1008"/>
              <a:gd name="T7" fmla="*/ 192 h 336"/>
              <a:gd name="T8" fmla="*/ 432 w 1008"/>
              <a:gd name="T9" fmla="*/ 0 h 336"/>
              <a:gd name="T10" fmla="*/ 1008 w 1008"/>
              <a:gd name="T11" fmla="*/ 0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08" h="336">
                <a:moveTo>
                  <a:pt x="0" y="336"/>
                </a:moveTo>
                <a:lnTo>
                  <a:pt x="144" y="336"/>
                </a:lnTo>
                <a:lnTo>
                  <a:pt x="144" y="192"/>
                </a:lnTo>
                <a:lnTo>
                  <a:pt x="432" y="192"/>
                </a:lnTo>
                <a:lnTo>
                  <a:pt x="432" y="0"/>
                </a:lnTo>
                <a:lnTo>
                  <a:pt x="1008" y="0"/>
                </a:lnTo>
              </a:path>
            </a:pathLst>
          </a:custGeom>
          <a:noFill/>
          <a:ln w="28575" cap="flat" cmpd="sng">
            <a:solidFill>
              <a:schemeClr val="hlink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5" name="Line 33"/>
          <p:cNvSpPr>
            <a:spLocks noChangeShapeType="1"/>
          </p:cNvSpPr>
          <p:nvPr/>
        </p:nvSpPr>
        <p:spPr bwMode="auto">
          <a:xfrm>
            <a:off x="6248400" y="2590800"/>
            <a:ext cx="914400" cy="0"/>
          </a:xfrm>
          <a:prstGeom prst="line">
            <a:avLst/>
          </a:prstGeom>
          <a:noFill/>
          <a:ln w="28575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6" name="Text Box 8"/>
          <p:cNvSpPr txBox="1">
            <a:spLocks noChangeArrowheads="1"/>
          </p:cNvSpPr>
          <p:nvPr/>
        </p:nvSpPr>
        <p:spPr bwMode="auto">
          <a:xfrm>
            <a:off x="1905000" y="1981200"/>
            <a:ext cx="11430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i="1" dirty="0" smtClean="0">
                <a:solidFill>
                  <a:srgbClr val="000090"/>
                </a:solidFill>
              </a:rPr>
              <a:t>fixed cost</a:t>
            </a:r>
            <a:endParaRPr lang="en-US" sz="1600" i="1" dirty="0">
              <a:solidFill>
                <a:srgbClr val="000090"/>
              </a:solidFill>
            </a:endParaRPr>
          </a:p>
        </p:txBody>
      </p:sp>
      <p:sp>
        <p:nvSpPr>
          <p:cNvPr id="27" name="Text Box 8"/>
          <p:cNvSpPr txBox="1">
            <a:spLocks noChangeArrowheads="1"/>
          </p:cNvSpPr>
          <p:nvPr/>
        </p:nvSpPr>
        <p:spPr bwMode="auto">
          <a:xfrm>
            <a:off x="6019800" y="1981200"/>
            <a:ext cx="12954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i="1" dirty="0" smtClean="0">
                <a:solidFill>
                  <a:srgbClr val="000090"/>
                </a:solidFill>
              </a:rPr>
              <a:t>rent-or-buy</a:t>
            </a:r>
            <a:endParaRPr lang="en-US" sz="1600" i="1" dirty="0">
              <a:solidFill>
                <a:srgbClr val="000090"/>
              </a:solidFill>
            </a:endParaRPr>
          </a:p>
        </p:txBody>
      </p:sp>
      <p:sp>
        <p:nvSpPr>
          <p:cNvPr id="28" name="Text Box 8"/>
          <p:cNvSpPr txBox="1">
            <a:spLocks noChangeArrowheads="1"/>
          </p:cNvSpPr>
          <p:nvPr/>
        </p:nvSpPr>
        <p:spPr bwMode="auto">
          <a:xfrm>
            <a:off x="1905000" y="4495800"/>
            <a:ext cx="24384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i="1" dirty="0" smtClean="0">
                <a:solidFill>
                  <a:srgbClr val="000090"/>
                </a:solidFill>
              </a:rPr>
              <a:t>discrete cable capacities</a:t>
            </a:r>
            <a:endParaRPr lang="en-US" sz="1600" i="1" dirty="0">
              <a:solidFill>
                <a:srgbClr val="000090"/>
              </a:solidFill>
            </a:endParaRPr>
          </a:p>
        </p:txBody>
      </p:sp>
      <p:sp>
        <p:nvSpPr>
          <p:cNvPr id="29" name="Line 10"/>
          <p:cNvSpPr>
            <a:spLocks noChangeShapeType="1"/>
          </p:cNvSpPr>
          <p:nvPr/>
        </p:nvSpPr>
        <p:spPr bwMode="auto">
          <a:xfrm flipV="1">
            <a:off x="5638800" y="4953000"/>
            <a:ext cx="1524000" cy="609600"/>
          </a:xfrm>
          <a:prstGeom prst="line">
            <a:avLst/>
          </a:prstGeom>
          <a:noFill/>
          <a:ln w="28575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1" name="Text Box 8"/>
          <p:cNvSpPr txBox="1">
            <a:spLocks noChangeArrowheads="1"/>
          </p:cNvSpPr>
          <p:nvPr/>
        </p:nvSpPr>
        <p:spPr bwMode="auto">
          <a:xfrm>
            <a:off x="6019800" y="4572000"/>
            <a:ext cx="24384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i="1" dirty="0" smtClean="0">
                <a:solidFill>
                  <a:srgbClr val="000090"/>
                </a:solidFill>
              </a:rPr>
              <a:t>cost-distance (universal)</a:t>
            </a:r>
            <a:endParaRPr lang="en-US" sz="1600" i="1" dirty="0">
              <a:solidFill>
                <a:srgbClr val="00009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RSTCHEKURI@W86373XCVGPT3PP7" val="2770"/>
  <p:tag name="FIRST@W86373XCVGPT3PP7" val="2770"/>
  <p:tag name="DEFAULTDISPLAYSOURCE" val="\documentclass{article}\pagestyle{empty}&#10;\begin{document}&#10;&#10;\end{document}&#10;"/>
  <p:tag name="EMBEDFONTS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Capital">
  <a:themeElements>
    <a:clrScheme name="Capital">
      <a:dk1>
        <a:srgbClr val="000000"/>
      </a:dk1>
      <a:lt1>
        <a:srgbClr val="FFFFFF"/>
      </a:lt1>
      <a:dk2>
        <a:srgbClr val="6F6D5D"/>
      </a:dk2>
      <a:lt2>
        <a:srgbClr val="7C8F97"/>
      </a:lt2>
      <a:accent1>
        <a:srgbClr val="4B5A60"/>
      </a:accent1>
      <a:accent2>
        <a:srgbClr val="9C5238"/>
      </a:accent2>
      <a:accent3>
        <a:srgbClr val="504539"/>
      </a:accent3>
      <a:accent4>
        <a:srgbClr val="C1AD79"/>
      </a:accent4>
      <a:accent5>
        <a:srgbClr val="667559"/>
      </a:accent5>
      <a:accent6>
        <a:srgbClr val="BAD6AD"/>
      </a:accent6>
      <a:hlink>
        <a:srgbClr val="524A82"/>
      </a:hlink>
      <a:folHlink>
        <a:srgbClr val="8F9954"/>
      </a:folHlink>
    </a:clrScheme>
    <a:fontScheme name="Capital">
      <a:majorFont>
        <a:latin typeface="Calisto MT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Capita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atMod val="150000"/>
                <a:lumMod val="50000"/>
              </a:schemeClr>
              <a:schemeClr val="phClr">
                <a:satMod val="300000"/>
                <a:lumMod val="125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atMod val="135000"/>
                <a:lumMod val="80000"/>
              </a:schemeClr>
              <a:schemeClr val="phClr">
                <a:satMod val="250000"/>
                <a:lumMod val="15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>
              <a:shade val="90000"/>
            </a:schemeClr>
          </a:solidFill>
          <a:prstDash val="solid"/>
        </a:ln>
        <a:ln w="44450" cap="flat" cmpd="sng" algn="ctr">
          <a:solidFill>
            <a:schemeClr val="phClr">
              <a:shade val="85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sx="101000" sy="101000" algn="ctr" rotWithShape="0">
              <a:srgbClr val="000000">
                <a:alpha val="40000"/>
              </a:srgbClr>
            </a:outerShdw>
          </a:effectLst>
          <a:scene3d>
            <a:camera prst="perspectiveFront" fov="3000000"/>
            <a:lightRig rig="threePt" dir="tl"/>
          </a:scene3d>
          <a:sp3d>
            <a:bevelT w="0" h="0"/>
          </a:sp3d>
        </a:effectStyle>
        <a:effectStyle>
          <a:effectLst>
            <a:innerShdw blurRad="190500">
              <a:srgbClr val="000000">
                <a:alpha val="50000"/>
              </a:srgbClr>
            </a:innerShdw>
          </a:effectLst>
          <a:scene3d>
            <a:camera prst="perspectiveFront" fov="4800000"/>
            <a:lightRig rig="twoPt" dir="t">
              <a:rot lat="0" lon="0" rev="48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3">
            <a:duotone>
              <a:schemeClr val="phClr">
                <a:satMod val="150000"/>
                <a:lumMod val="50000"/>
              </a:schemeClr>
              <a:schemeClr val="phClr">
                <a:satMod val="400000"/>
                <a:lumMod val="16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Capital.thmx</Template>
  <TotalTime>5204</TotalTime>
  <Words>1876</Words>
  <Application>Microsoft Macintosh PowerPoint</Application>
  <PresentationFormat>On-screen Show (4:3)</PresentationFormat>
  <Paragraphs>242</Paragraphs>
  <Slides>35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Capital</vt:lpstr>
      <vt:lpstr>Buy at Bulk Network Design (with Protection)</vt:lpstr>
      <vt:lpstr>Optical Network Design</vt:lpstr>
      <vt:lpstr>Optical Network Design</vt:lpstr>
      <vt:lpstr>Buy-at-Bulk Network Design</vt:lpstr>
      <vt:lpstr>Buy-at-Bulk Network Design</vt:lpstr>
      <vt:lpstr>Single-sink BatB</vt:lpstr>
      <vt:lpstr>Economies of scale (sub-additive costs)</vt:lpstr>
      <vt:lpstr>Economies of scale (sub-additive costs)</vt:lpstr>
      <vt:lpstr>Economies of scale</vt:lpstr>
      <vt:lpstr>Uniform versus Non-uniform</vt:lpstr>
      <vt:lpstr>Approximability</vt:lpstr>
      <vt:lpstr>Easy to state open problems</vt:lpstr>
      <vt:lpstr>Three algorithms for  Multi-commodity BatB</vt:lpstr>
      <vt:lpstr>Alg1: Using tree embeddings</vt:lpstr>
      <vt:lpstr>Alg1: Using tree embeddings</vt:lpstr>
      <vt:lpstr>Open problems for uniform</vt:lpstr>
      <vt:lpstr>Alg2: Greedy using random permutation</vt:lpstr>
      <vt:lpstr>Details</vt:lpstr>
      <vt:lpstr>Alg2: Theorems</vt:lpstr>
      <vt:lpstr>Alg2: Open Problems</vt:lpstr>
      <vt:lpstr>Alg3: Junction routing</vt:lpstr>
      <vt:lpstr>Alg3: Junction routing</vt:lpstr>
      <vt:lpstr>Analysis overview</vt:lpstr>
      <vt:lpstr>Existence of good junction trees</vt:lpstr>
      <vt:lpstr>Min-density junction tree</vt:lpstr>
      <vt:lpstr>Min-density junction tree</vt:lpstr>
      <vt:lpstr>Alg3: Open Problems</vt:lpstr>
      <vt:lpstr>Buy-at-Bulk with Protection</vt:lpstr>
      <vt:lpstr>Buy-at-Bulk with Protection</vt:lpstr>
      <vt:lpstr>Buy-at-Bulk with Protection</vt:lpstr>
      <vt:lpstr>Buy-at-Bulk with Protection</vt:lpstr>
      <vt:lpstr>Buy-at-Bulk with Protection</vt:lpstr>
      <vt:lpstr>Open problems</vt:lpstr>
      <vt:lpstr>Conclusion</vt:lpstr>
      <vt:lpstr>Uniform costs: cable model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Approximation Algorithms for Buy-at-Bulk Network Design</dc:title>
  <dc:creator>Chandra Chekuri</dc:creator>
  <cp:lastModifiedBy>Chandra Chekuri</cp:lastModifiedBy>
  <cp:revision>227</cp:revision>
  <cp:lastPrinted>2007-08-05T19:55:51Z</cp:lastPrinted>
  <dcterms:created xsi:type="dcterms:W3CDTF">2006-10-08T20:04:26Z</dcterms:created>
  <dcterms:modified xsi:type="dcterms:W3CDTF">2011-06-16T21:12:03Z</dcterms:modified>
</cp:coreProperties>
</file>