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3" r:id="rId17"/>
    <p:sldId id="271" r:id="rId18"/>
    <p:sldId id="272" r:id="rId19"/>
    <p:sldId id="274" r:id="rId20"/>
    <p:sldId id="275" r:id="rId21"/>
    <p:sldId id="277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79433" autoAdjust="0"/>
  </p:normalViewPr>
  <p:slideViewPr>
    <p:cSldViewPr snapToGrid="0" snapToObjects="1">
      <p:cViewPr>
        <p:scale>
          <a:sx n="180" d="100"/>
          <a:sy n="180" d="100"/>
        </p:scale>
        <p:origin x="-6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B7F9D-3D16-6D40-9CEB-B63A86B4A08A}" type="datetimeFigureOut">
              <a:rPr lang="en-US" smtClean="0"/>
              <a:t>6/12/11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6857F-0BB9-0A4A-A764-C5F9505D7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1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25F7-997D-4594-A039-BF5F0A18D1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_{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&amp;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geq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qquad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forall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\in V\\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_{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i,j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}) &amp; 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mbox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{a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multicommodity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flow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} \\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\sum_{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neq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_{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&amp;= \beta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qquad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forall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\\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\sum_{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\in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\in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}}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_{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&amp;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geq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0.01 \beta |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|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qquad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forall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\\</a:t>
            </a: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6857F-0BB9-0A4A-A764-C5F9505D77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4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\min &amp;\</a:t>
            </a:r>
            <a:r>
              <a:rPr lang="fi-FI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sum_{\{i,j</a:t>
            </a:r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\} \in E} </a:t>
            </a:r>
            <a:r>
              <a:rPr lang="fi-FI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d_{ij</a:t>
            </a:r>
            <a:r>
              <a: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\\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d_{ij} &amp; \in \{0,1\}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+ d_{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&amp;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qquad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{(triangle inequality)} \\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\sum_{i\neq j} d_{ij} &amp; \geq cn(1-c)n^2</a:t>
            </a:r>
          </a:p>
          <a:p>
            <a:endParaRPr lang="hr-H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r-H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d_{ij} &amp; = |v_i-v_j|^2 \\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v_i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\in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Re^n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qquad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forall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endParaRPr lang="hr-H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6857F-0BB9-0A4A-A764-C5F9505D77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49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\min_{S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qquad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{\sum_{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\in S, j \in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{S}} c_{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}}{\sum_{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\in S, j\in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{S}} d_{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{cap}(S,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{S})}{\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{demand}(S,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{S})}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&amp;\min \sum_{ij} c_{ij} x_{ij}\\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\sum_{ij}d_{ij} x_{ij} &amp;=1 \\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+ x_{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&amp;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x_{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qquad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forall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j, k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qquad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{(triangle inequality)}\\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x_{ij} &amp; = |v_i -v_j|^2 \\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v_1, v_2, \ldots, v_n  \in \Re^n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6857F-0BB9-0A4A-A764-C5F9505D77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6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6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5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4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3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8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9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8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4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3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06AE-64F2-B54C-AA8A-56E24424F282}" type="datetimeFigureOut">
              <a:rPr lang="en-US" smtClean="0"/>
              <a:t>6/12/11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Expansion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25EA5-CD3E-E444-93E4-333A45495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7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9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have we learnt about graph expansion in the new </a:t>
            </a:r>
            <a:r>
              <a:rPr lang="en-US" dirty="0" err="1" smtClean="0"/>
              <a:t>millenium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Sanjeev </a:t>
            </a:r>
            <a:r>
              <a:rPr lang="en-US" dirty="0" err="1" smtClean="0">
                <a:solidFill>
                  <a:srgbClr val="0000FF"/>
                </a:solidFill>
              </a:rPr>
              <a:t>Arora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Princeton University &amp;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Center for Computational Intractability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8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7888" y="776111"/>
            <a:ext cx="802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 flow-based O(√log n)-approximation algorithm for expansion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333" y="1610723"/>
            <a:ext cx="2869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For</a:t>
            </a:r>
            <a:r>
              <a:rPr lang="en-US" sz="2000" dirty="0" smtClean="0">
                <a:solidFill>
                  <a:srgbClr val="008000"/>
                </a:solidFill>
              </a:rPr>
              <a:t> β = 1/n, 2/n, 4/n,… </a:t>
            </a:r>
            <a:r>
              <a:rPr lang="en-US" sz="2000" b="1" dirty="0" smtClean="0">
                <a:solidFill>
                  <a:srgbClr val="008000"/>
                </a:solidFill>
              </a:rPr>
              <a:t>do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5889" y="2429168"/>
            <a:ext cx="6514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Try to solve above LP to route a β-regular expander flow in G 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8778" y="3160889"/>
            <a:ext cx="5138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If succeed, have verified that expansion ≥ 0.01β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9333" y="3984058"/>
            <a:ext cx="7556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If fail, use [ARV] technique to find a cut of expansion &lt; O(β√log n)</a:t>
            </a:r>
            <a:br>
              <a:rPr lang="en-US" sz="2000" dirty="0" smtClean="0">
                <a:solidFill>
                  <a:srgbClr val="660066"/>
                </a:solidFill>
              </a:rPr>
            </a:br>
            <a:r>
              <a:rPr lang="en-US" sz="2000" dirty="0" smtClean="0">
                <a:solidFill>
                  <a:srgbClr val="660066"/>
                </a:solidFill>
              </a:rPr>
              <a:t>(note: </a:t>
            </a:r>
            <a:r>
              <a:rPr lang="en-US" sz="2000" dirty="0" smtClean="0">
                <a:solidFill>
                  <a:srgbClr val="FF0000"/>
                </a:solidFill>
              </a:rPr>
              <a:t>before</a:t>
            </a:r>
            <a:r>
              <a:rPr lang="en-US" sz="2000" dirty="0" smtClean="0">
                <a:solidFill>
                  <a:srgbClr val="660066"/>
                </a:solidFill>
              </a:rPr>
              <a:t> finding this cut had </a:t>
            </a:r>
            <a:r>
              <a:rPr lang="en-US" sz="2000" dirty="0" smtClean="0">
                <a:solidFill>
                  <a:srgbClr val="FF0000"/>
                </a:solidFill>
              </a:rPr>
              <a:t>already verified </a:t>
            </a:r>
            <a:r>
              <a:rPr lang="en-US" sz="2000" dirty="0" smtClean="0">
                <a:solidFill>
                  <a:srgbClr val="660066"/>
                </a:solidFill>
              </a:rPr>
              <a:t>expansion ≥ 0.01 β/2) 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277" y="5296224"/>
            <a:ext cx="7404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(Note: Can be implemented in O(n</a:t>
            </a:r>
            <a:r>
              <a:rPr lang="en-US" sz="2000" baseline="30000" dirty="0" smtClean="0"/>
              <a:t>1.5</a:t>
            </a:r>
            <a:r>
              <a:rPr lang="en-US" sz="2000" dirty="0" smtClean="0"/>
              <a:t>) time using matrix multiplicative</a:t>
            </a:r>
            <a:br>
              <a:rPr lang="en-US" sz="2000" dirty="0" smtClean="0"/>
            </a:br>
            <a:r>
              <a:rPr lang="en-US" sz="2000" dirty="0" smtClean="0"/>
              <a:t>weight method [Sh09,AK07,AHK05]</a:t>
            </a:r>
            <a:r>
              <a:rPr lang="en-US" sz="2000" dirty="0" smtClean="0"/>
              <a:t>.  </a:t>
            </a:r>
            <a:r>
              <a:rPr lang="en-US" sz="2000" dirty="0" err="1" smtClean="0">
                <a:solidFill>
                  <a:srgbClr val="FF0000"/>
                </a:solidFill>
              </a:rPr>
              <a:t>Satyen</a:t>
            </a:r>
            <a:r>
              <a:rPr lang="en-US" sz="2000" dirty="0" smtClean="0">
                <a:solidFill>
                  <a:srgbClr val="FF0000"/>
                </a:solidFill>
              </a:rPr>
              <a:t> Kale’s talk.</a:t>
            </a:r>
            <a:r>
              <a:rPr lang="en-US" sz="2000" dirty="0" smtClean="0"/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24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486833"/>
            <a:ext cx="3927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dirty="0" smtClean="0">
                <a:solidFill>
                  <a:srgbClr val="0000FF"/>
                </a:solidFill>
              </a:rPr>
              <a:t>uggested research directions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056" y="1481667"/>
            <a:ext cx="84080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Nothing special about routing an expander flow; could use </a:t>
            </a:r>
            <a:r>
              <a:rPr lang="en-US" sz="2000" dirty="0" smtClean="0">
                <a:solidFill>
                  <a:srgbClr val="0000FF"/>
                </a:solidFill>
              </a:rPr>
              <a:t>any </a:t>
            </a:r>
            <a:r>
              <a:rPr lang="en-US" sz="2000" dirty="0" smtClean="0"/>
              <a:t>graph </a:t>
            </a:r>
            <a:br>
              <a:rPr lang="en-US" sz="2000" dirty="0" smtClean="0"/>
            </a:br>
            <a:r>
              <a:rPr lang="en-US" sz="2000" dirty="0" smtClean="0"/>
              <a:t>family whose expansion can be </a:t>
            </a:r>
            <a:r>
              <a:rPr lang="en-US" sz="2000" dirty="0" smtClean="0">
                <a:solidFill>
                  <a:srgbClr val="FF0000"/>
                </a:solidFill>
              </a:rPr>
              <a:t>verified</a:t>
            </a:r>
            <a:r>
              <a:rPr lang="en-US" sz="2000" dirty="0" smtClean="0"/>
              <a:t> up to O(1) factor. (Suffices to</a:t>
            </a:r>
            <a:br>
              <a:rPr lang="en-US" sz="2000" dirty="0" smtClean="0"/>
            </a:br>
            <a:r>
              <a:rPr lang="en-US" sz="2000" dirty="0" smtClean="0"/>
              <a:t>solve LP.)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8000"/>
                </a:solidFill>
              </a:rPr>
              <a:t>Example: Graphs with a </a:t>
            </a:r>
            <a:r>
              <a:rPr lang="en-US" sz="2000" dirty="0" smtClean="0">
                <a:solidFill>
                  <a:srgbClr val="FF0000"/>
                </a:solidFill>
              </a:rPr>
              <a:t>few</a:t>
            </a:r>
            <a:r>
              <a:rPr lang="en-US" sz="2000" dirty="0" smtClean="0">
                <a:solidFill>
                  <a:srgbClr val="008000"/>
                </a:solidFill>
              </a:rPr>
              <a:t> small nonzero eigenvalues (generalizes expanders,</a:t>
            </a:r>
            <a:br>
              <a:rPr lang="en-US" sz="2000" dirty="0" smtClean="0">
                <a:solidFill>
                  <a:srgbClr val="008000"/>
                </a:solidFill>
              </a:rPr>
            </a:br>
            <a:r>
              <a:rPr lang="en-US" sz="2000" dirty="0" smtClean="0">
                <a:solidFill>
                  <a:srgbClr val="008000"/>
                </a:solidFill>
              </a:rPr>
              <a:t>which have no small eigenvalues)</a:t>
            </a:r>
            <a:r>
              <a:rPr lang="en-US" sz="2000" dirty="0"/>
              <a:t> </a:t>
            </a:r>
            <a:r>
              <a:rPr lang="en-US" sz="2000" dirty="0" smtClean="0"/>
              <a:t>[A., Barak, Steurer’10]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69056" y="3979333"/>
            <a:ext cx="6983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Could also try for o(√log n) approximation in </a:t>
            </a:r>
            <a:r>
              <a:rPr lang="en-US" sz="2000" dirty="0" err="1" smtClean="0"/>
              <a:t>subexponential</a:t>
            </a:r>
            <a:r>
              <a:rPr lang="en-US" sz="2000" dirty="0" smtClean="0"/>
              <a:t> time.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9056" y="5115278"/>
            <a:ext cx="2884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See David </a:t>
            </a:r>
            <a:r>
              <a:rPr lang="en-US" sz="2000" dirty="0" err="1" smtClean="0">
                <a:solidFill>
                  <a:srgbClr val="FF0000"/>
                </a:solidFill>
              </a:rPr>
              <a:t>Steurer’s</a:t>
            </a:r>
            <a:r>
              <a:rPr lang="en-US" sz="2000" dirty="0" smtClean="0">
                <a:solidFill>
                  <a:srgbClr val="FF0000"/>
                </a:solidFill>
              </a:rPr>
              <a:t> talk….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9" name="Picture 8" descr="MCj04042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8859" y="216429"/>
            <a:ext cx="12287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332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2: Use of math programming relaxations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47910" y="1958356"/>
            <a:ext cx="8177368" cy="1732851"/>
            <a:chOff x="566368" y="1341162"/>
            <a:chExt cx="8177368" cy="1732851"/>
          </a:xfrm>
        </p:grpSpPr>
        <p:sp>
          <p:nvSpPr>
            <p:cNvPr id="4" name="Oval 3"/>
            <p:cNvSpPr/>
            <p:nvPr/>
          </p:nvSpPr>
          <p:spPr>
            <a:xfrm rot="911977">
              <a:off x="566368" y="2252103"/>
              <a:ext cx="1364403" cy="821910"/>
            </a:xfrm>
            <a:prstGeom prst="ellipse">
              <a:avLst/>
            </a:prstGeom>
            <a:ln w="28575"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" name="Oval 4"/>
            <p:cNvSpPr/>
            <p:nvPr/>
          </p:nvSpPr>
          <p:spPr>
            <a:xfrm rot="911977">
              <a:off x="965720" y="1370429"/>
              <a:ext cx="1364403" cy="8219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S</a:t>
              </a:r>
              <a:r>
                <a:rPr lang="en-US" baseline="30000" dirty="0" err="1" smtClean="0">
                  <a:solidFill>
                    <a:schemeClr val="tx1"/>
                  </a:solidFill>
                </a:rPr>
                <a:t>c</a:t>
              </a:r>
              <a:endParaRPr lang="en-US" baseline="30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44611" y="1341162"/>
              <a:ext cx="599912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Cut </a:t>
              </a:r>
              <a:r>
                <a:rPr lang="en-US" sz="2000" dirty="0" err="1" smtClean="0"/>
                <a:t>semimetric</a:t>
              </a:r>
              <a:r>
                <a:rPr lang="en-US" sz="2000" dirty="0" smtClean="0"/>
                <a:t>  </a:t>
              </a:r>
              <a:br>
                <a:rPr lang="en-US" sz="2000" dirty="0" smtClean="0"/>
              </a:br>
              <a:r>
                <a:rPr lang="en-US" sz="2000" dirty="0" smtClean="0"/>
                <a:t>			</a:t>
              </a:r>
              <a:r>
                <a:rPr lang="en-US" sz="2000" dirty="0" err="1" smtClean="0"/>
                <a:t>d</a:t>
              </a:r>
              <a:r>
                <a:rPr lang="en-US" sz="2000" baseline="-25000" dirty="0" err="1" smtClean="0"/>
                <a:t>S</a:t>
              </a:r>
              <a:r>
                <a:rPr lang="en-US" sz="2000" dirty="0" smtClean="0"/>
                <a:t>(</a:t>
              </a:r>
              <a:r>
                <a:rPr lang="en-US" sz="2000" dirty="0" err="1"/>
                <a:t>i</a:t>
              </a:r>
              <a:r>
                <a:rPr lang="en-US" sz="2000" dirty="0" err="1" smtClean="0"/>
                <a:t>,j</a:t>
              </a:r>
              <a:r>
                <a:rPr lang="en-US" sz="2000" dirty="0" smtClean="0"/>
                <a:t>) = 1 if </a:t>
              </a:r>
              <a:r>
                <a:rPr lang="en-US" sz="2000" dirty="0" err="1" smtClean="0"/>
                <a:t>i</a:t>
              </a:r>
              <a:r>
                <a:rPr lang="en-US" sz="2000" dirty="0" smtClean="0"/>
                <a:t>, j on opposite sides of the cut,</a:t>
              </a:r>
              <a:br>
                <a:rPr lang="en-US" sz="2000" dirty="0" smtClean="0"/>
              </a:br>
              <a:r>
                <a:rPr lang="en-US" sz="2000" dirty="0" smtClean="0"/>
                <a:t>				   = 0 else.</a:t>
              </a:r>
              <a:endParaRPr lang="en-US" sz="2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67833" y="1559278"/>
            <a:ext cx="869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Recall: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11389" y="1356914"/>
            <a:ext cx="778765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Integer program for  c-balanced separator (expansion of sets of size ≥ </a:t>
            </a:r>
            <a:r>
              <a:rPr lang="en-US" sz="2000" dirty="0" err="1" smtClean="0">
                <a:solidFill>
                  <a:srgbClr val="0000FF"/>
                </a:solidFill>
              </a:rPr>
              <a:t>cn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12" name="Picture 1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378" y="2876130"/>
            <a:ext cx="1020234" cy="25174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2772833" y="2876130"/>
            <a:ext cx="1248834" cy="32709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67833" y="1509889"/>
            <a:ext cx="797278" cy="12700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1039" y="1109779"/>
            <a:ext cx="825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Linear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9283" y="1758301"/>
            <a:ext cx="3414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[LR88]; O(log n)-approximation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817" y="1109779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660066"/>
                </a:solidFill>
              </a:rPr>
              <a:t>Semidefinite</a:t>
            </a:r>
            <a:endParaRPr lang="en-US" sz="2000" dirty="0">
              <a:solidFill>
                <a:srgbClr val="660066"/>
              </a:solidFill>
            </a:endParaRPr>
          </a:p>
        </p:txBody>
      </p:sp>
      <p:pic>
        <p:nvPicPr>
          <p:cNvPr id="21" name="Picture 20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46" y="4480158"/>
            <a:ext cx="2141361" cy="83832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11389" y="5912556"/>
            <a:ext cx="8358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[ARV04]: O(√log n) </a:t>
            </a:r>
            <a:r>
              <a:rPr lang="en-US" sz="2000" dirty="0" smtClean="0">
                <a:solidFill>
                  <a:srgbClr val="660066"/>
                </a:solidFill>
              </a:rPr>
              <a:t>–approximation.</a:t>
            </a:r>
          </a:p>
          <a:p>
            <a:r>
              <a:rPr lang="en-US" sz="2000" dirty="0" smtClean="0">
                <a:solidFill>
                  <a:srgbClr val="660066"/>
                </a:solidFill>
              </a:rPr>
              <a:t>(Main obstacle: understanding vectors satisfying triangle inequality condition).</a:t>
            </a:r>
            <a:endParaRPr lang="en-US" sz="2000" dirty="0">
              <a:solidFill>
                <a:srgbClr val="660066"/>
              </a:solidFill>
            </a:endParaRP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050" y="1958210"/>
            <a:ext cx="5004656" cy="245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3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  <p:bldP spid="17" grpId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to round the SDP: 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Structure Theorem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7444" y="1283582"/>
            <a:ext cx="529887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v</a:t>
            </a:r>
            <a:r>
              <a:rPr lang="en-US" sz="2000" baseline="-25000" dirty="0" smtClean="0"/>
              <a:t>1,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 : unit vectors in </a:t>
            </a:r>
            <a:r>
              <a:rPr lang="en-US" sz="2000" dirty="0" err="1" smtClean="0"/>
              <a:t>R</a:t>
            </a:r>
            <a:r>
              <a:rPr lang="en-US" sz="2000" baseline="30000" dirty="0" err="1" smtClean="0"/>
              <a:t>n</a:t>
            </a:r>
            <a:r>
              <a:rPr lang="en-US" sz="2000" dirty="0" smtClean="0"/>
              <a:t>, </a:t>
            </a:r>
            <a:r>
              <a:rPr lang="en-US" sz="2000" dirty="0" err="1" smtClean="0"/>
              <a:t>s.t.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avg</a:t>
            </a:r>
            <a:r>
              <a:rPr lang="en-US" sz="2000" dirty="0" smtClean="0"/>
              <a:t> |v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–v</a:t>
            </a:r>
            <a:r>
              <a:rPr lang="en-US" sz="2000" baseline="-25000" dirty="0" smtClean="0"/>
              <a:t>j</a:t>
            </a:r>
            <a:r>
              <a:rPr lang="en-US" sz="2000" dirty="0" smtClean="0"/>
              <a:t>|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</a:t>
            </a:r>
            <a:r>
              <a:rPr lang="en-US" sz="2000" dirty="0" err="1" smtClean="0"/>
              <a:t>Ω</a:t>
            </a:r>
            <a:r>
              <a:rPr lang="en-US" sz="2000" dirty="0" smtClean="0"/>
              <a:t>(1)  (“</a:t>
            </a:r>
            <a:r>
              <a:rPr lang="en-US" sz="2000" dirty="0" smtClean="0">
                <a:solidFill>
                  <a:srgbClr val="FF0000"/>
                </a:solidFill>
              </a:rPr>
              <a:t>well-spread</a:t>
            </a:r>
            <a:r>
              <a:rPr lang="en-US" sz="2000" dirty="0" smtClean="0"/>
              <a:t>”)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|v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–v</a:t>
            </a:r>
            <a:r>
              <a:rPr lang="en-US" sz="2000" baseline="-25000" dirty="0" smtClean="0"/>
              <a:t>j</a:t>
            </a:r>
            <a:r>
              <a:rPr lang="en-US" sz="2000" dirty="0" smtClean="0"/>
              <a:t>|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|v</a:t>
            </a:r>
            <a:r>
              <a:rPr lang="en-US" sz="2000" baseline="-25000" dirty="0" smtClean="0"/>
              <a:t>j</a:t>
            </a:r>
            <a:r>
              <a:rPr lang="en-US" sz="2000" dirty="0" smtClean="0"/>
              <a:t>-v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|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≥ |v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–v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|</a:t>
            </a:r>
            <a:r>
              <a:rPr lang="en-US" sz="2000" baseline="30000" dirty="0" smtClean="0"/>
              <a:t>2   </a:t>
            </a:r>
            <a:br>
              <a:rPr lang="en-US" sz="2000" baseline="30000" dirty="0" smtClean="0"/>
            </a:br>
            <a:r>
              <a:rPr lang="en-US" sz="2000" baseline="30000" dirty="0" smtClean="0"/>
              <a:t>            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(</a:t>
            </a:r>
            <a:r>
              <a:rPr lang="en-US" sz="2000" i="1" dirty="0" smtClean="0"/>
              <a:t>l</a:t>
            </a:r>
            <a:r>
              <a:rPr lang="en-US" sz="2000" i="1" baseline="-25000" dirty="0" smtClean="0"/>
              <a:t>2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 property</a:t>
            </a:r>
            <a:r>
              <a:rPr lang="en-US" sz="2000" dirty="0" smtClean="0"/>
              <a:t>; angle subtended by any two points</a:t>
            </a:r>
            <a:br>
              <a:rPr lang="en-US" sz="2000" dirty="0" smtClean="0"/>
            </a:br>
            <a:r>
              <a:rPr lang="en-US" sz="2000" dirty="0" smtClean="0"/>
              <a:t>on the third is </a:t>
            </a:r>
            <a:r>
              <a:rPr lang="en-US" sz="2000" dirty="0" err="1" smtClean="0"/>
              <a:t>nonobtuse</a:t>
            </a:r>
            <a:r>
              <a:rPr lang="en-US" sz="2000" dirty="0" smtClean="0"/>
              <a:t>; includes </a:t>
            </a:r>
            <a:r>
              <a:rPr lang="en-US" sz="2000" i="1" dirty="0" smtClean="0"/>
              <a:t>l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as subcase)</a:t>
            </a:r>
            <a:endParaRPr lang="en-US" sz="2000" baseline="30000" dirty="0"/>
          </a:p>
        </p:txBody>
      </p:sp>
      <p:grpSp>
        <p:nvGrpSpPr>
          <p:cNvPr id="3" name="Group 2"/>
          <p:cNvGrpSpPr/>
          <p:nvPr/>
        </p:nvGrpSpPr>
        <p:grpSpPr>
          <a:xfrm>
            <a:off x="917222" y="1417638"/>
            <a:ext cx="1411112" cy="1411112"/>
            <a:chOff x="917222" y="1417638"/>
            <a:chExt cx="1411112" cy="1411112"/>
          </a:xfrm>
        </p:grpSpPr>
        <p:sp>
          <p:nvSpPr>
            <p:cNvPr id="4" name="Oval 3"/>
            <p:cNvSpPr/>
            <p:nvPr/>
          </p:nvSpPr>
          <p:spPr>
            <a:xfrm>
              <a:off x="917222" y="1417638"/>
              <a:ext cx="1411112" cy="1411112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608667" y="1813278"/>
              <a:ext cx="627944" cy="33161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4" idx="0"/>
            </p:cNvCxnSpPr>
            <p:nvPr/>
          </p:nvCxnSpPr>
          <p:spPr>
            <a:xfrm flipV="1">
              <a:off x="1608667" y="1417638"/>
              <a:ext cx="14111" cy="72725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4" idx="1"/>
            </p:cNvCxnSpPr>
            <p:nvPr/>
          </p:nvCxnSpPr>
          <p:spPr>
            <a:xfrm flipH="1" flipV="1">
              <a:off x="1123875" y="1624291"/>
              <a:ext cx="484792" cy="52059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603500" y="3731151"/>
            <a:ext cx="640644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THM: For </a:t>
            </a:r>
            <a:r>
              <a:rPr lang="en-US" sz="2000" dirty="0" err="1">
                <a:solidFill>
                  <a:srgbClr val="FF0000"/>
                </a:solidFill>
              </a:rPr>
              <a:t>Δ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Ω</a:t>
            </a:r>
            <a:r>
              <a:rPr lang="en-US" sz="2000" dirty="0">
                <a:solidFill>
                  <a:srgbClr val="FF0000"/>
                </a:solidFill>
              </a:rPr>
              <a:t>(1/√log n) </a:t>
            </a:r>
            <a:r>
              <a:rPr lang="en-US" sz="2000" dirty="0" smtClean="0">
                <a:solidFill>
                  <a:srgbClr val="0000FF"/>
                </a:solidFill>
              </a:rPr>
              <a:t>there </a:t>
            </a:r>
            <a:r>
              <a:rPr lang="en-US" sz="2000" dirty="0" smtClean="0">
                <a:solidFill>
                  <a:srgbClr val="0000FF"/>
                </a:solidFill>
              </a:rPr>
              <a:t>exist sets S, T of size </a:t>
            </a:r>
            <a:r>
              <a:rPr lang="en-US" sz="2000" dirty="0" err="1" smtClean="0">
                <a:solidFill>
                  <a:srgbClr val="FF0000"/>
                </a:solidFill>
              </a:rPr>
              <a:t>Ω</a:t>
            </a:r>
            <a:r>
              <a:rPr lang="en-US" sz="2000" dirty="0" smtClean="0">
                <a:solidFill>
                  <a:srgbClr val="FF0000"/>
                </a:solidFill>
              </a:rPr>
              <a:t>(n)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s.t.</a:t>
            </a:r>
            <a:r>
              <a:rPr lang="en-US" sz="2000" dirty="0" smtClean="0">
                <a:solidFill>
                  <a:srgbClr val="0000FF"/>
                </a:solidFill>
              </a:rPr>
              <a:t/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/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|v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–v</a:t>
            </a:r>
            <a:r>
              <a:rPr lang="en-US" sz="2000" baseline="-25000" dirty="0" smtClean="0">
                <a:solidFill>
                  <a:srgbClr val="FF0000"/>
                </a:solidFill>
              </a:rPr>
              <a:t>j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≥ </a:t>
            </a:r>
            <a:r>
              <a:rPr lang="en-US" sz="2000" dirty="0" err="1" smtClean="0">
                <a:solidFill>
                  <a:srgbClr val="FF0000"/>
                </a:solidFill>
              </a:rPr>
              <a:t>Δ</a:t>
            </a:r>
            <a:r>
              <a:rPr lang="en-US" sz="2000" dirty="0" smtClean="0">
                <a:solidFill>
                  <a:srgbClr val="FF0000"/>
                </a:solidFill>
              </a:rPr>
              <a:t>    </a:t>
            </a:r>
            <a:r>
              <a:rPr lang="en-US" sz="2000" dirty="0" smtClean="0"/>
              <a:t>for all </a:t>
            </a:r>
            <a:r>
              <a:rPr lang="en-US" sz="2000" dirty="0" err="1" smtClean="0"/>
              <a:t>i</a:t>
            </a:r>
            <a:r>
              <a:rPr lang="en-US" sz="2000" dirty="0" smtClean="0"/>
              <a:t> in S, j in T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(S, T are </a:t>
            </a:r>
            <a:r>
              <a:rPr lang="en-US" sz="2000" dirty="0" err="1" smtClean="0">
                <a:solidFill>
                  <a:srgbClr val="FF0000"/>
                </a:solidFill>
              </a:rPr>
              <a:t>Δ</a:t>
            </a:r>
            <a:r>
              <a:rPr lang="en-US" sz="2000" dirty="0" smtClean="0">
                <a:solidFill>
                  <a:srgbClr val="FF0000"/>
                </a:solidFill>
              </a:rPr>
              <a:t>-separated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817178" y="3692210"/>
            <a:ext cx="1109576" cy="1609802"/>
            <a:chOff x="817178" y="3692210"/>
            <a:chExt cx="1109576" cy="1609802"/>
          </a:xfrm>
        </p:grpSpPr>
        <p:sp>
          <p:nvSpPr>
            <p:cNvPr id="15" name="Oval 14"/>
            <p:cNvSpPr/>
            <p:nvPr/>
          </p:nvSpPr>
          <p:spPr>
            <a:xfrm rot="18900000">
              <a:off x="817178" y="4146972"/>
              <a:ext cx="448853" cy="115504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00000">
              <a:off x="1322559" y="3692210"/>
              <a:ext cx="438162" cy="1327955"/>
            </a:xfrm>
            <a:prstGeom prst="ellipse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1467357" y="4677742"/>
              <a:ext cx="155421" cy="23995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601024" y="4917692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Δ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3389" y="5679722"/>
            <a:ext cx="8302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NB: Implies </a:t>
            </a:r>
            <a:r>
              <a:rPr lang="en-US" sz="2000" dirty="0" smtClean="0">
                <a:solidFill>
                  <a:srgbClr val="FF0000"/>
                </a:solidFill>
              </a:rPr>
              <a:t>weak</a:t>
            </a:r>
            <a:r>
              <a:rPr lang="en-US" sz="2000" dirty="0" smtClean="0">
                <a:solidFill>
                  <a:srgbClr val="008000"/>
                </a:solidFill>
              </a:rPr>
              <a:t> version of 1</a:t>
            </a:r>
            <a:r>
              <a:rPr lang="en-US" sz="2000" baseline="30000" dirty="0" smtClean="0">
                <a:solidFill>
                  <a:srgbClr val="008000"/>
                </a:solidFill>
              </a:rPr>
              <a:t>st</a:t>
            </a:r>
            <a:r>
              <a:rPr lang="en-US" sz="2000" dirty="0" smtClean="0">
                <a:solidFill>
                  <a:srgbClr val="008000"/>
                </a:solidFill>
              </a:rPr>
              <a:t> Structure </a:t>
            </a:r>
            <a:r>
              <a:rPr lang="en-US" sz="2000" dirty="0" err="1" smtClean="0">
                <a:solidFill>
                  <a:srgbClr val="008000"/>
                </a:solidFill>
              </a:rPr>
              <a:t>Thm</a:t>
            </a:r>
            <a:r>
              <a:rPr lang="en-US" sz="2000" dirty="0" smtClean="0">
                <a:solidFill>
                  <a:srgbClr val="008000"/>
                </a:solidFill>
              </a:rPr>
              <a:t>: </a:t>
            </a:r>
            <a:r>
              <a:rPr lang="en-US" sz="2000" dirty="0" err="1" smtClean="0">
                <a:solidFill>
                  <a:srgbClr val="008000"/>
                </a:solidFill>
              </a:rPr>
              <a:t>Maxflow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Mincut</a:t>
            </a:r>
            <a:r>
              <a:rPr lang="en-US" sz="2000" dirty="0" smtClean="0">
                <a:solidFill>
                  <a:srgbClr val="008000"/>
                </a:solidFill>
              </a:rPr>
              <a:t> applied to S, T </a:t>
            </a:r>
            <a:r>
              <a:rPr lang="en-US" sz="2000" dirty="0">
                <a:solidFill>
                  <a:srgbClr val="008000"/>
                </a:solidFill>
              </a:rPr>
              <a:t/>
            </a:r>
            <a:br>
              <a:rPr lang="en-US" sz="2000" dirty="0">
                <a:solidFill>
                  <a:srgbClr val="008000"/>
                </a:solidFill>
              </a:rPr>
            </a:br>
            <a:r>
              <a:rPr lang="en-US" sz="2000" dirty="0" smtClean="0">
                <a:solidFill>
                  <a:srgbClr val="008000"/>
                </a:solidFill>
              </a:rPr>
              <a:t>yields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Ω</a:t>
            </a:r>
            <a:r>
              <a:rPr lang="en-US" sz="2000" dirty="0" smtClean="0">
                <a:solidFill>
                  <a:srgbClr val="008000"/>
                </a:solidFill>
              </a:rPr>
              <a:t>(n) paths of </a:t>
            </a:r>
            <a:r>
              <a:rPr lang="en-US" sz="2000" dirty="0" smtClean="0">
                <a:solidFill>
                  <a:srgbClr val="008000"/>
                </a:solidFill>
              </a:rPr>
              <a:t>length O</a:t>
            </a:r>
            <a:r>
              <a:rPr lang="en-US" sz="2000" dirty="0" smtClean="0">
                <a:solidFill>
                  <a:srgbClr val="008000"/>
                </a:solidFill>
              </a:rPr>
              <a:t>(1/α) that cross </a:t>
            </a:r>
            <a:r>
              <a:rPr lang="en-US" sz="2000" dirty="0" err="1" smtClean="0">
                <a:solidFill>
                  <a:srgbClr val="008000"/>
                </a:solidFill>
              </a:rPr>
              <a:t>Ω</a:t>
            </a:r>
            <a:r>
              <a:rPr lang="en-US" sz="2000" dirty="0" smtClean="0">
                <a:solidFill>
                  <a:srgbClr val="008000"/>
                </a:solidFill>
              </a:rPr>
              <a:t>(1/√log n)  fraction of cuts.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9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the SDP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rot="18900000">
            <a:off x="825337" y="1848555"/>
            <a:ext cx="557388" cy="128411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18900000">
            <a:off x="1567584" y="1119011"/>
            <a:ext cx="557388" cy="1284111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5000" y="1316123"/>
            <a:ext cx="3711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S, T:  </a:t>
            </a:r>
            <a:r>
              <a:rPr lang="en-US" sz="2000" dirty="0" err="1" smtClean="0">
                <a:solidFill>
                  <a:srgbClr val="660066"/>
                </a:solidFill>
              </a:rPr>
              <a:t>Δ</a:t>
            </a:r>
            <a:r>
              <a:rPr lang="en-US" sz="2000" dirty="0" smtClean="0">
                <a:solidFill>
                  <a:srgbClr val="660066"/>
                </a:solidFill>
              </a:rPr>
              <a:t>-separated sets of size </a:t>
            </a:r>
            <a:r>
              <a:rPr lang="en-US" sz="2000" dirty="0" err="1" smtClean="0">
                <a:solidFill>
                  <a:srgbClr val="660066"/>
                </a:solidFill>
              </a:rPr>
              <a:t>Ω</a:t>
            </a:r>
            <a:r>
              <a:rPr lang="en-US" sz="2000" dirty="0" smtClean="0">
                <a:solidFill>
                  <a:srgbClr val="660066"/>
                </a:solidFill>
              </a:rPr>
              <a:t>(n)</a:t>
            </a:r>
            <a:endParaRPr lang="en-US" sz="2000" dirty="0">
              <a:solidFill>
                <a:srgbClr val="660066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2000" y="1521150"/>
            <a:ext cx="1098192" cy="1237572"/>
            <a:chOff x="762000" y="1521150"/>
            <a:chExt cx="1098192" cy="1237572"/>
          </a:xfrm>
        </p:grpSpPr>
        <p:sp>
          <p:nvSpPr>
            <p:cNvPr id="11" name="Freeform 10"/>
            <p:cNvSpPr/>
            <p:nvPr/>
          </p:nvSpPr>
          <p:spPr>
            <a:xfrm>
              <a:off x="762000" y="1813278"/>
              <a:ext cx="945792" cy="945444"/>
            </a:xfrm>
            <a:custGeom>
              <a:avLst/>
              <a:gdLst>
                <a:gd name="connsiteX0" fmla="*/ 0 w 945792"/>
                <a:gd name="connsiteY0" fmla="*/ 0 h 945444"/>
                <a:gd name="connsiteX1" fmla="*/ 317500 w 945792"/>
                <a:gd name="connsiteY1" fmla="*/ 148166 h 945444"/>
                <a:gd name="connsiteX2" fmla="*/ 649111 w 945792"/>
                <a:gd name="connsiteY2" fmla="*/ 402166 h 945444"/>
                <a:gd name="connsiteX3" fmla="*/ 903111 w 945792"/>
                <a:gd name="connsiteY3" fmla="*/ 797278 h 945444"/>
                <a:gd name="connsiteX4" fmla="*/ 945444 w 945792"/>
                <a:gd name="connsiteY4" fmla="*/ 945444 h 94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5792" h="945444">
                  <a:moveTo>
                    <a:pt x="0" y="0"/>
                  </a:moveTo>
                  <a:cubicBezTo>
                    <a:pt x="104657" y="40569"/>
                    <a:pt x="209315" y="81138"/>
                    <a:pt x="317500" y="148166"/>
                  </a:cubicBezTo>
                  <a:cubicBezTo>
                    <a:pt x="425685" y="215194"/>
                    <a:pt x="551509" y="293981"/>
                    <a:pt x="649111" y="402166"/>
                  </a:cubicBezTo>
                  <a:cubicBezTo>
                    <a:pt x="746713" y="510351"/>
                    <a:pt x="853722" y="706732"/>
                    <a:pt x="903111" y="797278"/>
                  </a:cubicBezTo>
                  <a:cubicBezTo>
                    <a:pt x="952500" y="887824"/>
                    <a:pt x="945444" y="945444"/>
                    <a:pt x="945444" y="945444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72064" y="1739886"/>
              <a:ext cx="945792" cy="945444"/>
            </a:xfrm>
            <a:custGeom>
              <a:avLst/>
              <a:gdLst>
                <a:gd name="connsiteX0" fmla="*/ 0 w 945792"/>
                <a:gd name="connsiteY0" fmla="*/ 0 h 945444"/>
                <a:gd name="connsiteX1" fmla="*/ 317500 w 945792"/>
                <a:gd name="connsiteY1" fmla="*/ 148166 h 945444"/>
                <a:gd name="connsiteX2" fmla="*/ 649111 w 945792"/>
                <a:gd name="connsiteY2" fmla="*/ 402166 h 945444"/>
                <a:gd name="connsiteX3" fmla="*/ 903111 w 945792"/>
                <a:gd name="connsiteY3" fmla="*/ 797278 h 945444"/>
                <a:gd name="connsiteX4" fmla="*/ 945444 w 945792"/>
                <a:gd name="connsiteY4" fmla="*/ 945444 h 94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5792" h="945444">
                  <a:moveTo>
                    <a:pt x="0" y="0"/>
                  </a:moveTo>
                  <a:cubicBezTo>
                    <a:pt x="104657" y="40569"/>
                    <a:pt x="209315" y="81138"/>
                    <a:pt x="317500" y="148166"/>
                  </a:cubicBezTo>
                  <a:cubicBezTo>
                    <a:pt x="425685" y="215194"/>
                    <a:pt x="551509" y="293981"/>
                    <a:pt x="649111" y="402166"/>
                  </a:cubicBezTo>
                  <a:cubicBezTo>
                    <a:pt x="746713" y="510351"/>
                    <a:pt x="853722" y="706732"/>
                    <a:pt x="903111" y="797278"/>
                  </a:cubicBezTo>
                  <a:cubicBezTo>
                    <a:pt x="952500" y="887824"/>
                    <a:pt x="945444" y="945444"/>
                    <a:pt x="945444" y="945444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14400" y="1521150"/>
              <a:ext cx="945792" cy="945444"/>
            </a:xfrm>
            <a:custGeom>
              <a:avLst/>
              <a:gdLst>
                <a:gd name="connsiteX0" fmla="*/ 0 w 945792"/>
                <a:gd name="connsiteY0" fmla="*/ 0 h 945444"/>
                <a:gd name="connsiteX1" fmla="*/ 317500 w 945792"/>
                <a:gd name="connsiteY1" fmla="*/ 148166 h 945444"/>
                <a:gd name="connsiteX2" fmla="*/ 649111 w 945792"/>
                <a:gd name="connsiteY2" fmla="*/ 402166 h 945444"/>
                <a:gd name="connsiteX3" fmla="*/ 903111 w 945792"/>
                <a:gd name="connsiteY3" fmla="*/ 797278 h 945444"/>
                <a:gd name="connsiteX4" fmla="*/ 945444 w 945792"/>
                <a:gd name="connsiteY4" fmla="*/ 945444 h 94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5792" h="945444">
                  <a:moveTo>
                    <a:pt x="0" y="0"/>
                  </a:moveTo>
                  <a:cubicBezTo>
                    <a:pt x="104657" y="40569"/>
                    <a:pt x="209315" y="81138"/>
                    <a:pt x="317500" y="148166"/>
                  </a:cubicBezTo>
                  <a:cubicBezTo>
                    <a:pt x="425685" y="215194"/>
                    <a:pt x="551509" y="293981"/>
                    <a:pt x="649111" y="402166"/>
                  </a:cubicBezTo>
                  <a:cubicBezTo>
                    <a:pt x="746713" y="510351"/>
                    <a:pt x="853722" y="706732"/>
                    <a:pt x="903111" y="797278"/>
                  </a:cubicBezTo>
                  <a:cubicBezTo>
                    <a:pt x="952500" y="887824"/>
                    <a:pt x="945444" y="945444"/>
                    <a:pt x="945444" y="945444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175000" y="1991555"/>
            <a:ext cx="4904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 </a:t>
            </a:r>
            <a:r>
              <a:rPr lang="en-US" sz="2000" dirty="0" smtClean="0">
                <a:solidFill>
                  <a:srgbClr val="FF0000"/>
                </a:solidFill>
              </a:rPr>
              <a:t>BFS</a:t>
            </a:r>
            <a:r>
              <a:rPr lang="en-US" sz="2000" dirty="0" smtClean="0"/>
              <a:t> </a:t>
            </a:r>
            <a:r>
              <a:rPr lang="en-US" sz="2000" dirty="0" err="1" smtClean="0"/>
              <a:t>wrt</a:t>
            </a:r>
            <a:r>
              <a:rPr lang="en-US" sz="2000" dirty="0" smtClean="0"/>
              <a:t> distance function </a:t>
            </a:r>
            <a:r>
              <a:rPr lang="en-US" sz="2000" dirty="0" smtClean="0">
                <a:solidFill>
                  <a:srgbClr val="FF0000"/>
                </a:solidFill>
              </a:rPr>
              <a:t>d(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 err="1" smtClean="0">
                <a:solidFill>
                  <a:srgbClr val="FF0000"/>
                </a:solidFill>
              </a:rPr>
              <a:t>,j</a:t>
            </a:r>
            <a:r>
              <a:rPr lang="en-US" sz="2000" dirty="0" smtClean="0">
                <a:solidFill>
                  <a:srgbClr val="FF0000"/>
                </a:solidFill>
              </a:rPr>
              <a:t>) = |v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–v</a:t>
            </a:r>
            <a:r>
              <a:rPr lang="en-US" sz="2000" baseline="-25000" dirty="0" smtClean="0">
                <a:solidFill>
                  <a:srgbClr val="FF0000"/>
                </a:solidFill>
              </a:rPr>
              <a:t>j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,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tarting from S and going until you hit T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113240" y="2964075"/>
            <a:ext cx="5740449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Output the level of the BFS tree with least expansion.</a:t>
            </a:r>
            <a:br>
              <a:rPr lang="en-US" sz="2000" dirty="0" smtClean="0">
                <a:solidFill>
                  <a:srgbClr val="008000"/>
                </a:solidFill>
              </a:rPr>
            </a:br>
            <a:endParaRPr lang="en-US" sz="2000" baseline="-25000" dirty="0">
              <a:solidFill>
                <a:srgbClr val="008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29576" y="4421010"/>
            <a:ext cx="557388" cy="128411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467556" y="4374444"/>
            <a:ext cx="225999" cy="1471443"/>
          </a:xfrm>
          <a:custGeom>
            <a:avLst/>
            <a:gdLst>
              <a:gd name="connsiteX0" fmla="*/ 56444 w 225999"/>
              <a:gd name="connsiteY0" fmla="*/ 0 h 1471443"/>
              <a:gd name="connsiteX1" fmla="*/ 183444 w 225999"/>
              <a:gd name="connsiteY1" fmla="*/ 352778 h 1471443"/>
              <a:gd name="connsiteX2" fmla="*/ 225777 w 225999"/>
              <a:gd name="connsiteY2" fmla="*/ 783167 h 1471443"/>
              <a:gd name="connsiteX3" fmla="*/ 169333 w 225999"/>
              <a:gd name="connsiteY3" fmla="*/ 1128889 h 1471443"/>
              <a:gd name="connsiteX4" fmla="*/ 28222 w 225999"/>
              <a:gd name="connsiteY4" fmla="*/ 1432278 h 1471443"/>
              <a:gd name="connsiteX5" fmla="*/ 0 w 225999"/>
              <a:gd name="connsiteY5" fmla="*/ 1467556 h 147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999" h="1471443">
                <a:moveTo>
                  <a:pt x="56444" y="0"/>
                </a:moveTo>
                <a:cubicBezTo>
                  <a:pt x="105833" y="111125"/>
                  <a:pt x="155222" y="222250"/>
                  <a:pt x="183444" y="352778"/>
                </a:cubicBezTo>
                <a:cubicBezTo>
                  <a:pt x="211666" y="483306"/>
                  <a:pt x="228129" y="653815"/>
                  <a:pt x="225777" y="783167"/>
                </a:cubicBezTo>
                <a:cubicBezTo>
                  <a:pt x="223425" y="912519"/>
                  <a:pt x="202259" y="1020704"/>
                  <a:pt x="169333" y="1128889"/>
                </a:cubicBezTo>
                <a:cubicBezTo>
                  <a:pt x="136407" y="1237074"/>
                  <a:pt x="56444" y="1375834"/>
                  <a:pt x="28222" y="1432278"/>
                </a:cubicBezTo>
                <a:cubicBezTo>
                  <a:pt x="0" y="1488722"/>
                  <a:pt x="0" y="1467556"/>
                  <a:pt x="0" y="1467556"/>
                </a:cubicBezTo>
              </a:path>
            </a:pathLst>
          </a:cu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888084" y="4399836"/>
            <a:ext cx="225999" cy="1471443"/>
          </a:xfrm>
          <a:custGeom>
            <a:avLst/>
            <a:gdLst>
              <a:gd name="connsiteX0" fmla="*/ 56444 w 225999"/>
              <a:gd name="connsiteY0" fmla="*/ 0 h 1471443"/>
              <a:gd name="connsiteX1" fmla="*/ 183444 w 225999"/>
              <a:gd name="connsiteY1" fmla="*/ 352778 h 1471443"/>
              <a:gd name="connsiteX2" fmla="*/ 225777 w 225999"/>
              <a:gd name="connsiteY2" fmla="*/ 783167 h 1471443"/>
              <a:gd name="connsiteX3" fmla="*/ 169333 w 225999"/>
              <a:gd name="connsiteY3" fmla="*/ 1128889 h 1471443"/>
              <a:gd name="connsiteX4" fmla="*/ 28222 w 225999"/>
              <a:gd name="connsiteY4" fmla="*/ 1432278 h 1471443"/>
              <a:gd name="connsiteX5" fmla="*/ 0 w 225999"/>
              <a:gd name="connsiteY5" fmla="*/ 1467556 h 147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999" h="1471443">
                <a:moveTo>
                  <a:pt x="56444" y="0"/>
                </a:moveTo>
                <a:cubicBezTo>
                  <a:pt x="105833" y="111125"/>
                  <a:pt x="155222" y="222250"/>
                  <a:pt x="183444" y="352778"/>
                </a:cubicBezTo>
                <a:cubicBezTo>
                  <a:pt x="211666" y="483306"/>
                  <a:pt x="228129" y="653815"/>
                  <a:pt x="225777" y="783167"/>
                </a:cubicBezTo>
                <a:cubicBezTo>
                  <a:pt x="223425" y="912519"/>
                  <a:pt x="202259" y="1020704"/>
                  <a:pt x="169333" y="1128889"/>
                </a:cubicBezTo>
                <a:cubicBezTo>
                  <a:pt x="136407" y="1237074"/>
                  <a:pt x="56444" y="1375834"/>
                  <a:pt x="28222" y="1432278"/>
                </a:cubicBezTo>
                <a:cubicBezTo>
                  <a:pt x="0" y="1488722"/>
                  <a:pt x="0" y="1467556"/>
                  <a:pt x="0" y="1467556"/>
                </a:cubicBezTo>
              </a:path>
            </a:pathLst>
          </a:cu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endCxn id="20" idx="3"/>
          </p:cNvCxnSpPr>
          <p:nvPr/>
        </p:nvCxnSpPr>
        <p:spPr>
          <a:xfrm flipV="1">
            <a:off x="1523669" y="5528725"/>
            <a:ext cx="533748" cy="176396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05436" y="5777278"/>
            <a:ext cx="324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2114083" y="5476555"/>
            <a:ext cx="32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/>
              <a:t>j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103110" y="3974608"/>
            <a:ext cx="71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(S,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960723" y="4236344"/>
            <a:ext cx="71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(S, </a:t>
            </a:r>
            <a:r>
              <a:rPr lang="en-US" dirty="0"/>
              <a:t>j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6958" y="6146610"/>
            <a:ext cx="2716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(S, j) – d(S,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) ≤ |v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–v</a:t>
            </a:r>
            <a:r>
              <a:rPr lang="en-US" sz="2000" baseline="-25000" dirty="0" smtClean="0">
                <a:solidFill>
                  <a:srgbClr val="FF0000"/>
                </a:solidFill>
              </a:rPr>
              <a:t>j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4888" y="4421010"/>
            <a:ext cx="5762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Edge (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 err="1" smtClean="0">
                <a:solidFill>
                  <a:srgbClr val="0000FF"/>
                </a:solidFill>
              </a:rPr>
              <a:t>,j</a:t>
            </a:r>
            <a:r>
              <a:rPr lang="en-US" sz="2000" dirty="0" smtClean="0">
                <a:solidFill>
                  <a:srgbClr val="0000FF"/>
                </a:solidFill>
              </a:rPr>
              <a:t>) contributes to cut for ≤ |v</a:t>
            </a:r>
            <a:r>
              <a:rPr lang="en-US" sz="2000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–v</a:t>
            </a:r>
            <a:r>
              <a:rPr lang="en-US" sz="2000" baseline="-25000" dirty="0" smtClean="0">
                <a:solidFill>
                  <a:srgbClr val="0000FF"/>
                </a:solidFill>
              </a:rPr>
              <a:t>j</a:t>
            </a:r>
            <a:r>
              <a:rPr lang="en-US" sz="2000" dirty="0" smtClean="0">
                <a:solidFill>
                  <a:srgbClr val="0000FF"/>
                </a:solidFill>
              </a:rPr>
              <a:t>|</a:t>
            </a:r>
            <a:r>
              <a:rPr lang="en-US" sz="2000" baseline="30000" dirty="0" smtClean="0">
                <a:solidFill>
                  <a:srgbClr val="0000FF"/>
                </a:solidFill>
              </a:rPr>
              <a:t>2 </a:t>
            </a:r>
            <a:r>
              <a:rPr lang="en-US" sz="2000" dirty="0" smtClean="0">
                <a:solidFill>
                  <a:srgbClr val="0000FF"/>
                </a:solidFill>
              </a:rPr>
              <a:t>levels,</a:t>
            </a:r>
            <a:r>
              <a:rPr lang="en-US" sz="2000" dirty="0" smtClean="0">
                <a:solidFill>
                  <a:srgbClr val="0000FF"/>
                </a:solidFill>
              </a:rPr>
              <a:t/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and each level </a:t>
            </a:r>
            <a:r>
              <a:rPr lang="en-US" sz="2000" dirty="0" smtClean="0">
                <a:solidFill>
                  <a:srgbClr val="0000FF"/>
                </a:solidFill>
              </a:rPr>
              <a:t>cuts </a:t>
            </a:r>
            <a:r>
              <a:rPr lang="en-US" sz="2000" dirty="0" smtClean="0">
                <a:solidFill>
                  <a:srgbClr val="0000FF"/>
                </a:solidFill>
              </a:rPr>
              <a:t>at least |E(O, </a:t>
            </a:r>
            <a:r>
              <a:rPr lang="en-US" sz="2000" dirty="0" err="1" smtClean="0">
                <a:solidFill>
                  <a:srgbClr val="0000FF"/>
                </a:solidFill>
              </a:rPr>
              <a:t>O</a:t>
            </a:r>
            <a:r>
              <a:rPr lang="en-US" sz="2000" baseline="30000" dirty="0" err="1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)| edges.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31" name="Picture 30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943" y="5508664"/>
            <a:ext cx="4598112" cy="5617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94888" y="3532178"/>
            <a:ext cx="5240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Claim: This gives a balanced cut (O, </a:t>
            </a:r>
            <a:r>
              <a:rPr lang="en-US" sz="2000" dirty="0" err="1">
                <a:solidFill>
                  <a:srgbClr val="FF0000"/>
                </a:solidFill>
              </a:rPr>
              <a:t>O</a:t>
            </a:r>
            <a:r>
              <a:rPr lang="en-US" sz="2000" baseline="30000" dirty="0" err="1">
                <a:solidFill>
                  <a:srgbClr val="FF0000"/>
                </a:solidFill>
              </a:rPr>
              <a:t>c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s.t.</a:t>
            </a:r>
            <a:r>
              <a:rPr lang="en-US" sz="2000" dirty="0">
                <a:solidFill>
                  <a:srgbClr val="FF0000"/>
                </a:solidFill>
              </a:rPr>
              <a:t>  |E(O, </a:t>
            </a:r>
            <a:r>
              <a:rPr lang="en-US" sz="2000" dirty="0" err="1">
                <a:solidFill>
                  <a:srgbClr val="FF0000"/>
                </a:solidFill>
              </a:rPr>
              <a:t>O</a:t>
            </a:r>
            <a:r>
              <a:rPr lang="en-US" sz="2000" baseline="30000" dirty="0" err="1">
                <a:solidFill>
                  <a:srgbClr val="FF0000"/>
                </a:solidFill>
              </a:rPr>
              <a:t>c</a:t>
            </a:r>
            <a:r>
              <a:rPr lang="en-US" sz="2000" dirty="0">
                <a:solidFill>
                  <a:srgbClr val="FF0000"/>
                </a:solidFill>
              </a:rPr>
              <a:t>)| ≤ SDP</a:t>
            </a:r>
            <a:r>
              <a:rPr lang="en-US" sz="2000" baseline="-25000" dirty="0">
                <a:solidFill>
                  <a:srgbClr val="FF0000"/>
                </a:solidFill>
              </a:rPr>
              <a:t>OPT</a:t>
            </a:r>
            <a:r>
              <a:rPr lang="en-US" sz="2000" dirty="0">
                <a:solidFill>
                  <a:srgbClr val="FF0000"/>
                </a:solidFill>
              </a:rPr>
              <a:t> /</a:t>
            </a:r>
            <a:r>
              <a:rPr lang="en-US" sz="2000" dirty="0" err="1">
                <a:solidFill>
                  <a:srgbClr val="FF0000"/>
                </a:solidFill>
              </a:rPr>
              <a:t>Δ</a:t>
            </a:r>
            <a:r>
              <a:rPr lang="en-US" sz="2000" dirty="0">
                <a:solidFill>
                  <a:srgbClr val="FF0000"/>
                </a:solidFill>
              </a:rPr>
              <a:t>  = O(√log n) SDP</a:t>
            </a:r>
            <a:r>
              <a:rPr lang="en-US" sz="2000" baseline="-25000" dirty="0">
                <a:solidFill>
                  <a:srgbClr val="FF0000"/>
                </a:solidFill>
              </a:rPr>
              <a:t>OPT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1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19" grpId="0" animBg="1"/>
      <p:bldP spid="20" grpId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O(√log n)-approximation </a:t>
            </a:r>
            <a:r>
              <a:rPr lang="en-US" sz="2800" dirty="0" smtClean="0">
                <a:solidFill>
                  <a:srgbClr val="000090"/>
                </a:solidFill>
              </a:rPr>
              <a:t>for </a:t>
            </a:r>
            <a:r>
              <a:rPr lang="en-US" sz="2800" dirty="0" smtClean="0">
                <a:solidFill>
                  <a:srgbClr val="000090"/>
                </a:solidFill>
              </a:rPr>
              <a:t>other </a:t>
            </a:r>
            <a:r>
              <a:rPr lang="en-US" sz="2800" dirty="0" smtClean="0">
                <a:solidFill>
                  <a:srgbClr val="000090"/>
                </a:solidFill>
              </a:rPr>
              <a:t>cut-like  </a:t>
            </a:r>
            <a:r>
              <a:rPr lang="en-US" sz="2800" dirty="0" smtClean="0">
                <a:solidFill>
                  <a:srgbClr val="000090"/>
                </a:solidFill>
              </a:rPr>
              <a:t>problems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1534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9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8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MIN-2-CNF deletion and several graph deletion problems. [</a:t>
            </a:r>
            <a:r>
              <a:rPr lang="en-US" sz="1800" dirty="0" err="1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Agarwal</a:t>
            </a:r>
            <a:r>
              <a:rPr lang="en-US" sz="18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1800" dirty="0" err="1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Charikar</a:t>
            </a:r>
            <a:r>
              <a:rPr lang="en-US" sz="18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1800" dirty="0" err="1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Makarychev</a:t>
            </a:r>
            <a:r>
              <a:rPr lang="en-US" sz="18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Makarychev04]</a:t>
            </a:r>
            <a: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</a:br>
            <a: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[</a:t>
            </a:r>
            <a:r>
              <a:rPr lang="ja-JP" alt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’</a:t>
            </a:r>
            <a: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04</a:t>
            </a:r>
            <a:r>
              <a:rPr lang="en-US" sz="160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]. Weighted version of </a:t>
            </a:r>
            <a: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S</a:t>
            </a:r>
          </a:p>
          <a:p>
            <a:r>
              <a:rPr lang="en-US" sz="18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MIN-LINEAR ARRANGEMENT [</a:t>
            </a:r>
            <a:r>
              <a:rPr lang="en-US" sz="1800" dirty="0" err="1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Charikar</a:t>
            </a:r>
            <a:r>
              <a:rPr lang="en-US" sz="18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Karloff, Rao’05]</a:t>
            </a:r>
            <a: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</a:br>
            <a:endParaRPr lang="en-US" sz="1600" dirty="0" smtClean="0">
              <a:solidFill>
                <a:srgbClr val="008000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18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General SPARSEST CUT [Chawla-Gupta-Raecke05, A. Lee Naor’06] </a:t>
            </a:r>
            <a: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0</a:t>
            </a:r>
          </a:p>
          <a:p>
            <a:endParaRPr lang="en-US" sz="1600" dirty="0">
              <a:solidFill>
                <a:srgbClr val="008000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160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Min-ratio</a:t>
            </a:r>
            <a:r>
              <a:rPr lang="en-US" sz="140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VERTEX SEPARATORS and Balanced VERTEX </a:t>
            </a:r>
            <a: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SEPARATORS[</a:t>
            </a:r>
            <a:r>
              <a:rPr lang="en-US" sz="1600" dirty="0" err="1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Feige</a:t>
            </a:r>
            <a: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1600" dirty="0" err="1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Hajiaghayi</a:t>
            </a:r>
            <a:r>
              <a:rPr lang="en-US" sz="160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Lee’04] </a:t>
            </a:r>
            <a:endParaRPr lang="en-US" sz="1600" dirty="0">
              <a:solidFill>
                <a:srgbClr val="008000"/>
              </a:solidFill>
              <a:ea typeface="ＭＳ Ｐゴシック" charset="0"/>
              <a:cs typeface="ＭＳ Ｐゴシック" charset="0"/>
            </a:endParaRPr>
          </a:p>
          <a:p>
            <a:endParaRPr lang="en-US" sz="1600" dirty="0" smtClean="0">
              <a:solidFill>
                <a:schemeClr val="bg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ea typeface="ＭＳ Ｐゴシック" charset="0"/>
                <a:cs typeface="ＭＳ Ｐゴシック" charset="0"/>
              </a:rPr>
              <a:t> </a:t>
            </a:r>
            <a:endParaRPr lang="en-US" sz="1800" dirty="0" smtClean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All</a:t>
            </a:r>
            <a:endParaRPr lang="en-US" sz="18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388" y="4953000"/>
            <a:ext cx="6705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Method: SDP rounding using a generalized structure theorem…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9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0556" y="938389"/>
            <a:ext cx="3507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Suggested future direction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04333" y="1947334"/>
            <a:ext cx="69417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SDP with triangle </a:t>
            </a:r>
            <a:r>
              <a:rPr lang="en-US" sz="2000" dirty="0"/>
              <a:t>inequality corresponds to </a:t>
            </a:r>
            <a:r>
              <a:rPr lang="en-US" sz="2000" dirty="0">
                <a:solidFill>
                  <a:srgbClr val="FF0000"/>
                </a:solidFill>
              </a:rPr>
              <a:t>level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 err="1"/>
              <a:t>Lasserre</a:t>
            </a:r>
            <a:r>
              <a:rPr lang="en-US" sz="2000" dirty="0"/>
              <a:t>, </a:t>
            </a:r>
            <a:r>
              <a:rPr lang="en-US" sz="2000" dirty="0" err="1" smtClean="0"/>
              <a:t>Lovasz</a:t>
            </a:r>
            <a:r>
              <a:rPr lang="en-US" sz="2000" dirty="0" err="1"/>
              <a:t>-Schrijver</a:t>
            </a:r>
            <a:r>
              <a:rPr lang="en-US" sz="2000" dirty="0"/>
              <a:t>, etc. (see </a:t>
            </a:r>
            <a:r>
              <a:rPr lang="en-US" sz="2000" dirty="0" err="1"/>
              <a:t>Madhur</a:t>
            </a:r>
            <a:r>
              <a:rPr lang="en-US" sz="2000" dirty="0"/>
              <a:t> </a:t>
            </a:r>
            <a:r>
              <a:rPr lang="en-US" sz="2000" dirty="0" err="1"/>
              <a:t>Tulsiani’s</a:t>
            </a:r>
            <a:r>
              <a:rPr lang="en-US" sz="2000" dirty="0"/>
              <a:t> talk)</a:t>
            </a:r>
          </a:p>
          <a:p>
            <a:r>
              <a:rPr lang="en-US" sz="2000" dirty="0" smtClean="0"/>
              <a:t>Use </a:t>
            </a:r>
            <a:r>
              <a:rPr lang="en-US" sz="2000" dirty="0" smtClean="0">
                <a:solidFill>
                  <a:srgbClr val="FF0000"/>
                </a:solidFill>
              </a:rPr>
              <a:t>more powerful</a:t>
            </a:r>
            <a:r>
              <a:rPr lang="en-US" sz="2000" dirty="0" smtClean="0"/>
              <a:t> SDP relaxations from </a:t>
            </a:r>
            <a:r>
              <a:rPr lang="en-US" sz="2000" dirty="0" smtClean="0">
                <a:solidFill>
                  <a:srgbClr val="FF0000"/>
                </a:solidFill>
              </a:rPr>
              <a:t>higher levels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 	</a:t>
            </a:r>
            <a:endParaRPr lang="en-US" sz="2000" dirty="0"/>
          </a:p>
          <a:p>
            <a:r>
              <a:rPr lang="en-US" sz="2000" dirty="0" smtClean="0"/>
              <a:t>   * May need to allow </a:t>
            </a:r>
            <a:r>
              <a:rPr lang="en-US" sz="2000" dirty="0" err="1" smtClean="0"/>
              <a:t>superpolynomial</a:t>
            </a:r>
            <a:r>
              <a:rPr lang="en-US" sz="2000" dirty="0" smtClean="0"/>
              <a:t> time (</a:t>
            </a:r>
            <a:r>
              <a:rPr lang="en-US" sz="2000" dirty="0" err="1" smtClean="0"/>
              <a:t>r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level </a:t>
            </a:r>
            <a:r>
              <a:rPr lang="en-US" sz="2000" dirty="0" smtClean="0">
                <a:sym typeface="Wingdings"/>
              </a:rPr>
              <a:t> n</a:t>
            </a:r>
            <a:r>
              <a:rPr lang="en-US" sz="2000" baseline="30000" dirty="0" smtClean="0">
                <a:sym typeface="Wingdings"/>
              </a:rPr>
              <a:t>r</a:t>
            </a:r>
            <a:r>
              <a:rPr lang="en-US" sz="2000" dirty="0" smtClean="0">
                <a:sym typeface="Wingdings"/>
              </a:rPr>
              <a:t> time)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* Not currently ruled out under UGC.</a:t>
            </a:r>
            <a:endParaRPr lang="en-US" sz="2000" dirty="0"/>
          </a:p>
        </p:txBody>
      </p:sp>
      <p:pic>
        <p:nvPicPr>
          <p:cNvPr id="6" name="Picture 5" descr="MCj04042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8859" y="682096"/>
            <a:ext cx="12287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003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problems and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7111" y="1488722"/>
            <a:ext cx="48248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General Sparsest Cut: </a:t>
            </a:r>
            <a:r>
              <a:rPr lang="en-US" sz="2000" dirty="0" smtClean="0">
                <a:solidFill>
                  <a:srgbClr val="0000FF"/>
                </a:solidFill>
              </a:rPr>
              <a:t>Cost</a:t>
            </a:r>
            <a:r>
              <a:rPr lang="en-US" sz="2000" dirty="0" smtClean="0"/>
              <a:t> matrix (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)  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 ≥0;</a:t>
            </a:r>
          </a:p>
          <a:p>
            <a:r>
              <a:rPr lang="en-US" sz="2000" dirty="0"/>
              <a:t>	 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8000"/>
                </a:solidFill>
              </a:rPr>
              <a:t>Demand</a:t>
            </a:r>
            <a:r>
              <a:rPr lang="en-US" sz="2000" dirty="0" smtClean="0"/>
              <a:t> matrix (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)  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 ≥ 0; </a:t>
            </a:r>
          </a:p>
          <a:p>
            <a:endParaRPr lang="en-US" sz="2000" dirty="0"/>
          </a:p>
          <a:p>
            <a:r>
              <a:rPr lang="en-US" sz="2000" dirty="0" smtClean="0"/>
              <a:t>Find   </a:t>
            </a:r>
            <a:endParaRPr lang="en-US" sz="2000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279" y="2332831"/>
            <a:ext cx="3859389" cy="618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7111" y="3511168"/>
            <a:ext cx="1765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SDP relaxation:</a:t>
            </a:r>
            <a:endParaRPr lang="en-US" sz="2000" dirty="0">
              <a:solidFill>
                <a:srgbClr val="660066"/>
              </a:solidFill>
            </a:endParaRPr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166" y="3407834"/>
            <a:ext cx="4860215" cy="21519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3875" y="4931833"/>
            <a:ext cx="362129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[LLR94,AR94]: </a:t>
            </a:r>
            <a:r>
              <a:rPr lang="en-US" sz="2000" dirty="0" smtClean="0">
                <a:solidFill>
                  <a:srgbClr val="FF0000"/>
                </a:solidFill>
              </a:rPr>
              <a:t>Integrality gap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= Minimum distortion incurred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when embedding </a:t>
            </a:r>
            <a:r>
              <a:rPr lang="en-US" sz="2000" i="1" dirty="0" smtClean="0">
                <a:solidFill>
                  <a:srgbClr val="FF0000"/>
                </a:solidFill>
              </a:rPr>
              <a:t>l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metrics into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FF0000"/>
                </a:solidFill>
              </a:rPr>
              <a:t>l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i="1" dirty="0" smtClean="0">
                <a:solidFill>
                  <a:srgbClr val="FF0000"/>
                </a:solidFill>
              </a:rPr>
              <a:t>  </a:t>
            </a:r>
            <a:r>
              <a:rPr lang="en-US" sz="2000" i="1" dirty="0" smtClean="0"/>
              <a:t>(= convex combination</a:t>
            </a:r>
            <a:br>
              <a:rPr lang="en-US" sz="2000" i="1" dirty="0" smtClean="0"/>
            </a:br>
            <a:r>
              <a:rPr lang="en-US" sz="2000" i="1" dirty="0" smtClean="0"/>
              <a:t>		of cut semi-metrics)</a:t>
            </a:r>
            <a:endParaRPr lang="en-US" sz="2000" i="1" baseline="-25000" dirty="0"/>
          </a:p>
        </p:txBody>
      </p:sp>
    </p:spTree>
    <p:extLst>
      <p:ext uri="{BB962C8B-B14F-4D97-AF65-F5344CB8AC3E}">
        <p14:creationId xmlns:p14="http://schemas.microsoft.com/office/powerpoint/2010/main" val="47801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11389" y="1284111"/>
            <a:ext cx="2314222" cy="124177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088" y="694779"/>
            <a:ext cx="2551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Finite metric space  (X, 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5389" y="168627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61445" y="1968500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90369" y="2062664"/>
            <a:ext cx="70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52647" y="1827389"/>
            <a:ext cx="693464" cy="23527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905501" y="931333"/>
            <a:ext cx="1785056" cy="17709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32778" y="562001"/>
            <a:ext cx="2316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 space, </a:t>
            </a:r>
            <a:r>
              <a:rPr lang="en-US" dirty="0" err="1" smtClean="0"/>
              <a:t>eg</a:t>
            </a:r>
            <a:r>
              <a:rPr lang="en-US" dirty="0" smtClean="0"/>
              <a:t> l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1925" y="1465113"/>
            <a:ext cx="495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91048" y="2146679"/>
            <a:ext cx="49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(y)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453444" y="1296729"/>
            <a:ext cx="4981223" cy="523604"/>
          </a:xfrm>
          <a:custGeom>
            <a:avLst/>
            <a:gdLst>
              <a:gd name="connsiteX0" fmla="*/ 0 w 4981223"/>
              <a:gd name="connsiteY0" fmla="*/ 445993 h 523604"/>
              <a:gd name="connsiteX1" fmla="*/ 797278 w 4981223"/>
              <a:gd name="connsiteY1" fmla="*/ 156715 h 523604"/>
              <a:gd name="connsiteX2" fmla="*/ 2342445 w 4981223"/>
              <a:gd name="connsiteY2" fmla="*/ 1493 h 523604"/>
              <a:gd name="connsiteX3" fmla="*/ 3548945 w 4981223"/>
              <a:gd name="connsiteY3" fmla="*/ 100271 h 523604"/>
              <a:gd name="connsiteX4" fmla="*/ 4550834 w 4981223"/>
              <a:gd name="connsiteY4" fmla="*/ 438938 h 523604"/>
              <a:gd name="connsiteX5" fmla="*/ 4981223 w 4981223"/>
              <a:gd name="connsiteY5" fmla="*/ 523604 h 52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1223" h="523604">
                <a:moveTo>
                  <a:pt x="0" y="445993"/>
                </a:moveTo>
                <a:cubicBezTo>
                  <a:pt x="203435" y="338395"/>
                  <a:pt x="406871" y="230798"/>
                  <a:pt x="797278" y="156715"/>
                </a:cubicBezTo>
                <a:cubicBezTo>
                  <a:pt x="1187686" y="82632"/>
                  <a:pt x="1883834" y="10900"/>
                  <a:pt x="2342445" y="1493"/>
                </a:cubicBezTo>
                <a:cubicBezTo>
                  <a:pt x="2801056" y="-7914"/>
                  <a:pt x="3180880" y="27364"/>
                  <a:pt x="3548945" y="100271"/>
                </a:cubicBezTo>
                <a:cubicBezTo>
                  <a:pt x="3917010" y="173178"/>
                  <a:pt x="4312121" y="368383"/>
                  <a:pt x="4550834" y="438938"/>
                </a:cubicBezTo>
                <a:cubicBezTo>
                  <a:pt x="4789547" y="509493"/>
                  <a:pt x="4981223" y="523604"/>
                  <a:pt x="4981223" y="523604"/>
                </a:cubicBezTo>
              </a:path>
            </a:pathLst>
          </a:custGeom>
          <a:ln>
            <a:solidFill>
              <a:srgbClr val="008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74722" y="879445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262944" y="3203222"/>
            <a:ext cx="6794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Distortion of f  : </a:t>
            </a:r>
            <a:r>
              <a:rPr lang="en-US" sz="2000" dirty="0" smtClean="0">
                <a:solidFill>
                  <a:srgbClr val="FF0000"/>
                </a:solidFill>
              </a:rPr>
              <a:t>Minimum C</a:t>
            </a:r>
            <a:r>
              <a:rPr lang="en-US" sz="2000" dirty="0" smtClean="0"/>
              <a:t> </a:t>
            </a:r>
            <a:r>
              <a:rPr lang="en-US" sz="2000" dirty="0" err="1" smtClean="0"/>
              <a:t>s.t.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0000FF"/>
                </a:solidFill>
              </a:rPr>
              <a:t>d(x, y) </a:t>
            </a:r>
            <a:r>
              <a:rPr lang="en-US" sz="2000" dirty="0" smtClean="0"/>
              <a:t>≤ |f(x) –f(y)| ≤ </a:t>
            </a:r>
            <a:r>
              <a:rPr lang="en-US" sz="2000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d(</a:t>
            </a:r>
            <a:r>
              <a:rPr lang="en-US" sz="2000" dirty="0" err="1" smtClean="0">
                <a:solidFill>
                  <a:srgbClr val="0000FF"/>
                </a:solidFill>
                <a:sym typeface="Wingdings"/>
              </a:rPr>
              <a:t>x,y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1389" y="3935778"/>
            <a:ext cx="5112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[Bourgain’85, LLR94]: </a:t>
            </a:r>
            <a:r>
              <a:rPr lang="en-US" sz="2000" dirty="0" smtClean="0">
                <a:solidFill>
                  <a:srgbClr val="FF0000"/>
                </a:solidFill>
              </a:rPr>
              <a:t>Distortion O(log n) into l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, l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889" y="5390444"/>
            <a:ext cx="797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[Chawla-Gupta-Raecke05, A.-Lee-Naor06]: Distortion </a:t>
            </a:r>
            <a:r>
              <a:rPr lang="en-US" dirty="0" smtClean="0">
                <a:solidFill>
                  <a:srgbClr val="FF0000"/>
                </a:solidFill>
              </a:rPr>
              <a:t>O(√log n 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log log 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for embedding l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into l</a:t>
            </a:r>
            <a:r>
              <a:rPr lang="en-US" baseline="-25000" dirty="0" smtClean="0"/>
              <a:t>1</a:t>
            </a:r>
            <a:r>
              <a:rPr lang="en-US" dirty="0" smtClean="0"/>
              <a:t>; and embedding l</a:t>
            </a:r>
            <a:r>
              <a:rPr lang="en-US" baseline="-25000" dirty="0" smtClean="0"/>
              <a:t>1</a:t>
            </a:r>
            <a:r>
              <a:rPr lang="en-US" dirty="0" smtClean="0"/>
              <a:t> into l</a:t>
            </a:r>
            <a:r>
              <a:rPr lang="en-US" baseline="-25000" dirty="0" smtClean="0"/>
              <a:t>2 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182057" y="102505"/>
            <a:ext cx="5252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Geometric </a:t>
            </a:r>
            <a:r>
              <a:rPr lang="en-US" sz="2400" dirty="0" err="1" smtClean="0">
                <a:solidFill>
                  <a:srgbClr val="0000FF"/>
                </a:solidFill>
              </a:rPr>
              <a:t>Embeddings</a:t>
            </a:r>
            <a:r>
              <a:rPr lang="en-US" sz="2400" dirty="0" smtClean="0">
                <a:solidFill>
                  <a:srgbClr val="0000FF"/>
                </a:solidFill>
              </a:rPr>
              <a:t> of Metric Spaces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7222" y="4699000"/>
            <a:ext cx="3163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What if X is itself geometric?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4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 animBg="1"/>
      <p:bldP spid="17" grpId="0"/>
      <p:bldP spid="18" grpId="0"/>
      <p:bldP spid="19" grpId="0"/>
      <p:bldP spid="20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3778" y="446500"/>
            <a:ext cx="4367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Embedding theorems in one slide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3778" y="1123890"/>
            <a:ext cx="6851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Tool 1: </a:t>
            </a:r>
            <a:r>
              <a:rPr lang="en-US" sz="2000" dirty="0" smtClean="0">
                <a:solidFill>
                  <a:srgbClr val="FF0000"/>
                </a:solidFill>
              </a:rPr>
              <a:t>Padded decompositions </a:t>
            </a:r>
            <a:r>
              <a:rPr lang="en-US" dirty="0" smtClean="0"/>
              <a:t>[</a:t>
            </a:r>
            <a:r>
              <a:rPr lang="en-US" dirty="0" err="1" smtClean="0"/>
              <a:t>Krauthgamer,Lee</a:t>
            </a:r>
            <a:r>
              <a:rPr lang="en-US" dirty="0" smtClean="0"/>
              <a:t>, Mendel,Naor04]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05278" y="1848556"/>
            <a:ext cx="3019778" cy="161572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3333" y="2130778"/>
            <a:ext cx="8052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Metric </a:t>
            </a:r>
            <a:br>
              <a:rPr lang="en-US" dirty="0" smtClean="0"/>
            </a:br>
            <a:r>
              <a:rPr lang="en-US" dirty="0" smtClean="0"/>
              <a:t>space</a:t>
            </a:r>
            <a:br>
              <a:rPr lang="en-US" dirty="0" smtClean="0"/>
            </a:br>
            <a:r>
              <a:rPr lang="en-US" dirty="0" smtClean="0"/>
              <a:t>(X, d)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19389" y="1862667"/>
            <a:ext cx="2102555" cy="1559277"/>
            <a:chOff x="1319389" y="1862667"/>
            <a:chExt cx="2102555" cy="1559277"/>
          </a:xfrm>
        </p:grpSpPr>
        <p:sp>
          <p:nvSpPr>
            <p:cNvPr id="10" name="Freeform 9"/>
            <p:cNvSpPr/>
            <p:nvPr/>
          </p:nvSpPr>
          <p:spPr>
            <a:xfrm>
              <a:off x="1319389" y="2490482"/>
              <a:ext cx="1194884" cy="931462"/>
            </a:xfrm>
            <a:custGeom>
              <a:avLst/>
              <a:gdLst>
                <a:gd name="connsiteX0" fmla="*/ 0 w 1194884"/>
                <a:gd name="connsiteY0" fmla="*/ 155351 h 931462"/>
                <a:gd name="connsiteX1" fmla="*/ 183444 w 1194884"/>
                <a:gd name="connsiteY1" fmla="*/ 91851 h 931462"/>
                <a:gd name="connsiteX2" fmla="*/ 324555 w 1194884"/>
                <a:gd name="connsiteY2" fmla="*/ 129 h 931462"/>
                <a:gd name="connsiteX3" fmla="*/ 769055 w 1194884"/>
                <a:gd name="connsiteY3" fmla="*/ 113018 h 931462"/>
                <a:gd name="connsiteX4" fmla="*/ 1171222 w 1194884"/>
                <a:gd name="connsiteY4" fmla="*/ 345851 h 931462"/>
                <a:gd name="connsiteX5" fmla="*/ 1135944 w 1194884"/>
                <a:gd name="connsiteY5" fmla="*/ 769185 h 931462"/>
                <a:gd name="connsiteX6" fmla="*/ 1037167 w 1194884"/>
                <a:gd name="connsiteY6" fmla="*/ 931462 h 93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4884" h="931462">
                  <a:moveTo>
                    <a:pt x="0" y="155351"/>
                  </a:moveTo>
                  <a:cubicBezTo>
                    <a:pt x="64676" y="136536"/>
                    <a:pt x="129352" y="117721"/>
                    <a:pt x="183444" y="91851"/>
                  </a:cubicBezTo>
                  <a:cubicBezTo>
                    <a:pt x="237536" y="65981"/>
                    <a:pt x="226953" y="-3399"/>
                    <a:pt x="324555" y="129"/>
                  </a:cubicBezTo>
                  <a:cubicBezTo>
                    <a:pt x="422157" y="3657"/>
                    <a:pt x="627944" y="55398"/>
                    <a:pt x="769055" y="113018"/>
                  </a:cubicBezTo>
                  <a:cubicBezTo>
                    <a:pt x="910166" y="170638"/>
                    <a:pt x="1110074" y="236490"/>
                    <a:pt x="1171222" y="345851"/>
                  </a:cubicBezTo>
                  <a:cubicBezTo>
                    <a:pt x="1232370" y="455212"/>
                    <a:pt x="1158287" y="671583"/>
                    <a:pt x="1135944" y="769185"/>
                  </a:cubicBezTo>
                  <a:cubicBezTo>
                    <a:pt x="1113602" y="866787"/>
                    <a:pt x="1037167" y="931462"/>
                    <a:pt x="1037167" y="931462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01333" y="1862667"/>
              <a:ext cx="452630" cy="754944"/>
            </a:xfrm>
            <a:custGeom>
              <a:avLst/>
              <a:gdLst>
                <a:gd name="connsiteX0" fmla="*/ 0 w 452630"/>
                <a:gd name="connsiteY0" fmla="*/ 754944 h 754944"/>
                <a:gd name="connsiteX1" fmla="*/ 225778 w 452630"/>
                <a:gd name="connsiteY1" fmla="*/ 663222 h 754944"/>
                <a:gd name="connsiteX2" fmla="*/ 409223 w 452630"/>
                <a:gd name="connsiteY2" fmla="*/ 416277 h 754944"/>
                <a:gd name="connsiteX3" fmla="*/ 444500 w 452630"/>
                <a:gd name="connsiteY3" fmla="*/ 197555 h 754944"/>
                <a:gd name="connsiteX4" fmla="*/ 289278 w 452630"/>
                <a:gd name="connsiteY4" fmla="*/ 0 h 75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2630" h="754944">
                  <a:moveTo>
                    <a:pt x="0" y="754944"/>
                  </a:moveTo>
                  <a:cubicBezTo>
                    <a:pt x="78787" y="737305"/>
                    <a:pt x="157574" y="719667"/>
                    <a:pt x="225778" y="663222"/>
                  </a:cubicBezTo>
                  <a:cubicBezTo>
                    <a:pt x="293982" y="606777"/>
                    <a:pt x="372769" y="493888"/>
                    <a:pt x="409223" y="416277"/>
                  </a:cubicBezTo>
                  <a:cubicBezTo>
                    <a:pt x="445677" y="338666"/>
                    <a:pt x="464491" y="266934"/>
                    <a:pt x="444500" y="197555"/>
                  </a:cubicBezTo>
                  <a:cubicBezTo>
                    <a:pt x="424509" y="128176"/>
                    <a:pt x="289278" y="0"/>
                    <a:pt x="289278" y="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62389" y="2690013"/>
              <a:ext cx="959555" cy="689598"/>
            </a:xfrm>
            <a:custGeom>
              <a:avLst/>
              <a:gdLst>
                <a:gd name="connsiteX0" fmla="*/ 0 w 959555"/>
                <a:gd name="connsiteY0" fmla="*/ 89876 h 689598"/>
                <a:gd name="connsiteX1" fmla="*/ 416278 w 959555"/>
                <a:gd name="connsiteY1" fmla="*/ 5209 h 689598"/>
                <a:gd name="connsiteX2" fmla="*/ 691444 w 959555"/>
                <a:gd name="connsiteY2" fmla="*/ 223931 h 689598"/>
                <a:gd name="connsiteX3" fmla="*/ 860778 w 959555"/>
                <a:gd name="connsiteY3" fmla="*/ 555543 h 689598"/>
                <a:gd name="connsiteX4" fmla="*/ 959555 w 959555"/>
                <a:gd name="connsiteY4" fmla="*/ 689598 h 689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555" h="689598">
                  <a:moveTo>
                    <a:pt x="0" y="89876"/>
                  </a:moveTo>
                  <a:cubicBezTo>
                    <a:pt x="150518" y="36371"/>
                    <a:pt x="301037" y="-17133"/>
                    <a:pt x="416278" y="5209"/>
                  </a:cubicBezTo>
                  <a:cubicBezTo>
                    <a:pt x="531519" y="27551"/>
                    <a:pt x="617361" y="132209"/>
                    <a:pt x="691444" y="223931"/>
                  </a:cubicBezTo>
                  <a:cubicBezTo>
                    <a:pt x="765527" y="315653"/>
                    <a:pt x="816093" y="477932"/>
                    <a:pt x="860778" y="555543"/>
                  </a:cubicBezTo>
                  <a:cubicBezTo>
                    <a:pt x="905463" y="633154"/>
                    <a:pt x="959555" y="689598"/>
                    <a:pt x="959555" y="689598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497856" y="1648115"/>
            <a:ext cx="433343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Scale </a:t>
            </a:r>
            <a:r>
              <a:rPr lang="en-US" sz="2000" dirty="0" smtClean="0">
                <a:solidFill>
                  <a:srgbClr val="008000"/>
                </a:solidFill>
              </a:rPr>
              <a:t>S</a:t>
            </a:r>
            <a:r>
              <a:rPr lang="en-US" sz="2000" dirty="0" smtClean="0"/>
              <a:t>, padding parameter </a:t>
            </a:r>
            <a:r>
              <a:rPr lang="en-US" sz="2000" dirty="0" smtClean="0">
                <a:solidFill>
                  <a:srgbClr val="660066"/>
                </a:solidFill>
              </a:rPr>
              <a:t>p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r>
              <a:rPr lang="en-US" sz="2000" dirty="0" smtClean="0"/>
              <a:t>Partition </a:t>
            </a:r>
            <a:r>
              <a:rPr lang="en-US" sz="2000" dirty="0" smtClean="0">
                <a:solidFill>
                  <a:srgbClr val="FF0000"/>
                </a:solidFill>
              </a:rPr>
              <a:t>probabilistically</a:t>
            </a:r>
            <a:r>
              <a:rPr lang="en-US" sz="2000" dirty="0" smtClean="0"/>
              <a:t> into pieces</a:t>
            </a:r>
            <a:br>
              <a:rPr lang="en-US" sz="2000" dirty="0" smtClean="0"/>
            </a:br>
            <a:r>
              <a:rPr lang="en-US" sz="2000" dirty="0" smtClean="0"/>
              <a:t>of diameter ≤ </a:t>
            </a:r>
            <a:r>
              <a:rPr lang="en-US" sz="2000" dirty="0" smtClean="0">
                <a:solidFill>
                  <a:srgbClr val="008000"/>
                </a:solidFill>
              </a:rPr>
              <a:t>S</a:t>
            </a:r>
            <a:r>
              <a:rPr lang="en-US" sz="2000" dirty="0" smtClean="0"/>
              <a:t>, </a:t>
            </a:r>
            <a:r>
              <a:rPr lang="en-US" sz="2000" dirty="0" err="1" smtClean="0"/>
              <a:t>s.t.</a:t>
            </a:r>
            <a:r>
              <a:rPr lang="en-US" sz="2000" dirty="0"/>
              <a:t> </a:t>
            </a:r>
            <a:r>
              <a:rPr lang="en-US" sz="2000" dirty="0" smtClean="0"/>
              <a:t>for all x </a:t>
            </a:r>
          </a:p>
          <a:p>
            <a:r>
              <a:rPr lang="en-US" sz="2000" dirty="0" err="1" smtClean="0"/>
              <a:t>Pr</a:t>
            </a:r>
            <a:r>
              <a:rPr lang="en-US" sz="2000" dirty="0" smtClean="0"/>
              <a:t>[x’s partition contains </a:t>
            </a:r>
            <a:r>
              <a:rPr lang="en-US" sz="2000" dirty="0" smtClean="0">
                <a:solidFill>
                  <a:srgbClr val="FF0000"/>
                </a:solidFill>
              </a:rPr>
              <a:t>Ball</a:t>
            </a:r>
            <a:r>
              <a:rPr lang="en-US" sz="2000" dirty="0"/>
              <a:t>(x, </a:t>
            </a:r>
            <a:r>
              <a:rPr lang="en-US" sz="2000" dirty="0">
                <a:solidFill>
                  <a:srgbClr val="008000"/>
                </a:solidFill>
              </a:rPr>
              <a:t>S</a:t>
            </a:r>
            <a:r>
              <a:rPr lang="en-US" sz="2000" dirty="0"/>
              <a:t>/</a:t>
            </a:r>
            <a:r>
              <a:rPr lang="en-US" sz="2000" dirty="0" smtClean="0">
                <a:solidFill>
                  <a:srgbClr val="660066"/>
                </a:solidFill>
              </a:rPr>
              <a:t>p</a:t>
            </a:r>
            <a:r>
              <a:rPr lang="en-US" sz="2000" dirty="0" smtClean="0"/>
              <a:t>)] ≥ ½</a:t>
            </a:r>
          </a:p>
          <a:p>
            <a:endParaRPr lang="en-US" sz="2000" dirty="0"/>
          </a:p>
        </p:txBody>
      </p:sp>
      <p:sp>
        <p:nvSpPr>
          <p:cNvPr id="15" name="Oval 14"/>
          <p:cNvSpPr/>
          <p:nvPr/>
        </p:nvSpPr>
        <p:spPr>
          <a:xfrm>
            <a:off x="1749778" y="2772833"/>
            <a:ext cx="522111" cy="52211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556" y="3951111"/>
            <a:ext cx="168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embedding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2709333" y="3279331"/>
            <a:ext cx="211667" cy="74939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20100000">
            <a:off x="2148416" y="2362534"/>
            <a:ext cx="246945" cy="169333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377722" y="4176889"/>
            <a:ext cx="1531056" cy="7055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97667" y="43204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497667" y="3979335"/>
            <a:ext cx="290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</a:rPr>
              <a:t>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9611" y="3951111"/>
            <a:ext cx="388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Map each block to 0 with probability ¼;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Map x to  d(x, zero-block)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 rot="18600000">
            <a:off x="2532566" y="2960675"/>
            <a:ext cx="190500" cy="1454953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90222" y="5101167"/>
            <a:ext cx="79994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Tool 2: </a:t>
            </a:r>
            <a:r>
              <a:rPr lang="en-US" sz="2000" dirty="0" smtClean="0">
                <a:solidFill>
                  <a:srgbClr val="660066"/>
                </a:solidFill>
              </a:rPr>
              <a:t>Use ARV structure theorem to produce padded decompositions</a:t>
            </a:r>
            <a:br>
              <a:rPr lang="en-US" sz="2000" dirty="0" smtClean="0">
                <a:solidFill>
                  <a:srgbClr val="660066"/>
                </a:solidFill>
              </a:rPr>
            </a:br>
            <a:r>
              <a:rPr lang="en-US" sz="2000" dirty="0" smtClean="0">
                <a:solidFill>
                  <a:srgbClr val="660066"/>
                </a:solidFill>
              </a:rPr>
              <a:t>at different scales;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smtClean="0">
                <a:solidFill>
                  <a:srgbClr val="660066"/>
                </a:solidFill>
              </a:rPr>
              <a:t> combine line </a:t>
            </a:r>
            <a:r>
              <a:rPr lang="en-US" sz="2000" dirty="0" err="1" smtClean="0">
                <a:solidFill>
                  <a:srgbClr val="660066"/>
                </a:solidFill>
              </a:rPr>
              <a:t>embeddings</a:t>
            </a:r>
            <a:r>
              <a:rPr lang="en-US" sz="2000" dirty="0" smtClean="0">
                <a:solidFill>
                  <a:srgbClr val="660066"/>
                </a:solidFill>
              </a:rPr>
              <a:t> into a single embedding using </a:t>
            </a:r>
          </a:p>
          <a:p>
            <a:r>
              <a:rPr lang="en-US" sz="2000" dirty="0" smtClean="0">
                <a:solidFill>
                  <a:srgbClr val="660066"/>
                </a:solidFill>
              </a:rPr>
              <a:t>“measured descent.”  </a:t>
            </a:r>
            <a:endParaRPr lang="en-US" sz="20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6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4" grpId="0"/>
      <p:bldP spid="15" grpId="0" animBg="1"/>
      <p:bldP spid="17" grpId="0"/>
      <p:bldP spid="18" grpId="0" animBg="1"/>
      <p:bldP spid="19" grpId="0" animBg="1"/>
      <p:bldP spid="22" grpId="0"/>
      <p:bldP spid="23" grpId="0"/>
      <p:bldP spid="25" grpId="0"/>
      <p:bldP spid="26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945" y="949510"/>
            <a:ext cx="87206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Last </a:t>
            </a:r>
            <a:r>
              <a:rPr lang="en-US" dirty="0" err="1" smtClean="0">
                <a:solidFill>
                  <a:srgbClr val="FF0000"/>
                </a:solidFill>
              </a:rPr>
              <a:t>millenium</a:t>
            </a:r>
            <a:r>
              <a:rPr lang="en-US" dirty="0" smtClean="0">
                <a:solidFill>
                  <a:srgbClr val="FF0000"/>
                </a:solidFill>
              </a:rPr>
              <a:t>: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Central role of </a:t>
            </a:r>
            <a:r>
              <a:rPr lang="en-US" dirty="0" smtClean="0">
                <a:solidFill>
                  <a:srgbClr val="0000FF"/>
                </a:solidFill>
              </a:rPr>
              <a:t>expansion</a:t>
            </a:r>
            <a:r>
              <a:rPr lang="en-US" dirty="0" smtClean="0"/>
              <a:t> and  </a:t>
            </a:r>
            <a:r>
              <a:rPr lang="en-US" dirty="0" smtClean="0">
                <a:solidFill>
                  <a:srgbClr val="0000FF"/>
                </a:solidFill>
              </a:rPr>
              <a:t>expanders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Recognizing</a:t>
            </a:r>
            <a:r>
              <a:rPr lang="en-US" dirty="0" smtClean="0"/>
              <a:t> expander graphs via</a:t>
            </a:r>
            <a:r>
              <a:rPr lang="en-US" dirty="0"/>
              <a:t> </a:t>
            </a:r>
            <a:r>
              <a:rPr lang="en-US" dirty="0" smtClean="0">
                <a:solidFill>
                  <a:srgbClr val="0000FF"/>
                </a:solidFill>
              </a:rPr>
              <a:t>eigenvalues</a:t>
            </a:r>
            <a:r>
              <a:rPr lang="en-US" dirty="0" smtClean="0"/>
              <a:t> </a:t>
            </a:r>
            <a:r>
              <a:rPr lang="en-US" sz="1600" dirty="0" smtClean="0"/>
              <a:t>(Cheeger71,Alon-Milman85)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O(log n)-approximation via </a:t>
            </a:r>
            <a:r>
              <a:rPr lang="en-US" dirty="0" smtClean="0">
                <a:solidFill>
                  <a:srgbClr val="008000"/>
                </a:solidFill>
              </a:rPr>
              <a:t>flows</a:t>
            </a:r>
            <a:r>
              <a:rPr lang="en-US" dirty="0" smtClean="0"/>
              <a:t> </a:t>
            </a:r>
            <a:r>
              <a:rPr lang="en-US" sz="1600" dirty="0" smtClean="0"/>
              <a:t>(Leighton-Rao88)</a:t>
            </a:r>
            <a:r>
              <a:rPr lang="en-US" dirty="0" smtClean="0"/>
              <a:t>;</a:t>
            </a:r>
            <a:r>
              <a:rPr lang="en-US" dirty="0"/>
              <a:t> </a:t>
            </a:r>
            <a:r>
              <a:rPr lang="en-US" dirty="0" smtClean="0">
                <a:solidFill>
                  <a:srgbClr val="008000"/>
                </a:solidFill>
              </a:rPr>
              <a:t>region-growing </a:t>
            </a:r>
            <a:r>
              <a:rPr lang="en-US" dirty="0" smtClean="0"/>
              <a:t>technique;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Close connection to </a:t>
            </a:r>
            <a:r>
              <a:rPr lang="en-US" dirty="0" smtClean="0">
                <a:solidFill>
                  <a:srgbClr val="660066"/>
                </a:solidFill>
              </a:rPr>
              <a:t>metric </a:t>
            </a:r>
            <a:r>
              <a:rPr lang="en-US" dirty="0" err="1" smtClean="0">
                <a:solidFill>
                  <a:srgbClr val="660066"/>
                </a:solidFill>
              </a:rPr>
              <a:t>embeddings</a:t>
            </a:r>
            <a:r>
              <a:rPr lang="en-US" dirty="0" smtClean="0"/>
              <a:t>; O(log n) approximation for </a:t>
            </a:r>
            <a:r>
              <a:rPr lang="en-US" dirty="0" smtClean="0">
                <a:solidFill>
                  <a:srgbClr val="660066"/>
                </a:solidFill>
              </a:rPr>
              <a:t>general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sparsest cut</a:t>
            </a:r>
            <a:r>
              <a:rPr lang="en-US" dirty="0" smtClean="0"/>
              <a:t> via </a:t>
            </a:r>
            <a:r>
              <a:rPr lang="en-US" dirty="0" err="1" smtClean="0"/>
              <a:t>Bourgain’s</a:t>
            </a:r>
            <a:r>
              <a:rPr lang="en-US" dirty="0" smtClean="0"/>
              <a:t> Embedding Theorem </a:t>
            </a:r>
            <a:r>
              <a:rPr lang="en-US" sz="1600" dirty="0" smtClean="0"/>
              <a:t>(</a:t>
            </a:r>
            <a:r>
              <a:rPr lang="en-US" sz="1600" dirty="0" err="1" smtClean="0"/>
              <a:t>Linial</a:t>
            </a:r>
            <a:r>
              <a:rPr lang="en-US" sz="1600" dirty="0" smtClean="0"/>
              <a:t>-London-</a:t>
            </a:r>
            <a:r>
              <a:rPr lang="en-US" sz="1600" dirty="0" err="1" smtClean="0"/>
              <a:t>Rabinovich</a:t>
            </a:r>
            <a:r>
              <a:rPr lang="en-US" sz="1600" dirty="0" smtClean="0"/>
              <a:t>, </a:t>
            </a:r>
            <a:r>
              <a:rPr lang="en-US" sz="1600" dirty="0" err="1" smtClean="0"/>
              <a:t>Aumann-Rabani</a:t>
            </a:r>
            <a:r>
              <a:rPr lang="en-US" sz="1600" dirty="0" smtClean="0"/>
              <a:t>)			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73945" y="3238500"/>
            <a:ext cx="848783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 err="1" smtClean="0">
                <a:solidFill>
                  <a:srgbClr val="FF0000"/>
                </a:solidFill>
              </a:rPr>
              <a:t>millenium</a:t>
            </a:r>
            <a:r>
              <a:rPr lang="en-US" dirty="0" smtClean="0">
                <a:solidFill>
                  <a:srgbClr val="FF0000"/>
                </a:solidFill>
              </a:rPr>
              <a:t> (so far)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O(√log n )-</a:t>
            </a:r>
            <a:r>
              <a:rPr lang="en-US" dirty="0" smtClean="0"/>
              <a:t>approximation </a:t>
            </a:r>
            <a:r>
              <a:rPr lang="en-US" sz="1600" dirty="0" smtClean="0"/>
              <a:t>(A., </a:t>
            </a:r>
            <a:r>
              <a:rPr lang="en-US" sz="1600" dirty="0" err="1" smtClean="0"/>
              <a:t>Rao</a:t>
            </a:r>
            <a:r>
              <a:rPr lang="en-US" sz="1600" dirty="0" smtClean="0"/>
              <a:t>, </a:t>
            </a:r>
            <a:r>
              <a:rPr lang="en-US" sz="1600" dirty="0" err="1" smtClean="0"/>
              <a:t>Vazirani</a:t>
            </a:r>
            <a:r>
              <a:rPr lang="en-US" sz="1600" dirty="0" smtClean="0"/>
              <a:t> 04) </a:t>
            </a:r>
            <a:r>
              <a:rPr lang="en-US" dirty="0" smtClean="0"/>
              <a:t>via both SDP</a:t>
            </a:r>
            <a:r>
              <a:rPr lang="en-US" dirty="0"/>
              <a:t> </a:t>
            </a:r>
            <a:r>
              <a:rPr lang="en-US" dirty="0" smtClean="0"/>
              <a:t>and flows;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Better </a:t>
            </a:r>
            <a:r>
              <a:rPr lang="en-US" dirty="0" smtClean="0">
                <a:solidFill>
                  <a:srgbClr val="660066"/>
                </a:solidFill>
              </a:rPr>
              <a:t>metric </a:t>
            </a:r>
            <a:r>
              <a:rPr lang="en-US" dirty="0" err="1" smtClean="0">
                <a:solidFill>
                  <a:srgbClr val="660066"/>
                </a:solidFill>
              </a:rPr>
              <a:t>embeddings</a:t>
            </a:r>
            <a:r>
              <a:rPr lang="en-US" dirty="0" smtClean="0"/>
              <a:t>; </a:t>
            </a:r>
            <a:r>
              <a:rPr lang="en-US" dirty="0"/>
              <a:t>O(√log n )-approximation </a:t>
            </a:r>
            <a:r>
              <a:rPr lang="en-US" dirty="0" smtClean="0"/>
              <a:t>for general sparsest cut </a:t>
            </a:r>
            <a:br>
              <a:rPr lang="en-US" dirty="0" smtClean="0"/>
            </a:br>
            <a:r>
              <a:rPr lang="en-US" sz="1600" dirty="0" smtClean="0"/>
              <a:t>(Chawla-Gupta-Raecke05, A.-Lee-Naor06)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rgbClr val="008000"/>
                </a:solidFill>
              </a:rPr>
              <a:t>Inapproximability</a:t>
            </a:r>
            <a:r>
              <a:rPr lang="en-US" dirty="0" smtClean="0"/>
              <a:t> results via Unique Games Conjecture </a:t>
            </a:r>
            <a:r>
              <a:rPr lang="en-US" sz="1600" dirty="0" smtClean="0"/>
              <a:t>(CKKRS06; KV06)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rgbClr val="008000"/>
                </a:solidFill>
              </a:rPr>
              <a:t>Lowerbounds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for metric </a:t>
            </a:r>
            <a:r>
              <a:rPr lang="en-US" dirty="0" err="1" smtClean="0"/>
              <a:t>embeddings</a:t>
            </a:r>
            <a:r>
              <a:rPr lang="en-US" dirty="0" smtClean="0"/>
              <a:t> (inspired by PCPs) </a:t>
            </a:r>
            <a:r>
              <a:rPr lang="en-US" sz="1600" dirty="0" smtClean="0"/>
              <a:t>[KV06; others]</a:t>
            </a:r>
            <a:r>
              <a:rPr lang="en-US" dirty="0" smtClean="0"/>
              <a:t>; </a:t>
            </a:r>
            <a:r>
              <a:rPr lang="en-US" dirty="0" err="1" smtClean="0"/>
              <a:t>lowerbounds</a:t>
            </a:r>
            <a:r>
              <a:rPr lang="en-US" dirty="0" smtClean="0"/>
              <a:t> for SDPs;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Progress in relating </a:t>
            </a:r>
            <a:r>
              <a:rPr lang="en-US" dirty="0" smtClean="0">
                <a:solidFill>
                  <a:srgbClr val="FF0000"/>
                </a:solidFill>
              </a:rPr>
              <a:t>full eigenvalue </a:t>
            </a:r>
            <a:r>
              <a:rPr lang="en-US" dirty="0" smtClean="0"/>
              <a:t>spectrum to (small-set) expansion </a:t>
            </a:r>
            <a:r>
              <a:rPr lang="en-US" sz="1600" dirty="0" smtClean="0"/>
              <a:t>(A., Barak, Steurer10)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945" y="5993100"/>
            <a:ext cx="8201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(Will not talk about: New understanding of expansion in </a:t>
            </a:r>
            <a:r>
              <a:rPr lang="en-US" dirty="0" err="1">
                <a:solidFill>
                  <a:schemeClr val="accent1"/>
                </a:solidFill>
              </a:rPr>
              <a:t>C</a:t>
            </a:r>
            <a:r>
              <a:rPr lang="en-US" dirty="0" err="1" smtClean="0">
                <a:solidFill>
                  <a:schemeClr val="accent1"/>
                </a:solidFill>
              </a:rPr>
              <a:t>ayley</a:t>
            </a:r>
            <a:r>
              <a:rPr lang="en-US" dirty="0" smtClean="0">
                <a:solidFill>
                  <a:schemeClr val="accent1"/>
                </a:solidFill>
              </a:rPr>
              <a:t> graphs of groups, new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algebra-free constructions of optimal expanders, etc.)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87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2611" y="846667"/>
            <a:ext cx="4525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Proving </a:t>
            </a:r>
            <a:r>
              <a:rPr lang="en-US" sz="2400" dirty="0" err="1" smtClean="0">
                <a:solidFill>
                  <a:srgbClr val="0000FF"/>
                </a:solidFill>
              </a:rPr>
              <a:t>lowerbounds</a:t>
            </a:r>
            <a:r>
              <a:rPr lang="en-US" sz="2400" dirty="0" smtClean="0">
                <a:solidFill>
                  <a:srgbClr val="0000FF"/>
                </a:solidFill>
              </a:rPr>
              <a:t> on distortion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111" y="2060222"/>
            <a:ext cx="77380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[Khot-Vishnoi05] </a:t>
            </a:r>
            <a:r>
              <a:rPr lang="en-US" sz="2000" dirty="0" smtClean="0">
                <a:solidFill>
                  <a:srgbClr val="660066"/>
                </a:solidFill>
              </a:rPr>
              <a:t>log log n </a:t>
            </a:r>
            <a:r>
              <a:rPr lang="en-US" sz="2000" dirty="0" err="1" smtClean="0">
                <a:solidFill>
                  <a:srgbClr val="660066"/>
                </a:solidFill>
              </a:rPr>
              <a:t>lowerbound</a:t>
            </a:r>
            <a:r>
              <a:rPr lang="en-US" sz="2000" dirty="0" smtClean="0">
                <a:solidFill>
                  <a:srgbClr val="660066"/>
                </a:solidFill>
              </a:rPr>
              <a:t>; construction inspired by PCPs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		(</a:t>
            </a:r>
            <a:r>
              <a:rPr lang="en-US" sz="2000" dirty="0" err="1" smtClean="0">
                <a:solidFill>
                  <a:srgbClr val="FF0000"/>
                </a:solidFill>
              </a:rPr>
              <a:t>hypercontractivity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of noisy </a:t>
            </a:r>
            <a:r>
              <a:rPr lang="en-US" sz="2000" dirty="0" err="1" smtClean="0"/>
              <a:t>hypercubes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[Lee-</a:t>
            </a:r>
            <a:r>
              <a:rPr lang="en-US" sz="2000" dirty="0" err="1" smtClean="0"/>
              <a:t>Naor</a:t>
            </a:r>
            <a:r>
              <a:rPr lang="en-US" sz="2000" dirty="0" smtClean="0"/>
              <a:t>],[</a:t>
            </a:r>
            <a:r>
              <a:rPr lang="en-US" sz="2000" dirty="0" err="1" smtClean="0"/>
              <a:t>Cheeger,Kleiner,Naor</a:t>
            </a:r>
            <a:r>
              <a:rPr lang="en-US" sz="2000" dirty="0" smtClean="0"/>
              <a:t>] </a:t>
            </a:r>
            <a:r>
              <a:rPr lang="en-US" sz="2000" dirty="0" smtClean="0">
                <a:solidFill>
                  <a:srgbClr val="008000"/>
                </a:solidFill>
              </a:rPr>
              <a:t>(log n)</a:t>
            </a:r>
            <a:r>
              <a:rPr lang="en-US" sz="2000" baseline="30000" dirty="0" err="1" smtClean="0">
                <a:solidFill>
                  <a:srgbClr val="008000"/>
                </a:solidFill>
              </a:rPr>
              <a:t>ε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lowerbound</a:t>
            </a:r>
            <a:r>
              <a:rPr lang="en-US" sz="2000" dirty="0" smtClean="0">
                <a:solidFill>
                  <a:srgbClr val="008000"/>
                </a:solidFill>
              </a:rPr>
              <a:t>; </a:t>
            </a:r>
            <a:r>
              <a:rPr lang="en-US" sz="2000" dirty="0" smtClean="0"/>
              <a:t>construction</a:t>
            </a:r>
            <a:br>
              <a:rPr lang="en-US" sz="2000" dirty="0" smtClean="0"/>
            </a:br>
            <a:r>
              <a:rPr lang="en-US" sz="2000" dirty="0" smtClean="0"/>
              <a:t> based upon </a:t>
            </a:r>
            <a:r>
              <a:rPr lang="en-US" sz="2000" dirty="0" smtClean="0">
                <a:solidFill>
                  <a:srgbClr val="FF0000"/>
                </a:solidFill>
              </a:rPr>
              <a:t>Heisenberg group</a:t>
            </a:r>
            <a:r>
              <a:rPr lang="en-US" sz="2000" dirty="0" smtClean="0"/>
              <a:t>; new notion of differentiation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[Lee-</a:t>
            </a:r>
            <a:r>
              <a:rPr lang="en-US" sz="2000" dirty="0" err="1" smtClean="0"/>
              <a:t>Muharrami</a:t>
            </a:r>
            <a:r>
              <a:rPr lang="en-US" sz="2000" dirty="0" smtClean="0"/>
              <a:t>] </a:t>
            </a:r>
            <a:r>
              <a:rPr lang="en-US" sz="2000" dirty="0" smtClean="0">
                <a:solidFill>
                  <a:srgbClr val="0000FF"/>
                </a:solidFill>
              </a:rPr>
              <a:t>√log n </a:t>
            </a:r>
            <a:r>
              <a:rPr lang="en-US" sz="2000" dirty="0" err="1" smtClean="0">
                <a:solidFill>
                  <a:srgbClr val="0000FF"/>
                </a:solidFill>
              </a:rPr>
              <a:t>lowerbound</a:t>
            </a:r>
            <a:r>
              <a:rPr lang="en-US" sz="2000" dirty="0" smtClean="0"/>
              <a:t>; only for embedding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weak l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spaces into 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Elementary </a:t>
            </a:r>
            <a:r>
              <a:rPr lang="en-US" sz="2000" dirty="0" smtClean="0"/>
              <a:t>construction and analysis.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80722" y="4466167"/>
            <a:ext cx="7567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Open: √log n </a:t>
            </a:r>
            <a:r>
              <a:rPr lang="en-US" sz="2000" dirty="0" err="1" smtClean="0"/>
              <a:t>lowerbound</a:t>
            </a:r>
            <a:r>
              <a:rPr lang="en-US" sz="2000" dirty="0" smtClean="0"/>
              <a:t> for </a:t>
            </a:r>
            <a:r>
              <a:rPr lang="en-US" sz="2000" dirty="0"/>
              <a:t>l</a:t>
            </a:r>
            <a:r>
              <a:rPr lang="en-US" sz="2000" baseline="-25000" dirty="0"/>
              <a:t>2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spaces;</a:t>
            </a:r>
          </a:p>
          <a:p>
            <a:r>
              <a:rPr lang="en-US" sz="2000" dirty="0"/>
              <a:t>	(log n)</a:t>
            </a:r>
            <a:r>
              <a:rPr lang="en-US" sz="2000" baseline="30000" dirty="0" err="1"/>
              <a:t>ε</a:t>
            </a:r>
            <a:r>
              <a:rPr lang="en-US" sz="2000" dirty="0"/>
              <a:t> </a:t>
            </a:r>
            <a:r>
              <a:rPr lang="en-US" sz="2000" dirty="0" err="1" smtClean="0"/>
              <a:t>lowerbound</a:t>
            </a:r>
            <a:r>
              <a:rPr lang="en-US" sz="2000" dirty="0" smtClean="0"/>
              <a:t> for SDP integrality gap of </a:t>
            </a:r>
            <a:r>
              <a:rPr lang="en-US" sz="2000" dirty="0" smtClean="0">
                <a:solidFill>
                  <a:srgbClr val="FF0000"/>
                </a:solidFill>
              </a:rPr>
              <a:t>uniform sparsest cut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		(</a:t>
            </a:r>
            <a:r>
              <a:rPr lang="en-US" sz="2000" dirty="0" err="1" smtClean="0"/>
              <a:t>ie</a:t>
            </a:r>
            <a:r>
              <a:rPr lang="en-US" sz="2000" dirty="0" smtClean="0"/>
              <a:t> edge expansion).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873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Structure </a:t>
            </a:r>
            <a:r>
              <a:rPr lang="en-US" dirty="0"/>
              <a:t>T</a:t>
            </a:r>
            <a:r>
              <a:rPr lang="en-US" dirty="0" smtClean="0"/>
              <a:t>heorems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5423" y="126947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Recall:</a:t>
            </a:r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baseline="-25000" dirty="0"/>
              <a:t>, </a:t>
            </a: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, … : unit vectors in </a:t>
            </a:r>
            <a:r>
              <a:rPr lang="en-US" dirty="0" smtClean="0"/>
              <a:t>R</a:t>
            </a:r>
            <a:r>
              <a:rPr lang="en-US" baseline="30000" dirty="0" smtClean="0"/>
              <a:t>d</a:t>
            </a:r>
            <a:r>
              <a:rPr lang="en-US" dirty="0" smtClean="0"/>
              <a:t>, </a:t>
            </a:r>
            <a:r>
              <a:rPr lang="en-US" dirty="0" err="1"/>
              <a:t>s.t.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avg</a:t>
            </a:r>
            <a:r>
              <a:rPr lang="en-US" dirty="0"/>
              <a:t> |v</a:t>
            </a:r>
            <a:r>
              <a:rPr lang="en-US" baseline="-25000" dirty="0"/>
              <a:t>i</a:t>
            </a:r>
            <a:r>
              <a:rPr lang="en-US" dirty="0"/>
              <a:t> –v</a:t>
            </a:r>
            <a:r>
              <a:rPr lang="en-US" baseline="-25000" dirty="0"/>
              <a:t>j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Ω</a:t>
            </a:r>
            <a:r>
              <a:rPr lang="en-US" dirty="0"/>
              <a:t>(1)  (“well-spread”)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|v</a:t>
            </a:r>
            <a:r>
              <a:rPr lang="en-US" baseline="-25000" dirty="0"/>
              <a:t>i</a:t>
            </a:r>
            <a:r>
              <a:rPr lang="en-US" dirty="0"/>
              <a:t> –v</a:t>
            </a:r>
            <a:r>
              <a:rPr lang="en-US" baseline="-25000" dirty="0"/>
              <a:t>j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 + |v</a:t>
            </a:r>
            <a:r>
              <a:rPr lang="en-US" baseline="-25000" dirty="0"/>
              <a:t>j</a:t>
            </a:r>
            <a:r>
              <a:rPr lang="en-US" dirty="0"/>
              <a:t>-v</a:t>
            </a:r>
            <a:r>
              <a:rPr lang="en-US" baseline="-25000" dirty="0"/>
              <a:t>k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 ≥ |v</a:t>
            </a:r>
            <a:r>
              <a:rPr lang="en-US" baseline="-25000" dirty="0"/>
              <a:t>i</a:t>
            </a:r>
            <a:r>
              <a:rPr lang="en-US" dirty="0"/>
              <a:t> –v</a:t>
            </a:r>
            <a:r>
              <a:rPr lang="en-US" baseline="-25000" dirty="0"/>
              <a:t>k</a:t>
            </a:r>
            <a:r>
              <a:rPr lang="en-US" dirty="0"/>
              <a:t>|</a:t>
            </a:r>
            <a:r>
              <a:rPr lang="en-US" baseline="30000" dirty="0"/>
              <a:t>2   </a:t>
            </a:r>
            <a:br>
              <a:rPr lang="en-US" baseline="30000" dirty="0"/>
            </a:b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17222" y="1616707"/>
            <a:ext cx="1411112" cy="141111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608667" y="2012347"/>
            <a:ext cx="627944" cy="3316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7" idx="0"/>
          </p:cNvCxnSpPr>
          <p:nvPr/>
        </p:nvCxnSpPr>
        <p:spPr>
          <a:xfrm flipV="1">
            <a:off x="1608667" y="1616707"/>
            <a:ext cx="14111" cy="7272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1"/>
          </p:cNvCxnSpPr>
          <p:nvPr/>
        </p:nvCxnSpPr>
        <p:spPr>
          <a:xfrm flipH="1" flipV="1">
            <a:off x="1123875" y="1823360"/>
            <a:ext cx="484792" cy="5205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817178" y="3692210"/>
            <a:ext cx="1109576" cy="1609802"/>
            <a:chOff x="817178" y="3692210"/>
            <a:chExt cx="1109576" cy="1609802"/>
          </a:xfrm>
        </p:grpSpPr>
        <p:sp>
          <p:nvSpPr>
            <p:cNvPr id="12" name="Oval 11"/>
            <p:cNvSpPr/>
            <p:nvPr/>
          </p:nvSpPr>
          <p:spPr>
            <a:xfrm rot="18900000">
              <a:off x="817178" y="4146972"/>
              <a:ext cx="448853" cy="115504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18900000">
              <a:off x="1322559" y="3692210"/>
              <a:ext cx="438162" cy="1327955"/>
            </a:xfrm>
            <a:prstGeom prst="ellipse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1467357" y="4677742"/>
              <a:ext cx="155421" cy="23995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601024" y="4917692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Δ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046698" y="5441223"/>
            <a:ext cx="6121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(Recall: 1</a:t>
            </a:r>
            <a:r>
              <a:rPr lang="en-US" baseline="30000" dirty="0" smtClean="0"/>
              <a:t>st</a:t>
            </a:r>
            <a:r>
              <a:rPr lang="en-US" dirty="0" smtClean="0"/>
              <a:t> Structure Theorem concerned distributions of cuts,</a:t>
            </a:r>
            <a:br>
              <a:rPr lang="en-US" dirty="0" smtClean="0"/>
            </a:br>
            <a:r>
              <a:rPr lang="en-US" dirty="0" smtClean="0"/>
              <a:t>	which correspond to l</a:t>
            </a:r>
            <a:r>
              <a:rPr lang="en-US" baseline="-25000" dirty="0" smtClean="0"/>
              <a:t>1</a:t>
            </a:r>
            <a:r>
              <a:rPr lang="en-US" dirty="0" smtClean="0"/>
              <a:t> metrics, which are a subcase of l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53833" y="3226278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For </a:t>
            </a:r>
            <a:r>
              <a:rPr lang="en-US" dirty="0" err="1">
                <a:solidFill>
                  <a:srgbClr val="FF0000"/>
                </a:solidFill>
              </a:rPr>
              <a:t>Δ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Ω</a:t>
            </a:r>
            <a:r>
              <a:rPr lang="en-US" dirty="0">
                <a:solidFill>
                  <a:srgbClr val="FF0000"/>
                </a:solidFill>
              </a:rPr>
              <a:t>(1/√log n) </a:t>
            </a:r>
            <a:r>
              <a:rPr lang="en-US" dirty="0">
                <a:solidFill>
                  <a:srgbClr val="0000FF"/>
                </a:solidFill>
              </a:rPr>
              <a:t>there exist sets S, T of size </a:t>
            </a:r>
            <a:r>
              <a:rPr lang="en-US" dirty="0" err="1">
                <a:solidFill>
                  <a:srgbClr val="FF0000"/>
                </a:solidFill>
              </a:rPr>
              <a:t>Ω</a:t>
            </a:r>
            <a:r>
              <a:rPr lang="en-US" dirty="0">
                <a:solidFill>
                  <a:srgbClr val="FF0000"/>
                </a:solidFill>
              </a:rPr>
              <a:t>(n)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s.t.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|v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–v</a:t>
            </a:r>
            <a:r>
              <a:rPr lang="en-US" baseline="-25000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≥ </a:t>
            </a:r>
            <a:r>
              <a:rPr lang="en-US" dirty="0" err="1">
                <a:solidFill>
                  <a:srgbClr val="FF0000"/>
                </a:solidFill>
              </a:rPr>
              <a:t>Δ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/>
              <a:t>for all </a:t>
            </a:r>
            <a:r>
              <a:rPr lang="en-US" dirty="0" err="1"/>
              <a:t>i</a:t>
            </a:r>
            <a:r>
              <a:rPr lang="en-US" dirty="0"/>
              <a:t> in S, j in T </a:t>
            </a:r>
            <a:br>
              <a:rPr lang="en-US" dirty="0"/>
            </a:br>
            <a:endParaRPr lang="en-US" dirty="0"/>
          </a:p>
          <a:p>
            <a:r>
              <a:rPr lang="en-US" dirty="0"/>
              <a:t>(S, T are </a:t>
            </a:r>
            <a:r>
              <a:rPr lang="en-US" dirty="0" err="1">
                <a:solidFill>
                  <a:srgbClr val="FF0000"/>
                </a:solidFill>
              </a:rPr>
              <a:t>Δ</a:t>
            </a:r>
            <a:r>
              <a:rPr lang="en-US" dirty="0">
                <a:solidFill>
                  <a:srgbClr val="FF0000"/>
                </a:solidFill>
              </a:rPr>
              <a:t>-separated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2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5500" y="613833"/>
            <a:ext cx="7276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Algorithm to produce two </a:t>
            </a:r>
            <a:r>
              <a:rPr lang="en-US" sz="2400" dirty="0" err="1" smtClean="0"/>
              <a:t>Δ</a:t>
            </a:r>
            <a:r>
              <a:rPr lang="en-US" sz="2400" dirty="0" smtClean="0"/>
              <a:t>-separated sets (</a:t>
            </a:r>
            <a:r>
              <a:rPr lang="en-US" sz="2400" dirty="0" err="1" smtClean="0"/>
              <a:t>Δ</a:t>
            </a:r>
            <a:r>
              <a:rPr lang="en-US" sz="2400" dirty="0" smtClean="0"/>
              <a:t>= 1/√log n)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903110" y="1658056"/>
            <a:ext cx="1643945" cy="16368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01888" y="1756833"/>
            <a:ext cx="1446390" cy="1538111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8388" y="1954389"/>
            <a:ext cx="1270001" cy="1340555"/>
          </a:xfrm>
          <a:prstGeom prst="line">
            <a:avLst/>
          </a:prstGeom>
          <a:ln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31908" y="1669317"/>
            <a:ext cx="1270001" cy="134055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26720" y="1432278"/>
            <a:ext cx="373945" cy="3245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7979" y="1127667"/>
            <a:ext cx="91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0.01/√d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36056" y="1473390"/>
            <a:ext cx="4566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Easy: </a:t>
            </a:r>
            <a:r>
              <a:rPr lang="en-US" sz="2000" dirty="0" smtClean="0">
                <a:solidFill>
                  <a:srgbClr val="008000"/>
                </a:solidFill>
              </a:rPr>
              <a:t>S</a:t>
            </a:r>
            <a:r>
              <a:rPr lang="en-US" sz="2000" baseline="-25000" dirty="0" smtClean="0">
                <a:solidFill>
                  <a:srgbClr val="008000"/>
                </a:solidFill>
              </a:rPr>
              <a:t>u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u</a:t>
            </a:r>
            <a:r>
              <a:rPr lang="en-US" sz="2000" dirty="0" smtClean="0"/>
              <a:t> are likely to have size </a:t>
            </a:r>
            <a:r>
              <a:rPr lang="en-US" sz="2000" dirty="0" err="1" smtClean="0"/>
              <a:t>Ω</a:t>
            </a:r>
            <a:r>
              <a:rPr lang="en-US" sz="2000" dirty="0" smtClean="0"/>
              <a:t>(n).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231908" y="2695222"/>
            <a:ext cx="37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</a:t>
            </a:r>
            <a:r>
              <a:rPr lang="en-US" baseline="-25000" dirty="0" smtClean="0">
                <a:solidFill>
                  <a:srgbClr val="008000"/>
                </a:solidFill>
              </a:rPr>
              <a:t>u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19110" y="1941499"/>
            <a:ext cx="37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u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48278" y="320905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u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36056" y="2194278"/>
            <a:ext cx="4997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Delete </a:t>
            </a:r>
            <a:r>
              <a:rPr lang="en-US" sz="2000" dirty="0" smtClean="0"/>
              <a:t>any 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in </a:t>
            </a:r>
            <a:r>
              <a:rPr lang="en-US" sz="2000" dirty="0">
                <a:solidFill>
                  <a:srgbClr val="008000"/>
                </a:solidFill>
              </a:rPr>
              <a:t>S</a:t>
            </a:r>
            <a:r>
              <a:rPr lang="en-US" sz="2000" baseline="-25000" dirty="0">
                <a:solidFill>
                  <a:srgbClr val="008000"/>
                </a:solidFill>
              </a:rPr>
              <a:t>u</a:t>
            </a:r>
            <a:r>
              <a:rPr lang="en-US" sz="2000" dirty="0" smtClean="0"/>
              <a:t> and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in  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u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s.t.</a:t>
            </a:r>
            <a:r>
              <a:rPr lang="en-US" sz="2000" dirty="0" smtClean="0"/>
              <a:t>  |v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– v</a:t>
            </a:r>
            <a:r>
              <a:rPr lang="en-US" sz="2000" baseline="-25000" dirty="0" smtClean="0"/>
              <a:t>j</a:t>
            </a:r>
            <a:r>
              <a:rPr lang="en-US" sz="2000" dirty="0" smtClean="0"/>
              <a:t>|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&lt; </a:t>
            </a:r>
            <a:r>
              <a:rPr lang="en-US" sz="2000" dirty="0" err="1" smtClean="0"/>
              <a:t>Δ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(repeat until no such pair remains)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570111" y="3294944"/>
            <a:ext cx="4762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</a:t>
            </a:r>
            <a:r>
              <a:rPr lang="en-US" sz="2000" dirty="0">
                <a:solidFill>
                  <a:srgbClr val="008000"/>
                </a:solidFill>
              </a:rPr>
              <a:t>S</a:t>
            </a:r>
            <a:r>
              <a:rPr lang="en-US" sz="2000" baseline="-25000" dirty="0">
                <a:solidFill>
                  <a:srgbClr val="008000"/>
                </a:solidFill>
              </a:rPr>
              <a:t>u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dirty="0" err="1">
                <a:solidFill>
                  <a:srgbClr val="FF0000"/>
                </a:solidFill>
              </a:rPr>
              <a:t>T</a:t>
            </a:r>
            <a:r>
              <a:rPr lang="en-US" sz="2000" baseline="-25000" dirty="0" err="1">
                <a:solidFill>
                  <a:srgbClr val="FF0000"/>
                </a:solidFill>
              </a:rPr>
              <a:t>u</a:t>
            </a:r>
            <a:r>
              <a:rPr lang="en-US" sz="2000" dirty="0"/>
              <a:t> </a:t>
            </a:r>
            <a:r>
              <a:rPr lang="en-US" sz="2000" dirty="0" smtClean="0"/>
              <a:t> still have size </a:t>
            </a:r>
            <a:r>
              <a:rPr lang="en-US" sz="2000" dirty="0" err="1"/>
              <a:t>Ω</a:t>
            </a:r>
            <a:r>
              <a:rPr lang="en-US" sz="2000" dirty="0"/>
              <a:t>(n</a:t>
            </a:r>
            <a:r>
              <a:rPr lang="en-US" sz="2000" dirty="0" smtClean="0"/>
              <a:t>) output them.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26720" y="4037834"/>
            <a:ext cx="6385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Main difficulty: Show that </a:t>
            </a:r>
            <a:r>
              <a:rPr lang="en-US" sz="2000" dirty="0" err="1" smtClean="0">
                <a:solidFill>
                  <a:srgbClr val="FF0000"/>
                </a:solidFill>
              </a:rPr>
              <a:t>whp</a:t>
            </a:r>
            <a:r>
              <a:rPr lang="en-US" sz="2000" dirty="0" smtClean="0">
                <a:solidFill>
                  <a:srgbClr val="FF0000"/>
                </a:solidFill>
              </a:rPr>
              <a:t> only o(n) points get deleted.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719" y="4607276"/>
            <a:ext cx="44557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Obs</a:t>
            </a:r>
            <a:r>
              <a:rPr lang="en-US" sz="2000" dirty="0" smtClean="0"/>
              <a:t>: Deleted pairs were “</a:t>
            </a:r>
            <a:r>
              <a:rPr lang="en-US" sz="2000" dirty="0" smtClean="0">
                <a:solidFill>
                  <a:srgbClr val="008000"/>
                </a:solidFill>
              </a:rPr>
              <a:t>stretched</a:t>
            </a:r>
            <a:r>
              <a:rPr lang="en-US" sz="2000" dirty="0" smtClean="0"/>
              <a:t>”, i.e.,</a:t>
            </a:r>
          </a:p>
          <a:p>
            <a:r>
              <a:rPr lang="en-US" sz="2000" dirty="0"/>
              <a:t>	|v</a:t>
            </a:r>
            <a:r>
              <a:rPr lang="en-US" sz="2000" baseline="-25000" dirty="0"/>
              <a:t>i </a:t>
            </a:r>
            <a:r>
              <a:rPr lang="en-US" sz="2000" dirty="0"/>
              <a:t>– v</a:t>
            </a:r>
            <a:r>
              <a:rPr lang="en-US" sz="2000" baseline="-25000" dirty="0"/>
              <a:t>j</a:t>
            </a:r>
            <a:r>
              <a:rPr lang="en-US" sz="2000" dirty="0"/>
              <a:t>|</a:t>
            </a:r>
            <a:r>
              <a:rPr lang="en-US" sz="2000" baseline="30000" dirty="0"/>
              <a:t>2</a:t>
            </a:r>
            <a:r>
              <a:rPr lang="en-US" sz="2000" dirty="0"/>
              <a:t> &lt; </a:t>
            </a:r>
            <a:r>
              <a:rPr lang="en-US" sz="2000" dirty="0" err="1" smtClean="0"/>
              <a:t>Δ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	|&lt;</a:t>
            </a:r>
            <a:r>
              <a:rPr lang="en-US" sz="2000" dirty="0"/>
              <a:t>v</a:t>
            </a:r>
            <a:r>
              <a:rPr lang="en-US" sz="2000" baseline="-25000" dirty="0"/>
              <a:t>i </a:t>
            </a:r>
            <a:r>
              <a:rPr lang="en-US" sz="2000" dirty="0"/>
              <a:t>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, u&gt;| &gt; </a:t>
            </a:r>
            <a:r>
              <a:rPr lang="en-US" sz="2000" dirty="0">
                <a:solidFill>
                  <a:srgbClr val="FF0000"/>
                </a:solidFill>
              </a:rPr>
              <a:t>0.01/√</a:t>
            </a:r>
            <a:r>
              <a:rPr lang="en-US" sz="2000" dirty="0" smtClean="0">
                <a:solidFill>
                  <a:srgbClr val="FF0000"/>
                </a:solidFill>
              </a:rPr>
              <a:t>d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26720" y="5924224"/>
            <a:ext cx="6377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Fact: </a:t>
            </a:r>
            <a:r>
              <a:rPr lang="en-US" sz="2000" dirty="0" err="1" smtClean="0"/>
              <a:t>Pr</a:t>
            </a:r>
            <a:r>
              <a:rPr lang="en-US" sz="2000" dirty="0" smtClean="0"/>
              <a:t>[</a:t>
            </a:r>
            <a:r>
              <a:rPr lang="en-US" sz="2000" dirty="0"/>
              <a:t>|&lt;v</a:t>
            </a:r>
            <a:r>
              <a:rPr lang="en-US" sz="2000" baseline="-25000" dirty="0"/>
              <a:t>i </a:t>
            </a:r>
            <a:r>
              <a:rPr lang="en-US" sz="2000" dirty="0"/>
              <a:t>– </a:t>
            </a:r>
            <a:r>
              <a:rPr lang="en-US" sz="2000" dirty="0" err="1"/>
              <a:t>v</a:t>
            </a:r>
            <a:r>
              <a:rPr lang="en-US" sz="2000" baseline="-25000" dirty="0" err="1"/>
              <a:t>j</a:t>
            </a:r>
            <a:r>
              <a:rPr lang="en-US" sz="2000" dirty="0"/>
              <a:t>, u&gt;| </a:t>
            </a:r>
            <a:r>
              <a:rPr lang="en-US" sz="2000" dirty="0" smtClean="0"/>
              <a:t> &gt; 0.01 √</a:t>
            </a:r>
            <a:r>
              <a:rPr lang="en-US" sz="2000" dirty="0" err="1" smtClean="0"/>
              <a:t>Δ</a:t>
            </a:r>
            <a:r>
              <a:rPr lang="en-US" sz="2000" dirty="0" smtClean="0"/>
              <a:t>/√d] </a:t>
            </a:r>
            <a:br>
              <a:rPr lang="en-US" sz="2000" dirty="0" smtClean="0"/>
            </a:br>
            <a:r>
              <a:rPr lang="en-US" sz="2000" dirty="0" smtClean="0"/>
              <a:t>	= </a:t>
            </a:r>
            <a:r>
              <a:rPr lang="en-US" sz="2000" dirty="0" err="1" smtClean="0"/>
              <a:t>exp</a:t>
            </a:r>
            <a:r>
              <a:rPr lang="en-US" sz="2000" dirty="0" smtClean="0"/>
              <a:t>(-1/</a:t>
            </a:r>
            <a:r>
              <a:rPr lang="en-US" sz="2000" dirty="0" err="1" smtClean="0"/>
              <a:t>Δ</a:t>
            </a:r>
            <a:r>
              <a:rPr lang="en-US" sz="2000" dirty="0" smtClean="0"/>
              <a:t>) = </a:t>
            </a:r>
            <a:r>
              <a:rPr lang="en-US" sz="2000" dirty="0" err="1" smtClean="0"/>
              <a:t>exp</a:t>
            </a:r>
            <a:r>
              <a:rPr lang="en-US" sz="2000" dirty="0" smtClean="0"/>
              <a:t>(-√log n).     </a:t>
            </a:r>
            <a:r>
              <a:rPr lang="en-US" sz="2000" dirty="0" smtClean="0">
                <a:solidFill>
                  <a:srgbClr val="660066"/>
                </a:solidFill>
              </a:rPr>
              <a:t>Too large for union bound</a:t>
            </a:r>
            <a:endParaRPr lang="en-US" sz="2000" dirty="0">
              <a:solidFill>
                <a:srgbClr val="660066"/>
              </a:solidFill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7261333" y="5721717"/>
            <a:ext cx="838200" cy="685800"/>
            <a:chOff x="4992" y="3408"/>
            <a:chExt cx="576" cy="624"/>
          </a:xfrm>
        </p:grpSpPr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992" y="3408"/>
              <a:ext cx="576" cy="624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5136" y="3600"/>
              <a:ext cx="96" cy="96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5328" y="3600"/>
              <a:ext cx="96" cy="96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84" y="3792"/>
              <a:ext cx="192" cy="96"/>
            </a:xfrm>
            <a:custGeom>
              <a:avLst/>
              <a:gdLst>
                <a:gd name="T0" fmla="*/ 0 w 192"/>
                <a:gd name="T1" fmla="*/ 96 h 96"/>
                <a:gd name="T2" fmla="*/ 96 w 192"/>
                <a:gd name="T3" fmla="*/ 0 h 96"/>
                <a:gd name="T4" fmla="*/ 192 w 192"/>
                <a:gd name="T5" fmla="*/ 96 h 96"/>
                <a:gd name="T6" fmla="*/ 0 60000 65536"/>
                <a:gd name="T7" fmla="*/ 0 60000 65536"/>
                <a:gd name="T8" fmla="*/ 0 60000 65536"/>
                <a:gd name="T9" fmla="*/ 0 w 192"/>
                <a:gd name="T10" fmla="*/ 0 h 96"/>
                <a:gd name="T11" fmla="*/ 192 w 19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rgbClr val="FFFF00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326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4222" y="531167"/>
            <a:ext cx="2438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Walks in  l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space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829278" y="12855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|v</a:t>
            </a:r>
            <a:r>
              <a:rPr lang="en-US" baseline="-25000" dirty="0"/>
              <a:t>i</a:t>
            </a:r>
            <a:r>
              <a:rPr lang="en-US" dirty="0"/>
              <a:t> –v</a:t>
            </a:r>
            <a:r>
              <a:rPr lang="en-US" baseline="-25000" dirty="0"/>
              <a:t>j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 + |v</a:t>
            </a:r>
            <a:r>
              <a:rPr lang="en-US" baseline="-25000" dirty="0"/>
              <a:t>j</a:t>
            </a:r>
            <a:r>
              <a:rPr lang="en-US" dirty="0"/>
              <a:t>-v</a:t>
            </a:r>
            <a:r>
              <a:rPr lang="en-US" baseline="-25000" dirty="0"/>
              <a:t>k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 ≥ |v</a:t>
            </a:r>
            <a:r>
              <a:rPr lang="en-US" baseline="-25000" dirty="0"/>
              <a:t>i</a:t>
            </a:r>
            <a:r>
              <a:rPr lang="en-US" dirty="0"/>
              <a:t> –v</a:t>
            </a:r>
            <a:r>
              <a:rPr lang="en-US" baseline="-25000" dirty="0"/>
              <a:t>k</a:t>
            </a:r>
            <a:r>
              <a:rPr lang="en-US" dirty="0"/>
              <a:t>|</a:t>
            </a:r>
            <a:r>
              <a:rPr lang="en-US" baseline="30000" dirty="0"/>
              <a:t>2   </a:t>
            </a:r>
            <a:br>
              <a:rPr lang="en-US" baseline="30000" dirty="0"/>
            </a:b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13833" y="1890889"/>
            <a:ext cx="2024945" cy="705555"/>
            <a:chOff x="804333" y="2243667"/>
            <a:chExt cx="2024945" cy="70555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804333" y="2243667"/>
              <a:ext cx="472723" cy="70555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77056" y="2243667"/>
              <a:ext cx="557388" cy="5715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834444" y="2243667"/>
              <a:ext cx="543278" cy="5715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77722" y="2243667"/>
              <a:ext cx="451556" cy="5715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330223" y="1890889"/>
            <a:ext cx="4936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 steps of squared-length </a:t>
            </a:r>
            <a:r>
              <a:rPr lang="en-US" dirty="0" err="1" smtClean="0">
                <a:solidFill>
                  <a:srgbClr val="0000FF"/>
                </a:solidFill>
              </a:rPr>
              <a:t>Δ</a:t>
            </a:r>
            <a:r>
              <a:rPr lang="en-US" dirty="0" smtClean="0">
                <a:solidFill>
                  <a:srgbClr val="0000FF"/>
                </a:solidFill>
              </a:rPr>
              <a:t> only take you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a total squared distance </a:t>
            </a:r>
            <a:r>
              <a:rPr lang="en-US" dirty="0" err="1" smtClean="0">
                <a:solidFill>
                  <a:srgbClr val="0000FF"/>
                </a:solidFill>
              </a:rPr>
              <a:t>r</a:t>
            </a:r>
            <a:r>
              <a:rPr lang="en-US" dirty="0" err="1">
                <a:solidFill>
                  <a:srgbClr val="0000FF"/>
                </a:solidFill>
              </a:rPr>
              <a:t>Δ</a:t>
            </a: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(i.e., distance  √r </a:t>
            </a:r>
            <a:r>
              <a:rPr lang="en-US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  <a:sym typeface="Wingdings"/>
              </a:rPr>
              <a:t>√</a:t>
            </a:r>
            <a:r>
              <a:rPr lang="en-US" dirty="0" err="1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  <a:sym typeface="Wingdings"/>
              </a:rPr>
              <a:t>Δ</a:t>
            </a:r>
            <a:r>
              <a:rPr lang="en-US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  <a:sym typeface="Wingdings"/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833" y="3146778"/>
            <a:ext cx="83237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Main proof step: Use </a:t>
            </a:r>
            <a:r>
              <a:rPr lang="en-US" sz="2000" dirty="0" smtClean="0">
                <a:solidFill>
                  <a:srgbClr val="FF0000"/>
                </a:solidFill>
              </a:rPr>
              <a:t>measure concentration</a:t>
            </a:r>
            <a:r>
              <a:rPr lang="en-US" sz="2000" dirty="0" smtClean="0"/>
              <a:t> to prove that for most directions</a:t>
            </a:r>
            <a:br>
              <a:rPr lang="en-US" sz="2000" dirty="0" smtClean="0"/>
            </a:br>
            <a:r>
              <a:rPr lang="en-US" sz="2000" dirty="0" smtClean="0"/>
              <a:t>u there is a </a:t>
            </a:r>
            <a:r>
              <a:rPr lang="en-US" sz="2000" dirty="0" smtClean="0">
                <a:solidFill>
                  <a:srgbClr val="008000"/>
                </a:solidFill>
              </a:rPr>
              <a:t>walk of length r </a:t>
            </a:r>
            <a:r>
              <a:rPr lang="en-US" sz="2000" dirty="0" smtClean="0"/>
              <a:t>on </a:t>
            </a:r>
            <a:r>
              <a:rPr lang="en-US" sz="2000" dirty="0" smtClean="0">
                <a:solidFill>
                  <a:srgbClr val="660066"/>
                </a:solidFill>
              </a:rPr>
              <a:t>stretched</a:t>
            </a:r>
            <a:r>
              <a:rPr lang="en-US" sz="2000" dirty="0" smtClean="0"/>
              <a:t> edges (v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), (v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),.. (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r+1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so that  |&lt;v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– v</a:t>
            </a:r>
            <a:r>
              <a:rPr lang="en-US" sz="2000" baseline="-25000" dirty="0" smtClean="0"/>
              <a:t>r+1</a:t>
            </a:r>
            <a:r>
              <a:rPr lang="en-US" sz="2000" dirty="0" smtClean="0"/>
              <a:t>, u&gt;| &gt; 0.001 r/√d  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91444" y="4677833"/>
            <a:ext cx="6027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660066"/>
                </a:solidFill>
              </a:rPr>
              <a:t>Pr</a:t>
            </a:r>
            <a:r>
              <a:rPr lang="en-US" sz="2000" dirty="0" smtClean="0">
                <a:solidFill>
                  <a:srgbClr val="660066"/>
                </a:solidFill>
              </a:rPr>
              <a:t>[such </a:t>
            </a:r>
            <a:r>
              <a:rPr lang="en-US" sz="2000" dirty="0">
                <a:solidFill>
                  <a:srgbClr val="660066"/>
                </a:solidFill>
              </a:rPr>
              <a:t>v</a:t>
            </a:r>
            <a:r>
              <a:rPr lang="en-US" sz="2000" baseline="-25000" dirty="0">
                <a:solidFill>
                  <a:srgbClr val="660066"/>
                </a:solidFill>
              </a:rPr>
              <a:t>1</a:t>
            </a:r>
            <a:r>
              <a:rPr lang="en-US" sz="2000" dirty="0">
                <a:solidFill>
                  <a:srgbClr val="660066"/>
                </a:solidFill>
              </a:rPr>
              <a:t> </a:t>
            </a:r>
            <a:r>
              <a:rPr lang="en-US" sz="2000" dirty="0" smtClean="0">
                <a:solidFill>
                  <a:srgbClr val="660066"/>
                </a:solidFill>
              </a:rPr>
              <a:t>, v</a:t>
            </a:r>
            <a:r>
              <a:rPr lang="en-US" sz="2000" baseline="-25000" dirty="0" smtClean="0">
                <a:solidFill>
                  <a:srgbClr val="660066"/>
                </a:solidFill>
              </a:rPr>
              <a:t>r</a:t>
            </a:r>
            <a:r>
              <a:rPr lang="en-US" sz="2000" baseline="-25000" dirty="0">
                <a:solidFill>
                  <a:srgbClr val="660066"/>
                </a:solidFill>
              </a:rPr>
              <a:t>+</a:t>
            </a:r>
            <a:r>
              <a:rPr lang="en-US" sz="2000" baseline="-25000" dirty="0" smtClean="0">
                <a:solidFill>
                  <a:srgbClr val="660066"/>
                </a:solidFill>
              </a:rPr>
              <a:t>1 </a:t>
            </a:r>
            <a:r>
              <a:rPr lang="en-US" sz="2000" dirty="0" smtClean="0">
                <a:solidFill>
                  <a:srgbClr val="660066"/>
                </a:solidFill>
              </a:rPr>
              <a:t> exist in the point set] &lt; </a:t>
            </a:r>
            <a:r>
              <a:rPr lang="en-US" sz="2000" dirty="0" err="1" smtClean="0">
                <a:solidFill>
                  <a:srgbClr val="660066"/>
                </a:solidFill>
              </a:rPr>
              <a:t>exp</a:t>
            </a:r>
            <a:r>
              <a:rPr lang="en-US" sz="2000" dirty="0" smtClean="0">
                <a:solidFill>
                  <a:srgbClr val="660066"/>
                </a:solidFill>
              </a:rPr>
              <a:t>(- r/</a:t>
            </a:r>
            <a:r>
              <a:rPr lang="en-US" sz="2000" dirty="0" err="1" smtClean="0">
                <a:solidFill>
                  <a:srgbClr val="660066"/>
                </a:solidFill>
              </a:rPr>
              <a:t>Δ</a:t>
            </a:r>
            <a:r>
              <a:rPr lang="en-US" sz="2000" dirty="0" smtClean="0">
                <a:solidFill>
                  <a:srgbClr val="660066"/>
                </a:solidFill>
              </a:rPr>
              <a:t>) &lt; 1/n</a:t>
            </a:r>
            <a:r>
              <a:rPr lang="en-US" sz="2000" baseline="30000" dirty="0" smtClean="0">
                <a:solidFill>
                  <a:srgbClr val="660066"/>
                </a:solidFill>
              </a:rPr>
              <a:t>2</a:t>
            </a:r>
            <a:endParaRPr lang="en-US" sz="2000" baseline="30000" dirty="0">
              <a:solidFill>
                <a:srgbClr val="66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444" y="227772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Δ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4922" y="209305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Δ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3944" y="18908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Δ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03122" y="18907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Δ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86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Games Conjecture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944" y="1516944"/>
            <a:ext cx="7443063" cy="18364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[Khot03] Given m equations in n variables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n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of the type </a:t>
            </a:r>
          </a:p>
          <a:p>
            <a:endParaRPr lang="en-US" sz="2000" baseline="-25000" dirty="0"/>
          </a:p>
          <a:p>
            <a:r>
              <a:rPr lang="en-US" sz="2000" dirty="0" err="1">
                <a:solidFill>
                  <a:srgbClr val="0000FF"/>
                </a:solidFill>
              </a:rPr>
              <a:t>a</a:t>
            </a:r>
            <a:r>
              <a:rPr lang="en-US" sz="2000" dirty="0" err="1" smtClean="0">
                <a:solidFill>
                  <a:srgbClr val="0000FF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+ b </a:t>
            </a:r>
            <a:r>
              <a:rPr lang="en-US" sz="2000" dirty="0" err="1" smtClean="0">
                <a:solidFill>
                  <a:srgbClr val="0000FF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000" dirty="0" smtClean="0">
                <a:solidFill>
                  <a:srgbClr val="0000FF"/>
                </a:solidFill>
              </a:rPr>
              <a:t> = a  (mod 113)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err="1" smtClean="0"/>
              <a:t>s.t.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(1-ε)</a:t>
            </a:r>
            <a:r>
              <a:rPr lang="en-US" sz="2000" dirty="0" smtClean="0"/>
              <a:t> fraction are </a:t>
            </a:r>
            <a:r>
              <a:rPr lang="en-US" sz="2000" dirty="0" smtClean="0">
                <a:solidFill>
                  <a:srgbClr val="FF0000"/>
                </a:solidFill>
              </a:rPr>
              <a:t>simultaneously </a:t>
            </a:r>
            <a:r>
              <a:rPr lang="en-US" sz="2000" dirty="0" err="1" smtClean="0">
                <a:solidFill>
                  <a:srgbClr val="FF0000"/>
                </a:solidFill>
              </a:rPr>
              <a:t>satisfiable</a:t>
            </a:r>
            <a:r>
              <a:rPr lang="en-US" sz="2000" dirty="0" smtClean="0"/>
              <a:t>, it is </a:t>
            </a:r>
            <a:r>
              <a:rPr lang="en-US" sz="2000" dirty="0" smtClean="0">
                <a:solidFill>
                  <a:srgbClr val="FF0000"/>
                </a:solidFill>
              </a:rPr>
              <a:t>NP-hard </a:t>
            </a:r>
            <a:r>
              <a:rPr lang="en-US" sz="2000" dirty="0" smtClean="0"/>
              <a:t>to satisfy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½</a:t>
            </a:r>
            <a:r>
              <a:rPr lang="en-US" sz="2000" dirty="0" smtClean="0"/>
              <a:t> of them simultaneously.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2542" y="3697111"/>
            <a:ext cx="86814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Used to prove best </a:t>
            </a:r>
            <a:r>
              <a:rPr lang="en-US" sz="2000" dirty="0" err="1" smtClean="0">
                <a:solidFill>
                  <a:srgbClr val="008000"/>
                </a:solidFill>
              </a:rPr>
              <a:t>inapproximability</a:t>
            </a:r>
            <a:r>
              <a:rPr lang="en-US" sz="2000" dirty="0" smtClean="0">
                <a:solidFill>
                  <a:srgbClr val="008000"/>
                </a:solidFill>
              </a:rPr>
              <a:t> results for host of problems, including</a:t>
            </a:r>
            <a:br>
              <a:rPr lang="en-US" sz="2000" dirty="0" smtClean="0">
                <a:solidFill>
                  <a:srgbClr val="008000"/>
                </a:solidFill>
              </a:rPr>
            </a:br>
            <a:r>
              <a:rPr lang="en-US" sz="2000" dirty="0" smtClean="0">
                <a:solidFill>
                  <a:srgbClr val="008000"/>
                </a:solidFill>
              </a:rPr>
              <a:t>expansion problems. Inspired SDP integrality gaps (aka embedding </a:t>
            </a:r>
            <a:r>
              <a:rPr lang="en-US" sz="2000" dirty="0" err="1" smtClean="0">
                <a:solidFill>
                  <a:srgbClr val="008000"/>
                </a:solidFill>
              </a:rPr>
              <a:t>lowerbounds</a:t>
            </a:r>
            <a:r>
              <a:rPr lang="en-US" sz="2000" dirty="0" smtClean="0">
                <a:solidFill>
                  <a:srgbClr val="008000"/>
                </a:solidFill>
              </a:rPr>
              <a:t>).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(See </a:t>
            </a:r>
            <a:r>
              <a:rPr lang="en-US" sz="2000" dirty="0" err="1" smtClean="0">
                <a:solidFill>
                  <a:srgbClr val="FF0000"/>
                </a:solidFill>
              </a:rPr>
              <a:t>Khot’s</a:t>
            </a:r>
            <a:r>
              <a:rPr lang="en-US" sz="2000" dirty="0" smtClean="0">
                <a:solidFill>
                  <a:srgbClr val="FF0000"/>
                </a:solidFill>
              </a:rPr>
              <a:t> talk)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542" y="4960056"/>
            <a:ext cx="7922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(Expansion strikes back) </a:t>
            </a:r>
            <a:r>
              <a:rPr lang="en-US" sz="2000" smtClean="0">
                <a:solidFill>
                  <a:srgbClr val="0000FF"/>
                </a:solidFill>
              </a:rPr>
              <a:t>The </a:t>
            </a:r>
            <a:r>
              <a:rPr lang="en-US" sz="2000" dirty="0" err="1">
                <a:solidFill>
                  <a:srgbClr val="0000FF"/>
                </a:solidFill>
              </a:rPr>
              <a:t>A</a:t>
            </a:r>
            <a:r>
              <a:rPr lang="en-US" sz="2000" smtClean="0">
                <a:solidFill>
                  <a:srgbClr val="0000FF"/>
                </a:solidFill>
              </a:rPr>
              <a:t>chilles </a:t>
            </a:r>
            <a:r>
              <a:rPr lang="en-US" sz="2000" dirty="0" smtClean="0">
                <a:solidFill>
                  <a:srgbClr val="0000FF"/>
                </a:solidFill>
              </a:rPr>
              <a:t>heel of UGC appears to be expansion.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Better understanding of small-set expansion may disprove UGC.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(see </a:t>
            </a:r>
            <a:r>
              <a:rPr lang="en-US" sz="2000" dirty="0" err="1" smtClean="0">
                <a:solidFill>
                  <a:srgbClr val="FF0000"/>
                </a:solidFill>
              </a:rPr>
              <a:t>Steurer’s</a:t>
            </a:r>
            <a:r>
              <a:rPr lang="en-US" sz="2000" dirty="0" smtClean="0">
                <a:solidFill>
                  <a:srgbClr val="FF0000"/>
                </a:solidFill>
              </a:rPr>
              <a:t> talk)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90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9833" y="1996723"/>
            <a:ext cx="668840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Looking forward to more insight in the next decade!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		           </a:t>
            </a:r>
            <a:r>
              <a:rPr lang="en-US" sz="2400" dirty="0" smtClean="0">
                <a:solidFill>
                  <a:srgbClr val="660066"/>
                </a:solidFill>
              </a:rPr>
              <a:t>Thank you!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25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/>
          <p:cNvSpPr/>
          <p:nvPr/>
        </p:nvSpPr>
        <p:spPr>
          <a:xfrm rot="20713403">
            <a:off x="751601" y="1543013"/>
            <a:ext cx="5865607" cy="323832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 rot="911977">
            <a:off x="1472161" y="3097930"/>
            <a:ext cx="2743200" cy="1524000"/>
          </a:xfrm>
          <a:prstGeom prst="ellipse">
            <a:avLst/>
          </a:prstGeom>
          <a:ln w="28575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92274" y="1619971"/>
            <a:ext cx="5317890" cy="2816784"/>
            <a:chOff x="1466758" y="1752600"/>
            <a:chExt cx="5317890" cy="2816784"/>
          </a:xfrm>
        </p:grpSpPr>
        <p:sp>
          <p:nvSpPr>
            <p:cNvPr id="13" name="TextBox 12"/>
            <p:cNvSpPr txBox="1"/>
            <p:nvPr/>
          </p:nvSpPr>
          <p:spPr>
            <a:xfrm>
              <a:off x="3243146" y="1752600"/>
              <a:ext cx="20146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d-regular graph G</a:t>
              </a:r>
              <a:endParaRPr lang="en-US" sz="2000" dirty="0"/>
            </a:p>
          </p:txBody>
        </p:sp>
        <p:grpSp>
          <p:nvGrpSpPr>
            <p:cNvPr id="2" name="Group 56"/>
            <p:cNvGrpSpPr/>
            <p:nvPr/>
          </p:nvGrpSpPr>
          <p:grpSpPr>
            <a:xfrm rot="18813092">
              <a:off x="5671669" y="1872531"/>
              <a:ext cx="1022761" cy="1203196"/>
              <a:chOff x="6551004" y="1235204"/>
              <a:chExt cx="1022761" cy="120319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629400" y="1676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>
                <a:stCxn id="14" idx="7"/>
                <a:endCxn id="17" idx="3"/>
              </p:cNvCxnSpPr>
              <p:nvPr/>
            </p:nvCxnSpPr>
            <p:spPr>
              <a:xfrm rot="13586908" flipH="1">
                <a:off x="6929605" y="1139521"/>
                <a:ext cx="139394" cy="70876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7293004" y="1235204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>
                <a:stCxn id="14" idx="6"/>
                <a:endCxn id="20" idx="2"/>
              </p:cNvCxnSpPr>
              <p:nvPr/>
            </p:nvCxnSpPr>
            <p:spPr>
              <a:xfrm rot="8186908" flipH="1" flipV="1">
                <a:off x="6812926" y="1441001"/>
                <a:ext cx="577313" cy="54216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7497565" y="1671566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14" idx="5"/>
                <a:endCxn id="22" idx="1"/>
              </p:cNvCxnSpPr>
              <p:nvPr/>
            </p:nvCxnSpPr>
            <p:spPr>
              <a:xfrm rot="17674468" flipH="1">
                <a:off x="6958407" y="1571895"/>
                <a:ext cx="103986" cy="74240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7315200" y="21336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>
                <a:stCxn id="14" idx="4"/>
                <a:endCxn id="24" idx="1"/>
              </p:cNvCxnSpPr>
              <p:nvPr/>
            </p:nvCxnSpPr>
            <p:spPr>
              <a:xfrm rot="17674468" flipH="1">
                <a:off x="6581941" y="1807555"/>
                <a:ext cx="448976" cy="51084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6934200" y="23622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Arc 59"/>
            <p:cNvSpPr/>
            <p:nvPr/>
          </p:nvSpPr>
          <p:spPr>
            <a:xfrm>
              <a:off x="5175466" y="2294454"/>
              <a:ext cx="990600" cy="990600"/>
            </a:xfrm>
            <a:prstGeom prst="arc">
              <a:avLst>
                <a:gd name="adj1" fmla="val 16492915"/>
                <a:gd name="adj2" fmla="val 1222721"/>
              </a:avLst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04066" y="206585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332220" y="3603176"/>
              <a:ext cx="13828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vertex set S</a:t>
              </a:r>
            </a:p>
          </p:txBody>
        </p:sp>
        <p:grpSp>
          <p:nvGrpSpPr>
            <p:cNvPr id="4" name="Group 78"/>
            <p:cNvGrpSpPr/>
            <p:nvPr/>
          </p:nvGrpSpPr>
          <p:grpSpPr>
            <a:xfrm rot="13609327">
              <a:off x="1522854" y="2486202"/>
              <a:ext cx="993058" cy="1105249"/>
              <a:chOff x="6580707" y="1235204"/>
              <a:chExt cx="993058" cy="1105249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6629400" y="1676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>
                <a:stCxn id="80" idx="7"/>
                <a:endCxn id="82" idx="3"/>
              </p:cNvCxnSpPr>
              <p:nvPr/>
            </p:nvCxnSpPr>
            <p:spPr>
              <a:xfrm rot="13586908" flipH="1">
                <a:off x="6929605" y="1139521"/>
                <a:ext cx="139394" cy="70876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7293004" y="1235204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>
                <a:stCxn id="80" idx="6"/>
                <a:endCxn id="84" idx="2"/>
              </p:cNvCxnSpPr>
              <p:nvPr/>
            </p:nvCxnSpPr>
            <p:spPr>
              <a:xfrm rot="8186908" flipH="1" flipV="1">
                <a:off x="6812926" y="1441001"/>
                <a:ext cx="577313" cy="54216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7497565" y="1671566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Straight Connector 84"/>
              <p:cNvCxnSpPr>
                <a:stCxn id="80" idx="5"/>
                <a:endCxn id="86" idx="1"/>
              </p:cNvCxnSpPr>
              <p:nvPr/>
            </p:nvCxnSpPr>
            <p:spPr>
              <a:xfrm rot="7990673" flipV="1">
                <a:off x="6928663" y="1640030"/>
                <a:ext cx="40879" cy="73679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>
                <a:off x="7192604" y="2264253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88"/>
            <p:cNvGrpSpPr/>
            <p:nvPr/>
          </p:nvGrpSpPr>
          <p:grpSpPr>
            <a:xfrm rot="16752714">
              <a:off x="2849393" y="2490492"/>
              <a:ext cx="840396" cy="1203196"/>
              <a:chOff x="6551004" y="1235204"/>
              <a:chExt cx="840396" cy="1203196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6629400" y="1676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>
                <a:stCxn id="90" idx="7"/>
                <a:endCxn id="92" idx="3"/>
              </p:cNvCxnSpPr>
              <p:nvPr/>
            </p:nvCxnSpPr>
            <p:spPr>
              <a:xfrm rot="13586908" flipH="1">
                <a:off x="6929605" y="1139521"/>
                <a:ext cx="139394" cy="70876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Oval 91"/>
              <p:cNvSpPr/>
              <p:nvPr/>
            </p:nvSpPr>
            <p:spPr>
              <a:xfrm>
                <a:off x="7293004" y="1235204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5" name="Straight Connector 94"/>
              <p:cNvCxnSpPr>
                <a:stCxn id="90" idx="5"/>
                <a:endCxn id="96" idx="1"/>
              </p:cNvCxnSpPr>
              <p:nvPr/>
            </p:nvCxnSpPr>
            <p:spPr>
              <a:xfrm rot="17674468" flipH="1">
                <a:off x="6958407" y="1571895"/>
                <a:ext cx="103986" cy="74240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Oval 95"/>
              <p:cNvSpPr/>
              <p:nvPr/>
            </p:nvSpPr>
            <p:spPr>
              <a:xfrm>
                <a:off x="7315200" y="21336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7" name="Straight Connector 96"/>
              <p:cNvCxnSpPr>
                <a:stCxn id="90" idx="4"/>
                <a:endCxn id="98" idx="1"/>
              </p:cNvCxnSpPr>
              <p:nvPr/>
            </p:nvCxnSpPr>
            <p:spPr>
              <a:xfrm rot="17674468" flipH="1">
                <a:off x="6581941" y="1807555"/>
                <a:ext cx="448976" cy="51084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/>
              <p:cNvSpPr/>
              <p:nvPr/>
            </p:nvSpPr>
            <p:spPr>
              <a:xfrm>
                <a:off x="6934200" y="23622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98"/>
            <p:cNvGrpSpPr/>
            <p:nvPr/>
          </p:nvGrpSpPr>
          <p:grpSpPr>
            <a:xfrm rot="17618581">
              <a:off x="3595783" y="3031342"/>
              <a:ext cx="1022761" cy="997399"/>
              <a:chOff x="6551004" y="1441001"/>
              <a:chExt cx="1022761" cy="997399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6629400" y="1676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/>
              <p:cNvCxnSpPr>
                <a:stCxn id="100" idx="6"/>
                <a:endCxn id="104" idx="2"/>
              </p:cNvCxnSpPr>
              <p:nvPr/>
            </p:nvCxnSpPr>
            <p:spPr>
              <a:xfrm rot="8186908" flipH="1" flipV="1">
                <a:off x="6812926" y="1441001"/>
                <a:ext cx="577313" cy="54216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Oval 103"/>
              <p:cNvSpPr/>
              <p:nvPr/>
            </p:nvSpPr>
            <p:spPr>
              <a:xfrm>
                <a:off x="7497565" y="1671566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5" name="Straight Connector 104"/>
              <p:cNvCxnSpPr>
                <a:stCxn id="100" idx="5"/>
                <a:endCxn id="106" idx="1"/>
              </p:cNvCxnSpPr>
              <p:nvPr/>
            </p:nvCxnSpPr>
            <p:spPr>
              <a:xfrm rot="17674468" flipH="1">
                <a:off x="6958407" y="1571895"/>
                <a:ext cx="103986" cy="74240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/>
            </p:nvSpPr>
            <p:spPr>
              <a:xfrm>
                <a:off x="7315200" y="21336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Connector 106"/>
              <p:cNvCxnSpPr>
                <a:stCxn id="100" idx="4"/>
                <a:endCxn id="108" idx="1"/>
              </p:cNvCxnSpPr>
              <p:nvPr/>
            </p:nvCxnSpPr>
            <p:spPr>
              <a:xfrm rot="17674468" flipH="1">
                <a:off x="6581941" y="1807555"/>
                <a:ext cx="448976" cy="51084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Oval 107"/>
              <p:cNvSpPr/>
              <p:nvPr/>
            </p:nvSpPr>
            <p:spPr>
              <a:xfrm>
                <a:off x="6934200" y="23622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08"/>
            <p:cNvGrpSpPr/>
            <p:nvPr/>
          </p:nvGrpSpPr>
          <p:grpSpPr>
            <a:xfrm rot="18813092">
              <a:off x="4104044" y="3768186"/>
              <a:ext cx="840396" cy="762000"/>
              <a:chOff x="6551004" y="1676400"/>
              <a:chExt cx="840396" cy="762000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6629400" y="16764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5" name="Straight Connector 114"/>
              <p:cNvCxnSpPr>
                <a:stCxn id="110" idx="5"/>
                <a:endCxn id="116" idx="1"/>
              </p:cNvCxnSpPr>
              <p:nvPr/>
            </p:nvCxnSpPr>
            <p:spPr>
              <a:xfrm rot="17674468" flipH="1">
                <a:off x="6958407" y="1571895"/>
                <a:ext cx="103986" cy="74240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Oval 115"/>
              <p:cNvSpPr/>
              <p:nvPr/>
            </p:nvSpPr>
            <p:spPr>
              <a:xfrm>
                <a:off x="7315200" y="21336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7" name="Straight Connector 116"/>
              <p:cNvCxnSpPr>
                <a:stCxn id="110" idx="4"/>
                <a:endCxn id="118" idx="1"/>
              </p:cNvCxnSpPr>
              <p:nvPr/>
            </p:nvCxnSpPr>
            <p:spPr>
              <a:xfrm rot="17674468" flipH="1">
                <a:off x="6581941" y="1807555"/>
                <a:ext cx="448976" cy="51084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Oval 117"/>
              <p:cNvSpPr/>
              <p:nvPr/>
            </p:nvSpPr>
            <p:spPr>
              <a:xfrm>
                <a:off x="6934200" y="23622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3251446" y="314980"/>
            <a:ext cx="2641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Expansion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6249044" y="3588939"/>
            <a:ext cx="1819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expansion(S) </a:t>
            </a:r>
            <a:r>
              <a:rPr lang="en-US" sz="2000" dirty="0" smtClean="0"/>
              <a:t>=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545060" y="3990765"/>
            <a:ext cx="1951240" cy="800220"/>
            <a:chOff x="6354560" y="4533780"/>
            <a:chExt cx="1951240" cy="800220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6433561" y="4914780"/>
              <a:ext cx="1749799" cy="14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354560" y="4533780"/>
              <a:ext cx="19512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# edges leaving S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963734" y="4933890"/>
              <a:ext cx="7328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75000"/>
                    </a:schemeClr>
                  </a:solidFill>
                </a:rPr>
                <a:t>d |S|</a:t>
              </a:r>
              <a:endParaRPr lang="en-US" sz="2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119390" y="778109"/>
            <a:ext cx="8024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Important concept: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 smtClean="0"/>
              <a:t>derandomization</a:t>
            </a:r>
            <a:r>
              <a:rPr lang="en-US" sz="2000" dirty="0" smtClean="0"/>
              <a:t>, network routing, coding theory,</a:t>
            </a:r>
          </a:p>
          <a:p>
            <a:pPr>
              <a:tabLst>
                <a:tab pos="457200" algn="l"/>
              </a:tabLst>
            </a:pPr>
            <a:r>
              <a:rPr lang="en-US" sz="2000" dirty="0" smtClean="0"/>
              <a:t>	Markov chains, differential geometry, group theory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988724" y="4954884"/>
            <a:ext cx="6803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solidFill>
                  <a:schemeClr val="tx2"/>
                </a:solidFill>
                <a:latin typeface="Symbol"/>
              </a:rPr>
              <a:t>a</a:t>
            </a:r>
            <a:r>
              <a:rPr lang="en-US" sz="2000" dirty="0" smtClean="0">
                <a:solidFill>
                  <a:schemeClr val="tx2"/>
                </a:solidFill>
              </a:rPr>
              <a:t>-expander:  </a:t>
            </a:r>
            <a:r>
              <a:rPr lang="en-US" sz="2000" dirty="0" smtClean="0">
                <a:solidFill>
                  <a:srgbClr val="800000"/>
                </a:solidFill>
              </a:rPr>
              <a:t>expansion(S) ≥ </a:t>
            </a:r>
            <a:r>
              <a:rPr lang="en-US" sz="2000" dirty="0" smtClean="0">
                <a:solidFill>
                  <a:srgbClr val="800000"/>
                </a:solidFill>
                <a:latin typeface="Symbol"/>
              </a:rPr>
              <a:t>a  </a:t>
            </a:r>
            <a:r>
              <a:rPr lang="en-US" sz="2000" dirty="0" smtClean="0"/>
              <a:t>for </a:t>
            </a:r>
            <a:r>
              <a:rPr lang="en-US" sz="2000" dirty="0" smtClean="0">
                <a:solidFill>
                  <a:srgbClr val="800000"/>
                </a:solidFill>
              </a:rPr>
              <a:t>all</a:t>
            </a:r>
            <a:r>
              <a:rPr lang="en-US" sz="2000" dirty="0" smtClean="0"/>
              <a:t> S</a:t>
            </a:r>
            <a:r>
              <a:rPr lang="en-US" dirty="0"/>
              <a:t> </a:t>
            </a:r>
            <a:r>
              <a:rPr lang="en-US" dirty="0" smtClean="0"/>
              <a:t>   (co-NP-hard to recognize)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319" y="6047252"/>
            <a:ext cx="7537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(often will restrict attention </a:t>
            </a:r>
            <a:r>
              <a:rPr lang="en-US" sz="2000" dirty="0" err="1" smtClean="0"/>
              <a:t>wlog</a:t>
            </a:r>
            <a:r>
              <a:rPr lang="en-US" sz="2000" dirty="0" smtClean="0"/>
              <a:t> to </a:t>
            </a:r>
            <a:r>
              <a:rPr lang="en-US" sz="2000" dirty="0" smtClean="0">
                <a:solidFill>
                  <a:srgbClr val="800000"/>
                </a:solidFill>
              </a:rPr>
              <a:t>“balanced” </a:t>
            </a:r>
            <a:r>
              <a:rPr lang="en-US" sz="2000" dirty="0" smtClean="0"/>
              <a:t>sets:  |S|,  |</a:t>
            </a:r>
            <a:r>
              <a:rPr lang="en-US" sz="2000" dirty="0" err="1" smtClean="0"/>
              <a:t>S</a:t>
            </a:r>
            <a:r>
              <a:rPr lang="en-US" sz="2000" baseline="30000" dirty="0" err="1" smtClean="0"/>
              <a:t>c</a:t>
            </a:r>
            <a:r>
              <a:rPr lang="en-US" sz="2000" dirty="0" smtClean="0"/>
              <a:t>| &gt; </a:t>
            </a:r>
            <a:r>
              <a:rPr lang="en-US" sz="2000" dirty="0" smtClean="0">
                <a:latin typeface="Symbol"/>
              </a:rPr>
              <a:t>W</a:t>
            </a:r>
            <a:r>
              <a:rPr lang="en-US" sz="2000" dirty="0" smtClean="0"/>
              <a:t>(n))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91277" y="5475805"/>
            <a:ext cx="60904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α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/2 ≤ </a:t>
            </a:r>
            <a:r>
              <a:rPr lang="en-US" sz="2000" dirty="0" err="1" smtClean="0">
                <a:solidFill>
                  <a:srgbClr val="FF0000"/>
                </a:solidFill>
              </a:rPr>
              <a:t>λ</a:t>
            </a:r>
            <a:r>
              <a:rPr lang="en-US" sz="2000" dirty="0" smtClean="0">
                <a:solidFill>
                  <a:srgbClr val="FF0000"/>
                </a:solidFill>
              </a:rPr>
              <a:t> ≤ 2α </a:t>
            </a:r>
            <a:r>
              <a:rPr lang="en-US" dirty="0" smtClean="0"/>
              <a:t>[</a:t>
            </a:r>
            <a:r>
              <a:rPr lang="en-US" dirty="0" err="1" smtClean="0"/>
              <a:t>Cheeger</a:t>
            </a:r>
            <a:r>
              <a:rPr lang="en-US" dirty="0" smtClean="0"/>
              <a:t>, </a:t>
            </a:r>
            <a:r>
              <a:rPr lang="en-US" dirty="0" err="1" smtClean="0"/>
              <a:t>Alon</a:t>
            </a:r>
            <a:r>
              <a:rPr lang="en-US" dirty="0"/>
              <a:t> </a:t>
            </a:r>
            <a:r>
              <a:rPr lang="en-US" dirty="0" smtClean="0"/>
              <a:t>85, Alon-Milman85].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λ</a:t>
            </a:r>
            <a:r>
              <a:rPr lang="en-US" sz="2000" dirty="0" smtClean="0"/>
              <a:t>= smallest nonzero </a:t>
            </a:r>
            <a:r>
              <a:rPr lang="en-US" sz="2000" dirty="0" smtClean="0">
                <a:solidFill>
                  <a:srgbClr val="0000FF"/>
                </a:solidFill>
              </a:rPr>
              <a:t>eigenvalue</a:t>
            </a:r>
            <a:r>
              <a:rPr lang="en-US" sz="2000" dirty="0"/>
              <a:t> </a:t>
            </a:r>
            <a:r>
              <a:rPr lang="en-US" sz="2000" dirty="0" smtClean="0"/>
              <a:t>of </a:t>
            </a:r>
            <a:r>
              <a:rPr lang="en-US" sz="2000" dirty="0" err="1"/>
              <a:t>L</a:t>
            </a:r>
            <a:r>
              <a:rPr lang="en-US" sz="2000" dirty="0" err="1" smtClean="0"/>
              <a:t>aplacian</a:t>
            </a:r>
            <a:r>
              <a:rPr lang="en-US" sz="2000" dirty="0" smtClean="0"/>
              <a:t> </a:t>
            </a:r>
            <a:r>
              <a:rPr lang="en-US" sz="2000" dirty="0" smtClean="0"/>
              <a:t>of G.</a:t>
            </a:r>
            <a:br>
              <a:rPr lang="en-US" sz="2000" dirty="0" smtClean="0"/>
            </a:br>
            <a:r>
              <a:rPr lang="en-US" sz="2000" dirty="0" smtClean="0"/>
              <a:t>Allows us to </a:t>
            </a:r>
            <a:r>
              <a:rPr lang="en-US" sz="2000" dirty="0" smtClean="0">
                <a:solidFill>
                  <a:srgbClr val="FF0000"/>
                </a:solidFill>
              </a:rPr>
              <a:t>recognize</a:t>
            </a:r>
            <a:r>
              <a:rPr lang="en-US" sz="2000" dirty="0"/>
              <a:t> </a:t>
            </a:r>
            <a:r>
              <a:rPr lang="en-US" sz="2000" dirty="0" smtClean="0"/>
              <a:t>graphs with α = </a:t>
            </a:r>
            <a:r>
              <a:rPr lang="en-US" sz="2000" dirty="0" err="1" smtClean="0"/>
              <a:t>Ω</a:t>
            </a:r>
            <a:r>
              <a:rPr lang="en-US" sz="2000" dirty="0" smtClean="0"/>
              <a:t>(1</a:t>
            </a:r>
            <a:r>
              <a:rPr lang="en-US" sz="2000" dirty="0" smtClean="0"/>
              <a:t>)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/>
              <a:t>“</a:t>
            </a:r>
            <a:r>
              <a:rPr lang="en-US" sz="2000" dirty="0" smtClean="0"/>
              <a:t>expander”)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680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9" grpId="0"/>
      <p:bldP spid="8" grpId="0"/>
      <p:bldP spid="11" grpId="0"/>
      <p:bldP spid="11" grpId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6094" y="831131"/>
            <a:ext cx="453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Approximating expansion via flows</a:t>
            </a:r>
            <a:endParaRPr lang="en-US" sz="2400" dirty="0"/>
          </a:p>
        </p:txBody>
      </p:sp>
      <p:pic>
        <p:nvPicPr>
          <p:cNvPr id="7" name="Picture 3" descr="sfba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182" y="1714500"/>
            <a:ext cx="39433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667000" y="2970213"/>
            <a:ext cx="1524000" cy="1677987"/>
            <a:chOff x="2667000" y="2970213"/>
            <a:chExt cx="1524000" cy="1677987"/>
          </a:xfrm>
        </p:grpSpPr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 flipV="1">
              <a:off x="2971800" y="3276600"/>
              <a:ext cx="609600" cy="228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 flipV="1">
              <a:off x="3352800" y="4038600"/>
              <a:ext cx="609600" cy="228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flipV="1">
              <a:off x="3581400" y="4419600"/>
              <a:ext cx="609600" cy="2286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2667000" y="2970213"/>
              <a:ext cx="762000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" name="TextBox 12"/>
          <p:cNvSpPr txBox="1"/>
          <p:nvPr/>
        </p:nvSpPr>
        <p:spPr>
          <a:xfrm>
            <a:off x="5498100" y="2055091"/>
            <a:ext cx="37112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[Leighton-Rao’88] </a:t>
            </a:r>
            <a:br>
              <a:rPr lang="en-US" sz="2000" dirty="0" smtClean="0"/>
            </a:br>
            <a:r>
              <a:rPr lang="en-US" sz="2000" dirty="0" smtClean="0"/>
              <a:t>O(log n)-approximation.</a:t>
            </a:r>
            <a:br>
              <a:rPr lang="en-US" sz="2000" dirty="0" smtClean="0"/>
            </a:br>
            <a:r>
              <a:rPr lang="en-US" sz="2000" dirty="0" smtClean="0"/>
              <a:t>Find </a:t>
            </a:r>
            <a:r>
              <a:rPr lang="en-US" sz="2000" dirty="0" smtClean="0">
                <a:solidFill>
                  <a:srgbClr val="FF0000"/>
                </a:solidFill>
              </a:rPr>
              <a:t>largest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/>
              </a:rPr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s.t.</a:t>
            </a:r>
            <a:r>
              <a:rPr lang="en-US" sz="2000" dirty="0" smtClean="0"/>
              <a:t> we can </a:t>
            </a:r>
            <a:br>
              <a:rPr lang="en-US" sz="2000" dirty="0" smtClean="0"/>
            </a:br>
            <a:r>
              <a:rPr lang="en-US" sz="2000" dirty="0" smtClean="0"/>
              <a:t>simultaneously route  </a:t>
            </a:r>
            <a:r>
              <a:rPr lang="en-US" sz="2000" dirty="0" smtClean="0">
                <a:latin typeface="Symbol"/>
              </a:rPr>
              <a:t>b/</a:t>
            </a:r>
            <a:r>
              <a:rPr lang="en-US" sz="2000" dirty="0" smtClean="0">
                <a:latin typeface="+mj-lt"/>
              </a:rPr>
              <a:t>n</a:t>
            </a:r>
            <a:r>
              <a:rPr lang="en-US" sz="2000" dirty="0" smtClean="0">
                <a:latin typeface="Symbol"/>
              </a:rPr>
              <a:t> </a:t>
            </a:r>
            <a:r>
              <a:rPr lang="en-US" sz="2000" dirty="0" smtClean="0"/>
              <a:t>units of</a:t>
            </a:r>
            <a:br>
              <a:rPr lang="en-US" sz="2000" dirty="0" smtClean="0"/>
            </a:br>
            <a:r>
              <a:rPr lang="en-US" sz="2000" dirty="0" smtClean="0"/>
              <a:t>flow between </a:t>
            </a:r>
            <a:r>
              <a:rPr lang="en-US" sz="2000" dirty="0" smtClean="0">
                <a:solidFill>
                  <a:srgbClr val="FF0000"/>
                </a:solidFill>
              </a:rPr>
              <a:t>every</a:t>
            </a:r>
            <a:r>
              <a:rPr lang="en-US" sz="2000" dirty="0" smtClean="0"/>
              <a:t> vertex pair.</a:t>
            </a:r>
            <a:br>
              <a:rPr lang="en-US" sz="2000" dirty="0" smtClean="0"/>
            </a:br>
            <a:r>
              <a:rPr lang="en-US" sz="2000" dirty="0" smtClean="0"/>
              <a:t>(“embed a complete graph”)</a:t>
            </a:r>
            <a:endParaRPr lang="en-US" sz="20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212094"/>
              </p:ext>
            </p:extLst>
          </p:nvPr>
        </p:nvGraphicFramePr>
        <p:xfrm>
          <a:off x="5759387" y="4317999"/>
          <a:ext cx="2997731" cy="465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4" imgW="1308100" imgH="203200" progId="Equation.3">
                  <p:embed/>
                </p:oleObj>
              </mc:Choice>
              <mc:Fallback>
                <p:oleObj name="Equation" r:id="rId4" imgW="1308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59387" y="4317999"/>
                        <a:ext cx="2997731" cy="465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048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20713403">
            <a:off x="494889" y="1732586"/>
            <a:ext cx="3128849" cy="208760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911977">
            <a:off x="556090" y="2313444"/>
            <a:ext cx="2365386" cy="1412667"/>
          </a:xfrm>
          <a:prstGeom prst="ellipse">
            <a:avLst/>
          </a:prstGeom>
          <a:ln w="28575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9723" y="839611"/>
            <a:ext cx="3564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Why α ≥ β/2 :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/>
              <a:t>Total flow </a:t>
            </a:r>
            <a:r>
              <a:rPr lang="en-US" sz="2000" dirty="0" smtClean="0">
                <a:solidFill>
                  <a:srgbClr val="008000"/>
                </a:solidFill>
              </a:rPr>
              <a:t>out </a:t>
            </a:r>
            <a:r>
              <a:rPr lang="en-US" sz="2000" dirty="0" smtClean="0"/>
              <a:t>of each subset S</a:t>
            </a:r>
            <a:br>
              <a:rPr lang="en-US" sz="2000" dirty="0" smtClean="0"/>
            </a:br>
            <a:r>
              <a:rPr lang="en-US" sz="2000" dirty="0" smtClean="0"/>
              <a:t>is    β⁄n × |S| (n - |S|)  ≥   β|S|/2  </a:t>
            </a:r>
            <a:endParaRPr lang="en-US" sz="2000" dirty="0"/>
          </a:p>
        </p:txBody>
      </p:sp>
      <p:cxnSp>
        <p:nvCxnSpPr>
          <p:cNvPr id="8" name="Curved Connector 7"/>
          <p:cNvCxnSpPr/>
          <p:nvPr/>
        </p:nvCxnSpPr>
        <p:spPr>
          <a:xfrm rot="5400000" flipH="1" flipV="1">
            <a:off x="1333500" y="2151945"/>
            <a:ext cx="1044222" cy="691444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flipV="1">
            <a:off x="1738783" y="2476500"/>
            <a:ext cx="1143000" cy="54327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5596" y="856165"/>
            <a:ext cx="1804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β⁄n units of flow </a:t>
            </a:r>
            <a:br>
              <a:rPr lang="en-US" dirty="0" smtClean="0"/>
            </a:br>
            <a:r>
              <a:rPr lang="en-US" dirty="0" smtClean="0"/>
              <a:t>bet. each </a:t>
            </a:r>
            <a:r>
              <a:rPr lang="en-US" dirty="0" err="1" smtClean="0"/>
              <a:t>vtx</a:t>
            </a:r>
            <a:r>
              <a:rPr lang="en-US" dirty="0" smtClean="0"/>
              <a:t> pair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3889" y="2349500"/>
            <a:ext cx="41070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Why α ≤ O(log n) β: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LP expressing </a:t>
            </a:r>
            <a:r>
              <a:rPr lang="en-US" sz="2000" dirty="0" smtClean="0">
                <a:solidFill>
                  <a:srgbClr val="008000"/>
                </a:solidFill>
              </a:rPr>
              <a:t>existence </a:t>
            </a:r>
            <a:r>
              <a:rPr lang="en-US" sz="2000" dirty="0" smtClean="0"/>
              <a:t>of flow</a:t>
            </a:r>
            <a:br>
              <a:rPr lang="en-US" sz="2000" dirty="0" smtClean="0"/>
            </a:b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8000"/>
                </a:solidFill>
              </a:rPr>
              <a:t>feasible</a:t>
            </a:r>
            <a:r>
              <a:rPr lang="en-US" sz="2000" dirty="0" smtClean="0"/>
              <a:t> if graph diameter is O(1/β).</a:t>
            </a:r>
            <a:br>
              <a:rPr lang="en-US" sz="2000" dirty="0" smtClean="0"/>
            </a:br>
            <a:r>
              <a:rPr lang="en-US" sz="2000" dirty="0" smtClean="0"/>
              <a:t>(uses duality theorem)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 a graph with expansion α,</a:t>
            </a:r>
            <a:br>
              <a:rPr lang="en-US" sz="2000" dirty="0" smtClean="0"/>
            </a:br>
            <a:r>
              <a:rPr lang="en-US" sz="2000" dirty="0" smtClean="0"/>
              <a:t>diameter is O(log n/α).</a:t>
            </a:r>
            <a:br>
              <a:rPr lang="en-US" sz="2000" dirty="0" smtClean="0"/>
            </a:br>
            <a:r>
              <a:rPr lang="en-US" sz="2000" dirty="0" smtClean="0"/>
              <a:t> </a:t>
            </a:r>
          </a:p>
        </p:txBody>
      </p:sp>
      <p:sp>
        <p:nvSpPr>
          <p:cNvPr id="13" name="Oval 12"/>
          <p:cNvSpPr/>
          <p:nvPr/>
        </p:nvSpPr>
        <p:spPr>
          <a:xfrm rot="20713403">
            <a:off x="520080" y="4354451"/>
            <a:ext cx="3128849" cy="208760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911977">
            <a:off x="1167970" y="5224344"/>
            <a:ext cx="952177" cy="746355"/>
          </a:xfrm>
          <a:prstGeom prst="ellipse">
            <a:avLst/>
          </a:prstGeom>
          <a:ln w="28575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" name="Oval 14"/>
          <p:cNvSpPr/>
          <p:nvPr/>
        </p:nvSpPr>
        <p:spPr>
          <a:xfrm rot="911977">
            <a:off x="1033151" y="5133424"/>
            <a:ext cx="1357464" cy="890098"/>
          </a:xfrm>
          <a:prstGeom prst="ellipse">
            <a:avLst/>
          </a:prstGeom>
          <a:solidFill>
            <a:schemeClr val="accent3">
              <a:alpha val="71000"/>
            </a:schemeClr>
          </a:solidFill>
          <a:ln w="28575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8222" y="5286001"/>
            <a:ext cx="5011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Region growing argument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BFS from S one step at a time; </a:t>
            </a:r>
          </a:p>
          <a:p>
            <a:r>
              <a:rPr lang="en-US" sz="2000" dirty="0" smtClean="0"/>
              <a:t># of edges increases by (1+α) factor each step;</a:t>
            </a:r>
            <a:br>
              <a:rPr lang="en-US" sz="2000" dirty="0" smtClean="0"/>
            </a:br>
            <a:r>
              <a:rPr lang="en-US" sz="2000" dirty="0" smtClean="0"/>
              <a:t>reach &gt;1/2 the edges in O(log n/α) steps.)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480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 animBg="1"/>
      <p:bldP spid="14" grpId="0" animBg="1"/>
      <p:bldP spid="15" grpId="0" animBg="1"/>
      <p:bldP spid="15" grpId="1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316" y="540429"/>
            <a:ext cx="5783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Approximating expansion via </a:t>
            </a:r>
            <a:r>
              <a:rPr lang="en-US" sz="2400" dirty="0" smtClean="0">
                <a:solidFill>
                  <a:srgbClr val="FF0000"/>
                </a:solidFill>
              </a:rPr>
              <a:t>expander</a:t>
            </a:r>
            <a:r>
              <a:rPr lang="en-US" sz="2400" dirty="0" smtClean="0"/>
              <a:t> flows </a:t>
            </a:r>
            <a:br>
              <a:rPr lang="en-US" sz="2400" dirty="0" smtClean="0"/>
            </a:br>
            <a:r>
              <a:rPr lang="en-US" sz="2400" dirty="0" smtClean="0"/>
              <a:t>				</a:t>
            </a:r>
            <a:r>
              <a:rPr lang="en-US" sz="2000" dirty="0" smtClean="0"/>
              <a:t>(</a:t>
            </a:r>
            <a:r>
              <a:rPr lang="en-US" sz="2000" dirty="0" smtClean="0"/>
              <a:t>A.,</a:t>
            </a:r>
            <a:r>
              <a:rPr lang="en-US" sz="2000" dirty="0" err="1" smtClean="0"/>
              <a:t>Rao</a:t>
            </a:r>
            <a:r>
              <a:rPr lang="en-US" sz="2000" dirty="0" smtClean="0"/>
              <a:t>, </a:t>
            </a:r>
            <a:r>
              <a:rPr lang="en-US" sz="2000" dirty="0" err="1" smtClean="0"/>
              <a:t>Vazirani</a:t>
            </a:r>
            <a:r>
              <a:rPr lang="en-US" sz="2000" dirty="0" smtClean="0"/>
              <a:t> 2004)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 rot="20713403">
            <a:off x="494889" y="1810202"/>
            <a:ext cx="3128849" cy="208760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911977">
            <a:off x="556089" y="2408270"/>
            <a:ext cx="2365386" cy="1412667"/>
          </a:xfrm>
          <a:prstGeom prst="ellipse">
            <a:avLst/>
          </a:prstGeom>
          <a:ln w="28575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8" name="Curved Connector 7"/>
          <p:cNvCxnSpPr/>
          <p:nvPr/>
        </p:nvCxnSpPr>
        <p:spPr>
          <a:xfrm rot="5400000" flipH="1" flipV="1">
            <a:off x="1333500" y="2151945"/>
            <a:ext cx="1044222" cy="691444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flipV="1">
            <a:off x="1509889" y="2476500"/>
            <a:ext cx="1143000" cy="54327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4244" y="1449786"/>
            <a:ext cx="15802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β units of flow </a:t>
            </a:r>
            <a:br>
              <a:rPr lang="en-US" dirty="0" smtClean="0"/>
            </a:br>
            <a:r>
              <a:rPr lang="en-US" dirty="0" smtClean="0"/>
              <a:t>originating at</a:t>
            </a:r>
            <a:br>
              <a:rPr lang="en-US" dirty="0" smtClean="0"/>
            </a:br>
            <a:r>
              <a:rPr lang="en-US" dirty="0" smtClean="0"/>
              <a:t>each </a:t>
            </a:r>
            <a:r>
              <a:rPr lang="en-US" dirty="0" err="1" smtClean="0"/>
              <a:t>vtx</a:t>
            </a:r>
            <a:endParaRPr lang="en-US" dirty="0"/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1100667" y="2384782"/>
            <a:ext cx="1023056" cy="204608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7611" y="1756835"/>
            <a:ext cx="51165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Route</a:t>
            </a:r>
            <a:r>
              <a:rPr lang="en-US" sz="2000" dirty="0" smtClean="0"/>
              <a:t> a flow with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some demand </a:t>
            </a:r>
            <a:r>
              <a:rPr lang="en-US" sz="2000" dirty="0" smtClean="0">
                <a:solidFill>
                  <a:srgbClr val="FF0000"/>
                </a:solidFill>
              </a:rPr>
              <a:t>graph </a:t>
            </a:r>
            <a:r>
              <a:rPr lang="en-US" sz="2000" dirty="0" smtClean="0"/>
              <a:t>W= 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 = flow between </a:t>
            </a:r>
            <a:r>
              <a:rPr lang="en-US" sz="2000" dirty="0" err="1" smtClean="0"/>
              <a:t>i</a:t>
            </a:r>
            <a:r>
              <a:rPr lang="en-US" sz="2000" dirty="0" smtClean="0"/>
              <a:t> and j)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/>
              <a:t>s.t.</a:t>
            </a:r>
            <a:r>
              <a:rPr lang="en-US" sz="2000" dirty="0" smtClean="0"/>
              <a:t> W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00FF"/>
                </a:solidFill>
              </a:rPr>
              <a:t>β-regular </a:t>
            </a:r>
            <a:r>
              <a:rPr lang="en-US" sz="2000" dirty="0" smtClean="0"/>
              <a:t>and has </a:t>
            </a:r>
            <a:r>
              <a:rPr lang="en-US" sz="2000" dirty="0" smtClean="0">
                <a:solidFill>
                  <a:srgbClr val="0000FF"/>
                </a:solidFill>
              </a:rPr>
              <a:t>expansion 0.01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(“expander flow”)</a:t>
            </a:r>
            <a:br>
              <a:rPr lang="en-US" sz="2000" dirty="0" smtClean="0">
                <a:solidFill>
                  <a:srgbClr val="0000FF"/>
                </a:solidFill>
              </a:rPr>
            </a:b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Maximise</a:t>
            </a:r>
            <a:r>
              <a:rPr lang="en-US" sz="2000" dirty="0" smtClean="0"/>
              <a:t> β.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90402" y="4494389"/>
            <a:ext cx="8005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Easy: </a:t>
            </a:r>
            <a:r>
              <a:rPr lang="en-US" sz="2000" dirty="0" smtClean="0">
                <a:solidFill>
                  <a:srgbClr val="FF0000"/>
                </a:solidFill>
              </a:rPr>
              <a:t>α </a:t>
            </a:r>
            <a:r>
              <a:rPr lang="en-US" sz="2000" dirty="0" smtClean="0">
                <a:solidFill>
                  <a:srgbClr val="FF0000"/>
                </a:solidFill>
              </a:rPr>
              <a:t>≥ 0.01 β     </a:t>
            </a:r>
            <a:r>
              <a:rPr lang="en-US" sz="2000" dirty="0" smtClean="0"/>
              <a:t>(Amount of flow </a:t>
            </a:r>
            <a:r>
              <a:rPr lang="en-US" sz="2000" dirty="0" smtClean="0">
                <a:solidFill>
                  <a:srgbClr val="008000"/>
                </a:solidFill>
              </a:rPr>
              <a:t>leaving</a:t>
            </a:r>
            <a:r>
              <a:rPr lang="en-US" sz="2000" dirty="0" smtClean="0"/>
              <a:t> each set S is at least 0.01 β |S|.)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37067" y="5279613"/>
            <a:ext cx="2945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Main claim: </a:t>
            </a:r>
            <a:r>
              <a:rPr lang="en-US" sz="2000" dirty="0" smtClean="0">
                <a:solidFill>
                  <a:srgbClr val="FF0000"/>
                </a:solidFill>
              </a:rPr>
              <a:t>α≤ O(β √log n)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067" y="6001778"/>
            <a:ext cx="6774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Next: </a:t>
            </a:r>
            <a:r>
              <a:rPr lang="en-US" sz="2000" dirty="0">
                <a:solidFill>
                  <a:srgbClr val="008000"/>
                </a:solidFill>
              </a:rPr>
              <a:t>G</a:t>
            </a:r>
            <a:r>
              <a:rPr lang="en-US" sz="2000" dirty="0" smtClean="0">
                <a:solidFill>
                  <a:srgbClr val="008000"/>
                </a:solidFill>
              </a:rPr>
              <a:t>eometry of cuts </a:t>
            </a:r>
            <a:r>
              <a:rPr lang="en-US" sz="2000" dirty="0" smtClean="0"/>
              <a:t>and how efficiently they can be crossed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522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of cuts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rot="911977">
            <a:off x="566368" y="2252103"/>
            <a:ext cx="1364403" cy="821910"/>
          </a:xfrm>
          <a:prstGeom prst="ellipse">
            <a:avLst/>
          </a:prstGeom>
          <a:ln w="28575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" name="Oval 4"/>
          <p:cNvSpPr/>
          <p:nvPr/>
        </p:nvSpPr>
        <p:spPr>
          <a:xfrm rot="911977">
            <a:off x="965720" y="1370429"/>
            <a:ext cx="1364403" cy="8219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baseline="30000" dirty="0" err="1" smtClean="0">
                <a:solidFill>
                  <a:schemeClr val="tx1"/>
                </a:solidFill>
              </a:rPr>
              <a:t>c</a:t>
            </a:r>
            <a:endParaRPr lang="en-US" baseline="30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4611" y="1341162"/>
            <a:ext cx="59991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Cut </a:t>
            </a:r>
            <a:r>
              <a:rPr lang="en-US" sz="2000" dirty="0" err="1" smtClean="0"/>
              <a:t>semimetric</a:t>
            </a:r>
            <a:r>
              <a:rPr lang="en-US" sz="2000" dirty="0" smtClean="0"/>
              <a:t>  </a:t>
            </a:r>
            <a:br>
              <a:rPr lang="en-US" sz="2000" dirty="0" smtClean="0"/>
            </a:br>
            <a:r>
              <a:rPr lang="en-US" sz="2000" dirty="0" smtClean="0"/>
              <a:t>			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(</a:t>
            </a:r>
            <a:r>
              <a:rPr lang="en-US" sz="2000" dirty="0" err="1"/>
              <a:t>i</a:t>
            </a:r>
            <a:r>
              <a:rPr lang="en-US" sz="2000" dirty="0" err="1" smtClean="0"/>
              <a:t>,j</a:t>
            </a:r>
            <a:r>
              <a:rPr lang="en-US" sz="2000" dirty="0" smtClean="0"/>
              <a:t>) = 1 if </a:t>
            </a:r>
            <a:r>
              <a:rPr lang="en-US" sz="2000" dirty="0" err="1" smtClean="0"/>
              <a:t>i</a:t>
            </a:r>
            <a:r>
              <a:rPr lang="en-US" sz="2000" dirty="0" smtClean="0"/>
              <a:t>, j on opposite sides of the cut,</a:t>
            </a:r>
            <a:br>
              <a:rPr lang="en-US" sz="2000" dirty="0" smtClean="0"/>
            </a:br>
            <a:r>
              <a:rPr lang="en-US" sz="2000" dirty="0" smtClean="0"/>
              <a:t>				   = 0 else.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823826" y="1947333"/>
            <a:ext cx="1194203" cy="1448818"/>
            <a:chOff x="1823826" y="1947333"/>
            <a:chExt cx="1194203" cy="144881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099324" y="1947333"/>
              <a:ext cx="835787" cy="1326446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own Arrow 8"/>
            <p:cNvSpPr/>
            <p:nvPr/>
          </p:nvSpPr>
          <p:spPr>
            <a:xfrm rot="18420000">
              <a:off x="1848520" y="2774123"/>
              <a:ext cx="324556" cy="37394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 rot="18420000">
              <a:off x="2335349" y="2002485"/>
              <a:ext cx="324556" cy="373944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57782" y="302681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16369" y="220159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178358" y="3076221"/>
              <a:ext cx="72285" cy="63497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39473" y="2293329"/>
              <a:ext cx="72285" cy="63497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720167" y="2455450"/>
            <a:ext cx="289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(gives embedding into a line)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35111" y="3396151"/>
            <a:ext cx="43581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Convex combination of cut </a:t>
            </a:r>
            <a:r>
              <a:rPr lang="en-US" sz="2000" dirty="0" err="1" smtClean="0"/>
              <a:t>semimetrics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d(</a:t>
            </a:r>
            <a:r>
              <a:rPr lang="en-US" sz="2000" dirty="0" err="1" smtClean="0"/>
              <a:t>i</a:t>
            </a:r>
            <a:r>
              <a:rPr lang="en-US" sz="2000" dirty="0" smtClean="0"/>
              <a:t>, j) = Σ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 α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, j)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(Gives embedding into l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: 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v</a:t>
            </a:r>
            <a:r>
              <a:rPr lang="en-US" sz="2000" baseline="-25000" dirty="0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 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|v</a:t>
            </a:r>
            <a:r>
              <a:rPr lang="en-US" sz="2000" baseline="-25000" dirty="0" smtClean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 – v</a:t>
            </a:r>
            <a:r>
              <a:rPr lang="en-US" sz="2000" baseline="-25000" dirty="0" smtClean="0">
                <a:sym typeface="Wingdings"/>
              </a:rPr>
              <a:t>j</a:t>
            </a:r>
            <a:r>
              <a:rPr lang="en-US" sz="2000" dirty="0" smtClean="0">
                <a:sym typeface="Wingdings"/>
              </a:rPr>
              <a:t>|</a:t>
            </a:r>
            <a:r>
              <a:rPr lang="en-US" sz="2000" baseline="-25000" dirty="0" smtClean="0">
                <a:sym typeface="Wingdings"/>
              </a:rPr>
              <a:t>1</a:t>
            </a:r>
            <a:r>
              <a:rPr lang="en-US" sz="2000" dirty="0" smtClean="0"/>
              <a:t>= fraction of cuts </a:t>
            </a:r>
            <a:r>
              <a:rPr lang="en-US" sz="2000" dirty="0" err="1" smtClean="0"/>
              <a:t>i</a:t>
            </a:r>
            <a:r>
              <a:rPr lang="en-US" sz="2000" dirty="0" smtClean="0"/>
              <a:t>, j are across)</a:t>
            </a:r>
            <a:endParaRPr lang="en-US" sz="2000" baseline="-25000" dirty="0"/>
          </a:p>
        </p:txBody>
      </p:sp>
      <p:sp>
        <p:nvSpPr>
          <p:cNvPr id="22" name="Cube 21"/>
          <p:cNvSpPr/>
          <p:nvPr/>
        </p:nvSpPr>
        <p:spPr>
          <a:xfrm>
            <a:off x="747889" y="4303889"/>
            <a:ext cx="1351435" cy="1347611"/>
          </a:xfrm>
          <a:prstGeom prst="cub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0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1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316" y="831131"/>
            <a:ext cx="7441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Approximating expansion via flows (A.,</a:t>
            </a:r>
            <a:r>
              <a:rPr lang="en-US" sz="2400" dirty="0" err="1" smtClean="0"/>
              <a:t>Rao</a:t>
            </a:r>
            <a:r>
              <a:rPr lang="en-US" sz="2400" dirty="0" smtClean="0"/>
              <a:t>, </a:t>
            </a:r>
            <a:r>
              <a:rPr lang="en-US" sz="2400" dirty="0" err="1" smtClean="0"/>
              <a:t>Vazirani</a:t>
            </a:r>
            <a:r>
              <a:rPr lang="en-US" sz="2400" dirty="0" smtClean="0"/>
              <a:t> 2004)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 rot="20713403">
            <a:off x="494889" y="1810202"/>
            <a:ext cx="3128849" cy="208760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911977">
            <a:off x="556089" y="2408270"/>
            <a:ext cx="2365386" cy="1412667"/>
          </a:xfrm>
          <a:prstGeom prst="ellipse">
            <a:avLst/>
          </a:prstGeom>
          <a:ln w="28575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8" name="Curved Connector 7"/>
          <p:cNvCxnSpPr/>
          <p:nvPr/>
        </p:nvCxnSpPr>
        <p:spPr>
          <a:xfrm rot="5400000" flipH="1" flipV="1">
            <a:off x="1333500" y="2151945"/>
            <a:ext cx="1044222" cy="691444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flipV="1">
            <a:off x="1509889" y="2476500"/>
            <a:ext cx="1143000" cy="54327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4244" y="1449786"/>
            <a:ext cx="15802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β units of flow </a:t>
            </a:r>
            <a:br>
              <a:rPr lang="en-US" dirty="0" smtClean="0"/>
            </a:br>
            <a:r>
              <a:rPr lang="en-US" dirty="0" smtClean="0"/>
              <a:t>originating at</a:t>
            </a:r>
            <a:br>
              <a:rPr lang="en-US" dirty="0" smtClean="0"/>
            </a:br>
            <a:r>
              <a:rPr lang="en-US" dirty="0" smtClean="0"/>
              <a:t>each </a:t>
            </a:r>
            <a:r>
              <a:rPr lang="en-US" dirty="0" err="1" smtClean="0"/>
              <a:t>vtx</a:t>
            </a:r>
            <a:endParaRPr lang="en-US" dirty="0"/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1100667" y="2384782"/>
            <a:ext cx="1023056" cy="204608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43351" y="1575448"/>
            <a:ext cx="44904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Route a flow with demand graph W= 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 = flow between </a:t>
            </a:r>
            <a:r>
              <a:rPr lang="en-US" sz="2000" dirty="0" err="1" smtClean="0"/>
              <a:t>i</a:t>
            </a:r>
            <a:r>
              <a:rPr lang="en-US" sz="2000" dirty="0" smtClean="0"/>
              <a:t> and j)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W is </a:t>
            </a:r>
            <a:r>
              <a:rPr lang="en-US" sz="2000" dirty="0" smtClean="0">
                <a:solidFill>
                  <a:srgbClr val="0000FF"/>
                </a:solidFill>
              </a:rPr>
              <a:t>β-regular </a:t>
            </a:r>
            <a:r>
              <a:rPr lang="en-US" sz="2000" dirty="0" smtClean="0"/>
              <a:t>and has </a:t>
            </a:r>
            <a:r>
              <a:rPr lang="en-US" sz="2000" dirty="0" smtClean="0">
                <a:solidFill>
                  <a:srgbClr val="0000FF"/>
                </a:solidFill>
              </a:rPr>
              <a:t>expansion 0.01</a:t>
            </a:r>
            <a:br>
              <a:rPr lang="en-US" sz="2000" dirty="0" smtClean="0">
                <a:solidFill>
                  <a:srgbClr val="0000FF"/>
                </a:solidFill>
              </a:rPr>
            </a:b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Maximise</a:t>
            </a:r>
            <a:r>
              <a:rPr lang="en-US" sz="2000" dirty="0" smtClean="0"/>
              <a:t> β.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86833" y="4062241"/>
            <a:ext cx="2945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Main claim: </a:t>
            </a:r>
            <a:r>
              <a:rPr lang="en-US" sz="2000" dirty="0" smtClean="0"/>
              <a:t>α≤ O(β √log n)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690056" y="1575448"/>
            <a:ext cx="1788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LP formulation: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722" y="4483518"/>
            <a:ext cx="68126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Duality </a:t>
            </a:r>
            <a:r>
              <a:rPr lang="en-US" sz="2000" dirty="0" err="1" smtClean="0"/>
              <a:t>Thm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Feasibility follows if for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every distribution </a:t>
            </a:r>
            <a:r>
              <a:rPr lang="en-US" sz="2000" dirty="0" smtClean="0">
                <a:sym typeface="Wingdings"/>
              </a:rPr>
              <a:t>(α</a:t>
            </a:r>
            <a:r>
              <a:rPr lang="en-US" sz="2000" baseline="-25000" dirty="0" smtClean="0">
                <a:sym typeface="Wingdings"/>
              </a:rPr>
              <a:t>S</a:t>
            </a:r>
            <a:r>
              <a:rPr lang="en-US" sz="2000" dirty="0" smtClean="0">
                <a:sym typeface="Wingdings"/>
              </a:rPr>
              <a:t>) on balanced cuts, 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 there are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Ω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(n)</a:t>
            </a:r>
            <a:r>
              <a:rPr lang="en-US" sz="2000" dirty="0" smtClean="0">
                <a:sym typeface="Wingdings"/>
              </a:rPr>
              <a:t> disjoint vertex pairs (i</a:t>
            </a:r>
            <a:r>
              <a:rPr lang="en-US" sz="2000" baseline="-25000" dirty="0" smtClean="0">
                <a:sym typeface="Wingdings"/>
              </a:rPr>
              <a:t>1</a:t>
            </a:r>
            <a:r>
              <a:rPr lang="en-US" sz="2000" dirty="0" smtClean="0">
                <a:sym typeface="Wingdings"/>
              </a:rPr>
              <a:t>, j</a:t>
            </a:r>
            <a:r>
              <a:rPr lang="en-US" sz="2000" baseline="-25000" dirty="0" smtClean="0">
                <a:sym typeface="Wingdings"/>
              </a:rPr>
              <a:t>1</a:t>
            </a:r>
            <a:r>
              <a:rPr lang="en-US" sz="2000" dirty="0" smtClean="0">
                <a:sym typeface="Wingdings"/>
              </a:rPr>
              <a:t>), (i</a:t>
            </a:r>
            <a:r>
              <a:rPr lang="en-US" sz="2000" baseline="-25000" dirty="0" smtClean="0">
                <a:sym typeface="Wingdings"/>
              </a:rPr>
              <a:t>2</a:t>
            </a:r>
            <a:r>
              <a:rPr lang="en-US" sz="2000" dirty="0" smtClean="0">
                <a:sym typeface="Wingdings"/>
              </a:rPr>
              <a:t>, j</a:t>
            </a:r>
            <a:r>
              <a:rPr lang="en-US" sz="2000" baseline="-25000" dirty="0" smtClean="0">
                <a:sym typeface="Wingdings"/>
              </a:rPr>
              <a:t>2</a:t>
            </a:r>
            <a:r>
              <a:rPr lang="en-US" sz="2000" dirty="0" smtClean="0">
                <a:sym typeface="Wingdings"/>
              </a:rPr>
              <a:t>), … </a:t>
            </a:r>
            <a:r>
              <a:rPr lang="en-US" sz="2000" dirty="0" err="1" smtClean="0">
                <a:sym typeface="Wingdings"/>
              </a:rPr>
              <a:t>s.t.</a:t>
            </a:r>
            <a:r>
              <a:rPr lang="en-US" sz="2000" dirty="0" smtClean="0">
                <a:sym typeface="Wingdings"/>
              </a:rPr>
              <a:t/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			(</a:t>
            </a:r>
            <a:r>
              <a:rPr lang="en-US" sz="2000" dirty="0">
                <a:sym typeface="Wingdings"/>
              </a:rPr>
              <a:t>a</a:t>
            </a:r>
            <a:r>
              <a:rPr lang="en-US" sz="2000" dirty="0" smtClean="0">
                <a:sym typeface="Wingdings"/>
              </a:rPr>
              <a:t>) d(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i</a:t>
            </a:r>
            <a:r>
              <a:rPr lang="en-US" sz="2000" baseline="-25000" dirty="0" err="1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,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j</a:t>
            </a:r>
            <a:r>
              <a:rPr lang="en-US" sz="2000" baseline="-25000" dirty="0" err="1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2000" dirty="0" smtClean="0">
                <a:sym typeface="Wingdings"/>
              </a:rPr>
              <a:t>)  = O(√log n/ α) 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			(b)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i</a:t>
            </a:r>
            <a:r>
              <a:rPr lang="en-US" sz="2000" baseline="-25000" dirty="0" err="1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,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j</a:t>
            </a:r>
            <a:r>
              <a:rPr lang="en-US" sz="2000" baseline="-25000" dirty="0" err="1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2000" baseline="-25000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are across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Ω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 </a:t>
            </a:r>
            <a:r>
              <a:rPr lang="en-US" sz="2000" dirty="0" smtClean="0">
                <a:sym typeface="Wingdings"/>
              </a:rPr>
              <a:t>fraction of cuts.</a:t>
            </a:r>
            <a:endParaRPr lang="en-US" sz="2000" dirty="0"/>
          </a:p>
        </p:txBody>
      </p:sp>
      <p:sp>
        <p:nvSpPr>
          <p:cNvPr id="20" name="Cube 19"/>
          <p:cNvSpPr/>
          <p:nvPr/>
        </p:nvSpPr>
        <p:spPr>
          <a:xfrm>
            <a:off x="7158346" y="4062241"/>
            <a:ext cx="1351435" cy="1347611"/>
          </a:xfrm>
          <a:prstGeom prst="cub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43730" y="3003386"/>
            <a:ext cx="2419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by computing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eigenvalue (“separation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oracle”)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7363" y="6201833"/>
            <a:ext cx="8103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Open: Replace √log n with o</a:t>
            </a:r>
            <a:r>
              <a:rPr lang="en-US" sz="2000" dirty="0">
                <a:solidFill>
                  <a:srgbClr val="FF0000"/>
                </a:solidFill>
              </a:rPr>
              <a:t>(√log n )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r>
              <a:rPr lang="en-US" sz="2000" dirty="0" smtClean="0"/>
              <a:t> </a:t>
            </a:r>
            <a:r>
              <a:rPr lang="en-US" sz="2000" dirty="0" smtClean="0"/>
              <a:t>(Best </a:t>
            </a:r>
            <a:r>
              <a:rPr lang="en-US" sz="2000" dirty="0" err="1" smtClean="0"/>
              <a:t>lowerbound</a:t>
            </a:r>
            <a:r>
              <a:rPr lang="en-US" sz="2000" dirty="0" smtClean="0"/>
              <a:t>: log log n [DKSV06])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35889" y="5627834"/>
            <a:ext cx="2536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  <a:r>
              <a:rPr lang="en-US" sz="2000" baseline="30000" dirty="0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  structure theorem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839" y="1751837"/>
            <a:ext cx="5489322" cy="183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4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8" grpId="0"/>
      <p:bldP spid="3" grpId="0"/>
      <p:bldP spid="12" grpId="0"/>
      <p:bldP spid="20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6294" y="193008"/>
            <a:ext cx="597605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[ARV04] If G is an α-expander then for every distribution (α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) on balanced cuts,  there are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Ω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(n) disjoint vertex pairs (i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1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, j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1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), (i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2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, j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2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), …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s.t.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			(a) d(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i</a:t>
            </a:r>
            <a:r>
              <a:rPr lang="en-US" baseline="-25000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j</a:t>
            </a:r>
            <a:r>
              <a:rPr lang="en-US" baseline="-25000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)  = O(√log n/ α)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			(b)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i</a:t>
            </a:r>
            <a:r>
              <a:rPr lang="en-US" baseline="-25000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j</a:t>
            </a:r>
            <a:r>
              <a:rPr lang="en-US" baseline="-25000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r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 are across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Ω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(1) fraction of cuts.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3483" y="2095849"/>
            <a:ext cx="5101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Warmup</a:t>
            </a:r>
            <a:r>
              <a:rPr lang="en-US" dirty="0" smtClean="0">
                <a:solidFill>
                  <a:srgbClr val="008000"/>
                </a:solidFill>
              </a:rPr>
              <a:t>: If max degree= O(1) and given a </a:t>
            </a:r>
            <a:r>
              <a:rPr lang="en-US" dirty="0" smtClean="0">
                <a:solidFill>
                  <a:srgbClr val="FF0000"/>
                </a:solidFill>
              </a:rPr>
              <a:t>single </a:t>
            </a:r>
            <a:r>
              <a:rPr lang="en-US" dirty="0" smtClean="0">
                <a:solidFill>
                  <a:srgbClr val="008000"/>
                </a:solidFill>
              </a:rPr>
              <a:t>balanced cut, above is true with </a:t>
            </a:r>
            <a:r>
              <a:rPr lang="en-US" dirty="0" smtClean="0">
                <a:solidFill>
                  <a:srgbClr val="FF0000"/>
                </a:solidFill>
              </a:rPr>
              <a:t>O(1/α) </a:t>
            </a:r>
            <a:r>
              <a:rPr lang="en-US" dirty="0" smtClean="0">
                <a:solidFill>
                  <a:srgbClr val="008000"/>
                </a:solidFill>
              </a:rPr>
              <a:t>instead of 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O(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√log n/ α) 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03467" y="2512959"/>
            <a:ext cx="2785220" cy="1838991"/>
            <a:chOff x="310523" y="2596665"/>
            <a:chExt cx="2785220" cy="1838991"/>
          </a:xfrm>
        </p:grpSpPr>
        <p:sp>
          <p:nvSpPr>
            <p:cNvPr id="8" name="Oval 7"/>
            <p:cNvSpPr/>
            <p:nvPr/>
          </p:nvSpPr>
          <p:spPr>
            <a:xfrm rot="20713403">
              <a:off x="310523" y="2596665"/>
              <a:ext cx="2785220" cy="183899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 rot="911977">
              <a:off x="483247" y="3349328"/>
              <a:ext cx="1795281" cy="780935"/>
            </a:xfrm>
            <a:prstGeom prst="ellipse">
              <a:avLst/>
            </a:prstGeom>
            <a:ln w="28575"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</a:t>
              </a:r>
            </a:p>
          </p:txBody>
        </p:sp>
      </p:grpSp>
      <p:cxnSp>
        <p:nvCxnSpPr>
          <p:cNvPr id="56" name="Straight Connector 55"/>
          <p:cNvCxnSpPr/>
          <p:nvPr/>
        </p:nvCxnSpPr>
        <p:spPr>
          <a:xfrm flipV="1">
            <a:off x="2046112" y="3425820"/>
            <a:ext cx="296333" cy="46844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27778" y="3333564"/>
            <a:ext cx="2732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Pf:  </a:t>
            </a:r>
            <a:r>
              <a:rPr lang="en-US" dirty="0" smtClean="0">
                <a:solidFill>
                  <a:srgbClr val="0000FF"/>
                </a:solidFill>
              </a:rPr>
              <a:t>Max-Flow Min Cut </a:t>
            </a:r>
            <a:r>
              <a:rPr lang="en-US" dirty="0" err="1" smtClean="0">
                <a:solidFill>
                  <a:srgbClr val="0000FF"/>
                </a:solidFill>
              </a:rPr>
              <a:t>Thm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09611" y="3660044"/>
            <a:ext cx="945124" cy="841583"/>
            <a:chOff x="336160" y="3777381"/>
            <a:chExt cx="945124" cy="841583"/>
          </a:xfrm>
        </p:grpSpPr>
        <p:cxnSp>
          <p:nvCxnSpPr>
            <p:cNvPr id="58" name="Straight Connector 57"/>
            <p:cNvCxnSpPr/>
            <p:nvPr/>
          </p:nvCxnSpPr>
          <p:spPr>
            <a:xfrm flipV="1">
              <a:off x="637820" y="4062672"/>
              <a:ext cx="618065" cy="40848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592666" y="3919622"/>
              <a:ext cx="461432" cy="60528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92666" y="3777381"/>
              <a:ext cx="152400" cy="7555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336160" y="391256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9624" y="424963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1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60672" y="4442690"/>
            <a:ext cx="81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source</a:t>
            </a:r>
            <a:endParaRPr lang="en-US" b="1" dirty="0">
              <a:solidFill>
                <a:srgbClr val="0000FF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1622778" y="1818850"/>
            <a:ext cx="1021327" cy="1366960"/>
            <a:chOff x="1622778" y="1818850"/>
            <a:chExt cx="1021327" cy="1366960"/>
          </a:xfrm>
        </p:grpSpPr>
        <p:cxnSp>
          <p:nvCxnSpPr>
            <p:cNvPr id="70" name="Straight Connector 69"/>
            <p:cNvCxnSpPr/>
            <p:nvPr/>
          </p:nvCxnSpPr>
          <p:spPr>
            <a:xfrm flipV="1">
              <a:off x="1622778" y="2188182"/>
              <a:ext cx="550333" cy="56348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2120900" y="2188182"/>
              <a:ext cx="52211" cy="67355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2173111" y="2188182"/>
              <a:ext cx="258233" cy="99762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1622778" y="218818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342445" y="234058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1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61152" y="1818850"/>
              <a:ext cx="568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sink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1924438" y="4268244"/>
            <a:ext cx="1700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(all other edges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capacity </a:t>
            </a:r>
            <a:r>
              <a:rPr lang="en-US" dirty="0" smtClean="0">
                <a:solidFill>
                  <a:srgbClr val="FF0000"/>
                </a:solidFill>
              </a:rPr>
              <a:t>4/</a:t>
            </a:r>
            <a:r>
              <a:rPr lang="en-US" dirty="0" smtClean="0">
                <a:solidFill>
                  <a:srgbClr val="FF0000"/>
                </a:solidFill>
              </a:rPr>
              <a:t>α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68368" y="3576003"/>
            <a:ext cx="52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24843" y="4075013"/>
            <a:ext cx="55245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α-expansion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Min Cut </a:t>
            </a:r>
            <a:r>
              <a:rPr lang="en-US" dirty="0" smtClean="0"/>
              <a:t>= </a:t>
            </a:r>
            <a:r>
              <a:rPr lang="en-US" dirty="0" err="1" smtClean="0"/>
              <a:t>Ω</a:t>
            </a:r>
            <a:r>
              <a:rPr lang="en-US" dirty="0" smtClean="0"/>
              <a:t>(|S|) = </a:t>
            </a:r>
            <a:r>
              <a:rPr lang="en-US" dirty="0" err="1" smtClean="0"/>
              <a:t>Ω</a:t>
            </a:r>
            <a:r>
              <a:rPr lang="en-US" dirty="0" smtClean="0"/>
              <a:t>(n) =</a:t>
            </a:r>
            <a:r>
              <a:rPr lang="en-US" dirty="0" smtClean="0">
                <a:solidFill>
                  <a:srgbClr val="008000"/>
                </a:solidFill>
              </a:rPr>
              <a:t>Max-Flow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Total </a:t>
            </a:r>
            <a:r>
              <a:rPr lang="en-US" dirty="0" smtClean="0"/>
              <a:t>capacity = O(n/α)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Flow decomposition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Ω</a:t>
            </a:r>
            <a:r>
              <a:rPr lang="en-US" dirty="0" smtClean="0">
                <a:sym typeface="Wingdings"/>
              </a:rPr>
              <a:t>(n) </a:t>
            </a:r>
            <a:r>
              <a:rPr lang="en-US" dirty="0" err="1" smtClean="0">
                <a:sym typeface="Wingdings"/>
              </a:rPr>
              <a:t>flowpaths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of length O(1/α) with one endpoint in S and one in </a:t>
            </a:r>
            <a:r>
              <a:rPr lang="en-US" dirty="0" err="1" smtClean="0">
                <a:sym typeface="Wingdings"/>
              </a:rPr>
              <a:t>S</a:t>
            </a:r>
            <a:r>
              <a:rPr lang="en-US" baseline="30000" dirty="0" err="1" smtClean="0">
                <a:sym typeface="Wingdings"/>
              </a:rPr>
              <a:t>c</a:t>
            </a:r>
            <a:endParaRPr lang="en-US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405218" y="486833"/>
            <a:ext cx="198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Thoughts on </a:t>
            </a:r>
            <a:br>
              <a:rPr lang="en-US" sz="2400" dirty="0" smtClean="0">
                <a:solidFill>
                  <a:srgbClr val="660066"/>
                </a:solidFill>
              </a:rPr>
            </a:br>
            <a:r>
              <a:rPr lang="en-US" sz="2400" dirty="0" smtClean="0">
                <a:solidFill>
                  <a:srgbClr val="660066"/>
                </a:solidFill>
              </a:rPr>
              <a:t>Structure </a:t>
            </a:r>
            <a:r>
              <a:rPr lang="en-US" sz="2400" dirty="0" err="1" smtClean="0">
                <a:solidFill>
                  <a:srgbClr val="660066"/>
                </a:solidFill>
              </a:rPr>
              <a:t>Thm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1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0" grpId="0"/>
      <p:bldP spid="80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15515</TotalTime>
  <Words>2011</Words>
  <Application>Microsoft Macintosh PowerPoint</Application>
  <PresentationFormat>On-screen Show (4:3)</PresentationFormat>
  <Paragraphs>257</Paragraphs>
  <Slides>25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What have we learnt about graph expansion in the new millenium?</vt:lpstr>
      <vt:lpstr>Overview</vt:lpstr>
      <vt:lpstr>PowerPoint Presentation</vt:lpstr>
      <vt:lpstr>PowerPoint Presentation</vt:lpstr>
      <vt:lpstr>PowerPoint Presentation</vt:lpstr>
      <vt:lpstr>PowerPoint Presentation</vt:lpstr>
      <vt:lpstr>Geometry of cuts</vt:lpstr>
      <vt:lpstr>PowerPoint Presentation</vt:lpstr>
      <vt:lpstr>PowerPoint Presentation</vt:lpstr>
      <vt:lpstr>PowerPoint Presentation</vt:lpstr>
      <vt:lpstr>PowerPoint Presentation</vt:lpstr>
      <vt:lpstr>View 2: Use of math programming relaxations</vt:lpstr>
      <vt:lpstr>How to round the SDP: 2nd  Structure Theorem</vt:lpstr>
      <vt:lpstr>Rounding the SDP</vt:lpstr>
      <vt:lpstr>O(√log n)-approximation for other cut-like  problems</vt:lpstr>
      <vt:lpstr>PowerPoint Presentation</vt:lpstr>
      <vt:lpstr>Cut problems and embeddings</vt:lpstr>
      <vt:lpstr>PowerPoint Presentation</vt:lpstr>
      <vt:lpstr>PowerPoint Presentation</vt:lpstr>
      <vt:lpstr>PowerPoint Presentation</vt:lpstr>
      <vt:lpstr>Proof of Structure Theorems</vt:lpstr>
      <vt:lpstr>PowerPoint Presentation</vt:lpstr>
      <vt:lpstr>PowerPoint Presentation</vt:lpstr>
      <vt:lpstr>Unique Games Conjecture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Sanjeev</dc:creator>
  <cp:lastModifiedBy>Sanjeev</cp:lastModifiedBy>
  <cp:revision>99</cp:revision>
  <dcterms:created xsi:type="dcterms:W3CDTF">2011-06-10T02:46:09Z</dcterms:created>
  <dcterms:modified xsi:type="dcterms:W3CDTF">2011-06-20T21:28:16Z</dcterms:modified>
</cp:coreProperties>
</file>