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16"/>
  </p:normalViewPr>
  <p:slideViewPr>
    <p:cSldViewPr snapToGrid="0" snapToObjects="1">
      <p:cViewPr varScale="1">
        <p:scale>
          <a:sx n="116" d="100"/>
          <a:sy n="116" d="100"/>
        </p:scale>
        <p:origin x="208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99EB-55D8-8649-9373-80D55FD908C8}" type="datetimeFigureOut">
              <a:t>12/4/18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D3DC-94F1-D040-9D02-9A624BC8EE3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27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99EB-55D8-8649-9373-80D55FD908C8}" type="datetimeFigureOut">
              <a:t>12/4/18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D3DC-94F1-D040-9D02-9A624BC8EE3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607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99EB-55D8-8649-9373-80D55FD908C8}" type="datetimeFigureOut">
              <a:t>12/4/18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D3DC-94F1-D040-9D02-9A624BC8EE3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04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99EB-55D8-8649-9373-80D55FD908C8}" type="datetimeFigureOut">
              <a:t>12/4/18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D3DC-94F1-D040-9D02-9A624BC8EE3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02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99EB-55D8-8649-9373-80D55FD908C8}" type="datetimeFigureOut">
              <a:t>12/4/18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D3DC-94F1-D040-9D02-9A624BC8EE3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338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99EB-55D8-8649-9373-80D55FD908C8}" type="datetimeFigureOut">
              <a:t>12/4/18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D3DC-94F1-D040-9D02-9A624BC8EE3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355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99EB-55D8-8649-9373-80D55FD908C8}" type="datetimeFigureOut">
              <a:t>12/4/18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D3DC-94F1-D040-9D02-9A624BC8EE3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620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99EB-55D8-8649-9373-80D55FD908C8}" type="datetimeFigureOut">
              <a:t>12/4/18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D3DC-94F1-D040-9D02-9A624BC8EE3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499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99EB-55D8-8649-9373-80D55FD908C8}" type="datetimeFigureOut">
              <a:t>12/4/18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D3DC-94F1-D040-9D02-9A624BC8EE3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483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99EB-55D8-8649-9373-80D55FD908C8}" type="datetimeFigureOut">
              <a:t>12/4/18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D3DC-94F1-D040-9D02-9A624BC8EE3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659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99EB-55D8-8649-9373-80D55FD908C8}" type="datetimeFigureOut">
              <a:t>12/4/18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D3DC-94F1-D040-9D02-9A624BC8EE3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80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999EB-55D8-8649-9373-80D55FD908C8}" type="datetimeFigureOut">
              <a:t>12/4/18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9D3DC-94F1-D040-9D02-9A624BC8EE3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215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rallelogram 3"/>
          <p:cNvSpPr/>
          <p:nvPr/>
        </p:nvSpPr>
        <p:spPr>
          <a:xfrm rot="543169">
            <a:off x="1280222" y="1576054"/>
            <a:ext cx="3143898" cy="868269"/>
          </a:xfrm>
          <a:prstGeom prst="parallelogram">
            <a:avLst>
              <a:gd name="adj" fmla="val 132793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566931" y="1531344"/>
            <a:ext cx="2456762" cy="1277957"/>
          </a:xfrm>
          <a:prstGeom prst="line">
            <a:avLst/>
          </a:prstGeom>
          <a:ln>
            <a:solidFill>
              <a:schemeClr val="tx1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637780" y="1205417"/>
            <a:ext cx="2456762" cy="1277957"/>
          </a:xfrm>
          <a:prstGeom prst="line">
            <a:avLst/>
          </a:prstGeom>
          <a:ln>
            <a:solidFill>
              <a:schemeClr val="tx1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80649" y="2105190"/>
            <a:ext cx="3007606" cy="479624"/>
          </a:xfrm>
          <a:prstGeom prst="line">
            <a:avLst/>
          </a:prstGeom>
          <a:ln>
            <a:solidFill>
              <a:schemeClr val="tx1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887596" y="1415492"/>
            <a:ext cx="3007606" cy="479624"/>
          </a:xfrm>
          <a:prstGeom prst="line">
            <a:avLst/>
          </a:prstGeom>
          <a:ln>
            <a:solidFill>
              <a:schemeClr val="tx1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036243" y="764943"/>
            <a:ext cx="390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>
                <a:latin typeface="Apple Symbols" charset="0"/>
                <a:ea typeface="Apple Symbols" charset="0"/>
                <a:cs typeface="Apple Symbols" charset="0"/>
              </a:rPr>
              <a:t>ℝ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284064" y="763805"/>
            <a:ext cx="390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i="1">
                <a:latin typeface="Times New Roman" charset="0"/>
                <a:ea typeface="Times New Roman" charset="0"/>
                <a:cs typeface="Times New Roman" charset="0"/>
              </a:rPr>
              <a:t>d</a:t>
            </a:r>
          </a:p>
        </p:txBody>
      </p:sp>
      <p:sp>
        <p:nvSpPr>
          <p:cNvPr id="23" name="Oval 22"/>
          <p:cNvSpPr/>
          <p:nvPr/>
        </p:nvSpPr>
        <p:spPr>
          <a:xfrm>
            <a:off x="3492347" y="1939183"/>
            <a:ext cx="64008" cy="64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550736" y="1739128"/>
            <a:ext cx="5993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a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2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9" name="Oval 68"/>
          <p:cNvSpPr/>
          <p:nvPr/>
        </p:nvSpPr>
        <p:spPr>
          <a:xfrm>
            <a:off x="2460321" y="1717095"/>
            <a:ext cx="64008" cy="64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2518710" y="1517040"/>
            <a:ext cx="5993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a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1" name="Oval 70"/>
          <p:cNvSpPr/>
          <p:nvPr/>
        </p:nvSpPr>
        <p:spPr>
          <a:xfrm>
            <a:off x="2470663" y="2117205"/>
            <a:ext cx="64008" cy="64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2529052" y="1917150"/>
            <a:ext cx="5993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a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3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3" name="Oval 72"/>
          <p:cNvSpPr/>
          <p:nvPr/>
        </p:nvSpPr>
        <p:spPr>
          <a:xfrm>
            <a:off x="3017470" y="2242211"/>
            <a:ext cx="64008" cy="64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3075859" y="2042156"/>
            <a:ext cx="5993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a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n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152931" y="964521"/>
            <a:ext cx="13783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>
                <a:latin typeface="Times New Roman" charset="0"/>
                <a:ea typeface="Times New Roman" charset="0"/>
                <a:cs typeface="Times New Roman" charset="0"/>
              </a:rPr>
              <a:t>k </a:t>
            </a:r>
            <a:r>
              <a:rPr lang="en-US" sz="1600">
                <a:latin typeface="Times New Roman" charset="0"/>
                <a:ea typeface="Times New Roman" charset="0"/>
                <a:cs typeface="Times New Roman" charset="0"/>
              </a:rPr>
              <a:t>dimensional hyperplane</a:t>
            </a:r>
            <a:endParaRPr lang="hr-HR" sz="160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22299" y="3484587"/>
            <a:ext cx="2680447" cy="18150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1422299" y="3484586"/>
            <a:ext cx="252266" cy="18150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1674564" y="3484586"/>
            <a:ext cx="252266" cy="18150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>
            <a:off x="1360550" y="4147989"/>
            <a:ext cx="5993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a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1616147" y="4151917"/>
            <a:ext cx="5993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a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2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2603849" y="4147989"/>
            <a:ext cx="5993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...</a:t>
            </a:r>
          </a:p>
        </p:txBody>
      </p:sp>
      <p:sp>
        <p:nvSpPr>
          <p:cNvPr id="92" name="Rectangle 91"/>
          <p:cNvSpPr/>
          <p:nvPr/>
        </p:nvSpPr>
        <p:spPr>
          <a:xfrm>
            <a:off x="3842084" y="3484586"/>
            <a:ext cx="252266" cy="18150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TextBox 92"/>
          <p:cNvSpPr txBox="1"/>
          <p:nvPr/>
        </p:nvSpPr>
        <p:spPr>
          <a:xfrm>
            <a:off x="3794684" y="4145251"/>
            <a:ext cx="5993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a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n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4368552" y="4099724"/>
            <a:ext cx="5993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>
                <a:latin typeface="Times New Roman" charset="0"/>
                <a:ea typeface="Times New Roman" charset="0"/>
                <a:cs typeface="Times New Roman" charset="0"/>
              </a:rPr>
              <a:t>=</a:t>
            </a:r>
          </a:p>
        </p:txBody>
      </p:sp>
      <p:sp>
        <p:nvSpPr>
          <p:cNvPr id="95" name="Rectangle 94"/>
          <p:cNvSpPr/>
          <p:nvPr/>
        </p:nvSpPr>
        <p:spPr>
          <a:xfrm>
            <a:off x="5029633" y="3484586"/>
            <a:ext cx="811443" cy="18150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5029632" y="3484585"/>
            <a:ext cx="252266" cy="18150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5588810" y="3484585"/>
            <a:ext cx="252266" cy="18150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TextBox 97"/>
          <p:cNvSpPr txBox="1"/>
          <p:nvPr/>
        </p:nvSpPr>
        <p:spPr>
          <a:xfrm>
            <a:off x="4967883" y="4147988"/>
            <a:ext cx="5993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b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60779" y="4120997"/>
            <a:ext cx="5993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...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5513957" y="4138079"/>
            <a:ext cx="5993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b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k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6255215" y="3484585"/>
            <a:ext cx="2680447" cy="8307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TextBox 103"/>
          <p:cNvSpPr txBox="1"/>
          <p:nvPr/>
        </p:nvSpPr>
        <p:spPr>
          <a:xfrm>
            <a:off x="7471354" y="3699614"/>
            <a:ext cx="5993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>
                <a:latin typeface="Times New Roman" charset="0"/>
                <a:ea typeface="Times New Roman" charset="0"/>
                <a:cs typeface="Times New Roman" charset="0"/>
              </a:rPr>
              <a:t>C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2577617" y="3709074"/>
            <a:ext cx="5993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>
                <a:latin typeface="Times New Roman" charset="0"/>
                <a:ea typeface="Times New Roman" charset="0"/>
                <a:cs typeface="Times New Roman" charset="0"/>
              </a:rPr>
              <a:t>A</a:t>
            </a:r>
          </a:p>
        </p:txBody>
      </p:sp>
      <p:sp>
        <p:nvSpPr>
          <p:cNvPr id="106" name="Left Brace 105"/>
          <p:cNvSpPr/>
          <p:nvPr/>
        </p:nvSpPr>
        <p:spPr>
          <a:xfrm rot="16200000">
            <a:off x="2606214" y="4215650"/>
            <a:ext cx="322555" cy="2653720"/>
          </a:xfrm>
          <a:prstGeom prst="leftBrac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Left Brace 106"/>
          <p:cNvSpPr/>
          <p:nvPr/>
        </p:nvSpPr>
        <p:spPr>
          <a:xfrm rot="16200000">
            <a:off x="5268886" y="5120580"/>
            <a:ext cx="322555" cy="821826"/>
          </a:xfrm>
          <a:prstGeom prst="leftBrac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Left Brace 108"/>
          <p:cNvSpPr/>
          <p:nvPr/>
        </p:nvSpPr>
        <p:spPr>
          <a:xfrm rot="10800000">
            <a:off x="9027246" y="3493476"/>
            <a:ext cx="322555" cy="821826"/>
          </a:xfrm>
          <a:prstGeom prst="leftBrac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TextBox 109"/>
          <p:cNvSpPr txBox="1"/>
          <p:nvPr/>
        </p:nvSpPr>
        <p:spPr>
          <a:xfrm>
            <a:off x="9312242" y="3677580"/>
            <a:ext cx="3054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solidFill>
                  <a:schemeClr val="bg1">
                    <a:lumMod val="6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k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5278290" y="5650197"/>
            <a:ext cx="5993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solidFill>
                  <a:schemeClr val="bg1">
                    <a:lumMod val="6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k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2609516" y="5609916"/>
            <a:ext cx="5993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solidFill>
                  <a:schemeClr val="bg1">
                    <a:lumMod val="6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698830" y="4153481"/>
            <a:ext cx="5993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solidFill>
                  <a:schemeClr val="bg1">
                    <a:lumMod val="6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</a:t>
            </a:r>
          </a:p>
        </p:txBody>
      </p:sp>
      <p:sp>
        <p:nvSpPr>
          <p:cNvPr id="114" name="Left Brace 113"/>
          <p:cNvSpPr/>
          <p:nvPr/>
        </p:nvSpPr>
        <p:spPr>
          <a:xfrm>
            <a:off x="996662" y="3484584"/>
            <a:ext cx="322555" cy="1815053"/>
          </a:xfrm>
          <a:prstGeom prst="leftBrac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TextBox 114"/>
          <p:cNvSpPr txBox="1"/>
          <p:nvPr/>
        </p:nvSpPr>
        <p:spPr>
          <a:xfrm>
            <a:off x="5237310" y="3041274"/>
            <a:ext cx="5993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>
                <a:latin typeface="Times New Roman" charset="0"/>
                <a:ea typeface="Times New Roman" charset="0"/>
                <a:cs typeface="Times New Roman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455686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Oval 90"/>
          <p:cNvSpPr/>
          <p:nvPr/>
        </p:nvSpPr>
        <p:spPr>
          <a:xfrm>
            <a:off x="1818584" y="4671884"/>
            <a:ext cx="1628897" cy="162554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/>
            <a:lightRig rig="threePt" dir="t">
              <a:rot lat="0" lon="0" rev="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2098078" y="4940433"/>
            <a:ext cx="1078613" cy="107639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/>
            <a:lightRig rig="threePt" dir="t">
              <a:rot lat="0" lon="0" rev="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1647780" y="4043160"/>
            <a:ext cx="1628897" cy="162554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/>
            <a:lightRig rig="threePt" dir="t">
              <a:rot lat="0" lon="0" rev="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1927274" y="4311709"/>
            <a:ext cx="1078613" cy="107639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/>
            <a:lightRig rig="threePt" dir="t">
              <a:rot lat="0" lon="0" rev="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430225" y="4816854"/>
            <a:ext cx="64008" cy="64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2488615" y="4616799"/>
            <a:ext cx="39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x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i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5" name="Oval 74"/>
          <p:cNvSpPr/>
          <p:nvPr/>
        </p:nvSpPr>
        <p:spPr>
          <a:xfrm>
            <a:off x="3558524" y="3580368"/>
            <a:ext cx="1628897" cy="162554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/>
            <a:lightRig rig="threePt" dir="t">
              <a:rot lat="0" lon="0" rev="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3838018" y="3848917"/>
            <a:ext cx="1078613" cy="107639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/>
            <a:lightRig rig="threePt" dir="t">
              <a:rot lat="0" lon="0" rev="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4340969" y="4354062"/>
            <a:ext cx="64008" cy="64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extBox 87"/>
          <p:cNvSpPr txBox="1"/>
          <p:nvPr/>
        </p:nvSpPr>
        <p:spPr>
          <a:xfrm>
            <a:off x="4399359" y="4154007"/>
            <a:ext cx="39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x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k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3" name="Oval 92"/>
          <p:cNvSpPr/>
          <p:nvPr/>
        </p:nvSpPr>
        <p:spPr>
          <a:xfrm>
            <a:off x="2601029" y="5445578"/>
            <a:ext cx="64008" cy="64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TextBox 93"/>
          <p:cNvSpPr txBox="1"/>
          <p:nvPr/>
        </p:nvSpPr>
        <p:spPr>
          <a:xfrm>
            <a:off x="2637384" y="5190438"/>
            <a:ext cx="39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x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j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5" name="Oval 94"/>
          <p:cNvSpPr/>
          <p:nvPr/>
        </p:nvSpPr>
        <p:spPr>
          <a:xfrm>
            <a:off x="3556171" y="3564895"/>
            <a:ext cx="1628897" cy="1625543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  <a:scene3d>
            <a:camera prst="orthographicFront"/>
            <a:lightRig rig="threePt" dir="t">
              <a:rot lat="0" lon="0" rev="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3835665" y="3833444"/>
            <a:ext cx="1078613" cy="1076392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  <a:scene3d>
            <a:camera prst="orthographicFront"/>
            <a:lightRig rig="threePt" dir="t">
              <a:rot lat="0" lon="0" rev="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1656484" y="4043160"/>
            <a:ext cx="1628897" cy="1625543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  <a:scene3d>
            <a:camera prst="orthographicFront"/>
            <a:lightRig rig="threePt" dir="t">
              <a:rot lat="0" lon="0" rev="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1935978" y="4311709"/>
            <a:ext cx="1078613" cy="1076392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  <a:scene3d>
            <a:camera prst="orthographicFront"/>
            <a:lightRig rig="threePt" dir="t">
              <a:rot lat="0" lon="0" rev="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7292437" y="5092342"/>
            <a:ext cx="64008" cy="64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TextBox 111"/>
          <p:cNvSpPr txBox="1"/>
          <p:nvPr/>
        </p:nvSpPr>
        <p:spPr>
          <a:xfrm>
            <a:off x="7350827" y="4892287"/>
            <a:ext cx="39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x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j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13" name="Oval 112"/>
          <p:cNvSpPr/>
          <p:nvPr/>
        </p:nvSpPr>
        <p:spPr>
          <a:xfrm>
            <a:off x="6507639" y="4303175"/>
            <a:ext cx="1628897" cy="1625543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  <a:scene3d>
            <a:camera prst="orthographicFront"/>
            <a:lightRig rig="threePt" dir="t">
              <a:rot lat="0" lon="0" rev="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6787133" y="4571724"/>
            <a:ext cx="1078613" cy="1076392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  <a:scene3d>
            <a:camera prst="orthographicFront"/>
            <a:lightRig rig="threePt" dir="t">
              <a:rot lat="0" lon="0" rev="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1813522" y="4678620"/>
            <a:ext cx="1628897" cy="1625543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  <a:scene3d>
            <a:camera prst="orthographicFront"/>
            <a:lightRig rig="threePt" dir="t">
              <a:rot lat="0" lon="0" rev="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2093016" y="4947169"/>
            <a:ext cx="1078613" cy="1076392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  <a:scene3d>
            <a:camera prst="orthographicFront"/>
            <a:lightRig rig="threePt" dir="t">
              <a:rot lat="0" lon="0" rev="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TextBox 117"/>
          <p:cNvSpPr txBox="1"/>
          <p:nvPr/>
        </p:nvSpPr>
        <p:spPr>
          <a:xfrm>
            <a:off x="2067225" y="4740378"/>
            <a:ext cx="39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q</a:t>
            </a:r>
          </a:p>
        </p:txBody>
      </p:sp>
      <p:sp>
        <p:nvSpPr>
          <p:cNvPr id="119" name="Oval 118"/>
          <p:cNvSpPr/>
          <p:nvPr/>
        </p:nvSpPr>
        <p:spPr>
          <a:xfrm>
            <a:off x="2036607" y="5002225"/>
            <a:ext cx="64008" cy="64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1" name="Straight Arrow Connector 120"/>
          <p:cNvCxnSpPr>
            <a:endCxn id="76" idx="1"/>
          </p:cNvCxnSpPr>
          <p:nvPr/>
        </p:nvCxnSpPr>
        <p:spPr>
          <a:xfrm flipH="1" flipV="1">
            <a:off x="3995977" y="4006551"/>
            <a:ext cx="374160" cy="36212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>
            <a:stCxn id="80" idx="4"/>
          </p:cNvCxnSpPr>
          <p:nvPr/>
        </p:nvCxnSpPr>
        <p:spPr>
          <a:xfrm flipH="1" flipV="1">
            <a:off x="4205092" y="3580368"/>
            <a:ext cx="167881" cy="8377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3954321" y="4079516"/>
            <a:ext cx="390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r</a:t>
            </a:r>
            <a:r>
              <a:rPr lang="hr-HR" sz="1600" i="1" baseline="-2500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endParaRPr lang="hr-HR" sz="16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4258542" y="3758457"/>
            <a:ext cx="390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r</a:t>
            </a:r>
            <a:r>
              <a:rPr lang="hr-HR" sz="1600" i="1" baseline="-25000">
                <a:latin typeface="Times New Roman" charset="0"/>
                <a:ea typeface="Times New Roman" charset="0"/>
                <a:cs typeface="Times New Roman" charset="0"/>
              </a:rPr>
              <a:t>2</a:t>
            </a:r>
            <a:endParaRPr lang="hr-HR" sz="16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21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/>
          <p:cNvSpPr/>
          <p:nvPr/>
        </p:nvSpPr>
        <p:spPr>
          <a:xfrm rot="1143572">
            <a:off x="6150317" y="973094"/>
            <a:ext cx="4118247" cy="18618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6507639" y="1414320"/>
            <a:ext cx="2823648" cy="2823648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  <a:scene3d>
            <a:camera prst="orthographicFront"/>
            <a:lightRig rig="threePt" dir="t">
              <a:rot lat="0" lon="0" rev="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Box 86"/>
          <p:cNvSpPr txBox="1"/>
          <p:nvPr/>
        </p:nvSpPr>
        <p:spPr>
          <a:xfrm>
            <a:off x="9227480" y="3256949"/>
            <a:ext cx="425527" cy="401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x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8639519" y="3900854"/>
            <a:ext cx="3171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y</a:t>
            </a:r>
          </a:p>
        </p:txBody>
      </p:sp>
      <p:sp>
        <p:nvSpPr>
          <p:cNvPr id="90" name="Oval 89"/>
          <p:cNvSpPr/>
          <p:nvPr/>
        </p:nvSpPr>
        <p:spPr>
          <a:xfrm>
            <a:off x="8647512" y="3990651"/>
            <a:ext cx="64008" cy="64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9163472" y="3393904"/>
            <a:ext cx="64008" cy="64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0" name="Straight Connector 99"/>
          <p:cNvCxnSpPr/>
          <p:nvPr/>
        </p:nvCxnSpPr>
        <p:spPr>
          <a:xfrm>
            <a:off x="5883007" y="2081856"/>
            <a:ext cx="4043191" cy="1403381"/>
          </a:xfrm>
          <a:prstGeom prst="line">
            <a:avLst/>
          </a:prstGeom>
          <a:ln w="12700">
            <a:solidFill>
              <a:schemeClr val="tx1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 flipV="1">
            <a:off x="7960505" y="1052151"/>
            <a:ext cx="569461" cy="170300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Oval 102"/>
          <p:cNvSpPr/>
          <p:nvPr/>
        </p:nvSpPr>
        <p:spPr>
          <a:xfrm>
            <a:off x="7899092" y="2741515"/>
            <a:ext cx="100793" cy="10079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TextBox 103"/>
          <p:cNvSpPr txBox="1"/>
          <p:nvPr/>
        </p:nvSpPr>
        <p:spPr>
          <a:xfrm>
            <a:off x="8529967" y="945986"/>
            <a:ext cx="709440" cy="4157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g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6260342" y="1166415"/>
            <a:ext cx="14849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>
                <a:latin typeface="Times New Roman" charset="0"/>
                <a:ea typeface="Times New Roman" charset="0"/>
                <a:cs typeface="Times New Roman" charset="0"/>
              </a:rPr>
              <a:t>⟨</a:t>
            </a:r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 g,a </a:t>
            </a:r>
            <a:r>
              <a:rPr lang="hr-HR" sz="2000">
                <a:latin typeface="Times New Roman" charset="0"/>
                <a:ea typeface="Times New Roman" charset="0"/>
                <a:cs typeface="Times New Roman" charset="0"/>
              </a:rPr>
              <a:t>⟩ &gt; 0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63570" y="2497391"/>
            <a:ext cx="14849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>
                <a:latin typeface="Times New Roman" charset="0"/>
                <a:ea typeface="Times New Roman" charset="0"/>
                <a:cs typeface="Times New Roman" charset="0"/>
              </a:rPr>
              <a:t>⟨</a:t>
            </a:r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 g,a </a:t>
            </a:r>
            <a:r>
              <a:rPr lang="hr-HR" sz="2000">
                <a:latin typeface="Times New Roman" charset="0"/>
                <a:ea typeface="Times New Roman" charset="0"/>
                <a:cs typeface="Times New Roman" charset="0"/>
              </a:rPr>
              <a:t>⟩ &lt; 0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cxnSp>
        <p:nvCxnSpPr>
          <p:cNvPr id="107" name="Straight Arrow Connector 106"/>
          <p:cNvCxnSpPr>
            <a:endCxn id="99" idx="1"/>
          </p:cNvCxnSpPr>
          <p:nvPr/>
        </p:nvCxnSpPr>
        <p:spPr>
          <a:xfrm>
            <a:off x="7960505" y="2798068"/>
            <a:ext cx="1212341" cy="60521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endCxn id="90" idx="0"/>
          </p:cNvCxnSpPr>
          <p:nvPr/>
        </p:nvCxnSpPr>
        <p:spPr>
          <a:xfrm>
            <a:off x="7962190" y="2824054"/>
            <a:ext cx="717326" cy="116659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endCxn id="90" idx="7"/>
          </p:cNvCxnSpPr>
          <p:nvPr/>
        </p:nvCxnSpPr>
        <p:spPr>
          <a:xfrm flipH="1">
            <a:off x="8702146" y="3485237"/>
            <a:ext cx="461326" cy="514788"/>
          </a:xfrm>
          <a:prstGeom prst="straightConnector1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/>
          <p:nvPr/>
        </p:nvCxnSpPr>
        <p:spPr>
          <a:xfrm>
            <a:off x="7974107" y="2827547"/>
            <a:ext cx="971589" cy="876678"/>
          </a:xfrm>
          <a:prstGeom prst="straightConnector1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Pie 107"/>
          <p:cNvSpPr/>
          <p:nvPr/>
        </p:nvSpPr>
        <p:spPr>
          <a:xfrm>
            <a:off x="7196081" y="2065138"/>
            <a:ext cx="1517833" cy="1517833"/>
          </a:xfrm>
          <a:prstGeom prst="pie">
            <a:avLst>
              <a:gd name="adj1" fmla="val 2493266"/>
              <a:gd name="adj2" fmla="val 348977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8354253" y="3294419"/>
            <a:ext cx="4997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i="1">
                <a:latin typeface="Times New Roman" charset="0"/>
                <a:ea typeface="Times New Roman" charset="0"/>
                <a:cs typeface="Times New Roman" charset="0"/>
              </a:rPr>
              <a:t>𝛼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1967178" y="3256949"/>
            <a:ext cx="1470085" cy="48568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967248" y="3747648"/>
            <a:ext cx="2018450" cy="25402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3335003" y="3269434"/>
            <a:ext cx="92065" cy="631420"/>
          </a:xfrm>
          <a:prstGeom prst="line">
            <a:avLst/>
          </a:prstGeom>
          <a:ln w="12700">
            <a:solidFill>
              <a:schemeClr val="tx1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 rot="452276">
            <a:off x="3191419" y="3755590"/>
            <a:ext cx="156057" cy="1560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2609321" y="3065831"/>
            <a:ext cx="4722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a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i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674297" y="3950734"/>
            <a:ext cx="4722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b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1983923" y="3744551"/>
            <a:ext cx="1390455" cy="17970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459322" y="3822600"/>
            <a:ext cx="5276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c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i</a:t>
            </a:r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610602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1435822" y="1590580"/>
            <a:ext cx="39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x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2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435822" y="2855684"/>
            <a:ext cx="39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x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n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 rot="5400000">
            <a:off x="1479890" y="2223132"/>
            <a:ext cx="39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...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974553" y="867354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974553" y="108718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2974553" y="131578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2974553" y="154663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974553" y="1770009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2974553" y="1989842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2974553" y="2218442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974553" y="2449292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2974553" y="268063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974553" y="291148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2974553" y="314008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2974553" y="337093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3203153" y="734082"/>
            <a:ext cx="394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i="1">
                <a:latin typeface="Times New Roman" charset="0"/>
                <a:ea typeface="Times New Roman" charset="0"/>
                <a:cs typeface="Times New Roman" charset="0"/>
              </a:rPr>
              <a:t>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203152" y="1007591"/>
            <a:ext cx="394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i="1">
                <a:latin typeface="Times New Roman" charset="0"/>
                <a:ea typeface="Times New Roman" charset="0"/>
                <a:cs typeface="Times New Roman" charset="0"/>
              </a:rPr>
              <a:t>2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187306" y="3259167"/>
            <a:ext cx="394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i="1">
                <a:latin typeface="Times New Roman" charset="0"/>
                <a:ea typeface="Times New Roman" charset="0"/>
                <a:cs typeface="Times New Roman" charset="0"/>
              </a:rPr>
              <a:t>|S|</a:t>
            </a:r>
            <a:r>
              <a:rPr lang="hr-HR" sz="1200" i="1" baseline="30000">
                <a:latin typeface="Times New Roman" charset="0"/>
                <a:ea typeface="Times New Roman" charset="0"/>
                <a:cs typeface="Times New Roman" charset="0"/>
              </a:rPr>
              <a:t>k</a:t>
            </a:r>
            <a:endParaRPr lang="hr-HR" sz="12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cxnSp>
        <p:nvCxnSpPr>
          <p:cNvPr id="4" name="Straight Arrow Connector 3"/>
          <p:cNvCxnSpPr>
            <a:stCxn id="67" idx="3"/>
            <a:endCxn id="32" idx="1"/>
          </p:cNvCxnSpPr>
          <p:nvPr/>
        </p:nvCxnSpPr>
        <p:spPr>
          <a:xfrm flipV="1">
            <a:off x="1826322" y="1201487"/>
            <a:ext cx="1148231" cy="1890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054922" y="926677"/>
            <a:ext cx="8575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g</a:t>
            </a:r>
            <a:r>
              <a:rPr lang="hr-HR" sz="1600" i="1" baseline="-2500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(x</a:t>
            </a:r>
            <a:r>
              <a:rPr lang="hr-HR" sz="1600" i="1" baseline="-2500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)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1808078" y="1873891"/>
            <a:ext cx="1148233" cy="7026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1435822" y="1190470"/>
            <a:ext cx="39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x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084921" y="1761301"/>
            <a:ext cx="8575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g</a:t>
            </a:r>
            <a:r>
              <a:rPr lang="hr-HR" sz="1600" i="1" baseline="-2500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(x</a:t>
            </a:r>
            <a:r>
              <a:rPr lang="hr-HR" sz="1600" i="1" baseline="-25000">
                <a:latin typeface="Times New Roman" charset="0"/>
                <a:ea typeface="Times New Roman" charset="0"/>
                <a:cs typeface="Times New Roman" charset="0"/>
              </a:rPr>
              <a:t>2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)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2048651" y="2618437"/>
            <a:ext cx="8575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g</a:t>
            </a:r>
            <a:r>
              <a:rPr lang="hr-HR" sz="1600" i="1" baseline="-2500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(x</a:t>
            </a:r>
            <a:r>
              <a:rPr lang="hr-HR" sz="1600" i="1" baseline="-25000">
                <a:latin typeface="Times New Roman" charset="0"/>
                <a:ea typeface="Times New Roman" charset="0"/>
                <a:cs typeface="Times New Roman" charset="0"/>
              </a:rPr>
              <a:t>n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)</a:t>
            </a:r>
          </a:p>
        </p:txBody>
      </p:sp>
      <p:cxnSp>
        <p:nvCxnSpPr>
          <p:cNvPr id="146" name="Straight Arrow Connector 145"/>
          <p:cNvCxnSpPr>
            <a:stCxn id="28" idx="3"/>
            <a:endCxn id="34" idx="1"/>
          </p:cNvCxnSpPr>
          <p:nvPr/>
        </p:nvCxnSpPr>
        <p:spPr>
          <a:xfrm flipV="1">
            <a:off x="1826322" y="1660937"/>
            <a:ext cx="1148231" cy="13948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/>
        </p:nvSpPr>
        <p:spPr>
          <a:xfrm>
            <a:off x="3857697" y="1588330"/>
            <a:ext cx="39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x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2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3857697" y="2853434"/>
            <a:ext cx="39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x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n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49" name="TextBox 148"/>
          <p:cNvSpPr txBox="1"/>
          <p:nvPr/>
        </p:nvSpPr>
        <p:spPr>
          <a:xfrm rot="5400000">
            <a:off x="3901765" y="2220882"/>
            <a:ext cx="39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... </a:t>
            </a:r>
          </a:p>
        </p:txBody>
      </p:sp>
      <p:sp>
        <p:nvSpPr>
          <p:cNvPr id="150" name="Rectangle 149"/>
          <p:cNvSpPr/>
          <p:nvPr/>
        </p:nvSpPr>
        <p:spPr>
          <a:xfrm>
            <a:off x="5396428" y="865104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/>
        </p:nvSpPr>
        <p:spPr>
          <a:xfrm>
            <a:off x="5396428" y="108493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ectangle 151"/>
          <p:cNvSpPr/>
          <p:nvPr/>
        </p:nvSpPr>
        <p:spPr>
          <a:xfrm>
            <a:off x="5396428" y="131353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ectangle 152"/>
          <p:cNvSpPr/>
          <p:nvPr/>
        </p:nvSpPr>
        <p:spPr>
          <a:xfrm>
            <a:off x="5396428" y="154438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153"/>
          <p:cNvSpPr/>
          <p:nvPr/>
        </p:nvSpPr>
        <p:spPr>
          <a:xfrm>
            <a:off x="5396428" y="1767759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/>
          <p:cNvSpPr/>
          <p:nvPr/>
        </p:nvSpPr>
        <p:spPr>
          <a:xfrm>
            <a:off x="5396428" y="1987592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/>
          <p:cNvSpPr/>
          <p:nvPr/>
        </p:nvSpPr>
        <p:spPr>
          <a:xfrm>
            <a:off x="5396428" y="2216192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/>
          <p:cNvSpPr/>
          <p:nvPr/>
        </p:nvSpPr>
        <p:spPr>
          <a:xfrm>
            <a:off x="5396428" y="2447042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/>
        </p:nvSpPr>
        <p:spPr>
          <a:xfrm>
            <a:off x="5396428" y="267838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/>
        </p:nvSpPr>
        <p:spPr>
          <a:xfrm>
            <a:off x="5396428" y="290923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/>
        </p:nvSpPr>
        <p:spPr>
          <a:xfrm>
            <a:off x="5396428" y="313783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5396428" y="336868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TextBox 161"/>
          <p:cNvSpPr txBox="1"/>
          <p:nvPr/>
        </p:nvSpPr>
        <p:spPr>
          <a:xfrm>
            <a:off x="5625028" y="731832"/>
            <a:ext cx="394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i="1">
                <a:latin typeface="Times New Roman" charset="0"/>
                <a:ea typeface="Times New Roman" charset="0"/>
                <a:cs typeface="Times New Roman" charset="0"/>
              </a:rPr>
              <a:t>1</a:t>
            </a:r>
          </a:p>
        </p:txBody>
      </p:sp>
      <p:sp>
        <p:nvSpPr>
          <p:cNvPr id="163" name="TextBox 162"/>
          <p:cNvSpPr txBox="1"/>
          <p:nvPr/>
        </p:nvSpPr>
        <p:spPr>
          <a:xfrm>
            <a:off x="5625027" y="1005341"/>
            <a:ext cx="394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i="1">
                <a:latin typeface="Times New Roman" charset="0"/>
                <a:ea typeface="Times New Roman" charset="0"/>
                <a:cs typeface="Times New Roman" charset="0"/>
              </a:rPr>
              <a:t>2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5609181" y="3256917"/>
            <a:ext cx="394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i="1">
                <a:latin typeface="Times New Roman" charset="0"/>
                <a:ea typeface="Times New Roman" charset="0"/>
                <a:cs typeface="Times New Roman" charset="0"/>
              </a:rPr>
              <a:t>|S|</a:t>
            </a:r>
            <a:r>
              <a:rPr lang="hr-HR" sz="1200" i="1" baseline="30000">
                <a:latin typeface="Times New Roman" charset="0"/>
                <a:ea typeface="Times New Roman" charset="0"/>
                <a:cs typeface="Times New Roman" charset="0"/>
              </a:rPr>
              <a:t>k</a:t>
            </a:r>
            <a:endParaRPr lang="hr-HR" sz="12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cxnSp>
        <p:nvCxnSpPr>
          <p:cNvPr id="165" name="Straight Arrow Connector 164"/>
          <p:cNvCxnSpPr>
            <a:stCxn id="168" idx="3"/>
            <a:endCxn id="155" idx="1"/>
          </p:cNvCxnSpPr>
          <p:nvPr/>
        </p:nvCxnSpPr>
        <p:spPr>
          <a:xfrm>
            <a:off x="4248197" y="1388275"/>
            <a:ext cx="1148231" cy="7136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TextBox 165"/>
          <p:cNvSpPr txBox="1"/>
          <p:nvPr/>
        </p:nvSpPr>
        <p:spPr>
          <a:xfrm>
            <a:off x="4445144" y="1068790"/>
            <a:ext cx="8575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g</a:t>
            </a:r>
            <a:r>
              <a:rPr lang="hr-HR" sz="1600" i="1" baseline="-25000">
                <a:latin typeface="Times New Roman" charset="0"/>
                <a:ea typeface="Times New Roman" charset="0"/>
                <a:cs typeface="Times New Roman" charset="0"/>
              </a:rPr>
              <a:t>2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(x</a:t>
            </a:r>
            <a:r>
              <a:rPr lang="hr-HR" sz="1600" i="1" baseline="-25000">
                <a:latin typeface="Times New Roman" charset="0"/>
                <a:ea typeface="Times New Roman" charset="0"/>
                <a:cs typeface="Times New Roman" charset="0"/>
              </a:rPr>
              <a:t>2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)</a:t>
            </a:r>
          </a:p>
        </p:txBody>
      </p:sp>
      <p:cxnSp>
        <p:nvCxnSpPr>
          <p:cNvPr id="167" name="Straight Arrow Connector 166"/>
          <p:cNvCxnSpPr>
            <a:endCxn id="150" idx="1"/>
          </p:cNvCxnSpPr>
          <p:nvPr/>
        </p:nvCxnSpPr>
        <p:spPr>
          <a:xfrm flipV="1">
            <a:off x="4229953" y="979404"/>
            <a:ext cx="1166475" cy="8922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TextBox 167"/>
          <p:cNvSpPr txBox="1"/>
          <p:nvPr/>
        </p:nvSpPr>
        <p:spPr>
          <a:xfrm>
            <a:off x="3857697" y="1188220"/>
            <a:ext cx="39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x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4506796" y="1759051"/>
            <a:ext cx="8575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g</a:t>
            </a:r>
            <a:r>
              <a:rPr lang="hr-HR" sz="1600" i="1" baseline="-25000">
                <a:latin typeface="Times New Roman" charset="0"/>
                <a:ea typeface="Times New Roman" charset="0"/>
                <a:cs typeface="Times New Roman" charset="0"/>
              </a:rPr>
              <a:t>2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(x</a:t>
            </a:r>
            <a:r>
              <a:rPr lang="hr-HR" sz="1600" i="1" baseline="-2500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)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4620108" y="2879925"/>
            <a:ext cx="8575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g</a:t>
            </a:r>
            <a:r>
              <a:rPr lang="hr-HR" sz="1600" i="1" baseline="-25000">
                <a:latin typeface="Times New Roman" charset="0"/>
                <a:ea typeface="Times New Roman" charset="0"/>
                <a:cs typeface="Times New Roman" charset="0"/>
              </a:rPr>
              <a:t>2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(x</a:t>
            </a:r>
            <a:r>
              <a:rPr lang="hr-HR" sz="1600" i="1" baseline="-25000">
                <a:latin typeface="Times New Roman" charset="0"/>
                <a:ea typeface="Times New Roman" charset="0"/>
                <a:cs typeface="Times New Roman" charset="0"/>
              </a:rPr>
              <a:t>n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)</a:t>
            </a:r>
          </a:p>
        </p:txBody>
      </p:sp>
      <p:cxnSp>
        <p:nvCxnSpPr>
          <p:cNvPr id="171" name="Straight Arrow Connector 170"/>
          <p:cNvCxnSpPr>
            <a:endCxn id="161" idx="1"/>
          </p:cNvCxnSpPr>
          <p:nvPr/>
        </p:nvCxnSpPr>
        <p:spPr>
          <a:xfrm>
            <a:off x="4248197" y="3053489"/>
            <a:ext cx="1148231" cy="4294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TextBox 171"/>
          <p:cNvSpPr txBox="1"/>
          <p:nvPr/>
        </p:nvSpPr>
        <p:spPr>
          <a:xfrm>
            <a:off x="7541043" y="1588330"/>
            <a:ext cx="39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x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2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7541043" y="2853434"/>
            <a:ext cx="39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x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n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74" name="TextBox 173"/>
          <p:cNvSpPr txBox="1"/>
          <p:nvPr/>
        </p:nvSpPr>
        <p:spPr>
          <a:xfrm rot="5400000">
            <a:off x="7585111" y="2220882"/>
            <a:ext cx="39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... </a:t>
            </a:r>
          </a:p>
        </p:txBody>
      </p:sp>
      <p:sp>
        <p:nvSpPr>
          <p:cNvPr id="175" name="Rectangle 174"/>
          <p:cNvSpPr/>
          <p:nvPr/>
        </p:nvSpPr>
        <p:spPr>
          <a:xfrm>
            <a:off x="9079774" y="865104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/>
          <p:cNvSpPr/>
          <p:nvPr/>
        </p:nvSpPr>
        <p:spPr>
          <a:xfrm>
            <a:off x="9079774" y="108493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Rectangle 176"/>
          <p:cNvSpPr/>
          <p:nvPr/>
        </p:nvSpPr>
        <p:spPr>
          <a:xfrm>
            <a:off x="9079774" y="131353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/>
          <p:cNvSpPr/>
          <p:nvPr/>
        </p:nvSpPr>
        <p:spPr>
          <a:xfrm>
            <a:off x="9079774" y="154438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Rectangle 178"/>
          <p:cNvSpPr/>
          <p:nvPr/>
        </p:nvSpPr>
        <p:spPr>
          <a:xfrm>
            <a:off x="9079774" y="1767759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/>
          <p:cNvSpPr/>
          <p:nvPr/>
        </p:nvSpPr>
        <p:spPr>
          <a:xfrm>
            <a:off x="9079774" y="1987592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/>
          <p:cNvSpPr/>
          <p:nvPr/>
        </p:nvSpPr>
        <p:spPr>
          <a:xfrm>
            <a:off x="9079774" y="2216192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Rectangle 181"/>
          <p:cNvSpPr/>
          <p:nvPr/>
        </p:nvSpPr>
        <p:spPr>
          <a:xfrm>
            <a:off x="9079774" y="2447042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Rectangle 182"/>
          <p:cNvSpPr/>
          <p:nvPr/>
        </p:nvSpPr>
        <p:spPr>
          <a:xfrm>
            <a:off x="9079774" y="267838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Rectangle 183"/>
          <p:cNvSpPr/>
          <p:nvPr/>
        </p:nvSpPr>
        <p:spPr>
          <a:xfrm>
            <a:off x="9079774" y="290923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Rectangle 184"/>
          <p:cNvSpPr/>
          <p:nvPr/>
        </p:nvSpPr>
        <p:spPr>
          <a:xfrm>
            <a:off x="9079774" y="313783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Rectangle 185"/>
          <p:cNvSpPr/>
          <p:nvPr/>
        </p:nvSpPr>
        <p:spPr>
          <a:xfrm>
            <a:off x="9079774" y="336868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TextBox 186"/>
          <p:cNvSpPr txBox="1"/>
          <p:nvPr/>
        </p:nvSpPr>
        <p:spPr>
          <a:xfrm>
            <a:off x="9308374" y="731832"/>
            <a:ext cx="394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i="1">
                <a:latin typeface="Times New Roman" charset="0"/>
                <a:ea typeface="Times New Roman" charset="0"/>
                <a:cs typeface="Times New Roman" charset="0"/>
              </a:rPr>
              <a:t>1</a:t>
            </a:r>
          </a:p>
        </p:txBody>
      </p:sp>
      <p:sp>
        <p:nvSpPr>
          <p:cNvPr id="188" name="TextBox 187"/>
          <p:cNvSpPr txBox="1"/>
          <p:nvPr/>
        </p:nvSpPr>
        <p:spPr>
          <a:xfrm>
            <a:off x="9308373" y="1005341"/>
            <a:ext cx="394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i="1">
                <a:latin typeface="Times New Roman" charset="0"/>
                <a:ea typeface="Times New Roman" charset="0"/>
                <a:cs typeface="Times New Roman" charset="0"/>
              </a:rPr>
              <a:t>2</a:t>
            </a:r>
          </a:p>
        </p:txBody>
      </p:sp>
      <p:sp>
        <p:nvSpPr>
          <p:cNvPr id="189" name="TextBox 188"/>
          <p:cNvSpPr txBox="1"/>
          <p:nvPr/>
        </p:nvSpPr>
        <p:spPr>
          <a:xfrm>
            <a:off x="9292527" y="3256917"/>
            <a:ext cx="394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i="1">
                <a:latin typeface="Times New Roman" charset="0"/>
                <a:ea typeface="Times New Roman" charset="0"/>
                <a:cs typeface="Times New Roman" charset="0"/>
              </a:rPr>
              <a:t>|S|</a:t>
            </a:r>
            <a:r>
              <a:rPr lang="hr-HR" sz="1200" i="1" baseline="30000">
                <a:latin typeface="Times New Roman" charset="0"/>
                <a:ea typeface="Times New Roman" charset="0"/>
                <a:cs typeface="Times New Roman" charset="0"/>
              </a:rPr>
              <a:t>k</a:t>
            </a:r>
            <a:endParaRPr lang="hr-HR" sz="12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cxnSp>
        <p:nvCxnSpPr>
          <p:cNvPr id="190" name="Straight Arrow Connector 189"/>
          <p:cNvCxnSpPr>
            <a:stCxn id="193" idx="3"/>
            <a:endCxn id="185" idx="1"/>
          </p:cNvCxnSpPr>
          <p:nvPr/>
        </p:nvCxnSpPr>
        <p:spPr>
          <a:xfrm>
            <a:off x="7931543" y="1388275"/>
            <a:ext cx="1148231" cy="186386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TextBox 190"/>
          <p:cNvSpPr txBox="1"/>
          <p:nvPr/>
        </p:nvSpPr>
        <p:spPr>
          <a:xfrm>
            <a:off x="8040000" y="1429700"/>
            <a:ext cx="8575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g</a:t>
            </a:r>
            <a:r>
              <a:rPr lang="hr-HR" sz="1600" baseline="-25000">
                <a:latin typeface="Times New Roman" charset="0"/>
                <a:ea typeface="Times New Roman" charset="0"/>
                <a:cs typeface="Times New Roman" charset="0"/>
              </a:rPr>
              <a:t>𝓁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(x</a:t>
            </a:r>
            <a:r>
              <a:rPr lang="hr-HR" sz="1600" i="1" baseline="-2500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)</a:t>
            </a:r>
          </a:p>
        </p:txBody>
      </p:sp>
      <p:cxnSp>
        <p:nvCxnSpPr>
          <p:cNvPr id="192" name="Straight Arrow Connector 191"/>
          <p:cNvCxnSpPr/>
          <p:nvPr/>
        </p:nvCxnSpPr>
        <p:spPr>
          <a:xfrm>
            <a:off x="7899435" y="1871641"/>
            <a:ext cx="1138655" cy="5668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TextBox 192"/>
          <p:cNvSpPr txBox="1"/>
          <p:nvPr/>
        </p:nvSpPr>
        <p:spPr>
          <a:xfrm>
            <a:off x="7541043" y="1188220"/>
            <a:ext cx="39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x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7736293" y="2438246"/>
            <a:ext cx="8575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g</a:t>
            </a:r>
            <a:r>
              <a:rPr lang="hr-HR" sz="1600" baseline="-25000">
                <a:latin typeface="Times New Roman" charset="0"/>
                <a:ea typeface="Times New Roman" charset="0"/>
                <a:cs typeface="Times New Roman" charset="0"/>
              </a:rPr>
              <a:t>𝓁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(x</a:t>
            </a:r>
            <a:r>
              <a:rPr lang="hr-HR" sz="1600" i="1" baseline="-25000">
                <a:latin typeface="Times New Roman" charset="0"/>
                <a:ea typeface="Times New Roman" charset="0"/>
                <a:cs typeface="Times New Roman" charset="0"/>
              </a:rPr>
              <a:t>n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)</a:t>
            </a:r>
          </a:p>
        </p:txBody>
      </p:sp>
      <p:cxnSp>
        <p:nvCxnSpPr>
          <p:cNvPr id="196" name="Straight Arrow Connector 195"/>
          <p:cNvCxnSpPr>
            <a:endCxn id="175" idx="1"/>
          </p:cNvCxnSpPr>
          <p:nvPr/>
        </p:nvCxnSpPr>
        <p:spPr>
          <a:xfrm flipV="1">
            <a:off x="7931543" y="979404"/>
            <a:ext cx="1148231" cy="207408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TextBox 196"/>
          <p:cNvSpPr txBox="1"/>
          <p:nvPr/>
        </p:nvSpPr>
        <p:spPr>
          <a:xfrm>
            <a:off x="8479502" y="1892067"/>
            <a:ext cx="8575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g</a:t>
            </a:r>
            <a:r>
              <a:rPr lang="hr-HR" sz="1600" baseline="-25000">
                <a:latin typeface="Times New Roman" charset="0"/>
                <a:ea typeface="Times New Roman" charset="0"/>
                <a:cs typeface="Times New Roman" charset="0"/>
              </a:rPr>
              <a:t>𝓁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(x</a:t>
            </a:r>
            <a:r>
              <a:rPr lang="hr-HR" sz="1600" i="1" baseline="-25000">
                <a:latin typeface="Times New Roman" charset="0"/>
                <a:ea typeface="Times New Roman" charset="0"/>
                <a:cs typeface="Times New Roman" charset="0"/>
              </a:rPr>
              <a:t>2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)</a:t>
            </a:r>
          </a:p>
        </p:txBody>
      </p:sp>
      <p:sp>
        <p:nvSpPr>
          <p:cNvPr id="25" name="Left Brace 24"/>
          <p:cNvSpPr/>
          <p:nvPr/>
        </p:nvSpPr>
        <p:spPr>
          <a:xfrm rot="16200000">
            <a:off x="2445179" y="2906574"/>
            <a:ext cx="322555" cy="1950768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TextBox 197"/>
          <p:cNvSpPr txBox="1"/>
          <p:nvPr/>
        </p:nvSpPr>
        <p:spPr>
          <a:xfrm>
            <a:off x="2423983" y="3970813"/>
            <a:ext cx="62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T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99" name="Left Brace 198"/>
          <p:cNvSpPr/>
          <p:nvPr/>
        </p:nvSpPr>
        <p:spPr>
          <a:xfrm rot="16200000">
            <a:off x="4705764" y="2895278"/>
            <a:ext cx="322555" cy="1950768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TextBox 199"/>
          <p:cNvSpPr txBox="1"/>
          <p:nvPr/>
        </p:nvSpPr>
        <p:spPr>
          <a:xfrm>
            <a:off x="4684568" y="3959517"/>
            <a:ext cx="62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T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2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01" name="Left Brace 200"/>
          <p:cNvSpPr/>
          <p:nvPr/>
        </p:nvSpPr>
        <p:spPr>
          <a:xfrm rot="16200000">
            <a:off x="8367077" y="2860142"/>
            <a:ext cx="322555" cy="1950768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TextBox 201"/>
          <p:cNvSpPr txBox="1"/>
          <p:nvPr/>
        </p:nvSpPr>
        <p:spPr>
          <a:xfrm>
            <a:off x="8345881" y="3924381"/>
            <a:ext cx="62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T</a:t>
            </a:r>
            <a:r>
              <a:rPr lang="hr-HR" sz="2000" baseline="-25000">
                <a:latin typeface="Times New Roman" charset="0"/>
                <a:ea typeface="Times New Roman" charset="0"/>
                <a:cs typeface="Times New Roman" charset="0"/>
              </a:rPr>
              <a:t>𝓁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6441472" y="1692972"/>
            <a:ext cx="1087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i="1">
                <a:latin typeface="Times New Roman" charset="0"/>
                <a:ea typeface="Times New Roman" charset="0"/>
                <a:cs typeface="Times New Roman" charset="0"/>
              </a:rPr>
              <a:t> ...  </a:t>
            </a:r>
          </a:p>
        </p:txBody>
      </p:sp>
      <p:sp>
        <p:nvSpPr>
          <p:cNvPr id="204" name="TextBox 203"/>
          <p:cNvSpPr txBox="1"/>
          <p:nvPr/>
        </p:nvSpPr>
        <p:spPr>
          <a:xfrm>
            <a:off x="6413712" y="3436297"/>
            <a:ext cx="1087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i="1">
                <a:latin typeface="Times New Roman" charset="0"/>
                <a:ea typeface="Times New Roman" charset="0"/>
                <a:cs typeface="Times New Roman" charset="0"/>
              </a:rPr>
              <a:t> ...  </a:t>
            </a:r>
          </a:p>
        </p:txBody>
      </p:sp>
    </p:spTree>
    <p:extLst>
      <p:ext uri="{BB962C8B-B14F-4D97-AF65-F5344CB8AC3E}">
        <p14:creationId xmlns:p14="http://schemas.microsoft.com/office/powerpoint/2010/main" val="717589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1435822" y="1590580"/>
            <a:ext cx="39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x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2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435822" y="2855684"/>
            <a:ext cx="39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x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n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 rot="5400000">
            <a:off x="1479890" y="2223132"/>
            <a:ext cx="39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...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974553" y="867354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974553" y="108718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2974553" y="131578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2974553" y="154663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974553" y="1770009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2974553" y="1989842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2974553" y="2218442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974553" y="2449292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2974553" y="268063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974553" y="291148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2974553" y="314008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2974553" y="337093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3203153" y="734082"/>
            <a:ext cx="394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i="1">
                <a:latin typeface="Times New Roman" charset="0"/>
                <a:ea typeface="Times New Roman" charset="0"/>
                <a:cs typeface="Times New Roman" charset="0"/>
              </a:rPr>
              <a:t>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203152" y="1007591"/>
            <a:ext cx="394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i="1">
                <a:latin typeface="Times New Roman" charset="0"/>
                <a:ea typeface="Times New Roman" charset="0"/>
                <a:cs typeface="Times New Roman" charset="0"/>
              </a:rPr>
              <a:t>2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187306" y="3259167"/>
            <a:ext cx="394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i="1">
                <a:latin typeface="Times New Roman" charset="0"/>
                <a:ea typeface="Times New Roman" charset="0"/>
                <a:cs typeface="Times New Roman" charset="0"/>
              </a:rPr>
              <a:t>|S|</a:t>
            </a:r>
            <a:r>
              <a:rPr lang="hr-HR" sz="1200" i="1" baseline="30000">
                <a:latin typeface="Times New Roman" charset="0"/>
                <a:ea typeface="Times New Roman" charset="0"/>
                <a:cs typeface="Times New Roman" charset="0"/>
              </a:rPr>
              <a:t>k</a:t>
            </a:r>
            <a:endParaRPr lang="hr-HR" sz="12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cxnSp>
        <p:nvCxnSpPr>
          <p:cNvPr id="4" name="Straight Arrow Connector 3"/>
          <p:cNvCxnSpPr>
            <a:stCxn id="67" idx="3"/>
            <a:endCxn id="32" idx="1"/>
          </p:cNvCxnSpPr>
          <p:nvPr/>
        </p:nvCxnSpPr>
        <p:spPr>
          <a:xfrm flipV="1">
            <a:off x="1826322" y="1201487"/>
            <a:ext cx="1148231" cy="1890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054922" y="926677"/>
            <a:ext cx="8575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g</a:t>
            </a:r>
            <a:r>
              <a:rPr lang="hr-HR" sz="1600" i="1" baseline="-2500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(x</a:t>
            </a:r>
            <a:r>
              <a:rPr lang="hr-HR" sz="1600" i="1" baseline="-2500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)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1808078" y="1873891"/>
            <a:ext cx="1148233" cy="7026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1435822" y="1190470"/>
            <a:ext cx="39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x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084921" y="1761301"/>
            <a:ext cx="8575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g</a:t>
            </a:r>
            <a:r>
              <a:rPr lang="hr-HR" sz="1600" i="1" baseline="-2500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(x</a:t>
            </a:r>
            <a:r>
              <a:rPr lang="hr-HR" sz="1600" i="1" baseline="-25000">
                <a:latin typeface="Times New Roman" charset="0"/>
                <a:ea typeface="Times New Roman" charset="0"/>
                <a:cs typeface="Times New Roman" charset="0"/>
              </a:rPr>
              <a:t>2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)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2048651" y="2618437"/>
            <a:ext cx="8575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g</a:t>
            </a:r>
            <a:r>
              <a:rPr lang="hr-HR" sz="1600" i="1" baseline="-2500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(x</a:t>
            </a:r>
            <a:r>
              <a:rPr lang="hr-HR" sz="1600" i="1" baseline="-25000">
                <a:latin typeface="Times New Roman" charset="0"/>
                <a:ea typeface="Times New Roman" charset="0"/>
                <a:cs typeface="Times New Roman" charset="0"/>
              </a:rPr>
              <a:t>n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)</a:t>
            </a:r>
          </a:p>
        </p:txBody>
      </p:sp>
      <p:cxnSp>
        <p:nvCxnSpPr>
          <p:cNvPr id="146" name="Straight Arrow Connector 145"/>
          <p:cNvCxnSpPr>
            <a:stCxn id="28" idx="3"/>
            <a:endCxn id="34" idx="1"/>
          </p:cNvCxnSpPr>
          <p:nvPr/>
        </p:nvCxnSpPr>
        <p:spPr>
          <a:xfrm flipV="1">
            <a:off x="1826322" y="1660937"/>
            <a:ext cx="1148231" cy="13948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/>
        </p:nvSpPr>
        <p:spPr>
          <a:xfrm>
            <a:off x="3857697" y="1588330"/>
            <a:ext cx="39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x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2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3857697" y="2853434"/>
            <a:ext cx="39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x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n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49" name="TextBox 148"/>
          <p:cNvSpPr txBox="1"/>
          <p:nvPr/>
        </p:nvSpPr>
        <p:spPr>
          <a:xfrm rot="5400000">
            <a:off x="3901765" y="2220882"/>
            <a:ext cx="39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... </a:t>
            </a:r>
          </a:p>
        </p:txBody>
      </p:sp>
      <p:sp>
        <p:nvSpPr>
          <p:cNvPr id="150" name="Rectangle 149"/>
          <p:cNvSpPr/>
          <p:nvPr/>
        </p:nvSpPr>
        <p:spPr>
          <a:xfrm>
            <a:off x="5396428" y="865104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/>
        </p:nvSpPr>
        <p:spPr>
          <a:xfrm>
            <a:off x="5396428" y="108493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ectangle 151"/>
          <p:cNvSpPr/>
          <p:nvPr/>
        </p:nvSpPr>
        <p:spPr>
          <a:xfrm>
            <a:off x="5396428" y="131353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ectangle 152"/>
          <p:cNvSpPr/>
          <p:nvPr/>
        </p:nvSpPr>
        <p:spPr>
          <a:xfrm>
            <a:off x="5396428" y="154438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153"/>
          <p:cNvSpPr/>
          <p:nvPr/>
        </p:nvSpPr>
        <p:spPr>
          <a:xfrm>
            <a:off x="5396428" y="1767759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/>
          <p:cNvSpPr/>
          <p:nvPr/>
        </p:nvSpPr>
        <p:spPr>
          <a:xfrm>
            <a:off x="5396428" y="1987592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/>
          <p:cNvSpPr/>
          <p:nvPr/>
        </p:nvSpPr>
        <p:spPr>
          <a:xfrm>
            <a:off x="5396428" y="2216192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/>
          <p:cNvSpPr/>
          <p:nvPr/>
        </p:nvSpPr>
        <p:spPr>
          <a:xfrm>
            <a:off x="5396428" y="2447042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/>
        </p:nvSpPr>
        <p:spPr>
          <a:xfrm>
            <a:off x="5396428" y="267838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/>
        </p:nvSpPr>
        <p:spPr>
          <a:xfrm>
            <a:off x="5396428" y="290923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/>
        </p:nvSpPr>
        <p:spPr>
          <a:xfrm>
            <a:off x="5396428" y="313783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5396428" y="336868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TextBox 161"/>
          <p:cNvSpPr txBox="1"/>
          <p:nvPr/>
        </p:nvSpPr>
        <p:spPr>
          <a:xfrm>
            <a:off x="5625028" y="731832"/>
            <a:ext cx="394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i="1">
                <a:latin typeface="Times New Roman" charset="0"/>
                <a:ea typeface="Times New Roman" charset="0"/>
                <a:cs typeface="Times New Roman" charset="0"/>
              </a:rPr>
              <a:t>1</a:t>
            </a:r>
          </a:p>
        </p:txBody>
      </p:sp>
      <p:sp>
        <p:nvSpPr>
          <p:cNvPr id="163" name="TextBox 162"/>
          <p:cNvSpPr txBox="1"/>
          <p:nvPr/>
        </p:nvSpPr>
        <p:spPr>
          <a:xfrm>
            <a:off x="5625027" y="1005341"/>
            <a:ext cx="394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i="1">
                <a:latin typeface="Times New Roman" charset="0"/>
                <a:ea typeface="Times New Roman" charset="0"/>
                <a:cs typeface="Times New Roman" charset="0"/>
              </a:rPr>
              <a:t>2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5609181" y="3256917"/>
            <a:ext cx="394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i="1">
                <a:latin typeface="Times New Roman" charset="0"/>
                <a:ea typeface="Times New Roman" charset="0"/>
                <a:cs typeface="Times New Roman" charset="0"/>
              </a:rPr>
              <a:t>|S|</a:t>
            </a:r>
            <a:r>
              <a:rPr lang="hr-HR" sz="1200" i="1" baseline="30000">
                <a:latin typeface="Times New Roman" charset="0"/>
                <a:ea typeface="Times New Roman" charset="0"/>
                <a:cs typeface="Times New Roman" charset="0"/>
              </a:rPr>
              <a:t>k</a:t>
            </a:r>
            <a:endParaRPr lang="hr-HR" sz="12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cxnSp>
        <p:nvCxnSpPr>
          <p:cNvPr id="165" name="Straight Arrow Connector 164"/>
          <p:cNvCxnSpPr>
            <a:stCxn id="168" idx="3"/>
            <a:endCxn id="155" idx="1"/>
          </p:cNvCxnSpPr>
          <p:nvPr/>
        </p:nvCxnSpPr>
        <p:spPr>
          <a:xfrm>
            <a:off x="4248197" y="1388275"/>
            <a:ext cx="1148231" cy="7136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TextBox 165"/>
          <p:cNvSpPr txBox="1"/>
          <p:nvPr/>
        </p:nvSpPr>
        <p:spPr>
          <a:xfrm>
            <a:off x="4445144" y="1068790"/>
            <a:ext cx="8575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g</a:t>
            </a:r>
            <a:r>
              <a:rPr lang="hr-HR" sz="1600" i="1" baseline="-25000">
                <a:latin typeface="Times New Roman" charset="0"/>
                <a:ea typeface="Times New Roman" charset="0"/>
                <a:cs typeface="Times New Roman" charset="0"/>
              </a:rPr>
              <a:t>2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(x</a:t>
            </a:r>
            <a:r>
              <a:rPr lang="hr-HR" sz="1600" i="1" baseline="-25000">
                <a:latin typeface="Times New Roman" charset="0"/>
                <a:ea typeface="Times New Roman" charset="0"/>
                <a:cs typeface="Times New Roman" charset="0"/>
              </a:rPr>
              <a:t>2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)</a:t>
            </a:r>
          </a:p>
        </p:txBody>
      </p:sp>
      <p:cxnSp>
        <p:nvCxnSpPr>
          <p:cNvPr id="167" name="Straight Arrow Connector 166"/>
          <p:cNvCxnSpPr>
            <a:endCxn id="150" idx="1"/>
          </p:cNvCxnSpPr>
          <p:nvPr/>
        </p:nvCxnSpPr>
        <p:spPr>
          <a:xfrm flipV="1">
            <a:off x="4229953" y="979404"/>
            <a:ext cx="1166475" cy="8922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TextBox 167"/>
          <p:cNvSpPr txBox="1"/>
          <p:nvPr/>
        </p:nvSpPr>
        <p:spPr>
          <a:xfrm>
            <a:off x="3857697" y="1188220"/>
            <a:ext cx="39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x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4506796" y="1759051"/>
            <a:ext cx="8575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g</a:t>
            </a:r>
            <a:r>
              <a:rPr lang="hr-HR" sz="1600" i="1" baseline="-25000">
                <a:latin typeface="Times New Roman" charset="0"/>
                <a:ea typeface="Times New Roman" charset="0"/>
                <a:cs typeface="Times New Roman" charset="0"/>
              </a:rPr>
              <a:t>2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(x</a:t>
            </a:r>
            <a:r>
              <a:rPr lang="hr-HR" sz="1600" i="1" baseline="-2500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)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4620108" y="2879925"/>
            <a:ext cx="8575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g</a:t>
            </a:r>
            <a:r>
              <a:rPr lang="hr-HR" sz="1600" i="1" baseline="-25000">
                <a:latin typeface="Times New Roman" charset="0"/>
                <a:ea typeface="Times New Roman" charset="0"/>
                <a:cs typeface="Times New Roman" charset="0"/>
              </a:rPr>
              <a:t>2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(x</a:t>
            </a:r>
            <a:r>
              <a:rPr lang="hr-HR" sz="1600" i="1" baseline="-25000">
                <a:latin typeface="Times New Roman" charset="0"/>
                <a:ea typeface="Times New Roman" charset="0"/>
                <a:cs typeface="Times New Roman" charset="0"/>
              </a:rPr>
              <a:t>n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)</a:t>
            </a:r>
          </a:p>
        </p:txBody>
      </p:sp>
      <p:cxnSp>
        <p:nvCxnSpPr>
          <p:cNvPr id="171" name="Straight Arrow Connector 170"/>
          <p:cNvCxnSpPr>
            <a:endCxn id="161" idx="1"/>
          </p:cNvCxnSpPr>
          <p:nvPr/>
        </p:nvCxnSpPr>
        <p:spPr>
          <a:xfrm>
            <a:off x="4248197" y="3053489"/>
            <a:ext cx="1148231" cy="4294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TextBox 171"/>
          <p:cNvSpPr txBox="1"/>
          <p:nvPr/>
        </p:nvSpPr>
        <p:spPr>
          <a:xfrm>
            <a:off x="7541043" y="1588330"/>
            <a:ext cx="39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x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2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7541043" y="2853434"/>
            <a:ext cx="39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x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n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74" name="TextBox 173"/>
          <p:cNvSpPr txBox="1"/>
          <p:nvPr/>
        </p:nvSpPr>
        <p:spPr>
          <a:xfrm rot="5400000">
            <a:off x="7585111" y="2220882"/>
            <a:ext cx="39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... </a:t>
            </a:r>
          </a:p>
        </p:txBody>
      </p:sp>
      <p:sp>
        <p:nvSpPr>
          <p:cNvPr id="175" name="Rectangle 174"/>
          <p:cNvSpPr/>
          <p:nvPr/>
        </p:nvSpPr>
        <p:spPr>
          <a:xfrm>
            <a:off x="9079774" y="865104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/>
          <p:cNvSpPr/>
          <p:nvPr/>
        </p:nvSpPr>
        <p:spPr>
          <a:xfrm>
            <a:off x="9079774" y="108493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Rectangle 176"/>
          <p:cNvSpPr/>
          <p:nvPr/>
        </p:nvSpPr>
        <p:spPr>
          <a:xfrm>
            <a:off x="9079774" y="131353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/>
          <p:cNvSpPr/>
          <p:nvPr/>
        </p:nvSpPr>
        <p:spPr>
          <a:xfrm>
            <a:off x="9079774" y="154438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Rectangle 178"/>
          <p:cNvSpPr/>
          <p:nvPr/>
        </p:nvSpPr>
        <p:spPr>
          <a:xfrm>
            <a:off x="9079774" y="1767759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/>
          <p:cNvSpPr/>
          <p:nvPr/>
        </p:nvSpPr>
        <p:spPr>
          <a:xfrm>
            <a:off x="9079774" y="1987592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/>
          <p:cNvSpPr/>
          <p:nvPr/>
        </p:nvSpPr>
        <p:spPr>
          <a:xfrm>
            <a:off x="9079774" y="2216192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Rectangle 181"/>
          <p:cNvSpPr/>
          <p:nvPr/>
        </p:nvSpPr>
        <p:spPr>
          <a:xfrm>
            <a:off x="9079774" y="2447042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Rectangle 182"/>
          <p:cNvSpPr/>
          <p:nvPr/>
        </p:nvSpPr>
        <p:spPr>
          <a:xfrm>
            <a:off x="9079774" y="267838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Rectangle 183"/>
          <p:cNvSpPr/>
          <p:nvPr/>
        </p:nvSpPr>
        <p:spPr>
          <a:xfrm>
            <a:off x="9079774" y="290923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Rectangle 184"/>
          <p:cNvSpPr/>
          <p:nvPr/>
        </p:nvSpPr>
        <p:spPr>
          <a:xfrm>
            <a:off x="9079774" y="313783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Rectangle 185"/>
          <p:cNvSpPr/>
          <p:nvPr/>
        </p:nvSpPr>
        <p:spPr>
          <a:xfrm>
            <a:off x="9079774" y="3368687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TextBox 186"/>
          <p:cNvSpPr txBox="1"/>
          <p:nvPr/>
        </p:nvSpPr>
        <p:spPr>
          <a:xfrm>
            <a:off x="9308374" y="731832"/>
            <a:ext cx="394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i="1">
                <a:latin typeface="Times New Roman" charset="0"/>
                <a:ea typeface="Times New Roman" charset="0"/>
                <a:cs typeface="Times New Roman" charset="0"/>
              </a:rPr>
              <a:t>1</a:t>
            </a:r>
          </a:p>
        </p:txBody>
      </p:sp>
      <p:sp>
        <p:nvSpPr>
          <p:cNvPr id="188" name="TextBox 187"/>
          <p:cNvSpPr txBox="1"/>
          <p:nvPr/>
        </p:nvSpPr>
        <p:spPr>
          <a:xfrm>
            <a:off x="9308373" y="1005341"/>
            <a:ext cx="394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i="1">
                <a:latin typeface="Times New Roman" charset="0"/>
                <a:ea typeface="Times New Roman" charset="0"/>
                <a:cs typeface="Times New Roman" charset="0"/>
              </a:rPr>
              <a:t>2</a:t>
            </a:r>
          </a:p>
        </p:txBody>
      </p:sp>
      <p:sp>
        <p:nvSpPr>
          <p:cNvPr id="189" name="TextBox 188"/>
          <p:cNvSpPr txBox="1"/>
          <p:nvPr/>
        </p:nvSpPr>
        <p:spPr>
          <a:xfrm>
            <a:off x="9292527" y="3256917"/>
            <a:ext cx="394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i="1">
                <a:latin typeface="Times New Roman" charset="0"/>
                <a:ea typeface="Times New Roman" charset="0"/>
                <a:cs typeface="Times New Roman" charset="0"/>
              </a:rPr>
              <a:t>|S|</a:t>
            </a:r>
            <a:r>
              <a:rPr lang="hr-HR" sz="1200" i="1" baseline="30000">
                <a:latin typeface="Times New Roman" charset="0"/>
                <a:ea typeface="Times New Roman" charset="0"/>
                <a:cs typeface="Times New Roman" charset="0"/>
              </a:rPr>
              <a:t>k</a:t>
            </a:r>
            <a:endParaRPr lang="hr-HR" sz="12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cxnSp>
        <p:nvCxnSpPr>
          <p:cNvPr id="190" name="Straight Arrow Connector 189"/>
          <p:cNvCxnSpPr>
            <a:stCxn id="193" idx="3"/>
            <a:endCxn id="185" idx="1"/>
          </p:cNvCxnSpPr>
          <p:nvPr/>
        </p:nvCxnSpPr>
        <p:spPr>
          <a:xfrm>
            <a:off x="7931543" y="1388275"/>
            <a:ext cx="1148231" cy="186386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TextBox 190"/>
          <p:cNvSpPr txBox="1"/>
          <p:nvPr/>
        </p:nvSpPr>
        <p:spPr>
          <a:xfrm>
            <a:off x="8040000" y="1429700"/>
            <a:ext cx="8575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g</a:t>
            </a:r>
            <a:r>
              <a:rPr lang="hr-HR" sz="1600" baseline="-25000">
                <a:latin typeface="Times New Roman" charset="0"/>
                <a:ea typeface="Times New Roman" charset="0"/>
                <a:cs typeface="Times New Roman" charset="0"/>
              </a:rPr>
              <a:t>𝓁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(x</a:t>
            </a:r>
            <a:r>
              <a:rPr lang="hr-HR" sz="1600" i="1" baseline="-2500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)</a:t>
            </a:r>
          </a:p>
        </p:txBody>
      </p:sp>
      <p:cxnSp>
        <p:nvCxnSpPr>
          <p:cNvPr id="192" name="Straight Arrow Connector 191"/>
          <p:cNvCxnSpPr/>
          <p:nvPr/>
        </p:nvCxnSpPr>
        <p:spPr>
          <a:xfrm>
            <a:off x="7899435" y="1871641"/>
            <a:ext cx="1138655" cy="5668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TextBox 192"/>
          <p:cNvSpPr txBox="1"/>
          <p:nvPr/>
        </p:nvSpPr>
        <p:spPr>
          <a:xfrm>
            <a:off x="7541043" y="1188220"/>
            <a:ext cx="39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x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7736293" y="2438246"/>
            <a:ext cx="8575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g</a:t>
            </a:r>
            <a:r>
              <a:rPr lang="hr-HR" sz="1600" baseline="-25000">
                <a:latin typeface="Times New Roman" charset="0"/>
                <a:ea typeface="Times New Roman" charset="0"/>
                <a:cs typeface="Times New Roman" charset="0"/>
              </a:rPr>
              <a:t>𝓁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(x</a:t>
            </a:r>
            <a:r>
              <a:rPr lang="hr-HR" sz="1600" i="1" baseline="-25000">
                <a:latin typeface="Times New Roman" charset="0"/>
                <a:ea typeface="Times New Roman" charset="0"/>
                <a:cs typeface="Times New Roman" charset="0"/>
              </a:rPr>
              <a:t>n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)</a:t>
            </a:r>
          </a:p>
        </p:txBody>
      </p:sp>
      <p:cxnSp>
        <p:nvCxnSpPr>
          <p:cNvPr id="196" name="Straight Arrow Connector 195"/>
          <p:cNvCxnSpPr>
            <a:endCxn id="175" idx="1"/>
          </p:cNvCxnSpPr>
          <p:nvPr/>
        </p:nvCxnSpPr>
        <p:spPr>
          <a:xfrm flipV="1">
            <a:off x="7931543" y="979404"/>
            <a:ext cx="1148231" cy="207408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TextBox 196"/>
          <p:cNvSpPr txBox="1"/>
          <p:nvPr/>
        </p:nvSpPr>
        <p:spPr>
          <a:xfrm>
            <a:off x="8479502" y="1892067"/>
            <a:ext cx="8575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g</a:t>
            </a:r>
            <a:r>
              <a:rPr lang="hr-HR" sz="1600" baseline="-25000">
                <a:latin typeface="Times New Roman" charset="0"/>
                <a:ea typeface="Times New Roman" charset="0"/>
                <a:cs typeface="Times New Roman" charset="0"/>
              </a:rPr>
              <a:t>𝓁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(x</a:t>
            </a:r>
            <a:r>
              <a:rPr lang="hr-HR" sz="1600" i="1" baseline="-25000">
                <a:latin typeface="Times New Roman" charset="0"/>
                <a:ea typeface="Times New Roman" charset="0"/>
                <a:cs typeface="Times New Roman" charset="0"/>
              </a:rPr>
              <a:t>2</a:t>
            </a:r>
            <a:r>
              <a:rPr lang="hr-HR" sz="1600" i="1">
                <a:latin typeface="Times New Roman" charset="0"/>
                <a:ea typeface="Times New Roman" charset="0"/>
                <a:cs typeface="Times New Roman" charset="0"/>
              </a:rPr>
              <a:t>)</a:t>
            </a:r>
          </a:p>
        </p:txBody>
      </p:sp>
      <p:sp>
        <p:nvSpPr>
          <p:cNvPr id="25" name="Left Brace 24"/>
          <p:cNvSpPr/>
          <p:nvPr/>
        </p:nvSpPr>
        <p:spPr>
          <a:xfrm rot="16200000">
            <a:off x="2445179" y="2906574"/>
            <a:ext cx="322555" cy="1950768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TextBox 197"/>
          <p:cNvSpPr txBox="1"/>
          <p:nvPr/>
        </p:nvSpPr>
        <p:spPr>
          <a:xfrm>
            <a:off x="2423983" y="3970813"/>
            <a:ext cx="62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T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99" name="Left Brace 198"/>
          <p:cNvSpPr/>
          <p:nvPr/>
        </p:nvSpPr>
        <p:spPr>
          <a:xfrm rot="16200000">
            <a:off x="4705764" y="2895278"/>
            <a:ext cx="322555" cy="1950768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TextBox 199"/>
          <p:cNvSpPr txBox="1"/>
          <p:nvPr/>
        </p:nvSpPr>
        <p:spPr>
          <a:xfrm>
            <a:off x="4684568" y="3959517"/>
            <a:ext cx="62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T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2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01" name="Left Brace 200"/>
          <p:cNvSpPr/>
          <p:nvPr/>
        </p:nvSpPr>
        <p:spPr>
          <a:xfrm rot="16200000">
            <a:off x="8367077" y="2860142"/>
            <a:ext cx="322555" cy="1950768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TextBox 201"/>
          <p:cNvSpPr txBox="1"/>
          <p:nvPr/>
        </p:nvSpPr>
        <p:spPr>
          <a:xfrm>
            <a:off x="8345881" y="3924381"/>
            <a:ext cx="62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T</a:t>
            </a:r>
            <a:r>
              <a:rPr lang="hr-HR" sz="2000" baseline="-25000">
                <a:latin typeface="Times New Roman" charset="0"/>
                <a:ea typeface="Times New Roman" charset="0"/>
                <a:cs typeface="Times New Roman" charset="0"/>
              </a:rPr>
              <a:t>𝓁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6441472" y="1692972"/>
            <a:ext cx="1087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i="1">
                <a:latin typeface="Times New Roman" charset="0"/>
                <a:ea typeface="Times New Roman" charset="0"/>
                <a:cs typeface="Times New Roman" charset="0"/>
              </a:rPr>
              <a:t> ...  </a:t>
            </a:r>
          </a:p>
        </p:txBody>
      </p:sp>
      <p:sp>
        <p:nvSpPr>
          <p:cNvPr id="204" name="TextBox 203"/>
          <p:cNvSpPr txBox="1"/>
          <p:nvPr/>
        </p:nvSpPr>
        <p:spPr>
          <a:xfrm>
            <a:off x="6413712" y="3436297"/>
            <a:ext cx="1087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i="1">
                <a:latin typeface="Times New Roman" charset="0"/>
                <a:ea typeface="Times New Roman" charset="0"/>
                <a:cs typeface="Times New Roman" charset="0"/>
              </a:rPr>
              <a:t> ...  </a:t>
            </a:r>
          </a:p>
        </p:txBody>
      </p:sp>
    </p:spTree>
    <p:extLst>
      <p:ext uri="{BB962C8B-B14F-4D97-AF65-F5344CB8AC3E}">
        <p14:creationId xmlns:p14="http://schemas.microsoft.com/office/powerpoint/2010/main" val="1337300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0" name="Straight Connector 99"/>
          <p:cNvCxnSpPr/>
          <p:nvPr/>
        </p:nvCxnSpPr>
        <p:spPr>
          <a:xfrm>
            <a:off x="991586" y="2754629"/>
            <a:ext cx="3657600" cy="526"/>
          </a:xfrm>
          <a:prstGeom prst="line">
            <a:avLst/>
          </a:prstGeom>
          <a:ln w="12700">
            <a:solidFill>
              <a:schemeClr val="tx1"/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105164" y="2541460"/>
            <a:ext cx="1006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z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 = 0</a:t>
            </a:r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2738251" y="995254"/>
            <a:ext cx="12983" cy="3657600"/>
          </a:xfrm>
          <a:prstGeom prst="line">
            <a:avLst/>
          </a:prstGeom>
          <a:ln w="12700">
            <a:solidFill>
              <a:schemeClr val="tx1"/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317018" y="4652854"/>
            <a:ext cx="1006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z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2</a:t>
            </a:r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= 0</a:t>
            </a:r>
          </a:p>
        </p:txBody>
      </p:sp>
      <p:sp>
        <p:nvSpPr>
          <p:cNvPr id="5" name="Diamond 4"/>
          <p:cNvSpPr/>
          <p:nvPr/>
        </p:nvSpPr>
        <p:spPr>
          <a:xfrm>
            <a:off x="2200628" y="2205989"/>
            <a:ext cx="1097280" cy="1097280"/>
          </a:xfrm>
          <a:prstGeom prst="diamond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Diamond 33"/>
          <p:cNvSpPr/>
          <p:nvPr/>
        </p:nvSpPr>
        <p:spPr>
          <a:xfrm>
            <a:off x="1699674" y="1722878"/>
            <a:ext cx="2103120" cy="2103120"/>
          </a:xfrm>
          <a:prstGeom prst="diamond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Diamond 34"/>
          <p:cNvSpPr/>
          <p:nvPr/>
        </p:nvSpPr>
        <p:spPr>
          <a:xfrm>
            <a:off x="2520668" y="2530443"/>
            <a:ext cx="457200" cy="457200"/>
          </a:xfrm>
          <a:prstGeom prst="diamond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1622683" y="3714878"/>
            <a:ext cx="8889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i="1">
                <a:latin typeface="Times New Roman" charset="0"/>
                <a:ea typeface="Times New Roman" charset="0"/>
                <a:cs typeface="Times New Roman" charset="0"/>
              </a:rPr>
              <a:t>‖ z ‖</a:t>
            </a:r>
            <a:r>
              <a:rPr lang="hr-HR" sz="1400" i="1" baseline="-2500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hr-HR" sz="1400" i="1">
                <a:latin typeface="Times New Roman" charset="0"/>
                <a:ea typeface="Times New Roman" charset="0"/>
                <a:cs typeface="Times New Roman" charset="0"/>
              </a:rPr>
              <a:t>=4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404907" y="3408335"/>
            <a:ext cx="8889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i="1">
                <a:latin typeface="Times New Roman" charset="0"/>
                <a:ea typeface="Times New Roman" charset="0"/>
                <a:cs typeface="Times New Roman" charset="0"/>
              </a:rPr>
              <a:t>‖ z ‖</a:t>
            </a:r>
            <a:r>
              <a:rPr lang="hr-HR" sz="1400" i="1" baseline="-2500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hr-HR" sz="1400" i="1">
                <a:latin typeface="Times New Roman" charset="0"/>
                <a:ea typeface="Times New Roman" charset="0"/>
                <a:cs typeface="Times New Roman" charset="0"/>
              </a:rPr>
              <a:t>=2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178216" y="3092586"/>
            <a:ext cx="8889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i="1">
                <a:latin typeface="Times New Roman" charset="0"/>
                <a:ea typeface="Times New Roman" charset="0"/>
                <a:cs typeface="Times New Roman" charset="0"/>
              </a:rPr>
              <a:t>‖ z ‖</a:t>
            </a:r>
            <a:r>
              <a:rPr lang="hr-HR" sz="1400" i="1" baseline="-2500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hr-HR" sz="1400" i="1">
                <a:latin typeface="Times New Roman" charset="0"/>
                <a:ea typeface="Times New Roman" charset="0"/>
                <a:cs typeface="Times New Roman" charset="0"/>
              </a:rPr>
              <a:t>=1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 flipV="1">
            <a:off x="1861268" y="2905285"/>
            <a:ext cx="755165" cy="32204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2042187" y="3200315"/>
            <a:ext cx="549216" cy="25560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2247110" y="3627623"/>
            <a:ext cx="264634" cy="11500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1314857" y="1691868"/>
            <a:ext cx="4043191" cy="140338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1675114" y="1484651"/>
            <a:ext cx="1006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Ax </a:t>
            </a:r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= y</a:t>
            </a:r>
          </a:p>
        </p:txBody>
      </p:sp>
      <p:cxnSp>
        <p:nvCxnSpPr>
          <p:cNvPr id="52" name="Straight Connector 51"/>
          <p:cNvCxnSpPr/>
          <p:nvPr/>
        </p:nvCxnSpPr>
        <p:spPr>
          <a:xfrm>
            <a:off x="6671466" y="2829638"/>
            <a:ext cx="3657600" cy="526"/>
          </a:xfrm>
          <a:prstGeom prst="line">
            <a:avLst/>
          </a:prstGeom>
          <a:ln w="12700">
            <a:solidFill>
              <a:schemeClr val="tx1"/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5785044" y="2616469"/>
            <a:ext cx="1006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x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 = 0</a:t>
            </a:r>
          </a:p>
        </p:txBody>
      </p:sp>
      <p:cxnSp>
        <p:nvCxnSpPr>
          <p:cNvPr id="54" name="Straight Connector 53"/>
          <p:cNvCxnSpPr/>
          <p:nvPr/>
        </p:nvCxnSpPr>
        <p:spPr>
          <a:xfrm flipV="1">
            <a:off x="8418131" y="1070263"/>
            <a:ext cx="12983" cy="3657600"/>
          </a:xfrm>
          <a:prstGeom prst="line">
            <a:avLst/>
          </a:prstGeom>
          <a:ln w="12700">
            <a:solidFill>
              <a:schemeClr val="tx1"/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7996898" y="4727863"/>
            <a:ext cx="1006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x</a:t>
            </a:r>
            <a:r>
              <a:rPr lang="hr-HR" sz="2000" i="1" baseline="-25000">
                <a:latin typeface="Times New Roman" charset="0"/>
                <a:ea typeface="Times New Roman" charset="0"/>
                <a:cs typeface="Times New Roman" charset="0"/>
              </a:rPr>
              <a:t>2</a:t>
            </a:r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= 0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071206" y="3878023"/>
            <a:ext cx="8889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i="1">
                <a:latin typeface="Times New Roman" charset="0"/>
                <a:ea typeface="Times New Roman" charset="0"/>
                <a:cs typeface="Times New Roman" charset="0"/>
              </a:rPr>
              <a:t>‖ z ‖</a:t>
            </a:r>
            <a:r>
              <a:rPr lang="hr-HR" sz="1400" i="1" baseline="-25000">
                <a:latin typeface="Times New Roman" charset="0"/>
                <a:ea typeface="Times New Roman" charset="0"/>
                <a:cs typeface="Times New Roman" charset="0"/>
              </a:rPr>
              <a:t>2</a:t>
            </a:r>
            <a:r>
              <a:rPr lang="hr-HR" sz="1400" i="1">
                <a:latin typeface="Times New Roman" charset="0"/>
                <a:ea typeface="Times New Roman" charset="0"/>
                <a:cs typeface="Times New Roman" charset="0"/>
              </a:rPr>
              <a:t>=4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853430" y="3571480"/>
            <a:ext cx="8889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i="1">
                <a:latin typeface="Times New Roman" charset="0"/>
                <a:ea typeface="Times New Roman" charset="0"/>
                <a:cs typeface="Times New Roman" charset="0"/>
              </a:rPr>
              <a:t>‖ z ‖</a:t>
            </a:r>
            <a:r>
              <a:rPr lang="hr-HR" sz="1400" i="1" baseline="-25000">
                <a:latin typeface="Times New Roman" charset="0"/>
                <a:ea typeface="Times New Roman" charset="0"/>
                <a:cs typeface="Times New Roman" charset="0"/>
              </a:rPr>
              <a:t>2</a:t>
            </a:r>
            <a:r>
              <a:rPr lang="hr-HR" sz="1400" i="1">
                <a:latin typeface="Times New Roman" charset="0"/>
                <a:ea typeface="Times New Roman" charset="0"/>
                <a:cs typeface="Times New Roman" charset="0"/>
              </a:rPr>
              <a:t>=2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626739" y="3255731"/>
            <a:ext cx="8889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i="1">
                <a:latin typeface="Times New Roman" charset="0"/>
                <a:ea typeface="Times New Roman" charset="0"/>
                <a:cs typeface="Times New Roman" charset="0"/>
              </a:rPr>
              <a:t>‖ z ‖</a:t>
            </a:r>
            <a:r>
              <a:rPr lang="hr-HR" sz="1400" i="1" baseline="-25000">
                <a:latin typeface="Times New Roman" charset="0"/>
                <a:ea typeface="Times New Roman" charset="0"/>
                <a:cs typeface="Times New Roman" charset="0"/>
              </a:rPr>
              <a:t>2</a:t>
            </a:r>
            <a:r>
              <a:rPr lang="hr-HR" sz="1400" i="1">
                <a:latin typeface="Times New Roman" charset="0"/>
                <a:ea typeface="Times New Roman" charset="0"/>
                <a:cs typeface="Times New Roman" charset="0"/>
              </a:rPr>
              <a:t>=1</a:t>
            </a:r>
          </a:p>
        </p:txBody>
      </p:sp>
      <p:cxnSp>
        <p:nvCxnSpPr>
          <p:cNvPr id="62" name="Straight Arrow Connector 61"/>
          <p:cNvCxnSpPr/>
          <p:nvPr/>
        </p:nvCxnSpPr>
        <p:spPr>
          <a:xfrm flipV="1">
            <a:off x="7306887" y="2930553"/>
            <a:ext cx="863920" cy="46981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V="1">
            <a:off x="7515673" y="3275324"/>
            <a:ext cx="667474" cy="352299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V="1">
            <a:off x="7742364" y="3702632"/>
            <a:ext cx="361124" cy="19837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6853430" y="1708798"/>
            <a:ext cx="4043191" cy="140338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7250498" y="1517664"/>
            <a:ext cx="1006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Ax </a:t>
            </a:r>
            <a:r>
              <a:rPr lang="hr-HR" sz="2000" i="1">
                <a:latin typeface="Times New Roman" charset="0"/>
                <a:ea typeface="Times New Roman" charset="0"/>
                <a:cs typeface="Times New Roman" charset="0"/>
              </a:rPr>
              <a:t>= y</a:t>
            </a:r>
          </a:p>
        </p:txBody>
      </p:sp>
      <p:sp>
        <p:nvSpPr>
          <p:cNvPr id="9" name="Oval 8"/>
          <p:cNvSpPr/>
          <p:nvPr/>
        </p:nvSpPr>
        <p:spPr>
          <a:xfrm>
            <a:off x="7368537" y="1797887"/>
            <a:ext cx="2103120" cy="2103120"/>
          </a:xfrm>
          <a:prstGeom prst="ellipse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7897607" y="2280998"/>
            <a:ext cx="1069164" cy="1092460"/>
          </a:xfrm>
          <a:prstGeom prst="ellipse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8191497" y="2610832"/>
            <a:ext cx="472853" cy="454229"/>
          </a:xfrm>
          <a:prstGeom prst="ellipse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2713891" y="2159541"/>
            <a:ext cx="64008" cy="64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8573081" y="2277404"/>
            <a:ext cx="64008" cy="64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/>
          <p:cNvSpPr txBox="1"/>
          <p:nvPr/>
        </p:nvSpPr>
        <p:spPr>
          <a:xfrm>
            <a:off x="2746382" y="1855140"/>
            <a:ext cx="3961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>
                <a:latin typeface="Times New Roman" charset="0"/>
                <a:ea typeface="Times New Roman" charset="0"/>
                <a:cs typeface="Times New Roman" charset="0"/>
              </a:rPr>
              <a:t>z</a:t>
            </a:r>
            <a:r>
              <a:rPr lang="en-US" sz="2000" i="1" baseline="30000">
                <a:latin typeface="Times New Roman" charset="0"/>
                <a:ea typeface="Times New Roman" charset="0"/>
                <a:cs typeface="Times New Roman" charset="0"/>
              </a:rPr>
              <a:t>*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8570484" y="1937051"/>
            <a:ext cx="3961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>
                <a:latin typeface="Times New Roman" charset="0"/>
                <a:ea typeface="Times New Roman" charset="0"/>
                <a:cs typeface="Times New Roman" charset="0"/>
              </a:rPr>
              <a:t>z</a:t>
            </a:r>
            <a:r>
              <a:rPr lang="en-US" sz="2000" i="1" baseline="30000">
                <a:latin typeface="Times New Roman" charset="0"/>
                <a:ea typeface="Times New Roman" charset="0"/>
                <a:cs typeface="Times New Roman" charset="0"/>
              </a:rPr>
              <a:t>*</a:t>
            </a:r>
            <a:endParaRPr lang="hr-HR" sz="2000" i="1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13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3494</TotalTime>
  <Words>212</Words>
  <Application>Microsoft Macintosh PowerPoint</Application>
  <PresentationFormat>Widescreen</PresentationFormat>
  <Paragraphs>122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Apple Symbols</vt:lpstr>
      <vt:lpstr>Calibri</vt:lpstr>
      <vt:lpstr>Calibri Light</vt:lpstr>
      <vt:lpstr>Times New Roman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55</cp:revision>
  <dcterms:created xsi:type="dcterms:W3CDTF">2018-10-18T10:55:12Z</dcterms:created>
  <dcterms:modified xsi:type="dcterms:W3CDTF">2018-12-05T05:19:25Z</dcterms:modified>
</cp:coreProperties>
</file>