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1" r:id="rId2"/>
    <p:sldId id="294" r:id="rId3"/>
    <p:sldId id="341" r:id="rId4"/>
    <p:sldId id="350" r:id="rId5"/>
    <p:sldId id="300" r:id="rId6"/>
    <p:sldId id="351" r:id="rId7"/>
    <p:sldId id="302" r:id="rId8"/>
    <p:sldId id="315" r:id="rId9"/>
    <p:sldId id="333" r:id="rId10"/>
    <p:sldId id="321" r:id="rId11"/>
    <p:sldId id="353" r:id="rId12"/>
    <p:sldId id="322" r:id="rId13"/>
    <p:sldId id="338" r:id="rId14"/>
    <p:sldId id="325" r:id="rId15"/>
    <p:sldId id="352" r:id="rId16"/>
    <p:sldId id="35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67" autoAdjust="0"/>
    <p:restoredTop sz="86313" autoAdjust="0"/>
  </p:normalViewPr>
  <p:slideViewPr>
    <p:cSldViewPr snapToGrid="0" snapToObjects="1">
      <p:cViewPr varScale="1">
        <p:scale>
          <a:sx n="194" d="100"/>
          <a:sy n="194" d="100"/>
        </p:scale>
        <p:origin x="37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10F4-F3B6-B24C-8FD4-C2824663DBAE}" type="datetimeFigureOut">
              <a:rPr lang="en-US" smtClean="0"/>
              <a:pPr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6F994-ECBC-044F-8872-698875E9B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38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A38D6-701B-0046-AD3D-D728FE56BE84}" type="datetimeFigureOut">
              <a:rPr lang="en-US" smtClean="0"/>
              <a:pPr/>
              <a:t>7/7/16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D558C-FAF8-DB4E-B462-CDE76F17F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706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2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6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4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44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71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26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8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2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4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19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64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4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3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D781-6F3A-4960-BE56-89AE23D7EC52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634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A4EE-0269-4289-8D21-E75033E58679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5523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0482-420A-441A-93C1-F7DED187D106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038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6772-BD52-4300-A53A-9F9177F147B4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07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0786-F417-4C64-ACCF-486A0D11B385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410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B63A-AC4B-4BB8-B7B5-D37160FD1D59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92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33F7-D99F-4D2A-8E3E-10994F0B6D70}" type="datetime1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196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690D-425B-4934-8DFC-CA2401F581AB}" type="datetime1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932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0DCD-50EC-442F-9471-C6C738AE0AF0}" type="datetime1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1368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0B73-82DF-479F-8910-67DDBCB0B874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361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2105-37C1-437B-B4F1-F2B2BF915579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492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56D95-B6CA-43F5-AB94-F45083A62253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52DCA-8925-FC49-82DD-62A3A419F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2220" y="471842"/>
            <a:ext cx="8075980" cy="2294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Be Fast, Cheap and in Control </a:t>
            </a:r>
          </a:p>
          <a:p>
            <a:r>
              <a:rPr lang="en-US" sz="4800" b="1" dirty="0"/>
              <a:t>with SwitchKV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51547" y="2935320"/>
            <a:ext cx="4358641" cy="2194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Xiaozhou Li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Raghav Sethi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Kaminsky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David G. Andersen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J. Freedman</a:t>
            </a:r>
          </a:p>
        </p:txBody>
      </p:sp>
      <p:pic>
        <p:nvPicPr>
          <p:cNvPr id="6" name="Picture 5" descr="princeton-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8" y="5745529"/>
            <a:ext cx="2368057" cy="668607"/>
          </a:xfrm>
          <a:prstGeom prst="rect">
            <a:avLst/>
          </a:prstGeom>
        </p:spPr>
      </p:pic>
      <p:pic>
        <p:nvPicPr>
          <p:cNvPr id="7" name="Picture 6" descr="intel-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27" y="5745529"/>
            <a:ext cx="1092131" cy="668606"/>
          </a:xfrm>
          <a:prstGeom prst="rect">
            <a:avLst/>
          </a:prstGeom>
        </p:spPr>
      </p:pic>
      <p:pic>
        <p:nvPicPr>
          <p:cNvPr id="8" name="Picture 7" descr="CMU-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30" y="5678829"/>
            <a:ext cx="1348685" cy="7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Evaluation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25" y="1654632"/>
            <a:ext cx="4014229" cy="19255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1525" y="3793903"/>
            <a:ext cx="507980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Reference backend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1 Gb link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Intel </a:t>
            </a:r>
            <a:r>
              <a:rPr lang="en-US" sz="2200" dirty="0"/>
              <a:t>Atom C2750 processor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Intel DC P3600 </a:t>
            </a:r>
            <a:r>
              <a:rPr lang="en-US" sz="2200" dirty="0" err="1"/>
              <a:t>PCIe</a:t>
            </a:r>
            <a:r>
              <a:rPr lang="en-US" sz="2200" dirty="0"/>
              <a:t>-based SSD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err="1"/>
              <a:t>RocksDB</a:t>
            </a:r>
            <a:r>
              <a:rPr lang="en-US" sz="2200" dirty="0"/>
              <a:t> with 120 million 1KB objects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99.4K </a:t>
            </a:r>
            <a:r>
              <a:rPr lang="en-US" sz="2200" dirty="0"/>
              <a:t>queries per second</a:t>
            </a:r>
          </a:p>
        </p:txBody>
      </p:sp>
    </p:spTree>
    <p:extLst>
      <p:ext uri="{BB962C8B-B14F-4D97-AF65-F5344CB8AC3E}">
        <p14:creationId xmlns:p14="http://schemas.microsoft.com/office/powerpoint/2010/main" val="39276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Evaluation Platform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5013" y="1810001"/>
            <a:ext cx="1950784" cy="66800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09226" y="1864694"/>
            <a:ext cx="690465" cy="264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Client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5694" y="2224973"/>
            <a:ext cx="789427" cy="2342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40 GbE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0912" y="1499543"/>
            <a:ext cx="1150864" cy="242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Xeon Server 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97455" y="1812916"/>
            <a:ext cx="1950784" cy="661297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09060" y="1833030"/>
            <a:ext cx="709003" cy="264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Cache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6191" y="2224319"/>
            <a:ext cx="780213" cy="2355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40 GbE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85650" y="1502458"/>
            <a:ext cx="1150864" cy="242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Xeon Server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5015" y="2680411"/>
            <a:ext cx="4203224" cy="563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5694" y="2684191"/>
            <a:ext cx="789427" cy="2236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40 GbE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5694" y="3020888"/>
            <a:ext cx="789427" cy="2236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40 GbE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76977" y="2689927"/>
            <a:ext cx="789427" cy="2236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40 GbE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76977" y="3020888"/>
            <a:ext cx="789427" cy="2236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40 GbE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45899" y="2654383"/>
            <a:ext cx="1416354" cy="419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Pica8 P-3922 </a:t>
            </a:r>
          </a:p>
          <a:p>
            <a:pPr algn="ctr"/>
            <a:r>
              <a:rPr lang="en-US" sz="1600" dirty="0"/>
              <a:t>(OVS 2.3)</a:t>
            </a:r>
          </a:p>
        </p:txBody>
      </p:sp>
      <p:cxnSp>
        <p:nvCxnSpPr>
          <p:cNvPr id="21" name="Straight Connector 20"/>
          <p:cNvCxnSpPr>
            <a:stCxn id="9" idx="2"/>
            <a:endCxn id="16" idx="0"/>
          </p:cNvCxnSpPr>
          <p:nvPr/>
        </p:nvCxnSpPr>
        <p:spPr>
          <a:xfrm>
            <a:off x="1520408" y="2459230"/>
            <a:ext cx="0" cy="224961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2"/>
            <a:endCxn id="18" idx="0"/>
          </p:cNvCxnSpPr>
          <p:nvPr/>
        </p:nvCxnSpPr>
        <p:spPr>
          <a:xfrm flipH="1">
            <a:off x="3771691" y="2459892"/>
            <a:ext cx="4607" cy="230035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45015" y="3477884"/>
            <a:ext cx="1950784" cy="760341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54486" y="3910614"/>
            <a:ext cx="101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Backends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25694" y="3495220"/>
            <a:ext cx="789427" cy="2248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40 GbE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96375" y="3477884"/>
            <a:ext cx="1950784" cy="753201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3376977" y="3495220"/>
            <a:ext cx="789428" cy="2248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40 GbE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22884" y="2312197"/>
            <a:ext cx="319190" cy="14889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22884" y="2694308"/>
            <a:ext cx="314581" cy="154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>
            <a:stCxn id="29" idx="2"/>
          </p:cNvCxnSpPr>
          <p:nvPr/>
        </p:nvCxnSpPr>
        <p:spPr>
          <a:xfrm>
            <a:off x="4582478" y="2461089"/>
            <a:ext cx="0" cy="309827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79027" y="4235154"/>
            <a:ext cx="1150864" cy="242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Xeon Server 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46782" y="4238070"/>
            <a:ext cx="1150864" cy="242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Xeon Server 4</a:t>
            </a:r>
          </a:p>
        </p:txBody>
      </p:sp>
      <p:cxnSp>
        <p:nvCxnSpPr>
          <p:cNvPr id="36" name="Straight Connector 35"/>
          <p:cNvCxnSpPr>
            <a:stCxn id="17" idx="2"/>
            <a:endCxn id="24" idx="0"/>
          </p:cNvCxnSpPr>
          <p:nvPr/>
        </p:nvCxnSpPr>
        <p:spPr>
          <a:xfrm flipH="1">
            <a:off x="1520407" y="3244552"/>
            <a:ext cx="1" cy="233332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2"/>
            <a:endCxn id="27" idx="0"/>
          </p:cNvCxnSpPr>
          <p:nvPr/>
        </p:nvCxnSpPr>
        <p:spPr>
          <a:xfrm>
            <a:off x="3771691" y="3244552"/>
            <a:ext cx="76" cy="233332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339062" y="1988720"/>
            <a:ext cx="507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Ryu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31475" y="3910614"/>
            <a:ext cx="101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Backends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67605" y="3801019"/>
            <a:ext cx="1504383" cy="160965"/>
            <a:chOff x="2699154" y="5093900"/>
            <a:chExt cx="1329724" cy="219484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580783" y="5213739"/>
              <a:ext cx="168103" cy="0"/>
            </a:xfrm>
            <a:prstGeom prst="line">
              <a:avLst/>
            </a:prstGeom>
            <a:solidFill>
              <a:schemeClr val="tx1"/>
            </a:solidFill>
            <a:ln w="34925" cap="rnd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n 43"/>
            <p:cNvSpPr/>
            <p:nvPr/>
          </p:nvSpPr>
          <p:spPr>
            <a:xfrm>
              <a:off x="2699154" y="5093900"/>
              <a:ext cx="168703" cy="219484"/>
            </a:xfrm>
            <a:prstGeom prst="can">
              <a:avLst>
                <a:gd name="adj" fmla="val 4423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5" name="Can 44"/>
            <p:cNvSpPr/>
            <p:nvPr/>
          </p:nvSpPr>
          <p:spPr>
            <a:xfrm>
              <a:off x="2969569" y="5093900"/>
              <a:ext cx="168703" cy="219484"/>
            </a:xfrm>
            <a:prstGeom prst="can">
              <a:avLst>
                <a:gd name="adj" fmla="val 4423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6" name="Can 45"/>
            <p:cNvSpPr/>
            <p:nvPr/>
          </p:nvSpPr>
          <p:spPr>
            <a:xfrm>
              <a:off x="3267188" y="5093900"/>
              <a:ext cx="168703" cy="219484"/>
            </a:xfrm>
            <a:prstGeom prst="can">
              <a:avLst>
                <a:gd name="adj" fmla="val 4423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7" name="Can 46"/>
            <p:cNvSpPr/>
            <p:nvPr/>
          </p:nvSpPr>
          <p:spPr>
            <a:xfrm>
              <a:off x="3860175" y="5093900"/>
              <a:ext cx="168703" cy="219484"/>
            </a:xfrm>
            <a:prstGeom prst="can">
              <a:avLst>
                <a:gd name="adj" fmla="val 4423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25541" y="3789477"/>
            <a:ext cx="1504383" cy="160965"/>
            <a:chOff x="2699154" y="5093900"/>
            <a:chExt cx="1329724" cy="219484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3580783" y="5213739"/>
              <a:ext cx="168103" cy="0"/>
            </a:xfrm>
            <a:prstGeom prst="line">
              <a:avLst/>
            </a:prstGeom>
            <a:solidFill>
              <a:schemeClr val="tx1"/>
            </a:solidFill>
            <a:ln w="34925" cap="rnd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n 49"/>
            <p:cNvSpPr/>
            <p:nvPr/>
          </p:nvSpPr>
          <p:spPr>
            <a:xfrm>
              <a:off x="2699154" y="5093900"/>
              <a:ext cx="168703" cy="219484"/>
            </a:xfrm>
            <a:prstGeom prst="can">
              <a:avLst>
                <a:gd name="adj" fmla="val 4423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Can 50"/>
            <p:cNvSpPr/>
            <p:nvPr/>
          </p:nvSpPr>
          <p:spPr>
            <a:xfrm>
              <a:off x="2969569" y="5093900"/>
              <a:ext cx="168703" cy="219484"/>
            </a:xfrm>
            <a:prstGeom prst="can">
              <a:avLst>
                <a:gd name="adj" fmla="val 4423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2" name="Can 51"/>
            <p:cNvSpPr/>
            <p:nvPr/>
          </p:nvSpPr>
          <p:spPr>
            <a:xfrm>
              <a:off x="3267188" y="5093900"/>
              <a:ext cx="168703" cy="219484"/>
            </a:xfrm>
            <a:prstGeom prst="can">
              <a:avLst>
                <a:gd name="adj" fmla="val 4423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3" name="Can 52"/>
            <p:cNvSpPr/>
            <p:nvPr/>
          </p:nvSpPr>
          <p:spPr>
            <a:xfrm>
              <a:off x="3860175" y="5093900"/>
              <a:ext cx="168703" cy="219484"/>
            </a:xfrm>
            <a:prstGeom prst="can">
              <a:avLst>
                <a:gd name="adj" fmla="val 4423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9686"/>
              </p:ext>
            </p:extLst>
          </p:nvPr>
        </p:nvGraphicFramePr>
        <p:xfrm>
          <a:off x="5310750" y="1630094"/>
          <a:ext cx="333569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4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1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#</a:t>
                      </a:r>
                      <a:r>
                        <a:rPr lang="en-US" sz="1800" baseline="0" dirty="0"/>
                        <a:t> of backends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backend </a:t>
                      </a:r>
                      <a:r>
                        <a:rPr lang="en-US" sz="1800" baseline="0" dirty="0" err="1"/>
                        <a:t>tput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 KQPS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keyspace size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 billion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key size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 bytes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value size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128 bytes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query skewness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Zipf</a:t>
                      </a:r>
                      <a:r>
                        <a:rPr lang="en-US" sz="1800" b="1" baseline="0" dirty="0"/>
                        <a:t> 0.99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cache size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10,000 entries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>
            <a:off x="5607955" y="4283826"/>
            <a:ext cx="2666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Default settings in this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18824" y="5113038"/>
            <a:ext cx="843388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Use Intel DPDK to efficiently transfer packets and modify headers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Client adjusts its sending rate, keep loss rate between 0.5% and 1%</a:t>
            </a:r>
          </a:p>
        </p:txBody>
      </p:sp>
    </p:spTree>
    <p:extLst>
      <p:ext uri="{BB962C8B-B14F-4D97-AF65-F5344CB8AC3E}">
        <p14:creationId xmlns:p14="http://schemas.microsoft.com/office/powerpoint/2010/main" val="12052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Throughput with and without caching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72398" y="2071547"/>
            <a:ext cx="7250234" cy="3354470"/>
            <a:chOff x="844826" y="1749287"/>
            <a:chExt cx="7250234" cy="33544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826" y="1749287"/>
              <a:ext cx="7250234" cy="335447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050205" y="2346155"/>
              <a:ext cx="205665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/>
                <a:t>Cache (10,000 entries)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50203" y="2071547"/>
              <a:ext cx="294108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/>
                <a:t>Backends aggregate (with cache)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45267" y="1810999"/>
              <a:ext cx="340905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/>
                <a:t>Backends aggregate (without cache)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48905" y="2454815"/>
            <a:ext cx="3397223" cy="534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54736" y="2526491"/>
            <a:ext cx="534154" cy="239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90435" y="2525216"/>
            <a:ext cx="534154" cy="239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37074" y="2727623"/>
            <a:ext cx="534154" cy="1385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49691" y="2761577"/>
            <a:ext cx="534154" cy="1673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26619" y="2525216"/>
            <a:ext cx="534154" cy="239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57645" y="2529697"/>
            <a:ext cx="534154" cy="239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37256" y="2469385"/>
            <a:ext cx="534154" cy="2133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Throughput vs. Number of backends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0185" y="5859669"/>
            <a:ext cx="62436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backend rate limit: 50KQPS,  cache rate limit: 5MQPS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185" y="1806208"/>
            <a:ext cx="5847598" cy="363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End-to-end latency vs. Throughput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1" y="1964318"/>
            <a:ext cx="7921487" cy="33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Throughput with </a:t>
            </a:r>
            <a:r>
              <a:rPr lang="en-US" sz="3600" dirty="0" smtClean="0"/>
              <a:t>workload </a:t>
            </a:r>
            <a:r>
              <a:rPr lang="en-US" sz="3600" dirty="0"/>
              <a:t>changes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96242" y="6058012"/>
            <a:ext cx="74058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Make 200 cold keys become the hottest keys every 10 seconds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830" y="1506583"/>
            <a:ext cx="5987343" cy="45260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18901" y="1622754"/>
            <a:ext cx="2930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Traditional cache update method</a:t>
            </a:r>
          </a:p>
        </p:txBody>
      </p:sp>
      <p:sp>
        <p:nvSpPr>
          <p:cNvPr id="9" name="Rectangle 8"/>
          <p:cNvSpPr/>
          <p:nvPr/>
        </p:nvSpPr>
        <p:spPr>
          <a:xfrm>
            <a:off x="2018900" y="2994354"/>
            <a:ext cx="2458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Periodic top-k updates only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18901" y="4445112"/>
            <a:ext cx="4875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Periodic top-k updates + instant bursty hot key updates</a:t>
            </a:r>
          </a:p>
        </p:txBody>
      </p:sp>
    </p:spTree>
    <p:extLst>
      <p:ext uri="{BB962C8B-B14F-4D97-AF65-F5344CB8AC3E}">
        <p14:creationId xmlns:p14="http://schemas.microsoft.com/office/powerpoint/2010/main" val="265193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53" y="1645920"/>
            <a:ext cx="8668466" cy="4785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SwitchKV: high-performance and cost-efficient KV store</a:t>
            </a:r>
            <a:endParaRPr lang="en-US" sz="2800" b="1" dirty="0"/>
          </a:p>
          <a:p>
            <a:pPr>
              <a:spcBef>
                <a:spcPts val="24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/>
              <a:t>Fast, small cache guarantees backend load balancing</a:t>
            </a:r>
            <a:endParaRPr lang="en-US" sz="2600" dirty="0"/>
          </a:p>
          <a:p>
            <a:pPr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/>
              <a:t>Efficient content-aware </a:t>
            </a:r>
            <a:r>
              <a:rPr lang="en-US" sz="2600" dirty="0" smtClean="0"/>
              <a:t>OpenFlow switching</a:t>
            </a:r>
          </a:p>
          <a:p>
            <a:pPr lvl="1"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400" dirty="0" smtClean="0"/>
              <a:t>Low (tail</a:t>
            </a:r>
            <a:r>
              <a:rPr lang="en-US" sz="2400" dirty="0"/>
              <a:t>)</a:t>
            </a:r>
            <a:r>
              <a:rPr lang="en-US" sz="2400" dirty="0" smtClean="0"/>
              <a:t> latency</a:t>
            </a:r>
          </a:p>
          <a:p>
            <a:pPr lvl="1"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400" dirty="0" smtClean="0"/>
              <a:t>Scalable throughput</a:t>
            </a:r>
          </a:p>
          <a:p>
            <a:pPr lvl="1"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400" dirty="0"/>
              <a:t>High availability</a:t>
            </a:r>
          </a:p>
          <a:p>
            <a:pPr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 smtClean="0"/>
              <a:t>Keep high performance under highly dynamic workloads</a:t>
            </a:r>
            <a:endParaRPr lang="en-US" sz="2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03" y="1645920"/>
            <a:ext cx="8475709" cy="4785360"/>
          </a:xfrm>
        </p:spPr>
        <p:txBody>
          <a:bodyPr>
            <a:normAutofit/>
          </a:bodyPr>
          <a:lstStyle/>
          <a:p>
            <a:r>
              <a:rPr lang="en-US" sz="2600" dirty="0"/>
              <a:t>Target: cluster-level storage for modern cloud services</a:t>
            </a:r>
          </a:p>
          <a:p>
            <a:pPr marL="457200" lvl="1" indent="0">
              <a:buNone/>
            </a:pPr>
            <a:endParaRPr lang="en-US" sz="2400" dirty="0"/>
          </a:p>
          <a:p>
            <a:pPr lvl="1">
              <a:spcBef>
                <a:spcPts val="30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Massive number of small key-value objects</a:t>
            </a:r>
          </a:p>
          <a:p>
            <a:pPr lvl="1"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Highly skewed and dynamic workloads</a:t>
            </a:r>
          </a:p>
          <a:p>
            <a:pPr lvl="1"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Aggressive latency and throughput performance goals</a:t>
            </a:r>
          </a:p>
          <a:p>
            <a:pPr>
              <a:spcBef>
                <a:spcPts val="4800"/>
              </a:spcBef>
            </a:pPr>
            <a:r>
              <a:rPr lang="en-US" sz="2600" dirty="0"/>
              <a:t>This talk: </a:t>
            </a:r>
            <a:r>
              <a:rPr lang="en-US" sz="2600" b="1" dirty="0"/>
              <a:t>scale-out </a:t>
            </a:r>
            <a:r>
              <a:rPr lang="en-US" sz="2600" b="1" dirty="0" smtClean="0"/>
              <a:t>flash-</a:t>
            </a:r>
            <a:r>
              <a:rPr lang="en-US" sz="2600" b="1" dirty="0"/>
              <a:t>based storage </a:t>
            </a:r>
            <a:r>
              <a:rPr lang="en-US" sz="2600" dirty="0" smtClean="0"/>
              <a:t>for </a:t>
            </a:r>
            <a:r>
              <a:rPr lang="en-US" sz="2600" dirty="0"/>
              <a:t>this setting</a:t>
            </a:r>
            <a:endParaRPr lang="en-US" sz="2600" b="1" dirty="0"/>
          </a:p>
          <a:p>
            <a:pPr marL="0" indent="0">
              <a:spcBef>
                <a:spcPts val="600"/>
              </a:spcBef>
              <a:buSzPct val="70000"/>
              <a:buNone/>
            </a:pPr>
            <a:endParaRPr lang="en-US" sz="2800" dirty="0"/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Goal: fast and cost-effective key-value store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14" y="2231747"/>
            <a:ext cx="446206" cy="430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998" y="2236161"/>
            <a:ext cx="478337" cy="421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764" y="2212625"/>
            <a:ext cx="476711" cy="473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79" y="2231504"/>
            <a:ext cx="450177" cy="4488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438" y="2164569"/>
            <a:ext cx="610643" cy="416295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059" y="3974164"/>
            <a:ext cx="8067211" cy="2280817"/>
          </a:xfrm>
        </p:spPr>
        <p:txBody>
          <a:bodyPr>
            <a:normAutofit/>
          </a:bodyPr>
          <a:lstStyle/>
          <a:p>
            <a:r>
              <a:rPr lang="en-US" sz="2400" dirty="0"/>
              <a:t>How to handle the</a:t>
            </a:r>
            <a:r>
              <a:rPr lang="en-US" sz="2400" b="1" dirty="0"/>
              <a:t> highly skewed and dynamic workloads</a:t>
            </a:r>
            <a:r>
              <a:rPr lang="en-US" sz="2400" dirty="0"/>
              <a:t>?</a:t>
            </a:r>
          </a:p>
          <a:p>
            <a:pPr>
              <a:spcBef>
                <a:spcPts val="3000"/>
              </a:spcBef>
            </a:pPr>
            <a:r>
              <a:rPr lang="en-US" sz="2400" dirty="0"/>
              <a:t>Today’s solution: data migration / replication</a:t>
            </a:r>
          </a:p>
          <a:p>
            <a:pPr lvl="1"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 smtClean="0"/>
              <a:t>system overhead</a:t>
            </a:r>
          </a:p>
          <a:p>
            <a:pPr lvl="1"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 smtClean="0"/>
              <a:t> consistency </a:t>
            </a:r>
            <a:r>
              <a:rPr lang="en-US" sz="2200" dirty="0"/>
              <a:t>challenge</a:t>
            </a:r>
          </a:p>
          <a:p>
            <a:endParaRPr lang="en-US" sz="22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Key challenge: dynamic load balancing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an 23"/>
          <p:cNvSpPr/>
          <p:nvPr/>
        </p:nvSpPr>
        <p:spPr>
          <a:xfrm>
            <a:off x="2103126" y="2045986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Can 24"/>
          <p:cNvSpPr/>
          <p:nvPr/>
        </p:nvSpPr>
        <p:spPr>
          <a:xfrm>
            <a:off x="2666765" y="2045986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Can 25"/>
          <p:cNvSpPr/>
          <p:nvPr/>
        </p:nvSpPr>
        <p:spPr>
          <a:xfrm>
            <a:off x="3230407" y="2045986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Can 25"/>
          <p:cNvSpPr/>
          <p:nvPr/>
        </p:nvSpPr>
        <p:spPr>
          <a:xfrm>
            <a:off x="3831426" y="2042091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Can 24"/>
          <p:cNvSpPr/>
          <p:nvPr/>
        </p:nvSpPr>
        <p:spPr>
          <a:xfrm>
            <a:off x="4783158" y="2045986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Can 23"/>
          <p:cNvSpPr/>
          <p:nvPr/>
        </p:nvSpPr>
        <p:spPr>
          <a:xfrm>
            <a:off x="5972129" y="2045986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Can 24"/>
          <p:cNvSpPr/>
          <p:nvPr/>
        </p:nvSpPr>
        <p:spPr>
          <a:xfrm>
            <a:off x="6535770" y="2045986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05" name="Straight Connector 204"/>
          <p:cNvCxnSpPr/>
          <p:nvPr/>
        </p:nvCxnSpPr>
        <p:spPr>
          <a:xfrm>
            <a:off x="4434516" y="2146610"/>
            <a:ext cx="263183" cy="0"/>
          </a:xfrm>
          <a:prstGeom prst="line">
            <a:avLst/>
          </a:prstGeom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34272" y="1616364"/>
            <a:ext cx="296310" cy="383079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Rectangle 233"/>
          <p:cNvSpPr/>
          <p:nvPr/>
        </p:nvSpPr>
        <p:spPr>
          <a:xfrm>
            <a:off x="2170633" y="1910757"/>
            <a:ext cx="296310" cy="8868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Rectangle 234"/>
          <p:cNvSpPr/>
          <p:nvPr/>
        </p:nvSpPr>
        <p:spPr>
          <a:xfrm>
            <a:off x="3310222" y="1834039"/>
            <a:ext cx="296310" cy="16540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Rectangle 235"/>
          <p:cNvSpPr/>
          <p:nvPr/>
        </p:nvSpPr>
        <p:spPr>
          <a:xfrm>
            <a:off x="3898935" y="1729988"/>
            <a:ext cx="296310" cy="265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Rectangle 236"/>
          <p:cNvSpPr/>
          <p:nvPr/>
        </p:nvSpPr>
        <p:spPr>
          <a:xfrm>
            <a:off x="4850667" y="1781908"/>
            <a:ext cx="296310" cy="21753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Rectangle 237"/>
          <p:cNvSpPr/>
          <p:nvPr/>
        </p:nvSpPr>
        <p:spPr>
          <a:xfrm>
            <a:off x="6047268" y="1692407"/>
            <a:ext cx="296310" cy="3070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Rectangle 238"/>
          <p:cNvSpPr/>
          <p:nvPr/>
        </p:nvSpPr>
        <p:spPr>
          <a:xfrm>
            <a:off x="6603277" y="1834039"/>
            <a:ext cx="296310" cy="16540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Can 23"/>
          <p:cNvSpPr/>
          <p:nvPr/>
        </p:nvSpPr>
        <p:spPr>
          <a:xfrm>
            <a:off x="5377643" y="2042090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445150" y="1906861"/>
            <a:ext cx="296310" cy="8868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" name="Right Arrow 295"/>
          <p:cNvSpPr/>
          <p:nvPr/>
        </p:nvSpPr>
        <p:spPr>
          <a:xfrm rot="5400000">
            <a:off x="820152" y="2645122"/>
            <a:ext cx="731813" cy="214406"/>
          </a:xfrm>
          <a:prstGeom prst="rightArrow">
            <a:avLst>
              <a:gd name="adj1" fmla="val 44006"/>
              <a:gd name="adj2" fmla="val 155153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33" name="Rectangle 332"/>
          <p:cNvSpPr/>
          <p:nvPr/>
        </p:nvSpPr>
        <p:spPr>
          <a:xfrm>
            <a:off x="751483" y="1910482"/>
            <a:ext cx="869149" cy="3607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time </a:t>
            </a:r>
            <a:r>
              <a:rPr lang="en-US" sz="2200" i="1" dirty="0"/>
              <a:t>t</a:t>
            </a:r>
          </a:p>
        </p:txBody>
      </p:sp>
      <p:sp>
        <p:nvSpPr>
          <p:cNvPr id="335" name="Can 23"/>
          <p:cNvSpPr/>
          <p:nvPr/>
        </p:nvSpPr>
        <p:spPr>
          <a:xfrm>
            <a:off x="2103126" y="3239149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6" name="Can 24"/>
          <p:cNvSpPr/>
          <p:nvPr/>
        </p:nvSpPr>
        <p:spPr>
          <a:xfrm>
            <a:off x="2666765" y="3239149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7" name="Can 25"/>
          <p:cNvSpPr/>
          <p:nvPr/>
        </p:nvSpPr>
        <p:spPr>
          <a:xfrm>
            <a:off x="3230407" y="3239149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8" name="Can 25"/>
          <p:cNvSpPr/>
          <p:nvPr/>
        </p:nvSpPr>
        <p:spPr>
          <a:xfrm>
            <a:off x="3831426" y="3235254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9" name="Can 24"/>
          <p:cNvSpPr/>
          <p:nvPr/>
        </p:nvSpPr>
        <p:spPr>
          <a:xfrm>
            <a:off x="4783158" y="3239149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0" name="Can 23"/>
          <p:cNvSpPr/>
          <p:nvPr/>
        </p:nvSpPr>
        <p:spPr>
          <a:xfrm>
            <a:off x="5972129" y="3239149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1" name="Can 24"/>
          <p:cNvSpPr/>
          <p:nvPr/>
        </p:nvSpPr>
        <p:spPr>
          <a:xfrm>
            <a:off x="6535770" y="3239149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42" name="Straight Connector 341"/>
          <p:cNvCxnSpPr/>
          <p:nvPr/>
        </p:nvCxnSpPr>
        <p:spPr>
          <a:xfrm>
            <a:off x="4434516" y="3339773"/>
            <a:ext cx="263183" cy="0"/>
          </a:xfrm>
          <a:prstGeom prst="line">
            <a:avLst/>
          </a:prstGeom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3" name="Rectangle 342"/>
          <p:cNvSpPr/>
          <p:nvPr/>
        </p:nvSpPr>
        <p:spPr>
          <a:xfrm>
            <a:off x="2734272" y="2992036"/>
            <a:ext cx="296310" cy="2005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4" name="Rectangle 343"/>
          <p:cNvSpPr/>
          <p:nvPr/>
        </p:nvSpPr>
        <p:spPr>
          <a:xfrm>
            <a:off x="2170633" y="2874902"/>
            <a:ext cx="296310" cy="3177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Rectangle 344"/>
          <p:cNvSpPr/>
          <p:nvPr/>
        </p:nvSpPr>
        <p:spPr>
          <a:xfrm>
            <a:off x="3310222" y="3074413"/>
            <a:ext cx="296310" cy="11819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6" name="Rectangle 345"/>
          <p:cNvSpPr/>
          <p:nvPr/>
        </p:nvSpPr>
        <p:spPr>
          <a:xfrm>
            <a:off x="3898935" y="3027202"/>
            <a:ext cx="296310" cy="16151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Rectangle 346"/>
          <p:cNvSpPr/>
          <p:nvPr/>
        </p:nvSpPr>
        <p:spPr>
          <a:xfrm>
            <a:off x="4850667" y="2874902"/>
            <a:ext cx="296310" cy="3177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Rectangle 347"/>
          <p:cNvSpPr/>
          <p:nvPr/>
        </p:nvSpPr>
        <p:spPr>
          <a:xfrm>
            <a:off x="6047268" y="2764464"/>
            <a:ext cx="296310" cy="42814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Rectangle 348"/>
          <p:cNvSpPr/>
          <p:nvPr/>
        </p:nvSpPr>
        <p:spPr>
          <a:xfrm>
            <a:off x="6603277" y="3074412"/>
            <a:ext cx="296310" cy="118194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Can 23"/>
          <p:cNvSpPr/>
          <p:nvPr/>
        </p:nvSpPr>
        <p:spPr>
          <a:xfrm>
            <a:off x="5377643" y="3235253"/>
            <a:ext cx="431328" cy="2005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1" name="Rectangle 350"/>
          <p:cNvSpPr/>
          <p:nvPr/>
        </p:nvSpPr>
        <p:spPr>
          <a:xfrm>
            <a:off x="5445150" y="2923151"/>
            <a:ext cx="296310" cy="26555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Rectangle 352"/>
          <p:cNvSpPr/>
          <p:nvPr/>
        </p:nvSpPr>
        <p:spPr>
          <a:xfrm>
            <a:off x="789742" y="3095552"/>
            <a:ext cx="1132041" cy="3607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time </a:t>
            </a:r>
            <a:r>
              <a:rPr lang="en-US" sz="2200" i="1" dirty="0" err="1"/>
              <a:t>t+x</a:t>
            </a:r>
            <a:endParaRPr lang="en-US" sz="2200" i="1" dirty="0"/>
          </a:p>
        </p:txBody>
      </p:sp>
      <p:cxnSp>
        <p:nvCxnSpPr>
          <p:cNvPr id="354" name="Straight Connector 353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5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1" grpId="0" animBg="1"/>
      <p:bldP spid="296" grpId="0" animBg="1"/>
      <p:bldP spid="333" grpId="0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Fast, </a:t>
            </a:r>
            <a:r>
              <a:rPr lang="en-US" sz="3600" b="1" i="1" dirty="0"/>
              <a:t>small</a:t>
            </a:r>
            <a:r>
              <a:rPr lang="en-US" sz="3600" dirty="0"/>
              <a:t> cache can ensure load balancing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4" name="Can 23"/>
          <p:cNvSpPr/>
          <p:nvPr/>
        </p:nvSpPr>
        <p:spPr>
          <a:xfrm>
            <a:off x="792532" y="3417911"/>
            <a:ext cx="431328" cy="23959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5" name="Can 24"/>
          <p:cNvSpPr/>
          <p:nvPr/>
        </p:nvSpPr>
        <p:spPr>
          <a:xfrm>
            <a:off x="1356171" y="3417911"/>
            <a:ext cx="431328" cy="23959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6" name="Can 25"/>
          <p:cNvSpPr/>
          <p:nvPr/>
        </p:nvSpPr>
        <p:spPr>
          <a:xfrm>
            <a:off x="1919813" y="3417911"/>
            <a:ext cx="431328" cy="23959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7" name="Can 25"/>
          <p:cNvSpPr/>
          <p:nvPr/>
        </p:nvSpPr>
        <p:spPr>
          <a:xfrm>
            <a:off x="2520832" y="3413258"/>
            <a:ext cx="431328" cy="23959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8" name="Can 24"/>
          <p:cNvSpPr/>
          <p:nvPr/>
        </p:nvSpPr>
        <p:spPr>
          <a:xfrm>
            <a:off x="3472564" y="3417911"/>
            <a:ext cx="431328" cy="23959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9" name="Can 23"/>
          <p:cNvSpPr/>
          <p:nvPr/>
        </p:nvSpPr>
        <p:spPr>
          <a:xfrm>
            <a:off x="4661535" y="3417911"/>
            <a:ext cx="431328" cy="23959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0" name="Can 24"/>
          <p:cNvSpPr/>
          <p:nvPr/>
        </p:nvSpPr>
        <p:spPr>
          <a:xfrm>
            <a:off x="5225176" y="3417911"/>
            <a:ext cx="431328" cy="23959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3123922" y="3538113"/>
            <a:ext cx="263183" cy="0"/>
          </a:xfrm>
          <a:prstGeom prst="line">
            <a:avLst/>
          </a:prstGeom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Can 23"/>
          <p:cNvSpPr/>
          <p:nvPr/>
        </p:nvSpPr>
        <p:spPr>
          <a:xfrm>
            <a:off x="4067049" y="3413257"/>
            <a:ext cx="431328" cy="23959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60039" y="2972646"/>
            <a:ext cx="4728954" cy="389668"/>
            <a:chOff x="860039" y="2804392"/>
            <a:chExt cx="4728954" cy="226997"/>
          </a:xfrm>
        </p:grpSpPr>
        <p:sp>
          <p:nvSpPr>
            <p:cNvPr id="102" name="Rectangle 101"/>
            <p:cNvSpPr/>
            <p:nvPr/>
          </p:nvSpPr>
          <p:spPr>
            <a:xfrm>
              <a:off x="1423678" y="2804392"/>
              <a:ext cx="296310" cy="22699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60039" y="2804392"/>
              <a:ext cx="296310" cy="22699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99628" y="2804392"/>
              <a:ext cx="296310" cy="22699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588341" y="2804392"/>
              <a:ext cx="296310" cy="22234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540073" y="2804393"/>
              <a:ext cx="296310" cy="22699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736674" y="2804393"/>
              <a:ext cx="296310" cy="22699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292683" y="2804393"/>
              <a:ext cx="296310" cy="22699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134556" y="2804393"/>
              <a:ext cx="296310" cy="2223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787499" y="3676358"/>
            <a:ext cx="297651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flash-</a:t>
            </a:r>
            <a:r>
              <a:rPr lang="en-US" sz="2000" dirty="0"/>
              <a:t>based backend nodes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332144" y="3676358"/>
            <a:ext cx="235465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/>
              <a:t>frontend cache node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440046" y="1856810"/>
            <a:ext cx="296310" cy="145383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ounded Rectangle 114"/>
          <p:cNvSpPr/>
          <p:nvPr/>
        </p:nvSpPr>
        <p:spPr>
          <a:xfrm>
            <a:off x="7314059" y="3352292"/>
            <a:ext cx="586409" cy="295194"/>
          </a:xfrm>
          <a:prstGeom prst="roundRect">
            <a:avLst>
              <a:gd name="adj" fmla="val 26768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984" y="4116153"/>
            <a:ext cx="8884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E.g.,  </a:t>
            </a:r>
            <a:r>
              <a:rPr lang="en-US" sz="2000" b="1" dirty="0">
                <a:solidFill>
                  <a:srgbClr val="0070C0"/>
                </a:solidFill>
              </a:rPr>
              <a:t>100 backends with hundreds of billions of items  </a:t>
            </a:r>
            <a:r>
              <a:rPr lang="en-US" sz="2000" b="1" dirty="0"/>
              <a:t>+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cache with 10,000 entries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78601" y="1489461"/>
            <a:ext cx="6928892" cy="990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Need only cache </a:t>
            </a:r>
            <a:r>
              <a:rPr lang="en-US" sz="2400" b="1" i="1" dirty="0"/>
              <a:t>O</a:t>
            </a:r>
            <a:r>
              <a:rPr lang="en-US" sz="2400" b="1" dirty="0"/>
              <a:t>(</a:t>
            </a:r>
            <a:r>
              <a:rPr lang="en-US" sz="2400" b="1" i="1" dirty="0" err="1"/>
              <a:t>n</a:t>
            </a:r>
            <a:r>
              <a:rPr lang="en-US" sz="2400" b="1" dirty="0" err="1"/>
              <a:t>log</a:t>
            </a:r>
            <a:r>
              <a:rPr lang="en-US" sz="2400" b="1" i="1" dirty="0" err="1"/>
              <a:t>n</a:t>
            </a:r>
            <a:r>
              <a:rPr lang="en-US" sz="2400" b="1" dirty="0"/>
              <a:t>)</a:t>
            </a:r>
            <a:r>
              <a:rPr lang="en-US" sz="2000" b="1" dirty="0"/>
              <a:t> </a:t>
            </a:r>
            <a:r>
              <a:rPr lang="en-US" sz="2000" dirty="0"/>
              <a:t>items to provide good load balance, where </a:t>
            </a:r>
            <a:r>
              <a:rPr lang="en-US" sz="2000" b="1" i="1" dirty="0"/>
              <a:t>n</a:t>
            </a:r>
            <a:r>
              <a:rPr lang="en-US" sz="2000" b="1" dirty="0"/>
              <a:t> </a:t>
            </a:r>
            <a:r>
              <a:rPr lang="en-US" sz="2000" dirty="0"/>
              <a:t>is the </a:t>
            </a:r>
            <a:r>
              <a:rPr lang="en-US" sz="2000" b="1" i="1" dirty="0"/>
              <a:t>number of backend nodes.</a:t>
            </a:r>
            <a:r>
              <a:rPr lang="en-US" sz="2000" dirty="0"/>
              <a:t> </a:t>
            </a:r>
            <a:r>
              <a:rPr lang="en-US" sz="1800" dirty="0"/>
              <a:t>[Fan, SOCC’11]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512840" y="4879578"/>
            <a:ext cx="8173960" cy="9749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How to efficiently serve queries with cache and backend nodes?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How to efficiently update the cache under dynamic workloads?</a:t>
            </a:r>
          </a:p>
        </p:txBody>
      </p:sp>
      <p:sp>
        <p:nvSpPr>
          <p:cNvPr id="8" name="Rectangle 7"/>
          <p:cNvSpPr/>
          <p:nvPr/>
        </p:nvSpPr>
        <p:spPr>
          <a:xfrm>
            <a:off x="5695752" y="2477871"/>
            <a:ext cx="1797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hottest queries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86677" y="2483951"/>
            <a:ext cx="4325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less-hot queries, better-balanced loads</a:t>
            </a:r>
          </a:p>
        </p:txBody>
      </p:sp>
    </p:spTree>
    <p:extLst>
      <p:ext uri="{BB962C8B-B14F-4D97-AF65-F5344CB8AC3E}">
        <p14:creationId xmlns:p14="http://schemas.microsoft.com/office/powerpoint/2010/main" val="390125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5" grpId="0"/>
      <p:bldP spid="29" grpId="0" uiExpand="1" build="p"/>
      <p:bldP spid="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495" y="4112753"/>
            <a:ext cx="7461341" cy="2102163"/>
          </a:xfrm>
        </p:spPr>
        <p:txBody>
          <a:bodyPr>
            <a:normAutofit/>
          </a:bodyPr>
          <a:lstStyle/>
          <a:p>
            <a:r>
              <a:rPr lang="en-US" sz="2400" dirty="0"/>
              <a:t>Cache must process all queries and handle misses</a:t>
            </a:r>
          </a:p>
          <a:p>
            <a:pPr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 our case, cache is small and hit ratio could be low</a:t>
            </a:r>
          </a:p>
          <a:p>
            <a:pPr marL="640080"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Throughput is bounded by the cache I/O</a:t>
            </a:r>
          </a:p>
          <a:p>
            <a:pPr marL="640080"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High latency for queries for uncached keys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High overheads with traditional caching architectures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36383" y="3435303"/>
            <a:ext cx="136315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/>
              <a:t>Look-aside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18186" y="3407678"/>
            <a:ext cx="17352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/>
              <a:t>Look-through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46393" y="1536671"/>
            <a:ext cx="2573066" cy="1871007"/>
            <a:chOff x="885772" y="1710202"/>
            <a:chExt cx="2573066" cy="1871007"/>
          </a:xfrm>
        </p:grpSpPr>
        <p:sp>
          <p:nvSpPr>
            <p:cNvPr id="16" name="TextBox 15"/>
            <p:cNvSpPr txBox="1"/>
            <p:nvPr/>
          </p:nvSpPr>
          <p:spPr>
            <a:xfrm>
              <a:off x="1595563" y="1710202"/>
              <a:ext cx="86024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clients</a:t>
              </a:r>
            </a:p>
          </p:txBody>
        </p:sp>
        <p:sp>
          <p:nvSpPr>
            <p:cNvPr id="24" name="Can 23"/>
            <p:cNvSpPr/>
            <p:nvPr/>
          </p:nvSpPr>
          <p:spPr>
            <a:xfrm>
              <a:off x="927264" y="2898288"/>
              <a:ext cx="309935" cy="26907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25" name="Can 24"/>
            <p:cNvSpPr/>
            <p:nvPr/>
          </p:nvSpPr>
          <p:spPr>
            <a:xfrm>
              <a:off x="1303090" y="2898288"/>
              <a:ext cx="309935" cy="26907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26" name="Can 25"/>
            <p:cNvSpPr/>
            <p:nvPr/>
          </p:nvSpPr>
          <p:spPr>
            <a:xfrm>
              <a:off x="1678916" y="2898288"/>
              <a:ext cx="309935" cy="26907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85772" y="3178560"/>
              <a:ext cx="1207305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backends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44720" y="2921218"/>
              <a:ext cx="420129" cy="23701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85634" y="3181099"/>
              <a:ext cx="87320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cache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48347" y="2071491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81979" y="2071490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715611" y="2071491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049243" y="2071490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382875" y="2073232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716507" y="2073231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029800" y="2289704"/>
              <a:ext cx="845411" cy="5751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474883" y="2289704"/>
              <a:ext cx="483129" cy="5348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132833" y="2272752"/>
              <a:ext cx="889403" cy="56920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1360171" y="2277704"/>
              <a:ext cx="490841" cy="5390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72"/>
            <p:cNvSpPr/>
            <p:nvPr/>
          </p:nvSpPr>
          <p:spPr>
            <a:xfrm rot="1945514">
              <a:off x="2455363" y="2263024"/>
              <a:ext cx="6511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miss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453578" y="1508672"/>
            <a:ext cx="86024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/>
              <a:t>clients</a:t>
            </a:r>
          </a:p>
        </p:txBody>
      </p:sp>
      <p:sp>
        <p:nvSpPr>
          <p:cNvPr id="92" name="Can 91"/>
          <p:cNvSpPr/>
          <p:nvPr/>
        </p:nvSpPr>
        <p:spPr>
          <a:xfrm>
            <a:off x="4785279" y="2696758"/>
            <a:ext cx="309935" cy="2690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93" name="Can 92"/>
          <p:cNvSpPr/>
          <p:nvPr/>
        </p:nvSpPr>
        <p:spPr>
          <a:xfrm>
            <a:off x="5161105" y="2696758"/>
            <a:ext cx="309935" cy="2690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94" name="Can 93"/>
          <p:cNvSpPr/>
          <p:nvPr/>
        </p:nvSpPr>
        <p:spPr>
          <a:xfrm>
            <a:off x="5536931" y="2696758"/>
            <a:ext cx="309935" cy="2690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95" name="TextBox 94"/>
          <p:cNvSpPr txBox="1"/>
          <p:nvPr/>
        </p:nvSpPr>
        <p:spPr>
          <a:xfrm>
            <a:off x="4743787" y="2977030"/>
            <a:ext cx="121969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/>
              <a:t>backends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602735" y="2719688"/>
            <a:ext cx="420129" cy="23701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6085822" y="2979569"/>
            <a:ext cx="253758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/>
              <a:t>cache (load balancer)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906362" y="1869961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239994" y="1869960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5573626" y="1869961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907258" y="1869960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6240890" y="1871702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6574522" y="1871701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887815" y="2088174"/>
            <a:ext cx="845411" cy="57512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930740" y="2812000"/>
            <a:ext cx="552551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5218186" y="2076174"/>
            <a:ext cx="490841" cy="53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72"/>
          <p:cNvSpPr/>
          <p:nvPr/>
        </p:nvSpPr>
        <p:spPr>
          <a:xfrm>
            <a:off x="5905978" y="2431577"/>
            <a:ext cx="651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miss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803217" y="2180513"/>
            <a:ext cx="1327608" cy="757877"/>
            <a:chOff x="6792631" y="4133006"/>
            <a:chExt cx="1327608" cy="757877"/>
          </a:xfrm>
        </p:grpSpPr>
        <p:sp>
          <p:nvSpPr>
            <p:cNvPr id="48" name="Explosion 1 47"/>
            <p:cNvSpPr/>
            <p:nvPr/>
          </p:nvSpPr>
          <p:spPr>
            <a:xfrm rot="20874101">
              <a:off x="7079695" y="4470318"/>
              <a:ext cx="725145" cy="420565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21069066">
              <a:off x="6792631" y="4133006"/>
              <a:ext cx="1327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failure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0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02" y="3849069"/>
            <a:ext cx="7942992" cy="219282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en-US" sz="2600" dirty="0"/>
              <a:t>Switches route requests directly to the appropriate nodes</a:t>
            </a:r>
          </a:p>
          <a:p>
            <a:pPr marL="514350" indent="-457200">
              <a:spcBef>
                <a:spcPts val="1200"/>
              </a:spcBef>
              <a:buSzPct val="100000"/>
            </a:pPr>
            <a:r>
              <a:rPr lang="en-US" sz="2400" dirty="0"/>
              <a:t>Latency can be minimized for all queries</a:t>
            </a:r>
          </a:p>
          <a:p>
            <a:pPr marL="514350" indent="-457200">
              <a:spcBef>
                <a:spcPts val="1200"/>
              </a:spcBef>
              <a:buSzPct val="100000"/>
            </a:pPr>
            <a:r>
              <a:rPr lang="en-US" sz="2400" dirty="0"/>
              <a:t>Throughput can scale out with # of backends</a:t>
            </a:r>
          </a:p>
          <a:p>
            <a:pPr marL="514350" indent="-457200">
              <a:spcBef>
                <a:spcPts val="1200"/>
              </a:spcBef>
              <a:buSzPct val="100000"/>
            </a:pPr>
            <a:r>
              <a:rPr lang="en-US" sz="2400" dirty="0"/>
              <a:t>Availability would not be affected by cache node failures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SwitchKV: content-aware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49462" y="3078070"/>
            <a:ext cx="1373135" cy="3664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/>
              <a:t>backends</a:t>
            </a:r>
          </a:p>
        </p:txBody>
      </p:sp>
      <p:sp>
        <p:nvSpPr>
          <p:cNvPr id="30" name="Rectangle 27"/>
          <p:cNvSpPr/>
          <p:nvPr/>
        </p:nvSpPr>
        <p:spPr>
          <a:xfrm>
            <a:off x="6333965" y="2318661"/>
            <a:ext cx="541655" cy="325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TextBox 30"/>
          <p:cNvSpPr txBox="1"/>
          <p:nvPr/>
        </p:nvSpPr>
        <p:spPr>
          <a:xfrm>
            <a:off x="6910677" y="2230838"/>
            <a:ext cx="1031743" cy="3664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/>
              <a:t>cache</a:t>
            </a:r>
          </a:p>
        </p:txBody>
      </p:sp>
      <p:sp>
        <p:nvSpPr>
          <p:cNvPr id="32" name="Rounded Rectangle 11"/>
          <p:cNvSpPr/>
          <p:nvPr/>
        </p:nvSpPr>
        <p:spPr>
          <a:xfrm>
            <a:off x="3191548" y="1660813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Rounded Rectangle 12"/>
          <p:cNvSpPr/>
          <p:nvPr/>
        </p:nvSpPr>
        <p:spPr>
          <a:xfrm>
            <a:off x="3621687" y="1660812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Rounded Rectangle 13"/>
          <p:cNvSpPr/>
          <p:nvPr/>
        </p:nvSpPr>
        <p:spPr>
          <a:xfrm>
            <a:off x="4051825" y="1660813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ounded Rectangle 14"/>
          <p:cNvSpPr/>
          <p:nvPr/>
        </p:nvSpPr>
        <p:spPr>
          <a:xfrm>
            <a:off x="4481963" y="1660812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ounded Rectangle 16"/>
          <p:cNvSpPr/>
          <p:nvPr/>
        </p:nvSpPr>
        <p:spPr>
          <a:xfrm>
            <a:off x="4912101" y="1663334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Rounded Rectangle 17"/>
          <p:cNvSpPr/>
          <p:nvPr/>
        </p:nvSpPr>
        <p:spPr>
          <a:xfrm>
            <a:off x="5342239" y="1663332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18"/>
          <p:cNvCxnSpPr>
            <a:stCxn id="41" idx="3"/>
            <a:endCxn id="30" idx="1"/>
          </p:cNvCxnSpPr>
          <p:nvPr/>
        </p:nvCxnSpPr>
        <p:spPr>
          <a:xfrm flipV="1">
            <a:off x="5697403" y="2481343"/>
            <a:ext cx="636562" cy="23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21"/>
          <p:cNvCxnSpPr/>
          <p:nvPr/>
        </p:nvCxnSpPr>
        <p:spPr>
          <a:xfrm>
            <a:off x="4419161" y="2793929"/>
            <a:ext cx="0" cy="3932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1"/>
          <p:cNvCxnSpPr/>
          <p:nvPr/>
        </p:nvCxnSpPr>
        <p:spPr>
          <a:xfrm>
            <a:off x="4419161" y="1883884"/>
            <a:ext cx="5554" cy="33514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圆角矩形 24"/>
          <p:cNvSpPr/>
          <p:nvPr/>
        </p:nvSpPr>
        <p:spPr>
          <a:xfrm>
            <a:off x="3167340" y="2251372"/>
            <a:ext cx="2530063" cy="464738"/>
          </a:xfrm>
          <a:prstGeom prst="roundRect">
            <a:avLst>
              <a:gd name="adj" fmla="val 42344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301577" y="2285156"/>
            <a:ext cx="2258861" cy="3664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/>
              <a:t>OpenFlow Switches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5910" y="1553378"/>
            <a:ext cx="860240" cy="5023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/>
              <a:t>clients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61226" y="2273967"/>
            <a:ext cx="254369" cy="419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3197156" y="3156377"/>
            <a:ext cx="381196" cy="32197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27" name="Can 24"/>
          <p:cNvSpPr/>
          <p:nvPr/>
        </p:nvSpPr>
        <p:spPr>
          <a:xfrm>
            <a:off x="3808010" y="3145683"/>
            <a:ext cx="381196" cy="32197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320934" y="3298272"/>
            <a:ext cx="251070" cy="0"/>
          </a:xfrm>
          <a:prstGeom prst="line">
            <a:avLst/>
          </a:prstGeom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n 24"/>
          <p:cNvSpPr/>
          <p:nvPr/>
        </p:nvSpPr>
        <p:spPr>
          <a:xfrm>
            <a:off x="4800156" y="3137285"/>
            <a:ext cx="381196" cy="32197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50" name="Can 25"/>
          <p:cNvSpPr/>
          <p:nvPr/>
        </p:nvSpPr>
        <p:spPr>
          <a:xfrm>
            <a:off x="5345455" y="3137285"/>
            <a:ext cx="381196" cy="32197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53" name="TextBox 52"/>
          <p:cNvSpPr txBox="1"/>
          <p:nvPr/>
        </p:nvSpPr>
        <p:spPr>
          <a:xfrm>
            <a:off x="1013051" y="2254029"/>
            <a:ext cx="1192859" cy="5023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controller</a:t>
            </a:r>
          </a:p>
        </p:txBody>
      </p:sp>
      <p:cxnSp>
        <p:nvCxnSpPr>
          <p:cNvPr id="54" name="Straight Arrow Connector 18"/>
          <p:cNvCxnSpPr>
            <a:stCxn id="44" idx="3"/>
            <a:endCxn id="41" idx="1"/>
          </p:cNvCxnSpPr>
          <p:nvPr/>
        </p:nvCxnSpPr>
        <p:spPr>
          <a:xfrm>
            <a:off x="2515595" y="2483628"/>
            <a:ext cx="651745" cy="11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5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59" y="1645920"/>
            <a:ext cx="8300721" cy="19549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Clients encode key information in packet headers</a:t>
            </a:r>
          </a:p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Encode </a:t>
            </a:r>
            <a:r>
              <a:rPr lang="en-US" sz="2200" b="1" dirty="0"/>
              <a:t>key hash in MAC</a:t>
            </a:r>
            <a:r>
              <a:rPr lang="en-US" sz="2200" dirty="0"/>
              <a:t> for read queries   </a:t>
            </a:r>
          </a:p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Encode destination </a:t>
            </a:r>
            <a:r>
              <a:rPr lang="en-US" sz="2200" b="1" dirty="0"/>
              <a:t>backend ID in IP </a:t>
            </a:r>
            <a:r>
              <a:rPr lang="en-US" sz="2200" dirty="0"/>
              <a:t>for all queries</a:t>
            </a:r>
            <a:endParaRPr lang="en-US" sz="2200" b="1" dirty="0"/>
          </a:p>
          <a:p>
            <a:pPr>
              <a:spcBef>
                <a:spcPts val="1800"/>
              </a:spcBef>
            </a:pPr>
            <a:r>
              <a:rPr lang="en-US" sz="2400" dirty="0"/>
              <a:t>Switches maintain forwarding rules and route query packets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Exploit SDN and switch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6364" y="3917052"/>
            <a:ext cx="3610843" cy="768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L2 table</a:t>
            </a: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>
            <a:stCxn id="11" idx="3"/>
            <a:endCxn id="8" idx="1"/>
          </p:cNvCxnSpPr>
          <p:nvPr/>
        </p:nvCxnSpPr>
        <p:spPr>
          <a:xfrm flipV="1">
            <a:off x="1528939" y="4301153"/>
            <a:ext cx="577425" cy="77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06364" y="5206977"/>
            <a:ext cx="3610843" cy="730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TCAM table</a:t>
            </a:r>
          </a:p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525" y="4126100"/>
            <a:ext cx="1134414" cy="3656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Packet In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576967" y="4132392"/>
            <a:ext cx="1345269" cy="331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Packet Out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8" idx="3"/>
            <a:endCxn id="12" idx="1"/>
          </p:cNvCxnSpPr>
          <p:nvPr/>
        </p:nvCxnSpPr>
        <p:spPr>
          <a:xfrm flipV="1">
            <a:off x="5717207" y="4298206"/>
            <a:ext cx="859760" cy="2947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10" idx="0"/>
          </p:cNvCxnSpPr>
          <p:nvPr/>
        </p:nvCxnSpPr>
        <p:spPr>
          <a:xfrm>
            <a:off x="3911786" y="4685253"/>
            <a:ext cx="0" cy="52172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79658" y="4727310"/>
            <a:ext cx="814726" cy="372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miss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0084" y="3925872"/>
            <a:ext cx="59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hit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06364" y="4243286"/>
            <a:ext cx="3590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exact match rule per cached key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06364" y="5514178"/>
            <a:ext cx="3620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match rule per physical machine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76968" y="5406549"/>
            <a:ext cx="1345268" cy="331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Packet Out</a:t>
            </a:r>
            <a:endParaRPr lang="en-US" sz="2000" dirty="0"/>
          </a:p>
        </p:txBody>
      </p:sp>
      <p:cxnSp>
        <p:nvCxnSpPr>
          <p:cNvPr id="26" name="Straight Arrow Connector 25"/>
          <p:cNvCxnSpPr>
            <a:stCxn id="10" idx="3"/>
            <a:endCxn id="25" idx="1"/>
          </p:cNvCxnSpPr>
          <p:nvPr/>
        </p:nvCxnSpPr>
        <p:spPr>
          <a:xfrm>
            <a:off x="5717207" y="5572363"/>
            <a:ext cx="859761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91707" y="4474298"/>
            <a:ext cx="1509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 the cache</a:t>
            </a:r>
          </a:p>
        </p:txBody>
      </p:sp>
    </p:spTree>
    <p:extLst>
      <p:ext uri="{BB962C8B-B14F-4D97-AF65-F5344CB8AC3E}">
        <p14:creationId xmlns:p14="http://schemas.microsoft.com/office/powerpoint/2010/main" val="5278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8" grpId="0"/>
      <p:bldP spid="19" grpId="0"/>
      <p:bldP spid="17" grpId="0"/>
      <p:bldP spid="20" grpId="0"/>
      <p:bldP spid="25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89" y="1588976"/>
            <a:ext cx="8504912" cy="1897272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New challenges for cache updates</a:t>
            </a:r>
          </a:p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400" dirty="0"/>
              <a:t>Only cache the hottest O(</a:t>
            </a:r>
            <a:r>
              <a:rPr lang="en-US" sz="2400" i="1" dirty="0" err="1"/>
              <a:t>n</a:t>
            </a:r>
            <a:r>
              <a:rPr lang="en-US" sz="2400" dirty="0" err="1"/>
              <a:t>log</a:t>
            </a:r>
            <a:r>
              <a:rPr lang="en-US" sz="2400" i="1" dirty="0" err="1"/>
              <a:t>n</a:t>
            </a:r>
            <a:r>
              <a:rPr lang="en-US" sz="2400" dirty="0"/>
              <a:t>) items</a:t>
            </a:r>
          </a:p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400" dirty="0"/>
              <a:t>Limited switch rule update rate</a:t>
            </a:r>
          </a:p>
          <a:p>
            <a:pPr marL="342900" lvl="1" indent="-342900">
              <a:spcBef>
                <a:spcPts val="1800"/>
              </a:spcBef>
              <a:buFont typeface="Arial"/>
              <a:buChar char="•"/>
            </a:pPr>
            <a:r>
              <a:rPr lang="en-US" sz="2600" dirty="0"/>
              <a:t>Goal: </a:t>
            </a:r>
            <a:r>
              <a:rPr lang="en-US" sz="2600" b="1" dirty="0"/>
              <a:t>react quickly </a:t>
            </a:r>
            <a:r>
              <a:rPr lang="en-US" sz="2600" dirty="0"/>
              <a:t>to workload changes with </a:t>
            </a:r>
            <a:r>
              <a:rPr lang="en-US" sz="2600" b="1" dirty="0"/>
              <a:t>minimal updates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Keep cache and switch rules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42668" y="4454915"/>
            <a:ext cx="456736" cy="5290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15914" y="4445685"/>
            <a:ext cx="841786" cy="1293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Arial" charset="0"/>
                <a:cs typeface="Arial" charset="0"/>
              </a:rPr>
              <a:t>cache</a:t>
            </a:r>
          </a:p>
        </p:txBody>
      </p:sp>
      <p:sp>
        <p:nvSpPr>
          <p:cNvPr id="27" name="U-Turn Arrow 26"/>
          <p:cNvSpPr/>
          <p:nvPr/>
        </p:nvSpPr>
        <p:spPr>
          <a:xfrm flipH="1">
            <a:off x="1213699" y="4038761"/>
            <a:ext cx="1462559" cy="416154"/>
          </a:xfrm>
          <a:prstGeom prst="uturnArrow">
            <a:avLst>
              <a:gd name="adj1" fmla="val 4656"/>
              <a:gd name="adj2" fmla="val 19281"/>
              <a:gd name="adj3" fmla="val 42157"/>
              <a:gd name="adj4" fmla="val 43750"/>
              <a:gd name="adj5" fmla="val 99782"/>
            </a:avLst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28" name="Can 27"/>
          <p:cNvSpPr/>
          <p:nvPr/>
        </p:nvSpPr>
        <p:spPr>
          <a:xfrm>
            <a:off x="6195659" y="4445684"/>
            <a:ext cx="1076257" cy="1255836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Arial" charset="0"/>
                <a:cs typeface="Arial" charset="0"/>
              </a:rPr>
              <a:t>backend</a:t>
            </a:r>
          </a:p>
        </p:txBody>
      </p:sp>
      <p:sp>
        <p:nvSpPr>
          <p:cNvPr id="29" name="U-Turn Arrow 28"/>
          <p:cNvSpPr/>
          <p:nvPr/>
        </p:nvSpPr>
        <p:spPr>
          <a:xfrm flipH="1">
            <a:off x="2847289" y="4031708"/>
            <a:ext cx="3861160" cy="416154"/>
          </a:xfrm>
          <a:prstGeom prst="uturnArrow">
            <a:avLst>
              <a:gd name="adj1" fmla="val 4656"/>
              <a:gd name="adj2" fmla="val 19281"/>
              <a:gd name="adj3" fmla="val 42157"/>
              <a:gd name="adj4" fmla="val 43750"/>
              <a:gd name="adj5" fmla="val 99782"/>
            </a:avLst>
          </a:prstGeom>
          <a:solidFill>
            <a:srgbClr val="0070C0"/>
          </a:solidFill>
          <a:ln w="63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1322" y="3669823"/>
            <a:ext cx="2158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ea typeface="Arial" charset="0"/>
                <a:cs typeface="Arial" charset="0"/>
              </a:rPr>
              <a:t>switch rule update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257700" y="4854490"/>
            <a:ext cx="2937959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257701" y="4952155"/>
            <a:ext cx="2937958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19531" y="3642083"/>
            <a:ext cx="2390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ea typeface="Arial" charset="0"/>
                <a:cs typeface="Arial" charset="0"/>
              </a:rPr>
              <a:t>top-k &lt;key, load&gt; list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71771" y="4020655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ea typeface="Arial" charset="0"/>
                <a:cs typeface="Arial" charset="0"/>
              </a:rPr>
              <a:t>(periodic)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01623" y="4483527"/>
            <a:ext cx="275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ea typeface="Arial" charset="0"/>
                <a:cs typeface="Arial" charset="0"/>
              </a:rPr>
              <a:t>fetch &lt;key, value&gt;</a:t>
            </a:r>
          </a:p>
        </p:txBody>
      </p:sp>
      <p:sp>
        <p:nvSpPr>
          <p:cNvPr id="40" name="U-Turn Arrow 39"/>
          <p:cNvSpPr/>
          <p:nvPr/>
        </p:nvSpPr>
        <p:spPr>
          <a:xfrm flipH="1" flipV="1">
            <a:off x="2847287" y="5732130"/>
            <a:ext cx="3861161" cy="369499"/>
          </a:xfrm>
          <a:prstGeom prst="uturnArrow">
            <a:avLst>
              <a:gd name="adj1" fmla="val 4656"/>
              <a:gd name="adj2" fmla="val 19281"/>
              <a:gd name="adj3" fmla="val 42157"/>
              <a:gd name="adj4" fmla="val 43750"/>
              <a:gd name="adj5" fmla="val 99782"/>
            </a:avLst>
          </a:prstGeom>
          <a:solidFill>
            <a:schemeClr val="accent4">
              <a:lumMod val="75000"/>
            </a:schemeClr>
          </a:solidFill>
          <a:ln w="63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43715" y="6094150"/>
            <a:ext cx="1081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Arial" charset="0"/>
                <a:cs typeface="Arial" charset="0"/>
              </a:rPr>
              <a:t>(instant)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19531" y="5701520"/>
            <a:ext cx="2642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a typeface="Arial" charset="0"/>
                <a:cs typeface="Arial" charset="0"/>
              </a:rPr>
              <a:t>bursty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Arial" charset="0"/>
                <a:cs typeface="Arial" charset="0"/>
              </a:rPr>
              <a:t> hot &lt;key, value&gt;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8297" y="5002980"/>
            <a:ext cx="1201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ea typeface="Arial" charset="0"/>
                <a:cs typeface="Arial" charset="0"/>
              </a:rPr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31878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3" grpId="0"/>
      <p:bldP spid="34" grpId="0"/>
      <p:bldP spid="36" grpId="0"/>
      <p:bldP spid="40" grpId="0" animBg="1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" y="1645920"/>
            <a:ext cx="8166126" cy="4785360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sz="2600" dirty="0"/>
              <a:t>How well does a fast small cache improve the system load balance and throughput?</a:t>
            </a:r>
          </a:p>
          <a:p>
            <a:pPr>
              <a:spcBef>
                <a:spcPts val="3600"/>
              </a:spcBef>
            </a:pPr>
            <a:r>
              <a:rPr lang="en-US" sz="2600" dirty="0"/>
              <a:t>Does SwitchKV improve system performance compared to traditional architectures?</a:t>
            </a:r>
          </a:p>
          <a:p>
            <a:pPr>
              <a:spcBef>
                <a:spcPts val="3600"/>
              </a:spcBef>
            </a:pPr>
            <a:r>
              <a:rPr lang="en-US" sz="2600" dirty="0"/>
              <a:t>Can SwitchKV react quickly to workload changes?</a:t>
            </a:r>
          </a:p>
          <a:p>
            <a:pPr lvl="1"/>
            <a:endParaRPr lang="en-US" sz="2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14110</TotalTime>
  <Words>708</Words>
  <Application>Microsoft Macintosh PowerPoint</Application>
  <PresentationFormat>On-screen Show (4:3)</PresentationFormat>
  <Paragraphs>184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宋体</vt:lpstr>
      <vt:lpstr>Office Theme</vt:lpstr>
      <vt:lpstr>PowerPoint Presentation</vt:lpstr>
      <vt:lpstr>Goal: fast and cost-effective key-value store</vt:lpstr>
      <vt:lpstr>Key challenge: dynamic load balancing</vt:lpstr>
      <vt:lpstr>Fast, small cache can ensure load balancing</vt:lpstr>
      <vt:lpstr>High overheads with traditional caching architectures</vt:lpstr>
      <vt:lpstr>SwitchKV: content-aware routing</vt:lpstr>
      <vt:lpstr>Exploit SDN and switch hardware</vt:lpstr>
      <vt:lpstr>Keep cache and switch rules updated</vt:lpstr>
      <vt:lpstr>Evaluation</vt:lpstr>
      <vt:lpstr>Evaluation Platform</vt:lpstr>
      <vt:lpstr>Evaluation Platform</vt:lpstr>
      <vt:lpstr>Throughput with and without caching</vt:lpstr>
      <vt:lpstr>Throughput vs. Number of backends</vt:lpstr>
      <vt:lpstr>End-to-end latency vs. Throughput</vt:lpstr>
      <vt:lpstr>Throughput with workload changes</vt:lpstr>
      <vt:lpstr>Conclusion</vt:lpstr>
    </vt:vector>
  </TitlesOfParts>
  <Company>Princeton University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Improvements for Fast Concurrent Cuckoo Hashing</dc:title>
  <dc:creator>Xiaozhou Li</dc:creator>
  <cp:lastModifiedBy>Xiaozhou Li</cp:lastModifiedBy>
  <cp:revision>1425</cp:revision>
  <dcterms:created xsi:type="dcterms:W3CDTF">2014-04-02T04:36:58Z</dcterms:created>
  <dcterms:modified xsi:type="dcterms:W3CDTF">2016-07-07T16:17:09Z</dcterms:modified>
</cp:coreProperties>
</file>