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61"/>
  </p:notesMasterIdLst>
  <p:handoutMasterIdLst>
    <p:handoutMasterId r:id="rId62"/>
  </p:handoutMasterIdLst>
  <p:sldIdLst>
    <p:sldId id="256" r:id="rId2"/>
    <p:sldId id="284" r:id="rId3"/>
    <p:sldId id="331" r:id="rId4"/>
    <p:sldId id="336" r:id="rId5"/>
    <p:sldId id="337" r:id="rId6"/>
    <p:sldId id="403" r:id="rId7"/>
    <p:sldId id="402" r:id="rId8"/>
    <p:sldId id="339" r:id="rId9"/>
    <p:sldId id="258" r:id="rId10"/>
    <p:sldId id="338" r:id="rId11"/>
    <p:sldId id="333" r:id="rId12"/>
    <p:sldId id="340" r:id="rId13"/>
    <p:sldId id="341" r:id="rId14"/>
    <p:sldId id="404" r:id="rId15"/>
    <p:sldId id="405" r:id="rId16"/>
    <p:sldId id="343" r:id="rId17"/>
    <p:sldId id="342" r:id="rId18"/>
    <p:sldId id="262" r:id="rId19"/>
    <p:sldId id="407" r:id="rId20"/>
    <p:sldId id="364" r:id="rId21"/>
    <p:sldId id="365" r:id="rId22"/>
    <p:sldId id="366" r:id="rId23"/>
    <p:sldId id="367" r:id="rId24"/>
    <p:sldId id="369" r:id="rId25"/>
    <p:sldId id="368" r:id="rId26"/>
    <p:sldId id="370" r:id="rId27"/>
    <p:sldId id="371" r:id="rId28"/>
    <p:sldId id="406" r:id="rId29"/>
    <p:sldId id="372" r:id="rId30"/>
    <p:sldId id="373" r:id="rId31"/>
    <p:sldId id="375" r:id="rId32"/>
    <p:sldId id="376" r:id="rId33"/>
    <p:sldId id="377" r:id="rId34"/>
    <p:sldId id="410" r:id="rId35"/>
    <p:sldId id="378" r:id="rId36"/>
    <p:sldId id="379" r:id="rId37"/>
    <p:sldId id="381" r:id="rId38"/>
    <p:sldId id="382" r:id="rId39"/>
    <p:sldId id="380" r:id="rId40"/>
    <p:sldId id="383" r:id="rId41"/>
    <p:sldId id="409" r:id="rId42"/>
    <p:sldId id="386" r:id="rId43"/>
    <p:sldId id="387" r:id="rId44"/>
    <p:sldId id="388" r:id="rId45"/>
    <p:sldId id="389" r:id="rId46"/>
    <p:sldId id="363" r:id="rId47"/>
    <p:sldId id="318" r:id="rId48"/>
    <p:sldId id="319" r:id="rId49"/>
    <p:sldId id="411" r:id="rId50"/>
    <p:sldId id="322" r:id="rId51"/>
    <p:sldId id="412" r:id="rId52"/>
    <p:sldId id="321" r:id="rId53"/>
    <p:sldId id="323" r:id="rId54"/>
    <p:sldId id="413" r:id="rId55"/>
    <p:sldId id="414" r:id="rId56"/>
    <p:sldId id="324" r:id="rId57"/>
    <p:sldId id="415" r:id="rId58"/>
    <p:sldId id="329" r:id="rId59"/>
    <p:sldId id="33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73" autoAdjust="0"/>
  </p:normalViewPr>
  <p:slideViewPr>
    <p:cSldViewPr snapToGrid="0" snapToObjects="1">
      <p:cViewPr>
        <p:scale>
          <a:sx n="76" d="100"/>
          <a:sy n="76" d="100"/>
        </p:scale>
        <p:origin x="-245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E1763-6887-2346-956D-E3D47E4D417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9DB1-A0F1-4C49-893D-667B59A5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EF8E-8561-E847-B5BA-FAF8E39A8B7E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2BAA-54EA-8144-91A7-2F6434C0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trend to bring SQL-like functionality to KV stores, such as </a:t>
            </a:r>
            <a:r>
              <a:rPr lang="en-US" dirty="0" err="1" smtClean="0"/>
              <a:t>Cockroach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Yesquel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2nd observation addresses </a:t>
            </a:r>
            <a:r>
              <a:rPr lang="en-US" dirty="0" err="1" smtClean="0"/>
              <a:t>cpu</a:t>
            </a:r>
            <a:r>
              <a:rPr lang="en-US" dirty="0" smtClean="0"/>
              <a:t> and network latency overheads, but unfortunately</a:t>
            </a:r>
            <a:r>
              <a:rPr lang="en-US" baseline="0" dirty="0" smtClean="0"/>
              <a:t> not the storage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Unfortunatley</a:t>
            </a:r>
            <a:r>
              <a:rPr lang="en-US" dirty="0" smtClean="0"/>
              <a:t>, indexing is expensive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stores, because no one explicitly designs for indexing.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challenges: one is correctness, the second is for failure performance</a:t>
            </a:r>
          </a:p>
          <a:p>
            <a:r>
              <a:rPr lang="en-US" dirty="0" smtClean="0"/>
              <a:t>----- Meeting Notes (6/13/16 10:44) -----</a:t>
            </a:r>
          </a:p>
          <a:p>
            <a:r>
              <a:rPr lang="en-US" dirty="0" smtClean="0"/>
              <a:t>Point of slide: Replex introduces new challenges</a:t>
            </a:r>
          </a:p>
          <a:p>
            <a:r>
              <a:rPr lang="en-US" dirty="0" smtClean="0"/>
              <a:t>Challenge 2 before Challenge 1</a:t>
            </a:r>
          </a:p>
          <a:p>
            <a:endParaRPr lang="en-US" dirty="0" smtClean="0"/>
          </a:p>
          <a:p>
            <a:r>
              <a:rPr lang="en-US" dirty="0" smtClean="0"/>
              <a:t>HyperDex and CR introduced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challenges: one is correctness, the second is for failure performance</a:t>
            </a:r>
          </a:p>
          <a:p>
            <a:r>
              <a:rPr lang="en-US" dirty="0" smtClean="0"/>
              <a:t>----- Meeting Notes (6/13/16 10:44) -----</a:t>
            </a:r>
          </a:p>
          <a:p>
            <a:r>
              <a:rPr lang="en-US" dirty="0" smtClean="0"/>
              <a:t>Point of slide: Replex introduces new challenges</a:t>
            </a:r>
          </a:p>
          <a:p>
            <a:r>
              <a:rPr lang="en-US" dirty="0" smtClean="0"/>
              <a:t>Challenge 2 before Challenge 1</a:t>
            </a:r>
          </a:p>
          <a:p>
            <a:endParaRPr lang="en-US" dirty="0" smtClean="0"/>
          </a:p>
          <a:p>
            <a:r>
              <a:rPr lang="en-US" dirty="0" smtClean="0"/>
              <a:t>HyperDex and CR introduced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trend to bring SQL-like functionality to KV stores, such as </a:t>
            </a:r>
            <a:r>
              <a:rPr lang="en-US" dirty="0" err="1" smtClean="0"/>
              <a:t>Cockroach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Yesquel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0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- show this slide incrementally, for example, also show data being replicated across the edges.</a:t>
            </a:r>
          </a:p>
          <a:p>
            <a:r>
              <a:rPr lang="en-US"/>
              <a:t>- pro and cons, pro: parallel recovery, con: range queries or any query now needs to be sent across to all 4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6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h =2</a:t>
            </a:r>
            <a:r>
              <a:rPr lang="en-US" baseline="0" dirty="0" smtClean="0"/>
              <a:t> , r = 2, show h = 1, r = 3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- system implications?</a:t>
            </a:r>
          </a:p>
          <a:p>
            <a:r>
              <a:rPr lang="en-US" baseline="0" dirty="0" smtClean="0"/>
              <a:t>- get rid of pictures, but show the O() implication. See paper.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1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Phrase bullet points as questions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5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represent HD differently: 3 layers of circles on 3 layers of squares.</a:t>
            </a:r>
          </a:p>
          <a:p>
            <a:r>
              <a:rPr lang="en-US"/>
              <a:t>Also, earlier, need to mention HD so audience knows what it is.</a:t>
            </a:r>
          </a:p>
          <a:p>
            <a:endParaRPr lang="en-US"/>
          </a:p>
          <a:p>
            <a:r>
              <a:rPr lang="en-US"/>
              <a:t>Describe setup at the bottom of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first observation that</a:t>
            </a:r>
            <a:r>
              <a:rPr lang="en-US" baseline="0" dirty="0" smtClean="0"/>
              <a:t> we make is indexing enables the richer querying model in SQL”.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Indexing is</a:t>
            </a:r>
            <a:r>
              <a:rPr lang="en-US" baseline="0" dirty="0" smtClean="0"/>
              <a:t> the first step to bridging the gap between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stores. KV stores have a default primary </a:t>
            </a:r>
            <a:r>
              <a:rPr lang="en-US" baseline="0" dirty="0" err="1" smtClean="0"/>
              <a:t>indx</a:t>
            </a:r>
            <a:r>
              <a:rPr lang="en-US" baseline="0" dirty="0" smtClean="0"/>
              <a:t>, and that’s all. We want more indexes across more columns to enable richer querying space, such as searches on other columns, joins, etc.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Get rid of the bullet point "data model"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title - need bullets?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the bolded primary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6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(6/13/16 10:44) -----</a:t>
            </a:r>
          </a:p>
          <a:p>
            <a:r>
              <a:rPr lang="en-US"/>
              <a:t>represent HD differently: 3 layers of circles on 3 layers of squares.</a:t>
            </a:r>
          </a:p>
          <a:p>
            <a:r>
              <a:rPr lang="en-US"/>
              <a:t>Also, earlier, need to mention HD so audience knows what it is.</a:t>
            </a:r>
          </a:p>
          <a:p>
            <a:endParaRPr lang="en-US"/>
          </a:p>
          <a:p>
            <a:r>
              <a:rPr lang="en-US"/>
              <a:t>Describe setup at the bottom of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2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---- Meeting Notes (6/13/16 10:44) -----</a:t>
            </a:r>
          </a:p>
          <a:p>
            <a:r>
              <a:rPr lang="en-US" dirty="0" smtClean="0"/>
              <a:t>- Describe the network</a:t>
            </a:r>
          </a:p>
          <a:p>
            <a:r>
              <a:rPr lang="en-US" dirty="0" smtClean="0"/>
              <a:t>- Also emphasize storage overheads.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4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(6/13/16 10:44) -----</a:t>
            </a:r>
          </a:p>
          <a:p>
            <a:r>
              <a:rPr lang="en-US" dirty="0"/>
              <a:t>Reads split 50:50 between each index.</a:t>
            </a:r>
          </a:p>
          <a:p>
            <a:r>
              <a:rPr lang="en-US" dirty="0"/>
              <a:t>- get rid of partitiong failure bullet. and then make the figure bigger.</a:t>
            </a:r>
          </a:p>
          <a:p>
            <a:r>
              <a:rPr lang="en-US" dirty="0"/>
              <a:t>- arrow pointing to the dotted line indicating failure.</a:t>
            </a:r>
          </a:p>
          <a:p>
            <a:r>
              <a:rPr lang="en-US" dirty="0"/>
              <a:t>- more animations on the graph as you talk about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3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(6/13/16 10:44) -----</a:t>
            </a:r>
          </a:p>
          <a:p>
            <a:r>
              <a:rPr lang="en-US" dirty="0"/>
              <a:t>Reads split 50:50 between each index.</a:t>
            </a:r>
          </a:p>
          <a:p>
            <a:r>
              <a:rPr lang="en-US" dirty="0"/>
              <a:t>- get rid of partitiong failure bullet. and then make the figure bigger.</a:t>
            </a:r>
          </a:p>
          <a:p>
            <a:r>
              <a:rPr lang="en-US" dirty="0"/>
              <a:t>- arrow pointing to the dotted line indicating failure.</a:t>
            </a:r>
          </a:p>
          <a:p>
            <a:r>
              <a:rPr lang="en-US" dirty="0"/>
              <a:t>- more animations on the graph as you talk about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3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(6/13/16 10:44) -----</a:t>
            </a:r>
          </a:p>
          <a:p>
            <a:r>
              <a:rPr lang="en-US" dirty="0"/>
              <a:t>Reads split 50:50 between each index.</a:t>
            </a:r>
          </a:p>
          <a:p>
            <a:r>
              <a:rPr lang="en-US" dirty="0"/>
              <a:t>- get rid of partitiong failure bullet. and then make the figure bigger.</a:t>
            </a:r>
          </a:p>
          <a:p>
            <a:r>
              <a:rPr lang="en-US" dirty="0"/>
              <a:t>- arrow pointing to the dotted line indicating failure.</a:t>
            </a:r>
          </a:p>
          <a:p>
            <a:r>
              <a:rPr lang="en-US" dirty="0"/>
              <a:t>- more animations on the graph as you talk about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3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M,</a:t>
            </a:r>
            <a:r>
              <a:rPr lang="en-US" baseline="0" dirty="0" smtClean="0"/>
              <a:t> 1K rows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2 failure lines not important.</a:t>
            </a:r>
          </a:p>
          <a:p>
            <a:r>
              <a:rPr lang="en-US" baseline="0" dirty="0" smtClean="0"/>
              <a:t>At the end of these slides, show the tables / average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5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M,</a:t>
            </a:r>
            <a:r>
              <a:rPr lang="en-US" baseline="0" dirty="0" smtClean="0"/>
              <a:t> 1K rows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2 failure lines not important.</a:t>
            </a:r>
          </a:p>
          <a:p>
            <a:r>
              <a:rPr lang="en-US" baseline="0" dirty="0" smtClean="0"/>
              <a:t>At the end of these slides, show the tables / average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first observation that</a:t>
            </a:r>
            <a:r>
              <a:rPr lang="en-US" baseline="0" dirty="0" smtClean="0"/>
              <a:t> we make is indexing enables the richer querying model in SQL”.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Indexing is</a:t>
            </a:r>
            <a:r>
              <a:rPr lang="en-US" baseline="0" dirty="0" smtClean="0"/>
              <a:t> the first step to bridging the gap between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stores. KV stores have a default primary </a:t>
            </a:r>
            <a:r>
              <a:rPr lang="en-US" baseline="0" dirty="0" err="1" smtClean="0"/>
              <a:t>indx</a:t>
            </a:r>
            <a:r>
              <a:rPr lang="en-US" baseline="0" dirty="0" smtClean="0"/>
              <a:t>, and that’s all. We want more indexes across more columns to enable richer querying space, such as searches on other columns, joins, etc.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Get rid of the bullet point "data model"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title - need bullets?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the bolded primary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Unfortunatley</a:t>
            </a:r>
            <a:r>
              <a:rPr lang="en-US" dirty="0" smtClean="0"/>
              <a:t>, indexing is expensive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stores, because no one explicitly designs for indexing.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lookups must be broadcast to all partitions because no single</a:t>
            </a:r>
            <a:r>
              <a:rPr lang="en-US" baseline="0" dirty="0" smtClean="0"/>
              <a:t> node has a global view of the index. Furthermore, you don’t know which node might have relevant information, BECAUSE partitioning index is different from lookup index.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“The first observation that</a:t>
            </a:r>
            <a:r>
              <a:rPr lang="en-US" baseline="0" dirty="0" smtClean="0"/>
              <a:t> we make is indexing enables the richer querying model in SQL”.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Indexing is</a:t>
            </a:r>
            <a:r>
              <a:rPr lang="en-US" baseline="0" dirty="0" smtClean="0"/>
              <a:t> the first step to bridging the gap between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stores. KV stores have a default primary </a:t>
            </a:r>
            <a:r>
              <a:rPr lang="en-US" baseline="0" dirty="0" err="1" smtClean="0"/>
              <a:t>indx</a:t>
            </a:r>
            <a:r>
              <a:rPr lang="en-US" baseline="0" dirty="0" smtClean="0"/>
              <a:t>, and that’s all. We want more indexes across more columns to enable richer querying space, such as searches on other columns, joins, etc.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Get rid of the bullet point "data model"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title - need bullets?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the bolded primary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lookups must be broadcast to all partitions because no single</a:t>
            </a:r>
            <a:r>
              <a:rPr lang="en-US" baseline="0" dirty="0" smtClean="0"/>
              <a:t> node has a global view of the index. Furthermore, you don’t know which node might have relevant information, BECAUSE partitioning index is different from lookup index.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“The first observation that</a:t>
            </a:r>
            <a:r>
              <a:rPr lang="en-US" baseline="0" dirty="0" smtClean="0"/>
              <a:t> we make is indexing enables the richer querying model in SQL”.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Indexing is</a:t>
            </a:r>
            <a:r>
              <a:rPr lang="en-US" baseline="0" dirty="0" smtClean="0"/>
              <a:t> the first step to bridging the gap between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stores. KV stores have a default primary </a:t>
            </a:r>
            <a:r>
              <a:rPr lang="en-US" baseline="0" dirty="0" err="1" smtClean="0"/>
              <a:t>indx</a:t>
            </a:r>
            <a:r>
              <a:rPr lang="en-US" baseline="0" dirty="0" smtClean="0"/>
              <a:t>, and that’s all. We want more indexes across more columns to enable richer querying space, such as searches on other columns, joins, etc.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Get rid of the bullet point "data model"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title - need bullets?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the bolded primary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lookups must be broadcast to all partitions because no single</a:t>
            </a:r>
            <a:r>
              <a:rPr lang="en-US" baseline="0" dirty="0" smtClean="0"/>
              <a:t> node has a global view of the index. Furthermore, you don’t know which node might have relevant information, BECAUSE partitioning index is different from lookup index.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“The first observation that</a:t>
            </a:r>
            <a:r>
              <a:rPr lang="en-US" baseline="0" dirty="0" smtClean="0"/>
              <a:t> we make is indexing enables the richer querying model in SQL”.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Indexing is</a:t>
            </a:r>
            <a:r>
              <a:rPr lang="en-US" baseline="0" dirty="0" smtClean="0"/>
              <a:t> the first step to bridging the gap between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stores. KV stores have a default primary </a:t>
            </a:r>
            <a:r>
              <a:rPr lang="en-US" baseline="0" dirty="0" err="1" smtClean="0"/>
              <a:t>indx</a:t>
            </a:r>
            <a:r>
              <a:rPr lang="en-US" baseline="0" dirty="0" smtClean="0"/>
              <a:t>, and that’s all. We want more indexes across more columns to enable richer querying space, such as searches on other columns, joins, etc.</a:t>
            </a:r>
          </a:p>
          <a:p>
            <a:r>
              <a:rPr lang="en-US" baseline="0" dirty="0" smtClean="0"/>
              <a:t>----- Meeting Notes (6/13/16 10:44) -----</a:t>
            </a:r>
          </a:p>
          <a:p>
            <a:r>
              <a:rPr lang="en-US" baseline="0" dirty="0" smtClean="0"/>
              <a:t>Get rid of the bullet point "data model"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title - need bullets?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the bolded primary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data structure is good, because you only</a:t>
            </a:r>
            <a:r>
              <a:rPr lang="en-US" baseline="0" dirty="0" smtClean="0"/>
              <a:t> have to instrument coordination on that single data structure.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2 main ways of indexing in modern distributed </a:t>
            </a:r>
            <a:r>
              <a:rPr lang="en-US" dirty="0" err="1" smtClean="0"/>
              <a:t>datastores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----- Meeting Notes (6/13/16 10:44) -----</a:t>
            </a:r>
          </a:p>
          <a:p>
            <a:r>
              <a:rPr lang="en-US" dirty="0"/>
              <a:t>next slide should show partitioned version of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2BAA-54EA-8144-91A7-2F6434C02E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2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80D6-3474-2E40-B4ED-516942832DE6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E450-84DD-FD4A-AE39-C1726941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0973"/>
            <a:ext cx="7772400" cy="1470025"/>
          </a:xfrm>
        </p:spPr>
        <p:txBody>
          <a:bodyPr/>
          <a:lstStyle/>
          <a:p>
            <a:r>
              <a:rPr lang="en-US" dirty="0" err="1" smtClean="0"/>
              <a:t>Replex</a:t>
            </a:r>
            <a:r>
              <a:rPr lang="en-US" dirty="0" smtClean="0"/>
              <a:t>: A Multi-Index, Highly-Available Data 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86" y="3126748"/>
            <a:ext cx="6690652" cy="161329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Amy Tai*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§</a:t>
            </a:r>
            <a:r>
              <a:rPr lang="en-US" sz="2400" dirty="0" smtClean="0">
                <a:solidFill>
                  <a:schemeClr val="tx1"/>
                </a:solidFill>
              </a:rPr>
              <a:t>, Michael Wei*, Michael J. Freedman</a:t>
            </a:r>
            <a:r>
              <a:rPr lang="en-US" sz="2400" baseline="30000" dirty="0" smtClean="0">
                <a:solidFill>
                  <a:schemeClr val="tx1"/>
                </a:solidFill>
              </a:rPr>
              <a:t>§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Ittai</a:t>
            </a:r>
            <a:r>
              <a:rPr lang="en-US" sz="2400" dirty="0" smtClean="0">
                <a:solidFill>
                  <a:schemeClr val="tx1"/>
                </a:solidFill>
              </a:rPr>
              <a:t> Abraham*, Dahlia </a:t>
            </a:r>
            <a:r>
              <a:rPr lang="en-US" sz="2400" dirty="0" err="1" smtClean="0">
                <a:solidFill>
                  <a:schemeClr val="tx1"/>
                </a:solidFill>
              </a:rPr>
              <a:t>Malkhi</a:t>
            </a:r>
            <a:r>
              <a:rPr lang="en-US" sz="2400" dirty="0" smtClean="0">
                <a:solidFill>
                  <a:schemeClr val="tx1"/>
                </a:solidFill>
              </a:rPr>
              <a:t>*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*VMware Research, </a:t>
            </a:r>
            <a:r>
              <a:rPr lang="en-US" sz="2400" baseline="30000" dirty="0" smtClean="0">
                <a:solidFill>
                  <a:schemeClr val="tx1"/>
                </a:solidFill>
              </a:rPr>
              <a:t>§</a:t>
            </a:r>
            <a:r>
              <a:rPr lang="en-US" sz="2400" dirty="0" smtClean="0">
                <a:solidFill>
                  <a:schemeClr val="tx1"/>
                </a:solidFill>
              </a:rPr>
              <a:t>Princeton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61" y="5126653"/>
            <a:ext cx="3063821" cy="77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10" y="4631451"/>
            <a:ext cx="1374792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Indexing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786893" y="1296814"/>
            <a:ext cx="381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partition builds a local index</a:t>
            </a:r>
            <a:endParaRPr lang="en-US" sz="20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2964530" y="1974275"/>
            <a:ext cx="3289038" cy="1555174"/>
            <a:chOff x="2320967" y="2031450"/>
            <a:chExt cx="4627958" cy="2746801"/>
          </a:xfrm>
        </p:grpSpPr>
        <p:grpSp>
          <p:nvGrpSpPr>
            <p:cNvPr id="110" name="Group 109"/>
            <p:cNvGrpSpPr/>
            <p:nvPr/>
          </p:nvGrpSpPr>
          <p:grpSpPr>
            <a:xfrm>
              <a:off x="2320967" y="2031450"/>
              <a:ext cx="4627958" cy="2744838"/>
              <a:chOff x="3423440" y="1828800"/>
              <a:chExt cx="4627958" cy="274483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445210" y="1828800"/>
                <a:ext cx="4597307" cy="2744838"/>
                <a:chOff x="2201000" y="1832380"/>
                <a:chExt cx="4597307" cy="274483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201000" y="1852173"/>
                  <a:ext cx="4597307" cy="2725045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834976" y="1852174"/>
                  <a:ext cx="0" cy="272504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640539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988775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Rectangle 78"/>
                <p:cNvSpPr/>
                <p:nvPr/>
              </p:nvSpPr>
              <p:spPr>
                <a:xfrm>
                  <a:off x="2201001" y="1852174"/>
                  <a:ext cx="4597306" cy="356282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184667" y="1845053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1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3987394" y="1832380"/>
                  <a:ext cx="569021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2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060600" y="1865948"/>
                  <a:ext cx="667797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. . .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71154" y="1836259"/>
                  <a:ext cx="627152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err="1">
                      <a:latin typeface="Helvetica"/>
                      <a:cs typeface="Helvetica"/>
                    </a:rPr>
                    <a:t>c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991048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2343248" y="1865948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>
                      <a:latin typeface="Helvetica"/>
                      <a:cs typeface="Helvetica"/>
                    </a:rPr>
                    <a:t>0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3423440" y="2550926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448899" y="2895465"/>
                <a:ext cx="459361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431137" y="3240004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448899" y="3579270"/>
                <a:ext cx="460249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45210" y="3922010"/>
                <a:ext cx="459730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3445210" y="4261276"/>
                <a:ext cx="4597306" cy="34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4003737" y="2409489"/>
              <a:ext cx="778289" cy="2368762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28" name="Oval 127"/>
          <p:cNvSpPr/>
          <p:nvPr/>
        </p:nvSpPr>
        <p:spPr>
          <a:xfrm>
            <a:off x="1672353" y="368266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921711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52326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339409" y="369617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943624" y="371707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35" name="Rectangle 134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2"/>
              <a:endCxn id="13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35" idx="2"/>
              <a:endCxn id="14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1" idx="0"/>
              <a:endCxn id="13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H="1">
            <a:off x="3647860" y="3727412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45" name="Rectangle 14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>
              <a:stCxn id="147" idx="2"/>
              <a:endCxn id="14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7" idx="2"/>
              <a:endCxn id="14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45" idx="2"/>
              <a:endCxn id="15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1" idx="0"/>
              <a:endCxn id="14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218594" y="373968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55" name="Rectangle 15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>
              <a:stCxn id="157" idx="2"/>
              <a:endCxn id="15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7" idx="2"/>
              <a:endCxn id="15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04597" y="424017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>
              <a:stCxn id="155" idx="2"/>
              <a:endCxn id="16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1" idx="0"/>
              <a:endCxn id="15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782367" y="3740183"/>
            <a:ext cx="438409" cy="297966"/>
            <a:chOff x="6470500" y="3180006"/>
            <a:chExt cx="1240875" cy="885511"/>
          </a:xfrm>
          <a:solidFill>
            <a:schemeClr val="tx1"/>
          </a:solidFill>
        </p:grpSpPr>
        <p:sp>
          <p:nvSpPr>
            <p:cNvPr id="165" name="Rectangle 16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7" idx="2"/>
              <a:endCxn id="16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7" idx="2"/>
              <a:endCxn id="16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3703018" y="4977903"/>
            <a:ext cx="23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updates are local</a:t>
            </a:r>
            <a:endParaRPr lang="en-US" dirty="0"/>
          </a:p>
        </p:txBody>
      </p:sp>
      <p:pic>
        <p:nvPicPr>
          <p:cNvPr id="177" name="Picture 176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7" y="4876582"/>
            <a:ext cx="408850" cy="470653"/>
          </a:xfrm>
          <a:prstGeom prst="rect">
            <a:avLst/>
          </a:prstGeom>
        </p:spPr>
      </p:pic>
      <p:sp>
        <p:nvSpPr>
          <p:cNvPr id="179" name="Multiply 178"/>
          <p:cNvSpPr/>
          <p:nvPr/>
        </p:nvSpPr>
        <p:spPr>
          <a:xfrm>
            <a:off x="3212510" y="5398376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3712362" y="5427624"/>
            <a:ext cx="27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lookups must be broadcast to all partitions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74588" y="2578196"/>
            <a:ext cx="715172" cy="11044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35260" y="2236839"/>
            <a:ext cx="256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Sans Typewriter"/>
                <a:cs typeface="Lucida Sans Typewriter"/>
              </a:rPr>
              <a:t>select * where col2=“foo”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672353" y="2591706"/>
            <a:ext cx="1975507" cy="113570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129" idx="0"/>
          </p:cNvCxnSpPr>
          <p:nvPr/>
        </p:nvCxnSpPr>
        <p:spPr>
          <a:xfrm>
            <a:off x="1943624" y="2578196"/>
            <a:ext cx="3543260" cy="11388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232901" y="2551717"/>
            <a:ext cx="4549466" cy="11653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042167" y="3717071"/>
            <a:ext cx="292273" cy="456881"/>
            <a:chOff x="6470501" y="3180006"/>
            <a:chExt cx="827249" cy="1357783"/>
          </a:xfrm>
          <a:solidFill>
            <a:srgbClr val="008000"/>
          </a:solidFill>
        </p:grpSpPr>
        <p:sp>
          <p:nvSpPr>
            <p:cNvPr id="92" name="Rectangle 91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94" name="Straight Connector 93"/>
            <p:cNvCxnSpPr>
              <a:stCxn id="93" idx="2"/>
              <a:endCxn id="92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02" name="Straight Connector 101"/>
            <p:cNvCxnSpPr>
              <a:stCxn id="95" idx="0"/>
              <a:endCxn id="92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647860" y="3728621"/>
            <a:ext cx="292273" cy="296757"/>
            <a:chOff x="6470501" y="3180006"/>
            <a:chExt cx="827249" cy="881918"/>
          </a:xfrm>
          <a:solidFill>
            <a:srgbClr val="008000"/>
          </a:solidFill>
        </p:grpSpPr>
        <p:sp>
          <p:nvSpPr>
            <p:cNvPr id="104" name="Rectangle 103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105" idx="2"/>
              <a:endCxn id="104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5218594" y="3739681"/>
            <a:ext cx="390443" cy="456881"/>
            <a:chOff x="6192641" y="3180006"/>
            <a:chExt cx="1105109" cy="1357783"/>
          </a:xfrm>
          <a:solidFill>
            <a:srgbClr val="008000"/>
          </a:solidFill>
        </p:grpSpPr>
        <p:sp>
          <p:nvSpPr>
            <p:cNvPr id="112" name="Rectangle 111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14" name="Straight Connector 113"/>
            <p:cNvCxnSpPr>
              <a:stCxn id="113" idx="2"/>
              <a:endCxn id="112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6192641" y="4240173"/>
              <a:ext cx="413623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16" name="Straight Connector 115"/>
            <p:cNvCxnSpPr>
              <a:stCxn id="115" idx="0"/>
              <a:endCxn id="112" idx="2"/>
            </p:cNvCxnSpPr>
            <p:nvPr/>
          </p:nvCxnSpPr>
          <p:spPr>
            <a:xfrm flipV="1">
              <a:off x="6399453" y="4061924"/>
              <a:ext cx="277860" cy="178249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928504" y="3739471"/>
            <a:ext cx="290755" cy="297778"/>
            <a:chOff x="6884125" y="3180006"/>
            <a:chExt cx="822952" cy="884952"/>
          </a:xfrm>
          <a:solidFill>
            <a:srgbClr val="008000"/>
          </a:solidFill>
        </p:grpSpPr>
        <p:sp>
          <p:nvSpPr>
            <p:cNvPr id="119" name="Rectangle 118"/>
            <p:cNvSpPr/>
            <p:nvPr/>
          </p:nvSpPr>
          <p:spPr>
            <a:xfrm>
              <a:off x="7293454" y="3767342"/>
              <a:ext cx="413623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120" idx="2"/>
              <a:endCxn id="119" idx="0"/>
            </p:cNvCxnSpPr>
            <p:nvPr/>
          </p:nvCxnSpPr>
          <p:spPr>
            <a:xfrm>
              <a:off x="7090939" y="3477622"/>
              <a:ext cx="409326" cy="289720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Multiply 123"/>
          <p:cNvSpPr/>
          <p:nvPr/>
        </p:nvSpPr>
        <p:spPr>
          <a:xfrm>
            <a:off x="3233515" y="6033108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733366" y="6062356"/>
            <a:ext cx="34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synchronization across partitions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4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/>
      <p:bldP spid="87" grpId="0"/>
      <p:bldP spid="124" grpId="0" animBg="1"/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/>
          <p:nvPr/>
        </p:nvSpPr>
        <p:spPr>
          <a:xfrm>
            <a:off x="1014475" y="5650964"/>
            <a:ext cx="27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lookups executed on a single data structure</a:t>
            </a:r>
            <a:endParaRPr lang="en-US" dirty="0"/>
          </a:p>
        </p:txBody>
      </p:sp>
      <p:sp>
        <p:nvSpPr>
          <p:cNvPr id="233" name="Oval 232"/>
          <p:cNvSpPr/>
          <p:nvPr/>
        </p:nvSpPr>
        <p:spPr>
          <a:xfrm>
            <a:off x="1672353" y="368266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921711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452326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339409" y="369617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Indexing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1710871" y="3819180"/>
            <a:ext cx="5724008" cy="2041287"/>
            <a:chOff x="1710871" y="3819180"/>
            <a:chExt cx="5724008" cy="2041287"/>
          </a:xfrm>
        </p:grpSpPr>
        <p:sp>
          <p:nvSpPr>
            <p:cNvPr id="49" name="Rectangle 48"/>
            <p:cNvSpPr/>
            <p:nvPr/>
          </p:nvSpPr>
          <p:spPr>
            <a:xfrm>
              <a:off x="3517668" y="4924636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67" idx="0"/>
              <a:endCxn id="49" idx="2"/>
            </p:cNvCxnSpPr>
            <p:nvPr/>
          </p:nvCxnSpPr>
          <p:spPr>
            <a:xfrm flipH="1" flipV="1">
              <a:off x="3720889" y="5196173"/>
              <a:ext cx="1050639" cy="392757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7" idx="0"/>
              <a:endCxn id="65" idx="2"/>
            </p:cNvCxnSpPr>
            <p:nvPr/>
          </p:nvCxnSpPr>
          <p:spPr>
            <a:xfrm flipV="1">
              <a:off x="4771528" y="5196173"/>
              <a:ext cx="144348" cy="392757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0"/>
              <a:endCxn id="68" idx="2"/>
            </p:cNvCxnSpPr>
            <p:nvPr/>
          </p:nvCxnSpPr>
          <p:spPr>
            <a:xfrm flipH="1" flipV="1">
              <a:off x="1914092" y="4121329"/>
              <a:ext cx="1806797" cy="803307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9" idx="2"/>
              <a:endCxn id="49" idx="0"/>
            </p:cNvCxnSpPr>
            <p:nvPr/>
          </p:nvCxnSpPr>
          <p:spPr>
            <a:xfrm flipH="1">
              <a:off x="3720889" y="4090717"/>
              <a:ext cx="3011985" cy="833919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712655" y="4924636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68307" y="5588930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10871" y="3849792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29653" y="3819180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67" idx="0"/>
              <a:endCxn id="99" idx="2"/>
            </p:cNvCxnSpPr>
            <p:nvPr/>
          </p:nvCxnSpPr>
          <p:spPr>
            <a:xfrm flipV="1">
              <a:off x="4771528" y="5196172"/>
              <a:ext cx="1320108" cy="392758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888415" y="4924635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65" idx="0"/>
              <a:endCxn id="105" idx="2"/>
            </p:cNvCxnSpPr>
            <p:nvPr/>
          </p:nvCxnSpPr>
          <p:spPr>
            <a:xfrm flipV="1">
              <a:off x="4915876" y="4090717"/>
              <a:ext cx="552835" cy="833919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5265490" y="3819180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>
              <a:stCxn id="65" idx="0"/>
              <a:endCxn id="115" idx="2"/>
            </p:cNvCxnSpPr>
            <p:nvPr/>
          </p:nvCxnSpPr>
          <p:spPr>
            <a:xfrm flipH="1" flipV="1">
              <a:off x="3760125" y="4090717"/>
              <a:ext cx="1155751" cy="833919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3556904" y="3819180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28437" y="3849792"/>
              <a:ext cx="406442" cy="271537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>
              <a:stCxn id="99" idx="0"/>
              <a:endCxn id="117" idx="2"/>
            </p:cNvCxnSpPr>
            <p:nvPr/>
          </p:nvCxnSpPr>
          <p:spPr>
            <a:xfrm flipV="1">
              <a:off x="6091636" y="4121329"/>
              <a:ext cx="1140022" cy="803306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2216688" y="1417638"/>
            <a:ext cx="51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Distributed data structure spans all partitions</a:t>
            </a:r>
            <a:endParaRPr lang="en-US" sz="20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2964530" y="1974275"/>
            <a:ext cx="3289038" cy="1555174"/>
            <a:chOff x="2320967" y="2031450"/>
            <a:chExt cx="4627958" cy="2746801"/>
          </a:xfrm>
        </p:grpSpPr>
        <p:grpSp>
          <p:nvGrpSpPr>
            <p:cNvPr id="213" name="Group 212"/>
            <p:cNvGrpSpPr/>
            <p:nvPr/>
          </p:nvGrpSpPr>
          <p:grpSpPr>
            <a:xfrm>
              <a:off x="2320967" y="2031450"/>
              <a:ext cx="4627958" cy="2744838"/>
              <a:chOff x="3423440" y="1828800"/>
              <a:chExt cx="4627958" cy="2744838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3445210" y="1828800"/>
                <a:ext cx="4597307" cy="2744838"/>
                <a:chOff x="2201000" y="1832380"/>
                <a:chExt cx="4597307" cy="2744838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2201000" y="1852173"/>
                  <a:ext cx="4597307" cy="2725045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3834976" y="1852174"/>
                  <a:ext cx="0" cy="272504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4640539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5988775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ectangle 225"/>
                <p:cNvSpPr/>
                <p:nvPr/>
              </p:nvSpPr>
              <p:spPr>
                <a:xfrm>
                  <a:off x="2201001" y="1852174"/>
                  <a:ext cx="4597306" cy="356282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3184667" y="1845053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1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987394" y="1832380"/>
                  <a:ext cx="569021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2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5060600" y="1865948"/>
                  <a:ext cx="667797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. . .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6171154" y="1836259"/>
                  <a:ext cx="627152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err="1">
                      <a:latin typeface="Helvetica"/>
                      <a:cs typeface="Helvetica"/>
                    </a:rPr>
                    <a:t>c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2991048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2343248" y="1865948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>
                      <a:latin typeface="Helvetica"/>
                      <a:cs typeface="Helvetica"/>
                    </a:rPr>
                    <a:t>0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216" name="Straight Connector 215"/>
              <p:cNvCxnSpPr/>
              <p:nvPr/>
            </p:nvCxnSpPr>
            <p:spPr>
              <a:xfrm>
                <a:off x="3423440" y="2550926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3448899" y="2895465"/>
                <a:ext cx="459361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3431137" y="3240004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448899" y="3579270"/>
                <a:ext cx="460249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445210" y="3922010"/>
                <a:ext cx="459730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V="1">
                <a:off x="3445210" y="4261276"/>
                <a:ext cx="4597306" cy="34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Rectangle 213"/>
            <p:cNvSpPr/>
            <p:nvPr/>
          </p:nvSpPr>
          <p:spPr>
            <a:xfrm>
              <a:off x="4003737" y="2409489"/>
              <a:ext cx="778289" cy="2368762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1005131" y="4977128"/>
            <a:ext cx="20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updates</a:t>
            </a:r>
          </a:p>
          <a:p>
            <a:r>
              <a:rPr lang="en-US" dirty="0"/>
              <a:t>a</a:t>
            </a:r>
            <a:r>
              <a:rPr lang="en-US" dirty="0" smtClean="0"/>
              <a:t>re multi-hop</a:t>
            </a:r>
            <a:endParaRPr lang="en-US" dirty="0"/>
          </a:p>
        </p:txBody>
      </p:sp>
      <p:pic>
        <p:nvPicPr>
          <p:cNvPr id="238" name="Picture 237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0" y="5728046"/>
            <a:ext cx="408850" cy="470653"/>
          </a:xfrm>
          <a:prstGeom prst="rect">
            <a:avLst/>
          </a:prstGeom>
        </p:spPr>
      </p:pic>
      <p:sp>
        <p:nvSpPr>
          <p:cNvPr id="239" name="Multiply 238"/>
          <p:cNvSpPr/>
          <p:nvPr/>
        </p:nvSpPr>
        <p:spPr>
          <a:xfrm>
            <a:off x="535978" y="4954621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1" name="Straight Arrow Connector 240"/>
          <p:cNvCxnSpPr/>
          <p:nvPr/>
        </p:nvCxnSpPr>
        <p:spPr>
          <a:xfrm>
            <a:off x="1374588" y="2578196"/>
            <a:ext cx="569036" cy="95125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111096" y="211535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07470" y="3849792"/>
            <a:ext cx="3263878" cy="2010675"/>
            <a:chOff x="1863271" y="4002192"/>
            <a:chExt cx="3263878" cy="2010675"/>
          </a:xfrm>
          <a:solidFill>
            <a:srgbClr val="008000"/>
          </a:solidFill>
        </p:grpSpPr>
        <p:sp>
          <p:nvSpPr>
            <p:cNvPr id="243" name="Rectangle 242"/>
            <p:cNvSpPr/>
            <p:nvPr/>
          </p:nvSpPr>
          <p:spPr>
            <a:xfrm>
              <a:off x="3670068" y="5077036"/>
              <a:ext cx="406442" cy="27153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>
              <a:stCxn id="246" idx="0"/>
              <a:endCxn id="243" idx="2"/>
            </p:cNvCxnSpPr>
            <p:nvPr/>
          </p:nvCxnSpPr>
          <p:spPr>
            <a:xfrm flipH="1" flipV="1">
              <a:off x="3873289" y="5348573"/>
              <a:ext cx="1050639" cy="392757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43" idx="0"/>
              <a:endCxn id="247" idx="2"/>
            </p:cNvCxnSpPr>
            <p:nvPr/>
          </p:nvCxnSpPr>
          <p:spPr>
            <a:xfrm flipH="1" flipV="1">
              <a:off x="2066492" y="4273729"/>
              <a:ext cx="1806797" cy="803307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4720707" y="5741330"/>
              <a:ext cx="406442" cy="27153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863271" y="4002192"/>
              <a:ext cx="406442" cy="27153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504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33" grpId="0" animBg="1"/>
      <p:bldP spid="234" grpId="0" animBg="1"/>
      <p:bldP spid="235" grpId="0" animBg="1"/>
      <p:bldP spid="236" grpId="0" animBg="1"/>
      <p:bldP spid="237" grpId="0"/>
      <p:bldP spid="239" grpId="0" animBg="1"/>
      <p:bldP spid="242" grpId="0"/>
      <p:bldP spid="2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Indexing enables richer queries</a:t>
            </a:r>
          </a:p>
          <a:p>
            <a:pPr marL="57150" indent="0">
              <a:buNone/>
            </a:pPr>
            <a:r>
              <a:rPr lang="en-US" sz="3600" b="1" dirty="0" smtClean="0"/>
              <a:t>2. Indexes more efficient if data is  </a:t>
            </a:r>
          </a:p>
          <a:p>
            <a:pPr marL="5715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partitioned according to that index</a:t>
            </a:r>
          </a:p>
        </p:txBody>
      </p:sp>
    </p:spTree>
    <p:extLst>
      <p:ext uri="{BB962C8B-B14F-4D97-AF65-F5344CB8AC3E}">
        <p14:creationId xmlns:p14="http://schemas.microsoft.com/office/powerpoint/2010/main" val="192848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Partitioning by Index </a:t>
            </a:r>
            <a:r>
              <a:rPr lang="en-US" sz="3600" dirty="0" smtClean="0">
                <a:sym typeface="Wingdings"/>
              </a:rPr>
              <a:t> Storage Overheads</a:t>
            </a:r>
            <a:endParaRPr lang="en-US" sz="36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2113458" y="357800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172" name="Oval 171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03" name="Rectangle 202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/>
              <p:cNvCxnSpPr>
                <a:stCxn id="205" idx="2"/>
                <a:endCxn id="20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05" idx="2"/>
                <a:endCxn id="20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>
                <a:stCxn id="203" idx="2"/>
                <a:endCxn id="208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9" idx="0"/>
                <a:endCxn id="203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94" name="Rectangle 1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>
                <a:stCxn id="196" idx="2"/>
                <a:endCxn id="1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96" idx="2"/>
                <a:endCxn id="1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tangle 198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>
                <a:stCxn id="194" idx="2"/>
                <a:endCxn id="199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00" idx="0"/>
                <a:endCxn id="194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85" name="Rectangle 18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/>
              <p:cNvCxnSpPr>
                <a:stCxn id="187" idx="2"/>
                <a:endCxn id="18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7" idx="2"/>
                <a:endCxn id="18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>
                <a:stCxn id="185" idx="2"/>
                <a:endCxn id="190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91" idx="0"/>
                <a:endCxn id="185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180" name="Rectangle 17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>
                <a:stCxn id="182" idx="2"/>
                <a:endCxn id="18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2" idx="2"/>
                <a:endCxn id="18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Group 215"/>
          <p:cNvGrpSpPr/>
          <p:nvPr/>
        </p:nvGrpSpPr>
        <p:grpSpPr>
          <a:xfrm>
            <a:off x="2950270" y="1695732"/>
            <a:ext cx="3289038" cy="1554063"/>
            <a:chOff x="3423440" y="1828800"/>
            <a:chExt cx="4627958" cy="2744838"/>
          </a:xfrm>
        </p:grpSpPr>
        <p:grpSp>
          <p:nvGrpSpPr>
            <p:cNvPr id="218" name="Group 217"/>
            <p:cNvGrpSpPr/>
            <p:nvPr/>
          </p:nvGrpSpPr>
          <p:grpSpPr>
            <a:xfrm>
              <a:off x="3445210" y="1828800"/>
              <a:ext cx="4597307" cy="2744838"/>
              <a:chOff x="2201000" y="1832380"/>
              <a:chExt cx="4597307" cy="2744838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201000" y="1852173"/>
                <a:ext cx="4597307" cy="272504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>
                <a:off x="3834976" y="1852174"/>
                <a:ext cx="0" cy="27250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640539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988775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2201001" y="1852174"/>
                <a:ext cx="4597306" cy="356282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3184667" y="1845053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1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987394" y="1832380"/>
                <a:ext cx="569021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2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5060600" y="1865948"/>
                <a:ext cx="667797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. . .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6171154" y="1836259"/>
                <a:ext cx="627152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err="1">
                    <a:latin typeface="Helvetica"/>
                    <a:cs typeface="Helvetica"/>
                  </a:rPr>
                  <a:t>c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2991048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>
                <a:off x="2343248" y="1865948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>
                    <a:latin typeface="Helvetica"/>
                    <a:cs typeface="Helvetica"/>
                  </a:rPr>
                  <a:t>0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219" name="Straight Connector 218"/>
            <p:cNvCxnSpPr/>
            <p:nvPr/>
          </p:nvCxnSpPr>
          <p:spPr>
            <a:xfrm>
              <a:off x="3423440" y="2550926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448899" y="2895465"/>
              <a:ext cx="459361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31137" y="3240004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448899" y="3579270"/>
              <a:ext cx="460249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445210" y="3922010"/>
              <a:ext cx="4597306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3445210" y="4261276"/>
              <a:ext cx="4597306" cy="347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/>
          <p:cNvSpPr txBox="1"/>
          <p:nvPr/>
        </p:nvSpPr>
        <p:spPr>
          <a:xfrm>
            <a:off x="817600" y="2234527"/>
            <a:ext cx="1910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partitioning key</a:t>
            </a:r>
            <a:endParaRPr lang="en-US" b="1" dirty="0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2175146" y="2494723"/>
            <a:ext cx="704417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2984521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244" name="Group 243"/>
          <p:cNvGrpSpPr/>
          <p:nvPr/>
        </p:nvGrpSpPr>
        <p:grpSpPr>
          <a:xfrm>
            <a:off x="1955700" y="37125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45" name="Oval 244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76" name="Rectangle 275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>
                <a:stCxn id="278" idx="2"/>
                <a:endCxn id="27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8" idx="2"/>
                <a:endCxn id="27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tangle 28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Connector 282"/>
              <p:cNvCxnSpPr>
                <a:stCxn id="276" idx="2"/>
                <a:endCxn id="28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82" idx="0"/>
                <a:endCxn id="27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67" name="Rectangle 266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/>
              <p:cNvCxnSpPr>
                <a:stCxn id="269" idx="2"/>
                <a:endCxn id="26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69" idx="2"/>
                <a:endCxn id="26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tangle 27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Connector 273"/>
              <p:cNvCxnSpPr>
                <a:stCxn id="267" idx="2"/>
                <a:endCxn id="27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73" idx="0"/>
                <a:endCxn id="26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58" name="Rectangle 25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>
                <a:stCxn id="260" idx="2"/>
                <a:endCxn id="25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0" idx="2"/>
                <a:endCxn id="25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Rectangle 26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>
                <a:stCxn id="258" idx="2"/>
                <a:endCxn id="26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64" idx="0"/>
                <a:endCxn id="25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53" name="Rectangle 25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/>
              <p:cNvCxnSpPr>
                <a:stCxn id="255" idx="2"/>
                <a:endCxn id="25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55" idx="2"/>
                <a:endCxn id="25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 284"/>
          <p:cNvGrpSpPr/>
          <p:nvPr/>
        </p:nvGrpSpPr>
        <p:grpSpPr>
          <a:xfrm>
            <a:off x="1797942" y="38649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86" name="Oval 28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17" name="Rectangle 31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>
                <a:stCxn id="319" idx="2"/>
                <a:endCxn id="31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19" idx="2"/>
                <a:endCxn id="31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tangle 32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17" idx="2"/>
                <a:endCxn id="32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23" idx="0"/>
                <a:endCxn id="31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08" name="Rectangle 30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>
                <a:stCxn id="310" idx="2"/>
                <a:endCxn id="30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0" idx="2"/>
                <a:endCxn id="30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Rectangle 31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>
                <a:stCxn id="308" idx="2"/>
                <a:endCxn id="31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314" idx="0"/>
                <a:endCxn id="30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99" name="Rectangle 29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Straight Connector 301"/>
              <p:cNvCxnSpPr>
                <a:stCxn id="301" idx="2"/>
                <a:endCxn id="29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301" idx="2"/>
                <a:endCxn id="30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30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>
                <a:stCxn id="299" idx="2"/>
                <a:endCxn id="30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05" idx="0"/>
                <a:endCxn id="29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94" name="Rectangle 2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2"/>
                <a:endCxn id="2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96" idx="2"/>
                <a:endCxn id="2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/>
          <p:cNvSpPr/>
          <p:nvPr/>
        </p:nvSpPr>
        <p:spPr>
          <a:xfrm>
            <a:off x="4138360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15" name="Group 414"/>
          <p:cNvGrpSpPr/>
          <p:nvPr/>
        </p:nvGrpSpPr>
        <p:grpSpPr>
          <a:xfrm>
            <a:off x="1723468" y="4250526"/>
            <a:ext cx="5737802" cy="958461"/>
            <a:chOff x="1875652" y="5451304"/>
            <a:chExt cx="5737802" cy="958461"/>
          </a:xfrm>
        </p:grpSpPr>
        <p:sp>
          <p:nvSpPr>
            <p:cNvPr id="327" name="Rectangle 326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32" name="Rectangle 331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5" name="Straight Connector 334"/>
              <p:cNvCxnSpPr>
                <a:stCxn id="334" idx="2"/>
                <a:endCxn id="33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34" idx="2"/>
                <a:endCxn id="33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ectangle 33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Connector 338"/>
              <p:cNvCxnSpPr>
                <a:stCxn id="332" idx="2"/>
                <a:endCxn id="33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8" idx="0"/>
                <a:endCxn id="33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42" name="Rectangle 34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5" name="Straight Connector 344"/>
              <p:cNvCxnSpPr>
                <a:stCxn id="344" idx="2"/>
                <a:endCxn id="34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44" idx="2"/>
                <a:endCxn id="34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ectangle 34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Connector 348"/>
              <p:cNvCxnSpPr>
                <a:stCxn id="342" idx="2"/>
                <a:endCxn id="34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48" idx="0"/>
                <a:endCxn id="34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52" name="Rectangle 35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5" name="Straight Connector 354"/>
              <p:cNvCxnSpPr>
                <a:stCxn id="354" idx="2"/>
                <a:endCxn id="35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54" idx="2"/>
                <a:endCxn id="35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Rectangle 35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Connector 358"/>
              <p:cNvCxnSpPr>
                <a:stCxn id="352" idx="2"/>
                <a:endCxn id="35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>
                <a:stCxn id="358" idx="0"/>
                <a:endCxn id="35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Connector 364"/>
              <p:cNvCxnSpPr>
                <a:stCxn id="364" idx="2"/>
                <a:endCxn id="36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4" idx="2"/>
                <a:endCxn id="36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368" name="Rectangle 36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370" name="Straight Connector 369"/>
              <p:cNvCxnSpPr>
                <a:stCxn id="369" idx="2"/>
                <a:endCxn id="36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7" name="Rectangle 416"/>
          <p:cNvSpPr/>
          <p:nvPr/>
        </p:nvSpPr>
        <p:spPr>
          <a:xfrm>
            <a:off x="5664498" y="1908658"/>
            <a:ext cx="553121" cy="1341137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62" name="Group 461"/>
          <p:cNvGrpSpPr/>
          <p:nvPr/>
        </p:nvGrpSpPr>
        <p:grpSpPr>
          <a:xfrm>
            <a:off x="1442214" y="4364061"/>
            <a:ext cx="5803009" cy="1074349"/>
            <a:chOff x="1262705" y="5231979"/>
            <a:chExt cx="5803009" cy="1074349"/>
          </a:xfrm>
        </p:grpSpPr>
        <p:sp>
          <p:nvSpPr>
            <p:cNvPr id="459" name="Regular Pentagon 458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gular Pentagon 459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gular Pentagon 460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gular Pentagon 415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418" name="Group 417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2" name="Straight Connector 421"/>
                <p:cNvCxnSpPr>
                  <a:stCxn id="421" idx="2"/>
                  <a:endCxn id="41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21" idx="2"/>
                  <a:endCxn id="42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4" name="Rectangle 42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Connector 425"/>
                <p:cNvCxnSpPr>
                  <a:stCxn id="419" idx="2"/>
                  <a:endCxn id="42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25" idx="0"/>
                  <a:endCxn id="41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8" name="Group 427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29" name="Rectangle 42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2" name="Straight Connector 431"/>
                <p:cNvCxnSpPr>
                  <a:stCxn id="431" idx="2"/>
                  <a:endCxn id="42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>
                  <a:stCxn id="431" idx="2"/>
                  <a:endCxn id="43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4" name="Rectangle 43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6" name="Straight Connector 435"/>
                <p:cNvCxnSpPr>
                  <a:stCxn id="429" idx="2"/>
                  <a:endCxn id="43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>
                  <a:stCxn id="435" idx="0"/>
                  <a:endCxn id="42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8" name="Group 437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39" name="Rectangle 43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2" name="Straight Connector 441"/>
                <p:cNvCxnSpPr>
                  <a:stCxn id="441" idx="2"/>
                  <a:endCxn id="43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>
                  <a:stCxn id="441" idx="2"/>
                  <a:endCxn id="44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4" name="Rectangle 44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6" name="Straight Connector 445"/>
                <p:cNvCxnSpPr>
                  <a:stCxn id="439" idx="2"/>
                  <a:endCxn id="44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>
                  <a:stCxn id="445" idx="0"/>
                  <a:endCxn id="43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447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2" name="Straight Connector 451"/>
                <p:cNvCxnSpPr>
                  <a:stCxn id="451" idx="2"/>
                  <a:endCxn id="44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>
                  <a:stCxn id="451" idx="2"/>
                  <a:endCxn id="45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" name="Group 453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455" name="Rectangle 454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457" name="Straight Connector 456"/>
                <p:cNvCxnSpPr>
                  <a:stCxn id="456" idx="2"/>
                  <a:endCxn id="455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1" name="TextBox 240"/>
          <p:cNvSpPr txBox="1"/>
          <p:nvPr/>
        </p:nvSpPr>
        <p:spPr>
          <a:xfrm>
            <a:off x="1600113" y="5667486"/>
            <a:ext cx="61827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Partitioning by index </a:t>
            </a:r>
            <a:r>
              <a:rPr lang="en-US" sz="2400" dirty="0" smtClean="0">
                <a:sym typeface="Wingdings"/>
              </a:rPr>
              <a:t> must store data again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80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417" grpId="0" animBg="1"/>
      <p:bldP spid="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Partitioning by Index </a:t>
            </a:r>
            <a:r>
              <a:rPr lang="en-US" sz="3600" dirty="0" smtClean="0">
                <a:sym typeface="Wingdings"/>
              </a:rPr>
              <a:t> Storage Overheads</a:t>
            </a:r>
            <a:endParaRPr lang="en-US" sz="3600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2950270" y="1695732"/>
            <a:ext cx="3289038" cy="1554063"/>
            <a:chOff x="3423440" y="1828800"/>
            <a:chExt cx="4627958" cy="2744838"/>
          </a:xfrm>
        </p:grpSpPr>
        <p:grpSp>
          <p:nvGrpSpPr>
            <p:cNvPr id="218" name="Group 217"/>
            <p:cNvGrpSpPr/>
            <p:nvPr/>
          </p:nvGrpSpPr>
          <p:grpSpPr>
            <a:xfrm>
              <a:off x="3445210" y="1828800"/>
              <a:ext cx="4597307" cy="2744838"/>
              <a:chOff x="2201000" y="1832380"/>
              <a:chExt cx="4597307" cy="2744838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201000" y="1852173"/>
                <a:ext cx="4597307" cy="272504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>
                <a:off x="3834976" y="1852174"/>
                <a:ext cx="0" cy="27250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640539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988775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2201001" y="1852174"/>
                <a:ext cx="4597306" cy="356282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3184667" y="1845053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1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987394" y="1832380"/>
                <a:ext cx="569021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2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5060600" y="1865948"/>
                <a:ext cx="667797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. . .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6171154" y="1836259"/>
                <a:ext cx="627152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err="1">
                    <a:latin typeface="Helvetica"/>
                    <a:cs typeface="Helvetica"/>
                  </a:rPr>
                  <a:t>c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2991048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>
                <a:off x="2343248" y="1865948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>
                    <a:latin typeface="Helvetica"/>
                    <a:cs typeface="Helvetica"/>
                  </a:rPr>
                  <a:t>0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219" name="Straight Connector 218"/>
            <p:cNvCxnSpPr/>
            <p:nvPr/>
          </p:nvCxnSpPr>
          <p:spPr>
            <a:xfrm>
              <a:off x="3423440" y="2550926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448899" y="2895465"/>
              <a:ext cx="459361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31137" y="3240004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448899" y="3579270"/>
              <a:ext cx="460249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445210" y="3922010"/>
              <a:ext cx="4597306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3445210" y="4261276"/>
              <a:ext cx="4597306" cy="347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/>
          <p:cNvSpPr txBox="1"/>
          <p:nvPr/>
        </p:nvSpPr>
        <p:spPr>
          <a:xfrm>
            <a:off x="817600" y="2234527"/>
            <a:ext cx="1910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partitioning key</a:t>
            </a:r>
            <a:endParaRPr lang="en-US" b="1" dirty="0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2175146" y="2494723"/>
            <a:ext cx="704417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2984521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285" name="Group 284"/>
          <p:cNvGrpSpPr/>
          <p:nvPr/>
        </p:nvGrpSpPr>
        <p:grpSpPr>
          <a:xfrm>
            <a:off x="1797942" y="38649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86" name="Oval 28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17" name="Rectangle 31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>
                <a:stCxn id="319" idx="2"/>
                <a:endCxn id="31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19" idx="2"/>
                <a:endCxn id="31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tangle 32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17" idx="2"/>
                <a:endCxn id="32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23" idx="0"/>
                <a:endCxn id="31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08" name="Rectangle 30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>
                <a:stCxn id="310" idx="2"/>
                <a:endCxn id="30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0" idx="2"/>
                <a:endCxn id="30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Rectangle 31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>
                <a:stCxn id="308" idx="2"/>
                <a:endCxn id="31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314" idx="0"/>
                <a:endCxn id="30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99" name="Rectangle 29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Straight Connector 301"/>
              <p:cNvCxnSpPr>
                <a:stCxn id="301" idx="2"/>
                <a:endCxn id="29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301" idx="2"/>
                <a:endCxn id="30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30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>
                <a:stCxn id="299" idx="2"/>
                <a:endCxn id="30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05" idx="0"/>
                <a:endCxn id="29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94" name="Rectangle 2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2"/>
                <a:endCxn id="2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96" idx="2"/>
                <a:endCxn id="2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/>
          <p:cNvSpPr/>
          <p:nvPr/>
        </p:nvSpPr>
        <p:spPr>
          <a:xfrm>
            <a:off x="4138360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17" name="Rectangle 416"/>
          <p:cNvSpPr/>
          <p:nvPr/>
        </p:nvSpPr>
        <p:spPr>
          <a:xfrm>
            <a:off x="5664498" y="1908658"/>
            <a:ext cx="553121" cy="1341137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58" name="Group 457"/>
          <p:cNvGrpSpPr/>
          <p:nvPr/>
        </p:nvGrpSpPr>
        <p:grpSpPr>
          <a:xfrm>
            <a:off x="1996145" y="3969801"/>
            <a:ext cx="5277152" cy="482479"/>
            <a:chOff x="1943624" y="3717071"/>
            <a:chExt cx="5277152" cy="482479"/>
          </a:xfrm>
          <a:solidFill>
            <a:srgbClr val="660066"/>
          </a:solidFill>
        </p:grpSpPr>
        <p:grpSp>
          <p:nvGrpSpPr>
            <p:cNvPr id="418" name="Group 417"/>
            <p:cNvGrpSpPr/>
            <p:nvPr/>
          </p:nvGrpSpPr>
          <p:grpSpPr>
            <a:xfrm>
              <a:off x="1943624" y="3717071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419" name="Rectangle 418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2" name="Straight Connector 421"/>
              <p:cNvCxnSpPr>
                <a:stCxn id="421" idx="2"/>
                <a:endCxn id="41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421" idx="2"/>
                <a:endCxn id="42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42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6" name="Straight Connector 425"/>
              <p:cNvCxnSpPr>
                <a:stCxn id="419" idx="2"/>
                <a:endCxn id="42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>
                <a:stCxn id="425" idx="0"/>
                <a:endCxn id="41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8" name="Group 427"/>
            <p:cNvGrpSpPr/>
            <p:nvPr/>
          </p:nvGrpSpPr>
          <p:grpSpPr>
            <a:xfrm flipH="1">
              <a:off x="3647860" y="3727412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429" name="Rectangle 42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2" name="Straight Connector 431"/>
              <p:cNvCxnSpPr>
                <a:stCxn id="431" idx="2"/>
                <a:endCxn id="42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>
                <a:stCxn id="431" idx="2"/>
                <a:endCxn id="43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Rectangle 43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6" name="Straight Connector 435"/>
              <p:cNvCxnSpPr>
                <a:stCxn id="429" idx="2"/>
                <a:endCxn id="43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>
                <a:stCxn id="435" idx="0"/>
                <a:endCxn id="42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5218594" y="3739681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439" name="Rectangle 43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2" name="Straight Connector 441"/>
              <p:cNvCxnSpPr>
                <a:stCxn id="441" idx="2"/>
                <a:endCxn id="43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41" idx="2"/>
                <a:endCxn id="44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tangle 44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6" name="Straight Connector 445"/>
              <p:cNvCxnSpPr>
                <a:stCxn id="439" idx="2"/>
                <a:endCxn id="44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>
                <a:stCxn id="445" idx="0"/>
                <a:endCxn id="43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8" name="Group 447"/>
            <p:cNvGrpSpPr/>
            <p:nvPr/>
          </p:nvGrpSpPr>
          <p:grpSpPr>
            <a:xfrm>
              <a:off x="6782367" y="3740183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449" name="Rectangle 44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2" name="Straight Connector 451"/>
              <p:cNvCxnSpPr>
                <a:stCxn id="451" idx="2"/>
                <a:endCxn id="44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51" idx="2"/>
                <a:endCxn id="45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oup 453"/>
            <p:cNvGrpSpPr/>
            <p:nvPr/>
          </p:nvGrpSpPr>
          <p:grpSpPr>
            <a:xfrm>
              <a:off x="3647860" y="3728621"/>
              <a:ext cx="292273" cy="296757"/>
              <a:chOff x="6470501" y="3180006"/>
              <a:chExt cx="827249" cy="881918"/>
            </a:xfrm>
            <a:grpFill/>
          </p:grpSpPr>
          <p:sp>
            <p:nvSpPr>
              <p:cNvPr id="455" name="Rectangle 454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457" name="Straight Connector 456"/>
              <p:cNvCxnSpPr>
                <a:stCxn id="456" idx="2"/>
                <a:endCxn id="45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TextBox 240"/>
          <p:cNvSpPr txBox="1"/>
          <p:nvPr/>
        </p:nvSpPr>
        <p:spPr>
          <a:xfrm>
            <a:off x="1600113" y="5667486"/>
            <a:ext cx="61827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Partitioning by index </a:t>
            </a:r>
            <a:r>
              <a:rPr lang="en-US" sz="2400" dirty="0" smtClean="0">
                <a:sym typeface="Wingdings"/>
              </a:rPr>
              <a:t> must store data again</a:t>
            </a:r>
            <a:endParaRPr lang="en-US" sz="2400" dirty="0"/>
          </a:p>
        </p:txBody>
      </p:sp>
      <p:grpSp>
        <p:nvGrpSpPr>
          <p:cNvPr id="242" name="Group 241"/>
          <p:cNvGrpSpPr/>
          <p:nvPr/>
        </p:nvGrpSpPr>
        <p:grpSpPr>
          <a:xfrm>
            <a:off x="1923076" y="4022110"/>
            <a:ext cx="5277152" cy="482479"/>
            <a:chOff x="1943624" y="3717071"/>
            <a:chExt cx="5277152" cy="482479"/>
          </a:xfrm>
          <a:solidFill>
            <a:srgbClr val="008000"/>
          </a:solidFill>
        </p:grpSpPr>
        <p:grpSp>
          <p:nvGrpSpPr>
            <p:cNvPr id="243" name="Group 242"/>
            <p:cNvGrpSpPr/>
            <p:nvPr/>
          </p:nvGrpSpPr>
          <p:grpSpPr>
            <a:xfrm>
              <a:off x="1943624" y="3717071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401" name="Rectangle 400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4" name="Straight Connector 403"/>
              <p:cNvCxnSpPr>
                <a:stCxn id="403" idx="2"/>
                <a:endCxn id="40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403" idx="2"/>
                <a:endCxn id="40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Rectangle 405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8" name="Straight Connector 407"/>
              <p:cNvCxnSpPr>
                <a:stCxn id="401" idx="2"/>
                <a:endCxn id="406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407" idx="0"/>
                <a:endCxn id="401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/>
            <p:cNvGrpSpPr/>
            <p:nvPr/>
          </p:nvGrpSpPr>
          <p:grpSpPr>
            <a:xfrm flipH="1">
              <a:off x="3647860" y="3727412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92" name="Rectangle 39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5" name="Straight Connector 394"/>
              <p:cNvCxnSpPr>
                <a:stCxn id="394" idx="2"/>
                <a:endCxn id="39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394" idx="2"/>
                <a:endCxn id="39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7" name="Rectangle 39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" name="Straight Connector 398"/>
              <p:cNvCxnSpPr>
                <a:stCxn id="392" idx="2"/>
                <a:endCxn id="39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398" idx="0"/>
                <a:endCxn id="39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71"/>
            <p:cNvGrpSpPr/>
            <p:nvPr/>
          </p:nvGrpSpPr>
          <p:grpSpPr>
            <a:xfrm>
              <a:off x="5218594" y="3739681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83" name="Rectangle 38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6" name="Straight Connector 385"/>
              <p:cNvCxnSpPr>
                <a:stCxn id="385" idx="2"/>
                <a:endCxn id="38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>
                <a:stCxn id="385" idx="2"/>
                <a:endCxn id="38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tangle 387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/>
              <p:cNvCxnSpPr>
                <a:stCxn id="383" idx="2"/>
                <a:endCxn id="388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389" idx="0"/>
                <a:endCxn id="383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/>
            <p:cNvGrpSpPr/>
            <p:nvPr/>
          </p:nvGrpSpPr>
          <p:grpSpPr>
            <a:xfrm>
              <a:off x="6782367" y="3740183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378" name="Rectangle 37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1" name="Straight Connector 380"/>
              <p:cNvCxnSpPr>
                <a:stCxn id="380" idx="2"/>
                <a:endCxn id="37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>
                <a:stCxn id="380" idx="2"/>
                <a:endCxn id="37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/>
            <p:cNvGrpSpPr/>
            <p:nvPr/>
          </p:nvGrpSpPr>
          <p:grpSpPr>
            <a:xfrm>
              <a:off x="3647860" y="3728621"/>
              <a:ext cx="292273" cy="296757"/>
              <a:chOff x="6470501" y="3180006"/>
              <a:chExt cx="827249" cy="881918"/>
            </a:xfrm>
            <a:grpFill/>
          </p:grpSpPr>
          <p:sp>
            <p:nvSpPr>
              <p:cNvPr id="375" name="Rectangle 374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377" name="Straight Connector 376"/>
              <p:cNvCxnSpPr>
                <a:stCxn id="376" idx="2"/>
                <a:endCxn id="37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39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Partitioning by Index </a:t>
            </a:r>
            <a:r>
              <a:rPr lang="en-US" sz="3600" dirty="0" smtClean="0">
                <a:sym typeface="Wingdings"/>
              </a:rPr>
              <a:t> Storage Overheads</a:t>
            </a:r>
            <a:endParaRPr lang="en-US" sz="36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2113458" y="357800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172" name="Oval 171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03" name="Rectangle 202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/>
              <p:cNvCxnSpPr>
                <a:stCxn id="205" idx="2"/>
                <a:endCxn id="20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05" idx="2"/>
                <a:endCxn id="20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>
                <a:stCxn id="203" idx="2"/>
                <a:endCxn id="208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9" idx="0"/>
                <a:endCxn id="203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94" name="Rectangle 1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>
                <a:stCxn id="196" idx="2"/>
                <a:endCxn id="1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96" idx="2"/>
                <a:endCxn id="1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tangle 198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>
                <a:stCxn id="194" idx="2"/>
                <a:endCxn id="199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00" idx="0"/>
                <a:endCxn id="194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85" name="Rectangle 18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/>
              <p:cNvCxnSpPr>
                <a:stCxn id="187" idx="2"/>
                <a:endCxn id="18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7" idx="2"/>
                <a:endCxn id="18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>
                <a:stCxn id="185" idx="2"/>
                <a:endCxn id="190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91" idx="0"/>
                <a:endCxn id="185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180" name="Rectangle 17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>
                <a:stCxn id="182" idx="2"/>
                <a:endCxn id="18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2" idx="2"/>
                <a:endCxn id="18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Group 215"/>
          <p:cNvGrpSpPr/>
          <p:nvPr/>
        </p:nvGrpSpPr>
        <p:grpSpPr>
          <a:xfrm>
            <a:off x="2950270" y="1695732"/>
            <a:ext cx="3289038" cy="1554063"/>
            <a:chOff x="3423440" y="1828800"/>
            <a:chExt cx="4627958" cy="2744838"/>
          </a:xfrm>
        </p:grpSpPr>
        <p:grpSp>
          <p:nvGrpSpPr>
            <p:cNvPr id="218" name="Group 217"/>
            <p:cNvGrpSpPr/>
            <p:nvPr/>
          </p:nvGrpSpPr>
          <p:grpSpPr>
            <a:xfrm>
              <a:off x="3445210" y="1828800"/>
              <a:ext cx="4597307" cy="2744838"/>
              <a:chOff x="2201000" y="1832380"/>
              <a:chExt cx="4597307" cy="2744838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201000" y="1852173"/>
                <a:ext cx="4597307" cy="272504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>
                <a:off x="3834976" y="1852174"/>
                <a:ext cx="0" cy="27250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640539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988775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2201001" y="1852174"/>
                <a:ext cx="4597306" cy="356282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3184667" y="1845053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1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987394" y="1832380"/>
                <a:ext cx="569021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2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5060600" y="1865948"/>
                <a:ext cx="667797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. . .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6171154" y="1836259"/>
                <a:ext cx="627152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err="1">
                    <a:latin typeface="Helvetica"/>
                    <a:cs typeface="Helvetica"/>
                  </a:rPr>
                  <a:t>c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2991048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>
                <a:off x="2343248" y="1865948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>
                    <a:latin typeface="Helvetica"/>
                    <a:cs typeface="Helvetica"/>
                  </a:rPr>
                  <a:t>0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219" name="Straight Connector 218"/>
            <p:cNvCxnSpPr/>
            <p:nvPr/>
          </p:nvCxnSpPr>
          <p:spPr>
            <a:xfrm>
              <a:off x="3423440" y="2550926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448899" y="2895465"/>
              <a:ext cx="459361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31137" y="3240004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448899" y="3579270"/>
              <a:ext cx="460249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445210" y="3922010"/>
              <a:ext cx="4597306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3445210" y="4261276"/>
              <a:ext cx="4597306" cy="347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/>
          <p:cNvSpPr txBox="1"/>
          <p:nvPr/>
        </p:nvSpPr>
        <p:spPr>
          <a:xfrm>
            <a:off x="817600" y="2234527"/>
            <a:ext cx="1910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partitioning key</a:t>
            </a:r>
            <a:endParaRPr lang="en-US" b="1" dirty="0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2175146" y="2494723"/>
            <a:ext cx="704417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2984521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244" name="Group 243"/>
          <p:cNvGrpSpPr/>
          <p:nvPr/>
        </p:nvGrpSpPr>
        <p:grpSpPr>
          <a:xfrm>
            <a:off x="1955700" y="37125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45" name="Oval 244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76" name="Rectangle 275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>
                <a:stCxn id="278" idx="2"/>
                <a:endCxn id="27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8" idx="2"/>
                <a:endCxn id="27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tangle 28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Connector 282"/>
              <p:cNvCxnSpPr>
                <a:stCxn id="276" idx="2"/>
                <a:endCxn id="28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82" idx="0"/>
                <a:endCxn id="27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67" name="Rectangle 266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/>
              <p:cNvCxnSpPr>
                <a:stCxn id="269" idx="2"/>
                <a:endCxn id="26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69" idx="2"/>
                <a:endCxn id="26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tangle 27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Connector 273"/>
              <p:cNvCxnSpPr>
                <a:stCxn id="267" idx="2"/>
                <a:endCxn id="27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73" idx="0"/>
                <a:endCxn id="26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58" name="Rectangle 25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>
                <a:stCxn id="260" idx="2"/>
                <a:endCxn id="25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0" idx="2"/>
                <a:endCxn id="25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Rectangle 26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>
                <a:stCxn id="258" idx="2"/>
                <a:endCxn id="26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64" idx="0"/>
                <a:endCxn id="25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53" name="Rectangle 25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/>
              <p:cNvCxnSpPr>
                <a:stCxn id="255" idx="2"/>
                <a:endCxn id="25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55" idx="2"/>
                <a:endCxn id="25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 284"/>
          <p:cNvGrpSpPr/>
          <p:nvPr/>
        </p:nvGrpSpPr>
        <p:grpSpPr>
          <a:xfrm>
            <a:off x="1797942" y="38649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86" name="Oval 28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17" name="Rectangle 31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>
                <a:stCxn id="319" idx="2"/>
                <a:endCxn id="31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19" idx="2"/>
                <a:endCxn id="31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tangle 32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17" idx="2"/>
                <a:endCxn id="32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23" idx="0"/>
                <a:endCxn id="31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08" name="Rectangle 30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>
                <a:stCxn id="310" idx="2"/>
                <a:endCxn id="30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0" idx="2"/>
                <a:endCxn id="30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Rectangle 31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>
                <a:stCxn id="308" idx="2"/>
                <a:endCxn id="31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314" idx="0"/>
                <a:endCxn id="30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99" name="Rectangle 29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Straight Connector 301"/>
              <p:cNvCxnSpPr>
                <a:stCxn id="301" idx="2"/>
                <a:endCxn id="29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301" idx="2"/>
                <a:endCxn id="30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30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>
                <a:stCxn id="299" idx="2"/>
                <a:endCxn id="30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05" idx="0"/>
                <a:endCxn id="29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94" name="Rectangle 2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2"/>
                <a:endCxn id="2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96" idx="2"/>
                <a:endCxn id="2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/>
          <p:cNvSpPr/>
          <p:nvPr/>
        </p:nvSpPr>
        <p:spPr>
          <a:xfrm>
            <a:off x="4138360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15" name="Group 414"/>
          <p:cNvGrpSpPr/>
          <p:nvPr/>
        </p:nvGrpSpPr>
        <p:grpSpPr>
          <a:xfrm>
            <a:off x="1723468" y="4250526"/>
            <a:ext cx="5737802" cy="958461"/>
            <a:chOff x="1875652" y="5451304"/>
            <a:chExt cx="5737802" cy="958461"/>
          </a:xfrm>
        </p:grpSpPr>
        <p:sp>
          <p:nvSpPr>
            <p:cNvPr id="327" name="Rectangle 326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32" name="Rectangle 331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5" name="Straight Connector 334"/>
              <p:cNvCxnSpPr>
                <a:stCxn id="334" idx="2"/>
                <a:endCxn id="33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34" idx="2"/>
                <a:endCxn id="33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ectangle 33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Connector 338"/>
              <p:cNvCxnSpPr>
                <a:stCxn id="332" idx="2"/>
                <a:endCxn id="33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8" idx="0"/>
                <a:endCxn id="33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42" name="Rectangle 34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5" name="Straight Connector 344"/>
              <p:cNvCxnSpPr>
                <a:stCxn id="344" idx="2"/>
                <a:endCxn id="34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44" idx="2"/>
                <a:endCxn id="34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ectangle 34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Connector 348"/>
              <p:cNvCxnSpPr>
                <a:stCxn id="342" idx="2"/>
                <a:endCxn id="34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48" idx="0"/>
                <a:endCxn id="34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52" name="Rectangle 35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5" name="Straight Connector 354"/>
              <p:cNvCxnSpPr>
                <a:stCxn id="354" idx="2"/>
                <a:endCxn id="35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54" idx="2"/>
                <a:endCxn id="35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Rectangle 35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Connector 358"/>
              <p:cNvCxnSpPr>
                <a:stCxn id="352" idx="2"/>
                <a:endCxn id="35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>
                <a:stCxn id="358" idx="0"/>
                <a:endCxn id="35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Connector 364"/>
              <p:cNvCxnSpPr>
                <a:stCxn id="364" idx="2"/>
                <a:endCxn id="36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4" idx="2"/>
                <a:endCxn id="36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368" name="Rectangle 36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370" name="Straight Connector 369"/>
              <p:cNvCxnSpPr>
                <a:stCxn id="369" idx="2"/>
                <a:endCxn id="36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7" name="Rectangle 416"/>
          <p:cNvSpPr/>
          <p:nvPr/>
        </p:nvSpPr>
        <p:spPr>
          <a:xfrm>
            <a:off x="5664498" y="1908658"/>
            <a:ext cx="553121" cy="1341137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62" name="Group 461"/>
          <p:cNvGrpSpPr/>
          <p:nvPr/>
        </p:nvGrpSpPr>
        <p:grpSpPr>
          <a:xfrm>
            <a:off x="1442214" y="4364061"/>
            <a:ext cx="5803009" cy="1074349"/>
            <a:chOff x="1262705" y="5231979"/>
            <a:chExt cx="5803009" cy="1074349"/>
          </a:xfrm>
        </p:grpSpPr>
        <p:sp>
          <p:nvSpPr>
            <p:cNvPr id="459" name="Regular Pentagon 458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gular Pentagon 459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gular Pentagon 460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gular Pentagon 415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418" name="Group 417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2" name="Straight Connector 421"/>
                <p:cNvCxnSpPr>
                  <a:stCxn id="421" idx="2"/>
                  <a:endCxn id="41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21" idx="2"/>
                  <a:endCxn id="42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4" name="Rectangle 42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Connector 425"/>
                <p:cNvCxnSpPr>
                  <a:stCxn id="419" idx="2"/>
                  <a:endCxn id="42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25" idx="0"/>
                  <a:endCxn id="41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8" name="Group 427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29" name="Rectangle 42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2" name="Straight Connector 431"/>
                <p:cNvCxnSpPr>
                  <a:stCxn id="431" idx="2"/>
                  <a:endCxn id="42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>
                  <a:stCxn id="431" idx="2"/>
                  <a:endCxn id="43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4" name="Rectangle 43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6" name="Straight Connector 435"/>
                <p:cNvCxnSpPr>
                  <a:stCxn id="429" idx="2"/>
                  <a:endCxn id="43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>
                  <a:stCxn id="435" idx="0"/>
                  <a:endCxn id="42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8" name="Group 437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39" name="Rectangle 43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2" name="Straight Connector 441"/>
                <p:cNvCxnSpPr>
                  <a:stCxn id="441" idx="2"/>
                  <a:endCxn id="43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>
                  <a:stCxn id="441" idx="2"/>
                  <a:endCxn id="44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4" name="Rectangle 44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6" name="Straight Connector 445"/>
                <p:cNvCxnSpPr>
                  <a:stCxn id="439" idx="2"/>
                  <a:endCxn id="44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>
                  <a:stCxn id="445" idx="0"/>
                  <a:endCxn id="43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447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2" name="Straight Connector 451"/>
                <p:cNvCxnSpPr>
                  <a:stCxn id="451" idx="2"/>
                  <a:endCxn id="44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>
                  <a:stCxn id="451" idx="2"/>
                  <a:endCxn id="45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" name="Group 453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455" name="Rectangle 454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457" name="Straight Connector 456"/>
                <p:cNvCxnSpPr>
                  <a:stCxn id="456" idx="2"/>
                  <a:endCxn id="455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1" name="TextBox 240"/>
          <p:cNvSpPr txBox="1"/>
          <p:nvPr/>
        </p:nvSpPr>
        <p:spPr>
          <a:xfrm>
            <a:off x="1600113" y="5667486"/>
            <a:ext cx="61827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Partitioning by index </a:t>
            </a:r>
            <a:r>
              <a:rPr lang="en-US" sz="2400" dirty="0" smtClean="0">
                <a:sym typeface="Wingdings"/>
              </a:rPr>
              <a:t> must store data again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43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Partitioning by Index </a:t>
            </a:r>
            <a:r>
              <a:rPr lang="en-US" sz="3600" dirty="0" smtClean="0">
                <a:sym typeface="Wingdings"/>
              </a:rPr>
              <a:t> Storage Overheads</a:t>
            </a:r>
            <a:endParaRPr lang="en-US" sz="36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2113458" y="357800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172" name="Oval 171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03" name="Rectangle 202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/>
              <p:cNvCxnSpPr>
                <a:stCxn id="205" idx="2"/>
                <a:endCxn id="20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05" idx="2"/>
                <a:endCxn id="20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ectangle 207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>
                <a:stCxn id="203" idx="2"/>
                <a:endCxn id="208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9" idx="0"/>
                <a:endCxn id="203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94" name="Rectangle 1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>
                <a:stCxn id="196" idx="2"/>
                <a:endCxn id="1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96" idx="2"/>
                <a:endCxn id="1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tangle 198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>
                <a:stCxn id="194" idx="2"/>
                <a:endCxn id="199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00" idx="0"/>
                <a:endCxn id="194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85" name="Rectangle 18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/>
              <p:cNvCxnSpPr>
                <a:stCxn id="187" idx="2"/>
                <a:endCxn id="18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7" idx="2"/>
                <a:endCxn id="18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>
                <a:stCxn id="185" idx="2"/>
                <a:endCxn id="190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91" idx="0"/>
                <a:endCxn id="185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180" name="Rectangle 17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>
                <a:stCxn id="182" idx="2"/>
                <a:endCxn id="18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2" idx="2"/>
                <a:endCxn id="18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Group 215"/>
          <p:cNvGrpSpPr/>
          <p:nvPr/>
        </p:nvGrpSpPr>
        <p:grpSpPr>
          <a:xfrm>
            <a:off x="2950270" y="1695732"/>
            <a:ext cx="3289038" cy="1554063"/>
            <a:chOff x="3423440" y="1828800"/>
            <a:chExt cx="4627958" cy="2744838"/>
          </a:xfrm>
        </p:grpSpPr>
        <p:grpSp>
          <p:nvGrpSpPr>
            <p:cNvPr id="218" name="Group 217"/>
            <p:cNvGrpSpPr/>
            <p:nvPr/>
          </p:nvGrpSpPr>
          <p:grpSpPr>
            <a:xfrm>
              <a:off x="3445210" y="1828800"/>
              <a:ext cx="4597307" cy="2744838"/>
              <a:chOff x="2201000" y="1832380"/>
              <a:chExt cx="4597307" cy="2744838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2201000" y="1852173"/>
                <a:ext cx="4597307" cy="272504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>
                <a:off x="3834976" y="1852174"/>
                <a:ext cx="0" cy="27250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640539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988775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2201001" y="1852174"/>
                <a:ext cx="4597306" cy="356282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3184667" y="1845053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1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987394" y="1832380"/>
                <a:ext cx="569021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smtClean="0">
                    <a:latin typeface="Helvetica"/>
                    <a:cs typeface="Helvetica"/>
                  </a:rPr>
                  <a:t>2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5060600" y="1865948"/>
                <a:ext cx="667797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. . .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6171154" y="1836259"/>
                <a:ext cx="627152" cy="4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 err="1">
                    <a:latin typeface="Helvetica"/>
                    <a:cs typeface="Helvetica"/>
                  </a:rPr>
                  <a:t>c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2991048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/>
              <p:cNvSpPr txBox="1"/>
              <p:nvPr/>
            </p:nvSpPr>
            <p:spPr>
              <a:xfrm>
                <a:off x="2343248" y="1865948"/>
                <a:ext cx="558861" cy="65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Helvetica"/>
                    <a:cs typeface="Helvetica"/>
                  </a:rPr>
                  <a:t>col</a:t>
                </a:r>
                <a:r>
                  <a:rPr lang="en-US" sz="1000" baseline="-25000" dirty="0">
                    <a:latin typeface="Helvetica"/>
                    <a:cs typeface="Helvetica"/>
                  </a:rPr>
                  <a:t>0</a:t>
                </a:r>
                <a:endParaRPr lang="en-US" sz="1000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219" name="Straight Connector 218"/>
            <p:cNvCxnSpPr/>
            <p:nvPr/>
          </p:nvCxnSpPr>
          <p:spPr>
            <a:xfrm>
              <a:off x="3423440" y="2550926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448899" y="2895465"/>
              <a:ext cx="459361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431137" y="3240004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448899" y="3579270"/>
              <a:ext cx="460249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445210" y="3922010"/>
              <a:ext cx="4597306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3445210" y="4261276"/>
              <a:ext cx="4597306" cy="347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/>
          <p:cNvSpPr txBox="1"/>
          <p:nvPr/>
        </p:nvSpPr>
        <p:spPr>
          <a:xfrm>
            <a:off x="817600" y="2234527"/>
            <a:ext cx="1910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partitioning key</a:t>
            </a:r>
            <a:endParaRPr lang="en-US" b="1" dirty="0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2175146" y="2494723"/>
            <a:ext cx="704417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2984521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244" name="Group 243"/>
          <p:cNvGrpSpPr/>
          <p:nvPr/>
        </p:nvGrpSpPr>
        <p:grpSpPr>
          <a:xfrm>
            <a:off x="1955700" y="37125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45" name="Oval 244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76" name="Rectangle 275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>
                <a:stCxn id="278" idx="2"/>
                <a:endCxn id="27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8" idx="2"/>
                <a:endCxn id="27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tangle 28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Connector 282"/>
              <p:cNvCxnSpPr>
                <a:stCxn id="276" idx="2"/>
                <a:endCxn id="28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82" idx="0"/>
                <a:endCxn id="27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67" name="Rectangle 266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/>
              <p:cNvCxnSpPr>
                <a:stCxn id="269" idx="2"/>
                <a:endCxn id="26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69" idx="2"/>
                <a:endCxn id="26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tangle 27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Connector 273"/>
              <p:cNvCxnSpPr>
                <a:stCxn id="267" idx="2"/>
                <a:endCxn id="27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73" idx="0"/>
                <a:endCxn id="26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58" name="Rectangle 25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>
                <a:stCxn id="260" idx="2"/>
                <a:endCxn id="25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0" idx="2"/>
                <a:endCxn id="25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Rectangle 26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>
                <a:stCxn id="258" idx="2"/>
                <a:endCxn id="26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64" idx="0"/>
                <a:endCxn id="25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53" name="Rectangle 25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/>
              <p:cNvCxnSpPr>
                <a:stCxn id="255" idx="2"/>
                <a:endCxn id="25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55" idx="2"/>
                <a:endCxn id="25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 284"/>
          <p:cNvGrpSpPr/>
          <p:nvPr/>
        </p:nvGrpSpPr>
        <p:grpSpPr>
          <a:xfrm>
            <a:off x="1797942" y="3864950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286" name="Oval 28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0" name="Group 28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17" name="Rectangle 31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>
                <a:stCxn id="319" idx="2"/>
                <a:endCxn id="31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19" idx="2"/>
                <a:endCxn id="31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Rectangle 32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17" idx="2"/>
                <a:endCxn id="32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23" idx="0"/>
                <a:endCxn id="31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08" name="Rectangle 30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>
                <a:stCxn id="310" idx="2"/>
                <a:endCxn id="30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0" idx="2"/>
                <a:endCxn id="30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Rectangle 31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>
                <a:stCxn id="308" idx="2"/>
                <a:endCxn id="31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314" idx="0"/>
                <a:endCxn id="30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99" name="Rectangle 29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Straight Connector 301"/>
              <p:cNvCxnSpPr>
                <a:stCxn id="301" idx="2"/>
                <a:endCxn id="29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301" idx="2"/>
                <a:endCxn id="30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30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Connector 305"/>
              <p:cNvCxnSpPr>
                <a:stCxn id="299" idx="2"/>
                <a:endCxn id="30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05" idx="0"/>
                <a:endCxn id="29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Group 29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294" name="Rectangle 29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2"/>
                <a:endCxn id="29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96" idx="2"/>
                <a:endCxn id="29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Rectangle 325"/>
          <p:cNvSpPr/>
          <p:nvPr/>
        </p:nvSpPr>
        <p:spPr>
          <a:xfrm>
            <a:off x="4138360" y="1917385"/>
            <a:ext cx="553121" cy="1341137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415" name="Group 414"/>
          <p:cNvGrpSpPr/>
          <p:nvPr/>
        </p:nvGrpSpPr>
        <p:grpSpPr>
          <a:xfrm>
            <a:off x="1725295" y="4129289"/>
            <a:ext cx="5737802" cy="958461"/>
            <a:chOff x="1875652" y="5451304"/>
            <a:chExt cx="5737802" cy="958461"/>
          </a:xfrm>
        </p:grpSpPr>
        <p:sp>
          <p:nvSpPr>
            <p:cNvPr id="327" name="Rectangle 326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32" name="Rectangle 331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5" name="Straight Connector 334"/>
              <p:cNvCxnSpPr>
                <a:stCxn id="334" idx="2"/>
                <a:endCxn id="33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34" idx="2"/>
                <a:endCxn id="33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ectangle 33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9" name="Straight Connector 338"/>
              <p:cNvCxnSpPr>
                <a:stCxn id="332" idx="2"/>
                <a:endCxn id="33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8" idx="0"/>
                <a:endCxn id="33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42" name="Rectangle 34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5" name="Straight Connector 344"/>
              <p:cNvCxnSpPr>
                <a:stCxn id="344" idx="2"/>
                <a:endCxn id="34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44" idx="2"/>
                <a:endCxn id="34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ectangle 34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Connector 348"/>
              <p:cNvCxnSpPr>
                <a:stCxn id="342" idx="2"/>
                <a:endCxn id="34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48" idx="0"/>
                <a:endCxn id="34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352" name="Rectangle 35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5" name="Straight Connector 354"/>
              <p:cNvCxnSpPr>
                <a:stCxn id="354" idx="2"/>
                <a:endCxn id="35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54" idx="2"/>
                <a:endCxn id="35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Rectangle 35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Connector 358"/>
              <p:cNvCxnSpPr>
                <a:stCxn id="352" idx="2"/>
                <a:endCxn id="35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>
                <a:stCxn id="358" idx="0"/>
                <a:endCxn id="35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Connector 364"/>
              <p:cNvCxnSpPr>
                <a:stCxn id="364" idx="2"/>
                <a:endCxn id="36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4" idx="2"/>
                <a:endCxn id="36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368" name="Rectangle 36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370" name="Straight Connector 369"/>
              <p:cNvCxnSpPr>
                <a:stCxn id="369" idx="2"/>
                <a:endCxn id="36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7" name="Rectangle 416"/>
          <p:cNvSpPr/>
          <p:nvPr/>
        </p:nvSpPr>
        <p:spPr>
          <a:xfrm>
            <a:off x="5664498" y="1908658"/>
            <a:ext cx="553121" cy="1341137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510" name="Group 509"/>
          <p:cNvGrpSpPr/>
          <p:nvPr/>
        </p:nvGrpSpPr>
        <p:grpSpPr>
          <a:xfrm>
            <a:off x="1547117" y="4293239"/>
            <a:ext cx="5737802" cy="958461"/>
            <a:chOff x="1875652" y="5451304"/>
            <a:chExt cx="5737802" cy="958461"/>
          </a:xfrm>
        </p:grpSpPr>
        <p:sp>
          <p:nvSpPr>
            <p:cNvPr id="511" name="Rectangle 510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5" name="Group 514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46" name="Rectangle 545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9" name="Straight Connector 548"/>
              <p:cNvCxnSpPr>
                <a:stCxn id="548" idx="2"/>
                <a:endCxn id="54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>
                <a:stCxn id="548" idx="2"/>
                <a:endCxn id="54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1" name="Rectangle 55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3" name="Straight Connector 552"/>
              <p:cNvCxnSpPr>
                <a:stCxn id="546" idx="2"/>
                <a:endCxn id="55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stCxn id="552" idx="0"/>
                <a:endCxn id="54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oup 515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37" name="Rectangle 536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0" name="Straight Connector 539"/>
              <p:cNvCxnSpPr>
                <a:stCxn id="539" idx="2"/>
                <a:endCxn id="53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>
                <a:stCxn id="539" idx="2"/>
                <a:endCxn id="53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54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" name="Straight Connector 543"/>
              <p:cNvCxnSpPr>
                <a:stCxn id="537" idx="2"/>
                <a:endCxn id="54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>
                <a:stCxn id="543" idx="0"/>
                <a:endCxn id="53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28" name="Rectangle 52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/>
              <p:cNvCxnSpPr>
                <a:stCxn id="530" idx="2"/>
                <a:endCxn id="52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>
                <a:stCxn id="530" idx="2"/>
                <a:endCxn id="52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" name="Rectangle 53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5" name="Straight Connector 534"/>
              <p:cNvCxnSpPr>
                <a:stCxn id="528" idx="2"/>
                <a:endCxn id="53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>
                <a:stCxn id="534" idx="0"/>
                <a:endCxn id="52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523" name="Rectangle 52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6" name="Straight Connector 525"/>
              <p:cNvCxnSpPr>
                <a:stCxn id="525" idx="2"/>
                <a:endCxn id="52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>
                <a:stCxn id="525" idx="2"/>
                <a:endCxn id="52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520" name="Rectangle 519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522" name="Straight Connector 521"/>
              <p:cNvCxnSpPr>
                <a:stCxn id="521" idx="2"/>
                <a:endCxn id="52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5" name="Group 554"/>
          <p:cNvGrpSpPr/>
          <p:nvPr/>
        </p:nvGrpSpPr>
        <p:grpSpPr>
          <a:xfrm>
            <a:off x="1400980" y="4445945"/>
            <a:ext cx="5737802" cy="958461"/>
            <a:chOff x="1875652" y="5451304"/>
            <a:chExt cx="5737802" cy="958461"/>
          </a:xfrm>
        </p:grpSpPr>
        <p:sp>
          <p:nvSpPr>
            <p:cNvPr id="556" name="Rectangle 555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0" name="Group 559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91" name="Rectangle 590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4" name="Straight Connector 593"/>
              <p:cNvCxnSpPr>
                <a:stCxn id="593" idx="2"/>
                <a:endCxn id="59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>
                <a:stCxn id="593" idx="2"/>
                <a:endCxn id="59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Rectangle 595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8" name="Straight Connector 597"/>
              <p:cNvCxnSpPr>
                <a:stCxn id="591" idx="2"/>
                <a:endCxn id="596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>
                <a:stCxn id="597" idx="0"/>
                <a:endCxn id="591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1" name="Group 560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82" name="Rectangle 581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5" name="Straight Connector 584"/>
              <p:cNvCxnSpPr>
                <a:stCxn id="584" idx="2"/>
                <a:endCxn id="582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>
                <a:stCxn id="584" idx="2"/>
                <a:endCxn id="583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Rectangle 586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9" name="Straight Connector 588"/>
              <p:cNvCxnSpPr>
                <a:stCxn id="582" idx="2"/>
                <a:endCxn id="587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>
                <a:stCxn id="588" idx="0"/>
                <a:endCxn id="582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2" name="Group 561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573" name="Rectangle 572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6" name="Straight Connector 575"/>
              <p:cNvCxnSpPr>
                <a:stCxn id="575" idx="2"/>
                <a:endCxn id="573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>
                <a:stCxn id="575" idx="2"/>
                <a:endCxn id="574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8" name="Rectangle 577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0" name="Straight Connector 579"/>
              <p:cNvCxnSpPr>
                <a:stCxn id="573" idx="2"/>
                <a:endCxn id="578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>
                <a:stCxn id="579" idx="0"/>
                <a:endCxn id="573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" name="Group 562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568" name="Rectangle 56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1" name="Straight Connector 570"/>
              <p:cNvCxnSpPr>
                <a:stCxn id="570" idx="2"/>
                <a:endCxn id="56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>
                <a:stCxn id="570" idx="2"/>
                <a:endCxn id="56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" name="Group 563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565" name="Rectangle 564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567" name="Straight Connector 566"/>
              <p:cNvCxnSpPr>
                <a:stCxn id="566" idx="2"/>
                <a:endCxn id="56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2" name="Group 461"/>
          <p:cNvGrpSpPr/>
          <p:nvPr/>
        </p:nvGrpSpPr>
        <p:grpSpPr>
          <a:xfrm>
            <a:off x="1286473" y="4591047"/>
            <a:ext cx="5803009" cy="1074349"/>
            <a:chOff x="1262705" y="5231979"/>
            <a:chExt cx="5803009" cy="1074349"/>
          </a:xfrm>
        </p:grpSpPr>
        <p:sp>
          <p:nvSpPr>
            <p:cNvPr id="459" name="Regular Pentagon 458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gular Pentagon 459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gular Pentagon 460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gular Pentagon 415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418" name="Group 417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2" name="Straight Connector 421"/>
                <p:cNvCxnSpPr>
                  <a:stCxn id="421" idx="2"/>
                  <a:endCxn id="41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21" idx="2"/>
                  <a:endCxn id="42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4" name="Rectangle 42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Connector 425"/>
                <p:cNvCxnSpPr>
                  <a:stCxn id="419" idx="2"/>
                  <a:endCxn id="42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425" idx="0"/>
                  <a:endCxn id="41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8" name="Group 427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29" name="Rectangle 42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2" name="Straight Connector 431"/>
                <p:cNvCxnSpPr>
                  <a:stCxn id="431" idx="2"/>
                  <a:endCxn id="42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>
                  <a:stCxn id="431" idx="2"/>
                  <a:endCxn id="43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4" name="Rectangle 43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6" name="Straight Connector 435"/>
                <p:cNvCxnSpPr>
                  <a:stCxn id="429" idx="2"/>
                  <a:endCxn id="43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>
                  <a:stCxn id="435" idx="0"/>
                  <a:endCxn id="42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8" name="Group 437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39" name="Rectangle 43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2" name="Straight Connector 441"/>
                <p:cNvCxnSpPr>
                  <a:stCxn id="441" idx="2"/>
                  <a:endCxn id="43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>
                  <a:stCxn id="441" idx="2"/>
                  <a:endCxn id="44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4" name="Rectangle 443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6" name="Straight Connector 445"/>
                <p:cNvCxnSpPr>
                  <a:stCxn id="439" idx="2"/>
                  <a:endCxn id="444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>
                  <a:stCxn id="445" idx="0"/>
                  <a:endCxn id="439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447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2" name="Straight Connector 451"/>
                <p:cNvCxnSpPr>
                  <a:stCxn id="451" idx="2"/>
                  <a:endCxn id="449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>
                  <a:stCxn id="451" idx="2"/>
                  <a:endCxn id="450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" name="Group 453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455" name="Rectangle 454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457" name="Straight Connector 456"/>
                <p:cNvCxnSpPr>
                  <a:stCxn id="456" idx="2"/>
                  <a:endCxn id="455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2" name="Group 241"/>
          <p:cNvGrpSpPr/>
          <p:nvPr/>
        </p:nvGrpSpPr>
        <p:grpSpPr>
          <a:xfrm>
            <a:off x="1194332" y="4743447"/>
            <a:ext cx="5803009" cy="1074349"/>
            <a:chOff x="1262705" y="5231979"/>
            <a:chExt cx="5803009" cy="1074349"/>
          </a:xfrm>
        </p:grpSpPr>
        <p:sp>
          <p:nvSpPr>
            <p:cNvPr id="243" name="Regular Pentagon 242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gular Pentagon 370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gular Pentagon 371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gular Pentagon 372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4" name="Group 373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375" name="Group 374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06" name="Rectangle 405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9" name="Straight Connector 408"/>
                <p:cNvCxnSpPr>
                  <a:stCxn id="408" idx="2"/>
                  <a:endCxn id="406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>
                  <a:stCxn id="408" idx="2"/>
                  <a:endCxn id="407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" name="Rectangle 410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3" name="Straight Connector 412"/>
                <p:cNvCxnSpPr>
                  <a:stCxn id="406" idx="2"/>
                  <a:endCxn id="411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>
                  <a:stCxn id="412" idx="0"/>
                  <a:endCxn id="406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0" name="Straight Connector 399"/>
                <p:cNvCxnSpPr>
                  <a:stCxn id="399" idx="2"/>
                  <a:endCxn id="397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>
                  <a:stCxn id="399" idx="2"/>
                  <a:endCxn id="398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2" name="Rectangle 401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4" name="Straight Connector 403"/>
                <p:cNvCxnSpPr>
                  <a:stCxn id="397" idx="2"/>
                  <a:endCxn id="402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>
                  <a:stCxn id="403" idx="0"/>
                  <a:endCxn id="397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388" name="Rectangle 387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1" name="Straight Connector 390"/>
                <p:cNvCxnSpPr>
                  <a:stCxn id="390" idx="2"/>
                  <a:endCxn id="388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>
                  <a:stCxn id="390" idx="2"/>
                  <a:endCxn id="389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3" name="Rectangle 392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5" name="Straight Connector 394"/>
                <p:cNvCxnSpPr>
                  <a:stCxn id="388" idx="2"/>
                  <a:endCxn id="393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>
                  <a:stCxn id="394" idx="0"/>
                  <a:endCxn id="388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" name="Group 377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383" name="Rectangle 382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stCxn id="385" idx="2"/>
                  <a:endCxn id="383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>
                  <a:stCxn id="385" idx="2"/>
                  <a:endCxn id="384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" name="Group 378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382" name="Straight Connector 381"/>
                <p:cNvCxnSpPr>
                  <a:stCxn id="381" idx="2"/>
                  <a:endCxn id="380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4" name="Group 463"/>
          <p:cNvGrpSpPr/>
          <p:nvPr/>
        </p:nvGrpSpPr>
        <p:grpSpPr>
          <a:xfrm>
            <a:off x="1168585" y="4896399"/>
            <a:ext cx="5803009" cy="1074349"/>
            <a:chOff x="1262705" y="5231979"/>
            <a:chExt cx="5803009" cy="1074349"/>
          </a:xfrm>
        </p:grpSpPr>
        <p:sp>
          <p:nvSpPr>
            <p:cNvPr id="465" name="Regular Pentagon 464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gular Pentagon 465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gular Pentagon 466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gular Pentagon 467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9" name="Group 468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470" name="Group 469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501" name="Rectangle 500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4" name="Straight Connector 503"/>
                <p:cNvCxnSpPr>
                  <a:stCxn id="503" idx="2"/>
                  <a:endCxn id="501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>
                  <a:stCxn id="503" idx="2"/>
                  <a:endCxn id="502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6" name="Rectangle 505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8" name="Straight Connector 507"/>
                <p:cNvCxnSpPr>
                  <a:stCxn id="501" idx="2"/>
                  <a:endCxn id="506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7" idx="0"/>
                  <a:endCxn id="501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" name="Group 470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92" name="Rectangle 491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5" name="Straight Connector 494"/>
                <p:cNvCxnSpPr>
                  <a:stCxn id="494" idx="2"/>
                  <a:endCxn id="492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>
                  <a:stCxn id="494" idx="2"/>
                  <a:endCxn id="493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7" name="Rectangle 496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9" name="Straight Connector 498"/>
                <p:cNvCxnSpPr>
                  <a:stCxn id="492" idx="2"/>
                  <a:endCxn id="497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>
                  <a:stCxn id="498" idx="0"/>
                  <a:endCxn id="492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" name="Group 471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483" name="Rectangle 482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6" name="Straight Connector 485"/>
                <p:cNvCxnSpPr>
                  <a:stCxn id="485" idx="2"/>
                  <a:endCxn id="483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>
                  <a:stCxn id="485" idx="2"/>
                  <a:endCxn id="484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8" name="Rectangle 487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0" name="Straight Connector 489"/>
                <p:cNvCxnSpPr>
                  <a:stCxn id="483" idx="2"/>
                  <a:endCxn id="488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>
                  <a:stCxn id="489" idx="0"/>
                  <a:endCxn id="483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" name="Group 472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478" name="Rectangle 477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1" name="Straight Connector 480"/>
                <p:cNvCxnSpPr>
                  <a:stCxn id="480" idx="2"/>
                  <a:endCxn id="478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>
                  <a:stCxn id="480" idx="2"/>
                  <a:endCxn id="479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" name="Group 473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477" name="Straight Connector 476"/>
                <p:cNvCxnSpPr>
                  <a:stCxn id="476" idx="2"/>
                  <a:endCxn id="475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/>
          <p:cNvSpPr txBox="1"/>
          <p:nvPr/>
        </p:nvSpPr>
        <p:spPr>
          <a:xfrm>
            <a:off x="3667205" y="5970748"/>
            <a:ext cx="174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HyperDex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38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62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Indexing enables richer queries</a:t>
            </a:r>
          </a:p>
          <a:p>
            <a:pPr marL="57150" indent="0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Indexes more efficient if data is  </a:t>
            </a:r>
          </a:p>
          <a:p>
            <a:pPr marL="57150" indent="0"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partitioned according to that index</a:t>
            </a:r>
          </a:p>
          <a:p>
            <a:pPr marL="57150" indent="0">
              <a:buNone/>
            </a:pPr>
            <a:r>
              <a:rPr lang="en-US" sz="4800" b="1" dirty="0" smtClean="0">
                <a:solidFill>
                  <a:srgbClr val="000090"/>
                </a:solidFill>
              </a:rPr>
              <a:t>3. Rethink replication paradigm</a:t>
            </a:r>
          </a:p>
        </p:txBody>
      </p:sp>
    </p:spTree>
    <p:extLst>
      <p:ext uri="{BB962C8B-B14F-4D97-AF65-F5344CB8AC3E}">
        <p14:creationId xmlns:p14="http://schemas.microsoft.com/office/powerpoint/2010/main" val="39461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5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New replication </a:t>
            </a:r>
            <a:r>
              <a:rPr lang="en-US" sz="2800" dirty="0" smtClean="0"/>
              <a:t>unit:</a:t>
            </a:r>
          </a:p>
          <a:p>
            <a:pPr marL="0" indent="0">
              <a:buNone/>
            </a:pPr>
            <a:r>
              <a:rPr lang="en-US" sz="2800" b="1" dirty="0" err="1" smtClean="0"/>
              <a:t>replex</a:t>
            </a:r>
            <a:r>
              <a:rPr lang="en-US" sz="2800" dirty="0" smtClean="0"/>
              <a:t> -- </a:t>
            </a:r>
            <a:r>
              <a:rPr lang="en-US" sz="2800" dirty="0"/>
              <a:t>data replica partitioned and </a:t>
            </a:r>
            <a:r>
              <a:rPr lang="en-US" sz="2800" dirty="0" smtClean="0"/>
              <a:t>sorted with respect </a:t>
            </a:r>
            <a:r>
              <a:rPr lang="en-US" sz="2800" dirty="0"/>
              <a:t>to an associated index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9422" y="296863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6" name="Oval 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2"/>
                <a:endCxn id="3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9" idx="2"/>
                <a:endCxn id="3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37" idx="2"/>
                <a:endCxn id="4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0"/>
                <a:endCxn id="3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2"/>
                <a:endCxn id="2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0" idx="2"/>
                <a:endCxn id="2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28" idx="2"/>
                <a:endCxn id="3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0"/>
                <a:endCxn id="2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2"/>
                <a:endCxn id="1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2"/>
                <a:endCxn id="2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19" idx="2"/>
                <a:endCxn id="2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5" idx="0"/>
                <a:endCxn id="1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2"/>
                <a:endCxn id="1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2"/>
                <a:endCxn id="1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2271664" y="310318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47" name="Oval 46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80" idx="2"/>
                <a:endCxn id="7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0" idx="2"/>
                <a:endCxn id="7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>
                <a:stCxn id="78" idx="2"/>
                <a:endCxn id="8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0"/>
                <a:endCxn id="7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69" name="Rectangle 6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71" idx="2"/>
                <a:endCxn id="6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1" idx="2"/>
                <a:endCxn id="7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69" idx="2"/>
                <a:endCxn id="7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0"/>
                <a:endCxn id="6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62" idx="2"/>
                <a:endCxn id="6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2" idx="2"/>
                <a:endCxn id="6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>
                <a:stCxn id="60" idx="2"/>
                <a:endCxn id="65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0"/>
                <a:endCxn id="60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stCxn id="57" idx="2"/>
                <a:endCxn id="5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7" idx="2"/>
                <a:endCxn id="5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2113906" y="325558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88" name="Oval 87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19" name="Rectangle 118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stCxn id="121" idx="2"/>
                <a:endCxn id="11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21" idx="2"/>
                <a:endCxn id="12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>
                <a:stCxn id="119" idx="2"/>
                <a:endCxn id="12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5" idx="0"/>
                <a:endCxn id="11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10" name="Rectangle 10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2" idx="2"/>
                <a:endCxn id="11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2" idx="2"/>
                <a:endCxn id="11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/>
              <p:cNvCxnSpPr>
                <a:stCxn id="110" idx="2"/>
                <a:endCxn id="115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16" idx="0"/>
                <a:endCxn id="110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01" name="Rectangle 100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>
                <a:stCxn id="103" idx="2"/>
                <a:endCxn id="10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2"/>
                <a:endCxn id="10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1" idx="2"/>
                <a:endCxn id="106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7" idx="0"/>
                <a:endCxn id="101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2"/>
                <a:endCxn id="9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2"/>
                <a:endCxn id="9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2039432" y="3641164"/>
            <a:ext cx="5737802" cy="958461"/>
            <a:chOff x="1875652" y="5451304"/>
            <a:chExt cx="5737802" cy="958461"/>
          </a:xfrm>
        </p:grpSpPr>
        <p:sp>
          <p:nvSpPr>
            <p:cNvPr id="129" name="Rectangle 128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64" name="Rectangle 163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>
                <a:stCxn id="166" idx="2"/>
                <a:endCxn id="16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66" idx="2"/>
                <a:endCxn id="16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ectangle 168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>
                <a:stCxn id="164" idx="2"/>
                <a:endCxn id="169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70" idx="0"/>
                <a:endCxn id="164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55" name="Rectangle 15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>
                <a:stCxn id="157" idx="2"/>
                <a:endCxn id="15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7" idx="2"/>
                <a:endCxn id="15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/>
              <p:cNvCxnSpPr>
                <a:stCxn id="155" idx="2"/>
                <a:endCxn id="160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61" idx="0"/>
                <a:endCxn id="155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46" name="Rectangle 145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>
                <a:stCxn id="148" idx="2"/>
                <a:endCxn id="14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8" idx="2"/>
                <a:endCxn id="14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>
                <a:stCxn id="146" idx="2"/>
                <a:endCxn id="15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52" idx="0"/>
                <a:endCxn id="14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>
                <a:stCxn id="143" idx="2"/>
                <a:endCxn id="14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43" idx="2"/>
                <a:endCxn id="14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138" name="Rectangle 13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40" name="Straight Connector 139"/>
              <p:cNvCxnSpPr>
                <a:stCxn id="139" idx="2"/>
                <a:endCxn id="13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/>
          <p:cNvGrpSpPr/>
          <p:nvPr/>
        </p:nvGrpSpPr>
        <p:grpSpPr>
          <a:xfrm>
            <a:off x="1758178" y="3754699"/>
            <a:ext cx="5803009" cy="1074349"/>
            <a:chOff x="1262705" y="5231979"/>
            <a:chExt cx="5803009" cy="1074349"/>
          </a:xfrm>
        </p:grpSpPr>
        <p:sp>
          <p:nvSpPr>
            <p:cNvPr id="174" name="Regular Pentagon 173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gular Pentagon 174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gular Pentagon 175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gular Pentagon 176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179" name="Group 178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3" name="Straight Connector 212"/>
                <p:cNvCxnSpPr>
                  <a:stCxn id="212" idx="2"/>
                  <a:endCxn id="210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stCxn id="212" idx="2"/>
                  <a:endCxn id="211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Rectangle 214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stCxn id="210" idx="2"/>
                  <a:endCxn id="215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>
                  <a:stCxn id="216" idx="0"/>
                  <a:endCxn id="210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1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stCxn id="203" idx="2"/>
                  <a:endCxn id="202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ectangle 205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8" name="Straight Connector 207"/>
                <p:cNvCxnSpPr>
                  <a:stCxn id="201" idx="2"/>
                  <a:endCxn id="206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207" idx="0"/>
                  <a:endCxn id="201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stCxn id="194" idx="2"/>
                  <a:endCxn id="192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stCxn id="194" idx="2"/>
                  <a:endCxn id="193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Rectangle 196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>
                  <a:stCxn id="192" idx="2"/>
                  <a:endCxn id="197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stCxn id="198" idx="0"/>
                  <a:endCxn id="192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0" name="Straight Connector 189"/>
                <p:cNvCxnSpPr>
                  <a:stCxn id="189" idx="2"/>
                  <a:endCxn id="187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>
                  <a:stCxn id="189" idx="2"/>
                  <a:endCxn id="188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186" name="Straight Connector 185"/>
                <p:cNvCxnSpPr>
                  <a:stCxn id="185" idx="2"/>
                  <a:endCxn id="184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9" name="TextBox 218"/>
          <p:cNvSpPr txBox="1"/>
          <p:nvPr/>
        </p:nvSpPr>
        <p:spPr>
          <a:xfrm>
            <a:off x="712296" y="3677431"/>
            <a:ext cx="10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replexes</a:t>
            </a:r>
            <a:endParaRPr lang="en-US" dirty="0"/>
          </a:p>
        </p:txBody>
      </p:sp>
      <p:sp>
        <p:nvSpPr>
          <p:cNvPr id="220" name="Content Placeholder 2"/>
          <p:cNvSpPr txBox="1">
            <a:spLocks/>
          </p:cNvSpPr>
          <p:nvPr/>
        </p:nvSpPr>
        <p:spPr>
          <a:xfrm>
            <a:off x="1891502" y="5059572"/>
            <a:ext cx="5492224" cy="68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Serves data </a:t>
            </a:r>
            <a:r>
              <a:rPr lang="en-US" sz="2800" b="1" dirty="0" smtClean="0"/>
              <a:t>repl</a:t>
            </a:r>
            <a:r>
              <a:rPr lang="en-US" sz="2800" dirty="0" smtClean="0"/>
              <a:t>ication and ind</a:t>
            </a:r>
            <a:r>
              <a:rPr lang="en-US" sz="2800" b="1" dirty="0" smtClean="0"/>
              <a:t>ex</a:t>
            </a:r>
            <a:r>
              <a:rPr lang="en-US" sz="2800" dirty="0" smtClean="0"/>
              <a:t>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3786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9" grpId="0"/>
      <p:bldP spid="2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5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New replication </a:t>
            </a:r>
            <a:r>
              <a:rPr lang="en-US" sz="2800" dirty="0" smtClean="0"/>
              <a:t>unit:</a:t>
            </a:r>
          </a:p>
          <a:p>
            <a:pPr marL="0" indent="0">
              <a:buNone/>
            </a:pPr>
            <a:r>
              <a:rPr lang="en-US" sz="2800" b="1" dirty="0" err="1" smtClean="0"/>
              <a:t>replex</a:t>
            </a:r>
            <a:r>
              <a:rPr lang="en-US" sz="2800" dirty="0" smtClean="0"/>
              <a:t> -- </a:t>
            </a:r>
            <a:r>
              <a:rPr lang="en-US" sz="2800" dirty="0"/>
              <a:t>data replica partitioned and </a:t>
            </a:r>
            <a:r>
              <a:rPr lang="en-US" sz="2800" dirty="0" smtClean="0"/>
              <a:t>sorted with respect </a:t>
            </a:r>
            <a:r>
              <a:rPr lang="en-US" sz="2800" dirty="0"/>
              <a:t>to an associated index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9422" y="296863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6" name="Oval 5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2"/>
                <a:endCxn id="37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9" idx="2"/>
                <a:endCxn id="38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37" idx="2"/>
                <a:endCxn id="42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0"/>
                <a:endCxn id="37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2"/>
                <a:endCxn id="2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0" idx="2"/>
                <a:endCxn id="2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28" idx="2"/>
                <a:endCxn id="3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0"/>
                <a:endCxn id="2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2"/>
                <a:endCxn id="1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2"/>
                <a:endCxn id="2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19" idx="2"/>
                <a:endCxn id="2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5" idx="0"/>
                <a:endCxn id="1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6" idx="2"/>
                <a:endCxn id="1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2"/>
                <a:endCxn id="1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2271664" y="310318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47" name="Oval 46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80" idx="2"/>
                <a:endCxn id="7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0" idx="2"/>
                <a:endCxn id="79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>
                <a:stCxn id="78" idx="2"/>
                <a:endCxn id="83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0"/>
                <a:endCxn id="78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69" name="Rectangle 68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71" idx="2"/>
                <a:endCxn id="6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1" idx="2"/>
                <a:endCxn id="7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69" idx="2"/>
                <a:endCxn id="7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0"/>
                <a:endCxn id="6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62" idx="2"/>
                <a:endCxn id="6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2" idx="2"/>
                <a:endCxn id="6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>
                <a:stCxn id="60" idx="2"/>
                <a:endCxn id="65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0"/>
                <a:endCxn id="60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stCxn id="57" idx="2"/>
                <a:endCxn id="5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7" idx="2"/>
                <a:endCxn id="5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2113906" y="3255588"/>
            <a:ext cx="5910319" cy="1116164"/>
            <a:chOff x="1526216" y="2457490"/>
            <a:chExt cx="5910319" cy="1116164"/>
          </a:xfrm>
          <a:solidFill>
            <a:srgbClr val="FF0000"/>
          </a:solidFill>
        </p:grpSpPr>
        <p:sp>
          <p:nvSpPr>
            <p:cNvPr id="88" name="Oval 87"/>
            <p:cNvSpPr/>
            <p:nvPr/>
          </p:nvSpPr>
          <p:spPr>
            <a:xfrm>
              <a:off x="1526216" y="245749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775574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306189" y="2491895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193272" y="2471000"/>
              <a:ext cx="1130346" cy="108175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797487" y="249189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19" name="Rectangle 118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stCxn id="121" idx="2"/>
                <a:endCxn id="119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21" idx="2"/>
                <a:endCxn id="120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>
                <a:stCxn id="119" idx="2"/>
                <a:endCxn id="124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5" idx="0"/>
                <a:endCxn id="119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 flipH="1">
              <a:off x="3501723" y="2502236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10" name="Rectangle 109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2" idx="2"/>
                <a:endCxn id="110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2" idx="2"/>
                <a:endCxn id="111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/>
              <p:cNvCxnSpPr>
                <a:stCxn id="110" idx="2"/>
                <a:endCxn id="115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16" idx="0"/>
                <a:endCxn id="110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072457" y="2514505"/>
              <a:ext cx="536579" cy="459869"/>
              <a:chOff x="6192640" y="3180006"/>
              <a:chExt cx="1518735" cy="1366663"/>
            </a:xfrm>
            <a:grpFill/>
          </p:grpSpPr>
          <p:sp>
            <p:nvSpPr>
              <p:cNvPr id="101" name="Rectangle 100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>
                <a:stCxn id="103" idx="2"/>
                <a:endCxn id="10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2"/>
                <a:endCxn id="10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1" idx="2"/>
                <a:endCxn id="106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7" idx="0"/>
                <a:endCxn id="101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636230" y="2515007"/>
              <a:ext cx="438409" cy="297966"/>
              <a:chOff x="6470500" y="3180006"/>
              <a:chExt cx="1240875" cy="885511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2"/>
                <a:endCxn id="9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2"/>
                <a:endCxn id="9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2039432" y="3641164"/>
            <a:ext cx="5737802" cy="958461"/>
            <a:chOff x="1875652" y="5451304"/>
            <a:chExt cx="5737802" cy="958461"/>
          </a:xfrm>
        </p:grpSpPr>
        <p:sp>
          <p:nvSpPr>
            <p:cNvPr id="129" name="Rectangle 128"/>
            <p:cNvSpPr/>
            <p:nvPr/>
          </p:nvSpPr>
          <p:spPr>
            <a:xfrm>
              <a:off x="1875652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40866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13817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95198" y="5453529"/>
              <a:ext cx="972588" cy="956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001371" y="545130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64" name="Rectangle 163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>
                <a:stCxn id="166" idx="2"/>
                <a:endCxn id="164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66" idx="2"/>
                <a:endCxn id="165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ectangle 168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>
                <a:stCxn id="164" idx="2"/>
                <a:endCxn id="169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70" idx="0"/>
                <a:endCxn id="164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 flipH="1">
              <a:off x="3705607" y="5461645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55" name="Rectangle 154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>
                <a:stCxn id="157" idx="2"/>
                <a:endCxn id="155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7" idx="2"/>
                <a:endCxn id="156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804596" y="4240173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/>
              <p:cNvCxnSpPr>
                <a:stCxn id="155" idx="2"/>
                <a:endCxn id="160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61" idx="0"/>
                <a:endCxn id="155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5276341" y="5473914"/>
              <a:ext cx="536579" cy="459869"/>
              <a:chOff x="6192640" y="3180006"/>
              <a:chExt cx="1518735" cy="1366663"/>
            </a:xfrm>
            <a:solidFill>
              <a:srgbClr val="008000"/>
            </a:solidFill>
          </p:grpSpPr>
          <p:sp>
            <p:nvSpPr>
              <p:cNvPr id="146" name="Rectangle 145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>
                <a:stCxn id="148" idx="2"/>
                <a:endCxn id="146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8" idx="2"/>
                <a:endCxn id="147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6192640" y="424905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804597" y="4240172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>
                <a:stCxn id="146" idx="2"/>
                <a:endCxn id="151" idx="0"/>
              </p:cNvCxnSpPr>
              <p:nvPr/>
            </p:nvCxnSpPr>
            <p:spPr>
              <a:xfrm flipH="1">
                <a:off x="6399453" y="4061925"/>
                <a:ext cx="277860" cy="18712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52" idx="0"/>
                <a:endCxn id="146" idx="2"/>
              </p:cNvCxnSpPr>
              <p:nvPr/>
            </p:nvCxnSpPr>
            <p:spPr>
              <a:xfrm flipH="1" flipV="1">
                <a:off x="6677313" y="4061925"/>
                <a:ext cx="334097" cy="17824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6840114" y="5474416"/>
              <a:ext cx="438409" cy="297966"/>
              <a:chOff x="6470500" y="3180006"/>
              <a:chExt cx="1240875" cy="885511"/>
            </a:xfrm>
            <a:solidFill>
              <a:srgbClr val="008000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6470500" y="3764308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297750" y="3767900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>
                <a:stCxn id="143" idx="2"/>
                <a:endCxn id="141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43" idx="2"/>
                <a:endCxn id="142" idx="0"/>
              </p:cNvCxnSpPr>
              <p:nvPr/>
            </p:nvCxnSpPr>
            <p:spPr>
              <a:xfrm>
                <a:off x="7090938" y="3477623"/>
                <a:ext cx="413625" cy="290277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3705607" y="5462854"/>
              <a:ext cx="292273" cy="296757"/>
              <a:chOff x="6470501" y="3180006"/>
              <a:chExt cx="827249" cy="881918"/>
            </a:xfrm>
            <a:solidFill>
              <a:srgbClr val="008000"/>
            </a:solidFill>
          </p:grpSpPr>
          <p:sp>
            <p:nvSpPr>
              <p:cNvPr id="138" name="Rectangle 137"/>
              <p:cNvSpPr/>
              <p:nvPr/>
            </p:nvSpPr>
            <p:spPr>
              <a:xfrm>
                <a:off x="6470501" y="3764308"/>
                <a:ext cx="413624" cy="297616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884125" y="3180006"/>
                <a:ext cx="413625" cy="297617"/>
              </a:xfrm>
              <a:prstGeom prst="rect">
                <a:avLst/>
              </a:prstGeom>
              <a:grpFill/>
              <a:ln w="1905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40" name="Straight Connector 139"/>
              <p:cNvCxnSpPr>
                <a:stCxn id="139" idx="2"/>
                <a:endCxn id="138" idx="0"/>
              </p:cNvCxnSpPr>
              <p:nvPr/>
            </p:nvCxnSpPr>
            <p:spPr>
              <a:xfrm flipH="1">
                <a:off x="6677313" y="3477623"/>
                <a:ext cx="413625" cy="286685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/>
          <p:cNvGrpSpPr/>
          <p:nvPr/>
        </p:nvGrpSpPr>
        <p:grpSpPr>
          <a:xfrm>
            <a:off x="1758178" y="3754699"/>
            <a:ext cx="5803009" cy="1074349"/>
            <a:chOff x="1262705" y="5231979"/>
            <a:chExt cx="5803009" cy="1074349"/>
          </a:xfrm>
        </p:grpSpPr>
        <p:sp>
          <p:nvSpPr>
            <p:cNvPr id="174" name="Regular Pentagon 173"/>
            <p:cNvSpPr/>
            <p:nvPr/>
          </p:nvSpPr>
          <p:spPr>
            <a:xfrm>
              <a:off x="2894274" y="5263160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gular Pentagon 174"/>
            <p:cNvSpPr/>
            <p:nvPr/>
          </p:nvSpPr>
          <p:spPr>
            <a:xfrm>
              <a:off x="4506114" y="5254588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gular Pentagon 175"/>
            <p:cNvSpPr/>
            <p:nvPr/>
          </p:nvSpPr>
          <p:spPr>
            <a:xfrm>
              <a:off x="6015721" y="5255797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gular Pentagon 176"/>
            <p:cNvSpPr/>
            <p:nvPr/>
          </p:nvSpPr>
          <p:spPr>
            <a:xfrm>
              <a:off x="1262705" y="5231979"/>
              <a:ext cx="1049993" cy="1043168"/>
            </a:xfrm>
            <a:prstGeom prst="pentagon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496894" y="5363957"/>
              <a:ext cx="5277152" cy="482479"/>
              <a:chOff x="1943624" y="3717071"/>
              <a:chExt cx="5277152" cy="482479"/>
            </a:xfrm>
            <a:solidFill>
              <a:srgbClr val="660066"/>
            </a:solidFill>
          </p:grpSpPr>
          <p:grpSp>
            <p:nvGrpSpPr>
              <p:cNvPr id="179" name="Group 178"/>
              <p:cNvGrpSpPr/>
              <p:nvPr/>
            </p:nvGrpSpPr>
            <p:grpSpPr>
              <a:xfrm>
                <a:off x="1943624" y="371707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3" name="Straight Connector 212"/>
                <p:cNvCxnSpPr>
                  <a:stCxn id="212" idx="2"/>
                  <a:endCxn id="210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stCxn id="212" idx="2"/>
                  <a:endCxn id="211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Rectangle 214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stCxn id="210" idx="2"/>
                  <a:endCxn id="215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>
                  <a:stCxn id="216" idx="0"/>
                  <a:endCxn id="210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 flipH="1">
                <a:off x="3647860" y="3727412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1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stCxn id="203" idx="2"/>
                  <a:endCxn id="202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ectangle 205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804596" y="4240173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8" name="Straight Connector 207"/>
                <p:cNvCxnSpPr>
                  <a:stCxn id="201" idx="2"/>
                  <a:endCxn id="206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207" idx="0"/>
                  <a:endCxn id="201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218594" y="3739681"/>
                <a:ext cx="536579" cy="459869"/>
                <a:chOff x="6192640" y="3180006"/>
                <a:chExt cx="1518735" cy="1366663"/>
              </a:xfrm>
              <a:grp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stCxn id="194" idx="2"/>
                  <a:endCxn id="192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stCxn id="194" idx="2"/>
                  <a:endCxn id="193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Rectangle 196"/>
                <p:cNvSpPr/>
                <p:nvPr/>
              </p:nvSpPr>
              <p:spPr>
                <a:xfrm>
                  <a:off x="6192640" y="424905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6804597" y="4240172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>
                  <a:stCxn id="192" idx="2"/>
                  <a:endCxn id="197" idx="0"/>
                </p:cNvCxnSpPr>
                <p:nvPr/>
              </p:nvCxnSpPr>
              <p:spPr>
                <a:xfrm flipH="1">
                  <a:off x="6399453" y="4061925"/>
                  <a:ext cx="277860" cy="18712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stCxn id="198" idx="0"/>
                  <a:endCxn id="192" idx="2"/>
                </p:cNvCxnSpPr>
                <p:nvPr/>
              </p:nvCxnSpPr>
              <p:spPr>
                <a:xfrm flipH="1" flipV="1">
                  <a:off x="6677313" y="4061925"/>
                  <a:ext cx="334097" cy="17824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6782367" y="3740183"/>
                <a:ext cx="438409" cy="297966"/>
                <a:chOff x="6470500" y="3180006"/>
                <a:chExt cx="1240875" cy="885511"/>
              </a:xfrm>
              <a:grpFill/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6470500" y="3764308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7297750" y="3767900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0" name="Straight Connector 189"/>
                <p:cNvCxnSpPr>
                  <a:stCxn id="189" idx="2"/>
                  <a:endCxn id="187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>
                  <a:stCxn id="189" idx="2"/>
                  <a:endCxn id="188" idx="0"/>
                </p:cNvCxnSpPr>
                <p:nvPr/>
              </p:nvCxnSpPr>
              <p:spPr>
                <a:xfrm>
                  <a:off x="7090938" y="3477623"/>
                  <a:ext cx="413625" cy="290277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3647860" y="3728621"/>
                <a:ext cx="292273" cy="296757"/>
                <a:chOff x="6470501" y="3180006"/>
                <a:chExt cx="827249" cy="881918"/>
              </a:xfrm>
              <a:grpFill/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6470501" y="3764308"/>
                  <a:ext cx="413624" cy="297616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6884125" y="3180006"/>
                  <a:ext cx="413625" cy="297617"/>
                </a:xfrm>
                <a:prstGeom prst="rect">
                  <a:avLst/>
                </a:prstGeom>
                <a:grpFill/>
                <a:ln w="19050" cmpd="sng"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186" name="Straight Connector 185"/>
                <p:cNvCxnSpPr>
                  <a:stCxn id="185" idx="2"/>
                  <a:endCxn id="184" idx="0"/>
                </p:cNvCxnSpPr>
                <p:nvPr/>
              </p:nvCxnSpPr>
              <p:spPr>
                <a:xfrm flipH="1">
                  <a:off x="6677313" y="3477623"/>
                  <a:ext cx="413625" cy="286685"/>
                </a:xfrm>
                <a:prstGeom prst="line">
                  <a:avLst/>
                </a:prstGeom>
                <a:grpFill/>
                <a:ln>
                  <a:solidFill>
                    <a:srgbClr val="66006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9" name="TextBox 218"/>
          <p:cNvSpPr txBox="1"/>
          <p:nvPr/>
        </p:nvSpPr>
        <p:spPr>
          <a:xfrm>
            <a:off x="712296" y="3677431"/>
            <a:ext cx="10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replexes</a:t>
            </a:r>
            <a:endParaRPr lang="en-US" dirty="0"/>
          </a:p>
        </p:txBody>
      </p:sp>
      <p:sp>
        <p:nvSpPr>
          <p:cNvPr id="220" name="Content Placeholder 2"/>
          <p:cNvSpPr txBox="1">
            <a:spLocks/>
          </p:cNvSpPr>
          <p:nvPr/>
        </p:nvSpPr>
        <p:spPr>
          <a:xfrm>
            <a:off x="1891502" y="5059572"/>
            <a:ext cx="5492224" cy="68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Serves data </a:t>
            </a:r>
            <a:r>
              <a:rPr lang="en-US" sz="2800" b="1" dirty="0" smtClean="0"/>
              <a:t>repl</a:t>
            </a:r>
            <a:r>
              <a:rPr lang="en-US" sz="2800" dirty="0" smtClean="0"/>
              <a:t>ication and ind</a:t>
            </a:r>
            <a:r>
              <a:rPr lang="en-US" sz="2800" b="1" dirty="0" smtClean="0"/>
              <a:t>ex</a:t>
            </a:r>
            <a:r>
              <a:rPr lang="en-US" sz="2800" dirty="0" smtClean="0"/>
              <a:t>ing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2198" y="1417638"/>
            <a:ext cx="8861802" cy="433043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Content Placeholder 2"/>
          <p:cNvSpPr txBox="1">
            <a:spLocks/>
          </p:cNvSpPr>
          <p:nvPr/>
        </p:nvSpPr>
        <p:spPr>
          <a:xfrm>
            <a:off x="546424" y="3300689"/>
            <a:ext cx="7866863" cy="734908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Replace data replicas with </a:t>
            </a:r>
            <a:r>
              <a:rPr lang="en-US" sz="4000" dirty="0" err="1" smtClean="0">
                <a:solidFill>
                  <a:srgbClr val="FFFF00"/>
                </a:solidFill>
              </a:rPr>
              <a:t>replexes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1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9578" y="7471305"/>
            <a:ext cx="8229600" cy="1143000"/>
          </a:xfrm>
        </p:spPr>
        <p:txBody>
          <a:bodyPr/>
          <a:lstStyle/>
          <a:p>
            <a:r>
              <a:rPr lang="en-US" dirty="0" smtClean="0"/>
              <a:t>SQL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397000" y="3379612"/>
            <a:ext cx="6688667" cy="38805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1150" y="2695549"/>
            <a:ext cx="101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SQL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59137" y="2655685"/>
            <a:ext cx="1577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NoSQL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0666" y="3767667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querying model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0667" y="4272466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 support</a:t>
            </a:r>
            <a:endParaRPr lang="en-US" dirty="0"/>
          </a:p>
        </p:txBody>
      </p:sp>
      <p:pic>
        <p:nvPicPr>
          <p:cNvPr id="14" name="Picture 13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" y="3666346"/>
            <a:ext cx="408850" cy="470653"/>
          </a:xfrm>
          <a:prstGeom prst="rect">
            <a:avLst/>
          </a:prstGeom>
        </p:spPr>
      </p:pic>
      <p:pic>
        <p:nvPicPr>
          <p:cNvPr id="16" name="Picture 15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" y="4125331"/>
            <a:ext cx="408850" cy="4706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6093" y="3767667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Simple, key-based querying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66094" y="4371243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or limited transaction support</a:t>
            </a:r>
            <a:endParaRPr lang="en-US" dirty="0"/>
          </a:p>
        </p:txBody>
      </p:sp>
      <p:pic>
        <p:nvPicPr>
          <p:cNvPr id="20" name="Picture 19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73" y="5070452"/>
            <a:ext cx="408850" cy="470653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600814" y="4641799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00667" y="4790575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6366241" y="3820152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y 23"/>
          <p:cNvSpPr/>
          <p:nvPr/>
        </p:nvSpPr>
        <p:spPr>
          <a:xfrm>
            <a:off x="6366241" y="4385355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75602" y="5142877"/>
            <a:ext cx="121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35333" y="2761519"/>
            <a:ext cx="0" cy="10586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4583" y="2035133"/>
            <a:ext cx="302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Key-value stores</a:t>
            </a:r>
          </a:p>
          <a:p>
            <a:r>
              <a:rPr lang="en-US" dirty="0" smtClean="0"/>
              <a:t>Ex: </a:t>
            </a:r>
            <a:r>
              <a:rPr lang="en-US" dirty="0" err="1" smtClean="0"/>
              <a:t>HyperDex</a:t>
            </a:r>
            <a:r>
              <a:rPr lang="en-US" dirty="0" smtClean="0"/>
              <a:t>, Cassandra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95144" y="3136392"/>
            <a:ext cx="1357489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60720" y="3137029"/>
            <a:ext cx="1357489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14425" y="2695549"/>
            <a:ext cx="1978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NewSQL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93439" y="3837944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querying model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93440" y="4342743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 support</a:t>
            </a:r>
            <a:endParaRPr lang="en-US" dirty="0"/>
          </a:p>
        </p:txBody>
      </p:sp>
      <p:pic>
        <p:nvPicPr>
          <p:cNvPr id="41" name="Picture 40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3736623"/>
            <a:ext cx="408850" cy="470653"/>
          </a:xfrm>
          <a:prstGeom prst="rect">
            <a:avLst/>
          </a:prstGeom>
        </p:spPr>
      </p:pic>
      <p:pic>
        <p:nvPicPr>
          <p:cNvPr id="42" name="Picture 41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4195608"/>
            <a:ext cx="408850" cy="47065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93440" y="4860852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Scalable, high performance</a:t>
            </a:r>
            <a:endParaRPr lang="en-US" dirty="0"/>
          </a:p>
        </p:txBody>
      </p:sp>
      <p:pic>
        <p:nvPicPr>
          <p:cNvPr id="45" name="Picture 44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4757593"/>
            <a:ext cx="408850" cy="47065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50184" y="2115188"/>
            <a:ext cx="190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 </a:t>
            </a:r>
            <a:r>
              <a:rPr lang="en-US" dirty="0" err="1" smtClean="0"/>
              <a:t>CockroachDB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Yesquel</a:t>
            </a:r>
            <a:r>
              <a:rPr lang="en-US" dirty="0" smtClean="0"/>
              <a:t>, H-Store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SQL vs NoSQL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1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18" grpId="0"/>
      <p:bldP spid="21" grpId="0" animBg="1"/>
      <p:bldP spid="22" grpId="0"/>
      <p:bldP spid="23" grpId="0" animBg="1"/>
      <p:bldP spid="24" grpId="0" animBg="1"/>
      <p:bldP spid="25" grpId="0"/>
      <p:bldP spid="31" grpId="0"/>
      <p:bldP spid="38" grpId="0"/>
      <p:bldP spid="39" grpId="0"/>
      <p:bldP spid="40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</a:t>
            </a:r>
            <a:r>
              <a:rPr lang="en-US" dirty="0" smtClean="0"/>
              <a:t>m Architecture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704352" y="2865900"/>
            <a:ext cx="3850313" cy="100549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704352" y="4415768"/>
            <a:ext cx="3850313" cy="1005495"/>
          </a:xfrm>
          <a:prstGeom prst="roundRect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88448" y="1498831"/>
            <a:ext cx="2497940" cy="1245891"/>
            <a:chOff x="2950270" y="1270899"/>
            <a:chExt cx="3289039" cy="1601993"/>
          </a:xfrm>
        </p:grpSpPr>
        <p:grpSp>
          <p:nvGrpSpPr>
            <p:cNvPr id="41" name="Group 40"/>
            <p:cNvGrpSpPr/>
            <p:nvPr/>
          </p:nvGrpSpPr>
          <p:grpSpPr>
            <a:xfrm>
              <a:off x="2950270" y="1270899"/>
              <a:ext cx="3289039" cy="1593266"/>
              <a:chOff x="3423440" y="1759558"/>
              <a:chExt cx="4627959" cy="281408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445210" y="1759558"/>
                <a:ext cx="4606189" cy="2814080"/>
                <a:chOff x="2201000" y="1763138"/>
                <a:chExt cx="4606189" cy="281408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201000" y="1852173"/>
                  <a:ext cx="4597307" cy="2725045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834976" y="1852174"/>
                  <a:ext cx="0" cy="272504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640539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988775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/>
                <p:cNvSpPr/>
                <p:nvPr/>
              </p:nvSpPr>
              <p:spPr>
                <a:xfrm>
                  <a:off x="2201001" y="1852174"/>
                  <a:ext cx="4597306" cy="356282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116989" y="1772656"/>
                  <a:ext cx="752480" cy="489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800" baseline="-25000" dirty="0" smtClean="0">
                      <a:latin typeface="Helvetica"/>
                      <a:cs typeface="Helvetica"/>
                    </a:rPr>
                    <a:t>1</a:t>
                  </a:r>
                  <a:endParaRPr lang="en-US" sz="8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923822" y="1763138"/>
                  <a:ext cx="705442" cy="489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800" baseline="-25000" dirty="0" smtClean="0">
                      <a:latin typeface="Helvetica"/>
                      <a:cs typeface="Helvetica"/>
                    </a:rPr>
                    <a:t>2</a:t>
                  </a:r>
                  <a:endParaRPr lang="en-US" sz="8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060600" y="1865949"/>
                  <a:ext cx="667797" cy="489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Helvetica"/>
                      <a:cs typeface="Helvetica"/>
                    </a:rPr>
                    <a:t>. . .</a:t>
                  </a:r>
                  <a:endParaRPr lang="en-US" sz="8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079735" y="1763138"/>
                  <a:ext cx="727454" cy="489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>
                      <a:latin typeface="Helvetica"/>
                      <a:cs typeface="Helvetica"/>
                    </a:rPr>
                    <a:t>col</a:t>
                  </a:r>
                  <a:r>
                    <a:rPr lang="en-US" sz="800" baseline="-25000" dirty="0" err="1">
                      <a:latin typeface="Helvetica"/>
                      <a:cs typeface="Helvetica"/>
                    </a:rPr>
                    <a:t>c</a:t>
                  </a:r>
                  <a:endParaRPr lang="en-US" sz="800" dirty="0">
                    <a:latin typeface="Helvetica"/>
                    <a:cs typeface="Helvetica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991048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2294608" y="1772656"/>
                  <a:ext cx="674683" cy="489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800" baseline="-25000" dirty="0">
                      <a:latin typeface="Helvetica"/>
                      <a:cs typeface="Helvetica"/>
                    </a:rPr>
                    <a:t>0</a:t>
                  </a:r>
                  <a:endParaRPr lang="en-US" sz="800" dirty="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3423440" y="2550926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448899" y="2895465"/>
                <a:ext cx="459361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31137" y="3240004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448899" y="3579270"/>
                <a:ext cx="460249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445210" y="3922010"/>
                <a:ext cx="459730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445210" y="4261276"/>
                <a:ext cx="4597306" cy="34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/>
            <p:cNvSpPr/>
            <p:nvPr/>
          </p:nvSpPr>
          <p:spPr>
            <a:xfrm>
              <a:off x="2984521" y="1531755"/>
              <a:ext cx="553121" cy="1341137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38360" y="1531755"/>
              <a:ext cx="553121" cy="1341137"/>
            </a:xfrm>
            <a:prstGeom prst="rect">
              <a:avLst/>
            </a:prstGeom>
            <a:noFill/>
            <a:ln w="762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128851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Inserts in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>
            <a:off x="4138123" y="1920841"/>
            <a:ext cx="412844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967" y="1459176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550967" y="1920841"/>
            <a:ext cx="525138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3219959" y="1920841"/>
            <a:ext cx="1331008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</p:cNvCxnSpPr>
          <p:nvPr/>
        </p:nvCxnSpPr>
        <p:spPr>
          <a:xfrm>
            <a:off x="4550967" y="1920841"/>
            <a:ext cx="1485136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2373" y="1942570"/>
            <a:ext cx="73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6557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 Determined by </a:t>
            </a:r>
            <a:r>
              <a:rPr lang="en-US" sz="3600" dirty="0" smtClean="0"/>
              <a:t>a </a:t>
            </a:r>
            <a:r>
              <a:rPr lang="en-US" sz="3600" dirty="0" err="1" smtClean="0"/>
              <a:t>replex’s</a:t>
            </a:r>
            <a:r>
              <a:rPr lang="en-US" sz="3600" dirty="0" smtClean="0"/>
              <a:t> Index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>
            <a:off x="4138123" y="1920841"/>
            <a:ext cx="412844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967" y="1459176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r[0] </a:t>
            </a:r>
            <a:r>
              <a:rPr lang="en-US" sz="1200" dirty="0" smtClean="0">
                <a:latin typeface="Lucida Sans Typewriter"/>
                <a:cs typeface="Lucida Sans Typewriter"/>
              </a:rPr>
              <a:t>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550967" y="1920841"/>
            <a:ext cx="525138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3219959" y="1920841"/>
            <a:ext cx="1331008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</p:cNvCxnSpPr>
          <p:nvPr/>
        </p:nvCxnSpPr>
        <p:spPr>
          <a:xfrm>
            <a:off x="4550967" y="1920841"/>
            <a:ext cx="1485136" cy="10180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2373" y="1942570"/>
            <a:ext cx="54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5592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>
            <a:off x="4138123" y="1920841"/>
            <a:ext cx="412844" cy="101805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967" y="1459176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r[0] </a:t>
            </a:r>
            <a:r>
              <a:rPr lang="en-US" sz="1200" dirty="0" smtClean="0">
                <a:latin typeface="Lucida Sans Typewriter"/>
                <a:cs typeface="Lucida Sans Typewriter"/>
              </a:rPr>
              <a:t>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17" name="Straight Arrow Connector 16"/>
          <p:cNvCxnSpPr>
            <a:stCxn id="7" idx="4"/>
          </p:cNvCxnSpPr>
          <p:nvPr/>
        </p:nvCxnSpPr>
        <p:spPr>
          <a:xfrm>
            <a:off x="4138123" y="3778960"/>
            <a:ext cx="0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4" idx="0"/>
          </p:cNvCxnSpPr>
          <p:nvPr/>
        </p:nvCxnSpPr>
        <p:spPr>
          <a:xfrm>
            <a:off x="4138123" y="3778960"/>
            <a:ext cx="937365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flipH="1">
            <a:off x="3198922" y="3800689"/>
            <a:ext cx="939201" cy="72292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15" idx="0"/>
          </p:cNvCxnSpPr>
          <p:nvPr/>
        </p:nvCxnSpPr>
        <p:spPr>
          <a:xfrm>
            <a:off x="4138123" y="3778960"/>
            <a:ext cx="1928317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38362" y="3727287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Partition Determined by </a:t>
            </a:r>
            <a:r>
              <a:rPr lang="en-US" sz="3600" dirty="0" smtClean="0"/>
              <a:t>a </a:t>
            </a:r>
            <a:r>
              <a:rPr lang="en-US" sz="3600" dirty="0" err="1" smtClean="0"/>
              <a:t>replex’s</a:t>
            </a:r>
            <a:r>
              <a:rPr lang="en-US" sz="3600" dirty="0" smtClean="0"/>
              <a:t> </a:t>
            </a:r>
            <a:r>
              <a:rPr lang="en-US" sz="3600" dirty="0"/>
              <a:t>Index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8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 Determined by </a:t>
            </a:r>
            <a:r>
              <a:rPr lang="en-US" sz="3600" dirty="0" smtClean="0"/>
              <a:t>a </a:t>
            </a:r>
            <a:r>
              <a:rPr lang="en-US" sz="3600" dirty="0" err="1" smtClean="0"/>
              <a:t>replex’s</a:t>
            </a:r>
            <a:r>
              <a:rPr lang="en-US" sz="3600" dirty="0" smtClean="0"/>
              <a:t> </a:t>
            </a:r>
            <a:r>
              <a:rPr lang="en-US" sz="3600" dirty="0" smtClean="0"/>
              <a:t>Index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>
            <a:off x="4138123" y="1920841"/>
            <a:ext cx="412844" cy="101805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967" y="1459176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/>
                <a:cs typeface="Lucida Sans Typewriter"/>
              </a:rPr>
              <a:t>r[2]  </a:t>
            </a:r>
            <a:r>
              <a:rPr lang="en-US" sz="1200" dirty="0" smtClean="0">
                <a:latin typeface="Lucida Sans Typewriter"/>
                <a:cs typeface="Lucida Sans Typewriter"/>
              </a:rPr>
              <a:t>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17" name="Straight Arrow Connector 16"/>
          <p:cNvCxnSpPr>
            <a:stCxn id="7" idx="4"/>
          </p:cNvCxnSpPr>
          <p:nvPr/>
        </p:nvCxnSpPr>
        <p:spPr>
          <a:xfrm>
            <a:off x="4138123" y="3778960"/>
            <a:ext cx="0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4" idx="0"/>
          </p:cNvCxnSpPr>
          <p:nvPr/>
        </p:nvCxnSpPr>
        <p:spPr>
          <a:xfrm>
            <a:off x="4138123" y="3778960"/>
            <a:ext cx="937365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flipH="1">
            <a:off x="3198922" y="3800689"/>
            <a:ext cx="939201" cy="72292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15" idx="0"/>
          </p:cNvCxnSpPr>
          <p:nvPr/>
        </p:nvCxnSpPr>
        <p:spPr>
          <a:xfrm>
            <a:off x="4138123" y="3778960"/>
            <a:ext cx="1928317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38362" y="3727287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472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Partition Determined by </a:t>
            </a:r>
            <a:r>
              <a:rPr lang="en-US" sz="3600" dirty="0" smtClean="0"/>
              <a:t>a </a:t>
            </a:r>
            <a:r>
              <a:rPr lang="en-US" sz="3600" dirty="0" err="1" smtClean="0"/>
              <a:t>replex’s</a:t>
            </a:r>
            <a:r>
              <a:rPr lang="en-US" sz="3600" dirty="0" smtClean="0"/>
              <a:t> </a:t>
            </a:r>
            <a:r>
              <a:rPr lang="en-US" sz="3600" dirty="0"/>
              <a:t>Index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807115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3259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3261" y="2938900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279" y="2938900"/>
            <a:ext cx="825688" cy="840060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88484" y="4521549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6200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2766" y="452361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3718" y="4523618"/>
            <a:ext cx="745443" cy="766702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8" idx="2"/>
          </p:cNvCxnSpPr>
          <p:nvPr/>
        </p:nvCxnSpPr>
        <p:spPr>
          <a:xfrm flipH="1">
            <a:off x="4138123" y="1920841"/>
            <a:ext cx="412844" cy="101805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5967" y="1459176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/>
                <a:cs typeface="Lucida Sans Typewriter"/>
              </a:rPr>
              <a:t>r[2]</a:t>
            </a:r>
            <a:r>
              <a:rPr lang="en-US" sz="1200" dirty="0" smtClean="0">
                <a:latin typeface="Lucida Sans Typewriter"/>
                <a:cs typeface="Lucida Sans Typewriter"/>
              </a:rPr>
              <a:t>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20" name="Straight Arrow Connector 19"/>
          <p:cNvCxnSpPr>
            <a:stCxn id="7" idx="4"/>
            <a:endCxn id="15" idx="0"/>
          </p:cNvCxnSpPr>
          <p:nvPr/>
        </p:nvCxnSpPr>
        <p:spPr>
          <a:xfrm>
            <a:off x="4138123" y="3778960"/>
            <a:ext cx="1928317" cy="744658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6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Chains in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69860" y="2289789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86004" y="2289789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6006" y="2289789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8024" y="2289789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1229" y="3872438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8945" y="3874507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5511" y="3874507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6463" y="3874507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7" idx="4"/>
            <a:endCxn id="15" idx="0"/>
          </p:cNvCxnSpPr>
          <p:nvPr/>
        </p:nvCxnSpPr>
        <p:spPr>
          <a:xfrm>
            <a:off x="4200868" y="3129849"/>
            <a:ext cx="1928317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13" idx="0"/>
          </p:cNvCxnSpPr>
          <p:nvPr/>
        </p:nvCxnSpPr>
        <p:spPr>
          <a:xfrm flipH="1">
            <a:off x="3261667" y="3129849"/>
            <a:ext cx="939201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12" idx="0"/>
          </p:cNvCxnSpPr>
          <p:nvPr/>
        </p:nvCxnSpPr>
        <p:spPr>
          <a:xfrm>
            <a:off x="4200868" y="3129849"/>
            <a:ext cx="23083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14" idx="0"/>
          </p:cNvCxnSpPr>
          <p:nvPr/>
        </p:nvCxnSpPr>
        <p:spPr>
          <a:xfrm>
            <a:off x="4200868" y="3129849"/>
            <a:ext cx="937365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956008" y="4705030"/>
            <a:ext cx="5281327" cy="871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Partitions in different </a:t>
            </a:r>
            <a:r>
              <a:rPr lang="en-US" sz="2800" dirty="0" err="1" smtClean="0"/>
              <a:t>replexes</a:t>
            </a:r>
            <a:r>
              <a:rPr lang="en-US" sz="2800" dirty="0" smtClean="0"/>
              <a:t> make up a data chain if they share rows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8945" y="2838586"/>
            <a:ext cx="29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(x[</a:t>
            </a:r>
            <a:r>
              <a:rPr lang="en-US" sz="1200" dirty="0" smtClean="0">
                <a:latin typeface="Lucida Sans Typewriter"/>
                <a:cs typeface="Lucida Sans Typewriter"/>
              </a:rPr>
              <a:t>0] </a:t>
            </a:r>
            <a:r>
              <a:rPr lang="en-US" sz="1200" dirty="0" smtClean="0">
                <a:latin typeface="Lucida Sans Typewriter"/>
                <a:cs typeface="Lucida Sans Typewriter"/>
              </a:rPr>
              <a:t>x[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dirty="0" smtClean="0">
                <a:latin typeface="Lucida Sans Typewriter"/>
                <a:cs typeface="Lucida Sans Typewriter"/>
              </a:rPr>
              <a:t>x[</a:t>
            </a:r>
            <a:r>
              <a:rPr lang="en-US" sz="1200" dirty="0" smtClean="0">
                <a:latin typeface="Lucida Sans Typewriter"/>
                <a:cs typeface="Lucida Sans Typewriter"/>
              </a:rPr>
              <a:t>2]  . . . </a:t>
            </a:r>
            <a:r>
              <a:rPr lang="en-US" sz="1200" dirty="0" smtClean="0">
                <a:latin typeface="Lucida Sans Typewriter"/>
                <a:cs typeface="Lucida Sans Typewriter"/>
              </a:rPr>
              <a:t>x[</a:t>
            </a:r>
            <a:r>
              <a:rPr lang="en-US" sz="1200" dirty="0" smtClean="0">
                <a:latin typeface="Lucida Sans Typewriter"/>
                <a:cs typeface="Lucida Sans Typewriter"/>
              </a:rPr>
              <a:t>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8945" y="2852850"/>
            <a:ext cx="29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(y[</a:t>
            </a:r>
            <a:r>
              <a:rPr lang="en-US" sz="1200" dirty="0" smtClean="0">
                <a:latin typeface="Lucida Sans Typewriter"/>
                <a:cs typeface="Lucida Sans Typewriter"/>
              </a:rPr>
              <a:t>0] </a:t>
            </a:r>
            <a:r>
              <a:rPr lang="en-US" sz="1200" dirty="0" smtClean="0">
                <a:latin typeface="Lucida Sans Typewriter"/>
                <a:cs typeface="Lucida Sans Typewriter"/>
              </a:rPr>
              <a:t>y[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dirty="0" smtClean="0">
                <a:latin typeface="Lucida Sans Typewriter"/>
                <a:cs typeface="Lucida Sans Typewriter"/>
              </a:rPr>
              <a:t>y[</a:t>
            </a:r>
            <a:r>
              <a:rPr lang="en-US" sz="1200" dirty="0" smtClean="0">
                <a:latin typeface="Lucida Sans Typewriter"/>
                <a:cs typeface="Lucida Sans Typewriter"/>
              </a:rPr>
              <a:t>2]  . . . </a:t>
            </a:r>
            <a:r>
              <a:rPr lang="en-US" sz="1200" dirty="0" smtClean="0">
                <a:latin typeface="Lucida Sans Typewriter"/>
                <a:cs typeface="Lucida Sans Typewriter"/>
              </a:rPr>
              <a:t>y[</a:t>
            </a:r>
            <a:r>
              <a:rPr lang="en-US" sz="1200" dirty="0" smtClean="0">
                <a:latin typeface="Lucida Sans Typewriter"/>
                <a:cs typeface="Lucida Sans Typewriter"/>
              </a:rPr>
              <a:t>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8945" y="2838586"/>
            <a:ext cx="29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(z[</a:t>
            </a:r>
            <a:r>
              <a:rPr lang="en-US" sz="1200" dirty="0" smtClean="0">
                <a:latin typeface="Lucida Sans Typewriter"/>
                <a:cs typeface="Lucida Sans Typewriter"/>
              </a:rPr>
              <a:t>0] </a:t>
            </a:r>
            <a:r>
              <a:rPr lang="en-US" sz="1200" dirty="0">
                <a:latin typeface="Lucida Sans Typewriter"/>
                <a:cs typeface="Lucida Sans Typewriter"/>
              </a:rPr>
              <a:t>z</a:t>
            </a:r>
            <a:r>
              <a:rPr lang="en-US" sz="1200" dirty="0" smtClean="0">
                <a:latin typeface="Lucida Sans Typewriter"/>
                <a:cs typeface="Lucida Sans Typewriter"/>
              </a:rPr>
              <a:t>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dirty="0">
                <a:latin typeface="Lucida Sans Typewriter"/>
                <a:cs typeface="Lucida Sans Typewriter"/>
              </a:rPr>
              <a:t>z</a:t>
            </a:r>
            <a:r>
              <a:rPr lang="en-US" sz="1200" dirty="0" smtClean="0">
                <a:latin typeface="Lucida Sans Typewriter"/>
                <a:cs typeface="Lucida Sans Typewriter"/>
              </a:rPr>
              <a:t>[</a:t>
            </a:r>
            <a:r>
              <a:rPr lang="en-US" sz="1200" dirty="0" smtClean="0">
                <a:latin typeface="Lucida Sans Typewriter"/>
                <a:cs typeface="Lucida Sans Typewriter"/>
              </a:rPr>
              <a:t>2]  . . . </a:t>
            </a:r>
            <a:r>
              <a:rPr lang="en-US" sz="1200" dirty="0">
                <a:latin typeface="Lucida Sans Typewriter"/>
                <a:cs typeface="Lucida Sans Typewriter"/>
              </a:rPr>
              <a:t>z</a:t>
            </a:r>
            <a:r>
              <a:rPr lang="en-US" sz="1200" dirty="0" smtClean="0">
                <a:latin typeface="Lucida Sans Typewriter"/>
                <a:cs typeface="Lucida Sans Typewriter"/>
              </a:rPr>
              <a:t>[</a:t>
            </a:r>
            <a:r>
              <a:rPr lang="en-US" sz="1200" dirty="0" smtClean="0">
                <a:latin typeface="Lucida Sans Typewriter"/>
                <a:cs typeface="Lucida Sans Typewriter"/>
              </a:rPr>
              <a:t>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7493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149 0.12373 " pathEditMode="relative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396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47E-6 0.00209 L 0.08232 0.126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6" y="6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19" grpId="1"/>
      <p:bldP spid="19" grpId="2"/>
      <p:bldP spid="22" grpId="0"/>
      <p:bldP spid="22" grpId="1"/>
      <p:bldP spid="22" grpId="2"/>
      <p:bldP spid="23" grpId="0"/>
      <p:bldP spid="23" grpId="1"/>
      <p:bldP spid="2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Chains in </a:t>
            </a:r>
            <a:r>
              <a:rPr lang="en-US" dirty="0" err="1" smtClean="0"/>
              <a:t>Replex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71216" y="2286000"/>
            <a:ext cx="3641832" cy="2351420"/>
            <a:chOff x="2830198" y="2518870"/>
            <a:chExt cx="3641832" cy="2351420"/>
          </a:xfrm>
        </p:grpSpPr>
        <p:sp>
          <p:nvSpPr>
            <p:cNvPr id="4" name="Oval 3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889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6496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85445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7" idx="4"/>
              <a:endCxn id="15" idx="0"/>
            </p:cNvCxnSpPr>
            <p:nvPr/>
          </p:nvCxnSpPr>
          <p:spPr>
            <a:xfrm>
              <a:off x="4161206" y="3358930"/>
              <a:ext cx="189696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3" idx="0"/>
            </p:cNvCxnSpPr>
            <p:nvPr/>
          </p:nvCxnSpPr>
          <p:spPr>
            <a:xfrm flipH="1">
              <a:off x="3237683" y="3358930"/>
              <a:ext cx="92352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4"/>
              <a:endCxn id="12" idx="0"/>
            </p:cNvCxnSpPr>
            <p:nvPr/>
          </p:nvCxnSpPr>
          <p:spPr>
            <a:xfrm>
              <a:off x="4161206" y="3358930"/>
              <a:ext cx="7405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14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13" idx="0"/>
            </p:cNvCxnSpPr>
            <p:nvPr/>
          </p:nvCxnSpPr>
          <p:spPr>
            <a:xfrm flipH="1">
              <a:off x="3237683" y="3358930"/>
              <a:ext cx="535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2" idx="0"/>
            </p:cNvCxnSpPr>
            <p:nvPr/>
          </p:nvCxnSpPr>
          <p:spPr>
            <a:xfrm>
              <a:off x="3243042" y="3358930"/>
              <a:ext cx="92556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4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5" idx="0"/>
            </p:cNvCxnSpPr>
            <p:nvPr/>
          </p:nvCxnSpPr>
          <p:spPr>
            <a:xfrm>
              <a:off x="3243042" y="3358930"/>
              <a:ext cx="281512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  <a:endCxn id="13" idx="0"/>
            </p:cNvCxnSpPr>
            <p:nvPr/>
          </p:nvCxnSpPr>
          <p:spPr>
            <a:xfrm flipH="1">
              <a:off x="3237683" y="3358930"/>
              <a:ext cx="186150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4"/>
              <a:endCxn id="12" idx="0"/>
            </p:cNvCxnSpPr>
            <p:nvPr/>
          </p:nvCxnSpPr>
          <p:spPr>
            <a:xfrm flipH="1">
              <a:off x="4168611" y="3358930"/>
              <a:ext cx="93057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14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4"/>
              <a:endCxn id="15" idx="0"/>
            </p:cNvCxnSpPr>
            <p:nvPr/>
          </p:nvCxnSpPr>
          <p:spPr>
            <a:xfrm>
              <a:off x="5099188" y="3358930"/>
              <a:ext cx="95897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" idx="4"/>
              <a:endCxn id="15" idx="0"/>
            </p:cNvCxnSpPr>
            <p:nvPr/>
          </p:nvCxnSpPr>
          <p:spPr>
            <a:xfrm flipH="1">
              <a:off x="6058167" y="3358930"/>
              <a:ext cx="101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" idx="4"/>
              <a:endCxn id="14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4"/>
              <a:endCxn id="12" idx="0"/>
            </p:cNvCxnSpPr>
            <p:nvPr/>
          </p:nvCxnSpPr>
          <p:spPr>
            <a:xfrm flipH="1">
              <a:off x="4168611" y="3358930"/>
              <a:ext cx="1890575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" idx="4"/>
              <a:endCxn id="13" idx="0"/>
            </p:cNvCxnSpPr>
            <p:nvPr/>
          </p:nvCxnSpPr>
          <p:spPr>
            <a:xfrm flipH="1">
              <a:off x="3237683" y="3358930"/>
              <a:ext cx="282150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2735882" y="4700487"/>
            <a:ext cx="3961716" cy="871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All pairs of partitions are potential data chains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Main Challenge in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497765" y="2399026"/>
            <a:ext cx="9641765" cy="1270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/>
              <a:buNone/>
            </a:pPr>
            <a:r>
              <a:rPr lang="en-US" sz="6000" b="1" dirty="0" smtClean="0">
                <a:solidFill>
                  <a:srgbClr val="000090"/>
                </a:solidFill>
              </a:rPr>
              <a:t>Increased failure </a:t>
            </a:r>
            <a:r>
              <a:rPr lang="en-US" sz="6000" b="1" dirty="0" smtClean="0">
                <a:solidFill>
                  <a:srgbClr val="000090"/>
                </a:solidFill>
              </a:rPr>
              <a:t>complexity</a:t>
            </a:r>
            <a:endParaRPr lang="en-US" sz="6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Failures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71216" y="2286000"/>
            <a:ext cx="3641832" cy="2351420"/>
            <a:chOff x="2830198" y="2518870"/>
            <a:chExt cx="3641832" cy="2351420"/>
          </a:xfrm>
        </p:grpSpPr>
        <p:sp>
          <p:nvSpPr>
            <p:cNvPr id="4" name="Oval 3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7" idx="4"/>
              <a:endCxn id="15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3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4"/>
              <a:endCxn id="12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14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13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2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4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5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  <a:endCxn id="13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4"/>
              <a:endCxn id="12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14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4"/>
              <a:endCxn id="15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" idx="4"/>
              <a:endCxn id="15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" idx="4"/>
              <a:endCxn id="14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4"/>
              <a:endCxn id="12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" idx="4"/>
              <a:endCxn id="13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4" y="3731461"/>
            <a:ext cx="677125" cy="9341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15684" y="4669714"/>
            <a:ext cx="525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Index is unavailable, </a:t>
            </a:r>
            <a:r>
              <a:rPr lang="en-US" sz="2400" b="1" dirty="0" smtClean="0"/>
              <a:t>data is available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3089" y="2538786"/>
            <a:ext cx="5368545" cy="156966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FFFF00"/>
                </a:solidFill>
              </a:rPr>
              <a:t> Partition Recovery</a:t>
            </a:r>
          </a:p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FFFF00"/>
                </a:solidFill>
              </a:rPr>
              <a:t> Client Requests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9578" y="7471305"/>
            <a:ext cx="8229600" cy="1143000"/>
          </a:xfrm>
        </p:spPr>
        <p:txBody>
          <a:bodyPr/>
          <a:lstStyle/>
          <a:p>
            <a:r>
              <a:rPr lang="en-US" dirty="0" smtClean="0"/>
              <a:t>SQL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397000" y="3379612"/>
            <a:ext cx="6688667" cy="38805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1150" y="2695549"/>
            <a:ext cx="101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SQL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59137" y="2655685"/>
            <a:ext cx="1577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NoSQL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0666" y="3767667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querying model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0667" y="4272466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 support</a:t>
            </a:r>
            <a:endParaRPr lang="en-US" dirty="0"/>
          </a:p>
        </p:txBody>
      </p:sp>
      <p:pic>
        <p:nvPicPr>
          <p:cNvPr id="14" name="Picture 13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" y="3666346"/>
            <a:ext cx="408850" cy="470653"/>
          </a:xfrm>
          <a:prstGeom prst="rect">
            <a:avLst/>
          </a:prstGeom>
        </p:spPr>
      </p:pic>
      <p:pic>
        <p:nvPicPr>
          <p:cNvPr id="16" name="Picture 15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" y="4125331"/>
            <a:ext cx="408850" cy="4706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6093" y="3767667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Simple, key-based querying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66094" y="4371243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or limited transaction support</a:t>
            </a:r>
            <a:endParaRPr lang="en-US" dirty="0"/>
          </a:p>
        </p:txBody>
      </p:sp>
      <p:pic>
        <p:nvPicPr>
          <p:cNvPr id="20" name="Picture 19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73" y="5070452"/>
            <a:ext cx="408850" cy="470653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600814" y="4641799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00667" y="4790575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6366241" y="3820152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y 23"/>
          <p:cNvSpPr/>
          <p:nvPr/>
        </p:nvSpPr>
        <p:spPr>
          <a:xfrm>
            <a:off x="6366241" y="4385355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75602" y="5142877"/>
            <a:ext cx="121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35333" y="2761519"/>
            <a:ext cx="0" cy="10586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4583" y="2035133"/>
            <a:ext cx="302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Key-value stores</a:t>
            </a:r>
          </a:p>
          <a:p>
            <a:r>
              <a:rPr lang="en-US" dirty="0" smtClean="0"/>
              <a:t>Ex: </a:t>
            </a:r>
            <a:r>
              <a:rPr lang="en-US" dirty="0" err="1" smtClean="0"/>
              <a:t>HyperDex</a:t>
            </a:r>
            <a:r>
              <a:rPr lang="en-US" dirty="0" smtClean="0"/>
              <a:t>, Cassandra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92695" y="3137029"/>
            <a:ext cx="1357489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62980" y="3137029"/>
            <a:ext cx="1357489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14425" y="2695549"/>
            <a:ext cx="1978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NewSQL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93439" y="3837944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querying model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93440" y="4342743"/>
            <a:ext cx="21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 support</a:t>
            </a:r>
            <a:endParaRPr lang="en-US" dirty="0"/>
          </a:p>
        </p:txBody>
      </p:sp>
      <p:pic>
        <p:nvPicPr>
          <p:cNvPr id="41" name="Picture 40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3736623"/>
            <a:ext cx="408850" cy="470653"/>
          </a:xfrm>
          <a:prstGeom prst="rect">
            <a:avLst/>
          </a:prstGeom>
        </p:spPr>
      </p:pic>
      <p:pic>
        <p:nvPicPr>
          <p:cNvPr id="42" name="Picture 41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4195608"/>
            <a:ext cx="408850" cy="47065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93440" y="4860852"/>
            <a:ext cx="213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Scalable, high performance</a:t>
            </a:r>
            <a:endParaRPr lang="en-US" dirty="0"/>
          </a:p>
        </p:txBody>
      </p:sp>
      <p:pic>
        <p:nvPicPr>
          <p:cNvPr id="45" name="Picture 44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8" y="4757593"/>
            <a:ext cx="408850" cy="47065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50184" y="2115188"/>
            <a:ext cx="190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 </a:t>
            </a:r>
            <a:r>
              <a:rPr lang="en-US" dirty="0" err="1" smtClean="0"/>
              <a:t>CockroachDB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Yesquel</a:t>
            </a:r>
            <a:r>
              <a:rPr lang="en-US" dirty="0" smtClean="0"/>
              <a:t>, H-Store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SQL vs NoSQL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446889" y="2761519"/>
            <a:ext cx="2088444" cy="723925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0"/>
      <p:bldP spid="17" grpId="0"/>
      <p:bldP spid="18" grpId="0"/>
      <p:bldP spid="21" grpId="0" animBg="1"/>
      <p:bldP spid="22" grpId="0"/>
      <p:bldP spid="23" grpId="0" animBg="1"/>
      <p:bldP spid="24" grpId="0" animBg="1"/>
      <p:bldP spid="25" grpId="0"/>
      <p:bldP spid="31" grpId="0"/>
      <p:bldP spid="38" grpId="0"/>
      <p:bldP spid="39" grpId="0"/>
      <p:bldP spid="40" grpId="0"/>
      <p:bldP spid="44" grpId="0"/>
      <p:bldP spid="46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Failures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71216" y="2286000"/>
            <a:ext cx="3641832" cy="2351420"/>
            <a:chOff x="2830198" y="2518870"/>
            <a:chExt cx="3641832" cy="2351420"/>
          </a:xfrm>
        </p:grpSpPr>
        <p:sp>
          <p:nvSpPr>
            <p:cNvPr id="4" name="Oval 3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7" idx="4"/>
              <a:endCxn id="15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3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4"/>
              <a:endCxn id="12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14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13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2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4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5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  <a:endCxn id="13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4"/>
              <a:endCxn id="12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14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4"/>
              <a:endCxn id="15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" idx="4"/>
              <a:endCxn id="15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" idx="4"/>
              <a:endCxn id="14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4"/>
              <a:endCxn id="12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" idx="4"/>
              <a:endCxn id="13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4" y="3731461"/>
            <a:ext cx="677125" cy="9341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15684" y="4669714"/>
            <a:ext cx="525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Index is unavailable, </a:t>
            </a:r>
            <a:r>
              <a:rPr lang="en-US" sz="2400" b="1" dirty="0" smtClean="0"/>
              <a:t>data is available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3534" y="3053061"/>
            <a:ext cx="4885467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Where is the data?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smtClean="0"/>
              <a:t>Data After Failure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61430" y="1792113"/>
            <a:ext cx="3641832" cy="2351420"/>
            <a:chOff x="2830198" y="2518870"/>
            <a:chExt cx="3641832" cy="2351420"/>
          </a:xfrm>
        </p:grpSpPr>
        <p:sp>
          <p:nvSpPr>
            <p:cNvPr id="4" name="Oval 3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7" idx="4"/>
              <a:endCxn id="15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3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4"/>
              <a:endCxn id="12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14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13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2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4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5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  <a:endCxn id="13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4"/>
              <a:endCxn id="12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14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4"/>
              <a:endCxn id="15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" idx="4"/>
              <a:endCxn id="15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" idx="4"/>
              <a:endCxn id="14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4"/>
              <a:endCxn id="12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" idx="4"/>
              <a:endCxn id="13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08" y="3237574"/>
            <a:ext cx="677125" cy="9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Data After Failure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61430" y="1792113"/>
            <a:ext cx="3641832" cy="2351420"/>
            <a:chOff x="2830198" y="2518870"/>
            <a:chExt cx="3641832" cy="2351420"/>
          </a:xfrm>
        </p:grpSpPr>
        <p:sp>
          <p:nvSpPr>
            <p:cNvPr id="4" name="Oval 3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7" idx="4"/>
              <a:endCxn id="15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3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4"/>
              <a:endCxn id="12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14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13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2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4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5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  <a:endCxn id="13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4"/>
              <a:endCxn id="12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14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4"/>
              <a:endCxn id="15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" idx="4"/>
              <a:endCxn id="15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" idx="4"/>
              <a:endCxn id="14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4"/>
              <a:endCxn id="12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" idx="4"/>
              <a:endCxn id="13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08" y="3237574"/>
            <a:ext cx="677125" cy="934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0442" y="4303889"/>
            <a:ext cx="275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Partition Recovery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96194" y="4286956"/>
            <a:ext cx="275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Client Requests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39698" y="4835334"/>
            <a:ext cx="23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Recovery</a:t>
            </a:r>
            <a:endParaRPr lang="en-US" dirty="0"/>
          </a:p>
        </p:txBody>
      </p:sp>
      <p:pic>
        <p:nvPicPr>
          <p:cNvPr id="33" name="Picture 32" descr="check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7" y="4734013"/>
            <a:ext cx="408850" cy="4706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7375" y="4818702"/>
            <a:ext cx="293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Requests must be multicast</a:t>
            </a:r>
            <a:endParaRPr lang="en-US" dirty="0"/>
          </a:p>
        </p:txBody>
      </p:sp>
      <p:sp>
        <p:nvSpPr>
          <p:cNvPr id="36" name="Multiply 35"/>
          <p:cNvSpPr/>
          <p:nvPr/>
        </p:nvSpPr>
        <p:spPr>
          <a:xfrm>
            <a:off x="5074111" y="4659861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68019" y="5340434"/>
            <a:ext cx="293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Lookups reduce to linear scan at each partitions</a:t>
            </a:r>
            <a:endParaRPr lang="en-US" dirty="0"/>
          </a:p>
        </p:txBody>
      </p:sp>
      <p:sp>
        <p:nvSpPr>
          <p:cNvPr id="39" name="Multiply 38"/>
          <p:cNvSpPr/>
          <p:nvPr/>
        </p:nvSpPr>
        <p:spPr>
          <a:xfrm>
            <a:off x="5084755" y="5181593"/>
            <a:ext cx="598632" cy="663980"/>
          </a:xfrm>
          <a:prstGeom prst="mathMultiply">
            <a:avLst>
              <a:gd name="adj1" fmla="val 780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838847" y="4171756"/>
            <a:ext cx="3666685" cy="1959524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2524" y="6131280"/>
            <a:ext cx="25797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Request Amplification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93291" y="4084183"/>
            <a:ext cx="3022230" cy="1455866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21641" y="4286956"/>
            <a:ext cx="3234412" cy="1015663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Tradeoff?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0291" y="5518152"/>
            <a:ext cx="17456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Recovery Time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5" grpId="0"/>
      <p:bldP spid="36" grpId="0" animBg="1"/>
      <p:bldP spid="38" grpId="0"/>
      <p:bldP spid="39" grpId="0" animBg="1"/>
      <p:bldP spid="42" grpId="0" animBg="1"/>
      <p:bldP spid="43" grpId="0"/>
      <p:bldP spid="45" grpId="0" animBg="1"/>
      <p:bldP spid="40" grpId="0" animBg="1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Replex</a:t>
            </a:r>
            <a:r>
              <a:rPr lang="en-US" dirty="0" smtClean="0"/>
              <a:t>: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Recovery time </a:t>
            </a:r>
            <a:r>
              <a:rPr lang="en-US" sz="3000" dirty="0" err="1"/>
              <a:t>vs</a:t>
            </a:r>
            <a:r>
              <a:rPr lang="en-US" sz="3000" dirty="0"/>
              <a:t> request amplification </a:t>
            </a:r>
            <a:r>
              <a:rPr lang="en-US" sz="3000" dirty="0" smtClean="0"/>
              <a:t>tradeoff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Improve failure availability of multiple </a:t>
            </a:r>
            <a:r>
              <a:rPr lang="en-US" sz="3000" dirty="0" err="1" smtClean="0"/>
              <a:t>replexes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Storage </a:t>
            </a:r>
            <a:r>
              <a:rPr lang="en-US" sz="3000" dirty="0" err="1" smtClean="0"/>
              <a:t>vs</a:t>
            </a:r>
            <a:r>
              <a:rPr lang="en-US" sz="3000" dirty="0" smtClean="0"/>
              <a:t> recovery </a:t>
            </a:r>
            <a:r>
              <a:rPr lang="en-US" sz="3000" dirty="0" smtClean="0"/>
              <a:t>performance tradeoff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Graceful </a:t>
            </a:r>
            <a:r>
              <a:rPr lang="en-US" sz="3000" dirty="0" smtClean="0"/>
              <a:t>failure degradation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723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Replex</a:t>
            </a:r>
            <a:r>
              <a:rPr lang="en-US" dirty="0" smtClean="0"/>
              <a:t>: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Recovery time </a:t>
            </a:r>
            <a:r>
              <a:rPr lang="en-US" sz="3000" b="1" dirty="0" err="1"/>
              <a:t>vs</a:t>
            </a:r>
            <a:r>
              <a:rPr lang="en-US" sz="3000" b="1" dirty="0"/>
              <a:t> request amplification </a:t>
            </a:r>
            <a:r>
              <a:rPr lang="en-US" sz="3000" b="1" dirty="0" smtClean="0"/>
              <a:t>tradeoff</a:t>
            </a:r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Improve failure availability of multiple </a:t>
            </a:r>
            <a:r>
              <a:rPr lang="en-US" sz="3000" b="1" dirty="0" err="1" smtClean="0"/>
              <a:t>replexes</a:t>
            </a:r>
            <a:endParaRPr lang="en-US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Storage </a:t>
            </a:r>
            <a:r>
              <a:rPr lang="en-US" sz="3000" b="1" dirty="0" err="1" smtClean="0"/>
              <a:t>vs</a:t>
            </a:r>
            <a:r>
              <a:rPr lang="en-US" sz="3000" b="1" dirty="0" smtClean="0"/>
              <a:t> recovery </a:t>
            </a:r>
            <a:r>
              <a:rPr lang="en-US" sz="3000" b="1" dirty="0" smtClean="0"/>
              <a:t>performance tradeoff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Graceful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failure degradation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711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Replex</a:t>
            </a:r>
            <a:r>
              <a:rPr lang="en-US" dirty="0" smtClean="0"/>
              <a:t>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Shared across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replexes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Not associated with an index</a:t>
            </a:r>
          </a:p>
          <a:p>
            <a:endParaRPr lang="en-US" sz="2800" dirty="0" smtClean="0"/>
          </a:p>
          <a:p>
            <a:r>
              <a:rPr lang="en-US" sz="2800" dirty="0" smtClean="0"/>
              <a:t>Partitioning function dependent on these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replexes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41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430430" y="3090518"/>
            <a:ext cx="93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147721" y="3406965"/>
            <a:ext cx="498835" cy="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1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Chains with 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56128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8" name="Straight Arrow Connector 37"/>
          <p:cNvCxnSpPr>
            <a:endCxn id="6" idx="2"/>
          </p:cNvCxnSpPr>
          <p:nvPr/>
        </p:nvCxnSpPr>
        <p:spPr>
          <a:xfrm>
            <a:off x="1898720" y="2022945"/>
            <a:ext cx="962710" cy="18919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5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Chains with 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56128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r[0] </a:t>
            </a:r>
            <a:r>
              <a:rPr lang="en-US" sz="1200" dirty="0" smtClean="0">
                <a:latin typeface="Lucida Sans Typewriter"/>
                <a:cs typeface="Lucida Sans Typewriter"/>
              </a:rPr>
              <a:t>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/>
                <a:cs typeface="Lucida Sans Typewriter"/>
              </a:rPr>
              <a:t>r[2]  </a:t>
            </a:r>
            <a:r>
              <a:rPr lang="en-US" sz="1200" dirty="0" smtClean="0">
                <a:latin typeface="Lucida Sans Typewriter"/>
                <a:cs typeface="Lucida Sans Typewriter"/>
              </a:rPr>
              <a:t>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8" name="Straight Arrow Connector 37"/>
          <p:cNvCxnSpPr>
            <a:endCxn id="6" idx="2"/>
          </p:cNvCxnSpPr>
          <p:nvPr/>
        </p:nvCxnSpPr>
        <p:spPr>
          <a:xfrm>
            <a:off x="1898720" y="2022945"/>
            <a:ext cx="962710" cy="18919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1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Chains with 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2017" y="3090518"/>
            <a:ext cx="73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46912" y="3048735"/>
            <a:ext cx="73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01093" y="3062276"/>
            <a:ext cx="73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47048" y="3051081"/>
            <a:ext cx="73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6128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r[0] </a:t>
            </a:r>
            <a:r>
              <a:rPr lang="en-US" sz="1200" dirty="0" smtClean="0">
                <a:latin typeface="Lucida Sans Typewriter"/>
                <a:cs typeface="Lucida Sans Typewriter"/>
              </a:rPr>
              <a:t>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/>
                <a:cs typeface="Lucida Sans Typewriter"/>
              </a:rPr>
              <a:t>r[2]  </a:t>
            </a:r>
            <a:r>
              <a:rPr lang="en-US" sz="1200" dirty="0" smtClean="0">
                <a:latin typeface="Lucida Sans Typewriter"/>
                <a:cs typeface="Lucida Sans Typewriter"/>
              </a:rPr>
              <a:t>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898720" y="2022945"/>
            <a:ext cx="962710" cy="18919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2337686" y="3775826"/>
            <a:ext cx="4597305" cy="339266"/>
          </a:xfrm>
          <a:prstGeom prst="rect">
            <a:avLst/>
          </a:prstGeom>
          <a:solidFill>
            <a:srgbClr val="800000">
              <a:alpha val="56000"/>
            </a:srgb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NoSQL</a:t>
            </a:r>
            <a:r>
              <a:rPr lang="en-US" sz="3600" dirty="0" smtClean="0"/>
              <a:t> </a:t>
            </a:r>
            <a:r>
              <a:rPr lang="en-US" sz="3600" dirty="0"/>
              <a:t>S</a:t>
            </a:r>
            <a:r>
              <a:rPr lang="en-US" sz="3600" dirty="0" smtClean="0"/>
              <a:t>cales with Database </a:t>
            </a:r>
            <a:r>
              <a:rPr lang="en-US" sz="3600" dirty="0" smtClean="0"/>
              <a:t>Partitioning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476102" y="3773716"/>
            <a:ext cx="445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 r[0]         r[</a:t>
            </a:r>
            <a:r>
              <a:rPr lang="en-US" sz="1600" dirty="0">
                <a:latin typeface="Helvetica"/>
                <a:cs typeface="Helvetica"/>
              </a:rPr>
              <a:t>1</a:t>
            </a:r>
            <a:r>
              <a:rPr lang="en-US" sz="1600" dirty="0" smtClean="0">
                <a:latin typeface="Helvetica"/>
                <a:cs typeface="Helvetica"/>
              </a:rPr>
              <a:t>]         r[2]              . . .               r[c]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07" name="Left Brace 106"/>
          <p:cNvSpPr/>
          <p:nvPr/>
        </p:nvSpPr>
        <p:spPr>
          <a:xfrm>
            <a:off x="1886435" y="2480943"/>
            <a:ext cx="266385" cy="2297308"/>
          </a:xfrm>
          <a:prstGeom prst="leftBrac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200258" y="3410401"/>
            <a:ext cx="72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rows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14738" y="5449082"/>
            <a:ext cx="2826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partitioning key</a:t>
            </a:r>
            <a:endParaRPr lang="en-US" b="1" dirty="0"/>
          </a:p>
        </p:txBody>
      </p:sp>
      <p:cxnSp>
        <p:nvCxnSpPr>
          <p:cNvPr id="113" name="Straight Arrow Connector 112"/>
          <p:cNvCxnSpPr>
            <a:stCxn id="112" idx="1"/>
            <a:endCxn id="28" idx="2"/>
          </p:cNvCxnSpPr>
          <p:nvPr/>
        </p:nvCxnSpPr>
        <p:spPr>
          <a:xfrm flipH="1" flipV="1">
            <a:off x="2743641" y="4783072"/>
            <a:ext cx="571097" cy="85067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333225" y="3442662"/>
            <a:ext cx="4597305" cy="339266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358958" y="2424862"/>
            <a:ext cx="4576034" cy="339266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354497" y="2764130"/>
            <a:ext cx="4572563" cy="339266"/>
          </a:xfrm>
          <a:prstGeom prst="rect">
            <a:avLst/>
          </a:prstGeom>
          <a:solidFill>
            <a:srgbClr val="0000FF">
              <a:alpha val="56000"/>
            </a:srgb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2358957" y="3103396"/>
            <a:ext cx="4571573" cy="339266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2339420" y="4115092"/>
            <a:ext cx="4597305" cy="339266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337686" y="4454358"/>
            <a:ext cx="4597305" cy="321930"/>
          </a:xfrm>
          <a:prstGeom prst="rect">
            <a:avLst/>
          </a:prstGeom>
          <a:solidFill>
            <a:srgbClr val="0000FF">
              <a:alpha val="56000"/>
            </a:srgb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1549138" y="2390457"/>
            <a:ext cx="1370581" cy="1081759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798496" y="2424862"/>
            <a:ext cx="1370581" cy="108175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329111" y="2424862"/>
            <a:ext cx="1370581" cy="10817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216194" y="2403967"/>
            <a:ext cx="1370581" cy="10817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312085" y="2031450"/>
            <a:ext cx="4627958" cy="2744838"/>
            <a:chOff x="3423440" y="1828800"/>
            <a:chExt cx="4627958" cy="2744838"/>
          </a:xfrm>
        </p:grpSpPr>
        <p:grpSp>
          <p:nvGrpSpPr>
            <p:cNvPr id="127" name="Group 126"/>
            <p:cNvGrpSpPr/>
            <p:nvPr/>
          </p:nvGrpSpPr>
          <p:grpSpPr>
            <a:xfrm>
              <a:off x="3445210" y="1828800"/>
              <a:ext cx="4597307" cy="2744838"/>
              <a:chOff x="2201000" y="1832380"/>
              <a:chExt cx="4597307" cy="274483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201001" y="1852174"/>
                <a:ext cx="4597306" cy="356282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201000" y="1852173"/>
                <a:ext cx="4597307" cy="272504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3834976" y="1852174"/>
                <a:ext cx="0" cy="272504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640539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88775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3184667" y="1845054"/>
                <a:ext cx="558861" cy="34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col</a:t>
                </a:r>
                <a:r>
                  <a:rPr lang="en-US" baseline="-25000" dirty="0" smtClean="0">
                    <a:latin typeface="Helvetica"/>
                    <a:cs typeface="Helvetica"/>
                  </a:rPr>
                  <a:t>1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987394" y="1832380"/>
                <a:ext cx="569021" cy="34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col</a:t>
                </a:r>
                <a:r>
                  <a:rPr lang="en-US" baseline="-25000" dirty="0" smtClean="0">
                    <a:latin typeface="Helvetica"/>
                    <a:cs typeface="Helvetica"/>
                  </a:rPr>
                  <a:t>2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060601" y="1865949"/>
                <a:ext cx="667798" cy="34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/>
                    <a:cs typeface="Helvetica"/>
                  </a:rPr>
                  <a:t>. . .</a:t>
                </a:r>
                <a:endParaRPr lang="en-US" sz="1600" dirty="0">
                  <a:latin typeface="Helvetica"/>
                  <a:cs typeface="Helvetica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171154" y="1836258"/>
                <a:ext cx="627152" cy="34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Helvetica"/>
                    <a:cs typeface="Helvetica"/>
                  </a:rPr>
                  <a:t>col</a:t>
                </a:r>
                <a:r>
                  <a:rPr lang="en-US" baseline="-25000" dirty="0" err="1">
                    <a:latin typeface="Helvetica"/>
                    <a:cs typeface="Helvetica"/>
                  </a:rPr>
                  <a:t>c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2991048" y="1865949"/>
                <a:ext cx="0" cy="271126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2343247" y="1865949"/>
                <a:ext cx="558861" cy="34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col</a:t>
                </a:r>
                <a:r>
                  <a:rPr lang="en-US" baseline="-25000" dirty="0">
                    <a:latin typeface="Helvetica"/>
                    <a:cs typeface="Helvetica"/>
                  </a:rPr>
                  <a:t>0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>
              <a:off x="3423440" y="2550926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448899" y="2895465"/>
              <a:ext cx="459361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431137" y="3240004"/>
              <a:ext cx="462026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448899" y="3579270"/>
              <a:ext cx="460249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445210" y="3922010"/>
              <a:ext cx="4597306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445210" y="4261276"/>
              <a:ext cx="4597306" cy="347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354496" y="2414310"/>
            <a:ext cx="778289" cy="236876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44444E-6 L -0.27152 -0.03495 " pathEditMode="relative" ptsTypes="AA">
                                      <p:cBhvr>
                                        <p:cTn id="3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L -0.27204 -0.21875 " pathEditMode="relative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0776 0.014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7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69 L -0.07708 -0.0713 " pathEditMode="relative" ptsTypes="AA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59259E-6 L 0.10122 -0.08287 " pathEditMode="relative" ptsTypes="AA">
                                      <p:cBhvr>
                                        <p:cTn id="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0.10174 -0.1676 " pathEditMode="relative" ptsTypes="AA">
                                      <p:cBhvr>
                                        <p:cTn id="6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274E-6 -1.85271E-6 L 0.25629 -0.1394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6" y="-697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25" grpId="0"/>
      <p:bldP spid="25" grpId="1"/>
      <p:bldP spid="107" grpId="0" animBg="1"/>
      <p:bldP spid="108" grpId="0"/>
      <p:bldP spid="112" grpId="0"/>
      <p:bldP spid="112" grpId="1"/>
      <p:bldP spid="66" grpId="0" animBg="1"/>
      <p:bldP spid="66" grpId="1" animBg="1"/>
      <p:bldP spid="66" grpId="2" animBg="1"/>
      <p:bldP spid="66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9" grpId="0" animBg="1"/>
      <p:bldP spid="109" grpId="1" animBg="1"/>
      <p:bldP spid="109" grpId="2" animBg="1"/>
      <p:bldP spid="109" grpId="3" animBg="1"/>
      <p:bldP spid="114" grpId="0" animBg="1"/>
      <p:bldP spid="114" grpId="1" animBg="1"/>
      <p:bldP spid="114" grpId="2" animBg="1"/>
      <p:bldP spid="114" grpId="3" animBg="1"/>
      <p:bldP spid="115" grpId="0" animBg="1"/>
      <p:bldP spid="115" grpId="1" animBg="1"/>
      <p:bldP spid="115" grpId="2" animBg="1"/>
      <p:bldP spid="115" grpId="3" animBg="1"/>
      <p:bldP spid="116" grpId="0" animBg="1"/>
      <p:bldP spid="119" grpId="0" animBg="1"/>
      <p:bldP spid="121" grpId="0" animBg="1"/>
      <p:bldP spid="122" grpId="0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Chains with Hybrid </a:t>
            </a:r>
            <a:r>
              <a:rPr lang="en-US" dirty="0" err="1" smtClean="0"/>
              <a:t>Replex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56128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pPr algn="ctr"/>
            <a:r>
              <a:rPr lang="en-US" sz="1200" dirty="0" smtClean="0">
                <a:latin typeface="Lucida Sans Typewriter"/>
                <a:cs typeface="Lucida Sans Typewriter"/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r[0] </a:t>
            </a:r>
            <a:r>
              <a:rPr lang="en-US" sz="1200" dirty="0" smtClean="0">
                <a:latin typeface="Lucida Sans Typewriter"/>
                <a:cs typeface="Lucida Sans Typewriter"/>
              </a:rPr>
              <a:t>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/>
                <a:cs typeface="Lucida Sans Typewriter"/>
              </a:rPr>
              <a:t>r[2]  </a:t>
            </a:r>
            <a:r>
              <a:rPr lang="en-US" sz="1200" dirty="0" smtClean="0">
                <a:latin typeface="Lucida Sans Typewriter"/>
                <a:cs typeface="Lucida Sans Typewriter"/>
              </a:rPr>
              <a:t>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898720" y="2022945"/>
            <a:ext cx="962710" cy="18919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9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</a:t>
            </a:r>
            <a:r>
              <a:rPr lang="en-US" sz="3600" dirty="0" smtClean="0"/>
              <a:t>Recovery time </a:t>
            </a:r>
            <a:r>
              <a:rPr lang="en-US" sz="3600" dirty="0" err="1" smtClean="0"/>
              <a:t>vs</a:t>
            </a:r>
            <a:r>
              <a:rPr lang="en-US" sz="3600" dirty="0" smtClean="0"/>
              <a:t> Request Amplification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72714" y="1747798"/>
            <a:ext cx="3642376" cy="3694609"/>
            <a:chOff x="5172714" y="1747798"/>
            <a:chExt cx="3642376" cy="3694609"/>
          </a:xfrm>
        </p:grpSpPr>
        <p:sp>
          <p:nvSpPr>
            <p:cNvPr id="6" name="Oval 5"/>
            <p:cNvSpPr/>
            <p:nvPr/>
          </p:nvSpPr>
          <p:spPr>
            <a:xfrm>
              <a:off x="5172714" y="1747798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88858" y="1747798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28860" y="1747798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90878" y="1747798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81994" y="4673636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9710" y="4675705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83447" y="4675705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23083" y="4675705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9" idx="4"/>
              <a:endCxn id="69" idx="0"/>
            </p:cNvCxnSpPr>
            <p:nvPr/>
          </p:nvCxnSpPr>
          <p:spPr>
            <a:xfrm flipH="1">
              <a:off x="6502280" y="2587858"/>
              <a:ext cx="144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4"/>
              <a:endCxn id="69" idx="0"/>
            </p:cNvCxnSpPr>
            <p:nvPr/>
          </p:nvCxnSpPr>
          <p:spPr>
            <a:xfrm>
              <a:off x="5585558" y="2587858"/>
              <a:ext cx="91672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63" idx="0"/>
            </p:cNvCxnSpPr>
            <p:nvPr/>
          </p:nvCxnSpPr>
          <p:spPr>
            <a:xfrm flipH="1">
              <a:off x="5587961" y="2587858"/>
              <a:ext cx="915761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3" idx="3"/>
              <a:endCxn id="11" idx="0"/>
            </p:cNvCxnSpPr>
            <p:nvPr/>
          </p:nvCxnSpPr>
          <p:spPr>
            <a:xfrm>
              <a:off x="5587961" y="3883677"/>
              <a:ext cx="4471" cy="79202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4"/>
              <a:endCxn id="63" idx="0"/>
            </p:cNvCxnSpPr>
            <p:nvPr/>
          </p:nvCxnSpPr>
          <p:spPr>
            <a:xfrm>
              <a:off x="5585558" y="2587858"/>
              <a:ext cx="2403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1" idx="3"/>
              <a:endCxn id="12" idx="0"/>
            </p:cNvCxnSpPr>
            <p:nvPr/>
          </p:nvCxnSpPr>
          <p:spPr>
            <a:xfrm flipH="1">
              <a:off x="7456169" y="3883677"/>
              <a:ext cx="943674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0"/>
              <a:endCxn id="63" idx="3"/>
            </p:cNvCxnSpPr>
            <p:nvPr/>
          </p:nvCxnSpPr>
          <p:spPr>
            <a:xfrm flipH="1" flipV="1">
              <a:off x="5587961" y="3883677"/>
              <a:ext cx="966755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9" idx="3"/>
              <a:endCxn id="12" idx="0"/>
            </p:cNvCxnSpPr>
            <p:nvPr/>
          </p:nvCxnSpPr>
          <p:spPr>
            <a:xfrm>
              <a:off x="6502280" y="3883677"/>
              <a:ext cx="953889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4"/>
              <a:endCxn id="70" idx="0"/>
            </p:cNvCxnSpPr>
            <p:nvPr/>
          </p:nvCxnSpPr>
          <p:spPr>
            <a:xfrm>
              <a:off x="7441704" y="2587858"/>
              <a:ext cx="1636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4"/>
              <a:endCxn id="71" idx="0"/>
            </p:cNvCxnSpPr>
            <p:nvPr/>
          </p:nvCxnSpPr>
          <p:spPr>
            <a:xfrm>
              <a:off x="7441704" y="2587858"/>
              <a:ext cx="95813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0" idx="3"/>
              <a:endCxn id="10" idx="0"/>
            </p:cNvCxnSpPr>
            <p:nvPr/>
          </p:nvCxnSpPr>
          <p:spPr>
            <a:xfrm flipH="1">
              <a:off x="6554716" y="3883677"/>
              <a:ext cx="888624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  <a:endCxn id="70" idx="0"/>
            </p:cNvCxnSpPr>
            <p:nvPr/>
          </p:nvCxnSpPr>
          <p:spPr>
            <a:xfrm flipH="1">
              <a:off x="7443340" y="2587858"/>
              <a:ext cx="95836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0"/>
              <a:endCxn id="69" idx="3"/>
            </p:cNvCxnSpPr>
            <p:nvPr/>
          </p:nvCxnSpPr>
          <p:spPr>
            <a:xfrm flipH="1" flipV="1">
              <a:off x="6502280" y="3883677"/>
              <a:ext cx="1893525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4"/>
              <a:endCxn id="71" idx="0"/>
            </p:cNvCxnSpPr>
            <p:nvPr/>
          </p:nvCxnSpPr>
          <p:spPr>
            <a:xfrm flipH="1">
              <a:off x="8399843" y="2587858"/>
              <a:ext cx="185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gular Pentagon 62"/>
            <p:cNvSpPr/>
            <p:nvPr/>
          </p:nvSpPr>
          <p:spPr>
            <a:xfrm>
              <a:off x="5172714" y="3043617"/>
              <a:ext cx="830494" cy="840060"/>
            </a:xfrm>
            <a:prstGeom prst="pentagon">
              <a:avLst/>
            </a:prstGeom>
            <a:noFill/>
            <a:ln w="762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gular Pentagon 68"/>
            <p:cNvSpPr/>
            <p:nvPr/>
          </p:nvSpPr>
          <p:spPr>
            <a:xfrm>
              <a:off x="6087033" y="3043617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gular Pentagon 69"/>
            <p:cNvSpPr/>
            <p:nvPr/>
          </p:nvSpPr>
          <p:spPr>
            <a:xfrm>
              <a:off x="7028093" y="3043617"/>
              <a:ext cx="830494" cy="840060"/>
            </a:xfrm>
            <a:prstGeom prst="pentagon">
              <a:avLst/>
            </a:prstGeom>
            <a:noFill/>
            <a:ln w="762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gular Pentagon 70"/>
            <p:cNvSpPr/>
            <p:nvPr/>
          </p:nvSpPr>
          <p:spPr>
            <a:xfrm>
              <a:off x="7984596" y="3043617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71" idx="3"/>
              <a:endCxn id="13" idx="0"/>
            </p:cNvCxnSpPr>
            <p:nvPr/>
          </p:nvCxnSpPr>
          <p:spPr>
            <a:xfrm flipH="1">
              <a:off x="8395805" y="3883677"/>
              <a:ext cx="403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6995" y="4508226"/>
              <a:ext cx="677125" cy="934181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70" idx="3"/>
              <a:endCxn id="11" idx="0"/>
            </p:cNvCxnSpPr>
            <p:nvPr/>
          </p:nvCxnSpPr>
          <p:spPr>
            <a:xfrm flipH="1">
              <a:off x="5592432" y="3883677"/>
              <a:ext cx="1850908" cy="79202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41739" y="2296063"/>
            <a:ext cx="3641832" cy="2351420"/>
            <a:chOff x="2830198" y="2518870"/>
            <a:chExt cx="3641832" cy="2351420"/>
          </a:xfrm>
        </p:grpSpPr>
        <p:sp>
          <p:nvSpPr>
            <p:cNvPr id="36" name="Oval 35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39" idx="4"/>
              <a:endCxn id="43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9" idx="4"/>
              <a:endCxn id="41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4"/>
              <a:endCxn id="40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9" idx="4"/>
              <a:endCxn id="42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4"/>
              <a:endCxn id="41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4"/>
              <a:endCxn id="40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6" idx="4"/>
              <a:endCxn id="42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6" idx="4"/>
              <a:endCxn id="43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8" idx="4"/>
              <a:endCxn id="41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4"/>
              <a:endCxn id="40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8" idx="4"/>
              <a:endCxn id="42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8" idx="4"/>
              <a:endCxn id="43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7" idx="4"/>
              <a:endCxn id="43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7" idx="4"/>
              <a:endCxn id="42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7" idx="4"/>
              <a:endCxn id="40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7" idx="4"/>
              <a:endCxn id="41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7" y="3741524"/>
            <a:ext cx="677125" cy="9341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983571" y="3284479"/>
            <a:ext cx="1045469" cy="5259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59154" y="2911286"/>
            <a:ext cx="5773118" cy="1200329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Recovery is less parallel… but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l</a:t>
            </a:r>
            <a:r>
              <a:rPr lang="en-US" sz="3600" dirty="0" smtClean="0">
                <a:solidFill>
                  <a:srgbClr val="FFFF00"/>
                </a:solidFill>
              </a:rPr>
              <a:t>ower request amplification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2. Improve failure availability of multiple </a:t>
            </a:r>
            <a:r>
              <a:rPr lang="en-US" sz="3000" dirty="0" err="1" smtClean="0"/>
              <a:t>replexes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61430" y="1792113"/>
            <a:ext cx="3642376" cy="3694609"/>
            <a:chOff x="2861430" y="1792113"/>
            <a:chExt cx="3642376" cy="3694609"/>
          </a:xfrm>
        </p:grpSpPr>
        <p:sp>
          <p:nvSpPr>
            <p:cNvPr id="6" name="Oval 5"/>
            <p:cNvSpPr/>
            <p:nvPr/>
          </p:nvSpPr>
          <p:spPr>
            <a:xfrm>
              <a:off x="2861430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7757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17576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7959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0710" y="4717951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08426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72163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1799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9" idx="4"/>
              <a:endCxn id="69" idx="0"/>
            </p:cNvCxnSpPr>
            <p:nvPr/>
          </p:nvCxnSpPr>
          <p:spPr>
            <a:xfrm flipH="1">
              <a:off x="4190996" y="2632173"/>
              <a:ext cx="144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4"/>
              <a:endCxn id="69" idx="0"/>
            </p:cNvCxnSpPr>
            <p:nvPr/>
          </p:nvCxnSpPr>
          <p:spPr>
            <a:xfrm>
              <a:off x="3274274" y="2632173"/>
              <a:ext cx="91672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63" idx="0"/>
            </p:cNvCxnSpPr>
            <p:nvPr/>
          </p:nvCxnSpPr>
          <p:spPr>
            <a:xfrm flipH="1">
              <a:off x="3276677" y="2632173"/>
              <a:ext cx="915761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3" idx="3"/>
              <a:endCxn id="11" idx="0"/>
            </p:cNvCxnSpPr>
            <p:nvPr/>
          </p:nvCxnSpPr>
          <p:spPr>
            <a:xfrm>
              <a:off x="3276677" y="3927992"/>
              <a:ext cx="4471" cy="79202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4"/>
              <a:endCxn id="63" idx="0"/>
            </p:cNvCxnSpPr>
            <p:nvPr/>
          </p:nvCxnSpPr>
          <p:spPr>
            <a:xfrm>
              <a:off x="3274274" y="2632173"/>
              <a:ext cx="2403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1" idx="3"/>
              <a:endCxn id="12" idx="0"/>
            </p:cNvCxnSpPr>
            <p:nvPr/>
          </p:nvCxnSpPr>
          <p:spPr>
            <a:xfrm flipH="1">
              <a:off x="5144885" y="3927992"/>
              <a:ext cx="943674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0"/>
              <a:endCxn id="63" idx="3"/>
            </p:cNvCxnSpPr>
            <p:nvPr/>
          </p:nvCxnSpPr>
          <p:spPr>
            <a:xfrm flipH="1" flipV="1">
              <a:off x="3276677" y="3927992"/>
              <a:ext cx="966755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9" idx="3"/>
              <a:endCxn id="12" idx="0"/>
            </p:cNvCxnSpPr>
            <p:nvPr/>
          </p:nvCxnSpPr>
          <p:spPr>
            <a:xfrm>
              <a:off x="4190996" y="3927992"/>
              <a:ext cx="953889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4"/>
              <a:endCxn id="70" idx="0"/>
            </p:cNvCxnSpPr>
            <p:nvPr/>
          </p:nvCxnSpPr>
          <p:spPr>
            <a:xfrm>
              <a:off x="5130420" y="2632173"/>
              <a:ext cx="1636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4"/>
              <a:endCxn id="71" idx="0"/>
            </p:cNvCxnSpPr>
            <p:nvPr/>
          </p:nvCxnSpPr>
          <p:spPr>
            <a:xfrm>
              <a:off x="5130420" y="2632173"/>
              <a:ext cx="95813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0" idx="3"/>
              <a:endCxn id="10" idx="0"/>
            </p:cNvCxnSpPr>
            <p:nvPr/>
          </p:nvCxnSpPr>
          <p:spPr>
            <a:xfrm flipH="1">
              <a:off x="4243432" y="3927992"/>
              <a:ext cx="888624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  <a:endCxn id="70" idx="0"/>
            </p:cNvCxnSpPr>
            <p:nvPr/>
          </p:nvCxnSpPr>
          <p:spPr>
            <a:xfrm flipH="1">
              <a:off x="5132056" y="2632173"/>
              <a:ext cx="95836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0"/>
              <a:endCxn id="69" idx="3"/>
            </p:cNvCxnSpPr>
            <p:nvPr/>
          </p:nvCxnSpPr>
          <p:spPr>
            <a:xfrm flipH="1" flipV="1">
              <a:off x="4190996" y="3927992"/>
              <a:ext cx="1893525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4"/>
              <a:endCxn id="71" idx="0"/>
            </p:cNvCxnSpPr>
            <p:nvPr/>
          </p:nvCxnSpPr>
          <p:spPr>
            <a:xfrm flipH="1">
              <a:off x="6088559" y="2632173"/>
              <a:ext cx="185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gular Pentagon 62"/>
            <p:cNvSpPr/>
            <p:nvPr/>
          </p:nvSpPr>
          <p:spPr>
            <a:xfrm>
              <a:off x="2861430" y="3087932"/>
              <a:ext cx="830494" cy="840060"/>
            </a:xfrm>
            <a:prstGeom prst="pentagon">
              <a:avLst/>
            </a:prstGeom>
            <a:noFill/>
            <a:ln w="762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gular Pentagon 68"/>
            <p:cNvSpPr/>
            <p:nvPr/>
          </p:nvSpPr>
          <p:spPr>
            <a:xfrm>
              <a:off x="3775749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gular Pentagon 69"/>
            <p:cNvSpPr/>
            <p:nvPr/>
          </p:nvSpPr>
          <p:spPr>
            <a:xfrm>
              <a:off x="4716809" y="3087932"/>
              <a:ext cx="830494" cy="840060"/>
            </a:xfrm>
            <a:prstGeom prst="pentagon">
              <a:avLst/>
            </a:prstGeom>
            <a:noFill/>
            <a:ln w="762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gular Pentagon 70"/>
            <p:cNvSpPr/>
            <p:nvPr/>
          </p:nvSpPr>
          <p:spPr>
            <a:xfrm>
              <a:off x="5673312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71" idx="3"/>
              <a:endCxn id="13" idx="0"/>
            </p:cNvCxnSpPr>
            <p:nvPr/>
          </p:nvCxnSpPr>
          <p:spPr>
            <a:xfrm flipH="1">
              <a:off x="6084521" y="3927992"/>
              <a:ext cx="403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5711" y="4552541"/>
              <a:ext cx="677125" cy="934181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70" idx="3"/>
              <a:endCxn id="11" idx="0"/>
            </p:cNvCxnSpPr>
            <p:nvPr/>
          </p:nvCxnSpPr>
          <p:spPr>
            <a:xfrm flipH="1">
              <a:off x="3281148" y="3927992"/>
              <a:ext cx="1850908" cy="79202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51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2. Improve failure availability of multiple </a:t>
            </a:r>
            <a:r>
              <a:rPr lang="en-US" sz="3000" dirty="0" err="1" smtClean="0"/>
              <a:t>replexes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30" y="1697992"/>
            <a:ext cx="677125" cy="93418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Improving Failure Availability w/o Hybrid </a:t>
            </a:r>
            <a:r>
              <a:rPr lang="en-US" sz="3000" dirty="0" err="1" smtClean="0"/>
              <a:t>Replexes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2859101" y="263217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75245" y="263217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15247" y="263217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7265" y="263217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0470" y="4214822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1015" y="421689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4752" y="421689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0046" y="4216891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7" idx="4"/>
            <a:endCxn id="15" idx="0"/>
          </p:cNvCxnSpPr>
          <p:nvPr/>
        </p:nvCxnSpPr>
        <p:spPr>
          <a:xfrm>
            <a:off x="4190109" y="3472233"/>
            <a:ext cx="1902659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13" idx="0"/>
          </p:cNvCxnSpPr>
          <p:nvPr/>
        </p:nvCxnSpPr>
        <p:spPr>
          <a:xfrm flipH="1">
            <a:off x="3263737" y="3472233"/>
            <a:ext cx="926372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12" idx="0"/>
          </p:cNvCxnSpPr>
          <p:nvPr/>
        </p:nvCxnSpPr>
        <p:spPr>
          <a:xfrm>
            <a:off x="4190109" y="3472233"/>
            <a:ext cx="23083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14" idx="0"/>
          </p:cNvCxnSpPr>
          <p:nvPr/>
        </p:nvCxnSpPr>
        <p:spPr>
          <a:xfrm>
            <a:off x="4190109" y="3472233"/>
            <a:ext cx="937365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4"/>
            <a:endCxn id="13" idx="0"/>
          </p:cNvCxnSpPr>
          <p:nvPr/>
        </p:nvCxnSpPr>
        <p:spPr>
          <a:xfrm flipH="1">
            <a:off x="3263737" y="3472233"/>
            <a:ext cx="8208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4"/>
            <a:endCxn id="12" idx="0"/>
          </p:cNvCxnSpPr>
          <p:nvPr/>
        </p:nvCxnSpPr>
        <p:spPr>
          <a:xfrm>
            <a:off x="3271945" y="3472233"/>
            <a:ext cx="941247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4"/>
            <a:endCxn id="14" idx="0"/>
          </p:cNvCxnSpPr>
          <p:nvPr/>
        </p:nvCxnSpPr>
        <p:spPr>
          <a:xfrm>
            <a:off x="3271945" y="3472233"/>
            <a:ext cx="1855529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15" idx="0"/>
          </p:cNvCxnSpPr>
          <p:nvPr/>
        </p:nvCxnSpPr>
        <p:spPr>
          <a:xfrm>
            <a:off x="3271945" y="3472233"/>
            <a:ext cx="2820823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13" idx="0"/>
          </p:cNvCxnSpPr>
          <p:nvPr/>
        </p:nvCxnSpPr>
        <p:spPr>
          <a:xfrm flipH="1">
            <a:off x="3263737" y="3472233"/>
            <a:ext cx="1864354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12" idx="0"/>
          </p:cNvCxnSpPr>
          <p:nvPr/>
        </p:nvCxnSpPr>
        <p:spPr>
          <a:xfrm flipH="1">
            <a:off x="4213192" y="3472233"/>
            <a:ext cx="914899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14" idx="0"/>
          </p:cNvCxnSpPr>
          <p:nvPr/>
        </p:nvCxnSpPr>
        <p:spPr>
          <a:xfrm flipH="1">
            <a:off x="5127474" y="3472233"/>
            <a:ext cx="617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4"/>
            <a:endCxn id="15" idx="0"/>
          </p:cNvCxnSpPr>
          <p:nvPr/>
        </p:nvCxnSpPr>
        <p:spPr>
          <a:xfrm>
            <a:off x="5128091" y="3472233"/>
            <a:ext cx="964677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4"/>
            <a:endCxn id="15" idx="0"/>
          </p:cNvCxnSpPr>
          <p:nvPr/>
        </p:nvCxnSpPr>
        <p:spPr>
          <a:xfrm>
            <a:off x="6088089" y="3472233"/>
            <a:ext cx="4679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4"/>
            <a:endCxn id="14" idx="0"/>
          </p:cNvCxnSpPr>
          <p:nvPr/>
        </p:nvCxnSpPr>
        <p:spPr>
          <a:xfrm flipH="1">
            <a:off x="5127474" y="3472233"/>
            <a:ext cx="960615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4"/>
            <a:endCxn id="12" idx="0"/>
          </p:cNvCxnSpPr>
          <p:nvPr/>
        </p:nvCxnSpPr>
        <p:spPr>
          <a:xfrm flipH="1">
            <a:off x="4213192" y="3472233"/>
            <a:ext cx="1874897" cy="7425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4"/>
            <a:endCxn id="13" idx="0"/>
          </p:cNvCxnSpPr>
          <p:nvPr/>
        </p:nvCxnSpPr>
        <p:spPr>
          <a:xfrm flipH="1">
            <a:off x="3263737" y="3472233"/>
            <a:ext cx="2824352" cy="7446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856252" y="1514633"/>
            <a:ext cx="3641832" cy="1117540"/>
            <a:chOff x="2856252" y="1514633"/>
            <a:chExt cx="3641832" cy="1117540"/>
          </a:xfrm>
        </p:grpSpPr>
        <p:sp>
          <p:nvSpPr>
            <p:cNvPr id="29" name="Oval 28"/>
            <p:cNvSpPr/>
            <p:nvPr/>
          </p:nvSpPr>
          <p:spPr>
            <a:xfrm>
              <a:off x="2856252" y="151463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672396" y="151463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712398" y="151463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74416" y="1514633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29" idx="4"/>
              <a:endCxn id="4" idx="0"/>
            </p:cNvCxnSpPr>
            <p:nvPr/>
          </p:nvCxnSpPr>
          <p:spPr>
            <a:xfrm>
              <a:off x="3269096" y="2354693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4"/>
              <a:endCxn id="7" idx="0"/>
            </p:cNvCxnSpPr>
            <p:nvPr/>
          </p:nvCxnSpPr>
          <p:spPr>
            <a:xfrm>
              <a:off x="4187260" y="2354693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6" idx="0"/>
            </p:cNvCxnSpPr>
            <p:nvPr/>
          </p:nvCxnSpPr>
          <p:spPr>
            <a:xfrm>
              <a:off x="5125242" y="2354693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4"/>
              <a:endCxn id="5" idx="0"/>
            </p:cNvCxnSpPr>
            <p:nvPr/>
          </p:nvCxnSpPr>
          <p:spPr>
            <a:xfrm>
              <a:off x="6085240" y="2354693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29" y="1402084"/>
            <a:ext cx="677125" cy="9341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91" y="4075068"/>
            <a:ext cx="677125" cy="934181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905206" y="4986091"/>
            <a:ext cx="3574474" cy="1061278"/>
            <a:chOff x="2905206" y="4986091"/>
            <a:chExt cx="3574474" cy="1061278"/>
          </a:xfrm>
        </p:grpSpPr>
        <p:sp>
          <p:nvSpPr>
            <p:cNvPr id="49" name="Rectangle 48"/>
            <p:cNvSpPr/>
            <p:nvPr/>
          </p:nvSpPr>
          <p:spPr>
            <a:xfrm>
              <a:off x="3854661" y="527859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05206" y="5280667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68943" y="5280667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34237" y="5280667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3295028" y="4986091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213192" y="4986091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151174" y="4986091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11172" y="4986091"/>
              <a:ext cx="2849" cy="2774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831036" y="2939952"/>
            <a:ext cx="3691447" cy="1015663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2x Storage!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Storage vs. recovery performance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61430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7574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7576" y="1792113"/>
            <a:ext cx="825688" cy="84006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594" y="1792113"/>
            <a:ext cx="825688" cy="8400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0710" y="4717951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8426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163" y="4720020"/>
            <a:ext cx="745443" cy="76670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1799" y="4720020"/>
            <a:ext cx="745443" cy="7667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69" idx="0"/>
          </p:cNvCxnSpPr>
          <p:nvPr/>
        </p:nvCxnSpPr>
        <p:spPr>
          <a:xfrm flipH="1">
            <a:off x="4190996" y="2632173"/>
            <a:ext cx="144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4"/>
            <a:endCxn id="69" idx="0"/>
          </p:cNvCxnSpPr>
          <p:nvPr/>
        </p:nvCxnSpPr>
        <p:spPr>
          <a:xfrm>
            <a:off x="3274274" y="2632173"/>
            <a:ext cx="91672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63" idx="0"/>
          </p:cNvCxnSpPr>
          <p:nvPr/>
        </p:nvCxnSpPr>
        <p:spPr>
          <a:xfrm flipH="1">
            <a:off x="3276677" y="2632173"/>
            <a:ext cx="915761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3"/>
            <a:endCxn id="11" idx="0"/>
          </p:cNvCxnSpPr>
          <p:nvPr/>
        </p:nvCxnSpPr>
        <p:spPr>
          <a:xfrm>
            <a:off x="3276677" y="3927992"/>
            <a:ext cx="4471" cy="792028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  <a:endCxn id="63" idx="0"/>
          </p:cNvCxnSpPr>
          <p:nvPr/>
        </p:nvCxnSpPr>
        <p:spPr>
          <a:xfrm>
            <a:off x="3274274" y="2632173"/>
            <a:ext cx="2403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3"/>
            <a:endCxn id="12" idx="0"/>
          </p:cNvCxnSpPr>
          <p:nvPr/>
        </p:nvCxnSpPr>
        <p:spPr>
          <a:xfrm flipH="1">
            <a:off x="5144885" y="3927992"/>
            <a:ext cx="943674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3" idx="3"/>
          </p:cNvCxnSpPr>
          <p:nvPr/>
        </p:nvCxnSpPr>
        <p:spPr>
          <a:xfrm flipH="1" flipV="1">
            <a:off x="3276677" y="3927992"/>
            <a:ext cx="966755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9" idx="3"/>
            <a:endCxn id="12" idx="0"/>
          </p:cNvCxnSpPr>
          <p:nvPr/>
        </p:nvCxnSpPr>
        <p:spPr>
          <a:xfrm>
            <a:off x="4190996" y="3927992"/>
            <a:ext cx="953889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70" idx="0"/>
          </p:cNvCxnSpPr>
          <p:nvPr/>
        </p:nvCxnSpPr>
        <p:spPr>
          <a:xfrm>
            <a:off x="5130420" y="2632173"/>
            <a:ext cx="1636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4"/>
            <a:endCxn id="71" idx="0"/>
          </p:cNvCxnSpPr>
          <p:nvPr/>
        </p:nvCxnSpPr>
        <p:spPr>
          <a:xfrm>
            <a:off x="5130420" y="2632173"/>
            <a:ext cx="95813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0" idx="3"/>
            <a:endCxn id="10" idx="0"/>
          </p:cNvCxnSpPr>
          <p:nvPr/>
        </p:nvCxnSpPr>
        <p:spPr>
          <a:xfrm flipH="1">
            <a:off x="4243432" y="3927992"/>
            <a:ext cx="888624" cy="7899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70" idx="0"/>
          </p:cNvCxnSpPr>
          <p:nvPr/>
        </p:nvCxnSpPr>
        <p:spPr>
          <a:xfrm flipH="1">
            <a:off x="5132056" y="2632173"/>
            <a:ext cx="958362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69" idx="3"/>
          </p:cNvCxnSpPr>
          <p:nvPr/>
        </p:nvCxnSpPr>
        <p:spPr>
          <a:xfrm flipH="1" flipV="1">
            <a:off x="4190996" y="3927992"/>
            <a:ext cx="1893525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71" idx="0"/>
          </p:cNvCxnSpPr>
          <p:nvPr/>
        </p:nvCxnSpPr>
        <p:spPr>
          <a:xfrm flipH="1">
            <a:off x="6088559" y="2632173"/>
            <a:ext cx="1859" cy="45575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gular Pentagon 62"/>
          <p:cNvSpPr/>
          <p:nvPr/>
        </p:nvSpPr>
        <p:spPr>
          <a:xfrm>
            <a:off x="2861430" y="3087932"/>
            <a:ext cx="830494" cy="840060"/>
          </a:xfrm>
          <a:prstGeom prst="pentagon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gular Pentagon 68"/>
          <p:cNvSpPr/>
          <p:nvPr/>
        </p:nvSpPr>
        <p:spPr>
          <a:xfrm>
            <a:off x="3775749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gular Pentagon 69"/>
          <p:cNvSpPr/>
          <p:nvPr/>
        </p:nvSpPr>
        <p:spPr>
          <a:xfrm>
            <a:off x="4716809" y="3087932"/>
            <a:ext cx="830494" cy="840060"/>
          </a:xfrm>
          <a:prstGeom prst="pentagon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gular Pentagon 70"/>
          <p:cNvSpPr/>
          <p:nvPr/>
        </p:nvSpPr>
        <p:spPr>
          <a:xfrm>
            <a:off x="5673312" y="3087932"/>
            <a:ext cx="830494" cy="840060"/>
          </a:xfrm>
          <a:prstGeom prst="pentagon">
            <a:avLst/>
          </a:prstGeom>
          <a:noFill/>
          <a:ln w="12700" cmpd="sng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99000">
                  <a:srgbClr val="008000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1" idx="3"/>
            <a:endCxn id="13" idx="0"/>
          </p:cNvCxnSpPr>
          <p:nvPr/>
        </p:nvCxnSpPr>
        <p:spPr>
          <a:xfrm flipH="1">
            <a:off x="6084521" y="3927992"/>
            <a:ext cx="4038" cy="7920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11" y="4552541"/>
            <a:ext cx="677125" cy="93418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70" idx="3"/>
            <a:endCxn id="11" idx="0"/>
          </p:cNvCxnSpPr>
          <p:nvPr/>
        </p:nvCxnSpPr>
        <p:spPr>
          <a:xfrm flipH="1">
            <a:off x="3281148" y="3927992"/>
            <a:ext cx="1850908" cy="792028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85058" y="2961910"/>
            <a:ext cx="4263502" cy="1200329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1.5x Storage! …  but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worse client requests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Hybrid </a:t>
            </a:r>
            <a:r>
              <a:rPr lang="en-US" dirty="0" err="1" smtClean="0"/>
              <a:t>Replexes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3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k</a:t>
            </a:r>
            <a:r>
              <a:rPr lang="en-US" sz="2800" dirty="0" smtClean="0"/>
              <a:t> hybrid </a:t>
            </a:r>
            <a:r>
              <a:rPr lang="en-US" sz="2800" dirty="0" err="1" smtClean="0"/>
              <a:t>replexes</a:t>
            </a:r>
            <a:r>
              <a:rPr lang="en-US" sz="2800" dirty="0" smtClean="0"/>
              <a:t> may be shared across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replexes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For the special case when r = 2,</a:t>
            </a:r>
          </a:p>
          <a:p>
            <a:pPr marL="0" indent="0" algn="ctr">
              <a:buNone/>
            </a:pPr>
            <a:r>
              <a:rPr lang="en-US" sz="2800" dirty="0" smtClean="0"/>
              <a:t>request amplification will be O(n</a:t>
            </a:r>
            <a:r>
              <a:rPr lang="en-US" sz="2800" baseline="30000" dirty="0" smtClean="0"/>
              <a:t>1/(k+1)</a:t>
            </a:r>
            <a:r>
              <a:rPr lang="en-US" sz="2800" dirty="0" smtClean="0"/>
              <a:t>)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For the special case when k = 1,</a:t>
            </a:r>
          </a:p>
          <a:p>
            <a:pPr marL="0" indent="0" algn="ctr">
              <a:buNone/>
            </a:pPr>
            <a:r>
              <a:rPr lang="en-US" sz="2800" dirty="0" smtClean="0"/>
              <a:t>request amplification will be O(n</a:t>
            </a:r>
            <a:r>
              <a:rPr lang="en-US" sz="2800" baseline="30000" dirty="0" smtClean="0"/>
              <a:t>(r-1)/r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93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on top of </a:t>
            </a:r>
            <a:r>
              <a:rPr lang="en-US" dirty="0" err="1" smtClean="0"/>
              <a:t>HyperDex</a:t>
            </a:r>
            <a:r>
              <a:rPr lang="en-US" dirty="0" smtClean="0"/>
              <a:t>, ~700 LOC</a:t>
            </a:r>
            <a:endParaRPr lang="en-US" dirty="0" smtClean="0"/>
          </a:p>
          <a:p>
            <a:r>
              <a:rPr lang="en-US" dirty="0" smtClean="0"/>
              <a:t>Implemented partition recovery and request re-routing on failure</a:t>
            </a:r>
          </a:p>
          <a:p>
            <a:r>
              <a:rPr lang="en-US" dirty="0" smtClean="0"/>
              <a:t>Implemented variety of hybrid </a:t>
            </a:r>
            <a:r>
              <a:rPr lang="en-US" dirty="0" err="1" smtClean="0"/>
              <a:t>replex</a:t>
            </a:r>
            <a:r>
              <a:rPr lang="en-US" dirty="0" smtClean="0"/>
              <a:t>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2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286" y="1622962"/>
            <a:ext cx="5443567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impact of </a:t>
            </a:r>
            <a:r>
              <a:rPr lang="en-US" sz="2800" dirty="0" err="1" smtClean="0"/>
              <a:t>replexes</a:t>
            </a:r>
            <a:r>
              <a:rPr lang="en-US" sz="2800" dirty="0"/>
              <a:t> </a:t>
            </a:r>
            <a:r>
              <a:rPr lang="en-US" sz="2800" dirty="0" smtClean="0"/>
              <a:t>on steady-state performance?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hybrid </a:t>
            </a:r>
            <a:r>
              <a:rPr lang="en-US" sz="2800" dirty="0" err="1" smtClean="0"/>
              <a:t>replexes</a:t>
            </a:r>
            <a:r>
              <a:rPr lang="en-US" sz="2800" dirty="0" smtClean="0"/>
              <a:t> affect failure performance?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381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with two indexes</a:t>
            </a:r>
          </a:p>
          <a:p>
            <a:r>
              <a:rPr lang="en-US" dirty="0" smtClean="0"/>
              <a:t>12 server machines, 4 client machines</a:t>
            </a:r>
          </a:p>
          <a:p>
            <a:r>
              <a:rPr lang="en-US" dirty="0" smtClean="0"/>
              <a:t>All machines </a:t>
            </a:r>
            <a:r>
              <a:rPr lang="en-US" dirty="0" err="1" smtClean="0"/>
              <a:t>colocated</a:t>
            </a:r>
            <a:r>
              <a:rPr lang="en-US" dirty="0" smtClean="0"/>
              <a:t> in the same rack, connected via 1GB head-of-rack switch</a:t>
            </a:r>
          </a:p>
          <a:p>
            <a:r>
              <a:rPr lang="en-US" dirty="0" smtClean="0"/>
              <a:t>8 CPU, 16GB memory per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NoSQL</a:t>
            </a:r>
            <a:r>
              <a:rPr lang="en-US" sz="3600" dirty="0"/>
              <a:t> Scales with Database Partitioning</a:t>
            </a:r>
            <a:endParaRPr lang="en-US" sz="3600" dirty="0"/>
          </a:p>
        </p:txBody>
      </p:sp>
      <p:sp>
        <p:nvSpPr>
          <p:cNvPr id="116" name="Oval 115"/>
          <p:cNvSpPr/>
          <p:nvPr/>
        </p:nvSpPr>
        <p:spPr>
          <a:xfrm>
            <a:off x="1549138" y="2390457"/>
            <a:ext cx="1370581" cy="1081759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798496" y="2424862"/>
            <a:ext cx="1370581" cy="108175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329111" y="2424862"/>
            <a:ext cx="1370581" cy="10817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216194" y="2403967"/>
            <a:ext cx="1370581" cy="10817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566098" y="3601621"/>
            <a:ext cx="1330081" cy="61549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18934" y="4217115"/>
            <a:ext cx="118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093454" y="3601622"/>
            <a:ext cx="591825" cy="61549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055169" y="3601621"/>
            <a:ext cx="456199" cy="61549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57961" y="3601622"/>
            <a:ext cx="1134331" cy="61549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8849" y="4504865"/>
            <a:ext cx="219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(with respect to the partitioning index)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53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  <p:bldP spid="121" grpId="0" animBg="1"/>
      <p:bldP spid="122" grpId="0" animBg="1"/>
      <p:bldP spid="3" grpId="0"/>
      <p:bldP spid="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Under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677" y="1614100"/>
            <a:ext cx="1913557" cy="594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Replex-2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477964" y="1611911"/>
            <a:ext cx="152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HyperDex</a:t>
            </a:r>
            <a:endParaRPr lang="en-US" sz="2400" dirty="0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3939516" y="1614100"/>
            <a:ext cx="1552512" cy="59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Replex-3</a:t>
            </a:r>
          </a:p>
          <a:p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3629494" y="2361896"/>
            <a:ext cx="1883249" cy="1864953"/>
            <a:chOff x="2861430" y="1792113"/>
            <a:chExt cx="3642376" cy="3694609"/>
          </a:xfrm>
        </p:grpSpPr>
        <p:sp>
          <p:nvSpPr>
            <p:cNvPr id="151" name="Oval 150"/>
            <p:cNvSpPr/>
            <p:nvPr/>
          </p:nvSpPr>
          <p:spPr>
            <a:xfrm>
              <a:off x="2861430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7757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717576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7959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70710" y="4717951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08426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772163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711799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Arrow Connector 158"/>
            <p:cNvCxnSpPr>
              <a:stCxn id="154" idx="4"/>
              <a:endCxn id="174" idx="0"/>
            </p:cNvCxnSpPr>
            <p:nvPr/>
          </p:nvCxnSpPr>
          <p:spPr>
            <a:xfrm flipH="1">
              <a:off x="4190996" y="2632173"/>
              <a:ext cx="144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1" idx="4"/>
              <a:endCxn id="174" idx="0"/>
            </p:cNvCxnSpPr>
            <p:nvPr/>
          </p:nvCxnSpPr>
          <p:spPr>
            <a:xfrm>
              <a:off x="3274274" y="2632173"/>
              <a:ext cx="91672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4" idx="4"/>
              <a:endCxn id="173" idx="0"/>
            </p:cNvCxnSpPr>
            <p:nvPr/>
          </p:nvCxnSpPr>
          <p:spPr>
            <a:xfrm flipH="1">
              <a:off x="3276677" y="2632173"/>
              <a:ext cx="915761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73" idx="3"/>
              <a:endCxn id="156" idx="0"/>
            </p:cNvCxnSpPr>
            <p:nvPr/>
          </p:nvCxnSpPr>
          <p:spPr>
            <a:xfrm>
              <a:off x="3276677" y="3927992"/>
              <a:ext cx="4471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1" idx="4"/>
              <a:endCxn id="173" idx="0"/>
            </p:cNvCxnSpPr>
            <p:nvPr/>
          </p:nvCxnSpPr>
          <p:spPr>
            <a:xfrm>
              <a:off x="3274274" y="2632173"/>
              <a:ext cx="2403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76" idx="3"/>
              <a:endCxn id="157" idx="0"/>
            </p:cNvCxnSpPr>
            <p:nvPr/>
          </p:nvCxnSpPr>
          <p:spPr>
            <a:xfrm flipH="1">
              <a:off x="5144885" y="3927992"/>
              <a:ext cx="943674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5" idx="0"/>
              <a:endCxn id="173" idx="3"/>
            </p:cNvCxnSpPr>
            <p:nvPr/>
          </p:nvCxnSpPr>
          <p:spPr>
            <a:xfrm flipH="1" flipV="1">
              <a:off x="3276677" y="3927992"/>
              <a:ext cx="966755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74" idx="3"/>
              <a:endCxn id="157" idx="0"/>
            </p:cNvCxnSpPr>
            <p:nvPr/>
          </p:nvCxnSpPr>
          <p:spPr>
            <a:xfrm>
              <a:off x="4190996" y="3927992"/>
              <a:ext cx="953889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53" idx="4"/>
              <a:endCxn id="175" idx="0"/>
            </p:cNvCxnSpPr>
            <p:nvPr/>
          </p:nvCxnSpPr>
          <p:spPr>
            <a:xfrm>
              <a:off x="5130420" y="2632173"/>
              <a:ext cx="1636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53" idx="4"/>
              <a:endCxn id="176" idx="0"/>
            </p:cNvCxnSpPr>
            <p:nvPr/>
          </p:nvCxnSpPr>
          <p:spPr>
            <a:xfrm>
              <a:off x="5130420" y="2632173"/>
              <a:ext cx="95813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75" idx="3"/>
              <a:endCxn id="155" idx="0"/>
            </p:cNvCxnSpPr>
            <p:nvPr/>
          </p:nvCxnSpPr>
          <p:spPr>
            <a:xfrm flipH="1">
              <a:off x="4243432" y="3927992"/>
              <a:ext cx="888624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2" idx="4"/>
              <a:endCxn id="175" idx="0"/>
            </p:cNvCxnSpPr>
            <p:nvPr/>
          </p:nvCxnSpPr>
          <p:spPr>
            <a:xfrm flipH="1">
              <a:off x="5132056" y="2632173"/>
              <a:ext cx="95836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58" idx="0"/>
              <a:endCxn id="174" idx="3"/>
            </p:cNvCxnSpPr>
            <p:nvPr/>
          </p:nvCxnSpPr>
          <p:spPr>
            <a:xfrm flipH="1" flipV="1">
              <a:off x="4190996" y="3927992"/>
              <a:ext cx="1893525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52" idx="4"/>
              <a:endCxn id="176" idx="0"/>
            </p:cNvCxnSpPr>
            <p:nvPr/>
          </p:nvCxnSpPr>
          <p:spPr>
            <a:xfrm flipH="1">
              <a:off x="6088559" y="2632173"/>
              <a:ext cx="185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gular Pentagon 172"/>
            <p:cNvSpPr/>
            <p:nvPr/>
          </p:nvSpPr>
          <p:spPr>
            <a:xfrm>
              <a:off x="2861430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gular Pentagon 173"/>
            <p:cNvSpPr/>
            <p:nvPr/>
          </p:nvSpPr>
          <p:spPr>
            <a:xfrm>
              <a:off x="3775749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gular Pentagon 174"/>
            <p:cNvSpPr/>
            <p:nvPr/>
          </p:nvSpPr>
          <p:spPr>
            <a:xfrm>
              <a:off x="4716809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gular Pentagon 175"/>
            <p:cNvSpPr/>
            <p:nvPr/>
          </p:nvSpPr>
          <p:spPr>
            <a:xfrm>
              <a:off x="5673312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>
              <a:stCxn id="176" idx="3"/>
              <a:endCxn id="158" idx="0"/>
            </p:cNvCxnSpPr>
            <p:nvPr/>
          </p:nvCxnSpPr>
          <p:spPr>
            <a:xfrm flipH="1">
              <a:off x="6084521" y="3927992"/>
              <a:ext cx="403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75" idx="3"/>
              <a:endCxn id="156" idx="0"/>
            </p:cNvCxnSpPr>
            <p:nvPr/>
          </p:nvCxnSpPr>
          <p:spPr>
            <a:xfrm flipH="1">
              <a:off x="3281148" y="3927992"/>
              <a:ext cx="185090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705695" y="2333946"/>
            <a:ext cx="2017486" cy="1292593"/>
            <a:chOff x="2830198" y="2518870"/>
            <a:chExt cx="3641832" cy="2351420"/>
          </a:xfrm>
        </p:grpSpPr>
        <p:sp>
          <p:nvSpPr>
            <p:cNvPr id="181" name="Oval 180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/>
            <p:cNvCxnSpPr>
              <a:stCxn id="184" idx="4"/>
              <a:endCxn id="188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84" idx="4"/>
              <a:endCxn id="186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84" idx="4"/>
              <a:endCxn id="185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84" idx="4"/>
              <a:endCxn id="187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81" idx="4"/>
              <a:endCxn id="186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81" idx="4"/>
              <a:endCxn id="185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81" idx="4"/>
              <a:endCxn id="187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1" idx="4"/>
              <a:endCxn id="188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3" idx="4"/>
              <a:endCxn id="186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83" idx="4"/>
              <a:endCxn id="185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3" idx="4"/>
              <a:endCxn id="187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83" idx="4"/>
              <a:endCxn id="188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82" idx="4"/>
              <a:endCxn id="188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2" idx="4"/>
              <a:endCxn id="187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82" idx="4"/>
              <a:endCxn id="185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82" idx="4"/>
              <a:endCxn id="186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6202459" y="2211761"/>
            <a:ext cx="1960154" cy="3314648"/>
            <a:chOff x="6045678" y="2211760"/>
            <a:chExt cx="2076671" cy="3499163"/>
          </a:xfrm>
        </p:grpSpPr>
        <p:sp>
          <p:nvSpPr>
            <p:cNvPr id="207" name="Oval 206"/>
            <p:cNvSpPr/>
            <p:nvPr/>
          </p:nvSpPr>
          <p:spPr>
            <a:xfrm>
              <a:off x="6072843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657679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117423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589557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625126" y="4202187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090804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139655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682891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/>
            <p:cNvCxnSpPr>
              <a:stCxn id="210" idx="4"/>
              <a:endCxn id="214" idx="0"/>
            </p:cNvCxnSpPr>
            <p:nvPr/>
          </p:nvCxnSpPr>
          <p:spPr>
            <a:xfrm>
              <a:off x="6821892" y="3815028"/>
              <a:ext cx="1070755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10" idx="4"/>
              <a:endCxn id="212" idx="0"/>
            </p:cNvCxnSpPr>
            <p:nvPr/>
          </p:nvCxnSpPr>
          <p:spPr>
            <a:xfrm flipH="1">
              <a:off x="6300559" y="3815028"/>
              <a:ext cx="521332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210" idx="4"/>
              <a:endCxn id="211" idx="0"/>
            </p:cNvCxnSpPr>
            <p:nvPr/>
          </p:nvCxnSpPr>
          <p:spPr>
            <a:xfrm>
              <a:off x="6821892" y="3815028"/>
              <a:ext cx="12990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0" idx="4"/>
              <a:endCxn id="213" idx="0"/>
            </p:cNvCxnSpPr>
            <p:nvPr/>
          </p:nvCxnSpPr>
          <p:spPr>
            <a:xfrm>
              <a:off x="6821892" y="3815028"/>
              <a:ext cx="52751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07" idx="4"/>
              <a:endCxn id="212" idx="0"/>
            </p:cNvCxnSpPr>
            <p:nvPr/>
          </p:nvCxnSpPr>
          <p:spPr>
            <a:xfrm flipH="1">
              <a:off x="6300559" y="3815028"/>
              <a:ext cx="461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207" idx="4"/>
              <a:endCxn id="211" idx="0"/>
            </p:cNvCxnSpPr>
            <p:nvPr/>
          </p:nvCxnSpPr>
          <p:spPr>
            <a:xfrm>
              <a:off x="6305179" y="3815028"/>
              <a:ext cx="529703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207" idx="4"/>
              <a:endCxn id="213" idx="0"/>
            </p:cNvCxnSpPr>
            <p:nvPr/>
          </p:nvCxnSpPr>
          <p:spPr>
            <a:xfrm>
              <a:off x="6305179" y="3815028"/>
              <a:ext cx="1044231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>
              <a:stCxn id="207" idx="4"/>
              <a:endCxn id="214" idx="0"/>
            </p:cNvCxnSpPr>
            <p:nvPr/>
          </p:nvCxnSpPr>
          <p:spPr>
            <a:xfrm>
              <a:off x="6305179" y="3815028"/>
              <a:ext cx="1587468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09" idx="4"/>
              <a:endCxn id="212" idx="0"/>
            </p:cNvCxnSpPr>
            <p:nvPr/>
          </p:nvCxnSpPr>
          <p:spPr>
            <a:xfrm flipH="1">
              <a:off x="6300559" y="3815028"/>
              <a:ext cx="1049198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09" idx="4"/>
              <a:endCxn id="211" idx="0"/>
            </p:cNvCxnSpPr>
            <p:nvPr/>
          </p:nvCxnSpPr>
          <p:spPr>
            <a:xfrm flipH="1">
              <a:off x="6834883" y="3815028"/>
              <a:ext cx="514875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09" idx="4"/>
              <a:endCxn id="213" idx="0"/>
            </p:cNvCxnSpPr>
            <p:nvPr/>
          </p:nvCxnSpPr>
          <p:spPr>
            <a:xfrm flipH="1">
              <a:off x="7349411" y="3815028"/>
              <a:ext cx="347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09" idx="4"/>
              <a:endCxn id="214" idx="0"/>
            </p:cNvCxnSpPr>
            <p:nvPr/>
          </p:nvCxnSpPr>
          <p:spPr>
            <a:xfrm>
              <a:off x="7349758" y="3815028"/>
              <a:ext cx="54288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08" idx="4"/>
              <a:endCxn id="214" idx="0"/>
            </p:cNvCxnSpPr>
            <p:nvPr/>
          </p:nvCxnSpPr>
          <p:spPr>
            <a:xfrm>
              <a:off x="7890014" y="3815028"/>
              <a:ext cx="2634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08" idx="4"/>
              <a:endCxn id="213" idx="0"/>
            </p:cNvCxnSpPr>
            <p:nvPr/>
          </p:nvCxnSpPr>
          <p:spPr>
            <a:xfrm flipH="1">
              <a:off x="7349411" y="3815028"/>
              <a:ext cx="540603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8" idx="4"/>
              <a:endCxn id="211" idx="0"/>
            </p:cNvCxnSpPr>
            <p:nvPr/>
          </p:nvCxnSpPr>
          <p:spPr>
            <a:xfrm flipH="1">
              <a:off x="6834883" y="3815028"/>
              <a:ext cx="1055131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08" idx="4"/>
              <a:endCxn id="212" idx="0"/>
            </p:cNvCxnSpPr>
            <p:nvPr/>
          </p:nvCxnSpPr>
          <p:spPr>
            <a:xfrm flipH="1">
              <a:off x="6300559" y="3815028"/>
              <a:ext cx="1589454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/>
            <p:cNvGrpSpPr/>
            <p:nvPr/>
          </p:nvGrpSpPr>
          <p:grpSpPr>
            <a:xfrm>
              <a:off x="6071240" y="2794405"/>
              <a:ext cx="2049506" cy="582645"/>
              <a:chOff x="2856252" y="1514633"/>
              <a:chExt cx="3641832" cy="1117540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2856252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67239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712398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377441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5" name="Straight Arrow Connector 244"/>
              <p:cNvCxnSpPr>
                <a:stCxn id="241" idx="4"/>
                <a:endCxn id="207" idx="0"/>
              </p:cNvCxnSpPr>
              <p:nvPr/>
            </p:nvCxnSpPr>
            <p:spPr>
              <a:xfrm>
                <a:off x="3269096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44" idx="4"/>
                <a:endCxn id="210" idx="0"/>
              </p:cNvCxnSpPr>
              <p:nvPr/>
            </p:nvCxnSpPr>
            <p:spPr>
              <a:xfrm>
                <a:off x="418726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>
                <a:stCxn id="243" idx="4"/>
                <a:endCxn id="209" idx="0"/>
              </p:cNvCxnSpPr>
              <p:nvPr/>
            </p:nvCxnSpPr>
            <p:spPr>
              <a:xfrm>
                <a:off x="5125242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stCxn id="242" idx="4"/>
                <a:endCxn id="208" idx="0"/>
              </p:cNvCxnSpPr>
              <p:nvPr/>
            </p:nvCxnSpPr>
            <p:spPr>
              <a:xfrm>
                <a:off x="608524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6098790" y="4604299"/>
              <a:ext cx="2011599" cy="553312"/>
              <a:chOff x="2905206" y="4986091"/>
              <a:chExt cx="3574474" cy="1061278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3854661" y="5278598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905206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768943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734237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Arrow Connector 236"/>
              <p:cNvCxnSpPr/>
              <p:nvPr/>
            </p:nvCxnSpPr>
            <p:spPr>
              <a:xfrm>
                <a:off x="3295028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421319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5151174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611117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6045678" y="2211760"/>
              <a:ext cx="2049506" cy="582645"/>
              <a:chOff x="2856252" y="1514633"/>
              <a:chExt cx="3641832" cy="111754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2856252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67239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712398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77441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Arrow Connector 255"/>
              <p:cNvCxnSpPr>
                <a:stCxn id="252" idx="4"/>
              </p:cNvCxnSpPr>
              <p:nvPr/>
            </p:nvCxnSpPr>
            <p:spPr>
              <a:xfrm>
                <a:off x="3269096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5" idx="4"/>
              </p:cNvCxnSpPr>
              <p:nvPr/>
            </p:nvCxnSpPr>
            <p:spPr>
              <a:xfrm>
                <a:off x="418726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54" idx="4"/>
              </p:cNvCxnSpPr>
              <p:nvPr/>
            </p:nvCxnSpPr>
            <p:spPr>
              <a:xfrm>
                <a:off x="5125242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>
                <a:stCxn id="253" idx="4"/>
              </p:cNvCxnSpPr>
              <p:nvPr/>
            </p:nvCxnSpPr>
            <p:spPr>
              <a:xfrm>
                <a:off x="608524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/>
            <p:cNvGrpSpPr/>
            <p:nvPr/>
          </p:nvGrpSpPr>
          <p:grpSpPr>
            <a:xfrm>
              <a:off x="6094341" y="5157611"/>
              <a:ext cx="2011599" cy="553312"/>
              <a:chOff x="2905206" y="4986091"/>
              <a:chExt cx="3574474" cy="1061278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3854661" y="5278598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905206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768943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5734237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Arrow Connector 273"/>
              <p:cNvCxnSpPr/>
              <p:nvPr/>
            </p:nvCxnSpPr>
            <p:spPr>
              <a:xfrm>
                <a:off x="3295028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421319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5151174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611117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9" name="Content Placeholder 2"/>
          <p:cNvSpPr txBox="1">
            <a:spLocks/>
          </p:cNvSpPr>
          <p:nvPr/>
        </p:nvSpPr>
        <p:spPr>
          <a:xfrm>
            <a:off x="457200" y="3703767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2x</a:t>
            </a:r>
          </a:p>
          <a:p>
            <a:pPr marL="0" indent="0">
              <a:buNone/>
            </a:pPr>
            <a:r>
              <a:rPr lang="en-US" sz="2000" dirty="0" smtClean="0"/>
              <a:t>Network hops per insert: 2</a:t>
            </a:r>
          </a:p>
          <a:p>
            <a:pPr marL="0" indent="0">
              <a:buNone/>
            </a:pPr>
            <a:r>
              <a:rPr lang="en-US" sz="2000" dirty="0" smtClean="0"/>
              <a:t>Failures Tolerated: 1</a:t>
            </a:r>
            <a:endParaRPr lang="en-US" sz="2000" dirty="0"/>
          </a:p>
        </p:txBody>
      </p:sp>
      <p:sp>
        <p:nvSpPr>
          <p:cNvPr id="282" name="Content Placeholder 2"/>
          <p:cNvSpPr txBox="1">
            <a:spLocks/>
          </p:cNvSpPr>
          <p:nvPr/>
        </p:nvSpPr>
        <p:spPr>
          <a:xfrm>
            <a:off x="3322970" y="4283476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3x</a:t>
            </a:r>
          </a:p>
          <a:p>
            <a:pPr marL="0" indent="0">
              <a:buNone/>
            </a:pPr>
            <a:r>
              <a:rPr lang="en-US" sz="2000" dirty="0" smtClean="0"/>
              <a:t>Network hops per insert: 3</a:t>
            </a:r>
          </a:p>
          <a:p>
            <a:pPr marL="0" indent="0">
              <a:buNone/>
            </a:pPr>
            <a:r>
              <a:rPr lang="en-US" sz="2000" dirty="0" smtClean="0"/>
              <a:t>Failures Tolerated: 2</a:t>
            </a:r>
            <a:endParaRPr lang="en-US" sz="2000" dirty="0"/>
          </a:p>
        </p:txBody>
      </p:sp>
      <p:sp>
        <p:nvSpPr>
          <p:cNvPr id="283" name="Content Placeholder 2"/>
          <p:cNvSpPr txBox="1">
            <a:spLocks/>
          </p:cNvSpPr>
          <p:nvPr/>
        </p:nvSpPr>
        <p:spPr>
          <a:xfrm>
            <a:off x="6005851" y="5604808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6x</a:t>
            </a:r>
          </a:p>
          <a:p>
            <a:pPr marL="0" indent="0">
              <a:buNone/>
            </a:pPr>
            <a:r>
              <a:rPr lang="en-US" sz="2000" dirty="0" smtClean="0"/>
              <a:t>Network hops per insert: 6</a:t>
            </a:r>
          </a:p>
          <a:p>
            <a:pPr marL="0" indent="0">
              <a:buNone/>
            </a:pPr>
            <a:r>
              <a:rPr lang="en-US" sz="2000" dirty="0" smtClean="0"/>
              <a:t>Failures Tolerated: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68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/>
      <p:bldP spid="282" grpId="0"/>
      <p:bldP spid="28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Under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677" y="1614100"/>
            <a:ext cx="1913557" cy="594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Replex-2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477964" y="1611911"/>
            <a:ext cx="152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HyperDex</a:t>
            </a:r>
            <a:endParaRPr lang="en-US" sz="2400" dirty="0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3939516" y="1614100"/>
            <a:ext cx="1552512" cy="59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Replex-3</a:t>
            </a:r>
          </a:p>
          <a:p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3629494" y="2361896"/>
            <a:ext cx="1883249" cy="1864953"/>
            <a:chOff x="2861430" y="1792113"/>
            <a:chExt cx="3642376" cy="3694609"/>
          </a:xfrm>
        </p:grpSpPr>
        <p:sp>
          <p:nvSpPr>
            <p:cNvPr id="151" name="Oval 150"/>
            <p:cNvSpPr/>
            <p:nvPr/>
          </p:nvSpPr>
          <p:spPr>
            <a:xfrm>
              <a:off x="2861430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7757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717576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79594" y="1792113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70710" y="4717951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08426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772163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711799" y="4720020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Arrow Connector 158"/>
            <p:cNvCxnSpPr>
              <a:stCxn id="154" idx="4"/>
              <a:endCxn id="174" idx="0"/>
            </p:cNvCxnSpPr>
            <p:nvPr/>
          </p:nvCxnSpPr>
          <p:spPr>
            <a:xfrm flipH="1">
              <a:off x="4190996" y="2632173"/>
              <a:ext cx="144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1" idx="4"/>
              <a:endCxn id="174" idx="0"/>
            </p:cNvCxnSpPr>
            <p:nvPr/>
          </p:nvCxnSpPr>
          <p:spPr>
            <a:xfrm>
              <a:off x="3274274" y="2632173"/>
              <a:ext cx="91672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4" idx="4"/>
              <a:endCxn id="173" idx="0"/>
            </p:cNvCxnSpPr>
            <p:nvPr/>
          </p:nvCxnSpPr>
          <p:spPr>
            <a:xfrm flipH="1">
              <a:off x="3276677" y="2632173"/>
              <a:ext cx="915761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73" idx="3"/>
              <a:endCxn id="156" idx="0"/>
            </p:cNvCxnSpPr>
            <p:nvPr/>
          </p:nvCxnSpPr>
          <p:spPr>
            <a:xfrm>
              <a:off x="3276677" y="3927992"/>
              <a:ext cx="4471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1" idx="4"/>
              <a:endCxn id="173" idx="0"/>
            </p:cNvCxnSpPr>
            <p:nvPr/>
          </p:nvCxnSpPr>
          <p:spPr>
            <a:xfrm>
              <a:off x="3274274" y="2632173"/>
              <a:ext cx="2403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76" idx="3"/>
              <a:endCxn id="157" idx="0"/>
            </p:cNvCxnSpPr>
            <p:nvPr/>
          </p:nvCxnSpPr>
          <p:spPr>
            <a:xfrm flipH="1">
              <a:off x="5144885" y="3927992"/>
              <a:ext cx="943674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5" idx="0"/>
              <a:endCxn id="173" idx="3"/>
            </p:cNvCxnSpPr>
            <p:nvPr/>
          </p:nvCxnSpPr>
          <p:spPr>
            <a:xfrm flipH="1" flipV="1">
              <a:off x="3276677" y="3927992"/>
              <a:ext cx="966755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74" idx="3"/>
              <a:endCxn id="157" idx="0"/>
            </p:cNvCxnSpPr>
            <p:nvPr/>
          </p:nvCxnSpPr>
          <p:spPr>
            <a:xfrm>
              <a:off x="4190996" y="3927992"/>
              <a:ext cx="953889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53" idx="4"/>
              <a:endCxn id="175" idx="0"/>
            </p:cNvCxnSpPr>
            <p:nvPr/>
          </p:nvCxnSpPr>
          <p:spPr>
            <a:xfrm>
              <a:off x="5130420" y="2632173"/>
              <a:ext cx="1636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53" idx="4"/>
              <a:endCxn id="176" idx="0"/>
            </p:cNvCxnSpPr>
            <p:nvPr/>
          </p:nvCxnSpPr>
          <p:spPr>
            <a:xfrm>
              <a:off x="5130420" y="2632173"/>
              <a:ext cx="95813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75" idx="3"/>
              <a:endCxn id="155" idx="0"/>
            </p:cNvCxnSpPr>
            <p:nvPr/>
          </p:nvCxnSpPr>
          <p:spPr>
            <a:xfrm flipH="1">
              <a:off x="4243432" y="3927992"/>
              <a:ext cx="888624" cy="7899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2" idx="4"/>
              <a:endCxn id="175" idx="0"/>
            </p:cNvCxnSpPr>
            <p:nvPr/>
          </p:nvCxnSpPr>
          <p:spPr>
            <a:xfrm flipH="1">
              <a:off x="5132056" y="2632173"/>
              <a:ext cx="958362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58" idx="0"/>
              <a:endCxn id="174" idx="3"/>
            </p:cNvCxnSpPr>
            <p:nvPr/>
          </p:nvCxnSpPr>
          <p:spPr>
            <a:xfrm flipH="1" flipV="1">
              <a:off x="4190996" y="3927992"/>
              <a:ext cx="1893525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52" idx="4"/>
              <a:endCxn id="176" idx="0"/>
            </p:cNvCxnSpPr>
            <p:nvPr/>
          </p:nvCxnSpPr>
          <p:spPr>
            <a:xfrm flipH="1">
              <a:off x="6088559" y="2632173"/>
              <a:ext cx="1859" cy="4557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gular Pentagon 172"/>
            <p:cNvSpPr/>
            <p:nvPr/>
          </p:nvSpPr>
          <p:spPr>
            <a:xfrm>
              <a:off x="2861430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gular Pentagon 173"/>
            <p:cNvSpPr/>
            <p:nvPr/>
          </p:nvSpPr>
          <p:spPr>
            <a:xfrm>
              <a:off x="3775749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gular Pentagon 174"/>
            <p:cNvSpPr/>
            <p:nvPr/>
          </p:nvSpPr>
          <p:spPr>
            <a:xfrm>
              <a:off x="4716809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gular Pentagon 175"/>
            <p:cNvSpPr/>
            <p:nvPr/>
          </p:nvSpPr>
          <p:spPr>
            <a:xfrm>
              <a:off x="5673312" y="3087932"/>
              <a:ext cx="830494" cy="840060"/>
            </a:xfrm>
            <a:prstGeom prst="pentagon">
              <a:avLst/>
            </a:prstGeom>
            <a:noFill/>
            <a:ln w="12700" cmpd="sng"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008000"/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>
              <a:stCxn id="176" idx="3"/>
              <a:endCxn id="158" idx="0"/>
            </p:cNvCxnSpPr>
            <p:nvPr/>
          </p:nvCxnSpPr>
          <p:spPr>
            <a:xfrm flipH="1">
              <a:off x="6084521" y="3927992"/>
              <a:ext cx="403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75" idx="3"/>
              <a:endCxn id="156" idx="0"/>
            </p:cNvCxnSpPr>
            <p:nvPr/>
          </p:nvCxnSpPr>
          <p:spPr>
            <a:xfrm flipH="1">
              <a:off x="3281148" y="3927992"/>
              <a:ext cx="1850908" cy="792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705695" y="2333946"/>
            <a:ext cx="2017486" cy="1292593"/>
            <a:chOff x="2830198" y="2518870"/>
            <a:chExt cx="3641832" cy="2351420"/>
          </a:xfrm>
        </p:grpSpPr>
        <p:sp>
          <p:nvSpPr>
            <p:cNvPr id="181" name="Oval 180"/>
            <p:cNvSpPr/>
            <p:nvPr/>
          </p:nvSpPr>
          <p:spPr>
            <a:xfrm>
              <a:off x="2830198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64634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686344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3748362" y="2518870"/>
              <a:ext cx="825688" cy="840060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811567" y="4101519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849283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725849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716801" y="4103588"/>
              <a:ext cx="745443" cy="7667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/>
            <p:cNvCxnSpPr>
              <a:stCxn id="184" idx="4"/>
              <a:endCxn id="188" idx="0"/>
            </p:cNvCxnSpPr>
            <p:nvPr/>
          </p:nvCxnSpPr>
          <p:spPr>
            <a:xfrm>
              <a:off x="4161206" y="3358930"/>
              <a:ext cx="19283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84" idx="4"/>
              <a:endCxn id="186" idx="0"/>
            </p:cNvCxnSpPr>
            <p:nvPr/>
          </p:nvCxnSpPr>
          <p:spPr>
            <a:xfrm flipH="1">
              <a:off x="3222005" y="3358930"/>
              <a:ext cx="93920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84" idx="4"/>
              <a:endCxn id="185" idx="0"/>
            </p:cNvCxnSpPr>
            <p:nvPr/>
          </p:nvCxnSpPr>
          <p:spPr>
            <a:xfrm>
              <a:off x="4161206" y="3358930"/>
              <a:ext cx="23083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84" idx="4"/>
              <a:endCxn id="187" idx="0"/>
            </p:cNvCxnSpPr>
            <p:nvPr/>
          </p:nvCxnSpPr>
          <p:spPr>
            <a:xfrm>
              <a:off x="4161206" y="3358930"/>
              <a:ext cx="93736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81" idx="4"/>
              <a:endCxn id="186" idx="0"/>
            </p:cNvCxnSpPr>
            <p:nvPr/>
          </p:nvCxnSpPr>
          <p:spPr>
            <a:xfrm flipH="1">
              <a:off x="3222005" y="3358930"/>
              <a:ext cx="210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81" idx="4"/>
              <a:endCxn id="185" idx="0"/>
            </p:cNvCxnSpPr>
            <p:nvPr/>
          </p:nvCxnSpPr>
          <p:spPr>
            <a:xfrm>
              <a:off x="3243042" y="3358930"/>
              <a:ext cx="94124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81" idx="4"/>
              <a:endCxn id="187" idx="0"/>
            </p:cNvCxnSpPr>
            <p:nvPr/>
          </p:nvCxnSpPr>
          <p:spPr>
            <a:xfrm>
              <a:off x="3243042" y="3358930"/>
              <a:ext cx="1855529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1" idx="4"/>
              <a:endCxn id="188" idx="0"/>
            </p:cNvCxnSpPr>
            <p:nvPr/>
          </p:nvCxnSpPr>
          <p:spPr>
            <a:xfrm>
              <a:off x="3243042" y="3358930"/>
              <a:ext cx="28464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3" idx="4"/>
              <a:endCxn id="186" idx="0"/>
            </p:cNvCxnSpPr>
            <p:nvPr/>
          </p:nvCxnSpPr>
          <p:spPr>
            <a:xfrm flipH="1">
              <a:off x="3222005" y="3358930"/>
              <a:ext cx="1877183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83" idx="4"/>
              <a:endCxn id="185" idx="0"/>
            </p:cNvCxnSpPr>
            <p:nvPr/>
          </p:nvCxnSpPr>
          <p:spPr>
            <a:xfrm flipH="1">
              <a:off x="4184289" y="3358930"/>
              <a:ext cx="914899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3" idx="4"/>
              <a:endCxn id="187" idx="0"/>
            </p:cNvCxnSpPr>
            <p:nvPr/>
          </p:nvCxnSpPr>
          <p:spPr>
            <a:xfrm flipH="1">
              <a:off x="5098571" y="3358930"/>
              <a:ext cx="61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83" idx="4"/>
              <a:endCxn id="188" idx="0"/>
            </p:cNvCxnSpPr>
            <p:nvPr/>
          </p:nvCxnSpPr>
          <p:spPr>
            <a:xfrm>
              <a:off x="5099188" y="3358930"/>
              <a:ext cx="99033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82" idx="4"/>
              <a:endCxn id="188" idx="0"/>
            </p:cNvCxnSpPr>
            <p:nvPr/>
          </p:nvCxnSpPr>
          <p:spPr>
            <a:xfrm>
              <a:off x="6059186" y="3358930"/>
              <a:ext cx="30337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2" idx="4"/>
              <a:endCxn id="187" idx="0"/>
            </p:cNvCxnSpPr>
            <p:nvPr/>
          </p:nvCxnSpPr>
          <p:spPr>
            <a:xfrm flipH="1">
              <a:off x="5098571" y="3358930"/>
              <a:ext cx="960615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82" idx="4"/>
              <a:endCxn id="185" idx="0"/>
            </p:cNvCxnSpPr>
            <p:nvPr/>
          </p:nvCxnSpPr>
          <p:spPr>
            <a:xfrm flipH="1">
              <a:off x="4184289" y="3358930"/>
              <a:ext cx="1874897" cy="74258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82" idx="4"/>
              <a:endCxn id="186" idx="0"/>
            </p:cNvCxnSpPr>
            <p:nvPr/>
          </p:nvCxnSpPr>
          <p:spPr>
            <a:xfrm flipH="1">
              <a:off x="3222005" y="3358930"/>
              <a:ext cx="2837181" cy="7446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6202459" y="2211761"/>
            <a:ext cx="1960154" cy="3314648"/>
            <a:chOff x="6045678" y="2211760"/>
            <a:chExt cx="2076671" cy="3499163"/>
          </a:xfrm>
        </p:grpSpPr>
        <p:sp>
          <p:nvSpPr>
            <p:cNvPr id="207" name="Oval 206"/>
            <p:cNvSpPr/>
            <p:nvPr/>
          </p:nvSpPr>
          <p:spPr>
            <a:xfrm>
              <a:off x="6072843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657679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117423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589557" y="3377050"/>
              <a:ext cx="464670" cy="437977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625126" y="4202187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090804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139655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682891" y="4203266"/>
              <a:ext cx="419511" cy="399731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/>
            <p:cNvCxnSpPr>
              <a:stCxn id="210" idx="4"/>
              <a:endCxn id="214" idx="0"/>
            </p:cNvCxnSpPr>
            <p:nvPr/>
          </p:nvCxnSpPr>
          <p:spPr>
            <a:xfrm>
              <a:off x="6821892" y="3815028"/>
              <a:ext cx="1070755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10" idx="4"/>
              <a:endCxn id="212" idx="0"/>
            </p:cNvCxnSpPr>
            <p:nvPr/>
          </p:nvCxnSpPr>
          <p:spPr>
            <a:xfrm flipH="1">
              <a:off x="6300559" y="3815028"/>
              <a:ext cx="521332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210" idx="4"/>
              <a:endCxn id="211" idx="0"/>
            </p:cNvCxnSpPr>
            <p:nvPr/>
          </p:nvCxnSpPr>
          <p:spPr>
            <a:xfrm>
              <a:off x="6821892" y="3815028"/>
              <a:ext cx="12990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0" idx="4"/>
              <a:endCxn id="213" idx="0"/>
            </p:cNvCxnSpPr>
            <p:nvPr/>
          </p:nvCxnSpPr>
          <p:spPr>
            <a:xfrm>
              <a:off x="6821892" y="3815028"/>
              <a:ext cx="52751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07" idx="4"/>
              <a:endCxn id="212" idx="0"/>
            </p:cNvCxnSpPr>
            <p:nvPr/>
          </p:nvCxnSpPr>
          <p:spPr>
            <a:xfrm flipH="1">
              <a:off x="6300559" y="3815028"/>
              <a:ext cx="461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207" idx="4"/>
              <a:endCxn id="211" idx="0"/>
            </p:cNvCxnSpPr>
            <p:nvPr/>
          </p:nvCxnSpPr>
          <p:spPr>
            <a:xfrm>
              <a:off x="6305179" y="3815028"/>
              <a:ext cx="529703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207" idx="4"/>
              <a:endCxn id="213" idx="0"/>
            </p:cNvCxnSpPr>
            <p:nvPr/>
          </p:nvCxnSpPr>
          <p:spPr>
            <a:xfrm>
              <a:off x="6305179" y="3815028"/>
              <a:ext cx="1044231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>
              <a:stCxn id="207" idx="4"/>
              <a:endCxn id="214" idx="0"/>
            </p:cNvCxnSpPr>
            <p:nvPr/>
          </p:nvCxnSpPr>
          <p:spPr>
            <a:xfrm>
              <a:off x="6305179" y="3815028"/>
              <a:ext cx="1587468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09" idx="4"/>
              <a:endCxn id="212" idx="0"/>
            </p:cNvCxnSpPr>
            <p:nvPr/>
          </p:nvCxnSpPr>
          <p:spPr>
            <a:xfrm flipH="1">
              <a:off x="6300559" y="3815028"/>
              <a:ext cx="1049198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09" idx="4"/>
              <a:endCxn id="211" idx="0"/>
            </p:cNvCxnSpPr>
            <p:nvPr/>
          </p:nvCxnSpPr>
          <p:spPr>
            <a:xfrm flipH="1">
              <a:off x="6834883" y="3815028"/>
              <a:ext cx="514875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09" idx="4"/>
              <a:endCxn id="213" idx="0"/>
            </p:cNvCxnSpPr>
            <p:nvPr/>
          </p:nvCxnSpPr>
          <p:spPr>
            <a:xfrm flipH="1">
              <a:off x="7349411" y="3815028"/>
              <a:ext cx="347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09" idx="4"/>
              <a:endCxn id="214" idx="0"/>
            </p:cNvCxnSpPr>
            <p:nvPr/>
          </p:nvCxnSpPr>
          <p:spPr>
            <a:xfrm>
              <a:off x="7349758" y="3815028"/>
              <a:ext cx="542889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08" idx="4"/>
              <a:endCxn id="214" idx="0"/>
            </p:cNvCxnSpPr>
            <p:nvPr/>
          </p:nvCxnSpPr>
          <p:spPr>
            <a:xfrm>
              <a:off x="7890014" y="3815028"/>
              <a:ext cx="2634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08" idx="4"/>
              <a:endCxn id="213" idx="0"/>
            </p:cNvCxnSpPr>
            <p:nvPr/>
          </p:nvCxnSpPr>
          <p:spPr>
            <a:xfrm flipH="1">
              <a:off x="7349411" y="3815028"/>
              <a:ext cx="540603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8" idx="4"/>
              <a:endCxn id="211" idx="0"/>
            </p:cNvCxnSpPr>
            <p:nvPr/>
          </p:nvCxnSpPr>
          <p:spPr>
            <a:xfrm flipH="1">
              <a:off x="6834883" y="3815028"/>
              <a:ext cx="1055131" cy="38716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08" idx="4"/>
              <a:endCxn id="212" idx="0"/>
            </p:cNvCxnSpPr>
            <p:nvPr/>
          </p:nvCxnSpPr>
          <p:spPr>
            <a:xfrm flipH="1">
              <a:off x="6300559" y="3815028"/>
              <a:ext cx="1589454" cy="388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/>
            <p:cNvGrpSpPr/>
            <p:nvPr/>
          </p:nvGrpSpPr>
          <p:grpSpPr>
            <a:xfrm>
              <a:off x="6071240" y="2794405"/>
              <a:ext cx="2049506" cy="582645"/>
              <a:chOff x="2856252" y="1514633"/>
              <a:chExt cx="3641832" cy="1117540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2856252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67239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712398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377441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5" name="Straight Arrow Connector 244"/>
              <p:cNvCxnSpPr>
                <a:stCxn id="241" idx="4"/>
                <a:endCxn id="207" idx="0"/>
              </p:cNvCxnSpPr>
              <p:nvPr/>
            </p:nvCxnSpPr>
            <p:spPr>
              <a:xfrm>
                <a:off x="3269096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44" idx="4"/>
                <a:endCxn id="210" idx="0"/>
              </p:cNvCxnSpPr>
              <p:nvPr/>
            </p:nvCxnSpPr>
            <p:spPr>
              <a:xfrm>
                <a:off x="418726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>
                <a:stCxn id="243" idx="4"/>
                <a:endCxn id="209" idx="0"/>
              </p:cNvCxnSpPr>
              <p:nvPr/>
            </p:nvCxnSpPr>
            <p:spPr>
              <a:xfrm>
                <a:off x="5125242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stCxn id="242" idx="4"/>
                <a:endCxn id="208" idx="0"/>
              </p:cNvCxnSpPr>
              <p:nvPr/>
            </p:nvCxnSpPr>
            <p:spPr>
              <a:xfrm>
                <a:off x="608524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6098790" y="4604299"/>
              <a:ext cx="2011599" cy="553312"/>
              <a:chOff x="2905206" y="4986091"/>
              <a:chExt cx="3574474" cy="1061278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3854661" y="5278598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905206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768943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734237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Arrow Connector 236"/>
              <p:cNvCxnSpPr/>
              <p:nvPr/>
            </p:nvCxnSpPr>
            <p:spPr>
              <a:xfrm>
                <a:off x="3295028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421319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5151174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611117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6045678" y="2211760"/>
              <a:ext cx="2049506" cy="582645"/>
              <a:chOff x="2856252" y="1514633"/>
              <a:chExt cx="3641832" cy="111754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2856252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67239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712398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774416" y="1514633"/>
                <a:ext cx="825688" cy="84006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Arrow Connector 255"/>
              <p:cNvCxnSpPr>
                <a:stCxn id="252" idx="4"/>
              </p:cNvCxnSpPr>
              <p:nvPr/>
            </p:nvCxnSpPr>
            <p:spPr>
              <a:xfrm>
                <a:off x="3269096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5" idx="4"/>
              </p:cNvCxnSpPr>
              <p:nvPr/>
            </p:nvCxnSpPr>
            <p:spPr>
              <a:xfrm>
                <a:off x="418726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54" idx="4"/>
              </p:cNvCxnSpPr>
              <p:nvPr/>
            </p:nvCxnSpPr>
            <p:spPr>
              <a:xfrm>
                <a:off x="5125242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>
                <a:stCxn id="253" idx="4"/>
              </p:cNvCxnSpPr>
              <p:nvPr/>
            </p:nvCxnSpPr>
            <p:spPr>
              <a:xfrm>
                <a:off x="6085240" y="2354693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/>
            <p:cNvGrpSpPr/>
            <p:nvPr/>
          </p:nvGrpSpPr>
          <p:grpSpPr>
            <a:xfrm>
              <a:off x="6094341" y="5157611"/>
              <a:ext cx="2011599" cy="553312"/>
              <a:chOff x="2905206" y="4986091"/>
              <a:chExt cx="3574474" cy="1061278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3854661" y="5278598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905206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768943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5734237" y="5280667"/>
                <a:ext cx="745443" cy="766702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Arrow Connector 273"/>
              <p:cNvCxnSpPr/>
              <p:nvPr/>
            </p:nvCxnSpPr>
            <p:spPr>
              <a:xfrm>
                <a:off x="3295028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>
                <a:off x="421319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5151174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6111172" y="4986091"/>
                <a:ext cx="2849" cy="27748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9" name="Content Placeholder 2"/>
          <p:cNvSpPr txBox="1">
            <a:spLocks/>
          </p:cNvSpPr>
          <p:nvPr/>
        </p:nvSpPr>
        <p:spPr>
          <a:xfrm>
            <a:off x="457200" y="3703767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2x</a:t>
            </a:r>
          </a:p>
          <a:p>
            <a:pPr marL="0" indent="0">
              <a:buNone/>
            </a:pPr>
            <a:r>
              <a:rPr lang="en-US" sz="2000" dirty="0" smtClean="0"/>
              <a:t>Network hops per insert: 2</a:t>
            </a:r>
          </a:p>
          <a:p>
            <a:pPr marL="0" indent="0">
              <a:buNone/>
            </a:pPr>
            <a:r>
              <a:rPr lang="en-US" sz="2000" b="1" dirty="0" smtClean="0"/>
              <a:t>Failures Tolerated: 1</a:t>
            </a:r>
            <a:endParaRPr lang="en-US" sz="2000" b="1" dirty="0"/>
          </a:p>
        </p:txBody>
      </p:sp>
      <p:sp>
        <p:nvSpPr>
          <p:cNvPr id="282" name="Content Placeholder 2"/>
          <p:cNvSpPr txBox="1">
            <a:spLocks/>
          </p:cNvSpPr>
          <p:nvPr/>
        </p:nvSpPr>
        <p:spPr>
          <a:xfrm>
            <a:off x="3322970" y="4283476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3x</a:t>
            </a:r>
          </a:p>
          <a:p>
            <a:pPr marL="0" indent="0">
              <a:buNone/>
            </a:pPr>
            <a:r>
              <a:rPr lang="en-US" sz="2000" dirty="0" smtClean="0"/>
              <a:t>Network hops per insert: 3</a:t>
            </a:r>
          </a:p>
          <a:p>
            <a:pPr marL="0" indent="0">
              <a:buNone/>
            </a:pPr>
            <a:r>
              <a:rPr lang="en-US" sz="2000" dirty="0" smtClean="0"/>
              <a:t>Failures Tolerated: 2</a:t>
            </a:r>
            <a:endParaRPr lang="en-US" sz="2000" dirty="0"/>
          </a:p>
        </p:txBody>
      </p:sp>
      <p:sp>
        <p:nvSpPr>
          <p:cNvPr id="283" name="Content Placeholder 2"/>
          <p:cNvSpPr txBox="1">
            <a:spLocks/>
          </p:cNvSpPr>
          <p:nvPr/>
        </p:nvSpPr>
        <p:spPr>
          <a:xfrm>
            <a:off x="6005851" y="5604808"/>
            <a:ext cx="2803755" cy="774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Storage overhead: 6x</a:t>
            </a:r>
          </a:p>
          <a:p>
            <a:pPr marL="0" indent="0">
              <a:buNone/>
            </a:pPr>
            <a:r>
              <a:rPr lang="en-US" sz="2000" dirty="0" smtClean="0"/>
              <a:t>Network hops per insert: 6</a:t>
            </a:r>
          </a:p>
          <a:p>
            <a:pPr marL="0" indent="0">
              <a:buNone/>
            </a:pPr>
            <a:r>
              <a:rPr lang="en-US" sz="2000" dirty="0" smtClean="0"/>
              <a:t>Failures Tolerated: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8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 Latency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6441" y="1987271"/>
            <a:ext cx="13069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304911" y="1987271"/>
            <a:ext cx="13069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Inserts</a:t>
            </a:r>
            <a:endParaRPr lang="en-US" sz="3200" dirty="0"/>
          </a:p>
        </p:txBody>
      </p:sp>
      <p:pic>
        <p:nvPicPr>
          <p:cNvPr id="12" name="Picture 11" descr="read_latency_cdf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047"/>
            <a:ext cx="4572000" cy="2606040"/>
          </a:xfrm>
          <a:prstGeom prst="rect">
            <a:avLst/>
          </a:prstGeom>
        </p:spPr>
      </p:pic>
      <p:pic>
        <p:nvPicPr>
          <p:cNvPr id="13" name="Picture 12" descr="insert_latency_cdf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93" y="2572047"/>
            <a:ext cx="4572000" cy="2606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4334" y="5425248"/>
            <a:ext cx="357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Replex-2 not included because it has a lower fault tolerance threshold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566" y="5425248"/>
            <a:ext cx="357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 against either index have similar latency, but we report reads against primary index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41784" y="3180052"/>
            <a:ext cx="1032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network</a:t>
            </a:r>
          </a:p>
          <a:p>
            <a:r>
              <a:rPr lang="en-US" sz="1600" dirty="0" smtClean="0"/>
              <a:t>hops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71159" y="3607655"/>
            <a:ext cx="50327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57436" y="3174584"/>
            <a:ext cx="1032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 network</a:t>
            </a:r>
          </a:p>
          <a:p>
            <a:r>
              <a:rPr lang="en-US" sz="1600" dirty="0" smtClean="0"/>
              <a:t>hops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72931" y="3607655"/>
            <a:ext cx="50327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9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Failure Performance</a:t>
            </a:r>
            <a:endParaRPr lang="en-US" dirty="0"/>
          </a:p>
        </p:txBody>
      </p:sp>
      <p:pic>
        <p:nvPicPr>
          <p:cNvPr id="5" name="Picture 4" descr="one_fail_throughput_10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0" y="1607905"/>
            <a:ext cx="7208405" cy="36042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51952"/>
            <a:ext cx="8229600" cy="1330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Experiment</a:t>
            </a:r>
            <a:endParaRPr lang="en-US" sz="2400" dirty="0" smtClean="0"/>
          </a:p>
          <a:p>
            <a:r>
              <a:rPr lang="en-US" sz="2400" dirty="0" smtClean="0"/>
              <a:t>Load with 10M, 100 byte rows</a:t>
            </a:r>
          </a:p>
          <a:p>
            <a:r>
              <a:rPr lang="en-US" sz="2400" dirty="0" smtClean="0"/>
              <a:t>Split reads 50</a:t>
            </a:r>
            <a:r>
              <a:rPr lang="en-US" sz="2400" dirty="0" smtClean="0"/>
              <a:t>:</a:t>
            </a:r>
            <a:r>
              <a:rPr lang="en-US" sz="2400" dirty="0" smtClean="0"/>
              <a:t>50 between each index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2924" y="3192982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Failure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7831" y="3593093"/>
            <a:ext cx="661227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0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Failure: Recovery Time</a:t>
            </a:r>
            <a:endParaRPr lang="en-US" dirty="0"/>
          </a:p>
        </p:txBody>
      </p:sp>
      <p:pic>
        <p:nvPicPr>
          <p:cNvPr id="5" name="Picture 4" descr="one_fail_throughput_10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0" y="1607905"/>
            <a:ext cx="7208405" cy="36042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51952"/>
            <a:ext cx="8229600" cy="133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Recovery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HyperDex</a:t>
            </a:r>
            <a:r>
              <a:rPr lang="en-US" sz="2400" dirty="0" smtClean="0"/>
              <a:t> recovers slowest because 2-3x more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Replex-2 recovers fastest because least data, parallel recovery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50817" y="2380986"/>
            <a:ext cx="198881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50817" y="2695174"/>
            <a:ext cx="246716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60977" y="2975138"/>
            <a:ext cx="317615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2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Failure: </a:t>
            </a:r>
            <a:r>
              <a:rPr lang="en-US" dirty="0" smtClean="0"/>
              <a:t>Failure </a:t>
            </a:r>
            <a:r>
              <a:rPr lang="en-US" dirty="0" smtClean="0"/>
              <a:t>Throughput</a:t>
            </a:r>
            <a:endParaRPr lang="en-US" dirty="0"/>
          </a:p>
        </p:txBody>
      </p:sp>
      <p:pic>
        <p:nvPicPr>
          <p:cNvPr id="5" name="Picture 4" descr="one_fail_throughput_10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0" y="1607905"/>
            <a:ext cx="7208405" cy="36042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51952"/>
            <a:ext cx="8229600" cy="133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Failure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Replex-2 low throughput because of high request amplification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Replex-3 has throughput comparable to </a:t>
            </a:r>
            <a:r>
              <a:rPr lang="en-US" sz="2400" dirty="0" err="1" smtClean="0"/>
              <a:t>HyperDex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7831" y="3429000"/>
            <a:ext cx="819502" cy="39511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17333" y="2681111"/>
            <a:ext cx="324556" cy="5757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7333" y="1702783"/>
            <a:ext cx="239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Increased throughput with hybrid </a:t>
            </a:r>
            <a:r>
              <a:rPr lang="en-US" sz="2000" b="1" dirty="0" err="1" smtClean="0"/>
              <a:t>replex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55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Failure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8" name="Picture 7" descr="two_fail_through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6" y="1606877"/>
            <a:ext cx="7284910" cy="364245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122332"/>
            <a:ext cx="4655754" cy="136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Experiment</a:t>
            </a:r>
            <a:endParaRPr lang="en-US" sz="2200" dirty="0" smtClean="0"/>
          </a:p>
          <a:p>
            <a:r>
              <a:rPr lang="en-US" sz="2200" dirty="0" smtClean="0"/>
              <a:t>Load with 1M, 1 KB rows</a:t>
            </a:r>
          </a:p>
          <a:p>
            <a:r>
              <a:rPr lang="en-US" sz="2200" dirty="0" smtClean="0"/>
              <a:t>50:50 reads against each </a:t>
            </a:r>
            <a:r>
              <a:rPr lang="en-US" sz="2200" dirty="0" smtClean="0"/>
              <a:t>index</a:t>
            </a: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0171" y="1350378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Failures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5078" y="1817749"/>
            <a:ext cx="693980" cy="14369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5078" y="1817749"/>
            <a:ext cx="869512" cy="5768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5482571" y="5207797"/>
            <a:ext cx="3421446" cy="97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/>
              <a:t>*Replex-2 not included b/c  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 </a:t>
            </a:r>
            <a:r>
              <a:rPr lang="en-US" sz="2200" dirty="0" smtClean="0"/>
              <a:t> only tolerates 1 failure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3130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/>
              <a:t>Failur</a:t>
            </a:r>
            <a:r>
              <a:rPr lang="en-US" dirty="0" smtClean="0"/>
              <a:t>e Performance</a:t>
            </a:r>
            <a:endParaRPr lang="en-US" dirty="0"/>
          </a:p>
        </p:txBody>
      </p:sp>
      <p:pic>
        <p:nvPicPr>
          <p:cNvPr id="8" name="Picture 7" descr="two_fail_through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6" y="1606877"/>
            <a:ext cx="7284910" cy="364245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122332"/>
            <a:ext cx="8229600" cy="136137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Recovery Time: Replex-3 recovers nearly 3x faster, due to less data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Failure Throughput: </a:t>
            </a:r>
            <a:r>
              <a:rPr lang="en-US" sz="2400" dirty="0" err="1" smtClean="0"/>
              <a:t>HyperDex</a:t>
            </a:r>
            <a:r>
              <a:rPr lang="en-US" sz="2400" dirty="0" smtClean="0"/>
              <a:t> has ½ throughput, because nearly every partition is participating in recovery</a:t>
            </a:r>
            <a:endParaRPr lang="en-US" sz="24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50817" y="2740693"/>
            <a:ext cx="1544158" cy="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0817" y="3043497"/>
            <a:ext cx="3582656" cy="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3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Replacing replicas with </a:t>
            </a:r>
            <a:r>
              <a:rPr lang="en-US" dirty="0" err="1" smtClean="0"/>
              <a:t>replexes</a:t>
            </a:r>
            <a:r>
              <a:rPr lang="en-US" dirty="0" smtClean="0"/>
              <a:t> decreases index storage </a:t>
            </a:r>
            <a:r>
              <a:rPr lang="en-US" dirty="0" smtClean="0"/>
              <a:t>AND steady-state overheads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ybrid </a:t>
            </a:r>
            <a:r>
              <a:rPr lang="en-US" dirty="0" err="1" smtClean="0"/>
              <a:t>replexes</a:t>
            </a:r>
            <a:r>
              <a:rPr lang="en-US" dirty="0" smtClean="0"/>
              <a:t> </a:t>
            </a:r>
            <a:r>
              <a:rPr lang="en-US" dirty="0" smtClean="0"/>
              <a:t>enable a </a:t>
            </a:r>
            <a:r>
              <a:rPr lang="en-US" dirty="0" smtClean="0"/>
              <a:t>rich tradeoff space during failures</a:t>
            </a:r>
          </a:p>
        </p:txBody>
      </p:sp>
    </p:spTree>
    <p:extLst>
      <p:ext uri="{BB962C8B-B14F-4D97-AF65-F5344CB8AC3E}">
        <p14:creationId xmlns:p14="http://schemas.microsoft.com/office/powerpoint/2010/main" val="367323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44"/>
            <a:ext cx="8229600" cy="3910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79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</a:rPr>
              <a:t>How to enable richer queries without sacrificing shared-nothing scale-out?</a:t>
            </a:r>
            <a:endParaRPr lang="en-US" sz="4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Indexing enables richer queries</a:t>
            </a:r>
          </a:p>
        </p:txBody>
      </p:sp>
    </p:spTree>
    <p:extLst>
      <p:ext uri="{BB962C8B-B14F-4D97-AF65-F5344CB8AC3E}">
        <p14:creationId xmlns:p14="http://schemas.microsoft.com/office/powerpoint/2010/main" val="186017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 Indexing on the Partitioning Index</a:t>
            </a:r>
            <a:endParaRPr lang="en-US" sz="36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2964530" y="1974275"/>
            <a:ext cx="3289038" cy="1570724"/>
            <a:chOff x="2320967" y="2031450"/>
            <a:chExt cx="4627958" cy="2774266"/>
          </a:xfrm>
        </p:grpSpPr>
        <p:grpSp>
          <p:nvGrpSpPr>
            <p:cNvPr id="110" name="Group 109"/>
            <p:cNvGrpSpPr/>
            <p:nvPr/>
          </p:nvGrpSpPr>
          <p:grpSpPr>
            <a:xfrm>
              <a:off x="2320967" y="2031450"/>
              <a:ext cx="4627958" cy="2744838"/>
              <a:chOff x="3423440" y="1828800"/>
              <a:chExt cx="4627958" cy="274483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445210" y="1828800"/>
                <a:ext cx="4597307" cy="2744838"/>
                <a:chOff x="2201000" y="1832380"/>
                <a:chExt cx="4597307" cy="274483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201000" y="1852173"/>
                  <a:ext cx="4597307" cy="2725045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834976" y="1852174"/>
                  <a:ext cx="0" cy="272504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640539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988775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Rectangle 78"/>
                <p:cNvSpPr/>
                <p:nvPr/>
              </p:nvSpPr>
              <p:spPr>
                <a:xfrm>
                  <a:off x="2201001" y="1852174"/>
                  <a:ext cx="4597306" cy="356282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184667" y="1845053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1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3987394" y="1832380"/>
                  <a:ext cx="569021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2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060600" y="1865948"/>
                  <a:ext cx="667797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. . .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71154" y="1836259"/>
                  <a:ext cx="627152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err="1">
                      <a:latin typeface="Helvetica"/>
                      <a:cs typeface="Helvetica"/>
                    </a:rPr>
                    <a:t>c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991048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2343248" y="1865948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>
                      <a:latin typeface="Helvetica"/>
                      <a:cs typeface="Helvetica"/>
                    </a:rPr>
                    <a:t>0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3423440" y="2550926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448899" y="2895465"/>
                <a:ext cx="459361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431137" y="3240004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448899" y="3579270"/>
                <a:ext cx="460249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45210" y="3922010"/>
                <a:ext cx="459730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3445210" y="4261276"/>
                <a:ext cx="4597306" cy="34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2354496" y="2436954"/>
              <a:ext cx="778289" cy="2368762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28" name="Oval 127"/>
          <p:cNvSpPr/>
          <p:nvPr/>
        </p:nvSpPr>
        <p:spPr>
          <a:xfrm>
            <a:off x="1672353" y="368266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921711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52326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339409" y="369617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943624" y="371707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35" name="Rectangle 134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2"/>
              <a:endCxn id="13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35" idx="2"/>
              <a:endCxn id="14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1" idx="0"/>
              <a:endCxn id="13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H="1">
            <a:off x="3647860" y="3727412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45" name="Rectangle 14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>
              <a:stCxn id="147" idx="2"/>
              <a:endCxn id="14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7" idx="2"/>
              <a:endCxn id="14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45" idx="2"/>
              <a:endCxn id="15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1" idx="0"/>
              <a:endCxn id="14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218594" y="373968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55" name="Rectangle 15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>
              <a:stCxn id="157" idx="2"/>
              <a:endCxn id="15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7" idx="2"/>
              <a:endCxn id="15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04597" y="424017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>
              <a:stCxn id="155" idx="2"/>
              <a:endCxn id="16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1" idx="0"/>
              <a:endCxn id="15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782367" y="3740183"/>
            <a:ext cx="438409" cy="297966"/>
            <a:chOff x="6470500" y="3180006"/>
            <a:chExt cx="1240875" cy="885511"/>
          </a:xfrm>
          <a:solidFill>
            <a:schemeClr val="tx1"/>
          </a:solidFill>
        </p:grpSpPr>
        <p:sp>
          <p:nvSpPr>
            <p:cNvPr id="165" name="Rectangle 16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7" idx="2"/>
              <a:endCxn id="16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7" idx="2"/>
              <a:endCxn id="16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3703018" y="4977903"/>
            <a:ext cx="23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updates are local</a:t>
            </a:r>
            <a:endParaRPr lang="en-US" dirty="0"/>
          </a:p>
        </p:txBody>
      </p:sp>
      <p:pic>
        <p:nvPicPr>
          <p:cNvPr id="177" name="Picture 176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7" y="4876582"/>
            <a:ext cx="408850" cy="47065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35260" y="2236839"/>
            <a:ext cx="256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Sans Typewriter"/>
                <a:cs typeface="Lucida Sans Typewriter"/>
              </a:rPr>
              <a:t>select * where col0=“foo”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3647860" y="3728621"/>
            <a:ext cx="292273" cy="296757"/>
            <a:chOff x="6470501" y="3180006"/>
            <a:chExt cx="827249" cy="881918"/>
          </a:xfrm>
          <a:solidFill>
            <a:srgbClr val="008000"/>
          </a:solidFill>
        </p:grpSpPr>
        <p:sp>
          <p:nvSpPr>
            <p:cNvPr id="104" name="Rectangle 103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105" idx="2"/>
              <a:endCxn id="104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/>
          <p:cNvCxnSpPr/>
          <p:nvPr/>
        </p:nvCxnSpPr>
        <p:spPr>
          <a:xfrm>
            <a:off x="1672353" y="2591706"/>
            <a:ext cx="1975507" cy="113570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04974" y="5499635"/>
            <a:ext cx="23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lookups are local</a:t>
            </a:r>
            <a:endParaRPr lang="en-US" dirty="0"/>
          </a:p>
        </p:txBody>
      </p:sp>
      <p:pic>
        <p:nvPicPr>
          <p:cNvPr id="122" name="Picture 121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03" y="5398314"/>
            <a:ext cx="408850" cy="4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8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Indexing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480203" y="1296814"/>
            <a:ext cx="457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 stored locally at each partition</a:t>
            </a:r>
            <a:endParaRPr lang="en-US" sz="20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2964530" y="1974275"/>
            <a:ext cx="3289038" cy="1555174"/>
            <a:chOff x="2320967" y="2031450"/>
            <a:chExt cx="4627958" cy="2746801"/>
          </a:xfrm>
        </p:grpSpPr>
        <p:grpSp>
          <p:nvGrpSpPr>
            <p:cNvPr id="110" name="Group 109"/>
            <p:cNvGrpSpPr/>
            <p:nvPr/>
          </p:nvGrpSpPr>
          <p:grpSpPr>
            <a:xfrm>
              <a:off x="2320967" y="2031450"/>
              <a:ext cx="4627958" cy="2744838"/>
              <a:chOff x="3423440" y="1828800"/>
              <a:chExt cx="4627958" cy="274483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445210" y="1828800"/>
                <a:ext cx="4597307" cy="2744838"/>
                <a:chOff x="2201000" y="1832380"/>
                <a:chExt cx="4597307" cy="274483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201000" y="1852173"/>
                  <a:ext cx="4597307" cy="2725045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834976" y="1852174"/>
                  <a:ext cx="0" cy="272504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640539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988775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Rectangle 78"/>
                <p:cNvSpPr/>
                <p:nvPr/>
              </p:nvSpPr>
              <p:spPr>
                <a:xfrm>
                  <a:off x="2201001" y="1852174"/>
                  <a:ext cx="4597306" cy="356282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184667" y="1845053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1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3987394" y="1832380"/>
                  <a:ext cx="569021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smtClean="0">
                      <a:latin typeface="Helvetica"/>
                      <a:cs typeface="Helvetica"/>
                    </a:rPr>
                    <a:t>2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060600" y="1865948"/>
                  <a:ext cx="667797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. . .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71154" y="1836259"/>
                  <a:ext cx="627152" cy="46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 err="1">
                      <a:latin typeface="Helvetica"/>
                      <a:cs typeface="Helvetica"/>
                    </a:rPr>
                    <a:t>c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991048" y="1865949"/>
                  <a:ext cx="0" cy="27112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2343248" y="1865948"/>
                  <a:ext cx="558861" cy="657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Helvetica"/>
                      <a:cs typeface="Helvetica"/>
                    </a:rPr>
                    <a:t>col</a:t>
                  </a:r>
                  <a:r>
                    <a:rPr lang="en-US" sz="1000" baseline="-25000" dirty="0">
                      <a:latin typeface="Helvetica"/>
                      <a:cs typeface="Helvetica"/>
                    </a:rPr>
                    <a:t>0</a:t>
                  </a:r>
                  <a:endParaRPr lang="en-US" sz="1000" dirty="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3423440" y="2550926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448899" y="2895465"/>
                <a:ext cx="459361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431137" y="3240004"/>
                <a:ext cx="462026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448899" y="3579270"/>
                <a:ext cx="460249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45210" y="3922010"/>
                <a:ext cx="459730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3445210" y="4261276"/>
                <a:ext cx="4597306" cy="347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4003737" y="2409489"/>
              <a:ext cx="778289" cy="2368762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28" name="Oval 127"/>
          <p:cNvSpPr/>
          <p:nvPr/>
        </p:nvSpPr>
        <p:spPr>
          <a:xfrm>
            <a:off x="1672353" y="368266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921711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452326" y="3717071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339409" y="3696176"/>
            <a:ext cx="1130346" cy="10817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943624" y="371707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35" name="Rectangle 134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2"/>
              <a:endCxn id="13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7" idx="2"/>
              <a:endCxn id="13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35" idx="2"/>
              <a:endCxn id="14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1" idx="0"/>
              <a:endCxn id="13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H="1">
            <a:off x="3647860" y="3727412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45" name="Rectangle 14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>
              <a:stCxn id="147" idx="2"/>
              <a:endCxn id="14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7" idx="2"/>
              <a:endCxn id="14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45" idx="2"/>
              <a:endCxn id="15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1" idx="0"/>
              <a:endCxn id="14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218594" y="3739681"/>
            <a:ext cx="536579" cy="459869"/>
            <a:chOff x="6192640" y="3180006"/>
            <a:chExt cx="1518735" cy="1366663"/>
          </a:xfrm>
          <a:solidFill>
            <a:schemeClr val="tx1"/>
          </a:solidFill>
        </p:grpSpPr>
        <p:sp>
          <p:nvSpPr>
            <p:cNvPr id="155" name="Rectangle 15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>
              <a:stCxn id="157" idx="2"/>
              <a:endCxn id="15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7" idx="2"/>
              <a:endCxn id="15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6192640" y="424905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804597" y="4240172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>
              <a:stCxn id="155" idx="2"/>
              <a:endCxn id="160" idx="0"/>
            </p:cNvCxnSpPr>
            <p:nvPr/>
          </p:nvCxnSpPr>
          <p:spPr>
            <a:xfrm flipH="1">
              <a:off x="6399453" y="4061925"/>
              <a:ext cx="277860" cy="18712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1" idx="0"/>
              <a:endCxn id="155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782367" y="3740183"/>
            <a:ext cx="438409" cy="297966"/>
            <a:chOff x="6470500" y="3180006"/>
            <a:chExt cx="1240875" cy="885511"/>
          </a:xfrm>
          <a:solidFill>
            <a:schemeClr val="tx1"/>
          </a:solidFill>
        </p:grpSpPr>
        <p:sp>
          <p:nvSpPr>
            <p:cNvPr id="165" name="Rectangle 164"/>
            <p:cNvSpPr/>
            <p:nvPr/>
          </p:nvSpPr>
          <p:spPr>
            <a:xfrm>
              <a:off x="6470500" y="3764308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97750" y="3767900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7" idx="2"/>
              <a:endCxn id="165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7" idx="2"/>
              <a:endCxn id="166" idx="0"/>
            </p:cNvCxnSpPr>
            <p:nvPr/>
          </p:nvCxnSpPr>
          <p:spPr>
            <a:xfrm>
              <a:off x="7090938" y="3477623"/>
              <a:ext cx="413625" cy="290277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3703018" y="4977903"/>
            <a:ext cx="23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updates are local</a:t>
            </a:r>
            <a:endParaRPr lang="en-US" dirty="0"/>
          </a:p>
        </p:txBody>
      </p:sp>
      <p:pic>
        <p:nvPicPr>
          <p:cNvPr id="177" name="Picture 176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7" y="4876582"/>
            <a:ext cx="408850" cy="470653"/>
          </a:xfrm>
          <a:prstGeom prst="rect">
            <a:avLst/>
          </a:prstGeom>
        </p:spPr>
      </p:pic>
      <p:cxnSp>
        <p:nvCxnSpPr>
          <p:cNvPr id="181" name="Straight Arrow Connector 180"/>
          <p:cNvCxnSpPr/>
          <p:nvPr/>
        </p:nvCxnSpPr>
        <p:spPr>
          <a:xfrm>
            <a:off x="1374588" y="2578196"/>
            <a:ext cx="569036" cy="95125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11096" y="2115350"/>
            <a:ext cx="29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Sans Typewriter"/>
                <a:cs typeface="Lucida Sans Typewriter"/>
              </a:rPr>
              <a:t> insert</a:t>
            </a:r>
          </a:p>
          <a:p>
            <a:r>
              <a:rPr lang="en-US" sz="1200" dirty="0" smtClean="0">
                <a:latin typeface="Lucida Sans Typewriter"/>
                <a:cs typeface="Lucida Sans Typewriter"/>
              </a:rPr>
              <a:t>(r[0] r[</a:t>
            </a:r>
            <a:r>
              <a:rPr lang="en-US" sz="1200" dirty="0">
                <a:latin typeface="Lucida Sans Typewriter"/>
                <a:cs typeface="Lucida Sans Typewriter"/>
              </a:rPr>
              <a:t>1</a:t>
            </a:r>
            <a:r>
              <a:rPr lang="en-US" sz="1200" dirty="0" smtClean="0">
                <a:latin typeface="Lucida Sans Typewriter"/>
                <a:cs typeface="Lucida Sans Typewriter"/>
              </a:rPr>
              <a:t>] r[2]  . . . r[c])</a:t>
            </a:r>
            <a:endParaRPr lang="en-US" sz="1200" dirty="0">
              <a:latin typeface="Lucida Sans Typewriter"/>
              <a:cs typeface="Lucida Sans Typewriter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2042167" y="3717071"/>
            <a:ext cx="292273" cy="456881"/>
            <a:chOff x="6470501" y="3180006"/>
            <a:chExt cx="827249" cy="1357783"/>
          </a:xfrm>
          <a:solidFill>
            <a:srgbClr val="008000"/>
          </a:solidFill>
        </p:grpSpPr>
        <p:sp>
          <p:nvSpPr>
            <p:cNvPr id="192" name="Rectangle 191"/>
            <p:cNvSpPr/>
            <p:nvPr/>
          </p:nvSpPr>
          <p:spPr>
            <a:xfrm>
              <a:off x="6470501" y="3764308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884125" y="3180006"/>
              <a:ext cx="413625" cy="297617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195" name="Straight Connector 194"/>
            <p:cNvCxnSpPr>
              <a:stCxn id="194" idx="2"/>
              <a:endCxn id="192" idx="0"/>
            </p:cNvCxnSpPr>
            <p:nvPr/>
          </p:nvCxnSpPr>
          <p:spPr>
            <a:xfrm flipH="1">
              <a:off x="6677313" y="3477623"/>
              <a:ext cx="413625" cy="286685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6804596" y="4240173"/>
              <a:ext cx="413624" cy="297616"/>
            </a:xfrm>
            <a:prstGeom prst="rect">
              <a:avLst/>
            </a:prstGeom>
            <a:grp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cxnSp>
          <p:nvCxnSpPr>
            <p:cNvPr id="200" name="Straight Connector 199"/>
            <p:cNvCxnSpPr>
              <a:stCxn id="198" idx="0"/>
              <a:endCxn id="192" idx="2"/>
            </p:cNvCxnSpPr>
            <p:nvPr/>
          </p:nvCxnSpPr>
          <p:spPr>
            <a:xfrm flipH="1" flipV="1">
              <a:off x="6677313" y="4061925"/>
              <a:ext cx="334097" cy="178247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703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75" grpId="0"/>
      <p:bldP spid="1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33070</TotalTime>
  <Words>3986</Words>
  <Application>Microsoft Macintosh PowerPoint</Application>
  <PresentationFormat>On-screen Show (4:3)</PresentationFormat>
  <Paragraphs>552</Paragraphs>
  <Slides>59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Replex: A Multi-Index, Highly-Available Data Store</vt:lpstr>
      <vt:lpstr>SQL vs NoSQL</vt:lpstr>
      <vt:lpstr>SQL vs NoSQL</vt:lpstr>
      <vt:lpstr>NoSQL Scales with Database Partitioning</vt:lpstr>
      <vt:lpstr>NoSQL Scales with Database Partitioning</vt:lpstr>
      <vt:lpstr>PowerPoint Presentation</vt:lpstr>
      <vt:lpstr>Key Observations</vt:lpstr>
      <vt:lpstr>Local Indexing on the Partitioning Index</vt:lpstr>
      <vt:lpstr>Local Indexing</vt:lpstr>
      <vt:lpstr>Local Indexing</vt:lpstr>
      <vt:lpstr>Global Indexing</vt:lpstr>
      <vt:lpstr>Key Observations</vt:lpstr>
      <vt:lpstr>Partitioning by Index  Storage Overheads</vt:lpstr>
      <vt:lpstr>Partitioning by Index  Storage Overheads</vt:lpstr>
      <vt:lpstr>Partitioning by Index  Storage Overheads</vt:lpstr>
      <vt:lpstr>Partitioning by Index  Storage Overheads</vt:lpstr>
      <vt:lpstr>Key Observations</vt:lpstr>
      <vt:lpstr>Replex</vt:lpstr>
      <vt:lpstr>Replex</vt:lpstr>
      <vt:lpstr>System Architecture</vt:lpstr>
      <vt:lpstr>Inserts in Replex</vt:lpstr>
      <vt:lpstr>Partition Determined by a replex’s Index</vt:lpstr>
      <vt:lpstr>Partition Determined by a replex’s Index</vt:lpstr>
      <vt:lpstr>Partition Determined by a replex’s Index</vt:lpstr>
      <vt:lpstr>Partition Determined by a replex’s Index</vt:lpstr>
      <vt:lpstr>Data Chains in Replex</vt:lpstr>
      <vt:lpstr>Data Chains in Replex</vt:lpstr>
      <vt:lpstr>Main Challenge in Replex</vt:lpstr>
      <vt:lpstr>Partition Failures</vt:lpstr>
      <vt:lpstr>Partition Failures</vt:lpstr>
      <vt:lpstr>Finding Data After Failure</vt:lpstr>
      <vt:lpstr>Finding Data After Failure</vt:lpstr>
      <vt:lpstr>Hybrid Replex: Key Contributions</vt:lpstr>
      <vt:lpstr>Hybrid Replex: Key Contributions</vt:lpstr>
      <vt:lpstr>Hybrid Replex: What is it?</vt:lpstr>
      <vt:lpstr>Hybrid Replex</vt:lpstr>
      <vt:lpstr>Data Chains with Hybrid Replex</vt:lpstr>
      <vt:lpstr>Data Chains with Hybrid Replex</vt:lpstr>
      <vt:lpstr>Data Chains with Hybrid Replex</vt:lpstr>
      <vt:lpstr>Data Chains with Hybrid Replex</vt:lpstr>
      <vt:lpstr>1. Recovery time vs Request Amplification</vt:lpstr>
      <vt:lpstr>2. Improve failure availability of multiple replexes</vt:lpstr>
      <vt:lpstr>2. Improve failure availability of multiple replexes</vt:lpstr>
      <vt:lpstr>Improving Failure Availability w/o Hybrid Replexes</vt:lpstr>
      <vt:lpstr>3. Storage vs. recovery performance</vt:lpstr>
      <vt:lpstr>Generalizing Hybrid Replexes</vt:lpstr>
      <vt:lpstr>Implementation</vt:lpstr>
      <vt:lpstr>Evaluation</vt:lpstr>
      <vt:lpstr>Evaluation Setup </vt:lpstr>
      <vt:lpstr>Systems Under Evaluation</vt:lpstr>
      <vt:lpstr>Systems Under Evaluation</vt:lpstr>
      <vt:lpstr>Steady State Latency</vt:lpstr>
      <vt:lpstr>Single Failure Performance</vt:lpstr>
      <vt:lpstr>Single Failure: Recovery Time</vt:lpstr>
      <vt:lpstr>Single Failure: Failure Throughput</vt:lpstr>
      <vt:lpstr>Two Failure Performance</vt:lpstr>
      <vt:lpstr>Two Failure Performance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</cp:lastModifiedBy>
  <cp:revision>1085</cp:revision>
  <dcterms:created xsi:type="dcterms:W3CDTF">2016-05-25T16:21:33Z</dcterms:created>
  <dcterms:modified xsi:type="dcterms:W3CDTF">2016-06-17T19:40:51Z</dcterms:modified>
</cp:coreProperties>
</file>