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643" r:id="rId2"/>
    <p:sldId id="565" r:id="rId3"/>
    <p:sldId id="409" r:id="rId4"/>
    <p:sldId id="569" r:id="rId5"/>
    <p:sldId id="325" r:id="rId6"/>
    <p:sldId id="568" r:id="rId7"/>
    <p:sldId id="573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327" r:id="rId16"/>
    <p:sldId id="329" r:id="rId17"/>
    <p:sldId id="366" r:id="rId18"/>
    <p:sldId id="341" r:id="rId19"/>
    <p:sldId id="466" r:id="rId20"/>
    <p:sldId id="433" r:id="rId21"/>
    <p:sldId id="467" r:id="rId22"/>
    <p:sldId id="373" r:id="rId23"/>
    <p:sldId id="333" r:id="rId24"/>
    <p:sldId id="579" r:id="rId25"/>
    <p:sldId id="435" r:id="rId26"/>
    <p:sldId id="580" r:id="rId27"/>
    <p:sldId id="581" r:id="rId28"/>
    <p:sldId id="582" r:id="rId29"/>
    <p:sldId id="583" r:id="rId30"/>
    <p:sldId id="367" r:id="rId31"/>
    <p:sldId id="378" r:id="rId32"/>
    <p:sldId id="314" r:id="rId33"/>
    <p:sldId id="315" r:id="rId34"/>
    <p:sldId id="376" r:id="rId35"/>
    <p:sldId id="588" r:id="rId36"/>
    <p:sldId id="598" r:id="rId37"/>
    <p:sldId id="599" r:id="rId38"/>
    <p:sldId id="625" r:id="rId39"/>
    <p:sldId id="602" r:id="rId40"/>
    <p:sldId id="607" r:id="rId41"/>
    <p:sldId id="500" r:id="rId42"/>
    <p:sldId id="438" r:id="rId43"/>
    <p:sldId id="509" r:id="rId44"/>
    <p:sldId id="611" r:id="rId45"/>
    <p:sldId id="497" r:id="rId46"/>
    <p:sldId id="506" r:id="rId47"/>
    <p:sldId id="317" r:id="rId48"/>
    <p:sldId id="448" r:id="rId49"/>
    <p:sldId id="622" r:id="rId50"/>
    <p:sldId id="508" r:id="rId51"/>
    <p:sldId id="618" r:id="rId52"/>
    <p:sldId id="619" r:id="rId53"/>
    <p:sldId id="617" r:id="rId54"/>
    <p:sldId id="40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9CD7D9-A30F-814D-80E7-596C822722B0}">
          <p14:sldIdLst>
            <p14:sldId id="643"/>
            <p14:sldId id="565"/>
            <p14:sldId id="409"/>
            <p14:sldId id="569"/>
            <p14:sldId id="325"/>
            <p14:sldId id="568"/>
            <p14:sldId id="573"/>
            <p14:sldId id="457"/>
            <p14:sldId id="458"/>
            <p14:sldId id="459"/>
            <p14:sldId id="460"/>
            <p14:sldId id="461"/>
            <p14:sldId id="462"/>
            <p14:sldId id="463"/>
            <p14:sldId id="327"/>
            <p14:sldId id="329"/>
            <p14:sldId id="366"/>
            <p14:sldId id="341"/>
            <p14:sldId id="466"/>
            <p14:sldId id="433"/>
            <p14:sldId id="467"/>
            <p14:sldId id="373"/>
            <p14:sldId id="333"/>
            <p14:sldId id="579"/>
            <p14:sldId id="435"/>
            <p14:sldId id="580"/>
            <p14:sldId id="581"/>
            <p14:sldId id="582"/>
            <p14:sldId id="583"/>
            <p14:sldId id="367"/>
            <p14:sldId id="378"/>
            <p14:sldId id="314"/>
            <p14:sldId id="315"/>
            <p14:sldId id="376"/>
            <p14:sldId id="588"/>
            <p14:sldId id="598"/>
            <p14:sldId id="599"/>
            <p14:sldId id="625"/>
            <p14:sldId id="602"/>
            <p14:sldId id="607"/>
            <p14:sldId id="500"/>
            <p14:sldId id="438"/>
            <p14:sldId id="509"/>
            <p14:sldId id="611"/>
            <p14:sldId id="497"/>
            <p14:sldId id="506"/>
            <p14:sldId id="317"/>
            <p14:sldId id="448"/>
            <p14:sldId id="622"/>
            <p14:sldId id="508"/>
            <p14:sldId id="618"/>
            <p14:sldId id="619"/>
            <p14:sldId id="617"/>
            <p14:sldId id="4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BB"/>
    <a:srgbClr val="FF8A01"/>
    <a:srgbClr val="FF6600"/>
    <a:srgbClr val="FFB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2"/>
    <p:restoredTop sz="93051" autoAdjust="0"/>
  </p:normalViewPr>
  <p:slideViewPr>
    <p:cSldViewPr snapToGrid="0" snapToObjects="1">
      <p:cViewPr varScale="1">
        <p:scale>
          <a:sx n="97" d="100"/>
          <a:sy n="97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86E7-CE51-364E-B855-A9BF2482CD22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412E-73AA-3E4B-8631-94A7DB7E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Rule space estimation for DNF cases.</a:t>
            </a:r>
          </a:p>
          <a:p>
            <a:endParaRPr lang="en-US" baseline="0" dirty="0" smtClean="0"/>
          </a:p>
          <a:p>
            <a:r>
              <a:rPr lang="en-US" dirty="0" smtClean="0"/>
              <a:t>Stanford forwarding policy</a:t>
            </a:r>
            <a:r>
              <a:rPr lang="en-US" baseline="0" dirty="0" smtClean="0"/>
              <a:t> has 3840 rules overall – that’s 240 per device on </a:t>
            </a:r>
            <a:r>
              <a:rPr lang="en-US" baseline="0" dirty="0" err="1" smtClean="0"/>
              <a:t>aveage</a:t>
            </a:r>
            <a:r>
              <a:rPr lang="en-US" baseline="0" dirty="0" smtClean="0"/>
              <a:t>. Almost all rules match on destination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address, which almost none of the queries actually match on. This means the best-case reduction applies: ~240 times or two orders of magnitude reduction of rule count going from single-stage to multi-stage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there’s at least a factor of 6.6 from the instances that _do_ terminate. Together, that’s 7 * 240 = 1680, or three orders of magnitude reduction in rule space from the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case.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only do we </a:t>
            </a:r>
            <a:r>
              <a:rPr lang="en-US" i="1" dirty="0" smtClean="0"/>
              <a:t>know</a:t>
            </a:r>
            <a:r>
              <a:rPr lang="en-US" dirty="0" smtClean="0"/>
              <a:t>, but also </a:t>
            </a:r>
            <a:r>
              <a:rPr lang="en-US" i="1" dirty="0" smtClean="0"/>
              <a:t>modify </a:t>
            </a:r>
            <a:r>
              <a:rPr lang="en-US" dirty="0" smtClean="0"/>
              <a:t>packet processing on switches to make measurements easier. </a:t>
            </a:r>
            <a:r>
              <a:rPr lang="en-US" dirty="0" smtClean="0">
                <a:sym typeface="Wingdings"/>
              </a:rPr>
              <a:t> need to make this point somewhere.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there are details to make the</a:t>
            </a:r>
            <a:r>
              <a:rPr lang="en-US" baseline="0" dirty="0" smtClean="0"/>
              <a:t> execution of the automaton deterministic on the data plane – which we are skipping in the interest of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the queries are assumed to be matching a packet only once on each switch: typically there are 2 matching points, but let’s assume only ingress queries exist for the time being.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only do we </a:t>
            </a:r>
            <a:r>
              <a:rPr lang="en-US" i="1" dirty="0" smtClean="0"/>
              <a:t>know</a:t>
            </a:r>
            <a:r>
              <a:rPr lang="en-US" dirty="0" smtClean="0"/>
              <a:t>, but also </a:t>
            </a:r>
            <a:r>
              <a:rPr lang="en-US" i="1" dirty="0" smtClean="0"/>
              <a:t>modify </a:t>
            </a:r>
            <a:r>
              <a:rPr lang="en-US" dirty="0" smtClean="0"/>
              <a:t>packet processing on switches to make measurements easier. </a:t>
            </a:r>
            <a:r>
              <a:rPr lang="en-US" dirty="0" smtClean="0">
                <a:sym typeface="Wingdings"/>
              </a:rPr>
              <a:t> need to make this point somewhere.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 table of optimizations + intended metrics that should be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 table of optimizations + intended metrics that should be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Rule space estimation for DNF cases.</a:t>
            </a:r>
          </a:p>
          <a:p>
            <a:endParaRPr lang="en-US" baseline="0" dirty="0" smtClean="0"/>
          </a:p>
          <a:p>
            <a:r>
              <a:rPr lang="en-US" dirty="0" smtClean="0"/>
              <a:t>Stanford forwarding policy</a:t>
            </a:r>
            <a:r>
              <a:rPr lang="en-US" baseline="0" dirty="0" smtClean="0"/>
              <a:t> has 3840 rules overall – that’s 240 per device on </a:t>
            </a:r>
            <a:r>
              <a:rPr lang="en-US" baseline="0" dirty="0" err="1" smtClean="0"/>
              <a:t>aveage</a:t>
            </a:r>
            <a:r>
              <a:rPr lang="en-US" baseline="0" dirty="0" smtClean="0"/>
              <a:t>. Almost all rules match on destination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address, which almost none of the queries actually match on. This means the best-case reduction applies: ~240 times or two orders of magnitude reduction of rule count going from single-stage to multi-stage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there’s at least a factor of 6.6 from the instances that _do_ terminate. Together, that’s 7 * 240 = 1680, or three orders of magnitude reduction in rule space from the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912F-C33E-154A-A3E3-6805AB9E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CBD7-4EB3-AB4D-B09F-C2EE262B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381000"/>
            <a:ext cx="2149475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0788" cy="63166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DEED-20B6-4243-8B44-D010FAFE7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E042-9FCA-6349-A6E6-875D1C990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CF3C-FF21-114E-834B-6D68BFE5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48138" cy="547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219200"/>
            <a:ext cx="4149725" cy="547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1D71-E5B8-9C48-B63D-B225EAF1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07DB-0DC2-D540-AA35-F9DF928A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8A5-962B-CC45-9330-E6B58B0E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B6AB-964C-094B-B3B3-D586C5D9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C572-4F26-BB46-9CF6-64625B08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07CA-48DC-4F41-B770-AF67C254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13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0263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</a:t>
            </a:r>
            <a:r>
              <a:rPr lang="en-GB" dirty="0" smtClean="0"/>
              <a:t>Outline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187AAF2-11D3-3D45-AFD2-05393FCCC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3038" indent="-173038" algn="l" defTabSz="457200" rtl="0" eaLnBrk="0" fontAlgn="base" hangingPunct="0">
        <a:spcBef>
          <a:spcPts val="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173038" algn="l" defTabSz="457200" rtl="0" eaLnBrk="0" fontAlgn="base" hangingPunct="0">
        <a:lnSpc>
          <a:spcPct val="100000"/>
        </a:lnSpc>
        <a:spcBef>
          <a:spcPts val="25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0090"/>
                </a:solidFill>
              </a:rPr>
              <a:t>Measurement Query Languages for Software-Defined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dirty="0" smtClean="0"/>
              <a:t>Princeton University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www.cs.princeton.edu</a:t>
            </a:r>
            <a:r>
              <a:rPr lang="en-US" dirty="0" smtClean="0"/>
              <a:t>/~</a:t>
            </a:r>
            <a:r>
              <a:rPr lang="en-US" dirty="0" err="1" smtClean="0"/>
              <a:t>jrex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084" y="5964484"/>
            <a:ext cx="875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Joint work with </a:t>
            </a:r>
            <a:r>
              <a:rPr lang="en-US" sz="2000" b="0" dirty="0" err="1" smtClean="0">
                <a:solidFill>
                  <a:schemeClr val="tx1"/>
                </a:solidFill>
              </a:rPr>
              <a:t>Srinivas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Narayana</a:t>
            </a:r>
            <a:r>
              <a:rPr lang="en-US" sz="2000" b="0" dirty="0" smtClean="0">
                <a:solidFill>
                  <a:schemeClr val="tx1"/>
                </a:solidFill>
              </a:rPr>
              <a:t>, Mina </a:t>
            </a:r>
            <a:r>
              <a:rPr lang="en-US" sz="2000" b="0" dirty="0" err="1" smtClean="0">
                <a:solidFill>
                  <a:schemeClr val="tx1"/>
                </a:solidFill>
              </a:rPr>
              <a:t>Tahmasbi</a:t>
            </a:r>
            <a:r>
              <a:rPr lang="en-US" sz="2000" b="0" dirty="0" smtClean="0">
                <a:solidFill>
                  <a:schemeClr val="tx1"/>
                </a:solidFill>
              </a:rPr>
              <a:t>, and David Walker</a:t>
            </a:r>
          </a:p>
          <a:p>
            <a:pPr algn="ctr"/>
            <a:r>
              <a:rPr lang="en-US" sz="2000" dirty="0" smtClean="0"/>
              <a:t>To appear in NSDI’16: </a:t>
            </a:r>
            <a:r>
              <a:rPr lang="en-US" sz="2000" dirty="0"/>
              <a:t> http://</a:t>
            </a:r>
            <a:r>
              <a:rPr lang="en-US" sz="2000" dirty="0" err="1"/>
              <a:t>www.cs.princeton.edu</a:t>
            </a:r>
            <a:r>
              <a:rPr lang="en-US" sz="2000" dirty="0"/>
              <a:t>/~</a:t>
            </a:r>
            <a:r>
              <a:rPr lang="en-US" sz="2000" dirty="0" err="1"/>
              <a:t>narayana</a:t>
            </a:r>
            <a:r>
              <a:rPr lang="en-US" sz="2000" dirty="0"/>
              <a:t>/</a:t>
            </a:r>
            <a:r>
              <a:rPr lang="en-US" sz="2000" dirty="0" err="1"/>
              <a:t>pathqueries</a:t>
            </a:r>
            <a:r>
              <a:rPr lang="en-US" sz="2000" dirty="0"/>
              <a:t>/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349" y="3039770"/>
            <a:ext cx="33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.* ^ S4</a:t>
            </a:r>
          </a:p>
        </p:txBody>
      </p:sp>
      <p:sp>
        <p:nvSpPr>
          <p:cNvPr id="8" name="Freeform 7"/>
          <p:cNvSpPr/>
          <p:nvPr/>
        </p:nvSpPr>
        <p:spPr>
          <a:xfrm>
            <a:off x="1137424" y="2526584"/>
            <a:ext cx="3869474" cy="2462095"/>
          </a:xfrm>
          <a:custGeom>
            <a:avLst/>
            <a:gdLst>
              <a:gd name="connsiteX0" fmla="*/ 0 w 3869474"/>
              <a:gd name="connsiteY0" fmla="*/ 1443252 h 2462095"/>
              <a:gd name="connsiteX1" fmla="*/ 1248937 w 3869474"/>
              <a:gd name="connsiteY1" fmla="*/ 2424560 h 2462095"/>
              <a:gd name="connsiteX2" fmla="*/ 2821259 w 3869474"/>
              <a:gd name="connsiteY2" fmla="*/ 283526 h 2462095"/>
              <a:gd name="connsiteX3" fmla="*/ 947854 w 3869474"/>
              <a:gd name="connsiteY3" fmla="*/ 216618 h 2462095"/>
              <a:gd name="connsiteX4" fmla="*/ 2509025 w 3869474"/>
              <a:gd name="connsiteY4" fmla="*/ 2067721 h 2462095"/>
              <a:gd name="connsiteX5" fmla="*/ 2821259 w 3869474"/>
              <a:gd name="connsiteY5" fmla="*/ 328130 h 2462095"/>
              <a:gd name="connsiteX6" fmla="*/ 3869474 w 3869474"/>
              <a:gd name="connsiteY6" fmla="*/ 807633 h 24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474" h="2462095">
                <a:moveTo>
                  <a:pt x="0" y="1443252"/>
                </a:moveTo>
                <a:cubicBezTo>
                  <a:pt x="389363" y="2030550"/>
                  <a:pt x="778727" y="2617848"/>
                  <a:pt x="1248937" y="2424560"/>
                </a:cubicBezTo>
                <a:cubicBezTo>
                  <a:pt x="1719147" y="2231272"/>
                  <a:pt x="2871440" y="651516"/>
                  <a:pt x="2821259" y="283526"/>
                </a:cubicBezTo>
                <a:cubicBezTo>
                  <a:pt x="2771079" y="-84464"/>
                  <a:pt x="999893" y="-80748"/>
                  <a:pt x="947854" y="216618"/>
                </a:cubicBezTo>
                <a:cubicBezTo>
                  <a:pt x="895815" y="513984"/>
                  <a:pt x="2196791" y="2049136"/>
                  <a:pt x="2509025" y="2067721"/>
                </a:cubicBezTo>
                <a:cubicBezTo>
                  <a:pt x="2821259" y="2086306"/>
                  <a:pt x="2594518" y="538144"/>
                  <a:pt x="2821259" y="328130"/>
                </a:cubicBezTo>
                <a:cubicBezTo>
                  <a:pt x="3048000" y="118116"/>
                  <a:pt x="3869474" y="807633"/>
                  <a:pt x="3869474" y="807633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13371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349" y="3039770"/>
            <a:ext cx="33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.* ^ S4</a:t>
            </a:r>
          </a:p>
        </p:txBody>
      </p:sp>
      <p:sp>
        <p:nvSpPr>
          <p:cNvPr id="8" name="Freeform 7"/>
          <p:cNvSpPr/>
          <p:nvPr/>
        </p:nvSpPr>
        <p:spPr>
          <a:xfrm>
            <a:off x="1137424" y="2526584"/>
            <a:ext cx="3869474" cy="2462095"/>
          </a:xfrm>
          <a:custGeom>
            <a:avLst/>
            <a:gdLst>
              <a:gd name="connsiteX0" fmla="*/ 0 w 3869474"/>
              <a:gd name="connsiteY0" fmla="*/ 1443252 h 2462095"/>
              <a:gd name="connsiteX1" fmla="*/ 1248937 w 3869474"/>
              <a:gd name="connsiteY1" fmla="*/ 2424560 h 2462095"/>
              <a:gd name="connsiteX2" fmla="*/ 2821259 w 3869474"/>
              <a:gd name="connsiteY2" fmla="*/ 283526 h 2462095"/>
              <a:gd name="connsiteX3" fmla="*/ 947854 w 3869474"/>
              <a:gd name="connsiteY3" fmla="*/ 216618 h 2462095"/>
              <a:gd name="connsiteX4" fmla="*/ 2509025 w 3869474"/>
              <a:gd name="connsiteY4" fmla="*/ 2067721 h 2462095"/>
              <a:gd name="connsiteX5" fmla="*/ 2821259 w 3869474"/>
              <a:gd name="connsiteY5" fmla="*/ 328130 h 2462095"/>
              <a:gd name="connsiteX6" fmla="*/ 3869474 w 3869474"/>
              <a:gd name="connsiteY6" fmla="*/ 807633 h 24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474" h="2462095">
                <a:moveTo>
                  <a:pt x="0" y="1443252"/>
                </a:moveTo>
                <a:cubicBezTo>
                  <a:pt x="389363" y="2030550"/>
                  <a:pt x="778727" y="2617848"/>
                  <a:pt x="1248937" y="2424560"/>
                </a:cubicBezTo>
                <a:cubicBezTo>
                  <a:pt x="1719147" y="2231272"/>
                  <a:pt x="2871440" y="651516"/>
                  <a:pt x="2821259" y="283526"/>
                </a:cubicBezTo>
                <a:cubicBezTo>
                  <a:pt x="2771079" y="-84464"/>
                  <a:pt x="999893" y="-80748"/>
                  <a:pt x="947854" y="216618"/>
                </a:cubicBezTo>
                <a:cubicBezTo>
                  <a:pt x="895815" y="513984"/>
                  <a:pt x="2196791" y="2049136"/>
                  <a:pt x="2509025" y="2067721"/>
                </a:cubicBezTo>
                <a:cubicBezTo>
                  <a:pt x="2821259" y="2086306"/>
                  <a:pt x="2594518" y="538144"/>
                  <a:pt x="2821259" y="328130"/>
                </a:cubicBezTo>
                <a:cubicBezTo>
                  <a:pt x="3048000" y="118116"/>
                  <a:pt x="3869474" y="807633"/>
                  <a:pt x="3869474" y="807633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0349" y="2990278"/>
            <a:ext cx="537856" cy="511157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 flipV="1">
            <a:off x="4987164" y="3754160"/>
            <a:ext cx="2588029" cy="877955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32327" y="3843192"/>
            <a:ext cx="230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Boolean packet predicate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9467" y="4724640"/>
            <a:ext cx="3767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::= true | false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 | header=value</a:t>
            </a:r>
            <a:endParaRPr lang="en-US" sz="16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 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| location=value</a:t>
            </a:r>
          </a:p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 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 &amp;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 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 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endParaRPr lang="en-US" sz="16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 | ~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endParaRPr lang="en-US" sz="16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		 | ingress()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 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| egress()</a:t>
            </a:r>
          </a:p>
        </p:txBody>
      </p:sp>
    </p:spTree>
    <p:extLst>
      <p:ext uri="{BB962C8B-B14F-4D97-AF65-F5344CB8AC3E}">
        <p14:creationId xmlns:p14="http://schemas.microsoft.com/office/powerpoint/2010/main" val="13642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13371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31" name="Oval Callout 30"/>
          <p:cNvSpPr/>
          <p:nvPr/>
        </p:nvSpPr>
        <p:spPr>
          <a:xfrm rot="5400000">
            <a:off x="3726485" y="1279590"/>
            <a:ext cx="3767546" cy="6137210"/>
          </a:xfrm>
          <a:prstGeom prst="wedgeEllipseCallout">
            <a:avLst>
              <a:gd name="adj1" fmla="val -18169"/>
              <a:gd name="adj2" fmla="val 6050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19452" y="3568281"/>
            <a:ext cx="1779905" cy="155982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/>
          <p:nvPr/>
        </p:nvCxnSpPr>
        <p:spPr bwMode="auto">
          <a:xfrm>
            <a:off x="3630087" y="3294155"/>
            <a:ext cx="591014" cy="548251"/>
          </a:xfrm>
          <a:prstGeom prst="bentConnector3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Elbow Connector 34"/>
          <p:cNvCxnSpPr/>
          <p:nvPr/>
        </p:nvCxnSpPr>
        <p:spPr bwMode="auto">
          <a:xfrm>
            <a:off x="6007413" y="4853981"/>
            <a:ext cx="591014" cy="548251"/>
          </a:xfrm>
          <a:prstGeom prst="bentConnector3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567470" y="2862345"/>
            <a:ext cx="220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Input packet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3524" y="5402232"/>
            <a:ext cx="216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Output</a:t>
            </a:r>
            <a:r>
              <a:rPr lang="en-US" sz="2000" b="0" dirty="0" smtClean="0">
                <a:solidFill>
                  <a:schemeClr val="tx1"/>
                </a:solidFill>
              </a:rPr>
              <a:t> packet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0857" y="4107566"/>
            <a:ext cx="169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1250141"/>
            <a:ext cx="3767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atom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::= 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out_atom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	| 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in_out_atom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		  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  <a:endParaRPr lang="en-US" sz="16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526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349" y="3039770"/>
            <a:ext cx="246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.* ^ S4</a:t>
            </a:r>
          </a:p>
        </p:txBody>
      </p:sp>
      <p:sp>
        <p:nvSpPr>
          <p:cNvPr id="8" name="Freeform 7"/>
          <p:cNvSpPr/>
          <p:nvPr/>
        </p:nvSpPr>
        <p:spPr>
          <a:xfrm>
            <a:off x="1137424" y="2526584"/>
            <a:ext cx="3869474" cy="2462095"/>
          </a:xfrm>
          <a:custGeom>
            <a:avLst/>
            <a:gdLst>
              <a:gd name="connsiteX0" fmla="*/ 0 w 3869474"/>
              <a:gd name="connsiteY0" fmla="*/ 1443252 h 2462095"/>
              <a:gd name="connsiteX1" fmla="*/ 1248937 w 3869474"/>
              <a:gd name="connsiteY1" fmla="*/ 2424560 h 2462095"/>
              <a:gd name="connsiteX2" fmla="*/ 2821259 w 3869474"/>
              <a:gd name="connsiteY2" fmla="*/ 283526 h 2462095"/>
              <a:gd name="connsiteX3" fmla="*/ 947854 w 3869474"/>
              <a:gd name="connsiteY3" fmla="*/ 216618 h 2462095"/>
              <a:gd name="connsiteX4" fmla="*/ 2509025 w 3869474"/>
              <a:gd name="connsiteY4" fmla="*/ 2067721 h 2462095"/>
              <a:gd name="connsiteX5" fmla="*/ 2821259 w 3869474"/>
              <a:gd name="connsiteY5" fmla="*/ 328130 h 2462095"/>
              <a:gd name="connsiteX6" fmla="*/ 3869474 w 3869474"/>
              <a:gd name="connsiteY6" fmla="*/ 807633 h 24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474" h="2462095">
                <a:moveTo>
                  <a:pt x="0" y="1443252"/>
                </a:moveTo>
                <a:cubicBezTo>
                  <a:pt x="389363" y="2030550"/>
                  <a:pt x="778727" y="2617848"/>
                  <a:pt x="1248937" y="2424560"/>
                </a:cubicBezTo>
                <a:cubicBezTo>
                  <a:pt x="1719147" y="2231272"/>
                  <a:pt x="2871440" y="651516"/>
                  <a:pt x="2821259" y="283526"/>
                </a:cubicBezTo>
                <a:cubicBezTo>
                  <a:pt x="2771079" y="-84464"/>
                  <a:pt x="999893" y="-80748"/>
                  <a:pt x="947854" y="216618"/>
                </a:cubicBezTo>
                <a:cubicBezTo>
                  <a:pt x="895815" y="513984"/>
                  <a:pt x="2196791" y="2049136"/>
                  <a:pt x="2509025" y="2067721"/>
                </a:cubicBezTo>
                <a:cubicBezTo>
                  <a:pt x="2821259" y="2086306"/>
                  <a:pt x="2594518" y="538144"/>
                  <a:pt x="2821259" y="328130"/>
                </a:cubicBezTo>
                <a:cubicBezTo>
                  <a:pt x="3048000" y="118116"/>
                  <a:pt x="3869474" y="807633"/>
                  <a:pt x="3869474" y="807633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 flipV="1">
            <a:off x="5080472" y="3512634"/>
            <a:ext cx="2411955" cy="709311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81391" y="3671611"/>
            <a:ext cx="267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=S1)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4780087" y="2221743"/>
            <a:ext cx="2240143" cy="750723"/>
          </a:xfrm>
          <a:prstGeom prst="wedgeEllipseCallout">
            <a:avLst>
              <a:gd name="adj1" fmla="val -25268"/>
              <a:gd name="adj2" fmla="val 7371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64431" y="2433752"/>
            <a:ext cx="22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b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n_atom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(true)*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7071108" y="2186808"/>
            <a:ext cx="2045669" cy="798731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32294" y="2416961"/>
            <a:ext cx="217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=S4)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88056" y="4868957"/>
            <a:ext cx="501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n_atom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=S1) ^ 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(true)* ^ 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=S4)</a:t>
            </a:r>
          </a:p>
        </p:txBody>
      </p:sp>
    </p:spTree>
    <p:extLst>
      <p:ext uri="{BB962C8B-B14F-4D97-AF65-F5344CB8AC3E}">
        <p14:creationId xmlns:p14="http://schemas.microsoft.com/office/powerpoint/2010/main" val="161675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path ::= atom</a:t>
            </a:r>
          </a:p>
          <a:p>
            <a:endParaRPr lang="en-US" dirty="0"/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^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|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path*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&amp;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~path</a:t>
            </a:r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8" y="1332262"/>
            <a:ext cx="773017" cy="4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144877" y="2120888"/>
            <a:ext cx="828926" cy="379224"/>
          </a:xfrm>
          <a:custGeom>
            <a:avLst/>
            <a:gdLst>
              <a:gd name="connsiteX0" fmla="*/ 0 w 2463545"/>
              <a:gd name="connsiteY0" fmla="*/ 290750 h 492492"/>
              <a:gd name="connsiteX1" fmla="*/ 821182 w 2463545"/>
              <a:gd name="connsiteY1" fmla="*/ 481714 h 492492"/>
              <a:gd name="connsiteX2" fmla="*/ 1260418 w 2463545"/>
              <a:gd name="connsiteY2" fmla="*/ 4304 h 492492"/>
              <a:gd name="connsiteX3" fmla="*/ 2463545 w 2463545"/>
              <a:gd name="connsiteY3" fmla="*/ 233461 h 4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3545" h="492492">
                <a:moveTo>
                  <a:pt x="0" y="290750"/>
                </a:moveTo>
                <a:cubicBezTo>
                  <a:pt x="305556" y="410102"/>
                  <a:pt x="611112" y="529455"/>
                  <a:pt x="821182" y="481714"/>
                </a:cubicBezTo>
                <a:cubicBezTo>
                  <a:pt x="1031252" y="433973"/>
                  <a:pt x="986691" y="45679"/>
                  <a:pt x="1260418" y="4304"/>
                </a:cubicBezTo>
                <a:cubicBezTo>
                  <a:pt x="1534145" y="-37072"/>
                  <a:pt x="2463545" y="233461"/>
                  <a:pt x="2463545" y="233461"/>
                </a:cubicBezTo>
              </a:path>
            </a:pathLst>
          </a:custGeom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24" y="2123323"/>
            <a:ext cx="773017" cy="4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6606532" y="2288465"/>
            <a:ext cx="673011" cy="1"/>
          </a:xfrm>
          <a:prstGeom prst="line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61" y="2120888"/>
            <a:ext cx="773017" cy="4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Freeform 14"/>
          <p:cNvSpPr/>
          <p:nvPr/>
        </p:nvSpPr>
        <p:spPr>
          <a:xfrm>
            <a:off x="7906134" y="2124474"/>
            <a:ext cx="828926" cy="379224"/>
          </a:xfrm>
          <a:custGeom>
            <a:avLst/>
            <a:gdLst>
              <a:gd name="connsiteX0" fmla="*/ 0 w 2463545"/>
              <a:gd name="connsiteY0" fmla="*/ 290750 h 492492"/>
              <a:gd name="connsiteX1" fmla="*/ 821182 w 2463545"/>
              <a:gd name="connsiteY1" fmla="*/ 481714 h 492492"/>
              <a:gd name="connsiteX2" fmla="*/ 1260418 w 2463545"/>
              <a:gd name="connsiteY2" fmla="*/ 4304 h 492492"/>
              <a:gd name="connsiteX3" fmla="*/ 2463545 w 2463545"/>
              <a:gd name="connsiteY3" fmla="*/ 233461 h 4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3545" h="492492">
                <a:moveTo>
                  <a:pt x="0" y="290750"/>
                </a:moveTo>
                <a:cubicBezTo>
                  <a:pt x="305556" y="410102"/>
                  <a:pt x="611112" y="529455"/>
                  <a:pt x="821182" y="481714"/>
                </a:cubicBezTo>
                <a:cubicBezTo>
                  <a:pt x="1031252" y="433973"/>
                  <a:pt x="986691" y="45679"/>
                  <a:pt x="1260418" y="4304"/>
                </a:cubicBezTo>
                <a:cubicBezTo>
                  <a:pt x="1534145" y="-37072"/>
                  <a:pt x="2463545" y="233461"/>
                  <a:pt x="2463545" y="233461"/>
                </a:cubicBezTo>
              </a:path>
            </a:pathLst>
          </a:custGeom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4204" y="2580865"/>
            <a:ext cx="4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9243" y="2580865"/>
            <a:ext cx="4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p2</a:t>
            </a:r>
          </a:p>
        </p:txBody>
      </p:sp>
      <p:sp>
        <p:nvSpPr>
          <p:cNvPr id="18" name="Down Arrow 17"/>
          <p:cNvSpPr/>
          <p:nvPr/>
        </p:nvSpPr>
        <p:spPr>
          <a:xfrm flipV="1">
            <a:off x="6785629" y="2341895"/>
            <a:ext cx="316450" cy="238969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17560" y="2580865"/>
            <a:ext cx="90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ea typeface="Ayuthaya" charset="-34"/>
                <a:cs typeface="Ayuthaya" charset="-34"/>
              </a:rPr>
              <a:t>“hop”</a:t>
            </a:r>
            <a:endParaRPr lang="en-US" sz="1800" b="0" dirty="0" smtClean="0">
              <a:solidFill>
                <a:schemeClr val="tx1"/>
              </a:solidFill>
              <a:latin typeface="+mj-lt"/>
              <a:ea typeface="Ayuthaya" charset="-34"/>
              <a:cs typeface="Ayuthaya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569465" y="1487276"/>
            <a:ext cx="493923" cy="887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748269" y="1485909"/>
            <a:ext cx="493923" cy="887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37195" y="3464093"/>
            <a:ext cx="3580653" cy="2358407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Evading a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479"/>
            <a:ext cx="8450263" cy="5478463"/>
          </a:xfrm>
        </p:spPr>
        <p:txBody>
          <a:bodyPr/>
          <a:lstStyle/>
          <a:p>
            <a:endParaRPr lang="en-US" dirty="0" smtClean="0">
              <a:latin typeface="Ayuthaya"/>
              <a:cs typeface="Ayuthaya"/>
            </a:endParaRPr>
          </a:p>
          <a:p>
            <a:endParaRPr lang="en-US" dirty="0">
              <a:latin typeface="Ayuthaya"/>
              <a:cs typeface="Ayuthaya"/>
            </a:endParaRPr>
          </a:p>
          <a:p>
            <a:endParaRPr lang="en-US" dirty="0" smtClean="0">
              <a:latin typeface="Ayuthaya"/>
              <a:cs typeface="Ayuthaya"/>
            </a:endParaRPr>
          </a:p>
          <a:p>
            <a:endParaRPr lang="en-US" dirty="0">
              <a:latin typeface="Ayuthaya"/>
              <a:cs typeface="Ayuthaya"/>
            </a:endParaRPr>
          </a:p>
          <a:p>
            <a:pPr marL="457200" lvl="2" indent="0">
              <a:spcBef>
                <a:spcPts val="0"/>
              </a:spcBef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 smtClean="0">
                <a:latin typeface="Ayuthaya"/>
                <a:cs typeface="Ayuthaya"/>
              </a:rPr>
              <a:t>ingress</a:t>
            </a:r>
            <a:r>
              <a:rPr lang="en-US" dirty="0">
                <a:latin typeface="Ayuthaya"/>
                <a:cs typeface="Ayuthaya"/>
              </a:rPr>
              <a:t>()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^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 smtClean="0">
                <a:latin typeface="Ayuthaya"/>
                <a:cs typeface="Ayuthaya"/>
              </a:rPr>
              <a:t>(~switch=FW</a:t>
            </a:r>
            <a:r>
              <a:rPr lang="en-US" dirty="0">
                <a:latin typeface="Ayuthaya"/>
                <a:cs typeface="Ayuthaya"/>
              </a:rPr>
              <a:t>)*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^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egress()</a:t>
            </a:r>
          </a:p>
          <a:p>
            <a:pPr marL="0" indent="0">
              <a:buNone/>
            </a:pPr>
            <a:endParaRPr lang="en-US" dirty="0">
              <a:latin typeface="Ayuthaya"/>
              <a:cs typeface="Ayuthay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7195" y="2371922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3261" y="2379790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87371" y="1807697"/>
            <a:ext cx="5401816" cy="1565954"/>
            <a:chOff x="1791121" y="1818109"/>
            <a:chExt cx="5401816" cy="1565954"/>
          </a:xfrm>
        </p:grpSpPr>
        <p:grpSp>
          <p:nvGrpSpPr>
            <p:cNvPr id="41" name="Group 40"/>
            <p:cNvGrpSpPr/>
            <p:nvPr/>
          </p:nvGrpSpPr>
          <p:grpSpPr>
            <a:xfrm>
              <a:off x="1791121" y="1818109"/>
              <a:ext cx="5401816" cy="1565954"/>
              <a:chOff x="7192937" y="5030336"/>
              <a:chExt cx="5401816" cy="1565954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499412" y="5674517"/>
                <a:ext cx="596804" cy="35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7192937" y="5030336"/>
                <a:ext cx="5401816" cy="1565954"/>
                <a:chOff x="1920528" y="1898139"/>
                <a:chExt cx="5401816" cy="1565954"/>
              </a:xfrm>
            </p:grpSpPr>
            <p:sp>
              <p:nvSpPr>
                <p:cNvPr id="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20528" y="2671128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893077" y="2690263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27354" y="253681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1898139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31752" y="310897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883057" y="2805557"/>
                  <a:ext cx="359052" cy="95373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65455" y="2671127"/>
                  <a:ext cx="352394" cy="18866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78748" y="2663434"/>
                  <a:ext cx="501479" cy="17153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3" y="2397030"/>
                  <a:ext cx="352395" cy="1452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30785" y="2096181"/>
                  <a:ext cx="387064" cy="109351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2" y="3025955"/>
                  <a:ext cx="366299" cy="176039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68729" y="2394032"/>
                  <a:ext cx="462146" cy="112526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909688" y="3025956"/>
                  <a:ext cx="470539" cy="176038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68729" y="2038065"/>
                  <a:ext cx="511499" cy="1417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92927" y="2394032"/>
                  <a:ext cx="352263" cy="14278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5966133" y="2394991"/>
                  <a:ext cx="333742" cy="101155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959149" y="2794745"/>
                  <a:ext cx="330315" cy="9628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204011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787157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20553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785646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254232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2763520" y="1987949"/>
              <a:ext cx="389027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V="1">
              <a:off x="2794751" y="2967891"/>
              <a:ext cx="347926" cy="23999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5791884" y="1954540"/>
              <a:ext cx="336942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5812130" y="2984945"/>
              <a:ext cx="316696" cy="22294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38" name="Picture 37" descr="juanjo_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50" y="2157480"/>
            <a:ext cx="835541" cy="83833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580764" y="1761866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80764" y="2974533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4158" y="2976518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64158" y="1761866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96487" y="2089413"/>
            <a:ext cx="389027" cy="1394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805170" y="2441370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2656590" y="2858594"/>
            <a:ext cx="4068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909691" y="2877408"/>
            <a:ext cx="3222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5706278" y="1761866"/>
            <a:ext cx="450029" cy="192864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6815465" y="2451878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07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Let’s write queries!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Switch-level traffic matrix: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80627"/>
              </p:ext>
            </p:extLst>
          </p:nvPr>
        </p:nvGraphicFramePr>
        <p:xfrm>
          <a:off x="1296702" y="2371590"/>
          <a:ext cx="6479666" cy="2125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5280"/>
                <a:gridCol w="1548164"/>
                <a:gridCol w="1583111"/>
                <a:gridCol w="1583111"/>
              </a:tblGrid>
              <a:tr h="5329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E1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E2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53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yuthaya"/>
                        </a:rPr>
                        <a:t>I1</a:t>
                      </a:r>
                      <a:endParaRPr lang="en-US" b="1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250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53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yuthaya"/>
                        </a:rPr>
                        <a:t>I2</a:t>
                      </a:r>
                      <a:endParaRPr lang="en-US" b="1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120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95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5309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5406" y="1833255"/>
            <a:ext cx="4612725" cy="4880283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Let’s write queries!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Switch-level traffic matrix: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n_atom</a:t>
            </a:r>
            <a:r>
              <a:rPr lang="en-US" dirty="0" smtClean="0">
                <a:latin typeface="Ayuthaya"/>
                <a:cs typeface="Ayuthaya"/>
              </a:rPr>
              <a:t>(ingress())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Ayuthaya"/>
                <a:cs typeface="Ayuthaya"/>
              </a:rPr>
              <a:t>in_atom</a:t>
            </a:r>
            <a:r>
              <a:rPr lang="en-US" dirty="0" smtClean="0">
                <a:latin typeface="Ayuthaya"/>
                <a:cs typeface="Ayuthaya"/>
              </a:rPr>
              <a:t>(true)*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Ayuthaya"/>
                <a:cs typeface="Ayuthaya"/>
              </a:rPr>
              <a:t>out_atom</a:t>
            </a:r>
            <a:r>
              <a:rPr lang="en-US" dirty="0" smtClean="0">
                <a:latin typeface="Ayuthaya"/>
                <a:cs typeface="Ayuthaya"/>
              </a:rPr>
              <a:t>(egress())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4446" y="3292855"/>
            <a:ext cx="2812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Count all packets, going from any ingress to any egress.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867" y="2146125"/>
            <a:ext cx="3853467" cy="423318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32674"/>
              </p:ext>
            </p:extLst>
          </p:nvPr>
        </p:nvGraphicFramePr>
        <p:xfrm>
          <a:off x="5554446" y="1833255"/>
          <a:ext cx="3124417" cy="80901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98561"/>
                <a:gridCol w="1325856"/>
              </a:tblGrid>
              <a:tr h="4381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Flow</a:t>
                      </a:r>
                      <a:endParaRPr lang="en-US" sz="2000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#</a:t>
                      </a:r>
                      <a:r>
                        <a:rPr lang="en-US" sz="2000" dirty="0" err="1" smtClean="0">
                          <a:latin typeface="Ayuthaya"/>
                        </a:rPr>
                        <a:t>pkts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*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6867" y="5619339"/>
            <a:ext cx="3853467" cy="423318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5406" y="1833255"/>
            <a:ext cx="4612725" cy="4880283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Let’s write queries!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Switch-level traffic matrix: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n_group</a:t>
            </a:r>
            <a:r>
              <a:rPr lang="en-US" dirty="0" smtClean="0">
                <a:latin typeface="Ayuthaya"/>
                <a:cs typeface="Ayuthaya"/>
              </a:rPr>
              <a:t>(ingress(),</a:t>
            </a:r>
          </a:p>
          <a:p>
            <a:pPr marL="457200" lvl="1" indent="0">
              <a:buNone/>
            </a:pPr>
            <a:r>
              <a:rPr lang="en-US" dirty="0">
                <a:latin typeface="Ayuthaya"/>
                <a:cs typeface="Ayuthaya"/>
              </a:rPr>
              <a:t> </a:t>
            </a:r>
            <a:r>
              <a:rPr lang="en-US" dirty="0" smtClean="0">
                <a:latin typeface="Ayuthaya"/>
                <a:cs typeface="Ayuthaya"/>
              </a:rPr>
              <a:t>        [switch])</a:t>
            </a: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n_atom</a:t>
            </a:r>
            <a:r>
              <a:rPr lang="en-US" dirty="0" smtClean="0">
                <a:latin typeface="Ayuthaya"/>
                <a:cs typeface="Ayuthaya"/>
              </a:rPr>
              <a:t>(true)*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Ayuthaya"/>
                <a:cs typeface="Ayuthaya"/>
              </a:rPr>
              <a:t>out_group</a:t>
            </a:r>
            <a:r>
              <a:rPr lang="en-US" dirty="0" smtClean="0">
                <a:latin typeface="Ayuthaya"/>
                <a:cs typeface="Ayuthaya"/>
              </a:rPr>
              <a:t>(egress(),</a:t>
            </a:r>
          </a:p>
          <a:p>
            <a:pPr marL="457200" lvl="1" indent="0">
              <a:buNone/>
            </a:pPr>
            <a:r>
              <a:rPr lang="en-US" dirty="0">
                <a:latin typeface="Ayuthaya"/>
                <a:cs typeface="Ayuthaya"/>
              </a:rPr>
              <a:t> </a:t>
            </a:r>
            <a:r>
              <a:rPr lang="en-US" dirty="0" smtClean="0">
                <a:latin typeface="Ayuthaya"/>
                <a:cs typeface="Ayuthaya"/>
              </a:rPr>
              <a:t>         [switch])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Bent Arrow 11"/>
          <p:cNvSpPr/>
          <p:nvPr/>
        </p:nvSpPr>
        <p:spPr>
          <a:xfrm rot="16200000">
            <a:off x="4093485" y="2724100"/>
            <a:ext cx="989259" cy="1671009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 rot="16200000">
            <a:off x="4093484" y="4097161"/>
            <a:ext cx="989259" cy="1671009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23618" y="3601672"/>
            <a:ext cx="3483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Group counts by </a:t>
            </a:r>
          </a:p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packet’s ingress </a:t>
            </a:r>
            <a:r>
              <a:rPr lang="en-US" sz="2800" dirty="0" smtClean="0"/>
              <a:t>and</a:t>
            </a:r>
            <a:r>
              <a:rPr lang="en-US" sz="2800" b="0" dirty="0" smtClean="0">
                <a:solidFill>
                  <a:schemeClr val="tx1"/>
                </a:solidFill>
              </a:rPr>
              <a:t> egress switch!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3619" y="5341473"/>
            <a:ext cx="3483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  <a:cs typeface="Ayuthaya"/>
                <a:sym typeface="Wingdings"/>
              </a:rPr>
              <a:t> Traffic matrix!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08449"/>
              </p:ext>
            </p:extLst>
          </p:nvPr>
        </p:nvGraphicFramePr>
        <p:xfrm>
          <a:off x="5423619" y="1854742"/>
          <a:ext cx="3483844" cy="155069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05464"/>
                <a:gridCol w="1478380"/>
              </a:tblGrid>
              <a:tr h="4381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Flow</a:t>
                      </a:r>
                      <a:endParaRPr lang="en-US" sz="2000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#</a:t>
                      </a:r>
                      <a:r>
                        <a:rPr lang="en-US" sz="2000" dirty="0" err="1" smtClean="0">
                          <a:latin typeface="Ayuthaya"/>
                        </a:rPr>
                        <a:t>pkts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=I1, </a:t>
                      </a:r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=E1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250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=I1, </a:t>
                      </a:r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=E2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6867" y="2108497"/>
            <a:ext cx="4025589" cy="918850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6867" y="5609933"/>
            <a:ext cx="4025589" cy="899993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path ::= atom</a:t>
            </a:r>
          </a:p>
          <a:p>
            <a:endParaRPr lang="en-US" dirty="0"/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^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|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path*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&amp;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~path</a:t>
            </a:r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1176" y="1938969"/>
            <a:ext cx="3691807" cy="4417764"/>
          </a:xfrm>
          <a:prstGeom prst="rect">
            <a:avLst/>
          </a:prstGeom>
          <a:solidFill>
            <a:srgbClr val="FFFFFF">
              <a:alpha val="75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5712" y="1686082"/>
            <a:ext cx="3428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a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tom ::=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out_atom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in_out_atom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	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in_group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	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 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	[fields])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out_group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	[fields])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in_out_group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 [fields],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	[fields])</a:t>
            </a:r>
          </a:p>
        </p:txBody>
      </p:sp>
      <p:sp>
        <p:nvSpPr>
          <p:cNvPr id="6" name="Oval Callout 5"/>
          <p:cNvSpPr/>
          <p:nvPr/>
        </p:nvSpPr>
        <p:spPr>
          <a:xfrm rot="5400000">
            <a:off x="4604858" y="1374851"/>
            <a:ext cx="4965459" cy="3949209"/>
          </a:xfrm>
          <a:prstGeom prst="wedgeEllipseCallout">
            <a:avLst>
              <a:gd name="adj1" fmla="val -37388"/>
              <a:gd name="adj2" fmla="val 952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= Measure +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95" y="49006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4" y="54548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4" y="4619928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38" y="49006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2653259" y="4900624"/>
            <a:ext cx="1146004" cy="1537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4960728" y="5301645"/>
            <a:ext cx="1273433" cy="31676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653259" y="5454824"/>
            <a:ext cx="1146004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5033527" y="4836740"/>
            <a:ext cx="1200633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2108" y="1545102"/>
            <a:ext cx="4097176" cy="81123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1476" y="1684683"/>
            <a:ext cx="390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Network </a:t>
            </a:r>
            <a:r>
              <a:rPr lang="en-US" sz="2800" b="0" dirty="0" smtClean="0">
                <a:solidFill>
                  <a:schemeClr val="tx1"/>
                </a:solidFill>
              </a:rPr>
              <a:t>Management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9010123">
            <a:off x="2248104" y="2757640"/>
            <a:ext cx="1326803" cy="1460988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8444643">
            <a:off x="5273262" y="2951006"/>
            <a:ext cx="1326803" cy="1460988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4918" y="3318364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Measure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3286" y="3318364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3286" y="3922851"/>
            <a:ext cx="236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6600"/>
                </a:solidFill>
              </a:rPr>
              <a:t>Software-Defined Networking (SDN)</a:t>
            </a:r>
          </a:p>
        </p:txBody>
      </p:sp>
    </p:spTree>
    <p:extLst>
      <p:ext uri="{BB962C8B-B14F-4D97-AF65-F5344CB8AC3E}">
        <p14:creationId xmlns:p14="http://schemas.microsoft.com/office/powerpoint/2010/main" val="78307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capture matching packets?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7" y="2911828"/>
            <a:ext cx="1301022" cy="6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8044" y="3439938"/>
            <a:ext cx="172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Upstream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6406" y="3440425"/>
            <a:ext cx="179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Downstream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97" y="2911828"/>
            <a:ext cx="1301022" cy="6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Freeform 14"/>
          <p:cNvSpPr/>
          <p:nvPr/>
        </p:nvSpPr>
        <p:spPr>
          <a:xfrm>
            <a:off x="2988651" y="2993716"/>
            <a:ext cx="2974554" cy="892445"/>
          </a:xfrm>
          <a:custGeom>
            <a:avLst/>
            <a:gdLst>
              <a:gd name="connsiteX0" fmla="*/ 0 w 2974554"/>
              <a:gd name="connsiteY0" fmla="*/ 187363 h 892445"/>
              <a:gd name="connsiteX1" fmla="*/ 495759 w 2974554"/>
              <a:gd name="connsiteY1" fmla="*/ 837358 h 892445"/>
              <a:gd name="connsiteX2" fmla="*/ 991518 w 2974554"/>
              <a:gd name="connsiteY2" fmla="*/ 76 h 892445"/>
              <a:gd name="connsiteX3" fmla="*/ 1630496 w 2974554"/>
              <a:gd name="connsiteY3" fmla="*/ 892443 h 892445"/>
              <a:gd name="connsiteX4" fmla="*/ 2082188 w 2974554"/>
              <a:gd name="connsiteY4" fmla="*/ 11093 h 892445"/>
              <a:gd name="connsiteX5" fmla="*/ 2633031 w 2974554"/>
              <a:gd name="connsiteY5" fmla="*/ 804308 h 892445"/>
              <a:gd name="connsiteX6" fmla="*/ 2974554 w 2974554"/>
              <a:gd name="connsiteY6" fmla="*/ 286515 h 8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4554" h="892445">
                <a:moveTo>
                  <a:pt x="0" y="187363"/>
                </a:moveTo>
                <a:cubicBezTo>
                  <a:pt x="165253" y="527968"/>
                  <a:pt x="330506" y="868573"/>
                  <a:pt x="495759" y="837358"/>
                </a:cubicBezTo>
                <a:cubicBezTo>
                  <a:pt x="661012" y="806144"/>
                  <a:pt x="802395" y="-9105"/>
                  <a:pt x="991518" y="76"/>
                </a:cubicBezTo>
                <a:cubicBezTo>
                  <a:pt x="1180641" y="9257"/>
                  <a:pt x="1448718" y="890607"/>
                  <a:pt x="1630496" y="892443"/>
                </a:cubicBezTo>
                <a:cubicBezTo>
                  <a:pt x="1812274" y="894279"/>
                  <a:pt x="1915099" y="25782"/>
                  <a:pt x="2082188" y="11093"/>
                </a:cubicBezTo>
                <a:cubicBezTo>
                  <a:pt x="2249277" y="-3596"/>
                  <a:pt x="2484303" y="758404"/>
                  <a:pt x="2633031" y="804308"/>
                </a:cubicBezTo>
                <a:cubicBezTo>
                  <a:pt x="2781759" y="850212"/>
                  <a:pt x="2919470" y="372814"/>
                  <a:pt x="2974554" y="286515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74241" y="4029378"/>
            <a:ext cx="286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Queried Path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171099" y="2702806"/>
            <a:ext cx="0" cy="75252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656184" y="2685244"/>
            <a:ext cx="0" cy="75252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961002" y="2137272"/>
            <a:ext cx="1828800" cy="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277080" y="2114871"/>
            <a:ext cx="1829966" cy="2240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098819" y="1925832"/>
            <a:ext cx="28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Packet flow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747" y="4060153"/>
            <a:ext cx="229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{path}.up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3109" y="4060154"/>
            <a:ext cx="260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{path}.down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170176" y="4791456"/>
            <a:ext cx="1204065" cy="719328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253972" y="4791456"/>
            <a:ext cx="1000010" cy="719328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33857" y="5510784"/>
            <a:ext cx="754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For a given query: packets may be different</a:t>
            </a:r>
            <a:r>
              <a:rPr lang="en-US" sz="2800" dirty="0"/>
              <a:t>!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9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process matching packets?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6264" y="2016087"/>
            <a:ext cx="753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{path}.</a:t>
            </a:r>
            <a:r>
              <a:rPr lang="en-US" sz="2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set_bucket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(bucket)</a:t>
            </a:r>
          </a:p>
        </p:txBody>
      </p:sp>
      <p:sp>
        <p:nvSpPr>
          <p:cNvPr id="6" name="Oval Callout 5"/>
          <p:cNvSpPr/>
          <p:nvPr/>
        </p:nvSpPr>
        <p:spPr>
          <a:xfrm flipH="1" flipV="1">
            <a:off x="1877568" y="2955892"/>
            <a:ext cx="5547360" cy="3432715"/>
          </a:xfrm>
          <a:prstGeom prst="wedgeEllipseCallout">
            <a:avLst>
              <a:gd name="adj1" fmla="val -30253"/>
              <a:gd name="adj2" fmla="val 65396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04941" y="3382178"/>
            <a:ext cx="3648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c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ount_bucket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  <a:p>
            <a:pPr algn="l"/>
            <a:r>
              <a:rPr lang="en-US" sz="2000" dirty="0" smtClean="0">
                <a:ea typeface="Ayuthaya" charset="-34"/>
                <a:cs typeface="Ayuthaya" charset="-34"/>
              </a:rPr>
              <a:t>(Get switch counters)</a:t>
            </a:r>
          </a:p>
          <a:p>
            <a:pPr algn="l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acket_bucket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  <a:p>
            <a:r>
              <a:rPr lang="en-US" sz="2000" dirty="0">
                <a:ea typeface="Ayuthaya" charset="-34"/>
                <a:cs typeface="Ayuthaya" charset="-34"/>
              </a:rPr>
              <a:t>(</a:t>
            </a:r>
            <a:r>
              <a:rPr lang="en-US" sz="2000" dirty="0" smtClean="0">
                <a:ea typeface="Ayuthaya" charset="-34"/>
                <a:cs typeface="Ayuthaya" charset="-34"/>
              </a:rPr>
              <a:t>Send to controller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ampling_bucket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  <a:p>
            <a:r>
              <a:rPr lang="en-US" sz="2000" dirty="0" smtClean="0">
                <a:ea typeface="Ayuthaya" charset="-34"/>
                <a:cs typeface="Ayuthaya" charset="-34"/>
              </a:rPr>
              <a:t>(Get </a:t>
            </a:r>
            <a:r>
              <a:rPr lang="en-US" sz="2000" dirty="0" err="1" smtClean="0">
                <a:ea typeface="Ayuthaya" charset="-34"/>
                <a:cs typeface="Ayuthaya" charset="-34"/>
              </a:rPr>
              <a:t>sFlow</a:t>
            </a:r>
            <a:r>
              <a:rPr lang="en-US" sz="2000" dirty="0" smtClean="0">
                <a:ea typeface="Ayuthaya" charset="-34"/>
                <a:cs typeface="Ayuthaya" charset="-34"/>
              </a:rPr>
              <a:t> packet samples)</a:t>
            </a:r>
            <a:endParaRPr lang="en-US" sz="2000" dirty="0"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Query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9" y="1189737"/>
            <a:ext cx="7703106" cy="49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4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II. The Run-Time System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16200000">
            <a:off x="674844" y="2854646"/>
            <a:ext cx="1788409" cy="106303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61" b="761"/>
          <a:stretch>
            <a:fillRect/>
          </a:stretch>
        </p:blipFill>
        <p:spPr>
          <a:xfrm>
            <a:off x="2166416" y="1339102"/>
            <a:ext cx="2228457" cy="144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086745"/>
            <a:ext cx="1110074" cy="63858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102502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expressions</a:t>
            </a:r>
          </a:p>
        </p:txBody>
      </p:sp>
      <p:sp>
        <p:nvSpPr>
          <p:cNvPr id="18" name="Bent Arrow 17"/>
          <p:cNvSpPr/>
          <p:nvPr/>
        </p:nvSpPr>
        <p:spPr>
          <a:xfrm rot="10800000">
            <a:off x="4432507" y="2303820"/>
            <a:ext cx="1061620" cy="1929513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33808" y="3102501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898" y="3196576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429" y="4283623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7" y="4836566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29" y="4836151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62988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5463989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0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Down Arrow 32"/>
          <p:cNvSpPr/>
          <p:nvPr/>
        </p:nvSpPr>
        <p:spPr>
          <a:xfrm>
            <a:off x="762000" y="536861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574129" y="536861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rot="18234739">
            <a:off x="2151246" y="5381649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 rot="3193136">
            <a:off x="3761480" y="5388496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842492" y="5408615"/>
            <a:ext cx="467882" cy="120533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2" y="555206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94091" y="5327659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Payloads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3620" y="6252227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3. Optimizations</a:t>
            </a:r>
          </a:p>
        </p:txBody>
      </p:sp>
      <p:sp>
        <p:nvSpPr>
          <p:cNvPr id="6" name="Oval 5"/>
          <p:cNvSpPr/>
          <p:nvPr/>
        </p:nvSpPr>
        <p:spPr>
          <a:xfrm>
            <a:off x="1037530" y="4154435"/>
            <a:ext cx="4956561" cy="8654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1. Path Query </a:t>
            </a:r>
            <a:r>
              <a:rPr lang="en-US" sz="2400" dirty="0"/>
              <a:t>L</a:t>
            </a:r>
            <a:r>
              <a:rPr lang="en-US" sz="2400" dirty="0" smtClean="0"/>
              <a:t>anguage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1250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Query </a:t>
            </a:r>
            <a:r>
              <a:rPr lang="en-US" dirty="0" smtClean="0">
                <a:sym typeface="Wingdings"/>
              </a:rPr>
              <a:t> Network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answer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exactly for what you query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Commodity hardware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1" y="2630435"/>
            <a:ext cx="4352544" cy="8654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HW: Match-Action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 kern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4970" y="2592261"/>
            <a:ext cx="3297333" cy="2145792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2706624"/>
            <a:ext cx="30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8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5" y="3290938"/>
            <a:ext cx="763675" cy="4658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4832" y="3523859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19088" y="3518505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7" y="3290938"/>
            <a:ext cx="763675" cy="4658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3023616"/>
            <a:ext cx="2828544" cy="26732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6208" y="1402080"/>
            <a:ext cx="229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Wildcard bit pattern</a:t>
            </a:r>
          </a:p>
          <a:p>
            <a:pPr algn="ctr"/>
            <a:r>
              <a:rPr lang="en-US" dirty="0" smtClean="0"/>
              <a:t>(ternary matching)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9992" y="1491734"/>
            <a:ext cx="256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Forward/Drop/Modify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00589" y="2183741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5175504" y="1301282"/>
            <a:ext cx="2566416" cy="768096"/>
          </a:xfrm>
          <a:prstGeom prst="wedgeEllipseCallout">
            <a:avLst>
              <a:gd name="adj1" fmla="val -56008"/>
              <a:gd name="adj2" fmla="val 13392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2353056" y="1292351"/>
            <a:ext cx="2426208" cy="900365"/>
          </a:xfrm>
          <a:prstGeom prst="wedgeEllipseCallout">
            <a:avLst>
              <a:gd name="adj1" fmla="val 1278"/>
              <a:gd name="adj2" fmla="val 110442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HW: Multi-Stage Mat-Act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57" y="2991970"/>
            <a:ext cx="629194" cy="3838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7848" y="2735602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7650" y="2794918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1110" y="2733474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912" y="2792790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match2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15" y="2975707"/>
            <a:ext cx="629194" cy="38380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4394166" y="3518875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304383" y="351887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303384" y="3509479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30" y="2974729"/>
            <a:ext cx="629194" cy="3838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9579" y="325445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1327" y="2792790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06810" y="2976774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6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Query </a:t>
            </a:r>
            <a:r>
              <a:rPr lang="en-US" dirty="0" smtClean="0">
                <a:sym typeface="Wingdings"/>
              </a:rPr>
              <a:t> Network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answer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exactly for what you query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Commodity hardware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58862"/>
            <a:ext cx="6211824" cy="174745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Query </a:t>
            </a:r>
            <a:r>
              <a:rPr lang="en-US" dirty="0" smtClean="0">
                <a:sym typeface="Wingdings"/>
              </a:rPr>
              <a:t> Network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answer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for what you query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Commodity hardware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9664" y="1325843"/>
            <a:ext cx="8471970" cy="3866921"/>
            <a:chOff x="440676" y="1972019"/>
            <a:chExt cx="8471970" cy="3866921"/>
          </a:xfrm>
        </p:grpSpPr>
        <p:sp>
          <p:nvSpPr>
            <p:cNvPr id="12" name="Rectangle 11"/>
            <p:cNvSpPr/>
            <p:nvPr/>
          </p:nvSpPr>
          <p:spPr>
            <a:xfrm>
              <a:off x="440676" y="1972019"/>
              <a:ext cx="8471970" cy="3866921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5097" y="2184311"/>
              <a:ext cx="8236992" cy="3478359"/>
            </a:xfrm>
            <a:prstGeom prst="rect">
              <a:avLst/>
            </a:prstGeom>
            <a:solidFill>
              <a:srgbClr val="FF8A01">
                <a:alpha val="26000"/>
              </a:srgbClr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30827" y="2572512"/>
            <a:ext cx="730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to observe a packet’s 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path </a:t>
            </a:r>
            <a:r>
              <a:rPr lang="en-US" sz="3600" b="0" i="1" dirty="0" smtClean="0">
                <a:solidFill>
                  <a:schemeClr val="tx1"/>
                </a:solidFill>
              </a:rPr>
              <a:t>accurately</a:t>
            </a:r>
            <a:r>
              <a:rPr lang="en-US" sz="3600" b="0" dirty="0" smtClean="0">
                <a:solidFill>
                  <a:schemeClr val="tx1"/>
                </a:solidFill>
              </a:rPr>
              <a:t> in the data plane </a:t>
            </a:r>
          </a:p>
          <a:p>
            <a:pPr algn="ctr"/>
            <a:r>
              <a:rPr lang="en-US" sz="3600" dirty="0" smtClean="0"/>
              <a:t>with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i="1" dirty="0" smtClean="0">
                <a:solidFill>
                  <a:schemeClr val="tx1"/>
                </a:solidFill>
              </a:rPr>
              <a:t>low overhead</a:t>
            </a:r>
            <a:r>
              <a:rPr lang="en-US" sz="3600" b="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181" y="5670934"/>
            <a:ext cx="677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Avoid </a:t>
            </a:r>
            <a:r>
              <a:rPr lang="en-US" sz="2000" i="1" dirty="0" smtClean="0"/>
              <a:t>inaccuracy</a:t>
            </a:r>
            <a:r>
              <a:rPr lang="en-US" sz="2000" dirty="0" smtClean="0"/>
              <a:t> of joining traffic and forwarding data, and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i="1" dirty="0" smtClean="0"/>
              <a:t>overhead</a:t>
            </a:r>
            <a:r>
              <a:rPr lang="en-US" sz="2000" dirty="0" smtClean="0"/>
              <a:t> of recording every hop of every packet.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Measuring </a:t>
            </a:r>
            <a:r>
              <a:rPr lang="en-US" dirty="0" smtClean="0"/>
              <a:t>is a Hard (Big-Data)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standard tools:</a:t>
            </a:r>
          </a:p>
          <a:p>
            <a:pPr lvl="1"/>
            <a:r>
              <a:rPr lang="en-US" dirty="0" smtClean="0"/>
              <a:t>Ping, </a:t>
            </a:r>
            <a:r>
              <a:rPr lang="en-US" dirty="0" err="1" smtClean="0"/>
              <a:t>traceroute</a:t>
            </a:r>
            <a:r>
              <a:rPr lang="en-US" dirty="0" smtClean="0"/>
              <a:t>, SNMP, </a:t>
            </a:r>
            <a:r>
              <a:rPr lang="en-US" dirty="0" err="1" smtClean="0"/>
              <a:t>NetFlow</a:t>
            </a:r>
            <a:r>
              <a:rPr lang="en-US" dirty="0" smtClean="0"/>
              <a:t>, </a:t>
            </a:r>
            <a:r>
              <a:rPr lang="en-US" dirty="0" err="1" smtClean="0"/>
              <a:t>tcpdump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Global state of the network is </a:t>
            </a:r>
            <a:r>
              <a:rPr lang="en-US" i="1" dirty="0" smtClean="0"/>
              <a:t>complex </a:t>
            </a:r>
            <a:r>
              <a:rPr lang="en-US" dirty="0" smtClean="0"/>
              <a:t>&amp; </a:t>
            </a:r>
            <a:r>
              <a:rPr lang="en-US" i="1" dirty="0" smtClean="0"/>
              <a:t>dynamic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Switches: rules, counters, buffers</a:t>
            </a:r>
          </a:p>
          <a:p>
            <a:pPr lvl="1"/>
            <a:r>
              <a:rPr lang="en-US" dirty="0" smtClean="0"/>
              <a:t>Packets:</a:t>
            </a:r>
            <a:r>
              <a:rPr lang="en-US" dirty="0"/>
              <a:t> i</a:t>
            </a:r>
            <a:r>
              <a:rPr lang="en-US" dirty="0" smtClean="0"/>
              <a:t>n flight, rewritten, dropped</a:t>
            </a:r>
          </a:p>
          <a:p>
            <a:pPr lvl="1"/>
            <a:endParaRPr lang="en-US" dirty="0"/>
          </a:p>
          <a:p>
            <a:r>
              <a:rPr lang="en-US" dirty="0" smtClean="0"/>
              <a:t>An operator must “join” multiple data streams:</a:t>
            </a:r>
          </a:p>
          <a:p>
            <a:pPr lvl="1"/>
            <a:r>
              <a:rPr lang="en-US" dirty="0" smtClean="0"/>
              <a:t>Forwarding: protocol, controller, topology updates</a:t>
            </a:r>
          </a:p>
          <a:p>
            <a:pPr lvl="1"/>
            <a:r>
              <a:rPr lang="en-US" dirty="0" smtClean="0"/>
              <a:t>Traffic: packet samples, counters,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Result: inaccurate or high </a:t>
            </a:r>
            <a:r>
              <a:rPr lang="en-US" dirty="0"/>
              <a:t>overhead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02663" cy="677863"/>
          </a:xfrm>
        </p:spPr>
        <p:txBody>
          <a:bodyPr/>
          <a:lstStyle/>
          <a:p>
            <a:r>
              <a:rPr lang="en-US" dirty="0" smtClean="0"/>
              <a:t>Recording Limited </a:t>
            </a:r>
            <a:r>
              <a:rPr lang="en-US" dirty="0" smtClean="0"/>
              <a:t>Path Info on </a:t>
            </a:r>
            <a:r>
              <a:rPr lang="en-US" dirty="0"/>
              <a:t>P</a:t>
            </a:r>
            <a:r>
              <a:rPr lang="en-US" dirty="0" smtClean="0"/>
              <a:t>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1: Queries already tell us what’s needed!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record path </a:t>
            </a:r>
            <a:r>
              <a:rPr lang="en-US" dirty="0" smtClean="0"/>
              <a:t>info </a:t>
            </a:r>
            <a:r>
              <a:rPr lang="en-US" dirty="0"/>
              <a:t>needed </a:t>
            </a:r>
            <a:r>
              <a:rPr lang="en-US" dirty="0" smtClean="0"/>
              <a:t>by queries</a:t>
            </a:r>
          </a:p>
          <a:p>
            <a:pPr lvl="1">
              <a:buFont typeface="Wingdings" charset="0"/>
              <a:buChar char="è"/>
            </a:pPr>
            <a:endParaRPr lang="en-US" dirty="0"/>
          </a:p>
          <a:p>
            <a:r>
              <a:rPr lang="en-US" dirty="0" smtClean="0"/>
              <a:t>Observation 2: Queries are regular expressions</a:t>
            </a:r>
          </a:p>
          <a:p>
            <a:pPr lvl="1"/>
            <a:r>
              <a:rPr lang="en-US" dirty="0" smtClean="0">
                <a:sym typeface="Wingdings"/>
              </a:rPr>
              <a:t>Regular expressions  Finite automaton (DFA)</a:t>
            </a:r>
          </a:p>
          <a:p>
            <a:pPr lvl="1"/>
            <a:r>
              <a:rPr lang="en-US" dirty="0" smtClean="0">
                <a:sym typeface="Wingdings"/>
              </a:rPr>
              <a:t>Distinguish only paths corresponding to query DFA states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Path </a:t>
            </a:r>
            <a:r>
              <a:rPr lang="en-US" dirty="0" smtClean="0"/>
              <a:t>Information </a:t>
            </a:r>
            <a:r>
              <a:rPr lang="en-US" dirty="0" smtClean="0"/>
              <a:t>on </a:t>
            </a:r>
            <a:r>
              <a:rPr lang="en-US" dirty="0"/>
              <a:t>P</a:t>
            </a:r>
            <a:r>
              <a:rPr lang="en-US" dirty="0" smtClean="0"/>
              <a:t>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1: Queries already tell us what’s needed!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record path state needed </a:t>
            </a:r>
            <a:r>
              <a:rPr lang="en-US" dirty="0" smtClean="0"/>
              <a:t>by queries</a:t>
            </a:r>
          </a:p>
          <a:p>
            <a:pPr lvl="1">
              <a:buFont typeface="Wingdings" charset="0"/>
              <a:buChar char="è"/>
            </a:pPr>
            <a:endParaRPr lang="en-US" dirty="0"/>
          </a:p>
          <a:p>
            <a:r>
              <a:rPr lang="en-US" dirty="0" smtClean="0"/>
              <a:t>Observation 2: Queries are regular expressions</a:t>
            </a:r>
          </a:p>
          <a:p>
            <a:pPr lvl="1"/>
            <a:r>
              <a:rPr lang="en-US" dirty="0" smtClean="0">
                <a:sym typeface="Wingdings"/>
              </a:rPr>
              <a:t>Regular expressions  Finite automaton (DFA)</a:t>
            </a:r>
          </a:p>
          <a:p>
            <a:pPr lvl="1"/>
            <a:r>
              <a:rPr lang="en-US" dirty="0" smtClean="0">
                <a:sym typeface="Wingdings"/>
              </a:rPr>
              <a:t>Distinguish only paths corresponding to DFA states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219200"/>
            <a:ext cx="8602663" cy="4891444"/>
            <a:chOff x="304800" y="1328493"/>
            <a:chExt cx="8602663" cy="4891444"/>
          </a:xfrm>
        </p:grpSpPr>
        <p:sp>
          <p:nvSpPr>
            <p:cNvPr id="9" name="Rectangle 8"/>
            <p:cNvSpPr/>
            <p:nvPr/>
          </p:nvSpPr>
          <p:spPr>
            <a:xfrm>
              <a:off x="304800" y="1328493"/>
              <a:ext cx="8602663" cy="489144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57200" y="1328493"/>
              <a:ext cx="8450263" cy="3925824"/>
              <a:chOff x="-2888946" y="-1006141"/>
              <a:chExt cx="7848810" cy="55512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888946" y="-1006141"/>
                <a:ext cx="7848810" cy="5551217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779440" y="381000"/>
                <a:ext cx="7650719" cy="3001861"/>
              </a:xfrm>
              <a:prstGeom prst="rect">
                <a:avLst/>
              </a:prstGeom>
              <a:solidFill>
                <a:srgbClr val="FF8A01">
                  <a:alpha val="26000"/>
                </a:srgbClr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18716" y="2451407"/>
            <a:ext cx="856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Record</a:t>
            </a:r>
            <a:r>
              <a:rPr lang="en-US" sz="3200" b="0" dirty="0" smtClean="0">
                <a:solidFill>
                  <a:schemeClr val="tx1"/>
                </a:solidFill>
              </a:rPr>
              <a:t> only DFA state on packets (1-2 bytes)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Use </a:t>
            </a:r>
            <a:r>
              <a:rPr lang="en-US" sz="3200" dirty="0" smtClean="0"/>
              <a:t>existing “tag” fields (e.g., VLAN)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04799" y="1384490"/>
            <a:ext cx="6680364" cy="2011906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5000"/>
            <a:ext cx="6602442" cy="1770658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dirty="0">
                <a:latin typeface="Ayuthaya"/>
                <a:cs typeface="Ayuthaya"/>
              </a:rPr>
              <a:t>p</a:t>
            </a:r>
            <a:r>
              <a:rPr lang="en-US" dirty="0" smtClean="0">
                <a:latin typeface="Ayuthaya"/>
                <a:cs typeface="Ayuthaya"/>
              </a:rPr>
              <a:t> = </a:t>
            </a:r>
          </a:p>
          <a:p>
            <a:pPr marL="457200" lvl="1" indent="-457200">
              <a:buNone/>
            </a:pPr>
            <a:r>
              <a:rPr lang="en-US" dirty="0">
                <a:latin typeface="Ayuthaya"/>
                <a:cs typeface="Ayuthaya"/>
              </a:rPr>
              <a:t> </a:t>
            </a:r>
            <a:r>
              <a:rPr lang="en-US" dirty="0" smtClean="0">
                <a:latin typeface="Ayuthaya"/>
                <a:cs typeface="Ayuthaya"/>
              </a:rPr>
              <a:t> (switch=S1 &amp; </a:t>
            </a:r>
            <a:r>
              <a:rPr lang="en-US" dirty="0" err="1" smtClean="0">
                <a:latin typeface="Ayuthaya"/>
                <a:cs typeface="Ayuthaya"/>
              </a:rPr>
              <a:t>srcip</a:t>
            </a:r>
            <a:r>
              <a:rPr lang="en-US" dirty="0" smtClean="0">
                <a:latin typeface="Ayuthaya"/>
                <a:cs typeface="Ayuthaya"/>
              </a:rPr>
              <a:t>=10.0.0.1)</a:t>
            </a:r>
          </a:p>
          <a:p>
            <a:pPr marL="457200" lvl="1" indent="-457200">
              <a:buNone/>
            </a:pPr>
            <a:r>
              <a:rPr lang="en-US" dirty="0" smtClean="0">
                <a:latin typeface="Ayuthaya"/>
                <a:cs typeface="Ayuthaya"/>
              </a:rPr>
              <a:t>  ^ (switch=S2 &amp; </a:t>
            </a:r>
            <a:r>
              <a:rPr lang="en-US" dirty="0" err="1" smtClean="0">
                <a:latin typeface="Ayuthaya"/>
                <a:cs typeface="Ayuthaya"/>
              </a:rPr>
              <a:t>dstip</a:t>
            </a:r>
            <a:r>
              <a:rPr lang="en-US" dirty="0" smtClean="0">
                <a:latin typeface="Ayuthaya"/>
                <a:cs typeface="Ayuthaya"/>
              </a:rPr>
              <a:t>=10.0.0.3)</a:t>
            </a:r>
          </a:p>
          <a:p>
            <a:pPr marL="457200" lvl="1" indent="-457200">
              <a:buNone/>
            </a:pPr>
            <a:r>
              <a:rPr lang="en-US" dirty="0" err="1" smtClean="0">
                <a:latin typeface="Ayuthaya"/>
                <a:cs typeface="Ayuthaya"/>
              </a:rPr>
              <a:t>p.set_bucket</a:t>
            </a:r>
            <a:r>
              <a:rPr lang="en-US" dirty="0" smtClean="0">
                <a:latin typeface="Ayuthaya"/>
                <a:cs typeface="Ayuthaya"/>
              </a:rPr>
              <a:t>(</a:t>
            </a:r>
            <a:r>
              <a:rPr lang="en-US" dirty="0" err="1" smtClean="0">
                <a:latin typeface="Ayuthaya"/>
                <a:cs typeface="Ayuthaya"/>
              </a:rPr>
              <a:t>count_bucket</a:t>
            </a:r>
            <a:r>
              <a:rPr lang="en-US" dirty="0" smtClean="0">
                <a:latin typeface="Ayuthaya"/>
                <a:cs typeface="Ayuthaya"/>
              </a:rPr>
              <a:t>())</a:t>
            </a:r>
            <a:endParaRPr lang="en-US" dirty="0">
              <a:latin typeface="Ayuthaya"/>
              <a:cs typeface="Ayuthaya"/>
            </a:endParaRPr>
          </a:p>
          <a:p>
            <a:pPr marL="457200" lvl="1" indent="-457200">
              <a:buNone/>
            </a:pPr>
            <a:endParaRPr lang="en-US" dirty="0">
              <a:latin typeface="+mj-lt"/>
              <a:cs typeface="Ayuthaya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5654" y="47226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0093" y="51122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19" name="Oval 18"/>
          <p:cNvSpPr/>
          <p:nvPr/>
        </p:nvSpPr>
        <p:spPr>
          <a:xfrm>
            <a:off x="3854302" y="47226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08741" y="51122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21" name="Oval 20"/>
          <p:cNvSpPr/>
          <p:nvPr/>
        </p:nvSpPr>
        <p:spPr>
          <a:xfrm>
            <a:off x="7256929" y="47226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11368" y="51122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077397" y="5161426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11581" y="4427276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/>
                <a:cs typeface="Ayuthaya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witch=S1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srcip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=10.0.0.1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321279" y="5161426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14533" y="4427276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/>
                <a:cs typeface="Ayuthaya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witch=S2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dstip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=10.0.0.3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031521" y="3611572"/>
            <a:ext cx="984551" cy="895864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59643" y="4540296"/>
            <a:ext cx="1737360" cy="173736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57528" y="5220496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39" y="2015778"/>
            <a:ext cx="773793" cy="4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Line 21"/>
          <p:cNvSpPr>
            <a:spLocks noChangeShapeType="1"/>
          </p:cNvSpPr>
          <p:nvPr/>
        </p:nvSpPr>
        <p:spPr bwMode="auto">
          <a:xfrm flipV="1">
            <a:off x="7708903" y="2195081"/>
            <a:ext cx="664563" cy="1289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93" y="2016916"/>
            <a:ext cx="773793" cy="4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057905" y="2446122"/>
            <a:ext cx="61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37215" y="2446122"/>
            <a:ext cx="61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86029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6770" y="2040069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1209" y="242965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19" name="Oval 18"/>
          <p:cNvSpPr/>
          <p:nvPr/>
        </p:nvSpPr>
        <p:spPr>
          <a:xfrm>
            <a:off x="3885418" y="2040069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39857" y="242965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21" name="Oval 20"/>
          <p:cNvSpPr/>
          <p:nvPr/>
        </p:nvSpPr>
        <p:spPr>
          <a:xfrm>
            <a:off x="7297890" y="2040069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2329" y="242965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108513" y="2478882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42697" y="1744732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/>
                <a:cs typeface="Ayuthaya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witch=S1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srcip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=10.0.0.1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362240" y="2478882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45649" y="1744732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>
                <a:latin typeface="Ayuthaya"/>
                <a:cs typeface="Ayuthaya"/>
              </a:rPr>
              <a:t>s</a:t>
            </a:r>
            <a:r>
              <a:rPr lang="en-US" sz="1800" b="0" smtClean="0">
                <a:solidFill>
                  <a:schemeClr val="tx1"/>
                </a:solidFill>
                <a:latin typeface="Ayuthaya"/>
                <a:cs typeface="Ayuthaya"/>
              </a:rPr>
              <a:t>witch=S2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dstip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=10.0.0.3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161098" y="3665524"/>
            <a:ext cx="984551" cy="895864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 bwMode="auto">
          <a:xfrm>
            <a:off x="7106062" y="4817452"/>
            <a:ext cx="746864" cy="834791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 bwMode="auto">
          <a:xfrm>
            <a:off x="6671686" y="5832178"/>
            <a:ext cx="708875" cy="574161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58316" y="4955148"/>
            <a:ext cx="128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DFA 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Transition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9555" y="5932196"/>
            <a:ext cx="139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DFA Accept</a:t>
            </a:r>
          </a:p>
        </p:txBody>
      </p:sp>
      <p:sp>
        <p:nvSpPr>
          <p:cNvPr id="33" name="Oval 32"/>
          <p:cNvSpPr/>
          <p:nvPr/>
        </p:nvSpPr>
        <p:spPr>
          <a:xfrm>
            <a:off x="7108868" y="1857752"/>
            <a:ext cx="1737360" cy="173736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57528" y="2508417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799" y="4869864"/>
            <a:ext cx="722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tate=Q0 &amp; switch=S1 &amp; 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stateQ1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5238523"/>
            <a:ext cx="699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tate=Q1 &amp; switch=S2 &amp; 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stateQ2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5926657"/>
            <a:ext cx="68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tate=Q1 &amp; switch=S2 &amp; 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count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3942" y="3925829"/>
            <a:ext cx="374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Generate “match-action-able” rules</a:t>
            </a:r>
          </a:p>
        </p:txBody>
      </p:sp>
    </p:spTree>
    <p:extLst>
      <p:ext uri="{BB962C8B-B14F-4D97-AF65-F5344CB8AC3E}">
        <p14:creationId xmlns:p14="http://schemas.microsoft.com/office/powerpoint/2010/main" val="140420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(3/3)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2954" y="2434793"/>
            <a:ext cx="1456021" cy="11075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134554" y="2434793"/>
            <a:ext cx="9548" cy="98346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650179" y="2434793"/>
            <a:ext cx="1747398" cy="11075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20" y="3827507"/>
            <a:ext cx="1551857" cy="9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3798428" y="4111196"/>
            <a:ext cx="1018645" cy="1909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28" y="3467218"/>
            <a:ext cx="746423" cy="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5501" y="2711691"/>
            <a:ext cx="178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All acting on the same data plane packets!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750926"/>
            <a:ext cx="86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Use policy composition operators and compiler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8A01"/>
                </a:solidFill>
              </a:rPr>
              <a:t>)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8A01"/>
                </a:solidFill>
              </a:rPr>
              <a:t>(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42" y="6452072"/>
            <a:ext cx="75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</a:t>
            </a:r>
            <a:r>
              <a:rPr lang="en-US" dirty="0" smtClean="0"/>
              <a:t>20</a:t>
            </a:r>
            <a:r>
              <a:rPr lang="en-US" sz="1800" b="0" dirty="0" smtClean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73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(3/3)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8A01"/>
                </a:solidFill>
              </a:rPr>
              <a:t>)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8A01"/>
                </a:solidFill>
              </a:rPr>
              <a:t>(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456" y="3240145"/>
            <a:ext cx="481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state=Q0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switch=S1 &amp; </a:t>
            </a:r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</a:t>
            </a:r>
          </a:p>
          <a:p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state=Q1 &amp; switch=S2 &amp; </a:t>
            </a:r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stateQ2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 </a:t>
            </a: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8" name="Oval Callout 27"/>
          <p:cNvSpPr/>
          <p:nvPr/>
        </p:nvSpPr>
        <p:spPr>
          <a:xfrm flipH="1" flipV="1">
            <a:off x="-1" y="2818097"/>
            <a:ext cx="5210687" cy="1765511"/>
          </a:xfrm>
          <a:prstGeom prst="wedgeEllipseCallout">
            <a:avLst>
              <a:gd name="adj1" fmla="val 22589"/>
              <a:gd name="adj2" fmla="val 77725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 flipH="1" flipV="1">
            <a:off x="5876301" y="2823622"/>
            <a:ext cx="3033235" cy="1760569"/>
          </a:xfrm>
          <a:prstGeom prst="wedgeEllipseCallout">
            <a:avLst>
              <a:gd name="adj1" fmla="val 84739"/>
              <a:gd name="adj2" fmla="val 8213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65123" y="3012092"/>
            <a:ext cx="2539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=10.0.0.2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(3)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0686" y="3488596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&gt;&gt;</a:t>
            </a:r>
            <a:endParaRPr lang="en-US" sz="3200" b="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4751" y="3137557"/>
            <a:ext cx="4814646" cy="42780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65123" y="3356088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268" y="4847773"/>
            <a:ext cx="7941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state=Q0 &amp;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switch=S1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842" y="6452072"/>
            <a:ext cx="75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</a:t>
            </a:r>
            <a:r>
              <a:rPr lang="en-US" dirty="0" smtClean="0"/>
              <a:t>20</a:t>
            </a:r>
            <a:r>
              <a:rPr lang="en-US" sz="1800" b="0" dirty="0" smtClean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1973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III. Optimizations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16200000">
            <a:off x="674844" y="2854646"/>
            <a:ext cx="1788409" cy="106303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61" b="761"/>
          <a:stretch>
            <a:fillRect/>
          </a:stretch>
        </p:blipFill>
        <p:spPr>
          <a:xfrm>
            <a:off x="2166416" y="1339102"/>
            <a:ext cx="2228457" cy="144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086745"/>
            <a:ext cx="1110074" cy="63858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102502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expressions</a:t>
            </a:r>
          </a:p>
        </p:txBody>
      </p:sp>
      <p:sp>
        <p:nvSpPr>
          <p:cNvPr id="18" name="Bent Arrow 17"/>
          <p:cNvSpPr/>
          <p:nvPr/>
        </p:nvSpPr>
        <p:spPr>
          <a:xfrm rot="10800000">
            <a:off x="4432507" y="2303820"/>
            <a:ext cx="1061620" cy="1929513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33808" y="3102501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898" y="3196576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429" y="4283623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7" y="4836566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29" y="4836151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62988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5463989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0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Down Arrow 32"/>
          <p:cNvSpPr/>
          <p:nvPr/>
        </p:nvSpPr>
        <p:spPr>
          <a:xfrm>
            <a:off x="762000" y="536861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574129" y="536861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rot="18234739">
            <a:off x="2151246" y="5381649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 rot="3193136">
            <a:off x="3761480" y="5388496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842492" y="5408615"/>
            <a:ext cx="467882" cy="120533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2" y="555206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94091" y="5327659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Payloads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3620" y="6252227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6600"/>
                </a:solidFill>
              </a:rPr>
              <a:t>3. Optimizations</a:t>
            </a:r>
          </a:p>
        </p:txBody>
      </p:sp>
      <p:sp>
        <p:nvSpPr>
          <p:cNvPr id="6" name="Oval 5"/>
          <p:cNvSpPr/>
          <p:nvPr/>
        </p:nvSpPr>
        <p:spPr>
          <a:xfrm>
            <a:off x="5843882" y="4087480"/>
            <a:ext cx="3265899" cy="8654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1. Path Query </a:t>
            </a:r>
            <a:r>
              <a:rPr lang="en-US" sz="2400" dirty="0"/>
              <a:t>L</a:t>
            </a:r>
            <a:r>
              <a:rPr lang="en-US" sz="2400" dirty="0" smtClean="0"/>
              <a:t>anguage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8527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Make Run-Time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Metrics:</a:t>
            </a:r>
          </a:p>
          <a:p>
            <a:pPr lvl="1"/>
            <a:r>
              <a:rPr lang="en-US" dirty="0" smtClean="0"/>
              <a:t>Rule space</a:t>
            </a:r>
          </a:p>
          <a:p>
            <a:pPr lvl="1"/>
            <a:r>
              <a:rPr lang="en-US" dirty="0" smtClean="0"/>
              <a:t>Query compile time</a:t>
            </a:r>
          </a:p>
          <a:p>
            <a:pPr lvl="1"/>
            <a:r>
              <a:rPr lang="en-US" dirty="0" smtClean="0"/>
              <a:t>Packet state space</a:t>
            </a:r>
          </a:p>
          <a:p>
            <a:pPr lvl="1"/>
            <a:endParaRPr lang="en-US" i="1" dirty="0"/>
          </a:p>
          <a:p>
            <a:r>
              <a:rPr lang="en-US" dirty="0" smtClean="0"/>
              <a:t>Stanford network on a mix of queries:</a:t>
            </a:r>
          </a:p>
          <a:p>
            <a:pPr lvl="1"/>
            <a:r>
              <a:rPr lang="en-US" dirty="0" err="1" smtClean="0"/>
              <a:t>Unoptimized</a:t>
            </a:r>
            <a:r>
              <a:rPr lang="en-US" dirty="0" smtClean="0"/>
              <a:t>: didn’t compile in 2 hours</a:t>
            </a:r>
          </a:p>
          <a:p>
            <a:pPr lvl="1"/>
            <a:endParaRPr lang="en-US" dirty="0"/>
          </a:p>
          <a:p>
            <a:r>
              <a:rPr lang="en-US" dirty="0" smtClean="0"/>
              <a:t>Fully optimized:</a:t>
            </a:r>
          </a:p>
          <a:p>
            <a:pPr marL="630238" lvl="2">
              <a:spcBef>
                <a:spcPts val="0"/>
              </a:spcBef>
            </a:pPr>
            <a:r>
              <a:rPr lang="en-US" dirty="0"/>
              <a:t>Query compile time: ~ 5 </a:t>
            </a:r>
            <a:r>
              <a:rPr lang="en-US" dirty="0" smtClean="0"/>
              <a:t>seconds</a:t>
            </a:r>
          </a:p>
          <a:p>
            <a:pPr lvl="1"/>
            <a:r>
              <a:rPr lang="en-US" dirty="0" smtClean="0"/>
              <a:t>Rule space: ~ 650 rules (TCAM capacity 2-4K)</a:t>
            </a:r>
          </a:p>
          <a:p>
            <a:pPr lvl="1"/>
            <a:r>
              <a:rPr lang="en-US" dirty="0" smtClean="0"/>
              <a:t>Packet state space: state fits in VLAN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4058660" y="1753921"/>
            <a:ext cx="746864" cy="427846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5524" y="1770100"/>
            <a:ext cx="307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Fit in </a:t>
            </a:r>
            <a:r>
              <a:rPr lang="en-US" sz="1800" b="0" dirty="0" smtClean="0">
                <a:solidFill>
                  <a:schemeClr val="tx1"/>
                </a:solidFill>
              </a:rPr>
              <a:t>switch rule memory?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2523" y="2163042"/>
            <a:ext cx="307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Debugging “interactive”?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2523" y="2589690"/>
            <a:ext cx="385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Fit on typical “tag” headers?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045659" y="2139432"/>
            <a:ext cx="746864" cy="427846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 bwMode="auto">
          <a:xfrm>
            <a:off x="4058660" y="2572837"/>
            <a:ext cx="746864" cy="427846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1231"/>
              </p:ext>
            </p:extLst>
          </p:nvPr>
        </p:nvGraphicFramePr>
        <p:xfrm>
          <a:off x="420545" y="1355726"/>
          <a:ext cx="8306764" cy="5284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8316"/>
                <a:gridCol w="1576985"/>
                <a:gridCol w="1574158"/>
                <a:gridCol w="1597305"/>
              </a:tblGrid>
              <a:tr h="803645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Rules?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86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predicate </a:t>
                      </a:r>
                      <a:r>
                        <a:rPr lang="en-US" dirty="0" smtClean="0"/>
                        <a:t>overlaps</a:t>
                      </a:r>
                      <a:r>
                        <a:rPr lang="en-US" baseline="0" dirty="0" smtClean="0"/>
                        <a:t> with Forwarding Decision Diagrams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02552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1788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1788" y="291273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02552" y="291055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01788" y="355798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73904" y="5471760"/>
            <a:ext cx="451412" cy="416689"/>
          </a:xfrm>
          <a:prstGeom prst="downArrow">
            <a:avLst/>
          </a:prstGeom>
          <a:solidFill>
            <a:srgbClr val="FF8A01"/>
          </a:solidFill>
          <a:ln w="349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01788" y="547176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02551" y="5488376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01788" y="484176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1788" y="4187984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01788" y="610175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02551" y="4199463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Declarative Query Language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6600"/>
                </a:solidFill>
              </a:rPr>
              <a:t>3. Optimizations</a:t>
            </a:r>
          </a:p>
        </p:txBody>
      </p:sp>
      <p:sp>
        <p:nvSpPr>
          <p:cNvPr id="7" name="Oval Callout 6"/>
          <p:cNvSpPr/>
          <p:nvPr/>
        </p:nvSpPr>
        <p:spPr>
          <a:xfrm rot="10800000">
            <a:off x="511590" y="1460235"/>
            <a:ext cx="3219894" cy="1842853"/>
          </a:xfrm>
          <a:prstGeom prst="wedgeEllipseCallout">
            <a:avLst>
              <a:gd name="adj1" fmla="val -98154"/>
              <a:gd name="adj2" fmla="val 29082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353" y="1865617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smtClean="0">
                <a:solidFill>
                  <a:schemeClr val="tx1"/>
                </a:solidFill>
              </a:rPr>
              <a:t>Expressive </a:t>
            </a:r>
            <a:r>
              <a:rPr lang="en-US" sz="2400" b="0" smtClean="0">
                <a:solidFill>
                  <a:schemeClr val="tx1"/>
                </a:solidFill>
              </a:rPr>
              <a:t>measurement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340484" y="5029447"/>
            <a:ext cx="4755260" cy="1664488"/>
          </a:xfrm>
          <a:prstGeom prst="wedgeEllipseCallout">
            <a:avLst>
              <a:gd name="adj1" fmla="val -33669"/>
              <a:gd name="adj2" fmla="val -6842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72641" y="5430819"/>
            <a:ext cx="422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Accurate </a:t>
            </a:r>
            <a:r>
              <a:rPr lang="en-US" sz="2400" b="0" dirty="0" smtClean="0">
                <a:solidFill>
                  <a:schemeClr val="tx1"/>
                </a:solidFill>
              </a:rPr>
              <a:t>measurements</a:t>
            </a:r>
          </a:p>
          <a:p>
            <a:pPr algn="ctr"/>
            <a:r>
              <a:rPr lang="en-US" sz="2400" dirty="0" smtClean="0"/>
              <a:t>on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i="1" dirty="0" smtClean="0">
                <a:solidFill>
                  <a:schemeClr val="tx1"/>
                </a:solidFill>
              </a:rPr>
              <a:t>commodity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i="1" dirty="0" smtClean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5560758" y="2693555"/>
            <a:ext cx="3268662" cy="1106582"/>
          </a:xfrm>
          <a:prstGeom prst="wedgeEllipseCallout">
            <a:avLst>
              <a:gd name="adj1" fmla="val 10153"/>
              <a:gd name="adj2" fmla="val 9391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655246" y="2831347"/>
            <a:ext cx="307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Efficient </a:t>
            </a:r>
            <a:r>
              <a:rPr lang="en-US" sz="2400" b="0" dirty="0" smtClean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1. Path Query </a:t>
            </a:r>
            <a:r>
              <a:rPr lang="en-US" sz="2400" dirty="0">
                <a:solidFill>
                  <a:srgbClr val="FF6600"/>
                </a:solidFill>
              </a:rPr>
              <a:t>L</a:t>
            </a:r>
            <a:r>
              <a:rPr lang="en-US" sz="2400" dirty="0" smtClean="0">
                <a:solidFill>
                  <a:srgbClr val="FF6600"/>
                </a:solidFill>
              </a:rPr>
              <a:t>anguage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5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55999"/>
              </p:ext>
            </p:extLst>
          </p:nvPr>
        </p:nvGraphicFramePr>
        <p:xfrm>
          <a:off x="420545" y="1355726"/>
          <a:ext cx="8306764" cy="5284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8316"/>
                <a:gridCol w="1576985"/>
                <a:gridCol w="1574158"/>
                <a:gridCol w="1597305"/>
              </a:tblGrid>
              <a:tr h="803645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Rules?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86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predicate </a:t>
                      </a:r>
                      <a:r>
                        <a:rPr lang="en-US" dirty="0" smtClean="0"/>
                        <a:t>overlaps</a:t>
                      </a:r>
                      <a:r>
                        <a:rPr lang="en-US" baseline="0" dirty="0" smtClean="0"/>
                        <a:t> with FDDs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02552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1788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1788" y="291273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02552" y="291055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01788" y="355798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73904" y="5471760"/>
            <a:ext cx="451412" cy="416689"/>
          </a:xfrm>
          <a:prstGeom prst="downArrow">
            <a:avLst/>
          </a:prstGeom>
          <a:solidFill>
            <a:srgbClr val="FF8A01"/>
          </a:solidFill>
          <a:ln w="349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01788" y="547176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02551" y="5488376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01788" y="484176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1788" y="4187984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01788" y="610175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02551" y="4199463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799" y="1942801"/>
            <a:ext cx="3622879" cy="10452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798" y="5157499"/>
            <a:ext cx="3622879" cy="10452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42110" y="3331798"/>
            <a:ext cx="4527177" cy="1252660"/>
            <a:chOff x="4063905" y="3061351"/>
            <a:chExt cx="4527177" cy="1252660"/>
          </a:xfrm>
        </p:grpSpPr>
        <p:grpSp>
          <p:nvGrpSpPr>
            <p:cNvPr id="24" name="Group 23"/>
            <p:cNvGrpSpPr/>
            <p:nvPr/>
          </p:nvGrpSpPr>
          <p:grpSpPr>
            <a:xfrm>
              <a:off x="4063905" y="3061351"/>
              <a:ext cx="4527177" cy="1252660"/>
              <a:chOff x="440676" y="1972019"/>
              <a:chExt cx="8471970" cy="386692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40676" y="1972019"/>
                <a:ext cx="8471970" cy="3866921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75097" y="2184311"/>
                <a:ext cx="8236992" cy="3478359"/>
              </a:xfrm>
              <a:prstGeom prst="rect">
                <a:avLst/>
              </a:prstGeom>
              <a:solidFill>
                <a:srgbClr val="FF8A01">
                  <a:alpha val="26000"/>
                </a:srgbClr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335462" y="3470709"/>
              <a:ext cx="4030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tx1"/>
                  </a:solidFill>
                </a:rPr>
                <a:t>Cross-Product Explosion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800104" y="2697244"/>
            <a:ext cx="1153859" cy="1024806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651744" y="4199463"/>
            <a:ext cx="1302219" cy="1142395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590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Cross-Product </a:t>
            </a:r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)</a:t>
            </a:r>
            <a:endParaRPr lang="en-US" sz="3600" b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(</a:t>
            </a:r>
            <a:endParaRPr lang="en-US" sz="3600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46833" y="3904352"/>
            <a:ext cx="369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tate=Q0 &amp;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=10.0.0.2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stateQ1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state=Q1 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stateQ2</a:t>
            </a: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state=Q2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port=4        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Q4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srcmac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=01:*   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Q5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Q3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state=Q5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tpdstport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=80  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Q5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state=Q6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Q6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state=Q7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Q2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</p:txBody>
      </p:sp>
      <p:sp>
        <p:nvSpPr>
          <p:cNvPr id="13" name="Oval Callout 12"/>
          <p:cNvSpPr/>
          <p:nvPr/>
        </p:nvSpPr>
        <p:spPr>
          <a:xfrm flipH="1" flipV="1">
            <a:off x="0" y="3486817"/>
            <a:ext cx="5210687" cy="2398168"/>
          </a:xfrm>
          <a:prstGeom prst="wedgeEllipseCallout">
            <a:avLst>
              <a:gd name="adj1" fmla="val 17909"/>
              <a:gd name="adj2" fmla="val 928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25818" y="4385931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&gt;&gt;</a:t>
            </a:r>
            <a:endParaRPr lang="en-US" sz="3200" b="0" dirty="0" smtClean="0"/>
          </a:p>
        </p:txBody>
      </p:sp>
      <p:sp>
        <p:nvSpPr>
          <p:cNvPr id="15" name="Oval Callout 14"/>
          <p:cNvSpPr/>
          <p:nvPr/>
        </p:nvSpPr>
        <p:spPr>
          <a:xfrm flipH="1" flipV="1">
            <a:off x="5876302" y="3299111"/>
            <a:ext cx="3033235" cy="2585871"/>
          </a:xfrm>
          <a:prstGeom prst="wedgeEllipseCallout">
            <a:avLst>
              <a:gd name="adj1" fmla="val 86749"/>
              <a:gd name="adj2" fmla="val 9674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84621" y="3904352"/>
            <a:ext cx="2730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=10.0.0.2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(3)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(4)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=10.0.0.5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(5)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=10.0.0.6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(6)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=10.0.0.7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(7)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=10.0.0.8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(8)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2771" y="3852098"/>
            <a:ext cx="3565107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8067" y="3852098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19790" y="4024480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08067" y="4223902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81771" y="6067492"/>
            <a:ext cx="611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state=Q0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=10.0.0.2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02933" y="1241370"/>
            <a:ext cx="949017" cy="106291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1694" y="1243860"/>
            <a:ext cx="949017" cy="106291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Cross-Product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Problem: Coerce multiple actions on overlapping sets of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44970" y="2592261"/>
            <a:ext cx="3297333" cy="2145792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2706624"/>
            <a:ext cx="30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8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5" y="3290938"/>
            <a:ext cx="763675" cy="46584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>
            <a:off x="2084832" y="3523859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419088" y="3518505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7" y="3290938"/>
            <a:ext cx="763675" cy="46584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048000" y="3023616"/>
            <a:ext cx="2828544" cy="26732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/>
      <p:bldP spid="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Cross-Product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Leverage </a:t>
            </a:r>
            <a:r>
              <a:rPr lang="en-US" i="1" dirty="0" smtClean="0"/>
              <a:t>multiple passes </a:t>
            </a:r>
            <a:r>
              <a:rPr lang="en-US" dirty="0" smtClean="0"/>
              <a:t>for each packet</a:t>
            </a:r>
          </a:p>
          <a:p>
            <a:pPr lvl="1"/>
            <a:r>
              <a:rPr lang="en-US" dirty="0" smtClean="0"/>
              <a:t>Multi-stage match-action tables on switch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57" y="2991970"/>
            <a:ext cx="629194" cy="3838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7848" y="2735602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7650" y="2794918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41110" y="2733474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10912" y="2792790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match2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15" y="2975707"/>
            <a:ext cx="629194" cy="38380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4394166" y="3518875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304383" y="351887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303384" y="3509479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30" y="2974729"/>
            <a:ext cx="629194" cy="38380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009579" y="325445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3018" y="5578894"/>
            <a:ext cx="5704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Rule space O(M+N), not O(M*N)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081327" y="2792790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06810" y="2976774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Huge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279" y="1518714"/>
            <a:ext cx="8524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&gt;&gt; Forwarding &gt;&gt; DFA-Egress-Transitioning) +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DFA-Ingress-Accepting</a:t>
            </a:r>
            <a:r>
              <a:rPr lang="en-US" sz="2000" dirty="0"/>
              <a:t>)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+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DFA-Ingress-Transitioning </a:t>
            </a:r>
            <a:r>
              <a:rPr lang="en-US" sz="2000" dirty="0"/>
              <a:t>&gt;&gt; Forwarding &gt;&gt; </a:t>
            </a:r>
            <a:r>
              <a:rPr lang="en-US" sz="2000" dirty="0" smtClean="0"/>
              <a:t>DFA-Egress-Accepting)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3263" y="1780324"/>
            <a:ext cx="807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66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79" y="3881969"/>
            <a:ext cx="8524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+ DFA-Ingress-Accepting) 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&gt;&gt;</a:t>
            </a:r>
          </a:p>
          <a:p>
            <a:r>
              <a:rPr lang="en-US" sz="2000" dirty="0" smtClean="0"/>
              <a:t>Forwarding</a:t>
            </a:r>
            <a:endParaRPr lang="en-US" sz="2000" dirty="0"/>
          </a:p>
          <a:p>
            <a:pPr algn="l"/>
            <a:r>
              <a:rPr lang="en-US" sz="2000" dirty="0" smtClean="0"/>
              <a:t>&gt;&gt;</a:t>
            </a:r>
            <a:endParaRPr lang="en-US" sz="2000" b="0" dirty="0" smtClean="0">
              <a:solidFill>
                <a:schemeClr val="tx1"/>
              </a:solidFill>
            </a:endParaRPr>
          </a:p>
          <a:p>
            <a:r>
              <a:rPr lang="en-US" sz="2000" dirty="0"/>
              <a:t>(</a:t>
            </a:r>
            <a:r>
              <a:rPr lang="en-US" sz="2000" dirty="0" smtClean="0"/>
              <a:t>DFA-Egress-Transitioning + DFA-Egress-Accepting)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3906982" y="3149930"/>
            <a:ext cx="700644" cy="732039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" y="3124530"/>
            <a:ext cx="7099867" cy="3053681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Huge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Oval Callout 2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3886" y="2553832"/>
            <a:ext cx="1377794" cy="2518039"/>
          </a:xfrm>
          <a:prstGeom prst="rect">
            <a:avLst/>
          </a:prstGeom>
          <a:solidFill>
            <a:srgbClr val="FFFFFF">
              <a:alpha val="97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21025" y="2718336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771" y="2942438"/>
            <a:ext cx="2193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n_transition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in_accept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9452" y="2718336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27236" y="3560248"/>
            <a:ext cx="219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yuthaya" charset="-34"/>
                <a:ea typeface="Ayuthaya" charset="-34"/>
                <a:cs typeface="Ayuthaya" charset="-34"/>
              </a:rPr>
              <a:t>forwarding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79522" y="2648405"/>
            <a:ext cx="1377794" cy="2518039"/>
          </a:xfrm>
          <a:prstGeom prst="rect">
            <a:avLst/>
          </a:prstGeom>
          <a:solidFill>
            <a:srgbClr val="FFFFFF">
              <a:alpha val="97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371725" y="2724312"/>
            <a:ext cx="2307138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308127" y="2948414"/>
            <a:ext cx="2463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out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_transition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out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_accept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114114" y="3790753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2" y="3369088"/>
            <a:ext cx="418550" cy="255316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 flipV="1">
            <a:off x="5885238" y="3790753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66" y="3369088"/>
            <a:ext cx="418550" cy="2553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5091" y="1329324"/>
            <a:ext cx="852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+ DFA-Ingress-Accepting)  &gt;&gt;</a:t>
            </a:r>
            <a:r>
              <a:rPr lang="en-US" sz="2000" dirty="0"/>
              <a:t> </a:t>
            </a:r>
            <a:r>
              <a:rPr lang="en-US" sz="2000" dirty="0" smtClean="0"/>
              <a:t>Forwarding</a:t>
            </a:r>
            <a:endParaRPr lang="en-US" sz="2000" dirty="0"/>
          </a:p>
          <a:p>
            <a:pPr algn="l"/>
            <a:r>
              <a:rPr lang="en-US" sz="2000" dirty="0" smtClean="0"/>
              <a:t>&gt;&gt;</a:t>
            </a:r>
            <a:r>
              <a:rPr lang="en-US" sz="2000" dirty="0"/>
              <a:t> </a:t>
            </a:r>
            <a:r>
              <a:rPr lang="en-US" sz="2000" dirty="0" smtClean="0"/>
              <a:t>(DFA-Egress-Transitioning + DFA-Egress-Accepting)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903018" y="5578894"/>
            <a:ext cx="365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O(M*N)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O(M+N) </a:t>
            </a:r>
          </a:p>
        </p:txBody>
      </p:sp>
    </p:spTree>
    <p:extLst>
      <p:ext uri="{BB962C8B-B14F-4D97-AF65-F5344CB8AC3E}">
        <p14:creationId xmlns:p14="http://schemas.microsoft.com/office/powerpoint/2010/main" val="161252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  <p:bldP spid="29" grpId="0"/>
      <p:bldP spid="30" grpId="0" animBg="1"/>
      <p:bldP spid="31" grpId="0"/>
      <p:bldP spid="38" grpId="0" animBg="1"/>
      <p:bldP spid="36" grpId="0" animBg="1"/>
      <p:bldP spid="37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Overlapping Query Predicates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7698" y="1356224"/>
            <a:ext cx="2798575" cy="96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=10.0.0.1</a:t>
            </a:r>
          </a:p>
          <a:p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2: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sz="14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p100: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=10.0.0.100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2865" y="1356224"/>
            <a:ext cx="2962135" cy="96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p101: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=192.168.0.101</a:t>
            </a: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p102: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=192.168.0.102</a:t>
            </a:r>
            <a:endParaRPr lang="en-US" sz="14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  <a:p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200: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=192.168.0.200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1025" y="2718336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771" y="2942438"/>
            <a:ext cx="2193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n_transition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in_accept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2" name="Oval Callout 11"/>
          <p:cNvSpPr/>
          <p:nvPr/>
        </p:nvSpPr>
        <p:spPr>
          <a:xfrm rot="5400000">
            <a:off x="4172929" y="1888769"/>
            <a:ext cx="4297247" cy="5352291"/>
          </a:xfrm>
          <a:prstGeom prst="wedgeEllipseCallout">
            <a:avLst>
              <a:gd name="adj1" fmla="val -26507"/>
              <a:gd name="adj2" fmla="val 59766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22006" y="3180330"/>
            <a:ext cx="3500330" cy="82953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1809" y="3239646"/>
            <a:ext cx="343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state1q1</a:t>
            </a:r>
          </a:p>
          <a:p>
            <a:pPr algn="l"/>
            <a:r>
              <a:rPr lang="en-US" sz="1200" dirty="0" err="1">
                <a:latin typeface="Ayuthaya" charset="-34"/>
                <a:ea typeface="Ayuthaya" charset="-34"/>
                <a:cs typeface="Ayuthaya" charset="-34"/>
                <a:sym typeface="Wingdings"/>
              </a:rPr>
              <a:t>s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=10.0.0.2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  state1q2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88736" y="4009866"/>
            <a:ext cx="426720" cy="51336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22006" y="4572973"/>
            <a:ext cx="3500330" cy="82953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91809" y="4632289"/>
            <a:ext cx="343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=192.168.0.101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state2q1</a:t>
            </a:r>
          </a:p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=192.168.0.102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  state2q2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97579" y="5420229"/>
            <a:ext cx="426720" cy="51336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3260" y="596561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554909"/>
            <a:ext cx="3681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Running many parallel Query DFAs!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6177244" y="3091799"/>
            <a:ext cx="857540" cy="794177"/>
          </a:xfrm>
          <a:prstGeom prst="ellipse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06014" y="4484443"/>
            <a:ext cx="857540" cy="794177"/>
          </a:xfrm>
          <a:prstGeom prst="ellipse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7027" y="4987741"/>
            <a:ext cx="365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O(M*N)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O(M+N) </a:t>
            </a:r>
          </a:p>
        </p:txBody>
      </p:sp>
    </p:spTree>
    <p:extLst>
      <p:ext uri="{BB962C8B-B14F-4D97-AF65-F5344CB8AC3E}">
        <p14:creationId xmlns:p14="http://schemas.microsoft.com/office/powerpoint/2010/main" val="156202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Pyretic SDN controller</a:t>
            </a:r>
          </a:p>
          <a:p>
            <a:pPr lvl="1"/>
            <a:r>
              <a:rPr lang="en-US" dirty="0" err="1" smtClean="0"/>
              <a:t>NetKAT</a:t>
            </a:r>
            <a:r>
              <a:rPr lang="en-US" dirty="0" smtClean="0"/>
              <a:t> </a:t>
            </a:r>
            <a:r>
              <a:rPr lang="en-US" smtClean="0"/>
              <a:t>(Ocaml</a:t>
            </a:r>
            <a:r>
              <a:rPr lang="en-US" dirty="0" smtClean="0"/>
              <a:t>) compiler</a:t>
            </a:r>
          </a:p>
          <a:p>
            <a:pPr lvl="1"/>
            <a:r>
              <a:rPr lang="en-US" dirty="0" smtClean="0"/>
              <a:t>Install rules on </a:t>
            </a:r>
            <a:r>
              <a:rPr lang="en-US" dirty="0" err="1" smtClean="0"/>
              <a:t>OpenVSwitch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Currently single-threaded</a:t>
            </a:r>
          </a:p>
          <a:p>
            <a:pPr lvl="1"/>
            <a:r>
              <a:rPr lang="en-US" dirty="0"/>
              <a:t>Intel Xeon E3, 3.70Ghz 32GB</a:t>
            </a:r>
          </a:p>
          <a:p>
            <a:endParaRPr lang="en-US" dirty="0" smtClean="0"/>
          </a:p>
          <a:p>
            <a:r>
              <a:rPr lang="en-US" dirty="0" smtClean="0"/>
              <a:t>Implementation publicly available online</a:t>
            </a:r>
            <a:endParaRPr lang="en-US" dirty="0"/>
          </a:p>
          <a:p>
            <a:pPr lvl="1"/>
            <a:r>
              <a:rPr lang="en-US" dirty="0" smtClean="0"/>
              <a:t>http://frenetic-lang.org/pyretic/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8547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2013</a:t>
            </a:r>
          </a:p>
          <a:p>
            <a:pPr algn="l"/>
            <a:r>
              <a:rPr lang="en-US" dirty="0" smtClean="0"/>
              <a:t>A fast compiler for </a:t>
            </a:r>
            <a:r>
              <a:rPr lang="en-US" dirty="0" err="1" smtClean="0"/>
              <a:t>NetKAT</a:t>
            </a:r>
            <a:r>
              <a:rPr lang="en-US" dirty="0" smtClean="0"/>
              <a:t>. </a:t>
            </a:r>
            <a:r>
              <a:rPr lang="en-US" dirty="0" err="1" smtClean="0"/>
              <a:t>Smolka</a:t>
            </a:r>
            <a:r>
              <a:rPr lang="en-US" dirty="0" smtClean="0"/>
              <a:t> et al., 2015</a:t>
            </a:r>
          </a:p>
          <a:p>
            <a:pPr algn="l"/>
            <a:r>
              <a:rPr lang="en-US" sz="1800" b="0" dirty="0" err="1" smtClean="0">
                <a:solidFill>
                  <a:schemeClr val="tx1"/>
                </a:solidFill>
              </a:rPr>
              <a:t>OpenVSwitch.org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Stanford campus network topology</a:t>
            </a:r>
          </a:p>
          <a:p>
            <a:endParaRPr lang="en-US" dirty="0" smtClean="0"/>
          </a:p>
          <a:p>
            <a:r>
              <a:rPr lang="en-US" dirty="0">
                <a:sym typeface="Wingdings"/>
              </a:rPr>
              <a:t>Several queries:</a:t>
            </a:r>
          </a:p>
          <a:p>
            <a:pPr lvl="1"/>
            <a:r>
              <a:rPr lang="en-US" dirty="0">
                <a:sym typeface="Wingdings"/>
              </a:rPr>
              <a:t>Traffic matrix, </a:t>
            </a:r>
            <a:r>
              <a:rPr lang="en-US" dirty="0" err="1">
                <a:sym typeface="Wingdings"/>
              </a:rPr>
              <a:t>DDoS</a:t>
            </a:r>
            <a:r>
              <a:rPr lang="en-US" dirty="0">
                <a:sym typeface="Wingdings"/>
              </a:rPr>
              <a:t> detection, </a:t>
            </a:r>
            <a:r>
              <a:rPr lang="en-US" dirty="0" smtClean="0">
                <a:sym typeface="Wingdings"/>
              </a:rPr>
              <a:t>per-hop packet loss, </a:t>
            </a:r>
            <a:r>
              <a:rPr lang="en-US" dirty="0">
                <a:sym typeface="Wingdings"/>
              </a:rPr>
              <a:t>firewall evasion, slice </a:t>
            </a:r>
            <a:r>
              <a:rPr lang="en-US" dirty="0" smtClean="0">
                <a:sym typeface="Wingdings"/>
              </a:rPr>
              <a:t>isolation, congested link</a:t>
            </a:r>
          </a:p>
          <a:p>
            <a:pPr lvl="1"/>
            <a:endParaRPr lang="en-US" dirty="0" smtClean="0"/>
          </a:p>
          <a:p>
            <a:r>
              <a:rPr lang="en-US" dirty="0">
                <a:sym typeface="Wingdings"/>
              </a:rPr>
              <a:t>Metrics and Stanford results (</a:t>
            </a:r>
            <a:r>
              <a:rPr lang="en-US" i="1" dirty="0">
                <a:sym typeface="Wingdings"/>
              </a:rPr>
              <a:t>all queries</a:t>
            </a:r>
            <a:r>
              <a:rPr lang="en-US" dirty="0">
                <a:sym typeface="Wingdings"/>
              </a:rPr>
              <a:t> together):</a:t>
            </a:r>
          </a:p>
          <a:p>
            <a:pPr lvl="1"/>
            <a:r>
              <a:rPr lang="en-US" dirty="0">
                <a:sym typeface="Wingdings"/>
              </a:rPr>
              <a:t>Compile time: </a:t>
            </a:r>
            <a:r>
              <a:rPr lang="en-US" dirty="0" smtClean="0">
                <a:sym typeface="Wingdings"/>
              </a:rPr>
              <a:t>&gt; 2 hours  5 </a:t>
            </a:r>
            <a:r>
              <a:rPr lang="en-US" dirty="0">
                <a:sym typeface="Wingdings"/>
              </a:rPr>
              <a:t>seconds</a:t>
            </a:r>
          </a:p>
          <a:p>
            <a:pPr lvl="1"/>
            <a:r>
              <a:rPr lang="en-US" dirty="0">
                <a:sym typeface="Wingdings"/>
              </a:rPr>
              <a:t># Rules: </a:t>
            </a:r>
            <a:r>
              <a:rPr lang="en-US" dirty="0" smtClean="0">
                <a:sym typeface="Wingdings"/>
              </a:rPr>
              <a:t>~ 650</a:t>
            </a:r>
          </a:p>
          <a:p>
            <a:pPr lvl="1"/>
            <a:r>
              <a:rPr lang="en-US" dirty="0" smtClean="0">
                <a:sym typeface="Wingdings"/>
              </a:rPr>
              <a:t># State bytes: </a:t>
            </a:r>
            <a:r>
              <a:rPr lang="en-US" dirty="0">
                <a:sym typeface="Wingdings"/>
              </a:rPr>
              <a:t>2 bytes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Optimizations (Stanford)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42352"/>
              </p:ext>
            </p:extLst>
          </p:nvPr>
        </p:nvGraphicFramePr>
        <p:xfrm>
          <a:off x="332510" y="1367533"/>
          <a:ext cx="8478982" cy="48776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2088"/>
                <a:gridCol w="1423997"/>
                <a:gridCol w="1654942"/>
                <a:gridCol w="1767955"/>
              </a:tblGrid>
              <a:tr h="535783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Cumulative 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(s)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Rules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Bits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01429"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7900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4920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4080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2991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2596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56.19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35.13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5.467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28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I. Path Query Language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synthetic ISP (Waxman) topologies at various network sizes</a:t>
            </a:r>
          </a:p>
          <a:p>
            <a:endParaRPr lang="en-US" dirty="0"/>
          </a:p>
          <a:p>
            <a:r>
              <a:rPr lang="en-US" dirty="0" smtClean="0"/>
              <a:t>At each network size, run mix of queries from before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Averaged metrics across queries &amp;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Query Compile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2" y="1397712"/>
            <a:ext cx="6929135" cy="485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55631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  <a:r>
              <a:rPr lang="en-US" dirty="0" smtClean="0"/>
              <a:t>time </a:t>
            </a:r>
            <a:r>
              <a:rPr lang="en-US" dirty="0"/>
              <a:t>in </a:t>
            </a:r>
            <a:r>
              <a:rPr lang="en-US" dirty="0" smtClean="0"/>
              <a:t>man-computer </a:t>
            </a:r>
            <a:r>
              <a:rPr lang="en-US" dirty="0"/>
              <a:t>c</a:t>
            </a:r>
            <a:r>
              <a:rPr lang="en-US" dirty="0" smtClean="0"/>
              <a:t>onversational </a:t>
            </a:r>
            <a:r>
              <a:rPr lang="en-US" dirty="0"/>
              <a:t>t</a:t>
            </a:r>
            <a:r>
              <a:rPr lang="en-US" dirty="0" smtClean="0"/>
              <a:t>ransactions</a:t>
            </a:r>
            <a:r>
              <a:rPr lang="en-US" dirty="0"/>
              <a:t>. </a:t>
            </a:r>
            <a:r>
              <a:rPr lang="en-US" dirty="0" smtClean="0"/>
              <a:t>Miller, 1968</a:t>
            </a:r>
            <a:endParaRPr lang="en-US" dirty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79418" y="4298867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852548" y="3907459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Interactive problem solving (15s)</a:t>
            </a:r>
          </a:p>
        </p:txBody>
      </p:sp>
    </p:spTree>
    <p:extLst>
      <p:ext uri="{BB962C8B-B14F-4D97-AF65-F5344CB8AC3E}">
        <p14:creationId xmlns:p14="http://schemas.microsoft.com/office/powerpoint/2010/main" val="75999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Rule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3" y="1402025"/>
            <a:ext cx="6918857" cy="48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6928" y="2078659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Switch TCAM capacity: 2K-4K rules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5248893" y="1508643"/>
            <a:ext cx="368135" cy="57001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Packet State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7" y="1396934"/>
            <a:ext cx="6926130" cy="48482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1575858" y="4294911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48988" y="3903503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VLAN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575858" y="2973571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848988" y="2582163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MPLS</a:t>
            </a:r>
          </a:p>
        </p:txBody>
      </p:sp>
    </p:spTree>
    <p:extLst>
      <p:ext uri="{BB962C8B-B14F-4D97-AF65-F5344CB8AC3E}">
        <p14:creationId xmlns:p14="http://schemas.microsoft.com/office/powerpoint/2010/main" val="85202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 path query language</a:t>
            </a:r>
          </a:p>
          <a:p>
            <a:pPr lvl="1"/>
            <a:r>
              <a:rPr lang="en-US" dirty="0" smtClean="0"/>
              <a:t>Regular expressions, grouping</a:t>
            </a:r>
          </a:p>
          <a:p>
            <a:pPr lvl="1"/>
            <a:r>
              <a:rPr lang="en-US" dirty="0" smtClean="0"/>
              <a:t>Capture locations, capture actions</a:t>
            </a:r>
          </a:p>
          <a:p>
            <a:pPr lvl="1"/>
            <a:endParaRPr lang="en-US" dirty="0"/>
          </a:p>
          <a:p>
            <a:r>
              <a:rPr lang="en-US" dirty="0" smtClean="0"/>
              <a:t>Compositional run-time system</a:t>
            </a:r>
          </a:p>
          <a:p>
            <a:pPr lvl="1"/>
            <a:r>
              <a:rPr lang="en-US" dirty="0" smtClean="0"/>
              <a:t>Query-DFA packet 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Key optimizations for a practical system</a:t>
            </a:r>
          </a:p>
          <a:p>
            <a:pPr lvl="1"/>
            <a:r>
              <a:rPr lang="en-US" dirty="0" smtClean="0"/>
              <a:t>Addressing cross-product explosion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Paper and more info at</a:t>
            </a:r>
            <a:r>
              <a:rPr lang="en-US" dirty="0"/>
              <a:t> </a:t>
            </a:r>
            <a:r>
              <a:rPr lang="en-US" dirty="0" smtClean="0"/>
              <a:t>http://www.cs.princeton.edu/~narayana/pathqueries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Declarative Measurement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loss localization</a:t>
            </a:r>
          </a:p>
          <a:p>
            <a:r>
              <a:rPr lang="en-US" dirty="0" smtClean="0"/>
              <a:t>Uneven load balancing</a:t>
            </a:r>
          </a:p>
          <a:p>
            <a:r>
              <a:rPr lang="en-US" dirty="0" smtClean="0"/>
              <a:t>Traffic </a:t>
            </a:r>
            <a:r>
              <a:rPr lang="en-US" dirty="0"/>
              <a:t>matrix</a:t>
            </a:r>
          </a:p>
          <a:p>
            <a:r>
              <a:rPr lang="en-US" dirty="0"/>
              <a:t>Slice isolation</a:t>
            </a:r>
          </a:p>
          <a:p>
            <a:r>
              <a:rPr lang="en-US" dirty="0" err="1"/>
              <a:t>DDoS</a:t>
            </a:r>
            <a:r>
              <a:rPr lang="en-US" dirty="0"/>
              <a:t> source identification</a:t>
            </a:r>
          </a:p>
          <a:p>
            <a:r>
              <a:rPr lang="en-US" dirty="0"/>
              <a:t>Port-level traffic matrix</a:t>
            </a:r>
          </a:p>
          <a:p>
            <a:r>
              <a:rPr lang="en-US" dirty="0"/>
              <a:t>Congested link diagnosis</a:t>
            </a:r>
          </a:p>
          <a:p>
            <a:r>
              <a:rPr lang="en-US" dirty="0"/>
              <a:t>Loop detection</a:t>
            </a:r>
          </a:p>
          <a:p>
            <a:r>
              <a:rPr lang="en-US" dirty="0" err="1"/>
              <a:t>Middlebox</a:t>
            </a:r>
            <a:r>
              <a:rPr lang="en-US" dirty="0"/>
              <a:t> traversal order</a:t>
            </a:r>
          </a:p>
          <a:p>
            <a:r>
              <a:rPr lang="en-US" dirty="0"/>
              <a:t>Incorrect NAT rewrite</a:t>
            </a:r>
          </a:p>
          <a:p>
            <a:r>
              <a:rPr lang="en-US" dirty="0"/>
              <a:t>Firewall evasion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 flipH="1">
            <a:off x="4682331" y="1219200"/>
            <a:ext cx="794286" cy="5040371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8320" y="3200776"/>
            <a:ext cx="329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</a:rPr>
              <a:t>Q: Common Primitives?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6617" y="4292113"/>
            <a:ext cx="341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1" dirty="0" smtClean="0">
                <a:solidFill>
                  <a:schemeClr val="tx1"/>
                </a:solidFill>
              </a:rPr>
              <a:t>Without referring to: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Forwarding policy</a:t>
            </a:r>
          </a:p>
          <a:p>
            <a:pPr marL="342900" indent="-342900" algn="l">
              <a:buFontTx/>
              <a:buChar char="-"/>
            </a:pPr>
            <a:r>
              <a:rPr lang="en-US" sz="2400" b="0" dirty="0" smtClean="0">
                <a:solidFill>
                  <a:schemeClr val="tx1"/>
                </a:solidFill>
              </a:rPr>
              <a:t>Other measurements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Hardware specifics</a:t>
            </a:r>
          </a:p>
          <a:p>
            <a:pPr algn="l"/>
            <a:endParaRPr lang="en-US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Primitive: Packet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goal</a:t>
            </a:r>
            <a:r>
              <a:rPr lang="en-US" dirty="0"/>
              <a:t> </a:t>
            </a:r>
            <a:r>
              <a:rPr lang="en-US" dirty="0" smtClean="0"/>
              <a:t>in the examples:</a:t>
            </a:r>
          </a:p>
          <a:p>
            <a:pPr lvl="1"/>
            <a:r>
              <a:rPr lang="en-US" dirty="0" smtClean="0"/>
              <a:t>Relate packets across switches and interfaces, as they flow through the network</a:t>
            </a:r>
          </a:p>
          <a:p>
            <a:endParaRPr lang="en-US" dirty="0"/>
          </a:p>
          <a:p>
            <a:r>
              <a:rPr lang="en-US" dirty="0" smtClean="0"/>
              <a:t>Packet </a:t>
            </a:r>
            <a:r>
              <a:rPr lang="en-US" i="1" dirty="0" smtClean="0"/>
              <a:t>paths</a:t>
            </a:r>
            <a:r>
              <a:rPr lang="en-US" dirty="0" smtClean="0"/>
              <a:t>: </a:t>
            </a:r>
          </a:p>
          <a:p>
            <a:pPr lvl="1"/>
            <a:r>
              <a:rPr lang="en-US" i="1" dirty="0" smtClean="0"/>
              <a:t>Tests </a:t>
            </a:r>
            <a:r>
              <a:rPr lang="en-US" dirty="0" smtClean="0"/>
              <a:t>on packets at a single location in network</a:t>
            </a:r>
          </a:p>
          <a:p>
            <a:pPr lvl="1"/>
            <a:r>
              <a:rPr lang="en-US" i="1" dirty="0" smtClean="0"/>
              <a:t>Same</a:t>
            </a:r>
            <a:r>
              <a:rPr lang="en-US" dirty="0" smtClean="0"/>
              <a:t> packet must satisfy </a:t>
            </a:r>
            <a:r>
              <a:rPr lang="en-US" i="1" dirty="0" smtClean="0"/>
              <a:t>multiple</a:t>
            </a:r>
            <a:r>
              <a:rPr lang="en-US" dirty="0" smtClean="0"/>
              <a:t> tests</a:t>
            </a:r>
          </a:p>
          <a:p>
            <a:pPr lvl="1"/>
            <a:endParaRPr lang="en-US" dirty="0"/>
          </a:p>
          <a:p>
            <a:r>
              <a:rPr lang="en-US" dirty="0" smtClean="0"/>
              <a:t>Specify measurements precisely:</a:t>
            </a:r>
          </a:p>
          <a:p>
            <a:pPr lvl="1"/>
            <a:r>
              <a:rPr lang="en-US" i="1" dirty="0" smtClean="0"/>
              <a:t>Where</a:t>
            </a:r>
            <a:r>
              <a:rPr lang="en-US" dirty="0" smtClean="0"/>
              <a:t> to capture the packets?</a:t>
            </a:r>
          </a:p>
          <a:p>
            <a:pPr lvl="1"/>
            <a:r>
              <a:rPr lang="en-US" i="1" dirty="0" smtClean="0"/>
              <a:t>How</a:t>
            </a:r>
            <a:r>
              <a:rPr lang="en-US" dirty="0" smtClean="0"/>
              <a:t> to capture the packets?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260087" y="3476366"/>
            <a:ext cx="3456878" cy="1493880"/>
          </a:xfrm>
          <a:custGeom>
            <a:avLst/>
            <a:gdLst>
              <a:gd name="connsiteX0" fmla="*/ 0 w 3456878"/>
              <a:gd name="connsiteY0" fmla="*/ 493471 h 1493880"/>
              <a:gd name="connsiteX1" fmla="*/ 1182030 w 3456878"/>
              <a:gd name="connsiteY1" fmla="*/ 1485929 h 1493880"/>
              <a:gd name="connsiteX2" fmla="*/ 2196791 w 3456878"/>
              <a:gd name="connsiteY2" fmla="*/ 13968 h 1493880"/>
              <a:gd name="connsiteX3" fmla="*/ 3456878 w 3456878"/>
              <a:gd name="connsiteY3" fmla="*/ 705344 h 149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878" h="1493880">
                <a:moveTo>
                  <a:pt x="0" y="493471"/>
                </a:moveTo>
                <a:cubicBezTo>
                  <a:pt x="407949" y="1029658"/>
                  <a:pt x="815898" y="1565846"/>
                  <a:pt x="1182030" y="1485929"/>
                </a:cubicBezTo>
                <a:cubicBezTo>
                  <a:pt x="1548162" y="1406012"/>
                  <a:pt x="1817650" y="144065"/>
                  <a:pt x="2196791" y="13968"/>
                </a:cubicBezTo>
                <a:cubicBezTo>
                  <a:pt x="2575932" y="-116130"/>
                  <a:pt x="3456878" y="705344"/>
                  <a:pt x="3456878" y="705344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50349" y="3039770"/>
            <a:ext cx="33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S6 ^ S3 ^ S4</a:t>
            </a:r>
          </a:p>
        </p:txBody>
      </p:sp>
    </p:spTree>
    <p:extLst>
      <p:ext uri="{BB962C8B-B14F-4D97-AF65-F5344CB8AC3E}">
        <p14:creationId xmlns:p14="http://schemas.microsoft.com/office/powerpoint/2010/main" val="97024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49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rgbClr val="00B8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45559</TotalTime>
  <Words>2907</Words>
  <Application>Microsoft Macintosh PowerPoint</Application>
  <PresentationFormat>On-screen Show (4:3)</PresentationFormat>
  <Paragraphs>714</Paragraphs>
  <Slides>54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1_Office Theme</vt:lpstr>
      <vt:lpstr>Measurement Query Languages for Software-Defined Networks  </vt:lpstr>
      <vt:lpstr>Management = Measure + Control</vt:lpstr>
      <vt:lpstr>Measuring is a Hard (Big-Data) Problem</vt:lpstr>
      <vt:lpstr>Declarative Query Language</vt:lpstr>
      <vt:lpstr>PowerPoint Presentation</vt:lpstr>
      <vt:lpstr>Goal: Declarative Measurement Spec</vt:lpstr>
      <vt:lpstr>Key Primitive: Packet Path</vt:lpstr>
      <vt:lpstr>Expressing Packet Paths</vt:lpstr>
      <vt:lpstr>Expressing Packet Paths</vt:lpstr>
      <vt:lpstr>Expressing Packet Paths</vt:lpstr>
      <vt:lpstr>Expressing Packet Paths</vt:lpstr>
      <vt:lpstr>Expressing Packet Paths</vt:lpstr>
      <vt:lpstr>Expressing Packet Paths</vt:lpstr>
      <vt:lpstr>Query Language</vt:lpstr>
      <vt:lpstr>Packets Evading a Firewall</vt:lpstr>
      <vt:lpstr>Evaluation: Let’s write queries! </vt:lpstr>
      <vt:lpstr>Evaluation: Let’s write queries! (3/3)</vt:lpstr>
      <vt:lpstr>Evaluation: Let’s write queries! </vt:lpstr>
      <vt:lpstr>Query Language</vt:lpstr>
      <vt:lpstr>Where to capture matching packets?</vt:lpstr>
      <vt:lpstr>How to process matching packets?</vt:lpstr>
      <vt:lpstr>More Query Examples</vt:lpstr>
      <vt:lpstr>PowerPoint Presentation</vt:lpstr>
      <vt:lpstr>Solution Approach</vt:lpstr>
      <vt:lpstr>Goal: Query  Network Measurement</vt:lpstr>
      <vt:lpstr>Commodity HW: Match-Action Tables</vt:lpstr>
      <vt:lpstr>Commodity HW: Multi-Stage Mat-Act</vt:lpstr>
      <vt:lpstr>Goal: Query  Network Measurement</vt:lpstr>
      <vt:lpstr>Goal: Query  Network Measurement</vt:lpstr>
      <vt:lpstr>Recording Limited Path Info on Packets</vt:lpstr>
      <vt:lpstr>Reducing Path Information on Packets</vt:lpstr>
      <vt:lpstr>Downstream Query Compilation (1/3)</vt:lpstr>
      <vt:lpstr>Downstream Query Compilation (2/3)</vt:lpstr>
      <vt:lpstr>Downstream Query Compilation (3/3)</vt:lpstr>
      <vt:lpstr>Downstream Query Compilation (3/3)</vt:lpstr>
      <vt:lpstr>PowerPoint Presentation</vt:lpstr>
      <vt:lpstr>Solution Approach</vt:lpstr>
      <vt:lpstr>Goal: Make Run-Time Efficient</vt:lpstr>
      <vt:lpstr>Optimizations: Summary</vt:lpstr>
      <vt:lpstr>Optimizations: Summary</vt:lpstr>
      <vt:lpstr>Cross-Product Explosion</vt:lpstr>
      <vt:lpstr>Taming Cross-Product Explosion</vt:lpstr>
      <vt:lpstr>Taming Cross-Product Explosion</vt:lpstr>
      <vt:lpstr>Taming Huge Policies</vt:lpstr>
      <vt:lpstr>Taming Huge Policies</vt:lpstr>
      <vt:lpstr>Taming Overlapping Query Predicates</vt:lpstr>
      <vt:lpstr>Implementation</vt:lpstr>
      <vt:lpstr>Benefit of Optimizations</vt:lpstr>
      <vt:lpstr>Benefit of Optimizations (Stanford)</vt:lpstr>
      <vt:lpstr>Scalability Trends</vt:lpstr>
      <vt:lpstr>I. Query Compile Time</vt:lpstr>
      <vt:lpstr>II. Rule Count</vt:lpstr>
      <vt:lpstr>III. Packet State Bits</vt:lpstr>
      <vt:lpstr>Summary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Compiling Path Queries in Software-Defined Networks</dc:title>
  <dc:creator>Srinivas Narayana</dc:creator>
  <cp:lastModifiedBy>Jennifer Rexford</cp:lastModifiedBy>
  <cp:revision>5070</cp:revision>
  <cp:lastPrinted>2015-10-23T13:07:07Z</cp:lastPrinted>
  <dcterms:created xsi:type="dcterms:W3CDTF">2014-07-26T18:58:43Z</dcterms:created>
  <dcterms:modified xsi:type="dcterms:W3CDTF">2015-12-10T14:52:24Z</dcterms:modified>
</cp:coreProperties>
</file>