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8" r:id="rId3"/>
    <p:sldId id="290" r:id="rId4"/>
    <p:sldId id="291" r:id="rId5"/>
    <p:sldId id="331" r:id="rId6"/>
    <p:sldId id="332" r:id="rId7"/>
    <p:sldId id="333" r:id="rId8"/>
    <p:sldId id="33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9" r:id="rId20"/>
    <p:sldId id="334" r:id="rId21"/>
    <p:sldId id="33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90" autoAdjust="0"/>
    <p:restoredTop sz="93627" autoAdjust="0"/>
  </p:normalViewPr>
  <p:slideViewPr>
    <p:cSldViewPr snapToGrid="0" snapToObjects="1">
      <p:cViewPr>
        <p:scale>
          <a:sx n="90" d="100"/>
          <a:sy n="90" d="100"/>
        </p:scale>
        <p:origin x="-176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3/11/14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3/11/14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14, 2014: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4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mobile broadband ecosystem is built on a seemingly “virtuous cycle,” where networks that</a:t>
            </a:r>
            <a:r>
              <a:rPr lang="en-US" baseline="0" dirty="0" smtClean="0"/>
              <a:t> </a:t>
            </a:r>
            <a:r>
              <a:rPr lang="en-US" dirty="0" smtClean="0"/>
              <a:t>are fast, reliable, and widely available encourage the creation of mobile devices that connect to</a:t>
            </a:r>
            <a:r>
              <a:rPr lang="en-US" baseline="0" dirty="0" smtClean="0"/>
              <a:t> </a:t>
            </a:r>
            <a:r>
              <a:rPr lang="en-US" dirty="0" smtClean="0"/>
              <a:t>these networks, which spurs innovation in compelling applications, which in turn motivate more</a:t>
            </a:r>
            <a:r>
              <a:rPr lang="en-US" baseline="0" dirty="0" smtClean="0"/>
              <a:t> </a:t>
            </a:r>
            <a:r>
              <a:rPr lang="en-US" dirty="0" smtClean="0"/>
              <a:t>users to adopt the technology, spurring further investment in the underlying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6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roles played by many parties, including the network (i.e., mobile network operators and</a:t>
            </a:r>
            <a:r>
              <a:rPr lang="en-US" baseline="0" dirty="0" smtClean="0"/>
              <a:t> </a:t>
            </a:r>
            <a:r>
              <a:rPr lang="en-US" dirty="0" smtClean="0"/>
              <a:t>network equipment vendors), the devices (i.e., device manufacturers and </a:t>
            </a:r>
            <a:r>
              <a:rPr lang="en-US" dirty="0" err="1" smtClean="0"/>
              <a:t>operating­system</a:t>
            </a:r>
            <a:r>
              <a:rPr lang="en-US" baseline="0" dirty="0" smtClean="0"/>
              <a:t> </a:t>
            </a:r>
            <a:r>
              <a:rPr lang="en-US" dirty="0" smtClean="0"/>
              <a:t>developers), and the applications (i.e., application developers) in delivering mobile broadband</a:t>
            </a:r>
            <a:r>
              <a:rPr lang="en-US" baseline="0" dirty="0" smtClean="0"/>
              <a:t> </a:t>
            </a:r>
            <a:r>
              <a:rPr lang="en-US" dirty="0" smtClean="0"/>
              <a:t>services to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6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3/11/14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3/11/14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3/11/14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3/11/14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3/11/14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3/11/14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3/11/14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3/11/14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3/11/14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3/11/14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3/11/14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3/11/14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ition.fcc.gov/cgb/oiac/oiac-2013-annual-report.pdf" TargetMode="External"/><Relationship Id="rId4" Type="http://schemas.openxmlformats.org/officeDocument/2006/relationships/hyperlink" Target="http://transition.fcc.gov/cgb/events/ATT-FaceTimeReport.pdf" TargetMode="External"/><Relationship Id="rId5" Type="http://schemas.openxmlformats.org/officeDocument/2006/relationships/hyperlink" Target="http://transition.fcc.gov/cgb/oiac/Mobile-Broadband-Ecosystem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cc.gov/encyclopedia/open-internet-advisory-committe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5111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6869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Understanding the “Net Neutrality” Debate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42644"/>
            <a:ext cx="6400800" cy="1752600"/>
          </a:xfrm>
        </p:spPr>
        <p:txBody>
          <a:bodyPr/>
          <a:lstStyle/>
          <a:p>
            <a:r>
              <a:rPr lang="en-US" dirty="0" smtClean="0"/>
              <a:t>Jennifer Rexford’91</a:t>
            </a:r>
          </a:p>
          <a:p>
            <a:r>
              <a:rPr lang="en-US" sz="2400" dirty="0" smtClean="0"/>
              <a:t>Princeton University</a:t>
            </a:r>
            <a:endParaRPr lang="en-US" sz="24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33" y="0"/>
            <a:ext cx="2074333" cy="207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41500" cy="1890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00" y="4701822"/>
            <a:ext cx="2483555" cy="19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9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and </a:t>
            </a:r>
            <a:r>
              <a:rPr lang="en-US" dirty="0" err="1" smtClean="0"/>
              <a:t>FaceTime</a:t>
            </a:r>
            <a:r>
              <a:rPr lang="en-US" dirty="0" smtClean="0"/>
              <a:t>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4" y="1600200"/>
            <a:ext cx="575168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Jun’12: Apple announces </a:t>
            </a:r>
            <a:br>
              <a:rPr lang="en-US" dirty="0">
                <a:latin typeface="Arial" charset="0"/>
                <a:ea typeface="MS PGothic" charset="0"/>
                <a:cs typeface="Arial" charset="0"/>
              </a:rPr>
            </a:b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over cellular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Carrier restrictions may apply</a:t>
            </a:r>
          </a:p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Aug’12: AT&amp;T limits use </a:t>
            </a:r>
            <a:br>
              <a:rPr lang="en-US" dirty="0">
                <a:latin typeface="Arial" charset="0"/>
                <a:ea typeface="MS PGothic" charset="0"/>
                <a:cs typeface="Arial" charset="0"/>
              </a:rPr>
            </a:br>
            <a:r>
              <a:rPr lang="en-US" dirty="0">
                <a:latin typeface="Arial" charset="0"/>
                <a:ea typeface="MS PGothic" charset="0"/>
                <a:cs typeface="Arial" charset="0"/>
              </a:rPr>
              <a:t>of </a:t>
            </a: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over cellular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Limited to customers with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the Mobile Share plan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Sprint and Verizon announce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support on all data plans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56" y="1529645"/>
            <a:ext cx="3133548" cy="47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4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and </a:t>
            </a:r>
            <a:r>
              <a:rPr lang="en-US" dirty="0" err="1" smtClean="0"/>
              <a:t>FaceTime</a:t>
            </a:r>
            <a:r>
              <a:rPr lang="en-US" dirty="0" smtClean="0"/>
              <a:t>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734778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Aug’12: Some advocates </a:t>
            </a: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&amp; press 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denounce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AT&amp;T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violated Open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Internet Order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competes with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telephony service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Shouldn’t discriminate by data plan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MS PGothic" charset="0"/>
              </a:rPr>
              <a:t>Aug</a:t>
            </a:r>
            <a:r>
              <a:rPr lang="en-US" dirty="0">
                <a:latin typeface="Arial" charset="0"/>
                <a:ea typeface="MS PGothic" charset="0"/>
              </a:rPr>
              <a:t>’12: AT&amp;T responds in a </a:t>
            </a:r>
            <a:r>
              <a:rPr lang="en-US" dirty="0" smtClean="0">
                <a:latin typeface="Arial" charset="0"/>
                <a:ea typeface="MS PGothic" charset="0"/>
              </a:rPr>
              <a:t>blog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AT&amp;T’s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transparent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AT&amp;T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has no video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chat app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FCC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doesn’t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regulate preloaded apps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5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and </a:t>
            </a:r>
            <a:r>
              <a:rPr lang="en-US" dirty="0" err="1" smtClean="0"/>
              <a:t>FaceTime</a:t>
            </a:r>
            <a:r>
              <a:rPr lang="en-US" dirty="0" smtClean="0"/>
              <a:t>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588022" cy="46510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Sep’12: Public interest groups respond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Intent to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file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 FCC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complaint</a:t>
            </a:r>
          </a:p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Oct’12: AT&amp;T customer files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FCC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complaint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Blocking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his “unlimited” data plan</a:t>
            </a:r>
          </a:p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Nov’12: AT&amp;T relaxes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limitations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Supporting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some plans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over LTE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‘13: AT&amp;T rolls out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over cellular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all data plans (including unlimited plans)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1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4578" cy="261902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Pre-loaded application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Available to all users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popular phone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Accessed via device’s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calling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22" y="1860549"/>
            <a:ext cx="3635890" cy="40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8689" cy="491913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High </a:t>
            </a:r>
            <a:r>
              <a:rPr lang="en-US" dirty="0">
                <a:latin typeface="Arial" charset="0"/>
                <a:ea typeface="MS PGothic" charset="0"/>
              </a:rPr>
              <a:t>bandwidth </a:t>
            </a:r>
            <a:r>
              <a:rPr lang="en-US" dirty="0" smtClean="0">
                <a:latin typeface="Arial" charset="0"/>
                <a:ea typeface="MS PGothic" charset="0"/>
              </a:rPr>
              <a:t>usage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Heavy load in both directions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Asymmetric network capacity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MS PGothic" charset="0"/>
                <a:cs typeface="MS PGothic" charset="0"/>
              </a:rPr>
              <a:t>Limited adaptation in the face of </a:t>
            </a:r>
            <a:r>
              <a:rPr lang="en-US" dirty="0" smtClean="0">
                <a:latin typeface="Arial" charset="0"/>
                <a:ea typeface="MS PGothic" charset="0"/>
                <a:cs typeface="MS PGothic" charset="0"/>
              </a:rPr>
              <a:t>congestion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11" y="1665111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079" y="4035476"/>
            <a:ext cx="1593144" cy="1629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86539" y="3510542"/>
            <a:ext cx="1593144" cy="16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90" y="3450166"/>
            <a:ext cx="4543778" cy="3407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5046133" cy="27742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Staged </a:t>
            </a:r>
            <a:r>
              <a:rPr lang="en-US" dirty="0">
                <a:latin typeface="Arial" charset="0"/>
                <a:ea typeface="MS PGothic" charset="0"/>
              </a:rPr>
              <a:t>deployment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Rapid adoption could lead to unpredictable load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Initially limit the number of users accessing an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62333" y="2836333"/>
            <a:ext cx="1024467" cy="733778"/>
          </a:xfrm>
          <a:prstGeom prst="rect">
            <a:avLst/>
          </a:prstGeom>
          <a:solidFill>
            <a:schemeClr val="bg1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1023" cy="21392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Enforcement 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point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Usage limited on the device, not in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89" y="3260405"/>
            <a:ext cx="3095978" cy="346107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78" y="3513667"/>
            <a:ext cx="3000022" cy="300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963333" y="4938889"/>
            <a:ext cx="358986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Opinion #1: App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to single out one (popular) app</a:t>
            </a:r>
          </a:p>
          <a:p>
            <a:pPr lvl="1"/>
            <a:r>
              <a:rPr lang="en-US" dirty="0" smtClean="0"/>
              <a:t>May led to blocking </a:t>
            </a:r>
            <a:r>
              <a:rPr lang="en-US" dirty="0" smtClean="0"/>
              <a:t>other lawful apps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smtClean="0"/>
              <a:t>upgrade to expensive </a:t>
            </a:r>
            <a:r>
              <a:rPr lang="en-US" dirty="0" smtClean="0"/>
              <a:t>plans</a:t>
            </a:r>
          </a:p>
          <a:p>
            <a:pPr lvl="1"/>
            <a:r>
              <a:rPr lang="en-US" dirty="0" smtClean="0"/>
              <a:t>Discourages investment in mobile apps</a:t>
            </a:r>
          </a:p>
          <a:p>
            <a:r>
              <a:rPr lang="en-US" dirty="0" smtClean="0"/>
              <a:t>App-agnostic management is better</a:t>
            </a:r>
          </a:p>
          <a:p>
            <a:pPr lvl="1"/>
            <a:r>
              <a:rPr lang="en-US" dirty="0" smtClean="0"/>
              <a:t>Rate limit customers during peak hours</a:t>
            </a:r>
          </a:p>
          <a:p>
            <a:pPr lvl="1"/>
            <a:r>
              <a:rPr lang="en-US" dirty="0" smtClean="0"/>
              <a:t>Vary pricing based on the congestion</a:t>
            </a:r>
          </a:p>
          <a:p>
            <a:pPr lvl="1"/>
            <a:r>
              <a:rPr lang="en-US" dirty="0" smtClean="0"/>
              <a:t>… regardless of the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5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#2: Service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5133" cy="49755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AT&amp;T at a higher risk for focused overload</a:t>
            </a:r>
          </a:p>
          <a:p>
            <a:pPr lvl="1"/>
            <a:r>
              <a:rPr lang="en-US" dirty="0" smtClean="0"/>
              <a:t>Many customers have iPhones</a:t>
            </a:r>
          </a:p>
          <a:p>
            <a:pPr lvl="1"/>
            <a:r>
              <a:rPr lang="en-US" dirty="0" smtClean="0"/>
              <a:t>… and unlimited data plans</a:t>
            </a:r>
          </a:p>
          <a:p>
            <a:r>
              <a:rPr lang="en-US" dirty="0" smtClean="0"/>
              <a:t>Good to introduce </a:t>
            </a:r>
            <a:r>
              <a:rPr lang="en-US" dirty="0" err="1" smtClean="0"/>
              <a:t>FaceTime</a:t>
            </a:r>
            <a:r>
              <a:rPr lang="en-US" dirty="0" smtClean="0"/>
              <a:t> gradually</a:t>
            </a:r>
          </a:p>
          <a:p>
            <a:pPr lvl="1"/>
            <a:r>
              <a:rPr lang="en-US" dirty="0" smtClean="0"/>
              <a:t>Constrain the number of users</a:t>
            </a:r>
          </a:p>
          <a:p>
            <a:pPr lvl="1"/>
            <a:r>
              <a:rPr lang="en-US" dirty="0" smtClean="0"/>
              <a:t>Create incentives to limit use</a:t>
            </a:r>
          </a:p>
          <a:p>
            <a:pPr lvl="1"/>
            <a:r>
              <a:rPr lang="en-US" dirty="0" smtClean="0"/>
              <a:t>Reduce negative impact on others </a:t>
            </a:r>
          </a:p>
          <a:p>
            <a:r>
              <a:rPr lang="en-US" dirty="0" smtClean="0"/>
              <a:t>Dynamic rate limiting was less attractive</a:t>
            </a:r>
          </a:p>
          <a:p>
            <a:pPr lvl="1"/>
            <a:r>
              <a:rPr lang="en-US" dirty="0" smtClean="0"/>
              <a:t>Complex, not supported by equipment</a:t>
            </a:r>
          </a:p>
          <a:p>
            <a:pPr lvl="1"/>
            <a:r>
              <a:rPr lang="en-US" dirty="0" smtClean="0"/>
              <a:t>May degrade performance for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6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Tip of the Iceberg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1600199"/>
            <a:ext cx="8819444" cy="5121275"/>
          </a:xfrm>
        </p:spPr>
        <p:txBody>
          <a:bodyPr>
            <a:normAutofit/>
          </a:bodyPr>
          <a:lstStyle/>
          <a:p>
            <a:r>
              <a:rPr lang="en-US" dirty="0" smtClean="0"/>
              <a:t>Carrier service agreements</a:t>
            </a:r>
          </a:p>
          <a:p>
            <a:pPr lvl="1"/>
            <a:r>
              <a:rPr lang="en-US" dirty="0" smtClean="0"/>
              <a:t>Billing models (e.g., unlimited, capped, etc.)</a:t>
            </a:r>
          </a:p>
          <a:p>
            <a:pPr lvl="1"/>
            <a:r>
              <a:rPr lang="en-US" dirty="0" smtClean="0"/>
              <a:t>Device locking and restrictions on tethering</a:t>
            </a:r>
          </a:p>
          <a:p>
            <a:pPr lvl="1"/>
            <a:r>
              <a:rPr lang="en-US" dirty="0" smtClean="0"/>
              <a:t>Zero-rating (“toll free”) trend outside the U.S.</a:t>
            </a:r>
          </a:p>
          <a:p>
            <a:r>
              <a:rPr lang="en-US" dirty="0" smtClean="0"/>
              <a:t>Apps and operating systems</a:t>
            </a:r>
          </a:p>
          <a:p>
            <a:pPr lvl="1"/>
            <a:r>
              <a:rPr lang="en-US" dirty="0" smtClean="0"/>
              <a:t>App stores (screening policies, revenue sharing)</a:t>
            </a:r>
          </a:p>
          <a:p>
            <a:pPr lvl="1"/>
            <a:r>
              <a:rPr lang="en-US" dirty="0" smtClean="0"/>
              <a:t>Network-unfriendly apps (chatty, unfair, inefficient)</a:t>
            </a:r>
          </a:p>
          <a:p>
            <a:pPr lvl="1"/>
            <a:r>
              <a:rPr lang="en-US" dirty="0" smtClean="0"/>
              <a:t>Android handset agreements (anti-fragmentation)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9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98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Treat </a:t>
            </a:r>
            <a:r>
              <a:rPr lang="en-US" dirty="0" smtClean="0"/>
              <a:t>all data on the Internet equally</a:t>
            </a:r>
          </a:p>
          <a:p>
            <a:pPr lvl="1"/>
            <a:r>
              <a:rPr lang="en-US" dirty="0" smtClean="0"/>
              <a:t>Not block, discriminate, or charge differently</a:t>
            </a:r>
          </a:p>
          <a:p>
            <a:pPr lvl="1"/>
            <a:r>
              <a:rPr lang="en-US" dirty="0" smtClean="0"/>
              <a:t>… by user, content, site, platform, app, etc.</a:t>
            </a:r>
          </a:p>
          <a:p>
            <a:r>
              <a:rPr lang="en-US" dirty="0" smtClean="0"/>
              <a:t>Proponents</a:t>
            </a:r>
          </a:p>
          <a:p>
            <a:pPr lvl="1"/>
            <a:r>
              <a:rPr lang="en-US" dirty="0" smtClean="0"/>
              <a:t>Openness is </a:t>
            </a:r>
            <a:r>
              <a:rPr lang="en-US" dirty="0" smtClean="0"/>
              <a:t>a hallmark </a:t>
            </a:r>
            <a:r>
              <a:rPr lang="en-US" dirty="0" smtClean="0"/>
              <a:t>of the Internet</a:t>
            </a:r>
          </a:p>
          <a:p>
            <a:pPr lvl="1"/>
            <a:r>
              <a:rPr lang="en-US" dirty="0" smtClean="0"/>
              <a:t>Net-neutrality </a:t>
            </a:r>
            <a:r>
              <a:rPr lang="en-US" dirty="0" smtClean="0"/>
              <a:t>preserves competition</a:t>
            </a:r>
            <a:endParaRPr lang="en-US" dirty="0" smtClean="0"/>
          </a:p>
          <a:p>
            <a:pPr lvl="1"/>
            <a:r>
              <a:rPr lang="en-US" dirty="0" smtClean="0"/>
              <a:t>Service providers have a </a:t>
            </a:r>
            <a:r>
              <a:rPr lang="en-US" dirty="0"/>
              <a:t>near </a:t>
            </a:r>
            <a:r>
              <a:rPr lang="en-US" dirty="0" smtClean="0"/>
              <a:t>monopoly</a:t>
            </a:r>
          </a:p>
          <a:p>
            <a:r>
              <a:rPr lang="en-US" dirty="0" smtClean="0"/>
              <a:t>Opponents</a:t>
            </a:r>
          </a:p>
          <a:p>
            <a:pPr lvl="1"/>
            <a:r>
              <a:rPr lang="en-US" dirty="0" smtClean="0"/>
              <a:t>Good to have variety </a:t>
            </a:r>
            <a:r>
              <a:rPr lang="en-US" dirty="0" smtClean="0"/>
              <a:t>of service plans/</a:t>
            </a:r>
            <a:r>
              <a:rPr lang="en-US" dirty="0" smtClean="0"/>
              <a:t>prices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roadband </a:t>
            </a:r>
            <a:r>
              <a:rPr lang="en-US" dirty="0" smtClean="0"/>
              <a:t>space is already competitive</a:t>
            </a:r>
          </a:p>
          <a:p>
            <a:pPr lvl="1"/>
            <a:r>
              <a:rPr lang="en-US" dirty="0" smtClean="0"/>
              <a:t>Restricting providers </a:t>
            </a:r>
            <a:r>
              <a:rPr lang="en-US" dirty="0" smtClean="0"/>
              <a:t>restricts </a:t>
            </a:r>
            <a:r>
              <a:rPr lang="en-US" dirty="0" smtClean="0"/>
              <a:t>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7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 neutrality is a complex issue</a:t>
            </a:r>
          </a:p>
          <a:p>
            <a:pPr lvl="1"/>
            <a:r>
              <a:rPr lang="en-US" dirty="0" smtClean="0"/>
              <a:t>What is “openness”?</a:t>
            </a:r>
          </a:p>
          <a:p>
            <a:pPr lvl="1"/>
            <a:r>
              <a:rPr lang="en-US" dirty="0" smtClean="0"/>
              <a:t>What best enables “competition”?</a:t>
            </a:r>
            <a:endParaRPr lang="en-US" dirty="0"/>
          </a:p>
          <a:p>
            <a:pPr lvl="1"/>
            <a:r>
              <a:rPr lang="en-US" dirty="0" smtClean="0"/>
              <a:t>What is the best way to foster openness?</a:t>
            </a:r>
          </a:p>
          <a:p>
            <a:r>
              <a:rPr lang="en-US" dirty="0"/>
              <a:t>I</a:t>
            </a:r>
            <a:r>
              <a:rPr lang="en-US" dirty="0" smtClean="0"/>
              <a:t>ssue goes far beyond service providers</a:t>
            </a:r>
          </a:p>
          <a:p>
            <a:pPr lvl="1"/>
            <a:r>
              <a:rPr lang="en-US" dirty="0" smtClean="0"/>
              <a:t>Applications, operating systems, devices</a:t>
            </a:r>
          </a:p>
          <a:p>
            <a:pPr lvl="1"/>
            <a:r>
              <a:rPr lang="en-US" dirty="0" smtClean="0"/>
              <a:t>Beyond the purview of the FCC</a:t>
            </a:r>
          </a:p>
          <a:p>
            <a:r>
              <a:rPr lang="en-US" dirty="0" smtClean="0"/>
              <a:t>Going forward, need ways to encourage</a:t>
            </a:r>
          </a:p>
          <a:p>
            <a:pPr lvl="1"/>
            <a:r>
              <a:rPr lang="en-US" dirty="0" smtClean="0"/>
              <a:t>Transparency, education, and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5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4" y="1600200"/>
            <a:ext cx="8686800" cy="486268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FCC Open Internet Advisory Committee</a:t>
            </a:r>
          </a:p>
          <a:p>
            <a:pPr lvl="1"/>
            <a:r>
              <a:rPr lang="en-US" dirty="0">
                <a:hlinkClick r:id="rId2"/>
              </a:rPr>
              <a:t>http://www.fcc.gov/encyclopedia/open-internet-advisory-</a:t>
            </a:r>
            <a:r>
              <a:rPr lang="en-US" dirty="0" smtClean="0">
                <a:hlinkClick r:id="rId2"/>
              </a:rPr>
              <a:t>committee</a:t>
            </a:r>
            <a:endParaRPr lang="en-US" dirty="0" smtClean="0"/>
          </a:p>
          <a:p>
            <a:r>
              <a:rPr lang="en-US" dirty="0" smtClean="0"/>
              <a:t>OIAC annual report (Aug’13)</a:t>
            </a:r>
          </a:p>
          <a:p>
            <a:pPr lvl="1"/>
            <a:r>
              <a:rPr lang="en-US" dirty="0">
                <a:hlinkClick r:id="rId3"/>
              </a:rPr>
              <a:t>http://transition.fcc.gov/cgb/oiac/oiac-2013-annual-</a:t>
            </a:r>
            <a:r>
              <a:rPr lang="en-US" dirty="0" smtClean="0">
                <a:hlinkClick r:id="rId3"/>
              </a:rPr>
              <a:t>report.pdf</a:t>
            </a:r>
            <a:endParaRPr lang="en-US" dirty="0"/>
          </a:p>
          <a:p>
            <a:r>
              <a:rPr lang="en-US" dirty="0" smtClean="0"/>
              <a:t>AT&amp;T/</a:t>
            </a:r>
            <a:r>
              <a:rPr lang="en-US" dirty="0" err="1" smtClean="0"/>
              <a:t>FaceTime</a:t>
            </a:r>
            <a:r>
              <a:rPr lang="en-US" dirty="0" smtClean="0"/>
              <a:t> Case Study (Jan’13)</a:t>
            </a:r>
          </a:p>
          <a:p>
            <a:pPr lvl="1"/>
            <a:r>
              <a:rPr lang="en-US" dirty="0">
                <a:hlinkClick r:id="rId4"/>
              </a:rPr>
              <a:t>http://transition.fcc.gov/cgb/events/ATT-</a:t>
            </a:r>
            <a:r>
              <a:rPr lang="en-US" dirty="0" smtClean="0">
                <a:hlinkClick r:id="rId4"/>
              </a:rPr>
              <a:t>FaceTimeReport.pdf</a:t>
            </a:r>
            <a:endParaRPr lang="en-US" dirty="0" smtClean="0"/>
          </a:p>
          <a:p>
            <a:r>
              <a:rPr lang="en-US" dirty="0" smtClean="0"/>
              <a:t>Openness in Mobile Broadband Ecosystem (Aug’13)</a:t>
            </a:r>
          </a:p>
          <a:p>
            <a:pPr lvl="1"/>
            <a:r>
              <a:rPr lang="en-US" dirty="0">
                <a:hlinkClick r:id="rId5"/>
              </a:rPr>
              <a:t>http://transition.fcc.gov/cgb/oiac/Mobile-Broadband-</a:t>
            </a:r>
            <a:r>
              <a:rPr lang="en-US" dirty="0" smtClean="0">
                <a:hlinkClick r:id="rId5"/>
              </a:rPr>
              <a:t>Ecosystem.pdf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and Open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2743202"/>
            <a:ext cx="8692444" cy="379024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Open Internet Order (2010)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Transparency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 blocking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 unreasonable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discrimination</a:t>
            </a:r>
            <a:endParaRPr lang="en-US" dirty="0"/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Verizon vs. FCC (2014)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FCC has no authority to enforce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these rules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 since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providers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are not “common carriers”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2924882"/>
            <a:ext cx="19716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558749"/>
            <a:ext cx="8174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Openness: </a:t>
            </a:r>
            <a:r>
              <a:rPr lang="en-US" sz="2400" dirty="0"/>
              <a:t>“</a:t>
            </a:r>
            <a:r>
              <a:rPr lang="en-US" sz="2400" i="1" dirty="0" smtClean="0"/>
              <a:t>the absence </a:t>
            </a:r>
            <a:r>
              <a:rPr lang="en-US" sz="2400" i="1" dirty="0"/>
              <a:t>of any gatekeeper blocking </a:t>
            </a:r>
            <a:r>
              <a:rPr lang="en-US" sz="2400" i="1" dirty="0" smtClean="0"/>
              <a:t>lawful </a:t>
            </a:r>
          </a:p>
          <a:p>
            <a:pPr algn="ctr"/>
            <a:r>
              <a:rPr lang="en-US" sz="2400" i="1" dirty="0" smtClean="0"/>
              <a:t>uses </a:t>
            </a:r>
            <a:r>
              <a:rPr lang="en-US" sz="2400" i="1" dirty="0"/>
              <a:t>of the network or picking winners and losers </a:t>
            </a:r>
            <a:r>
              <a:rPr lang="en-US" sz="2400" i="1" dirty="0" smtClean="0"/>
              <a:t>online</a:t>
            </a:r>
            <a:r>
              <a:rPr lang="en-US" sz="2400" dirty="0" smtClean="0"/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99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Internet Advisory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244" cy="49473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Open Internet Advisory Committee (2012)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Track effects of the Open Internet Order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Provide recommendations to the FCC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Mobile broadband working group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Mobile broadband is crucial to the Internet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Yet,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technology is immature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Special treatment in Open Internet Order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Transparency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 blocking of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competing applications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 discrimination except for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management practice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a Virtuous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1309" y="1778000"/>
            <a:ext cx="180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54787" y="3496747"/>
            <a:ext cx="1502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Mobile </a:t>
            </a:r>
          </a:p>
          <a:p>
            <a:pPr algn="ctr"/>
            <a:r>
              <a:rPr lang="en-US" sz="2800" b="1" dirty="0" smtClean="0"/>
              <a:t>devices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38421" y="5647646"/>
            <a:ext cx="233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Applications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68400" y="3712190"/>
            <a:ext cx="118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Users</a:t>
            </a:r>
            <a:endParaRPr lang="en-US" sz="2800" b="1" dirty="0"/>
          </a:p>
        </p:txBody>
      </p:sp>
      <p:sp>
        <p:nvSpPr>
          <p:cNvPr id="9" name="Bent Arrow 8"/>
          <p:cNvSpPr/>
          <p:nvPr/>
        </p:nvSpPr>
        <p:spPr>
          <a:xfrm rot="5400000">
            <a:off x="5657936" y="1661686"/>
            <a:ext cx="1339285" cy="2020395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 flipH="1" flipV="1">
            <a:off x="1521435" y="4225136"/>
            <a:ext cx="1568961" cy="2020395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H="1" flipV="1">
            <a:off x="5672666" y="4571999"/>
            <a:ext cx="1519292" cy="1744027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0800000" flipH="1" flipV="1">
            <a:off x="1418188" y="1797965"/>
            <a:ext cx="2047232" cy="1515339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2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0226" y="2328331"/>
            <a:ext cx="2610556" cy="2737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Inter-relationships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54104" y="2582331"/>
            <a:ext cx="1006122" cy="578556"/>
          </a:xfrm>
          <a:prstGeom prst="rect">
            <a:avLst/>
          </a:prstGeom>
          <a:solidFill>
            <a:srgbClr val="FF00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4106" y="3344330"/>
            <a:ext cx="2079702" cy="564445"/>
          </a:xfrm>
          <a:prstGeom prst="rect">
            <a:avLst/>
          </a:prstGeom>
          <a:solidFill>
            <a:srgbClr val="FF66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4105" y="4145842"/>
            <a:ext cx="2036233" cy="637823"/>
          </a:xfrm>
          <a:prstGeom prst="rect">
            <a:avLst/>
          </a:prstGeom>
          <a:solidFill>
            <a:srgbClr val="0000FF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24933" y="2636333"/>
            <a:ext cx="89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Apps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7686" y="2596442"/>
            <a:ext cx="1006122" cy="578556"/>
          </a:xfrm>
          <a:prstGeom prst="rect">
            <a:avLst/>
          </a:prstGeom>
          <a:solidFill>
            <a:srgbClr val="FF00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98515" y="2650444"/>
            <a:ext cx="89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Apps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0215" y="3410424"/>
            <a:ext cx="66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4972" y="4224402"/>
            <a:ext cx="11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Device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4479936" y="2847961"/>
            <a:ext cx="1056163" cy="1159595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Rectangle 17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31" name="Arc 30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28" name="Arc 27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71"/>
          <p:cNvGrpSpPr/>
          <p:nvPr/>
        </p:nvGrpSpPr>
        <p:grpSpPr>
          <a:xfrm>
            <a:off x="5544501" y="4428052"/>
            <a:ext cx="1056163" cy="1159595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5" name="Rectangle 34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48" name="Arc 47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Arc 48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45" name="Arc 44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85" y="3376555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79" y="4366152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Connector 53"/>
          <p:cNvCxnSpPr>
            <a:stCxn id="19" idx="3"/>
          </p:cNvCxnSpPr>
          <p:nvPr/>
        </p:nvCxnSpPr>
        <p:spPr>
          <a:xfrm flipV="1">
            <a:off x="5054925" y="3531519"/>
            <a:ext cx="1382642" cy="27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2"/>
          </p:cNvCxnSpPr>
          <p:nvPr/>
        </p:nvCxnSpPr>
        <p:spPr>
          <a:xfrm>
            <a:off x="6795435" y="3794068"/>
            <a:ext cx="488950" cy="680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159979" y="3586691"/>
            <a:ext cx="7845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5" idx="0"/>
            <a:endCxn id="52" idx="2"/>
          </p:cNvCxnSpPr>
          <p:nvPr/>
        </p:nvCxnSpPr>
        <p:spPr>
          <a:xfrm flipV="1">
            <a:off x="6077389" y="4783665"/>
            <a:ext cx="1571540" cy="506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210970" y="5629627"/>
            <a:ext cx="465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Network equipment vendors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4585906" y="2059111"/>
            <a:ext cx="405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Mobile service providers</a:t>
            </a:r>
            <a:endParaRPr lang="en-US" sz="2800" dirty="0"/>
          </a:p>
        </p:txBody>
      </p:sp>
      <p:cxnSp>
        <p:nvCxnSpPr>
          <p:cNvPr id="65" name="Straight Connector 64"/>
          <p:cNvCxnSpPr>
            <a:endCxn id="35" idx="0"/>
          </p:cNvCxnSpPr>
          <p:nvPr/>
        </p:nvCxnSpPr>
        <p:spPr>
          <a:xfrm>
            <a:off x="3075319" y="4502603"/>
            <a:ext cx="3002070" cy="787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29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Number of Big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07293"/>
              </p:ext>
            </p:extLst>
          </p:nvPr>
        </p:nvGraphicFramePr>
        <p:xfrm>
          <a:off x="84667" y="1543757"/>
          <a:ext cx="8960556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889"/>
                <a:gridCol w="5926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U.S. Ecosystem</a:t>
                      </a:r>
                      <a:r>
                        <a:rPr lang="en-US" sz="2800" baseline="0" dirty="0" smtClean="0"/>
                        <a:t> (1Q 2013)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vendor shipments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Apple (38%)</a:t>
                      </a:r>
                      <a:r>
                        <a:rPr lang="en-US" sz="2400" baseline="0" dirty="0" smtClean="0"/>
                        <a:t>, Samsung (29%), LG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OS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Android</a:t>
                      </a:r>
                      <a:r>
                        <a:rPr lang="en-US" sz="2400" baseline="0" dirty="0" smtClean="0"/>
                        <a:t> (56%), Apple </a:t>
                      </a:r>
                      <a:r>
                        <a:rPr lang="en-US" sz="2400" baseline="0" dirty="0" err="1" smtClean="0"/>
                        <a:t>iOS</a:t>
                      </a:r>
                      <a:r>
                        <a:rPr lang="en-US" sz="2400" baseline="0" dirty="0" smtClean="0"/>
                        <a:t> (38%)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Mobile provider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Verizon (34%),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AT&amp;T (30%),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Sprint (16%),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T-Mobile (12%)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Radio</a:t>
                      </a:r>
                      <a:r>
                        <a:rPr lang="en-US" sz="2400" b="1" baseline="0" dirty="0" smtClean="0"/>
                        <a:t> access</a:t>
                      </a:r>
                      <a:r>
                        <a:rPr lang="en-US" sz="2400" b="1" dirty="0" smtClean="0"/>
                        <a:t> equipment vendors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Ericsson (50%), Alcatel-Lucent (36%), </a:t>
                      </a:r>
                    </a:p>
                    <a:p>
                      <a:r>
                        <a:rPr lang="en-US" sz="2400" dirty="0" smtClean="0"/>
                        <a:t>Nokia-Siemens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 developers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Many, diverse, most make &lt; $500/month, but a small fraction are very successful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34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Number of Big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766714"/>
              </p:ext>
            </p:extLst>
          </p:nvPr>
        </p:nvGraphicFramePr>
        <p:xfrm>
          <a:off x="84667" y="1543757"/>
          <a:ext cx="8960556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889"/>
                <a:gridCol w="5926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U.S. Ecosystem</a:t>
                      </a:r>
                      <a:r>
                        <a:rPr lang="en-US" sz="2800" baseline="0" dirty="0" smtClean="0"/>
                        <a:t> (1Q 2013)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vendor shipments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Apple</a:t>
                      </a:r>
                      <a:r>
                        <a:rPr lang="en-US" sz="2400" dirty="0" smtClean="0"/>
                        <a:t> (38%)</a:t>
                      </a:r>
                      <a:r>
                        <a:rPr lang="en-US" sz="2400" baseline="0" dirty="0" smtClean="0"/>
                        <a:t>, Samsung (29%), LG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OS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Android</a:t>
                      </a:r>
                      <a:r>
                        <a:rPr lang="en-US" sz="2400" baseline="0" dirty="0" smtClean="0"/>
                        <a:t> (56%),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Apple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iOS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smtClean="0"/>
                        <a:t>(38%)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Mobile provider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Verizon (34%),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AT&amp;T</a:t>
                      </a:r>
                      <a:r>
                        <a:rPr lang="en-US" sz="2400" dirty="0" smtClean="0"/>
                        <a:t> (30%),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Sprint (16%),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T-Mobile (12%)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Radio</a:t>
                      </a:r>
                      <a:r>
                        <a:rPr lang="en-US" sz="2400" b="1" baseline="0" dirty="0" smtClean="0"/>
                        <a:t> access</a:t>
                      </a:r>
                      <a:r>
                        <a:rPr lang="en-US" sz="2400" b="1" dirty="0" smtClean="0"/>
                        <a:t> equipment vendors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Ericsson (50%), Alcatel-Lucent (36%), </a:t>
                      </a:r>
                    </a:p>
                    <a:p>
                      <a:r>
                        <a:rPr lang="en-US" sz="2400" dirty="0" smtClean="0"/>
                        <a:t>Nokia-Siemens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 developers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Many, diverse, most make &lt; $500/month, but a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small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fraction are very successful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75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FaceTime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63133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High-quality video chat service </a:t>
            </a:r>
          </a:p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Originally available only over </a:t>
            </a: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WiFi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62" y="2864554"/>
            <a:ext cx="5852788" cy="42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0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31753</TotalTime>
  <Words>1217</Words>
  <Application>Microsoft Macintosh PowerPoint</Application>
  <PresentationFormat>On-screen Show (4:3)</PresentationFormat>
  <Paragraphs>192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Understanding the “Net Neutrality” Debate</vt:lpstr>
      <vt:lpstr>Network Neutrality</vt:lpstr>
      <vt:lpstr>FCC and Open Internet</vt:lpstr>
      <vt:lpstr>Open Internet Advisory Committee</vt:lpstr>
      <vt:lpstr>Promoting a Virtuous Cycle</vt:lpstr>
      <vt:lpstr>Complex Inter-relationships</vt:lpstr>
      <vt:lpstr>Small Number of Big Players</vt:lpstr>
      <vt:lpstr>Small Number of Big Players</vt:lpstr>
      <vt:lpstr>Apple FaceTime</vt:lpstr>
      <vt:lpstr>AT&amp;T and FaceTime: A Timeline</vt:lpstr>
      <vt:lpstr>AT&amp;T and FaceTime: A Timeline</vt:lpstr>
      <vt:lpstr>AT&amp;T and FaceTime: A Timeline</vt:lpstr>
      <vt:lpstr>AT&amp;T/FaceTime Issues</vt:lpstr>
      <vt:lpstr>AT&amp;T/FaceTime Issues</vt:lpstr>
      <vt:lpstr>AT&amp;T/FaceTime Issues</vt:lpstr>
      <vt:lpstr>AT&amp;T/FaceTime Issues</vt:lpstr>
      <vt:lpstr>Opinion #1: App Developers</vt:lpstr>
      <vt:lpstr>Opinion #2: Service Providers</vt:lpstr>
      <vt:lpstr>The Tip of the Iceberg</vt:lpstr>
      <vt:lpstr>Conclusions</vt:lpstr>
      <vt:lpstr>References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1211</cp:revision>
  <cp:lastPrinted>2012-10-23T16:46:37Z</cp:lastPrinted>
  <dcterms:created xsi:type="dcterms:W3CDTF">2011-07-06T20:32:25Z</dcterms:created>
  <dcterms:modified xsi:type="dcterms:W3CDTF">2014-03-11T11:58:02Z</dcterms:modified>
</cp:coreProperties>
</file>