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5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6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7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8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61" r:id="rId4"/>
    <p:sldId id="257" r:id="rId5"/>
    <p:sldId id="265" r:id="rId6"/>
    <p:sldId id="269" r:id="rId7"/>
    <p:sldId id="270" r:id="rId8"/>
    <p:sldId id="273" r:id="rId9"/>
    <p:sldId id="271" r:id="rId10"/>
    <p:sldId id="272" r:id="rId11"/>
    <p:sldId id="275" r:id="rId12"/>
    <p:sldId id="276" r:id="rId13"/>
    <p:sldId id="266" r:id="rId14"/>
    <p:sldId id="258" r:id="rId15"/>
    <p:sldId id="260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8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B149B-05B3-AD4F-BF94-626739371948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E4FA8-812E-7C46-B765-EE4C6489B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C8CC6-4BEF-4749-90A6-129EC8B54EE2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9D0F9-09FD-7948-98FA-CB40C8380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93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charset="0"/>
                <a:cs typeface="ＭＳ Ｐゴシック" charset="0"/>
              </a:rPr>
              <a:t>Verizon claims that, at its current rate of traffic growth, which is roughly doubling each year, it will reach the capacity thresholds on both its 3G EV-DO and LTE networks beginning in some markets by the end of 2013, and across its entire network by the end of 2015. Unless it can get new spectrum — i.e., the cable operators’ 20 MHz of AWS spectrum — its customers’ connection speeds and service quality will start suffering.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378560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811026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243491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675957" indent="-216233" algn="ct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4D717FF-58CE-1D48-922E-A3A27133005F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F312-C44E-AE47-9C92-362B04EDBC4C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A689-CBC8-3849-8F36-183C886656B4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5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BC1D-1F46-4648-91F1-01155FFA0709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9B1C-8B9B-A942-AC06-9A97CC6B2C38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6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DF4F-7CF9-7048-9251-9A6D0664BB11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1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F98F-59A6-C24B-8D21-5CB523E6B302}" type="datetime1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9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FA0-042A-9B48-B034-6D389C2369A6}" type="datetime1">
              <a:rPr lang="en-US" smtClean="0"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3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799-FFF1-F348-BCA8-E750B99643C3}" type="datetime1">
              <a:rPr lang="en-US" smtClean="0"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6F56-B479-FA4B-AE15-6509D6EDF208}" type="datetime1">
              <a:rPr lang="en-US" smtClean="0"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9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2427-898B-134C-A627-5706539C27CC}" type="datetime1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26E7-4548-974F-9F12-73A08696143E}" type="datetime1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1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5E85-31FA-7846-B093-98162E3D512B}" type="datetime1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B66B-1653-9946-AE88-1F3B5219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6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Relationship Id="rId11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Relationship Id="rId11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Relationship Id="rId11" Type="http://schemas.openxmlformats.org/officeDocument/2006/relationships/image" Target="../media/image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png"/><Relationship Id="rId10" Type="http://schemas.openxmlformats.org/officeDocument/2006/relationships/image" Target="../media/image4.jpeg"/><Relationship Id="rId11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emf"/><Relationship Id="rId12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Relationship Id="rId11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png"/><Relationship Id="rId11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Software Defined Cellular Networks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cs typeface="Arial"/>
              </a:rPr>
              <a:t>Li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Arial"/>
              </a:rPr>
              <a:t>Erran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/>
              </a:rPr>
              <a:t> Li (Bell Labs, Alcatel-Lucent)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  <a:cs typeface="Arial"/>
              </a:rPr>
              <a:t>Morley Mao (University of Michigan) Jennifer Rexford (Princeton University)</a:t>
            </a:r>
            <a:endParaRPr lang="en-US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41176" y="2618418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067965"/>
              </p:ext>
            </p:extLst>
          </p:nvPr>
        </p:nvGraphicFramePr>
        <p:xfrm>
          <a:off x="1295400" y="4904418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0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04418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63277"/>
              </p:ext>
            </p:extLst>
          </p:nvPr>
        </p:nvGraphicFramePr>
        <p:xfrm>
          <a:off x="1293813" y="3412168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1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412168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245736"/>
              </p:ext>
            </p:extLst>
          </p:nvPr>
        </p:nvGraphicFramePr>
        <p:xfrm>
          <a:off x="2055813" y="2315206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2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315206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162806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305806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753606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5788025" y="4886956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439406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633663" y="2194556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708150" y="4070981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2</a:t>
            </a:r>
          </a:p>
        </p:txBody>
      </p:sp>
      <p:sp>
        <p:nvSpPr>
          <p:cNvPr id="73" name="Cloud 72"/>
          <p:cNvSpPr/>
          <p:nvPr/>
        </p:nvSpPr>
        <p:spPr>
          <a:xfrm>
            <a:off x="6172200" y="4904418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285418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229856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877306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66" name="Group 75"/>
          <p:cNvGrpSpPr>
            <a:grpSpLocks/>
          </p:cNvGrpSpPr>
          <p:nvPr/>
        </p:nvGrpSpPr>
        <p:grpSpPr bwMode="auto">
          <a:xfrm rot="11523367" flipH="1" flipV="1">
            <a:off x="901700" y="5131431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839456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648831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Distributed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QoS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and ACL Enforcement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269038" y="2493515"/>
            <a:ext cx="2743200" cy="14439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LTE’s PCEF is centralized at P-GW which is </a:t>
            </a:r>
            <a:r>
              <a:rPr lang="en-US" sz="2000" dirty="0" smtClean="0"/>
              <a:t>inflexible</a:t>
            </a:r>
            <a:endParaRPr lang="en-US" sz="2000" dirty="0" smtClean="0"/>
          </a:p>
        </p:txBody>
      </p: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09" y="3796258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60" y="5138260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790" y="4721470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4651908" y="5025068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pic>
        <p:nvPicPr>
          <p:cNvPr id="58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608" y="4592824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Can 58"/>
          <p:cNvSpPr/>
          <p:nvPr/>
        </p:nvSpPr>
        <p:spPr>
          <a:xfrm rot="19140000" flipV="1">
            <a:off x="3703416" y="3814189"/>
            <a:ext cx="182421" cy="1002533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 rot="5400000">
            <a:off x="4809488" y="4431271"/>
            <a:ext cx="165297" cy="75694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Rectangle 92"/>
          <p:cNvSpPr>
            <a:spLocks noChangeArrowheads="1"/>
          </p:cNvSpPr>
          <p:nvPr/>
        </p:nvSpPr>
        <p:spPr bwMode="auto">
          <a:xfrm>
            <a:off x="3735388" y="3485340"/>
            <a:ext cx="29403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Access policy checked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In SDN </a:t>
            </a:r>
            <a:r>
              <a:rPr lang="en-US" i="1" dirty="0" smtClean="0">
                <a:solidFill>
                  <a:srgbClr val="FF0000"/>
                </a:solidFill>
              </a:rPr>
              <a:t>switches </a:t>
            </a:r>
            <a:r>
              <a:rPr lang="en-US" i="1" dirty="0" err="1" smtClean="0">
                <a:solidFill>
                  <a:srgbClr val="FF0000"/>
                </a:solidFill>
              </a:rPr>
              <a:t>distributedly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2741416" y="6075144"/>
            <a:ext cx="1833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Path setup for UE </a:t>
            </a:r>
          </a:p>
          <a:p>
            <a:r>
              <a:rPr lang="en-US" dirty="0"/>
              <a:t>by SDN controller</a:t>
            </a:r>
            <a:endParaRPr lang="en-US" dirty="0"/>
          </a:p>
        </p:txBody>
      </p:sp>
      <p:sp>
        <p:nvSpPr>
          <p:cNvPr id="65" name="Can 64"/>
          <p:cNvSpPr/>
          <p:nvPr/>
        </p:nvSpPr>
        <p:spPr>
          <a:xfrm rot="5400000">
            <a:off x="2344516" y="3367988"/>
            <a:ext cx="200101" cy="1110884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3137433" y="4042668"/>
            <a:ext cx="0" cy="122174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520020" y="4753606"/>
            <a:ext cx="543980" cy="510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an 78"/>
          <p:cNvSpPr/>
          <p:nvPr/>
        </p:nvSpPr>
        <p:spPr>
          <a:xfrm rot="5400000">
            <a:off x="2154401" y="5800908"/>
            <a:ext cx="200101" cy="1110884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81" name="Group 75"/>
          <p:cNvGrpSpPr>
            <a:grpSpLocks/>
          </p:cNvGrpSpPr>
          <p:nvPr/>
        </p:nvGrpSpPr>
        <p:grpSpPr bwMode="auto">
          <a:xfrm rot="11523367" flipH="1" flipV="1">
            <a:off x="901700" y="3786818"/>
            <a:ext cx="523875" cy="568325"/>
            <a:chOff x="5777472" y="4798637"/>
            <a:chExt cx="1366185" cy="1260568"/>
          </a:xfrm>
        </p:grpSpPr>
        <p:sp>
          <p:nvSpPr>
            <p:cNvPr id="89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0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1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2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3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4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5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696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41176" y="2673937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345972"/>
              </p:ext>
            </p:extLst>
          </p:nvPr>
        </p:nvGraphicFramePr>
        <p:xfrm>
          <a:off x="1295400" y="4959937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1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9937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02166"/>
              </p:ext>
            </p:extLst>
          </p:nvPr>
        </p:nvGraphicFramePr>
        <p:xfrm>
          <a:off x="1293813" y="3467687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2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467687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132942"/>
              </p:ext>
            </p:extLst>
          </p:nvPr>
        </p:nvGraphicFramePr>
        <p:xfrm>
          <a:off x="2055813" y="2370725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3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370725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218325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361325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809125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5788025" y="4942475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494925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398346" y="2133088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666553" y="3623141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2</a:t>
            </a:r>
          </a:p>
        </p:txBody>
      </p:sp>
      <p:sp>
        <p:nvSpPr>
          <p:cNvPr id="73" name="Cloud 72"/>
          <p:cNvSpPr/>
          <p:nvPr/>
        </p:nvSpPr>
        <p:spPr>
          <a:xfrm>
            <a:off x="6172200" y="4959937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340937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285375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932825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66" name="Group 75"/>
          <p:cNvGrpSpPr>
            <a:grpSpLocks/>
          </p:cNvGrpSpPr>
          <p:nvPr/>
        </p:nvGrpSpPr>
        <p:grpSpPr bwMode="auto">
          <a:xfrm rot="11523367" flipH="1" flipV="1">
            <a:off x="901700" y="5186950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894975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704350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349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Virtual Operators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400801" y="2686742"/>
            <a:ext cx="2743200" cy="2125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Virtual operators may want to innovate in mobility, billing, charging, radio </a:t>
            </a:r>
            <a:r>
              <a:rPr lang="en-US" sz="2000" i="1" dirty="0" smtClean="0">
                <a:solidFill>
                  <a:srgbClr val="FF0000"/>
                </a:solidFill>
              </a:rPr>
              <a:t>access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pSp>
        <p:nvGrpSpPr>
          <p:cNvPr id="67" name="Group 75"/>
          <p:cNvGrpSpPr>
            <a:grpSpLocks/>
          </p:cNvGrpSpPr>
          <p:nvPr/>
        </p:nvGrpSpPr>
        <p:grpSpPr bwMode="auto">
          <a:xfrm rot="11523367" flipH="1" flipV="1">
            <a:off x="879915" y="3865068"/>
            <a:ext cx="523875" cy="568325"/>
            <a:chOff x="5777472" y="4798637"/>
            <a:chExt cx="1366185" cy="1260568"/>
          </a:xfrm>
        </p:grpSpPr>
        <p:sp>
          <p:nvSpPr>
            <p:cNvPr id="6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4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6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7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8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09" y="4238567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60" y="5193779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790" y="4776989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4651908" y="5080587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pic>
        <p:nvPicPr>
          <p:cNvPr id="58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608" y="4648343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4419601" y="3882391"/>
            <a:ext cx="0" cy="82195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243879" y="3683587"/>
            <a:ext cx="2158" cy="6857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613506" y="3833824"/>
            <a:ext cx="0" cy="9451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2921000" y="3361325"/>
            <a:ext cx="3479801" cy="472499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Slicing Layer: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CellVisor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812964" y="2488687"/>
            <a:ext cx="1546592" cy="814592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Virtual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Operator(VO)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(Slice 1)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711701" y="3078220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978401" y="3072146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419601" y="3051762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442627" y="3869482"/>
            <a:ext cx="441813" cy="13783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5102224" y="2488687"/>
            <a:ext cx="1552576" cy="828880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Virtual Operator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(Slice N)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1900594" y="3833824"/>
            <a:ext cx="1048615" cy="3093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1812158" y="3776643"/>
            <a:ext cx="1286642" cy="17005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5" idx="1"/>
          </p:cNvCxnSpPr>
          <p:nvPr/>
        </p:nvCxnSpPr>
        <p:spPr>
          <a:xfrm flipH="1" flipV="1">
            <a:off x="2574113" y="3086898"/>
            <a:ext cx="346887" cy="5106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87" idx="1"/>
          </p:cNvCxnSpPr>
          <p:nvPr/>
        </p:nvCxnSpPr>
        <p:spPr>
          <a:xfrm>
            <a:off x="4495801" y="4776989"/>
            <a:ext cx="660989" cy="14366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42627" y="4479274"/>
            <a:ext cx="660989" cy="32032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3442627" y="4920658"/>
            <a:ext cx="660989" cy="40599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3235102" y="4479275"/>
            <a:ext cx="10935" cy="71450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2"/>
          <p:cNvSpPr>
            <a:spLocks noGrp="1"/>
          </p:cNvSpPr>
          <p:nvPr>
            <p:ph idx="1"/>
          </p:nvPr>
        </p:nvSpPr>
        <p:spPr>
          <a:xfrm>
            <a:off x="486981" y="1247777"/>
            <a:ext cx="8096251" cy="565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700" dirty="0" smtClean="0"/>
              <a:t>Flexible network </a:t>
            </a:r>
            <a:r>
              <a:rPr lang="en-US" sz="2700" dirty="0"/>
              <a:t>virtualization by </a:t>
            </a:r>
            <a:r>
              <a:rPr lang="en-US" sz="2700" dirty="0" smtClean="0"/>
              <a:t>slicing flow </a:t>
            </a:r>
            <a:r>
              <a:rPr lang="en-US" sz="2700" dirty="0"/>
              <a:t>space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457200" y="3885516"/>
            <a:ext cx="546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VO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609268" y="5063142"/>
            <a:ext cx="546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VO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331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477620" y="2631350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0460"/>
              </p:ext>
            </p:extLst>
          </p:nvPr>
        </p:nvGraphicFramePr>
        <p:xfrm>
          <a:off x="1231844" y="4917350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4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844" y="4917350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798012"/>
              </p:ext>
            </p:extLst>
          </p:nvPr>
        </p:nvGraphicFramePr>
        <p:xfrm>
          <a:off x="1230257" y="3425100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5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257" y="3425100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310650"/>
              </p:ext>
            </p:extLst>
          </p:nvPr>
        </p:nvGraphicFramePr>
        <p:xfrm>
          <a:off x="1992257" y="2328138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6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257" y="2328138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57" y="217573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57" y="331873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57" y="476653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5724469" y="4899888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644594" y="5452338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22546" name="Group 75"/>
          <p:cNvGrpSpPr>
            <a:grpSpLocks/>
          </p:cNvGrpSpPr>
          <p:nvPr/>
        </p:nvGrpSpPr>
        <p:grpSpPr bwMode="auto">
          <a:xfrm rot="11523367" flipH="1" flipV="1">
            <a:off x="838144" y="3709263"/>
            <a:ext cx="523875" cy="568325"/>
            <a:chOff x="5777472" y="4798637"/>
            <a:chExt cx="1366185" cy="1260568"/>
          </a:xfrm>
        </p:grpSpPr>
        <p:sp>
          <p:nvSpPr>
            <p:cNvPr id="22585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6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7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8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9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0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1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334790" y="2090501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602997" y="3580554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2</a:t>
            </a:r>
          </a:p>
        </p:txBody>
      </p:sp>
      <p:sp>
        <p:nvSpPr>
          <p:cNvPr id="73" name="Cloud 72"/>
          <p:cNvSpPr/>
          <p:nvPr/>
        </p:nvSpPr>
        <p:spPr>
          <a:xfrm>
            <a:off x="6108644" y="4917350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05482" y="5298350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09532" y="5242788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07" y="3890238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66" name="Group 75"/>
          <p:cNvGrpSpPr>
            <a:grpSpLocks/>
          </p:cNvGrpSpPr>
          <p:nvPr/>
        </p:nvGrpSpPr>
        <p:grpSpPr bwMode="auto">
          <a:xfrm rot="11523367" flipH="1" flipV="1">
            <a:off x="838144" y="5144363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11107" y="5852388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439682" y="4661763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Inter-Cell Interference Management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718300" y="2919383"/>
            <a:ext cx="2743200" cy="23783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LTE distributed interference management is </a:t>
            </a:r>
            <a:r>
              <a:rPr lang="en-US" sz="2000" dirty="0" smtClean="0"/>
              <a:t>suboptimal</a:t>
            </a:r>
            <a:endParaRPr lang="en-US" sz="2000" dirty="0" smtClean="0"/>
          </a:p>
        </p:txBody>
      </p:sp>
      <p:pic>
        <p:nvPicPr>
          <p:cNvPr id="66" name="Picture 6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32" y="2191613"/>
            <a:ext cx="4222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75"/>
          <p:cNvGrpSpPr>
            <a:grpSpLocks/>
          </p:cNvGrpSpPr>
          <p:nvPr/>
        </p:nvGrpSpPr>
        <p:grpSpPr bwMode="auto">
          <a:xfrm rot="11523367" flipH="1" flipV="1">
            <a:off x="1419191" y="2619362"/>
            <a:ext cx="523875" cy="568325"/>
            <a:chOff x="5777472" y="4798637"/>
            <a:chExt cx="1366185" cy="1260568"/>
          </a:xfrm>
        </p:grpSpPr>
        <p:sp>
          <p:nvSpPr>
            <p:cNvPr id="6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4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6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7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8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53" y="4195980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04" y="5151192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234" y="4734402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4588352" y="5038000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pic>
        <p:nvPicPr>
          <p:cNvPr id="58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52" y="4605756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4356045" y="3839804"/>
            <a:ext cx="0" cy="82195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180323" y="3641000"/>
            <a:ext cx="2158" cy="6857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549950" y="3791237"/>
            <a:ext cx="0" cy="9451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379071" y="3826895"/>
            <a:ext cx="441813" cy="13783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2832633" y="3391065"/>
            <a:ext cx="3783424" cy="5593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Network Operating 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System: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CellOS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039141" y="2349706"/>
            <a:ext cx="1098422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Radio Resource Manager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565344" y="2936150"/>
            <a:ext cx="1498600" cy="640060"/>
          </a:xfrm>
          <a:custGeom>
            <a:avLst/>
            <a:gdLst>
              <a:gd name="connsiteX0" fmla="*/ 1498600 w 1498600"/>
              <a:gd name="connsiteY0" fmla="*/ 279400 h 640060"/>
              <a:gd name="connsiteX1" fmla="*/ 723900 w 1498600"/>
              <a:gd name="connsiteY1" fmla="*/ 520700 h 640060"/>
              <a:gd name="connsiteX2" fmla="*/ 381000 w 1498600"/>
              <a:gd name="connsiteY2" fmla="*/ 609600 h 640060"/>
              <a:gd name="connsiteX3" fmla="*/ 0 w 1498600"/>
              <a:gd name="connsiteY3" fmla="*/ 0 h 64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600" h="640060">
                <a:moveTo>
                  <a:pt x="1498600" y="279400"/>
                </a:moveTo>
                <a:lnTo>
                  <a:pt x="723900" y="520700"/>
                </a:lnTo>
                <a:cubicBezTo>
                  <a:pt x="537633" y="575733"/>
                  <a:pt x="501650" y="696383"/>
                  <a:pt x="381000" y="609600"/>
                </a:cubicBezTo>
                <a:cubicBezTo>
                  <a:pt x="260350" y="522817"/>
                  <a:pt x="0" y="0"/>
                  <a:pt x="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03344" y="3253650"/>
            <a:ext cx="2247900" cy="838200"/>
          </a:xfrm>
          <a:custGeom>
            <a:avLst/>
            <a:gdLst>
              <a:gd name="connsiteX0" fmla="*/ 2247900 w 2247900"/>
              <a:gd name="connsiteY0" fmla="*/ 0 h 838200"/>
              <a:gd name="connsiteX1" fmla="*/ 1130300 w 2247900"/>
              <a:gd name="connsiteY1" fmla="*/ 571500 h 838200"/>
              <a:gd name="connsiteX2" fmla="*/ 0 w 2247900"/>
              <a:gd name="connsiteY2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7900" h="838200">
                <a:moveTo>
                  <a:pt x="2247900" y="0"/>
                </a:moveTo>
                <a:cubicBezTo>
                  <a:pt x="1876425" y="215900"/>
                  <a:pt x="1504950" y="431800"/>
                  <a:pt x="1130300" y="571500"/>
                </a:cubicBezTo>
                <a:cubicBezTo>
                  <a:pt x="755650" y="711200"/>
                  <a:pt x="0" y="838200"/>
                  <a:pt x="0" y="8382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77944" y="3279050"/>
            <a:ext cx="2247900" cy="2120900"/>
          </a:xfrm>
          <a:custGeom>
            <a:avLst/>
            <a:gdLst>
              <a:gd name="connsiteX0" fmla="*/ 2247900 w 2247900"/>
              <a:gd name="connsiteY0" fmla="*/ 0 h 2120900"/>
              <a:gd name="connsiteX1" fmla="*/ 0 w 2247900"/>
              <a:gd name="connsiteY1" fmla="*/ 212090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7900" h="2120900">
                <a:moveTo>
                  <a:pt x="2247900" y="0"/>
                </a:moveTo>
                <a:lnTo>
                  <a:pt x="0" y="21209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3171546" y="4436688"/>
            <a:ext cx="10935" cy="71450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379071" y="4436687"/>
            <a:ext cx="660989" cy="32032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379071" y="4878071"/>
            <a:ext cx="660989" cy="40599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432245" y="4734402"/>
            <a:ext cx="660989" cy="14366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2"/>
          <p:cNvSpPr>
            <a:spLocks noGrp="1"/>
          </p:cNvSpPr>
          <p:nvPr>
            <p:ph idx="1"/>
          </p:nvPr>
        </p:nvSpPr>
        <p:spPr>
          <a:xfrm>
            <a:off x="263074" y="1247777"/>
            <a:ext cx="9406319" cy="565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Central </a:t>
            </a:r>
            <a:r>
              <a:rPr lang="en-US" sz="2600" dirty="0" smtClean="0"/>
              <a:t>base station control: better interference management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4629005" y="2004136"/>
            <a:ext cx="2427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1600" i="1" dirty="0">
                <a:solidFill>
                  <a:srgbClr val="FF0000"/>
                </a:solidFill>
              </a:rPr>
              <a:t>Global view and more computing power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CellSDN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CellSDN</a:t>
            </a:r>
            <a:r>
              <a:rPr lang="en-US" dirty="0" smtClean="0"/>
              <a:t> provides scalable, fine-grain real time control with extensions:</a:t>
            </a:r>
          </a:p>
          <a:p>
            <a:pPr lvl="1"/>
            <a:r>
              <a:rPr lang="en-US" dirty="0" smtClean="0"/>
              <a:t>Controller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FF0000"/>
                </a:solidFill>
              </a:rPr>
              <a:t>fine-grain </a:t>
            </a:r>
            <a:r>
              <a:rPr lang="en-US" dirty="0" smtClean="0"/>
              <a:t>policies </a:t>
            </a:r>
            <a:r>
              <a:rPr lang="en-US" dirty="0" smtClean="0"/>
              <a:t>on subscriber attributes</a:t>
            </a:r>
          </a:p>
          <a:p>
            <a:pPr lvl="1"/>
            <a:r>
              <a:rPr lang="en-US" dirty="0" smtClean="0"/>
              <a:t>Switch software: local control </a:t>
            </a:r>
            <a:r>
              <a:rPr lang="en-US" dirty="0" smtClean="0"/>
              <a:t>agents to improve control plane </a:t>
            </a:r>
            <a:r>
              <a:rPr lang="en-US" i="1" dirty="0" smtClean="0">
                <a:solidFill>
                  <a:srgbClr val="FF0000"/>
                </a:solidFill>
              </a:rPr>
              <a:t>scalability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Switch hardware: </a:t>
            </a:r>
            <a:r>
              <a:rPr lang="en-US" i="1" dirty="0" smtClean="0">
                <a:solidFill>
                  <a:srgbClr val="FF0000"/>
                </a:solidFill>
              </a:rPr>
              <a:t>fine-grain </a:t>
            </a:r>
            <a:r>
              <a:rPr lang="en-US" dirty="0" smtClean="0"/>
              <a:t>packet processing to support DPI</a:t>
            </a:r>
            <a:endParaRPr lang="en-US" dirty="0" smtClean="0"/>
          </a:p>
          <a:p>
            <a:pPr lvl="1"/>
            <a:r>
              <a:rPr lang="en-US" dirty="0" smtClean="0"/>
              <a:t>Base stations: remote control and </a:t>
            </a:r>
            <a:r>
              <a:rPr lang="en-US" dirty="0" smtClean="0"/>
              <a:t>virtualization to enable flexible </a:t>
            </a:r>
            <a:r>
              <a:rPr lang="en-US" i="1" dirty="0" smtClean="0">
                <a:solidFill>
                  <a:srgbClr val="FF0000"/>
                </a:solidFill>
              </a:rPr>
              <a:t>real time </a:t>
            </a:r>
            <a:r>
              <a:rPr lang="en-US" dirty="0" smtClean="0"/>
              <a:t>radio resource management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7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H="1">
            <a:off x="1860422" y="5993520"/>
            <a:ext cx="7620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384422" y="4164721"/>
            <a:ext cx="0" cy="6095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403222" y="2335920"/>
            <a:ext cx="1066800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hangingPunct="0"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Mobility Manager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46222" y="2335920"/>
            <a:ext cx="1295399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en-US" sz="195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Subscriber Information Base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17822" y="2335920"/>
            <a:ext cx="1371600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Policy and Charging Rule Function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3596059"/>
            <a:ext cx="6127622" cy="5593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Network Operating 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System: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CellOS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5623" y="2335920"/>
            <a:ext cx="1066800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Infra-structure Routing 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070222" y="6069720"/>
            <a:ext cx="8382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0894" y="4835437"/>
            <a:ext cx="1219528" cy="795444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40894" y="5668507"/>
            <a:ext cx="1219528" cy="706013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Radio Hardware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22422" y="5612520"/>
            <a:ext cx="1469665" cy="931333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Packet Forwarding Hardware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628029" y="4835436"/>
            <a:ext cx="1469665" cy="777084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327022" y="4164721"/>
            <a:ext cx="2158" cy="6857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670422" y="416472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228600" y="2343668"/>
            <a:ext cx="1098422" cy="949540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Radio Resource Manager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908423" y="5573106"/>
            <a:ext cx="1469665" cy="952109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Packet Forwarding Hardware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08422" y="4850520"/>
            <a:ext cx="1469665" cy="722587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cxnSp>
        <p:nvCxnSpPr>
          <p:cNvPr id="61" name="Elbow Connector 60"/>
          <p:cNvCxnSpPr>
            <a:stCxn id="7" idx="2"/>
          </p:cNvCxnSpPr>
          <p:nvPr/>
        </p:nvCxnSpPr>
        <p:spPr>
          <a:xfrm rot="5400000" flipH="1">
            <a:off x="3176352" y="1858190"/>
            <a:ext cx="35140" cy="2819400"/>
          </a:xfrm>
          <a:prstGeom prst="bentConnector4">
            <a:avLst>
              <a:gd name="adj1" fmla="val -650541"/>
              <a:gd name="adj2" fmla="val 10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38" idx="2"/>
          </p:cNvCxnSpPr>
          <p:nvPr/>
        </p:nvCxnSpPr>
        <p:spPr>
          <a:xfrm rot="10800000" flipV="1">
            <a:off x="777812" y="3250320"/>
            <a:ext cx="777811" cy="42888"/>
          </a:xfrm>
          <a:prstGeom prst="bentConnector4">
            <a:avLst>
              <a:gd name="adj1" fmla="val 1633"/>
              <a:gd name="adj2" fmla="val 6330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CellSDN</a:t>
            </a:r>
            <a:r>
              <a:rPr lang="en-US" dirty="0" smtClean="0"/>
              <a:t> Architecture (Cont’d)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DD6A-D335-AD4B-ADB5-9EE830F7EAE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31" name="Elbow Connector 30"/>
          <p:cNvCxnSpPr>
            <a:endCxn id="4" idx="2"/>
          </p:cNvCxnSpPr>
          <p:nvPr/>
        </p:nvCxnSpPr>
        <p:spPr>
          <a:xfrm rot="10800000" flipV="1">
            <a:off x="1936622" y="3250320"/>
            <a:ext cx="1335224" cy="35140"/>
          </a:xfrm>
          <a:prstGeom prst="bentConnector4">
            <a:avLst>
              <a:gd name="adj1" fmla="val -411"/>
              <a:gd name="adj2" fmla="val 35298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6584821" y="5764920"/>
            <a:ext cx="2559179" cy="685800"/>
            <a:chOff x="6553200" y="5029200"/>
            <a:chExt cx="2286000" cy="685800"/>
          </a:xfrm>
        </p:grpSpPr>
        <p:sp>
          <p:nvSpPr>
            <p:cNvPr id="71" name="Rounded Rectangular Callout 70"/>
            <p:cNvSpPr/>
            <p:nvPr/>
          </p:nvSpPr>
          <p:spPr>
            <a:xfrm>
              <a:off x="6553200" y="5029200"/>
              <a:ext cx="2057400" cy="685800"/>
            </a:xfrm>
            <a:prstGeom prst="wedgeRoundRectCallout">
              <a:avLst>
                <a:gd name="adj1" fmla="val -59885"/>
                <a:gd name="adj2" fmla="val 38889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553200" y="5105400"/>
              <a:ext cx="22860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DPI to packet classification based on application </a:t>
              </a:r>
              <a:endParaRPr lang="en-US" sz="16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508622" y="4088520"/>
            <a:ext cx="2800477" cy="685800"/>
            <a:chOff x="6477000" y="3352800"/>
            <a:chExt cx="2380341" cy="685800"/>
          </a:xfrm>
        </p:grpSpPr>
        <p:sp>
          <p:nvSpPr>
            <p:cNvPr id="93" name="Rounded Rectangular Callout 92"/>
            <p:cNvSpPr/>
            <p:nvPr/>
          </p:nvSpPr>
          <p:spPr>
            <a:xfrm>
              <a:off x="6477000" y="3352800"/>
              <a:ext cx="2133600" cy="685800"/>
            </a:xfrm>
            <a:prstGeom prst="wedgeRoundRectCallout">
              <a:avLst>
                <a:gd name="adj1" fmla="val -87200"/>
                <a:gd name="adj2" fmla="val 24073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77000" y="3429000"/>
              <a:ext cx="2380341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SCTP instead of TCP </a:t>
              </a:r>
              <a:r>
                <a:rPr lang="en-US" sz="1600" dirty="0" smtClean="0"/>
                <a:t>to </a:t>
              </a:r>
            </a:p>
            <a:p>
              <a:r>
                <a:rPr lang="en-US" sz="1600" dirty="0" smtClean="0"/>
                <a:t>avoid </a:t>
              </a:r>
              <a:r>
                <a:rPr lang="en-US" sz="1600" dirty="0" smtClean="0"/>
                <a:t>head of line blocking</a:t>
              </a:r>
              <a:endParaRPr lang="en-US" sz="16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584821" y="4774320"/>
            <a:ext cx="2559179" cy="894187"/>
            <a:chOff x="6553198" y="4038600"/>
            <a:chExt cx="2184038" cy="914400"/>
          </a:xfrm>
        </p:grpSpPr>
        <p:sp>
          <p:nvSpPr>
            <p:cNvPr id="95" name="Rounded Rectangular Callout 94"/>
            <p:cNvSpPr/>
            <p:nvPr/>
          </p:nvSpPr>
          <p:spPr>
            <a:xfrm>
              <a:off x="6553200" y="4114800"/>
              <a:ext cx="2057400" cy="838200"/>
            </a:xfrm>
            <a:prstGeom prst="wedgeRoundRectCallout">
              <a:avLst>
                <a:gd name="adj1" fmla="val -61120"/>
                <a:gd name="adj2" fmla="val 22222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553198" y="4038600"/>
              <a:ext cx="2184038" cy="767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Offloading controller actions, e.g. change priority if counter exceed threshold</a:t>
              </a:r>
              <a:endParaRPr lang="en-US" sz="16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508621" y="3149600"/>
            <a:ext cx="2510187" cy="1007917"/>
            <a:chOff x="6477000" y="2590800"/>
            <a:chExt cx="2133600" cy="830997"/>
          </a:xfrm>
        </p:grpSpPr>
        <p:sp>
          <p:nvSpPr>
            <p:cNvPr id="97" name="Rounded Rectangular Callout 96"/>
            <p:cNvSpPr/>
            <p:nvPr/>
          </p:nvSpPr>
          <p:spPr>
            <a:xfrm>
              <a:off x="6477000" y="2590800"/>
              <a:ext cx="2133600" cy="685800"/>
            </a:xfrm>
            <a:prstGeom prst="wedgeRoundRectCallout">
              <a:avLst>
                <a:gd name="adj1" fmla="val -58629"/>
                <a:gd name="adj2" fmla="val 24073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477000" y="2590800"/>
              <a:ext cx="2133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Translates policies on subscriber attributes to rules on packet header </a:t>
              </a:r>
              <a:endParaRPr lang="en-US" sz="16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3621" y="1552140"/>
            <a:ext cx="2286000" cy="685800"/>
            <a:chOff x="6553200" y="5029200"/>
            <a:chExt cx="2286000" cy="685800"/>
          </a:xfrm>
        </p:grpSpPr>
        <p:sp>
          <p:nvSpPr>
            <p:cNvPr id="40" name="Rounded Rectangular Callout 39"/>
            <p:cNvSpPr/>
            <p:nvPr/>
          </p:nvSpPr>
          <p:spPr>
            <a:xfrm>
              <a:off x="6553200" y="5029200"/>
              <a:ext cx="2057400" cy="685800"/>
            </a:xfrm>
            <a:prstGeom prst="wedgeRoundRectCallout">
              <a:avLst>
                <a:gd name="adj1" fmla="val -42601"/>
                <a:gd name="adj2" fmla="val 7037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553200" y="5029200"/>
              <a:ext cx="22860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Central control of radio resource </a:t>
              </a:r>
              <a:r>
                <a:rPr lang="en-US" sz="1600" dirty="0" smtClean="0"/>
                <a:t>allocation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562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H="1">
            <a:off x="1816100" y="5116495"/>
            <a:ext cx="7620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340100" y="3287696"/>
            <a:ext cx="0" cy="6095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25900" y="5192695"/>
            <a:ext cx="8382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96572" y="3958412"/>
            <a:ext cx="1219528" cy="795444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6572" y="4772282"/>
            <a:ext cx="1219528" cy="725214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Radio Hardware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578100" y="4735495"/>
            <a:ext cx="1469665" cy="931333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Packet Forwarding Hardware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83707" y="3958411"/>
            <a:ext cx="1469665" cy="777084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282700" y="3287696"/>
            <a:ext cx="2158" cy="68579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626100" y="3287695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864101" y="4696081"/>
            <a:ext cx="1469665" cy="952109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Packet Forwarding Hardware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64100" y="3973495"/>
            <a:ext cx="1469665" cy="722587"/>
          </a:xfrm>
          <a:prstGeom prst="round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en-US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Cell Agent</a:t>
            </a:r>
            <a:endParaRPr lang="en-US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CellSDN</a:t>
            </a:r>
            <a:r>
              <a:rPr lang="en-US" dirty="0" smtClean="0"/>
              <a:t> Virtualization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DD6A-D335-AD4B-ADB5-9EE830F7EAE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93700" y="3042160"/>
            <a:ext cx="5765800" cy="472499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Slicing Layer: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CellVisor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44501" y="2410081"/>
            <a:ext cx="1371600" cy="559376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Network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OS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(Slice 1)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92301" y="2410081"/>
            <a:ext cx="1371600" cy="559376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Network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OS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(Slice 2)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787901" y="2410081"/>
            <a:ext cx="1371600" cy="559376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Network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OS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t>(Slice N)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492501" y="2714881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73501" y="2714881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54501" y="2714881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464300" y="2509345"/>
            <a:ext cx="2374899" cy="1401522"/>
            <a:chOff x="6477000" y="3352800"/>
            <a:chExt cx="2133600" cy="801508"/>
          </a:xfrm>
        </p:grpSpPr>
        <p:sp>
          <p:nvSpPr>
            <p:cNvPr id="55" name="Rounded Rectangular Callout 54"/>
            <p:cNvSpPr/>
            <p:nvPr/>
          </p:nvSpPr>
          <p:spPr>
            <a:xfrm>
              <a:off x="6477000" y="3352800"/>
              <a:ext cx="2133600" cy="685800"/>
            </a:xfrm>
            <a:prstGeom prst="wedgeRoundRectCallout">
              <a:avLst>
                <a:gd name="adj1" fmla="val -62795"/>
                <a:gd name="adj2" fmla="val 16665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77000" y="3352800"/>
              <a:ext cx="2133600" cy="80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Slice semantic space, e.g. all roaming subscribers, all iPhone users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93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Stanford </a:t>
            </a:r>
            <a:r>
              <a:rPr lang="en-US" dirty="0" err="1" smtClean="0"/>
              <a:t>OpenRoad</a:t>
            </a:r>
            <a:endParaRPr lang="en-US" dirty="0" smtClean="0"/>
          </a:p>
          <a:p>
            <a:pPr lvl="1"/>
            <a:r>
              <a:rPr lang="en-US" dirty="0" smtClean="0"/>
              <a:t>Introduced </a:t>
            </a:r>
            <a:r>
              <a:rPr lang="en-US" dirty="0" err="1" smtClean="0"/>
              <a:t>openflow</a:t>
            </a:r>
            <a:r>
              <a:rPr lang="en-US" dirty="0" smtClean="0"/>
              <a:t>, </a:t>
            </a:r>
            <a:r>
              <a:rPr lang="en-US" dirty="0" err="1" smtClean="0"/>
              <a:t>FlowVisor</a:t>
            </a:r>
            <a:r>
              <a:rPr lang="en-US" dirty="0" smtClean="0"/>
              <a:t>, </a:t>
            </a:r>
            <a:r>
              <a:rPr lang="en-US" dirty="0" err="1" smtClean="0"/>
              <a:t>SNMPVisor</a:t>
            </a:r>
            <a:r>
              <a:rPr lang="en-US" dirty="0" smtClean="0"/>
              <a:t> to wireless networks</a:t>
            </a:r>
          </a:p>
          <a:p>
            <a:r>
              <a:rPr lang="en-US" dirty="0" smtClean="0"/>
              <a:t>Stanford </a:t>
            </a:r>
            <a:r>
              <a:rPr lang="en-US" dirty="0" err="1" smtClean="0"/>
              <a:t>OpenRadio</a:t>
            </a:r>
            <a:endParaRPr lang="en-US" dirty="0" smtClean="0"/>
          </a:p>
          <a:p>
            <a:pPr lvl="1"/>
            <a:r>
              <a:rPr lang="en-US" dirty="0" smtClean="0"/>
              <a:t>Programmable cellular data plane </a:t>
            </a:r>
          </a:p>
          <a:p>
            <a:r>
              <a:rPr lang="en-US" dirty="0" smtClean="0"/>
              <a:t>NEC base station virtualization</a:t>
            </a:r>
          </a:p>
          <a:p>
            <a:pPr lvl="1"/>
            <a:r>
              <a:rPr lang="en-US" dirty="0" smtClean="0"/>
              <a:t>Slicing radio resources at the MAC layer</a:t>
            </a:r>
          </a:p>
          <a:p>
            <a:r>
              <a:rPr lang="en-US" dirty="0" smtClean="0"/>
              <a:t>Ericsson </a:t>
            </a:r>
            <a:r>
              <a:rPr lang="en-US" dirty="0" err="1" smtClean="0"/>
              <a:t>CloudEPC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Modify LTE control plane to control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/>
          </a:bodyPr>
          <a:lstStyle/>
          <a:p>
            <a:r>
              <a:rPr lang="en-US" dirty="0" err="1" smtClean="0"/>
              <a:t>CellSDN</a:t>
            </a:r>
            <a:r>
              <a:rPr lang="en-US" dirty="0" smtClean="0"/>
              <a:t> advantages:</a:t>
            </a:r>
          </a:p>
          <a:p>
            <a:pPr lvl="1"/>
            <a:r>
              <a:rPr lang="en-US" dirty="0" smtClean="0"/>
              <a:t>Simple and easy to manage </a:t>
            </a:r>
          </a:p>
          <a:p>
            <a:pPr lvl="1"/>
            <a:r>
              <a:rPr lang="en-US" dirty="0" smtClean="0"/>
              <a:t>Simple and easy to introduce new services</a:t>
            </a:r>
          </a:p>
          <a:p>
            <a:pPr lvl="1"/>
            <a:r>
              <a:rPr lang="en-US" dirty="0" smtClean="0"/>
              <a:t>Easy to inter-operate with other wireless technologies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work: detailed </a:t>
            </a:r>
            <a:r>
              <a:rPr lang="en-US" dirty="0" err="1" smtClean="0"/>
              <a:t>CellSDN</a:t>
            </a:r>
            <a:r>
              <a:rPr lang="en-US" dirty="0" smtClean="0"/>
              <a:t>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/>
          </a:bodyPr>
          <a:lstStyle/>
          <a:p>
            <a:r>
              <a:rPr lang="en-US" dirty="0" smtClean="0"/>
              <a:t>Critiques of LTE Architecture</a:t>
            </a:r>
            <a:endParaRPr lang="en-US" dirty="0" smtClean="0"/>
          </a:p>
          <a:p>
            <a:r>
              <a:rPr lang="en-US" dirty="0" err="1" smtClean="0"/>
              <a:t>CellSDN</a:t>
            </a:r>
            <a:r>
              <a:rPr lang="en-US" dirty="0" smtClean="0"/>
              <a:t> Use Cases</a:t>
            </a:r>
          </a:p>
          <a:p>
            <a:r>
              <a:rPr lang="en-US" dirty="0" err="1" smtClean="0"/>
              <a:t>CellSDN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3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41176" y="2438400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316288" y="2667000"/>
            <a:ext cx="2709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Cellular Core Network</a:t>
            </a:r>
          </a:p>
        </p:txBody>
      </p:sp>
      <p:pic>
        <p:nvPicPr>
          <p:cNvPr id="22533" name="Picture 26" descr="A_4__The_Alcatel_Lucent_7750_S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4325938"/>
            <a:ext cx="619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8" descr="A_4__The_Alcatel_Lucent_7750_S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4725988"/>
            <a:ext cx="619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1295400" y="4724400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Visio" r:id="rId5" imgW="635000" imgH="1511300" progId="">
                  <p:embed/>
                </p:oleObj>
              </mc:Choice>
              <mc:Fallback>
                <p:oleObj name="Visio" r:id="rId5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293813" y="3232150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232150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/>
        </p:nvGraphicFramePr>
        <p:xfrm>
          <a:off x="2055813" y="2135188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Visio" r:id="rId8" imgW="635000" imgH="1511300" progId="">
                  <p:embed/>
                </p:oleObj>
              </mc:Choice>
              <mc:Fallback>
                <p:oleObj name="Visio" r:id="rId8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135188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982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125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5735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>
            <a:stCxn id="22533" idx="3"/>
          </p:cNvCxnSpPr>
          <p:nvPr/>
        </p:nvCxnSpPr>
        <p:spPr>
          <a:xfrm>
            <a:off x="5788025" y="4706938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259388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3</a:t>
            </a:r>
          </a:p>
        </p:txBody>
      </p:sp>
      <p:sp>
        <p:nvSpPr>
          <p:cNvPr id="22543" name="Rectangle 93"/>
          <p:cNvSpPr>
            <a:spLocks noChangeArrowheads="1"/>
          </p:cNvSpPr>
          <p:nvPr/>
        </p:nvSpPr>
        <p:spPr bwMode="auto">
          <a:xfrm>
            <a:off x="3144838" y="5335588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S-GW 2</a:t>
            </a:r>
          </a:p>
        </p:txBody>
      </p:sp>
      <p:sp>
        <p:nvSpPr>
          <p:cNvPr id="22544" name="Rectangle 94"/>
          <p:cNvSpPr>
            <a:spLocks noChangeArrowheads="1"/>
          </p:cNvSpPr>
          <p:nvPr/>
        </p:nvSpPr>
        <p:spPr bwMode="auto">
          <a:xfrm>
            <a:off x="5197475" y="4999038"/>
            <a:ext cx="725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P-GW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22546" name="Group 75"/>
          <p:cNvGrpSpPr>
            <a:grpSpLocks/>
          </p:cNvGrpSpPr>
          <p:nvPr/>
        </p:nvGrpSpPr>
        <p:grpSpPr bwMode="auto">
          <a:xfrm rot="-10076633" flipH="1" flipV="1">
            <a:off x="901700" y="3516313"/>
            <a:ext cx="523875" cy="568325"/>
            <a:chOff x="5777472" y="4798637"/>
            <a:chExt cx="1366185" cy="1260568"/>
          </a:xfrm>
        </p:grpSpPr>
        <p:sp>
          <p:nvSpPr>
            <p:cNvPr id="22585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6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7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8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9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0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1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22547" name="Picture 49" descr="A_4__The_Alcatel_Lucent_7750_S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3617913"/>
            <a:ext cx="619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Rectangle 50"/>
          <p:cNvSpPr>
            <a:spLocks noChangeArrowheads="1"/>
          </p:cNvSpPr>
          <p:nvPr/>
        </p:nvSpPr>
        <p:spPr bwMode="auto">
          <a:xfrm>
            <a:off x="3144838" y="4240213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S-GW 1</a:t>
            </a:r>
          </a:p>
        </p:txBody>
      </p: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633663" y="2014538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708150" y="3890963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2</a:t>
            </a:r>
          </a:p>
        </p:txBody>
      </p:sp>
      <p:sp>
        <p:nvSpPr>
          <p:cNvPr id="63" name="Curved Right Arrow 62"/>
          <p:cNvSpPr/>
          <p:nvPr/>
        </p:nvSpPr>
        <p:spPr>
          <a:xfrm>
            <a:off x="498475" y="2214563"/>
            <a:ext cx="428625" cy="1463675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3" name="Cloud 72"/>
          <p:cNvSpPr/>
          <p:nvPr/>
        </p:nvSpPr>
        <p:spPr>
          <a:xfrm>
            <a:off x="6172200" y="4724400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105400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sp>
        <p:nvSpPr>
          <p:cNvPr id="7" name="Can 6"/>
          <p:cNvSpPr/>
          <p:nvPr/>
        </p:nvSpPr>
        <p:spPr>
          <a:xfrm rot="9060000">
            <a:off x="2922588" y="2471738"/>
            <a:ext cx="166687" cy="1306512"/>
          </a:xfrm>
          <a:prstGeom prst="can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2" name="Can 61"/>
          <p:cNvSpPr/>
          <p:nvPr/>
        </p:nvSpPr>
        <p:spPr>
          <a:xfrm rot="5400000">
            <a:off x="2497931" y="3124995"/>
            <a:ext cx="168275" cy="143351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4" name="Can 63"/>
          <p:cNvSpPr/>
          <p:nvPr/>
        </p:nvSpPr>
        <p:spPr>
          <a:xfrm rot="5400000">
            <a:off x="2542381" y="4372770"/>
            <a:ext cx="168275" cy="1433512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049838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697288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1" name="Picture 68" descr="whiteiphone-110424-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1998663"/>
            <a:ext cx="4222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Can 69"/>
          <p:cNvSpPr/>
          <p:nvPr/>
        </p:nvSpPr>
        <p:spPr>
          <a:xfrm rot="4500000">
            <a:off x="4412456" y="4190207"/>
            <a:ext cx="168275" cy="1433512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1" name="Can 70"/>
          <p:cNvSpPr/>
          <p:nvPr/>
        </p:nvSpPr>
        <p:spPr>
          <a:xfrm rot="5400000">
            <a:off x="1851819" y="5615781"/>
            <a:ext cx="168275" cy="1433513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2" name="Can 71"/>
          <p:cNvSpPr/>
          <p:nvPr/>
        </p:nvSpPr>
        <p:spPr>
          <a:xfrm rot="5400000">
            <a:off x="1851819" y="5387181"/>
            <a:ext cx="168275" cy="1433513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2565" name="Rectangle 74"/>
          <p:cNvSpPr>
            <a:spLocks noChangeArrowheads="1"/>
          </p:cNvSpPr>
          <p:nvPr/>
        </p:nvSpPr>
        <p:spPr bwMode="auto">
          <a:xfrm>
            <a:off x="2730500" y="6019800"/>
            <a:ext cx="1350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GTP Tunnels</a:t>
            </a:r>
          </a:p>
        </p:txBody>
      </p:sp>
      <p:grpSp>
        <p:nvGrpSpPr>
          <p:cNvPr id="22566" name="Group 75"/>
          <p:cNvGrpSpPr>
            <a:grpSpLocks/>
          </p:cNvGrpSpPr>
          <p:nvPr/>
        </p:nvGrpSpPr>
        <p:grpSpPr bwMode="auto">
          <a:xfrm rot="-10076633" flipH="1" flipV="1">
            <a:off x="901700" y="4951413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659438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468813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LTE </a:t>
            </a:r>
            <a:r>
              <a:rPr lang="en-US" dirty="0"/>
              <a:t>Data plane is too </a:t>
            </a:r>
            <a:r>
              <a:rPr lang="en-US" dirty="0" smtClean="0"/>
              <a:t>centralized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Can 55"/>
          <p:cNvSpPr/>
          <p:nvPr/>
        </p:nvSpPr>
        <p:spPr>
          <a:xfrm rot="6300000">
            <a:off x="4412456" y="3574257"/>
            <a:ext cx="168275" cy="143351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569075" y="1470025"/>
            <a:ext cx="2574925" cy="3073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UE: user equipment</a:t>
            </a:r>
          </a:p>
          <a:p>
            <a:pPr>
              <a:defRPr/>
            </a:pPr>
            <a:r>
              <a:rPr lang="en-US" sz="2000" dirty="0" err="1" smtClean="0"/>
              <a:t>eNodeB</a:t>
            </a:r>
            <a:r>
              <a:rPr lang="en-US" sz="2000" dirty="0" smtClean="0"/>
              <a:t>: base station</a:t>
            </a:r>
          </a:p>
          <a:p>
            <a:pPr>
              <a:defRPr/>
            </a:pPr>
            <a:r>
              <a:rPr lang="en-US" sz="2000" dirty="0" smtClean="0"/>
              <a:t>S-GW: serving gateway</a:t>
            </a:r>
          </a:p>
          <a:p>
            <a:pPr>
              <a:defRPr/>
            </a:pPr>
            <a:r>
              <a:rPr lang="en-US" sz="2000" dirty="0" smtClean="0"/>
              <a:t>P-GW: packet data network gateway</a:t>
            </a:r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457200" y="1470025"/>
            <a:ext cx="6311900" cy="414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plane is too centralized</a:t>
            </a:r>
          </a:p>
        </p:txBody>
      </p:sp>
      <p:sp>
        <p:nvSpPr>
          <p:cNvPr id="65" name="Content Placeholder 1"/>
          <p:cNvSpPr txBox="1">
            <a:spLocks/>
          </p:cNvSpPr>
          <p:nvPr/>
        </p:nvSpPr>
        <p:spPr>
          <a:xfrm>
            <a:off x="4103687" y="3721427"/>
            <a:ext cx="3844926" cy="73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S</a:t>
            </a:r>
            <a:r>
              <a:rPr lang="en-US" sz="1800" i="1" dirty="0" smtClean="0">
                <a:solidFill>
                  <a:srgbClr val="FF0000"/>
                </a:solidFill>
              </a:rPr>
              <a:t>calability challenges at P-GW on charging and policy enforcement!</a:t>
            </a:r>
          </a:p>
        </p:txBody>
      </p:sp>
    </p:spTree>
    <p:extLst>
      <p:ext uri="{BB962C8B-B14F-4D97-AF65-F5344CB8AC3E}">
        <p14:creationId xmlns:p14="http://schemas.microsoft.com/office/powerpoint/2010/main" val="146374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LTE </a:t>
            </a:r>
            <a:r>
              <a:rPr lang="en-US" dirty="0"/>
              <a:t>Control plane is too </a:t>
            </a:r>
            <a:r>
              <a:rPr lang="en-US" dirty="0" smtClean="0"/>
              <a:t>distributed</a:t>
            </a:r>
            <a:endParaRPr lang="en-US" dirty="0"/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324600" y="2286000"/>
            <a:ext cx="2819400" cy="2400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FF0000"/>
                </a:solidFill>
              </a:rPr>
              <a:t>Problem with Inter-technology (e.g. 3G to LTE) handoff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Problem of inefficient radio resource allocation </a:t>
            </a:r>
          </a:p>
        </p:txBody>
      </p:sp>
      <p:grpSp>
        <p:nvGrpSpPr>
          <p:cNvPr id="91" name="Group 75"/>
          <p:cNvGrpSpPr>
            <a:grpSpLocks/>
          </p:cNvGrpSpPr>
          <p:nvPr/>
        </p:nvGrpSpPr>
        <p:grpSpPr bwMode="auto">
          <a:xfrm rot="13140000" flipH="1" flipV="1">
            <a:off x="1436737" y="5696542"/>
            <a:ext cx="646614" cy="635297"/>
            <a:chOff x="5777472" y="4798637"/>
            <a:chExt cx="1366185" cy="1260568"/>
          </a:xfrm>
        </p:grpSpPr>
        <p:sp>
          <p:nvSpPr>
            <p:cNvPr id="92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97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98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99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01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02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03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2 60000 65536"/>
                <a:gd name="T7" fmla="*/ 2 60000 65536"/>
                <a:gd name="T8" fmla="*/ 1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186266" y="5556808"/>
            <a:ext cx="1298705" cy="999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Equipment (UE)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137298" y="5522084"/>
            <a:ext cx="1208086" cy="12281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Gateway (S-GW)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710266" y="3643867"/>
            <a:ext cx="1668214" cy="1137370"/>
          </a:xfrm>
          <a:prstGeom prst="rect">
            <a:avLst/>
          </a:prstGeom>
          <a:solidFill>
            <a:srgbClr val="C0504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Mobility Management Entity (MME)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67048" y="5480258"/>
            <a:ext cx="1564337" cy="1269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Gateway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(P-GW)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691466" y="2272267"/>
            <a:ext cx="1386542" cy="1270001"/>
          </a:xfrm>
          <a:prstGeom prst="rect">
            <a:avLst/>
          </a:prstGeom>
          <a:solidFill>
            <a:srgbClr val="C0504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Subscriber Server (HSS)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224866" y="3796267"/>
            <a:ext cx="2099734" cy="1126535"/>
          </a:xfrm>
          <a:prstGeom prst="rect">
            <a:avLst/>
          </a:prstGeom>
          <a:solidFill>
            <a:srgbClr val="C0504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Policy Control and Charging Rules </a:t>
            </a:r>
            <a:r>
              <a:rPr lang="en-US" dirty="0" smtClean="0"/>
              <a:t>Function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PCRF)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3607079" y="6089623"/>
            <a:ext cx="530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345384" y="6115258"/>
            <a:ext cx="721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624666" y="4786867"/>
            <a:ext cx="4447" cy="74084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5" idx="0"/>
          </p:cNvCxnSpPr>
          <p:nvPr/>
        </p:nvCxnSpPr>
        <p:spPr>
          <a:xfrm flipH="1" flipV="1">
            <a:off x="3310466" y="4786867"/>
            <a:ext cx="1430875" cy="73521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7" idx="0"/>
            <a:endCxn id="109" idx="2"/>
          </p:cNvCxnSpPr>
          <p:nvPr/>
        </p:nvCxnSpPr>
        <p:spPr>
          <a:xfrm flipH="1" flipV="1">
            <a:off x="5274733" y="4922802"/>
            <a:ext cx="1574484" cy="55745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106" idx="0"/>
          </p:cNvCxnSpPr>
          <p:nvPr/>
        </p:nvCxnSpPr>
        <p:spPr>
          <a:xfrm flipH="1">
            <a:off x="2544373" y="2958067"/>
            <a:ext cx="1147093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2211203" y="5522084"/>
            <a:ext cx="1395875" cy="12281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eNodeB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211204" y="5522084"/>
            <a:ext cx="1395874" cy="628286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Base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137298" y="5519570"/>
            <a:ext cx="1208085" cy="628286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Serving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067047" y="5477395"/>
            <a:ext cx="1564337" cy="628286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Packet Data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62466" y="2329470"/>
            <a:ext cx="1126959" cy="314143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474491" y="2295602"/>
            <a:ext cx="145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Plane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262466" y="2729467"/>
            <a:ext cx="1126959" cy="314143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474491" y="2729467"/>
            <a:ext cx="119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Plane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1470024"/>
            <a:ext cx="7277100" cy="6635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clear separation of control plane and data plane</a:t>
            </a:r>
          </a:p>
        </p:txBody>
      </p:sp>
    </p:spTree>
    <p:extLst>
      <p:ext uri="{BB962C8B-B14F-4D97-AF65-F5344CB8AC3E}">
        <p14:creationId xmlns:p14="http://schemas.microsoft.com/office/powerpoint/2010/main" val="29360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Advantages of SDN for Cellular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Advantage of logically centralized control plane</a:t>
            </a:r>
          </a:p>
          <a:p>
            <a:pPr lvl="1"/>
            <a:r>
              <a:rPr lang="en-US" dirty="0" smtClean="0"/>
              <a:t>Flexible support of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inter-cell interference </a:t>
            </a:r>
            <a:r>
              <a:rPr lang="en-US" dirty="0" smtClean="0"/>
              <a:t>management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calable </a:t>
            </a:r>
            <a:r>
              <a:rPr lang="en-US" dirty="0"/>
              <a:t>distributed enforcement of </a:t>
            </a:r>
            <a:r>
              <a:rPr lang="en-US" dirty="0" err="1"/>
              <a:t>QoS</a:t>
            </a:r>
            <a:r>
              <a:rPr lang="en-US" dirty="0"/>
              <a:t> and firewall policies in data </a:t>
            </a:r>
            <a:r>
              <a:rPr lang="en-US" dirty="0" smtClean="0"/>
              <a:t>plane</a:t>
            </a:r>
          </a:p>
          <a:p>
            <a:pPr lvl="1"/>
            <a:r>
              <a:rPr lang="en-US" dirty="0" smtClean="0"/>
              <a:t>Flexible support of </a:t>
            </a:r>
            <a:r>
              <a:rPr lang="en-US" dirty="0"/>
              <a:t>virtual operators by partitioning flow space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Advantage of common </a:t>
            </a:r>
            <a:r>
              <a:rPr lang="en-US" dirty="0"/>
              <a:t>control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eamless </a:t>
            </a:r>
            <a:r>
              <a:rPr lang="en-US" dirty="0"/>
              <a:t>subscriber mobility across technologies</a:t>
            </a:r>
          </a:p>
          <a:p>
            <a:endParaRPr lang="en-US" sz="1900" dirty="0" smtClean="0"/>
          </a:p>
          <a:p>
            <a:r>
              <a:rPr lang="en-US" dirty="0" smtClean="0"/>
              <a:t>Advantage of SDN switch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raffic counters enable easy </a:t>
            </a:r>
            <a:r>
              <a:rPr lang="en-US" dirty="0"/>
              <a:t>m</a:t>
            </a:r>
            <a:r>
              <a:rPr lang="en-US" dirty="0" smtClean="0"/>
              <a:t>onitoring </a:t>
            </a:r>
            <a:r>
              <a:rPr lang="en-US" dirty="0" smtClean="0"/>
              <a:t>for network control and </a:t>
            </a:r>
            <a:r>
              <a:rPr lang="en-US" dirty="0" smtClean="0"/>
              <a:t>billing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7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41176" y="2438400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1295400" y="4724400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3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293813" y="3232150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232150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/>
        </p:nvGraphicFramePr>
        <p:xfrm>
          <a:off x="2055813" y="2135188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5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135188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982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125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5735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5788025" y="4706938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259388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22546" name="Group 75"/>
          <p:cNvGrpSpPr>
            <a:grpSpLocks/>
          </p:cNvGrpSpPr>
          <p:nvPr/>
        </p:nvGrpSpPr>
        <p:grpSpPr bwMode="auto">
          <a:xfrm rot="-10076633" flipH="1" flipV="1">
            <a:off x="901700" y="3516313"/>
            <a:ext cx="523875" cy="568325"/>
            <a:chOff x="5777472" y="4798637"/>
            <a:chExt cx="1366185" cy="1260568"/>
          </a:xfrm>
        </p:grpSpPr>
        <p:sp>
          <p:nvSpPr>
            <p:cNvPr id="22585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6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7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8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9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0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91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3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633663" y="2014538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708150" y="3890963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2</a:t>
            </a:r>
          </a:p>
        </p:txBody>
      </p:sp>
      <p:sp>
        <p:nvSpPr>
          <p:cNvPr id="73" name="Cloud 72"/>
          <p:cNvSpPr/>
          <p:nvPr/>
        </p:nvSpPr>
        <p:spPr>
          <a:xfrm>
            <a:off x="6172200" y="4724400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105400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049838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697288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Can 70"/>
          <p:cNvSpPr/>
          <p:nvPr/>
        </p:nvSpPr>
        <p:spPr>
          <a:xfrm rot="5400000">
            <a:off x="1851819" y="5615781"/>
            <a:ext cx="168275" cy="1433513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2565" name="Rectangle 74"/>
          <p:cNvSpPr>
            <a:spLocks noChangeArrowheads="1"/>
          </p:cNvSpPr>
          <p:nvPr/>
        </p:nvSpPr>
        <p:spPr bwMode="auto">
          <a:xfrm>
            <a:off x="2730500" y="6114725"/>
            <a:ext cx="18522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Path setup for UE </a:t>
            </a:r>
          </a:p>
          <a:p>
            <a:r>
              <a:rPr lang="en-US" dirty="0" smtClean="0"/>
              <a:t>by SDN controller</a:t>
            </a:r>
            <a:endParaRPr lang="en-US" dirty="0"/>
          </a:p>
        </p:txBody>
      </p:sp>
      <p:grpSp>
        <p:nvGrpSpPr>
          <p:cNvPr id="22566" name="Group 75"/>
          <p:cNvGrpSpPr>
            <a:grpSpLocks/>
          </p:cNvGrpSpPr>
          <p:nvPr/>
        </p:nvGrpSpPr>
        <p:grpSpPr bwMode="auto">
          <a:xfrm rot="-10076633" flipH="1" flipV="1">
            <a:off x="901700" y="4951413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659438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468813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Flexible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Middlebox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Support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Can 55"/>
          <p:cNvSpPr/>
          <p:nvPr/>
        </p:nvSpPr>
        <p:spPr>
          <a:xfrm rot="19140000" flipV="1">
            <a:off x="2838705" y="2548855"/>
            <a:ext cx="172902" cy="1261201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3431276" y="2422525"/>
            <a:ext cx="5000406" cy="11387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Easy </a:t>
            </a:r>
            <a:r>
              <a:rPr lang="en-US" sz="2000" i="1" dirty="0" smtClean="0">
                <a:solidFill>
                  <a:srgbClr val="FF0000"/>
                </a:solidFill>
              </a:rPr>
              <a:t>to control flow to </a:t>
            </a:r>
            <a:r>
              <a:rPr lang="en-US" sz="2000" i="1" dirty="0" err="1" smtClean="0">
                <a:solidFill>
                  <a:srgbClr val="FF0000"/>
                </a:solidFill>
              </a:rPr>
              <a:t>middleboxes</a:t>
            </a:r>
            <a:r>
              <a:rPr lang="en-US" sz="2000" i="1" dirty="0" smtClean="0">
                <a:solidFill>
                  <a:srgbClr val="FF0000"/>
                </a:solidFill>
              </a:rPr>
              <a:t> for content adaptation, echo cancellation, </a:t>
            </a:r>
            <a:r>
              <a:rPr lang="en-US" sz="2000" i="1" dirty="0" err="1" smtClean="0">
                <a:solidFill>
                  <a:srgbClr val="FF0000"/>
                </a:solidFill>
              </a:rPr>
              <a:t>etc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Reduce traffic to </a:t>
            </a:r>
            <a:r>
              <a:rPr lang="en-US" sz="2000" i="1" dirty="0" err="1" smtClean="0">
                <a:solidFill>
                  <a:srgbClr val="FF0000"/>
                </a:solidFill>
              </a:rPr>
              <a:t>middleboxes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pic>
        <p:nvPicPr>
          <p:cNvPr id="61" name="Picture 31" descr="Detecto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3469117"/>
            <a:ext cx="7191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2114553"/>
            <a:ext cx="4222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75"/>
          <p:cNvGrpSpPr>
            <a:grpSpLocks/>
          </p:cNvGrpSpPr>
          <p:nvPr/>
        </p:nvGrpSpPr>
        <p:grpSpPr bwMode="auto">
          <a:xfrm rot="-10076633" flipH="1" flipV="1">
            <a:off x="1482747" y="2426412"/>
            <a:ext cx="523875" cy="568325"/>
            <a:chOff x="5777472" y="4798637"/>
            <a:chExt cx="1366185" cy="1260568"/>
          </a:xfrm>
        </p:grpSpPr>
        <p:sp>
          <p:nvSpPr>
            <p:cNvPr id="6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4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6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7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8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79" name="Can 78"/>
          <p:cNvSpPr/>
          <p:nvPr/>
        </p:nvSpPr>
        <p:spPr>
          <a:xfrm rot="19140000" flipV="1">
            <a:off x="5015544" y="3619592"/>
            <a:ext cx="157547" cy="1251698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2" name="Picture 18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4563269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Can 83"/>
          <p:cNvSpPr/>
          <p:nvPr/>
        </p:nvSpPr>
        <p:spPr>
          <a:xfrm rot="5400000">
            <a:off x="3860853" y="3318817"/>
            <a:ext cx="165297" cy="75694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56" y="3523519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le 92"/>
          <p:cNvSpPr>
            <a:spLocks noChangeArrowheads="1"/>
          </p:cNvSpPr>
          <p:nvPr/>
        </p:nvSpPr>
        <p:spPr bwMode="auto">
          <a:xfrm>
            <a:off x="4651908" y="4845050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4030092" y="3810856"/>
            <a:ext cx="1188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/>
              <a:t>Middlebox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500448" y="1193007"/>
            <a:ext cx="8402252" cy="4492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700" dirty="0"/>
              <a:t>SDN provides fine grained packet classification and flexible routing</a:t>
            </a:r>
          </a:p>
        </p:txBody>
      </p:sp>
    </p:spTree>
    <p:extLst>
      <p:ext uri="{BB962C8B-B14F-4D97-AF65-F5344CB8AC3E}">
        <p14:creationId xmlns:p14="http://schemas.microsoft.com/office/powerpoint/2010/main" val="25432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41176" y="2438400"/>
            <a:ext cx="3859624" cy="3565462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1295400" y="4724400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6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293813" y="3232150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7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232150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/>
        </p:nvGraphicFramePr>
        <p:xfrm>
          <a:off x="2055813" y="2135188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8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135188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982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125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5735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5788025" y="4706938"/>
            <a:ext cx="765175" cy="3222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259388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633663" y="2014538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708150" y="3890963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eNodeB 2</a:t>
            </a:r>
          </a:p>
        </p:txBody>
      </p:sp>
      <p:sp>
        <p:nvSpPr>
          <p:cNvPr id="73" name="Cloud 72"/>
          <p:cNvSpPr/>
          <p:nvPr/>
        </p:nvSpPr>
        <p:spPr>
          <a:xfrm>
            <a:off x="6172200" y="4724400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105400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Internet and</a:t>
            </a:r>
          </a:p>
          <a:p>
            <a:r>
              <a:rPr lang="en-US" sz="220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049838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697288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n 71"/>
          <p:cNvSpPr/>
          <p:nvPr/>
        </p:nvSpPr>
        <p:spPr>
          <a:xfrm rot="5400000">
            <a:off x="2320687" y="3267653"/>
            <a:ext cx="161179" cy="1134696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22566" name="Group 75"/>
          <p:cNvGrpSpPr>
            <a:grpSpLocks/>
          </p:cNvGrpSpPr>
          <p:nvPr/>
        </p:nvGrpSpPr>
        <p:grpSpPr bwMode="auto">
          <a:xfrm rot="-10076633" flipH="1" flipV="1">
            <a:off x="901700" y="4951413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659438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468813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Flexible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Middlebox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Support (Cont’d)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3468785" y="2897816"/>
            <a:ext cx="4150091" cy="121193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Easy </a:t>
            </a:r>
            <a:r>
              <a:rPr lang="en-US" sz="2000" i="1" dirty="0" smtClean="0">
                <a:solidFill>
                  <a:srgbClr val="FF0000"/>
                </a:solidFill>
              </a:rPr>
              <a:t>to satisfy policy for traffic not leaving cellular network</a:t>
            </a:r>
          </a:p>
          <a:p>
            <a:pPr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Reduce the need for extra devices</a:t>
            </a:r>
          </a:p>
        </p:txBody>
      </p:sp>
      <p:sp>
        <p:nvSpPr>
          <p:cNvPr id="82" name="Can 81"/>
          <p:cNvSpPr/>
          <p:nvPr/>
        </p:nvSpPr>
        <p:spPr>
          <a:xfrm rot="5400000">
            <a:off x="1940522" y="5580857"/>
            <a:ext cx="168275" cy="1433512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09" y="3616240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60" y="4958242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Can 84"/>
          <p:cNvSpPr/>
          <p:nvPr/>
        </p:nvSpPr>
        <p:spPr>
          <a:xfrm rot="5400000">
            <a:off x="2352071" y="4597641"/>
            <a:ext cx="161179" cy="1134696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6" name="Can 85"/>
          <p:cNvSpPr/>
          <p:nvPr/>
        </p:nvSpPr>
        <p:spPr>
          <a:xfrm flipH="1">
            <a:off x="3190269" y="3808506"/>
            <a:ext cx="168275" cy="1149736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7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4563269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4651908" y="4845050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sp>
        <p:nvSpPr>
          <p:cNvPr id="58" name="Rectangle 74"/>
          <p:cNvSpPr>
            <a:spLocks noChangeArrowheads="1"/>
          </p:cNvSpPr>
          <p:nvPr/>
        </p:nvSpPr>
        <p:spPr bwMode="auto">
          <a:xfrm>
            <a:off x="2730500" y="6114725"/>
            <a:ext cx="1833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Path setup for UE </a:t>
            </a:r>
          </a:p>
          <a:p>
            <a:r>
              <a:rPr lang="en-US" dirty="0"/>
              <a:t>by SDN controller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586260" y="3718394"/>
            <a:ext cx="1569940" cy="85519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468785" y="4724400"/>
            <a:ext cx="1687415" cy="304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474662" y="1533526"/>
            <a:ext cx="8096251" cy="44926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SDN switch can support some </a:t>
            </a:r>
            <a:r>
              <a:rPr lang="en-US" dirty="0" err="1"/>
              <a:t>middlebox</a:t>
            </a:r>
            <a:r>
              <a:rPr lang="en-US" dirty="0"/>
              <a:t> functionality</a:t>
            </a:r>
            <a:endParaRPr lang="en-US" dirty="0"/>
          </a:p>
        </p:txBody>
      </p:sp>
      <p:grpSp>
        <p:nvGrpSpPr>
          <p:cNvPr id="71" name="Group 75"/>
          <p:cNvGrpSpPr>
            <a:grpSpLocks/>
          </p:cNvGrpSpPr>
          <p:nvPr/>
        </p:nvGrpSpPr>
        <p:grpSpPr bwMode="auto">
          <a:xfrm rot="-10076633" flipH="1" flipV="1">
            <a:off x="879916" y="3664683"/>
            <a:ext cx="523875" cy="568325"/>
            <a:chOff x="5777472" y="4798637"/>
            <a:chExt cx="1366185" cy="1260568"/>
          </a:xfrm>
        </p:grpSpPr>
        <p:sp>
          <p:nvSpPr>
            <p:cNvPr id="79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1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9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0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1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2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3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855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457200" y="3051175"/>
            <a:ext cx="0" cy="28956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2438400" y="2974975"/>
            <a:ext cx="0" cy="13716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73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Monitoring for </a:t>
            </a:r>
            <a:r>
              <a:rPr lang="en-US" dirty="0" smtClean="0"/>
              <a:t>Network 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illing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238"/>
            <a:ext cx="8572500" cy="10588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Packet handling rules in SDN </a:t>
            </a:r>
            <a:r>
              <a:rPr lang="en-US" dirty="0" smtClean="0"/>
              <a:t>switches can </a:t>
            </a:r>
            <a:r>
              <a:rPr lang="en-US" dirty="0" smtClean="0"/>
              <a:t>efficiently monitor traffic at different level of granularity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nable real time control and billing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6B-1653-9946-AE88-1F3B52191928}" type="slidenum">
              <a:rPr lang="en-US" smtClean="0"/>
              <a:t>8</a:t>
            </a:fld>
            <a:endParaRPr lang="en-US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Switch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Port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219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src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981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dst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743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type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505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VLAN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ID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267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Src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029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Dst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791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Prot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553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TCP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sport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7315200" y="5961063"/>
            <a:ext cx="762000" cy="5334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TCP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dport</a:t>
            </a: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457200" y="2670175"/>
            <a:ext cx="1447800" cy="6858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Rule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1905000" y="2670175"/>
            <a:ext cx="1447800" cy="6858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Action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3352800" y="2670175"/>
            <a:ext cx="1447800" cy="685800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Stats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2438400" y="4330700"/>
            <a:ext cx="4730750" cy="131127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Forward packet to port(s)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Encapsulate and forward to controller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Drop packet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Send to normal processing pipeline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81000" y="6494463"/>
            <a:ext cx="927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+ mask</a:t>
            </a: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3886200" y="3813175"/>
            <a:ext cx="3048000" cy="3810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Packet + byte counters</a:t>
            </a:r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 flipV="1">
            <a:off x="3886200" y="3355975"/>
            <a:ext cx="0" cy="38100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244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659241" y="4027870"/>
            <a:ext cx="3246849" cy="19440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1295400" y="4724400"/>
          <a:ext cx="571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" name="Visio" r:id="rId4" imgW="635000" imgH="1511300" progId="">
                  <p:embed/>
                </p:oleObj>
              </mc:Choice>
              <mc:Fallback>
                <p:oleObj name="Visio" r:id="rId4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571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293813" y="3232150"/>
          <a:ext cx="5715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" name="Visio" r:id="rId6" imgW="635000" imgH="1511300" progId="">
                  <p:embed/>
                </p:oleObj>
              </mc:Choice>
              <mc:Fallback>
                <p:oleObj name="Visio" r:id="rId6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3232150"/>
                        <a:ext cx="5715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8"/>
          <p:cNvGraphicFramePr>
            <a:graphicFrameLocks noChangeAspect="1"/>
          </p:cNvGraphicFramePr>
          <p:nvPr/>
        </p:nvGraphicFramePr>
        <p:xfrm>
          <a:off x="2055813" y="2135188"/>
          <a:ext cx="571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8" name="Visio" r:id="rId7" imgW="635000" imgH="1511300" progId="">
                  <p:embed/>
                </p:oleObj>
              </mc:Choice>
              <mc:Fallback>
                <p:oleObj name="Visio" r:id="rId7" imgW="635000" imgH="151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135188"/>
                        <a:ext cx="571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8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1982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31257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4" descr="BTS_Indo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4573588"/>
            <a:ext cx="2905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>
            <a:stCxn id="87" idx="3"/>
          </p:cNvCxnSpPr>
          <p:nvPr/>
        </p:nvCxnSpPr>
        <p:spPr>
          <a:xfrm>
            <a:off x="5676510" y="5157123"/>
            <a:ext cx="876690" cy="2596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2" name="Rectangle 92"/>
          <p:cNvSpPr>
            <a:spLocks noChangeArrowheads="1"/>
          </p:cNvSpPr>
          <p:nvPr/>
        </p:nvSpPr>
        <p:spPr bwMode="auto">
          <a:xfrm>
            <a:off x="1708150" y="5259388"/>
            <a:ext cx="1100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3</a:t>
            </a:r>
          </a:p>
        </p:txBody>
      </p:sp>
      <p:sp>
        <p:nvSpPr>
          <p:cNvPr id="22545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69AD114-240C-C047-B727-F35F36BFE61B}" type="slidenum">
              <a:rPr 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2549" name="Rectangle 54"/>
          <p:cNvSpPr>
            <a:spLocks noChangeArrowheads="1"/>
          </p:cNvSpPr>
          <p:nvPr/>
        </p:nvSpPr>
        <p:spPr bwMode="auto">
          <a:xfrm>
            <a:off x="2259299" y="1728843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1 </a:t>
            </a:r>
          </a:p>
        </p:txBody>
      </p:sp>
      <p:sp>
        <p:nvSpPr>
          <p:cNvPr id="22550" name="Rectangle 56"/>
          <p:cNvSpPr>
            <a:spLocks noChangeArrowheads="1"/>
          </p:cNvSpPr>
          <p:nvPr/>
        </p:nvSpPr>
        <p:spPr bwMode="auto">
          <a:xfrm>
            <a:off x="1723779" y="3450564"/>
            <a:ext cx="110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eNodeB</a:t>
            </a:r>
            <a:r>
              <a:rPr lang="en-US" dirty="0"/>
              <a:t> 2</a:t>
            </a:r>
          </a:p>
        </p:txBody>
      </p:sp>
      <p:sp>
        <p:nvSpPr>
          <p:cNvPr id="73" name="Cloud 72"/>
          <p:cNvSpPr/>
          <p:nvPr/>
        </p:nvSpPr>
        <p:spPr>
          <a:xfrm>
            <a:off x="6172200" y="4724400"/>
            <a:ext cx="2438400" cy="1752599"/>
          </a:xfrm>
          <a:prstGeom prst="cloud">
            <a:avLst/>
          </a:prstGeom>
          <a:solidFill>
            <a:srgbClr val="3366FF"/>
          </a:solidFill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22555" name="Rectangle 73"/>
          <p:cNvSpPr>
            <a:spLocks noChangeArrowheads="1"/>
          </p:cNvSpPr>
          <p:nvPr/>
        </p:nvSpPr>
        <p:spPr bwMode="auto">
          <a:xfrm>
            <a:off x="6269038" y="5105400"/>
            <a:ext cx="2301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dirty="0"/>
              <a:t>Internet and</a:t>
            </a:r>
          </a:p>
          <a:p>
            <a:r>
              <a:rPr lang="en-US" sz="2200" dirty="0"/>
              <a:t>Other IP Networks</a:t>
            </a:r>
          </a:p>
        </p:txBody>
      </p:sp>
      <p:pic>
        <p:nvPicPr>
          <p:cNvPr id="22559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4926" r="24500" b="5074"/>
          <a:stretch>
            <a:fillRect/>
          </a:stretch>
        </p:blipFill>
        <p:spPr bwMode="auto">
          <a:xfrm>
            <a:off x="573088" y="5049838"/>
            <a:ext cx="3889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697288"/>
            <a:ext cx="4238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66" name="Group 75"/>
          <p:cNvGrpSpPr>
            <a:grpSpLocks/>
          </p:cNvGrpSpPr>
          <p:nvPr/>
        </p:nvGrpSpPr>
        <p:grpSpPr bwMode="auto">
          <a:xfrm rot="-10076633" flipH="1" flipV="1">
            <a:off x="901700" y="4951413"/>
            <a:ext cx="523875" cy="568325"/>
            <a:chOff x="5777472" y="4798637"/>
            <a:chExt cx="1366185" cy="1260568"/>
          </a:xfrm>
        </p:grpSpPr>
        <p:sp>
          <p:nvSpPr>
            <p:cNvPr id="2257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3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4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67" name="Rectangle 84"/>
          <p:cNvSpPr>
            <a:spLocks noChangeArrowheads="1"/>
          </p:cNvSpPr>
          <p:nvPr/>
        </p:nvSpPr>
        <p:spPr bwMode="auto">
          <a:xfrm>
            <a:off x="474663" y="5659438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2</a:t>
            </a:r>
          </a:p>
        </p:txBody>
      </p:sp>
      <p:sp>
        <p:nvSpPr>
          <p:cNvPr id="22568" name="Rectangle 85"/>
          <p:cNvSpPr>
            <a:spLocks noChangeArrowheads="1"/>
          </p:cNvSpPr>
          <p:nvPr/>
        </p:nvSpPr>
        <p:spPr bwMode="auto">
          <a:xfrm>
            <a:off x="503238" y="4468813"/>
            <a:ext cx="61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UE 1</a:t>
            </a:r>
          </a:p>
        </p:txBody>
      </p:sp>
      <p:sp>
        <p:nvSpPr>
          <p:cNvPr id="225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Seamless Subscriber Mobility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Content Placeholder 1"/>
          <p:cNvSpPr txBox="1">
            <a:spLocks/>
          </p:cNvSpPr>
          <p:nvPr/>
        </p:nvSpPr>
        <p:spPr>
          <a:xfrm>
            <a:off x="6569075" y="1417638"/>
            <a:ext cx="2574925" cy="31257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SDN provides a common control protocol works across different cellular technologies</a:t>
            </a:r>
          </a:p>
          <a:p>
            <a:pPr>
              <a:defRPr/>
            </a:pPr>
            <a:r>
              <a:rPr lang="en-US" sz="2000" dirty="0" smtClean="0"/>
              <a:t>Forwarding rules can be pushed to switches in parallel</a:t>
            </a:r>
          </a:p>
        </p:txBody>
      </p:sp>
      <p:pic>
        <p:nvPicPr>
          <p:cNvPr id="66" name="Picture 68" descr="whiteiphone-110424-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1998663"/>
            <a:ext cx="4222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75"/>
          <p:cNvGrpSpPr>
            <a:grpSpLocks/>
          </p:cNvGrpSpPr>
          <p:nvPr/>
        </p:nvGrpSpPr>
        <p:grpSpPr bwMode="auto">
          <a:xfrm rot="-10076633" flipH="1" flipV="1">
            <a:off x="1482747" y="2426412"/>
            <a:ext cx="523875" cy="568325"/>
            <a:chOff x="5777472" y="4798637"/>
            <a:chExt cx="1366185" cy="1260568"/>
          </a:xfrm>
        </p:grpSpPr>
        <p:sp>
          <p:nvSpPr>
            <p:cNvPr id="68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9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4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5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6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7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8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84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374" y="5012858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210" y="5013454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4300119" y="5310279"/>
            <a:ext cx="1254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sp>
        <p:nvSpPr>
          <p:cNvPr id="58" name="Curved Right Arrow 57"/>
          <p:cNvSpPr/>
          <p:nvPr/>
        </p:nvSpPr>
        <p:spPr>
          <a:xfrm>
            <a:off x="498475" y="2214563"/>
            <a:ext cx="428625" cy="1463675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>
            <a:off x="3121868" y="1853680"/>
            <a:ext cx="3153464" cy="194401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59" name="Rounded Rectangle 58"/>
          <p:cNvSpPr/>
          <p:nvPr/>
        </p:nvSpPr>
        <p:spPr>
          <a:xfrm>
            <a:off x="4452428" y="1387052"/>
            <a:ext cx="1897342" cy="1191471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hangingPunct="0"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SDN Control Plane</a:t>
            </a:r>
          </a:p>
        </p:txBody>
      </p:sp>
      <p:pic>
        <p:nvPicPr>
          <p:cNvPr id="83" name="Picture 1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25" y="2978084"/>
            <a:ext cx="7493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4784638" y="2631526"/>
            <a:ext cx="616461" cy="247387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83" idx="3"/>
          </p:cNvCxnSpPr>
          <p:nvPr/>
        </p:nvCxnSpPr>
        <p:spPr>
          <a:xfrm flipH="1">
            <a:off x="4110325" y="2551622"/>
            <a:ext cx="674313" cy="57013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529299" y="2551622"/>
            <a:ext cx="1255339" cy="249821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Can 88"/>
          <p:cNvSpPr/>
          <p:nvPr/>
        </p:nvSpPr>
        <p:spPr>
          <a:xfrm rot="17400000">
            <a:off x="2993126" y="2343306"/>
            <a:ext cx="124549" cy="1009337"/>
          </a:xfrm>
          <a:prstGeom prst="can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2" name="Rectangle 74"/>
          <p:cNvSpPr>
            <a:spLocks noChangeArrowheads="1"/>
          </p:cNvSpPr>
          <p:nvPr/>
        </p:nvSpPr>
        <p:spPr bwMode="auto">
          <a:xfrm>
            <a:off x="2777184" y="6075144"/>
            <a:ext cx="1833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Path setup for UE </a:t>
            </a:r>
          </a:p>
          <a:p>
            <a:r>
              <a:rPr lang="en-US" dirty="0"/>
              <a:t>by SDN controller</a:t>
            </a:r>
            <a:endParaRPr lang="en-US" dirty="0"/>
          </a:p>
        </p:txBody>
      </p:sp>
      <p:sp>
        <p:nvSpPr>
          <p:cNvPr id="81" name="Rectangle 92"/>
          <p:cNvSpPr>
            <a:spLocks noChangeArrowheads="1"/>
          </p:cNvSpPr>
          <p:nvPr/>
        </p:nvSpPr>
        <p:spPr bwMode="auto">
          <a:xfrm>
            <a:off x="3361025" y="4204256"/>
            <a:ext cx="2383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X-Gen Cellular Network  </a:t>
            </a:r>
            <a:endParaRPr lang="en-US" dirty="0"/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3712540" y="3171774"/>
            <a:ext cx="26157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X+1-Gen Cellular Network  </a:t>
            </a:r>
            <a:endParaRPr lang="en-US" dirty="0"/>
          </a:p>
        </p:txBody>
      </p:sp>
      <p:sp>
        <p:nvSpPr>
          <p:cNvPr id="90" name="Curved Right Arrow 89"/>
          <p:cNvSpPr/>
          <p:nvPr/>
        </p:nvSpPr>
        <p:spPr>
          <a:xfrm>
            <a:off x="2777184" y="3079101"/>
            <a:ext cx="428625" cy="1463675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Can 90"/>
          <p:cNvSpPr/>
          <p:nvPr/>
        </p:nvSpPr>
        <p:spPr>
          <a:xfrm rot="19140000" flipV="1">
            <a:off x="2441958" y="3682075"/>
            <a:ext cx="147751" cy="167753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2" name="Can 91"/>
          <p:cNvSpPr/>
          <p:nvPr/>
        </p:nvSpPr>
        <p:spPr>
          <a:xfrm rot="5400000">
            <a:off x="2276236" y="5944444"/>
            <a:ext cx="165297" cy="75694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3" name="Can 92"/>
          <p:cNvSpPr/>
          <p:nvPr/>
        </p:nvSpPr>
        <p:spPr>
          <a:xfrm rot="5400000">
            <a:off x="4263060" y="4448896"/>
            <a:ext cx="152496" cy="1354384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94" name="Group 75"/>
          <p:cNvGrpSpPr>
            <a:grpSpLocks/>
          </p:cNvGrpSpPr>
          <p:nvPr/>
        </p:nvGrpSpPr>
        <p:grpSpPr bwMode="auto">
          <a:xfrm rot="-10076633" flipH="1" flipV="1">
            <a:off x="856520" y="3499007"/>
            <a:ext cx="523875" cy="568325"/>
            <a:chOff x="5777472" y="4798637"/>
            <a:chExt cx="1366185" cy="1260568"/>
          </a:xfrm>
        </p:grpSpPr>
        <p:sp>
          <p:nvSpPr>
            <p:cNvPr id="95" name="Arc 33"/>
            <p:cNvSpPr>
              <a:spLocks noChangeArrowheads="1"/>
            </p:cNvSpPr>
            <p:nvPr/>
          </p:nvSpPr>
          <p:spPr bwMode="auto">
            <a:xfrm>
              <a:off x="5777472" y="54555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6" name="Arc 34"/>
            <p:cNvSpPr>
              <a:spLocks noChangeArrowheads="1"/>
            </p:cNvSpPr>
            <p:nvPr/>
          </p:nvSpPr>
          <p:spPr bwMode="auto">
            <a:xfrm>
              <a:off x="5929872" y="53460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7" name="Arc 35"/>
            <p:cNvSpPr>
              <a:spLocks noChangeArrowheads="1"/>
            </p:cNvSpPr>
            <p:nvPr/>
          </p:nvSpPr>
          <p:spPr bwMode="auto">
            <a:xfrm>
              <a:off x="6082272" y="523655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8" name="Arc 36"/>
            <p:cNvSpPr>
              <a:spLocks noChangeArrowheads="1"/>
            </p:cNvSpPr>
            <p:nvPr/>
          </p:nvSpPr>
          <p:spPr bwMode="auto">
            <a:xfrm>
              <a:off x="6234672" y="512707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9" name="Arc 37"/>
            <p:cNvSpPr>
              <a:spLocks noChangeArrowheads="1"/>
            </p:cNvSpPr>
            <p:nvPr/>
          </p:nvSpPr>
          <p:spPr bwMode="auto">
            <a:xfrm>
              <a:off x="6387072" y="501759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1" name="Arc 38"/>
            <p:cNvSpPr>
              <a:spLocks noChangeArrowheads="1"/>
            </p:cNvSpPr>
            <p:nvPr/>
          </p:nvSpPr>
          <p:spPr bwMode="auto">
            <a:xfrm>
              <a:off x="6539472" y="490811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" name="Arc 39"/>
            <p:cNvSpPr>
              <a:spLocks noChangeArrowheads="1"/>
            </p:cNvSpPr>
            <p:nvPr/>
          </p:nvSpPr>
          <p:spPr bwMode="auto">
            <a:xfrm>
              <a:off x="6691872" y="4798637"/>
              <a:ext cx="451785" cy="603688"/>
            </a:xfrm>
            <a:custGeom>
              <a:avLst/>
              <a:gdLst>
                <a:gd name="T0" fmla="*/ 225892 w 451785"/>
                <a:gd name="T1" fmla="*/ 0 h 603688"/>
                <a:gd name="T2" fmla="*/ 225893 w 451785"/>
                <a:gd name="T3" fmla="*/ 301844 h 603688"/>
                <a:gd name="T4" fmla="*/ 451785 w 451785"/>
                <a:gd name="T5" fmla="*/ 301844 h 603688"/>
                <a:gd name="T6" fmla="*/ 0 60000 65536"/>
                <a:gd name="T7" fmla="*/ 0 60000 65536"/>
                <a:gd name="T8" fmla="*/ 0 60000 65536"/>
                <a:gd name="T9" fmla="*/ 225892 w 451785"/>
                <a:gd name="T10" fmla="*/ 0 h 603688"/>
                <a:gd name="T11" fmla="*/ 451785 w 451785"/>
                <a:gd name="T12" fmla="*/ 301844 h 603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1785" h="603688" stroke="0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  <a:lnTo>
                    <a:pt x="225893" y="301844"/>
                  </a:lnTo>
                  <a:lnTo>
                    <a:pt x="225892" y="0"/>
                  </a:lnTo>
                  <a:close/>
                </a:path>
                <a:path w="451785" h="603688" fill="none">
                  <a:moveTo>
                    <a:pt x="225892" y="0"/>
                  </a:moveTo>
                  <a:lnTo>
                    <a:pt x="225891" y="0"/>
                  </a:lnTo>
                  <a:cubicBezTo>
                    <a:pt x="350649" y="0"/>
                    <a:pt x="451785" y="135140"/>
                    <a:pt x="451785" y="3018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799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1063</Words>
  <Application>Microsoft Macintosh PowerPoint</Application>
  <PresentationFormat>On-screen Show (4:3)</PresentationFormat>
  <Paragraphs>267</Paragraphs>
  <Slides>17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Visio</vt:lpstr>
      <vt:lpstr>Towards Software Defined Cellular Networks </vt:lpstr>
      <vt:lpstr>Outline</vt:lpstr>
      <vt:lpstr>LTE Data plane is too centralized</vt:lpstr>
      <vt:lpstr>LTE Control plane is too distributed</vt:lpstr>
      <vt:lpstr>Advantages of SDN for Cellular Networks</vt:lpstr>
      <vt:lpstr>Flexible Middlebox Support</vt:lpstr>
      <vt:lpstr>Flexible Middlebox Support (Cont’d)</vt:lpstr>
      <vt:lpstr>Monitoring for Network Control &amp; Billing</vt:lpstr>
      <vt:lpstr>Seamless Subscriber Mobility</vt:lpstr>
      <vt:lpstr>Distributed QoS and ACL Enforcement</vt:lpstr>
      <vt:lpstr>Virtual Operators</vt:lpstr>
      <vt:lpstr>Inter-Cell Interference Management</vt:lpstr>
      <vt:lpstr>CellSDN Architecture</vt:lpstr>
      <vt:lpstr>CellSDN Architecture (Cont’d)</vt:lpstr>
      <vt:lpstr>CellSDN Virtualization</vt:lpstr>
      <vt:lpstr>Related Work</vt:lpstr>
      <vt:lpstr>Conclusion and Future Work</vt:lpstr>
    </vt:vector>
  </TitlesOfParts>
  <Company>SaraLee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Software Defined Cellular Networks </dc:title>
  <dc:creator>Robert Lee</dc:creator>
  <cp:lastModifiedBy>Robert Lee</cp:lastModifiedBy>
  <cp:revision>145</cp:revision>
  <dcterms:created xsi:type="dcterms:W3CDTF">2012-10-24T05:15:30Z</dcterms:created>
  <dcterms:modified xsi:type="dcterms:W3CDTF">2012-10-25T14:59:48Z</dcterms:modified>
</cp:coreProperties>
</file>