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oogle Sans" pitchFamily="2" charset="0"/>
      <p:regular r:id="rId27"/>
      <p:bold r:id="rId28"/>
      <p:italic r:id="rId29"/>
      <p:boldItalic r:id="rId30"/>
    </p:embeddedFont>
    <p:embeddedFont>
      <p:font typeface="Google Sans Medium" pitchFamily="2" charset="0"/>
      <p:regular r:id="rId31"/>
      <p:bold r:id="rId32"/>
      <p:italic r:id="rId33"/>
      <p:boldItalic r:id="rId34"/>
    </p:embeddedFont>
    <p:embeddedFont>
      <p:font typeface="Helvetica Neue Light" panose="02000403000000020004" pitchFamily="2" charset="0"/>
      <p:regular r:id="rId35"/>
      <p:bold r:id="rId36"/>
      <p:italic r:id="rId37"/>
      <p:boldItalic r:id="rId38"/>
    </p:embeddedFont>
    <p:embeddedFont>
      <p:font typeface="Lato Light" panose="020F0302020204030204" pitchFamily="34" charset="0"/>
      <p:regular r:id="rId39"/>
      <p:bold r:id="rId40"/>
      <p:italic r:id="rId41"/>
      <p:boldItalic r:id="rId42"/>
    </p:embeddedFont>
    <p:embeddedFont>
      <p:font typeface="Open Sans Light" panose="020B0306030504020204" pitchFamily="3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15834a4b8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15834a4b8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6608b405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6608b405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6608b4052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16608b4052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287" name="Google Shape;287;g116608b4052_1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6608b4052_1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116608b4052_1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6608b405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6608b405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6608b405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16608b405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6608b4052_1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116608b4052_1_1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116608b4052_1_10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6608b4052_1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116608b4052_1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116608b4052_1_13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16608b4052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16608b4052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16608b4052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16608b4052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115834a4b8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115834a4b8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5a51cc11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5a51cc11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networked devices (robotics, self-driving cars, IoT, AR/VR)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high-speed access (e.g., cellular), networking, and edge compute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cloud: low-latency connectivity to end users and devices.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access network: replacing special-purpose appliances with commodity hardware.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16608b405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16608b405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6608b405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6608b405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6608b405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6608b405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opportunities to think about how the ecosystem should evolve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potential “deep dives” into use cases!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6608b405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6608b405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6608b405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6608b405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6608b405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6608b405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6608b405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6608b405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6608b405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6608b405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12789" y="0"/>
            <a:ext cx="483121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12789" y="0"/>
            <a:ext cx="483121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06800" y="1841350"/>
            <a:ext cx="49800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70200" y="3013125"/>
            <a:ext cx="4038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700"/>
              <a:buFont typeface="Roboto"/>
              <a:buNone/>
              <a:defRPr sz="1700" b="1">
                <a:solidFill>
                  <a:srgbClr val="519BF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606800" y="3431625"/>
            <a:ext cx="3965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  <a:defRPr sz="1700" i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 i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i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i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 i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i="1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i="1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 i="1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i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21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None/>
              <a:defRPr sz="2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74300" y="450150"/>
            <a:ext cx="8847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265500" y="482350"/>
            <a:ext cx="4045200" cy="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65500" y="14615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265500" y="482350"/>
            <a:ext cx="4045200" cy="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265500" y="14615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_TITLE_AND_DESCRIPTION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65500" y="482350"/>
            <a:ext cx="4045200" cy="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265500" y="14615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 1">
  <p:cSld name="SECTION_TITLE_AND_DESCRIPTION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65500" y="482350"/>
            <a:ext cx="4045200" cy="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265500" y="14615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">
  <p:cSld name="TITLE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4285F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 1">
  <p:cSld name="TITLE_2_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 1 2">
  <p:cSld name="TITLE_2_5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 1 1">
  <p:cSld name="TITLE_2_5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- Blue 1 1 1">
  <p:cSld name="TITLE_2_5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" name="Google Shape;118;p2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19" name="Google Shape;119;p24"/>
          <p:cNvGrpSpPr/>
          <p:nvPr/>
        </p:nvGrpSpPr>
        <p:grpSpPr>
          <a:xfrm>
            <a:off x="502581" y="656231"/>
            <a:ext cx="970595" cy="701043"/>
            <a:chOff x="502581" y="656231"/>
            <a:chExt cx="970595" cy="701043"/>
          </a:xfrm>
        </p:grpSpPr>
        <p:sp>
          <p:nvSpPr>
            <p:cNvPr id="120" name="Google Shape;120;p24"/>
            <p:cNvSpPr/>
            <p:nvPr/>
          </p:nvSpPr>
          <p:spPr>
            <a:xfrm>
              <a:off x="1271700" y="964003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554849" y="1125683"/>
              <a:ext cx="325467" cy="231590"/>
            </a:xfrm>
            <a:custGeom>
              <a:avLst/>
              <a:gdLst/>
              <a:ahLst/>
              <a:cxnLst/>
              <a:rect l="l" t="t" r="r" b="b"/>
              <a:pathLst>
                <a:path w="87198" h="62047" extrusionOk="0">
                  <a:moveTo>
                    <a:pt x="29676" y="0"/>
                  </a:moveTo>
                  <a:lnTo>
                    <a:pt x="1" y="44207"/>
                  </a:lnTo>
                  <a:cubicBezTo>
                    <a:pt x="697" y="44991"/>
                    <a:pt x="1393" y="45687"/>
                    <a:pt x="2089" y="46470"/>
                  </a:cubicBezTo>
                  <a:cubicBezTo>
                    <a:pt x="12880" y="56913"/>
                    <a:pt x="26021" y="62047"/>
                    <a:pt x="41685" y="62047"/>
                  </a:cubicBezTo>
                  <a:cubicBezTo>
                    <a:pt x="56740" y="62047"/>
                    <a:pt x="69706" y="56913"/>
                    <a:pt x="80410" y="46470"/>
                  </a:cubicBezTo>
                  <a:cubicBezTo>
                    <a:pt x="83020" y="44033"/>
                    <a:pt x="85196" y="41336"/>
                    <a:pt x="87197" y="38551"/>
                  </a:cubicBezTo>
                  <a:lnTo>
                    <a:pt x="29676" y="0"/>
                  </a:lnTo>
                  <a:close/>
                </a:path>
              </a:pathLst>
            </a:custGeom>
            <a:solidFill>
              <a:srgbClr val="FBB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65559" y="976665"/>
              <a:ext cx="249458" cy="292983"/>
            </a:xfrm>
            <a:custGeom>
              <a:avLst/>
              <a:gdLst/>
              <a:ahLst/>
              <a:cxnLst/>
              <a:rect l="l" t="t" r="r" b="b"/>
              <a:pathLst>
                <a:path w="66834" h="78495" extrusionOk="0">
                  <a:moveTo>
                    <a:pt x="26803" y="1"/>
                  </a:moveTo>
                  <a:lnTo>
                    <a:pt x="1" y="39944"/>
                  </a:lnTo>
                  <a:lnTo>
                    <a:pt x="57522" y="78495"/>
                  </a:lnTo>
                  <a:cubicBezTo>
                    <a:pt x="63701" y="69793"/>
                    <a:pt x="66834" y="59611"/>
                    <a:pt x="66834" y="48037"/>
                  </a:cubicBezTo>
                  <a:cubicBezTo>
                    <a:pt x="66834" y="35158"/>
                    <a:pt x="62744" y="24280"/>
                    <a:pt x="54651" y="15578"/>
                  </a:cubicBezTo>
                  <a:cubicBezTo>
                    <a:pt x="46558" y="6875"/>
                    <a:pt x="37246" y="1654"/>
                    <a:pt x="26803" y="1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765555" y="976665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06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502581" y="1037050"/>
              <a:ext cx="163058" cy="253683"/>
            </a:xfrm>
            <a:custGeom>
              <a:avLst/>
              <a:gdLst/>
              <a:ahLst/>
              <a:cxnLst/>
              <a:rect l="l" t="t" r="r" b="b"/>
              <a:pathLst>
                <a:path w="43686" h="67966" extrusionOk="0">
                  <a:moveTo>
                    <a:pt x="8267" y="1"/>
                  </a:moveTo>
                  <a:cubicBezTo>
                    <a:pt x="7310" y="1915"/>
                    <a:pt x="6440" y="3656"/>
                    <a:pt x="5657" y="5396"/>
                  </a:cubicBezTo>
                  <a:cubicBezTo>
                    <a:pt x="1915" y="13924"/>
                    <a:pt x="0" y="22627"/>
                    <a:pt x="0" y="31677"/>
                  </a:cubicBezTo>
                  <a:cubicBezTo>
                    <a:pt x="0" y="45862"/>
                    <a:pt x="4700" y="57958"/>
                    <a:pt x="14011" y="67965"/>
                  </a:cubicBezTo>
                  <a:lnTo>
                    <a:pt x="43686" y="23758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765555" y="976665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06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533423" y="656231"/>
              <a:ext cx="391076" cy="469679"/>
            </a:xfrm>
            <a:custGeom>
              <a:avLst/>
              <a:gdLst/>
              <a:ahLst/>
              <a:cxnLst/>
              <a:rect l="l" t="t" r="r" b="b"/>
              <a:pathLst>
                <a:path w="104776" h="125835" extrusionOk="0">
                  <a:moveTo>
                    <a:pt x="70053" y="1"/>
                  </a:moveTo>
                  <a:lnTo>
                    <a:pt x="15229" y="77015"/>
                  </a:lnTo>
                  <a:cubicBezTo>
                    <a:pt x="8790" y="86501"/>
                    <a:pt x="3742" y="94768"/>
                    <a:pt x="0" y="102078"/>
                  </a:cubicBezTo>
                  <a:lnTo>
                    <a:pt x="35419" y="125835"/>
                  </a:lnTo>
                  <a:lnTo>
                    <a:pt x="62221" y="85892"/>
                  </a:lnTo>
                  <a:lnTo>
                    <a:pt x="63266" y="84412"/>
                  </a:lnTo>
                  <a:lnTo>
                    <a:pt x="104775" y="22539"/>
                  </a:lnTo>
                  <a:lnTo>
                    <a:pt x="70053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1103525" y="1125683"/>
              <a:ext cx="325467" cy="231590"/>
            </a:xfrm>
            <a:custGeom>
              <a:avLst/>
              <a:gdLst/>
              <a:ahLst/>
              <a:cxnLst/>
              <a:rect l="l" t="t" r="r" b="b"/>
              <a:pathLst>
                <a:path w="87198" h="62047" extrusionOk="0">
                  <a:moveTo>
                    <a:pt x="29675" y="0"/>
                  </a:moveTo>
                  <a:lnTo>
                    <a:pt x="1" y="44207"/>
                  </a:lnTo>
                  <a:cubicBezTo>
                    <a:pt x="697" y="44991"/>
                    <a:pt x="1393" y="45687"/>
                    <a:pt x="2089" y="46470"/>
                  </a:cubicBezTo>
                  <a:cubicBezTo>
                    <a:pt x="12880" y="56913"/>
                    <a:pt x="26021" y="62047"/>
                    <a:pt x="41685" y="62047"/>
                  </a:cubicBezTo>
                  <a:cubicBezTo>
                    <a:pt x="56739" y="62047"/>
                    <a:pt x="69706" y="56913"/>
                    <a:pt x="80410" y="46470"/>
                  </a:cubicBezTo>
                  <a:cubicBezTo>
                    <a:pt x="83020" y="44033"/>
                    <a:pt x="85283" y="41336"/>
                    <a:pt x="87197" y="38551"/>
                  </a:cubicBezTo>
                  <a:lnTo>
                    <a:pt x="29675" y="0"/>
                  </a:lnTo>
                  <a:close/>
                </a:path>
              </a:pathLst>
            </a:custGeom>
            <a:solidFill>
              <a:srgbClr val="FBB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1214235" y="976665"/>
              <a:ext cx="249458" cy="292983"/>
            </a:xfrm>
            <a:custGeom>
              <a:avLst/>
              <a:gdLst/>
              <a:ahLst/>
              <a:cxnLst/>
              <a:rect l="l" t="t" r="r" b="b"/>
              <a:pathLst>
                <a:path w="66834" h="78495" extrusionOk="0">
                  <a:moveTo>
                    <a:pt x="26803" y="1"/>
                  </a:moveTo>
                  <a:lnTo>
                    <a:pt x="0" y="39944"/>
                  </a:lnTo>
                  <a:lnTo>
                    <a:pt x="57522" y="78495"/>
                  </a:lnTo>
                  <a:cubicBezTo>
                    <a:pt x="63701" y="69793"/>
                    <a:pt x="66834" y="59611"/>
                    <a:pt x="66834" y="48037"/>
                  </a:cubicBezTo>
                  <a:cubicBezTo>
                    <a:pt x="66834" y="35158"/>
                    <a:pt x="62744" y="24280"/>
                    <a:pt x="54651" y="15578"/>
                  </a:cubicBezTo>
                  <a:cubicBezTo>
                    <a:pt x="46557" y="6875"/>
                    <a:pt x="37246" y="1654"/>
                    <a:pt x="26803" y="1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1051257" y="1037050"/>
              <a:ext cx="163058" cy="253683"/>
            </a:xfrm>
            <a:custGeom>
              <a:avLst/>
              <a:gdLst/>
              <a:ahLst/>
              <a:cxnLst/>
              <a:rect l="l" t="t" r="r" b="b"/>
              <a:pathLst>
                <a:path w="43686" h="67966" extrusionOk="0">
                  <a:moveTo>
                    <a:pt x="8267" y="1"/>
                  </a:moveTo>
                  <a:cubicBezTo>
                    <a:pt x="7397" y="1915"/>
                    <a:pt x="6440" y="3656"/>
                    <a:pt x="5657" y="5396"/>
                  </a:cubicBezTo>
                  <a:cubicBezTo>
                    <a:pt x="1915" y="13924"/>
                    <a:pt x="0" y="22627"/>
                    <a:pt x="0" y="31677"/>
                  </a:cubicBezTo>
                  <a:cubicBezTo>
                    <a:pt x="0" y="45862"/>
                    <a:pt x="4699" y="57958"/>
                    <a:pt x="14011" y="67965"/>
                  </a:cubicBezTo>
                  <a:lnTo>
                    <a:pt x="43685" y="23758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1082099" y="656231"/>
              <a:ext cx="391076" cy="469679"/>
            </a:xfrm>
            <a:custGeom>
              <a:avLst/>
              <a:gdLst/>
              <a:ahLst/>
              <a:cxnLst/>
              <a:rect l="l" t="t" r="r" b="b"/>
              <a:pathLst>
                <a:path w="104776" h="125835" extrusionOk="0">
                  <a:moveTo>
                    <a:pt x="70053" y="1"/>
                  </a:moveTo>
                  <a:lnTo>
                    <a:pt x="15229" y="77015"/>
                  </a:lnTo>
                  <a:cubicBezTo>
                    <a:pt x="8790" y="86501"/>
                    <a:pt x="3742" y="94768"/>
                    <a:pt x="0" y="102078"/>
                  </a:cubicBezTo>
                  <a:lnTo>
                    <a:pt x="35418" y="125835"/>
                  </a:lnTo>
                  <a:lnTo>
                    <a:pt x="62221" y="85892"/>
                  </a:lnTo>
                  <a:lnTo>
                    <a:pt x="63266" y="84412"/>
                  </a:lnTo>
                  <a:lnTo>
                    <a:pt x="104775" y="22539"/>
                  </a:lnTo>
                  <a:lnTo>
                    <a:pt x="70053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765555" y="976665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06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4"/>
          <p:cNvSpPr/>
          <p:nvPr/>
        </p:nvSpPr>
        <p:spPr>
          <a:xfrm>
            <a:off x="727525" y="976970"/>
            <a:ext cx="7703100" cy="2595900"/>
          </a:xfrm>
          <a:prstGeom prst="round2SameRect">
            <a:avLst>
              <a:gd name="adj1" fmla="val 5775"/>
              <a:gd name="adj2" fmla="val 0"/>
            </a:avLst>
          </a:prstGeom>
          <a:solidFill>
            <a:srgbClr val="F8F9FA">
              <a:alpha val="86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4"/>
          <p:cNvGrpSpPr/>
          <p:nvPr/>
        </p:nvGrpSpPr>
        <p:grpSpPr>
          <a:xfrm>
            <a:off x="7687235" y="3193483"/>
            <a:ext cx="970595" cy="701043"/>
            <a:chOff x="2232510" y="3193483"/>
            <a:chExt cx="970595" cy="701043"/>
          </a:xfrm>
        </p:grpSpPr>
        <p:sp>
          <p:nvSpPr>
            <p:cNvPr id="134" name="Google Shape;134;p24"/>
            <p:cNvSpPr/>
            <p:nvPr/>
          </p:nvSpPr>
          <p:spPr>
            <a:xfrm rot="10800000">
              <a:off x="2433982" y="3586750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4"/>
            <p:cNvSpPr/>
            <p:nvPr/>
          </p:nvSpPr>
          <p:spPr>
            <a:xfrm rot="10800000">
              <a:off x="2825370" y="3193483"/>
              <a:ext cx="325467" cy="231590"/>
            </a:xfrm>
            <a:custGeom>
              <a:avLst/>
              <a:gdLst/>
              <a:ahLst/>
              <a:cxnLst/>
              <a:rect l="l" t="t" r="r" b="b"/>
              <a:pathLst>
                <a:path w="87198" h="62047" extrusionOk="0">
                  <a:moveTo>
                    <a:pt x="29676" y="0"/>
                  </a:moveTo>
                  <a:lnTo>
                    <a:pt x="1" y="44207"/>
                  </a:lnTo>
                  <a:cubicBezTo>
                    <a:pt x="697" y="44991"/>
                    <a:pt x="1393" y="45687"/>
                    <a:pt x="2089" y="46470"/>
                  </a:cubicBezTo>
                  <a:cubicBezTo>
                    <a:pt x="12880" y="56913"/>
                    <a:pt x="26021" y="62047"/>
                    <a:pt x="41685" y="62047"/>
                  </a:cubicBezTo>
                  <a:cubicBezTo>
                    <a:pt x="56740" y="62047"/>
                    <a:pt x="69706" y="56913"/>
                    <a:pt x="80410" y="46470"/>
                  </a:cubicBezTo>
                  <a:cubicBezTo>
                    <a:pt x="83020" y="44033"/>
                    <a:pt x="85196" y="41336"/>
                    <a:pt x="87197" y="38551"/>
                  </a:cubicBezTo>
                  <a:lnTo>
                    <a:pt x="29676" y="0"/>
                  </a:lnTo>
                  <a:close/>
                </a:path>
              </a:pathLst>
            </a:custGeom>
            <a:solidFill>
              <a:srgbClr val="FBB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4"/>
            <p:cNvSpPr/>
            <p:nvPr/>
          </p:nvSpPr>
          <p:spPr>
            <a:xfrm rot="10800000">
              <a:off x="2790668" y="3281109"/>
              <a:ext cx="249458" cy="292983"/>
            </a:xfrm>
            <a:custGeom>
              <a:avLst/>
              <a:gdLst/>
              <a:ahLst/>
              <a:cxnLst/>
              <a:rect l="l" t="t" r="r" b="b"/>
              <a:pathLst>
                <a:path w="66834" h="78495" extrusionOk="0">
                  <a:moveTo>
                    <a:pt x="26803" y="1"/>
                  </a:moveTo>
                  <a:lnTo>
                    <a:pt x="1" y="39944"/>
                  </a:lnTo>
                  <a:lnTo>
                    <a:pt x="57522" y="78495"/>
                  </a:lnTo>
                  <a:cubicBezTo>
                    <a:pt x="63701" y="69793"/>
                    <a:pt x="66834" y="59611"/>
                    <a:pt x="66834" y="48037"/>
                  </a:cubicBezTo>
                  <a:cubicBezTo>
                    <a:pt x="66834" y="35158"/>
                    <a:pt x="62744" y="24280"/>
                    <a:pt x="54651" y="15578"/>
                  </a:cubicBezTo>
                  <a:cubicBezTo>
                    <a:pt x="46558" y="6875"/>
                    <a:pt x="37246" y="1654"/>
                    <a:pt x="26803" y="1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4"/>
            <p:cNvSpPr/>
            <p:nvPr/>
          </p:nvSpPr>
          <p:spPr>
            <a:xfrm rot="10800000">
              <a:off x="2940127" y="3574088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06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 rot="10800000">
              <a:off x="3040047" y="3260024"/>
              <a:ext cx="163058" cy="253683"/>
            </a:xfrm>
            <a:custGeom>
              <a:avLst/>
              <a:gdLst/>
              <a:ahLst/>
              <a:cxnLst/>
              <a:rect l="l" t="t" r="r" b="b"/>
              <a:pathLst>
                <a:path w="43686" h="67966" extrusionOk="0">
                  <a:moveTo>
                    <a:pt x="8267" y="1"/>
                  </a:moveTo>
                  <a:cubicBezTo>
                    <a:pt x="7310" y="1915"/>
                    <a:pt x="6440" y="3656"/>
                    <a:pt x="5657" y="5396"/>
                  </a:cubicBezTo>
                  <a:cubicBezTo>
                    <a:pt x="1915" y="13924"/>
                    <a:pt x="0" y="22627"/>
                    <a:pt x="0" y="31677"/>
                  </a:cubicBezTo>
                  <a:cubicBezTo>
                    <a:pt x="0" y="45862"/>
                    <a:pt x="4700" y="57958"/>
                    <a:pt x="14011" y="67965"/>
                  </a:cubicBezTo>
                  <a:lnTo>
                    <a:pt x="43686" y="23758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4"/>
            <p:cNvSpPr/>
            <p:nvPr/>
          </p:nvSpPr>
          <p:spPr>
            <a:xfrm rot="10800000">
              <a:off x="2940127" y="3574088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06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4"/>
            <p:cNvSpPr/>
            <p:nvPr/>
          </p:nvSpPr>
          <p:spPr>
            <a:xfrm rot="10800000">
              <a:off x="2781186" y="3424846"/>
              <a:ext cx="391076" cy="469679"/>
            </a:xfrm>
            <a:custGeom>
              <a:avLst/>
              <a:gdLst/>
              <a:ahLst/>
              <a:cxnLst/>
              <a:rect l="l" t="t" r="r" b="b"/>
              <a:pathLst>
                <a:path w="104776" h="125835" extrusionOk="0">
                  <a:moveTo>
                    <a:pt x="70053" y="1"/>
                  </a:moveTo>
                  <a:lnTo>
                    <a:pt x="15229" y="77015"/>
                  </a:lnTo>
                  <a:cubicBezTo>
                    <a:pt x="8790" y="86501"/>
                    <a:pt x="3742" y="94768"/>
                    <a:pt x="0" y="102078"/>
                  </a:cubicBezTo>
                  <a:lnTo>
                    <a:pt x="35419" y="125835"/>
                  </a:lnTo>
                  <a:lnTo>
                    <a:pt x="62221" y="85892"/>
                  </a:lnTo>
                  <a:lnTo>
                    <a:pt x="63266" y="84412"/>
                  </a:lnTo>
                  <a:lnTo>
                    <a:pt x="104775" y="22539"/>
                  </a:lnTo>
                  <a:lnTo>
                    <a:pt x="70053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4"/>
            <p:cNvSpPr/>
            <p:nvPr/>
          </p:nvSpPr>
          <p:spPr>
            <a:xfrm rot="10800000">
              <a:off x="2276694" y="3193483"/>
              <a:ext cx="325467" cy="231590"/>
            </a:xfrm>
            <a:custGeom>
              <a:avLst/>
              <a:gdLst/>
              <a:ahLst/>
              <a:cxnLst/>
              <a:rect l="l" t="t" r="r" b="b"/>
              <a:pathLst>
                <a:path w="87198" h="62047" extrusionOk="0">
                  <a:moveTo>
                    <a:pt x="29675" y="0"/>
                  </a:moveTo>
                  <a:lnTo>
                    <a:pt x="1" y="44207"/>
                  </a:lnTo>
                  <a:cubicBezTo>
                    <a:pt x="697" y="44991"/>
                    <a:pt x="1393" y="45687"/>
                    <a:pt x="2089" y="46470"/>
                  </a:cubicBezTo>
                  <a:cubicBezTo>
                    <a:pt x="12880" y="56913"/>
                    <a:pt x="26021" y="62047"/>
                    <a:pt x="41685" y="62047"/>
                  </a:cubicBezTo>
                  <a:cubicBezTo>
                    <a:pt x="56739" y="62047"/>
                    <a:pt x="69706" y="56913"/>
                    <a:pt x="80410" y="46470"/>
                  </a:cubicBezTo>
                  <a:cubicBezTo>
                    <a:pt x="83020" y="44033"/>
                    <a:pt x="85283" y="41336"/>
                    <a:pt x="87197" y="38551"/>
                  </a:cubicBezTo>
                  <a:lnTo>
                    <a:pt x="29675" y="0"/>
                  </a:lnTo>
                  <a:close/>
                </a:path>
              </a:pathLst>
            </a:custGeom>
            <a:solidFill>
              <a:srgbClr val="FBB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4"/>
            <p:cNvSpPr/>
            <p:nvPr/>
          </p:nvSpPr>
          <p:spPr>
            <a:xfrm rot="10800000">
              <a:off x="2241992" y="3281109"/>
              <a:ext cx="249458" cy="292983"/>
            </a:xfrm>
            <a:custGeom>
              <a:avLst/>
              <a:gdLst/>
              <a:ahLst/>
              <a:cxnLst/>
              <a:rect l="l" t="t" r="r" b="b"/>
              <a:pathLst>
                <a:path w="66834" h="78495" extrusionOk="0">
                  <a:moveTo>
                    <a:pt x="26803" y="1"/>
                  </a:moveTo>
                  <a:lnTo>
                    <a:pt x="0" y="39944"/>
                  </a:lnTo>
                  <a:lnTo>
                    <a:pt x="57522" y="78495"/>
                  </a:lnTo>
                  <a:cubicBezTo>
                    <a:pt x="63701" y="69793"/>
                    <a:pt x="66834" y="59611"/>
                    <a:pt x="66834" y="48037"/>
                  </a:cubicBezTo>
                  <a:cubicBezTo>
                    <a:pt x="66834" y="35158"/>
                    <a:pt x="62744" y="24280"/>
                    <a:pt x="54651" y="15578"/>
                  </a:cubicBezTo>
                  <a:cubicBezTo>
                    <a:pt x="46557" y="6875"/>
                    <a:pt x="37246" y="1654"/>
                    <a:pt x="26803" y="1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4"/>
            <p:cNvSpPr/>
            <p:nvPr/>
          </p:nvSpPr>
          <p:spPr>
            <a:xfrm rot="10800000">
              <a:off x="2491371" y="3260024"/>
              <a:ext cx="163058" cy="253683"/>
            </a:xfrm>
            <a:custGeom>
              <a:avLst/>
              <a:gdLst/>
              <a:ahLst/>
              <a:cxnLst/>
              <a:rect l="l" t="t" r="r" b="b"/>
              <a:pathLst>
                <a:path w="43686" h="67966" extrusionOk="0">
                  <a:moveTo>
                    <a:pt x="8267" y="1"/>
                  </a:moveTo>
                  <a:cubicBezTo>
                    <a:pt x="7397" y="1915"/>
                    <a:pt x="6440" y="3656"/>
                    <a:pt x="5657" y="5396"/>
                  </a:cubicBezTo>
                  <a:cubicBezTo>
                    <a:pt x="1915" y="13924"/>
                    <a:pt x="0" y="22627"/>
                    <a:pt x="0" y="31677"/>
                  </a:cubicBezTo>
                  <a:cubicBezTo>
                    <a:pt x="0" y="45862"/>
                    <a:pt x="4699" y="57958"/>
                    <a:pt x="14011" y="67965"/>
                  </a:cubicBezTo>
                  <a:lnTo>
                    <a:pt x="43685" y="23758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4"/>
            <p:cNvSpPr/>
            <p:nvPr/>
          </p:nvSpPr>
          <p:spPr>
            <a:xfrm rot="10800000">
              <a:off x="2232510" y="3424846"/>
              <a:ext cx="391076" cy="469679"/>
            </a:xfrm>
            <a:custGeom>
              <a:avLst/>
              <a:gdLst/>
              <a:ahLst/>
              <a:cxnLst/>
              <a:rect l="l" t="t" r="r" b="b"/>
              <a:pathLst>
                <a:path w="104776" h="125835" extrusionOk="0">
                  <a:moveTo>
                    <a:pt x="70053" y="1"/>
                  </a:moveTo>
                  <a:lnTo>
                    <a:pt x="15229" y="77015"/>
                  </a:lnTo>
                  <a:cubicBezTo>
                    <a:pt x="8790" y="86501"/>
                    <a:pt x="3742" y="94768"/>
                    <a:pt x="0" y="102078"/>
                  </a:cubicBezTo>
                  <a:lnTo>
                    <a:pt x="35418" y="125835"/>
                  </a:lnTo>
                  <a:lnTo>
                    <a:pt x="62221" y="85892"/>
                  </a:lnTo>
                  <a:lnTo>
                    <a:pt x="63266" y="84412"/>
                  </a:lnTo>
                  <a:lnTo>
                    <a:pt x="104775" y="22539"/>
                  </a:lnTo>
                  <a:lnTo>
                    <a:pt x="70053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 rot="10800000">
              <a:off x="2940127" y="3574088"/>
              <a:ext cx="4" cy="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06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1051400" y="1433725"/>
            <a:ext cx="7171800" cy="17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  <a:defRPr b="1"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○"/>
              <a:defRPr b="1"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■"/>
              <a:defRPr b="1"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●"/>
              <a:defRPr b="1"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○"/>
              <a:defRPr b="1"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■"/>
              <a:defRPr b="1"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●"/>
              <a:defRPr b="1"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○"/>
              <a:defRPr b="1"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■"/>
              <a:defRPr b="1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748725" y="3759550"/>
            <a:ext cx="2787900" cy="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  <a:defRPr sz="11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3"/>
          </p:nvPr>
        </p:nvSpPr>
        <p:spPr>
          <a:xfrm>
            <a:off x="748725" y="4030450"/>
            <a:ext cx="2787900" cy="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  <a:defRPr sz="1100" i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i="1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i="1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i="1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i="1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i="1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i="1"/>
            </a:lvl9pPr>
          </a:lstStyle>
          <a:p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 </a:t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2036600" y="1209468"/>
            <a:ext cx="5059200" cy="2210700"/>
          </a:xfrm>
          <a:prstGeom prst="roundRect">
            <a:avLst>
              <a:gd name="adj" fmla="val 5999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99999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26"/>
          <p:cNvCxnSpPr/>
          <p:nvPr/>
        </p:nvCxnSpPr>
        <p:spPr>
          <a:xfrm>
            <a:off x="-13656" y="2527837"/>
            <a:ext cx="2043000" cy="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6"/>
          <p:cNvCxnSpPr/>
          <p:nvPr/>
        </p:nvCxnSpPr>
        <p:spPr>
          <a:xfrm rot="10800000">
            <a:off x="2043000" y="1317218"/>
            <a:ext cx="0" cy="12294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6"/>
          <p:cNvSpPr/>
          <p:nvPr/>
        </p:nvSpPr>
        <p:spPr>
          <a:xfrm rot="-5400000">
            <a:off x="2042869" y="1209468"/>
            <a:ext cx="224700" cy="224700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26"/>
          <p:cNvCxnSpPr/>
          <p:nvPr/>
        </p:nvCxnSpPr>
        <p:spPr>
          <a:xfrm rot="10800000">
            <a:off x="4074050" y="1209478"/>
            <a:ext cx="2912400" cy="0"/>
          </a:xfrm>
          <a:prstGeom prst="straightConnector1">
            <a:avLst/>
          </a:prstGeom>
          <a:noFill/>
          <a:ln w="38100" cap="flat" cmpd="sng">
            <a:solidFill>
              <a:srgbClr val="FBBC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6"/>
          <p:cNvSpPr/>
          <p:nvPr/>
        </p:nvSpPr>
        <p:spPr>
          <a:xfrm rot="5400000" flipH="1">
            <a:off x="6871131" y="1209468"/>
            <a:ext cx="224700" cy="224700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" name="Google Shape;162;p26"/>
          <p:cNvCxnSpPr/>
          <p:nvPr/>
        </p:nvCxnSpPr>
        <p:spPr>
          <a:xfrm>
            <a:off x="2152250" y="1209478"/>
            <a:ext cx="2912400" cy="0"/>
          </a:xfrm>
          <a:prstGeom prst="straightConnector1">
            <a:avLst/>
          </a:prstGeom>
          <a:noFill/>
          <a:ln w="38100" cap="flat" cmpd="sng">
            <a:solidFill>
              <a:srgbClr val="EA43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6"/>
          <p:cNvCxnSpPr/>
          <p:nvPr/>
        </p:nvCxnSpPr>
        <p:spPr>
          <a:xfrm>
            <a:off x="7097975" y="2527818"/>
            <a:ext cx="2048100" cy="0"/>
          </a:xfrm>
          <a:prstGeom prst="straightConnector1">
            <a:avLst/>
          </a:prstGeom>
          <a:noFill/>
          <a:ln w="38100" cap="flat" cmpd="sng">
            <a:solidFill>
              <a:srgbClr val="34A85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6"/>
          <p:cNvCxnSpPr/>
          <p:nvPr/>
        </p:nvCxnSpPr>
        <p:spPr>
          <a:xfrm rot="10800000">
            <a:off x="7095875" y="1317068"/>
            <a:ext cx="2100" cy="1230600"/>
          </a:xfrm>
          <a:prstGeom prst="straightConnector1">
            <a:avLst/>
          </a:prstGeom>
          <a:noFill/>
          <a:ln w="38100" cap="flat" cmpd="sng">
            <a:solidFill>
              <a:srgbClr val="FBBC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6"/>
          <p:cNvSpPr txBox="1"/>
          <p:nvPr/>
        </p:nvSpPr>
        <p:spPr>
          <a:xfrm>
            <a:off x="2039025" y="1832232"/>
            <a:ext cx="50592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Thank you</a:t>
            </a:r>
            <a:endParaRPr sz="6000">
              <a:solidFill>
                <a:srgbClr val="3C4043"/>
              </a:solidFill>
              <a:highlight>
                <a:srgbClr val="FF0000"/>
              </a:highlight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100">
                <a:solidFill>
                  <a:srgbClr val="888888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1100"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100"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00"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00"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00"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00"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00"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5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and Content">
  <p:cSld name="1_Title Sub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685800" y="1089315"/>
            <a:ext cx="7772400" cy="34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/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/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/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2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art and caption">
  <p:cSld name="Smart art and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 Light"/>
              <a:buNone/>
              <a:defRPr sz="1100"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552451" y="3475873"/>
            <a:ext cx="8031162" cy="91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100"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100"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1" name="Google Shape;181;p30"/>
          <p:cNvSpPr>
            <a:spLocks noGrp="1"/>
          </p:cNvSpPr>
          <p:nvPr>
            <p:ph type="dgm" idx="2"/>
          </p:nvPr>
        </p:nvSpPr>
        <p:spPr>
          <a:xfrm>
            <a:off x="552451" y="1269248"/>
            <a:ext cx="8031163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3"/>
          </p:nvPr>
        </p:nvSpPr>
        <p:spPr>
          <a:xfrm>
            <a:off x="554833" y="734899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FBBC0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556419" y="1125461"/>
            <a:ext cx="8031162" cy="343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2"/>
          </p:nvPr>
        </p:nvSpPr>
        <p:spPr>
          <a:xfrm>
            <a:off x="554833" y="734899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 and Content">
  <p:cSld name="Title, Sub and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285750" y="166271"/>
            <a:ext cx="8229600" cy="89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285750" y="1120717"/>
            <a:ext cx="8229600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285750" y="1582550"/>
            <a:ext cx="8229600" cy="306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  <p15:guide id="3" pos="53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_HEADER_1_1_1">
    <p:bg>
      <p:bgPr>
        <a:solidFill>
          <a:srgbClr val="34A85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>
  <p:cSld name="SECTION_HEADER_1_1_1_1">
    <p:bg>
      <p:bgPr>
        <a:solidFill>
          <a:srgbClr val="EA433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lar/Product Layout - Blue">
  <p:cSld name="TITLE_2_4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8018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" name="Google Shape;33;p7"/>
          <p:cNvSpPr>
            <a:spLocks noGrp="1"/>
          </p:cNvSpPr>
          <p:nvPr>
            <p:ph type="pic" idx="3"/>
          </p:nvPr>
        </p:nvSpPr>
        <p:spPr>
          <a:xfrm>
            <a:off x="30226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" name="Google Shape;34;p7"/>
          <p:cNvSpPr>
            <a:spLocks noGrp="1"/>
          </p:cNvSpPr>
          <p:nvPr>
            <p:ph type="pic" idx="4"/>
          </p:nvPr>
        </p:nvSpPr>
        <p:spPr>
          <a:xfrm>
            <a:off x="52433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7"/>
          <p:cNvSpPr>
            <a:spLocks noGrp="1"/>
          </p:cNvSpPr>
          <p:nvPr>
            <p:ph type="pic" idx="5"/>
          </p:nvPr>
        </p:nvSpPr>
        <p:spPr>
          <a:xfrm>
            <a:off x="74641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" name="Google Shape;36;p7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lar/Product Layout - Blue 1">
  <p:cSld name="TITLE_2_4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8018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" name="Google Shape;41;p8"/>
          <p:cNvSpPr>
            <a:spLocks noGrp="1"/>
          </p:cNvSpPr>
          <p:nvPr>
            <p:ph type="pic" idx="3"/>
          </p:nvPr>
        </p:nvSpPr>
        <p:spPr>
          <a:xfrm>
            <a:off x="30226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" name="Google Shape;42;p8"/>
          <p:cNvSpPr>
            <a:spLocks noGrp="1"/>
          </p:cNvSpPr>
          <p:nvPr>
            <p:ph type="pic" idx="4"/>
          </p:nvPr>
        </p:nvSpPr>
        <p:spPr>
          <a:xfrm>
            <a:off x="52433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" name="Google Shape;43;p8"/>
          <p:cNvSpPr>
            <a:spLocks noGrp="1"/>
          </p:cNvSpPr>
          <p:nvPr>
            <p:ph type="pic" idx="5"/>
          </p:nvPr>
        </p:nvSpPr>
        <p:spPr>
          <a:xfrm>
            <a:off x="74641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8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lar/Product Layout - Blue 1 1">
  <p:cSld name="TITLE_2_4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>
            <a:spLocks noGrp="1"/>
          </p:cNvSpPr>
          <p:nvPr>
            <p:ph type="pic" idx="2"/>
          </p:nvPr>
        </p:nvSpPr>
        <p:spPr>
          <a:xfrm>
            <a:off x="8018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" name="Google Shape;49;p9"/>
          <p:cNvSpPr>
            <a:spLocks noGrp="1"/>
          </p:cNvSpPr>
          <p:nvPr>
            <p:ph type="pic" idx="3"/>
          </p:nvPr>
        </p:nvSpPr>
        <p:spPr>
          <a:xfrm>
            <a:off x="30226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" name="Google Shape;50;p9"/>
          <p:cNvSpPr>
            <a:spLocks noGrp="1"/>
          </p:cNvSpPr>
          <p:nvPr>
            <p:ph type="pic" idx="4"/>
          </p:nvPr>
        </p:nvSpPr>
        <p:spPr>
          <a:xfrm>
            <a:off x="52433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" name="Google Shape;51;p9"/>
          <p:cNvSpPr>
            <a:spLocks noGrp="1"/>
          </p:cNvSpPr>
          <p:nvPr>
            <p:ph type="pic" idx="5"/>
          </p:nvPr>
        </p:nvSpPr>
        <p:spPr>
          <a:xfrm>
            <a:off x="74641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" name="Google Shape;52;p9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lar/Product Layout - Blue 1 1 1">
  <p:cSld name="TITLE_2_4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44501" y="2643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8018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0"/>
          <p:cNvSpPr>
            <a:spLocks noGrp="1"/>
          </p:cNvSpPr>
          <p:nvPr>
            <p:ph type="pic" idx="3"/>
          </p:nvPr>
        </p:nvSpPr>
        <p:spPr>
          <a:xfrm>
            <a:off x="30226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" name="Google Shape;58;p10"/>
          <p:cNvSpPr>
            <a:spLocks noGrp="1"/>
          </p:cNvSpPr>
          <p:nvPr>
            <p:ph type="pic" idx="4"/>
          </p:nvPr>
        </p:nvSpPr>
        <p:spPr>
          <a:xfrm>
            <a:off x="524335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10"/>
          <p:cNvSpPr>
            <a:spLocks noGrp="1"/>
          </p:cNvSpPr>
          <p:nvPr>
            <p:ph type="pic" idx="5"/>
          </p:nvPr>
        </p:nvSpPr>
        <p:spPr>
          <a:xfrm>
            <a:off x="7464100" y="1413550"/>
            <a:ext cx="964500" cy="96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10"/>
          <p:cNvSpPr/>
          <p:nvPr/>
        </p:nvSpPr>
        <p:spPr>
          <a:xfrm>
            <a:off x="7597600" y="4693025"/>
            <a:ext cx="1075800" cy="2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oogle Sans"/>
              <a:buNone/>
              <a:defRPr sz="28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5099075" y="472157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44KgMNFcZc" TargetMode="External"/><Relationship Id="rId3" Type="http://schemas.openxmlformats.org/officeDocument/2006/relationships/hyperlink" Target="https://ccronline.sigcomm.org/wp-content/uploads/2019/05/acmdl19-289.pdf" TargetMode="External"/><Relationship Id="rId7" Type="http://schemas.openxmlformats.org/officeDocument/2006/relationships/hyperlink" Target="https://youtu.be/CUdOSv0mUmM" TargetMode="External"/><Relationship Id="rId12" Type="http://schemas.openxmlformats.org/officeDocument/2006/relationships/hyperlink" Target="https://youtu.be/FAVyonQMSu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KjdXEOUMnOI" TargetMode="External"/><Relationship Id="rId11" Type="http://schemas.openxmlformats.org/officeDocument/2006/relationships/hyperlink" Target="https://youtu.be/04sq4kQ6ySw" TargetMode="External"/><Relationship Id="rId5" Type="http://schemas.openxmlformats.org/officeDocument/2006/relationships/hyperlink" Target="https://www.cs.princeton.edu/~jrex/papers/Pronto20.pdf" TargetMode="External"/><Relationship Id="rId10" Type="http://schemas.openxmlformats.org/officeDocument/2006/relationships/hyperlink" Target="https://youtu.be/lLhffmr4YbY" TargetMode="External"/><Relationship Id="rId4" Type="http://schemas.openxmlformats.org/officeDocument/2006/relationships/hyperlink" Target="https://5g.systemsapproach.org/" TargetMode="External"/><Relationship Id="rId9" Type="http://schemas.openxmlformats.org/officeDocument/2006/relationships/hyperlink" Target="https://youtu.be/XW_pgPMvuq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606800" y="1841350"/>
            <a:ext cx="4553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Programmable NextG Networks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subTitle" idx="1"/>
          </p:nvPr>
        </p:nvSpPr>
        <p:spPr>
          <a:xfrm>
            <a:off x="606800" y="3013125"/>
            <a:ext cx="40383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Jennifer Rexford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2"/>
          </p:nvPr>
        </p:nvSpPr>
        <p:spPr>
          <a:xfrm>
            <a:off x="606800" y="3347925"/>
            <a:ext cx="3965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Princeton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Programmability Enables Closed-Loop Control</a:t>
            </a:r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41525"/>
            <a:ext cx="829301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63426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3"/>
          <p:cNvSpPr/>
          <p:nvPr/>
        </p:nvSpPr>
        <p:spPr>
          <a:xfrm>
            <a:off x="1521799" y="4127753"/>
            <a:ext cx="477749" cy="292814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291" name="Google Shape;291;p43"/>
          <p:cNvCxnSpPr>
            <a:stCxn id="290" idx="3"/>
          </p:cNvCxnSpPr>
          <p:nvPr/>
        </p:nvCxnSpPr>
        <p:spPr>
          <a:xfrm rot="10800000" flipH="1">
            <a:off x="1999548" y="4270860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2" name="Google Shape;292;p43"/>
          <p:cNvGrpSpPr/>
          <p:nvPr/>
        </p:nvGrpSpPr>
        <p:grpSpPr>
          <a:xfrm>
            <a:off x="3351794" y="4024635"/>
            <a:ext cx="2342055" cy="547616"/>
            <a:chOff x="3114246" y="4000352"/>
            <a:chExt cx="2342055" cy="547616"/>
          </a:xfrm>
        </p:grpSpPr>
        <p:pic>
          <p:nvPicPr>
            <p:cNvPr id="293" name="Google Shape;293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5" name="Google Shape;29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1" y="3646541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/>
          <p:nvPr/>
        </p:nvSpPr>
        <p:spPr>
          <a:xfrm>
            <a:off x="7030087" y="4107578"/>
            <a:ext cx="477749" cy="292814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297" name="Google Shape;297;p43"/>
          <p:cNvGrpSpPr/>
          <p:nvPr/>
        </p:nvGrpSpPr>
        <p:grpSpPr>
          <a:xfrm>
            <a:off x="191113" y="3777361"/>
            <a:ext cx="930764" cy="535578"/>
            <a:chOff x="191113" y="3777361"/>
            <a:chExt cx="930764" cy="535578"/>
          </a:xfrm>
        </p:grpSpPr>
        <p:sp>
          <p:nvSpPr>
            <p:cNvPr id="298" name="Google Shape;298;p43"/>
            <p:cNvSpPr/>
            <p:nvPr/>
          </p:nvSpPr>
          <p:spPr>
            <a:xfrm>
              <a:off x="216852" y="4078829"/>
              <a:ext cx="905025" cy="23411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300" name="Google Shape;300;p43"/>
            <p:cNvCxnSpPr/>
            <p:nvPr/>
          </p:nvCxnSpPr>
          <p:spPr>
            <a:xfrm>
              <a:off x="191113" y="4014234"/>
              <a:ext cx="905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301" name="Google Shape;301;p43"/>
          <p:cNvGrpSpPr/>
          <p:nvPr/>
        </p:nvGrpSpPr>
        <p:grpSpPr>
          <a:xfrm>
            <a:off x="7913540" y="3820223"/>
            <a:ext cx="930764" cy="535578"/>
            <a:chOff x="7913540" y="3820223"/>
            <a:chExt cx="930764" cy="535578"/>
          </a:xfrm>
        </p:grpSpPr>
        <p:sp>
          <p:nvSpPr>
            <p:cNvPr id="302" name="Google Shape;302;p43"/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304" name="Google Shape;304;p43"/>
            <p:cNvCxnSpPr/>
            <p:nvPr/>
          </p:nvCxnSpPr>
          <p:spPr>
            <a:xfrm>
              <a:off x="7913540" y="4057096"/>
              <a:ext cx="905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305" name="Google Shape;305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6" y="3718010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43"/>
          <p:cNvGrpSpPr/>
          <p:nvPr/>
        </p:nvGrpSpPr>
        <p:grpSpPr>
          <a:xfrm>
            <a:off x="1610621" y="3531396"/>
            <a:ext cx="5790521" cy="1232836"/>
            <a:chOff x="1610621" y="3531396"/>
            <a:chExt cx="5790521" cy="1232836"/>
          </a:xfrm>
        </p:grpSpPr>
        <p:pic>
          <p:nvPicPr>
            <p:cNvPr id="307" name="Google Shape;307;p43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43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43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43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43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43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" name="Google Shape;313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3744028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43"/>
          <p:cNvGrpSpPr/>
          <p:nvPr/>
        </p:nvGrpSpPr>
        <p:grpSpPr>
          <a:xfrm>
            <a:off x="163834" y="3523883"/>
            <a:ext cx="8637932" cy="1064480"/>
            <a:chOff x="163833" y="3523883"/>
            <a:chExt cx="8637932" cy="1064480"/>
          </a:xfrm>
        </p:grpSpPr>
        <p:sp>
          <p:nvSpPr>
            <p:cNvPr id="315" name="Google Shape;315;p43"/>
            <p:cNvSpPr txBox="1"/>
            <p:nvPr/>
          </p:nvSpPr>
          <p:spPr>
            <a:xfrm>
              <a:off x="8070137" y="3581119"/>
              <a:ext cx="546063" cy="28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DPDK</a:t>
              </a:r>
              <a:endParaRPr sz="1100"/>
            </a:p>
          </p:txBody>
        </p:sp>
        <p:sp>
          <p:nvSpPr>
            <p:cNvPr id="316" name="Google Shape;316;p43"/>
            <p:cNvSpPr txBox="1"/>
            <p:nvPr/>
          </p:nvSpPr>
          <p:spPr>
            <a:xfrm>
              <a:off x="7947396" y="4303621"/>
              <a:ext cx="854369" cy="28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XDP/eBPF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3"/>
            <p:cNvSpPr txBox="1"/>
            <p:nvPr/>
          </p:nvSpPr>
          <p:spPr>
            <a:xfrm>
              <a:off x="286574" y="3523883"/>
              <a:ext cx="546063" cy="28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DPDK</a:t>
              </a:r>
              <a:endParaRPr sz="1100"/>
            </a:p>
          </p:txBody>
        </p:sp>
        <p:sp>
          <p:nvSpPr>
            <p:cNvPr id="318" name="Google Shape;318;p43"/>
            <p:cNvSpPr txBox="1"/>
            <p:nvPr/>
          </p:nvSpPr>
          <p:spPr>
            <a:xfrm>
              <a:off x="163833" y="4246385"/>
              <a:ext cx="854369" cy="28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XDP/eBPF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43"/>
          <p:cNvGrpSpPr/>
          <p:nvPr/>
        </p:nvGrpSpPr>
        <p:grpSpPr>
          <a:xfrm>
            <a:off x="1982679" y="802618"/>
            <a:ext cx="5052697" cy="3315619"/>
            <a:chOff x="1982678" y="802618"/>
            <a:chExt cx="5052697" cy="3315620"/>
          </a:xfrm>
        </p:grpSpPr>
        <p:sp>
          <p:nvSpPr>
            <p:cNvPr id="320" name="Google Shape;320;p43"/>
            <p:cNvSpPr/>
            <p:nvPr/>
          </p:nvSpPr>
          <p:spPr>
            <a:xfrm rot="-5400000">
              <a:off x="3388256" y="1139471"/>
              <a:ext cx="989561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BGP</a:t>
              </a:r>
              <a:endParaRPr sz="1100"/>
            </a:p>
          </p:txBody>
        </p:sp>
        <p:sp>
          <p:nvSpPr>
            <p:cNvPr id="321" name="Google Shape;321;p43"/>
            <p:cNvSpPr/>
            <p:nvPr/>
          </p:nvSpPr>
          <p:spPr>
            <a:xfrm rot="-5400000">
              <a:off x="3762290" y="1139472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Traffic Engineering</a:t>
              </a:r>
              <a:endParaRPr sz="1100"/>
            </a:p>
          </p:txBody>
        </p:sp>
        <p:sp>
          <p:nvSpPr>
            <p:cNvPr id="322" name="Google Shape;322;p43"/>
            <p:cNvSpPr/>
            <p:nvPr/>
          </p:nvSpPr>
          <p:spPr>
            <a:xfrm rot="-5400000">
              <a:off x="4146715" y="1139471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Balancing</a:t>
              </a:r>
              <a:endParaRPr sz="1100"/>
            </a:p>
          </p:txBody>
        </p:sp>
        <p:sp>
          <p:nvSpPr>
            <p:cNvPr id="323" name="Google Shape;323;p43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 rot="-5400000">
              <a:off x="4517882" y="1136860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Overlay Virtualization</a:t>
              </a:r>
              <a:endParaRPr sz="1100"/>
            </a:p>
          </p:txBody>
        </p:sp>
        <p:grpSp>
          <p:nvGrpSpPr>
            <p:cNvPr id="325" name="Google Shape;325;p43"/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326" name="Google Shape;326;p43"/>
              <p:cNvCxnSpPr/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27" name="Google Shape;327;p43"/>
              <p:cNvCxnSpPr/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28" name="Google Shape;328;p43"/>
              <p:cNvCxnSpPr>
                <a:endCxn id="293" idx="0"/>
              </p:cNvCxnSpPr>
              <p:nvPr/>
            </p:nvCxnSpPr>
            <p:spPr>
              <a:xfrm flipH="1">
                <a:off x="3846371" y="2329335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29" name="Google Shape;329;p43"/>
              <p:cNvCxnSpPr/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30" name="Google Shape;330;p43"/>
              <p:cNvCxnSpPr/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31" name="Google Shape;331;p43"/>
              <p:cNvCxnSpPr/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32" name="Google Shape;332;p43"/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SDN Controller</a:t>
              </a:r>
              <a:endParaRPr sz="1100"/>
            </a:p>
          </p:txBody>
        </p:sp>
      </p:grpSp>
      <p:sp>
        <p:nvSpPr>
          <p:cNvPr id="333" name="Google Shape;333;p43"/>
          <p:cNvSpPr txBox="1"/>
          <p:nvPr/>
        </p:nvSpPr>
        <p:spPr>
          <a:xfrm>
            <a:off x="151017" y="801764"/>
            <a:ext cx="3397661" cy="117724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Networks, for the first time, will be</a:t>
            </a:r>
            <a:endParaRPr sz="1100"/>
          </a:p>
          <a:p>
            <a:pPr marL="279400" marR="0" lvl="1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 end-to-end</a:t>
            </a:r>
            <a:endParaRPr sz="1100"/>
          </a:p>
          <a:p>
            <a:pPr marL="279400" marR="0" lvl="1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Specified top-to-bottom</a:t>
            </a:r>
            <a:endParaRPr sz="1100"/>
          </a:p>
          <a:p>
            <a:pPr marL="279400" marR="0" lvl="1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entirely by software</a:t>
            </a:r>
            <a:endParaRPr sz="1100"/>
          </a:p>
        </p:txBody>
      </p:sp>
      <p:sp>
        <p:nvSpPr>
          <p:cNvPr id="334" name="Google Shape;334;p43"/>
          <p:cNvSpPr txBox="1"/>
          <p:nvPr/>
        </p:nvSpPr>
        <p:spPr>
          <a:xfrm>
            <a:off x="918025" y="2431184"/>
            <a:ext cx="7903824" cy="39241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of open-source, we (the research community) get to take part.</a:t>
            </a:r>
            <a:endParaRPr sz="1100"/>
          </a:p>
        </p:txBody>
      </p:sp>
      <p:sp>
        <p:nvSpPr>
          <p:cNvPr id="335" name="Google Shape;335;p43"/>
          <p:cNvSpPr txBox="1"/>
          <p:nvPr/>
        </p:nvSpPr>
        <p:spPr>
          <a:xfrm>
            <a:off x="5419132" y="765803"/>
            <a:ext cx="3642000" cy="112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creates new possibilities</a:t>
            </a:r>
            <a:endParaRPr sz="1100"/>
          </a:p>
          <a:p>
            <a:pPr marL="139700" marR="0" lvl="1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verify network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“correct by construction”</a:t>
            </a:r>
            <a:endParaRPr sz="1100"/>
          </a:p>
          <a:p>
            <a:pPr marL="139700" marR="0" lvl="1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measure and validate, in real time, against the network specification</a:t>
            </a:r>
            <a:endParaRPr sz="1100"/>
          </a:p>
          <a:p>
            <a:pPr marL="139700" marR="0" lvl="1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correct bugs through closed-loop control</a:t>
            </a:r>
            <a:endParaRPr sz="1100"/>
          </a:p>
        </p:txBody>
      </p:sp>
      <p:grpSp>
        <p:nvGrpSpPr>
          <p:cNvPr id="336" name="Google Shape;336;p43"/>
          <p:cNvGrpSpPr/>
          <p:nvPr/>
        </p:nvGrpSpPr>
        <p:grpSpPr>
          <a:xfrm>
            <a:off x="845741" y="2978314"/>
            <a:ext cx="695935" cy="2041168"/>
            <a:chOff x="552408" y="1331261"/>
            <a:chExt cx="482485" cy="1594459"/>
          </a:xfrm>
        </p:grpSpPr>
        <p:sp>
          <p:nvSpPr>
            <p:cNvPr id="337" name="Google Shape;337;p43"/>
            <p:cNvSpPr txBox="1"/>
            <p:nvPr/>
          </p:nvSpPr>
          <p:spPr>
            <a:xfrm>
              <a:off x="552408" y="2631281"/>
              <a:ext cx="470266" cy="294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5G Mobile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</p:txBody>
        </p:sp>
        <p:pic>
          <p:nvPicPr>
            <p:cNvPr id="338" name="Google Shape;338;p43" descr="A close up of a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5723" y="1331261"/>
              <a:ext cx="449170" cy="133136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39" name="Google Shape;339;p4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Pronto’s Premise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/>
          <p:nvPr/>
        </p:nvSpPr>
        <p:spPr>
          <a:xfrm>
            <a:off x="653963" y="1094455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4"/>
          <p:cNvSpPr/>
          <p:nvPr/>
        </p:nvSpPr>
        <p:spPr>
          <a:xfrm>
            <a:off x="539663" y="1211041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4"/>
          <p:cNvSpPr/>
          <p:nvPr/>
        </p:nvSpPr>
        <p:spPr>
          <a:xfrm>
            <a:off x="425196" y="1327627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4"/>
          <p:cNvSpPr/>
          <p:nvPr/>
        </p:nvSpPr>
        <p:spPr>
          <a:xfrm>
            <a:off x="311063" y="1447781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4"/>
          <p:cNvSpPr txBox="1">
            <a:spLocks noGrp="1"/>
          </p:cNvSpPr>
          <p:nvPr>
            <p:ph type="title"/>
          </p:nvPr>
        </p:nvSpPr>
        <p:spPr>
          <a:xfrm>
            <a:off x="233775" y="333769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900"/>
              <a:t>ONF Aether Software Architecture</a:t>
            </a:r>
            <a:endParaRPr sz="1900"/>
          </a:p>
        </p:txBody>
      </p:sp>
      <p:pic>
        <p:nvPicPr>
          <p:cNvPr id="349" name="Google Shape;34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7071" y="1688037"/>
            <a:ext cx="189827" cy="104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0" name="Google Shape;35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822" y="3815030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1" name="Google Shape;35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8104" y="3815030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2" name="Google Shape;352;p44"/>
          <p:cNvCxnSpPr>
            <a:stCxn id="353" idx="2"/>
            <a:endCxn id="350" idx="0"/>
          </p:cNvCxnSpPr>
          <p:nvPr/>
        </p:nvCxnSpPr>
        <p:spPr>
          <a:xfrm flipH="1">
            <a:off x="1934798" y="3236499"/>
            <a:ext cx="508500" cy="578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44"/>
          <p:cNvCxnSpPr>
            <a:stCxn id="350" idx="0"/>
            <a:endCxn id="355" idx="2"/>
          </p:cNvCxnSpPr>
          <p:nvPr/>
        </p:nvCxnSpPr>
        <p:spPr>
          <a:xfrm rot="10800000" flipH="1">
            <a:off x="1934702" y="3233630"/>
            <a:ext cx="1868100" cy="581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>
            <a:stCxn id="351" idx="0"/>
            <a:endCxn id="353" idx="2"/>
          </p:cNvCxnSpPr>
          <p:nvPr/>
        </p:nvCxnSpPr>
        <p:spPr>
          <a:xfrm rot="10800000">
            <a:off x="2443184" y="3236630"/>
            <a:ext cx="877800" cy="578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3" name="Google Shape;35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418" y="287073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832" y="2867965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7" name="Google Shape;357;p44"/>
          <p:cNvCxnSpPr>
            <a:stCxn id="353" idx="1"/>
          </p:cNvCxnSpPr>
          <p:nvPr/>
        </p:nvCxnSpPr>
        <p:spPr>
          <a:xfrm rot="10800000">
            <a:off x="1035518" y="2331519"/>
            <a:ext cx="1224900" cy="7221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44"/>
          <p:cNvCxnSpPr>
            <a:stCxn id="351" idx="0"/>
            <a:endCxn id="355" idx="2"/>
          </p:cNvCxnSpPr>
          <p:nvPr/>
        </p:nvCxnSpPr>
        <p:spPr>
          <a:xfrm rot="10800000" flipH="1">
            <a:off x="3320984" y="3233630"/>
            <a:ext cx="481800" cy="581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44"/>
          <p:cNvCxnSpPr>
            <a:stCxn id="353" idx="1"/>
          </p:cNvCxnSpPr>
          <p:nvPr/>
        </p:nvCxnSpPr>
        <p:spPr>
          <a:xfrm flipH="1">
            <a:off x="1093718" y="3053619"/>
            <a:ext cx="1166700" cy="854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0" name="Google Shape;36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6661" y="3160223"/>
            <a:ext cx="189827" cy="104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503" y="1927637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2" name="Google Shape;36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0210" y="1927637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3" name="Google Shape;36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9917" y="1939382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64" name="Google Shape;364;p44"/>
          <p:cNvCxnSpPr>
            <a:stCxn id="353" idx="0"/>
            <a:endCxn id="361" idx="2"/>
          </p:cNvCxnSpPr>
          <p:nvPr/>
        </p:nvCxnSpPr>
        <p:spPr>
          <a:xfrm rot="10800000">
            <a:off x="2117498" y="2476239"/>
            <a:ext cx="325800" cy="3945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44"/>
          <p:cNvCxnSpPr>
            <a:stCxn id="353" idx="0"/>
            <a:endCxn id="362" idx="2"/>
          </p:cNvCxnSpPr>
          <p:nvPr/>
        </p:nvCxnSpPr>
        <p:spPr>
          <a:xfrm rot="10800000" flipH="1">
            <a:off x="2443298" y="2476239"/>
            <a:ext cx="354000" cy="3945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" name="Google Shape;366;p44"/>
          <p:cNvCxnSpPr>
            <a:stCxn id="355" idx="0"/>
            <a:endCxn id="363" idx="2"/>
          </p:cNvCxnSpPr>
          <p:nvPr/>
        </p:nvCxnSpPr>
        <p:spPr>
          <a:xfrm rot="10800000">
            <a:off x="3476912" y="2488165"/>
            <a:ext cx="325800" cy="3798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44"/>
          <p:cNvSpPr txBox="1"/>
          <p:nvPr/>
        </p:nvSpPr>
        <p:spPr>
          <a:xfrm>
            <a:off x="6635695" y="3747542"/>
            <a:ext cx="131045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Calibri"/>
                <a:ea typeface="Calibri"/>
                <a:cs typeface="Calibri"/>
                <a:sym typeface="Calibri"/>
              </a:rPr>
              <a:t>Central Cloud</a:t>
            </a:r>
            <a:endParaRPr sz="1100"/>
          </a:p>
        </p:txBody>
      </p:sp>
      <p:cxnSp>
        <p:nvCxnSpPr>
          <p:cNvPr id="368" name="Google Shape;368;p44"/>
          <p:cNvCxnSpPr>
            <a:stCxn id="355" idx="3"/>
          </p:cNvCxnSpPr>
          <p:nvPr/>
        </p:nvCxnSpPr>
        <p:spPr>
          <a:xfrm>
            <a:off x="3985592" y="3050845"/>
            <a:ext cx="1625700" cy="27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9" name="Google Shape;369;p44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4847" y="1949278"/>
            <a:ext cx="3408091" cy="1870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0" name="Google Shape;370;p44"/>
          <p:cNvSpPr txBox="1"/>
          <p:nvPr/>
        </p:nvSpPr>
        <p:spPr>
          <a:xfrm>
            <a:off x="1533211" y="4687118"/>
            <a:ext cx="218593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Calibri"/>
                <a:ea typeface="Calibri"/>
                <a:cs typeface="Calibri"/>
                <a:sym typeface="Calibri"/>
              </a:rPr>
              <a:t>Aether Connected Edge</a:t>
            </a:r>
            <a:endParaRPr sz="1100"/>
          </a:p>
        </p:txBody>
      </p:sp>
      <p:sp>
        <p:nvSpPr>
          <p:cNvPr id="371" name="Google Shape;371;p44"/>
          <p:cNvSpPr/>
          <p:nvPr/>
        </p:nvSpPr>
        <p:spPr>
          <a:xfrm>
            <a:off x="2906622" y="4082778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Tofino switch</a:t>
            </a:r>
            <a:endParaRPr sz="1100"/>
          </a:p>
        </p:txBody>
      </p:sp>
      <p:sp>
        <p:nvSpPr>
          <p:cNvPr id="372" name="Google Shape;372;p44"/>
          <p:cNvSpPr/>
          <p:nvPr/>
        </p:nvSpPr>
        <p:spPr>
          <a:xfrm>
            <a:off x="1991600" y="3151104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Tofino Switch</a:t>
            </a:r>
            <a:endParaRPr sz="1100"/>
          </a:p>
        </p:txBody>
      </p:sp>
      <p:sp>
        <p:nvSpPr>
          <p:cNvPr id="373" name="Google Shape;373;p44"/>
          <p:cNvSpPr/>
          <p:nvPr/>
        </p:nvSpPr>
        <p:spPr>
          <a:xfrm>
            <a:off x="3346547" y="3151104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Tofino Switch</a:t>
            </a:r>
            <a:endParaRPr sz="1100"/>
          </a:p>
        </p:txBody>
      </p:sp>
      <p:sp>
        <p:nvSpPr>
          <p:cNvPr id="374" name="Google Shape;374;p44"/>
          <p:cNvSpPr/>
          <p:nvPr/>
        </p:nvSpPr>
        <p:spPr>
          <a:xfrm>
            <a:off x="3103249" y="399682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endParaRPr sz="1100"/>
          </a:p>
        </p:txBody>
      </p:sp>
      <p:sp>
        <p:nvSpPr>
          <p:cNvPr id="375" name="Google Shape;375;p44"/>
          <p:cNvSpPr/>
          <p:nvPr/>
        </p:nvSpPr>
        <p:spPr>
          <a:xfrm>
            <a:off x="2213709" y="305835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endParaRPr sz="1100"/>
          </a:p>
        </p:txBody>
      </p:sp>
      <p:sp>
        <p:nvSpPr>
          <p:cNvPr id="376" name="Google Shape;376;p44"/>
          <p:cNvSpPr/>
          <p:nvPr/>
        </p:nvSpPr>
        <p:spPr>
          <a:xfrm>
            <a:off x="3584977" y="305835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endParaRPr sz="1100"/>
          </a:p>
        </p:txBody>
      </p:sp>
      <p:sp>
        <p:nvSpPr>
          <p:cNvPr id="377" name="Google Shape;377;p44"/>
          <p:cNvSpPr/>
          <p:nvPr/>
        </p:nvSpPr>
        <p:spPr>
          <a:xfrm>
            <a:off x="3351627" y="2831358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Stratum</a:t>
            </a:r>
            <a:endParaRPr sz="1100"/>
          </a:p>
        </p:txBody>
      </p:sp>
      <p:sp>
        <p:nvSpPr>
          <p:cNvPr id="378" name="Google Shape;378;p44"/>
          <p:cNvSpPr/>
          <p:nvPr/>
        </p:nvSpPr>
        <p:spPr>
          <a:xfrm>
            <a:off x="1987361" y="2837567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Stratum</a:t>
            </a:r>
            <a:endParaRPr sz="1100"/>
          </a:p>
        </p:txBody>
      </p:sp>
      <p:sp>
        <p:nvSpPr>
          <p:cNvPr id="379" name="Google Shape;379;p44"/>
          <p:cNvSpPr/>
          <p:nvPr/>
        </p:nvSpPr>
        <p:spPr>
          <a:xfrm>
            <a:off x="2906709" y="3767984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Stratum</a:t>
            </a:r>
            <a:endParaRPr sz="1100"/>
          </a:p>
        </p:txBody>
      </p:sp>
      <p:sp>
        <p:nvSpPr>
          <p:cNvPr id="380" name="Google Shape;380;p44"/>
          <p:cNvSpPr/>
          <p:nvPr/>
        </p:nvSpPr>
        <p:spPr>
          <a:xfrm>
            <a:off x="2499871" y="1889139"/>
            <a:ext cx="630936" cy="195759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Fabric Control</a:t>
            </a:r>
            <a:endParaRPr sz="1100"/>
          </a:p>
        </p:txBody>
      </p:sp>
      <p:sp>
        <p:nvSpPr>
          <p:cNvPr id="381" name="Google Shape;381;p44"/>
          <p:cNvSpPr/>
          <p:nvPr/>
        </p:nvSpPr>
        <p:spPr>
          <a:xfrm>
            <a:off x="3152404" y="1889139"/>
            <a:ext cx="633144" cy="195759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3070C"/>
                </a:solidFill>
                <a:latin typeface="Calibri"/>
                <a:ea typeface="Calibri"/>
                <a:cs typeface="Calibri"/>
                <a:sym typeface="Calibri"/>
              </a:rPr>
              <a:t>4G/5G Core User Plane</a:t>
            </a:r>
            <a:endParaRPr sz="1100"/>
          </a:p>
        </p:txBody>
      </p:sp>
      <p:sp>
        <p:nvSpPr>
          <p:cNvPr id="382" name="Google Shape;382;p44"/>
          <p:cNvSpPr/>
          <p:nvPr/>
        </p:nvSpPr>
        <p:spPr>
          <a:xfrm>
            <a:off x="2159690" y="2772068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fabric.p4</a:t>
            </a:r>
            <a:endParaRPr sz="1100"/>
          </a:p>
        </p:txBody>
      </p:sp>
      <p:sp>
        <p:nvSpPr>
          <p:cNvPr id="383" name="Google Shape;383;p44"/>
          <p:cNvSpPr/>
          <p:nvPr/>
        </p:nvSpPr>
        <p:spPr>
          <a:xfrm>
            <a:off x="3546470" y="2772068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fabric.p4</a:t>
            </a:r>
            <a:endParaRPr sz="1100"/>
          </a:p>
        </p:txBody>
      </p:sp>
      <p:sp>
        <p:nvSpPr>
          <p:cNvPr id="384" name="Google Shape;384;p44"/>
          <p:cNvSpPr/>
          <p:nvPr/>
        </p:nvSpPr>
        <p:spPr>
          <a:xfrm>
            <a:off x="3050378" y="3706715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fabric.p4</a:t>
            </a:r>
            <a:endParaRPr sz="1100"/>
          </a:p>
        </p:txBody>
      </p:sp>
      <p:sp>
        <p:nvSpPr>
          <p:cNvPr id="385" name="Google Shape;385;p44"/>
          <p:cNvSpPr/>
          <p:nvPr/>
        </p:nvSpPr>
        <p:spPr>
          <a:xfrm>
            <a:off x="3949588" y="2780702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4"/>
          <p:cNvSpPr/>
          <p:nvPr/>
        </p:nvSpPr>
        <p:spPr>
          <a:xfrm>
            <a:off x="2563661" y="2780702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6579326" y="3204747"/>
            <a:ext cx="1350150" cy="407090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3070C"/>
                </a:solidFill>
                <a:latin typeface="Calibri"/>
                <a:ea typeface="Calibri"/>
                <a:cs typeface="Calibri"/>
                <a:sym typeface="Calibri"/>
              </a:rPr>
              <a:t>Aether Connectivity Control (ACC)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5724660" y="2561257"/>
            <a:ext cx="2931502" cy="444627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Aether Management Platform (AMP)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4"/>
          <p:cNvSpPr/>
          <p:nvPr/>
        </p:nvSpPr>
        <p:spPr>
          <a:xfrm rot="-5400000">
            <a:off x="357934" y="2942450"/>
            <a:ext cx="2253153" cy="231812"/>
          </a:xfrm>
          <a:prstGeom prst="roundRect">
            <a:avLst>
              <a:gd name="adj" fmla="val 16667"/>
            </a:avLst>
          </a:prstGeom>
          <a:solidFill>
            <a:srgbClr val="929000">
              <a:alpha val="22745"/>
            </a:srgb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Kubernetes</a:t>
            </a:r>
            <a:endParaRPr sz="1100"/>
          </a:p>
        </p:txBody>
      </p:sp>
      <p:sp>
        <p:nvSpPr>
          <p:cNvPr id="390" name="Google Shape;390;p44"/>
          <p:cNvSpPr/>
          <p:nvPr/>
        </p:nvSpPr>
        <p:spPr>
          <a:xfrm>
            <a:off x="3447160" y="3716119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4"/>
          <p:cNvSpPr/>
          <p:nvPr/>
        </p:nvSpPr>
        <p:spPr>
          <a:xfrm>
            <a:off x="1521545" y="4082778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Tofino switch</a:t>
            </a:r>
            <a:endParaRPr sz="1100"/>
          </a:p>
        </p:txBody>
      </p:sp>
      <p:sp>
        <p:nvSpPr>
          <p:cNvPr id="392" name="Google Shape;392;p44"/>
          <p:cNvSpPr/>
          <p:nvPr/>
        </p:nvSpPr>
        <p:spPr>
          <a:xfrm>
            <a:off x="1714557" y="398359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endParaRPr sz="1100"/>
          </a:p>
        </p:txBody>
      </p:sp>
      <p:sp>
        <p:nvSpPr>
          <p:cNvPr id="393" name="Google Shape;393;p44"/>
          <p:cNvSpPr/>
          <p:nvPr/>
        </p:nvSpPr>
        <p:spPr>
          <a:xfrm>
            <a:off x="1524243" y="3767984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Stratum</a:t>
            </a:r>
            <a:endParaRPr sz="1100"/>
          </a:p>
        </p:txBody>
      </p:sp>
      <p:sp>
        <p:nvSpPr>
          <p:cNvPr id="394" name="Google Shape;394;p44"/>
          <p:cNvSpPr/>
          <p:nvPr/>
        </p:nvSpPr>
        <p:spPr>
          <a:xfrm>
            <a:off x="1676624" y="3706715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fabric.p4</a:t>
            </a:r>
            <a:endParaRPr sz="1100"/>
          </a:p>
        </p:txBody>
      </p:sp>
      <p:sp>
        <p:nvSpPr>
          <p:cNvPr id="395" name="Google Shape;395;p44"/>
          <p:cNvSpPr/>
          <p:nvPr/>
        </p:nvSpPr>
        <p:spPr>
          <a:xfrm>
            <a:off x="2076507" y="3716119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4"/>
          <p:cNvSpPr/>
          <p:nvPr/>
        </p:nvSpPr>
        <p:spPr>
          <a:xfrm>
            <a:off x="1751666" y="2112600"/>
            <a:ext cx="693746" cy="169277"/>
          </a:xfrm>
          <a:prstGeom prst="roundRect">
            <a:avLst>
              <a:gd name="adj" fmla="val 16667"/>
            </a:avLst>
          </a:prstGeom>
          <a:solidFill>
            <a:srgbClr val="3A86A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µONOS SD-RAN Controller</a:t>
            </a:r>
            <a:endParaRPr sz="1100"/>
          </a:p>
        </p:txBody>
      </p:sp>
      <p:sp>
        <p:nvSpPr>
          <p:cNvPr id="397" name="Google Shape;397;p44"/>
          <p:cNvSpPr/>
          <p:nvPr/>
        </p:nvSpPr>
        <p:spPr>
          <a:xfrm>
            <a:off x="1784448" y="1886207"/>
            <a:ext cx="630936" cy="195759"/>
          </a:xfrm>
          <a:prstGeom prst="roundRect">
            <a:avLst>
              <a:gd name="adj" fmla="val 16667"/>
            </a:avLst>
          </a:prstGeom>
          <a:solidFill>
            <a:srgbClr val="31859B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RAN Control</a:t>
            </a:r>
            <a:endParaRPr sz="1100"/>
          </a:p>
        </p:txBody>
      </p:sp>
      <p:pic>
        <p:nvPicPr>
          <p:cNvPr id="398" name="Google Shape;398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8796" y="2353083"/>
            <a:ext cx="189826" cy="41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9" name="Google Shape;399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939" y="3154361"/>
            <a:ext cx="189826" cy="41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0" name="Google Shape;400;p44"/>
          <p:cNvSpPr txBox="1"/>
          <p:nvPr/>
        </p:nvSpPr>
        <p:spPr>
          <a:xfrm>
            <a:off x="554423" y="4331111"/>
            <a:ext cx="43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3070C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endParaRPr sz="1100"/>
          </a:p>
        </p:txBody>
      </p:sp>
      <p:cxnSp>
        <p:nvCxnSpPr>
          <p:cNvPr id="401" name="Google Shape;401;p44"/>
          <p:cNvCxnSpPr/>
          <p:nvPr/>
        </p:nvCxnSpPr>
        <p:spPr>
          <a:xfrm flipH="1">
            <a:off x="2268869" y="2281466"/>
            <a:ext cx="914438" cy="1487632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2" name="Google Shape;402;p44"/>
          <p:cNvCxnSpPr/>
          <p:nvPr/>
        </p:nvCxnSpPr>
        <p:spPr>
          <a:xfrm flipH="1">
            <a:off x="2716019" y="2276200"/>
            <a:ext cx="342933" cy="561367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3" name="Google Shape;403;p44"/>
          <p:cNvCxnSpPr/>
          <p:nvPr/>
        </p:nvCxnSpPr>
        <p:spPr>
          <a:xfrm flipH="1">
            <a:off x="2991162" y="2291096"/>
            <a:ext cx="246585" cy="148246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4" name="Google Shape;404;p44"/>
          <p:cNvCxnSpPr/>
          <p:nvPr/>
        </p:nvCxnSpPr>
        <p:spPr>
          <a:xfrm>
            <a:off x="3286942" y="2277014"/>
            <a:ext cx="136049" cy="554343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05" name="Google Shape;405;p44"/>
          <p:cNvSpPr/>
          <p:nvPr/>
        </p:nvSpPr>
        <p:spPr>
          <a:xfrm>
            <a:off x="2498186" y="2108591"/>
            <a:ext cx="1288050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ONOS</a:t>
            </a:r>
            <a:endParaRPr sz="1100"/>
          </a:p>
        </p:txBody>
      </p:sp>
      <p:cxnSp>
        <p:nvCxnSpPr>
          <p:cNvPr id="406" name="Google Shape;406;p44"/>
          <p:cNvCxnSpPr/>
          <p:nvPr/>
        </p:nvCxnSpPr>
        <p:spPr>
          <a:xfrm>
            <a:off x="1698397" y="3056969"/>
            <a:ext cx="549754" cy="215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44"/>
          <p:cNvCxnSpPr/>
          <p:nvPr/>
        </p:nvCxnSpPr>
        <p:spPr>
          <a:xfrm>
            <a:off x="3985230" y="3054734"/>
            <a:ext cx="549754" cy="215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8" name="Google Shape;408;p44"/>
          <p:cNvSpPr txBox="1"/>
          <p:nvPr/>
        </p:nvSpPr>
        <p:spPr>
          <a:xfrm>
            <a:off x="2329949" y="4891877"/>
            <a:ext cx="58068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Calibri"/>
                <a:ea typeface="Calibri"/>
                <a:cs typeface="Calibri"/>
                <a:sym typeface="Calibri"/>
              </a:rPr>
              <a:t>(ACE)</a:t>
            </a:r>
            <a:endParaRPr sz="1100"/>
          </a:p>
        </p:txBody>
      </p:sp>
      <p:sp>
        <p:nvSpPr>
          <p:cNvPr id="409" name="Google Shape;409;p44"/>
          <p:cNvSpPr/>
          <p:nvPr/>
        </p:nvSpPr>
        <p:spPr>
          <a:xfrm>
            <a:off x="5770920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Operational Control</a:t>
            </a:r>
            <a:endParaRPr sz="1100"/>
          </a:p>
        </p:txBody>
      </p:sp>
      <p:sp>
        <p:nvSpPr>
          <p:cNvPr id="410" name="Google Shape;410;p44"/>
          <p:cNvSpPr/>
          <p:nvPr/>
        </p:nvSpPr>
        <p:spPr>
          <a:xfrm>
            <a:off x="6735908" y="2723257"/>
            <a:ext cx="903443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Lifecycle Mgmt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4"/>
          <p:cNvSpPr/>
          <p:nvPr/>
        </p:nvSpPr>
        <p:spPr>
          <a:xfrm>
            <a:off x="7700895" y="2723257"/>
            <a:ext cx="903443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 / Logging</a:t>
            </a:r>
            <a:endParaRPr sz="1100"/>
          </a:p>
        </p:txBody>
      </p:sp>
      <p:sp>
        <p:nvSpPr>
          <p:cNvPr id="412" name="Google Shape;412;p44"/>
          <p:cNvSpPr/>
          <p:nvPr/>
        </p:nvSpPr>
        <p:spPr>
          <a:xfrm>
            <a:off x="6755140" y="3347198"/>
            <a:ext cx="1059571" cy="210792"/>
          </a:xfrm>
          <a:prstGeom prst="roundRect">
            <a:avLst>
              <a:gd name="adj" fmla="val 16667"/>
            </a:avLst>
          </a:prstGeom>
          <a:solidFill>
            <a:srgbClr val="B6BFAD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4G/5G Core Control Plane</a:t>
            </a:r>
            <a:endParaRPr sz="1100"/>
          </a:p>
        </p:txBody>
      </p:sp>
      <p:pic>
        <p:nvPicPr>
          <p:cNvPr id="413" name="Google Shape;413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8834" y="79775"/>
            <a:ext cx="2587847" cy="4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4"/>
          <p:cNvSpPr txBox="1"/>
          <p:nvPr/>
        </p:nvSpPr>
        <p:spPr>
          <a:xfrm>
            <a:off x="6488820" y="570292"/>
            <a:ext cx="3811200" cy="21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</a:pPr>
            <a:r>
              <a:rPr lang="en" sz="2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aetherproject.org</a:t>
            </a:r>
            <a:endParaRPr sz="2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</a:pPr>
            <a:endParaRPr sz="2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</a:pPr>
            <a:endParaRPr sz="2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lay"/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Pronto Deployments of ONF Aether Pods</a:t>
            </a:r>
            <a:endParaRPr/>
          </a:p>
        </p:txBody>
      </p:sp>
      <p:pic>
        <p:nvPicPr>
          <p:cNvPr id="420" name="Google Shape;4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70125"/>
            <a:ext cx="811474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Pronto Demonstrations With Drones at Stanford</a:t>
            </a:r>
            <a:endParaRPr/>
          </a:p>
        </p:txBody>
      </p:sp>
      <p:pic>
        <p:nvPicPr>
          <p:cNvPr id="426" name="Google Shape;4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170125"/>
            <a:ext cx="757734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33" name="Google Shape;433;p47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 sz="2600"/>
              <a:t>Pronto at Stanford Flight Lab</a:t>
            </a:r>
            <a:endParaRPr sz="1100"/>
          </a:p>
        </p:txBody>
      </p:sp>
      <p:pic>
        <p:nvPicPr>
          <p:cNvPr id="434" name="Google Shape;434;p47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323" y="898022"/>
            <a:ext cx="929312" cy="6201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35" name="Google Shape;435;p47"/>
          <p:cNvSpPr/>
          <p:nvPr/>
        </p:nvSpPr>
        <p:spPr>
          <a:xfrm>
            <a:off x="7234072" y="802242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2">
              <a:alpha val="90980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Aether Management Platform</a:t>
            </a:r>
            <a:endParaRPr sz="1100"/>
          </a:p>
        </p:txBody>
      </p:sp>
      <p:sp>
        <p:nvSpPr>
          <p:cNvPr id="436" name="Google Shape;436;p47"/>
          <p:cNvSpPr/>
          <p:nvPr/>
        </p:nvSpPr>
        <p:spPr>
          <a:xfrm>
            <a:off x="7234072" y="1133176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1">
              <a:alpha val="89803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Control</a:t>
            </a:r>
            <a:endParaRPr sz="1100"/>
          </a:p>
        </p:txBody>
      </p:sp>
      <p:grpSp>
        <p:nvGrpSpPr>
          <p:cNvPr id="437" name="Google Shape;437;p47"/>
          <p:cNvGrpSpPr/>
          <p:nvPr/>
        </p:nvGrpSpPr>
        <p:grpSpPr>
          <a:xfrm>
            <a:off x="4632151" y="1785727"/>
            <a:ext cx="4185357" cy="2965219"/>
            <a:chOff x="2158659" y="1041991"/>
            <a:chExt cx="4185357" cy="2965219"/>
          </a:xfrm>
        </p:grpSpPr>
        <p:grpSp>
          <p:nvGrpSpPr>
            <p:cNvPr id="438" name="Google Shape;438;p47"/>
            <p:cNvGrpSpPr/>
            <p:nvPr/>
          </p:nvGrpSpPr>
          <p:grpSpPr>
            <a:xfrm>
              <a:off x="2525473" y="2007164"/>
              <a:ext cx="1640591" cy="922308"/>
              <a:chOff x="1741607" y="1350672"/>
              <a:chExt cx="1640591" cy="922308"/>
            </a:xfrm>
          </p:grpSpPr>
          <p:grpSp>
            <p:nvGrpSpPr>
              <p:cNvPr id="439" name="Google Shape;439;p47"/>
              <p:cNvGrpSpPr/>
              <p:nvPr/>
            </p:nvGrpSpPr>
            <p:grpSpPr>
              <a:xfrm>
                <a:off x="2029241" y="1361204"/>
                <a:ext cx="287634" cy="287634"/>
                <a:chOff x="3803677" y="1653987"/>
                <a:chExt cx="287634" cy="287634"/>
              </a:xfrm>
            </p:grpSpPr>
            <p:sp>
              <p:nvSpPr>
                <p:cNvPr id="440" name="Google Shape;440;p47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grpSp>
              <p:nvGrpSpPr>
                <p:cNvPr id="441" name="Google Shape;441;p47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442" name="Google Shape;442;p47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43" name="Google Shape;443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44" name="Google Shape;444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  <p:grpSp>
                <p:nvGrpSpPr>
                  <p:cNvPr id="445" name="Google Shape;445;p47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46" name="Google Shape;446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47" name="Google Shape;447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</p:grpSp>
          </p:grpSp>
          <p:grpSp>
            <p:nvGrpSpPr>
              <p:cNvPr id="448" name="Google Shape;448;p47"/>
              <p:cNvGrpSpPr/>
              <p:nvPr/>
            </p:nvGrpSpPr>
            <p:grpSpPr>
              <a:xfrm>
                <a:off x="2800726" y="1980005"/>
                <a:ext cx="287634" cy="287634"/>
                <a:chOff x="3803677" y="1653987"/>
                <a:chExt cx="287634" cy="287634"/>
              </a:xfrm>
            </p:grpSpPr>
            <p:sp>
              <p:nvSpPr>
                <p:cNvPr id="449" name="Google Shape;449;p47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grpSp>
              <p:nvGrpSpPr>
                <p:cNvPr id="450" name="Google Shape;450;p47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451" name="Google Shape;451;p47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52" name="Google Shape;452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53" name="Google Shape;453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  <p:grpSp>
                <p:nvGrpSpPr>
                  <p:cNvPr id="454" name="Google Shape;454;p47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55" name="Google Shape;455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56" name="Google Shape;456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</p:grpSp>
          </p:grpSp>
          <p:grpSp>
            <p:nvGrpSpPr>
              <p:cNvPr id="457" name="Google Shape;457;p47"/>
              <p:cNvGrpSpPr/>
              <p:nvPr/>
            </p:nvGrpSpPr>
            <p:grpSpPr>
              <a:xfrm>
                <a:off x="3094564" y="1350672"/>
                <a:ext cx="287634" cy="287634"/>
                <a:chOff x="3803677" y="1653987"/>
                <a:chExt cx="287634" cy="287634"/>
              </a:xfrm>
            </p:grpSpPr>
            <p:sp>
              <p:nvSpPr>
                <p:cNvPr id="458" name="Google Shape;458;p47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grpSp>
              <p:nvGrpSpPr>
                <p:cNvPr id="459" name="Google Shape;459;p47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460" name="Google Shape;460;p47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61" name="Google Shape;461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62" name="Google Shape;462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  <p:grpSp>
                <p:nvGrpSpPr>
                  <p:cNvPr id="463" name="Google Shape;463;p47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64" name="Google Shape;464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65" name="Google Shape;465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</p:grpSp>
          </p:grpSp>
          <p:cxnSp>
            <p:nvCxnSpPr>
              <p:cNvPr id="466" name="Google Shape;466;p47"/>
              <p:cNvCxnSpPr>
                <a:stCxn id="449" idx="0"/>
                <a:endCxn id="458" idx="2"/>
              </p:cNvCxnSpPr>
              <p:nvPr/>
            </p:nvCxnSpPr>
            <p:spPr>
              <a:xfrm rot="10800000" flipH="1">
                <a:off x="2944543" y="1638305"/>
                <a:ext cx="293700" cy="34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47"/>
              <p:cNvCxnSpPr>
                <a:stCxn id="468" idx="0"/>
                <a:endCxn id="458" idx="2"/>
              </p:cNvCxnSpPr>
              <p:nvPr/>
            </p:nvCxnSpPr>
            <p:spPr>
              <a:xfrm rot="10800000" flipH="1">
                <a:off x="1885424" y="1638246"/>
                <a:ext cx="1353000" cy="34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469" name="Google Shape;469;p47"/>
              <p:cNvGrpSpPr/>
              <p:nvPr/>
            </p:nvGrpSpPr>
            <p:grpSpPr>
              <a:xfrm>
                <a:off x="1741607" y="1985346"/>
                <a:ext cx="287634" cy="287634"/>
                <a:chOff x="3803677" y="1653987"/>
                <a:chExt cx="287634" cy="287634"/>
              </a:xfrm>
            </p:grpSpPr>
            <p:sp>
              <p:nvSpPr>
                <p:cNvPr id="468" name="Google Shape;468;p47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grpSp>
              <p:nvGrpSpPr>
                <p:cNvPr id="470" name="Google Shape;470;p47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471" name="Google Shape;471;p47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72" name="Google Shape;472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73" name="Google Shape;473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  <p:grpSp>
                <p:nvGrpSpPr>
                  <p:cNvPr id="474" name="Google Shape;474;p47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475" name="Google Shape;475;p47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  <p:sp>
                  <p:nvSpPr>
                    <p:cNvPr id="476" name="Google Shape;476;p47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p:txBody>
                </p:sp>
              </p:grpSp>
            </p:grpSp>
          </p:grpSp>
          <p:cxnSp>
            <p:nvCxnSpPr>
              <p:cNvPr id="477" name="Google Shape;477;p47"/>
              <p:cNvCxnSpPr>
                <a:stCxn id="468" idx="0"/>
                <a:endCxn id="440" idx="2"/>
              </p:cNvCxnSpPr>
              <p:nvPr/>
            </p:nvCxnSpPr>
            <p:spPr>
              <a:xfrm rot="10800000" flipH="1">
                <a:off x="1885424" y="1648746"/>
                <a:ext cx="287700" cy="336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8" name="Google Shape;478;p47"/>
              <p:cNvCxnSpPr>
                <a:stCxn id="449" idx="0"/>
                <a:endCxn id="440" idx="2"/>
              </p:cNvCxnSpPr>
              <p:nvPr/>
            </p:nvCxnSpPr>
            <p:spPr>
              <a:xfrm rot="10800000">
                <a:off x="2172943" y="1648805"/>
                <a:ext cx="771600" cy="33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9" name="Google Shape;479;p47"/>
            <p:cNvGrpSpPr/>
            <p:nvPr/>
          </p:nvGrpSpPr>
          <p:grpSpPr>
            <a:xfrm>
              <a:off x="2338506" y="2924131"/>
              <a:ext cx="1716552" cy="1077492"/>
              <a:chOff x="2338506" y="2924131"/>
              <a:chExt cx="1716552" cy="1077492"/>
            </a:xfrm>
          </p:grpSpPr>
          <p:cxnSp>
            <p:nvCxnSpPr>
              <p:cNvPr id="480" name="Google Shape;480;p47"/>
              <p:cNvCxnSpPr>
                <a:stCxn id="468" idx="2"/>
              </p:cNvCxnSpPr>
              <p:nvPr/>
            </p:nvCxnSpPr>
            <p:spPr>
              <a:xfrm flipH="1">
                <a:off x="2425690" y="2929472"/>
                <a:ext cx="243600" cy="31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1" name="Google Shape;481;p47"/>
              <p:cNvCxnSpPr>
                <a:stCxn id="468" idx="2"/>
              </p:cNvCxnSpPr>
              <p:nvPr/>
            </p:nvCxnSpPr>
            <p:spPr>
              <a:xfrm>
                <a:off x="2669290" y="2929472"/>
                <a:ext cx="272700" cy="31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2" name="Google Shape;482;p47"/>
              <p:cNvCxnSpPr>
                <a:stCxn id="449" idx="2"/>
              </p:cNvCxnSpPr>
              <p:nvPr/>
            </p:nvCxnSpPr>
            <p:spPr>
              <a:xfrm flipH="1">
                <a:off x="3457809" y="2924131"/>
                <a:ext cx="270600" cy="32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47"/>
              <p:cNvCxnSpPr>
                <a:stCxn id="449" idx="2"/>
              </p:cNvCxnSpPr>
              <p:nvPr/>
            </p:nvCxnSpPr>
            <p:spPr>
              <a:xfrm>
                <a:off x="3728409" y="2924131"/>
                <a:ext cx="245700" cy="32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484" name="Google Shape;484;p47"/>
              <p:cNvGrpSpPr/>
              <p:nvPr/>
            </p:nvGrpSpPr>
            <p:grpSpPr>
              <a:xfrm>
                <a:off x="2338506" y="3255410"/>
                <a:ext cx="186967" cy="746213"/>
                <a:chOff x="6062624" y="3363660"/>
                <a:chExt cx="186967" cy="746213"/>
              </a:xfrm>
            </p:grpSpPr>
            <p:sp>
              <p:nvSpPr>
                <p:cNvPr id="485" name="Google Shape;485;p47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486" name="Google Shape;486;p47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487" name="Google Shape;487;p47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488" name="Google Shape;488;p47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cxnSp>
              <p:nvCxnSpPr>
                <p:cNvPr id="489" name="Google Shape;489;p47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490" name="Google Shape;490;p47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491" name="Google Shape;491;p47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492" name="Google Shape;492;p47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493" name="Google Shape;493;p47"/>
              <p:cNvGrpSpPr/>
              <p:nvPr/>
            </p:nvGrpSpPr>
            <p:grpSpPr>
              <a:xfrm>
                <a:off x="2854883" y="3254648"/>
                <a:ext cx="186967" cy="746213"/>
                <a:chOff x="6062624" y="3363660"/>
                <a:chExt cx="186967" cy="746213"/>
              </a:xfrm>
            </p:grpSpPr>
            <p:sp>
              <p:nvSpPr>
                <p:cNvPr id="494" name="Google Shape;494;p47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495" name="Google Shape;495;p47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496" name="Google Shape;496;p47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497" name="Google Shape;497;p47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cxnSp>
              <p:nvCxnSpPr>
                <p:cNvPr id="498" name="Google Shape;498;p47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499" name="Google Shape;499;p47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00" name="Google Shape;500;p47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01" name="Google Shape;501;p47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502" name="Google Shape;502;p47"/>
              <p:cNvGrpSpPr/>
              <p:nvPr/>
            </p:nvGrpSpPr>
            <p:grpSpPr>
              <a:xfrm>
                <a:off x="3365948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503" name="Google Shape;503;p47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04" name="Google Shape;504;p47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05" name="Google Shape;505;p47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06" name="Google Shape;506;p47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cxnSp>
              <p:nvCxnSpPr>
                <p:cNvPr id="507" name="Google Shape;507;p47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08" name="Google Shape;508;p47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09" name="Google Shape;509;p47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10" name="Google Shape;510;p47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511" name="Google Shape;511;p47"/>
              <p:cNvGrpSpPr/>
              <p:nvPr/>
            </p:nvGrpSpPr>
            <p:grpSpPr>
              <a:xfrm>
                <a:off x="3868091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512" name="Google Shape;512;p47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13" name="Google Shape;513;p47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14" name="Google Shape;514;p47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15" name="Google Shape;515;p47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cxnSp>
              <p:nvCxnSpPr>
                <p:cNvPr id="516" name="Google Shape;516;p47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17" name="Google Shape;517;p47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18" name="Google Shape;518;p47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519" name="Google Shape;519;p47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sp>
          <p:nvSpPr>
            <p:cNvPr id="520" name="Google Shape;520;p47"/>
            <p:cNvSpPr/>
            <p:nvPr/>
          </p:nvSpPr>
          <p:spPr>
            <a:xfrm>
              <a:off x="2158659" y="1352426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ONOS (Highly Available)</a:t>
              </a:r>
              <a:endParaRPr sz="1100"/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2201296" y="1389632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ONOS (Highly Available)</a:t>
              </a:r>
              <a:endParaRPr sz="1100"/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2253584" y="1424154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ONOS (Highly Available)</a:t>
              </a:r>
              <a:endParaRPr sz="1100"/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2167694" y="1057110"/>
              <a:ext cx="814980" cy="261012"/>
            </a:xfrm>
            <a:prstGeom prst="roundRect">
              <a:avLst>
                <a:gd name="adj" fmla="val 16667"/>
              </a:avLst>
            </a:prstGeom>
            <a:solidFill>
              <a:srgbClr val="BF8100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SD-Fabric Control</a:t>
              </a:r>
              <a:endParaRPr sz="1100"/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3071848" y="1053033"/>
              <a:ext cx="813879" cy="2610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INT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Control</a:t>
              </a:r>
              <a:endParaRPr sz="1100"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3990341" y="1048967"/>
              <a:ext cx="814981" cy="2610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5G SD-Core UPF Control</a:t>
              </a:r>
              <a:endParaRPr sz="1100"/>
            </a:p>
          </p:txBody>
        </p:sp>
        <p:sp>
          <p:nvSpPr>
            <p:cNvPr id="526" name="Google Shape;526;p47"/>
            <p:cNvSpPr/>
            <p:nvPr/>
          </p:nvSpPr>
          <p:spPr>
            <a:xfrm rot="5400000">
              <a:off x="4763810" y="2427004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Edge Cloud Platform</a:t>
              </a:r>
              <a:endParaRPr sz="1100"/>
            </a:p>
          </p:txBody>
        </p:sp>
        <p:sp>
          <p:nvSpPr>
            <p:cNvPr id="527" name="Google Shape;527;p47"/>
            <p:cNvSpPr/>
            <p:nvPr/>
          </p:nvSpPr>
          <p:spPr>
            <a:xfrm rot="5400000">
              <a:off x="4484612" y="2422332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Closed-Loop Control</a:t>
              </a:r>
              <a:endParaRPr sz="1100"/>
            </a:p>
          </p:txBody>
        </p:sp>
        <p:sp>
          <p:nvSpPr>
            <p:cNvPr id="528" name="Google Shape;528;p47"/>
            <p:cNvSpPr/>
            <p:nvPr/>
          </p:nvSpPr>
          <p:spPr>
            <a:xfrm rot="5400000">
              <a:off x="4203390" y="2423524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rgbClr val="76923C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Verification</a:t>
              </a:r>
              <a:endParaRPr sz="1100"/>
            </a:p>
          </p:txBody>
        </p:sp>
        <p:sp>
          <p:nvSpPr>
            <p:cNvPr id="529" name="Google Shape;529;p47"/>
            <p:cNvSpPr/>
            <p:nvPr/>
          </p:nvSpPr>
          <p:spPr>
            <a:xfrm rot="5400000">
              <a:off x="3927281" y="2411885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Telemetry Collection</a:t>
              </a:r>
              <a:endParaRPr sz="1100"/>
            </a:p>
          </p:txBody>
        </p:sp>
      </p:grpSp>
      <p:grpSp>
        <p:nvGrpSpPr>
          <p:cNvPr id="530" name="Google Shape;530;p47"/>
          <p:cNvGrpSpPr/>
          <p:nvPr/>
        </p:nvGrpSpPr>
        <p:grpSpPr>
          <a:xfrm>
            <a:off x="1212418" y="2040600"/>
            <a:ext cx="851923" cy="829516"/>
            <a:chOff x="1157669" y="2031959"/>
            <a:chExt cx="851923" cy="829516"/>
          </a:xfrm>
        </p:grpSpPr>
        <p:pic>
          <p:nvPicPr>
            <p:cNvPr id="531" name="Google Shape;531;p47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2" name="Google Shape;532;p47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3" name="Google Shape;533;p47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4" name="Google Shape;534;p47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35" name="Google Shape;535;p47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536" name="Google Shape;536;p47"/>
          <p:cNvCxnSpPr/>
          <p:nvPr/>
        </p:nvCxnSpPr>
        <p:spPr>
          <a:xfrm rot="10800000">
            <a:off x="1586729" y="3592890"/>
            <a:ext cx="34107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7" name="Google Shape;537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8" name="Google Shape;53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9" name="Google Shape;539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40" name="Google Shape;540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41" name="Google Shape;541;p47"/>
          <p:cNvCxnSpPr>
            <a:stCxn id="542" idx="1"/>
          </p:cNvCxnSpPr>
          <p:nvPr/>
        </p:nvCxnSpPr>
        <p:spPr>
          <a:xfrm>
            <a:off x="2698433" y="18694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543" name="Google Shape;543;p47"/>
          <p:cNvGrpSpPr/>
          <p:nvPr/>
        </p:nvGrpSpPr>
        <p:grpSpPr>
          <a:xfrm>
            <a:off x="3516570" y="2299015"/>
            <a:ext cx="287634" cy="287634"/>
            <a:chOff x="3516570" y="2299015"/>
            <a:chExt cx="287634" cy="287634"/>
          </a:xfrm>
        </p:grpSpPr>
        <p:sp>
          <p:nvSpPr>
            <p:cNvPr id="544" name="Google Shape;544;p47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7" name="Google Shape;547;p47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8" name="Google Shape;548;p47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549" name="Google Shape;549;p47"/>
          <p:cNvCxnSpPr>
            <a:stCxn id="550" idx="1"/>
          </p:cNvCxnSpPr>
          <p:nvPr/>
        </p:nvCxnSpPr>
        <p:spPr>
          <a:xfrm rot="10800000" flipH="1">
            <a:off x="2692009" y="24959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51" name="Google Shape;551;p47"/>
          <p:cNvCxnSpPr>
            <a:stCxn id="552" idx="0"/>
          </p:cNvCxnSpPr>
          <p:nvPr/>
        </p:nvCxnSpPr>
        <p:spPr>
          <a:xfrm rot="-5400000" flipH="1">
            <a:off x="179245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553" name="Google Shape;553;p47"/>
          <p:cNvGrpSpPr/>
          <p:nvPr/>
        </p:nvGrpSpPr>
        <p:grpSpPr>
          <a:xfrm>
            <a:off x="373876" y="2299016"/>
            <a:ext cx="3233352" cy="702301"/>
            <a:chOff x="373876" y="2299015"/>
            <a:chExt cx="3233351" cy="702301"/>
          </a:xfrm>
        </p:grpSpPr>
        <p:cxnSp>
          <p:nvCxnSpPr>
            <p:cNvPr id="554" name="Google Shape;554;p47"/>
            <p:cNvCxnSpPr/>
            <p:nvPr/>
          </p:nvCxnSpPr>
          <p:spPr>
            <a:xfrm rot="10800000" flipH="1">
              <a:off x="724813" y="2299015"/>
              <a:ext cx="2882414" cy="321772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55" name="Google Shape;555;p47"/>
            <p:cNvCxnSpPr/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556" name="Google Shape;556;p47"/>
          <p:cNvCxnSpPr>
            <a:endCxn id="544" idx="3"/>
          </p:cNvCxnSpPr>
          <p:nvPr/>
        </p:nvCxnSpPr>
        <p:spPr>
          <a:xfrm rot="10800000">
            <a:off x="3804204" y="24428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57" name="Google Shape;557;p47"/>
          <p:cNvCxnSpPr>
            <a:endCxn id="449" idx="3"/>
          </p:cNvCxnSpPr>
          <p:nvPr/>
        </p:nvCxnSpPr>
        <p:spPr>
          <a:xfrm rot="5400000">
            <a:off x="5964269" y="1899700"/>
            <a:ext cx="2005800" cy="12429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58" name="Google Shape;558;p47"/>
          <p:cNvSpPr/>
          <p:nvPr/>
        </p:nvSpPr>
        <p:spPr>
          <a:xfrm>
            <a:off x="337553" y="1841417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337553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0" name="Google Shape;560;p47"/>
          <p:cNvSpPr/>
          <p:nvPr/>
        </p:nvSpPr>
        <p:spPr>
          <a:xfrm>
            <a:off x="2544498" y="1832849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1" name="Google Shape;561;p47"/>
          <p:cNvSpPr/>
          <p:nvPr/>
        </p:nvSpPr>
        <p:spPr>
          <a:xfrm>
            <a:off x="2532581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2" name="Google Shape;562;p47"/>
          <p:cNvSpPr/>
          <p:nvPr/>
        </p:nvSpPr>
        <p:spPr>
          <a:xfrm>
            <a:off x="4871298" y="4086478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3" name="Google Shape;563;p47"/>
          <p:cNvSpPr/>
          <p:nvPr/>
        </p:nvSpPr>
        <p:spPr>
          <a:xfrm>
            <a:off x="5910920" y="4092760"/>
            <a:ext cx="64008" cy="64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4" name="Google Shape;564;p47"/>
          <p:cNvSpPr/>
          <p:nvPr/>
        </p:nvSpPr>
        <p:spPr>
          <a:xfrm>
            <a:off x="4966283" y="3570610"/>
            <a:ext cx="778777" cy="1381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7"/>
          <p:cNvSpPr/>
          <p:nvPr/>
        </p:nvSpPr>
        <p:spPr>
          <a:xfrm>
            <a:off x="4463962" y="403380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Motion Capture</a:t>
            </a:r>
            <a:endParaRPr sz="1100"/>
          </a:p>
        </p:txBody>
      </p:sp>
      <p:sp>
        <p:nvSpPr>
          <p:cNvPr id="566" name="Google Shape;566;p47"/>
          <p:cNvSpPr/>
          <p:nvPr/>
        </p:nvSpPr>
        <p:spPr>
          <a:xfrm>
            <a:off x="5522782" y="4039447"/>
            <a:ext cx="847476" cy="1371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Command Control</a:t>
            </a:r>
            <a:endParaRPr sz="1100"/>
          </a:p>
        </p:txBody>
      </p:sp>
      <p:grpSp>
        <p:nvGrpSpPr>
          <p:cNvPr id="567" name="Google Shape;567;p47"/>
          <p:cNvGrpSpPr/>
          <p:nvPr/>
        </p:nvGrpSpPr>
        <p:grpSpPr>
          <a:xfrm>
            <a:off x="246568" y="1800845"/>
            <a:ext cx="346287" cy="146304"/>
            <a:chOff x="947285" y="1914528"/>
            <a:chExt cx="346287" cy="146304"/>
          </a:xfrm>
        </p:grpSpPr>
        <p:sp>
          <p:nvSpPr>
            <p:cNvPr id="552" name="Google Shape;552;p4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8" name="Google Shape;568;p4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69" name="Google Shape;569;p47"/>
          <p:cNvGrpSpPr/>
          <p:nvPr/>
        </p:nvGrpSpPr>
        <p:grpSpPr>
          <a:xfrm>
            <a:off x="250885" y="3004492"/>
            <a:ext cx="346287" cy="146304"/>
            <a:chOff x="947285" y="1914528"/>
            <a:chExt cx="346287" cy="146304"/>
          </a:xfrm>
        </p:grpSpPr>
        <p:sp>
          <p:nvSpPr>
            <p:cNvPr id="570" name="Google Shape;570;p4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1" name="Google Shape;571;p4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72" name="Google Shape;572;p47"/>
          <p:cNvGrpSpPr/>
          <p:nvPr/>
        </p:nvGrpSpPr>
        <p:grpSpPr>
          <a:xfrm flipH="1">
            <a:off x="2345722" y="3004492"/>
            <a:ext cx="346287" cy="146304"/>
            <a:chOff x="947285" y="1914528"/>
            <a:chExt cx="346287" cy="146304"/>
          </a:xfrm>
        </p:grpSpPr>
        <p:sp>
          <p:nvSpPr>
            <p:cNvPr id="550" name="Google Shape;550;p4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3" name="Google Shape;573;p4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74" name="Google Shape;574;p47"/>
          <p:cNvGrpSpPr/>
          <p:nvPr/>
        </p:nvGrpSpPr>
        <p:grpSpPr>
          <a:xfrm flipH="1">
            <a:off x="2352146" y="1796896"/>
            <a:ext cx="346287" cy="146304"/>
            <a:chOff x="947285" y="1914528"/>
            <a:chExt cx="346287" cy="146304"/>
          </a:xfrm>
        </p:grpSpPr>
        <p:sp>
          <p:nvSpPr>
            <p:cNvPr id="542" name="Google Shape;542;p4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5" name="Google Shape;575;p4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76" name="Google Shape;576;p47"/>
          <p:cNvSpPr txBox="1"/>
          <p:nvPr/>
        </p:nvSpPr>
        <p:spPr>
          <a:xfrm>
            <a:off x="1344411" y="1238117"/>
            <a:ext cx="1794001" cy="31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Drone location information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delivered to the Motion Capture app</a:t>
            </a:r>
            <a:endParaRPr sz="1100"/>
          </a:p>
        </p:txBody>
      </p:sp>
      <p:sp>
        <p:nvSpPr>
          <p:cNvPr id="577" name="Google Shape;577;p47"/>
          <p:cNvSpPr txBox="1"/>
          <p:nvPr/>
        </p:nvSpPr>
        <p:spPr>
          <a:xfrm>
            <a:off x="2222939" y="3696467"/>
            <a:ext cx="2111396" cy="6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Leveraging input from Motion Capture App,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The Command Control app makes decisions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for next waypoint location of each drone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and sends them to the drones via CBRS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small cell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1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1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2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48"/>
          <p:cNvGrpSpPr/>
          <p:nvPr/>
        </p:nvGrpSpPr>
        <p:grpSpPr>
          <a:xfrm>
            <a:off x="4999482" y="3387852"/>
            <a:ext cx="287634" cy="287634"/>
            <a:chOff x="3803677" y="1653987"/>
            <a:chExt cx="287634" cy="287634"/>
          </a:xfrm>
        </p:grpSpPr>
        <p:sp>
          <p:nvSpPr>
            <p:cNvPr id="584" name="Google Shape;584;p48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585" name="Google Shape;585;p48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586" name="Google Shape;586;p48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587" name="Google Shape;587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88" name="Google Shape;588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589" name="Google Shape;589;p48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590" name="Google Shape;590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591" name="Google Shape;591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592" name="Google Shape;592;p48"/>
          <p:cNvGrpSpPr/>
          <p:nvPr/>
        </p:nvGrpSpPr>
        <p:grpSpPr>
          <a:xfrm>
            <a:off x="1213866" y="2043684"/>
            <a:ext cx="851923" cy="829516"/>
            <a:chOff x="1157669" y="2031959"/>
            <a:chExt cx="851923" cy="829516"/>
          </a:xfrm>
        </p:grpSpPr>
        <p:pic>
          <p:nvPicPr>
            <p:cNvPr id="593" name="Google Shape;593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4" name="Google Shape;594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5" name="Google Shape;595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6" name="Google Shape;596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7" name="Google Shape;597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598" name="Google Shape;598;p48"/>
          <p:cNvGrpSpPr/>
          <p:nvPr/>
        </p:nvGrpSpPr>
        <p:grpSpPr>
          <a:xfrm>
            <a:off x="1213866" y="2043684"/>
            <a:ext cx="851923" cy="829516"/>
            <a:chOff x="1157669" y="2031959"/>
            <a:chExt cx="851923" cy="829516"/>
          </a:xfrm>
        </p:grpSpPr>
        <p:pic>
          <p:nvPicPr>
            <p:cNvPr id="599" name="Google Shape;599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00" name="Google Shape;600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01" name="Google Shape;601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02" name="Google Shape;602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03" name="Google Shape;603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604" name="Google Shape;604;p48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323" y="898022"/>
            <a:ext cx="929312" cy="6201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5" name="Google Shape;605;p48"/>
          <p:cNvSpPr/>
          <p:nvPr/>
        </p:nvSpPr>
        <p:spPr>
          <a:xfrm>
            <a:off x="7234072" y="802242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2">
              <a:alpha val="90980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Aether Management Platform</a:t>
            </a:r>
            <a:endParaRPr sz="1100"/>
          </a:p>
        </p:txBody>
      </p:sp>
      <p:pic>
        <p:nvPicPr>
          <p:cNvPr id="606" name="Google Shape;606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7" name="Google Shape;607;p48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 sz="2600"/>
              <a:t>Real-Time Mitigation of Microbursts</a:t>
            </a:r>
            <a:endParaRPr sz="2600"/>
          </a:p>
        </p:txBody>
      </p:sp>
      <p:sp>
        <p:nvSpPr>
          <p:cNvPr id="608" name="Google Shape;608;p48"/>
          <p:cNvSpPr/>
          <p:nvPr/>
        </p:nvSpPr>
        <p:spPr>
          <a:xfrm>
            <a:off x="7234072" y="1133176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1">
              <a:alpha val="89803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Control</a:t>
            </a:r>
            <a:endParaRPr sz="1100"/>
          </a:p>
        </p:txBody>
      </p:sp>
      <p:grpSp>
        <p:nvGrpSpPr>
          <p:cNvPr id="609" name="Google Shape;609;p48"/>
          <p:cNvGrpSpPr/>
          <p:nvPr/>
        </p:nvGrpSpPr>
        <p:grpSpPr>
          <a:xfrm>
            <a:off x="5286599" y="2761431"/>
            <a:ext cx="287634" cy="287634"/>
            <a:chOff x="3803677" y="1653987"/>
            <a:chExt cx="287634" cy="287634"/>
          </a:xfrm>
        </p:grpSpPr>
        <p:sp>
          <p:nvSpPr>
            <p:cNvPr id="610" name="Google Shape;610;p48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611" name="Google Shape;611;p48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612" name="Google Shape;612;p48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613" name="Google Shape;613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14" name="Google Shape;614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615" name="Google Shape;615;p48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616" name="Google Shape;616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17" name="Google Shape;617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618" name="Google Shape;618;p48"/>
          <p:cNvGrpSpPr/>
          <p:nvPr/>
        </p:nvGrpSpPr>
        <p:grpSpPr>
          <a:xfrm>
            <a:off x="6058084" y="3380232"/>
            <a:ext cx="287634" cy="287634"/>
            <a:chOff x="3803677" y="1653987"/>
            <a:chExt cx="287634" cy="287634"/>
          </a:xfrm>
        </p:grpSpPr>
        <p:sp>
          <p:nvSpPr>
            <p:cNvPr id="619" name="Google Shape;619;p48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620" name="Google Shape;620;p48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621" name="Google Shape;621;p48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622" name="Google Shape;622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23" name="Google Shape;623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624" name="Google Shape;624;p48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625" name="Google Shape;625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26" name="Google Shape;626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627" name="Google Shape;627;p48"/>
          <p:cNvGrpSpPr/>
          <p:nvPr/>
        </p:nvGrpSpPr>
        <p:grpSpPr>
          <a:xfrm>
            <a:off x="6351922" y="2750899"/>
            <a:ext cx="287634" cy="287634"/>
            <a:chOff x="3803677" y="1653987"/>
            <a:chExt cx="287634" cy="287634"/>
          </a:xfrm>
        </p:grpSpPr>
        <p:sp>
          <p:nvSpPr>
            <p:cNvPr id="628" name="Google Shape;628;p48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629" name="Google Shape;629;p48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630" name="Google Shape;630;p48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631" name="Google Shape;631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32" name="Google Shape;632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633" name="Google Shape;633;p48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634" name="Google Shape;634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35" name="Google Shape;635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636" name="Google Shape;636;p48"/>
          <p:cNvCxnSpPr>
            <a:stCxn id="619" idx="0"/>
            <a:endCxn id="628" idx="2"/>
          </p:cNvCxnSpPr>
          <p:nvPr/>
        </p:nvCxnSpPr>
        <p:spPr>
          <a:xfrm rot="10800000" flipH="1">
            <a:off x="6201901" y="30385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7" name="Google Shape;637;p48"/>
          <p:cNvCxnSpPr>
            <a:stCxn id="638" idx="0"/>
            <a:endCxn id="628" idx="2"/>
          </p:cNvCxnSpPr>
          <p:nvPr/>
        </p:nvCxnSpPr>
        <p:spPr>
          <a:xfrm rot="10800000" flipH="1">
            <a:off x="5142782" y="30384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9" name="Google Shape;639;p48"/>
          <p:cNvGrpSpPr/>
          <p:nvPr/>
        </p:nvGrpSpPr>
        <p:grpSpPr>
          <a:xfrm>
            <a:off x="4998965" y="3385573"/>
            <a:ext cx="287634" cy="287634"/>
            <a:chOff x="3803677" y="1653987"/>
            <a:chExt cx="287634" cy="287634"/>
          </a:xfrm>
        </p:grpSpPr>
        <p:sp>
          <p:nvSpPr>
            <p:cNvPr id="638" name="Google Shape;638;p48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640" name="Google Shape;640;p48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641" name="Google Shape;641;p48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642" name="Google Shape;642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43" name="Google Shape;643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644" name="Google Shape;644;p48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645" name="Google Shape;645;p48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646" name="Google Shape;646;p48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647" name="Google Shape;647;p48"/>
          <p:cNvCxnSpPr>
            <a:stCxn id="638" idx="0"/>
            <a:endCxn id="610" idx="2"/>
          </p:cNvCxnSpPr>
          <p:nvPr/>
        </p:nvCxnSpPr>
        <p:spPr>
          <a:xfrm rot="10800000" flipH="1">
            <a:off x="5142782" y="30489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48"/>
          <p:cNvCxnSpPr>
            <a:stCxn id="619" idx="0"/>
            <a:endCxn id="610" idx="2"/>
          </p:cNvCxnSpPr>
          <p:nvPr/>
        </p:nvCxnSpPr>
        <p:spPr>
          <a:xfrm rot="10800000">
            <a:off x="5430301" y="30490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9" name="Google Shape;649;p48"/>
          <p:cNvGrpSpPr/>
          <p:nvPr/>
        </p:nvGrpSpPr>
        <p:grpSpPr>
          <a:xfrm>
            <a:off x="4811998" y="3667866"/>
            <a:ext cx="1716552" cy="1077492"/>
            <a:chOff x="2338506" y="2924131"/>
            <a:chExt cx="1716552" cy="1077492"/>
          </a:xfrm>
        </p:grpSpPr>
        <p:cxnSp>
          <p:nvCxnSpPr>
            <p:cNvPr id="650" name="Google Shape;650;p48"/>
            <p:cNvCxnSpPr>
              <a:stCxn id="638" idx="2"/>
            </p:cNvCxnSpPr>
            <p:nvPr/>
          </p:nvCxnSpPr>
          <p:spPr>
            <a:xfrm flipH="1">
              <a:off x="2425691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1" name="Google Shape;651;p48"/>
            <p:cNvCxnSpPr>
              <a:stCxn id="638" idx="2"/>
            </p:cNvCxnSpPr>
            <p:nvPr/>
          </p:nvCxnSpPr>
          <p:spPr>
            <a:xfrm>
              <a:off x="2669291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2" name="Google Shape;652;p48"/>
            <p:cNvCxnSpPr>
              <a:stCxn id="619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3" name="Google Shape;653;p48"/>
            <p:cNvCxnSpPr>
              <a:stCxn id="619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54" name="Google Shape;654;p48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655" name="Google Shape;655;p48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56" name="Google Shape;656;p48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57" name="Google Shape;657;p48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58" name="Google Shape;658;p48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659" name="Google Shape;659;p48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60" name="Google Shape;660;p48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61" name="Google Shape;661;p48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62" name="Google Shape;662;p48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663" name="Google Shape;663;p48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664" name="Google Shape;664;p48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65" name="Google Shape;665;p48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66" name="Google Shape;666;p48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67" name="Google Shape;667;p48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668" name="Google Shape;668;p48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69" name="Google Shape;669;p48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70" name="Google Shape;670;p48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71" name="Google Shape;671;p48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672" name="Google Shape;672;p48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673" name="Google Shape;673;p48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74" name="Google Shape;674;p48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75" name="Google Shape;675;p48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76" name="Google Shape;676;p48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677" name="Google Shape;677;p48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78" name="Google Shape;678;p48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79" name="Google Shape;679;p48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80" name="Google Shape;680;p48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681" name="Google Shape;681;p48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682" name="Google Shape;682;p48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83" name="Google Shape;683;p48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84" name="Google Shape;684;p48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85" name="Google Shape;685;p48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686" name="Google Shape;686;p48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87" name="Google Shape;687;p48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88" name="Google Shape;688;p48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689" name="Google Shape;689;p48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690" name="Google Shape;690;p48"/>
          <p:cNvSpPr/>
          <p:nvPr/>
        </p:nvSpPr>
        <p:spPr>
          <a:xfrm>
            <a:off x="4632152" y="2096162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691" name="Google Shape;691;p48"/>
          <p:cNvSpPr/>
          <p:nvPr/>
        </p:nvSpPr>
        <p:spPr>
          <a:xfrm>
            <a:off x="4674788" y="2133368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692" name="Google Shape;692;p48"/>
          <p:cNvSpPr/>
          <p:nvPr/>
        </p:nvSpPr>
        <p:spPr>
          <a:xfrm>
            <a:off x="4727076" y="2167890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693" name="Google Shape;693;p48"/>
          <p:cNvSpPr/>
          <p:nvPr/>
        </p:nvSpPr>
        <p:spPr>
          <a:xfrm>
            <a:off x="4641186" y="1800845"/>
            <a:ext cx="814980" cy="261012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SD-Fabric Control</a:t>
            </a:r>
            <a:endParaRPr sz="1100"/>
          </a:p>
        </p:txBody>
      </p:sp>
      <p:sp>
        <p:nvSpPr>
          <p:cNvPr id="694" name="Google Shape;694;p48"/>
          <p:cNvSpPr/>
          <p:nvPr/>
        </p:nvSpPr>
        <p:spPr>
          <a:xfrm>
            <a:off x="5545340" y="1796768"/>
            <a:ext cx="813879" cy="2610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Control</a:t>
            </a:r>
            <a:endParaRPr sz="1100"/>
          </a:p>
        </p:txBody>
      </p:sp>
      <p:sp>
        <p:nvSpPr>
          <p:cNvPr id="695" name="Google Shape;695;p48"/>
          <p:cNvSpPr/>
          <p:nvPr/>
        </p:nvSpPr>
        <p:spPr>
          <a:xfrm>
            <a:off x="6463834" y="1792702"/>
            <a:ext cx="814981" cy="261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 Control</a:t>
            </a:r>
            <a:endParaRPr sz="1100"/>
          </a:p>
        </p:txBody>
      </p:sp>
      <p:sp>
        <p:nvSpPr>
          <p:cNvPr id="696" name="Google Shape;696;p48"/>
          <p:cNvSpPr/>
          <p:nvPr/>
        </p:nvSpPr>
        <p:spPr>
          <a:xfrm rot="5400000">
            <a:off x="7237302" y="3170739"/>
            <a:ext cx="2950100" cy="210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Edge Cloud Platform</a:t>
            </a:r>
            <a:endParaRPr sz="1100"/>
          </a:p>
        </p:txBody>
      </p:sp>
      <p:sp>
        <p:nvSpPr>
          <p:cNvPr id="697" name="Google Shape;697;p48"/>
          <p:cNvSpPr/>
          <p:nvPr/>
        </p:nvSpPr>
        <p:spPr>
          <a:xfrm rot="5400000">
            <a:off x="6958104" y="3166067"/>
            <a:ext cx="2950100" cy="21031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Closed-Loop Control</a:t>
            </a:r>
            <a:endParaRPr sz="1100"/>
          </a:p>
        </p:txBody>
      </p:sp>
      <p:sp>
        <p:nvSpPr>
          <p:cNvPr id="698" name="Google Shape;698;p48"/>
          <p:cNvSpPr/>
          <p:nvPr/>
        </p:nvSpPr>
        <p:spPr>
          <a:xfrm rot="5400000">
            <a:off x="6676882" y="3167259"/>
            <a:ext cx="2950100" cy="210312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Verification</a:t>
            </a:r>
            <a:endParaRPr sz="1100"/>
          </a:p>
        </p:txBody>
      </p:sp>
      <p:sp>
        <p:nvSpPr>
          <p:cNvPr id="699" name="Google Shape;699;p48"/>
          <p:cNvSpPr/>
          <p:nvPr/>
        </p:nvSpPr>
        <p:spPr>
          <a:xfrm rot="5400000">
            <a:off x="6400773" y="3155620"/>
            <a:ext cx="2950100" cy="2103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Telemetry Collection</a:t>
            </a:r>
            <a:endParaRPr sz="1100"/>
          </a:p>
        </p:txBody>
      </p:sp>
      <p:cxnSp>
        <p:nvCxnSpPr>
          <p:cNvPr id="700" name="Google Shape;700;p48"/>
          <p:cNvCxnSpPr/>
          <p:nvPr/>
        </p:nvCxnSpPr>
        <p:spPr>
          <a:xfrm rot="10800000">
            <a:off x="1586729" y="3592890"/>
            <a:ext cx="34107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1" name="Google Shape;701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02" name="Google Shape;702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03" name="Google Shape;703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04" name="Google Shape;704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05" name="Google Shape;705;p48"/>
          <p:cNvCxnSpPr>
            <a:stCxn id="706" idx="1"/>
          </p:cNvCxnSpPr>
          <p:nvPr/>
        </p:nvCxnSpPr>
        <p:spPr>
          <a:xfrm>
            <a:off x="2698433" y="18694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707" name="Google Shape;707;p48"/>
          <p:cNvGrpSpPr/>
          <p:nvPr/>
        </p:nvGrpSpPr>
        <p:grpSpPr>
          <a:xfrm>
            <a:off x="3516570" y="2299015"/>
            <a:ext cx="287634" cy="287634"/>
            <a:chOff x="3516570" y="2299015"/>
            <a:chExt cx="287634" cy="287634"/>
          </a:xfrm>
        </p:grpSpPr>
        <p:sp>
          <p:nvSpPr>
            <p:cNvPr id="708" name="Google Shape;708;p48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713" name="Google Shape;713;p48"/>
          <p:cNvCxnSpPr>
            <a:stCxn id="714" idx="1"/>
          </p:cNvCxnSpPr>
          <p:nvPr/>
        </p:nvCxnSpPr>
        <p:spPr>
          <a:xfrm rot="10800000" flipH="1">
            <a:off x="2692009" y="24959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15" name="Google Shape;715;p48"/>
          <p:cNvCxnSpPr>
            <a:stCxn id="716" idx="0"/>
          </p:cNvCxnSpPr>
          <p:nvPr/>
        </p:nvCxnSpPr>
        <p:spPr>
          <a:xfrm rot="-5400000" flipH="1">
            <a:off x="179245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717" name="Google Shape;717;p48"/>
          <p:cNvGrpSpPr/>
          <p:nvPr/>
        </p:nvGrpSpPr>
        <p:grpSpPr>
          <a:xfrm>
            <a:off x="373876" y="2299016"/>
            <a:ext cx="3233352" cy="702301"/>
            <a:chOff x="373876" y="2299015"/>
            <a:chExt cx="3233351" cy="702301"/>
          </a:xfrm>
        </p:grpSpPr>
        <p:cxnSp>
          <p:nvCxnSpPr>
            <p:cNvPr id="718" name="Google Shape;718;p48"/>
            <p:cNvCxnSpPr/>
            <p:nvPr/>
          </p:nvCxnSpPr>
          <p:spPr>
            <a:xfrm rot="10800000" flipH="1">
              <a:off x="724813" y="2299015"/>
              <a:ext cx="2882414" cy="321772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19" name="Google Shape;719;p48"/>
            <p:cNvCxnSpPr/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720" name="Google Shape;720;p48"/>
          <p:cNvCxnSpPr>
            <a:endCxn id="708" idx="3"/>
          </p:cNvCxnSpPr>
          <p:nvPr/>
        </p:nvCxnSpPr>
        <p:spPr>
          <a:xfrm rot="10800000">
            <a:off x="3804204" y="24428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21" name="Google Shape;721;p48"/>
          <p:cNvCxnSpPr>
            <a:endCxn id="619" idx="3"/>
          </p:cNvCxnSpPr>
          <p:nvPr/>
        </p:nvCxnSpPr>
        <p:spPr>
          <a:xfrm rot="5400000">
            <a:off x="5964268" y="1899699"/>
            <a:ext cx="2005800" cy="12429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22" name="Google Shape;722;p48"/>
          <p:cNvSpPr/>
          <p:nvPr/>
        </p:nvSpPr>
        <p:spPr>
          <a:xfrm>
            <a:off x="337553" y="1841417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3" name="Google Shape;723;p48"/>
          <p:cNvSpPr/>
          <p:nvPr/>
        </p:nvSpPr>
        <p:spPr>
          <a:xfrm>
            <a:off x="337553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4" name="Google Shape;724;p48"/>
          <p:cNvSpPr/>
          <p:nvPr/>
        </p:nvSpPr>
        <p:spPr>
          <a:xfrm>
            <a:off x="2544498" y="1832849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5" name="Google Shape;725;p48"/>
          <p:cNvSpPr/>
          <p:nvPr/>
        </p:nvSpPr>
        <p:spPr>
          <a:xfrm>
            <a:off x="2532581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6" name="Google Shape;726;p48"/>
          <p:cNvSpPr/>
          <p:nvPr/>
        </p:nvSpPr>
        <p:spPr>
          <a:xfrm>
            <a:off x="5910920" y="4092760"/>
            <a:ext cx="64008" cy="64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7" name="Google Shape;727;p48"/>
          <p:cNvSpPr/>
          <p:nvPr/>
        </p:nvSpPr>
        <p:spPr>
          <a:xfrm>
            <a:off x="5392718" y="4455356"/>
            <a:ext cx="64008" cy="64008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8" name="Google Shape;728;p48"/>
          <p:cNvSpPr txBox="1"/>
          <p:nvPr/>
        </p:nvSpPr>
        <p:spPr>
          <a:xfrm>
            <a:off x="4191352" y="3137690"/>
            <a:ext cx="1071447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Fine-grained visibility based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closed-loop control</a:t>
            </a:r>
            <a:endParaRPr sz="1100"/>
          </a:p>
        </p:txBody>
      </p:sp>
      <p:grpSp>
        <p:nvGrpSpPr>
          <p:cNvPr id="729" name="Google Shape;729;p48"/>
          <p:cNvGrpSpPr/>
          <p:nvPr/>
        </p:nvGrpSpPr>
        <p:grpSpPr>
          <a:xfrm>
            <a:off x="1213866" y="2043684"/>
            <a:ext cx="851923" cy="829516"/>
            <a:chOff x="1157669" y="2031959"/>
            <a:chExt cx="851923" cy="829516"/>
          </a:xfrm>
        </p:grpSpPr>
        <p:pic>
          <p:nvPicPr>
            <p:cNvPr id="730" name="Google Shape;730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1" name="Google Shape;731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2" name="Google Shape;732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3" name="Google Shape;733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34" name="Google Shape;734;p4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735" name="Google Shape;735;p48"/>
          <p:cNvGrpSpPr/>
          <p:nvPr/>
        </p:nvGrpSpPr>
        <p:grpSpPr>
          <a:xfrm>
            <a:off x="246568" y="1800845"/>
            <a:ext cx="346287" cy="146304"/>
            <a:chOff x="947285" y="1914528"/>
            <a:chExt cx="346287" cy="146304"/>
          </a:xfrm>
        </p:grpSpPr>
        <p:sp>
          <p:nvSpPr>
            <p:cNvPr id="716" name="Google Shape;716;p48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250885" y="3004492"/>
            <a:ext cx="346287" cy="146304"/>
            <a:chOff x="947285" y="1914528"/>
            <a:chExt cx="346287" cy="146304"/>
          </a:xfrm>
        </p:grpSpPr>
        <p:sp>
          <p:nvSpPr>
            <p:cNvPr id="738" name="Google Shape;738;p48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740" name="Google Shape;740;p48"/>
          <p:cNvGrpSpPr/>
          <p:nvPr/>
        </p:nvGrpSpPr>
        <p:grpSpPr>
          <a:xfrm flipH="1">
            <a:off x="2345722" y="3004492"/>
            <a:ext cx="346287" cy="146304"/>
            <a:chOff x="947285" y="1914528"/>
            <a:chExt cx="346287" cy="146304"/>
          </a:xfrm>
        </p:grpSpPr>
        <p:sp>
          <p:nvSpPr>
            <p:cNvPr id="714" name="Google Shape;714;p48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742" name="Google Shape;742;p48"/>
          <p:cNvGrpSpPr/>
          <p:nvPr/>
        </p:nvGrpSpPr>
        <p:grpSpPr>
          <a:xfrm flipH="1">
            <a:off x="2352146" y="1796896"/>
            <a:ext cx="346287" cy="146304"/>
            <a:chOff x="947285" y="1914528"/>
            <a:chExt cx="346287" cy="146304"/>
          </a:xfrm>
        </p:grpSpPr>
        <p:sp>
          <p:nvSpPr>
            <p:cNvPr id="706" name="Google Shape;706;p48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44" name="Google Shape;744;p48"/>
          <p:cNvSpPr/>
          <p:nvPr/>
        </p:nvSpPr>
        <p:spPr>
          <a:xfrm>
            <a:off x="4992803" y="441837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Edge Application</a:t>
            </a:r>
            <a:endParaRPr sz="1100"/>
          </a:p>
        </p:txBody>
      </p:sp>
      <p:sp>
        <p:nvSpPr>
          <p:cNvPr id="745" name="Google Shape;745;p48"/>
          <p:cNvSpPr txBox="1"/>
          <p:nvPr/>
        </p:nvSpPr>
        <p:spPr>
          <a:xfrm>
            <a:off x="1679360" y="3588602"/>
            <a:ext cx="3064781" cy="5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An edge application causes unexpected congestion,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effectively creating a DoS attack.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Without Pronto’s fine-grained visibility based closed-loop control,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this causes disruption to the drone flight.  </a:t>
            </a:r>
            <a:endParaRPr sz="1100"/>
          </a:p>
        </p:txBody>
      </p:sp>
      <p:sp>
        <p:nvSpPr>
          <p:cNvPr id="746" name="Google Shape;746;p48"/>
          <p:cNvSpPr txBox="1"/>
          <p:nvPr/>
        </p:nvSpPr>
        <p:spPr>
          <a:xfrm>
            <a:off x="1751405" y="4233127"/>
            <a:ext cx="2916904" cy="31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ConQuest automatically drops/rate-limits congesting traffic,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rPr>
              <a:t>enabling uninterrupted connectivity service to drone operation.</a:t>
            </a:r>
            <a:endParaRPr sz="1100"/>
          </a:p>
        </p:txBody>
      </p:sp>
      <p:sp>
        <p:nvSpPr>
          <p:cNvPr id="747" name="Google Shape;747;p48"/>
          <p:cNvSpPr/>
          <p:nvPr/>
        </p:nvSpPr>
        <p:spPr>
          <a:xfrm>
            <a:off x="4871298" y="4086478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8" name="Google Shape;748;p48"/>
          <p:cNvSpPr/>
          <p:nvPr/>
        </p:nvSpPr>
        <p:spPr>
          <a:xfrm>
            <a:off x="5522782" y="4039447"/>
            <a:ext cx="847476" cy="1371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Command Control</a:t>
            </a:r>
            <a:endParaRPr sz="1100"/>
          </a:p>
        </p:txBody>
      </p:sp>
      <p:sp>
        <p:nvSpPr>
          <p:cNvPr id="749" name="Google Shape;749;p48"/>
          <p:cNvSpPr/>
          <p:nvPr/>
        </p:nvSpPr>
        <p:spPr>
          <a:xfrm>
            <a:off x="4966283" y="3570610"/>
            <a:ext cx="778777" cy="1381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0" name="Google Shape;750;p48"/>
          <p:cNvGrpSpPr/>
          <p:nvPr/>
        </p:nvGrpSpPr>
        <p:grpSpPr>
          <a:xfrm>
            <a:off x="4966283" y="3406473"/>
            <a:ext cx="778777" cy="138126"/>
            <a:chOff x="3413896" y="5494211"/>
            <a:chExt cx="1038369" cy="184168"/>
          </a:xfrm>
        </p:grpSpPr>
        <p:sp>
          <p:nvSpPr>
            <p:cNvPr id="751" name="Google Shape;751;p48"/>
            <p:cNvSpPr/>
            <p:nvPr/>
          </p:nvSpPr>
          <p:spPr>
            <a:xfrm>
              <a:off x="3413896" y="5494211"/>
              <a:ext cx="1038369" cy="184168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ConQuest</a:t>
              </a:r>
              <a:endParaRPr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2" name="Google Shape;752;p48"/>
            <p:cNvCxnSpPr/>
            <p:nvPr/>
          </p:nvCxnSpPr>
          <p:spPr>
            <a:xfrm rot="-5400000" flipH="1">
              <a:off x="3931136" y="5089764"/>
              <a:ext cx="8070" cy="816964"/>
            </a:xfrm>
            <a:prstGeom prst="bentConnector3">
              <a:avLst>
                <a:gd name="adj1" fmla="val 10016270"/>
              </a:avLst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stealth" w="med" len="med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753" name="Google Shape;753;p48"/>
          <p:cNvSpPr/>
          <p:nvPr/>
        </p:nvSpPr>
        <p:spPr>
          <a:xfrm>
            <a:off x="4463962" y="403380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Motion Capture</a:t>
            </a:r>
            <a:endParaRPr sz="1100"/>
          </a:p>
        </p:txBody>
      </p:sp>
      <p:sp>
        <p:nvSpPr>
          <p:cNvPr id="754" name="Google Shape;754;p48"/>
          <p:cNvSpPr txBox="1"/>
          <p:nvPr/>
        </p:nvSpPr>
        <p:spPr>
          <a:xfrm>
            <a:off x="0" y="4801875"/>
            <a:ext cx="6078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https://opennetworking.org/p4/conquest-flow-level-queue-analysis-in-p4/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Pronto</a:t>
            </a:r>
            <a:endParaRPr/>
          </a:p>
        </p:txBody>
      </p:sp>
      <p:sp>
        <p:nvSpPr>
          <p:cNvPr id="760" name="Google Shape;76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Enable network owners to run their networks better!</a:t>
            </a:r>
            <a:endParaRPr/>
          </a:p>
        </p:txBody>
      </p:sp>
      <p:pic>
        <p:nvPicPr>
          <p:cNvPr id="761" name="Google Shape;76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00" y="1625064"/>
            <a:ext cx="9144001" cy="345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NextG Networks are an Exciting Opportunity</a:t>
            </a:r>
            <a:endParaRPr/>
          </a:p>
        </p:txBody>
      </p:sp>
      <p:sp>
        <p:nvSpPr>
          <p:cNvPr id="767" name="Google Shape;767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Edge communication services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Access + Network + Edge-cloud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Numerous promising use cases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Tremendous practical interest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Increasingly programmable equipment</a:t>
            </a:r>
            <a:br>
              <a:rPr lang="en" sz="1600"/>
            </a:b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Great research opportunities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Break down interdisciplinary silos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 and extend open-source software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 real deployments in your local environment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Collaborate with a range of industries</a:t>
            </a:r>
            <a:endParaRPr sz="1600"/>
          </a:p>
        </p:txBody>
      </p:sp>
      <p:pic>
        <p:nvPicPr>
          <p:cNvPr id="768" name="Google Shape;7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051" y="1331001"/>
            <a:ext cx="2124650" cy="14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NextG Convergence of Access, Network, Edge-Compute</a:t>
            </a:r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125" y="1135700"/>
            <a:ext cx="625725" cy="17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0738" y="2935175"/>
            <a:ext cx="3082525" cy="7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125" y="2985425"/>
            <a:ext cx="625725" cy="17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 rotWithShape="1">
          <a:blip r:embed="rId5">
            <a:alphaModFix/>
          </a:blip>
          <a:srcRect b="9354"/>
          <a:stretch/>
        </p:blipFill>
        <p:spPr>
          <a:xfrm>
            <a:off x="6333850" y="3079037"/>
            <a:ext cx="1557425" cy="15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018" y="1497775"/>
            <a:ext cx="726775" cy="7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11700" y="2355413"/>
            <a:ext cx="1285000" cy="1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577" y="3771275"/>
            <a:ext cx="951250" cy="951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34"/>
          <p:cNvCxnSpPr/>
          <p:nvPr/>
        </p:nvCxnSpPr>
        <p:spPr>
          <a:xfrm rot="10800000" flipH="1">
            <a:off x="2462850" y="3552000"/>
            <a:ext cx="971700" cy="5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34"/>
          <p:cNvCxnSpPr/>
          <p:nvPr/>
        </p:nvCxnSpPr>
        <p:spPr>
          <a:xfrm>
            <a:off x="2598500" y="2581750"/>
            <a:ext cx="1037100" cy="41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34"/>
          <p:cNvCxnSpPr/>
          <p:nvPr/>
        </p:nvCxnSpPr>
        <p:spPr>
          <a:xfrm rot="10800000" flipH="1">
            <a:off x="4225275" y="3283750"/>
            <a:ext cx="666900" cy="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34"/>
          <p:cNvCxnSpPr/>
          <p:nvPr/>
        </p:nvCxnSpPr>
        <p:spPr>
          <a:xfrm>
            <a:off x="6019550" y="3389175"/>
            <a:ext cx="916500" cy="29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34"/>
          <p:cNvCxnSpPr/>
          <p:nvPr/>
        </p:nvCxnSpPr>
        <p:spPr>
          <a:xfrm rot="10800000" flipH="1">
            <a:off x="6013575" y="1951175"/>
            <a:ext cx="1953900" cy="1195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34"/>
          <p:cNvSpPr txBox="1"/>
          <p:nvPr/>
        </p:nvSpPr>
        <p:spPr>
          <a:xfrm>
            <a:off x="7891275" y="1605250"/>
            <a:ext cx="19539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Internet</a:t>
            </a:r>
            <a:endParaRPr sz="2100"/>
          </a:p>
        </p:txBody>
      </p:sp>
      <p:sp>
        <p:nvSpPr>
          <p:cNvPr id="219" name="Google Shape;219;p34"/>
          <p:cNvSpPr/>
          <p:nvPr/>
        </p:nvSpPr>
        <p:spPr>
          <a:xfrm>
            <a:off x="1812800" y="1096375"/>
            <a:ext cx="5780700" cy="380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C78D8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778" name="Google Shape;778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Larry Peterson, Tom Anderson, Sachin Katti, Nick McKeown, Guru Parulkar, Jennifer Rexford, Mahadev Satyanarayanan, Oguz Sunay, Amin Vahdat, </a:t>
            </a:r>
            <a:r>
              <a:rPr lang="en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“Democratizing the </a:t>
            </a:r>
            <a:r>
              <a:rPr lang="en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network</a:t>
            </a:r>
            <a:r>
              <a:rPr lang="en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edge,”</a:t>
            </a:r>
            <a:r>
              <a:rPr lang="en" sz="1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in ACM SIGCOMM Computer Communications Review, April 2019.</a:t>
            </a:r>
            <a:endParaRPr sz="10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Larry Peterson and Oguz Sunay, </a:t>
            </a:r>
            <a:r>
              <a:rPr lang="en" sz="1000" i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5G Mobile Networks: A Systems Approach</a:t>
            </a:r>
            <a:r>
              <a:rPr lang="en" sz="1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Morgan and Claypool Publishers, July 2020. </a:t>
            </a:r>
            <a:endParaRPr sz="10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Nate Foster, Nick McKeown, Jennifer Rexford, Guru Parulkar, Larry Peterson, and Oguz Sunay,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"Using deep programmability to put network owners in control,"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ACM SIGCOMM Computer Communication Review, October 2020.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Pronto demos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Introduction:  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https://youtu.be/KjdXEOUMnOI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1: Resolving hardware and software failures: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https://youtu.be/CUdOSv0mUmM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2: Runtime software upgrades: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https://youtu.be/K44KgMNFcZc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3: Detecting and blocking microburst congestion: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https://youtu.be/XW_pgPMvuqw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4: Resiliency against DoS and exfiltration attacks: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https://youtu.be/lLhffmr4YbY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5a: Automated deployment of the new Stanford edge: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https://youtu.be/04sq4kQ6ySw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5b: Centralized management of all Pronto and Aether networks: 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https://youtu.be/FAVyonQMSuc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NextG Convergence of Access, Network, Edge-Compute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For the cloud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Low-latency connectivity to end-users and their devices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Enabling applications like AR/VR, IoT, autonomous vehicles, robotics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Native support for mobility of these devices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100"/>
              <a:t>For the access network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Replacing purpose-built appliances with commodity hardware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Faster pace of innovation through software and cloud services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For the network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 opportunity for tighter integration with end-hosts and applications</a:t>
            </a:r>
            <a:endParaRPr sz="1700"/>
          </a:p>
        </p:txBody>
      </p:sp>
      <p:sp>
        <p:nvSpPr>
          <p:cNvPr id="226" name="Google Shape;226;p35"/>
          <p:cNvSpPr txBox="1"/>
          <p:nvPr/>
        </p:nvSpPr>
        <p:spPr>
          <a:xfrm>
            <a:off x="1340350" y="4568875"/>
            <a:ext cx="73449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Great opportunities for innovation!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NextG Industry Disruption 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industry players</a:t>
            </a:r>
            <a:endParaRPr sz="20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Carriers (e.g., AT&amp;T, Verizon, T-Mobile)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Cloud providers (e.g., Google, Amazon, Microsoft)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Equipment vendors (e.g., Qualcomm, Huawei, Ericsson, Nokia)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Upstarts (e.g., Dish, Rakuten, startups)</a:t>
            </a:r>
            <a:endParaRPr sz="1600"/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Many industry use cases</a:t>
            </a:r>
            <a:endParaRPr sz="20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Industrial control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Healthcare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Manufacturing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Agriculture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Smart facilities</a:t>
            </a:r>
            <a:endParaRPr sz="16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Campus networks</a:t>
            </a:r>
            <a:endParaRPr sz="1600"/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Private NextG networks</a:t>
            </a:r>
            <a:endParaRPr sz="2000"/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Customized network for different deployment scenarios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NextG Architecture Spanning Traditional Research Silos</a:t>
            </a:r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Virtualization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Spectrum sharing, network slicing, virtual machines, mobile virtual network operators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Programmability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Software-defined radios, programmable switches, network interface cards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Telemetry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Radio measurements, packet statistics, path performance, AI-driven management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Security and privacy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Hardware trojans, radio jamming, location privacy, DDoS attacks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Disaggregation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Open Radio Access Network (O-RAN), control-plane microservices, open-source</a:t>
            </a:r>
            <a:endParaRPr/>
          </a:p>
        </p:txBody>
      </p:sp>
      <p:sp>
        <p:nvSpPr>
          <p:cNvPr id="239" name="Google Shape;239;p37"/>
          <p:cNvSpPr txBox="1"/>
          <p:nvPr/>
        </p:nvSpPr>
        <p:spPr>
          <a:xfrm>
            <a:off x="1055400" y="4568875"/>
            <a:ext cx="73449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Opportunities to bridge across traditional research divides!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NextG Open Standards and Software</a:t>
            </a: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wealth of open interfaces and platforms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Roll your own NextG network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Prototype, evaluate, and deploy research ideas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 path to impact for research results</a:t>
            </a:r>
            <a:endParaRPr sz="1600"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50" y="2790175"/>
            <a:ext cx="2293700" cy="7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075" y="3872916"/>
            <a:ext cx="2293699" cy="98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2050" y="3716811"/>
            <a:ext cx="2715944" cy="14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2225" y="2706525"/>
            <a:ext cx="1269825" cy="1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1425" y="2763964"/>
            <a:ext cx="3887750" cy="7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225" y="2571750"/>
            <a:ext cx="20097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958350" y="1666075"/>
            <a:ext cx="72273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33333"/>
                </a:solidFill>
              </a:rPr>
              <a:t>Creating an open-source, end-to-end, 5G-connected, edge cloud as a programmable, verifiable network with closed-loop control enabling research and demonstration of new concepts</a:t>
            </a:r>
            <a:endParaRPr sz="1800">
              <a:solidFill>
                <a:srgbClr val="333333"/>
              </a:solidFill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275" y="3176963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/>
        </p:nvSpPr>
        <p:spPr>
          <a:xfrm>
            <a:off x="478600" y="4538275"/>
            <a:ext cx="2218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Guru Parulkar, Oguz Sunay, Larry Peterson</a:t>
            </a:r>
            <a:endParaRPr/>
          </a:p>
        </p:txBody>
      </p:sp>
      <p:sp>
        <p:nvSpPr>
          <p:cNvPr id="259" name="Google Shape;259;p39"/>
          <p:cNvSpPr txBox="1"/>
          <p:nvPr/>
        </p:nvSpPr>
        <p:spPr>
          <a:xfrm>
            <a:off x="3020300" y="927025"/>
            <a:ext cx="2646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Pronto Project</a:t>
            </a:r>
            <a:endParaRPr sz="2400" b="1"/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0700" y="3010763"/>
            <a:ext cx="1429850" cy="190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0300" y="3383324"/>
            <a:ext cx="1246800" cy="12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/>
        </p:nvSpPr>
        <p:spPr>
          <a:xfrm>
            <a:off x="2729661" y="4538275"/>
            <a:ext cx="1923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 McKeown, Sachin Katti</a:t>
            </a:r>
            <a:endParaRPr/>
          </a:p>
        </p:txBody>
      </p:sp>
      <p:sp>
        <p:nvSpPr>
          <p:cNvPr id="263" name="Google Shape;263;p39"/>
          <p:cNvSpPr txBox="1"/>
          <p:nvPr/>
        </p:nvSpPr>
        <p:spPr>
          <a:xfrm>
            <a:off x="4580861" y="4644175"/>
            <a:ext cx="1923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 Rexford</a:t>
            </a:r>
            <a:endParaRPr/>
          </a:p>
        </p:txBody>
      </p:sp>
      <p:sp>
        <p:nvSpPr>
          <p:cNvPr id="264" name="Google Shape;264;p39"/>
          <p:cNvSpPr txBox="1"/>
          <p:nvPr/>
        </p:nvSpPr>
        <p:spPr>
          <a:xfrm>
            <a:off x="6534711" y="4644175"/>
            <a:ext cx="1923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Nate Foster</a:t>
            </a:r>
            <a:endParaRPr/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350" y="3428873"/>
            <a:ext cx="1611950" cy="10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Programmability: Top-to-Bottom and End-to-End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2166"/>
            <a:ext cx="9144001" cy="417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55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ing Research Summit 2022 (Talk Template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Macintosh PowerPoint</Application>
  <PresentationFormat>On-screen Show (16:9)</PresentationFormat>
  <Paragraphs>214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Verdana</vt:lpstr>
      <vt:lpstr>Lato Light</vt:lpstr>
      <vt:lpstr>Google Sans</vt:lpstr>
      <vt:lpstr>Roboto</vt:lpstr>
      <vt:lpstr>Play</vt:lpstr>
      <vt:lpstr>Google Sans Medium</vt:lpstr>
      <vt:lpstr>Calibri</vt:lpstr>
      <vt:lpstr>Helvetica Neue Light</vt:lpstr>
      <vt:lpstr>Arial</vt:lpstr>
      <vt:lpstr>Open Sans Light</vt:lpstr>
      <vt:lpstr>Networking Research Summit 2022 (Talk Template)</vt:lpstr>
      <vt:lpstr>Programmable NextG Networks</vt:lpstr>
      <vt:lpstr>NextG Convergence of Access, Network, Edge-Compute</vt:lpstr>
      <vt:lpstr>NextG Convergence of Access, Network, Edge-Compute </vt:lpstr>
      <vt:lpstr>NextG Industry Disruption </vt:lpstr>
      <vt:lpstr>NextG Architecture Spanning Traditional Research Silos</vt:lpstr>
      <vt:lpstr>NextG Open Standards and Software</vt:lpstr>
      <vt:lpstr>PowerPoint Presentation</vt:lpstr>
      <vt:lpstr>Programmability: Top-to-Bottom and End-to-End</vt:lpstr>
      <vt:lpstr>PowerPoint Presentation</vt:lpstr>
      <vt:lpstr>Programmability Enables Closed-Loop Control</vt:lpstr>
      <vt:lpstr>Pronto’s Premise</vt:lpstr>
      <vt:lpstr>ONF Aether Software Architecture</vt:lpstr>
      <vt:lpstr>Pronto Deployments of ONF Aether Pods</vt:lpstr>
      <vt:lpstr>Pronto Demonstrations With Drones at Stanford</vt:lpstr>
      <vt:lpstr>Pronto at Stanford Flight Lab</vt:lpstr>
      <vt:lpstr>Real-Time Mitigation of Microbursts</vt:lpstr>
      <vt:lpstr>Pronto</vt:lpstr>
      <vt:lpstr>NextG Networks are an Exciting Opportunity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NextG Networks</dc:title>
  <cp:lastModifiedBy>Jennifer L. Rexford</cp:lastModifiedBy>
  <cp:revision>1</cp:revision>
  <dcterms:modified xsi:type="dcterms:W3CDTF">2022-04-15T14:37:38Z</dcterms:modified>
</cp:coreProperties>
</file>