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64" r:id="rId3"/>
    <p:sldId id="343" r:id="rId4"/>
    <p:sldId id="345" r:id="rId5"/>
    <p:sldId id="346" r:id="rId6"/>
    <p:sldId id="347" r:id="rId7"/>
    <p:sldId id="344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9" r:id="rId18"/>
    <p:sldId id="357" r:id="rId19"/>
    <p:sldId id="358" r:id="rId20"/>
    <p:sldId id="323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libaba Sans 10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3"/>
    <p:restoredTop sz="94694"/>
  </p:normalViewPr>
  <p:slideViewPr>
    <p:cSldViewPr snapToGrid="0" snapToObjects="1">
      <p:cViewPr>
        <p:scale>
          <a:sx n="49" d="100"/>
          <a:sy n="49" d="100"/>
        </p:scale>
        <p:origin x="96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Alibaba Sans 10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准logo组合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V_主图形.png" descr="KV_主图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24386412" cy="137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封面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拓展03.jpg" descr="拓展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24384003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侧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"/>
          <p:cNvSpPr/>
          <p:nvPr/>
        </p:nvSpPr>
        <p:spPr>
          <a:xfrm flipH="1">
            <a:off x="-1" y="-1"/>
            <a:ext cx="7494848" cy="13716002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90713">
              <a:defRPr sz="1600">
                <a:solidFill>
                  <a:srgbClr val="FFFFFF"/>
                </a:solidFill>
                <a:latin typeface="Alibaba PuHuiTi 2 55 Regular"/>
                <a:ea typeface="Alibaba PuHuiTi 2 55 Regular"/>
                <a:cs typeface="Alibaba PuHuiTi 2 55 Regular"/>
                <a:sym typeface="Alibaba PuHuiTi 2 55 Regular"/>
              </a:defRPr>
            </a:pPr>
            <a:endParaRPr/>
          </a:p>
        </p:txBody>
      </p:sp>
      <p:pic>
        <p:nvPicPr>
          <p:cNvPr id="4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特殊情况下用黑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"/>
          <p:cNvSpPr/>
          <p:nvPr/>
        </p:nvSpPr>
        <p:spPr>
          <a:xfrm>
            <a:off x="-6168" y="-1"/>
            <a:ext cx="24396336" cy="13716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" name="KV Summit(1)-底纹.psd" descr="KV Summit(1)-底纹.psd"/>
          <p:cNvPicPr>
            <a:picLocks noChangeAspect="1"/>
          </p:cNvPicPr>
          <p:nvPr/>
        </p:nvPicPr>
        <p:blipFill>
          <a:blip r:embed="rId2">
            <a:alphaModFix amt="25328"/>
          </a:blip>
          <a:stretch>
            <a:fillRect/>
          </a:stretch>
        </p:blipFill>
        <p:spPr>
          <a:xfrm flipH="1">
            <a:off x="-1204" y="0"/>
            <a:ext cx="24386408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5" y="640559"/>
            <a:ext cx="2752576" cy="478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38" y="580929"/>
            <a:ext cx="1650267" cy="61578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特殊情况下用黑色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"/>
          <p:cNvSpPr/>
          <p:nvPr/>
        </p:nvSpPr>
        <p:spPr>
          <a:xfrm>
            <a:off x="-6168" y="-1"/>
            <a:ext cx="24396336" cy="13716002"/>
          </a:xfrm>
          <a:prstGeom prst="rect">
            <a:avLst/>
          </a:prstGeom>
          <a:solidFill>
            <a:srgbClr val="4141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53585F"/>
                </a:solidFill>
              </a:defRPr>
            </a:pPr>
            <a:endParaRPr/>
          </a:p>
        </p:txBody>
      </p:sp>
      <p:sp>
        <p:nvSpPr>
          <p:cNvPr id="103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5" y="640559"/>
            <a:ext cx="2752576" cy="478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38" y="580929"/>
            <a:ext cx="1650267" cy="615788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主KV另外角度.jpg" descr="主KV另外角度.jpg"/>
          <p:cNvPicPr>
            <a:picLocks noChangeAspect="1"/>
          </p:cNvPicPr>
          <p:nvPr/>
        </p:nvPicPr>
        <p:blipFill>
          <a:blip r:embed="rId2">
            <a:alphaModFix amt="60000"/>
          </a:blip>
          <a:srcRect l="8953" t="4082" r="15698" b="20570"/>
          <a:stretch>
            <a:fillRect/>
          </a:stretch>
        </p:blipFill>
        <p:spPr>
          <a:xfrm flipH="1">
            <a:off x="5385" y="0"/>
            <a:ext cx="24384241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6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背景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主KV另外角度.jpg" descr="主KV另外角度.jpg"/>
          <p:cNvPicPr>
            <a:picLocks noChangeAspect="1"/>
          </p:cNvPicPr>
          <p:nvPr/>
        </p:nvPicPr>
        <p:blipFill>
          <a:blip r:embed="rId2">
            <a:alphaModFix amt="15999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05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背景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调整拓展-1.jpg" descr="调整拓展-1.jpg"/>
          <p:cNvPicPr>
            <a:picLocks noChangeAspect="1"/>
          </p:cNvPicPr>
          <p:nvPr/>
        </p:nvPicPr>
        <p:blipFill>
          <a:blip r:embed="rId2">
            <a:alphaModFix amt="16000"/>
          </a:blip>
          <a:srcRect l="1914" t="14500" r="14612" b="2024"/>
          <a:stretch>
            <a:fillRect/>
          </a:stretch>
        </p:blipFill>
        <p:spPr>
          <a:xfrm>
            <a:off x="1" y="0"/>
            <a:ext cx="24383996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6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71" y="645081"/>
            <a:ext cx="2756843" cy="4786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线条"/>
          <p:cNvSpPr/>
          <p:nvPr/>
        </p:nvSpPr>
        <p:spPr>
          <a:xfrm flipV="1">
            <a:off x="3577697" y="640699"/>
            <a:ext cx="2" cy="48741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图像" descr="图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381" y="579052"/>
            <a:ext cx="1650268" cy="6157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文本"/>
          <p:cNvSpPr txBox="1">
            <a:spLocks noGrp="1"/>
          </p:cNvSpPr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6" name="正文级别 1…"/>
          <p:cNvSpPr txBox="1">
            <a:spLocks noGrp="1"/>
          </p:cNvSpPr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75490" y="13081000"/>
            <a:ext cx="420320" cy="49225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  <p:sldLayoutId id="2147483664" r:id="rId7"/>
    <p:sldLayoutId id="2147483666" r:id="rId8"/>
    <p:sldLayoutId id="2147483667" r:id="rId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1pPr>
      <a:lvl2pPr marL="127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2pPr>
      <a:lvl3pPr marL="190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3pPr>
      <a:lvl4pPr marL="254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4pPr>
      <a:lvl5pPr marL="317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5pPr>
      <a:lvl6pPr marL="381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6pPr>
      <a:lvl7pPr marL="444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7pPr>
      <a:lvl8pPr marL="508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8pPr>
      <a:lvl9pPr marL="571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libaba Sans 102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libaba Sans 10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princeton.edu/~jrex/papers/beaucoup20.pdf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10.w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~jrex/papers/contra20.pdf" TargetMode="Externa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princeton.edu/~jrex/papers/conquest19.pdf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Headline PPT Headline"/>
          <p:cNvSpPr txBox="1"/>
          <p:nvPr/>
        </p:nvSpPr>
        <p:spPr>
          <a:xfrm>
            <a:off x="1662236" y="2786142"/>
            <a:ext cx="7246633" cy="443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821530">
              <a:defRPr sz="12000">
                <a:solidFill>
                  <a:srgbClr val="181818"/>
                </a:solidFill>
              </a:defRPr>
            </a:lvl1pPr>
          </a:lstStyle>
          <a:p>
            <a:r>
              <a:rPr lang="en-US" sz="9600" dirty="0"/>
              <a:t>Closing the Network Control Loop</a:t>
            </a:r>
            <a:endParaRPr dirty="0"/>
          </a:p>
        </p:txBody>
      </p:sp>
      <p:sp>
        <p:nvSpPr>
          <p:cNvPr id="271" name="Speaker"/>
          <p:cNvSpPr txBox="1"/>
          <p:nvPr/>
        </p:nvSpPr>
        <p:spPr>
          <a:xfrm>
            <a:off x="1691258" y="10091955"/>
            <a:ext cx="756291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1530">
              <a:defRPr sz="6000">
                <a:solidFill>
                  <a:srgbClr val="53585F"/>
                </a:solidFill>
              </a:defRPr>
            </a:lvl1pPr>
          </a:lstStyle>
          <a:p>
            <a:r>
              <a:rPr lang="en-US" dirty="0"/>
              <a:t>Jennifer Rexford</a:t>
            </a:r>
            <a:endParaRPr dirty="0"/>
          </a:p>
        </p:txBody>
      </p:sp>
      <p:sp>
        <p:nvSpPr>
          <p:cNvPr id="272" name="Departmental or job description"/>
          <p:cNvSpPr txBox="1"/>
          <p:nvPr/>
        </p:nvSpPr>
        <p:spPr>
          <a:xfrm>
            <a:off x="1685507" y="11142701"/>
            <a:ext cx="1106903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1530">
              <a:defRPr sz="4000">
                <a:solidFill>
                  <a:srgbClr val="53585F"/>
                </a:solidFill>
              </a:defRPr>
            </a:lvl1pPr>
          </a:lstStyle>
          <a:p>
            <a:r>
              <a:rPr lang="en-US" dirty="0"/>
              <a:t>Princeton University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#2: Distributed Denial-of-Service Attacks </a:t>
            </a:r>
            <a:endParaRPr dirty="0"/>
          </a:p>
        </p:txBody>
      </p:sp>
      <p:sp>
        <p:nvSpPr>
          <p:cNvPr id="3" name="Content Placeholder 31">
            <a:extLst>
              <a:ext uri="{FF2B5EF4-FFF2-40B4-BE49-F238E27FC236}">
                <a16:creationId xmlns:a16="http://schemas.microsoft.com/office/drawing/2014/main" id="{EE1648C0-A147-D842-A032-B557750ED104}"/>
              </a:ext>
            </a:extLst>
          </p:cNvPr>
          <p:cNvSpPr txBox="1">
            <a:spLocks/>
          </p:cNvSpPr>
          <p:nvPr/>
        </p:nvSpPr>
        <p:spPr>
          <a:xfrm>
            <a:off x="814616" y="2991618"/>
            <a:ext cx="10737304" cy="10180320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6600" dirty="0"/>
              <a:t>DDoS attacks</a:t>
            </a:r>
          </a:p>
          <a:p>
            <a:pPr lvl="1" hangingPunct="1"/>
            <a:r>
              <a:rPr lang="en-US" sz="6000" dirty="0"/>
              <a:t>DNS reflection attack</a:t>
            </a:r>
          </a:p>
          <a:p>
            <a:pPr lvl="1" hangingPunct="1"/>
            <a:r>
              <a:rPr lang="en-US" sz="6000" dirty="0"/>
              <a:t>SYN or HTTP flooding</a:t>
            </a:r>
          </a:p>
          <a:p>
            <a:pPr lvl="1" hangingPunct="1"/>
            <a:r>
              <a:rPr lang="en-US" sz="6000" dirty="0" err="1"/>
              <a:t>Slowloris</a:t>
            </a:r>
            <a:r>
              <a:rPr lang="en-US" sz="6000" dirty="0"/>
              <a:t> attack</a:t>
            </a:r>
          </a:p>
          <a:p>
            <a:pPr hangingPunct="1"/>
            <a:r>
              <a:rPr lang="en-US" sz="6600" dirty="0"/>
              <a:t>Overwhelm the victim</a:t>
            </a:r>
          </a:p>
          <a:p>
            <a:pPr lvl="1" hangingPunct="1"/>
            <a:r>
              <a:rPr lang="en-US" sz="6000" dirty="0"/>
              <a:t>Exhausting network and server resources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9C65FCD-990F-9B4A-9987-C9A257F10A86}"/>
              </a:ext>
            </a:extLst>
          </p:cNvPr>
          <p:cNvSpPr/>
          <p:nvPr/>
        </p:nvSpPr>
        <p:spPr>
          <a:xfrm>
            <a:off x="13472411" y="5370561"/>
            <a:ext cx="10096973" cy="4452673"/>
          </a:xfrm>
          <a:prstGeom prst="cloud">
            <a:avLst/>
          </a:prstGeom>
          <a:solidFill>
            <a:schemeClr val="bg1"/>
          </a:solidFill>
          <a:effectLst>
            <a:outerShdw blurRad="101600" dist="50800" dir="2700000" algn="br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chemeClr val="tx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C96DA-949A-E74D-99F5-CA5AB72B9CD3}"/>
              </a:ext>
            </a:extLst>
          </p:cNvPr>
          <p:cNvSpPr txBox="1"/>
          <p:nvPr/>
        </p:nvSpPr>
        <p:spPr>
          <a:xfrm>
            <a:off x="17441933" y="12785284"/>
            <a:ext cx="2157928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Medium" panose="020B0503020202020204" pitchFamily="34" charset="0"/>
              </a:rPr>
              <a:t>Victim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2E65E1-A9EB-F84D-86AD-4AEE5BEF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206" y="3411765"/>
            <a:ext cx="2069364" cy="1958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1922E-AF90-3D45-966F-A91C4B3ECF5C}"/>
              </a:ext>
            </a:extLst>
          </p:cNvPr>
          <p:cNvSpPr txBox="1"/>
          <p:nvPr/>
        </p:nvSpPr>
        <p:spPr>
          <a:xfrm>
            <a:off x="15469199" y="2694843"/>
            <a:ext cx="1720254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300"/>
                </a:solidFill>
                <a:latin typeface="Avenir Next Medium" panose="020B0503020202020204" pitchFamily="34" charset="0"/>
              </a:rPr>
              <a:t>DNS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63AB0-C6B1-3847-BF0F-D1FD6B46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136" y="3411765"/>
            <a:ext cx="2069364" cy="1958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1E27DF-3B3E-BD48-9AD3-4F0CF1C3E784}"/>
              </a:ext>
            </a:extLst>
          </p:cNvPr>
          <p:cNvSpPr txBox="1"/>
          <p:nvPr/>
        </p:nvSpPr>
        <p:spPr>
          <a:xfrm>
            <a:off x="20503854" y="2658369"/>
            <a:ext cx="1720254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venir Next Medium" panose="020B0503020202020204" pitchFamily="34" charset="0"/>
              </a:rPr>
              <a:t>DNS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1F04B-BD48-0F4F-9CCD-AA9B58F61D09}"/>
              </a:ext>
            </a:extLst>
          </p:cNvPr>
          <p:cNvSpPr txBox="1"/>
          <p:nvPr/>
        </p:nvSpPr>
        <p:spPr>
          <a:xfrm>
            <a:off x="10213978" y="8398980"/>
            <a:ext cx="2741383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Medium" panose="020B0503020202020204" pitchFamily="34" charset="0"/>
              </a:rPr>
              <a:t>Attacker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F928BE-50B6-7A4E-8C43-87006CEF3393}"/>
              </a:ext>
            </a:extLst>
          </p:cNvPr>
          <p:cNvCxnSpPr/>
          <p:nvPr/>
        </p:nvCxnSpPr>
        <p:spPr>
          <a:xfrm>
            <a:off x="15991701" y="5370561"/>
            <a:ext cx="2040075" cy="3926320"/>
          </a:xfrm>
          <a:prstGeom prst="straightConnector1">
            <a:avLst/>
          </a:prstGeom>
          <a:ln w="152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CD52C0-DECB-BA41-AD4F-505B42891736}"/>
              </a:ext>
            </a:extLst>
          </p:cNvPr>
          <p:cNvCxnSpPr>
            <a:cxnSpLocks/>
          </p:cNvCxnSpPr>
          <p:nvPr/>
        </p:nvCxnSpPr>
        <p:spPr>
          <a:xfrm flipH="1">
            <a:off x="18764311" y="5514270"/>
            <a:ext cx="2249564" cy="3782611"/>
          </a:xfrm>
          <a:prstGeom prst="straightConnector1">
            <a:avLst/>
          </a:prstGeom>
          <a:ln w="152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95EECF-4DBF-B441-8F90-7032DE08427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3098369" y="5370561"/>
            <a:ext cx="2517521" cy="1743911"/>
          </a:xfrm>
          <a:prstGeom prst="straightConnector1">
            <a:avLst/>
          </a:prstGeom>
          <a:ln w="666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684403-6FF7-2740-9335-1FAB9617B92D}"/>
              </a:ext>
            </a:extLst>
          </p:cNvPr>
          <p:cNvCxnSpPr>
            <a:cxnSpLocks/>
          </p:cNvCxnSpPr>
          <p:nvPr/>
        </p:nvCxnSpPr>
        <p:spPr>
          <a:xfrm flipV="1">
            <a:off x="13098369" y="4943301"/>
            <a:ext cx="6744906" cy="2171170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04D604-5222-A548-A5C5-8D14AA57CDD0}"/>
              </a:ext>
            </a:extLst>
          </p:cNvPr>
          <p:cNvSpPr txBox="1"/>
          <p:nvPr/>
        </p:nvSpPr>
        <p:spPr>
          <a:xfrm>
            <a:off x="17616169" y="3461317"/>
            <a:ext cx="2798533" cy="142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. . . </a:t>
            </a:r>
          </a:p>
        </p:txBody>
      </p:sp>
      <p:pic>
        <p:nvPicPr>
          <p:cNvPr id="18" name="Picture 42">
            <a:extLst>
              <a:ext uri="{FF2B5EF4-FFF2-40B4-BE49-F238E27FC236}">
                <a16:creationId xmlns:a16="http://schemas.microsoft.com/office/drawing/2014/main" id="{063D3B92-6D54-DF48-BCA2-0F14C9FAD58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341" y="9296085"/>
            <a:ext cx="1624471" cy="11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ngry Devil Smiley Face stock illustration. Illustration of digital -  112684472">
            <a:extLst>
              <a:ext uri="{FF2B5EF4-FFF2-40B4-BE49-F238E27FC236}">
                <a16:creationId xmlns:a16="http://schemas.microsoft.com/office/drawing/2014/main" id="{2AC081EC-ABD4-DE4C-99EF-9C03AC5E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775" y="5730171"/>
            <a:ext cx="29337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d Face Emoticon Emoji Icon Stock Vector - Illustration of application,  color: 121697442">
            <a:extLst>
              <a:ext uri="{FF2B5EF4-FFF2-40B4-BE49-F238E27FC236}">
                <a16:creationId xmlns:a16="http://schemas.microsoft.com/office/drawing/2014/main" id="{E818E9CE-45FF-BB4E-AD01-8F2B2E7C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276" y="10312063"/>
            <a:ext cx="2488599" cy="24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887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#2: DDoS Detection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5ADF2-B8FB-3B42-B48D-4AE1EEA17083}"/>
              </a:ext>
            </a:extLst>
          </p:cNvPr>
          <p:cNvSpPr txBox="1">
            <a:spLocks/>
          </p:cNvSpPr>
          <p:nvPr/>
        </p:nvSpPr>
        <p:spPr>
          <a:xfrm>
            <a:off x="202061" y="2758600"/>
            <a:ext cx="24181939" cy="504613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8533" dirty="0"/>
              <a:t>Data-plane measurement and analysis</a:t>
            </a:r>
          </a:p>
          <a:p>
            <a:pPr lvl="1" hangingPunct="1"/>
            <a:r>
              <a:rPr lang="en-US" sz="7467" dirty="0"/>
              <a:t>Identify suspected victim destinations (key </a:t>
            </a:r>
            <a:r>
              <a:rPr lang="en-US" sz="7467" dirty="0" err="1"/>
              <a:t>DstIP</a:t>
            </a:r>
            <a:r>
              <a:rPr lang="en-US" sz="7467" dirty="0"/>
              <a:t>)</a:t>
            </a:r>
          </a:p>
          <a:p>
            <a:pPr lvl="1" hangingPunct="1"/>
            <a:r>
              <a:rPr lang="en-US" sz="7467" dirty="0"/>
              <a:t>… receiving traffic from distinct senders (attribute </a:t>
            </a:r>
            <a:r>
              <a:rPr lang="en-US" sz="7467" dirty="0" err="1"/>
              <a:t>SrcIP</a:t>
            </a:r>
            <a:r>
              <a:rPr lang="en-US" sz="7467" dirty="0"/>
              <a:t>)</a:t>
            </a:r>
          </a:p>
          <a:p>
            <a:pPr lvl="1" hangingPunct="1"/>
            <a:r>
              <a:rPr lang="en-US" sz="7467" dirty="0"/>
              <a:t>… in excess of a threshold (threshold T)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C937B5F-1C90-5147-AA29-2B3B26312396}"/>
              </a:ext>
            </a:extLst>
          </p:cNvPr>
          <p:cNvSpPr/>
          <p:nvPr/>
        </p:nvSpPr>
        <p:spPr>
          <a:xfrm>
            <a:off x="6557145" y="9446693"/>
            <a:ext cx="12976589" cy="1510707"/>
          </a:xfrm>
          <a:prstGeom prst="wedgeRoundRectCallout">
            <a:avLst>
              <a:gd name="adj1" fmla="val -17068"/>
              <a:gd name="adj2" fmla="val -14256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5333" dirty="0"/>
              <a:t>select</a:t>
            </a:r>
            <a:r>
              <a:rPr lang="zh-CN" altLang="en-US" sz="5333" dirty="0"/>
              <a:t> </a:t>
            </a:r>
            <a:r>
              <a:rPr lang="en-US" altLang="zh-CN" sz="5333" i="1" dirty="0" err="1">
                <a:solidFill>
                  <a:srgbClr val="FF0000"/>
                </a:solidFill>
              </a:rPr>
              <a:t>DstIP</a:t>
            </a:r>
            <a:r>
              <a:rPr lang="zh-CN" altLang="en-US" sz="5333" dirty="0"/>
              <a:t> </a:t>
            </a:r>
            <a:r>
              <a:rPr lang="en-US" altLang="zh-CN" sz="5333" dirty="0"/>
              <a:t>where distinct(</a:t>
            </a:r>
            <a:r>
              <a:rPr lang="en-US" altLang="zh-CN" sz="5333" i="1" dirty="0" err="1">
                <a:solidFill>
                  <a:srgbClr val="7030A0"/>
                </a:solidFill>
              </a:rPr>
              <a:t>SrcIP</a:t>
            </a:r>
            <a:r>
              <a:rPr lang="en-US" altLang="zh-CN" sz="5333" dirty="0"/>
              <a:t>) &gt; </a:t>
            </a:r>
            <a:r>
              <a:rPr lang="en-US" altLang="zh-CN" sz="5333" dirty="0">
                <a:solidFill>
                  <a:srgbClr val="00B0F0"/>
                </a:solidFill>
              </a:rPr>
              <a:t>T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AFDAA81-0D41-9E42-B9FD-40677BC4A403}"/>
              </a:ext>
            </a:extLst>
          </p:cNvPr>
          <p:cNvSpPr/>
          <p:nvPr/>
        </p:nvSpPr>
        <p:spPr>
          <a:xfrm>
            <a:off x="8687683" y="7880667"/>
            <a:ext cx="2019043" cy="1248000"/>
          </a:xfrm>
          <a:prstGeom prst="wedgeRoundRectCallout">
            <a:avLst>
              <a:gd name="adj1" fmla="val 12673"/>
              <a:gd name="adj2" fmla="val 93115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5333" i="1" dirty="0">
                <a:solidFill>
                  <a:srgbClr val="FF0000"/>
                </a:solidFill>
              </a:rPr>
              <a:t>Key</a:t>
            </a:r>
            <a:endParaRPr lang="en-US" altLang="zh-CN" sz="5333" dirty="0">
              <a:solidFill>
                <a:srgbClr val="00B0F0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2575B99-74C2-9A44-B0C4-B6B0B917EE60}"/>
              </a:ext>
            </a:extLst>
          </p:cNvPr>
          <p:cNvSpPr/>
          <p:nvPr/>
        </p:nvSpPr>
        <p:spPr>
          <a:xfrm>
            <a:off x="13614777" y="11211436"/>
            <a:ext cx="3581581" cy="1248000"/>
          </a:xfrm>
          <a:prstGeom prst="wedgeRoundRectCallout">
            <a:avLst>
              <a:gd name="adj1" fmla="val 23858"/>
              <a:gd name="adj2" fmla="val -89882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5333" i="1" dirty="0">
                <a:solidFill>
                  <a:srgbClr val="7030A0"/>
                </a:solidFill>
              </a:rPr>
              <a:t>Attribute</a:t>
            </a:r>
            <a:endParaRPr lang="en-US" altLang="zh-CN" sz="5333" dirty="0">
              <a:solidFill>
                <a:srgbClr val="00B0F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D0A4D4-4222-5B44-8CB4-574B77F871D4}"/>
              </a:ext>
            </a:extLst>
          </p:cNvPr>
          <p:cNvSpPr/>
          <p:nvPr/>
        </p:nvSpPr>
        <p:spPr>
          <a:xfrm>
            <a:off x="17722169" y="11150228"/>
            <a:ext cx="3863309" cy="1248000"/>
          </a:xfrm>
          <a:prstGeom prst="wedgeRoundRectCallout">
            <a:avLst>
              <a:gd name="adj1" fmla="val -27295"/>
              <a:gd name="adj2" fmla="val -89731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5333" dirty="0">
                <a:solidFill>
                  <a:srgbClr val="00B0F0"/>
                </a:solidFill>
              </a:rPr>
              <a:t>Threshold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FF594-5908-B34B-9213-F29DA43C3302}"/>
              </a:ext>
            </a:extLst>
          </p:cNvPr>
          <p:cNvSpPr txBox="1"/>
          <p:nvPr/>
        </p:nvSpPr>
        <p:spPr>
          <a:xfrm>
            <a:off x="-1727896" y="12946559"/>
            <a:ext cx="27106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BeauCoup</a:t>
            </a:r>
            <a:r>
              <a:rPr lang="en-US" sz="4400" dirty="0"/>
              <a:t>: </a:t>
            </a:r>
            <a:r>
              <a:rPr lang="en-US" sz="4400" dirty="0">
                <a:hlinkClick r:id="rId2"/>
              </a:rPr>
              <a:t>“Answering many network traffic queries, one memory update at a time”</a:t>
            </a:r>
            <a:r>
              <a:rPr lang="en-US" sz="4400" dirty="0"/>
              <a:t> in SIGCOMM’20</a:t>
            </a:r>
          </a:p>
        </p:txBody>
      </p:sp>
    </p:spTree>
    <p:extLst>
      <p:ext uri="{BB962C8B-B14F-4D97-AF65-F5344CB8AC3E}">
        <p14:creationId xmlns:p14="http://schemas.microsoft.com/office/powerpoint/2010/main" val="1765700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appy Emoji Images, Stock Photos &amp; Vectors | Shutterstock">
            <a:extLst>
              <a:ext uri="{FF2B5EF4-FFF2-40B4-BE49-F238E27FC236}">
                <a16:creationId xmlns:a16="http://schemas.microsoft.com/office/drawing/2014/main" id="{CF707B11-4D94-D04B-8AE7-02A0BC07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070" y="9898376"/>
            <a:ext cx="3200288" cy="35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#2: DDoS Mitigation 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28F20-0DFB-8241-B05D-C33502F47619}"/>
              </a:ext>
            </a:extLst>
          </p:cNvPr>
          <p:cNvSpPr txBox="1">
            <a:spLocks/>
          </p:cNvSpPr>
          <p:nvPr/>
        </p:nvSpPr>
        <p:spPr>
          <a:xfrm>
            <a:off x="477764" y="2277504"/>
            <a:ext cx="12573496" cy="10272128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8533"/>
              <a:t>Data-plane adaptation</a:t>
            </a:r>
          </a:p>
          <a:p>
            <a:pPr lvl="1" hangingPunct="1"/>
            <a:r>
              <a:rPr lang="en-US" sz="7467"/>
              <a:t>Drop or rate-limit packets to suspected victims</a:t>
            </a:r>
          </a:p>
          <a:p>
            <a:pPr lvl="1" hangingPunct="1"/>
            <a:r>
              <a:rPr lang="en-US" sz="7467"/>
              <a:t>Run stateful firewall </a:t>
            </a:r>
            <a:br>
              <a:rPr lang="en-US" sz="7467"/>
            </a:br>
            <a:r>
              <a:rPr lang="en-US" sz="7467"/>
              <a:t>for suspected victims</a:t>
            </a:r>
          </a:p>
          <a:p>
            <a:pPr lvl="1" hangingPunct="1"/>
            <a:r>
              <a:rPr lang="en-US" sz="7467"/>
              <a:t>Pushback upstream toward the senders</a:t>
            </a:r>
            <a:endParaRPr lang="en-US" sz="7467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11A0274-C7B9-7D48-A614-994F31B7B61D}"/>
              </a:ext>
            </a:extLst>
          </p:cNvPr>
          <p:cNvSpPr/>
          <p:nvPr/>
        </p:nvSpPr>
        <p:spPr>
          <a:xfrm>
            <a:off x="13812049" y="5370561"/>
            <a:ext cx="10096973" cy="4452673"/>
          </a:xfrm>
          <a:prstGeom prst="cloud">
            <a:avLst/>
          </a:prstGeom>
          <a:solidFill>
            <a:schemeClr val="bg1"/>
          </a:solidFill>
          <a:effectLst>
            <a:outerShdw blurRad="101600" dist="50800" dir="2700000" algn="br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chemeClr val="tx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FAACF-9C6D-C044-A4A9-83F196875541}"/>
              </a:ext>
            </a:extLst>
          </p:cNvPr>
          <p:cNvSpPr txBox="1"/>
          <p:nvPr/>
        </p:nvSpPr>
        <p:spPr>
          <a:xfrm>
            <a:off x="17599014" y="12818895"/>
            <a:ext cx="2157928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Medium" panose="020B0503020202020204" pitchFamily="34" charset="0"/>
              </a:rPr>
              <a:t>Victim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2FE44-39BC-4E4D-AF45-E6064F4A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0844" y="3411765"/>
            <a:ext cx="2069364" cy="1958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762FA-9E08-EF44-91B5-6500344143A2}"/>
              </a:ext>
            </a:extLst>
          </p:cNvPr>
          <p:cNvSpPr txBox="1"/>
          <p:nvPr/>
        </p:nvSpPr>
        <p:spPr>
          <a:xfrm>
            <a:off x="15808837" y="2694843"/>
            <a:ext cx="1720254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300"/>
                </a:solidFill>
                <a:latin typeface="Avenir Next Medium" panose="020B0503020202020204" pitchFamily="34" charset="0"/>
              </a:rPr>
              <a:t>DNS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47FA8-3E23-154F-BA56-2BAB4A93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6774" y="3411765"/>
            <a:ext cx="2069364" cy="1958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7B8CFB-B500-C144-90B2-056545C0F423}"/>
              </a:ext>
            </a:extLst>
          </p:cNvPr>
          <p:cNvSpPr txBox="1"/>
          <p:nvPr/>
        </p:nvSpPr>
        <p:spPr>
          <a:xfrm>
            <a:off x="20843492" y="2658369"/>
            <a:ext cx="1720254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venir Next Medium" panose="020B0503020202020204" pitchFamily="34" charset="0"/>
              </a:rPr>
              <a:t>DNS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17468-8A7A-3C4D-AAAE-CF37EF9628C0}"/>
              </a:ext>
            </a:extLst>
          </p:cNvPr>
          <p:cNvSpPr txBox="1"/>
          <p:nvPr/>
        </p:nvSpPr>
        <p:spPr>
          <a:xfrm>
            <a:off x="10553616" y="8398980"/>
            <a:ext cx="2741383" cy="897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Medium" panose="020B0503020202020204" pitchFamily="34" charset="0"/>
              </a:rPr>
              <a:t>Attacker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853E3-3E55-D74D-9EF6-996D53DCB0F6}"/>
              </a:ext>
            </a:extLst>
          </p:cNvPr>
          <p:cNvCxnSpPr/>
          <p:nvPr/>
        </p:nvCxnSpPr>
        <p:spPr>
          <a:xfrm>
            <a:off x="16331339" y="5370561"/>
            <a:ext cx="2040075" cy="3926320"/>
          </a:xfrm>
          <a:prstGeom prst="straightConnector1">
            <a:avLst/>
          </a:prstGeom>
          <a:ln w="730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411166-6BAA-7C49-BD92-A9A92A31890F}"/>
              </a:ext>
            </a:extLst>
          </p:cNvPr>
          <p:cNvCxnSpPr>
            <a:cxnSpLocks/>
          </p:cNvCxnSpPr>
          <p:nvPr/>
        </p:nvCxnSpPr>
        <p:spPr>
          <a:xfrm flipH="1">
            <a:off x="19103949" y="5514270"/>
            <a:ext cx="2249564" cy="3782611"/>
          </a:xfrm>
          <a:prstGeom prst="straightConnector1">
            <a:avLst/>
          </a:prstGeom>
          <a:ln w="730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884D25-A8C5-E645-9E0A-31DFA783AF55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3438007" y="5370561"/>
            <a:ext cx="2517521" cy="1743911"/>
          </a:xfrm>
          <a:prstGeom prst="straightConnector1">
            <a:avLst/>
          </a:prstGeom>
          <a:ln w="666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B9ABD6-03F4-2247-BEA0-13A277FC41ED}"/>
              </a:ext>
            </a:extLst>
          </p:cNvPr>
          <p:cNvCxnSpPr>
            <a:cxnSpLocks/>
          </p:cNvCxnSpPr>
          <p:nvPr/>
        </p:nvCxnSpPr>
        <p:spPr>
          <a:xfrm flipV="1">
            <a:off x="13438007" y="4943301"/>
            <a:ext cx="6744906" cy="2171170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8A782E-EB05-CF4B-8013-E3B56E733902}"/>
              </a:ext>
            </a:extLst>
          </p:cNvPr>
          <p:cNvSpPr txBox="1"/>
          <p:nvPr/>
        </p:nvSpPr>
        <p:spPr>
          <a:xfrm>
            <a:off x="17955807" y="3461317"/>
            <a:ext cx="2798533" cy="142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. . . </a:t>
            </a:r>
          </a:p>
        </p:txBody>
      </p:sp>
      <p:pic>
        <p:nvPicPr>
          <p:cNvPr id="16" name="Picture 42">
            <a:extLst>
              <a:ext uri="{FF2B5EF4-FFF2-40B4-BE49-F238E27FC236}">
                <a16:creationId xmlns:a16="http://schemas.microsoft.com/office/drawing/2014/main" id="{9298FC65-D9BA-434B-9D1D-F04D95925D7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979" y="9296085"/>
            <a:ext cx="1624471" cy="11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Angry Devil Smiley Face stock illustration. Illustration of digital -  112684472">
            <a:extLst>
              <a:ext uri="{FF2B5EF4-FFF2-40B4-BE49-F238E27FC236}">
                <a16:creationId xmlns:a16="http://schemas.microsoft.com/office/drawing/2014/main" id="{43D1A561-6A13-024C-AF07-3A8BBF53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413" y="5730171"/>
            <a:ext cx="29337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046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#3: Path Performance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D8B27-0F94-7149-87E1-211A65EB8AB8}"/>
              </a:ext>
            </a:extLst>
          </p:cNvPr>
          <p:cNvSpPr txBox="1">
            <a:spLocks/>
          </p:cNvSpPr>
          <p:nvPr/>
        </p:nvSpPr>
        <p:spPr>
          <a:xfrm>
            <a:off x="1483784" y="2539042"/>
            <a:ext cx="21416432" cy="1103878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7467" dirty="0"/>
              <a:t>Network path diversity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r>
              <a:rPr lang="en-US" sz="7467" dirty="0"/>
              <a:t>Load balancing to achieve good performance</a:t>
            </a:r>
          </a:p>
          <a:p>
            <a:pPr lvl="1" hangingPunct="1"/>
            <a:r>
              <a:rPr lang="en-US" sz="6400" dirty="0"/>
              <a:t>Track the performance (load, loss, delay) of paths</a:t>
            </a:r>
          </a:p>
          <a:p>
            <a:pPr lvl="1" hangingPunct="1"/>
            <a:r>
              <a:rPr lang="en-US" sz="6400" dirty="0"/>
              <a:t>Split traffic effectively over the multiple paths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37B43-A430-334B-8BCA-5F9FA7E6DC89}"/>
              </a:ext>
            </a:extLst>
          </p:cNvPr>
          <p:cNvGrpSpPr/>
          <p:nvPr/>
        </p:nvGrpSpPr>
        <p:grpSpPr>
          <a:xfrm>
            <a:off x="1826889" y="4406624"/>
            <a:ext cx="8707000" cy="3998976"/>
            <a:chOff x="1136187" y="3102492"/>
            <a:chExt cx="3767719" cy="14330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FB50E6-B408-C348-A518-4FE29C67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6187" y="4052937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7511E-381F-F04B-9C8F-CC21ACEF6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80764" y="4092664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F3A377-90AE-8444-80FC-82D2F0B96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32850" y="4085288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5C7287-F9E6-3248-9137-B62BFA84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44376" y="3124569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54D6E3-0C35-3D40-8B42-DA846DAB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16352" y="3102492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495210-AE4D-D247-8514-108A4A0B55CF}"/>
                </a:ext>
              </a:extLst>
            </p:cNvPr>
            <p:cNvCxnSpPr>
              <a:cxnSpLocks/>
              <a:stCxn id="5" idx="0"/>
              <a:endCxn id="8" idx="2"/>
            </p:cNvCxnSpPr>
            <p:nvPr/>
          </p:nvCxnSpPr>
          <p:spPr>
            <a:xfrm flipV="1">
              <a:off x="1375912" y="3556930"/>
              <a:ext cx="908189" cy="49600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C1EC96-FE6F-3E4C-A13A-E88B18D5332B}"/>
                </a:ext>
              </a:extLst>
            </p:cNvPr>
            <p:cNvCxnSpPr>
              <a:cxnSpLocks/>
              <a:stCxn id="5" idx="0"/>
              <a:endCxn id="9" idx="2"/>
            </p:cNvCxnSpPr>
            <p:nvPr/>
          </p:nvCxnSpPr>
          <p:spPr>
            <a:xfrm flipV="1">
              <a:off x="1375912" y="3534853"/>
              <a:ext cx="2080165" cy="51808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249B884-5956-ED4F-9DA4-D64C9FFBE153}"/>
                </a:ext>
              </a:extLst>
            </p:cNvPr>
            <p:cNvCxnSpPr>
              <a:cxnSpLocks/>
              <a:stCxn id="7" idx="0"/>
              <a:endCxn id="8" idx="2"/>
            </p:cNvCxnSpPr>
            <p:nvPr/>
          </p:nvCxnSpPr>
          <p:spPr>
            <a:xfrm flipH="1" flipV="1">
              <a:off x="2284101" y="3556930"/>
              <a:ext cx="88474" cy="52835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06B47A-A339-A54E-B687-D58B26B80D99}"/>
                </a:ext>
              </a:extLst>
            </p:cNvPr>
            <p:cNvCxnSpPr>
              <a:cxnSpLocks/>
              <a:stCxn id="7" idx="0"/>
              <a:endCxn id="9" idx="2"/>
            </p:cNvCxnSpPr>
            <p:nvPr/>
          </p:nvCxnSpPr>
          <p:spPr>
            <a:xfrm flipV="1">
              <a:off x="2372575" y="3534853"/>
              <a:ext cx="1083502" cy="55043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F4BD11-E358-5C44-8906-8CDA465294C5}"/>
                </a:ext>
              </a:extLst>
            </p:cNvPr>
            <p:cNvCxnSpPr>
              <a:cxnSpLocks/>
              <a:stCxn id="6" idx="0"/>
              <a:endCxn id="9" idx="2"/>
            </p:cNvCxnSpPr>
            <p:nvPr/>
          </p:nvCxnSpPr>
          <p:spPr>
            <a:xfrm flipH="1" flipV="1">
              <a:off x="3456077" y="3534853"/>
              <a:ext cx="64412" cy="55781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2728D3-D71A-8E49-A202-33EC3168E0E7}"/>
                </a:ext>
              </a:extLst>
            </p:cNvPr>
            <p:cNvCxnSpPr>
              <a:cxnSpLocks/>
              <a:stCxn id="6" idx="0"/>
              <a:endCxn id="8" idx="2"/>
            </p:cNvCxnSpPr>
            <p:nvPr/>
          </p:nvCxnSpPr>
          <p:spPr>
            <a:xfrm flipH="1" flipV="1">
              <a:off x="2284101" y="3556930"/>
              <a:ext cx="1236388" cy="53573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987F33-1368-6F41-A22A-EC135065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24456" y="4103227"/>
              <a:ext cx="479450" cy="4323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3803B-AAEA-C340-8776-92CA8CE072A1}"/>
                </a:ext>
              </a:extLst>
            </p:cNvPr>
            <p:cNvCxnSpPr>
              <a:cxnSpLocks/>
              <a:stCxn id="16" idx="0"/>
              <a:endCxn id="8" idx="2"/>
            </p:cNvCxnSpPr>
            <p:nvPr/>
          </p:nvCxnSpPr>
          <p:spPr>
            <a:xfrm flipH="1" flipV="1">
              <a:off x="2284101" y="3556930"/>
              <a:ext cx="2380080" cy="54629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363CAF-F394-3145-B254-477BEC73793F}"/>
                </a:ext>
              </a:extLst>
            </p:cNvPr>
            <p:cNvCxnSpPr>
              <a:cxnSpLocks/>
              <a:stCxn id="16" idx="0"/>
              <a:endCxn id="9" idx="2"/>
            </p:cNvCxnSpPr>
            <p:nvPr/>
          </p:nvCxnSpPr>
          <p:spPr>
            <a:xfrm flipH="1" flipV="1">
              <a:off x="3456077" y="3534853"/>
              <a:ext cx="1208104" cy="56837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9B513B7-F853-594B-89A0-7105F0156690}"/>
                </a:ext>
              </a:extLst>
            </p:cNvPr>
            <p:cNvCxnSpPr>
              <a:cxnSpLocks/>
            </p:cNvCxnSpPr>
            <p:nvPr/>
          </p:nvCxnSpPr>
          <p:spPr>
            <a:xfrm>
              <a:off x="2618279" y="3323098"/>
              <a:ext cx="524961" cy="0"/>
            </a:xfrm>
            <a:prstGeom prst="line">
              <a:avLst/>
            </a:prstGeom>
            <a:ln w="635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B81BFB-3082-5641-8794-A4FE2CBBBBDF}"/>
                </a:ext>
              </a:extLst>
            </p:cNvPr>
            <p:cNvCxnSpPr>
              <a:cxnSpLocks/>
            </p:cNvCxnSpPr>
            <p:nvPr/>
          </p:nvCxnSpPr>
          <p:spPr>
            <a:xfrm>
              <a:off x="1746752" y="4301468"/>
              <a:ext cx="275923" cy="7376"/>
            </a:xfrm>
            <a:prstGeom prst="line">
              <a:avLst/>
            </a:prstGeom>
            <a:ln w="635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30FE187-9CC7-9D4F-A1C4-551A362B7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66194" y="4292005"/>
              <a:ext cx="342900" cy="76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AB2335-F9A5-FC42-AD29-8285431FDA60}"/>
                </a:ext>
              </a:extLst>
            </p:cNvPr>
            <p:cNvCxnSpPr>
              <a:cxnSpLocks/>
            </p:cNvCxnSpPr>
            <p:nvPr/>
          </p:nvCxnSpPr>
          <p:spPr>
            <a:xfrm>
              <a:off x="3948676" y="4343506"/>
              <a:ext cx="330555" cy="0"/>
            </a:xfrm>
            <a:prstGeom prst="line">
              <a:avLst/>
            </a:prstGeom>
            <a:ln w="635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449C1C9-51F5-1F41-BBD9-5B738CF58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2144" y="3580432"/>
            <a:ext cx="11256352" cy="48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2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#3: Path Performance Monitoring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5FCCD-A7C8-E747-BC01-0FA37D7427D7}"/>
              </a:ext>
            </a:extLst>
          </p:cNvPr>
          <p:cNvSpPr txBox="1">
            <a:spLocks/>
          </p:cNvSpPr>
          <p:nvPr/>
        </p:nvSpPr>
        <p:spPr>
          <a:xfrm>
            <a:off x="856766" y="2930928"/>
            <a:ext cx="21977107" cy="43581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8533"/>
              <a:t>Data-plane tracking of path performance </a:t>
            </a:r>
          </a:p>
          <a:p>
            <a:pPr lvl="1" hangingPunct="1"/>
            <a:r>
              <a:rPr lang="en-US" sz="6933"/>
              <a:t>E.g., lowest maximum link utilization</a:t>
            </a:r>
          </a:p>
          <a:p>
            <a:pPr lvl="1" hangingPunct="1"/>
            <a:r>
              <a:rPr lang="en-US" sz="7467"/>
              <a:t>E.g., minimum end-to-end latency or loss</a:t>
            </a:r>
            <a:endParaRPr lang="en-US" sz="7467" dirty="0"/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F66D5157-7D91-C141-9E85-327A8D6AF17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46" y="991392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2">
            <a:extLst>
              <a:ext uri="{FF2B5EF4-FFF2-40B4-BE49-F238E27FC236}">
                <a16:creationId xmlns:a16="http://schemas.microsoft.com/office/drawing/2014/main" id="{EEBA449C-5FCB-EE45-A4CA-AA17A4EF4B7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534" y="991392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>
            <a:extLst>
              <a:ext uri="{FF2B5EF4-FFF2-40B4-BE49-F238E27FC236}">
                <a16:creationId xmlns:a16="http://schemas.microsoft.com/office/drawing/2014/main" id="{36575A65-DFE4-814A-A527-FF528E140E2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694" y="836960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E10D0AEF-6C38-294B-9622-B229B84609B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771" y="12155752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2">
            <a:extLst>
              <a:ext uri="{FF2B5EF4-FFF2-40B4-BE49-F238E27FC236}">
                <a16:creationId xmlns:a16="http://schemas.microsoft.com/office/drawing/2014/main" id="{4C6E420C-8E29-4941-89B6-0FB42FCC16B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902" y="9885326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D55A51-5672-7447-9DB9-71FE490F29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6805579" y="10530539"/>
            <a:ext cx="1936955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EDB24E-93CB-F144-B74C-16C4F9EB5F1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0203083" y="8986219"/>
            <a:ext cx="2359611" cy="1170432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1DCB47-4859-9F47-A05E-6374A06AE798}"/>
              </a:ext>
            </a:extLst>
          </p:cNvPr>
          <p:cNvCxnSpPr>
            <a:cxnSpLocks/>
          </p:cNvCxnSpPr>
          <p:nvPr/>
        </p:nvCxnSpPr>
        <p:spPr>
          <a:xfrm>
            <a:off x="14145115" y="8905737"/>
            <a:ext cx="2465323" cy="1250915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70C6A7-0EDF-E742-BC69-0A7DB027E69F}"/>
              </a:ext>
            </a:extLst>
          </p:cNvPr>
          <p:cNvCxnSpPr>
            <a:cxnSpLocks/>
          </p:cNvCxnSpPr>
          <p:nvPr/>
        </p:nvCxnSpPr>
        <p:spPr>
          <a:xfrm>
            <a:off x="9959554" y="10773263"/>
            <a:ext cx="2799005" cy="1753613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46E571-E6C3-B14B-8AF1-A1C33A50B6FE}"/>
              </a:ext>
            </a:extLst>
          </p:cNvPr>
          <p:cNvCxnSpPr>
            <a:cxnSpLocks/>
          </p:cNvCxnSpPr>
          <p:nvPr/>
        </p:nvCxnSpPr>
        <p:spPr>
          <a:xfrm flipV="1">
            <a:off x="13981477" y="10773264"/>
            <a:ext cx="2859739" cy="1736213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6FC0D-BCC0-F549-87FD-E4E45E6D78B9}"/>
              </a:ext>
            </a:extLst>
          </p:cNvPr>
          <p:cNvCxnSpPr>
            <a:cxnSpLocks/>
          </p:cNvCxnSpPr>
          <p:nvPr/>
        </p:nvCxnSpPr>
        <p:spPr>
          <a:xfrm>
            <a:off x="4421632" y="10420659"/>
            <a:ext cx="695813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50151-4C9D-C441-BC64-2279C66BD701}"/>
              </a:ext>
            </a:extLst>
          </p:cNvPr>
          <p:cNvCxnSpPr>
            <a:cxnSpLocks/>
          </p:cNvCxnSpPr>
          <p:nvPr/>
        </p:nvCxnSpPr>
        <p:spPr>
          <a:xfrm>
            <a:off x="18022219" y="10420659"/>
            <a:ext cx="2232757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C98BC0-EEB8-A544-B5C2-BA6AC806001F}"/>
              </a:ext>
            </a:extLst>
          </p:cNvPr>
          <p:cNvSpPr txBox="1"/>
          <p:nvPr/>
        </p:nvSpPr>
        <p:spPr>
          <a:xfrm>
            <a:off x="14094373" y="9408447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30%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4171A2-E84D-5B4F-964D-F0BEB661E8EE}"/>
              </a:ext>
            </a:extLst>
          </p:cNvPr>
          <p:cNvSpPr txBox="1"/>
          <p:nvPr/>
        </p:nvSpPr>
        <p:spPr>
          <a:xfrm>
            <a:off x="11256944" y="9466167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5AF78-60E2-2544-AB56-9E31C5D82FA9}"/>
              </a:ext>
            </a:extLst>
          </p:cNvPr>
          <p:cNvSpPr txBox="1"/>
          <p:nvPr/>
        </p:nvSpPr>
        <p:spPr>
          <a:xfrm>
            <a:off x="10450347" y="12014972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F150C-F295-8D43-BB7F-788E5886FA8A}"/>
              </a:ext>
            </a:extLst>
          </p:cNvPr>
          <p:cNvSpPr txBox="1"/>
          <p:nvPr/>
        </p:nvSpPr>
        <p:spPr>
          <a:xfrm>
            <a:off x="14931643" y="11966103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668D48-1A15-B44C-9E2C-28872D78F8C2}"/>
              </a:ext>
            </a:extLst>
          </p:cNvPr>
          <p:cNvSpPr txBox="1"/>
          <p:nvPr/>
        </p:nvSpPr>
        <p:spPr>
          <a:xfrm>
            <a:off x="7049592" y="10696802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20%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CD20F4-890B-8440-B807-17606C7569B1}"/>
              </a:ext>
            </a:extLst>
          </p:cNvPr>
          <p:cNvCxnSpPr/>
          <p:nvPr/>
        </p:nvCxnSpPr>
        <p:spPr>
          <a:xfrm flipH="1" flipV="1">
            <a:off x="14334035" y="8435386"/>
            <a:ext cx="2210816" cy="109655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89DB059-BD03-BD41-8313-96CCEC27F944}"/>
              </a:ext>
            </a:extLst>
          </p:cNvPr>
          <p:cNvSpPr txBox="1"/>
          <p:nvPr/>
        </p:nvSpPr>
        <p:spPr>
          <a:xfrm>
            <a:off x="18298939" y="10548826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10%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60F6AA-0EE1-9744-88C1-626849468378}"/>
              </a:ext>
            </a:extLst>
          </p:cNvPr>
          <p:cNvCxnSpPr>
            <a:cxnSpLocks/>
          </p:cNvCxnSpPr>
          <p:nvPr/>
        </p:nvCxnSpPr>
        <p:spPr>
          <a:xfrm flipH="1">
            <a:off x="14055310" y="10598730"/>
            <a:ext cx="2173509" cy="136737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115C9E-5EE8-0040-9EE0-565A575A4B1A}"/>
              </a:ext>
            </a:extLst>
          </p:cNvPr>
          <p:cNvCxnSpPr>
            <a:cxnSpLocks/>
          </p:cNvCxnSpPr>
          <p:nvPr/>
        </p:nvCxnSpPr>
        <p:spPr>
          <a:xfrm flipH="1">
            <a:off x="10122371" y="8606377"/>
            <a:ext cx="1909392" cy="108464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F6841D-5E6C-3C42-B7EB-6C14694931F1}"/>
              </a:ext>
            </a:extLst>
          </p:cNvPr>
          <p:cNvCxnSpPr>
            <a:cxnSpLocks/>
          </p:cNvCxnSpPr>
          <p:nvPr/>
        </p:nvCxnSpPr>
        <p:spPr>
          <a:xfrm flipH="1" flipV="1">
            <a:off x="10547741" y="10625813"/>
            <a:ext cx="2210816" cy="134028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74E155-0088-3E43-B527-601375DC8882}"/>
              </a:ext>
            </a:extLst>
          </p:cNvPr>
          <p:cNvCxnSpPr>
            <a:cxnSpLocks/>
          </p:cNvCxnSpPr>
          <p:nvPr/>
        </p:nvCxnSpPr>
        <p:spPr>
          <a:xfrm flipH="1">
            <a:off x="6793636" y="9999644"/>
            <a:ext cx="1978067" cy="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D0F23DE-7252-0A4E-8C23-C8CAE161671D}"/>
              </a:ext>
            </a:extLst>
          </p:cNvPr>
          <p:cNvSpPr txBox="1"/>
          <p:nvPr/>
        </p:nvSpPr>
        <p:spPr>
          <a:xfrm>
            <a:off x="15414528" y="8033160"/>
            <a:ext cx="11304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DE385-50D1-CB4A-B92F-7832D8D8352A}"/>
              </a:ext>
            </a:extLst>
          </p:cNvPr>
          <p:cNvSpPr txBox="1"/>
          <p:nvPr/>
        </p:nvSpPr>
        <p:spPr>
          <a:xfrm>
            <a:off x="10170192" y="8245099"/>
            <a:ext cx="11304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30%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1B142-16A9-EF4C-85B9-DA5D80905587}"/>
              </a:ext>
            </a:extLst>
          </p:cNvPr>
          <p:cNvSpPr txBox="1"/>
          <p:nvPr/>
        </p:nvSpPr>
        <p:spPr>
          <a:xfrm>
            <a:off x="7420165" y="9070075"/>
            <a:ext cx="11304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30%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FEB622-0CF5-554C-9723-C1076ECF2442}"/>
              </a:ext>
            </a:extLst>
          </p:cNvPr>
          <p:cNvSpPr txBox="1"/>
          <p:nvPr/>
        </p:nvSpPr>
        <p:spPr>
          <a:xfrm>
            <a:off x="13891621" y="10753134"/>
            <a:ext cx="11304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10%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CAACA2-3542-4749-8CDF-352ED7677D4F}"/>
              </a:ext>
            </a:extLst>
          </p:cNvPr>
          <p:cNvSpPr txBox="1"/>
          <p:nvPr/>
        </p:nvSpPr>
        <p:spPr>
          <a:xfrm>
            <a:off x="12096794" y="10773262"/>
            <a:ext cx="11304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50%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9DF7DF-9855-4D48-AF5A-AB831F67EABE}"/>
              </a:ext>
            </a:extLst>
          </p:cNvPr>
          <p:cNvSpPr txBox="1"/>
          <p:nvPr/>
        </p:nvSpPr>
        <p:spPr>
          <a:xfrm>
            <a:off x="17625456" y="7612299"/>
            <a:ext cx="5676272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rgbClr val="C00000"/>
                </a:solidFill>
              </a:rPr>
              <a:t>Probes along reverse path</a:t>
            </a:r>
          </a:p>
        </p:txBody>
      </p:sp>
    </p:spTree>
    <p:extLst>
      <p:ext uri="{BB962C8B-B14F-4D97-AF65-F5344CB8AC3E}">
        <p14:creationId xmlns:p14="http://schemas.microsoft.com/office/powerpoint/2010/main" val="1245702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#3: Performance-Aware Load Balancing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3C6DD-3421-D44D-B438-5B07342C0CC1}"/>
              </a:ext>
            </a:extLst>
          </p:cNvPr>
          <p:cNvSpPr txBox="1">
            <a:spLocks/>
          </p:cNvSpPr>
          <p:nvPr/>
        </p:nvSpPr>
        <p:spPr>
          <a:xfrm>
            <a:off x="1065773" y="2695797"/>
            <a:ext cx="21416432" cy="4501838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6000" dirty="0"/>
              <a:t>Data-plane adaptation to direct traffic over the best path</a:t>
            </a:r>
          </a:p>
          <a:p>
            <a:pPr lvl="1" hangingPunct="1"/>
            <a:r>
              <a:rPr lang="en-US" sz="6000" dirty="0"/>
              <a:t>Sending packets in the forward direction</a:t>
            </a:r>
          </a:p>
          <a:p>
            <a:pPr lvl="1" hangingPunct="1"/>
            <a:r>
              <a:rPr lang="en-US" sz="6000" dirty="0"/>
              <a:t>… along the path with the best performance</a:t>
            </a:r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EC347CFF-9A07-5541-AE85-4FEF56A9AB7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7" y="933258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2">
            <a:extLst>
              <a:ext uri="{FF2B5EF4-FFF2-40B4-BE49-F238E27FC236}">
                <a16:creationId xmlns:a16="http://schemas.microsoft.com/office/drawing/2014/main" id="{27D9C24D-B4F7-034A-A508-0BD4966DA6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35" y="933258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>
            <a:extLst>
              <a:ext uri="{FF2B5EF4-FFF2-40B4-BE49-F238E27FC236}">
                <a16:creationId xmlns:a16="http://schemas.microsoft.com/office/drawing/2014/main" id="{C1F16B96-3EF9-9445-A9F0-A110A76262D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95" y="7788268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912BB536-1970-FD4E-824E-F1D6D9C2D22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672" y="11574412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2">
            <a:extLst>
              <a:ext uri="{FF2B5EF4-FFF2-40B4-BE49-F238E27FC236}">
                <a16:creationId xmlns:a16="http://schemas.microsoft.com/office/drawing/2014/main" id="{308355D3-2FF3-5B4B-9751-289D2E76B17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03" y="9303985"/>
            <a:ext cx="1688133" cy="12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8FD2E1-E723-604D-A113-5B837F05DFB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6498480" y="9949198"/>
            <a:ext cx="1936955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E71E0F-7E7D-5942-977A-3733F19F554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9895984" y="8404878"/>
            <a:ext cx="2359611" cy="1170432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DBD501-BCF1-C04C-96A2-0BB64EDAEF71}"/>
              </a:ext>
            </a:extLst>
          </p:cNvPr>
          <p:cNvCxnSpPr>
            <a:cxnSpLocks/>
          </p:cNvCxnSpPr>
          <p:nvPr/>
        </p:nvCxnSpPr>
        <p:spPr>
          <a:xfrm>
            <a:off x="13838016" y="8324397"/>
            <a:ext cx="2465323" cy="1250915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2F5EE-8EC2-5242-97F9-65D87AB8366B}"/>
              </a:ext>
            </a:extLst>
          </p:cNvPr>
          <p:cNvCxnSpPr>
            <a:cxnSpLocks/>
          </p:cNvCxnSpPr>
          <p:nvPr/>
        </p:nvCxnSpPr>
        <p:spPr>
          <a:xfrm>
            <a:off x="9652455" y="10191922"/>
            <a:ext cx="2799005" cy="1753613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E3A254-CDA1-1D41-A995-DB1814A96A0E}"/>
              </a:ext>
            </a:extLst>
          </p:cNvPr>
          <p:cNvCxnSpPr>
            <a:cxnSpLocks/>
          </p:cNvCxnSpPr>
          <p:nvPr/>
        </p:nvCxnSpPr>
        <p:spPr>
          <a:xfrm flipV="1">
            <a:off x="13674379" y="10191924"/>
            <a:ext cx="2859739" cy="1736213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D1B174-3122-1343-B3CD-740DA4ECF96A}"/>
              </a:ext>
            </a:extLst>
          </p:cNvPr>
          <p:cNvCxnSpPr>
            <a:cxnSpLocks/>
          </p:cNvCxnSpPr>
          <p:nvPr/>
        </p:nvCxnSpPr>
        <p:spPr>
          <a:xfrm>
            <a:off x="4114534" y="9839318"/>
            <a:ext cx="695813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5C981-1ADC-444F-9B85-0770E196FB1E}"/>
              </a:ext>
            </a:extLst>
          </p:cNvPr>
          <p:cNvCxnSpPr>
            <a:cxnSpLocks/>
          </p:cNvCxnSpPr>
          <p:nvPr/>
        </p:nvCxnSpPr>
        <p:spPr>
          <a:xfrm>
            <a:off x="17715120" y="9839318"/>
            <a:ext cx="2232757" cy="0"/>
          </a:xfrm>
          <a:prstGeom prst="line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C2E955-1288-924E-A847-5A9300D79215}"/>
              </a:ext>
            </a:extLst>
          </p:cNvPr>
          <p:cNvSpPr txBox="1"/>
          <p:nvPr/>
        </p:nvSpPr>
        <p:spPr>
          <a:xfrm>
            <a:off x="13787275" y="8827106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30%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4500A1-6F91-7A42-A088-C58027F63F59}"/>
              </a:ext>
            </a:extLst>
          </p:cNvPr>
          <p:cNvSpPr txBox="1"/>
          <p:nvPr/>
        </p:nvSpPr>
        <p:spPr>
          <a:xfrm>
            <a:off x="10949845" y="8884826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1F532-B0CA-7F48-B617-C3797068D3C4}"/>
              </a:ext>
            </a:extLst>
          </p:cNvPr>
          <p:cNvSpPr txBox="1"/>
          <p:nvPr/>
        </p:nvSpPr>
        <p:spPr>
          <a:xfrm>
            <a:off x="10143248" y="11433632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5CD10-8CA2-9E47-975B-0C651001A700}"/>
              </a:ext>
            </a:extLst>
          </p:cNvPr>
          <p:cNvSpPr txBox="1"/>
          <p:nvPr/>
        </p:nvSpPr>
        <p:spPr>
          <a:xfrm>
            <a:off x="14624544" y="11384762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0155C0-E6C9-7B4D-B2C4-4595ED4E1FF6}"/>
              </a:ext>
            </a:extLst>
          </p:cNvPr>
          <p:cNvSpPr txBox="1"/>
          <p:nvPr/>
        </p:nvSpPr>
        <p:spPr>
          <a:xfrm>
            <a:off x="6742493" y="10115461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A6014-C0AB-7943-BA53-7215345C4E62}"/>
              </a:ext>
            </a:extLst>
          </p:cNvPr>
          <p:cNvSpPr txBox="1"/>
          <p:nvPr/>
        </p:nvSpPr>
        <p:spPr>
          <a:xfrm>
            <a:off x="17991840" y="9967485"/>
            <a:ext cx="13660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10%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76FA9A6-F21C-A845-8E36-9C99D863F73C}"/>
              </a:ext>
            </a:extLst>
          </p:cNvPr>
          <p:cNvSpPr/>
          <p:nvPr/>
        </p:nvSpPr>
        <p:spPr>
          <a:xfrm>
            <a:off x="5412056" y="7110476"/>
            <a:ext cx="13996021" cy="2186037"/>
          </a:xfrm>
          <a:custGeom>
            <a:avLst/>
            <a:gdLst>
              <a:gd name="connsiteX0" fmla="*/ 0 w 5248508"/>
              <a:gd name="connsiteY0" fmla="*/ 713696 h 819764"/>
              <a:gd name="connsiteX1" fmla="*/ 1248937 w 5248508"/>
              <a:gd name="connsiteY1" fmla="*/ 691393 h 819764"/>
              <a:gd name="connsiteX2" fmla="*/ 2758069 w 5248508"/>
              <a:gd name="connsiteY2" fmla="*/ 17 h 819764"/>
              <a:gd name="connsiteX3" fmla="*/ 4445620 w 5248508"/>
              <a:gd name="connsiteY3" fmla="*/ 713696 h 819764"/>
              <a:gd name="connsiteX4" fmla="*/ 5248508 w 5248508"/>
              <a:gd name="connsiteY4" fmla="*/ 802905 h 8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8508" h="819764">
                <a:moveTo>
                  <a:pt x="0" y="713696"/>
                </a:moveTo>
                <a:cubicBezTo>
                  <a:pt x="394629" y="762018"/>
                  <a:pt x="789259" y="810340"/>
                  <a:pt x="1248937" y="691393"/>
                </a:cubicBezTo>
                <a:cubicBezTo>
                  <a:pt x="1708615" y="572446"/>
                  <a:pt x="2225289" y="-3700"/>
                  <a:pt x="2758069" y="17"/>
                </a:cubicBezTo>
                <a:cubicBezTo>
                  <a:pt x="3290850" y="3734"/>
                  <a:pt x="4030547" y="579881"/>
                  <a:pt x="4445620" y="713696"/>
                </a:cubicBezTo>
                <a:cubicBezTo>
                  <a:pt x="4860693" y="847511"/>
                  <a:pt x="5054600" y="825208"/>
                  <a:pt x="5248508" y="802905"/>
                </a:cubicBezTo>
              </a:path>
            </a:pathLst>
          </a:custGeom>
          <a:noFill/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BD5FE0-1F6F-2740-A6C8-C89E0DDF3B57}"/>
              </a:ext>
            </a:extLst>
          </p:cNvPr>
          <p:cNvSpPr txBox="1"/>
          <p:nvPr/>
        </p:nvSpPr>
        <p:spPr>
          <a:xfrm>
            <a:off x="7236822" y="12840944"/>
            <a:ext cx="6215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Contra: </a:t>
            </a:r>
            <a:r>
              <a:rPr lang="en-US" dirty="0">
                <a:hlinkClick r:id="rId3"/>
              </a:rPr>
              <a:t>"A programmable system for performance-aware routing”</a:t>
            </a:r>
            <a:r>
              <a:rPr lang="en-US" dirty="0"/>
              <a:t> (NSDI’20) </a:t>
            </a:r>
          </a:p>
        </p:txBody>
      </p:sp>
    </p:spTree>
    <p:extLst>
      <p:ext uri="{BB962C8B-B14F-4D97-AF65-F5344CB8AC3E}">
        <p14:creationId xmlns:p14="http://schemas.microsoft.com/office/powerpoint/2010/main" val="2525044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EBF7A2-4A41-D745-9DF2-3B72FFF28D14}"/>
              </a:ext>
            </a:extLst>
          </p:cNvPr>
          <p:cNvGrpSpPr/>
          <p:nvPr/>
        </p:nvGrpSpPr>
        <p:grpSpPr>
          <a:xfrm>
            <a:off x="21023604" y="53515"/>
            <a:ext cx="3376862" cy="2714126"/>
            <a:chOff x="7844523" y="135002"/>
            <a:chExt cx="1181314" cy="1181314"/>
          </a:xfrm>
        </p:grpSpPr>
        <p:pic>
          <p:nvPicPr>
            <p:cNvPr id="112" name="Picture 2" descr="Getting Started with P4 – Hiking and Coding">
              <a:extLst>
                <a:ext uri="{FF2B5EF4-FFF2-40B4-BE49-F238E27FC236}">
                  <a16:creationId xmlns:a16="http://schemas.microsoft.com/office/drawing/2014/main" id="{817A7733-E634-2343-939C-2F1820517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523" y="135002"/>
              <a:ext cx="1181314" cy="1181314"/>
            </a:xfrm>
            <a:prstGeom prst="rect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62655CB-1697-904B-98A9-F63FE34343A7}"/>
                </a:ext>
              </a:extLst>
            </p:cNvPr>
            <p:cNvSpPr txBox="1"/>
            <p:nvPr/>
          </p:nvSpPr>
          <p:spPr>
            <a:xfrm>
              <a:off x="8023538" y="1011008"/>
              <a:ext cx="808635" cy="28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dirty="0">
                  <a:latin typeface="Courier" pitchFamily="2" charset="0"/>
                </a:rPr>
                <a:t>p4.org</a:t>
              </a:r>
            </a:p>
          </p:txBody>
        </p:sp>
      </p:grpSp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Enabler: Programmable Data Planes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06303-43D1-3E47-87F0-B93B5CC70AEC}"/>
              </a:ext>
            </a:extLst>
          </p:cNvPr>
          <p:cNvSpPr txBox="1"/>
          <p:nvPr/>
        </p:nvSpPr>
        <p:spPr>
          <a:xfrm>
            <a:off x="10495345" y="12311906"/>
            <a:ext cx="2226873" cy="132571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b="1" dirty="0">
                <a:latin typeface="Myriad Pro" charset="0"/>
                <a:ea typeface="Myriad Pro" charset="0"/>
                <a:cs typeface="Myriad Pro" charset="0"/>
              </a:rPr>
              <a:t>Stages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0F6C1D-328E-1442-9C75-96F60DA49F8A}"/>
              </a:ext>
            </a:extLst>
          </p:cNvPr>
          <p:cNvSpPr/>
          <p:nvPr/>
        </p:nvSpPr>
        <p:spPr>
          <a:xfrm>
            <a:off x="18199893" y="2906753"/>
            <a:ext cx="3736389" cy="9958830"/>
          </a:xfrm>
          <a:prstGeom prst="roundRect">
            <a:avLst>
              <a:gd name="adj" fmla="val 6295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33016-C2BB-AE4A-8524-57944D4F2ECC}"/>
              </a:ext>
            </a:extLst>
          </p:cNvPr>
          <p:cNvGrpSpPr/>
          <p:nvPr/>
        </p:nvGrpSpPr>
        <p:grpSpPr>
          <a:xfrm>
            <a:off x="19047383" y="4999300"/>
            <a:ext cx="1993072" cy="1535471"/>
            <a:chOff x="6858000" y="3200400"/>
            <a:chExt cx="685800" cy="3757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A9AEF4-89B5-E245-BC29-89618F1CEDC6}"/>
                </a:ext>
              </a:extLst>
            </p:cNvPr>
            <p:cNvSpPr/>
            <p:nvPr/>
          </p:nvSpPr>
          <p:spPr>
            <a:xfrm>
              <a:off x="7129519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21D8F1-E6DC-4E4C-B4EF-FFB64374B9F3}"/>
                </a:ext>
              </a:extLst>
            </p:cNvPr>
            <p:cNvSpPr/>
            <p:nvPr/>
          </p:nvSpPr>
          <p:spPr>
            <a:xfrm>
              <a:off x="7267408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76EBBD-027B-214E-BC34-7E045B7C14E6}"/>
                </a:ext>
              </a:extLst>
            </p:cNvPr>
            <p:cNvSpPr/>
            <p:nvPr/>
          </p:nvSpPr>
          <p:spPr>
            <a:xfrm>
              <a:off x="7409516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45382FE-F2EC-7946-BC94-1BD1D07D34A8}"/>
                </a:ext>
              </a:extLst>
            </p:cNvPr>
            <p:cNvCxnSpPr/>
            <p:nvPr/>
          </p:nvCxnSpPr>
          <p:spPr>
            <a:xfrm flipH="1" flipV="1">
              <a:off x="6858000" y="3200400"/>
              <a:ext cx="685800" cy="778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EBD8D9-FAE5-254E-BFD7-5836FE85F13A}"/>
                </a:ext>
              </a:extLst>
            </p:cNvPr>
            <p:cNvCxnSpPr/>
            <p:nvPr/>
          </p:nvCxnSpPr>
          <p:spPr>
            <a:xfrm flipH="1" flipV="1">
              <a:off x="6858000" y="3566160"/>
              <a:ext cx="685800" cy="1391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75F80A-498B-024A-B494-EDCEEACFB60E}"/>
                </a:ext>
              </a:extLst>
            </p:cNvPr>
            <p:cNvCxnSpPr/>
            <p:nvPr/>
          </p:nvCxnSpPr>
          <p:spPr>
            <a:xfrm flipH="1" flipV="1">
              <a:off x="7531100" y="3200400"/>
              <a:ext cx="0" cy="365760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E54C66-B8CB-D743-9042-81BE1E35B693}"/>
                </a:ext>
              </a:extLst>
            </p:cNvPr>
            <p:cNvCxnSpPr/>
            <p:nvPr/>
          </p:nvCxnSpPr>
          <p:spPr>
            <a:xfrm flipH="1" flipV="1">
              <a:off x="7391400" y="3200400"/>
              <a:ext cx="0" cy="365760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606A96-D86F-FB48-A3DF-52DFFD88BB89}"/>
                </a:ext>
              </a:extLst>
            </p:cNvPr>
            <p:cNvCxnSpPr/>
            <p:nvPr/>
          </p:nvCxnSpPr>
          <p:spPr>
            <a:xfrm flipH="1" flipV="1">
              <a:off x="7251700" y="3210379"/>
              <a:ext cx="0" cy="365760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42373F-359C-F043-AAD4-37D6AB78C80C}"/>
                </a:ext>
              </a:extLst>
            </p:cNvPr>
            <p:cNvCxnSpPr/>
            <p:nvPr/>
          </p:nvCxnSpPr>
          <p:spPr>
            <a:xfrm flipH="1" flipV="1">
              <a:off x="7112000" y="3200400"/>
              <a:ext cx="0" cy="365760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045FD9-AD60-C94D-92CB-F8471BD65289}"/>
              </a:ext>
            </a:extLst>
          </p:cNvPr>
          <p:cNvGrpSpPr/>
          <p:nvPr/>
        </p:nvGrpSpPr>
        <p:grpSpPr>
          <a:xfrm>
            <a:off x="19080140" y="7980161"/>
            <a:ext cx="1993072" cy="1535471"/>
            <a:chOff x="6858000" y="3200400"/>
            <a:chExt cx="685800" cy="3757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F44BF5-24DC-2144-8B47-03968B19AA5E}"/>
                </a:ext>
              </a:extLst>
            </p:cNvPr>
            <p:cNvSpPr/>
            <p:nvPr/>
          </p:nvSpPr>
          <p:spPr>
            <a:xfrm>
              <a:off x="7129519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B4C744-7C0C-0A4B-8B84-BD6A642F0870}"/>
                </a:ext>
              </a:extLst>
            </p:cNvPr>
            <p:cNvSpPr/>
            <p:nvPr/>
          </p:nvSpPr>
          <p:spPr>
            <a:xfrm>
              <a:off x="7267408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E51E85-D2CC-E74D-9997-C65FEFE2B476}"/>
                </a:ext>
              </a:extLst>
            </p:cNvPr>
            <p:cNvSpPr/>
            <p:nvPr/>
          </p:nvSpPr>
          <p:spPr>
            <a:xfrm>
              <a:off x="7409516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419345D-69D5-484A-AFD9-F10D86FDBAFB}"/>
                </a:ext>
              </a:extLst>
            </p:cNvPr>
            <p:cNvCxnSpPr/>
            <p:nvPr/>
          </p:nvCxnSpPr>
          <p:spPr>
            <a:xfrm flipH="1" flipV="1">
              <a:off x="6858000" y="3200400"/>
              <a:ext cx="685800" cy="77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CAE17EB-9901-7642-9A92-B7BEB1CF74B0}"/>
                </a:ext>
              </a:extLst>
            </p:cNvPr>
            <p:cNvCxnSpPr/>
            <p:nvPr/>
          </p:nvCxnSpPr>
          <p:spPr>
            <a:xfrm flipH="1" flipV="1">
              <a:off x="6858000" y="3566160"/>
              <a:ext cx="685800" cy="1391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E5641AD-9C6C-6F4C-AC65-2B4FB768E9F5}"/>
                </a:ext>
              </a:extLst>
            </p:cNvPr>
            <p:cNvCxnSpPr/>
            <p:nvPr/>
          </p:nvCxnSpPr>
          <p:spPr>
            <a:xfrm flipH="1" flipV="1">
              <a:off x="75311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803A963-2B07-DB4A-8472-DEB133712B5F}"/>
                </a:ext>
              </a:extLst>
            </p:cNvPr>
            <p:cNvCxnSpPr/>
            <p:nvPr/>
          </p:nvCxnSpPr>
          <p:spPr>
            <a:xfrm flipH="1" flipV="1">
              <a:off x="73914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ADD14E-1A76-4C48-9289-74F422D9BCEC}"/>
                </a:ext>
              </a:extLst>
            </p:cNvPr>
            <p:cNvCxnSpPr/>
            <p:nvPr/>
          </p:nvCxnSpPr>
          <p:spPr>
            <a:xfrm flipH="1" flipV="1">
              <a:off x="7251700" y="3210379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838351-CA20-FB4A-9D6A-FE9A98F24033}"/>
                </a:ext>
              </a:extLst>
            </p:cNvPr>
            <p:cNvCxnSpPr/>
            <p:nvPr/>
          </p:nvCxnSpPr>
          <p:spPr>
            <a:xfrm flipH="1" flipV="1">
              <a:off x="71120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B21D0D-0A0B-EB41-844B-85B0A88DD458}"/>
              </a:ext>
            </a:extLst>
          </p:cNvPr>
          <p:cNvGrpSpPr/>
          <p:nvPr/>
        </p:nvGrpSpPr>
        <p:grpSpPr>
          <a:xfrm>
            <a:off x="19080140" y="10672627"/>
            <a:ext cx="1993072" cy="1535471"/>
            <a:chOff x="6858000" y="3200400"/>
            <a:chExt cx="685800" cy="3757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37DB7-B1CD-D54C-9E71-FCE6904D89EE}"/>
                </a:ext>
              </a:extLst>
            </p:cNvPr>
            <p:cNvSpPr/>
            <p:nvPr/>
          </p:nvSpPr>
          <p:spPr>
            <a:xfrm>
              <a:off x="7129519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785894-0AF9-9346-9947-E48010926DDA}"/>
                </a:ext>
              </a:extLst>
            </p:cNvPr>
            <p:cNvSpPr/>
            <p:nvPr/>
          </p:nvSpPr>
          <p:spPr>
            <a:xfrm>
              <a:off x="7267408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D4467E-7F36-714E-8868-26755BE1BB18}"/>
                </a:ext>
              </a:extLst>
            </p:cNvPr>
            <p:cNvSpPr/>
            <p:nvPr/>
          </p:nvSpPr>
          <p:spPr>
            <a:xfrm>
              <a:off x="7409516" y="3200400"/>
              <a:ext cx="109482" cy="3565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8BA225-D916-5848-8233-29D0C68D503A}"/>
                </a:ext>
              </a:extLst>
            </p:cNvPr>
            <p:cNvCxnSpPr/>
            <p:nvPr/>
          </p:nvCxnSpPr>
          <p:spPr>
            <a:xfrm flipH="1" flipV="1">
              <a:off x="6858000" y="3200400"/>
              <a:ext cx="685800" cy="77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8E73794-1230-A841-B8D7-1515AE9F84AC}"/>
                </a:ext>
              </a:extLst>
            </p:cNvPr>
            <p:cNvCxnSpPr/>
            <p:nvPr/>
          </p:nvCxnSpPr>
          <p:spPr>
            <a:xfrm flipH="1" flipV="1">
              <a:off x="6858000" y="3566160"/>
              <a:ext cx="685800" cy="1391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4E973A-AC6D-9345-A285-3CD8E0658351}"/>
                </a:ext>
              </a:extLst>
            </p:cNvPr>
            <p:cNvCxnSpPr/>
            <p:nvPr/>
          </p:nvCxnSpPr>
          <p:spPr>
            <a:xfrm flipH="1" flipV="1">
              <a:off x="75311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59580F-31C4-8046-9F2C-6A3017F20674}"/>
                </a:ext>
              </a:extLst>
            </p:cNvPr>
            <p:cNvCxnSpPr/>
            <p:nvPr/>
          </p:nvCxnSpPr>
          <p:spPr>
            <a:xfrm flipH="1" flipV="1">
              <a:off x="73914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2BB82B-350D-0441-9C96-41B725BC42DB}"/>
                </a:ext>
              </a:extLst>
            </p:cNvPr>
            <p:cNvCxnSpPr/>
            <p:nvPr/>
          </p:nvCxnSpPr>
          <p:spPr>
            <a:xfrm flipH="1" flipV="1">
              <a:off x="7251700" y="3210379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4A2358-9B8E-044B-BDF3-3E0AFDF86D38}"/>
                </a:ext>
              </a:extLst>
            </p:cNvPr>
            <p:cNvCxnSpPr/>
            <p:nvPr/>
          </p:nvCxnSpPr>
          <p:spPr>
            <a:xfrm flipH="1" flipV="1">
              <a:off x="7112000" y="3200400"/>
              <a:ext cx="0" cy="36576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35D91AC5-881B-1941-ADE1-1DFE46A0044F}"/>
              </a:ext>
            </a:extLst>
          </p:cNvPr>
          <p:cNvSpPr/>
          <p:nvPr/>
        </p:nvSpPr>
        <p:spPr>
          <a:xfrm>
            <a:off x="383688" y="5026883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24A4A96-7FE7-B94F-B0D8-936A36543200}"/>
              </a:ext>
            </a:extLst>
          </p:cNvPr>
          <p:cNvSpPr/>
          <p:nvPr/>
        </p:nvSpPr>
        <p:spPr>
          <a:xfrm>
            <a:off x="383688" y="6652198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624A57C-6D6A-1E4C-9063-BE6D902B4E8B}"/>
              </a:ext>
            </a:extLst>
          </p:cNvPr>
          <p:cNvSpPr/>
          <p:nvPr/>
        </p:nvSpPr>
        <p:spPr>
          <a:xfrm>
            <a:off x="383688" y="8289880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8F8DCF4-55A8-5047-810A-0E53DF8FE039}"/>
              </a:ext>
            </a:extLst>
          </p:cNvPr>
          <p:cNvSpPr/>
          <p:nvPr/>
        </p:nvSpPr>
        <p:spPr>
          <a:xfrm>
            <a:off x="383688" y="9915195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8DA88338-D03C-6A43-B941-B37D40CAEA86}"/>
              </a:ext>
            </a:extLst>
          </p:cNvPr>
          <p:cNvSpPr/>
          <p:nvPr/>
        </p:nvSpPr>
        <p:spPr>
          <a:xfrm>
            <a:off x="21984362" y="5026883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560A8ED-573A-3C4B-BB3B-AAC414D81D80}"/>
              </a:ext>
            </a:extLst>
          </p:cNvPr>
          <p:cNvSpPr/>
          <p:nvPr/>
        </p:nvSpPr>
        <p:spPr>
          <a:xfrm>
            <a:off x="21984362" y="6652198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29058CE2-3B2D-B147-A771-2C3CE1512624}"/>
              </a:ext>
            </a:extLst>
          </p:cNvPr>
          <p:cNvSpPr/>
          <p:nvPr/>
        </p:nvSpPr>
        <p:spPr>
          <a:xfrm>
            <a:off x="21984362" y="8289880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75FCFCBD-B519-764C-9A06-9AFAA8BEFE30}"/>
              </a:ext>
            </a:extLst>
          </p:cNvPr>
          <p:cNvSpPr/>
          <p:nvPr/>
        </p:nvSpPr>
        <p:spPr>
          <a:xfrm>
            <a:off x="21984362" y="9915195"/>
            <a:ext cx="849513" cy="1543996"/>
          </a:xfrm>
          <a:prstGeom prst="rightArrow">
            <a:avLst>
              <a:gd name="adj1" fmla="val 40810"/>
              <a:gd name="adj2" fmla="val 754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54EB9F0-EC6B-4E4B-B59E-4E1A2A174414}"/>
              </a:ext>
            </a:extLst>
          </p:cNvPr>
          <p:cNvSpPr/>
          <p:nvPr/>
        </p:nvSpPr>
        <p:spPr>
          <a:xfrm>
            <a:off x="1293695" y="2873594"/>
            <a:ext cx="3736389" cy="9958830"/>
          </a:xfrm>
          <a:prstGeom prst="roundRect">
            <a:avLst>
              <a:gd name="adj" fmla="val 6295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44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b="1" dirty="0">
              <a:latin typeface="Myriad Pro" charset="0"/>
              <a:ea typeface="Myriad Pro" charset="0"/>
              <a:cs typeface="Myriad Pro" charset="0"/>
            </a:endParaRPr>
          </a:p>
          <a:p>
            <a:pPr algn="ctr"/>
            <a:endParaRPr lang="en-US" sz="2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33E967-E948-BF4C-BF4A-52DE11FE7E17}"/>
              </a:ext>
            </a:extLst>
          </p:cNvPr>
          <p:cNvSpPr/>
          <p:nvPr/>
        </p:nvSpPr>
        <p:spPr>
          <a:xfrm>
            <a:off x="5527772" y="5041794"/>
            <a:ext cx="2659645" cy="77906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apezoid 44">
            <a:extLst>
              <a:ext uri="{FF2B5EF4-FFF2-40B4-BE49-F238E27FC236}">
                <a16:creationId xmlns:a16="http://schemas.microsoft.com/office/drawing/2014/main" id="{C304688C-3AD6-824B-A6E1-13BD264102B4}"/>
              </a:ext>
            </a:extLst>
          </p:cNvPr>
          <p:cNvSpPr/>
          <p:nvPr/>
        </p:nvSpPr>
        <p:spPr>
          <a:xfrm rot="5400000">
            <a:off x="6809266" y="5868778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46" name="Trapezoid 45">
            <a:extLst>
              <a:ext uri="{FF2B5EF4-FFF2-40B4-BE49-F238E27FC236}">
                <a16:creationId xmlns:a16="http://schemas.microsoft.com/office/drawing/2014/main" id="{424B24B1-6AD5-D44B-B4F2-4705EF447852}"/>
              </a:ext>
            </a:extLst>
          </p:cNvPr>
          <p:cNvSpPr/>
          <p:nvPr/>
        </p:nvSpPr>
        <p:spPr>
          <a:xfrm rot="5400000">
            <a:off x="6800408" y="8589831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72C9A21E-CDE4-AD4E-8874-3137683F150D}"/>
              </a:ext>
            </a:extLst>
          </p:cNvPr>
          <p:cNvSpPr/>
          <p:nvPr/>
        </p:nvSpPr>
        <p:spPr>
          <a:xfrm rot="5400000">
            <a:off x="6766007" y="11310880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E29FFE-C917-CA46-9B46-8C5F4224B433}"/>
              </a:ext>
            </a:extLst>
          </p:cNvPr>
          <p:cNvSpPr/>
          <p:nvPr/>
        </p:nvSpPr>
        <p:spPr>
          <a:xfrm>
            <a:off x="5813931" y="5500329"/>
            <a:ext cx="1085202" cy="69791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atin typeface="Myriad Pro" charset="0"/>
                <a:ea typeface="Myriad Pro" charset="0"/>
                <a:cs typeface="Myriad Pro" charset="0"/>
              </a:rPr>
              <a:t>Memory</a:t>
            </a:r>
            <a:endParaRPr lang="en-US" sz="1400" b="1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E422E02-FF3D-9D4B-A416-0D3FF5F02C03}"/>
              </a:ext>
            </a:extLst>
          </p:cNvPr>
          <p:cNvSpPr/>
          <p:nvPr/>
        </p:nvSpPr>
        <p:spPr>
          <a:xfrm>
            <a:off x="5527772" y="2873601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Myriad Pro" charset="0"/>
                <a:ea typeface="Myriad Pro" charset="0"/>
                <a:cs typeface="Myriad Pro" charset="0"/>
              </a:rPr>
              <a:t>Registers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465C2CB9-9277-2745-A755-FCB4CA76EA25}"/>
              </a:ext>
            </a:extLst>
          </p:cNvPr>
          <p:cNvSpPr/>
          <p:nvPr/>
        </p:nvSpPr>
        <p:spPr>
          <a:xfrm>
            <a:off x="5068477" y="7536206"/>
            <a:ext cx="660362" cy="1543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208843-54CA-DB4F-B5C6-029D806F6746}"/>
              </a:ext>
            </a:extLst>
          </p:cNvPr>
          <p:cNvSpPr/>
          <p:nvPr/>
        </p:nvSpPr>
        <p:spPr>
          <a:xfrm>
            <a:off x="8701923" y="5041794"/>
            <a:ext cx="2659645" cy="77906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1A96B1F-5E4A-4F46-8EED-58598E6F9F1E}"/>
              </a:ext>
            </a:extLst>
          </p:cNvPr>
          <p:cNvSpPr/>
          <p:nvPr/>
        </p:nvSpPr>
        <p:spPr>
          <a:xfrm>
            <a:off x="8988082" y="5500329"/>
            <a:ext cx="1085202" cy="69791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18B2A6B-096B-F049-AB57-0FBA3F2BF941}"/>
              </a:ext>
            </a:extLst>
          </p:cNvPr>
          <p:cNvSpPr/>
          <p:nvPr/>
        </p:nvSpPr>
        <p:spPr>
          <a:xfrm>
            <a:off x="8701923" y="2873601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A98EBE-D87F-2B44-AEEB-A03DCD75D93D}"/>
              </a:ext>
            </a:extLst>
          </p:cNvPr>
          <p:cNvGrpSpPr/>
          <p:nvPr/>
        </p:nvGrpSpPr>
        <p:grpSpPr>
          <a:xfrm>
            <a:off x="8801494" y="3027339"/>
            <a:ext cx="2465064" cy="1664685"/>
            <a:chOff x="3472273" y="1770636"/>
            <a:chExt cx="965664" cy="46376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BDFF34-96C6-8048-AAEB-C1297B28081D}"/>
                </a:ext>
              </a:extLst>
            </p:cNvPr>
            <p:cNvSpPr/>
            <p:nvPr/>
          </p:nvSpPr>
          <p:spPr>
            <a:xfrm>
              <a:off x="3472273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37B79AC-0BD8-9442-877F-D98766285924}"/>
                </a:ext>
              </a:extLst>
            </p:cNvPr>
            <p:cNvSpPr/>
            <p:nvPr/>
          </p:nvSpPr>
          <p:spPr>
            <a:xfrm>
              <a:off x="3633723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D89AE3-4AFB-7B4E-9D75-D02B2500725B}"/>
                </a:ext>
              </a:extLst>
            </p:cNvPr>
            <p:cNvSpPr/>
            <p:nvPr/>
          </p:nvSpPr>
          <p:spPr>
            <a:xfrm>
              <a:off x="3795174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E2EDEE-828E-7648-9729-2E2BC70E2EB2}"/>
                </a:ext>
              </a:extLst>
            </p:cNvPr>
            <p:cNvSpPr/>
            <p:nvPr/>
          </p:nvSpPr>
          <p:spPr>
            <a:xfrm>
              <a:off x="3956624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D4F3A7C-CC75-F743-B8C9-F2BF25284864}"/>
                </a:ext>
              </a:extLst>
            </p:cNvPr>
            <p:cNvSpPr/>
            <p:nvPr/>
          </p:nvSpPr>
          <p:spPr>
            <a:xfrm>
              <a:off x="4118075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9B8ABE2-53FE-6943-B845-20F52DED66B8}"/>
                </a:ext>
              </a:extLst>
            </p:cNvPr>
            <p:cNvSpPr/>
            <p:nvPr/>
          </p:nvSpPr>
          <p:spPr>
            <a:xfrm>
              <a:off x="4279525" y="1770636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2A138D8-A4B5-0847-B36B-599A0893DFCA}"/>
              </a:ext>
            </a:extLst>
          </p:cNvPr>
          <p:cNvSpPr/>
          <p:nvPr/>
        </p:nvSpPr>
        <p:spPr>
          <a:xfrm>
            <a:off x="11876077" y="5041794"/>
            <a:ext cx="2659645" cy="77906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71BA8CE-AD0A-EB41-8A13-619891240D8B}"/>
              </a:ext>
            </a:extLst>
          </p:cNvPr>
          <p:cNvSpPr/>
          <p:nvPr/>
        </p:nvSpPr>
        <p:spPr>
          <a:xfrm>
            <a:off x="12162237" y="5500329"/>
            <a:ext cx="1085202" cy="69791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3F61D5D-E3CF-154D-B7CA-5F360762CF4A}"/>
              </a:ext>
            </a:extLst>
          </p:cNvPr>
          <p:cNvSpPr/>
          <p:nvPr/>
        </p:nvSpPr>
        <p:spPr>
          <a:xfrm>
            <a:off x="11876077" y="2873601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0AC66D8-9CA4-9444-8968-6411FFB140FB}"/>
              </a:ext>
            </a:extLst>
          </p:cNvPr>
          <p:cNvSpPr/>
          <p:nvPr/>
        </p:nvSpPr>
        <p:spPr>
          <a:xfrm>
            <a:off x="11911456" y="2855772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F41933-C33E-9D44-A31F-EE8D56EB5829}"/>
              </a:ext>
            </a:extLst>
          </p:cNvPr>
          <p:cNvGrpSpPr/>
          <p:nvPr/>
        </p:nvGrpSpPr>
        <p:grpSpPr>
          <a:xfrm>
            <a:off x="12011027" y="3009506"/>
            <a:ext cx="2465064" cy="1664685"/>
            <a:chOff x="4729575" y="1765668"/>
            <a:chExt cx="965664" cy="4637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7D69017-B9B9-4D4D-A7D8-F30F29362CFA}"/>
                </a:ext>
              </a:extLst>
            </p:cNvPr>
            <p:cNvSpPr/>
            <p:nvPr/>
          </p:nvSpPr>
          <p:spPr>
            <a:xfrm>
              <a:off x="4729575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A6BC1E9-8AED-1C45-8E2E-B16461C124E7}"/>
                </a:ext>
              </a:extLst>
            </p:cNvPr>
            <p:cNvSpPr/>
            <p:nvPr/>
          </p:nvSpPr>
          <p:spPr>
            <a:xfrm>
              <a:off x="4891025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720FE0-3853-DA44-88F0-9E6EABF1F72D}"/>
                </a:ext>
              </a:extLst>
            </p:cNvPr>
            <p:cNvSpPr/>
            <p:nvPr/>
          </p:nvSpPr>
          <p:spPr>
            <a:xfrm>
              <a:off x="5052476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BDA85A7-F62D-2D4F-BDA4-4C4708CBFB78}"/>
                </a:ext>
              </a:extLst>
            </p:cNvPr>
            <p:cNvSpPr/>
            <p:nvPr/>
          </p:nvSpPr>
          <p:spPr>
            <a:xfrm>
              <a:off x="5213926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BA33A22-8235-8C4B-A3BD-3704F464EEFD}"/>
                </a:ext>
              </a:extLst>
            </p:cNvPr>
            <p:cNvSpPr/>
            <p:nvPr/>
          </p:nvSpPr>
          <p:spPr>
            <a:xfrm>
              <a:off x="5375377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8AFE601-B4EF-F34D-B86E-CB06BA853B38}"/>
                </a:ext>
              </a:extLst>
            </p:cNvPr>
            <p:cNvSpPr/>
            <p:nvPr/>
          </p:nvSpPr>
          <p:spPr>
            <a:xfrm>
              <a:off x="5536827" y="1765668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85917A1E-F60D-7F4F-A85C-4C9F95DB5723}"/>
              </a:ext>
            </a:extLst>
          </p:cNvPr>
          <p:cNvSpPr/>
          <p:nvPr/>
        </p:nvSpPr>
        <p:spPr>
          <a:xfrm>
            <a:off x="15050229" y="5041794"/>
            <a:ext cx="2659645" cy="77906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16B3EB-DE9B-9243-914C-72B429C714BD}"/>
              </a:ext>
            </a:extLst>
          </p:cNvPr>
          <p:cNvSpPr/>
          <p:nvPr/>
        </p:nvSpPr>
        <p:spPr>
          <a:xfrm>
            <a:off x="15336388" y="5500329"/>
            <a:ext cx="1085202" cy="69791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45B7B6E3-3A25-EB43-A583-AB62F6D27AC4}"/>
              </a:ext>
            </a:extLst>
          </p:cNvPr>
          <p:cNvSpPr/>
          <p:nvPr/>
        </p:nvSpPr>
        <p:spPr>
          <a:xfrm>
            <a:off x="15050229" y="2873601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4B84B43C-E99F-714B-AB98-575F0283D374}"/>
              </a:ext>
            </a:extLst>
          </p:cNvPr>
          <p:cNvSpPr/>
          <p:nvPr/>
        </p:nvSpPr>
        <p:spPr>
          <a:xfrm>
            <a:off x="15042561" y="2878152"/>
            <a:ext cx="2659645" cy="1972160"/>
          </a:xfrm>
          <a:prstGeom prst="roundRect">
            <a:avLst>
              <a:gd name="adj" fmla="val 482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291A58F-EAC2-6843-91A4-C81C0DE5206C}"/>
              </a:ext>
            </a:extLst>
          </p:cNvPr>
          <p:cNvGrpSpPr/>
          <p:nvPr/>
        </p:nvGrpSpPr>
        <p:grpSpPr>
          <a:xfrm>
            <a:off x="15142129" y="3031890"/>
            <a:ext cx="2465066" cy="1664685"/>
            <a:chOff x="5956153" y="1771904"/>
            <a:chExt cx="965665" cy="46376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983CB53-9501-2744-A0BF-71E34E5946C9}"/>
                </a:ext>
              </a:extLst>
            </p:cNvPr>
            <p:cNvSpPr/>
            <p:nvPr/>
          </p:nvSpPr>
          <p:spPr>
            <a:xfrm>
              <a:off x="5956153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34E891A-D8F5-1147-90CC-A70EBA69FDB7}"/>
                </a:ext>
              </a:extLst>
            </p:cNvPr>
            <p:cNvSpPr/>
            <p:nvPr/>
          </p:nvSpPr>
          <p:spPr>
            <a:xfrm>
              <a:off x="6117603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BD81AF3-2FF0-9F45-BE8E-F571A664605A}"/>
                </a:ext>
              </a:extLst>
            </p:cNvPr>
            <p:cNvSpPr/>
            <p:nvPr/>
          </p:nvSpPr>
          <p:spPr>
            <a:xfrm>
              <a:off x="6279054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774F31F-FCBA-2048-BF4D-7CFAF57D0496}"/>
                </a:ext>
              </a:extLst>
            </p:cNvPr>
            <p:cNvSpPr/>
            <p:nvPr/>
          </p:nvSpPr>
          <p:spPr>
            <a:xfrm>
              <a:off x="6440504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DE80104-859A-B949-A590-F97DE4817969}"/>
                </a:ext>
              </a:extLst>
            </p:cNvPr>
            <p:cNvSpPr/>
            <p:nvPr/>
          </p:nvSpPr>
          <p:spPr>
            <a:xfrm>
              <a:off x="6601955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08C911A-4D53-6146-82B4-45FEB6EE93E0}"/>
                </a:ext>
              </a:extLst>
            </p:cNvPr>
            <p:cNvSpPr/>
            <p:nvPr/>
          </p:nvSpPr>
          <p:spPr>
            <a:xfrm>
              <a:off x="6763406" y="1771904"/>
              <a:ext cx="158412" cy="46376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DD1AC0A-5D44-F045-A9C0-6AF81DE9F924}"/>
              </a:ext>
            </a:extLst>
          </p:cNvPr>
          <p:cNvSpPr txBox="1"/>
          <p:nvPr/>
        </p:nvSpPr>
        <p:spPr>
          <a:xfrm>
            <a:off x="7216283" y="6033065"/>
            <a:ext cx="78098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ALU</a:t>
            </a:r>
            <a:endParaRPr lang="en-US" sz="1200" b="1" dirty="0">
              <a:solidFill>
                <a:schemeClr val="bg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325D049A-59CA-3A4F-87D7-2535E5E0F848}"/>
              </a:ext>
            </a:extLst>
          </p:cNvPr>
          <p:cNvSpPr/>
          <p:nvPr/>
        </p:nvSpPr>
        <p:spPr>
          <a:xfrm>
            <a:off x="8242631" y="7536206"/>
            <a:ext cx="660362" cy="1543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AC324248-2126-2140-AE7A-97353D58F3FE}"/>
              </a:ext>
            </a:extLst>
          </p:cNvPr>
          <p:cNvSpPr/>
          <p:nvPr/>
        </p:nvSpPr>
        <p:spPr>
          <a:xfrm>
            <a:off x="11416783" y="7536206"/>
            <a:ext cx="660362" cy="1543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5BE65C99-51FB-EA45-A9D4-D2E3B1B8730A}"/>
              </a:ext>
            </a:extLst>
          </p:cNvPr>
          <p:cNvSpPr/>
          <p:nvPr/>
        </p:nvSpPr>
        <p:spPr>
          <a:xfrm>
            <a:off x="14590937" y="7536206"/>
            <a:ext cx="660362" cy="1543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39591E6E-7A0F-8F45-B1CC-1FA07D0F7009}"/>
              </a:ext>
            </a:extLst>
          </p:cNvPr>
          <p:cNvSpPr/>
          <p:nvPr/>
        </p:nvSpPr>
        <p:spPr>
          <a:xfrm>
            <a:off x="17727998" y="7536206"/>
            <a:ext cx="660362" cy="1543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rapezoid 87">
            <a:extLst>
              <a:ext uri="{FF2B5EF4-FFF2-40B4-BE49-F238E27FC236}">
                <a16:creationId xmlns:a16="http://schemas.microsoft.com/office/drawing/2014/main" id="{D8F0077F-2C65-7A4F-B5F3-4A513509932F}"/>
              </a:ext>
            </a:extLst>
          </p:cNvPr>
          <p:cNvSpPr/>
          <p:nvPr/>
        </p:nvSpPr>
        <p:spPr>
          <a:xfrm rot="5400000">
            <a:off x="10011816" y="5868778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89" name="Trapezoid 88">
            <a:extLst>
              <a:ext uri="{FF2B5EF4-FFF2-40B4-BE49-F238E27FC236}">
                <a16:creationId xmlns:a16="http://schemas.microsoft.com/office/drawing/2014/main" id="{5B81E783-74D8-264A-BA18-42CD370BF9E1}"/>
              </a:ext>
            </a:extLst>
          </p:cNvPr>
          <p:cNvSpPr/>
          <p:nvPr/>
        </p:nvSpPr>
        <p:spPr>
          <a:xfrm rot="5400000">
            <a:off x="10002958" y="8589831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rapezoid 89">
            <a:extLst>
              <a:ext uri="{FF2B5EF4-FFF2-40B4-BE49-F238E27FC236}">
                <a16:creationId xmlns:a16="http://schemas.microsoft.com/office/drawing/2014/main" id="{4B6BD6CF-87A4-214E-A91F-33B277136FF5}"/>
              </a:ext>
            </a:extLst>
          </p:cNvPr>
          <p:cNvSpPr/>
          <p:nvPr/>
        </p:nvSpPr>
        <p:spPr>
          <a:xfrm rot="5400000">
            <a:off x="9968558" y="11310880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rapezoid 90">
            <a:extLst>
              <a:ext uri="{FF2B5EF4-FFF2-40B4-BE49-F238E27FC236}">
                <a16:creationId xmlns:a16="http://schemas.microsoft.com/office/drawing/2014/main" id="{582070BA-3EE3-9840-9E7E-312450581F89}"/>
              </a:ext>
            </a:extLst>
          </p:cNvPr>
          <p:cNvSpPr/>
          <p:nvPr/>
        </p:nvSpPr>
        <p:spPr>
          <a:xfrm rot="5400000">
            <a:off x="13204825" y="5868778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92" name="Trapezoid 91">
            <a:extLst>
              <a:ext uri="{FF2B5EF4-FFF2-40B4-BE49-F238E27FC236}">
                <a16:creationId xmlns:a16="http://schemas.microsoft.com/office/drawing/2014/main" id="{E84CA3B7-2810-DB45-88DF-98CC1C1E870B}"/>
              </a:ext>
            </a:extLst>
          </p:cNvPr>
          <p:cNvSpPr/>
          <p:nvPr/>
        </p:nvSpPr>
        <p:spPr>
          <a:xfrm rot="5400000">
            <a:off x="13195967" y="8589831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rapezoid 92">
            <a:extLst>
              <a:ext uri="{FF2B5EF4-FFF2-40B4-BE49-F238E27FC236}">
                <a16:creationId xmlns:a16="http://schemas.microsoft.com/office/drawing/2014/main" id="{C0A7F93E-29BA-7944-B27A-33C139B7CDCD}"/>
              </a:ext>
            </a:extLst>
          </p:cNvPr>
          <p:cNvSpPr/>
          <p:nvPr/>
        </p:nvSpPr>
        <p:spPr>
          <a:xfrm rot="5400000">
            <a:off x="13161566" y="11310880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rapezoid 93">
            <a:extLst>
              <a:ext uri="{FF2B5EF4-FFF2-40B4-BE49-F238E27FC236}">
                <a16:creationId xmlns:a16="http://schemas.microsoft.com/office/drawing/2014/main" id="{978C9067-15F8-674F-9275-5C328EECE655}"/>
              </a:ext>
            </a:extLst>
          </p:cNvPr>
          <p:cNvSpPr/>
          <p:nvPr/>
        </p:nvSpPr>
        <p:spPr>
          <a:xfrm rot="5400000">
            <a:off x="16366167" y="5868778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95" name="Trapezoid 94">
            <a:extLst>
              <a:ext uri="{FF2B5EF4-FFF2-40B4-BE49-F238E27FC236}">
                <a16:creationId xmlns:a16="http://schemas.microsoft.com/office/drawing/2014/main" id="{81B5BCA5-B354-D741-B498-DAB0B077083E}"/>
              </a:ext>
            </a:extLst>
          </p:cNvPr>
          <p:cNvSpPr/>
          <p:nvPr/>
        </p:nvSpPr>
        <p:spPr>
          <a:xfrm rot="5400000">
            <a:off x="16357309" y="8589831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apezoid 95">
            <a:extLst>
              <a:ext uri="{FF2B5EF4-FFF2-40B4-BE49-F238E27FC236}">
                <a16:creationId xmlns:a16="http://schemas.microsoft.com/office/drawing/2014/main" id="{A2F4FDF0-7A0C-F947-80B1-50D3580BDA43}"/>
              </a:ext>
            </a:extLst>
          </p:cNvPr>
          <p:cNvSpPr/>
          <p:nvPr/>
        </p:nvSpPr>
        <p:spPr>
          <a:xfrm rot="5400000">
            <a:off x="16322909" y="11310880"/>
            <a:ext cx="1537018" cy="790233"/>
          </a:xfrm>
          <a:prstGeom prst="trapezoid">
            <a:avLst>
              <a:gd name="adj" fmla="val 216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D5839DBA-302F-BD4D-8A14-DDF978D5259C}"/>
              </a:ext>
            </a:extLst>
          </p:cNvPr>
          <p:cNvSpPr/>
          <p:nvPr/>
        </p:nvSpPr>
        <p:spPr>
          <a:xfrm>
            <a:off x="8792836" y="5302828"/>
            <a:ext cx="2520910" cy="3823265"/>
          </a:xfrm>
          <a:prstGeom prst="roundRect">
            <a:avLst>
              <a:gd name="adj" fmla="val 3376"/>
            </a:avLst>
          </a:prstGeom>
          <a:solidFill>
            <a:srgbClr val="C00000">
              <a:alpha val="60000"/>
            </a:srgbClr>
          </a:solidFill>
          <a:ln>
            <a:solidFill>
              <a:srgbClr val="C0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Myriad Pro" charset="0"/>
                <a:ea typeface="Myriad Pro" charset="0"/>
                <a:cs typeface="Myriad Pro" charset="0"/>
              </a:rPr>
              <a:t>Match-</a:t>
            </a:r>
          </a:p>
          <a:p>
            <a:pPr algn="ctr"/>
            <a:r>
              <a:rPr lang="en-US" sz="3600" b="1" dirty="0">
                <a:latin typeface="Myriad Pro" charset="0"/>
                <a:ea typeface="Myriad Pro" charset="0"/>
                <a:cs typeface="Myriad Pro" charset="0"/>
              </a:rPr>
              <a:t>Action </a:t>
            </a:r>
          </a:p>
          <a:p>
            <a:pPr algn="ctr"/>
            <a:r>
              <a:rPr lang="en-US" sz="3600" b="1" dirty="0">
                <a:latin typeface="Myriad Pro" charset="0"/>
                <a:ea typeface="Myriad Pro" charset="0"/>
                <a:cs typeface="Myriad Pro" charset="0"/>
              </a:rPr>
              <a:t>Table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B840DBB-1789-C144-B818-49CD0932D4CD}"/>
              </a:ext>
            </a:extLst>
          </p:cNvPr>
          <p:cNvGrpSpPr/>
          <p:nvPr/>
        </p:nvGrpSpPr>
        <p:grpSpPr>
          <a:xfrm>
            <a:off x="1650363" y="4930053"/>
            <a:ext cx="3100335" cy="7110979"/>
            <a:chOff x="944698" y="2284250"/>
            <a:chExt cx="1066800" cy="1740095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6A0A6E5-6FE9-B647-A22D-ADCCE976B5C9}"/>
                </a:ext>
              </a:extLst>
            </p:cNvPr>
            <p:cNvSpPr/>
            <p:nvPr/>
          </p:nvSpPr>
          <p:spPr>
            <a:xfrm>
              <a:off x="1189173" y="2284250"/>
              <a:ext cx="412750" cy="412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AD2F02D-4645-EF46-B056-961CF358E8BC}"/>
                </a:ext>
              </a:extLst>
            </p:cNvPr>
            <p:cNvSpPr/>
            <p:nvPr/>
          </p:nvSpPr>
          <p:spPr>
            <a:xfrm>
              <a:off x="1598748" y="2740370"/>
              <a:ext cx="412750" cy="412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B27E0C6-A019-2348-B3FE-41471052BA84}"/>
                </a:ext>
              </a:extLst>
            </p:cNvPr>
            <p:cNvSpPr/>
            <p:nvPr/>
          </p:nvSpPr>
          <p:spPr>
            <a:xfrm>
              <a:off x="944698" y="2757941"/>
              <a:ext cx="412750" cy="412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BC749A9-30FC-D343-A7D5-A385011CA662}"/>
                </a:ext>
              </a:extLst>
            </p:cNvPr>
            <p:cNvSpPr/>
            <p:nvPr/>
          </p:nvSpPr>
          <p:spPr>
            <a:xfrm>
              <a:off x="1343197" y="3210876"/>
              <a:ext cx="412750" cy="412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62AD656-9E39-984D-A17B-EDCC548EFCEA}"/>
                </a:ext>
              </a:extLst>
            </p:cNvPr>
            <p:cNvSpPr/>
            <p:nvPr/>
          </p:nvSpPr>
          <p:spPr>
            <a:xfrm>
              <a:off x="1065348" y="3611595"/>
              <a:ext cx="412750" cy="412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Curved Connector 103">
              <a:extLst>
                <a:ext uri="{FF2B5EF4-FFF2-40B4-BE49-F238E27FC236}">
                  <a16:creationId xmlns:a16="http://schemas.microsoft.com/office/drawing/2014/main" id="{4E7DAA07-EDA9-AA4A-928E-33436278B30A}"/>
                </a:ext>
              </a:extLst>
            </p:cNvPr>
            <p:cNvCxnSpPr>
              <a:cxnSpLocks/>
            </p:cNvCxnSpPr>
            <p:nvPr/>
          </p:nvCxnSpPr>
          <p:spPr>
            <a:xfrm>
              <a:off x="1307439" y="2921990"/>
              <a:ext cx="338053" cy="307006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>
              <a:extLst>
                <a:ext uri="{FF2B5EF4-FFF2-40B4-BE49-F238E27FC236}">
                  <a16:creationId xmlns:a16="http://schemas.microsoft.com/office/drawing/2014/main" id="{E49A7BEA-7078-184D-BD0F-F18E24FDD95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81066" y="2604828"/>
              <a:ext cx="338053" cy="307006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>
              <a:extLst>
                <a:ext uri="{FF2B5EF4-FFF2-40B4-BE49-F238E27FC236}">
                  <a16:creationId xmlns:a16="http://schemas.microsoft.com/office/drawing/2014/main" id="{E85052CD-4303-A448-9848-C070113862EC}"/>
                </a:ext>
              </a:extLst>
            </p:cNvPr>
            <p:cNvCxnSpPr/>
            <p:nvPr/>
          </p:nvCxnSpPr>
          <p:spPr>
            <a:xfrm>
              <a:off x="1601923" y="2490625"/>
              <a:ext cx="203200" cy="249745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>
              <a:extLst>
                <a:ext uri="{FF2B5EF4-FFF2-40B4-BE49-F238E27FC236}">
                  <a16:creationId xmlns:a16="http://schemas.microsoft.com/office/drawing/2014/main" id="{4B4F5089-F95A-B84C-BFD7-5AC37FE61B38}"/>
                </a:ext>
              </a:extLst>
            </p:cNvPr>
            <p:cNvCxnSpPr/>
            <p:nvPr/>
          </p:nvCxnSpPr>
          <p:spPr>
            <a:xfrm flipH="1">
              <a:off x="1417653" y="2946745"/>
              <a:ext cx="593845" cy="1017155"/>
            </a:xfrm>
            <a:prstGeom prst="curvedConnector4">
              <a:avLst>
                <a:gd name="adj1" fmla="val -4973"/>
                <a:gd name="adj2" fmla="val 98975"/>
              </a:avLst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>
              <a:extLst>
                <a:ext uri="{FF2B5EF4-FFF2-40B4-BE49-F238E27FC236}">
                  <a16:creationId xmlns:a16="http://schemas.microsoft.com/office/drawing/2014/main" id="{B95CA452-9078-6B43-BD63-23AA0D7CB74D}"/>
                </a:ext>
              </a:extLst>
            </p:cNvPr>
            <p:cNvCxnSpPr/>
            <p:nvPr/>
          </p:nvCxnSpPr>
          <p:spPr>
            <a:xfrm rot="10800000" flipV="1">
              <a:off x="1125794" y="3417250"/>
              <a:ext cx="217403" cy="254790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>
              <a:extLst>
                <a:ext uri="{FF2B5EF4-FFF2-40B4-BE49-F238E27FC236}">
                  <a16:creationId xmlns:a16="http://schemas.microsoft.com/office/drawing/2014/main" id="{A2927B87-D3B2-194C-B64B-023561E874E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36830" y="2476656"/>
              <a:ext cx="184030" cy="327761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292405D0-3701-F745-87BB-4D3335358DA0}"/>
              </a:ext>
            </a:extLst>
          </p:cNvPr>
          <p:cNvSpPr txBox="1"/>
          <p:nvPr/>
        </p:nvSpPr>
        <p:spPr>
          <a:xfrm>
            <a:off x="2342422" y="3436205"/>
            <a:ext cx="179376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libaba Sans 102"/>
              </a:rPr>
              <a:t>Parser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99F0E30-DDA8-C445-A36A-6C5E69DD4B78}"/>
              </a:ext>
            </a:extLst>
          </p:cNvPr>
          <p:cNvSpPr txBox="1"/>
          <p:nvPr/>
        </p:nvSpPr>
        <p:spPr>
          <a:xfrm>
            <a:off x="18843249" y="3387119"/>
            <a:ext cx="2523128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err="1">
                <a:solidFill>
                  <a:schemeClr val="bg1"/>
                </a:solidFill>
              </a:rPr>
              <a:t>Dep</a:t>
            </a:r>
            <a:r>
              <a:rPr kumimoji="0" lang="en-US" sz="5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libaba Sans 102"/>
              </a:rPr>
              <a:t>arser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libaba Sans 102"/>
            </a:endParaRPr>
          </a:p>
        </p:txBody>
      </p:sp>
    </p:spTree>
    <p:extLst>
      <p:ext uri="{BB962C8B-B14F-4D97-AF65-F5344CB8AC3E}">
        <p14:creationId xmlns:p14="http://schemas.microsoft.com/office/powerpoint/2010/main" val="261383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EBF7A2-4A41-D745-9DF2-3B72FFF28D14}"/>
              </a:ext>
            </a:extLst>
          </p:cNvPr>
          <p:cNvGrpSpPr/>
          <p:nvPr/>
        </p:nvGrpSpPr>
        <p:grpSpPr>
          <a:xfrm>
            <a:off x="21023604" y="53515"/>
            <a:ext cx="3376862" cy="2714126"/>
            <a:chOff x="7844523" y="135002"/>
            <a:chExt cx="1181314" cy="1181314"/>
          </a:xfrm>
        </p:grpSpPr>
        <p:pic>
          <p:nvPicPr>
            <p:cNvPr id="112" name="Picture 2" descr="Getting Started with P4 – Hiking and Coding">
              <a:extLst>
                <a:ext uri="{FF2B5EF4-FFF2-40B4-BE49-F238E27FC236}">
                  <a16:creationId xmlns:a16="http://schemas.microsoft.com/office/drawing/2014/main" id="{817A7733-E634-2343-939C-2F1820517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523" y="135002"/>
              <a:ext cx="1181314" cy="1181314"/>
            </a:xfrm>
            <a:prstGeom prst="rect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62655CB-1697-904B-98A9-F63FE34343A7}"/>
                </a:ext>
              </a:extLst>
            </p:cNvPr>
            <p:cNvSpPr txBox="1"/>
            <p:nvPr/>
          </p:nvSpPr>
          <p:spPr>
            <a:xfrm>
              <a:off x="8023538" y="1011008"/>
              <a:ext cx="808635" cy="28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67" dirty="0">
                  <a:latin typeface="Courier" pitchFamily="2" charset="0"/>
                </a:rPr>
                <a:t>p4.org</a:t>
              </a:r>
            </a:p>
          </p:txBody>
        </p:sp>
      </p:grpSp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Challenges: Resource Limitations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3EA52-F282-8C47-BE1B-94DA78A6D993}"/>
              </a:ext>
            </a:extLst>
          </p:cNvPr>
          <p:cNvGrpSpPr/>
          <p:nvPr/>
        </p:nvGrpSpPr>
        <p:grpSpPr>
          <a:xfrm>
            <a:off x="383688" y="4781006"/>
            <a:ext cx="22450187" cy="8882738"/>
            <a:chOff x="383688" y="2855772"/>
            <a:chExt cx="22450187" cy="108136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606303-43D1-3E47-87F0-B93B5CC70AEC}"/>
                </a:ext>
              </a:extLst>
            </p:cNvPr>
            <p:cNvSpPr txBox="1"/>
            <p:nvPr/>
          </p:nvSpPr>
          <p:spPr>
            <a:xfrm>
              <a:off x="10495345" y="12343712"/>
              <a:ext cx="2226873" cy="132571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b="1" dirty="0">
                  <a:latin typeface="Myriad Pro" charset="0"/>
                  <a:ea typeface="Myriad Pro" charset="0"/>
                  <a:cs typeface="Myriad Pro" charset="0"/>
                </a:rPr>
                <a:t>Stages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C0F6C1D-328E-1442-9C75-96F60DA49F8A}"/>
                </a:ext>
              </a:extLst>
            </p:cNvPr>
            <p:cNvSpPr/>
            <p:nvPr/>
          </p:nvSpPr>
          <p:spPr>
            <a:xfrm>
              <a:off x="18199893" y="2906753"/>
              <a:ext cx="3736389" cy="9958830"/>
            </a:xfrm>
            <a:prstGeom prst="roundRect">
              <a:avLst>
                <a:gd name="adj" fmla="val 6295"/>
              </a:avLst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333016-C2BB-AE4A-8524-57944D4F2ECC}"/>
                </a:ext>
              </a:extLst>
            </p:cNvPr>
            <p:cNvGrpSpPr/>
            <p:nvPr/>
          </p:nvGrpSpPr>
          <p:grpSpPr>
            <a:xfrm>
              <a:off x="19047383" y="4999300"/>
              <a:ext cx="1993072" cy="1535471"/>
              <a:chOff x="6858000" y="3200400"/>
              <a:chExt cx="685800" cy="37573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9A9AEF4-89B5-E245-BC29-89618F1CEDC6}"/>
                  </a:ext>
                </a:extLst>
              </p:cNvPr>
              <p:cNvSpPr/>
              <p:nvPr/>
            </p:nvSpPr>
            <p:spPr>
              <a:xfrm>
                <a:off x="7129519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921D8F1-E6DC-4E4C-B4EF-FFB64374B9F3}"/>
                  </a:ext>
                </a:extLst>
              </p:cNvPr>
              <p:cNvSpPr/>
              <p:nvPr/>
            </p:nvSpPr>
            <p:spPr>
              <a:xfrm>
                <a:off x="7267408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76EBBD-027B-214E-BC34-7E045B7C14E6}"/>
                  </a:ext>
                </a:extLst>
              </p:cNvPr>
              <p:cNvSpPr/>
              <p:nvPr/>
            </p:nvSpPr>
            <p:spPr>
              <a:xfrm>
                <a:off x="7409516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45382FE-F2EC-7946-BC94-1BD1D07D34A8}"/>
                  </a:ext>
                </a:extLst>
              </p:cNvPr>
              <p:cNvCxnSpPr/>
              <p:nvPr/>
            </p:nvCxnSpPr>
            <p:spPr>
              <a:xfrm flipH="1" flipV="1">
                <a:off x="6858000" y="3200400"/>
                <a:ext cx="685800" cy="778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0EBD8D9-FAE5-254E-BFD7-5836FE85F13A}"/>
                  </a:ext>
                </a:extLst>
              </p:cNvPr>
              <p:cNvCxnSpPr/>
              <p:nvPr/>
            </p:nvCxnSpPr>
            <p:spPr>
              <a:xfrm flipH="1" flipV="1">
                <a:off x="6858000" y="3566160"/>
                <a:ext cx="685800" cy="1391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875F80A-498B-024A-B494-EDCEEACFB60E}"/>
                  </a:ext>
                </a:extLst>
              </p:cNvPr>
              <p:cNvCxnSpPr/>
              <p:nvPr/>
            </p:nvCxnSpPr>
            <p:spPr>
              <a:xfrm flipH="1" flipV="1">
                <a:off x="7531100" y="3200400"/>
                <a:ext cx="0" cy="36576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7E54C66-B8CB-D743-9042-81BE1E35B693}"/>
                  </a:ext>
                </a:extLst>
              </p:cNvPr>
              <p:cNvCxnSpPr/>
              <p:nvPr/>
            </p:nvCxnSpPr>
            <p:spPr>
              <a:xfrm flipH="1" flipV="1">
                <a:off x="7391400" y="3200400"/>
                <a:ext cx="0" cy="36576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C606A96-D86F-FB48-A3DF-52DFFD88BB89}"/>
                  </a:ext>
                </a:extLst>
              </p:cNvPr>
              <p:cNvCxnSpPr/>
              <p:nvPr/>
            </p:nvCxnSpPr>
            <p:spPr>
              <a:xfrm flipH="1" flipV="1">
                <a:off x="7251700" y="3210379"/>
                <a:ext cx="0" cy="36576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F42373F-359C-F043-AAD4-37D6AB78C80C}"/>
                  </a:ext>
                </a:extLst>
              </p:cNvPr>
              <p:cNvCxnSpPr/>
              <p:nvPr/>
            </p:nvCxnSpPr>
            <p:spPr>
              <a:xfrm flipH="1" flipV="1">
                <a:off x="7112000" y="3200400"/>
                <a:ext cx="0" cy="36576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045FD9-AD60-C94D-92CB-F8471BD65289}"/>
                </a:ext>
              </a:extLst>
            </p:cNvPr>
            <p:cNvGrpSpPr/>
            <p:nvPr/>
          </p:nvGrpSpPr>
          <p:grpSpPr>
            <a:xfrm>
              <a:off x="19080140" y="7980161"/>
              <a:ext cx="1993072" cy="1535471"/>
              <a:chOff x="6858000" y="3200400"/>
              <a:chExt cx="685800" cy="3757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BF44BF5-24DC-2144-8B47-03968B19AA5E}"/>
                  </a:ext>
                </a:extLst>
              </p:cNvPr>
              <p:cNvSpPr/>
              <p:nvPr/>
            </p:nvSpPr>
            <p:spPr>
              <a:xfrm>
                <a:off x="7129519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B4C744-7C0C-0A4B-8B84-BD6A642F0870}"/>
                  </a:ext>
                </a:extLst>
              </p:cNvPr>
              <p:cNvSpPr/>
              <p:nvPr/>
            </p:nvSpPr>
            <p:spPr>
              <a:xfrm>
                <a:off x="7267408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E51E85-D2CC-E74D-9997-C65FEFE2B476}"/>
                  </a:ext>
                </a:extLst>
              </p:cNvPr>
              <p:cNvSpPr/>
              <p:nvPr/>
            </p:nvSpPr>
            <p:spPr>
              <a:xfrm>
                <a:off x="7409516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19345D-69D5-484A-AFD9-F10D86FDBAFB}"/>
                  </a:ext>
                </a:extLst>
              </p:cNvPr>
              <p:cNvCxnSpPr/>
              <p:nvPr/>
            </p:nvCxnSpPr>
            <p:spPr>
              <a:xfrm flipH="1" flipV="1">
                <a:off x="6858000" y="3200400"/>
                <a:ext cx="685800" cy="77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CAE17EB-9901-7642-9A92-B7BEB1CF74B0}"/>
                  </a:ext>
                </a:extLst>
              </p:cNvPr>
              <p:cNvCxnSpPr/>
              <p:nvPr/>
            </p:nvCxnSpPr>
            <p:spPr>
              <a:xfrm flipH="1" flipV="1">
                <a:off x="6858000" y="3566160"/>
                <a:ext cx="685800" cy="1391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E5641AD-9C6C-6F4C-AC65-2B4FB768E9F5}"/>
                  </a:ext>
                </a:extLst>
              </p:cNvPr>
              <p:cNvCxnSpPr/>
              <p:nvPr/>
            </p:nvCxnSpPr>
            <p:spPr>
              <a:xfrm flipH="1" flipV="1">
                <a:off x="75311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803A963-2B07-DB4A-8472-DEB133712B5F}"/>
                  </a:ext>
                </a:extLst>
              </p:cNvPr>
              <p:cNvCxnSpPr/>
              <p:nvPr/>
            </p:nvCxnSpPr>
            <p:spPr>
              <a:xfrm flipH="1" flipV="1">
                <a:off x="73914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BADD14E-1A76-4C48-9289-74F422D9BCEC}"/>
                  </a:ext>
                </a:extLst>
              </p:cNvPr>
              <p:cNvCxnSpPr/>
              <p:nvPr/>
            </p:nvCxnSpPr>
            <p:spPr>
              <a:xfrm flipH="1" flipV="1">
                <a:off x="7251700" y="3210379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4838351-CA20-FB4A-9D6A-FE9A98F24033}"/>
                  </a:ext>
                </a:extLst>
              </p:cNvPr>
              <p:cNvCxnSpPr/>
              <p:nvPr/>
            </p:nvCxnSpPr>
            <p:spPr>
              <a:xfrm flipH="1" flipV="1">
                <a:off x="71120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7B21D0D-0A0B-EB41-844B-85B0A88DD458}"/>
                </a:ext>
              </a:extLst>
            </p:cNvPr>
            <p:cNvGrpSpPr/>
            <p:nvPr/>
          </p:nvGrpSpPr>
          <p:grpSpPr>
            <a:xfrm>
              <a:off x="19080140" y="10672627"/>
              <a:ext cx="1993072" cy="1535471"/>
              <a:chOff x="6858000" y="3200400"/>
              <a:chExt cx="685800" cy="37573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237DB7-B1CD-D54C-9E71-FCE6904D89EE}"/>
                  </a:ext>
                </a:extLst>
              </p:cNvPr>
              <p:cNvSpPr/>
              <p:nvPr/>
            </p:nvSpPr>
            <p:spPr>
              <a:xfrm>
                <a:off x="7129519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6785894-0AF9-9346-9947-E48010926DDA}"/>
                  </a:ext>
                </a:extLst>
              </p:cNvPr>
              <p:cNvSpPr/>
              <p:nvPr/>
            </p:nvSpPr>
            <p:spPr>
              <a:xfrm>
                <a:off x="7267408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D4467E-7F36-714E-8868-26755BE1BB18}"/>
                  </a:ext>
                </a:extLst>
              </p:cNvPr>
              <p:cNvSpPr/>
              <p:nvPr/>
            </p:nvSpPr>
            <p:spPr>
              <a:xfrm>
                <a:off x="7409516" y="3200400"/>
                <a:ext cx="109482" cy="35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C8BA225-D916-5848-8233-29D0C68D503A}"/>
                  </a:ext>
                </a:extLst>
              </p:cNvPr>
              <p:cNvCxnSpPr/>
              <p:nvPr/>
            </p:nvCxnSpPr>
            <p:spPr>
              <a:xfrm flipH="1" flipV="1">
                <a:off x="6858000" y="3200400"/>
                <a:ext cx="685800" cy="77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E73794-1230-A841-B8D7-1515AE9F84AC}"/>
                  </a:ext>
                </a:extLst>
              </p:cNvPr>
              <p:cNvCxnSpPr/>
              <p:nvPr/>
            </p:nvCxnSpPr>
            <p:spPr>
              <a:xfrm flipH="1" flipV="1">
                <a:off x="6858000" y="3566160"/>
                <a:ext cx="685800" cy="1391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F4E973A-AC6D-9345-A285-3CD8E0658351}"/>
                  </a:ext>
                </a:extLst>
              </p:cNvPr>
              <p:cNvCxnSpPr/>
              <p:nvPr/>
            </p:nvCxnSpPr>
            <p:spPr>
              <a:xfrm flipH="1" flipV="1">
                <a:off x="75311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D59580F-31C4-8046-9F2C-6A3017F20674}"/>
                  </a:ext>
                </a:extLst>
              </p:cNvPr>
              <p:cNvCxnSpPr/>
              <p:nvPr/>
            </p:nvCxnSpPr>
            <p:spPr>
              <a:xfrm flipH="1" flipV="1">
                <a:off x="73914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92BB82B-350D-0441-9C96-41B725BC42DB}"/>
                  </a:ext>
                </a:extLst>
              </p:cNvPr>
              <p:cNvCxnSpPr/>
              <p:nvPr/>
            </p:nvCxnSpPr>
            <p:spPr>
              <a:xfrm flipH="1" flipV="1">
                <a:off x="7251700" y="3210379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4A2358-9B8E-044B-BDF3-3E0AFDF86D38}"/>
                  </a:ext>
                </a:extLst>
              </p:cNvPr>
              <p:cNvCxnSpPr/>
              <p:nvPr/>
            </p:nvCxnSpPr>
            <p:spPr>
              <a:xfrm flipH="1" flipV="1">
                <a:off x="7112000" y="3200400"/>
                <a:ext cx="0" cy="36576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5D91AC5-881B-1941-ADE1-1DFE46A0044F}"/>
                </a:ext>
              </a:extLst>
            </p:cNvPr>
            <p:cNvSpPr/>
            <p:nvPr/>
          </p:nvSpPr>
          <p:spPr>
            <a:xfrm>
              <a:off x="383688" y="5026883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B24A4A96-7FE7-B94F-B0D8-936A36543200}"/>
                </a:ext>
              </a:extLst>
            </p:cNvPr>
            <p:cNvSpPr/>
            <p:nvPr/>
          </p:nvSpPr>
          <p:spPr>
            <a:xfrm>
              <a:off x="383688" y="6652198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B624A57C-6D6A-1E4C-9063-BE6D902B4E8B}"/>
                </a:ext>
              </a:extLst>
            </p:cNvPr>
            <p:cNvSpPr/>
            <p:nvPr/>
          </p:nvSpPr>
          <p:spPr>
            <a:xfrm>
              <a:off x="383688" y="8289880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B8F8DCF4-55A8-5047-810A-0E53DF8FE039}"/>
                </a:ext>
              </a:extLst>
            </p:cNvPr>
            <p:cNvSpPr/>
            <p:nvPr/>
          </p:nvSpPr>
          <p:spPr>
            <a:xfrm>
              <a:off x="383688" y="9915195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8DA88338-D03C-6A43-B941-B37D40CAEA86}"/>
                </a:ext>
              </a:extLst>
            </p:cNvPr>
            <p:cNvSpPr/>
            <p:nvPr/>
          </p:nvSpPr>
          <p:spPr>
            <a:xfrm>
              <a:off x="21984362" y="5026883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E560A8ED-573A-3C4B-BB3B-AAC414D81D80}"/>
                </a:ext>
              </a:extLst>
            </p:cNvPr>
            <p:cNvSpPr/>
            <p:nvPr/>
          </p:nvSpPr>
          <p:spPr>
            <a:xfrm>
              <a:off x="21984362" y="6652198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29058CE2-3B2D-B147-A771-2C3CE1512624}"/>
                </a:ext>
              </a:extLst>
            </p:cNvPr>
            <p:cNvSpPr/>
            <p:nvPr/>
          </p:nvSpPr>
          <p:spPr>
            <a:xfrm>
              <a:off x="21984362" y="8289880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75FCFCBD-B519-764C-9A06-9AFAA8BEFE30}"/>
                </a:ext>
              </a:extLst>
            </p:cNvPr>
            <p:cNvSpPr/>
            <p:nvPr/>
          </p:nvSpPr>
          <p:spPr>
            <a:xfrm>
              <a:off x="21984362" y="9915195"/>
              <a:ext cx="849513" cy="1543996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54EB9F0-EC6B-4E4B-B59E-4E1A2A174414}"/>
                </a:ext>
              </a:extLst>
            </p:cNvPr>
            <p:cNvSpPr/>
            <p:nvPr/>
          </p:nvSpPr>
          <p:spPr>
            <a:xfrm>
              <a:off x="1293695" y="2873594"/>
              <a:ext cx="3736389" cy="9958830"/>
            </a:xfrm>
            <a:prstGeom prst="roundRect">
              <a:avLst>
                <a:gd name="adj" fmla="val 6295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44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b="1" dirty="0">
                <a:latin typeface="Myriad Pro" charset="0"/>
                <a:ea typeface="Myriad Pro" charset="0"/>
                <a:cs typeface="Myriad Pro" charset="0"/>
              </a:endParaRPr>
            </a:p>
            <a:p>
              <a:pPr algn="ctr"/>
              <a:endParaRPr lang="en-US" sz="20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33E967-E948-BF4C-BF4A-52DE11FE7E17}"/>
                </a:ext>
              </a:extLst>
            </p:cNvPr>
            <p:cNvSpPr/>
            <p:nvPr/>
          </p:nvSpPr>
          <p:spPr>
            <a:xfrm>
              <a:off x="5527772" y="5041794"/>
              <a:ext cx="2659645" cy="779063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C304688C-3AD6-824B-A6E1-13BD264102B4}"/>
                </a:ext>
              </a:extLst>
            </p:cNvPr>
            <p:cNvSpPr/>
            <p:nvPr/>
          </p:nvSpPr>
          <p:spPr>
            <a:xfrm rot="5400000">
              <a:off x="6809266" y="5868778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424B24B1-6AD5-D44B-B4F2-4705EF447852}"/>
                </a:ext>
              </a:extLst>
            </p:cNvPr>
            <p:cNvSpPr/>
            <p:nvPr/>
          </p:nvSpPr>
          <p:spPr>
            <a:xfrm rot="5400000">
              <a:off x="6800408" y="8589831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2C9A21E-CDE4-AD4E-8874-3137683F150D}"/>
                </a:ext>
              </a:extLst>
            </p:cNvPr>
            <p:cNvSpPr/>
            <p:nvPr/>
          </p:nvSpPr>
          <p:spPr>
            <a:xfrm rot="5400000">
              <a:off x="6766007" y="11310880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E29FFE-C917-CA46-9B46-8C5F4224B433}"/>
                </a:ext>
              </a:extLst>
            </p:cNvPr>
            <p:cNvSpPr/>
            <p:nvPr/>
          </p:nvSpPr>
          <p:spPr>
            <a:xfrm>
              <a:off x="5813931" y="5500329"/>
              <a:ext cx="1085202" cy="69791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b="1" dirty="0">
                  <a:latin typeface="Myriad Pro" charset="0"/>
                  <a:ea typeface="Myriad Pro" charset="0"/>
                  <a:cs typeface="Myriad Pro" charset="0"/>
                </a:rPr>
                <a:t>Memory</a:t>
              </a:r>
              <a:endParaRPr lang="en-US" sz="1400" b="1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E422E02-FF3D-9D4B-A416-0D3FF5F02C03}"/>
                </a:ext>
              </a:extLst>
            </p:cNvPr>
            <p:cNvSpPr/>
            <p:nvPr/>
          </p:nvSpPr>
          <p:spPr>
            <a:xfrm>
              <a:off x="5527772" y="2873601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Myriad Pro" charset="0"/>
                  <a:ea typeface="Myriad Pro" charset="0"/>
                  <a:cs typeface="Myriad Pro" charset="0"/>
                </a:rPr>
                <a:t>Registers</a:t>
              </a:r>
            </a:p>
          </p:txBody>
        </p:sp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465C2CB9-9277-2745-A755-FCB4CA76EA25}"/>
                </a:ext>
              </a:extLst>
            </p:cNvPr>
            <p:cNvSpPr/>
            <p:nvPr/>
          </p:nvSpPr>
          <p:spPr>
            <a:xfrm>
              <a:off x="5068477" y="7536206"/>
              <a:ext cx="660362" cy="15439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208843-54CA-DB4F-B5C6-029D806F6746}"/>
                </a:ext>
              </a:extLst>
            </p:cNvPr>
            <p:cNvSpPr/>
            <p:nvPr/>
          </p:nvSpPr>
          <p:spPr>
            <a:xfrm>
              <a:off x="8701923" y="5041794"/>
              <a:ext cx="2659645" cy="779063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1A96B1F-5E4A-4F46-8EED-58598E6F9F1E}"/>
                </a:ext>
              </a:extLst>
            </p:cNvPr>
            <p:cNvSpPr/>
            <p:nvPr/>
          </p:nvSpPr>
          <p:spPr>
            <a:xfrm>
              <a:off x="8988082" y="5500329"/>
              <a:ext cx="1085202" cy="69791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018B2A6B-096B-F049-AB57-0FBA3F2BF941}"/>
                </a:ext>
              </a:extLst>
            </p:cNvPr>
            <p:cNvSpPr/>
            <p:nvPr/>
          </p:nvSpPr>
          <p:spPr>
            <a:xfrm>
              <a:off x="8701923" y="2873601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CA98EBE-D87F-2B44-AEEB-A03DCD75D93D}"/>
                </a:ext>
              </a:extLst>
            </p:cNvPr>
            <p:cNvGrpSpPr/>
            <p:nvPr/>
          </p:nvGrpSpPr>
          <p:grpSpPr>
            <a:xfrm>
              <a:off x="8801494" y="3027339"/>
              <a:ext cx="2465064" cy="1664685"/>
              <a:chOff x="3472273" y="1770636"/>
              <a:chExt cx="965664" cy="46376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FBDFF34-96C6-8048-AAEB-C1297B28081D}"/>
                  </a:ext>
                </a:extLst>
              </p:cNvPr>
              <p:cNvSpPr/>
              <p:nvPr/>
            </p:nvSpPr>
            <p:spPr>
              <a:xfrm>
                <a:off x="3472273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37B79AC-0BD8-9442-877F-D98766285924}"/>
                  </a:ext>
                </a:extLst>
              </p:cNvPr>
              <p:cNvSpPr/>
              <p:nvPr/>
            </p:nvSpPr>
            <p:spPr>
              <a:xfrm>
                <a:off x="3633723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5D89AE3-4AFB-7B4E-9D75-D02B2500725B}"/>
                  </a:ext>
                </a:extLst>
              </p:cNvPr>
              <p:cNvSpPr/>
              <p:nvPr/>
            </p:nvSpPr>
            <p:spPr>
              <a:xfrm>
                <a:off x="3795174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8E2EDEE-828E-7648-9729-2E2BC70E2EB2}"/>
                  </a:ext>
                </a:extLst>
              </p:cNvPr>
              <p:cNvSpPr/>
              <p:nvPr/>
            </p:nvSpPr>
            <p:spPr>
              <a:xfrm>
                <a:off x="3956624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D4F3A7C-CC75-F743-B8C9-F2BF25284864}"/>
                  </a:ext>
                </a:extLst>
              </p:cNvPr>
              <p:cNvSpPr/>
              <p:nvPr/>
            </p:nvSpPr>
            <p:spPr>
              <a:xfrm>
                <a:off x="4118075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9B8ABE2-53FE-6943-B845-20F52DED66B8}"/>
                  </a:ext>
                </a:extLst>
              </p:cNvPr>
              <p:cNvSpPr/>
              <p:nvPr/>
            </p:nvSpPr>
            <p:spPr>
              <a:xfrm>
                <a:off x="4279525" y="1770636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A138D8-A4B5-0847-B36B-599A0893DFCA}"/>
                </a:ext>
              </a:extLst>
            </p:cNvPr>
            <p:cNvSpPr/>
            <p:nvPr/>
          </p:nvSpPr>
          <p:spPr>
            <a:xfrm>
              <a:off x="11876077" y="5041794"/>
              <a:ext cx="2659645" cy="779063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71BA8CE-AD0A-EB41-8A13-619891240D8B}"/>
                </a:ext>
              </a:extLst>
            </p:cNvPr>
            <p:cNvSpPr/>
            <p:nvPr/>
          </p:nvSpPr>
          <p:spPr>
            <a:xfrm>
              <a:off x="12162237" y="5500329"/>
              <a:ext cx="1085202" cy="69791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53F61D5D-E3CF-154D-B7CA-5F360762CF4A}"/>
                </a:ext>
              </a:extLst>
            </p:cNvPr>
            <p:cNvSpPr/>
            <p:nvPr/>
          </p:nvSpPr>
          <p:spPr>
            <a:xfrm>
              <a:off x="11876077" y="2873601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0AC66D8-9CA4-9444-8968-6411FFB140FB}"/>
                </a:ext>
              </a:extLst>
            </p:cNvPr>
            <p:cNvSpPr/>
            <p:nvPr/>
          </p:nvSpPr>
          <p:spPr>
            <a:xfrm>
              <a:off x="11911456" y="2855772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FF41933-C33E-9D44-A31F-EE8D56EB5829}"/>
                </a:ext>
              </a:extLst>
            </p:cNvPr>
            <p:cNvGrpSpPr/>
            <p:nvPr/>
          </p:nvGrpSpPr>
          <p:grpSpPr>
            <a:xfrm>
              <a:off x="12011027" y="3009506"/>
              <a:ext cx="2465064" cy="1664685"/>
              <a:chOff x="4729575" y="1765668"/>
              <a:chExt cx="965664" cy="46376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69017-B9B9-4D4D-A7D8-F30F29362CFA}"/>
                  </a:ext>
                </a:extLst>
              </p:cNvPr>
              <p:cNvSpPr/>
              <p:nvPr/>
            </p:nvSpPr>
            <p:spPr>
              <a:xfrm>
                <a:off x="4729575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A6BC1E9-8AED-1C45-8E2E-B16461C124E7}"/>
                  </a:ext>
                </a:extLst>
              </p:cNvPr>
              <p:cNvSpPr/>
              <p:nvPr/>
            </p:nvSpPr>
            <p:spPr>
              <a:xfrm>
                <a:off x="4891025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9720FE0-3853-DA44-88F0-9E6EABF1F72D}"/>
                  </a:ext>
                </a:extLst>
              </p:cNvPr>
              <p:cNvSpPr/>
              <p:nvPr/>
            </p:nvSpPr>
            <p:spPr>
              <a:xfrm>
                <a:off x="5052476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BDA85A7-F62D-2D4F-BDA4-4C4708CBFB78}"/>
                  </a:ext>
                </a:extLst>
              </p:cNvPr>
              <p:cNvSpPr/>
              <p:nvPr/>
            </p:nvSpPr>
            <p:spPr>
              <a:xfrm>
                <a:off x="5213926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BA33A22-8235-8C4B-A3BD-3704F464EEFD}"/>
                  </a:ext>
                </a:extLst>
              </p:cNvPr>
              <p:cNvSpPr/>
              <p:nvPr/>
            </p:nvSpPr>
            <p:spPr>
              <a:xfrm>
                <a:off x="5375377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8AFE601-B4EF-F34D-B86E-CB06BA853B38}"/>
                  </a:ext>
                </a:extLst>
              </p:cNvPr>
              <p:cNvSpPr/>
              <p:nvPr/>
            </p:nvSpPr>
            <p:spPr>
              <a:xfrm>
                <a:off x="5536827" y="1765668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5917A1E-F60D-7F4F-A85C-4C9F95DB5723}"/>
                </a:ext>
              </a:extLst>
            </p:cNvPr>
            <p:cNvSpPr/>
            <p:nvPr/>
          </p:nvSpPr>
          <p:spPr>
            <a:xfrm>
              <a:off x="15050229" y="5041794"/>
              <a:ext cx="2659645" cy="779063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D16B3EB-DE9B-9243-914C-72B429C714BD}"/>
                </a:ext>
              </a:extLst>
            </p:cNvPr>
            <p:cNvSpPr/>
            <p:nvPr/>
          </p:nvSpPr>
          <p:spPr>
            <a:xfrm>
              <a:off x="15336388" y="5500329"/>
              <a:ext cx="1085202" cy="69791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45B7B6E3-3A25-EB43-A583-AB62F6D27AC4}"/>
                </a:ext>
              </a:extLst>
            </p:cNvPr>
            <p:cNvSpPr/>
            <p:nvPr/>
          </p:nvSpPr>
          <p:spPr>
            <a:xfrm>
              <a:off x="15050229" y="2873601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4B84B43C-E99F-714B-AB98-575F0283D374}"/>
                </a:ext>
              </a:extLst>
            </p:cNvPr>
            <p:cNvSpPr/>
            <p:nvPr/>
          </p:nvSpPr>
          <p:spPr>
            <a:xfrm>
              <a:off x="15042561" y="2878152"/>
              <a:ext cx="2659645" cy="1972160"/>
            </a:xfrm>
            <a:prstGeom prst="roundRect">
              <a:avLst>
                <a:gd name="adj" fmla="val 482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291A58F-EAC2-6843-91A4-C81C0DE5206C}"/>
                </a:ext>
              </a:extLst>
            </p:cNvPr>
            <p:cNvGrpSpPr/>
            <p:nvPr/>
          </p:nvGrpSpPr>
          <p:grpSpPr>
            <a:xfrm>
              <a:off x="15142129" y="3031890"/>
              <a:ext cx="2465066" cy="1664685"/>
              <a:chOff x="5956153" y="1771904"/>
              <a:chExt cx="965665" cy="46376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983CB53-9501-2744-A0BF-71E34E5946C9}"/>
                  </a:ext>
                </a:extLst>
              </p:cNvPr>
              <p:cNvSpPr/>
              <p:nvPr/>
            </p:nvSpPr>
            <p:spPr>
              <a:xfrm>
                <a:off x="5956153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34E891A-D8F5-1147-90CC-A70EBA69FDB7}"/>
                  </a:ext>
                </a:extLst>
              </p:cNvPr>
              <p:cNvSpPr/>
              <p:nvPr/>
            </p:nvSpPr>
            <p:spPr>
              <a:xfrm>
                <a:off x="6117603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BD81AF3-2FF0-9F45-BE8E-F571A664605A}"/>
                  </a:ext>
                </a:extLst>
              </p:cNvPr>
              <p:cNvSpPr/>
              <p:nvPr/>
            </p:nvSpPr>
            <p:spPr>
              <a:xfrm>
                <a:off x="6279054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774F31F-FCBA-2048-BF4D-7CFAF57D0496}"/>
                  </a:ext>
                </a:extLst>
              </p:cNvPr>
              <p:cNvSpPr/>
              <p:nvPr/>
            </p:nvSpPr>
            <p:spPr>
              <a:xfrm>
                <a:off x="6440504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DE80104-859A-B949-A590-F97DE4817969}"/>
                  </a:ext>
                </a:extLst>
              </p:cNvPr>
              <p:cNvSpPr/>
              <p:nvPr/>
            </p:nvSpPr>
            <p:spPr>
              <a:xfrm>
                <a:off x="6601955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08C911A-4D53-6146-82B4-45FEB6EE93E0}"/>
                  </a:ext>
                </a:extLst>
              </p:cNvPr>
              <p:cNvSpPr/>
              <p:nvPr/>
            </p:nvSpPr>
            <p:spPr>
              <a:xfrm>
                <a:off x="6763406" y="1771904"/>
                <a:ext cx="158412" cy="46376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D1AC0A-5D44-F045-A9C0-6AF81DE9F924}"/>
                </a:ext>
              </a:extLst>
            </p:cNvPr>
            <p:cNvSpPr txBox="1"/>
            <p:nvPr/>
          </p:nvSpPr>
          <p:spPr>
            <a:xfrm>
              <a:off x="7216283" y="6033065"/>
              <a:ext cx="780983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yriad Pro" charset="0"/>
                  <a:ea typeface="Myriad Pro" charset="0"/>
                  <a:cs typeface="Myriad Pro" charset="0"/>
                </a:rPr>
                <a:t>ALU</a:t>
              </a:r>
              <a:endParaRPr lang="en-US" sz="1200" b="1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4" name="Right Arrow 83">
              <a:extLst>
                <a:ext uri="{FF2B5EF4-FFF2-40B4-BE49-F238E27FC236}">
                  <a16:creationId xmlns:a16="http://schemas.microsoft.com/office/drawing/2014/main" id="{325D049A-59CA-3A4F-87D7-2535E5E0F848}"/>
                </a:ext>
              </a:extLst>
            </p:cNvPr>
            <p:cNvSpPr/>
            <p:nvPr/>
          </p:nvSpPr>
          <p:spPr>
            <a:xfrm>
              <a:off x="8242631" y="7536206"/>
              <a:ext cx="660362" cy="15439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AC324248-2126-2140-AE7A-97353D58F3FE}"/>
                </a:ext>
              </a:extLst>
            </p:cNvPr>
            <p:cNvSpPr/>
            <p:nvPr/>
          </p:nvSpPr>
          <p:spPr>
            <a:xfrm>
              <a:off x="11416783" y="7536206"/>
              <a:ext cx="660362" cy="15439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Arrow 85">
              <a:extLst>
                <a:ext uri="{FF2B5EF4-FFF2-40B4-BE49-F238E27FC236}">
                  <a16:creationId xmlns:a16="http://schemas.microsoft.com/office/drawing/2014/main" id="{5BE65C99-51FB-EA45-A9D4-D2E3B1B8730A}"/>
                </a:ext>
              </a:extLst>
            </p:cNvPr>
            <p:cNvSpPr/>
            <p:nvPr/>
          </p:nvSpPr>
          <p:spPr>
            <a:xfrm>
              <a:off x="14590937" y="7536206"/>
              <a:ext cx="660362" cy="15439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ight Arrow 86">
              <a:extLst>
                <a:ext uri="{FF2B5EF4-FFF2-40B4-BE49-F238E27FC236}">
                  <a16:creationId xmlns:a16="http://schemas.microsoft.com/office/drawing/2014/main" id="{39591E6E-7A0F-8F45-B1CC-1FA07D0F7009}"/>
                </a:ext>
              </a:extLst>
            </p:cNvPr>
            <p:cNvSpPr/>
            <p:nvPr/>
          </p:nvSpPr>
          <p:spPr>
            <a:xfrm>
              <a:off x="17727998" y="7536206"/>
              <a:ext cx="660362" cy="15439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rapezoid 87">
              <a:extLst>
                <a:ext uri="{FF2B5EF4-FFF2-40B4-BE49-F238E27FC236}">
                  <a16:creationId xmlns:a16="http://schemas.microsoft.com/office/drawing/2014/main" id="{D8F0077F-2C65-7A4F-B5F3-4A513509932F}"/>
                </a:ext>
              </a:extLst>
            </p:cNvPr>
            <p:cNvSpPr/>
            <p:nvPr/>
          </p:nvSpPr>
          <p:spPr>
            <a:xfrm rot="5400000">
              <a:off x="10011816" y="5868778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rapezoid 88">
              <a:extLst>
                <a:ext uri="{FF2B5EF4-FFF2-40B4-BE49-F238E27FC236}">
                  <a16:creationId xmlns:a16="http://schemas.microsoft.com/office/drawing/2014/main" id="{5B81E783-74D8-264A-BA18-42CD370BF9E1}"/>
                </a:ext>
              </a:extLst>
            </p:cNvPr>
            <p:cNvSpPr/>
            <p:nvPr/>
          </p:nvSpPr>
          <p:spPr>
            <a:xfrm rot="5400000">
              <a:off x="10002958" y="8589831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rapezoid 89">
              <a:extLst>
                <a:ext uri="{FF2B5EF4-FFF2-40B4-BE49-F238E27FC236}">
                  <a16:creationId xmlns:a16="http://schemas.microsoft.com/office/drawing/2014/main" id="{4B6BD6CF-87A4-214E-A91F-33B277136FF5}"/>
                </a:ext>
              </a:extLst>
            </p:cNvPr>
            <p:cNvSpPr/>
            <p:nvPr/>
          </p:nvSpPr>
          <p:spPr>
            <a:xfrm rot="5400000">
              <a:off x="9968558" y="11310880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rapezoid 90">
              <a:extLst>
                <a:ext uri="{FF2B5EF4-FFF2-40B4-BE49-F238E27FC236}">
                  <a16:creationId xmlns:a16="http://schemas.microsoft.com/office/drawing/2014/main" id="{582070BA-3EE3-9840-9E7E-312450581F89}"/>
                </a:ext>
              </a:extLst>
            </p:cNvPr>
            <p:cNvSpPr/>
            <p:nvPr/>
          </p:nvSpPr>
          <p:spPr>
            <a:xfrm rot="5400000">
              <a:off x="13204825" y="5868778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Trapezoid 91">
              <a:extLst>
                <a:ext uri="{FF2B5EF4-FFF2-40B4-BE49-F238E27FC236}">
                  <a16:creationId xmlns:a16="http://schemas.microsoft.com/office/drawing/2014/main" id="{E84CA3B7-2810-DB45-88DF-98CC1C1E870B}"/>
                </a:ext>
              </a:extLst>
            </p:cNvPr>
            <p:cNvSpPr/>
            <p:nvPr/>
          </p:nvSpPr>
          <p:spPr>
            <a:xfrm rot="5400000">
              <a:off x="13195967" y="8589831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rapezoid 92">
              <a:extLst>
                <a:ext uri="{FF2B5EF4-FFF2-40B4-BE49-F238E27FC236}">
                  <a16:creationId xmlns:a16="http://schemas.microsoft.com/office/drawing/2014/main" id="{C0A7F93E-29BA-7944-B27A-33C139B7CDCD}"/>
                </a:ext>
              </a:extLst>
            </p:cNvPr>
            <p:cNvSpPr/>
            <p:nvPr/>
          </p:nvSpPr>
          <p:spPr>
            <a:xfrm rot="5400000">
              <a:off x="13161566" y="11310880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rapezoid 93">
              <a:extLst>
                <a:ext uri="{FF2B5EF4-FFF2-40B4-BE49-F238E27FC236}">
                  <a16:creationId xmlns:a16="http://schemas.microsoft.com/office/drawing/2014/main" id="{978C9067-15F8-674F-9275-5C328EECE655}"/>
                </a:ext>
              </a:extLst>
            </p:cNvPr>
            <p:cNvSpPr/>
            <p:nvPr/>
          </p:nvSpPr>
          <p:spPr>
            <a:xfrm rot="5400000">
              <a:off x="16366167" y="5868778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81B5BCA5-B354-D741-B498-DAB0B077083E}"/>
                </a:ext>
              </a:extLst>
            </p:cNvPr>
            <p:cNvSpPr/>
            <p:nvPr/>
          </p:nvSpPr>
          <p:spPr>
            <a:xfrm rot="5400000">
              <a:off x="16357309" y="8589831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A2F4FDF0-7A0C-F947-80B1-50D3580BDA43}"/>
                </a:ext>
              </a:extLst>
            </p:cNvPr>
            <p:cNvSpPr/>
            <p:nvPr/>
          </p:nvSpPr>
          <p:spPr>
            <a:xfrm rot="5400000">
              <a:off x="16322909" y="11310880"/>
              <a:ext cx="1537018" cy="790233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D5839DBA-302F-BD4D-8A14-DDF978D5259C}"/>
                </a:ext>
              </a:extLst>
            </p:cNvPr>
            <p:cNvSpPr/>
            <p:nvPr/>
          </p:nvSpPr>
          <p:spPr>
            <a:xfrm>
              <a:off x="8792836" y="5302828"/>
              <a:ext cx="2520910" cy="3823265"/>
            </a:xfrm>
            <a:prstGeom prst="roundRect">
              <a:avLst>
                <a:gd name="adj" fmla="val 3376"/>
              </a:avLst>
            </a:prstGeom>
            <a:solidFill>
              <a:srgbClr val="C00000">
                <a:alpha val="60000"/>
              </a:srgbClr>
            </a:solidFill>
            <a:ln>
              <a:solidFill>
                <a:srgbClr val="C0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Myriad Pro" charset="0"/>
                  <a:ea typeface="Myriad Pro" charset="0"/>
                  <a:cs typeface="Myriad Pro" charset="0"/>
                </a:rPr>
                <a:t>Match-</a:t>
              </a:r>
            </a:p>
            <a:p>
              <a:pPr algn="ctr"/>
              <a:r>
                <a:rPr lang="en-US" sz="3600" b="1" dirty="0">
                  <a:latin typeface="Myriad Pro" charset="0"/>
                  <a:ea typeface="Myriad Pro" charset="0"/>
                  <a:cs typeface="Myriad Pro" charset="0"/>
                </a:rPr>
                <a:t>Action </a:t>
              </a:r>
            </a:p>
            <a:p>
              <a:pPr algn="ctr"/>
              <a:r>
                <a:rPr lang="en-US" sz="3600" b="1" dirty="0">
                  <a:latin typeface="Myriad Pro" charset="0"/>
                  <a:ea typeface="Myriad Pro" charset="0"/>
                  <a:cs typeface="Myriad Pro" charset="0"/>
                </a:rPr>
                <a:t>Table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B840DBB-1789-C144-B818-49CD0932D4CD}"/>
                </a:ext>
              </a:extLst>
            </p:cNvPr>
            <p:cNvGrpSpPr/>
            <p:nvPr/>
          </p:nvGrpSpPr>
          <p:grpSpPr>
            <a:xfrm>
              <a:off x="1650363" y="4930053"/>
              <a:ext cx="3100335" cy="7110979"/>
              <a:chOff x="944698" y="2284250"/>
              <a:chExt cx="1066800" cy="1740095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6A0A6E5-6FE9-B647-A22D-ADCCE976B5C9}"/>
                  </a:ext>
                </a:extLst>
              </p:cNvPr>
              <p:cNvSpPr/>
              <p:nvPr/>
            </p:nvSpPr>
            <p:spPr>
              <a:xfrm>
                <a:off x="1189173" y="2284250"/>
                <a:ext cx="412750" cy="4127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AD2F02D-4645-EF46-B056-961CF358E8BC}"/>
                  </a:ext>
                </a:extLst>
              </p:cNvPr>
              <p:cNvSpPr/>
              <p:nvPr/>
            </p:nvSpPr>
            <p:spPr>
              <a:xfrm>
                <a:off x="1598748" y="2740370"/>
                <a:ext cx="412750" cy="4127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B27E0C6-A019-2348-B3FE-41471052BA84}"/>
                  </a:ext>
                </a:extLst>
              </p:cNvPr>
              <p:cNvSpPr/>
              <p:nvPr/>
            </p:nvSpPr>
            <p:spPr>
              <a:xfrm>
                <a:off x="944698" y="2757941"/>
                <a:ext cx="412750" cy="4127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BC749A9-30FC-D343-A7D5-A385011CA662}"/>
                  </a:ext>
                </a:extLst>
              </p:cNvPr>
              <p:cNvSpPr/>
              <p:nvPr/>
            </p:nvSpPr>
            <p:spPr>
              <a:xfrm>
                <a:off x="1343197" y="3210876"/>
                <a:ext cx="412750" cy="4127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62AD656-9E39-984D-A17B-EDCC548EFCEA}"/>
                  </a:ext>
                </a:extLst>
              </p:cNvPr>
              <p:cNvSpPr/>
              <p:nvPr/>
            </p:nvSpPr>
            <p:spPr>
              <a:xfrm>
                <a:off x="1065348" y="3611595"/>
                <a:ext cx="412750" cy="4127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4E7DAA07-EDA9-AA4A-928E-33436278B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7439" y="2921990"/>
                <a:ext cx="338053" cy="307006"/>
              </a:xfrm>
              <a:prstGeom prst="curvedConnector2">
                <a:avLst/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urved Connector 104">
                <a:extLst>
                  <a:ext uri="{FF2B5EF4-FFF2-40B4-BE49-F238E27FC236}">
                    <a16:creationId xmlns:a16="http://schemas.microsoft.com/office/drawing/2014/main" id="{E49A7BEA-7078-184D-BD0F-F18E24FDD9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81066" y="2604828"/>
                <a:ext cx="338053" cy="307006"/>
              </a:xfrm>
              <a:prstGeom prst="curvedConnector2">
                <a:avLst/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urved Connector 105">
                <a:extLst>
                  <a:ext uri="{FF2B5EF4-FFF2-40B4-BE49-F238E27FC236}">
                    <a16:creationId xmlns:a16="http://schemas.microsoft.com/office/drawing/2014/main" id="{E85052CD-4303-A448-9848-C070113862EC}"/>
                  </a:ext>
                </a:extLst>
              </p:cNvPr>
              <p:cNvCxnSpPr/>
              <p:nvPr/>
            </p:nvCxnSpPr>
            <p:spPr>
              <a:xfrm>
                <a:off x="1601923" y="2490625"/>
                <a:ext cx="203200" cy="249745"/>
              </a:xfrm>
              <a:prstGeom prst="curvedConnector2">
                <a:avLst/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urved Connector 106">
                <a:extLst>
                  <a:ext uri="{FF2B5EF4-FFF2-40B4-BE49-F238E27FC236}">
                    <a16:creationId xmlns:a16="http://schemas.microsoft.com/office/drawing/2014/main" id="{4B4F5089-F95A-B84C-BFD7-5AC37FE61B38}"/>
                  </a:ext>
                </a:extLst>
              </p:cNvPr>
              <p:cNvCxnSpPr/>
              <p:nvPr/>
            </p:nvCxnSpPr>
            <p:spPr>
              <a:xfrm flipH="1">
                <a:off x="1417653" y="2946745"/>
                <a:ext cx="593845" cy="1017155"/>
              </a:xfrm>
              <a:prstGeom prst="curvedConnector4">
                <a:avLst>
                  <a:gd name="adj1" fmla="val -4973"/>
                  <a:gd name="adj2" fmla="val 98975"/>
                </a:avLst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urved Connector 107">
                <a:extLst>
                  <a:ext uri="{FF2B5EF4-FFF2-40B4-BE49-F238E27FC236}">
                    <a16:creationId xmlns:a16="http://schemas.microsoft.com/office/drawing/2014/main" id="{B95CA452-9078-6B43-BD63-23AA0D7CB74D}"/>
                  </a:ext>
                </a:extLst>
              </p:cNvPr>
              <p:cNvCxnSpPr/>
              <p:nvPr/>
            </p:nvCxnSpPr>
            <p:spPr>
              <a:xfrm rot="10800000" flipV="1">
                <a:off x="1125794" y="3417250"/>
                <a:ext cx="217403" cy="254790"/>
              </a:xfrm>
              <a:prstGeom prst="curvedConnector2">
                <a:avLst/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urved Connector 108">
                <a:extLst>
                  <a:ext uri="{FF2B5EF4-FFF2-40B4-BE49-F238E27FC236}">
                    <a16:creationId xmlns:a16="http://schemas.microsoft.com/office/drawing/2014/main" id="{A2927B87-D3B2-194C-B64B-023561E874E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036830" y="2476656"/>
                <a:ext cx="184030" cy="327761"/>
              </a:xfrm>
              <a:prstGeom prst="curvedConnector2">
                <a:avLst/>
              </a:prstGeom>
              <a:ln w="19050"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92405D0-3701-F745-87BB-4D3335358DA0}"/>
                </a:ext>
              </a:extLst>
            </p:cNvPr>
            <p:cNvSpPr txBox="1"/>
            <p:nvPr/>
          </p:nvSpPr>
          <p:spPr>
            <a:xfrm>
              <a:off x="2342422" y="3436205"/>
              <a:ext cx="179376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libaba Sans 102"/>
                </a:rPr>
                <a:t>Parser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99F0E30-DDA8-C445-A36A-6C5E69DD4B78}"/>
                </a:ext>
              </a:extLst>
            </p:cNvPr>
            <p:cNvSpPr txBox="1"/>
            <p:nvPr/>
          </p:nvSpPr>
          <p:spPr>
            <a:xfrm>
              <a:off x="18843249" y="3387119"/>
              <a:ext cx="2523128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 err="1">
                  <a:solidFill>
                    <a:schemeClr val="bg1"/>
                  </a:solidFill>
                </a:rPr>
                <a:t>Dep</a:t>
              </a:r>
              <a:r>
                <a:rPr kumimoji="0" lang="en-US" sz="5000" b="1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libaba Sans 102"/>
                </a:rPr>
                <a:t>arser</a:t>
              </a: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libaba Sans 102"/>
              </a:endParaRP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15EB039-235A-0842-B4F8-3760A838CE77}"/>
              </a:ext>
            </a:extLst>
          </p:cNvPr>
          <p:cNvCxnSpPr/>
          <p:nvPr/>
        </p:nvCxnSpPr>
        <p:spPr>
          <a:xfrm>
            <a:off x="2831210" y="4295651"/>
            <a:ext cx="0" cy="10671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B14ED86-6A07-0746-B88F-FD65F903E54E}"/>
              </a:ext>
            </a:extLst>
          </p:cNvPr>
          <p:cNvCxnSpPr/>
          <p:nvPr/>
        </p:nvCxnSpPr>
        <p:spPr>
          <a:xfrm>
            <a:off x="12594057" y="4295651"/>
            <a:ext cx="0" cy="10671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23DAA2F-7F88-1C4C-8DED-F6CABBAE1F13}"/>
              </a:ext>
            </a:extLst>
          </p:cNvPr>
          <p:cNvCxnSpPr>
            <a:cxnSpLocks/>
          </p:cNvCxnSpPr>
          <p:nvPr/>
        </p:nvCxnSpPr>
        <p:spPr>
          <a:xfrm flipH="1">
            <a:off x="5241021" y="4415514"/>
            <a:ext cx="44816" cy="42767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AB413B7-E7A9-9340-A563-CD01C882BA8A}"/>
              </a:ext>
            </a:extLst>
          </p:cNvPr>
          <p:cNvSpPr txBox="1"/>
          <p:nvPr/>
        </p:nvSpPr>
        <p:spPr>
          <a:xfrm>
            <a:off x="1764308" y="2676594"/>
            <a:ext cx="2193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Limited </a:t>
            </a:r>
          </a:p>
          <a:p>
            <a:pPr algn="ctr"/>
            <a:r>
              <a:rPr lang="en-US" sz="4800" dirty="0"/>
              <a:t>depth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AD25B94-4E4A-7748-ACDE-F3E4588F3BE1}"/>
              </a:ext>
            </a:extLst>
          </p:cNvPr>
          <p:cNvSpPr txBox="1"/>
          <p:nvPr/>
        </p:nvSpPr>
        <p:spPr>
          <a:xfrm>
            <a:off x="4254249" y="2676594"/>
            <a:ext cx="2193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Limited </a:t>
            </a:r>
          </a:p>
          <a:p>
            <a:pPr algn="ctr"/>
            <a:r>
              <a:rPr lang="en-US" sz="4800" dirty="0"/>
              <a:t># bits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53617F5-B79C-AA43-BC08-1A3F9D43A178}"/>
              </a:ext>
            </a:extLst>
          </p:cNvPr>
          <p:cNvSpPr txBox="1"/>
          <p:nvPr/>
        </p:nvSpPr>
        <p:spPr>
          <a:xfrm>
            <a:off x="7167598" y="2676594"/>
            <a:ext cx="2193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Limited </a:t>
            </a:r>
          </a:p>
          <a:p>
            <a:pPr algn="ctr"/>
            <a:r>
              <a:rPr lang="en-US" sz="4800" dirty="0"/>
              <a:t># rules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CF3C0C-C173-3F44-BC7B-6AA0B0C1175E}"/>
              </a:ext>
            </a:extLst>
          </p:cNvPr>
          <p:cNvSpPr txBox="1"/>
          <p:nvPr/>
        </p:nvSpPr>
        <p:spPr>
          <a:xfrm>
            <a:off x="10171916" y="2676594"/>
            <a:ext cx="4939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Limited # registers </a:t>
            </a:r>
          </a:p>
          <a:p>
            <a:pPr algn="ctr"/>
            <a:r>
              <a:rPr lang="en-US" sz="4800" dirty="0"/>
              <a:t>and # of accesses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B3D6CBB-925C-894B-AE72-C6D901CC19BD}"/>
              </a:ext>
            </a:extLst>
          </p:cNvPr>
          <p:cNvSpPr txBox="1"/>
          <p:nvPr/>
        </p:nvSpPr>
        <p:spPr>
          <a:xfrm>
            <a:off x="15952158" y="2676594"/>
            <a:ext cx="32015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Limited ALU</a:t>
            </a:r>
          </a:p>
          <a:p>
            <a:pPr algn="ctr"/>
            <a:r>
              <a:rPr lang="en-US" sz="4800" dirty="0"/>
              <a:t>operations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A819587-D339-E842-ADCA-E013BF8F4E54}"/>
              </a:ext>
            </a:extLst>
          </p:cNvPr>
          <p:cNvCxnSpPr>
            <a:cxnSpLocks/>
          </p:cNvCxnSpPr>
          <p:nvPr/>
        </p:nvCxnSpPr>
        <p:spPr>
          <a:xfrm>
            <a:off x="8264210" y="4530192"/>
            <a:ext cx="605509" cy="2623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717DD8C-2658-224D-BE75-BD1398714341}"/>
              </a:ext>
            </a:extLst>
          </p:cNvPr>
          <p:cNvCxnSpPr>
            <a:cxnSpLocks/>
          </p:cNvCxnSpPr>
          <p:nvPr/>
        </p:nvCxnSpPr>
        <p:spPr>
          <a:xfrm flipH="1">
            <a:off x="17195056" y="4280149"/>
            <a:ext cx="167777" cy="30164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72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Solution: Compact Data Structures</a:t>
            </a:r>
            <a:endParaRPr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69D580-CB36-8E46-B9F6-A7C9BCCA6293}"/>
              </a:ext>
            </a:extLst>
          </p:cNvPr>
          <p:cNvSpPr txBox="1">
            <a:spLocks/>
          </p:cNvSpPr>
          <p:nvPr/>
        </p:nvSpPr>
        <p:spPr>
          <a:xfrm>
            <a:off x="682753" y="2873828"/>
            <a:ext cx="22217464" cy="103088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7467"/>
              <a:t>Approximate analysis is fine</a:t>
            </a:r>
          </a:p>
          <a:p>
            <a:pPr lvl="1" hangingPunct="1"/>
            <a:r>
              <a:rPr lang="en-US" sz="6400"/>
              <a:t>Microbursts: size estimate for just the large flows</a:t>
            </a:r>
          </a:p>
          <a:p>
            <a:pPr lvl="1" hangingPunct="1"/>
            <a:r>
              <a:rPr lang="en-US" sz="6400"/>
              <a:t>DDoS: rough count for large #s of distinct sources</a:t>
            </a:r>
          </a:p>
          <a:p>
            <a:pPr lvl="1" hangingPunct="1"/>
            <a:r>
              <a:rPr lang="en-US" sz="6400"/>
              <a:t>Path performance: rough estimates for best paths</a:t>
            </a:r>
          </a:p>
          <a:p>
            <a:pPr marL="1512168" lvl="1" indent="0" hangingPunct="1">
              <a:buFontTx/>
              <a:buNone/>
            </a:pPr>
            <a:endParaRPr lang="en-US" sz="6400"/>
          </a:p>
          <a:p>
            <a:pPr hangingPunct="1"/>
            <a:r>
              <a:rPr lang="en-US" sz="7467"/>
              <a:t>Data structures can fit in data-plane registers</a:t>
            </a:r>
          </a:p>
          <a:p>
            <a:pPr lvl="1" hangingPunct="1"/>
            <a:r>
              <a:rPr lang="en-US" sz="6400"/>
              <a:t>Sketch (e.g., Bloom filter, count-min sketch, etc.)</a:t>
            </a:r>
          </a:p>
          <a:p>
            <a:pPr lvl="1" hangingPunct="1"/>
            <a:r>
              <a:rPr lang="en-US" sz="6400"/>
              <a:t>Small hash table (e.g., cache of the popular keys)</a:t>
            </a:r>
          </a:p>
          <a:p>
            <a:pPr lvl="1" hangingPunct="1"/>
            <a:endParaRPr lang="en-US" dirty="0"/>
          </a:p>
        </p:txBody>
      </p:sp>
      <p:pic>
        <p:nvPicPr>
          <p:cNvPr id="14" name="Picture 4" descr="Equals Clip Art at Clker.com - vector clip art online, royalty free &amp;  public domain">
            <a:extLst>
              <a:ext uri="{FF2B5EF4-FFF2-40B4-BE49-F238E27FC236}">
                <a16:creationId xmlns:a16="http://schemas.microsoft.com/office/drawing/2014/main" id="{254412DD-022F-074C-82A9-D8D44C0A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552" y="4371557"/>
            <a:ext cx="3363795" cy="23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unction, funnel, hash, hashing, hash function icon - Download on Iconfinder">
            <a:extLst>
              <a:ext uri="{FF2B5EF4-FFF2-40B4-BE49-F238E27FC236}">
                <a16:creationId xmlns:a16="http://schemas.microsoft.com/office/drawing/2014/main" id="{D3199A8B-DAFD-7840-B926-8CB722F5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393" y="8743116"/>
            <a:ext cx="4198112" cy="41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76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Grand Challenge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6B51C-F232-864A-AAF3-68F59C92D622}"/>
              </a:ext>
            </a:extLst>
          </p:cNvPr>
          <p:cNvSpPr txBox="1"/>
          <p:nvPr/>
        </p:nvSpPr>
        <p:spPr>
          <a:xfrm>
            <a:off x="-369033" y="2826479"/>
            <a:ext cx="10412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/>
              <a:t>High-level goals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DE50C-9D3E-F541-BD79-F7C77A2BC13F}"/>
              </a:ext>
            </a:extLst>
          </p:cNvPr>
          <p:cNvSpPr/>
          <p:nvPr/>
        </p:nvSpPr>
        <p:spPr>
          <a:xfrm>
            <a:off x="2725197" y="5276943"/>
            <a:ext cx="4345547" cy="13952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B0AE1-4993-1D4F-B8B4-FED48A25C9B8}"/>
              </a:ext>
            </a:extLst>
          </p:cNvPr>
          <p:cNvSpPr txBox="1"/>
          <p:nvPr/>
        </p:nvSpPr>
        <p:spPr>
          <a:xfrm flipH="1">
            <a:off x="2869275" y="5312406"/>
            <a:ext cx="4345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chemeClr val="bg1"/>
                </a:solidFill>
              </a:rPr>
              <a:t>Compiler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E95F2C-A156-A240-89FB-5144533A94C3}"/>
              </a:ext>
            </a:extLst>
          </p:cNvPr>
          <p:cNvCxnSpPr>
            <a:cxnSpLocks/>
          </p:cNvCxnSpPr>
          <p:nvPr/>
        </p:nvCxnSpPr>
        <p:spPr>
          <a:xfrm>
            <a:off x="3498192" y="6706503"/>
            <a:ext cx="0" cy="754904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4E008E-0467-D349-9D5F-9261788D6BBE}"/>
              </a:ext>
            </a:extLst>
          </p:cNvPr>
          <p:cNvCxnSpPr>
            <a:cxnSpLocks/>
          </p:cNvCxnSpPr>
          <p:nvPr/>
        </p:nvCxnSpPr>
        <p:spPr>
          <a:xfrm>
            <a:off x="5042045" y="6706503"/>
            <a:ext cx="0" cy="754904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CCAF6D-A032-0247-A744-3D54961C8C68}"/>
              </a:ext>
            </a:extLst>
          </p:cNvPr>
          <p:cNvCxnSpPr>
            <a:cxnSpLocks/>
          </p:cNvCxnSpPr>
          <p:nvPr/>
        </p:nvCxnSpPr>
        <p:spPr>
          <a:xfrm>
            <a:off x="6422403" y="6706503"/>
            <a:ext cx="0" cy="754904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EFFDE-8F63-4947-B62A-6012B499A7E7}"/>
              </a:ext>
            </a:extLst>
          </p:cNvPr>
          <p:cNvCxnSpPr>
            <a:cxnSpLocks/>
          </p:cNvCxnSpPr>
          <p:nvPr/>
        </p:nvCxnSpPr>
        <p:spPr>
          <a:xfrm>
            <a:off x="4823501" y="4494761"/>
            <a:ext cx="0" cy="754904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74AFA8-9927-0A46-AC86-DCB9F556CFD5}"/>
              </a:ext>
            </a:extLst>
          </p:cNvPr>
          <p:cNvGrpSpPr/>
          <p:nvPr/>
        </p:nvGrpSpPr>
        <p:grpSpPr>
          <a:xfrm>
            <a:off x="2959642" y="7678691"/>
            <a:ext cx="4052701" cy="4408544"/>
            <a:chOff x="3026664" y="1636776"/>
            <a:chExt cx="3160856" cy="3383281"/>
          </a:xfrm>
        </p:grpSpPr>
        <p:sp>
          <p:nvSpPr>
            <p:cNvPr id="11" name="Circular Arrow 10">
              <a:extLst>
                <a:ext uri="{FF2B5EF4-FFF2-40B4-BE49-F238E27FC236}">
                  <a16:creationId xmlns:a16="http://schemas.microsoft.com/office/drawing/2014/main" id="{28CF0426-23F3-104A-A5B1-52BC325A05E2}"/>
                </a:ext>
              </a:extLst>
            </p:cNvPr>
            <p:cNvSpPr/>
            <p:nvPr/>
          </p:nvSpPr>
          <p:spPr>
            <a:xfrm>
              <a:off x="3026664" y="1636776"/>
              <a:ext cx="3090672" cy="3127248"/>
            </a:xfrm>
            <a:prstGeom prst="circular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4">
                <a:solidFill>
                  <a:schemeClr val="tx1"/>
                </a:solidFill>
              </a:endParaRPr>
            </a:p>
          </p:txBody>
        </p:sp>
        <p:sp>
          <p:nvSpPr>
            <p:cNvPr id="12" name="Circular Arrow 11">
              <a:extLst>
                <a:ext uri="{FF2B5EF4-FFF2-40B4-BE49-F238E27FC236}">
                  <a16:creationId xmlns:a16="http://schemas.microsoft.com/office/drawing/2014/main" id="{E68E9817-79E1-2A43-AC5C-F337EAA945A0}"/>
                </a:ext>
              </a:extLst>
            </p:cNvPr>
            <p:cNvSpPr/>
            <p:nvPr/>
          </p:nvSpPr>
          <p:spPr>
            <a:xfrm flipH="1" flipV="1">
              <a:off x="3096848" y="2011681"/>
              <a:ext cx="3090672" cy="3008376"/>
            </a:xfrm>
            <a:prstGeom prst="circular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4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A61E2A-8A96-CC4F-86BA-2673C56B390F}"/>
              </a:ext>
            </a:extLst>
          </p:cNvPr>
          <p:cNvGrpSpPr/>
          <p:nvPr/>
        </p:nvGrpSpPr>
        <p:grpSpPr>
          <a:xfrm>
            <a:off x="10844020" y="3233031"/>
            <a:ext cx="11675059" cy="8199238"/>
            <a:chOff x="4082273" y="1058839"/>
            <a:chExt cx="4378147" cy="307471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76BE000-0709-2146-BE97-4C5901319FCE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V="1">
              <a:off x="4173815" y="3676977"/>
              <a:ext cx="3890324" cy="2913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2">
              <a:extLst>
                <a:ext uri="{FF2B5EF4-FFF2-40B4-BE49-F238E27FC236}">
                  <a16:creationId xmlns:a16="http://schemas.microsoft.com/office/drawing/2014/main" id="{6C60425B-5986-AA43-B7F4-B42747F62E8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981" y="3359393"/>
              <a:ext cx="989156" cy="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9D6AC38-4C3E-064E-A9BD-CFB7E4BF6BAB}"/>
                </a:ext>
              </a:extLst>
            </p:cNvPr>
            <p:cNvSpPr/>
            <p:nvPr/>
          </p:nvSpPr>
          <p:spPr>
            <a:xfrm>
              <a:off x="5242017" y="3122547"/>
              <a:ext cx="832896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Switch OS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2B95A49-4443-0147-BD58-66AF9AB80B55}"/>
                </a:ext>
              </a:extLst>
            </p:cNvPr>
            <p:cNvSpPr/>
            <p:nvPr/>
          </p:nvSpPr>
          <p:spPr>
            <a:xfrm>
              <a:off x="5176384" y="3777822"/>
              <a:ext cx="989156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      switch</a:t>
              </a:r>
            </a:p>
          </p:txBody>
        </p:sp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39CE8ED6-8CC2-D743-9F5A-AA14FAC1B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5289029" y="3816878"/>
              <a:ext cx="247883" cy="205740"/>
            </a:xfrm>
            <a:prstGeom prst="rect">
              <a:avLst/>
            </a:prstGeom>
            <a:effectLst/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D2B67F0-3D44-964F-A915-0FF13B4AD798}"/>
                </a:ext>
              </a:extLst>
            </p:cNvPr>
            <p:cNvSpPr/>
            <p:nvPr/>
          </p:nvSpPr>
          <p:spPr>
            <a:xfrm>
              <a:off x="5696986" y="2141135"/>
              <a:ext cx="989156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Controller</a:t>
              </a:r>
            </a:p>
          </p:txBody>
        </p:sp>
        <p:pic>
          <p:nvPicPr>
            <p:cNvPr id="20" name="Picture 42">
              <a:extLst>
                <a:ext uri="{FF2B5EF4-FFF2-40B4-BE49-F238E27FC236}">
                  <a16:creationId xmlns:a16="http://schemas.microsoft.com/office/drawing/2014/main" id="{1883C776-49D1-3048-B390-5AAE03E943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153" y="3356010"/>
              <a:ext cx="989156" cy="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B759F71-CDD5-6A40-9E0D-5DB624069AA7}"/>
                </a:ext>
              </a:extLst>
            </p:cNvPr>
            <p:cNvSpPr/>
            <p:nvPr/>
          </p:nvSpPr>
          <p:spPr>
            <a:xfrm>
              <a:off x="6515188" y="3119164"/>
              <a:ext cx="832896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Switch OS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701B50D-A038-5840-9619-9D99AFEB159C}"/>
                </a:ext>
              </a:extLst>
            </p:cNvPr>
            <p:cNvSpPr/>
            <p:nvPr/>
          </p:nvSpPr>
          <p:spPr>
            <a:xfrm>
              <a:off x="6449556" y="3774439"/>
              <a:ext cx="989156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      switch</a:t>
              </a:r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31A61E89-53FD-E64D-86D1-7DD374CE3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6562201" y="3813495"/>
              <a:ext cx="247883" cy="205740"/>
            </a:xfrm>
            <a:prstGeom prst="rect">
              <a:avLst/>
            </a:prstGeom>
            <a:effectLst/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B9E5195-D708-6D47-9630-EF1217081A47}"/>
                </a:ext>
              </a:extLst>
            </p:cNvPr>
            <p:cNvSpPr/>
            <p:nvPr/>
          </p:nvSpPr>
          <p:spPr>
            <a:xfrm>
              <a:off x="7880550" y="3570095"/>
              <a:ext cx="477749" cy="292814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NIC</a:t>
              </a:r>
            </a:p>
          </p:txBody>
        </p:sp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B1B26DEE-67D1-3348-A030-A43859F1206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550" y="3287673"/>
              <a:ext cx="477749" cy="292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BA23891-39C2-194E-8FDD-D4E216F73E30}"/>
                </a:ext>
              </a:extLst>
            </p:cNvPr>
            <p:cNvSpPr/>
            <p:nvPr/>
          </p:nvSpPr>
          <p:spPr>
            <a:xfrm>
              <a:off x="7778425" y="3851131"/>
              <a:ext cx="681995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      NIC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4E3CC3F-85FE-3C49-A57A-4D7473894CD8}"/>
                </a:ext>
              </a:extLst>
            </p:cNvPr>
            <p:cNvSpPr/>
            <p:nvPr/>
          </p:nvSpPr>
          <p:spPr>
            <a:xfrm>
              <a:off x="7755026" y="3073258"/>
              <a:ext cx="681995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defTabSz="1219186">
                <a:defRPr/>
              </a:pPr>
              <a:r>
                <a:rPr lang="en-US" sz="3200" dirty="0" err="1">
                  <a:solidFill>
                    <a:prstClr val="white"/>
                  </a:solidFill>
                  <a:latin typeface="Intel Clear"/>
                </a:rPr>
                <a:t>vSwitch</a:t>
              </a:r>
              <a:endParaRPr lang="en-US" sz="3200" dirty="0">
                <a:solidFill>
                  <a:prstClr val="white"/>
                </a:solidFill>
                <a:latin typeface="Intel Clear"/>
              </a:endParaRPr>
            </a:p>
          </p:txBody>
        </p:sp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C68C7A33-1668-9C40-B23A-C755C93B0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7848140" y="3896054"/>
              <a:ext cx="247883" cy="205740"/>
            </a:xfrm>
            <a:prstGeom prst="rect">
              <a:avLst/>
            </a:prstGeom>
            <a:effectLst/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C22863D-8ADC-304B-858A-C4F9637FDD93}"/>
                </a:ext>
              </a:extLst>
            </p:cNvPr>
            <p:cNvSpPr/>
            <p:nvPr/>
          </p:nvSpPr>
          <p:spPr>
            <a:xfrm>
              <a:off x="4173815" y="3559704"/>
              <a:ext cx="477749" cy="292814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NIC</a:t>
              </a:r>
            </a:p>
          </p:txBody>
        </p:sp>
        <p:pic>
          <p:nvPicPr>
            <p:cNvPr id="30" name="Picture 42">
              <a:extLst>
                <a:ext uri="{FF2B5EF4-FFF2-40B4-BE49-F238E27FC236}">
                  <a16:creationId xmlns:a16="http://schemas.microsoft.com/office/drawing/2014/main" id="{79846E9F-8847-0845-8817-9F4EB3EC1E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815" y="3277281"/>
              <a:ext cx="477749" cy="292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C085396-EDD0-9D45-A4E5-197FAB54577F}"/>
                </a:ext>
              </a:extLst>
            </p:cNvPr>
            <p:cNvSpPr/>
            <p:nvPr/>
          </p:nvSpPr>
          <p:spPr>
            <a:xfrm>
              <a:off x="4093434" y="3842103"/>
              <a:ext cx="681995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      NIC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939AB23-625B-2D43-9613-A659D897D205}"/>
                </a:ext>
              </a:extLst>
            </p:cNvPr>
            <p:cNvSpPr/>
            <p:nvPr/>
          </p:nvSpPr>
          <p:spPr>
            <a:xfrm>
              <a:off x="4082273" y="3039628"/>
              <a:ext cx="681995" cy="28242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defTabSz="1219186">
                <a:defRPr/>
              </a:pPr>
              <a:r>
                <a:rPr lang="en-US" sz="3200" dirty="0">
                  <a:solidFill>
                    <a:prstClr val="white"/>
                  </a:solidFill>
                  <a:latin typeface="Intel Clear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Intel Clear"/>
                </a:rPr>
                <a:t>vSwitch</a:t>
              </a:r>
              <a:endParaRPr lang="en-US" sz="3200" dirty="0">
                <a:solidFill>
                  <a:prstClr val="white"/>
                </a:solidFill>
                <a:latin typeface="Intel Clear"/>
              </a:endParaRPr>
            </a:p>
          </p:txBody>
        </p:sp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53175F1E-311B-A34D-B726-A9960A08E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4154269" y="3874961"/>
              <a:ext cx="247883" cy="205740"/>
            </a:xfrm>
            <a:prstGeom prst="rect">
              <a:avLst/>
            </a:prstGeom>
            <a:effectLst/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8F3F4EA-5E7E-F249-87A9-EE8AEC29CE11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4359678" y="2282346"/>
              <a:ext cx="1337308" cy="743968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2F27BC9-9508-1549-A1DB-282A0D9CE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1564" y="2423557"/>
              <a:ext cx="1061046" cy="1439352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A7C3FCD-D3F8-C443-8328-767BDC6DD57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flipH="1">
              <a:off x="5658465" y="2423557"/>
              <a:ext cx="354574" cy="698990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2F983E4-63D0-0F41-A7F4-00F0893CF9BB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6389443" y="2387702"/>
              <a:ext cx="542193" cy="731462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B2F6B4-BB1E-EF41-B27A-49D40599EF45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6686142" y="2264419"/>
              <a:ext cx="1409882" cy="808839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D7FC2F-EC6D-D445-B9AF-8FA39063C22C}"/>
                </a:ext>
              </a:extLst>
            </p:cNvPr>
            <p:cNvCxnSpPr>
              <a:cxnSpLocks/>
            </p:cNvCxnSpPr>
            <p:nvPr/>
          </p:nvCxnSpPr>
          <p:spPr>
            <a:xfrm>
              <a:off x="6647357" y="2311011"/>
              <a:ext cx="1183859" cy="1563950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D40AEA-A8E3-9C43-9539-5EE5F7EFE920}"/>
                </a:ext>
              </a:extLst>
            </p:cNvPr>
            <p:cNvSpPr txBox="1"/>
            <p:nvPr/>
          </p:nvSpPr>
          <p:spPr>
            <a:xfrm>
              <a:off x="4214691" y="1058839"/>
              <a:ext cx="3904731" cy="46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467" b="1" dirty="0"/>
                <a:t>Distributed software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36D67E-0745-7E4B-8F2E-3FF58682D9DD}"/>
              </a:ext>
            </a:extLst>
          </p:cNvPr>
          <p:cNvSpPr txBox="1"/>
          <p:nvPr/>
        </p:nvSpPr>
        <p:spPr>
          <a:xfrm>
            <a:off x="-251689" y="9176587"/>
            <a:ext cx="1041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control</a:t>
            </a:r>
            <a:br>
              <a:rPr lang="en-US" sz="4800" b="1" dirty="0"/>
            </a:br>
            <a:r>
              <a:rPr lang="en-US" sz="4800" b="1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692865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Programmability From Top-to-Bottom and End-to-End</a:t>
            </a:r>
            <a:endParaRPr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A4FDDFB-6C57-9844-921B-5C15833F2929}"/>
              </a:ext>
            </a:extLst>
          </p:cNvPr>
          <p:cNvSpPr/>
          <p:nvPr/>
        </p:nvSpPr>
        <p:spPr>
          <a:xfrm>
            <a:off x="11223753" y="7035453"/>
            <a:ext cx="570989" cy="214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4" dirty="0"/>
              <a:t> 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1450DE6-052D-384E-A85A-71ADFD236E28}"/>
              </a:ext>
            </a:extLst>
          </p:cNvPr>
          <p:cNvSpPr/>
          <p:nvPr/>
        </p:nvSpPr>
        <p:spPr>
          <a:xfrm>
            <a:off x="11223753" y="7035453"/>
            <a:ext cx="570989" cy="214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4" dirty="0"/>
              <a:t> 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73844D9-B185-AC4D-9759-34A00E94472D}"/>
              </a:ext>
            </a:extLst>
          </p:cNvPr>
          <p:cNvSpPr/>
          <p:nvPr/>
        </p:nvSpPr>
        <p:spPr>
          <a:xfrm>
            <a:off x="11223753" y="7035453"/>
            <a:ext cx="570989" cy="214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4" dirty="0"/>
              <a:t> 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023A5560-4DB6-A74A-B1E5-B67D1369DC05}"/>
              </a:ext>
            </a:extLst>
          </p:cNvPr>
          <p:cNvSpPr/>
          <p:nvPr/>
        </p:nvSpPr>
        <p:spPr>
          <a:xfrm>
            <a:off x="3375378" y="11595162"/>
            <a:ext cx="1273997" cy="780837"/>
          </a:xfrm>
          <a:prstGeom prst="roundRect">
            <a:avLst/>
          </a:prstGeom>
          <a:solidFill>
            <a:srgbClr val="004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86">
              <a:defRPr/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NIC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AB9518E-1263-3044-B26D-12FC02B1840E}"/>
              </a:ext>
            </a:extLst>
          </p:cNvPr>
          <p:cNvCxnSpPr>
            <a:cxnSpLocks/>
            <a:stCxn id="93" idx="3"/>
          </p:cNvCxnSpPr>
          <p:nvPr/>
        </p:nvCxnSpPr>
        <p:spPr>
          <a:xfrm flipV="1">
            <a:off x="4649375" y="11976571"/>
            <a:ext cx="13901608" cy="901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4AC483D-0171-0042-8422-FDC56149332C}"/>
              </a:ext>
            </a:extLst>
          </p:cNvPr>
          <p:cNvGrpSpPr/>
          <p:nvPr/>
        </p:nvGrpSpPr>
        <p:grpSpPr>
          <a:xfrm>
            <a:off x="8255367" y="11320180"/>
            <a:ext cx="6245480" cy="1460309"/>
            <a:chOff x="3114246" y="4000352"/>
            <a:chExt cx="2342055" cy="547616"/>
          </a:xfrm>
        </p:grpSpPr>
        <p:pic>
          <p:nvPicPr>
            <p:cNvPr id="96" name="Picture 42">
              <a:extLst>
                <a:ext uri="{FF2B5EF4-FFF2-40B4-BE49-F238E27FC236}">
                  <a16:creationId xmlns:a16="http://schemas.microsoft.com/office/drawing/2014/main" id="{32976085-CCE6-9C49-A562-52D6D13649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246" y="4000352"/>
              <a:ext cx="989156" cy="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42">
              <a:extLst>
                <a:ext uri="{FF2B5EF4-FFF2-40B4-BE49-F238E27FC236}">
                  <a16:creationId xmlns:a16="http://schemas.microsoft.com/office/drawing/2014/main" id="{61D9658D-E8B2-9044-884C-DCD8485431E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145" y="4000352"/>
              <a:ext cx="989156" cy="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8" name="Picture 22">
            <a:extLst>
              <a:ext uri="{FF2B5EF4-FFF2-40B4-BE49-F238E27FC236}">
                <a16:creationId xmlns:a16="http://schemas.microsoft.com/office/drawing/2014/main" id="{F9D9F580-FD1B-AB48-ABA8-5178A9FAD09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931" y="10311928"/>
            <a:ext cx="1876517" cy="243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DA523717-1761-064D-A0C8-4AEFB77A3F5C}"/>
              </a:ext>
            </a:extLst>
          </p:cNvPr>
          <p:cNvSpPr/>
          <p:nvPr/>
        </p:nvSpPr>
        <p:spPr>
          <a:xfrm>
            <a:off x="18064146" y="11541362"/>
            <a:ext cx="1273997" cy="780837"/>
          </a:xfrm>
          <a:prstGeom prst="roundRect">
            <a:avLst/>
          </a:prstGeom>
          <a:solidFill>
            <a:srgbClr val="004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86">
              <a:defRPr/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NIC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26B3C4E-2053-5344-B19F-7D23B7E3CBFB}"/>
              </a:ext>
            </a:extLst>
          </p:cNvPr>
          <p:cNvGrpSpPr/>
          <p:nvPr/>
        </p:nvGrpSpPr>
        <p:grpSpPr>
          <a:xfrm>
            <a:off x="20420022" y="10775081"/>
            <a:ext cx="2482037" cy="1428208"/>
            <a:chOff x="7913540" y="3820223"/>
            <a:chExt cx="930764" cy="535578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E7A1D03A-BB0A-964C-8C6F-577BEBC63D96}"/>
                </a:ext>
              </a:extLst>
            </p:cNvPr>
            <p:cNvSpPr/>
            <p:nvPr/>
          </p:nvSpPr>
          <p:spPr>
            <a:xfrm>
              <a:off x="7939279" y="4121691"/>
              <a:ext cx="905025" cy="234110"/>
            </a:xfrm>
            <a:prstGeom prst="roundRect">
              <a:avLst/>
            </a:prstGeom>
            <a:solidFill>
              <a:srgbClr val="054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defTabSz="1219186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Kernel stack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97EFC1AD-A24F-F942-AEDF-F85285F55359}"/>
                </a:ext>
              </a:extLst>
            </p:cNvPr>
            <p:cNvSpPr/>
            <p:nvPr/>
          </p:nvSpPr>
          <p:spPr>
            <a:xfrm>
              <a:off x="7929435" y="3820223"/>
              <a:ext cx="905025" cy="190264"/>
            </a:xfrm>
            <a:prstGeom prst="roundRect">
              <a:avLst/>
            </a:prstGeom>
            <a:solidFill>
              <a:srgbClr val="054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User space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E079893-A15A-B744-A60D-E31F16D1226A}"/>
                </a:ext>
              </a:extLst>
            </p:cNvPr>
            <p:cNvCxnSpPr>
              <a:cxnSpLocks/>
            </p:cNvCxnSpPr>
            <p:nvPr/>
          </p:nvCxnSpPr>
          <p:spPr>
            <a:xfrm>
              <a:off x="7913540" y="4057096"/>
              <a:ext cx="905025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ECC9019-2E5F-BD43-80C9-A5A685CC9E44}"/>
              </a:ext>
            </a:extLst>
          </p:cNvPr>
          <p:cNvGrpSpPr/>
          <p:nvPr/>
        </p:nvGrpSpPr>
        <p:grpSpPr>
          <a:xfrm>
            <a:off x="17931853" y="10036889"/>
            <a:ext cx="1564891" cy="1542107"/>
            <a:chOff x="1273660" y="2194809"/>
            <a:chExt cx="586834" cy="578290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0A1A58A9-28D4-E547-BAEF-2859D6D9E40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59" y="2369418"/>
              <a:ext cx="520250" cy="40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1223770-52BE-0842-9450-7E920661CF42}"/>
                </a:ext>
              </a:extLst>
            </p:cNvPr>
            <p:cNvSpPr/>
            <p:nvPr/>
          </p:nvSpPr>
          <p:spPr>
            <a:xfrm>
              <a:off x="1273660" y="2194809"/>
              <a:ext cx="586834" cy="488183"/>
            </a:xfrm>
            <a:prstGeom prst="rect">
              <a:avLst/>
            </a:prstGeom>
            <a:noFill/>
          </p:spPr>
          <p:txBody>
            <a:bodyPr spcFirstLastPara="1" wrap="none" lIns="243840" tIns="121920" rIns="243840" bIns="121920" numCol="1">
              <a:prstTxWarp prst="textArchDown">
                <a:avLst>
                  <a:gd name="adj" fmla="val 2445609"/>
                </a:avLst>
              </a:prstTxWarp>
              <a:spAutoFit/>
            </a:bodyPr>
            <a:lstStyle/>
            <a:p>
              <a:pPr algn="ctr"/>
              <a:r>
                <a:rPr lang="en-US" sz="11733" b="1" dirty="0" err="1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vSwitch</a:t>
              </a:r>
              <a:endParaRPr lang="en-US" sz="11733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25DBB8B-252B-C147-B6E5-BF3BB4A09C53}"/>
              </a:ext>
            </a:extLst>
          </p:cNvPr>
          <p:cNvGrpSpPr/>
          <p:nvPr/>
        </p:nvGrpSpPr>
        <p:grpSpPr>
          <a:xfrm>
            <a:off x="3612239" y="10007536"/>
            <a:ext cx="15441389" cy="3284904"/>
            <a:chOff x="1610621" y="3532393"/>
            <a:chExt cx="5790521" cy="1231839"/>
          </a:xfrm>
        </p:grpSpPr>
        <p:pic>
          <p:nvPicPr>
            <p:cNvPr id="108" name="Picture 107" descr="A close up of a logo&#10;&#10;Description automatically generated">
              <a:extLst>
                <a:ext uri="{FF2B5EF4-FFF2-40B4-BE49-F238E27FC236}">
                  <a16:creationId xmlns:a16="http://schemas.microsoft.com/office/drawing/2014/main" id="{0A5EECD9-43E3-1740-929E-B59FF8D0B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1610621" y="4445099"/>
              <a:ext cx="247883" cy="205740"/>
            </a:xfrm>
            <a:prstGeom prst="rect">
              <a:avLst/>
            </a:prstGeom>
            <a:effectLst/>
          </p:spPr>
        </p:pic>
        <p:pic>
          <p:nvPicPr>
            <p:cNvPr id="109" name="Picture 108" descr="A close up of a logo&#10;&#10;Description automatically generated">
              <a:extLst>
                <a:ext uri="{FF2B5EF4-FFF2-40B4-BE49-F238E27FC236}">
                  <a16:creationId xmlns:a16="http://schemas.microsoft.com/office/drawing/2014/main" id="{83D2D019-AB71-6148-B7FF-0EF8A6722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3722430" y="4558492"/>
              <a:ext cx="247883" cy="205740"/>
            </a:xfrm>
            <a:prstGeom prst="rect">
              <a:avLst/>
            </a:prstGeom>
            <a:effectLst/>
          </p:spPr>
        </p:pic>
        <p:pic>
          <p:nvPicPr>
            <p:cNvPr id="110" name="Picture 109" descr="A close up of a logo&#10;&#10;Description automatically generated">
              <a:extLst>
                <a:ext uri="{FF2B5EF4-FFF2-40B4-BE49-F238E27FC236}">
                  <a16:creationId xmlns:a16="http://schemas.microsoft.com/office/drawing/2014/main" id="{2025DDE2-F8EE-7D49-89E2-10570800E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5075329" y="4558492"/>
              <a:ext cx="247883" cy="205740"/>
            </a:xfrm>
            <a:prstGeom prst="rect">
              <a:avLst/>
            </a:prstGeom>
            <a:effectLst/>
          </p:spPr>
        </p:pic>
        <p:pic>
          <p:nvPicPr>
            <p:cNvPr id="111" name="Picture 110" descr="A close up of a logo&#10;&#10;Description automatically generated">
              <a:extLst>
                <a:ext uri="{FF2B5EF4-FFF2-40B4-BE49-F238E27FC236}">
                  <a16:creationId xmlns:a16="http://schemas.microsoft.com/office/drawing/2014/main" id="{D02CC416-E166-9947-9902-34CBEFE74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7153259" y="4432841"/>
              <a:ext cx="247883" cy="205740"/>
            </a:xfrm>
            <a:prstGeom prst="rect">
              <a:avLst/>
            </a:prstGeom>
            <a:effectLst/>
          </p:spPr>
        </p:pic>
        <p:pic>
          <p:nvPicPr>
            <p:cNvPr id="112" name="Picture 111" descr="A close up of a logo&#10;&#10;Description automatically generated">
              <a:extLst>
                <a:ext uri="{FF2B5EF4-FFF2-40B4-BE49-F238E27FC236}">
                  <a16:creationId xmlns:a16="http://schemas.microsoft.com/office/drawing/2014/main" id="{F7499072-DB52-A74B-AAD1-1C755ED84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7" b="20342"/>
            <a:stretch/>
          </p:blipFill>
          <p:spPr>
            <a:xfrm>
              <a:off x="7148696" y="3532393"/>
              <a:ext cx="247883" cy="205740"/>
            </a:xfrm>
            <a:prstGeom prst="rect">
              <a:avLst/>
            </a:prstGeom>
            <a:effectLst/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E6E4A97-11C4-AB4B-BE42-6C33BA59AD90}"/>
              </a:ext>
            </a:extLst>
          </p:cNvPr>
          <p:cNvSpPr txBox="1"/>
          <p:nvPr/>
        </p:nvSpPr>
        <p:spPr>
          <a:xfrm>
            <a:off x="20991771" y="10137471"/>
            <a:ext cx="12698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latin typeface="Calibri" charset="0"/>
                <a:ea typeface="Calibri" charset="0"/>
                <a:cs typeface="Calibri" charset="0"/>
              </a:rPr>
              <a:t>DPDK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6A3ABB7-B9A9-8E49-BAF3-A7598A4E34D4}"/>
              </a:ext>
            </a:extLst>
          </p:cNvPr>
          <p:cNvSpPr txBox="1"/>
          <p:nvPr/>
        </p:nvSpPr>
        <p:spPr>
          <a:xfrm>
            <a:off x="20647714" y="12064143"/>
            <a:ext cx="21242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latin typeface="Calibri" charset="0"/>
                <a:ea typeface="Calibri" charset="0"/>
                <a:cs typeface="Calibri" charset="0"/>
              </a:rPr>
              <a:t>XDP/</a:t>
            </a:r>
            <a:r>
              <a:rPr lang="en-US" sz="3733" dirty="0" err="1">
                <a:latin typeface="Calibri" charset="0"/>
                <a:ea typeface="Calibri" charset="0"/>
                <a:cs typeface="Calibri" charset="0"/>
              </a:rPr>
              <a:t>eBPF</a:t>
            </a:r>
            <a:endParaRPr lang="en-US" sz="3733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5F4E51-BEBD-2046-B771-06932B743C83}"/>
              </a:ext>
            </a:extLst>
          </p:cNvPr>
          <p:cNvGrpSpPr/>
          <p:nvPr/>
        </p:nvGrpSpPr>
        <p:grpSpPr>
          <a:xfrm>
            <a:off x="1977581" y="8205747"/>
            <a:ext cx="1766706" cy="5351167"/>
            <a:chOff x="575579" y="1331261"/>
            <a:chExt cx="459315" cy="156752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CE053D1-67E8-E14D-A27C-B525521589FE}"/>
                </a:ext>
              </a:extLst>
            </p:cNvPr>
            <p:cNvSpPr txBox="1"/>
            <p:nvPr/>
          </p:nvSpPr>
          <p:spPr>
            <a:xfrm>
              <a:off x="575579" y="2631281"/>
              <a:ext cx="423923" cy="267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5G Mobile</a:t>
              </a:r>
            </a:p>
            <a:p>
              <a:pPr algn="ctr"/>
              <a:r>
                <a:rPr lang="en-US" sz="2667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Network</a:t>
              </a:r>
            </a:p>
          </p:txBody>
        </p:sp>
        <p:pic>
          <p:nvPicPr>
            <p:cNvPr id="117" name="Picture 116" descr="A close up of a logo&#10;&#10;Description automatically generated">
              <a:extLst>
                <a:ext uri="{FF2B5EF4-FFF2-40B4-BE49-F238E27FC236}">
                  <a16:creationId xmlns:a16="http://schemas.microsoft.com/office/drawing/2014/main" id="{A23DFD6B-41FA-2841-B8E8-AA2DEDFDD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50000"/>
            </a:blip>
            <a:stretch>
              <a:fillRect/>
            </a:stretch>
          </p:blipFill>
          <p:spPr>
            <a:xfrm>
              <a:off x="585724" y="1331261"/>
              <a:ext cx="449170" cy="13313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82B5329-6B13-C740-B29C-DD16BD174480}"/>
              </a:ext>
            </a:extLst>
          </p:cNvPr>
          <p:cNvGrpSpPr/>
          <p:nvPr/>
        </p:nvGrpSpPr>
        <p:grpSpPr>
          <a:xfrm>
            <a:off x="4604391" y="2573387"/>
            <a:ext cx="13473859" cy="8996400"/>
            <a:chOff x="1982678" y="744587"/>
            <a:chExt cx="5052697" cy="3373650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A5EA1D38-73A3-5241-832C-90746BE3C7A0}"/>
                </a:ext>
              </a:extLst>
            </p:cNvPr>
            <p:cNvSpPr/>
            <p:nvPr/>
          </p:nvSpPr>
          <p:spPr>
            <a:xfrm rot="16200000">
              <a:off x="3388256" y="1139471"/>
              <a:ext cx="989561" cy="321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933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DoS Mitigation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78ACAEEB-9DE6-4D4B-9A1A-FCF75B6AE61C}"/>
                </a:ext>
              </a:extLst>
            </p:cNvPr>
            <p:cNvSpPr/>
            <p:nvPr/>
          </p:nvSpPr>
          <p:spPr>
            <a:xfrm rot="16200000">
              <a:off x="3762290" y="1139472"/>
              <a:ext cx="989560" cy="321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933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Traffic Engineering</a:t>
              </a: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35F3D2EC-4DB1-AF4A-ADFA-609AFBDD79E3}"/>
                </a:ext>
              </a:extLst>
            </p:cNvPr>
            <p:cNvSpPr/>
            <p:nvPr/>
          </p:nvSpPr>
          <p:spPr>
            <a:xfrm rot="16200000">
              <a:off x="4146715" y="1139471"/>
              <a:ext cx="989560" cy="321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933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Load</a:t>
              </a:r>
            </a:p>
            <a:p>
              <a:pPr algn="ctr">
                <a:lnSpc>
                  <a:spcPct val="80000"/>
                </a:lnSpc>
              </a:pPr>
              <a:r>
                <a:rPr lang="en-US" sz="2933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Balancing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7714169-8601-0A45-89F5-8D6980CEF737}"/>
                </a:ext>
              </a:extLst>
            </p:cNvPr>
            <p:cNvSpPr txBox="1"/>
            <p:nvPr/>
          </p:nvSpPr>
          <p:spPr>
            <a:xfrm>
              <a:off x="5223291" y="744587"/>
              <a:ext cx="511678" cy="804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13334" dirty="0"/>
                <a:t>…</a:t>
              </a:r>
              <a:endParaRPr lang="en-US" sz="13334" dirty="0"/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2F5A0CB3-477D-594C-9055-9DE6338A2D27}"/>
                </a:ext>
              </a:extLst>
            </p:cNvPr>
            <p:cNvSpPr/>
            <p:nvPr/>
          </p:nvSpPr>
          <p:spPr>
            <a:xfrm rot="16200000">
              <a:off x="4517882" y="1136860"/>
              <a:ext cx="989560" cy="321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933" dirty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Overlay Virtualization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AF04655-F3A8-784F-A9E1-949B60E3CBA0}"/>
                </a:ext>
              </a:extLst>
            </p:cNvPr>
            <p:cNvGrpSpPr/>
            <p:nvPr/>
          </p:nvGrpSpPr>
          <p:grpSpPr>
            <a:xfrm>
              <a:off x="1982678" y="2308712"/>
              <a:ext cx="5052697" cy="1809525"/>
              <a:chOff x="1982678" y="2308712"/>
              <a:chExt cx="5052697" cy="1809525"/>
            </a:xfrm>
          </p:grpSpPr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E40109BD-73F8-E945-9DCE-CC8DBE77A3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82678" y="2327026"/>
                <a:ext cx="1906495" cy="146864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D90B54F2-32D6-AA49-A80D-E281020DCA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36148" y="2333163"/>
                <a:ext cx="2066781" cy="178507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A17E1E57-F33C-A046-9ADB-9A64DA66D9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46372" y="2329195"/>
                <a:ext cx="430810" cy="169544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9764FB82-47DF-EA40-8748-81487553F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67" y="2321914"/>
                <a:ext cx="430810" cy="169544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16610B3B-1372-4546-8B9F-8A33F265F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0407" y="2321914"/>
                <a:ext cx="2066781" cy="178507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64A20233-9CA8-2341-89F9-359CC18CE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880" y="2308712"/>
                <a:ext cx="1906495" cy="146864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1776874-5697-AA45-B779-141E65EEDC2F}"/>
                </a:ext>
              </a:extLst>
            </p:cNvPr>
            <p:cNvSpPr/>
            <p:nvPr/>
          </p:nvSpPr>
          <p:spPr>
            <a:xfrm>
              <a:off x="3722430" y="1846791"/>
              <a:ext cx="1672932" cy="48818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SDN Controller</a:t>
              </a:r>
            </a:p>
          </p:txBody>
        </p:sp>
      </p:grpSp>
      <p:pic>
        <p:nvPicPr>
          <p:cNvPr id="132" name="Graphic 131">
            <a:extLst>
              <a:ext uri="{FF2B5EF4-FFF2-40B4-BE49-F238E27FC236}">
                <a16:creationId xmlns:a16="http://schemas.microsoft.com/office/drawing/2014/main" id="{1DEA1D40-277A-2143-A20F-28E701F72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72088" y="2727436"/>
            <a:ext cx="4304341" cy="27851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THANKS"/>
          <p:cNvSpPr txBox="1"/>
          <p:nvPr/>
        </p:nvSpPr>
        <p:spPr>
          <a:xfrm>
            <a:off x="4657873" y="5791200"/>
            <a:ext cx="15068254" cy="194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821530">
              <a:defRPr sz="12000">
                <a:solidFill>
                  <a:srgbClr val="181818"/>
                </a:solidFill>
              </a:defRPr>
            </a:lvl1pPr>
          </a:lstStyle>
          <a:p>
            <a:r>
              <a:t>THANKS 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What Will Network Owner’s Do?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1FE72-C0A7-0840-8C3F-8B7EC6F6B491}"/>
              </a:ext>
            </a:extLst>
          </p:cNvPr>
          <p:cNvSpPr txBox="1">
            <a:spLocks/>
          </p:cNvSpPr>
          <p:nvPr/>
        </p:nvSpPr>
        <p:spPr>
          <a:xfrm>
            <a:off x="539892" y="3104818"/>
            <a:ext cx="11045123" cy="9160989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marL="0" indent="0" hangingPunct="1">
              <a:buNone/>
            </a:pPr>
            <a:r>
              <a:rPr lang="en-US" sz="6600" dirty="0"/>
              <a:t>What will network owners </a:t>
            </a:r>
            <a:r>
              <a:rPr lang="en-US" sz="6600" i="1" dirty="0"/>
              <a:t>do</a:t>
            </a:r>
            <a:r>
              <a:rPr lang="en-US" sz="6600" dirty="0"/>
              <a:t> with this new flexibility?</a:t>
            </a:r>
          </a:p>
          <a:p>
            <a:pPr marL="0" indent="0" hangingPunct="1">
              <a:buNone/>
            </a:pPr>
            <a:endParaRPr lang="en-US" dirty="0"/>
          </a:p>
        </p:txBody>
      </p:sp>
      <p:pic>
        <p:nvPicPr>
          <p:cNvPr id="4" name="Picture 2" descr="Programmable network routers | MIT News | Massachusetts Institute of  Technology">
            <a:extLst>
              <a:ext uri="{FF2B5EF4-FFF2-40B4-BE49-F238E27FC236}">
                <a16:creationId xmlns:a16="http://schemas.microsoft.com/office/drawing/2014/main" id="{97BB5AD4-C49B-7942-A2A6-C824B5D6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59" y="6020247"/>
            <a:ext cx="8924541" cy="604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8B7C10-DD01-8A4E-9A24-F725F89A655B}"/>
              </a:ext>
            </a:extLst>
          </p:cNvPr>
          <p:cNvSpPr txBox="1">
            <a:spLocks/>
          </p:cNvSpPr>
          <p:nvPr/>
        </p:nvSpPr>
        <p:spPr>
          <a:xfrm>
            <a:off x="12048618" y="2908874"/>
            <a:ext cx="11045123" cy="91609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1920" rIns="0" bIns="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81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34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5"/>
              </a:buClr>
              <a:buSzPts val="187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9060" indent="0">
              <a:buNone/>
            </a:pPr>
            <a:r>
              <a:rPr lang="en-US" sz="6600" dirty="0"/>
              <a:t>We believe they will want to run their networks better!</a:t>
            </a:r>
          </a:p>
        </p:txBody>
      </p:sp>
      <p:pic>
        <p:nvPicPr>
          <p:cNvPr id="6" name="Picture 4" descr="How AI, Machine Learning Will Benefit Network Management – Channel Futures">
            <a:extLst>
              <a:ext uri="{FF2B5EF4-FFF2-40B4-BE49-F238E27FC236}">
                <a16:creationId xmlns:a16="http://schemas.microsoft.com/office/drawing/2014/main" id="{0DCC80F0-F48D-4E41-822F-E55579F4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240" y="6020248"/>
            <a:ext cx="10429501" cy="604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40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Adding New Dials</a:t>
            </a:r>
            <a:endParaRPr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BE5EBA-2789-D741-ACA2-805D06B10E06}"/>
              </a:ext>
            </a:extLst>
          </p:cNvPr>
          <p:cNvSpPr txBox="1">
            <a:spLocks/>
          </p:cNvSpPr>
          <p:nvPr/>
        </p:nvSpPr>
        <p:spPr>
          <a:xfrm>
            <a:off x="936171" y="2595336"/>
            <a:ext cx="21415375" cy="1019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Traffic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Performance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Cyberattacks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Failures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Signal strength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&lt;Your measurement here&gt;</a:t>
            </a:r>
            <a:endParaRPr lang="en-US" sz="85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5B398-4672-7643-86A8-FC70865DA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659" y="3303339"/>
            <a:ext cx="7529739" cy="75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22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Adding New Knobs</a:t>
            </a:r>
            <a:endParaRPr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E363FDC-567E-534C-B51B-3D2C4037D756}"/>
              </a:ext>
            </a:extLst>
          </p:cNvPr>
          <p:cNvSpPr txBox="1">
            <a:spLocks/>
          </p:cNvSpPr>
          <p:nvPr/>
        </p:nvSpPr>
        <p:spPr>
          <a:xfrm>
            <a:off x="1483784" y="3227018"/>
            <a:ext cx="21416432" cy="101931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Drop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Mark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Rate-limit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Reroute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Hand-off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r>
              <a:rPr lang="en-US" sz="8533"/>
              <a:t>&lt;your knob here&gt;</a:t>
            </a:r>
          </a:p>
          <a:p>
            <a:pPr marL="914411" indent="-914411" hangingPunct="1">
              <a:buFont typeface="Arial" panose="020B0604020202020204" pitchFamily="34" charset="0"/>
              <a:buChar char="•"/>
            </a:pPr>
            <a:endParaRPr lang="en-US" sz="74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E6570-0114-E744-80ED-7F0008230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8387" y="4610697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27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Closed-Loop Control</a:t>
            </a:r>
            <a:endParaRPr dirty="0"/>
          </a:p>
        </p:txBody>
      </p:sp>
      <p:sp>
        <p:nvSpPr>
          <p:cNvPr id="3" name="Circular Arrow 2">
            <a:extLst>
              <a:ext uri="{FF2B5EF4-FFF2-40B4-BE49-F238E27FC236}">
                <a16:creationId xmlns:a16="http://schemas.microsoft.com/office/drawing/2014/main" id="{E6EF3BF9-D60E-4941-96A9-BCE377C9A041}"/>
              </a:ext>
            </a:extLst>
          </p:cNvPr>
          <p:cNvSpPr/>
          <p:nvPr/>
        </p:nvSpPr>
        <p:spPr>
          <a:xfrm>
            <a:off x="8071104" y="4364736"/>
            <a:ext cx="8241792" cy="833932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 dirty="0">
              <a:solidFill>
                <a:schemeClr val="tx1"/>
              </a:solidFill>
            </a:endParaRPr>
          </a:p>
        </p:txBody>
      </p:sp>
      <p:sp>
        <p:nvSpPr>
          <p:cNvPr id="4" name="Circular Arrow 3">
            <a:extLst>
              <a:ext uri="{FF2B5EF4-FFF2-40B4-BE49-F238E27FC236}">
                <a16:creationId xmlns:a16="http://schemas.microsoft.com/office/drawing/2014/main" id="{979560F2-0B3B-E348-8984-2A48541250B2}"/>
              </a:ext>
            </a:extLst>
          </p:cNvPr>
          <p:cNvSpPr/>
          <p:nvPr/>
        </p:nvSpPr>
        <p:spPr>
          <a:xfrm flipH="1" flipV="1">
            <a:off x="8258261" y="5364483"/>
            <a:ext cx="8241792" cy="8022336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C900D-616A-494C-A957-5187C2DEE1CC}"/>
              </a:ext>
            </a:extLst>
          </p:cNvPr>
          <p:cNvSpPr txBox="1"/>
          <p:nvPr/>
        </p:nvSpPr>
        <p:spPr>
          <a:xfrm>
            <a:off x="3801814" y="7981283"/>
            <a:ext cx="46105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/>
              <a:t>Measure</a:t>
            </a:r>
            <a:br>
              <a:rPr lang="en-US" sz="9600" dirty="0"/>
            </a:br>
            <a:r>
              <a:rPr lang="en-US" sz="9600" dirty="0"/>
              <a:t>(dials)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024F1-3192-4949-842A-F3C5CDEBA056}"/>
              </a:ext>
            </a:extLst>
          </p:cNvPr>
          <p:cNvSpPr txBox="1"/>
          <p:nvPr/>
        </p:nvSpPr>
        <p:spPr>
          <a:xfrm>
            <a:off x="16461657" y="7981283"/>
            <a:ext cx="391645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/>
              <a:t>Adapt</a:t>
            </a:r>
            <a:br>
              <a:rPr lang="en-US" sz="9600" dirty="0"/>
            </a:br>
            <a:r>
              <a:rPr lang="en-US" sz="9600" dirty="0"/>
              <a:t>(knobs)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40A52-B37A-5F4D-A59D-28959415973E}"/>
              </a:ext>
            </a:extLst>
          </p:cNvPr>
          <p:cNvSpPr txBox="1"/>
          <p:nvPr/>
        </p:nvSpPr>
        <p:spPr>
          <a:xfrm>
            <a:off x="10343188" y="2820205"/>
            <a:ext cx="4071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/>
              <a:t>Analyze</a:t>
            </a:r>
          </a:p>
        </p:txBody>
      </p:sp>
    </p:spTree>
    <p:extLst>
      <p:ext uri="{BB962C8B-B14F-4D97-AF65-F5344CB8AC3E}">
        <p14:creationId xmlns:p14="http://schemas.microsoft.com/office/powerpoint/2010/main" val="30950876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#1: Microbursts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C28D5C-73E1-2341-9450-8328503879EF}"/>
              </a:ext>
            </a:extLst>
          </p:cNvPr>
          <p:cNvGrpSpPr/>
          <p:nvPr/>
        </p:nvGrpSpPr>
        <p:grpSpPr>
          <a:xfrm>
            <a:off x="3528842" y="2760617"/>
            <a:ext cx="17326316" cy="4889863"/>
            <a:chOff x="6516626" y="2028079"/>
            <a:chExt cx="5783778" cy="2432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06023D-B471-1B4C-B0F4-99FCB58F3FFF}"/>
                </a:ext>
              </a:extLst>
            </p:cNvPr>
            <p:cNvGrpSpPr/>
            <p:nvPr/>
          </p:nvGrpSpPr>
          <p:grpSpPr>
            <a:xfrm>
              <a:off x="6516626" y="2028079"/>
              <a:ext cx="5783778" cy="2432307"/>
              <a:chOff x="6150866" y="2007759"/>
              <a:chExt cx="5783778" cy="243230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27730A-A829-9C4D-BBF9-46E7FB233D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299" t="13196" r="1518" b="27615"/>
              <a:stretch/>
            </p:blipFill>
            <p:spPr>
              <a:xfrm>
                <a:off x="6694570" y="2171523"/>
                <a:ext cx="5009108" cy="169134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14CD7B-3643-F945-8167-B6B11AE50311}"/>
                  </a:ext>
                </a:extLst>
              </p:cNvPr>
              <p:cNvSpPr txBox="1"/>
              <p:nvPr/>
            </p:nvSpPr>
            <p:spPr>
              <a:xfrm>
                <a:off x="6411688" y="2087730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dirty="0">
                    <a:latin typeface="+mj-lt"/>
                  </a:rPr>
                  <a:t>5x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5D133D-FC79-BE40-8B7C-6410E4A91A19}"/>
                  </a:ext>
                </a:extLst>
              </p:cNvPr>
              <p:cNvSpPr txBox="1"/>
              <p:nvPr/>
            </p:nvSpPr>
            <p:spPr>
              <a:xfrm>
                <a:off x="6411687" y="2704329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dirty="0">
                    <a:latin typeface="+mj-lt"/>
                  </a:rPr>
                  <a:t>3x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E90360-7975-AA44-AA4F-34C0502DA49D}"/>
                  </a:ext>
                </a:extLst>
              </p:cNvPr>
              <p:cNvSpPr txBox="1"/>
              <p:nvPr/>
            </p:nvSpPr>
            <p:spPr>
              <a:xfrm>
                <a:off x="6411687" y="3318087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>
                    <a:latin typeface="+mj-lt"/>
                  </a:rPr>
                  <a:t>1x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9DAB73-F5A6-CD4A-B496-F634E5041D2A}"/>
                  </a:ext>
                </a:extLst>
              </p:cNvPr>
              <p:cNvSpPr txBox="1"/>
              <p:nvPr/>
            </p:nvSpPr>
            <p:spPr>
              <a:xfrm>
                <a:off x="6543478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16:00:00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1A4211-391E-AE4D-8CCB-8A4A2A3CEA6C}"/>
                  </a:ext>
                </a:extLst>
              </p:cNvPr>
              <p:cNvSpPr txBox="1"/>
              <p:nvPr/>
            </p:nvSpPr>
            <p:spPr>
              <a:xfrm>
                <a:off x="7999836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0:00:00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556B99-EC5E-6F4C-AFBD-3256B4368C43}"/>
                  </a:ext>
                </a:extLst>
              </p:cNvPr>
              <p:cNvSpPr txBox="1"/>
              <p:nvPr/>
            </p:nvSpPr>
            <p:spPr>
              <a:xfrm>
                <a:off x="9456193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8:00:00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035713-F0A6-1B48-B629-F7EC696C7E13}"/>
                  </a:ext>
                </a:extLst>
              </p:cNvPr>
              <p:cNvSpPr txBox="1"/>
              <p:nvPr/>
            </p:nvSpPr>
            <p:spPr>
              <a:xfrm>
                <a:off x="10912551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16:00:00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5E8F68-1F2C-A244-B361-BA7CE7597AED}"/>
                  </a:ext>
                </a:extLst>
              </p:cNvPr>
              <p:cNvSpPr txBox="1"/>
              <p:nvPr/>
            </p:nvSpPr>
            <p:spPr>
              <a:xfrm>
                <a:off x="8244841" y="4070734"/>
                <a:ext cx="19887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Time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in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day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(24h)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BF106D-8BAA-F141-B0EB-0E068B5A4E7C}"/>
                  </a:ext>
                </a:extLst>
              </p:cNvPr>
              <p:cNvSpPr txBox="1"/>
              <p:nvPr/>
            </p:nvSpPr>
            <p:spPr>
              <a:xfrm rot="16200000">
                <a:off x="5363660" y="2794965"/>
                <a:ext cx="1948144" cy="373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Queue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Length</a:t>
                </a:r>
                <a:endParaRPr lang="en-US" dirty="0">
                  <a:latin typeface="+mj-lt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D3CAEC-E4DB-C94C-9497-E10B070AF399}"/>
                </a:ext>
              </a:extLst>
            </p:cNvPr>
            <p:cNvGrpSpPr/>
            <p:nvPr/>
          </p:nvGrpSpPr>
          <p:grpSpPr>
            <a:xfrm>
              <a:off x="7755864" y="2123062"/>
              <a:ext cx="4127720" cy="793067"/>
              <a:chOff x="7390104" y="2102742"/>
              <a:chExt cx="4127720" cy="7930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C9199C-6914-2A4B-AAC8-DE189BB349DC}"/>
                  </a:ext>
                </a:extLst>
              </p:cNvPr>
              <p:cNvSpPr txBox="1"/>
              <p:nvPr/>
            </p:nvSpPr>
            <p:spPr>
              <a:xfrm>
                <a:off x="9231094" y="2102742"/>
                <a:ext cx="1410907" cy="320183"/>
              </a:xfrm>
              <a:prstGeom prst="rect">
                <a:avLst/>
              </a:prstGeom>
              <a:solidFill>
                <a:srgbClr val="F8FC6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Microbursts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57DEBA3-764E-B847-84D9-B442309C141B}"/>
                  </a:ext>
                </a:extLst>
              </p:cNvPr>
              <p:cNvCxnSpPr/>
              <p:nvPr/>
            </p:nvCxnSpPr>
            <p:spPr>
              <a:xfrm flipH="1">
                <a:off x="8583075" y="2456310"/>
                <a:ext cx="648020" cy="108097"/>
              </a:xfrm>
              <a:prstGeom prst="straightConnector1">
                <a:avLst/>
              </a:prstGeom>
              <a:ln w="857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D416E6FA-14AD-834A-BD36-9EFC0804AA9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>
                <a:off x="10642001" y="2262834"/>
                <a:ext cx="875823" cy="632975"/>
              </a:xfrm>
              <a:prstGeom prst="straightConnector1">
                <a:avLst/>
              </a:prstGeom>
              <a:ln w="857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0DE0FFF0-CDAE-F84D-9204-4A2FAB48C538}"/>
                  </a:ext>
                </a:extLst>
              </p:cNvPr>
              <p:cNvCxnSpPr>
                <a:cxnSpLocks/>
                <a:stCxn id="6" idx="1"/>
              </p:cNvCxnSpPr>
              <p:nvPr/>
            </p:nvCxnSpPr>
            <p:spPr>
              <a:xfrm flipH="1">
                <a:off x="7390104" y="2262834"/>
                <a:ext cx="1840990" cy="487870"/>
              </a:xfrm>
              <a:prstGeom prst="straightConnector1">
                <a:avLst/>
              </a:prstGeom>
              <a:ln w="857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Content Placeholder 48">
            <a:extLst>
              <a:ext uri="{FF2B5EF4-FFF2-40B4-BE49-F238E27FC236}">
                <a16:creationId xmlns:a16="http://schemas.microsoft.com/office/drawing/2014/main" id="{393F6D3D-04A9-4A48-A42C-9F55229685C9}"/>
              </a:ext>
            </a:extLst>
          </p:cNvPr>
          <p:cNvSpPr txBox="1">
            <a:spLocks/>
          </p:cNvSpPr>
          <p:nvPr/>
        </p:nvSpPr>
        <p:spPr>
          <a:xfrm>
            <a:off x="1483784" y="8068370"/>
            <a:ext cx="21416432" cy="53123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7467"/>
              <a:t>Small timescale traffic bursts</a:t>
            </a:r>
          </a:p>
          <a:p>
            <a:pPr marL="2133627" lvl="1" indent="-914411" hangingPunct="1">
              <a:buFont typeface="Arial" panose="020B0604020202020204" pitchFamily="34" charset="0"/>
              <a:buChar char="•"/>
            </a:pPr>
            <a:r>
              <a:rPr lang="en-US" sz="6933"/>
              <a:t>Long queues caused by incast, attacks, etc.</a:t>
            </a:r>
          </a:p>
          <a:p>
            <a:pPr marL="2133627" lvl="1" indent="-914411" hangingPunct="1">
              <a:buFont typeface="Arial" panose="020B0604020202020204" pitchFamily="34" charset="0"/>
              <a:buChar char="•"/>
            </a:pPr>
            <a:r>
              <a:rPr lang="en-US" sz="6933"/>
              <a:t>Lead to high packet delay and loss</a:t>
            </a:r>
          </a:p>
          <a:p>
            <a:pPr marL="2133627" lvl="1" indent="-914411" hangingPunct="1">
              <a:buFont typeface="Arial" panose="020B0604020202020204" pitchFamily="34" charset="0"/>
              <a:buChar char="•"/>
            </a:pPr>
            <a:r>
              <a:rPr lang="en-US" sz="6933"/>
              <a:t>… despite low average link utilization</a:t>
            </a:r>
            <a:endParaRPr lang="en-US" sz="6933" dirty="0"/>
          </a:p>
        </p:txBody>
      </p:sp>
    </p:spTree>
    <p:extLst>
      <p:ext uri="{BB962C8B-B14F-4D97-AF65-F5344CB8AC3E}">
        <p14:creationId xmlns:p14="http://schemas.microsoft.com/office/powerpoint/2010/main" val="13041410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#1: Microburst Measurement</a:t>
            </a:r>
            <a:endParaRPr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930CB57-D56C-7244-8E3C-3E2465D25A35}"/>
              </a:ext>
            </a:extLst>
          </p:cNvPr>
          <p:cNvSpPr txBox="1">
            <a:spLocks/>
          </p:cNvSpPr>
          <p:nvPr/>
        </p:nvSpPr>
        <p:spPr>
          <a:xfrm>
            <a:off x="1483784" y="2888775"/>
            <a:ext cx="21416432" cy="43597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7467"/>
              <a:t>Data-plane measurement and analysis</a:t>
            </a:r>
          </a:p>
          <a:p>
            <a:pPr lvl="1" hangingPunct="1"/>
            <a:r>
              <a:rPr lang="en-US" sz="7467"/>
              <a:t>Backlog in the queue</a:t>
            </a:r>
          </a:p>
          <a:p>
            <a:pPr lvl="1" hangingPunct="1"/>
            <a:r>
              <a:rPr lang="en-US" sz="6933"/>
              <a:t>A flow’s own contribution to the queue</a:t>
            </a:r>
            <a:endParaRPr lang="en-US" sz="6933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59F0C-4620-134A-9E4E-F38883C0B738}"/>
              </a:ext>
            </a:extLst>
          </p:cNvPr>
          <p:cNvGrpSpPr/>
          <p:nvPr/>
        </p:nvGrpSpPr>
        <p:grpSpPr>
          <a:xfrm>
            <a:off x="5916212" y="7498081"/>
            <a:ext cx="13286188" cy="5059680"/>
            <a:chOff x="1770932" y="2465231"/>
            <a:chExt cx="5308746" cy="241333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658BF2-98C7-1F4F-B0D5-3E43DE182895}"/>
                </a:ext>
              </a:extLst>
            </p:cNvPr>
            <p:cNvSpPr/>
            <p:nvPr/>
          </p:nvSpPr>
          <p:spPr>
            <a:xfrm>
              <a:off x="1837985" y="2740348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2BCED0-893B-DE4E-A491-C2B0BA47736B}"/>
                </a:ext>
              </a:extLst>
            </p:cNvPr>
            <p:cNvSpPr/>
            <p:nvPr/>
          </p:nvSpPr>
          <p:spPr>
            <a:xfrm>
              <a:off x="3670690" y="2727559"/>
              <a:ext cx="621382" cy="4268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76D121-7816-D444-AA29-2FE16772A093}"/>
                </a:ext>
              </a:extLst>
            </p:cNvPr>
            <p:cNvSpPr/>
            <p:nvPr/>
          </p:nvSpPr>
          <p:spPr>
            <a:xfrm>
              <a:off x="3173530" y="2727559"/>
              <a:ext cx="49304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547CDF7-F0EE-7244-A9E4-18A1EFD7E04A}"/>
                </a:ext>
              </a:extLst>
            </p:cNvPr>
            <p:cNvSpPr/>
            <p:nvPr/>
          </p:nvSpPr>
          <p:spPr>
            <a:xfrm>
              <a:off x="4287650" y="2727559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403A-4CC4-D143-A178-4461F356FE00}"/>
                </a:ext>
              </a:extLst>
            </p:cNvPr>
            <p:cNvSpPr/>
            <p:nvPr/>
          </p:nvSpPr>
          <p:spPr>
            <a:xfrm>
              <a:off x="4746354" y="2727991"/>
              <a:ext cx="876233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984EAB-A0BC-DA41-9E4E-181CF2DF631C}"/>
                </a:ext>
              </a:extLst>
            </p:cNvPr>
            <p:cNvSpPr/>
            <p:nvPr/>
          </p:nvSpPr>
          <p:spPr>
            <a:xfrm>
              <a:off x="5625199" y="2727559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2991743-2128-8C4B-B2D0-23A09BC31480}"/>
                </a:ext>
              </a:extLst>
            </p:cNvPr>
            <p:cNvSpPr/>
            <p:nvPr/>
          </p:nvSpPr>
          <p:spPr>
            <a:xfrm>
              <a:off x="6081896" y="2727991"/>
              <a:ext cx="454085" cy="42687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594D6D1-8461-254D-9E1F-9D7A2D99B818}"/>
                </a:ext>
              </a:extLst>
            </p:cNvPr>
            <p:cNvCxnSpPr>
              <a:cxnSpLocks/>
            </p:cNvCxnSpPr>
            <p:nvPr/>
          </p:nvCxnSpPr>
          <p:spPr>
            <a:xfrm>
              <a:off x="2734112" y="2473238"/>
              <a:ext cx="39621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63C620-22EB-1241-9A0E-9D5BFFAA8CD5}"/>
                </a:ext>
              </a:extLst>
            </p:cNvPr>
            <p:cNvCxnSpPr>
              <a:cxnSpLocks/>
            </p:cNvCxnSpPr>
            <p:nvPr/>
          </p:nvCxnSpPr>
          <p:spPr>
            <a:xfrm>
              <a:off x="2734112" y="3416759"/>
              <a:ext cx="396881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D45A61-4396-0049-A97C-A94AA3D221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6245" y="2465231"/>
              <a:ext cx="4067" cy="9515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7191A9F-517E-6A49-8ACA-6C26FD82CED2}"/>
                </a:ext>
              </a:extLst>
            </p:cNvPr>
            <p:cNvCxnSpPr>
              <a:cxnSpLocks/>
            </p:cNvCxnSpPr>
            <p:nvPr/>
          </p:nvCxnSpPr>
          <p:spPr>
            <a:xfrm>
              <a:off x="6535981" y="2928597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7E05E65-7A96-0040-B2C4-87C8F8C0A8B6}"/>
                </a:ext>
              </a:extLst>
            </p:cNvPr>
            <p:cNvCxnSpPr>
              <a:cxnSpLocks/>
            </p:cNvCxnSpPr>
            <p:nvPr/>
          </p:nvCxnSpPr>
          <p:spPr>
            <a:xfrm>
              <a:off x="2450017" y="2932716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D3EC8A4-0455-6346-BE1D-2C0F59A28A9E}"/>
                </a:ext>
              </a:extLst>
            </p:cNvPr>
            <p:cNvSpPr/>
            <p:nvPr/>
          </p:nvSpPr>
          <p:spPr>
            <a:xfrm>
              <a:off x="1831306" y="4017492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3E43DE5-5CE7-A845-97DA-BE8FED15A373}"/>
                </a:ext>
              </a:extLst>
            </p:cNvPr>
            <p:cNvSpPr/>
            <p:nvPr/>
          </p:nvSpPr>
          <p:spPr>
            <a:xfrm>
              <a:off x="3664011" y="4004703"/>
              <a:ext cx="621382" cy="42687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1AE17AE-6C07-0241-98D6-137E752F8CA7}"/>
                </a:ext>
              </a:extLst>
            </p:cNvPr>
            <p:cNvSpPr/>
            <p:nvPr/>
          </p:nvSpPr>
          <p:spPr>
            <a:xfrm>
              <a:off x="3166851" y="4004703"/>
              <a:ext cx="49304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E01D422-07AC-4A42-8264-37E9CB9F9B83}"/>
                </a:ext>
              </a:extLst>
            </p:cNvPr>
            <p:cNvSpPr/>
            <p:nvPr/>
          </p:nvSpPr>
          <p:spPr>
            <a:xfrm>
              <a:off x="4280971" y="4004703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0C26DE3-A0D4-B240-A8CF-FE16EA0AC5B2}"/>
                </a:ext>
              </a:extLst>
            </p:cNvPr>
            <p:cNvSpPr/>
            <p:nvPr/>
          </p:nvSpPr>
          <p:spPr>
            <a:xfrm>
              <a:off x="4739675" y="4005135"/>
              <a:ext cx="876233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F7FB697-47AF-F240-BB1C-68E67EBE3E36}"/>
                </a:ext>
              </a:extLst>
            </p:cNvPr>
            <p:cNvSpPr/>
            <p:nvPr/>
          </p:nvSpPr>
          <p:spPr>
            <a:xfrm>
              <a:off x="5618520" y="4004703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0D4620E-F601-5C4F-8855-0C0B33A4D448}"/>
                </a:ext>
              </a:extLst>
            </p:cNvPr>
            <p:cNvSpPr/>
            <p:nvPr/>
          </p:nvSpPr>
          <p:spPr>
            <a:xfrm>
              <a:off x="6075217" y="4005135"/>
              <a:ext cx="454085" cy="4268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08EEEE-4D0E-7C44-85A7-3A811C3F7207}"/>
                </a:ext>
              </a:extLst>
            </p:cNvPr>
            <p:cNvCxnSpPr>
              <a:cxnSpLocks/>
            </p:cNvCxnSpPr>
            <p:nvPr/>
          </p:nvCxnSpPr>
          <p:spPr>
            <a:xfrm>
              <a:off x="2727433" y="3750382"/>
              <a:ext cx="39621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D452FE1-F2D0-A84C-A699-50537771EF5E}"/>
                </a:ext>
              </a:extLst>
            </p:cNvPr>
            <p:cNvCxnSpPr>
              <a:cxnSpLocks/>
            </p:cNvCxnSpPr>
            <p:nvPr/>
          </p:nvCxnSpPr>
          <p:spPr>
            <a:xfrm>
              <a:off x="2727433" y="4693903"/>
              <a:ext cx="396881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697408-8709-C44D-B48D-D30FF5FF8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9566" y="3742375"/>
              <a:ext cx="4067" cy="9515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9845667-CA68-144F-8740-16BF84711CEF}"/>
                </a:ext>
              </a:extLst>
            </p:cNvPr>
            <p:cNvCxnSpPr>
              <a:cxnSpLocks/>
            </p:cNvCxnSpPr>
            <p:nvPr/>
          </p:nvCxnSpPr>
          <p:spPr>
            <a:xfrm>
              <a:off x="6529302" y="4205741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8B188C0-2DAD-9844-A481-22F96A78D8A6}"/>
                </a:ext>
              </a:extLst>
            </p:cNvPr>
            <p:cNvCxnSpPr>
              <a:cxnSpLocks/>
            </p:cNvCxnSpPr>
            <p:nvPr/>
          </p:nvCxnSpPr>
          <p:spPr>
            <a:xfrm>
              <a:off x="2443338" y="4209860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0AA06D-A5DA-0346-8F3F-8051D46C2769}"/>
                </a:ext>
              </a:extLst>
            </p:cNvPr>
            <p:cNvSpPr txBox="1"/>
            <p:nvPr/>
          </p:nvSpPr>
          <p:spPr>
            <a:xfrm>
              <a:off x="1770932" y="320096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55%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0491B7-1770-064B-BADD-DB3080591EFC}"/>
                </a:ext>
              </a:extLst>
            </p:cNvPr>
            <p:cNvSpPr txBox="1"/>
            <p:nvPr/>
          </p:nvSpPr>
          <p:spPr>
            <a:xfrm>
              <a:off x="1773120" y="450923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10%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373A490-F1A5-E246-B4A2-5C2010C94F74}"/>
              </a:ext>
            </a:extLst>
          </p:cNvPr>
          <p:cNvSpPr txBox="1"/>
          <p:nvPr/>
        </p:nvSpPr>
        <p:spPr>
          <a:xfrm>
            <a:off x="0" y="12703796"/>
            <a:ext cx="21416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ConQuest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"Fine-grained queue measurement in the data plane"</a:t>
            </a:r>
            <a:r>
              <a:rPr lang="en-US" dirty="0"/>
              <a:t> in CoNEXT’19.</a:t>
            </a:r>
          </a:p>
        </p:txBody>
      </p:sp>
    </p:spTree>
    <p:extLst>
      <p:ext uri="{BB962C8B-B14F-4D97-AF65-F5344CB8AC3E}">
        <p14:creationId xmlns:p14="http://schemas.microsoft.com/office/powerpoint/2010/main" val="35081309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Lorem ipsum dolor sit amet-Roboto 60pt bold"/>
          <p:cNvSpPr txBox="1"/>
          <p:nvPr/>
        </p:nvSpPr>
        <p:spPr>
          <a:xfrm>
            <a:off x="-2" y="1439588"/>
            <a:ext cx="24384004" cy="96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576" tIns="22576" rIns="22576" bIns="22576" anchor="ctr">
            <a:spAutoFit/>
          </a:bodyPr>
          <a:lstStyle>
            <a:lvl1pPr defTabSz="366887">
              <a:defRPr sz="6000" b="1"/>
            </a:lvl1pPr>
          </a:lstStyle>
          <a:p>
            <a:r>
              <a:rPr lang="en-US" dirty="0"/>
              <a:t>Example #1: Microburst Mitigation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3A525-D283-3648-9BF2-F167E5D47D99}"/>
              </a:ext>
            </a:extLst>
          </p:cNvPr>
          <p:cNvSpPr txBox="1">
            <a:spLocks/>
          </p:cNvSpPr>
          <p:nvPr/>
        </p:nvSpPr>
        <p:spPr>
          <a:xfrm>
            <a:off x="1483784" y="2949736"/>
            <a:ext cx="21416432" cy="3998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libaba Sans 102"/>
              </a:defRPr>
            </a:lvl9pPr>
          </a:lstStyle>
          <a:p>
            <a:pPr hangingPunct="1"/>
            <a:r>
              <a:rPr lang="en-US" sz="7467" dirty="0"/>
              <a:t>Data-plane adaptation</a:t>
            </a:r>
          </a:p>
          <a:p>
            <a:pPr marL="2133627" lvl="1" indent="-914411" hangingPunct="1">
              <a:buFont typeface="Arial" panose="020B0604020202020204" pitchFamily="34" charset="0"/>
              <a:buChar char="•"/>
            </a:pPr>
            <a:r>
              <a:rPr lang="en-US" sz="6933" dirty="0"/>
              <a:t>Drop or mark an arriving packet probabilistically</a:t>
            </a:r>
          </a:p>
          <a:p>
            <a:pPr marL="2133627" lvl="1" indent="-914411" hangingPunct="1">
              <a:buFont typeface="Arial" panose="020B0604020202020204" pitchFamily="34" charset="0"/>
              <a:buChar char="•"/>
            </a:pPr>
            <a:r>
              <a:rPr lang="en-US" sz="6933" dirty="0"/>
              <a:t>Based on its flow’s contribution to the queue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0EC9C-0AC2-3D4A-A5AD-198D2854D47C}"/>
              </a:ext>
            </a:extLst>
          </p:cNvPr>
          <p:cNvGrpSpPr/>
          <p:nvPr/>
        </p:nvGrpSpPr>
        <p:grpSpPr>
          <a:xfrm>
            <a:off x="5916212" y="7498081"/>
            <a:ext cx="13286188" cy="5059680"/>
            <a:chOff x="1770932" y="2465231"/>
            <a:chExt cx="5308746" cy="24133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326583-AB5C-B146-BC1A-798386A684EC}"/>
                </a:ext>
              </a:extLst>
            </p:cNvPr>
            <p:cNvSpPr/>
            <p:nvPr/>
          </p:nvSpPr>
          <p:spPr>
            <a:xfrm>
              <a:off x="1837985" y="2740348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16C0E7-D37E-8849-9F56-587EFE1FAF3E}"/>
                </a:ext>
              </a:extLst>
            </p:cNvPr>
            <p:cNvSpPr/>
            <p:nvPr/>
          </p:nvSpPr>
          <p:spPr>
            <a:xfrm>
              <a:off x="3670690" y="2727559"/>
              <a:ext cx="621382" cy="42687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FF6E72-3DC4-CF42-BC7D-D8BCC4C5411D}"/>
                </a:ext>
              </a:extLst>
            </p:cNvPr>
            <p:cNvSpPr/>
            <p:nvPr/>
          </p:nvSpPr>
          <p:spPr>
            <a:xfrm>
              <a:off x="3173530" y="2727559"/>
              <a:ext cx="49304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6F8B10-D0BB-0749-84DC-7F0A31CF388A}"/>
                </a:ext>
              </a:extLst>
            </p:cNvPr>
            <p:cNvSpPr/>
            <p:nvPr/>
          </p:nvSpPr>
          <p:spPr>
            <a:xfrm>
              <a:off x="4287650" y="2727559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BEAF1B-23C3-534F-93C9-FB3D792E1331}"/>
                </a:ext>
              </a:extLst>
            </p:cNvPr>
            <p:cNvSpPr/>
            <p:nvPr/>
          </p:nvSpPr>
          <p:spPr>
            <a:xfrm>
              <a:off x="4746354" y="2727991"/>
              <a:ext cx="876233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DAF963-15C8-D946-AF4D-F3B4CB0774EE}"/>
                </a:ext>
              </a:extLst>
            </p:cNvPr>
            <p:cNvSpPr/>
            <p:nvPr/>
          </p:nvSpPr>
          <p:spPr>
            <a:xfrm>
              <a:off x="5625199" y="2727559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43EBF6-2946-1541-AA13-4A666F76D9C8}"/>
                </a:ext>
              </a:extLst>
            </p:cNvPr>
            <p:cNvSpPr/>
            <p:nvPr/>
          </p:nvSpPr>
          <p:spPr>
            <a:xfrm>
              <a:off x="6081896" y="2727991"/>
              <a:ext cx="454085" cy="42687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E50311C-D704-EB47-AC2E-BEFC277E1BFB}"/>
                </a:ext>
              </a:extLst>
            </p:cNvPr>
            <p:cNvCxnSpPr>
              <a:cxnSpLocks/>
            </p:cNvCxnSpPr>
            <p:nvPr/>
          </p:nvCxnSpPr>
          <p:spPr>
            <a:xfrm>
              <a:off x="2734112" y="2473238"/>
              <a:ext cx="39621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8B2467-2C93-8E45-AF1D-1282185555ED}"/>
                </a:ext>
              </a:extLst>
            </p:cNvPr>
            <p:cNvCxnSpPr>
              <a:cxnSpLocks/>
            </p:cNvCxnSpPr>
            <p:nvPr/>
          </p:nvCxnSpPr>
          <p:spPr>
            <a:xfrm>
              <a:off x="2734112" y="3416759"/>
              <a:ext cx="396881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5960A39-84D4-0F4B-B628-8ADAB0F19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6245" y="2465231"/>
              <a:ext cx="4067" cy="9515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F2734C7-F795-EA40-BCCA-85E0DD0900CF}"/>
                </a:ext>
              </a:extLst>
            </p:cNvPr>
            <p:cNvCxnSpPr>
              <a:cxnSpLocks/>
            </p:cNvCxnSpPr>
            <p:nvPr/>
          </p:nvCxnSpPr>
          <p:spPr>
            <a:xfrm>
              <a:off x="6535981" y="2928597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8F4C59-CDF4-3B4A-95A9-0930BFD65C6E}"/>
                </a:ext>
              </a:extLst>
            </p:cNvPr>
            <p:cNvCxnSpPr>
              <a:cxnSpLocks/>
            </p:cNvCxnSpPr>
            <p:nvPr/>
          </p:nvCxnSpPr>
          <p:spPr>
            <a:xfrm>
              <a:off x="2450017" y="2932716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FEC4E3-3E72-6540-AE60-4ED06F38EEBB}"/>
                </a:ext>
              </a:extLst>
            </p:cNvPr>
            <p:cNvSpPr/>
            <p:nvPr/>
          </p:nvSpPr>
          <p:spPr>
            <a:xfrm>
              <a:off x="1831306" y="4017492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1372C-2E8F-734F-B8ED-B2EC49552588}"/>
                </a:ext>
              </a:extLst>
            </p:cNvPr>
            <p:cNvSpPr/>
            <p:nvPr/>
          </p:nvSpPr>
          <p:spPr>
            <a:xfrm>
              <a:off x="3664011" y="4004703"/>
              <a:ext cx="621382" cy="42687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B4E8A5-CDC6-864D-99C3-7F016D5F74DA}"/>
                </a:ext>
              </a:extLst>
            </p:cNvPr>
            <p:cNvSpPr/>
            <p:nvPr/>
          </p:nvSpPr>
          <p:spPr>
            <a:xfrm>
              <a:off x="3166851" y="4004703"/>
              <a:ext cx="49304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534EA6-18B1-1F44-8C9E-D74ED6D64880}"/>
                </a:ext>
              </a:extLst>
            </p:cNvPr>
            <p:cNvSpPr/>
            <p:nvPr/>
          </p:nvSpPr>
          <p:spPr>
            <a:xfrm>
              <a:off x="4280971" y="4004703"/>
              <a:ext cx="454085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7F8F1D-AD8F-DA48-BD3E-D83C5445ED51}"/>
                </a:ext>
              </a:extLst>
            </p:cNvPr>
            <p:cNvSpPr/>
            <p:nvPr/>
          </p:nvSpPr>
          <p:spPr>
            <a:xfrm>
              <a:off x="4739675" y="4005135"/>
              <a:ext cx="876233" cy="42687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B1A779-8874-A549-9804-CCE74497E75D}"/>
                </a:ext>
              </a:extLst>
            </p:cNvPr>
            <p:cNvSpPr/>
            <p:nvPr/>
          </p:nvSpPr>
          <p:spPr>
            <a:xfrm>
              <a:off x="5618520" y="4004703"/>
              <a:ext cx="454085" cy="42687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F44925-4F5F-E141-BB07-8F23525234E1}"/>
                </a:ext>
              </a:extLst>
            </p:cNvPr>
            <p:cNvSpPr/>
            <p:nvPr/>
          </p:nvSpPr>
          <p:spPr>
            <a:xfrm>
              <a:off x="6075217" y="4005135"/>
              <a:ext cx="454085" cy="4268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AE555C-4081-414C-93DF-67D503096C09}"/>
                </a:ext>
              </a:extLst>
            </p:cNvPr>
            <p:cNvCxnSpPr>
              <a:cxnSpLocks/>
            </p:cNvCxnSpPr>
            <p:nvPr/>
          </p:nvCxnSpPr>
          <p:spPr>
            <a:xfrm>
              <a:off x="2727433" y="3750382"/>
              <a:ext cx="39621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9EAA29B-3EC4-2A4E-A4B1-7C1B4E8E4661}"/>
                </a:ext>
              </a:extLst>
            </p:cNvPr>
            <p:cNvCxnSpPr>
              <a:cxnSpLocks/>
            </p:cNvCxnSpPr>
            <p:nvPr/>
          </p:nvCxnSpPr>
          <p:spPr>
            <a:xfrm>
              <a:off x="2727433" y="4693903"/>
              <a:ext cx="396881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A793C1-E1DD-6346-B2A5-9EFAE075D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9566" y="3742375"/>
              <a:ext cx="4067" cy="9515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A027DAD-5D38-1E4D-BBA8-D8757CF0E347}"/>
                </a:ext>
              </a:extLst>
            </p:cNvPr>
            <p:cNvCxnSpPr>
              <a:cxnSpLocks/>
            </p:cNvCxnSpPr>
            <p:nvPr/>
          </p:nvCxnSpPr>
          <p:spPr>
            <a:xfrm>
              <a:off x="6529302" y="4205741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77DA442-751F-9F41-89C6-63774F29A421}"/>
                </a:ext>
              </a:extLst>
            </p:cNvPr>
            <p:cNvCxnSpPr>
              <a:cxnSpLocks/>
            </p:cNvCxnSpPr>
            <p:nvPr/>
          </p:nvCxnSpPr>
          <p:spPr>
            <a:xfrm>
              <a:off x="2443338" y="4209860"/>
              <a:ext cx="543697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CA34CB-2075-F14C-9A42-7BB3E2444A40}"/>
                </a:ext>
              </a:extLst>
            </p:cNvPr>
            <p:cNvSpPr txBox="1"/>
            <p:nvPr/>
          </p:nvSpPr>
          <p:spPr>
            <a:xfrm>
              <a:off x="1770932" y="320096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55%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5DEB9C-66D9-6141-B268-314507268202}"/>
                </a:ext>
              </a:extLst>
            </p:cNvPr>
            <p:cNvSpPr txBox="1"/>
            <p:nvPr/>
          </p:nvSpPr>
          <p:spPr>
            <a:xfrm>
              <a:off x="1773120" y="450923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21686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libaba Sans 102"/>
        <a:ea typeface="Alibaba Sans 102"/>
        <a:cs typeface="Alibaba Sans 102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libaba Sans 10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libaba Sans 10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libaba Sans 102"/>
        <a:ea typeface="Alibaba Sans 102"/>
        <a:cs typeface="Alibaba Sans 102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libaba Sans 10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libaba Sans 10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654</Words>
  <Application>Microsoft Macintosh PowerPoint</Application>
  <PresentationFormat>Custom</PresentationFormat>
  <Paragraphs>229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Alibaba PuHuiTi 2 55 Regular</vt:lpstr>
      <vt:lpstr>Alibaba Sans 102</vt:lpstr>
      <vt:lpstr>Arial</vt:lpstr>
      <vt:lpstr>Avenir Next Medium</vt:lpstr>
      <vt:lpstr>Calibri</vt:lpstr>
      <vt:lpstr>Courier</vt:lpstr>
      <vt:lpstr>Helvetica</vt:lpstr>
      <vt:lpstr>Intel Clear</vt:lpstr>
      <vt:lpstr>Myriad Pro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Jennifer L. Rexford</cp:lastModifiedBy>
  <cp:revision>41</cp:revision>
  <dcterms:modified xsi:type="dcterms:W3CDTF">2021-09-16T23:18:37Z</dcterms:modified>
</cp:coreProperties>
</file>