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7"/>
  </p:notesMasterIdLst>
  <p:sldIdLst>
    <p:sldId id="256" r:id="rId2"/>
    <p:sldId id="290" r:id="rId3"/>
    <p:sldId id="291" r:id="rId4"/>
    <p:sldId id="292" r:id="rId5"/>
    <p:sldId id="293" r:id="rId6"/>
    <p:sldId id="294" r:id="rId7"/>
    <p:sldId id="262" r:id="rId8"/>
    <p:sldId id="263" r:id="rId9"/>
    <p:sldId id="268" r:id="rId10"/>
    <p:sldId id="298" r:id="rId11"/>
    <p:sldId id="299" r:id="rId12"/>
    <p:sldId id="300" r:id="rId13"/>
    <p:sldId id="301" r:id="rId14"/>
    <p:sldId id="302" r:id="rId15"/>
    <p:sldId id="303" r:id="rId16"/>
    <p:sldId id="308" r:id="rId17"/>
    <p:sldId id="309" r:id="rId18"/>
    <p:sldId id="310" r:id="rId19"/>
    <p:sldId id="312" r:id="rId20"/>
    <p:sldId id="313" r:id="rId21"/>
    <p:sldId id="314" r:id="rId22"/>
    <p:sldId id="307" r:id="rId23"/>
    <p:sldId id="315" r:id="rId24"/>
    <p:sldId id="317" r:id="rId25"/>
    <p:sldId id="316" r:id="rId26"/>
  </p:sldIdLst>
  <p:sldSz cx="9144000" cy="5143500" type="screen16x9"/>
  <p:notesSz cx="6858000" cy="9144000"/>
  <p:embeddedFontLst>
    <p:embeddedFont>
      <p:font typeface="Avenir Next Medium" panose="020B050302020202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E4B"/>
    <a:srgbClr val="F0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/>
    <p:restoredTop sz="94726"/>
  </p:normalViewPr>
  <p:slideViewPr>
    <p:cSldViewPr snapToGrid="0">
      <p:cViewPr varScale="1">
        <p:scale>
          <a:sx n="118" d="100"/>
          <a:sy n="118" d="100"/>
        </p:scale>
        <p:origin x="208" y="8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e7eb8e6710_7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e7eb8e6710_7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e7eb8e6710_7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e7eb8e6710_7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506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8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2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0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5860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1923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6504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e7eb8e6710_7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e7eb8e6710_7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F11994-05AC-A74E-9C1E-77ACAC5E4FDA}"/>
              </a:ext>
            </a:extLst>
          </p:cNvPr>
          <p:cNvSpPr/>
          <p:nvPr userDrawn="1"/>
        </p:nvSpPr>
        <p:spPr>
          <a:xfrm>
            <a:off x="0" y="0"/>
            <a:ext cx="9144000" cy="587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56419" y="0"/>
            <a:ext cx="8031162" cy="58778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435371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907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 and Content">
  <p:cSld name="Title, Sub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285750" y="166270"/>
            <a:ext cx="8229600" cy="89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285750" y="1120717"/>
            <a:ext cx="8229600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285750" y="1582550"/>
            <a:ext cx="8229600" cy="306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  <p15:guide id="3" pos="536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3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jrex/papers/beaucoup20.pdf" TargetMode="External"/><Relationship Id="rId2" Type="http://schemas.openxmlformats.org/officeDocument/2006/relationships/hyperlink" Target="https://www.cs.princeton.edu/~jrex/papers/conquest1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princeton.edu/~jrex/papers/contra2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ctrTitle"/>
          </p:nvPr>
        </p:nvSpPr>
        <p:spPr>
          <a:xfrm>
            <a:off x="311708" y="6946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 dirty="0"/>
              <a:t>Closing the Network Control Loop</a:t>
            </a:r>
            <a:endParaRPr sz="3980" dirty="0"/>
          </a:p>
        </p:txBody>
      </p:sp>
      <p:sp>
        <p:nvSpPr>
          <p:cNvPr id="82" name="Google Shape;82;p19"/>
          <p:cNvSpPr txBox="1">
            <a:spLocks noGrp="1"/>
          </p:cNvSpPr>
          <p:nvPr>
            <p:ph type="subTitle" idx="1"/>
          </p:nvPr>
        </p:nvSpPr>
        <p:spPr>
          <a:xfrm>
            <a:off x="311713" y="2703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Jennifer Rexford</a:t>
            </a:r>
            <a:endParaRPr sz="2300" dirty="0"/>
          </a:p>
        </p:txBody>
      </p:sp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737" y="3107900"/>
            <a:ext cx="958525" cy="10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50C6-C55C-F24D-B293-22839405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#2: DDoS Attacks [</a:t>
            </a:r>
            <a:r>
              <a:rPr lang="en-US" dirty="0" err="1"/>
              <a:t>BeauCoup</a:t>
            </a:r>
            <a:r>
              <a:rPr lang="en-US" dirty="0"/>
              <a:t>, SIGCOMM’20]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2534AF8-BD84-DB45-8C7E-B105B6397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DDoS attacks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DNS reflection attack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SYN flooding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HTTP flooding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Slowloris</a:t>
            </a:r>
            <a:r>
              <a:rPr lang="en-US" sz="2400" dirty="0">
                <a:solidFill>
                  <a:schemeClr val="tx1"/>
                </a:solidFill>
              </a:rPr>
              <a:t> attack</a:t>
            </a:r>
          </a:p>
          <a:p>
            <a:r>
              <a:rPr lang="en-US" sz="2800" dirty="0">
                <a:solidFill>
                  <a:schemeClr val="tx1"/>
                </a:solidFill>
              </a:rPr>
              <a:t>Overwhelm the victim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Exhausting network and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server resources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3D97637-1234-A94F-BF6A-3E68A31C43E4}"/>
              </a:ext>
            </a:extLst>
          </p:cNvPr>
          <p:cNvSpPr/>
          <p:nvPr/>
        </p:nvSpPr>
        <p:spPr>
          <a:xfrm>
            <a:off x="5099123" y="2041557"/>
            <a:ext cx="3934750" cy="1833135"/>
          </a:xfrm>
          <a:prstGeom prst="cloud">
            <a:avLst/>
          </a:prstGeom>
          <a:solidFill>
            <a:schemeClr val="bg1"/>
          </a:solidFill>
          <a:effectLst>
            <a:outerShdw blurRad="101600" dist="508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A8C671-E31C-D14D-A297-9E2A3661E51B}"/>
              </a:ext>
            </a:extLst>
          </p:cNvPr>
          <p:cNvSpPr/>
          <p:nvPr/>
        </p:nvSpPr>
        <p:spPr>
          <a:xfrm>
            <a:off x="6547639" y="4120126"/>
            <a:ext cx="103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B5E1D-25ED-164E-A169-E535C59DD03B}"/>
              </a:ext>
            </a:extLst>
          </p:cNvPr>
          <p:cNvSpPr txBox="1"/>
          <p:nvPr/>
        </p:nvSpPr>
        <p:spPr>
          <a:xfrm>
            <a:off x="6740887" y="4766457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Victim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115F6C-0332-D841-AEEB-E988C68A3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216" y="1235134"/>
            <a:ext cx="806423" cy="8064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F10EDF-59EF-484F-AE52-6ED265AC018D}"/>
              </a:ext>
            </a:extLst>
          </p:cNvPr>
          <p:cNvSpPr txBox="1"/>
          <p:nvPr/>
        </p:nvSpPr>
        <p:spPr>
          <a:xfrm>
            <a:off x="5877263" y="93998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5A0909-083C-A745-8F50-993B4D2F9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958" y="1235134"/>
            <a:ext cx="806423" cy="806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04331A-67C4-984F-8C8B-CBFFE6FABB07}"/>
              </a:ext>
            </a:extLst>
          </p:cNvPr>
          <p:cNvSpPr txBox="1"/>
          <p:nvPr/>
        </p:nvSpPr>
        <p:spPr>
          <a:xfrm>
            <a:off x="7839248" y="92496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BFD74-631B-6D40-9A8D-D0CCF5EC2622}"/>
              </a:ext>
            </a:extLst>
          </p:cNvPr>
          <p:cNvSpPr txBox="1"/>
          <p:nvPr/>
        </p:nvSpPr>
        <p:spPr>
          <a:xfrm>
            <a:off x="4291874" y="2558287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2CED4-653A-294C-AD9A-AC3DF4DD6B67}"/>
              </a:ext>
            </a:extLst>
          </p:cNvPr>
          <p:cNvSpPr txBox="1"/>
          <p:nvPr/>
        </p:nvSpPr>
        <p:spPr>
          <a:xfrm>
            <a:off x="4196302" y="3262670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Next Medium" panose="020B0503020202020204" pitchFamily="34" charset="0"/>
              </a:rPr>
              <a:t>Attacker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17356B-DE83-EF49-861F-815066747049}"/>
              </a:ext>
            </a:extLst>
          </p:cNvPr>
          <p:cNvCxnSpPr/>
          <p:nvPr/>
        </p:nvCxnSpPr>
        <p:spPr>
          <a:xfrm>
            <a:off x="6080880" y="2041557"/>
            <a:ext cx="795009" cy="1616439"/>
          </a:xfrm>
          <a:prstGeom prst="straightConnector1">
            <a:avLst/>
          </a:prstGeom>
          <a:ln w="730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08379E-9282-0046-AB8E-FFBCD34067FC}"/>
              </a:ext>
            </a:extLst>
          </p:cNvPr>
          <p:cNvCxnSpPr>
            <a:cxnSpLocks/>
          </p:cNvCxnSpPr>
          <p:nvPr/>
        </p:nvCxnSpPr>
        <p:spPr>
          <a:xfrm flipH="1">
            <a:off x="7161355" y="2100721"/>
            <a:ext cx="876646" cy="1557275"/>
          </a:xfrm>
          <a:prstGeom prst="straightConnector1">
            <a:avLst/>
          </a:prstGeom>
          <a:ln w="730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2EF5A1-6A04-CE42-8A11-39D6EC5F30D8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953360" y="2041557"/>
            <a:ext cx="981068" cy="7179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3A0379-6DF7-3447-9E7C-9B38DCF981DC}"/>
              </a:ext>
            </a:extLst>
          </p:cNvPr>
          <p:cNvCxnSpPr>
            <a:cxnSpLocks/>
          </p:cNvCxnSpPr>
          <p:nvPr/>
        </p:nvCxnSpPr>
        <p:spPr>
          <a:xfrm flipV="1">
            <a:off x="4953360" y="1865657"/>
            <a:ext cx="2628463" cy="8938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23DFC0-1C30-CA4E-855D-A7F6CA093859}"/>
              </a:ext>
            </a:extLst>
          </p:cNvPr>
          <p:cNvSpPr txBox="1"/>
          <p:nvPr/>
        </p:nvSpPr>
        <p:spPr>
          <a:xfrm>
            <a:off x="6713929" y="1255534"/>
            <a:ext cx="109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 </a:t>
            </a:r>
          </a:p>
        </p:txBody>
      </p:sp>
      <p:pic>
        <p:nvPicPr>
          <p:cNvPr id="33" name="Picture 42">
            <a:extLst>
              <a:ext uri="{FF2B5EF4-FFF2-40B4-BE49-F238E27FC236}">
                <a16:creationId xmlns:a16="http://schemas.microsoft.com/office/drawing/2014/main" id="{81DC21E0-3F8B-1449-ABD8-B3580985331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99" y="365766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9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DACC-51CD-E446-954E-02C4910A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#2: DDoS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CC1F1-4225-714E-98B8-8CBDA17BC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Data-plane measurement and analysis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Identify suspected victim destinations (key </a:t>
            </a:r>
            <a:r>
              <a:rPr lang="en-US" sz="2000" dirty="0" err="1">
                <a:solidFill>
                  <a:schemeClr val="tx1"/>
                </a:solidFill>
              </a:rPr>
              <a:t>DstIP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… receiving traffic from distinct senders (attribute </a:t>
            </a:r>
            <a:r>
              <a:rPr lang="en-US" sz="2000" dirty="0" err="1">
                <a:solidFill>
                  <a:schemeClr val="tx1"/>
                </a:solidFill>
              </a:rPr>
              <a:t>SrcIP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… in excess of a threshold (threshold T)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EC27BF7-D01C-8940-949A-DED44B9B5D07}"/>
              </a:ext>
            </a:extLst>
          </p:cNvPr>
          <p:cNvSpPr/>
          <p:nvPr/>
        </p:nvSpPr>
        <p:spPr>
          <a:xfrm>
            <a:off x="1750145" y="3510536"/>
            <a:ext cx="4866221" cy="566515"/>
          </a:xfrm>
          <a:prstGeom prst="wedgeRoundRectCallout">
            <a:avLst>
              <a:gd name="adj1" fmla="val -17068"/>
              <a:gd name="adj2" fmla="val -14256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/>
              <a:t>select</a:t>
            </a:r>
            <a:r>
              <a:rPr lang="zh-CN" altLang="en-US" sz="2000" dirty="0"/>
              <a:t> </a:t>
            </a:r>
            <a:r>
              <a:rPr lang="en-US" altLang="zh-CN" sz="2000" i="1" dirty="0" err="1">
                <a:solidFill>
                  <a:srgbClr val="FF0000"/>
                </a:solidFill>
              </a:rPr>
              <a:t>DstIP</a:t>
            </a:r>
            <a:r>
              <a:rPr lang="zh-CN" altLang="en-US" sz="2000" dirty="0"/>
              <a:t> </a:t>
            </a:r>
            <a:r>
              <a:rPr lang="en-US" altLang="zh-CN" sz="2000" dirty="0"/>
              <a:t>where distinct(</a:t>
            </a:r>
            <a:r>
              <a:rPr lang="en-US" altLang="zh-CN" sz="2000" i="1" dirty="0" err="1">
                <a:solidFill>
                  <a:srgbClr val="7030A0"/>
                </a:solidFill>
              </a:rPr>
              <a:t>SrcIP</a:t>
            </a:r>
            <a:r>
              <a:rPr lang="en-US" altLang="zh-CN" sz="2000" dirty="0"/>
              <a:t>) &gt; </a:t>
            </a:r>
            <a:r>
              <a:rPr lang="en-US" altLang="zh-CN" sz="2000" dirty="0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2E381C2-8203-144E-BBD5-7033BF407E77}"/>
              </a:ext>
            </a:extLst>
          </p:cNvPr>
          <p:cNvSpPr/>
          <p:nvPr/>
        </p:nvSpPr>
        <p:spPr>
          <a:xfrm>
            <a:off x="2549097" y="2923277"/>
            <a:ext cx="757141" cy="468000"/>
          </a:xfrm>
          <a:prstGeom prst="wedgeRoundRectCallout">
            <a:avLst>
              <a:gd name="adj1" fmla="val 12673"/>
              <a:gd name="adj2" fmla="val 93115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FF0000"/>
                </a:solidFill>
              </a:rPr>
              <a:t>Key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7607ABC-1E8F-7046-9249-8FF46C36587A}"/>
              </a:ext>
            </a:extLst>
          </p:cNvPr>
          <p:cNvSpPr/>
          <p:nvPr/>
        </p:nvSpPr>
        <p:spPr>
          <a:xfrm>
            <a:off x="4240001" y="4319274"/>
            <a:ext cx="1343093" cy="468000"/>
          </a:xfrm>
          <a:prstGeom prst="wedgeRoundRectCallout">
            <a:avLst>
              <a:gd name="adj1" fmla="val 23858"/>
              <a:gd name="adj2" fmla="val -89882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7030A0"/>
                </a:solidFill>
              </a:rPr>
              <a:t>Attribute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E1201A2-4FE8-8440-8F89-6B11E88094DB}"/>
              </a:ext>
            </a:extLst>
          </p:cNvPr>
          <p:cNvSpPr/>
          <p:nvPr/>
        </p:nvSpPr>
        <p:spPr>
          <a:xfrm>
            <a:off x="5780273" y="4296321"/>
            <a:ext cx="1448741" cy="468000"/>
          </a:xfrm>
          <a:prstGeom prst="wedgeRoundRectCallout">
            <a:avLst>
              <a:gd name="adj1" fmla="val -27295"/>
              <a:gd name="adj2" fmla="val -89731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</a:rPr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279784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20F4-30C3-D446-85A5-7F3A5F0B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#2: DDoS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2C15-2EFF-D148-9F43-3A32B60D9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Data-plane adaptation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Drop or rate-limit packets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 suspected victims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Run stateful firewall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for suspected victims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Pushback upstream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toward the senders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D3E332-3057-604B-9E97-3FC2C68CAC1C}"/>
              </a:ext>
            </a:extLst>
          </p:cNvPr>
          <p:cNvGrpSpPr/>
          <p:nvPr/>
        </p:nvGrpSpPr>
        <p:grpSpPr>
          <a:xfrm>
            <a:off x="4209483" y="805698"/>
            <a:ext cx="4715061" cy="4284236"/>
            <a:chOff x="4086973" y="805698"/>
            <a:chExt cx="4837571" cy="4284236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6603520-2B96-E94F-A7C3-BA92D3A9CFC8}"/>
                </a:ext>
              </a:extLst>
            </p:cNvPr>
            <p:cNvSpPr/>
            <p:nvPr/>
          </p:nvSpPr>
          <p:spPr>
            <a:xfrm>
              <a:off x="4989794" y="1922289"/>
              <a:ext cx="3934750" cy="1833135"/>
            </a:xfrm>
            <a:prstGeom prst="cloud">
              <a:avLst/>
            </a:prstGeom>
            <a:solidFill>
              <a:schemeClr val="bg1"/>
            </a:solidFill>
            <a:effectLst>
              <a:outerShdw blurRad="101600" dist="508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007729-BEA2-0B4B-8EE7-400C1B22A986}"/>
                </a:ext>
              </a:extLst>
            </p:cNvPr>
            <p:cNvSpPr/>
            <p:nvPr/>
          </p:nvSpPr>
          <p:spPr>
            <a:xfrm>
              <a:off x="6909683" y="3688293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6EB2F2-B64A-464A-8845-03C3ABC6D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1887" y="1115866"/>
              <a:ext cx="806423" cy="80642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25AC61-0612-364C-9142-8984D345C241}"/>
                </a:ext>
              </a:extLst>
            </p:cNvPr>
            <p:cNvSpPr txBox="1"/>
            <p:nvPr/>
          </p:nvSpPr>
          <p:spPr>
            <a:xfrm>
              <a:off x="5767934" y="820714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93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228DC3-B784-A446-A73E-8FD4BE00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3629" y="1115866"/>
              <a:ext cx="806423" cy="8064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4D6D9-B85E-554F-B2E9-6E9EE9FF8AB4}"/>
                </a:ext>
              </a:extLst>
            </p:cNvPr>
            <p:cNvSpPr txBox="1"/>
            <p:nvPr/>
          </p:nvSpPr>
          <p:spPr>
            <a:xfrm>
              <a:off x="7729919" y="80569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32BC5B-5700-F049-ADE8-9E7B625F743F}"/>
                </a:ext>
              </a:extLst>
            </p:cNvPr>
            <p:cNvSpPr txBox="1"/>
            <p:nvPr/>
          </p:nvSpPr>
          <p:spPr>
            <a:xfrm>
              <a:off x="4182545" y="243901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👺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60AE1C-9F94-F94C-8FC6-865ECD6DE5FA}"/>
                </a:ext>
              </a:extLst>
            </p:cNvPr>
            <p:cNvSpPr txBox="1"/>
            <p:nvPr/>
          </p:nvSpPr>
          <p:spPr>
            <a:xfrm>
              <a:off x="4086973" y="3143402"/>
              <a:ext cx="106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venir Next Medium" panose="020B0503020202020204" pitchFamily="34" charset="0"/>
                </a:rPr>
                <a:t>Attacker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48E25-7781-1243-9385-FE669CCD3E49}"/>
                </a:ext>
              </a:extLst>
            </p:cNvPr>
            <p:cNvCxnSpPr/>
            <p:nvPr/>
          </p:nvCxnSpPr>
          <p:spPr>
            <a:xfrm>
              <a:off x="5971551" y="1922289"/>
              <a:ext cx="795009" cy="161643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0CC32F-FBC0-CE41-A4E5-ADDBEA5FB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2026" y="1981453"/>
              <a:ext cx="876646" cy="1557275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2E221A-EDF2-1C42-8C4E-1F2EDA785AE6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4844031" y="1922289"/>
              <a:ext cx="981068" cy="717956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17F5BA-6B4C-134A-A371-E221CA205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4031" y="1746389"/>
              <a:ext cx="2628463" cy="893856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E02382-37E9-234F-9E0C-CAD615815FDB}"/>
                </a:ext>
              </a:extLst>
            </p:cNvPr>
            <p:cNvSpPr txBox="1"/>
            <p:nvPr/>
          </p:nvSpPr>
          <p:spPr>
            <a:xfrm>
              <a:off x="6604600" y="1136266"/>
              <a:ext cx="1090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. . . </a:t>
              </a:r>
            </a:p>
          </p:txBody>
        </p:sp>
        <p:pic>
          <p:nvPicPr>
            <p:cNvPr id="2050" name="Picture 2" descr="Happy Emoji Images, Stock Photos &amp; Vectors | Shutterstock">
              <a:extLst>
                <a:ext uri="{FF2B5EF4-FFF2-40B4-BE49-F238E27FC236}">
                  <a16:creationId xmlns:a16="http://schemas.microsoft.com/office/drawing/2014/main" id="{D7F5956C-5B3F-5E4C-ACE7-CF9D4E2EB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96" y="3931324"/>
              <a:ext cx="1024173" cy="1102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286F7E-AEDB-EB45-8BCF-EE9054BFE0F2}"/>
                </a:ext>
              </a:extLst>
            </p:cNvPr>
            <p:cNvSpPr/>
            <p:nvPr/>
          </p:nvSpPr>
          <p:spPr>
            <a:xfrm>
              <a:off x="6158262" y="4870604"/>
              <a:ext cx="1571657" cy="219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42">
            <a:extLst>
              <a:ext uri="{FF2B5EF4-FFF2-40B4-BE49-F238E27FC236}">
                <a16:creationId xmlns:a16="http://schemas.microsoft.com/office/drawing/2014/main" id="{2ADA1707-DED8-374B-AE77-A91AC607B17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0" y="3538400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7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B551-3162-634B-945B-A7F0265B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#3: Path Performance [Contra, NSDI’20]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40F3-6A45-8748-914B-6F445D842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Network path diversity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Load balancing to achieve good performance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Track the performance (load, loss, delay) of paths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Split traffic effectively over the multiple paths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C101B9-6AB5-2449-8DE5-4D99DE3510AC}"/>
              </a:ext>
            </a:extLst>
          </p:cNvPr>
          <p:cNvGrpSpPr/>
          <p:nvPr/>
        </p:nvGrpSpPr>
        <p:grpSpPr>
          <a:xfrm>
            <a:off x="724839" y="1741936"/>
            <a:ext cx="3265125" cy="1499616"/>
            <a:chOff x="1136187" y="3102492"/>
            <a:chExt cx="3767719" cy="1433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43BE8A-7E3A-3B4D-8EAC-4D6DADCC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6187" y="405293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E2A64D-A614-304C-A6D8-2EC4188B3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80764" y="4092664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7B204B-BDA0-D54F-A432-E4009B0B8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850" y="4085288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E1631C-65FD-BC4C-9DF5-F243966B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44376" y="3124569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AD30C7-745B-E64A-9B6B-A54A5C0E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16352" y="3102492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21B36D-F4F6-E84D-9FFD-BC5CCCA179F8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V="1">
              <a:off x="1375912" y="3556930"/>
              <a:ext cx="908189" cy="49600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BE0AF6-DDE5-294B-8730-0EF4CCDDF492}"/>
                </a:ext>
              </a:extLst>
            </p:cNvPr>
            <p:cNvCxnSpPr>
              <a:cxnSpLocks/>
              <a:stCxn id="6" idx="0"/>
              <a:endCxn id="10" idx="2"/>
            </p:cNvCxnSpPr>
            <p:nvPr/>
          </p:nvCxnSpPr>
          <p:spPr>
            <a:xfrm flipV="1">
              <a:off x="1375912" y="3534853"/>
              <a:ext cx="2080165" cy="51808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E46C63-59EE-7A4C-A9D8-94027AE6B602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H="1" flipV="1">
              <a:off x="2284101" y="3556930"/>
              <a:ext cx="88474" cy="52835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C2169B-19C5-0147-A722-691533576E5C}"/>
                </a:ext>
              </a:extLst>
            </p:cNvPr>
            <p:cNvCxnSpPr>
              <a:cxnSpLocks/>
              <a:stCxn id="8" idx="0"/>
              <a:endCxn id="10" idx="2"/>
            </p:cNvCxnSpPr>
            <p:nvPr/>
          </p:nvCxnSpPr>
          <p:spPr>
            <a:xfrm flipV="1">
              <a:off x="2372575" y="3534853"/>
              <a:ext cx="1083502" cy="550435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FD9C6E-23DF-EF4E-A52C-756B8ECC6F3C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>
            <a:xfrm flipH="1" flipV="1">
              <a:off x="3456077" y="3534853"/>
              <a:ext cx="64412" cy="557811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23FB1E-7782-F34D-9B0F-86FE81C151CA}"/>
                </a:ext>
              </a:extLst>
            </p:cNvPr>
            <p:cNvCxnSpPr>
              <a:cxnSpLocks/>
              <a:stCxn id="7" idx="0"/>
              <a:endCxn id="9" idx="2"/>
            </p:cNvCxnSpPr>
            <p:nvPr/>
          </p:nvCxnSpPr>
          <p:spPr>
            <a:xfrm flipH="1" flipV="1">
              <a:off x="2284101" y="3556930"/>
              <a:ext cx="1236388" cy="53573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C50230C-6FEF-1A46-957A-1BD09A041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456" y="410322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24B2CA-3C19-CC49-B121-06F1C841661B}"/>
                </a:ext>
              </a:extLst>
            </p:cNvPr>
            <p:cNvCxnSpPr>
              <a:cxnSpLocks/>
              <a:stCxn id="17" idx="0"/>
              <a:endCxn id="9" idx="2"/>
            </p:cNvCxnSpPr>
            <p:nvPr/>
          </p:nvCxnSpPr>
          <p:spPr>
            <a:xfrm flipH="1" flipV="1">
              <a:off x="2284101" y="3556930"/>
              <a:ext cx="2380080" cy="54629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E1F567-5144-A844-8992-2D211200C73F}"/>
                </a:ext>
              </a:extLst>
            </p:cNvPr>
            <p:cNvCxnSpPr>
              <a:cxnSpLocks/>
              <a:stCxn id="17" idx="0"/>
              <a:endCxn id="10" idx="2"/>
            </p:cNvCxnSpPr>
            <p:nvPr/>
          </p:nvCxnSpPr>
          <p:spPr>
            <a:xfrm flipH="1" flipV="1">
              <a:off x="3456077" y="3534853"/>
              <a:ext cx="1208104" cy="56837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D7B987-3E0F-2046-B18B-3AD18E3BE736}"/>
                </a:ext>
              </a:extLst>
            </p:cNvPr>
            <p:cNvCxnSpPr>
              <a:cxnSpLocks/>
            </p:cNvCxnSpPr>
            <p:nvPr/>
          </p:nvCxnSpPr>
          <p:spPr>
            <a:xfrm>
              <a:off x="2618279" y="3323098"/>
              <a:ext cx="524961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9A13E6-75FC-0345-A070-0326320E2186}"/>
                </a:ext>
              </a:extLst>
            </p:cNvPr>
            <p:cNvCxnSpPr>
              <a:cxnSpLocks/>
            </p:cNvCxnSpPr>
            <p:nvPr/>
          </p:nvCxnSpPr>
          <p:spPr>
            <a:xfrm>
              <a:off x="1746752" y="4301468"/>
              <a:ext cx="275923" cy="7376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F027CE-61A6-974F-97D1-4B6F42AD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66194" y="4292005"/>
              <a:ext cx="342900" cy="76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894682-5500-5547-8868-30A2383985C2}"/>
                </a:ext>
              </a:extLst>
            </p:cNvPr>
            <p:cNvCxnSpPr>
              <a:cxnSpLocks/>
            </p:cNvCxnSpPr>
            <p:nvPr/>
          </p:nvCxnSpPr>
          <p:spPr>
            <a:xfrm>
              <a:off x="3948676" y="4343506"/>
              <a:ext cx="330555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03B8908-49BF-8348-AFD2-25481CB6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54" y="1342662"/>
            <a:ext cx="4221132" cy="18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8036-6036-844F-94AD-4902F1F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#3: Path </a:t>
            </a:r>
            <a:r>
              <a:rPr lang="en-US"/>
              <a:t>Performance Monitoring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3E37-14DC-3145-8DDF-446515665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Data-plane tracking of path performance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E.g., lowest maximum link utilization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E.g., minimum end-to-end latency or loss</a:t>
            </a:r>
          </a:p>
        </p:txBody>
      </p:sp>
      <p:pic>
        <p:nvPicPr>
          <p:cNvPr id="28" name="Picture 42">
            <a:extLst>
              <a:ext uri="{FF2B5EF4-FFF2-40B4-BE49-F238E27FC236}">
                <a16:creationId xmlns:a16="http://schemas.microsoft.com/office/drawing/2014/main" id="{22B16368-EA98-714E-930B-9248B6DD6B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42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2">
            <a:extLst>
              <a:ext uri="{FF2B5EF4-FFF2-40B4-BE49-F238E27FC236}">
                <a16:creationId xmlns:a16="http://schemas.microsoft.com/office/drawing/2014/main" id="{17311C90-BF42-5446-AA84-F24740E540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50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>
            <a:extLst>
              <a:ext uri="{FF2B5EF4-FFF2-40B4-BE49-F238E27FC236}">
                <a16:creationId xmlns:a16="http://schemas.microsoft.com/office/drawing/2014/main" id="{107DEB8D-E9EA-4148-9A65-0BE2F77314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10" y="313860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2">
            <a:extLst>
              <a:ext uri="{FF2B5EF4-FFF2-40B4-BE49-F238E27FC236}">
                <a16:creationId xmlns:a16="http://schemas.microsoft.com/office/drawing/2014/main" id="{0C19B8A3-685E-5943-B6DB-A36250E646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89" y="455840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2">
            <a:extLst>
              <a:ext uri="{FF2B5EF4-FFF2-40B4-BE49-F238E27FC236}">
                <a16:creationId xmlns:a16="http://schemas.microsoft.com/office/drawing/2014/main" id="{2BB151E9-65D5-B44D-99D3-EEA98F2921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38" y="370699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957321-B6B9-C84D-9376-9CB08CF5C42F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2552092" y="3948952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488CDD-7D3D-0D4E-95AF-37C5AFAA9C50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826156" y="3369832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BA4335-C411-A742-A585-D48D2B1D9D6D}"/>
              </a:ext>
            </a:extLst>
          </p:cNvPr>
          <p:cNvCxnSpPr>
            <a:cxnSpLocks/>
          </p:cNvCxnSpPr>
          <p:nvPr/>
        </p:nvCxnSpPr>
        <p:spPr>
          <a:xfrm>
            <a:off x="5304418" y="3339651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54EF5D-58DE-2D4B-A213-D7E266FD5EAA}"/>
              </a:ext>
            </a:extLst>
          </p:cNvPr>
          <p:cNvCxnSpPr>
            <a:cxnSpLocks/>
          </p:cNvCxnSpPr>
          <p:nvPr/>
        </p:nvCxnSpPr>
        <p:spPr>
          <a:xfrm>
            <a:off x="3734832" y="4039973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431098-2FAF-5C49-B43D-58F995813CBE}"/>
              </a:ext>
            </a:extLst>
          </p:cNvPr>
          <p:cNvCxnSpPr>
            <a:cxnSpLocks/>
          </p:cNvCxnSpPr>
          <p:nvPr/>
        </p:nvCxnSpPr>
        <p:spPr>
          <a:xfrm flipV="1">
            <a:off x="5243054" y="4039974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6EA3C8-2ADD-3645-8656-77642DFCA53B}"/>
              </a:ext>
            </a:extLst>
          </p:cNvPr>
          <p:cNvCxnSpPr>
            <a:cxnSpLocks/>
          </p:cNvCxnSpPr>
          <p:nvPr/>
        </p:nvCxnSpPr>
        <p:spPr>
          <a:xfrm>
            <a:off x="1658112" y="3907747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83F425-D35F-6947-B337-DEC39511D496}"/>
              </a:ext>
            </a:extLst>
          </p:cNvPr>
          <p:cNvCxnSpPr>
            <a:cxnSpLocks/>
          </p:cNvCxnSpPr>
          <p:nvPr/>
        </p:nvCxnSpPr>
        <p:spPr>
          <a:xfrm>
            <a:off x="6758332" y="3907747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2DD1AD2-3F7C-8944-9953-F73CBF8F21F7}"/>
              </a:ext>
            </a:extLst>
          </p:cNvPr>
          <p:cNvSpPr txBox="1"/>
          <p:nvPr/>
        </p:nvSpPr>
        <p:spPr>
          <a:xfrm>
            <a:off x="5192716" y="35281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40B779-3D5A-BD4A-9BDE-C9D242ED8D86}"/>
              </a:ext>
            </a:extLst>
          </p:cNvPr>
          <p:cNvSpPr txBox="1"/>
          <p:nvPr/>
        </p:nvSpPr>
        <p:spPr>
          <a:xfrm>
            <a:off x="4128680" y="35498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E00610-FB22-A248-8837-65AEC8975C2A}"/>
              </a:ext>
            </a:extLst>
          </p:cNvPr>
          <p:cNvSpPr txBox="1"/>
          <p:nvPr/>
        </p:nvSpPr>
        <p:spPr>
          <a:xfrm>
            <a:off x="3826206" y="45056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6B650A-1BEF-D945-BA73-612FF7B27586}"/>
              </a:ext>
            </a:extLst>
          </p:cNvPr>
          <p:cNvSpPr txBox="1"/>
          <p:nvPr/>
        </p:nvSpPr>
        <p:spPr>
          <a:xfrm>
            <a:off x="5506692" y="44872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92CAAD-3291-C741-9F70-C5B225CA8536}"/>
              </a:ext>
            </a:extLst>
          </p:cNvPr>
          <p:cNvSpPr txBox="1"/>
          <p:nvPr/>
        </p:nvSpPr>
        <p:spPr>
          <a:xfrm>
            <a:off x="2550923" y="40113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6451EC-B79D-2342-986E-1E0F439D2773}"/>
              </a:ext>
            </a:extLst>
          </p:cNvPr>
          <p:cNvCxnSpPr/>
          <p:nvPr/>
        </p:nvCxnSpPr>
        <p:spPr>
          <a:xfrm flipH="1" flipV="1">
            <a:off x="5375263" y="3163269"/>
            <a:ext cx="829056" cy="411209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E697EC5-8F9F-AE4F-A6C8-F60CB92429FF}"/>
              </a:ext>
            </a:extLst>
          </p:cNvPr>
          <p:cNvSpPr txBox="1"/>
          <p:nvPr/>
        </p:nvSpPr>
        <p:spPr>
          <a:xfrm>
            <a:off x="6769428" y="39558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0E7C844-C31F-4C46-9F56-E4D1103712EB}"/>
              </a:ext>
            </a:extLst>
          </p:cNvPr>
          <p:cNvCxnSpPr>
            <a:cxnSpLocks/>
          </p:cNvCxnSpPr>
          <p:nvPr/>
        </p:nvCxnSpPr>
        <p:spPr>
          <a:xfrm flipH="1">
            <a:off x="5270741" y="3974523"/>
            <a:ext cx="815066" cy="51276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7F5B77-A18B-2E42-9E00-8E9962C01FBE}"/>
              </a:ext>
            </a:extLst>
          </p:cNvPr>
          <p:cNvCxnSpPr>
            <a:cxnSpLocks/>
          </p:cNvCxnSpPr>
          <p:nvPr/>
        </p:nvCxnSpPr>
        <p:spPr>
          <a:xfrm flipH="1">
            <a:off x="3795889" y="3227391"/>
            <a:ext cx="716022" cy="4067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1E7410D-93D0-DA4D-B9A4-5D353AC473F8}"/>
              </a:ext>
            </a:extLst>
          </p:cNvPr>
          <p:cNvCxnSpPr>
            <a:cxnSpLocks/>
          </p:cNvCxnSpPr>
          <p:nvPr/>
        </p:nvCxnSpPr>
        <p:spPr>
          <a:xfrm flipH="1" flipV="1">
            <a:off x="3955403" y="3984680"/>
            <a:ext cx="829056" cy="50260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11F64D-84AF-2E40-B514-146652146CC1}"/>
              </a:ext>
            </a:extLst>
          </p:cNvPr>
          <p:cNvCxnSpPr>
            <a:cxnSpLocks/>
          </p:cNvCxnSpPr>
          <p:nvPr/>
        </p:nvCxnSpPr>
        <p:spPr>
          <a:xfrm flipH="1">
            <a:off x="2547613" y="3749866"/>
            <a:ext cx="741775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1D5CCF1-B350-2445-A043-FAB13A92A95E}"/>
              </a:ext>
            </a:extLst>
          </p:cNvPr>
          <p:cNvSpPr txBox="1"/>
          <p:nvPr/>
        </p:nvSpPr>
        <p:spPr>
          <a:xfrm>
            <a:off x="5694887" y="301243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40C2E38-FDE3-5248-A967-B066C74AB918}"/>
              </a:ext>
            </a:extLst>
          </p:cNvPr>
          <p:cNvSpPr txBox="1"/>
          <p:nvPr/>
        </p:nvSpPr>
        <p:spPr>
          <a:xfrm>
            <a:off x="3728261" y="30919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CFD7791-1E87-234E-8EE8-B98986CB0263}"/>
              </a:ext>
            </a:extLst>
          </p:cNvPr>
          <p:cNvSpPr txBox="1"/>
          <p:nvPr/>
        </p:nvSpPr>
        <p:spPr>
          <a:xfrm>
            <a:off x="2697001" y="340127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052A90-AAE7-7E48-8B06-2BB77C451AFE}"/>
              </a:ext>
            </a:extLst>
          </p:cNvPr>
          <p:cNvSpPr txBox="1"/>
          <p:nvPr/>
        </p:nvSpPr>
        <p:spPr>
          <a:xfrm>
            <a:off x="5123797" y="403242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587F10-876A-254F-9CF9-10634745B885}"/>
              </a:ext>
            </a:extLst>
          </p:cNvPr>
          <p:cNvSpPr txBox="1"/>
          <p:nvPr/>
        </p:nvSpPr>
        <p:spPr>
          <a:xfrm>
            <a:off x="4450737" y="40399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50%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C0ACA5-8DF8-AF4B-82F3-845E171CDF87}"/>
              </a:ext>
            </a:extLst>
          </p:cNvPr>
          <p:cNvSpPr txBox="1"/>
          <p:nvPr/>
        </p:nvSpPr>
        <p:spPr>
          <a:xfrm>
            <a:off x="6609546" y="2854612"/>
            <a:ext cx="212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Probes along reverse path</a:t>
            </a:r>
          </a:p>
        </p:txBody>
      </p:sp>
    </p:spTree>
    <p:extLst>
      <p:ext uri="{BB962C8B-B14F-4D97-AF65-F5344CB8AC3E}">
        <p14:creationId xmlns:p14="http://schemas.microsoft.com/office/powerpoint/2010/main" val="584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5DB3-7FA4-C642-B22E-BAD6535C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#3: Performance-Aware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8D8D-5C56-F949-AA9A-CFC0AE535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Adaptation to direct traffic over the best path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Sending packets in the forward direction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… along the path with the best performance</a:t>
            </a:r>
          </a:p>
        </p:txBody>
      </p:sp>
      <p:pic>
        <p:nvPicPr>
          <p:cNvPr id="23" name="Picture 42">
            <a:extLst>
              <a:ext uri="{FF2B5EF4-FFF2-40B4-BE49-F238E27FC236}">
                <a16:creationId xmlns:a16="http://schemas.microsoft.com/office/drawing/2014/main" id="{45D5AA35-7CDE-D445-8E6B-F6DD8F80DDE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80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>
            <a:extLst>
              <a:ext uri="{FF2B5EF4-FFF2-40B4-BE49-F238E27FC236}">
                <a16:creationId xmlns:a16="http://schemas.microsoft.com/office/drawing/2014/main" id="{8D776603-CB0C-4E4F-955E-DA91F9F750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88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>
            <a:extLst>
              <a:ext uri="{FF2B5EF4-FFF2-40B4-BE49-F238E27FC236}">
                <a16:creationId xmlns:a16="http://schemas.microsoft.com/office/drawing/2014/main" id="{964C8359-4663-074B-9B10-6C7F50A4F97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48" y="271485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>
            <a:extLst>
              <a:ext uri="{FF2B5EF4-FFF2-40B4-BE49-F238E27FC236}">
                <a16:creationId xmlns:a16="http://schemas.microsoft.com/office/drawing/2014/main" id="{B99B35DE-BC60-A94F-8B3D-26E77EB076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27" y="413466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2">
            <a:extLst>
              <a:ext uri="{FF2B5EF4-FFF2-40B4-BE49-F238E27FC236}">
                <a16:creationId xmlns:a16="http://schemas.microsoft.com/office/drawing/2014/main" id="{588BA3E5-F487-A641-8569-DDC2FB720FC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76" y="328325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772AC6-90B6-FA4F-B225-9A1AA5918953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2436930" y="3525207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5D78CB-0679-9349-869B-01E8ABC1A1C9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710994" y="2946087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AC80D-2F97-F045-8E13-67794508E64B}"/>
              </a:ext>
            </a:extLst>
          </p:cNvPr>
          <p:cNvCxnSpPr>
            <a:cxnSpLocks/>
          </p:cNvCxnSpPr>
          <p:nvPr/>
        </p:nvCxnSpPr>
        <p:spPr>
          <a:xfrm>
            <a:off x="5189256" y="2915906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13D363-1DBF-A140-86A5-E1F6750CD687}"/>
              </a:ext>
            </a:extLst>
          </p:cNvPr>
          <p:cNvCxnSpPr>
            <a:cxnSpLocks/>
          </p:cNvCxnSpPr>
          <p:nvPr/>
        </p:nvCxnSpPr>
        <p:spPr>
          <a:xfrm>
            <a:off x="3619670" y="3616228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6DF75B-21E9-414E-B7C3-A6CF7ABE5CD0}"/>
              </a:ext>
            </a:extLst>
          </p:cNvPr>
          <p:cNvCxnSpPr>
            <a:cxnSpLocks/>
          </p:cNvCxnSpPr>
          <p:nvPr/>
        </p:nvCxnSpPr>
        <p:spPr>
          <a:xfrm flipV="1">
            <a:off x="5127892" y="3616229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9C30BB-40F9-934E-A386-012A00DBB102}"/>
              </a:ext>
            </a:extLst>
          </p:cNvPr>
          <p:cNvCxnSpPr>
            <a:cxnSpLocks/>
          </p:cNvCxnSpPr>
          <p:nvPr/>
        </p:nvCxnSpPr>
        <p:spPr>
          <a:xfrm>
            <a:off x="1542950" y="3484002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852479-A993-2F4E-BFBD-6D4BB5BDBB28}"/>
              </a:ext>
            </a:extLst>
          </p:cNvPr>
          <p:cNvCxnSpPr>
            <a:cxnSpLocks/>
          </p:cNvCxnSpPr>
          <p:nvPr/>
        </p:nvCxnSpPr>
        <p:spPr>
          <a:xfrm>
            <a:off x="6643170" y="3484002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1F0E9A0-5A92-8841-834A-AA10E8486058}"/>
              </a:ext>
            </a:extLst>
          </p:cNvPr>
          <p:cNvSpPr txBox="1"/>
          <p:nvPr/>
        </p:nvSpPr>
        <p:spPr>
          <a:xfrm>
            <a:off x="5077554" y="31044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AE69CF-C8E8-FC4C-824D-0FA6BB379AB0}"/>
              </a:ext>
            </a:extLst>
          </p:cNvPr>
          <p:cNvSpPr txBox="1"/>
          <p:nvPr/>
        </p:nvSpPr>
        <p:spPr>
          <a:xfrm>
            <a:off x="4013518" y="31260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8D24A5-6BB6-9942-A9AD-C71F9150BCB8}"/>
              </a:ext>
            </a:extLst>
          </p:cNvPr>
          <p:cNvSpPr txBox="1"/>
          <p:nvPr/>
        </p:nvSpPr>
        <p:spPr>
          <a:xfrm>
            <a:off x="3711044" y="40818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5DEB80-B1BB-5345-852B-82906A43DC31}"/>
              </a:ext>
            </a:extLst>
          </p:cNvPr>
          <p:cNvSpPr txBox="1"/>
          <p:nvPr/>
        </p:nvSpPr>
        <p:spPr>
          <a:xfrm>
            <a:off x="5391530" y="406354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C15323-1CEE-A846-BC6E-F95D8E66CDCC}"/>
              </a:ext>
            </a:extLst>
          </p:cNvPr>
          <p:cNvSpPr txBox="1"/>
          <p:nvPr/>
        </p:nvSpPr>
        <p:spPr>
          <a:xfrm>
            <a:off x="2435761" y="358755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EA49F3-F6EA-EA41-B1A2-C27998F60584}"/>
              </a:ext>
            </a:extLst>
          </p:cNvPr>
          <p:cNvSpPr txBox="1"/>
          <p:nvPr/>
        </p:nvSpPr>
        <p:spPr>
          <a:xfrm>
            <a:off x="6654266" y="35320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9B398CE7-CE8F-CD4A-ABBB-2F7DC49EABD6}"/>
              </a:ext>
            </a:extLst>
          </p:cNvPr>
          <p:cNvSpPr/>
          <p:nvPr/>
        </p:nvSpPr>
        <p:spPr>
          <a:xfrm>
            <a:off x="2029521" y="2460686"/>
            <a:ext cx="5248508" cy="819764"/>
          </a:xfrm>
          <a:custGeom>
            <a:avLst/>
            <a:gdLst>
              <a:gd name="connsiteX0" fmla="*/ 0 w 5248508"/>
              <a:gd name="connsiteY0" fmla="*/ 713696 h 819764"/>
              <a:gd name="connsiteX1" fmla="*/ 1248937 w 5248508"/>
              <a:gd name="connsiteY1" fmla="*/ 691393 h 819764"/>
              <a:gd name="connsiteX2" fmla="*/ 2758069 w 5248508"/>
              <a:gd name="connsiteY2" fmla="*/ 17 h 819764"/>
              <a:gd name="connsiteX3" fmla="*/ 4445620 w 5248508"/>
              <a:gd name="connsiteY3" fmla="*/ 713696 h 819764"/>
              <a:gd name="connsiteX4" fmla="*/ 5248508 w 5248508"/>
              <a:gd name="connsiteY4" fmla="*/ 802905 h 8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8508" h="819764">
                <a:moveTo>
                  <a:pt x="0" y="713696"/>
                </a:moveTo>
                <a:cubicBezTo>
                  <a:pt x="394629" y="762018"/>
                  <a:pt x="789259" y="810340"/>
                  <a:pt x="1248937" y="691393"/>
                </a:cubicBezTo>
                <a:cubicBezTo>
                  <a:pt x="1708615" y="572446"/>
                  <a:pt x="2225289" y="-3700"/>
                  <a:pt x="2758069" y="17"/>
                </a:cubicBezTo>
                <a:cubicBezTo>
                  <a:pt x="3290850" y="3734"/>
                  <a:pt x="4030547" y="579881"/>
                  <a:pt x="4445620" y="713696"/>
                </a:cubicBezTo>
                <a:cubicBezTo>
                  <a:pt x="4860693" y="847511"/>
                  <a:pt x="5054600" y="825208"/>
                  <a:pt x="5248508" y="802905"/>
                </a:cubicBezTo>
              </a:path>
            </a:pathLst>
          </a:custGeom>
          <a:noFill/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Enabler: Programmable Data Planes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BF999-7C25-9344-BE13-04BBFF16B6B0}"/>
              </a:ext>
            </a:extLst>
          </p:cNvPr>
          <p:cNvSpPr txBox="1"/>
          <p:nvPr/>
        </p:nvSpPr>
        <p:spPr>
          <a:xfrm>
            <a:off x="4135822" y="4430969"/>
            <a:ext cx="87235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61295F-E763-7247-AA60-F3879BE8AC24}"/>
              </a:ext>
            </a:extLst>
          </p:cNvPr>
          <p:cNvSpPr/>
          <p:nvPr/>
        </p:nvSpPr>
        <p:spPr>
          <a:xfrm>
            <a:off x="7154001" y="1694318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 err="1">
                <a:latin typeface="Myriad Pro" charset="0"/>
                <a:ea typeface="Myriad Pro" charset="0"/>
                <a:cs typeface="Myriad Pro" charset="0"/>
              </a:rPr>
              <a:t>Deparser</a:t>
            </a:r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B730BA-A1B7-3C43-A037-12A45B0C6B02}"/>
              </a:ext>
            </a:extLst>
          </p:cNvPr>
          <p:cNvGrpSpPr/>
          <p:nvPr/>
        </p:nvGrpSpPr>
        <p:grpSpPr>
          <a:xfrm>
            <a:off x="7502388" y="2357628"/>
            <a:ext cx="780766" cy="427769"/>
            <a:chOff x="6858000" y="3200400"/>
            <a:chExt cx="685800" cy="37573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68829CF-E41C-D340-9FFC-AD71D1DEEA2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0BF3AB3-892F-994C-86A6-A1BA28E2B95F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F0EF0F-9156-1844-B48C-EDC46E3C4C73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792189-E9A4-EB4F-95C4-B1189BE7AF89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A4239A-1CD2-DA4C-B4A9-D5A6C049A61C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E30BBC-DACE-FB4A-BE11-7CAD48207747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D315E6-41EA-724F-9AC9-3B77FE6B1618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F0295A-E950-AF48-A46E-660370DAAC1D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277F530-5EBE-EA4C-841F-E45A78658246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9C7FA6-F91F-EA41-BC62-1D4CBA9BE727}"/>
              </a:ext>
            </a:extLst>
          </p:cNvPr>
          <p:cNvGrpSpPr/>
          <p:nvPr/>
        </p:nvGrpSpPr>
        <p:grpSpPr>
          <a:xfrm>
            <a:off x="7498829" y="3107726"/>
            <a:ext cx="780766" cy="427769"/>
            <a:chOff x="6858000" y="3200400"/>
            <a:chExt cx="685800" cy="37573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2E9E6B-82CF-CD4F-B9D3-6A9B545ECA4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BFB8C2C-F078-EA49-9023-D944F57519F6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DC9EF85-A966-7F47-8444-0E3C93D10CF0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A791A33-B2B2-2A49-A0F3-A3C26CEB367B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642DEB6-87D7-2B44-AD98-FC25E58F9F16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91A6BED-36A1-E341-A96D-6636340B2086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87D408-FA17-9541-8D8E-388185B111D6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A5BB75F-C43E-CD4A-B918-7A6A07298A49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2D90E03-4925-074C-88A9-0F5440FBB361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CFFA2D-698C-4447-8A21-E55B9359FDEE}"/>
              </a:ext>
            </a:extLst>
          </p:cNvPr>
          <p:cNvGrpSpPr/>
          <p:nvPr/>
        </p:nvGrpSpPr>
        <p:grpSpPr>
          <a:xfrm>
            <a:off x="7498829" y="3857824"/>
            <a:ext cx="780766" cy="427769"/>
            <a:chOff x="6858000" y="3200400"/>
            <a:chExt cx="685800" cy="37573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198CEE-E6F5-A441-BF13-0076BE36FB46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7D3653A-1CDE-F94F-97FD-D76660BEE982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22EEAF7-350E-1542-9404-D91AA89E1762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C81BEF-2974-B04F-9658-E0011420F694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15D36CC-3406-D142-87BC-6ACF906DB874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80FB86-A852-5845-B000-2B35F43FEDED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0A2DF4-959A-D245-8BC1-2D7504B37E1C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B8B6A5D-EF47-3842-AF5B-FCF1FC0EC246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56A3963-9DF1-174B-9498-31AF1981F187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8CF43C21-01A3-2E4C-9426-A1556B969EDE}"/>
              </a:ext>
            </a:extLst>
          </p:cNvPr>
          <p:cNvSpPr/>
          <p:nvPr/>
        </p:nvSpPr>
        <p:spPr>
          <a:xfrm>
            <a:off x="174682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6FE2424-560D-D149-9585-67D1FCE22183}"/>
              </a:ext>
            </a:extLst>
          </p:cNvPr>
          <p:cNvSpPr/>
          <p:nvPr/>
        </p:nvSpPr>
        <p:spPr>
          <a:xfrm>
            <a:off x="174682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66A4E6B-DF8F-B44A-9AEE-58D608CB4417}"/>
              </a:ext>
            </a:extLst>
          </p:cNvPr>
          <p:cNvSpPr/>
          <p:nvPr/>
        </p:nvSpPr>
        <p:spPr>
          <a:xfrm>
            <a:off x="174682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C4DB8DF-6323-DE48-BD92-35EA9D19118C}"/>
              </a:ext>
            </a:extLst>
          </p:cNvPr>
          <p:cNvSpPr/>
          <p:nvPr/>
        </p:nvSpPr>
        <p:spPr>
          <a:xfrm>
            <a:off x="174682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0B25B4C-0930-8344-8C38-BA6B840677AE}"/>
              </a:ext>
            </a:extLst>
          </p:cNvPr>
          <p:cNvSpPr/>
          <p:nvPr/>
        </p:nvSpPr>
        <p:spPr>
          <a:xfrm>
            <a:off x="8636529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FA31E6F-74B4-684D-8923-D52C730F2FBD}"/>
              </a:ext>
            </a:extLst>
          </p:cNvPr>
          <p:cNvSpPr/>
          <p:nvPr/>
        </p:nvSpPr>
        <p:spPr>
          <a:xfrm>
            <a:off x="8636529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40EE4DC-E57D-814B-85EC-78DA8ED9266F}"/>
              </a:ext>
            </a:extLst>
          </p:cNvPr>
          <p:cNvSpPr/>
          <p:nvPr/>
        </p:nvSpPr>
        <p:spPr>
          <a:xfrm>
            <a:off x="8636529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28A7E98-0C88-184D-B703-05CFB22B4A58}"/>
              </a:ext>
            </a:extLst>
          </p:cNvPr>
          <p:cNvSpPr/>
          <p:nvPr/>
        </p:nvSpPr>
        <p:spPr>
          <a:xfrm>
            <a:off x="8636529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CE6C1B1-1C27-1945-AE47-87955603DC3A}"/>
              </a:ext>
            </a:extLst>
          </p:cNvPr>
          <p:cNvSpPr/>
          <p:nvPr/>
        </p:nvSpPr>
        <p:spPr>
          <a:xfrm>
            <a:off x="531168" y="1685080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>
                <a:latin typeface="Myriad Pro" charset="0"/>
                <a:ea typeface="Myriad Pro" charset="0"/>
                <a:cs typeface="Myriad Pro" charset="0"/>
              </a:rPr>
              <a:t>Parser</a:t>
            </a: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099E6F-C3D8-7C4C-8EE8-E69D2B8C9EB7}"/>
              </a:ext>
            </a:extLst>
          </p:cNvPr>
          <p:cNvSpPr/>
          <p:nvPr/>
        </p:nvSpPr>
        <p:spPr>
          <a:xfrm>
            <a:off x="2189825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3412AD26-412D-B245-AD31-D993AC207415}"/>
              </a:ext>
            </a:extLst>
          </p:cNvPr>
          <p:cNvSpPr/>
          <p:nvPr/>
        </p:nvSpPr>
        <p:spPr>
          <a:xfrm rot="5400000">
            <a:off x="277879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354D8D6C-6D05-8445-B4A0-EFBA176D18EC}"/>
              </a:ext>
            </a:extLst>
          </p:cNvPr>
          <p:cNvSpPr/>
          <p:nvPr/>
        </p:nvSpPr>
        <p:spPr>
          <a:xfrm rot="5400000">
            <a:off x="277532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6E6208D4-74E8-0744-8917-4FFC0484EB18}"/>
              </a:ext>
            </a:extLst>
          </p:cNvPr>
          <p:cNvSpPr/>
          <p:nvPr/>
        </p:nvSpPr>
        <p:spPr>
          <a:xfrm rot="5400000">
            <a:off x="276184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2472B-4222-CA40-9F99-7AE6CB8EEF15}"/>
              </a:ext>
            </a:extLst>
          </p:cNvPr>
          <p:cNvSpPr/>
          <p:nvPr/>
        </p:nvSpPr>
        <p:spPr>
          <a:xfrm>
            <a:off x="2301925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Memory</a:t>
            </a:r>
            <a:endParaRPr lang="en-US" sz="14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C9B9DF-B9D6-8C44-BB7E-DC019C2340F3}"/>
              </a:ext>
            </a:extLst>
          </p:cNvPr>
          <p:cNvSpPr/>
          <p:nvPr/>
        </p:nvSpPr>
        <p:spPr>
          <a:xfrm>
            <a:off x="2189825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Registers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ABD414A-8CFF-0E49-910C-039A149274F6}"/>
              </a:ext>
            </a:extLst>
          </p:cNvPr>
          <p:cNvSpPr/>
          <p:nvPr/>
        </p:nvSpPr>
        <p:spPr>
          <a:xfrm>
            <a:off x="200990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4AFC2E-4373-E645-9E8E-0361B4DDE9E8}"/>
              </a:ext>
            </a:extLst>
          </p:cNvPr>
          <p:cNvSpPr/>
          <p:nvPr/>
        </p:nvSpPr>
        <p:spPr>
          <a:xfrm>
            <a:off x="3433267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302B69-B30B-9041-A466-C566DFACA2E4}"/>
              </a:ext>
            </a:extLst>
          </p:cNvPr>
          <p:cNvSpPr/>
          <p:nvPr/>
        </p:nvSpPr>
        <p:spPr>
          <a:xfrm>
            <a:off x="3545367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01124FB-441F-6C41-BAE9-93AAE8370722}"/>
              </a:ext>
            </a:extLst>
          </p:cNvPr>
          <p:cNvSpPr/>
          <p:nvPr/>
        </p:nvSpPr>
        <p:spPr>
          <a:xfrm>
            <a:off x="3433267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C0A460-ED87-A34D-829E-E0E9F419894D}"/>
              </a:ext>
            </a:extLst>
          </p:cNvPr>
          <p:cNvGrpSpPr/>
          <p:nvPr/>
        </p:nvGrpSpPr>
        <p:grpSpPr>
          <a:xfrm>
            <a:off x="3472273" y="1727912"/>
            <a:ext cx="965664" cy="463767"/>
            <a:chOff x="3472273" y="1770636"/>
            <a:chExt cx="965664" cy="46376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C009FA2-F069-7045-AD5E-40303CCE8403}"/>
                </a:ext>
              </a:extLst>
            </p:cNvPr>
            <p:cNvSpPr/>
            <p:nvPr/>
          </p:nvSpPr>
          <p:spPr>
            <a:xfrm>
              <a:off x="347227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8294018-2EB9-3D48-9A66-C8380CEEE008}"/>
                </a:ext>
              </a:extLst>
            </p:cNvPr>
            <p:cNvSpPr/>
            <p:nvPr/>
          </p:nvSpPr>
          <p:spPr>
            <a:xfrm>
              <a:off x="363372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D807052-1ACD-E747-B154-96DADCD5D8A0}"/>
                </a:ext>
              </a:extLst>
            </p:cNvPr>
            <p:cNvSpPr/>
            <p:nvPr/>
          </p:nvSpPr>
          <p:spPr>
            <a:xfrm>
              <a:off x="379517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023F4E-EEB3-164B-A2B7-1A90F4E5655A}"/>
                </a:ext>
              </a:extLst>
            </p:cNvPr>
            <p:cNvSpPr/>
            <p:nvPr/>
          </p:nvSpPr>
          <p:spPr>
            <a:xfrm>
              <a:off x="395662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8C2DF7-F474-374F-8B24-74480259B80F}"/>
                </a:ext>
              </a:extLst>
            </p:cNvPr>
            <p:cNvSpPr/>
            <p:nvPr/>
          </p:nvSpPr>
          <p:spPr>
            <a:xfrm>
              <a:off x="411807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09E8DFC-A490-4445-933C-BABE54E17763}"/>
                </a:ext>
              </a:extLst>
            </p:cNvPr>
            <p:cNvSpPr/>
            <p:nvPr/>
          </p:nvSpPr>
          <p:spPr>
            <a:xfrm>
              <a:off x="427952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6108EF1-A975-9840-9C99-BF6B80EE357B}"/>
              </a:ext>
            </a:extLst>
          </p:cNvPr>
          <p:cNvSpPr/>
          <p:nvPr/>
        </p:nvSpPr>
        <p:spPr>
          <a:xfrm>
            <a:off x="4676710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0D646-C647-8542-8B02-121D94431496}"/>
              </a:ext>
            </a:extLst>
          </p:cNvPr>
          <p:cNvSpPr/>
          <p:nvPr/>
        </p:nvSpPr>
        <p:spPr>
          <a:xfrm>
            <a:off x="4788810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2446805-2882-5740-BD8B-88E30592C7DC}"/>
              </a:ext>
            </a:extLst>
          </p:cNvPr>
          <p:cNvSpPr/>
          <p:nvPr/>
        </p:nvSpPr>
        <p:spPr>
          <a:xfrm>
            <a:off x="4676710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DD9C8B-F2D7-8944-BE84-EDE96E90384D}"/>
              </a:ext>
            </a:extLst>
          </p:cNvPr>
          <p:cNvSpPr/>
          <p:nvPr/>
        </p:nvSpPr>
        <p:spPr>
          <a:xfrm>
            <a:off x="4690569" y="1680115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DF5360-67A9-AD4B-9320-25C7686D0363}"/>
              </a:ext>
            </a:extLst>
          </p:cNvPr>
          <p:cNvGrpSpPr/>
          <p:nvPr/>
        </p:nvGrpSpPr>
        <p:grpSpPr>
          <a:xfrm>
            <a:off x="4729575" y="1722944"/>
            <a:ext cx="965664" cy="463767"/>
            <a:chOff x="4729575" y="1765668"/>
            <a:chExt cx="965664" cy="46376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0A8E814-D32F-2E4C-8E74-F1E25E87C049}"/>
                </a:ext>
              </a:extLst>
            </p:cNvPr>
            <p:cNvSpPr/>
            <p:nvPr/>
          </p:nvSpPr>
          <p:spPr>
            <a:xfrm>
              <a:off x="472957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1F43C5F-D011-6141-8538-8A79B4BF0E64}"/>
                </a:ext>
              </a:extLst>
            </p:cNvPr>
            <p:cNvSpPr/>
            <p:nvPr/>
          </p:nvSpPr>
          <p:spPr>
            <a:xfrm>
              <a:off x="489102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4C3637-3E6C-2B49-9AEA-3C636FD10EB5}"/>
                </a:ext>
              </a:extLst>
            </p:cNvPr>
            <p:cNvSpPr/>
            <p:nvPr/>
          </p:nvSpPr>
          <p:spPr>
            <a:xfrm>
              <a:off x="505247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E90E-7B2A-2F44-9819-8177AD9BFE88}"/>
                </a:ext>
              </a:extLst>
            </p:cNvPr>
            <p:cNvSpPr/>
            <p:nvPr/>
          </p:nvSpPr>
          <p:spPr>
            <a:xfrm>
              <a:off x="521392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7EB155-0350-EF4D-A9ED-3C715A20A9F3}"/>
                </a:ext>
              </a:extLst>
            </p:cNvPr>
            <p:cNvSpPr/>
            <p:nvPr/>
          </p:nvSpPr>
          <p:spPr>
            <a:xfrm>
              <a:off x="537537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9A1DC8-FE7F-D845-859F-00071F328CBE}"/>
                </a:ext>
              </a:extLst>
            </p:cNvPr>
            <p:cNvSpPr/>
            <p:nvPr/>
          </p:nvSpPr>
          <p:spPr>
            <a:xfrm>
              <a:off x="553682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F6DE186-3BE4-A646-9B11-4799AEB1CB7E}"/>
              </a:ext>
            </a:extLst>
          </p:cNvPr>
          <p:cNvSpPr/>
          <p:nvPr/>
        </p:nvSpPr>
        <p:spPr>
          <a:xfrm>
            <a:off x="5920152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7C071F-FAD3-324B-A1CF-FE6475BE9B51}"/>
              </a:ext>
            </a:extLst>
          </p:cNvPr>
          <p:cNvSpPr/>
          <p:nvPr/>
        </p:nvSpPr>
        <p:spPr>
          <a:xfrm>
            <a:off x="6032252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CDC98D-F0C0-B14E-B872-880836D16556}"/>
              </a:ext>
            </a:extLst>
          </p:cNvPr>
          <p:cNvSpPr/>
          <p:nvPr/>
        </p:nvSpPr>
        <p:spPr>
          <a:xfrm>
            <a:off x="5920152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9D0C53F-05AF-6E4F-8751-39B7345102B9}"/>
              </a:ext>
            </a:extLst>
          </p:cNvPr>
          <p:cNvSpPr/>
          <p:nvPr/>
        </p:nvSpPr>
        <p:spPr>
          <a:xfrm>
            <a:off x="5917148" y="1686350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52155E-78A9-6645-9421-150DADCE04C5}"/>
              </a:ext>
            </a:extLst>
          </p:cNvPr>
          <p:cNvGrpSpPr/>
          <p:nvPr/>
        </p:nvGrpSpPr>
        <p:grpSpPr>
          <a:xfrm>
            <a:off x="5956153" y="1729180"/>
            <a:ext cx="965665" cy="463767"/>
            <a:chOff x="5956153" y="1771904"/>
            <a:chExt cx="965665" cy="46376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0F2007-0F9D-1E41-A570-9DEAF8A49258}"/>
                </a:ext>
              </a:extLst>
            </p:cNvPr>
            <p:cNvSpPr/>
            <p:nvPr/>
          </p:nvSpPr>
          <p:spPr>
            <a:xfrm>
              <a:off x="595615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35647C5-3A61-C749-82AF-12B2F8479564}"/>
                </a:ext>
              </a:extLst>
            </p:cNvPr>
            <p:cNvSpPr/>
            <p:nvPr/>
          </p:nvSpPr>
          <p:spPr>
            <a:xfrm>
              <a:off x="611760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60567-B7B8-734A-9A62-7A2A2C37175E}"/>
                </a:ext>
              </a:extLst>
            </p:cNvPr>
            <p:cNvSpPr/>
            <p:nvPr/>
          </p:nvSpPr>
          <p:spPr>
            <a:xfrm>
              <a:off x="627905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7242393-67EA-6744-82C2-073BEB36F192}"/>
                </a:ext>
              </a:extLst>
            </p:cNvPr>
            <p:cNvSpPr/>
            <p:nvPr/>
          </p:nvSpPr>
          <p:spPr>
            <a:xfrm>
              <a:off x="644050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8B4073-48C7-2045-9DDD-A0520E84F1A5}"/>
                </a:ext>
              </a:extLst>
            </p:cNvPr>
            <p:cNvSpPr/>
            <p:nvPr/>
          </p:nvSpPr>
          <p:spPr>
            <a:xfrm>
              <a:off x="6601955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3C0091-D8C8-FC42-B818-D76C9EE0012E}"/>
                </a:ext>
              </a:extLst>
            </p:cNvPr>
            <p:cNvSpPr/>
            <p:nvPr/>
          </p:nvSpPr>
          <p:spPr>
            <a:xfrm>
              <a:off x="6763406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2FEAE41-F5D9-AD4D-B7D3-62777B0194C2}"/>
              </a:ext>
            </a:extLst>
          </p:cNvPr>
          <p:cNvSpPr txBox="1"/>
          <p:nvPr/>
        </p:nvSpPr>
        <p:spPr>
          <a:xfrm>
            <a:off x="2770054" y="2491090"/>
            <a:ext cx="4683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ALU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2F5338B4-886F-234C-82F6-ACD7C1829D7F}"/>
              </a:ext>
            </a:extLst>
          </p:cNvPr>
          <p:cNvSpPr/>
          <p:nvPr/>
        </p:nvSpPr>
        <p:spPr>
          <a:xfrm>
            <a:off x="3253344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2542BA58-2CCC-1245-8D3D-330B78D4136B}"/>
              </a:ext>
            </a:extLst>
          </p:cNvPr>
          <p:cNvSpPr/>
          <p:nvPr/>
        </p:nvSpPr>
        <p:spPr>
          <a:xfrm>
            <a:off x="4496786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8E8FCA5C-FD6A-3349-ABD0-2C8F3EC292CB}"/>
              </a:ext>
            </a:extLst>
          </p:cNvPr>
          <p:cNvSpPr/>
          <p:nvPr/>
        </p:nvSpPr>
        <p:spPr>
          <a:xfrm>
            <a:off x="5740229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97B0BEAD-F764-1848-8AF5-5492DAFC84CA}"/>
              </a:ext>
            </a:extLst>
          </p:cNvPr>
          <p:cNvSpPr/>
          <p:nvPr/>
        </p:nvSpPr>
        <p:spPr>
          <a:xfrm>
            <a:off x="696914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278761C6-EA9B-3D47-B286-025FEA6D73B8}"/>
              </a:ext>
            </a:extLst>
          </p:cNvPr>
          <p:cNvSpPr/>
          <p:nvPr/>
        </p:nvSpPr>
        <p:spPr>
          <a:xfrm rot="5400000">
            <a:off x="4033360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7C9598C3-8FBF-BF4A-8EDB-4F49A8E27E0F}"/>
              </a:ext>
            </a:extLst>
          </p:cNvPr>
          <p:cNvSpPr/>
          <p:nvPr/>
        </p:nvSpPr>
        <p:spPr>
          <a:xfrm rot="5400000">
            <a:off x="4029890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D8AFDF6C-6157-1F40-9CF9-8332BDC49412}"/>
              </a:ext>
            </a:extLst>
          </p:cNvPr>
          <p:cNvSpPr/>
          <p:nvPr/>
        </p:nvSpPr>
        <p:spPr>
          <a:xfrm rot="5400000">
            <a:off x="4016414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>
            <a:extLst>
              <a:ext uri="{FF2B5EF4-FFF2-40B4-BE49-F238E27FC236}">
                <a16:creationId xmlns:a16="http://schemas.microsoft.com/office/drawing/2014/main" id="{BFAE6141-5080-4C43-8E62-904D1A4A111B}"/>
              </a:ext>
            </a:extLst>
          </p:cNvPr>
          <p:cNvSpPr/>
          <p:nvPr/>
        </p:nvSpPr>
        <p:spPr>
          <a:xfrm rot="5400000">
            <a:off x="5284189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2CAADC41-53D7-D84E-849A-E6481B986E13}"/>
              </a:ext>
            </a:extLst>
          </p:cNvPr>
          <p:cNvSpPr/>
          <p:nvPr/>
        </p:nvSpPr>
        <p:spPr>
          <a:xfrm rot="5400000">
            <a:off x="5280719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>
            <a:extLst>
              <a:ext uri="{FF2B5EF4-FFF2-40B4-BE49-F238E27FC236}">
                <a16:creationId xmlns:a16="http://schemas.microsoft.com/office/drawing/2014/main" id="{A3424E18-6489-4F43-A648-869E91EAF17C}"/>
              </a:ext>
            </a:extLst>
          </p:cNvPr>
          <p:cNvSpPr/>
          <p:nvPr/>
        </p:nvSpPr>
        <p:spPr>
          <a:xfrm rot="5400000">
            <a:off x="5267243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51">
            <a:extLst>
              <a:ext uri="{FF2B5EF4-FFF2-40B4-BE49-F238E27FC236}">
                <a16:creationId xmlns:a16="http://schemas.microsoft.com/office/drawing/2014/main" id="{707AF689-8BA6-644F-A91A-845040F87AA6}"/>
              </a:ext>
            </a:extLst>
          </p:cNvPr>
          <p:cNvSpPr/>
          <p:nvPr/>
        </p:nvSpPr>
        <p:spPr>
          <a:xfrm rot="5400000">
            <a:off x="652261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3" name="Trapezoid 52">
            <a:extLst>
              <a:ext uri="{FF2B5EF4-FFF2-40B4-BE49-F238E27FC236}">
                <a16:creationId xmlns:a16="http://schemas.microsoft.com/office/drawing/2014/main" id="{E16FD6CF-4A21-2A4F-B91E-C5DFA48DB225}"/>
              </a:ext>
            </a:extLst>
          </p:cNvPr>
          <p:cNvSpPr/>
          <p:nvPr/>
        </p:nvSpPr>
        <p:spPr>
          <a:xfrm rot="5400000">
            <a:off x="651914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33F18546-6390-A646-9029-4CDB6CB6395B}"/>
              </a:ext>
            </a:extLst>
          </p:cNvPr>
          <p:cNvSpPr/>
          <p:nvPr/>
        </p:nvSpPr>
        <p:spPr>
          <a:xfrm rot="5400000">
            <a:off x="650566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1A0A9F1-F0FB-FA46-9300-833240708BB4}"/>
              </a:ext>
            </a:extLst>
          </p:cNvPr>
          <p:cNvSpPr/>
          <p:nvPr/>
        </p:nvSpPr>
        <p:spPr>
          <a:xfrm>
            <a:off x="3468881" y="2361844"/>
            <a:ext cx="987541" cy="1065129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Match-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Action 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Table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E57BD9-76B0-8140-B821-5DE243211404}"/>
              </a:ext>
            </a:extLst>
          </p:cNvPr>
          <p:cNvGrpSpPr/>
          <p:nvPr/>
        </p:nvGrpSpPr>
        <p:grpSpPr>
          <a:xfrm>
            <a:off x="7844523" y="135002"/>
            <a:ext cx="1181314" cy="1214560"/>
            <a:chOff x="7844523" y="135002"/>
            <a:chExt cx="1181314" cy="1214560"/>
          </a:xfrm>
        </p:grpSpPr>
        <p:pic>
          <p:nvPicPr>
            <p:cNvPr id="4098" name="Picture 2" descr="Getting Started with P4 – Hiking and Coding">
              <a:extLst>
                <a:ext uri="{FF2B5EF4-FFF2-40B4-BE49-F238E27FC236}">
                  <a16:creationId xmlns:a16="http://schemas.microsoft.com/office/drawing/2014/main" id="{AB46B0F4-5D4E-9545-BC02-3FB51BBCD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523" y="135002"/>
              <a:ext cx="1181314" cy="1181314"/>
            </a:xfrm>
            <a:prstGeom prst="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E3204B1-194E-204D-951C-23A2E5BE3B41}"/>
                </a:ext>
              </a:extLst>
            </p:cNvPr>
            <p:cNvSpPr txBox="1"/>
            <p:nvPr/>
          </p:nvSpPr>
          <p:spPr>
            <a:xfrm>
              <a:off x="7965229" y="1011008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" pitchFamily="2" charset="0"/>
                </a:rPr>
                <a:t>p4.org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543FF02-13E2-2946-8B10-27E785B52C47}"/>
              </a:ext>
            </a:extLst>
          </p:cNvPr>
          <p:cNvGrpSpPr/>
          <p:nvPr/>
        </p:nvGrpSpPr>
        <p:grpSpPr>
          <a:xfrm>
            <a:off x="670889" y="2257992"/>
            <a:ext cx="1214525" cy="1981058"/>
            <a:chOff x="944698" y="2284250"/>
            <a:chExt cx="1066800" cy="1740095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924740A-21E8-BC4D-9646-719570319DD4}"/>
                </a:ext>
              </a:extLst>
            </p:cNvPr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DC64919-A13C-6249-A530-3218296D375E}"/>
                </a:ext>
              </a:extLst>
            </p:cNvPr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B6D533A-0762-BB4D-9EAB-B258E35246F0}"/>
                </a:ext>
              </a:extLst>
            </p:cNvPr>
            <p:cNvSpPr/>
            <p:nvPr/>
          </p:nvSpPr>
          <p:spPr>
            <a:xfrm>
              <a:off x="944698" y="275794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1E5BE7-9370-4846-B912-337C6DC3D7E5}"/>
                </a:ext>
              </a:extLst>
            </p:cNvPr>
            <p:cNvSpPr/>
            <p:nvPr/>
          </p:nvSpPr>
          <p:spPr>
            <a:xfrm>
              <a:off x="1343197" y="3210876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7C71863-4AD9-7E4E-96AA-5F852DDDB915}"/>
                </a:ext>
              </a:extLst>
            </p:cNvPr>
            <p:cNvSpPr/>
            <p:nvPr/>
          </p:nvSpPr>
          <p:spPr>
            <a:xfrm>
              <a:off x="1065348" y="36115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64785519-8BF4-2343-9744-C93C5C2D789C}"/>
                </a:ext>
              </a:extLst>
            </p:cNvPr>
            <p:cNvCxnSpPr>
              <a:cxnSpLocks/>
            </p:cNvCxnSpPr>
            <p:nvPr/>
          </p:nvCxnSpPr>
          <p:spPr>
            <a:xfrm>
              <a:off x="1307439" y="2921990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83C10A1B-F20B-BD4B-82C5-E9F7600DEC9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81066" y="2604828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8B7E982C-626E-E944-8DB7-EA626379EEDD}"/>
                </a:ext>
              </a:extLst>
            </p:cNvPr>
            <p:cNvCxnSpPr/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38455FC7-8E32-7F48-9DC9-B8DBFAEA4223}"/>
                </a:ext>
              </a:extLst>
            </p:cNvPr>
            <p:cNvCxnSpPr/>
            <p:nvPr/>
          </p:nvCxnSpPr>
          <p:spPr>
            <a:xfrm flipH="1">
              <a:off x="1417653" y="2946745"/>
              <a:ext cx="593845" cy="1017155"/>
            </a:xfrm>
            <a:prstGeom prst="curvedConnector4">
              <a:avLst>
                <a:gd name="adj1" fmla="val -4973"/>
                <a:gd name="adj2" fmla="val 98975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>
              <a:extLst>
                <a:ext uri="{FF2B5EF4-FFF2-40B4-BE49-F238E27FC236}">
                  <a16:creationId xmlns:a16="http://schemas.microsoft.com/office/drawing/2014/main" id="{7106A6A4-974B-AA4F-B567-872E4F0EDD72}"/>
                </a:ext>
              </a:extLst>
            </p:cNvPr>
            <p:cNvCxnSpPr/>
            <p:nvPr/>
          </p:nvCxnSpPr>
          <p:spPr>
            <a:xfrm rot="10800000" flipV="1">
              <a:off x="1125794" y="3417250"/>
              <a:ext cx="217403" cy="254790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9522764B-7726-8B43-9D68-B7F5BF16846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36830" y="2476656"/>
              <a:ext cx="184030" cy="327761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8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Challenges: Resource Limitations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EBD567-844E-D64A-8B41-7DA9AA545E6E}"/>
              </a:ext>
            </a:extLst>
          </p:cNvPr>
          <p:cNvCxnSpPr/>
          <p:nvPr/>
        </p:nvCxnSpPr>
        <p:spPr>
          <a:xfrm>
            <a:off x="1189068" y="1639957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A49B88C-4618-D343-9938-182DEB9D1ED2}"/>
              </a:ext>
            </a:extLst>
          </p:cNvPr>
          <p:cNvCxnSpPr/>
          <p:nvPr/>
        </p:nvCxnSpPr>
        <p:spPr>
          <a:xfrm>
            <a:off x="4820744" y="1639957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1DBE303-CFD8-E446-A09C-826F678CDDC0}"/>
              </a:ext>
            </a:extLst>
          </p:cNvPr>
          <p:cNvCxnSpPr>
            <a:cxnSpLocks/>
          </p:cNvCxnSpPr>
          <p:nvPr/>
        </p:nvCxnSpPr>
        <p:spPr>
          <a:xfrm flipH="1">
            <a:off x="2092747" y="1684906"/>
            <a:ext cx="16806" cy="16037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FBAD2DEE-A365-824B-BA26-8474B924819D}"/>
              </a:ext>
            </a:extLst>
          </p:cNvPr>
          <p:cNvSpPr txBox="1"/>
          <p:nvPr/>
        </p:nvSpPr>
        <p:spPr>
          <a:xfrm>
            <a:off x="703919" y="1032811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depth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94AE662-7803-F249-B735-1822CE618CD2}"/>
              </a:ext>
            </a:extLst>
          </p:cNvPr>
          <p:cNvSpPr txBox="1"/>
          <p:nvPr/>
        </p:nvSpPr>
        <p:spPr>
          <a:xfrm>
            <a:off x="1637647" y="1032811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bits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230333-87B0-5F4E-8E1A-896D1E0A1AB2}"/>
              </a:ext>
            </a:extLst>
          </p:cNvPr>
          <p:cNvSpPr txBox="1"/>
          <p:nvPr/>
        </p:nvSpPr>
        <p:spPr>
          <a:xfrm>
            <a:off x="2730153" y="1032811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rules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5CECBD-3E8D-C74D-BBD2-1B7DEF612995}"/>
              </a:ext>
            </a:extLst>
          </p:cNvPr>
          <p:cNvSpPr txBox="1"/>
          <p:nvPr/>
        </p:nvSpPr>
        <p:spPr>
          <a:xfrm>
            <a:off x="3800968" y="1032811"/>
            <a:ext cx="213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# registers </a:t>
            </a:r>
          </a:p>
          <a:p>
            <a:pPr algn="ctr"/>
            <a:r>
              <a:rPr lang="en-US" sz="1800" dirty="0"/>
              <a:t>and # of accesses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3E19D1-D79A-7447-B653-67346C3B1155}"/>
              </a:ext>
            </a:extLst>
          </p:cNvPr>
          <p:cNvSpPr txBox="1"/>
          <p:nvPr/>
        </p:nvSpPr>
        <p:spPr>
          <a:xfrm>
            <a:off x="5988998" y="1032811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ALU</a:t>
            </a:r>
          </a:p>
          <a:p>
            <a:pPr algn="ctr"/>
            <a:r>
              <a:rPr lang="en-US" sz="1800" dirty="0"/>
              <a:t>operations</a:t>
            </a:r>
          </a:p>
        </p:txBody>
      </p:sp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884FB180-4A2C-CD41-AB78-E8BABF8DFE1F}"/>
              </a:ext>
            </a:extLst>
          </p:cNvPr>
          <p:cNvGrpSpPr/>
          <p:nvPr/>
        </p:nvGrpSpPr>
        <p:grpSpPr>
          <a:xfrm>
            <a:off x="174682" y="2052344"/>
            <a:ext cx="8794635" cy="3120186"/>
            <a:chOff x="174682" y="1680355"/>
            <a:chExt cx="8794635" cy="31201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5BF999-7C25-9344-BE13-04BBFF16B6B0}"/>
                </a:ext>
              </a:extLst>
            </p:cNvPr>
            <p:cNvSpPr txBox="1"/>
            <p:nvPr/>
          </p:nvSpPr>
          <p:spPr>
            <a:xfrm>
              <a:off x="4135822" y="4431209"/>
              <a:ext cx="872355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Stages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061295F-E763-7247-AA60-F3879BE8AC24}"/>
                </a:ext>
              </a:extLst>
            </p:cNvPr>
            <p:cNvSpPr/>
            <p:nvPr/>
          </p:nvSpPr>
          <p:spPr>
            <a:xfrm>
              <a:off x="7154001" y="1694558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B730BA-A1B7-3C43-A037-12A45B0C6B02}"/>
                </a:ext>
              </a:extLst>
            </p:cNvPr>
            <p:cNvGrpSpPr/>
            <p:nvPr/>
          </p:nvGrpSpPr>
          <p:grpSpPr>
            <a:xfrm>
              <a:off x="7502388" y="2357868"/>
              <a:ext cx="780766" cy="427769"/>
              <a:chOff x="6858000" y="3200400"/>
              <a:chExt cx="685800" cy="37573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68829CF-E41C-D340-9FFC-AD71D1DEEA2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0BF3AB3-892F-994C-86A6-A1BA28E2B95F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BF0EF0F-9156-1844-B48C-EDC46E3C4C73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792189-E9A4-EB4F-95C4-B1189BE7AF89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1A4239A-1CD2-DA4C-B4A9-D5A6C049A61C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9E30BBC-DACE-FB4A-BE11-7CAD48207747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CD315E6-41EA-724F-9AC9-3B77FE6B1618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CF0295A-E950-AF48-A46E-660370DAAC1D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277F530-5EBE-EA4C-841F-E45A78658246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9C7FA6-F91F-EA41-BC62-1D4CBA9BE727}"/>
                </a:ext>
              </a:extLst>
            </p:cNvPr>
            <p:cNvGrpSpPr/>
            <p:nvPr/>
          </p:nvGrpSpPr>
          <p:grpSpPr>
            <a:xfrm>
              <a:off x="7498829" y="3107966"/>
              <a:ext cx="780766" cy="427769"/>
              <a:chOff x="6858000" y="3200400"/>
              <a:chExt cx="685800" cy="37573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22E9E6B-82CF-CD4F-B9D3-6A9B545ECA4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BFB8C2C-F078-EA49-9023-D944F57519F6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DC9EF85-A966-7F47-8444-0E3C93D10CF0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A791A33-B2B2-2A49-A0F3-A3C26CEB367B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642DEB6-87D7-2B44-AD98-FC25E58F9F16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91A6BED-36A1-E341-A96D-6636340B2086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787D408-FA17-9541-8D8E-388185B111D6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A5BB75F-C43E-CD4A-B918-7A6A07298A49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2D90E03-4925-074C-88A9-0F5440FBB361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CFFA2D-698C-4447-8A21-E55B9359FDEE}"/>
                </a:ext>
              </a:extLst>
            </p:cNvPr>
            <p:cNvGrpSpPr/>
            <p:nvPr/>
          </p:nvGrpSpPr>
          <p:grpSpPr>
            <a:xfrm>
              <a:off x="7498829" y="3858064"/>
              <a:ext cx="780766" cy="427769"/>
              <a:chOff x="6858000" y="3200400"/>
              <a:chExt cx="685800" cy="37573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0198CEE-E6F5-A441-BF13-0076BE36FB46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D3653A-1CDE-F94F-97FD-D76660BEE982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22EEAF7-350E-1542-9404-D91AA89E1762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DC81BEF-2974-B04F-9658-E0011420F694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15D36CC-3406-D142-87BC-6ACF906DB874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680FB86-A852-5845-B000-2B35F43FEDED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E0A2DF4-959A-D245-8BC1-2D7504B37E1C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B8B6A5D-EF47-3842-AF5B-FCF1FC0EC246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56A3963-9DF1-174B-9498-31AF1981F187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8CF43C21-01A3-2E4C-9426-A1556B969EDE}"/>
                </a:ext>
              </a:extLst>
            </p:cNvPr>
            <p:cNvSpPr/>
            <p:nvPr/>
          </p:nvSpPr>
          <p:spPr>
            <a:xfrm>
              <a:off x="174682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46FE2424-560D-D149-9585-67D1FCE22183}"/>
                </a:ext>
              </a:extLst>
            </p:cNvPr>
            <p:cNvSpPr/>
            <p:nvPr/>
          </p:nvSpPr>
          <p:spPr>
            <a:xfrm>
              <a:off x="174682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566A4E6B-DF8F-B44A-9AEE-58D608CB4417}"/>
                </a:ext>
              </a:extLst>
            </p:cNvPr>
            <p:cNvSpPr/>
            <p:nvPr/>
          </p:nvSpPr>
          <p:spPr>
            <a:xfrm>
              <a:off x="174682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C4DB8DF-6323-DE48-BD92-35EA9D19118C}"/>
                </a:ext>
              </a:extLst>
            </p:cNvPr>
            <p:cNvSpPr/>
            <p:nvPr/>
          </p:nvSpPr>
          <p:spPr>
            <a:xfrm>
              <a:off x="174682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50B25B4C-0930-8344-8C38-BA6B840677AE}"/>
                </a:ext>
              </a:extLst>
            </p:cNvPr>
            <p:cNvSpPr/>
            <p:nvPr/>
          </p:nvSpPr>
          <p:spPr>
            <a:xfrm>
              <a:off x="8636529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BFA31E6F-74B4-684D-8923-D52C730F2FBD}"/>
                </a:ext>
              </a:extLst>
            </p:cNvPr>
            <p:cNvSpPr/>
            <p:nvPr/>
          </p:nvSpPr>
          <p:spPr>
            <a:xfrm>
              <a:off x="8636529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740EE4DC-E57D-814B-85EC-78DA8ED9266F}"/>
                </a:ext>
              </a:extLst>
            </p:cNvPr>
            <p:cNvSpPr/>
            <p:nvPr/>
          </p:nvSpPr>
          <p:spPr>
            <a:xfrm>
              <a:off x="8636529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228A7E98-0C88-184D-B703-05CFB22B4A58}"/>
                </a:ext>
              </a:extLst>
            </p:cNvPr>
            <p:cNvSpPr/>
            <p:nvPr/>
          </p:nvSpPr>
          <p:spPr>
            <a:xfrm>
              <a:off x="8636529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CE6C1B1-1C27-1945-AE47-87955603DC3A}"/>
                </a:ext>
              </a:extLst>
            </p:cNvPr>
            <p:cNvSpPr/>
            <p:nvPr/>
          </p:nvSpPr>
          <p:spPr>
            <a:xfrm>
              <a:off x="531168" y="1685320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099E6F-C3D8-7C4C-8EE8-E69D2B8C9EB7}"/>
                </a:ext>
              </a:extLst>
            </p:cNvPr>
            <p:cNvSpPr/>
            <p:nvPr/>
          </p:nvSpPr>
          <p:spPr>
            <a:xfrm>
              <a:off x="2189825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3412AD26-412D-B245-AD31-D993AC207415}"/>
                </a:ext>
              </a:extLst>
            </p:cNvPr>
            <p:cNvSpPr/>
            <p:nvPr/>
          </p:nvSpPr>
          <p:spPr>
            <a:xfrm rot="5400000">
              <a:off x="277879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54D8D6C-6D05-8445-B4A0-EFBA176D18EC}"/>
                </a:ext>
              </a:extLst>
            </p:cNvPr>
            <p:cNvSpPr/>
            <p:nvPr/>
          </p:nvSpPr>
          <p:spPr>
            <a:xfrm rot="5400000">
              <a:off x="277532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E6208D4-74E8-0744-8917-4FFC0484EB18}"/>
                </a:ext>
              </a:extLst>
            </p:cNvPr>
            <p:cNvSpPr/>
            <p:nvPr/>
          </p:nvSpPr>
          <p:spPr>
            <a:xfrm rot="5400000">
              <a:off x="276184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02472B-4222-CA40-9F99-7AE6CB8EEF15}"/>
                </a:ext>
              </a:extLst>
            </p:cNvPr>
            <p:cNvSpPr/>
            <p:nvPr/>
          </p:nvSpPr>
          <p:spPr>
            <a:xfrm>
              <a:off x="2301925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400" b="1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9C9B9DF-B9D6-8C44-BB7E-DC019C2340F3}"/>
                </a:ext>
              </a:extLst>
            </p:cNvPr>
            <p:cNvSpPr/>
            <p:nvPr/>
          </p:nvSpPr>
          <p:spPr>
            <a:xfrm>
              <a:off x="2189825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Registers</a:t>
              </a: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CABD414A-8CFF-0E49-910C-039A149274F6}"/>
                </a:ext>
              </a:extLst>
            </p:cNvPr>
            <p:cNvSpPr/>
            <p:nvPr/>
          </p:nvSpPr>
          <p:spPr>
            <a:xfrm>
              <a:off x="200990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4AFC2E-4373-E645-9E8E-0361B4DDE9E8}"/>
                </a:ext>
              </a:extLst>
            </p:cNvPr>
            <p:cNvSpPr/>
            <p:nvPr/>
          </p:nvSpPr>
          <p:spPr>
            <a:xfrm>
              <a:off x="3433267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302B69-B30B-9041-A466-C566DFACA2E4}"/>
                </a:ext>
              </a:extLst>
            </p:cNvPr>
            <p:cNvSpPr/>
            <p:nvPr/>
          </p:nvSpPr>
          <p:spPr>
            <a:xfrm>
              <a:off x="3545367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1124FB-441F-6C41-BAE9-93AAE8370722}"/>
                </a:ext>
              </a:extLst>
            </p:cNvPr>
            <p:cNvSpPr/>
            <p:nvPr/>
          </p:nvSpPr>
          <p:spPr>
            <a:xfrm>
              <a:off x="3433267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C0A460-ED87-A34D-829E-E0E9F419894D}"/>
                </a:ext>
              </a:extLst>
            </p:cNvPr>
            <p:cNvGrpSpPr/>
            <p:nvPr/>
          </p:nvGrpSpPr>
          <p:grpSpPr>
            <a:xfrm>
              <a:off x="3472273" y="1728152"/>
              <a:ext cx="965664" cy="463767"/>
              <a:chOff x="3472273" y="1770636"/>
              <a:chExt cx="965664" cy="46376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C009FA2-F069-7045-AD5E-40303CCE8403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8294018-2EB9-3D48-9A66-C8380CEEE008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807052-1ACD-E747-B154-96DADCD5D8A0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6023F4E-EEB3-164B-A2B7-1A90F4E5655A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F8C2DF7-F474-374F-8B24-74480259B80F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09E8DFC-A490-4445-933C-BABE54E17763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108EF1-A975-9840-9C99-BF6B80EE357B}"/>
                </a:ext>
              </a:extLst>
            </p:cNvPr>
            <p:cNvSpPr/>
            <p:nvPr/>
          </p:nvSpPr>
          <p:spPr>
            <a:xfrm>
              <a:off x="4676710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20D646-C647-8542-8B02-121D94431496}"/>
                </a:ext>
              </a:extLst>
            </p:cNvPr>
            <p:cNvSpPr/>
            <p:nvPr/>
          </p:nvSpPr>
          <p:spPr>
            <a:xfrm>
              <a:off x="4788810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2446805-2882-5740-BD8B-88E30592C7DC}"/>
                </a:ext>
              </a:extLst>
            </p:cNvPr>
            <p:cNvSpPr/>
            <p:nvPr/>
          </p:nvSpPr>
          <p:spPr>
            <a:xfrm>
              <a:off x="4676710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6DD9C8B-F2D7-8944-BE84-EDE96E90384D}"/>
                </a:ext>
              </a:extLst>
            </p:cNvPr>
            <p:cNvSpPr/>
            <p:nvPr/>
          </p:nvSpPr>
          <p:spPr>
            <a:xfrm>
              <a:off x="4690569" y="1680355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7DF5360-67A9-AD4B-9320-25C7686D0363}"/>
                </a:ext>
              </a:extLst>
            </p:cNvPr>
            <p:cNvGrpSpPr/>
            <p:nvPr/>
          </p:nvGrpSpPr>
          <p:grpSpPr>
            <a:xfrm>
              <a:off x="4729575" y="1723184"/>
              <a:ext cx="965664" cy="463767"/>
              <a:chOff x="4729575" y="1765668"/>
              <a:chExt cx="965664" cy="46376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0A8E814-D32F-2E4C-8E74-F1E25E87C049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1F43C5F-D011-6141-8538-8A79B4BF0E64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D4C3637-3E6C-2B49-9AEA-3C636FD10EB5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6B3E90E-7B2A-2F44-9819-8177AD9BFE88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7EB155-0350-EF4D-A9ED-3C715A20A9F3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F9A1DC8-FE7F-D845-859F-00071F328CBE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6DE186-3BE4-A646-9B11-4799AEB1CB7E}"/>
                </a:ext>
              </a:extLst>
            </p:cNvPr>
            <p:cNvSpPr/>
            <p:nvPr/>
          </p:nvSpPr>
          <p:spPr>
            <a:xfrm>
              <a:off x="5920152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7C071F-FAD3-324B-A1CF-FE6475BE9B51}"/>
                </a:ext>
              </a:extLst>
            </p:cNvPr>
            <p:cNvSpPr/>
            <p:nvPr/>
          </p:nvSpPr>
          <p:spPr>
            <a:xfrm>
              <a:off x="6032252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BCDC98D-F0C0-B14E-B872-880836D16556}"/>
                </a:ext>
              </a:extLst>
            </p:cNvPr>
            <p:cNvSpPr/>
            <p:nvPr/>
          </p:nvSpPr>
          <p:spPr>
            <a:xfrm>
              <a:off x="5920152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9D0C53F-05AF-6E4F-8751-39B7345102B9}"/>
                </a:ext>
              </a:extLst>
            </p:cNvPr>
            <p:cNvSpPr/>
            <p:nvPr/>
          </p:nvSpPr>
          <p:spPr>
            <a:xfrm>
              <a:off x="5917148" y="1686590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52155E-78A9-6645-9421-150DADCE04C5}"/>
                </a:ext>
              </a:extLst>
            </p:cNvPr>
            <p:cNvGrpSpPr/>
            <p:nvPr/>
          </p:nvGrpSpPr>
          <p:grpSpPr>
            <a:xfrm>
              <a:off x="5956153" y="1729420"/>
              <a:ext cx="965665" cy="463767"/>
              <a:chOff x="5956153" y="1771904"/>
              <a:chExt cx="965665" cy="46376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A0F2007-0F9D-1E41-A570-9DEAF8A49258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35647C5-3A61-C749-82AF-12B2F8479564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B360567-B7B8-734A-9A62-7A2A2C37175E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7242393-67EA-6744-82C2-073BEB36F192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F8B4073-48C7-2045-9DDD-A0520E84F1A5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33C0091-D8C8-FC42-B818-D76C9EE0012E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FEAE41-F5D9-AD4D-B7D3-62777B0194C2}"/>
                </a:ext>
              </a:extLst>
            </p:cNvPr>
            <p:cNvSpPr txBox="1"/>
            <p:nvPr/>
          </p:nvSpPr>
          <p:spPr>
            <a:xfrm>
              <a:off x="2770054" y="2491330"/>
              <a:ext cx="4683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2F5338B4-886F-234C-82F6-ACD7C1829D7F}"/>
                </a:ext>
              </a:extLst>
            </p:cNvPr>
            <p:cNvSpPr/>
            <p:nvPr/>
          </p:nvSpPr>
          <p:spPr>
            <a:xfrm>
              <a:off x="3253344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2542BA58-2CCC-1245-8D3D-330B78D4136B}"/>
                </a:ext>
              </a:extLst>
            </p:cNvPr>
            <p:cNvSpPr/>
            <p:nvPr/>
          </p:nvSpPr>
          <p:spPr>
            <a:xfrm>
              <a:off x="4496786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8E8FCA5C-FD6A-3349-ABD0-2C8F3EC292CB}"/>
                </a:ext>
              </a:extLst>
            </p:cNvPr>
            <p:cNvSpPr/>
            <p:nvPr/>
          </p:nvSpPr>
          <p:spPr>
            <a:xfrm>
              <a:off x="5740229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97B0BEAD-F764-1848-8AF5-5492DAFC84CA}"/>
                </a:ext>
              </a:extLst>
            </p:cNvPr>
            <p:cNvSpPr/>
            <p:nvPr/>
          </p:nvSpPr>
          <p:spPr>
            <a:xfrm>
              <a:off x="696914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278761C6-EA9B-3D47-B286-025FEA6D73B8}"/>
                </a:ext>
              </a:extLst>
            </p:cNvPr>
            <p:cNvSpPr/>
            <p:nvPr/>
          </p:nvSpPr>
          <p:spPr>
            <a:xfrm rot="5400000">
              <a:off x="4033360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7C9598C3-8FBF-BF4A-8EDB-4F49A8E27E0F}"/>
                </a:ext>
              </a:extLst>
            </p:cNvPr>
            <p:cNvSpPr/>
            <p:nvPr/>
          </p:nvSpPr>
          <p:spPr>
            <a:xfrm rot="5400000">
              <a:off x="4029890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>
              <a:extLst>
                <a:ext uri="{FF2B5EF4-FFF2-40B4-BE49-F238E27FC236}">
                  <a16:creationId xmlns:a16="http://schemas.microsoft.com/office/drawing/2014/main" id="{D8AFDF6C-6157-1F40-9CF9-8332BDC49412}"/>
                </a:ext>
              </a:extLst>
            </p:cNvPr>
            <p:cNvSpPr/>
            <p:nvPr/>
          </p:nvSpPr>
          <p:spPr>
            <a:xfrm rot="5400000">
              <a:off x="4016414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BFAE6141-5080-4C43-8E62-904D1A4A111B}"/>
                </a:ext>
              </a:extLst>
            </p:cNvPr>
            <p:cNvSpPr/>
            <p:nvPr/>
          </p:nvSpPr>
          <p:spPr>
            <a:xfrm rot="5400000">
              <a:off x="5284189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2CAADC41-53D7-D84E-849A-E6481B986E13}"/>
                </a:ext>
              </a:extLst>
            </p:cNvPr>
            <p:cNvSpPr/>
            <p:nvPr/>
          </p:nvSpPr>
          <p:spPr>
            <a:xfrm rot="5400000">
              <a:off x="5280719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A3424E18-6489-4F43-A648-869E91EAF17C}"/>
                </a:ext>
              </a:extLst>
            </p:cNvPr>
            <p:cNvSpPr/>
            <p:nvPr/>
          </p:nvSpPr>
          <p:spPr>
            <a:xfrm rot="5400000">
              <a:off x="5267243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707AF689-8BA6-644F-A91A-845040F87AA6}"/>
                </a:ext>
              </a:extLst>
            </p:cNvPr>
            <p:cNvSpPr/>
            <p:nvPr/>
          </p:nvSpPr>
          <p:spPr>
            <a:xfrm rot="5400000">
              <a:off x="652261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E16FD6CF-4A21-2A4F-B91E-C5DFA48DB225}"/>
                </a:ext>
              </a:extLst>
            </p:cNvPr>
            <p:cNvSpPr/>
            <p:nvPr/>
          </p:nvSpPr>
          <p:spPr>
            <a:xfrm rot="5400000">
              <a:off x="651914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33F18546-6390-A646-9029-4CDB6CB6395B}"/>
                </a:ext>
              </a:extLst>
            </p:cNvPr>
            <p:cNvSpPr/>
            <p:nvPr/>
          </p:nvSpPr>
          <p:spPr>
            <a:xfrm rot="5400000">
              <a:off x="650566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1A0A9F1-F0FB-FA46-9300-833240708BB4}"/>
                </a:ext>
              </a:extLst>
            </p:cNvPr>
            <p:cNvSpPr/>
            <p:nvPr/>
          </p:nvSpPr>
          <p:spPr>
            <a:xfrm>
              <a:off x="3468881" y="2362084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FDEA53D-64D7-7F4F-86EE-76077178226E}"/>
                </a:ext>
              </a:extLst>
            </p:cNvPr>
            <p:cNvGrpSpPr/>
            <p:nvPr/>
          </p:nvGrpSpPr>
          <p:grpSpPr>
            <a:xfrm>
              <a:off x="670889" y="2246040"/>
              <a:ext cx="1214525" cy="1981058"/>
              <a:chOff x="944698" y="2284250"/>
              <a:chExt cx="1066800" cy="1740095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850E978-A8D0-2842-97E9-25A53CB23717}"/>
                  </a:ext>
                </a:extLst>
              </p:cNvPr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855A5B6-5088-D440-8B8D-554CBDADFBDB}"/>
                  </a:ext>
                </a:extLst>
              </p:cNvPr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E505F62-ABEE-E945-BD7C-BEE2AF0E7C49}"/>
                  </a:ext>
                </a:extLst>
              </p:cNvPr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533EB6A-1603-F94C-B653-137AF62AE48B}"/>
                  </a:ext>
                </a:extLst>
              </p:cNvPr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99852F9-94DF-A14F-BB67-31D24F424925}"/>
                  </a:ext>
                </a:extLst>
              </p:cNvPr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Curved Connector 149">
                <a:extLst>
                  <a:ext uri="{FF2B5EF4-FFF2-40B4-BE49-F238E27FC236}">
                    <a16:creationId xmlns:a16="http://schemas.microsoft.com/office/drawing/2014/main" id="{B7B8F78C-4F41-284B-B64E-A859E232C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439" y="2921990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urved Connector 150">
                <a:extLst>
                  <a:ext uri="{FF2B5EF4-FFF2-40B4-BE49-F238E27FC236}">
                    <a16:creationId xmlns:a16="http://schemas.microsoft.com/office/drawing/2014/main" id="{45BF5797-FD76-D54B-B9D9-9477D686DF7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281066" y="2604828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urved Connector 151">
                <a:extLst>
                  <a:ext uri="{FF2B5EF4-FFF2-40B4-BE49-F238E27FC236}">
                    <a16:creationId xmlns:a16="http://schemas.microsoft.com/office/drawing/2014/main" id="{56D4BEF8-0778-204A-89A6-C7BAED343AFD}"/>
                  </a:ext>
                </a:extLst>
              </p:cNvPr>
              <p:cNvCxnSpPr/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urved Connector 152">
                <a:extLst>
                  <a:ext uri="{FF2B5EF4-FFF2-40B4-BE49-F238E27FC236}">
                    <a16:creationId xmlns:a16="http://schemas.microsoft.com/office/drawing/2014/main" id="{869AD6C9-8162-B847-AE55-186D02B02B8B}"/>
                  </a:ext>
                </a:extLst>
              </p:cNvPr>
              <p:cNvCxnSpPr/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urved Connector 153">
                <a:extLst>
                  <a:ext uri="{FF2B5EF4-FFF2-40B4-BE49-F238E27FC236}">
                    <a16:creationId xmlns:a16="http://schemas.microsoft.com/office/drawing/2014/main" id="{24E9D1F0-3BA2-544F-BDA5-4E8CF173FC8F}"/>
                  </a:ext>
                </a:extLst>
              </p:cNvPr>
              <p:cNvCxnSpPr/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urved Connector 154">
                <a:extLst>
                  <a:ext uri="{FF2B5EF4-FFF2-40B4-BE49-F238E27FC236}">
                    <a16:creationId xmlns:a16="http://schemas.microsoft.com/office/drawing/2014/main" id="{23EF69BC-A543-F048-8BDF-D8DACC15198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36830" y="2476656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9CD0192-310D-CC4E-8492-E2B0CA18C91E}"/>
              </a:ext>
            </a:extLst>
          </p:cNvPr>
          <p:cNvCxnSpPr>
            <a:cxnSpLocks/>
          </p:cNvCxnSpPr>
          <p:nvPr/>
        </p:nvCxnSpPr>
        <p:spPr>
          <a:xfrm>
            <a:off x="3226443" y="1727910"/>
            <a:ext cx="227066" cy="9839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A71A85F-A973-954D-9BE7-1713DCEDD5D0}"/>
              </a:ext>
            </a:extLst>
          </p:cNvPr>
          <p:cNvCxnSpPr>
            <a:cxnSpLocks/>
          </p:cNvCxnSpPr>
          <p:nvPr/>
        </p:nvCxnSpPr>
        <p:spPr>
          <a:xfrm>
            <a:off x="6638426" y="1634144"/>
            <a:ext cx="142565" cy="11413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93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803F-BF60-1F42-A2B2-4721128A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Compact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A83E-790E-0F45-BD94-41DB280EF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Approximate analysis is fine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All flows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 small number of large flows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Exact metrics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 approximate metrics</a:t>
            </a:r>
            <a:endParaRPr lang="en-US" sz="2000" dirty="0">
              <a:solidFill>
                <a:schemeClr val="tx1"/>
              </a:solidFill>
            </a:endParaRPr>
          </a:p>
          <a:p>
            <a:pPr marL="567056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Data structures can fit in data-plane registers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Sketch (e.g., Bloom filter, count-min sketch, etc.)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Small hash table (e.g., cache of the popular keys)</a:t>
            </a:r>
          </a:p>
          <a:p>
            <a:pPr lvl="1"/>
            <a:endParaRPr lang="en-US" dirty="0"/>
          </a:p>
        </p:txBody>
      </p:sp>
      <p:pic>
        <p:nvPicPr>
          <p:cNvPr id="6148" name="Picture 4" descr="Equals Clip Art at Clker.com - vector clip art online, royalty free &amp;  public domain">
            <a:extLst>
              <a:ext uri="{FF2B5EF4-FFF2-40B4-BE49-F238E27FC236}">
                <a16:creationId xmlns:a16="http://schemas.microsoft.com/office/drawing/2014/main" id="{756523F5-F623-1F4F-80D8-4A6D32F6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93" y="1333943"/>
            <a:ext cx="1261423" cy="8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unction, funnel, hash, hashing, hash function icon - Download on Iconfinder">
            <a:extLst>
              <a:ext uri="{FF2B5EF4-FFF2-40B4-BE49-F238E27FC236}">
                <a16:creationId xmlns:a16="http://schemas.microsoft.com/office/drawing/2014/main" id="{E339CF8D-2DCC-5F40-B9D3-E5DDAFC1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88" y="2539415"/>
            <a:ext cx="1574292" cy="15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ConQuest</a:t>
            </a:r>
            <a:r>
              <a:rPr lang="en" dirty="0"/>
              <a:t>: Detecting Heavy Flows in the Queue</a:t>
            </a:r>
            <a:endParaRPr dirty="0"/>
          </a:p>
        </p:txBody>
      </p:sp>
      <p:sp>
        <p:nvSpPr>
          <p:cNvPr id="1395" name="Google Shape;139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>
                <a:solidFill>
                  <a:schemeClr val="tx1"/>
                </a:solidFill>
              </a:rPr>
              <a:t>For each flow, how many packets are in the queue?</a:t>
            </a:r>
            <a:endParaRPr sz="19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>
                <a:solidFill>
                  <a:schemeClr val="tx1"/>
                </a:solidFill>
              </a:rPr>
              <a:t>Data-plane implementation challenges</a:t>
            </a:r>
            <a:endParaRPr sz="1900" dirty="0">
              <a:solidFill>
                <a:schemeClr val="tx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 dirty="0">
                <a:solidFill>
                  <a:schemeClr val="tx1"/>
                </a:solidFill>
              </a:rPr>
              <a:t>Updating on packet arrival and departure</a:t>
            </a:r>
            <a:endParaRPr sz="1900" dirty="0">
              <a:solidFill>
                <a:schemeClr val="tx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 dirty="0">
                <a:solidFill>
                  <a:schemeClr val="tx1"/>
                </a:solidFill>
              </a:rPr>
              <a:t>Per-flow state (key and count)</a:t>
            </a:r>
            <a:endParaRPr sz="1900" dirty="0">
              <a:solidFill>
                <a:schemeClr val="tx1"/>
              </a:solidFill>
            </a:endParaRPr>
          </a:p>
        </p:txBody>
      </p:sp>
      <p:pic>
        <p:nvPicPr>
          <p:cNvPr id="1396" name="Google Shape;13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5" y="1748700"/>
            <a:ext cx="5243001" cy="6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6000" y="1693900"/>
            <a:ext cx="2106300" cy="26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7D94-3A21-E241-814F-4301E956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Programmability From Top-to-Bottom and End-to-End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2D925-7CD2-AD47-A9D7-591B3B343A2D}"/>
              </a:ext>
            </a:extLst>
          </p:cNvPr>
          <p:cNvSpPr/>
          <p:nvPr/>
        </p:nvSpPr>
        <p:spPr>
          <a:xfrm>
            <a:off x="4198788" y="267230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3B90E-C79C-674B-9039-F704E8D4BE28}"/>
              </a:ext>
            </a:extLst>
          </p:cNvPr>
          <p:cNvSpPr/>
          <p:nvPr/>
        </p:nvSpPr>
        <p:spPr>
          <a:xfrm>
            <a:off x="4198788" y="267230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EFD1D-7809-8640-8FDF-ED94A9028DA8}"/>
              </a:ext>
            </a:extLst>
          </p:cNvPr>
          <p:cNvSpPr/>
          <p:nvPr/>
        </p:nvSpPr>
        <p:spPr>
          <a:xfrm>
            <a:off x="4198788" y="267230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92B974-C465-4F4D-9337-CC29120B811E}"/>
              </a:ext>
            </a:extLst>
          </p:cNvPr>
          <p:cNvSpPr/>
          <p:nvPr/>
        </p:nvSpPr>
        <p:spPr>
          <a:xfrm>
            <a:off x="1265766" y="4382194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AB9AC-4300-BA4E-B4F8-E8B673115B0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743515" y="4525222"/>
            <a:ext cx="5213103" cy="33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D9D13-6615-BC43-B224-27FA1AEDE986}"/>
              </a:ext>
            </a:extLst>
          </p:cNvPr>
          <p:cNvGrpSpPr/>
          <p:nvPr/>
        </p:nvGrpSpPr>
        <p:grpSpPr>
          <a:xfrm>
            <a:off x="3095762" y="4279076"/>
            <a:ext cx="2342055" cy="547616"/>
            <a:chOff x="3114246" y="4000352"/>
            <a:chExt cx="2342055" cy="547616"/>
          </a:xfrm>
        </p:grpSpPr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FF8B14BE-2FF0-BF48-AA71-7094EB1179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296B8ED6-A520-3541-9D07-5965F634A4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2">
            <a:extLst>
              <a:ext uri="{FF2B5EF4-FFF2-40B4-BE49-F238E27FC236}">
                <a16:creationId xmlns:a16="http://schemas.microsoft.com/office/drawing/2014/main" id="{9A62BE5A-0F1F-B945-AE26-9D334BA159D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49" y="3900981"/>
            <a:ext cx="703694" cy="9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9AE2D8-087B-2A40-8749-EAC8E87E4C29}"/>
              </a:ext>
            </a:extLst>
          </p:cNvPr>
          <p:cNvSpPr/>
          <p:nvPr/>
        </p:nvSpPr>
        <p:spPr>
          <a:xfrm>
            <a:off x="6774054" y="4362019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BA0C08-8DAB-C746-B6F7-F1CAFF058026}"/>
              </a:ext>
            </a:extLst>
          </p:cNvPr>
          <p:cNvGrpSpPr/>
          <p:nvPr/>
        </p:nvGrpSpPr>
        <p:grpSpPr>
          <a:xfrm>
            <a:off x="7657508" y="4074664"/>
            <a:ext cx="930764" cy="535578"/>
            <a:chOff x="7913540" y="3820223"/>
            <a:chExt cx="930764" cy="5355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A739652-4EBD-7D47-9491-E896F1830087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Kernel stack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2B7A685-587D-4944-9EEF-4A9578BF6EE3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User space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BEA80F-7DBA-3749-9E41-D4692EC5A304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92D32-B382-E549-BDE8-0D77CFC3D1F5}"/>
              </a:ext>
            </a:extLst>
          </p:cNvPr>
          <p:cNvGrpSpPr/>
          <p:nvPr/>
        </p:nvGrpSpPr>
        <p:grpSpPr>
          <a:xfrm>
            <a:off x="6724445" y="3797842"/>
            <a:ext cx="586834" cy="578290"/>
            <a:chOff x="1273660" y="2194809"/>
            <a:chExt cx="586834" cy="57829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3E8F4E-9623-684A-AEBA-D24E47F5AC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A83542-48EF-CA4E-B496-F001DC46B49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4400" b="1" cap="none" spc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vSwitch</a:t>
              </a:r>
              <a:endParaRPr lang="en-US" sz="4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1C7CDF-EEFD-7B4B-997B-2AFF66C82BE4}"/>
              </a:ext>
            </a:extLst>
          </p:cNvPr>
          <p:cNvGrpSpPr/>
          <p:nvPr/>
        </p:nvGrpSpPr>
        <p:grpSpPr>
          <a:xfrm>
            <a:off x="1354589" y="3786834"/>
            <a:ext cx="5790521" cy="1231839"/>
            <a:chOff x="1610621" y="3532393"/>
            <a:chExt cx="5790521" cy="1231839"/>
          </a:xfrm>
        </p:grpSpPr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8938DF48-116C-B84A-8008-24AFCC6A7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8" name="Picture 47" descr="A close up of a logo&#10;&#10;Description automatically generated">
              <a:extLst>
                <a:ext uri="{FF2B5EF4-FFF2-40B4-BE49-F238E27FC236}">
                  <a16:creationId xmlns:a16="http://schemas.microsoft.com/office/drawing/2014/main" id="{5F44A7C9-FFBD-5E46-BF76-0D4860370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5054D501-393F-0F4A-89CF-FF3EE7569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A66B2D7A-9EFD-3146-BD75-364DE735F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33D6B1DA-C74A-FD40-8404-F7B515234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effectLst/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DDA6CF0-E963-6342-9B99-04CB82356537}"/>
              </a:ext>
            </a:extLst>
          </p:cNvPr>
          <p:cNvSpPr txBox="1"/>
          <p:nvPr/>
        </p:nvSpPr>
        <p:spPr>
          <a:xfrm>
            <a:off x="7814105" y="3835560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DPDK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E44836-F038-AA48-8768-62B67D5326E8}"/>
              </a:ext>
            </a:extLst>
          </p:cNvPr>
          <p:cNvSpPr txBox="1"/>
          <p:nvPr/>
        </p:nvSpPr>
        <p:spPr>
          <a:xfrm>
            <a:off x="7691364" y="4558062"/>
            <a:ext cx="8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XDP/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eBPF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D45082-63E7-E241-8954-36FC36A4765D}"/>
              </a:ext>
            </a:extLst>
          </p:cNvPr>
          <p:cNvGrpSpPr/>
          <p:nvPr/>
        </p:nvGrpSpPr>
        <p:grpSpPr>
          <a:xfrm>
            <a:off x="684886" y="3111163"/>
            <a:ext cx="724878" cy="2064348"/>
            <a:chOff x="536265" y="1331261"/>
            <a:chExt cx="502551" cy="16125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03EA5E-766C-3243-9DC0-E1531CC6B351}"/>
                </a:ext>
              </a:extLst>
            </p:cNvPr>
            <p:cNvSpPr txBox="1"/>
            <p:nvPr/>
          </p:nvSpPr>
          <p:spPr>
            <a:xfrm>
              <a:off x="536265" y="2631281"/>
              <a:ext cx="502551" cy="312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5G Mobile</a:t>
              </a:r>
            </a:p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Network</a:t>
              </a: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95D99A5C-74B4-C241-956B-4044B7EE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585724" y="1331261"/>
              <a:ext cx="449170" cy="1331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4339B8-A5C3-9748-B786-3A6E85816FA8}"/>
              </a:ext>
            </a:extLst>
          </p:cNvPr>
          <p:cNvGrpSpPr/>
          <p:nvPr/>
        </p:nvGrpSpPr>
        <p:grpSpPr>
          <a:xfrm>
            <a:off x="1726646" y="1057059"/>
            <a:ext cx="5052697" cy="3315619"/>
            <a:chOff x="1982678" y="802618"/>
            <a:chExt cx="5052697" cy="331561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BC3D433-1A29-B74D-BDD3-53C078CA6B8C}"/>
                </a:ext>
              </a:extLst>
            </p:cNvPr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rgbClr val="F05E4B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DoS Mitigation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043A19D-7620-5C48-A2F6-D21D57ADBB93}"/>
                </a:ext>
              </a:extLst>
            </p:cNvPr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rgbClr val="F05E4B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A5BF1BC7-9571-F444-B6B5-B23E03C85AB6}"/>
                </a:ext>
              </a:extLst>
            </p:cNvPr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rgbClr val="F05E4B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70E2D98-0D1E-7349-B86B-CDD09F721AD3}"/>
                </a:ext>
              </a:extLst>
            </p:cNvPr>
            <p:cNvSpPr txBox="1"/>
            <p:nvPr/>
          </p:nvSpPr>
          <p:spPr>
            <a:xfrm>
              <a:off x="5120731" y="1284143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106832D-104F-6B46-8811-6CDB12137A9C}"/>
                </a:ext>
              </a:extLst>
            </p:cNvPr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rgbClr val="F05E4B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0A8CFB-71E6-D940-9437-6BCB2244897C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2D6A41C-AFA4-DB47-ACF2-978F23DB51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B600324-4798-384E-B7CB-F2EA94C4CD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59B6EF5-5DA4-5849-A7AC-AF4EE131E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6372" y="2329195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5F903ED-0184-F54C-B457-58D9F67F1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E182878-B68A-2D41-B222-70B4ACE9A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E059E30-A211-A44A-B7C1-95392C487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8DA97A-F96C-4240-9FF0-56348F8BFD17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SDN 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74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 Data Structure Once Per Packet</a:t>
            </a:r>
            <a:endParaRPr/>
          </a:p>
        </p:txBody>
      </p:sp>
      <p:sp>
        <p:nvSpPr>
          <p:cNvPr id="1403" name="Google Shape;140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Slice traffic into time windows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snapshot records T=4 packets</a:t>
            </a:r>
            <a:endParaRPr/>
          </a:p>
        </p:txBody>
      </p:sp>
      <p:pic>
        <p:nvPicPr>
          <p:cNvPr id="1404" name="Google Shape;14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175" y="1801975"/>
            <a:ext cx="5768199" cy="12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1775" y="2779275"/>
            <a:ext cx="446020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40"/>
          <p:cNvSpPr txBox="1"/>
          <p:nvPr/>
        </p:nvSpPr>
        <p:spPr>
          <a:xfrm>
            <a:off x="311700" y="2163675"/>
            <a:ext cx="197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Enqueued at time 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Dequeued at time 14</a:t>
            </a:r>
            <a:endParaRPr/>
          </a:p>
        </p:txBody>
      </p:sp>
      <p:pic>
        <p:nvPicPr>
          <p:cNvPr id="1407" name="Google Shape;140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7500" y="3227750"/>
            <a:ext cx="2046376" cy="178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3575" y="3369825"/>
            <a:ext cx="1307703" cy="176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9" name="Google Shape;1409;p40"/>
          <p:cNvCxnSpPr/>
          <p:nvPr/>
        </p:nvCxnSpPr>
        <p:spPr>
          <a:xfrm rot="10800000" flipH="1">
            <a:off x="2896775" y="4177313"/>
            <a:ext cx="3316800" cy="510300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Avoiding Per-Flow State</a:t>
            </a:r>
            <a:endParaRPr/>
          </a:p>
        </p:txBody>
      </p:sp>
      <p:sp>
        <p:nvSpPr>
          <p:cNvPr id="1415" name="Google Shape;141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Compact data structures</a:t>
            </a:r>
            <a:endParaRPr sz="2400" dirty="0">
              <a:solidFill>
                <a:schemeClr val="tx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 dirty="0">
                <a:solidFill>
                  <a:schemeClr val="tx1"/>
                </a:solidFill>
              </a:rPr>
              <a:t>With limited memory and processing</a:t>
            </a:r>
            <a:endParaRPr sz="1800" dirty="0">
              <a:solidFill>
                <a:schemeClr val="tx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 dirty="0">
                <a:solidFill>
                  <a:schemeClr val="tx1"/>
                </a:solidFill>
              </a:rPr>
              <a:t>… at the expense of loss in accuracy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Estimate per-flow counts</a:t>
            </a:r>
            <a:endParaRPr sz="2400" dirty="0">
              <a:solidFill>
                <a:schemeClr val="tx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 dirty="0">
                <a:solidFill>
                  <a:schemeClr val="tx1"/>
                </a:solidFill>
              </a:rPr>
              <a:t>With accurate estimate for large flows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dirty="0">
                <a:solidFill>
                  <a:schemeClr val="tx1"/>
                </a:solidFill>
              </a:rPr>
              <a:t>Count-Min Sketch per snapshot</a:t>
            </a:r>
            <a:endParaRPr sz="2400" dirty="0">
              <a:solidFill>
                <a:schemeClr val="tx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 dirty="0">
                <a:solidFill>
                  <a:schemeClr val="tx1"/>
                </a:solidFill>
              </a:rPr>
              <a:t>C columns indexed by hash functions</a:t>
            </a:r>
            <a:endParaRPr sz="1800" dirty="0">
              <a:solidFill>
                <a:schemeClr val="tx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 dirty="0">
                <a:solidFill>
                  <a:schemeClr val="tx1"/>
                </a:solidFill>
              </a:rPr>
              <a:t>Increment </a:t>
            </a:r>
            <a:r>
              <a:rPr lang="en" sz="1800" dirty="0" err="1">
                <a:solidFill>
                  <a:schemeClr val="tx1"/>
                </a:solidFill>
              </a:rPr>
              <a:t>hash</a:t>
            </a:r>
            <a:r>
              <a:rPr lang="en" sz="1800" i="1" baseline="-25000" dirty="0" err="1">
                <a:solidFill>
                  <a:schemeClr val="tx1"/>
                </a:solidFill>
              </a:rPr>
              <a:t>i</a:t>
            </a:r>
            <a:r>
              <a:rPr lang="en" sz="1800" dirty="0">
                <a:solidFill>
                  <a:schemeClr val="tx1"/>
                </a:solidFill>
              </a:rPr>
              <a:t>(</a:t>
            </a:r>
            <a:r>
              <a:rPr lang="en" sz="1800" dirty="0" err="1">
                <a:solidFill>
                  <a:schemeClr val="tx1"/>
                </a:solidFill>
              </a:rPr>
              <a:t>flowid</a:t>
            </a:r>
            <a:r>
              <a:rPr lang="en" sz="1800" dirty="0">
                <a:solidFill>
                  <a:schemeClr val="tx1"/>
                </a:solidFill>
              </a:rPr>
              <a:t>) in column </a:t>
            </a:r>
            <a:r>
              <a:rPr lang="en" sz="1800" i="1" dirty="0" err="1">
                <a:solidFill>
                  <a:schemeClr val="tx1"/>
                </a:solidFill>
              </a:rPr>
              <a:t>i</a:t>
            </a:r>
            <a:endParaRPr sz="1800" i="1" dirty="0">
              <a:solidFill>
                <a:schemeClr val="tx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 dirty="0">
                <a:solidFill>
                  <a:schemeClr val="tx1"/>
                </a:solidFill>
              </a:rPr>
              <a:t>Estimate is the min of the C counts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1416" name="Google Shape;14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901" y="802725"/>
            <a:ext cx="3558551" cy="38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9DF-DC17-EE4D-A293-AE10E3B1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Grand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1A019-C76C-CE49-9827-089D73B80CB7}"/>
              </a:ext>
            </a:extLst>
          </p:cNvPr>
          <p:cNvSpPr txBox="1"/>
          <p:nvPr/>
        </p:nvSpPr>
        <p:spPr>
          <a:xfrm>
            <a:off x="-138388" y="1059929"/>
            <a:ext cx="390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High-level goals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90B4A0-104A-6544-B892-C0BB50194AC8}"/>
              </a:ext>
            </a:extLst>
          </p:cNvPr>
          <p:cNvSpPr/>
          <p:nvPr/>
        </p:nvSpPr>
        <p:spPr>
          <a:xfrm>
            <a:off x="1021949" y="1978853"/>
            <a:ext cx="1629580" cy="523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9653F3-7EF5-8D4B-9309-1E7D7985A324}"/>
              </a:ext>
            </a:extLst>
          </p:cNvPr>
          <p:cNvSpPr txBox="1"/>
          <p:nvPr/>
        </p:nvSpPr>
        <p:spPr>
          <a:xfrm flipH="1">
            <a:off x="1075978" y="1992152"/>
            <a:ext cx="1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FF12E8-BC54-1C4A-9929-72854E4CD42D}"/>
              </a:ext>
            </a:extLst>
          </p:cNvPr>
          <p:cNvCxnSpPr>
            <a:cxnSpLocks/>
          </p:cNvCxnSpPr>
          <p:nvPr/>
        </p:nvCxnSpPr>
        <p:spPr>
          <a:xfrm>
            <a:off x="1311822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A36D5F-8E3C-9C4D-8B03-CFB8C7B40591}"/>
              </a:ext>
            </a:extLst>
          </p:cNvPr>
          <p:cNvCxnSpPr>
            <a:cxnSpLocks/>
          </p:cNvCxnSpPr>
          <p:nvPr/>
        </p:nvCxnSpPr>
        <p:spPr>
          <a:xfrm>
            <a:off x="1890767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CB6D04-C9B4-BE49-B48A-F46975D0AF8F}"/>
              </a:ext>
            </a:extLst>
          </p:cNvPr>
          <p:cNvCxnSpPr>
            <a:cxnSpLocks/>
          </p:cNvCxnSpPr>
          <p:nvPr/>
        </p:nvCxnSpPr>
        <p:spPr>
          <a:xfrm>
            <a:off x="2408401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13A8BF5-D7BB-0A4F-A9D5-A18D5349A91D}"/>
              </a:ext>
            </a:extLst>
          </p:cNvPr>
          <p:cNvCxnSpPr>
            <a:cxnSpLocks/>
          </p:cNvCxnSpPr>
          <p:nvPr/>
        </p:nvCxnSpPr>
        <p:spPr>
          <a:xfrm>
            <a:off x="1808813" y="1685535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A6177F-A479-F243-8F83-66DBF4C462A4}"/>
              </a:ext>
            </a:extLst>
          </p:cNvPr>
          <p:cNvGrpSpPr/>
          <p:nvPr/>
        </p:nvGrpSpPr>
        <p:grpSpPr>
          <a:xfrm>
            <a:off x="1109865" y="2879509"/>
            <a:ext cx="1519763" cy="1653204"/>
            <a:chOff x="3026664" y="1636776"/>
            <a:chExt cx="3160856" cy="3383281"/>
          </a:xfrm>
        </p:grpSpPr>
        <p:sp>
          <p:nvSpPr>
            <p:cNvPr id="50" name="Circular Arrow 49">
              <a:extLst>
                <a:ext uri="{FF2B5EF4-FFF2-40B4-BE49-F238E27FC236}">
                  <a16:creationId xmlns:a16="http://schemas.microsoft.com/office/drawing/2014/main" id="{8B8003AE-EA50-4A4D-BCA6-7FA478A6C607}"/>
                </a:ext>
              </a:extLst>
            </p:cNvPr>
            <p:cNvSpPr/>
            <p:nvPr/>
          </p:nvSpPr>
          <p:spPr>
            <a:xfrm>
              <a:off x="3026664" y="1636776"/>
              <a:ext cx="3090672" cy="312724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Circular Arrow 50">
              <a:extLst>
                <a:ext uri="{FF2B5EF4-FFF2-40B4-BE49-F238E27FC236}">
                  <a16:creationId xmlns:a16="http://schemas.microsoft.com/office/drawing/2014/main" id="{5E75C8DE-EBD6-1C4C-8FD2-2A92D996879B}"/>
                </a:ext>
              </a:extLst>
            </p:cNvPr>
            <p:cNvSpPr/>
            <p:nvPr/>
          </p:nvSpPr>
          <p:spPr>
            <a:xfrm flipH="1" flipV="1">
              <a:off x="3096848" y="2011681"/>
              <a:ext cx="3090672" cy="3008376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84CDBD-C7F6-B442-BEFB-7DB18D3D215B}"/>
              </a:ext>
            </a:extLst>
          </p:cNvPr>
          <p:cNvGrpSpPr/>
          <p:nvPr/>
        </p:nvGrpSpPr>
        <p:grpSpPr>
          <a:xfrm>
            <a:off x="4066507" y="1212386"/>
            <a:ext cx="4378147" cy="3074714"/>
            <a:chOff x="4082273" y="1058839"/>
            <a:chExt cx="4378147" cy="307471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C908D6-7510-234F-BFFE-4631F7016EFD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V="1">
              <a:off x="4173815" y="3676977"/>
              <a:ext cx="3890324" cy="2913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42">
              <a:extLst>
                <a:ext uri="{FF2B5EF4-FFF2-40B4-BE49-F238E27FC236}">
                  <a16:creationId xmlns:a16="http://schemas.microsoft.com/office/drawing/2014/main" id="{DDDE3A08-A11A-3D48-983F-BBE7F6BC821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981" y="3359393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55C12D3-4C45-4A4A-9864-8989C3DEE15B}"/>
                </a:ext>
              </a:extLst>
            </p:cNvPr>
            <p:cNvSpPr/>
            <p:nvPr/>
          </p:nvSpPr>
          <p:spPr>
            <a:xfrm>
              <a:off x="5242017" y="3122547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0DE3C48-9005-A342-B205-74CD14D9B54F}"/>
                </a:ext>
              </a:extLst>
            </p:cNvPr>
            <p:cNvSpPr/>
            <p:nvPr/>
          </p:nvSpPr>
          <p:spPr>
            <a:xfrm>
              <a:off x="5176384" y="3777822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99D2BD38-1C26-FC4B-B246-FC3C85E55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289029" y="3816878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AE6324-97BB-774C-BD37-21D55E979082}"/>
                </a:ext>
              </a:extLst>
            </p:cNvPr>
            <p:cNvSpPr/>
            <p:nvPr/>
          </p:nvSpPr>
          <p:spPr>
            <a:xfrm>
              <a:off x="5696986" y="2141135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Controller</a:t>
              </a:r>
            </a:p>
          </p:txBody>
        </p:sp>
        <p:pic>
          <p:nvPicPr>
            <p:cNvPr id="18" name="Picture 42">
              <a:extLst>
                <a:ext uri="{FF2B5EF4-FFF2-40B4-BE49-F238E27FC236}">
                  <a16:creationId xmlns:a16="http://schemas.microsoft.com/office/drawing/2014/main" id="{AE47CD9E-98F0-D549-89CC-4C5805737D5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153" y="3356010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21968EB-874C-D449-80B2-C5FCCD2771BF}"/>
                </a:ext>
              </a:extLst>
            </p:cNvPr>
            <p:cNvSpPr/>
            <p:nvPr/>
          </p:nvSpPr>
          <p:spPr>
            <a:xfrm>
              <a:off x="6515188" y="3119164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EECD193-8518-D046-B14E-45887227B055}"/>
                </a:ext>
              </a:extLst>
            </p:cNvPr>
            <p:cNvSpPr/>
            <p:nvPr/>
          </p:nvSpPr>
          <p:spPr>
            <a:xfrm>
              <a:off x="6449556" y="3774439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A75F8E03-3D0C-EF40-9B89-1DF38CF1D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6562201" y="3813495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DD97FFF-269D-0640-95B0-8A608006C2B4}"/>
                </a:ext>
              </a:extLst>
            </p:cNvPr>
            <p:cNvSpPr/>
            <p:nvPr/>
          </p:nvSpPr>
          <p:spPr>
            <a:xfrm>
              <a:off x="7880550" y="3570095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885DF872-4438-0244-953F-9F83379EA87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550" y="3287673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F7CD3FE-5F91-C44C-B754-8953FBE9A010}"/>
                </a:ext>
              </a:extLst>
            </p:cNvPr>
            <p:cNvSpPr/>
            <p:nvPr/>
          </p:nvSpPr>
          <p:spPr>
            <a:xfrm>
              <a:off x="7778425" y="3851131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95DBD75-947F-754E-BF16-4A6BB02D6A9C}"/>
                </a:ext>
              </a:extLst>
            </p:cNvPr>
            <p:cNvSpPr/>
            <p:nvPr/>
          </p:nvSpPr>
          <p:spPr>
            <a:xfrm>
              <a:off x="7755026" y="307325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47D7663B-B0BD-A947-BCC8-E14A986B5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848140" y="3896054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AAF34F2-BB41-3B4A-8A38-74C90BA97F2A}"/>
                </a:ext>
              </a:extLst>
            </p:cNvPr>
            <p:cNvSpPr/>
            <p:nvPr/>
          </p:nvSpPr>
          <p:spPr>
            <a:xfrm>
              <a:off x="4173815" y="3559704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67B411AD-2CC2-3B42-867F-4B8BA91405A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815" y="3277281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EBE7783-9D6D-2845-83DF-3BA2136F36C7}"/>
                </a:ext>
              </a:extLst>
            </p:cNvPr>
            <p:cNvSpPr/>
            <p:nvPr/>
          </p:nvSpPr>
          <p:spPr>
            <a:xfrm>
              <a:off x="4093434" y="3842103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C6CC31D-0E94-7245-98F3-B9CD2E711268}"/>
                </a:ext>
              </a:extLst>
            </p:cNvPr>
            <p:cNvSpPr/>
            <p:nvPr/>
          </p:nvSpPr>
          <p:spPr>
            <a:xfrm>
              <a:off x="4082273" y="303962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753FBC92-E129-634C-A6EF-7CC70871C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4154269" y="3874961"/>
              <a:ext cx="247883" cy="205740"/>
            </a:xfrm>
            <a:prstGeom prst="rect">
              <a:avLst/>
            </a:prstGeom>
            <a:effectLst/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A819B32-878D-8947-B174-93E626A8F98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4359678" y="2282346"/>
              <a:ext cx="1337308" cy="743968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65FE10C-1461-9143-8061-D89A31191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564" y="2423557"/>
              <a:ext cx="1061046" cy="143935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2798322-CE5B-E34C-AA94-7F11BD110B38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5658465" y="2423557"/>
              <a:ext cx="354574" cy="69899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E97231-A6CA-6D45-8E9D-04BE570CDA2F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389443" y="2387702"/>
              <a:ext cx="542193" cy="73146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85802EE-F82B-CA46-82E3-11FDC60A367A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6686142" y="2264419"/>
              <a:ext cx="1409882" cy="80883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2EF210-C2BB-B945-8FA9-498563A70761}"/>
                </a:ext>
              </a:extLst>
            </p:cNvPr>
            <p:cNvCxnSpPr>
              <a:cxnSpLocks/>
            </p:cNvCxnSpPr>
            <p:nvPr/>
          </p:nvCxnSpPr>
          <p:spPr>
            <a:xfrm>
              <a:off x="6647357" y="2311011"/>
              <a:ext cx="1183859" cy="156395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D2A7D4-C6A5-A043-AB43-72D8E9DB7D44}"/>
                </a:ext>
              </a:extLst>
            </p:cNvPr>
            <p:cNvSpPr txBox="1"/>
            <p:nvPr/>
          </p:nvSpPr>
          <p:spPr>
            <a:xfrm>
              <a:off x="4214691" y="1058839"/>
              <a:ext cx="3904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Distributed software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E34228B-17C1-3A4A-B20A-B35A5F0B1C83}"/>
              </a:ext>
            </a:extLst>
          </p:cNvPr>
          <p:cNvSpPr txBox="1"/>
          <p:nvPr/>
        </p:nvSpPr>
        <p:spPr>
          <a:xfrm>
            <a:off x="-94384" y="3441220"/>
            <a:ext cx="390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control</a:t>
            </a:r>
            <a:br>
              <a:rPr lang="en-US" sz="1800" b="1" dirty="0"/>
            </a:br>
            <a:r>
              <a:rPr lang="en-US" sz="1800" b="1" dirty="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8770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F84B-C5F4-0344-861A-D185F884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4D7C5-4004-E649-8C58-457E6D768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7794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Network programmability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Top-to-bottom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End-to-end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Closed-loop network control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Measure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Analyze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Adapt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Compact data structures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Closing the control loop in the data plane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… through approximate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1506435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D006-7B67-8342-B5DD-DFA8A3A8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BFF4E-5104-F448-83A8-20A3C29EE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966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Grand challenges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Networks worthy of society’s trust</a:t>
            </a:r>
          </a:p>
          <a:p>
            <a:r>
              <a:rPr lang="en-US" sz="2400" dirty="0">
                <a:solidFill>
                  <a:schemeClr val="tx1"/>
                </a:solidFill>
              </a:rPr>
              <a:t>Technology enablers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Deep programmability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Interdisciplinary research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Programming languages (expressiveness)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Compact data structures (scarcity)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Prototype systems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Learning by doing, evaluating under realistic conditions</a:t>
            </a:r>
          </a:p>
          <a:p>
            <a:r>
              <a:rPr lang="en-US" sz="2200" dirty="0">
                <a:solidFill>
                  <a:schemeClr val="tx1"/>
                </a:solidFill>
              </a:rPr>
              <a:t>Building community</a:t>
            </a:r>
          </a:p>
        </p:txBody>
      </p:sp>
    </p:spTree>
    <p:extLst>
      <p:ext uri="{BB962C8B-B14F-4D97-AF65-F5344CB8AC3E}">
        <p14:creationId xmlns:p14="http://schemas.microsoft.com/office/powerpoint/2010/main" val="334593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EB82-FDE5-104A-8916-1E127F52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D5607-5BA6-F64B-8429-DC147E6B8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ConQuest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Xiaoqi</a:t>
            </a:r>
            <a:r>
              <a:rPr lang="en-US" dirty="0">
                <a:solidFill>
                  <a:schemeClr val="tx1"/>
                </a:solidFill>
              </a:rPr>
              <a:t> Chen, Shir Landau </a:t>
            </a:r>
            <a:r>
              <a:rPr lang="en-US" dirty="0" err="1">
                <a:solidFill>
                  <a:schemeClr val="tx1"/>
                </a:solidFill>
              </a:rPr>
              <a:t>Feibish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Yaron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Koral</a:t>
            </a:r>
            <a:r>
              <a:rPr lang="en-US" dirty="0">
                <a:solidFill>
                  <a:schemeClr val="tx1"/>
                </a:solidFill>
              </a:rPr>
              <a:t>, Jennifer Rexford, Ori </a:t>
            </a:r>
            <a:r>
              <a:rPr lang="en-US" dirty="0" err="1">
                <a:solidFill>
                  <a:schemeClr val="tx1"/>
                </a:solidFill>
              </a:rPr>
              <a:t>Rottenstreich</a:t>
            </a:r>
            <a:r>
              <a:rPr lang="en-US" dirty="0">
                <a:solidFill>
                  <a:schemeClr val="tx1"/>
                </a:solidFill>
              </a:rPr>
              <a:t>, Steven A. </a:t>
            </a:r>
            <a:r>
              <a:rPr lang="en-US" dirty="0" err="1">
                <a:solidFill>
                  <a:schemeClr val="tx1"/>
                </a:solidFill>
              </a:rPr>
              <a:t>Monetti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 err="1">
                <a:solidFill>
                  <a:schemeClr val="tx1"/>
                </a:solidFill>
              </a:rPr>
              <a:t>Tzuu</a:t>
            </a:r>
            <a:r>
              <a:rPr lang="en-US" dirty="0">
                <a:solidFill>
                  <a:schemeClr val="tx1"/>
                </a:solidFill>
              </a:rPr>
              <a:t>-Yi Wang, 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"Fine-grained queue measurement in the data plane,"</a:t>
            </a:r>
            <a:r>
              <a:rPr lang="en-US" dirty="0">
                <a:solidFill>
                  <a:schemeClr val="tx1"/>
                </a:solidFill>
              </a:rPr>
              <a:t> in ACM SIGCOMM </a:t>
            </a:r>
            <a:r>
              <a:rPr lang="en-US" dirty="0" err="1">
                <a:solidFill>
                  <a:schemeClr val="tx1"/>
                </a:solidFill>
              </a:rPr>
              <a:t>CoNEXT</a:t>
            </a:r>
            <a:r>
              <a:rPr lang="en-US" dirty="0">
                <a:solidFill>
                  <a:schemeClr val="tx1"/>
                </a:solidFill>
              </a:rPr>
              <a:t> Conference, December 2019.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BeauCoup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Xiaoqi</a:t>
            </a:r>
            <a:r>
              <a:rPr lang="en-US" dirty="0">
                <a:solidFill>
                  <a:schemeClr val="tx1"/>
                </a:solidFill>
              </a:rPr>
              <a:t> Chen, Shir Landau-</a:t>
            </a:r>
            <a:r>
              <a:rPr lang="en-US" dirty="0" err="1">
                <a:solidFill>
                  <a:schemeClr val="tx1"/>
                </a:solidFill>
              </a:rPr>
              <a:t>Feibish</a:t>
            </a:r>
            <a:r>
              <a:rPr lang="en-US" dirty="0">
                <a:solidFill>
                  <a:schemeClr val="tx1"/>
                </a:solidFill>
              </a:rPr>
              <a:t>, Mark Braverman, and Jennifer Rexford, 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"BeauCoup: Answering many network traffic queries, one memory update at a time,"</a:t>
            </a:r>
            <a:r>
              <a:rPr lang="en-US" dirty="0">
                <a:solidFill>
                  <a:schemeClr val="tx1"/>
                </a:solidFill>
              </a:rPr>
              <a:t> in ACM SIGCOMM, August 2020.</a:t>
            </a:r>
          </a:p>
          <a:p>
            <a:r>
              <a:rPr lang="en-US" b="1" dirty="0">
                <a:solidFill>
                  <a:schemeClr val="tx1"/>
                </a:solidFill>
              </a:rPr>
              <a:t>Contra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Kuo</a:t>
            </a:r>
            <a:r>
              <a:rPr lang="en-US" dirty="0">
                <a:solidFill>
                  <a:schemeClr val="tx1"/>
                </a:solidFill>
              </a:rPr>
              <a:t>-Feng Hsu, Ryan Beckett, Ang Chen, Jennifer Rexford, Praveen </a:t>
            </a:r>
            <a:r>
              <a:rPr lang="en-US" dirty="0" err="1">
                <a:solidFill>
                  <a:schemeClr val="tx1"/>
                </a:solidFill>
              </a:rPr>
              <a:t>Tammana</a:t>
            </a:r>
            <a:r>
              <a:rPr lang="en-US" dirty="0">
                <a:solidFill>
                  <a:schemeClr val="tx1"/>
                </a:solidFill>
              </a:rPr>
              <a:t>, and David Walker, 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"Contra: A programmable system for performance-aware routing,"</a:t>
            </a:r>
            <a:r>
              <a:rPr lang="en-US" dirty="0">
                <a:solidFill>
                  <a:schemeClr val="tx1"/>
                </a:solidFill>
              </a:rPr>
              <a:t> in USENIX Networked Systems Design and Implementation, February 2020.</a:t>
            </a:r>
          </a:p>
        </p:txBody>
      </p:sp>
    </p:spTree>
    <p:extLst>
      <p:ext uri="{BB962C8B-B14F-4D97-AF65-F5344CB8AC3E}">
        <p14:creationId xmlns:p14="http://schemas.microsoft.com/office/powerpoint/2010/main" val="399926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6B4E-8048-E849-B3EE-2375D5A0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Network Owner’s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EDEB2-4BB1-8246-B7E1-AA6FB4849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What will network owners </a:t>
            </a:r>
            <a:r>
              <a:rPr lang="en-US" i="1" dirty="0">
                <a:solidFill>
                  <a:schemeClr val="tx1"/>
                </a:solidFill>
              </a:rPr>
              <a:t>do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this new flexibility?</a:t>
            </a:r>
          </a:p>
          <a:p>
            <a:endParaRPr lang="en-US" dirty="0"/>
          </a:p>
        </p:txBody>
      </p:sp>
      <p:pic>
        <p:nvPicPr>
          <p:cNvPr id="3074" name="Picture 2" descr="Programmable network routers | MIT News | Massachusetts Institute of  Technology">
            <a:extLst>
              <a:ext uri="{FF2B5EF4-FFF2-40B4-BE49-F238E27FC236}">
                <a16:creationId xmlns:a16="http://schemas.microsoft.com/office/drawing/2014/main" id="{6E0BE0DF-D40E-CD40-BCA5-0B83107FD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126965"/>
            <a:ext cx="3346703" cy="21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4BA98D-7A81-0042-A2C9-687793D0CEA0}"/>
              </a:ext>
            </a:extLst>
          </p:cNvPr>
          <p:cNvSpPr txBox="1">
            <a:spLocks/>
          </p:cNvSpPr>
          <p:nvPr/>
        </p:nvSpPr>
        <p:spPr>
          <a:xfrm>
            <a:off x="4572000" y="1133504"/>
            <a:ext cx="4476584" cy="34353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20" rIns="0" bIns="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9060" indent="0">
              <a:buNone/>
            </a:pPr>
            <a:r>
              <a:rPr lang="en-US" sz="1800" dirty="0">
                <a:latin typeface="+mn-lt"/>
              </a:rPr>
              <a:t>They will want to run their networks better!</a:t>
            </a:r>
          </a:p>
        </p:txBody>
      </p:sp>
      <p:pic>
        <p:nvPicPr>
          <p:cNvPr id="3076" name="Picture 4" descr="How AI, Machine Learning Will Benefit Network Management – Channel Futures">
            <a:extLst>
              <a:ext uri="{FF2B5EF4-FFF2-40B4-BE49-F238E27FC236}">
                <a16:creationId xmlns:a16="http://schemas.microsoft.com/office/drawing/2014/main" id="{45E01CE4-B750-204A-9D11-53341A47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78" y="2040371"/>
            <a:ext cx="3911063" cy="23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New “Dials”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Cyberattacks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Signal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&lt;Your measurement here&gt;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C34505-A3B8-E74C-B7B0-65590C50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97" y="1238752"/>
            <a:ext cx="2823652" cy="28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New “Knobs”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Rate-limit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Reroute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Hand-off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&lt;your knob here&gt;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2B9C8-2252-B149-9996-90CCDF1E6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395" y="14024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8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C7A8-2878-3247-9859-83A724E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Closed-Loop Control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522428-1BDB-B247-8287-45CCA1AD6D9B}"/>
              </a:ext>
            </a:extLst>
          </p:cNvPr>
          <p:cNvGrpSpPr/>
          <p:nvPr/>
        </p:nvGrpSpPr>
        <p:grpSpPr>
          <a:xfrm>
            <a:off x="1256306" y="1160891"/>
            <a:ext cx="6766560" cy="3723994"/>
            <a:chOff x="1192696" y="1057577"/>
            <a:chExt cx="6694998" cy="3962480"/>
          </a:xfrm>
        </p:grpSpPr>
        <p:sp>
          <p:nvSpPr>
            <p:cNvPr id="9" name="Circular Arrow 8">
              <a:extLst>
                <a:ext uri="{FF2B5EF4-FFF2-40B4-BE49-F238E27FC236}">
                  <a16:creationId xmlns:a16="http://schemas.microsoft.com/office/drawing/2014/main" id="{DD202C70-5F83-8844-89B0-BD229AED11D8}"/>
                </a:ext>
              </a:extLst>
            </p:cNvPr>
            <p:cNvSpPr/>
            <p:nvPr/>
          </p:nvSpPr>
          <p:spPr>
            <a:xfrm>
              <a:off x="3026664" y="1636776"/>
              <a:ext cx="3090672" cy="312724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ircular Arrow 9">
              <a:extLst>
                <a:ext uri="{FF2B5EF4-FFF2-40B4-BE49-F238E27FC236}">
                  <a16:creationId xmlns:a16="http://schemas.microsoft.com/office/drawing/2014/main" id="{06D74802-1B19-A64A-A869-2F110B221A9E}"/>
                </a:ext>
              </a:extLst>
            </p:cNvPr>
            <p:cNvSpPr/>
            <p:nvPr/>
          </p:nvSpPr>
          <p:spPr>
            <a:xfrm flipH="1" flipV="1">
              <a:off x="3096848" y="2011681"/>
              <a:ext cx="3090672" cy="3008376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AE8EC-799E-9348-B808-ED6A9CDB2249}"/>
                </a:ext>
              </a:extLst>
            </p:cNvPr>
            <p:cNvSpPr txBox="1"/>
            <p:nvPr/>
          </p:nvSpPr>
          <p:spPr>
            <a:xfrm>
              <a:off x="1192696" y="2992981"/>
              <a:ext cx="20155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Measure</a:t>
              </a:r>
              <a:br>
                <a:rPr lang="en-US" sz="3600" dirty="0"/>
              </a:br>
              <a:r>
                <a:rPr lang="en-US" sz="3600" dirty="0"/>
                <a:t>(dials)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CD9103-AC5E-B84C-A74E-E27DF21445FA}"/>
                </a:ext>
              </a:extLst>
            </p:cNvPr>
            <p:cNvSpPr txBox="1"/>
            <p:nvPr/>
          </p:nvSpPr>
          <p:spPr>
            <a:xfrm>
              <a:off x="6117336" y="2992981"/>
              <a:ext cx="17703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Adapt</a:t>
              </a:r>
              <a:br>
                <a:rPr lang="en-US" sz="3600" dirty="0"/>
              </a:br>
              <a:r>
                <a:rPr lang="en-US" sz="3600" dirty="0"/>
                <a:t>(knobs)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93BA1D-384F-1E40-BC2E-278970F2FDE2}"/>
                </a:ext>
              </a:extLst>
            </p:cNvPr>
            <p:cNvSpPr txBox="1"/>
            <p:nvPr/>
          </p:nvSpPr>
          <p:spPr>
            <a:xfrm>
              <a:off x="3828405" y="1057577"/>
              <a:ext cx="1824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Analyze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74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#1: Microbursts [</a:t>
            </a:r>
            <a:r>
              <a:rPr lang="en-US" dirty="0" err="1"/>
              <a:t>ConQuest</a:t>
            </a:r>
            <a:r>
              <a:rPr lang="en-US" dirty="0"/>
              <a:t>, CoNEXT’19]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5CDED6A-0990-C64B-8D24-06613552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122" y="2860739"/>
            <a:ext cx="8520600" cy="3416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Small timescale traffic bursts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Long queues caused by </a:t>
            </a:r>
            <a:r>
              <a:rPr lang="en-US" sz="2600" dirty="0" err="1">
                <a:solidFill>
                  <a:schemeClr val="tx1"/>
                </a:solidFill>
              </a:rPr>
              <a:t>incast</a:t>
            </a:r>
            <a:r>
              <a:rPr lang="en-US" sz="2600" dirty="0">
                <a:solidFill>
                  <a:schemeClr val="tx1"/>
                </a:solidFill>
              </a:rPr>
              <a:t>, attacks,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Lead to high packet delay and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… despite low average link utilization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271CFA-2E1C-224C-8974-1D60A584B292}"/>
              </a:ext>
            </a:extLst>
          </p:cNvPr>
          <p:cNvGrpSpPr/>
          <p:nvPr/>
        </p:nvGrpSpPr>
        <p:grpSpPr>
          <a:xfrm>
            <a:off x="1575639" y="929418"/>
            <a:ext cx="5992722" cy="2009039"/>
            <a:chOff x="6516626" y="2028079"/>
            <a:chExt cx="5783778" cy="2432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E54079-90AD-7347-B2FD-76F2563ED7EA}"/>
                </a:ext>
              </a:extLst>
            </p:cNvPr>
            <p:cNvGrpSpPr/>
            <p:nvPr/>
          </p:nvGrpSpPr>
          <p:grpSpPr>
            <a:xfrm>
              <a:off x="6516626" y="2028079"/>
              <a:ext cx="5783778" cy="2432307"/>
              <a:chOff x="6150866" y="2007759"/>
              <a:chExt cx="5783778" cy="243230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135826-4E71-354A-A97D-BA0E6760A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299" t="13196" r="1518" b="27615"/>
              <a:stretch/>
            </p:blipFill>
            <p:spPr>
              <a:xfrm>
                <a:off x="6694570" y="2171523"/>
                <a:ext cx="5009108" cy="169134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DBB0A4-4A5E-7040-AC18-8D933D1CBCDA}"/>
                  </a:ext>
                </a:extLst>
              </p:cNvPr>
              <p:cNvSpPr txBox="1"/>
              <p:nvPr/>
            </p:nvSpPr>
            <p:spPr>
              <a:xfrm>
                <a:off x="6411688" y="2087730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0B1C7E-5CF6-5249-8C40-6032AD8EA1A3}"/>
                  </a:ext>
                </a:extLst>
              </p:cNvPr>
              <p:cNvSpPr txBox="1"/>
              <p:nvPr/>
            </p:nvSpPr>
            <p:spPr>
              <a:xfrm>
                <a:off x="6411687" y="2704329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F6811-70E5-9948-A577-F2797354D03B}"/>
                  </a:ext>
                </a:extLst>
              </p:cNvPr>
              <p:cNvSpPr txBox="1"/>
              <p:nvPr/>
            </p:nvSpPr>
            <p:spPr>
              <a:xfrm>
                <a:off x="6411687" y="3318087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>
                    <a:latin typeface="+mj-lt"/>
                  </a:rPr>
                  <a:t>1x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875987-933E-4743-AF32-3BC0B25E6D05}"/>
                  </a:ext>
                </a:extLst>
              </p:cNvPr>
              <p:cNvSpPr txBox="1"/>
              <p:nvPr/>
            </p:nvSpPr>
            <p:spPr>
              <a:xfrm>
                <a:off x="6543478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7320B3-47BB-EF47-A7F4-38369BA2F613}"/>
                  </a:ext>
                </a:extLst>
              </p:cNvPr>
              <p:cNvSpPr txBox="1"/>
              <p:nvPr/>
            </p:nvSpPr>
            <p:spPr>
              <a:xfrm>
                <a:off x="7999836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0:00:00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B1D5E9-1E70-A646-9738-C3F4EA7C836D}"/>
                  </a:ext>
                </a:extLst>
              </p:cNvPr>
              <p:cNvSpPr txBox="1"/>
              <p:nvPr/>
            </p:nvSpPr>
            <p:spPr>
              <a:xfrm>
                <a:off x="9456193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8:00:00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30899A-194E-CD4B-8A5E-9CE1D5D25D58}"/>
                  </a:ext>
                </a:extLst>
              </p:cNvPr>
              <p:cNvSpPr txBox="1"/>
              <p:nvPr/>
            </p:nvSpPr>
            <p:spPr>
              <a:xfrm>
                <a:off x="10912551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1666BC-180C-C740-B4D2-D75C156E8D77}"/>
                  </a:ext>
                </a:extLst>
              </p:cNvPr>
              <p:cNvSpPr txBox="1"/>
              <p:nvPr/>
            </p:nvSpPr>
            <p:spPr>
              <a:xfrm>
                <a:off x="8244841" y="4070734"/>
                <a:ext cx="198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Time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day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(24h)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4928D5-0326-C542-800F-7A3C78FD0E85}"/>
                  </a:ext>
                </a:extLst>
              </p:cNvPr>
              <p:cNvSpPr txBox="1"/>
              <p:nvPr/>
            </p:nvSpPr>
            <p:spPr>
              <a:xfrm rot="16200000">
                <a:off x="5363660" y="2794965"/>
                <a:ext cx="1948144" cy="37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Queue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Length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96B4E8-C882-FD4F-AF58-A1D793E72C56}"/>
                </a:ext>
              </a:extLst>
            </p:cNvPr>
            <p:cNvGrpSpPr/>
            <p:nvPr/>
          </p:nvGrpSpPr>
          <p:grpSpPr>
            <a:xfrm>
              <a:off x="7755864" y="2123062"/>
              <a:ext cx="4127720" cy="793067"/>
              <a:chOff x="7390104" y="2102742"/>
              <a:chExt cx="4127720" cy="79306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3E58B1-6692-8148-A0A5-E05C6831DDFF}"/>
                  </a:ext>
                </a:extLst>
              </p:cNvPr>
              <p:cNvSpPr txBox="1"/>
              <p:nvPr/>
            </p:nvSpPr>
            <p:spPr>
              <a:xfrm>
                <a:off x="9231094" y="2102742"/>
                <a:ext cx="1410907" cy="369332"/>
              </a:xfrm>
              <a:prstGeom prst="rect">
                <a:avLst/>
              </a:prstGeom>
              <a:solidFill>
                <a:srgbClr val="F8FC6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Microburst</a:t>
                </a:r>
                <a:r>
                  <a:rPr lang="en-US" altLang="zh-CN" sz="1800" dirty="0"/>
                  <a:t>s</a:t>
                </a:r>
                <a:endParaRPr lang="en-US" sz="1800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AE20370-2645-AD41-9116-565AF777090B}"/>
                  </a:ext>
                </a:extLst>
              </p:cNvPr>
              <p:cNvCxnSpPr/>
              <p:nvPr/>
            </p:nvCxnSpPr>
            <p:spPr>
              <a:xfrm flipH="1">
                <a:off x="8583075" y="2456310"/>
                <a:ext cx="648020" cy="108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832B907-7F9B-4342-B448-4CECE7AD5724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10642001" y="2287408"/>
                <a:ext cx="875823" cy="6084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EA02EAB-BE06-EF42-9E78-349947D96481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>
              <a:xfrm flipH="1">
                <a:off x="7390104" y="2287408"/>
                <a:ext cx="1840990" cy="4632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083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#1: Microburst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Data-plane measurement and analysis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Backlog in the queue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 flow’s own contribution to the queue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794245-29BD-2C4A-936A-98B3EF565EF1}"/>
              </a:ext>
            </a:extLst>
          </p:cNvPr>
          <p:cNvSpPr/>
          <p:nvPr/>
        </p:nvSpPr>
        <p:spPr>
          <a:xfrm>
            <a:off x="1837985" y="308821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D5484A-54B6-2F4E-A5C6-E2BCE9156A92}"/>
              </a:ext>
            </a:extLst>
          </p:cNvPr>
          <p:cNvSpPr/>
          <p:nvPr/>
        </p:nvSpPr>
        <p:spPr>
          <a:xfrm>
            <a:off x="3670690" y="3075429"/>
            <a:ext cx="621382" cy="4268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>
              <a:highlight>
                <a:srgbClr val="FFFF00"/>
              </a:highligh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4184E-F725-8B4B-A429-CD31CD63E7B1}"/>
              </a:ext>
            </a:extLst>
          </p:cNvPr>
          <p:cNvSpPr/>
          <p:nvPr/>
        </p:nvSpPr>
        <p:spPr>
          <a:xfrm>
            <a:off x="3173530" y="307542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E19DC-A3BD-E74F-A160-6B1BDB9DFA9F}"/>
              </a:ext>
            </a:extLst>
          </p:cNvPr>
          <p:cNvSpPr/>
          <p:nvPr/>
        </p:nvSpPr>
        <p:spPr>
          <a:xfrm>
            <a:off x="4287650" y="307542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116C25-8494-C44E-B1ED-70C6BABFFCE2}"/>
              </a:ext>
            </a:extLst>
          </p:cNvPr>
          <p:cNvSpPr/>
          <p:nvPr/>
        </p:nvSpPr>
        <p:spPr>
          <a:xfrm>
            <a:off x="4746354" y="307586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BFDE55-123E-2D4C-9BB1-92505F7B2D46}"/>
              </a:ext>
            </a:extLst>
          </p:cNvPr>
          <p:cNvSpPr/>
          <p:nvPr/>
        </p:nvSpPr>
        <p:spPr>
          <a:xfrm>
            <a:off x="5625199" y="307542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D93337-B0DA-BB4B-8902-AB7EE92FBD16}"/>
              </a:ext>
            </a:extLst>
          </p:cNvPr>
          <p:cNvSpPr/>
          <p:nvPr/>
        </p:nvSpPr>
        <p:spPr>
          <a:xfrm>
            <a:off x="6081896" y="307586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58F2EC-1349-B246-8F78-21B8F999705F}"/>
              </a:ext>
            </a:extLst>
          </p:cNvPr>
          <p:cNvCxnSpPr>
            <a:cxnSpLocks/>
          </p:cNvCxnSpPr>
          <p:nvPr/>
        </p:nvCxnSpPr>
        <p:spPr>
          <a:xfrm>
            <a:off x="2734112" y="282110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2D6D6E-0CD5-1B4B-8501-F1C2F3D31935}"/>
              </a:ext>
            </a:extLst>
          </p:cNvPr>
          <p:cNvCxnSpPr>
            <a:cxnSpLocks/>
          </p:cNvCxnSpPr>
          <p:nvPr/>
        </p:nvCxnSpPr>
        <p:spPr>
          <a:xfrm>
            <a:off x="2734112" y="376462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3F732-39B4-DD48-8AF6-4047E0FFAC35}"/>
              </a:ext>
            </a:extLst>
          </p:cNvPr>
          <p:cNvCxnSpPr>
            <a:cxnSpLocks/>
          </p:cNvCxnSpPr>
          <p:nvPr/>
        </p:nvCxnSpPr>
        <p:spPr>
          <a:xfrm flipV="1">
            <a:off x="6696245" y="281310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247DB3-4FE9-6441-A826-A0F2B556D86F}"/>
              </a:ext>
            </a:extLst>
          </p:cNvPr>
          <p:cNvCxnSpPr>
            <a:cxnSpLocks/>
          </p:cNvCxnSpPr>
          <p:nvPr/>
        </p:nvCxnSpPr>
        <p:spPr>
          <a:xfrm>
            <a:off x="6535981" y="327646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5448EE-0EAF-5C4F-9DB4-C2F6ADC7F80A}"/>
              </a:ext>
            </a:extLst>
          </p:cNvPr>
          <p:cNvCxnSpPr>
            <a:cxnSpLocks/>
          </p:cNvCxnSpPr>
          <p:nvPr/>
        </p:nvCxnSpPr>
        <p:spPr>
          <a:xfrm>
            <a:off x="2450017" y="328058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4432E8A-A724-274E-AE68-FAB0361D4492}"/>
              </a:ext>
            </a:extLst>
          </p:cNvPr>
          <p:cNvSpPr/>
          <p:nvPr/>
        </p:nvSpPr>
        <p:spPr>
          <a:xfrm>
            <a:off x="1831306" y="436536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0A475-2238-6243-B7A9-04462CA7D3D8}"/>
              </a:ext>
            </a:extLst>
          </p:cNvPr>
          <p:cNvSpPr/>
          <p:nvPr/>
        </p:nvSpPr>
        <p:spPr>
          <a:xfrm>
            <a:off x="3664011" y="4352573"/>
            <a:ext cx="621382" cy="4268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>
              <a:highlight>
                <a:srgbClr val="FFFF00"/>
              </a:highligh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5CE385-2A75-3A42-ADEA-164FB2D04131}"/>
              </a:ext>
            </a:extLst>
          </p:cNvPr>
          <p:cNvSpPr/>
          <p:nvPr/>
        </p:nvSpPr>
        <p:spPr>
          <a:xfrm>
            <a:off x="3166851" y="435257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859A6A-186B-A347-80EE-A55BCD32599C}"/>
              </a:ext>
            </a:extLst>
          </p:cNvPr>
          <p:cNvSpPr/>
          <p:nvPr/>
        </p:nvSpPr>
        <p:spPr>
          <a:xfrm>
            <a:off x="4280971" y="435257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B162C2-77AA-604F-A075-771CF381FFA6}"/>
              </a:ext>
            </a:extLst>
          </p:cNvPr>
          <p:cNvSpPr/>
          <p:nvPr/>
        </p:nvSpPr>
        <p:spPr>
          <a:xfrm>
            <a:off x="4739675" y="435300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1838AD-F9FE-594F-82AC-D65FF255CDB5}"/>
              </a:ext>
            </a:extLst>
          </p:cNvPr>
          <p:cNvSpPr/>
          <p:nvPr/>
        </p:nvSpPr>
        <p:spPr>
          <a:xfrm>
            <a:off x="5618520" y="435257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483A97-5BD0-C14B-8B6B-F4A19D01E210}"/>
              </a:ext>
            </a:extLst>
          </p:cNvPr>
          <p:cNvSpPr/>
          <p:nvPr/>
        </p:nvSpPr>
        <p:spPr>
          <a:xfrm>
            <a:off x="6075217" y="4353005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5A226B-DFE2-B649-9C6F-1167E250046C}"/>
              </a:ext>
            </a:extLst>
          </p:cNvPr>
          <p:cNvCxnSpPr>
            <a:cxnSpLocks/>
          </p:cNvCxnSpPr>
          <p:nvPr/>
        </p:nvCxnSpPr>
        <p:spPr>
          <a:xfrm>
            <a:off x="2727433" y="409825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3A53A3-E539-0D4A-AA24-6543B0D60561}"/>
              </a:ext>
            </a:extLst>
          </p:cNvPr>
          <p:cNvCxnSpPr>
            <a:cxnSpLocks/>
          </p:cNvCxnSpPr>
          <p:nvPr/>
        </p:nvCxnSpPr>
        <p:spPr>
          <a:xfrm>
            <a:off x="2727433" y="504177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B24A37-F4D8-AA4E-A44D-F3FD9F85B658}"/>
              </a:ext>
            </a:extLst>
          </p:cNvPr>
          <p:cNvCxnSpPr>
            <a:cxnSpLocks/>
          </p:cNvCxnSpPr>
          <p:nvPr/>
        </p:nvCxnSpPr>
        <p:spPr>
          <a:xfrm flipV="1">
            <a:off x="6689566" y="409024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AA56F3-8ED4-0846-8CBA-ACD82E731303}"/>
              </a:ext>
            </a:extLst>
          </p:cNvPr>
          <p:cNvCxnSpPr>
            <a:cxnSpLocks/>
          </p:cNvCxnSpPr>
          <p:nvPr/>
        </p:nvCxnSpPr>
        <p:spPr>
          <a:xfrm>
            <a:off x="6529302" y="455361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C22F00-CC0F-C144-9C0D-34F71FED699C}"/>
              </a:ext>
            </a:extLst>
          </p:cNvPr>
          <p:cNvCxnSpPr>
            <a:cxnSpLocks/>
          </p:cNvCxnSpPr>
          <p:nvPr/>
        </p:nvCxnSpPr>
        <p:spPr>
          <a:xfrm>
            <a:off x="2443338" y="455773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1E4A04-9FB8-774D-9F26-062D81CB023A}"/>
              </a:ext>
            </a:extLst>
          </p:cNvPr>
          <p:cNvSpPr txBox="1"/>
          <p:nvPr/>
        </p:nvSpPr>
        <p:spPr>
          <a:xfrm>
            <a:off x="1770932" y="354883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13A810-32B9-3046-B0DE-8A3234BEA538}"/>
              </a:ext>
            </a:extLst>
          </p:cNvPr>
          <p:cNvSpPr txBox="1"/>
          <p:nvPr/>
        </p:nvSpPr>
        <p:spPr>
          <a:xfrm>
            <a:off x="1773120" y="485710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31551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#1: Microburst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Data-plane adaptation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Drop or mark an arriving packet probabilistically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Based on its flow’s contribution to the queue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9DE6BD-B242-7347-8AED-73FE33A95051}"/>
              </a:ext>
            </a:extLst>
          </p:cNvPr>
          <p:cNvSpPr/>
          <p:nvPr/>
        </p:nvSpPr>
        <p:spPr>
          <a:xfrm>
            <a:off x="1837985" y="308821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77636F-B696-C348-95E2-DF5F74E06A26}"/>
              </a:ext>
            </a:extLst>
          </p:cNvPr>
          <p:cNvSpPr/>
          <p:nvPr/>
        </p:nvSpPr>
        <p:spPr>
          <a:xfrm>
            <a:off x="3670690" y="3075429"/>
            <a:ext cx="621382" cy="4268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>
              <a:highlight>
                <a:srgbClr val="FFFF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E0C0B8-75C0-0B49-B7A5-C465C3976EE4}"/>
              </a:ext>
            </a:extLst>
          </p:cNvPr>
          <p:cNvSpPr/>
          <p:nvPr/>
        </p:nvSpPr>
        <p:spPr>
          <a:xfrm>
            <a:off x="3173530" y="307542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E34FCB-1B02-E44D-95A6-F286829EA60F}"/>
              </a:ext>
            </a:extLst>
          </p:cNvPr>
          <p:cNvSpPr/>
          <p:nvPr/>
        </p:nvSpPr>
        <p:spPr>
          <a:xfrm>
            <a:off x="4287650" y="307542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665E7E-39A2-A24E-95DB-352219D8700C}"/>
              </a:ext>
            </a:extLst>
          </p:cNvPr>
          <p:cNvSpPr/>
          <p:nvPr/>
        </p:nvSpPr>
        <p:spPr>
          <a:xfrm>
            <a:off x="4746354" y="307586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2773E4-CCCB-FC41-9258-B677DC9A2731}"/>
              </a:ext>
            </a:extLst>
          </p:cNvPr>
          <p:cNvSpPr/>
          <p:nvPr/>
        </p:nvSpPr>
        <p:spPr>
          <a:xfrm>
            <a:off x="5625199" y="307542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E649AF-8734-CA47-93F1-27EA483FCF25}"/>
              </a:ext>
            </a:extLst>
          </p:cNvPr>
          <p:cNvSpPr/>
          <p:nvPr/>
        </p:nvSpPr>
        <p:spPr>
          <a:xfrm>
            <a:off x="6081896" y="307586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3A3FE1-1F3B-2E44-8265-CEE8F3B84804}"/>
              </a:ext>
            </a:extLst>
          </p:cNvPr>
          <p:cNvCxnSpPr>
            <a:cxnSpLocks/>
          </p:cNvCxnSpPr>
          <p:nvPr/>
        </p:nvCxnSpPr>
        <p:spPr>
          <a:xfrm>
            <a:off x="2734112" y="282110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2EAB69-148E-AA40-9B99-613EBCFCE7C7}"/>
              </a:ext>
            </a:extLst>
          </p:cNvPr>
          <p:cNvCxnSpPr>
            <a:cxnSpLocks/>
          </p:cNvCxnSpPr>
          <p:nvPr/>
        </p:nvCxnSpPr>
        <p:spPr>
          <a:xfrm>
            <a:off x="2734112" y="376462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77FA56-75DA-5946-B582-B9FA7DDDB047}"/>
              </a:ext>
            </a:extLst>
          </p:cNvPr>
          <p:cNvCxnSpPr>
            <a:cxnSpLocks/>
          </p:cNvCxnSpPr>
          <p:nvPr/>
        </p:nvCxnSpPr>
        <p:spPr>
          <a:xfrm flipV="1">
            <a:off x="6696245" y="281310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79F74D-E7C5-F340-9190-1516AD3E6463}"/>
              </a:ext>
            </a:extLst>
          </p:cNvPr>
          <p:cNvCxnSpPr>
            <a:cxnSpLocks/>
          </p:cNvCxnSpPr>
          <p:nvPr/>
        </p:nvCxnSpPr>
        <p:spPr>
          <a:xfrm>
            <a:off x="6535981" y="327646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CCF9058-1F5B-ED43-86E9-2C363DE066A2}"/>
              </a:ext>
            </a:extLst>
          </p:cNvPr>
          <p:cNvCxnSpPr>
            <a:cxnSpLocks/>
          </p:cNvCxnSpPr>
          <p:nvPr/>
        </p:nvCxnSpPr>
        <p:spPr>
          <a:xfrm>
            <a:off x="2450017" y="328058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A832B06-9E1B-3A42-9F3E-E323ABD7030D}"/>
              </a:ext>
            </a:extLst>
          </p:cNvPr>
          <p:cNvSpPr/>
          <p:nvPr/>
        </p:nvSpPr>
        <p:spPr>
          <a:xfrm>
            <a:off x="1831306" y="436536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0764EA-E66B-8149-9107-FBC16E60E854}"/>
              </a:ext>
            </a:extLst>
          </p:cNvPr>
          <p:cNvSpPr/>
          <p:nvPr/>
        </p:nvSpPr>
        <p:spPr>
          <a:xfrm>
            <a:off x="3664011" y="4352573"/>
            <a:ext cx="621382" cy="4268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>
              <a:highlight>
                <a:srgbClr val="FFFF00"/>
              </a:highligh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D0BBBA-B5A3-FC49-8449-9B43418B961B}"/>
              </a:ext>
            </a:extLst>
          </p:cNvPr>
          <p:cNvSpPr/>
          <p:nvPr/>
        </p:nvSpPr>
        <p:spPr>
          <a:xfrm>
            <a:off x="3166851" y="435257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2AA11E-4B78-DE47-B70E-68C1A352C562}"/>
              </a:ext>
            </a:extLst>
          </p:cNvPr>
          <p:cNvSpPr/>
          <p:nvPr/>
        </p:nvSpPr>
        <p:spPr>
          <a:xfrm>
            <a:off x="4280971" y="435257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772A3B-8937-A84E-9131-288981B4AAA1}"/>
              </a:ext>
            </a:extLst>
          </p:cNvPr>
          <p:cNvSpPr/>
          <p:nvPr/>
        </p:nvSpPr>
        <p:spPr>
          <a:xfrm>
            <a:off x="4739675" y="435300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73BDB47-CAD3-3745-9C8D-0F993E6BD4FB}"/>
              </a:ext>
            </a:extLst>
          </p:cNvPr>
          <p:cNvSpPr/>
          <p:nvPr/>
        </p:nvSpPr>
        <p:spPr>
          <a:xfrm>
            <a:off x="5618520" y="435257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CC553C-2F0B-194A-9A77-1C9D9048989E}"/>
              </a:ext>
            </a:extLst>
          </p:cNvPr>
          <p:cNvSpPr/>
          <p:nvPr/>
        </p:nvSpPr>
        <p:spPr>
          <a:xfrm>
            <a:off x="6075217" y="4353005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B75260-BB9D-1340-8D06-B693FA86C8A7}"/>
              </a:ext>
            </a:extLst>
          </p:cNvPr>
          <p:cNvCxnSpPr>
            <a:cxnSpLocks/>
          </p:cNvCxnSpPr>
          <p:nvPr/>
        </p:nvCxnSpPr>
        <p:spPr>
          <a:xfrm>
            <a:off x="2727433" y="409825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F236014-E0B5-FC4B-B894-FC6EEB5409F9}"/>
              </a:ext>
            </a:extLst>
          </p:cNvPr>
          <p:cNvCxnSpPr>
            <a:cxnSpLocks/>
          </p:cNvCxnSpPr>
          <p:nvPr/>
        </p:nvCxnSpPr>
        <p:spPr>
          <a:xfrm>
            <a:off x="2727433" y="504177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4A586EE-8317-264A-A133-1C5D849B98A6}"/>
              </a:ext>
            </a:extLst>
          </p:cNvPr>
          <p:cNvCxnSpPr>
            <a:cxnSpLocks/>
          </p:cNvCxnSpPr>
          <p:nvPr/>
        </p:nvCxnSpPr>
        <p:spPr>
          <a:xfrm flipV="1">
            <a:off x="6689566" y="409024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A7A4877-3C22-D540-93D5-F3411110F151}"/>
              </a:ext>
            </a:extLst>
          </p:cNvPr>
          <p:cNvCxnSpPr>
            <a:cxnSpLocks/>
          </p:cNvCxnSpPr>
          <p:nvPr/>
        </p:nvCxnSpPr>
        <p:spPr>
          <a:xfrm>
            <a:off x="6529302" y="455361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FD09AE1-B95A-514F-B698-EBDD1F3C2A50}"/>
              </a:ext>
            </a:extLst>
          </p:cNvPr>
          <p:cNvCxnSpPr>
            <a:cxnSpLocks/>
          </p:cNvCxnSpPr>
          <p:nvPr/>
        </p:nvCxnSpPr>
        <p:spPr>
          <a:xfrm>
            <a:off x="2443338" y="455773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ABEB2B6-4331-4F43-8752-D7581A327B68}"/>
              </a:ext>
            </a:extLst>
          </p:cNvPr>
          <p:cNvSpPr txBox="1"/>
          <p:nvPr/>
        </p:nvSpPr>
        <p:spPr>
          <a:xfrm>
            <a:off x="1770932" y="354883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49F3A7-141F-2E42-9E13-7070756FF3F3}"/>
              </a:ext>
            </a:extLst>
          </p:cNvPr>
          <p:cNvSpPr txBox="1"/>
          <p:nvPr/>
        </p:nvSpPr>
        <p:spPr>
          <a:xfrm>
            <a:off x="1773120" y="485710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94946477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923</Words>
  <Application>Microsoft Macintosh PowerPoint</Application>
  <PresentationFormat>On-screen Show (16:9)</PresentationFormat>
  <Paragraphs>280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Myriad Pro</vt:lpstr>
      <vt:lpstr>Intel Clear</vt:lpstr>
      <vt:lpstr>Avenir Next Medium</vt:lpstr>
      <vt:lpstr>Courier</vt:lpstr>
      <vt:lpstr>Calibri</vt:lpstr>
      <vt:lpstr>Corbel</vt:lpstr>
      <vt:lpstr>Simple Light</vt:lpstr>
      <vt:lpstr>Closing the Network Control Loop</vt:lpstr>
      <vt:lpstr>Programmability From Top-to-Bottom and End-to-End</vt:lpstr>
      <vt:lpstr>What Will Network Owner’s Do?</vt:lpstr>
      <vt:lpstr>Adding New “Dials”</vt:lpstr>
      <vt:lpstr>Adding New “Knobs”</vt:lpstr>
      <vt:lpstr>Closed-Loop Control</vt:lpstr>
      <vt:lpstr>Example #1: Microbursts [ConQuest, CoNEXT’19]</vt:lpstr>
      <vt:lpstr>Example #1: Microburst Measurement</vt:lpstr>
      <vt:lpstr>Example #1: Microburst Mitigation</vt:lpstr>
      <vt:lpstr>Example #2: DDoS Attacks [BeauCoup, SIGCOMM’20]</vt:lpstr>
      <vt:lpstr>Example #2: DDoS Detection</vt:lpstr>
      <vt:lpstr>Example #2: DDoS Mitigation</vt:lpstr>
      <vt:lpstr>Example #3: Path Performance [Contra, NSDI’20]</vt:lpstr>
      <vt:lpstr>Example #3: Path Performance Monitoring</vt:lpstr>
      <vt:lpstr>Example #3: Performance-Aware Load Balancing</vt:lpstr>
      <vt:lpstr>Enabler: Programmable Data Planes</vt:lpstr>
      <vt:lpstr>Challenges: Resource Limitations</vt:lpstr>
      <vt:lpstr>Solution: Compact Data Structures</vt:lpstr>
      <vt:lpstr>ConQuest: Detecting Heavy Flows in the Queue</vt:lpstr>
      <vt:lpstr>Updating Data Structure Once Per Packet</vt:lpstr>
      <vt:lpstr>Avoiding Per-Flow State</vt:lpstr>
      <vt:lpstr>Grand Challenge</vt:lpstr>
      <vt:lpstr>Conclusions</vt:lpstr>
      <vt:lpstr>Lessons Learned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Pronto: Verifiable, Closed-Loop Control of 5G Networks</dc:title>
  <cp:lastModifiedBy>Jennifer L. Rexford</cp:lastModifiedBy>
  <cp:revision>42</cp:revision>
  <dcterms:modified xsi:type="dcterms:W3CDTF">2021-08-23T13:54:58Z</dcterms:modified>
</cp:coreProperties>
</file>