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1587" r:id="rId3"/>
    <p:sldId id="2134096160" r:id="rId4"/>
    <p:sldId id="278" r:id="rId5"/>
    <p:sldId id="2134096163" r:id="rId6"/>
    <p:sldId id="2134096174" r:id="rId7"/>
    <p:sldId id="10527" r:id="rId8"/>
    <p:sldId id="2134096161" r:id="rId9"/>
    <p:sldId id="10528" r:id="rId10"/>
    <p:sldId id="10648" r:id="rId11"/>
    <p:sldId id="10525" r:id="rId12"/>
    <p:sldId id="10533" r:id="rId13"/>
    <p:sldId id="1384" r:id="rId14"/>
    <p:sldId id="10632" r:id="rId15"/>
    <p:sldId id="10638" r:id="rId16"/>
    <p:sldId id="1200" r:id="rId17"/>
    <p:sldId id="2134096175" r:id="rId18"/>
    <p:sldId id="1375" r:id="rId19"/>
    <p:sldId id="2134096173" r:id="rId20"/>
    <p:sldId id="21340961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C4"/>
    <a:srgbClr val="FFF9EE"/>
    <a:srgbClr val="FFF574"/>
    <a:srgbClr val="AC2A1A"/>
    <a:srgbClr val="AC1601"/>
    <a:srgbClr val="9B0000"/>
    <a:srgbClr val="D01D05"/>
    <a:srgbClr val="B81802"/>
    <a:srgbClr val="FFA2F4"/>
    <a:srgbClr val="FF8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50596" autoAdjust="0"/>
  </p:normalViewPr>
  <p:slideViewPr>
    <p:cSldViewPr snapToGrid="0" snapToObjects="1">
      <p:cViewPr varScale="1">
        <p:scale>
          <a:sx n="63" d="100"/>
          <a:sy n="63" d="100"/>
        </p:scale>
        <p:origin x="253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50710-3577-E74A-9C2F-93CD90266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4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4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0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9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8FDA-75B3-5F4C-8062-72DC6C4C8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7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21513-CCE7-FF4C-9537-10A1552EB1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50710-3577-E74A-9C2F-93CD90266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4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50710-3577-E74A-9C2F-93CD90266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0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693D-A9B0-4C49-90CA-E6B21035DCF3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BF1-55FA-3B4E-9CD7-8DCBA3FAB69C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028B-2869-FB4B-802B-0468CE8B1E1B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16"/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037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892" y="0"/>
            <a:ext cx="10708216" cy="833464"/>
          </a:xfrm>
        </p:spPr>
        <p:txBody>
          <a:bodyPr/>
          <a:lstStyle>
            <a:lvl1pPr>
              <a:defRPr spc="0" baseline="0">
                <a:solidFill>
                  <a:schemeClr val="bg1">
                    <a:lumMod val="75000"/>
                  </a:schemeClr>
                </a:solidFill>
                <a:latin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33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213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1" y="4634497"/>
            <a:ext cx="10708216" cy="1215003"/>
          </a:xfrm>
        </p:spPr>
        <p:txBody>
          <a:bodyPr/>
          <a:lstStyle>
            <a:lvl1pPr marL="0" indent="0">
              <a:buNone/>
              <a:defRPr>
                <a:latin typeface="Lato Light" panose="020F0302020204030203" pitchFamily="34" charset="0"/>
              </a:defRPr>
            </a:lvl1pPr>
            <a:lvl2pPr marL="230712" indent="-230712">
              <a:buFont typeface="Arial"/>
              <a:buChar char="•"/>
              <a:defRPr>
                <a:latin typeface="Lato Light" panose="020F0302020204030203" pitchFamily="34" charset="0"/>
              </a:defRPr>
            </a:lvl2pPr>
            <a:lvl3pPr marL="463539" indent="-232828">
              <a:defRPr>
                <a:latin typeface="Lato Light" panose="020F0302020204030203" pitchFamily="34" charset="0"/>
              </a:defRPr>
            </a:lvl3pPr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/>
          </p:nvPr>
        </p:nvSpPr>
        <p:spPr>
          <a:xfrm>
            <a:off x="736601" y="1692331"/>
            <a:ext cx="10708217" cy="2942167"/>
          </a:xfrm>
        </p:spPr>
        <p:txBody>
          <a:bodyPr anchor="ctr" anchorCtr="0"/>
          <a:lstStyle>
            <a:lvl1pPr marL="0" indent="0" algn="ctr">
              <a:buNone/>
              <a:defRPr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9777" y="979865"/>
            <a:ext cx="10712449" cy="450849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29389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892" y="51313"/>
            <a:ext cx="10708216" cy="96877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92" y="1500615"/>
            <a:ext cx="10708216" cy="458049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9778" y="979866"/>
            <a:ext cx="10712449" cy="450849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  <a:latin typeface="+mj-lt"/>
                <a:cs typeface="Gotham Book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4165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1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29C9-0F64-A24A-9F0E-575912715288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577E-059A-B348-9DF2-42DD67974880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355-3D33-194C-850B-1551B3BE3B42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62F-66EE-984A-BE23-FAAD1E9DEB6D}" type="datetime1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18F-6231-4346-9394-2368177A5131}" type="datetime1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BF38-C8B2-A447-80A5-E5DA3B84EFAC}" type="datetime1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8B6-3EEE-EE4E-8619-CBBF7D2DEED0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A15-ECBC-8F43-919A-209860764957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1D60-9BE6-4942-A6C5-4076B57A16E7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ntoprojec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AVyonQMSuc" TargetMode="External"/><Relationship Id="rId3" Type="http://schemas.openxmlformats.org/officeDocument/2006/relationships/hyperlink" Target="https://youtu.be/CUdOSv0mUmM" TargetMode="External"/><Relationship Id="rId7" Type="http://schemas.openxmlformats.org/officeDocument/2006/relationships/hyperlink" Target="https://youtu.be/04sq4kQ6ySw" TargetMode="External"/><Relationship Id="rId2" Type="http://schemas.openxmlformats.org/officeDocument/2006/relationships/hyperlink" Target="https://youtu.be/KjdXEOUMnO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lLhffmr4YbY" TargetMode="External"/><Relationship Id="rId5" Type="http://schemas.openxmlformats.org/officeDocument/2006/relationships/hyperlink" Target="https://youtu.be/XW_pgPMvuqw" TargetMode="External"/><Relationship Id="rId4" Type="http://schemas.openxmlformats.org/officeDocument/2006/relationships/hyperlink" Target="https://youtu.be/K44KgMNFcZ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640" y="2494850"/>
            <a:ext cx="12035118" cy="14700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Securing our National Infrastructure</a:t>
            </a:r>
            <a:br>
              <a:rPr lang="en-US" sz="54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network as an open-source programmable 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platform with verifiable closed-loop control</a:t>
            </a:r>
            <a:br>
              <a:rPr lang="en-US" sz="60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5400" b="1" dirty="0">
              <a:solidFill>
                <a:schemeClr val="accent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D27BAA-AC58-6D48-878B-BC3EACB17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80" y="4393899"/>
            <a:ext cx="11287760" cy="1752600"/>
          </a:xfrm>
        </p:spPr>
        <p:txBody>
          <a:bodyPr/>
          <a:lstStyle/>
          <a:p>
            <a:r>
              <a:rPr lang="en-US" sz="2800" b="1" dirty="0">
                <a:solidFill>
                  <a:srgbClr val="00B0F0"/>
                </a:solidFill>
              </a:rPr>
              <a:t>PI</a:t>
            </a:r>
            <a:r>
              <a:rPr lang="en-US" sz="2800" dirty="0">
                <a:solidFill>
                  <a:srgbClr val="00B0F0"/>
                </a:solidFill>
              </a:rPr>
              <a:t>: Nick McKeown (Stanford)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Co-PIs</a:t>
            </a:r>
            <a:r>
              <a:rPr lang="en-US" sz="2800" dirty="0">
                <a:solidFill>
                  <a:srgbClr val="00B0F0"/>
                </a:solidFill>
              </a:rPr>
              <a:t>: Jen Rexford (Princeton), Nate Foster (Cornell), Larry Peterson (ONF)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B9C47-3E4C-6A4B-A1C6-F636919DE103}"/>
              </a:ext>
            </a:extLst>
          </p:cNvPr>
          <p:cNvSpPr txBox="1"/>
          <p:nvPr/>
        </p:nvSpPr>
        <p:spPr>
          <a:xfrm>
            <a:off x="4896423" y="6146499"/>
            <a:ext cx="30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2020 – April 2023</a:t>
            </a:r>
          </a:p>
          <a:p>
            <a:pPr algn="ctr"/>
            <a:r>
              <a:rPr lang="en-US" dirty="0">
                <a:hlinkClick r:id="rId3"/>
              </a:rPr>
              <a:t>https://prontoproject.org/</a:t>
            </a:r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3B41A51-BFEA-7547-BE0A-EEA60E3A48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2000"/>
          </a:blip>
          <a:srcRect t="9526" b="18807"/>
          <a:stretch/>
        </p:blipFill>
        <p:spPr>
          <a:xfrm>
            <a:off x="86640" y="68431"/>
            <a:ext cx="2685626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lculator and a calculator&#10;&#10;Description automatically generated with medium confidence">
            <a:extLst>
              <a:ext uri="{FF2B5EF4-FFF2-40B4-BE49-F238E27FC236}">
                <a16:creationId xmlns:a16="http://schemas.microsoft.com/office/drawing/2014/main" id="{EB0698DD-E967-C549-9554-69D08CD28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9" y="1824148"/>
            <a:ext cx="10674220" cy="43799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15BDD7-7DF3-FF41-B505-E365B1044F17}"/>
              </a:ext>
            </a:extLst>
          </p:cNvPr>
          <p:cNvSpPr txBox="1"/>
          <p:nvPr/>
        </p:nvSpPr>
        <p:spPr>
          <a:xfrm>
            <a:off x="7424005" y="6104982"/>
            <a:ext cx="345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Drones, IoT devices, and mobile phones as end-user devices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6AB339-BB68-8F44-8DC2-514782DA693B}"/>
              </a:ext>
            </a:extLst>
          </p:cNvPr>
          <p:cNvSpPr txBox="1"/>
          <p:nvPr/>
        </p:nvSpPr>
        <p:spPr>
          <a:xfrm>
            <a:off x="783228" y="5920316"/>
            <a:ext cx="307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rack of 2x2 SDN fabric, CPU (and GPU) servers  at each edge location forming the edge cloud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374AC6-4A85-9346-9320-BBECF203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Aether</a:t>
            </a:r>
            <a:r>
              <a:rPr lang="en-US" dirty="0"/>
              <a:t> is Now Operational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46813A-037E-A549-A74B-D5F95972FA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3072" y="1403714"/>
            <a:ext cx="10363200" cy="40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pre-production grade, multi-cloud platform for 4G/5G connectivity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16A661-56AB-A040-83AB-EEF63975FCE8}"/>
              </a:ext>
            </a:extLst>
          </p:cNvPr>
          <p:cNvSpPr txBox="1"/>
          <p:nvPr/>
        </p:nvSpPr>
        <p:spPr>
          <a:xfrm>
            <a:off x="4057600" y="5923037"/>
            <a:ext cx="256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4G/5G small cells serving real traffic for Internet access and edge applications </a:t>
            </a:r>
          </a:p>
        </p:txBody>
      </p:sp>
    </p:spTree>
    <p:extLst>
      <p:ext uri="{BB962C8B-B14F-4D97-AF65-F5344CB8AC3E}">
        <p14:creationId xmlns:p14="http://schemas.microsoft.com/office/powerpoint/2010/main" val="39169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A7A90438-644F-6B46-9483-C5AF3E157BFA}"/>
              </a:ext>
            </a:extLst>
          </p:cNvPr>
          <p:cNvSpPr/>
          <p:nvPr/>
        </p:nvSpPr>
        <p:spPr>
          <a:xfrm>
            <a:off x="871950" y="1459273"/>
            <a:ext cx="5750220" cy="4294864"/>
          </a:xfrm>
          <a:prstGeom prst="rect">
            <a:avLst/>
          </a:prstGeom>
          <a:solidFill>
            <a:srgbClr val="CFCD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19F9E61-43BC-6940-A2BC-6C8CAC7D1CCB}"/>
              </a:ext>
            </a:extLst>
          </p:cNvPr>
          <p:cNvSpPr/>
          <p:nvPr/>
        </p:nvSpPr>
        <p:spPr>
          <a:xfrm>
            <a:off x="719550" y="1614721"/>
            <a:ext cx="5750220" cy="4294864"/>
          </a:xfrm>
          <a:prstGeom prst="rect">
            <a:avLst/>
          </a:prstGeom>
          <a:solidFill>
            <a:srgbClr val="CFCD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225C3A7-6AD4-A54A-8FF9-973572AC8586}"/>
              </a:ext>
            </a:extLst>
          </p:cNvPr>
          <p:cNvSpPr/>
          <p:nvPr/>
        </p:nvSpPr>
        <p:spPr>
          <a:xfrm>
            <a:off x="566928" y="1770169"/>
            <a:ext cx="5750220" cy="4294864"/>
          </a:xfrm>
          <a:prstGeom prst="rect">
            <a:avLst/>
          </a:prstGeom>
          <a:solidFill>
            <a:srgbClr val="CFCDCD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63F37D-FAB3-E44A-A535-BDDE841FFD27}"/>
              </a:ext>
            </a:extLst>
          </p:cNvPr>
          <p:cNvSpPr/>
          <p:nvPr/>
        </p:nvSpPr>
        <p:spPr>
          <a:xfrm>
            <a:off x="414750" y="1930375"/>
            <a:ext cx="5750220" cy="4294864"/>
          </a:xfrm>
          <a:prstGeom prst="rect">
            <a:avLst/>
          </a:prstGeom>
          <a:solidFill>
            <a:srgbClr val="CFCD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Aether</a:t>
            </a:r>
            <a:r>
              <a:rPr lang="en-US" dirty="0"/>
              <a:t> Software Architecture: Current Status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17C59A8-5698-B94B-A2D3-7AB74393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 flipH="1">
            <a:off x="1196095" y="2250716"/>
            <a:ext cx="253103" cy="1395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16F30E-E963-1145-B57D-09B0ADFDD55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335763" y="5086706"/>
            <a:ext cx="487680" cy="487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03E087-CA1C-F349-BC02-6254CDCFC40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184139" y="5086706"/>
            <a:ext cx="487680" cy="487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AAF5EA-2559-7C41-A460-47F60B439711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2579603" y="4315332"/>
            <a:ext cx="678128" cy="771375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DC8E30-6639-8F45-A0B4-D3B1B897F4D4}"/>
              </a:ext>
            </a:extLst>
          </p:cNvPr>
          <p:cNvCxnSpPr>
            <a:cxnSpLocks/>
            <a:stCxn id="31" idx="0"/>
            <a:endCxn id="40" idx="2"/>
          </p:cNvCxnSpPr>
          <p:nvPr/>
        </p:nvCxnSpPr>
        <p:spPr>
          <a:xfrm flipV="1">
            <a:off x="2579603" y="4311634"/>
            <a:ext cx="2490680" cy="775073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B39B06-F33A-2A46-9D48-806751EB7104}"/>
              </a:ext>
            </a:extLst>
          </p:cNvPr>
          <p:cNvCxnSpPr>
            <a:cxnSpLocks/>
            <a:stCxn id="32" idx="0"/>
            <a:endCxn id="39" idx="2"/>
          </p:cNvCxnSpPr>
          <p:nvPr/>
        </p:nvCxnSpPr>
        <p:spPr>
          <a:xfrm flipH="1" flipV="1">
            <a:off x="3257731" y="4315332"/>
            <a:ext cx="1170248" cy="771375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292B4587-D484-2247-9B26-61B3EA86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013891" y="3827652"/>
            <a:ext cx="487680" cy="487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EB77FA-2445-5048-841C-EC01179EABB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826443" y="3823953"/>
            <a:ext cx="487680" cy="487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F02AAD-4C51-0345-B1B3-AB6F6802D7CE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1380671" y="3108623"/>
            <a:ext cx="1633220" cy="962869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044D125-CCF6-5343-B11C-ED38A1BC2A16}"/>
              </a:ext>
            </a:extLst>
          </p:cNvPr>
          <p:cNvCxnSpPr>
            <a:cxnSpLocks/>
            <a:stCxn id="32" idx="0"/>
            <a:endCxn id="40" idx="2"/>
          </p:cNvCxnSpPr>
          <p:nvPr/>
        </p:nvCxnSpPr>
        <p:spPr>
          <a:xfrm flipV="1">
            <a:off x="4427979" y="4311634"/>
            <a:ext cx="642304" cy="775073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F87877-8101-A641-A59E-4CF72AF28C1B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1458461" y="4071492"/>
            <a:ext cx="1555431" cy="1139005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17870869-E28C-A349-927A-85808B701D6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 flipH="1">
            <a:off x="1262214" y="4213631"/>
            <a:ext cx="253103" cy="1395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5DE45B-CFD8-FE4F-AA1C-BD48561D5B8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440671" y="2570182"/>
            <a:ext cx="765544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582F842-7943-DB4A-B463-76033E7514A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346947" y="2570182"/>
            <a:ext cx="765544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C9A89E7-DFE6-E24A-9A55-F499596DC3D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253223" y="2585842"/>
            <a:ext cx="765544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F958F35-74CD-784B-A75C-D000DD8F61E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159499" y="2585842"/>
            <a:ext cx="765544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FC1B835-0B44-DC4D-801D-5A33A726AD6B}"/>
              </a:ext>
            </a:extLst>
          </p:cNvPr>
          <p:cNvCxnSpPr>
            <a:cxnSpLocks/>
            <a:stCxn id="39" idx="0"/>
            <a:endCxn id="50" idx="2"/>
          </p:cNvCxnSpPr>
          <p:nvPr/>
        </p:nvCxnSpPr>
        <p:spPr>
          <a:xfrm flipH="1" flipV="1">
            <a:off x="2823443" y="3301703"/>
            <a:ext cx="434288" cy="525949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020F21-4AA4-7749-A2C1-4DCA468D8550}"/>
              </a:ext>
            </a:extLst>
          </p:cNvPr>
          <p:cNvCxnSpPr>
            <a:cxnSpLocks/>
            <a:stCxn id="39" idx="0"/>
            <a:endCxn id="54" idx="2"/>
          </p:cNvCxnSpPr>
          <p:nvPr/>
        </p:nvCxnSpPr>
        <p:spPr>
          <a:xfrm flipV="1">
            <a:off x="3257731" y="3301703"/>
            <a:ext cx="471988" cy="525949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883534-64FD-8742-ABB9-E76EDF858CDC}"/>
              </a:ext>
            </a:extLst>
          </p:cNvPr>
          <p:cNvCxnSpPr>
            <a:cxnSpLocks/>
            <a:stCxn id="40" idx="0"/>
            <a:endCxn id="56" idx="2"/>
          </p:cNvCxnSpPr>
          <p:nvPr/>
        </p:nvCxnSpPr>
        <p:spPr>
          <a:xfrm flipV="1">
            <a:off x="5070283" y="3317363"/>
            <a:ext cx="471988" cy="506591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EF08F12-4098-CA48-A1D8-693B4DEBEF03}"/>
              </a:ext>
            </a:extLst>
          </p:cNvPr>
          <p:cNvCxnSpPr>
            <a:cxnSpLocks/>
            <a:stCxn id="40" idx="0"/>
            <a:endCxn id="55" idx="2"/>
          </p:cNvCxnSpPr>
          <p:nvPr/>
        </p:nvCxnSpPr>
        <p:spPr>
          <a:xfrm flipH="1" flipV="1">
            <a:off x="4635995" y="3317363"/>
            <a:ext cx="434288" cy="506591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4F0D37F-B7A4-BD4A-871C-41A23FF7236B}"/>
              </a:ext>
            </a:extLst>
          </p:cNvPr>
          <p:cNvSpPr txBox="1"/>
          <p:nvPr/>
        </p:nvSpPr>
        <p:spPr>
          <a:xfrm>
            <a:off x="8847593" y="4996723"/>
            <a:ext cx="1747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Central Cloud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C7FB2EA-C13B-C345-A559-A9A4DC0FD2F7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314123" y="4067793"/>
            <a:ext cx="2167596" cy="3699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2D8E48CB-715A-D747-AEFA-A860AAE5AFC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233129" y="2599037"/>
            <a:ext cx="4544121" cy="2493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4C42284-122C-CD44-836E-3CCAD938A8A4}"/>
              </a:ext>
            </a:extLst>
          </p:cNvPr>
          <p:cNvSpPr txBox="1"/>
          <p:nvPr/>
        </p:nvSpPr>
        <p:spPr>
          <a:xfrm>
            <a:off x="2044281" y="6249490"/>
            <a:ext cx="291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Aether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Connected Edge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919734E-4D64-8B48-A331-2B83F3AC2261}"/>
              </a:ext>
            </a:extLst>
          </p:cNvPr>
          <p:cNvSpPr/>
          <p:nvPr/>
        </p:nvSpPr>
        <p:spPr>
          <a:xfrm>
            <a:off x="3875496" y="5443704"/>
            <a:ext cx="1113408" cy="231648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Tofino switch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ED8DD6F0-0761-6746-9856-DBAE21AFE7A3}"/>
              </a:ext>
            </a:extLst>
          </p:cNvPr>
          <p:cNvSpPr/>
          <p:nvPr/>
        </p:nvSpPr>
        <p:spPr>
          <a:xfrm>
            <a:off x="2655467" y="4201472"/>
            <a:ext cx="1113408" cy="231648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Tofino Switch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B0E0E43-B023-984C-9A3D-22F6D18C604A}"/>
              </a:ext>
            </a:extLst>
          </p:cNvPr>
          <p:cNvSpPr/>
          <p:nvPr/>
        </p:nvSpPr>
        <p:spPr>
          <a:xfrm>
            <a:off x="4462063" y="4201472"/>
            <a:ext cx="1113408" cy="231648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Tofino Switch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26E7C8E-DC47-D340-B95A-17B46B6FB433}"/>
              </a:ext>
            </a:extLst>
          </p:cNvPr>
          <p:cNvSpPr/>
          <p:nvPr/>
        </p:nvSpPr>
        <p:spPr>
          <a:xfrm>
            <a:off x="4137665" y="5329102"/>
            <a:ext cx="580627" cy="178744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INT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75177B35-2A5A-A446-AC90-D751DC2E3622}"/>
              </a:ext>
            </a:extLst>
          </p:cNvPr>
          <p:cNvSpPr/>
          <p:nvPr/>
        </p:nvSpPr>
        <p:spPr>
          <a:xfrm>
            <a:off x="2951612" y="4077809"/>
            <a:ext cx="580627" cy="178744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INT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8E4ED9C-44CD-5D44-AA5F-8F10C2D85BFC}"/>
              </a:ext>
            </a:extLst>
          </p:cNvPr>
          <p:cNvSpPr/>
          <p:nvPr/>
        </p:nvSpPr>
        <p:spPr>
          <a:xfrm>
            <a:off x="4779969" y="4077809"/>
            <a:ext cx="580627" cy="178744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INT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40AA39F-8953-8746-BA65-030B10964C98}"/>
              </a:ext>
            </a:extLst>
          </p:cNvPr>
          <p:cNvSpPr/>
          <p:nvPr/>
        </p:nvSpPr>
        <p:spPr>
          <a:xfrm>
            <a:off x="4468836" y="3775144"/>
            <a:ext cx="1113408" cy="22570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Stratum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68200631-AB0C-5E41-9BCE-3A7700074D22}"/>
              </a:ext>
            </a:extLst>
          </p:cNvPr>
          <p:cNvSpPr/>
          <p:nvPr/>
        </p:nvSpPr>
        <p:spPr>
          <a:xfrm>
            <a:off x="2649815" y="3783423"/>
            <a:ext cx="1113408" cy="22570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Stratum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F3100A7-DD15-CF4D-9DCE-D59C035501A8}"/>
              </a:ext>
            </a:extLst>
          </p:cNvPr>
          <p:cNvSpPr/>
          <p:nvPr/>
        </p:nvSpPr>
        <p:spPr>
          <a:xfrm>
            <a:off x="3875612" y="5023979"/>
            <a:ext cx="1113408" cy="22570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Stratum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4C8BE2F-94A3-0C46-BB92-60326E86AD88}"/>
              </a:ext>
            </a:extLst>
          </p:cNvPr>
          <p:cNvSpPr/>
          <p:nvPr/>
        </p:nvSpPr>
        <p:spPr>
          <a:xfrm>
            <a:off x="3333161" y="2518852"/>
            <a:ext cx="841248" cy="261012"/>
          </a:xfrm>
          <a:prstGeom prst="roundRect">
            <a:avLst/>
          </a:prstGeom>
          <a:solidFill>
            <a:srgbClr val="BF81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Fabric Control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63E6BD30-CD33-2746-8535-D556D340616E}"/>
              </a:ext>
            </a:extLst>
          </p:cNvPr>
          <p:cNvSpPr/>
          <p:nvPr/>
        </p:nvSpPr>
        <p:spPr>
          <a:xfrm>
            <a:off x="5146217" y="2843390"/>
            <a:ext cx="858508" cy="394752"/>
          </a:xfrm>
          <a:prstGeom prst="roundRect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Telemetry</a:t>
            </a:r>
          </a:p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Collection &amp; Analytics 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37A33E0-36A8-054B-AEDD-37CAF0EE5DCC}"/>
              </a:ext>
            </a:extLst>
          </p:cNvPr>
          <p:cNvSpPr/>
          <p:nvPr/>
        </p:nvSpPr>
        <p:spPr>
          <a:xfrm>
            <a:off x="4203205" y="2518852"/>
            <a:ext cx="844192" cy="261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schemeClr val="tx2">
                    <a:lumMod val="10000"/>
                  </a:schemeClr>
                </a:solidFill>
                <a:sym typeface="Arial"/>
              </a:rPr>
              <a:t>4G/5G Core User Plane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30A66D5D-1F77-9042-B73E-690B869AA853}"/>
              </a:ext>
            </a:extLst>
          </p:cNvPr>
          <p:cNvSpPr/>
          <p:nvPr/>
        </p:nvSpPr>
        <p:spPr>
          <a:xfrm>
            <a:off x="2879587" y="3696090"/>
            <a:ext cx="676341" cy="111047"/>
          </a:xfrm>
          <a:prstGeom prst="roundRect">
            <a:avLst/>
          </a:prstGeom>
          <a:solidFill>
            <a:srgbClr val="BF8100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fabric.p4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2AB59C3A-41EC-AC49-9A9C-D2098A4C45B5}"/>
              </a:ext>
            </a:extLst>
          </p:cNvPr>
          <p:cNvSpPr/>
          <p:nvPr/>
        </p:nvSpPr>
        <p:spPr>
          <a:xfrm>
            <a:off x="4728627" y="3696090"/>
            <a:ext cx="676341" cy="111047"/>
          </a:xfrm>
          <a:prstGeom prst="roundRect">
            <a:avLst/>
          </a:prstGeom>
          <a:solidFill>
            <a:srgbClr val="BF8100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fabric.p4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406B76A-EE14-3F4F-A988-A0DEE40665E8}"/>
              </a:ext>
            </a:extLst>
          </p:cNvPr>
          <p:cNvSpPr/>
          <p:nvPr/>
        </p:nvSpPr>
        <p:spPr>
          <a:xfrm>
            <a:off x="4067170" y="4942286"/>
            <a:ext cx="676341" cy="111047"/>
          </a:xfrm>
          <a:prstGeom prst="roundRect">
            <a:avLst/>
          </a:prstGeom>
          <a:solidFill>
            <a:srgbClr val="BF8100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fabric.p4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FA1FC05-05CC-5046-8AB0-6A1371ADB765}"/>
              </a:ext>
            </a:extLst>
          </p:cNvPr>
          <p:cNvSpPr/>
          <p:nvPr/>
        </p:nvSpPr>
        <p:spPr>
          <a:xfrm>
            <a:off x="5266117" y="3707603"/>
            <a:ext cx="115515" cy="79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endParaRPr lang="en-US" sz="8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D5B877B9-D380-6442-9720-53F1C9DE1CEF}"/>
              </a:ext>
            </a:extLst>
          </p:cNvPr>
          <p:cNvSpPr/>
          <p:nvPr/>
        </p:nvSpPr>
        <p:spPr>
          <a:xfrm>
            <a:off x="3418215" y="3707603"/>
            <a:ext cx="115515" cy="79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endParaRPr lang="en-US" sz="8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B3F3C656-799A-474E-85DF-1BB4C925C05C}"/>
              </a:ext>
            </a:extLst>
          </p:cNvPr>
          <p:cNvSpPr/>
          <p:nvPr/>
        </p:nvSpPr>
        <p:spPr>
          <a:xfrm>
            <a:off x="8772434" y="4272996"/>
            <a:ext cx="1800200" cy="542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 err="1">
                <a:solidFill>
                  <a:schemeClr val="tx2">
                    <a:lumMod val="10000"/>
                  </a:schemeClr>
                </a:solidFill>
                <a:sym typeface="Arial"/>
              </a:rPr>
              <a:t>Aether</a:t>
            </a:r>
            <a:r>
              <a:rPr lang="en-US" sz="800" kern="0" dirty="0">
                <a:solidFill>
                  <a:schemeClr val="tx2">
                    <a:lumMod val="10000"/>
                  </a:schemeClr>
                </a:solidFill>
                <a:sym typeface="Arial"/>
              </a:rPr>
              <a:t> Connectivity Control (ACC)</a:t>
            </a:r>
          </a:p>
          <a:p>
            <a:pPr algn="ctr" defTabSz="1219139">
              <a:defRPr/>
            </a:pPr>
            <a:endParaRPr lang="en-US" sz="800" kern="0" dirty="0">
              <a:solidFill>
                <a:schemeClr val="tx2">
                  <a:lumMod val="10000"/>
                </a:schemeClr>
              </a:solidFill>
              <a:sym typeface="Arial"/>
            </a:endParaRPr>
          </a:p>
          <a:p>
            <a:pPr algn="ctr" defTabSz="1219139">
              <a:defRPr/>
            </a:pPr>
            <a:endParaRPr lang="en-US" sz="800" kern="0" dirty="0">
              <a:solidFill>
                <a:schemeClr val="tx2">
                  <a:lumMod val="10000"/>
                </a:schemeClr>
              </a:solidFill>
              <a:sym typeface="Arial"/>
            </a:endParaRPr>
          </a:p>
          <a:p>
            <a:pPr algn="ctr" defTabSz="1219139">
              <a:defRPr/>
            </a:pPr>
            <a:endParaRPr lang="en-US" sz="800" kern="0" dirty="0">
              <a:solidFill>
                <a:schemeClr val="tx2">
                  <a:lumMod val="10000"/>
                </a:schemeClr>
              </a:solidFill>
              <a:sym typeface="Arial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65469DB1-CB07-D74C-BF1F-AC215AF3CB14}"/>
              </a:ext>
            </a:extLst>
          </p:cNvPr>
          <p:cNvSpPr/>
          <p:nvPr/>
        </p:nvSpPr>
        <p:spPr>
          <a:xfrm>
            <a:off x="7632880" y="3415010"/>
            <a:ext cx="3908670" cy="5928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 err="1">
                <a:solidFill>
                  <a:prstClr val="white"/>
                </a:solidFill>
                <a:sym typeface="Arial"/>
              </a:rPr>
              <a:t>Aether</a:t>
            </a:r>
            <a:r>
              <a:rPr lang="en-US" sz="800" kern="0" dirty="0">
                <a:solidFill>
                  <a:prstClr val="white"/>
                </a:solidFill>
                <a:sym typeface="Arial"/>
              </a:rPr>
              <a:t> Management Platform (AMP)</a:t>
            </a:r>
          </a:p>
          <a:p>
            <a:pPr algn="ctr" defTabSz="1219139">
              <a:defRPr/>
            </a:pPr>
            <a:endParaRPr lang="en-US" sz="800" kern="0" dirty="0">
              <a:solidFill>
                <a:prstClr val="white"/>
              </a:solidFill>
              <a:sym typeface="Arial"/>
            </a:endParaRPr>
          </a:p>
          <a:p>
            <a:pPr algn="ctr" defTabSz="1219139">
              <a:defRPr/>
            </a:pPr>
            <a:endParaRPr lang="en-US" sz="800" kern="0" dirty="0">
              <a:solidFill>
                <a:prstClr val="white"/>
              </a:solidFill>
              <a:sym typeface="Arial"/>
            </a:endParaRPr>
          </a:p>
          <a:p>
            <a:pPr algn="ctr" defTabSz="1219139">
              <a:defRPr/>
            </a:pPr>
            <a:endParaRPr lang="en-US" sz="8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F78C3FA8-9E60-2848-844B-0DA17F17DA46}"/>
              </a:ext>
            </a:extLst>
          </p:cNvPr>
          <p:cNvSpPr/>
          <p:nvPr/>
        </p:nvSpPr>
        <p:spPr>
          <a:xfrm rot="16200000">
            <a:off x="477246" y="3923266"/>
            <a:ext cx="3004204" cy="309083"/>
          </a:xfrm>
          <a:prstGeom prst="roundRect">
            <a:avLst/>
          </a:prstGeom>
          <a:solidFill>
            <a:srgbClr val="929000">
              <a:alpha val="23000"/>
            </a:srgbClr>
          </a:solidFill>
          <a:ln w="12700" cap="flat" cmpd="sng" algn="ctr">
            <a:solidFill>
              <a:sysClr val="window" lastClr="FFFFFF">
                <a:alpha val="23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333" kern="0" dirty="0">
                <a:solidFill>
                  <a:prstClr val="white">
                    <a:alpha val="49000"/>
                  </a:prstClr>
                </a:solidFill>
                <a:sym typeface="Arial"/>
              </a:rPr>
              <a:t>Kubernetes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5D7D87A6-FFE4-0E43-9A5A-D6BD4C322D77}"/>
              </a:ext>
            </a:extLst>
          </p:cNvPr>
          <p:cNvSpPr/>
          <p:nvPr/>
        </p:nvSpPr>
        <p:spPr>
          <a:xfrm>
            <a:off x="4596213" y="4954825"/>
            <a:ext cx="115515" cy="79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endParaRPr lang="en-US" sz="8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701C0EC-DFE9-C24F-AD2D-87D997E5F084}"/>
              </a:ext>
            </a:extLst>
          </p:cNvPr>
          <p:cNvSpPr/>
          <p:nvPr/>
        </p:nvSpPr>
        <p:spPr>
          <a:xfrm>
            <a:off x="2028727" y="5443704"/>
            <a:ext cx="1113408" cy="231648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Tofino switch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6BB6BA0A-371A-554E-834A-2CD3AF40E5FE}"/>
              </a:ext>
            </a:extLst>
          </p:cNvPr>
          <p:cNvSpPr/>
          <p:nvPr/>
        </p:nvSpPr>
        <p:spPr>
          <a:xfrm>
            <a:off x="2286076" y="5311462"/>
            <a:ext cx="580627" cy="178744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INT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8ECA8CEF-EDD4-8944-B744-F8DBEB12F55E}"/>
              </a:ext>
            </a:extLst>
          </p:cNvPr>
          <p:cNvSpPr/>
          <p:nvPr/>
        </p:nvSpPr>
        <p:spPr>
          <a:xfrm>
            <a:off x="2032324" y="5023979"/>
            <a:ext cx="1113408" cy="22570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Stratum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A14E3317-A606-A64A-92AE-88E8F5335B2B}"/>
              </a:ext>
            </a:extLst>
          </p:cNvPr>
          <p:cNvSpPr/>
          <p:nvPr/>
        </p:nvSpPr>
        <p:spPr>
          <a:xfrm>
            <a:off x="2235498" y="4942286"/>
            <a:ext cx="676341" cy="111047"/>
          </a:xfrm>
          <a:prstGeom prst="roundRect">
            <a:avLst/>
          </a:prstGeom>
          <a:solidFill>
            <a:srgbClr val="BF8100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fabric.p4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132E931-A504-0B42-A0D9-9093AD5B38B8}"/>
              </a:ext>
            </a:extLst>
          </p:cNvPr>
          <p:cNvSpPr/>
          <p:nvPr/>
        </p:nvSpPr>
        <p:spPr>
          <a:xfrm>
            <a:off x="2768676" y="4954825"/>
            <a:ext cx="115515" cy="79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endParaRPr lang="en-US" sz="8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D72CFDCD-AF17-3146-88FF-6EA541D72B33}"/>
              </a:ext>
            </a:extLst>
          </p:cNvPr>
          <p:cNvSpPr/>
          <p:nvPr/>
        </p:nvSpPr>
        <p:spPr>
          <a:xfrm>
            <a:off x="2335555" y="2816800"/>
            <a:ext cx="924995" cy="225703"/>
          </a:xfrm>
          <a:prstGeom prst="roundRect">
            <a:avLst/>
          </a:prstGeom>
          <a:solidFill>
            <a:srgbClr val="3A86A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667" kern="0" dirty="0">
                <a:solidFill>
                  <a:prstClr val="white"/>
                </a:solidFill>
                <a:sym typeface="Arial"/>
              </a:rPr>
              <a:t>µONOS SD-RAN Controller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C633F5F-7A93-4445-94D3-4693FD240634}"/>
              </a:ext>
            </a:extLst>
          </p:cNvPr>
          <p:cNvSpPr/>
          <p:nvPr/>
        </p:nvSpPr>
        <p:spPr>
          <a:xfrm>
            <a:off x="2379264" y="2514942"/>
            <a:ext cx="841248" cy="2610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RAN Control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EE03BF47-4FA8-E646-B06F-26934EFBC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94" y="3137444"/>
            <a:ext cx="253101" cy="558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A58CFE2-3AF6-1046-9AC7-CBA6F329B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18" y="4205815"/>
            <a:ext cx="253101" cy="558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9FA3ADDE-2C60-FE44-A9EB-3CD948842BBE}"/>
              </a:ext>
            </a:extLst>
          </p:cNvPr>
          <p:cNvSpPr txBox="1"/>
          <p:nvPr/>
        </p:nvSpPr>
        <p:spPr>
          <a:xfrm>
            <a:off x="739231" y="5774815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RAN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8539345A-F585-8E4B-BD47-614609851794}"/>
              </a:ext>
            </a:extLst>
          </p:cNvPr>
          <p:cNvSpPr/>
          <p:nvPr/>
        </p:nvSpPr>
        <p:spPr>
          <a:xfrm>
            <a:off x="5152318" y="2403004"/>
            <a:ext cx="858508" cy="394752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ys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Pronto Generation &amp; Verification</a:t>
            </a:r>
          </a:p>
        </p:txBody>
      </p: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35F5C5C0-E893-EF42-AB43-9B54E79C25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04789" y="3426659"/>
            <a:ext cx="829543" cy="47275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80733749-6EFE-7046-A229-838446AB3B3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11425" y="3676576"/>
            <a:ext cx="2080838" cy="1224215"/>
          </a:xfrm>
          <a:prstGeom prst="bentConnector3">
            <a:avLst>
              <a:gd name="adj1" fmla="val 38251"/>
            </a:avLst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531CA962-E2A8-3446-947F-7F755D799C4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75194" y="2775262"/>
            <a:ext cx="2073320" cy="2999081"/>
          </a:xfrm>
          <a:prstGeom prst="bentConnector3">
            <a:avLst>
              <a:gd name="adj1" fmla="val 39893"/>
            </a:avLst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D6371AC-065D-BB41-B285-8F7C67F8E196}"/>
              </a:ext>
            </a:extLst>
          </p:cNvPr>
          <p:cNvGrpSpPr/>
          <p:nvPr/>
        </p:nvGrpSpPr>
        <p:grpSpPr>
          <a:xfrm>
            <a:off x="3239769" y="3248263"/>
            <a:ext cx="2244163" cy="1246403"/>
            <a:chOff x="5832057" y="3056437"/>
            <a:chExt cx="2244163" cy="1246403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81F8566-25B7-0D49-BB0F-5CF02A6EF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6220" y="3056437"/>
              <a:ext cx="0" cy="2451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D449E58-DDF5-2840-AAE4-411B5AE06C2B}"/>
                </a:ext>
              </a:extLst>
            </p:cNvPr>
            <p:cNvCxnSpPr>
              <a:cxnSpLocks/>
            </p:cNvCxnSpPr>
            <p:nvPr/>
          </p:nvCxnSpPr>
          <p:spPr>
            <a:xfrm>
              <a:off x="5832057" y="3301567"/>
              <a:ext cx="2244163" cy="1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8F3BB8-A7C5-9741-91A3-68468E03701C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5842943" y="3718424"/>
              <a:ext cx="0" cy="58441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CE16BEA-EEF1-7349-A873-09B3CFADCC05}"/>
              </a:ext>
            </a:extLst>
          </p:cNvPr>
          <p:cNvCxnSpPr>
            <a:cxnSpLocks/>
          </p:cNvCxnSpPr>
          <p:nvPr/>
        </p:nvCxnSpPr>
        <p:spPr>
          <a:xfrm flipH="1">
            <a:off x="3025158" y="3041955"/>
            <a:ext cx="1219251" cy="198351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962A4A1-20E3-4A4D-A21F-B34EF4A73FC5}"/>
              </a:ext>
            </a:extLst>
          </p:cNvPr>
          <p:cNvCxnSpPr>
            <a:cxnSpLocks/>
          </p:cNvCxnSpPr>
          <p:nvPr/>
        </p:nvCxnSpPr>
        <p:spPr>
          <a:xfrm flipH="1">
            <a:off x="3621359" y="3034933"/>
            <a:ext cx="457244" cy="74849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0C61E31-87E3-5849-B586-D15523557FC0}"/>
              </a:ext>
            </a:extLst>
          </p:cNvPr>
          <p:cNvCxnSpPr>
            <a:cxnSpLocks/>
          </p:cNvCxnSpPr>
          <p:nvPr/>
        </p:nvCxnSpPr>
        <p:spPr>
          <a:xfrm flipH="1">
            <a:off x="3988216" y="3054795"/>
            <a:ext cx="328780" cy="1976613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A078821-1292-B742-9A77-6914F075E4D3}"/>
              </a:ext>
            </a:extLst>
          </p:cNvPr>
          <p:cNvCxnSpPr>
            <a:cxnSpLocks/>
          </p:cNvCxnSpPr>
          <p:nvPr/>
        </p:nvCxnSpPr>
        <p:spPr>
          <a:xfrm>
            <a:off x="4382589" y="3036019"/>
            <a:ext cx="181399" cy="739124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0131168D-DC9E-6247-B6D0-498A58F751BF}"/>
              </a:ext>
            </a:extLst>
          </p:cNvPr>
          <p:cNvSpPr/>
          <p:nvPr/>
        </p:nvSpPr>
        <p:spPr>
          <a:xfrm>
            <a:off x="3330915" y="2811455"/>
            <a:ext cx="1717400" cy="22570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1067" kern="0" dirty="0">
                <a:solidFill>
                  <a:prstClr val="white"/>
                </a:solidFill>
                <a:sym typeface="Arial"/>
              </a:rPr>
              <a:t>ONOS</a:t>
            </a:r>
          </a:p>
        </p:txBody>
      </p: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2D4C97E7-F09A-A14B-B9F2-57B189B4D870}"/>
              </a:ext>
            </a:extLst>
          </p:cNvPr>
          <p:cNvCxnSpPr>
            <a:cxnSpLocks/>
            <a:stCxn id="76" idx="3"/>
            <a:endCxn id="97" idx="3"/>
          </p:cNvCxnSpPr>
          <p:nvPr/>
        </p:nvCxnSpPr>
        <p:spPr>
          <a:xfrm flipV="1">
            <a:off x="6004725" y="2600380"/>
            <a:ext cx="6101" cy="440386"/>
          </a:xfrm>
          <a:prstGeom prst="bentConnector3">
            <a:avLst>
              <a:gd name="adj1" fmla="val 3846927"/>
            </a:avLst>
          </a:prstGeom>
          <a:ln w="19050">
            <a:solidFill>
              <a:schemeClr val="accent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787B6727-1748-FD46-A933-2C3F2B3CF78E}"/>
              </a:ext>
            </a:extLst>
          </p:cNvPr>
          <p:cNvCxnSpPr>
            <a:cxnSpLocks/>
            <a:stCxn id="97" idx="0"/>
            <a:endCxn id="75" idx="0"/>
          </p:cNvCxnSpPr>
          <p:nvPr/>
        </p:nvCxnSpPr>
        <p:spPr>
          <a:xfrm rot="16200000" flipH="1" flipV="1">
            <a:off x="4609755" y="1547034"/>
            <a:ext cx="115848" cy="1827787"/>
          </a:xfrm>
          <a:prstGeom prst="bentConnector3">
            <a:avLst>
              <a:gd name="adj1" fmla="val -197328"/>
            </a:avLst>
          </a:prstGeom>
          <a:ln w="19050">
            <a:solidFill>
              <a:schemeClr val="tx2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F342683-448B-4441-ACE0-2C7E60612123}"/>
              </a:ext>
            </a:extLst>
          </p:cNvPr>
          <p:cNvCxnSpPr>
            <a:cxnSpLocks/>
          </p:cNvCxnSpPr>
          <p:nvPr/>
        </p:nvCxnSpPr>
        <p:spPr>
          <a:xfrm>
            <a:off x="2264530" y="4075959"/>
            <a:ext cx="733006" cy="287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3A3F0A3-4027-DC41-84A2-607C221FC4CA}"/>
              </a:ext>
            </a:extLst>
          </p:cNvPr>
          <p:cNvCxnSpPr>
            <a:cxnSpLocks/>
          </p:cNvCxnSpPr>
          <p:nvPr/>
        </p:nvCxnSpPr>
        <p:spPr>
          <a:xfrm>
            <a:off x="5313640" y="4072979"/>
            <a:ext cx="733006" cy="287"/>
          </a:xfrm>
          <a:prstGeom prst="line">
            <a:avLst/>
          </a:prstGeom>
          <a:noFill/>
          <a:ln w="25400" cap="flat" cmpd="sng" algn="ctr">
            <a:solidFill>
              <a:srgbClr val="D8D8D8">
                <a:lumMod val="10000"/>
                <a:alpha val="50000"/>
              </a:srgbClr>
            </a:solidFill>
            <a:prstDash val="solid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B1A5554-926E-B946-AE57-51D734366F36}"/>
              </a:ext>
            </a:extLst>
          </p:cNvPr>
          <p:cNvSpPr txBox="1"/>
          <p:nvPr/>
        </p:nvSpPr>
        <p:spPr>
          <a:xfrm>
            <a:off x="3106599" y="6522502"/>
            <a:ext cx="77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(ACE)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6A50E-7B9D-224E-B133-75C5E6B6FA65}"/>
              </a:ext>
            </a:extLst>
          </p:cNvPr>
          <p:cNvSpPr txBox="1"/>
          <p:nvPr/>
        </p:nvSpPr>
        <p:spPr>
          <a:xfrm>
            <a:off x="6684177" y="2505666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To be integrated in future quarters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77221568-DBA3-024B-80C7-7D2B10E8E279}"/>
              </a:ext>
            </a:extLst>
          </p:cNvPr>
          <p:cNvSpPr/>
          <p:nvPr/>
        </p:nvSpPr>
        <p:spPr>
          <a:xfrm>
            <a:off x="7000449" y="1509187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SDN Substrate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E7AE39F-41A2-2D49-A898-3BE1C7D59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525" y="1573004"/>
            <a:ext cx="657037" cy="546723"/>
          </a:xfrm>
          <a:prstGeom prst="rect">
            <a:avLst/>
          </a:prstGeom>
        </p:spPr>
      </p:pic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E4FE7F88-5CBA-6740-A060-18AFB03F82D1}"/>
              </a:ext>
            </a:extLst>
          </p:cNvPr>
          <p:cNvSpPr/>
          <p:nvPr/>
        </p:nvSpPr>
        <p:spPr>
          <a:xfrm>
            <a:off x="6995344" y="1505597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SD-Core</a:t>
            </a:r>
          </a:p>
        </p:txBody>
      </p:sp>
      <p:pic>
        <p:nvPicPr>
          <p:cNvPr id="123" name="Picture 122" descr="A picture containing shape&#10;&#10;Description automatically generated">
            <a:extLst>
              <a:ext uri="{FF2B5EF4-FFF2-40B4-BE49-F238E27FC236}">
                <a16:creationId xmlns:a16="http://schemas.microsoft.com/office/drawing/2014/main" id="{13E29081-B06E-D649-AD4B-433CA1472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525" y="1576801"/>
            <a:ext cx="657037" cy="546723"/>
          </a:xfrm>
          <a:prstGeom prst="rect">
            <a:avLst/>
          </a:prstGeom>
        </p:spPr>
      </p:pic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C4E254FD-49F5-314F-B070-47AA01144F75}"/>
              </a:ext>
            </a:extLst>
          </p:cNvPr>
          <p:cNvSpPr/>
          <p:nvPr/>
        </p:nvSpPr>
        <p:spPr>
          <a:xfrm>
            <a:off x="6992119" y="1505597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Operational Platform</a:t>
            </a:r>
          </a:p>
        </p:txBody>
      </p:sp>
      <p:pic>
        <p:nvPicPr>
          <p:cNvPr id="125" name="Picture 124" descr="A picture containing shape&#10;&#10;Description automatically generated">
            <a:extLst>
              <a:ext uri="{FF2B5EF4-FFF2-40B4-BE49-F238E27FC236}">
                <a16:creationId xmlns:a16="http://schemas.microsoft.com/office/drawing/2014/main" id="{245DA7D1-5DF3-0D42-8D6D-BA36FA07E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3012" y="1587447"/>
            <a:ext cx="657037" cy="546723"/>
          </a:xfrm>
          <a:prstGeom prst="rect">
            <a:avLst/>
          </a:prstGeom>
        </p:spPr>
      </p:pic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C3EF40A9-138A-AA4C-80CD-6F36C829C711}"/>
              </a:ext>
            </a:extLst>
          </p:cNvPr>
          <p:cNvSpPr/>
          <p:nvPr/>
        </p:nvSpPr>
        <p:spPr>
          <a:xfrm>
            <a:off x="6992119" y="1512365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SD-RAN</a:t>
            </a:r>
          </a:p>
        </p:txBody>
      </p:sp>
      <p:pic>
        <p:nvPicPr>
          <p:cNvPr id="127" name="Picture 126" descr="A picture containing shape&#10;&#10;Description automatically generated">
            <a:extLst>
              <a:ext uri="{FF2B5EF4-FFF2-40B4-BE49-F238E27FC236}">
                <a16:creationId xmlns:a16="http://schemas.microsoft.com/office/drawing/2014/main" id="{05E3DE60-8A8A-FE4F-A32F-7587B0BB2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120" y="1581543"/>
            <a:ext cx="657037" cy="546723"/>
          </a:xfrm>
          <a:prstGeom prst="rect">
            <a:avLst/>
          </a:prstGeom>
        </p:spPr>
      </p:pic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1B359F9-8D36-204A-A145-27824C0FC7A8}"/>
              </a:ext>
            </a:extLst>
          </p:cNvPr>
          <p:cNvSpPr/>
          <p:nvPr/>
        </p:nvSpPr>
        <p:spPr>
          <a:xfrm>
            <a:off x="7000449" y="1513852"/>
            <a:ext cx="2055316" cy="51578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Operational Platform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3B82BFE-B00E-8F41-BE0C-3F16E7CD4EA1}"/>
              </a:ext>
            </a:extLst>
          </p:cNvPr>
          <p:cNvSpPr txBox="1"/>
          <p:nvPr/>
        </p:nvSpPr>
        <p:spPr>
          <a:xfrm>
            <a:off x="9047435" y="1636109"/>
            <a:ext cx="19159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Additional preliminary work for </a:t>
            </a:r>
          </a:p>
          <a:p>
            <a:r>
              <a:rPr lang="en-US" sz="1000" i="1" dirty="0"/>
              <a:t>future deliverables on multi-site </a:t>
            </a:r>
          </a:p>
          <a:p>
            <a:r>
              <a:rPr lang="en-US" sz="1000" i="1" dirty="0"/>
              <a:t>operationalization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97C94611-9E27-EB4C-9BDC-084A7AAA584D}"/>
              </a:ext>
            </a:extLst>
          </p:cNvPr>
          <p:cNvSpPr/>
          <p:nvPr/>
        </p:nvSpPr>
        <p:spPr>
          <a:xfrm>
            <a:off x="7694560" y="3631009"/>
            <a:ext cx="1204590" cy="281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Operational Control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42F0933F-8B93-C94B-B6F2-537DF3A0266F}"/>
              </a:ext>
            </a:extLst>
          </p:cNvPr>
          <p:cNvSpPr/>
          <p:nvPr/>
        </p:nvSpPr>
        <p:spPr>
          <a:xfrm>
            <a:off x="8981210" y="3631009"/>
            <a:ext cx="1204590" cy="281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Lifecycle </a:t>
            </a:r>
            <a:r>
              <a:rPr lang="en-US" sz="800" kern="0" dirty="0" err="1">
                <a:solidFill>
                  <a:prstClr val="white"/>
                </a:solidFill>
                <a:sym typeface="Arial"/>
              </a:rPr>
              <a:t>Mgmt</a:t>
            </a:r>
            <a:endParaRPr lang="en-US" sz="8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9FBAACBF-96F6-9042-B909-CE84660BE9CE}"/>
              </a:ext>
            </a:extLst>
          </p:cNvPr>
          <p:cNvSpPr/>
          <p:nvPr/>
        </p:nvSpPr>
        <p:spPr>
          <a:xfrm>
            <a:off x="10267860" y="3631009"/>
            <a:ext cx="1204590" cy="281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Monitoring / Logging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EC73DB1B-EDD8-5444-9D15-869930332312}"/>
              </a:ext>
            </a:extLst>
          </p:cNvPr>
          <p:cNvSpPr/>
          <p:nvPr/>
        </p:nvSpPr>
        <p:spPr>
          <a:xfrm>
            <a:off x="9006853" y="4462930"/>
            <a:ext cx="1412762" cy="281056"/>
          </a:xfrm>
          <a:prstGeom prst="roundRect">
            <a:avLst/>
          </a:prstGeom>
          <a:solidFill>
            <a:srgbClr val="B6BFAD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39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4G/5G Core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3705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5" grpId="0" animBg="1"/>
      <p:bldP spid="114" grpId="0" animBg="1"/>
      <p:bldP spid="26" grpId="0" animBg="1"/>
      <p:bldP spid="61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6" grpId="0"/>
      <p:bldP spid="97" grpId="0" animBg="1"/>
      <p:bldP spid="74" grpId="0" animBg="1"/>
      <p:bldP spid="118" grpId="0"/>
      <p:bldP spid="4" grpId="0"/>
      <p:bldP spid="4" grpId="1"/>
      <p:bldP spid="121" grpId="0" animBg="1"/>
      <p:bldP spid="121" grpId="1" animBg="1"/>
      <p:bldP spid="122" grpId="0" animBg="1"/>
      <p:bldP spid="122" grpId="1" animBg="1"/>
      <p:bldP spid="124" grpId="0" animBg="1"/>
      <p:bldP spid="124" grpId="1" animBg="1"/>
      <p:bldP spid="126" grpId="0" animBg="1"/>
      <p:bldP spid="126" grpId="1" animBg="1"/>
      <p:bldP spid="128" grpId="0" animBg="1"/>
      <p:bldP spid="129" grpId="0"/>
      <p:bldP spid="130" grpId="0" animBg="1"/>
      <p:bldP spid="131" grpId="0" animBg="1"/>
      <p:bldP spid="132" grpId="0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Aether</a:t>
            </a:r>
            <a:r>
              <a:rPr lang="en-US" dirty="0"/>
              <a:t> has been operational since December ’19</a:t>
            </a:r>
            <a:br>
              <a:rPr lang="en-US" dirty="0"/>
            </a:br>
            <a:r>
              <a:rPr lang="en-US" sz="2700" dirty="0"/>
              <a:t>Now running 2x2 Pods at Stanford, Princeton, Cornell</a:t>
            </a:r>
            <a:endParaRPr lang="en-US" dirty="0"/>
          </a:p>
        </p:txBody>
      </p:sp>
      <p:sp>
        <p:nvSpPr>
          <p:cNvPr id="223" name="Freeform 225">
            <a:extLst>
              <a:ext uri="{FF2B5EF4-FFF2-40B4-BE49-F238E27FC236}">
                <a16:creationId xmlns:a16="http://schemas.microsoft.com/office/drawing/2014/main" id="{0A7BE20B-E2BC-2E45-BE46-8EA4139170BA}"/>
              </a:ext>
            </a:extLst>
          </p:cNvPr>
          <p:cNvSpPr>
            <a:spLocks/>
          </p:cNvSpPr>
          <p:nvPr/>
        </p:nvSpPr>
        <p:spPr bwMode="auto">
          <a:xfrm>
            <a:off x="3326895" y="2500218"/>
            <a:ext cx="39944" cy="25926"/>
          </a:xfrm>
          <a:custGeom>
            <a:avLst/>
            <a:gdLst>
              <a:gd name="T0" fmla="*/ 7 w 21"/>
              <a:gd name="T1" fmla="*/ 0 h 14"/>
              <a:gd name="T2" fmla="*/ 0 w 21"/>
              <a:gd name="T3" fmla="*/ 0 h 14"/>
              <a:gd name="T4" fmla="*/ 0 w 21"/>
              <a:gd name="T5" fmla="*/ 7 h 14"/>
              <a:gd name="T6" fmla="*/ 0 w 21"/>
              <a:gd name="T7" fmla="*/ 7 h 14"/>
              <a:gd name="T8" fmla="*/ 7 w 21"/>
              <a:gd name="T9" fmla="*/ 14 h 14"/>
              <a:gd name="T10" fmla="*/ 14 w 21"/>
              <a:gd name="T11" fmla="*/ 7 h 14"/>
              <a:gd name="T12" fmla="*/ 21 w 21"/>
              <a:gd name="T13" fmla="*/ 7 h 14"/>
              <a:gd name="T14" fmla="*/ 14 w 21"/>
              <a:gd name="T15" fmla="*/ 0 h 14"/>
              <a:gd name="T16" fmla="*/ 7 w 21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4">
                <a:moveTo>
                  <a:pt x="7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7" y="14"/>
                </a:lnTo>
                <a:lnTo>
                  <a:pt x="14" y="7"/>
                </a:lnTo>
                <a:lnTo>
                  <a:pt x="21" y="7"/>
                </a:lnTo>
                <a:lnTo>
                  <a:pt x="14" y="0"/>
                </a:lnTo>
                <a:lnTo>
                  <a:pt x="7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4" name="Freeform 226">
            <a:extLst>
              <a:ext uri="{FF2B5EF4-FFF2-40B4-BE49-F238E27FC236}">
                <a16:creationId xmlns:a16="http://schemas.microsoft.com/office/drawing/2014/main" id="{9359DEB3-135C-2545-9561-E113C7B4B9E4}"/>
              </a:ext>
            </a:extLst>
          </p:cNvPr>
          <p:cNvSpPr>
            <a:spLocks/>
          </p:cNvSpPr>
          <p:nvPr/>
        </p:nvSpPr>
        <p:spPr bwMode="auto">
          <a:xfrm>
            <a:off x="3326895" y="2500218"/>
            <a:ext cx="39944" cy="25926"/>
          </a:xfrm>
          <a:custGeom>
            <a:avLst/>
            <a:gdLst>
              <a:gd name="T0" fmla="*/ 7 w 21"/>
              <a:gd name="T1" fmla="*/ 0 h 14"/>
              <a:gd name="T2" fmla="*/ 0 w 21"/>
              <a:gd name="T3" fmla="*/ 0 h 14"/>
              <a:gd name="T4" fmla="*/ 0 w 21"/>
              <a:gd name="T5" fmla="*/ 7 h 14"/>
              <a:gd name="T6" fmla="*/ 0 w 21"/>
              <a:gd name="T7" fmla="*/ 7 h 14"/>
              <a:gd name="T8" fmla="*/ 7 w 21"/>
              <a:gd name="T9" fmla="*/ 14 h 14"/>
              <a:gd name="T10" fmla="*/ 14 w 21"/>
              <a:gd name="T11" fmla="*/ 7 h 14"/>
              <a:gd name="T12" fmla="*/ 21 w 21"/>
              <a:gd name="T13" fmla="*/ 7 h 14"/>
              <a:gd name="T14" fmla="*/ 14 w 21"/>
              <a:gd name="T15" fmla="*/ 0 h 14"/>
              <a:gd name="T16" fmla="*/ 7 w 21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4">
                <a:moveTo>
                  <a:pt x="7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7" y="14"/>
                </a:lnTo>
                <a:lnTo>
                  <a:pt x="14" y="7"/>
                </a:lnTo>
                <a:lnTo>
                  <a:pt x="21" y="7"/>
                </a:lnTo>
                <a:lnTo>
                  <a:pt x="14" y="0"/>
                </a:lnTo>
                <a:lnTo>
                  <a:pt x="7" y="0"/>
                </a:ln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5" name="Freeform 511">
            <a:extLst>
              <a:ext uri="{FF2B5EF4-FFF2-40B4-BE49-F238E27FC236}">
                <a16:creationId xmlns:a16="http://schemas.microsoft.com/office/drawing/2014/main" id="{E37FA42E-7928-4E4F-B4B3-E77EC6E41A95}"/>
              </a:ext>
            </a:extLst>
          </p:cNvPr>
          <p:cNvSpPr>
            <a:spLocks/>
          </p:cNvSpPr>
          <p:nvPr/>
        </p:nvSpPr>
        <p:spPr bwMode="auto">
          <a:xfrm>
            <a:off x="3237499" y="2816890"/>
            <a:ext cx="116026" cy="37038"/>
          </a:xfrm>
          <a:custGeom>
            <a:avLst/>
            <a:gdLst>
              <a:gd name="T0" fmla="*/ 9 w 9"/>
              <a:gd name="T1" fmla="*/ 0 h 3"/>
              <a:gd name="T2" fmla="*/ 9 w 9"/>
              <a:gd name="T3" fmla="*/ 1 h 3"/>
              <a:gd name="T4" fmla="*/ 8 w 9"/>
              <a:gd name="T5" fmla="*/ 2 h 3"/>
              <a:gd name="T6" fmla="*/ 7 w 9"/>
              <a:gd name="T7" fmla="*/ 3 h 3"/>
              <a:gd name="T8" fmla="*/ 6 w 9"/>
              <a:gd name="T9" fmla="*/ 3 h 3"/>
              <a:gd name="T10" fmla="*/ 5 w 9"/>
              <a:gd name="T11" fmla="*/ 3 h 3"/>
              <a:gd name="T12" fmla="*/ 5 w 9"/>
              <a:gd name="T13" fmla="*/ 3 h 3"/>
              <a:gd name="T14" fmla="*/ 3 w 9"/>
              <a:gd name="T15" fmla="*/ 2 h 3"/>
              <a:gd name="T16" fmla="*/ 2 w 9"/>
              <a:gd name="T17" fmla="*/ 3 h 3"/>
              <a:gd name="T18" fmla="*/ 1 w 9"/>
              <a:gd name="T19" fmla="*/ 3 h 3"/>
              <a:gd name="T20" fmla="*/ 0 w 9"/>
              <a:gd name="T21" fmla="*/ 3 h 3"/>
              <a:gd name="T22" fmla="*/ 0 w 9"/>
              <a:gd name="T23" fmla="*/ 3 h 3"/>
              <a:gd name="T24" fmla="*/ 0 w 9"/>
              <a:gd name="T25" fmla="*/ 2 h 3"/>
              <a:gd name="T26" fmla="*/ 1 w 9"/>
              <a:gd name="T27" fmla="*/ 2 h 3"/>
              <a:gd name="T28" fmla="*/ 2 w 9"/>
              <a:gd name="T29" fmla="*/ 2 h 3"/>
              <a:gd name="T30" fmla="*/ 3 w 9"/>
              <a:gd name="T31" fmla="*/ 1 h 3"/>
              <a:gd name="T32" fmla="*/ 5 w 9"/>
              <a:gd name="T33" fmla="*/ 1 h 3"/>
              <a:gd name="T34" fmla="*/ 5 w 9"/>
              <a:gd name="T35" fmla="*/ 1 h 3"/>
              <a:gd name="T36" fmla="*/ 6 w 9"/>
              <a:gd name="T37" fmla="*/ 1 h 3"/>
              <a:gd name="T38" fmla="*/ 7 w 9"/>
              <a:gd name="T39" fmla="*/ 1 h 3"/>
              <a:gd name="T40" fmla="*/ 7 w 9"/>
              <a:gd name="T41" fmla="*/ 1 h 3"/>
              <a:gd name="T42" fmla="*/ 8 w 9"/>
              <a:gd name="T43" fmla="*/ 0 h 3"/>
              <a:gd name="T44" fmla="*/ 9 w 9"/>
              <a:gd name="T4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9" y="1"/>
                  <a:pt x="9" y="1"/>
                  <a:pt x="9" y="1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9" y="0"/>
                  <a:pt x="9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6" name="Freeform 512">
            <a:extLst>
              <a:ext uri="{FF2B5EF4-FFF2-40B4-BE49-F238E27FC236}">
                <a16:creationId xmlns:a16="http://schemas.microsoft.com/office/drawing/2014/main" id="{1D10570D-7216-4A40-A931-9516BA9093FA}"/>
              </a:ext>
            </a:extLst>
          </p:cNvPr>
          <p:cNvSpPr>
            <a:spLocks/>
          </p:cNvSpPr>
          <p:nvPr/>
        </p:nvSpPr>
        <p:spPr bwMode="auto">
          <a:xfrm>
            <a:off x="3108159" y="2866890"/>
            <a:ext cx="142655" cy="50001"/>
          </a:xfrm>
          <a:custGeom>
            <a:avLst/>
            <a:gdLst>
              <a:gd name="T0" fmla="*/ 10 w 11"/>
              <a:gd name="T1" fmla="*/ 0 h 4"/>
              <a:gd name="T2" fmla="*/ 10 w 11"/>
              <a:gd name="T3" fmla="*/ 0 h 4"/>
              <a:gd name="T4" fmla="*/ 9 w 11"/>
              <a:gd name="T5" fmla="*/ 0 h 4"/>
              <a:gd name="T6" fmla="*/ 8 w 11"/>
              <a:gd name="T7" fmla="*/ 1 h 4"/>
              <a:gd name="T8" fmla="*/ 7 w 11"/>
              <a:gd name="T9" fmla="*/ 1 h 4"/>
              <a:gd name="T10" fmla="*/ 6 w 11"/>
              <a:gd name="T11" fmla="*/ 1 h 4"/>
              <a:gd name="T12" fmla="*/ 5 w 11"/>
              <a:gd name="T13" fmla="*/ 1 h 4"/>
              <a:gd name="T14" fmla="*/ 5 w 11"/>
              <a:gd name="T15" fmla="*/ 1 h 4"/>
              <a:gd name="T16" fmla="*/ 4 w 11"/>
              <a:gd name="T17" fmla="*/ 2 h 4"/>
              <a:gd name="T18" fmla="*/ 3 w 11"/>
              <a:gd name="T19" fmla="*/ 2 h 4"/>
              <a:gd name="T20" fmla="*/ 3 w 11"/>
              <a:gd name="T21" fmla="*/ 2 h 4"/>
              <a:gd name="T22" fmla="*/ 2 w 11"/>
              <a:gd name="T23" fmla="*/ 3 h 4"/>
              <a:gd name="T24" fmla="*/ 1 w 11"/>
              <a:gd name="T25" fmla="*/ 3 h 4"/>
              <a:gd name="T26" fmla="*/ 1 w 11"/>
              <a:gd name="T27" fmla="*/ 3 h 4"/>
              <a:gd name="T28" fmla="*/ 0 w 11"/>
              <a:gd name="T29" fmla="*/ 4 h 4"/>
              <a:gd name="T30" fmla="*/ 2 w 11"/>
              <a:gd name="T31" fmla="*/ 4 h 4"/>
              <a:gd name="T32" fmla="*/ 4 w 11"/>
              <a:gd name="T33" fmla="*/ 4 h 4"/>
              <a:gd name="T34" fmla="*/ 4 w 11"/>
              <a:gd name="T35" fmla="*/ 3 h 4"/>
              <a:gd name="T36" fmla="*/ 5 w 11"/>
              <a:gd name="T37" fmla="*/ 3 h 4"/>
              <a:gd name="T38" fmla="*/ 7 w 11"/>
              <a:gd name="T39" fmla="*/ 2 h 4"/>
              <a:gd name="T40" fmla="*/ 8 w 11"/>
              <a:gd name="T41" fmla="*/ 2 h 4"/>
              <a:gd name="T42" fmla="*/ 8 w 11"/>
              <a:gd name="T43" fmla="*/ 2 h 4"/>
              <a:gd name="T44" fmla="*/ 9 w 11"/>
              <a:gd name="T45" fmla="*/ 1 h 4"/>
              <a:gd name="T46" fmla="*/ 10 w 11"/>
              <a:gd name="T47" fmla="*/ 1 h 4"/>
              <a:gd name="T48" fmla="*/ 10 w 11"/>
              <a:gd name="T4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" h="4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6" y="3"/>
                  <a:pt x="6" y="3"/>
                  <a:pt x="7" y="2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1"/>
                </a:cubicBezTo>
                <a:cubicBezTo>
                  <a:pt x="10" y="1"/>
                  <a:pt x="10" y="2"/>
                  <a:pt x="10" y="1"/>
                </a:cubicBezTo>
                <a:cubicBezTo>
                  <a:pt x="11" y="1"/>
                  <a:pt x="11" y="1"/>
                  <a:pt x="1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7" name="Freeform 513">
            <a:extLst>
              <a:ext uri="{FF2B5EF4-FFF2-40B4-BE49-F238E27FC236}">
                <a16:creationId xmlns:a16="http://schemas.microsoft.com/office/drawing/2014/main" id="{CDC916F1-9595-4148-B49D-59C4DB97B2F4}"/>
              </a:ext>
            </a:extLst>
          </p:cNvPr>
          <p:cNvSpPr>
            <a:spLocks/>
          </p:cNvSpPr>
          <p:nvPr/>
        </p:nvSpPr>
        <p:spPr bwMode="auto">
          <a:xfrm>
            <a:off x="3121473" y="2740962"/>
            <a:ext cx="129340" cy="112965"/>
          </a:xfrm>
          <a:custGeom>
            <a:avLst/>
            <a:gdLst>
              <a:gd name="T0" fmla="*/ 4 w 10"/>
              <a:gd name="T1" fmla="*/ 9 h 9"/>
              <a:gd name="T2" fmla="*/ 4 w 10"/>
              <a:gd name="T3" fmla="*/ 8 h 9"/>
              <a:gd name="T4" fmla="*/ 5 w 10"/>
              <a:gd name="T5" fmla="*/ 7 h 9"/>
              <a:gd name="T6" fmla="*/ 5 w 10"/>
              <a:gd name="T7" fmla="*/ 7 h 9"/>
              <a:gd name="T8" fmla="*/ 6 w 10"/>
              <a:gd name="T9" fmla="*/ 6 h 9"/>
              <a:gd name="T10" fmla="*/ 6 w 10"/>
              <a:gd name="T11" fmla="*/ 5 h 9"/>
              <a:gd name="T12" fmla="*/ 6 w 10"/>
              <a:gd name="T13" fmla="*/ 5 h 9"/>
              <a:gd name="T14" fmla="*/ 6 w 10"/>
              <a:gd name="T15" fmla="*/ 4 h 9"/>
              <a:gd name="T16" fmla="*/ 7 w 10"/>
              <a:gd name="T17" fmla="*/ 4 h 9"/>
              <a:gd name="T18" fmla="*/ 8 w 10"/>
              <a:gd name="T19" fmla="*/ 5 h 9"/>
              <a:gd name="T20" fmla="*/ 9 w 10"/>
              <a:gd name="T21" fmla="*/ 5 h 9"/>
              <a:gd name="T22" fmla="*/ 10 w 10"/>
              <a:gd name="T23" fmla="*/ 5 h 9"/>
              <a:gd name="T24" fmla="*/ 10 w 10"/>
              <a:gd name="T25" fmla="*/ 4 h 9"/>
              <a:gd name="T26" fmla="*/ 10 w 10"/>
              <a:gd name="T27" fmla="*/ 3 h 9"/>
              <a:gd name="T28" fmla="*/ 9 w 10"/>
              <a:gd name="T29" fmla="*/ 2 h 9"/>
              <a:gd name="T30" fmla="*/ 8 w 10"/>
              <a:gd name="T31" fmla="*/ 1 h 9"/>
              <a:gd name="T32" fmla="*/ 7 w 10"/>
              <a:gd name="T33" fmla="*/ 1 h 9"/>
              <a:gd name="T34" fmla="*/ 5 w 10"/>
              <a:gd name="T35" fmla="*/ 1 h 9"/>
              <a:gd name="T36" fmla="*/ 4 w 10"/>
              <a:gd name="T37" fmla="*/ 1 h 9"/>
              <a:gd name="T38" fmla="*/ 3 w 10"/>
              <a:gd name="T39" fmla="*/ 0 h 9"/>
              <a:gd name="T40" fmla="*/ 2 w 10"/>
              <a:gd name="T41" fmla="*/ 1 h 9"/>
              <a:gd name="T42" fmla="*/ 2 w 10"/>
              <a:gd name="T43" fmla="*/ 2 h 9"/>
              <a:gd name="T44" fmla="*/ 1 w 10"/>
              <a:gd name="T45" fmla="*/ 1 h 9"/>
              <a:gd name="T46" fmla="*/ 0 w 10"/>
              <a:gd name="T47" fmla="*/ 2 h 9"/>
              <a:gd name="T48" fmla="*/ 1 w 10"/>
              <a:gd name="T49" fmla="*/ 3 h 9"/>
              <a:gd name="T50" fmla="*/ 2 w 10"/>
              <a:gd name="T51" fmla="*/ 4 h 9"/>
              <a:gd name="T52" fmla="*/ 3 w 10"/>
              <a:gd name="T53" fmla="*/ 4 h 9"/>
              <a:gd name="T54" fmla="*/ 2 w 10"/>
              <a:gd name="T55" fmla="*/ 5 h 9"/>
              <a:gd name="T56" fmla="*/ 2 w 10"/>
              <a:gd name="T57" fmla="*/ 6 h 9"/>
              <a:gd name="T58" fmla="*/ 1 w 10"/>
              <a:gd name="T59" fmla="*/ 7 h 9"/>
              <a:gd name="T60" fmla="*/ 0 w 10"/>
              <a:gd name="T61" fmla="*/ 7 h 9"/>
              <a:gd name="T62" fmla="*/ 0 w 10"/>
              <a:gd name="T63" fmla="*/ 8 h 9"/>
              <a:gd name="T64" fmla="*/ 1 w 10"/>
              <a:gd name="T65" fmla="*/ 8 h 9"/>
              <a:gd name="T66" fmla="*/ 2 w 10"/>
              <a:gd name="T67" fmla="*/ 7 h 9"/>
              <a:gd name="T68" fmla="*/ 2 w 10"/>
              <a:gd name="T69" fmla="*/ 7 h 9"/>
              <a:gd name="T70" fmla="*/ 3 w 10"/>
              <a:gd name="T71" fmla="*/ 7 h 9"/>
              <a:gd name="T72" fmla="*/ 2 w 10"/>
              <a:gd name="T73" fmla="*/ 8 h 9"/>
              <a:gd name="T74" fmla="*/ 2 w 10"/>
              <a:gd name="T75" fmla="*/ 9 h 9"/>
              <a:gd name="T76" fmla="*/ 3 w 10"/>
              <a:gd name="T77" fmla="*/ 9 h 9"/>
              <a:gd name="T78" fmla="*/ 4 w 10"/>
              <a:gd name="T7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" h="9">
                <a:moveTo>
                  <a:pt x="4" y="9"/>
                </a:moveTo>
                <a:cubicBezTo>
                  <a:pt x="4" y="9"/>
                  <a:pt x="4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7" y="5"/>
                  <a:pt x="6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3"/>
                  <a:pt x="7" y="4"/>
                </a:cubicBezTo>
                <a:cubicBezTo>
                  <a:pt x="8" y="4"/>
                  <a:pt x="8" y="4"/>
                  <a:pt x="8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9" y="5"/>
                  <a:pt x="10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3"/>
                  <a:pt x="10" y="3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2" y="5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3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4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8" name="Freeform 514">
            <a:extLst>
              <a:ext uri="{FF2B5EF4-FFF2-40B4-BE49-F238E27FC236}">
                <a16:creationId xmlns:a16="http://schemas.microsoft.com/office/drawing/2014/main" id="{F7CDA39B-B555-8448-BDE5-2027CE69370A}"/>
              </a:ext>
            </a:extLst>
          </p:cNvPr>
          <p:cNvSpPr>
            <a:spLocks/>
          </p:cNvSpPr>
          <p:nvPr/>
        </p:nvSpPr>
        <p:spPr bwMode="auto">
          <a:xfrm>
            <a:off x="2978819" y="2753926"/>
            <a:ext cx="142655" cy="162966"/>
          </a:xfrm>
          <a:custGeom>
            <a:avLst/>
            <a:gdLst>
              <a:gd name="T0" fmla="*/ 10 w 11"/>
              <a:gd name="T1" fmla="*/ 1 h 13"/>
              <a:gd name="T2" fmla="*/ 10 w 11"/>
              <a:gd name="T3" fmla="*/ 2 h 13"/>
              <a:gd name="T4" fmla="*/ 9 w 11"/>
              <a:gd name="T5" fmla="*/ 2 h 13"/>
              <a:gd name="T6" fmla="*/ 9 w 11"/>
              <a:gd name="T7" fmla="*/ 3 h 13"/>
              <a:gd name="T8" fmla="*/ 7 w 11"/>
              <a:gd name="T9" fmla="*/ 3 h 13"/>
              <a:gd name="T10" fmla="*/ 7 w 11"/>
              <a:gd name="T11" fmla="*/ 4 h 13"/>
              <a:gd name="T12" fmla="*/ 6 w 11"/>
              <a:gd name="T13" fmla="*/ 5 h 13"/>
              <a:gd name="T14" fmla="*/ 5 w 11"/>
              <a:gd name="T15" fmla="*/ 6 h 13"/>
              <a:gd name="T16" fmla="*/ 4 w 11"/>
              <a:gd name="T17" fmla="*/ 7 h 13"/>
              <a:gd name="T18" fmla="*/ 4 w 11"/>
              <a:gd name="T19" fmla="*/ 8 h 13"/>
              <a:gd name="T20" fmla="*/ 4 w 11"/>
              <a:gd name="T21" fmla="*/ 10 h 13"/>
              <a:gd name="T22" fmla="*/ 3 w 11"/>
              <a:gd name="T23" fmla="*/ 11 h 13"/>
              <a:gd name="T24" fmla="*/ 2 w 11"/>
              <a:gd name="T25" fmla="*/ 12 h 13"/>
              <a:gd name="T26" fmla="*/ 0 w 11"/>
              <a:gd name="T27" fmla="*/ 12 h 13"/>
              <a:gd name="T28" fmla="*/ 0 w 11"/>
              <a:gd name="T29" fmla="*/ 11 h 13"/>
              <a:gd name="T30" fmla="*/ 1 w 11"/>
              <a:gd name="T31" fmla="*/ 9 h 13"/>
              <a:gd name="T32" fmla="*/ 1 w 11"/>
              <a:gd name="T33" fmla="*/ 8 h 13"/>
              <a:gd name="T34" fmla="*/ 2 w 11"/>
              <a:gd name="T35" fmla="*/ 7 h 13"/>
              <a:gd name="T36" fmla="*/ 3 w 11"/>
              <a:gd name="T37" fmla="*/ 6 h 13"/>
              <a:gd name="T38" fmla="*/ 4 w 11"/>
              <a:gd name="T39" fmla="*/ 5 h 13"/>
              <a:gd name="T40" fmla="*/ 4 w 11"/>
              <a:gd name="T41" fmla="*/ 4 h 13"/>
              <a:gd name="T42" fmla="*/ 3 w 11"/>
              <a:gd name="T43" fmla="*/ 4 h 13"/>
              <a:gd name="T44" fmla="*/ 4 w 11"/>
              <a:gd name="T45" fmla="*/ 3 h 13"/>
              <a:gd name="T46" fmla="*/ 5 w 11"/>
              <a:gd name="T47" fmla="*/ 2 h 13"/>
              <a:gd name="T48" fmla="*/ 6 w 11"/>
              <a:gd name="T49" fmla="*/ 1 h 13"/>
              <a:gd name="T50" fmla="*/ 7 w 11"/>
              <a:gd name="T51" fmla="*/ 1 h 13"/>
              <a:gd name="T52" fmla="*/ 7 w 11"/>
              <a:gd name="T53" fmla="*/ 1 h 13"/>
              <a:gd name="T54" fmla="*/ 9 w 11"/>
              <a:gd name="T55" fmla="*/ 1 h 13"/>
              <a:gd name="T56" fmla="*/ 10 w 11"/>
              <a:gd name="T57" fmla="*/ 0 h 13"/>
              <a:gd name="T58" fmla="*/ 11 w 11"/>
              <a:gd name="T59" fmla="*/ 1 h 13"/>
              <a:gd name="T60" fmla="*/ 10 w 11"/>
              <a:gd name="T61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" h="13">
                <a:moveTo>
                  <a:pt x="10" y="1"/>
                </a:moveTo>
                <a:cubicBezTo>
                  <a:pt x="10" y="1"/>
                  <a:pt x="10" y="1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3"/>
                  <a:pt x="7" y="4"/>
                </a:cubicBezTo>
                <a:cubicBezTo>
                  <a:pt x="6" y="4"/>
                  <a:pt x="6" y="4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6"/>
                  <a:pt x="4" y="6"/>
                  <a:pt x="4" y="7"/>
                </a:cubicBezTo>
                <a:cubicBezTo>
                  <a:pt x="4" y="7"/>
                  <a:pt x="4" y="8"/>
                  <a:pt x="4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1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1" y="9"/>
                  <a:pt x="1" y="8"/>
                </a:cubicBezTo>
                <a:cubicBezTo>
                  <a:pt x="2" y="8"/>
                  <a:pt x="2" y="7"/>
                  <a:pt x="2" y="7"/>
                </a:cubicBezTo>
                <a:cubicBezTo>
                  <a:pt x="2" y="6"/>
                  <a:pt x="3" y="6"/>
                  <a:pt x="3" y="6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3"/>
                  <a:pt x="5" y="3"/>
                  <a:pt x="5" y="2"/>
                </a:cubicBezTo>
                <a:cubicBezTo>
                  <a:pt x="6" y="2"/>
                  <a:pt x="6" y="0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0"/>
                  <a:pt x="9" y="0"/>
                  <a:pt x="10" y="0"/>
                </a:cubicBezTo>
                <a:cubicBezTo>
                  <a:pt x="10" y="0"/>
                  <a:pt x="11" y="0"/>
                  <a:pt x="11" y="1"/>
                </a:cubicBezTo>
                <a:cubicBezTo>
                  <a:pt x="11" y="1"/>
                  <a:pt x="10" y="1"/>
                  <a:pt x="1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9" name="Freeform 515">
            <a:extLst>
              <a:ext uri="{FF2B5EF4-FFF2-40B4-BE49-F238E27FC236}">
                <a16:creationId xmlns:a16="http://schemas.microsoft.com/office/drawing/2014/main" id="{708F41FB-C6BF-8C4B-9F78-BFA943E0284F}"/>
              </a:ext>
            </a:extLst>
          </p:cNvPr>
          <p:cNvSpPr>
            <a:spLocks/>
          </p:cNvSpPr>
          <p:nvPr/>
        </p:nvSpPr>
        <p:spPr bwMode="auto">
          <a:xfrm>
            <a:off x="2927462" y="2652072"/>
            <a:ext cx="218738" cy="88890"/>
          </a:xfrm>
          <a:custGeom>
            <a:avLst/>
            <a:gdLst>
              <a:gd name="T0" fmla="*/ 17 w 17"/>
              <a:gd name="T1" fmla="*/ 7 h 7"/>
              <a:gd name="T2" fmla="*/ 17 w 17"/>
              <a:gd name="T3" fmla="*/ 6 h 7"/>
              <a:gd name="T4" fmla="*/ 17 w 17"/>
              <a:gd name="T5" fmla="*/ 5 h 7"/>
              <a:gd name="T6" fmla="*/ 17 w 17"/>
              <a:gd name="T7" fmla="*/ 5 h 7"/>
              <a:gd name="T8" fmla="*/ 17 w 17"/>
              <a:gd name="T9" fmla="*/ 4 h 7"/>
              <a:gd name="T10" fmla="*/ 17 w 17"/>
              <a:gd name="T11" fmla="*/ 3 h 7"/>
              <a:gd name="T12" fmla="*/ 16 w 17"/>
              <a:gd name="T13" fmla="*/ 3 h 7"/>
              <a:gd name="T14" fmla="*/ 16 w 17"/>
              <a:gd name="T15" fmla="*/ 3 h 7"/>
              <a:gd name="T16" fmla="*/ 15 w 17"/>
              <a:gd name="T17" fmla="*/ 2 h 7"/>
              <a:gd name="T18" fmla="*/ 15 w 17"/>
              <a:gd name="T19" fmla="*/ 1 h 7"/>
              <a:gd name="T20" fmla="*/ 14 w 17"/>
              <a:gd name="T21" fmla="*/ 1 h 7"/>
              <a:gd name="T22" fmla="*/ 13 w 17"/>
              <a:gd name="T23" fmla="*/ 1 h 7"/>
              <a:gd name="T24" fmla="*/ 13 w 17"/>
              <a:gd name="T25" fmla="*/ 1 h 7"/>
              <a:gd name="T26" fmla="*/ 12 w 17"/>
              <a:gd name="T27" fmla="*/ 0 h 7"/>
              <a:gd name="T28" fmla="*/ 11 w 17"/>
              <a:gd name="T29" fmla="*/ 1 h 7"/>
              <a:gd name="T30" fmla="*/ 11 w 17"/>
              <a:gd name="T31" fmla="*/ 1 h 7"/>
              <a:gd name="T32" fmla="*/ 10 w 17"/>
              <a:gd name="T33" fmla="*/ 1 h 7"/>
              <a:gd name="T34" fmla="*/ 10 w 17"/>
              <a:gd name="T35" fmla="*/ 2 h 7"/>
              <a:gd name="T36" fmla="*/ 9 w 17"/>
              <a:gd name="T37" fmla="*/ 1 h 7"/>
              <a:gd name="T38" fmla="*/ 8 w 17"/>
              <a:gd name="T39" fmla="*/ 2 h 7"/>
              <a:gd name="T40" fmla="*/ 8 w 17"/>
              <a:gd name="T41" fmla="*/ 2 h 7"/>
              <a:gd name="T42" fmla="*/ 7 w 17"/>
              <a:gd name="T43" fmla="*/ 3 h 7"/>
              <a:gd name="T44" fmla="*/ 6 w 17"/>
              <a:gd name="T45" fmla="*/ 3 h 7"/>
              <a:gd name="T46" fmla="*/ 5 w 17"/>
              <a:gd name="T47" fmla="*/ 3 h 7"/>
              <a:gd name="T48" fmla="*/ 4 w 17"/>
              <a:gd name="T49" fmla="*/ 4 h 7"/>
              <a:gd name="T50" fmla="*/ 3 w 17"/>
              <a:gd name="T51" fmla="*/ 4 h 7"/>
              <a:gd name="T52" fmla="*/ 3 w 17"/>
              <a:gd name="T53" fmla="*/ 4 h 7"/>
              <a:gd name="T54" fmla="*/ 2 w 17"/>
              <a:gd name="T55" fmla="*/ 5 h 7"/>
              <a:gd name="T56" fmla="*/ 1 w 17"/>
              <a:gd name="T57" fmla="*/ 6 h 7"/>
              <a:gd name="T58" fmla="*/ 0 w 17"/>
              <a:gd name="T59" fmla="*/ 6 h 7"/>
              <a:gd name="T60" fmla="*/ 1 w 17"/>
              <a:gd name="T61" fmla="*/ 6 h 7"/>
              <a:gd name="T62" fmla="*/ 2 w 17"/>
              <a:gd name="T63" fmla="*/ 6 h 7"/>
              <a:gd name="T64" fmla="*/ 3 w 17"/>
              <a:gd name="T65" fmla="*/ 6 h 7"/>
              <a:gd name="T66" fmla="*/ 3 w 17"/>
              <a:gd name="T67" fmla="*/ 7 h 7"/>
              <a:gd name="T68" fmla="*/ 4 w 17"/>
              <a:gd name="T69" fmla="*/ 6 h 7"/>
              <a:gd name="T70" fmla="*/ 5 w 17"/>
              <a:gd name="T71" fmla="*/ 6 h 7"/>
              <a:gd name="T72" fmla="*/ 5 w 17"/>
              <a:gd name="T73" fmla="*/ 6 h 7"/>
              <a:gd name="T74" fmla="*/ 6 w 17"/>
              <a:gd name="T75" fmla="*/ 6 h 7"/>
              <a:gd name="T76" fmla="*/ 7 w 17"/>
              <a:gd name="T77" fmla="*/ 5 h 7"/>
              <a:gd name="T78" fmla="*/ 8 w 17"/>
              <a:gd name="T79" fmla="*/ 4 h 7"/>
              <a:gd name="T80" fmla="*/ 9 w 17"/>
              <a:gd name="T81" fmla="*/ 4 h 7"/>
              <a:gd name="T82" fmla="*/ 10 w 17"/>
              <a:gd name="T83" fmla="*/ 4 h 7"/>
              <a:gd name="T84" fmla="*/ 10 w 17"/>
              <a:gd name="T85" fmla="*/ 5 h 7"/>
              <a:gd name="T86" fmla="*/ 9 w 17"/>
              <a:gd name="T87" fmla="*/ 5 h 7"/>
              <a:gd name="T88" fmla="*/ 9 w 17"/>
              <a:gd name="T89" fmla="*/ 6 h 7"/>
              <a:gd name="T90" fmla="*/ 10 w 17"/>
              <a:gd name="T91" fmla="*/ 6 h 7"/>
              <a:gd name="T92" fmla="*/ 10 w 17"/>
              <a:gd name="T93" fmla="*/ 7 h 7"/>
              <a:gd name="T94" fmla="*/ 11 w 17"/>
              <a:gd name="T95" fmla="*/ 7 h 7"/>
              <a:gd name="T96" fmla="*/ 12 w 17"/>
              <a:gd name="T97" fmla="*/ 7 h 7"/>
              <a:gd name="T98" fmla="*/ 13 w 17"/>
              <a:gd name="T99" fmla="*/ 6 h 7"/>
              <a:gd name="T100" fmla="*/ 14 w 17"/>
              <a:gd name="T101" fmla="*/ 6 h 7"/>
              <a:gd name="T102" fmla="*/ 15 w 17"/>
              <a:gd name="T103" fmla="*/ 6 h 7"/>
              <a:gd name="T104" fmla="*/ 16 w 17"/>
              <a:gd name="T105" fmla="*/ 7 h 7"/>
              <a:gd name="T106" fmla="*/ 16 w 17"/>
              <a:gd name="T107" fmla="*/ 7 h 7"/>
              <a:gd name="T108" fmla="*/ 17 w 17"/>
              <a:gd name="T10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" h="7">
                <a:moveTo>
                  <a:pt x="17" y="7"/>
                </a:move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3"/>
                  <a:pt x="15" y="2"/>
                </a:cubicBezTo>
                <a:cubicBezTo>
                  <a:pt x="14" y="2"/>
                  <a:pt x="15" y="2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0"/>
                  <a:pt x="14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2"/>
                  <a:pt x="10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1" y="5"/>
                  <a:pt x="1" y="6"/>
                </a:cubicBezTo>
                <a:cubicBezTo>
                  <a:pt x="1" y="6"/>
                  <a:pt x="0" y="6"/>
                  <a:pt x="0" y="6"/>
                </a:cubicBezTo>
                <a:cubicBezTo>
                  <a:pt x="0" y="7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3" y="6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5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6"/>
                  <a:pt x="7" y="5"/>
                </a:cubicBezTo>
                <a:cubicBezTo>
                  <a:pt x="7" y="5"/>
                  <a:pt x="7" y="5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5" y="6"/>
                  <a:pt x="15" y="6"/>
                </a:cubicBezTo>
                <a:cubicBezTo>
                  <a:pt x="15" y="6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10ED6DB-2554-3047-82C0-E9FEE217980B}"/>
              </a:ext>
            </a:extLst>
          </p:cNvPr>
          <p:cNvSpPr>
            <a:spLocks/>
          </p:cNvSpPr>
          <p:nvPr/>
        </p:nvSpPr>
        <p:spPr bwMode="auto">
          <a:xfrm>
            <a:off x="7403010" y="28039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2" name="Freeform 6">
            <a:extLst>
              <a:ext uri="{FF2B5EF4-FFF2-40B4-BE49-F238E27FC236}">
                <a16:creationId xmlns:a16="http://schemas.microsoft.com/office/drawing/2014/main" id="{23DA5890-DDB2-604E-B2DC-ABC8989E2DA0}"/>
              </a:ext>
            </a:extLst>
          </p:cNvPr>
          <p:cNvSpPr>
            <a:spLocks/>
          </p:cNvSpPr>
          <p:nvPr/>
        </p:nvSpPr>
        <p:spPr bwMode="auto">
          <a:xfrm>
            <a:off x="7260356" y="2790964"/>
            <a:ext cx="530675" cy="290746"/>
          </a:xfrm>
          <a:custGeom>
            <a:avLst/>
            <a:gdLst>
              <a:gd name="T0" fmla="*/ 39 w 41"/>
              <a:gd name="T1" fmla="*/ 12 h 23"/>
              <a:gd name="T2" fmla="*/ 39 w 41"/>
              <a:gd name="T3" fmla="*/ 10 h 23"/>
              <a:gd name="T4" fmla="*/ 36 w 41"/>
              <a:gd name="T5" fmla="*/ 10 h 23"/>
              <a:gd name="T6" fmla="*/ 36 w 41"/>
              <a:gd name="T7" fmla="*/ 9 h 23"/>
              <a:gd name="T8" fmla="*/ 34 w 41"/>
              <a:gd name="T9" fmla="*/ 9 h 23"/>
              <a:gd name="T10" fmla="*/ 31 w 41"/>
              <a:gd name="T11" fmla="*/ 10 h 23"/>
              <a:gd name="T12" fmla="*/ 29 w 41"/>
              <a:gd name="T13" fmla="*/ 10 h 23"/>
              <a:gd name="T14" fmla="*/ 28 w 41"/>
              <a:gd name="T15" fmla="*/ 8 h 23"/>
              <a:gd name="T16" fmla="*/ 25 w 41"/>
              <a:gd name="T17" fmla="*/ 6 h 23"/>
              <a:gd name="T18" fmla="*/ 23 w 41"/>
              <a:gd name="T19" fmla="*/ 5 h 23"/>
              <a:gd name="T20" fmla="*/ 21 w 41"/>
              <a:gd name="T21" fmla="*/ 5 h 23"/>
              <a:gd name="T22" fmla="*/ 17 w 41"/>
              <a:gd name="T23" fmla="*/ 4 h 23"/>
              <a:gd name="T24" fmla="*/ 15 w 41"/>
              <a:gd name="T25" fmla="*/ 5 h 23"/>
              <a:gd name="T26" fmla="*/ 13 w 41"/>
              <a:gd name="T27" fmla="*/ 3 h 23"/>
              <a:gd name="T28" fmla="*/ 11 w 41"/>
              <a:gd name="T29" fmla="*/ 2 h 23"/>
              <a:gd name="T30" fmla="*/ 10 w 41"/>
              <a:gd name="T31" fmla="*/ 1 h 23"/>
              <a:gd name="T32" fmla="*/ 10 w 41"/>
              <a:gd name="T33" fmla="*/ 4 h 23"/>
              <a:gd name="T34" fmla="*/ 8 w 41"/>
              <a:gd name="T35" fmla="*/ 5 h 23"/>
              <a:gd name="T36" fmla="*/ 7 w 41"/>
              <a:gd name="T37" fmla="*/ 4 h 23"/>
              <a:gd name="T38" fmla="*/ 5 w 41"/>
              <a:gd name="T39" fmla="*/ 4 h 23"/>
              <a:gd name="T40" fmla="*/ 4 w 41"/>
              <a:gd name="T41" fmla="*/ 2 h 23"/>
              <a:gd name="T42" fmla="*/ 4 w 41"/>
              <a:gd name="T43" fmla="*/ 0 h 23"/>
              <a:gd name="T44" fmla="*/ 2 w 41"/>
              <a:gd name="T45" fmla="*/ 0 h 23"/>
              <a:gd name="T46" fmla="*/ 1 w 41"/>
              <a:gd name="T47" fmla="*/ 0 h 23"/>
              <a:gd name="T48" fmla="*/ 1 w 41"/>
              <a:gd name="T49" fmla="*/ 4 h 23"/>
              <a:gd name="T50" fmla="*/ 2 w 41"/>
              <a:gd name="T51" fmla="*/ 7 h 23"/>
              <a:gd name="T52" fmla="*/ 2 w 41"/>
              <a:gd name="T53" fmla="*/ 10 h 23"/>
              <a:gd name="T54" fmla="*/ 2 w 41"/>
              <a:gd name="T55" fmla="*/ 10 h 23"/>
              <a:gd name="T56" fmla="*/ 4 w 41"/>
              <a:gd name="T57" fmla="*/ 10 h 23"/>
              <a:gd name="T58" fmla="*/ 8 w 41"/>
              <a:gd name="T59" fmla="*/ 7 h 23"/>
              <a:gd name="T60" fmla="*/ 11 w 41"/>
              <a:gd name="T61" fmla="*/ 9 h 23"/>
              <a:gd name="T62" fmla="*/ 13 w 41"/>
              <a:gd name="T63" fmla="*/ 10 h 23"/>
              <a:gd name="T64" fmla="*/ 13 w 41"/>
              <a:gd name="T65" fmla="*/ 12 h 23"/>
              <a:gd name="T66" fmla="*/ 17 w 41"/>
              <a:gd name="T67" fmla="*/ 13 h 23"/>
              <a:gd name="T68" fmla="*/ 20 w 41"/>
              <a:gd name="T69" fmla="*/ 16 h 23"/>
              <a:gd name="T70" fmla="*/ 22 w 41"/>
              <a:gd name="T71" fmla="*/ 18 h 23"/>
              <a:gd name="T72" fmla="*/ 24 w 41"/>
              <a:gd name="T73" fmla="*/ 20 h 23"/>
              <a:gd name="T74" fmla="*/ 26 w 41"/>
              <a:gd name="T75" fmla="*/ 20 h 23"/>
              <a:gd name="T76" fmla="*/ 29 w 41"/>
              <a:gd name="T77" fmla="*/ 20 h 23"/>
              <a:gd name="T78" fmla="*/ 29 w 41"/>
              <a:gd name="T79" fmla="*/ 22 h 23"/>
              <a:gd name="T80" fmla="*/ 30 w 41"/>
              <a:gd name="T81" fmla="*/ 22 h 23"/>
              <a:gd name="T82" fmla="*/ 31 w 41"/>
              <a:gd name="T83" fmla="*/ 23 h 23"/>
              <a:gd name="T84" fmla="*/ 32 w 41"/>
              <a:gd name="T85" fmla="*/ 22 h 23"/>
              <a:gd name="T86" fmla="*/ 32 w 41"/>
              <a:gd name="T87" fmla="*/ 20 h 23"/>
              <a:gd name="T88" fmla="*/ 31 w 41"/>
              <a:gd name="T89" fmla="*/ 19 h 23"/>
              <a:gd name="T90" fmla="*/ 30 w 41"/>
              <a:gd name="T91" fmla="*/ 17 h 23"/>
              <a:gd name="T92" fmla="*/ 32 w 41"/>
              <a:gd name="T93" fmla="*/ 16 h 23"/>
              <a:gd name="T94" fmla="*/ 33 w 41"/>
              <a:gd name="T95" fmla="*/ 14 h 23"/>
              <a:gd name="T96" fmla="*/ 34 w 41"/>
              <a:gd name="T97" fmla="*/ 13 h 23"/>
              <a:gd name="T98" fmla="*/ 36 w 41"/>
              <a:gd name="T99" fmla="*/ 13 h 23"/>
              <a:gd name="T100" fmla="*/ 36 w 41"/>
              <a:gd name="T101" fmla="*/ 14 h 23"/>
              <a:gd name="T102" fmla="*/ 39 w 41"/>
              <a:gd name="T103" fmla="*/ 13 h 23"/>
              <a:gd name="T104" fmla="*/ 41 w 41"/>
              <a:gd name="T105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" h="23">
                <a:moveTo>
                  <a:pt x="40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0"/>
                </a:cubicBezTo>
                <a:cubicBezTo>
                  <a:pt x="39" y="10"/>
                  <a:pt x="38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4" y="9"/>
                  <a:pt x="34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9"/>
                  <a:pt x="32" y="10"/>
                  <a:pt x="31" y="10"/>
                </a:cubicBezTo>
                <a:cubicBezTo>
                  <a:pt x="31" y="10"/>
                  <a:pt x="31" y="10"/>
                  <a:pt x="30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10"/>
                  <a:pt x="28" y="10"/>
                  <a:pt x="28" y="10"/>
                </a:cubicBezTo>
                <a:cubicBezTo>
                  <a:pt x="27" y="9"/>
                  <a:pt x="28" y="9"/>
                  <a:pt x="28" y="8"/>
                </a:cubicBezTo>
                <a:cubicBezTo>
                  <a:pt x="28" y="7"/>
                  <a:pt x="27" y="7"/>
                  <a:pt x="27" y="7"/>
                </a:cubicBezTo>
                <a:cubicBezTo>
                  <a:pt x="26" y="6"/>
                  <a:pt x="26" y="6"/>
                  <a:pt x="25" y="6"/>
                </a:cubicBezTo>
                <a:cubicBezTo>
                  <a:pt x="25" y="5"/>
                  <a:pt x="25" y="4"/>
                  <a:pt x="24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3" y="5"/>
                  <a:pt x="23" y="5"/>
                  <a:pt x="22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3" y="5"/>
                  <a:pt x="13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3"/>
                  <a:pt x="13" y="3"/>
                  <a:pt x="13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2"/>
                  <a:pt x="10" y="2"/>
                  <a:pt x="10" y="3"/>
                </a:cubicBezTo>
                <a:cubicBezTo>
                  <a:pt x="10" y="3"/>
                  <a:pt x="11" y="4"/>
                  <a:pt x="10" y="4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3"/>
                  <a:pt x="4" y="2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4"/>
                </a:cubicBezTo>
                <a:cubicBezTo>
                  <a:pt x="1" y="5"/>
                  <a:pt x="1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8"/>
                  <a:pt x="1" y="8"/>
                  <a:pt x="1" y="8"/>
                </a:cubicBezTo>
                <a:cubicBezTo>
                  <a:pt x="1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5" y="9"/>
                  <a:pt x="5" y="9"/>
                  <a:pt x="6" y="8"/>
                </a:cubicBezTo>
                <a:cubicBezTo>
                  <a:pt x="7" y="8"/>
                  <a:pt x="7" y="7"/>
                  <a:pt x="8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1" y="9"/>
                </a:cubicBezTo>
                <a:cubicBezTo>
                  <a:pt x="11" y="9"/>
                  <a:pt x="12" y="9"/>
                  <a:pt x="12" y="10"/>
                </a:cubicBezTo>
                <a:cubicBezTo>
                  <a:pt x="12" y="10"/>
                  <a:pt x="12" y="10"/>
                  <a:pt x="13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4" y="12"/>
                  <a:pt x="15" y="12"/>
                </a:cubicBezTo>
                <a:cubicBezTo>
                  <a:pt x="16" y="12"/>
                  <a:pt x="16" y="12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20" y="16"/>
                </a:cubicBezTo>
                <a:cubicBezTo>
                  <a:pt x="20" y="16"/>
                  <a:pt x="20" y="17"/>
                  <a:pt x="21" y="17"/>
                </a:cubicBezTo>
                <a:cubicBezTo>
                  <a:pt x="21" y="18"/>
                  <a:pt x="21" y="18"/>
                  <a:pt x="22" y="18"/>
                </a:cubicBezTo>
                <a:cubicBezTo>
                  <a:pt x="22" y="19"/>
                  <a:pt x="22" y="19"/>
                  <a:pt x="23" y="19"/>
                </a:cubicBezTo>
                <a:cubicBezTo>
                  <a:pt x="23" y="19"/>
                  <a:pt x="23" y="20"/>
                  <a:pt x="24" y="20"/>
                </a:cubicBezTo>
                <a:cubicBezTo>
                  <a:pt x="24" y="20"/>
                  <a:pt x="25" y="20"/>
                  <a:pt x="25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8" y="20"/>
                  <a:pt x="28" y="20"/>
                  <a:pt x="29" y="20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0" y="22"/>
                  <a:pt x="30" y="23"/>
                  <a:pt x="3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2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3" y="20"/>
                  <a:pt x="32" y="20"/>
                </a:cubicBezTo>
                <a:cubicBezTo>
                  <a:pt x="32" y="20"/>
                  <a:pt x="32" y="19"/>
                  <a:pt x="32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19"/>
                  <a:pt x="31" y="19"/>
                  <a:pt x="30" y="19"/>
                </a:cubicBezTo>
                <a:cubicBezTo>
                  <a:pt x="30" y="18"/>
                  <a:pt x="30" y="18"/>
                  <a:pt x="30" y="17"/>
                </a:cubicBezTo>
                <a:cubicBezTo>
                  <a:pt x="30" y="17"/>
                  <a:pt x="31" y="17"/>
                  <a:pt x="31" y="17"/>
                </a:cubicBezTo>
                <a:cubicBezTo>
                  <a:pt x="31" y="16"/>
                  <a:pt x="31" y="16"/>
                  <a:pt x="32" y="16"/>
                </a:cubicBezTo>
                <a:cubicBezTo>
                  <a:pt x="32" y="15"/>
                  <a:pt x="33" y="15"/>
                  <a:pt x="33" y="15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4" y="13"/>
                </a:cubicBezTo>
                <a:cubicBezTo>
                  <a:pt x="34" y="13"/>
                  <a:pt x="34" y="12"/>
                  <a:pt x="35" y="13"/>
                </a:cubicBezTo>
                <a:cubicBezTo>
                  <a:pt x="35" y="13"/>
                  <a:pt x="35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4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40" y="13"/>
                  <a:pt x="40" y="13"/>
                </a:cubicBezTo>
                <a:cubicBezTo>
                  <a:pt x="41" y="12"/>
                  <a:pt x="41" y="12"/>
                  <a:pt x="41" y="11"/>
                </a:cubicBezTo>
                <a:cubicBezTo>
                  <a:pt x="40" y="11"/>
                  <a:pt x="40" y="12"/>
                  <a:pt x="40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3" name="Freeform 7">
            <a:extLst>
              <a:ext uri="{FF2B5EF4-FFF2-40B4-BE49-F238E27FC236}">
                <a16:creationId xmlns:a16="http://schemas.microsoft.com/office/drawing/2014/main" id="{BBE94CDC-0999-E240-8F32-515B766E4E36}"/>
              </a:ext>
            </a:extLst>
          </p:cNvPr>
          <p:cNvSpPr>
            <a:spLocks/>
          </p:cNvSpPr>
          <p:nvPr/>
        </p:nvSpPr>
        <p:spPr bwMode="auto">
          <a:xfrm>
            <a:off x="9445823" y="3522456"/>
            <a:ext cx="39944" cy="112965"/>
          </a:xfrm>
          <a:custGeom>
            <a:avLst/>
            <a:gdLst>
              <a:gd name="T0" fmla="*/ 3 w 3"/>
              <a:gd name="T1" fmla="*/ 0 h 9"/>
              <a:gd name="T2" fmla="*/ 2 w 3"/>
              <a:gd name="T3" fmla="*/ 0 h 9"/>
              <a:gd name="T4" fmla="*/ 1 w 3"/>
              <a:gd name="T5" fmla="*/ 0 h 9"/>
              <a:gd name="T6" fmla="*/ 1 w 3"/>
              <a:gd name="T7" fmla="*/ 0 h 9"/>
              <a:gd name="T8" fmla="*/ 0 w 3"/>
              <a:gd name="T9" fmla="*/ 2 h 9"/>
              <a:gd name="T10" fmla="*/ 0 w 3"/>
              <a:gd name="T11" fmla="*/ 3 h 9"/>
              <a:gd name="T12" fmla="*/ 0 w 3"/>
              <a:gd name="T13" fmla="*/ 4 h 9"/>
              <a:gd name="T14" fmla="*/ 0 w 3"/>
              <a:gd name="T15" fmla="*/ 6 h 9"/>
              <a:gd name="T16" fmla="*/ 0 w 3"/>
              <a:gd name="T17" fmla="*/ 7 h 9"/>
              <a:gd name="T18" fmla="*/ 1 w 3"/>
              <a:gd name="T19" fmla="*/ 8 h 9"/>
              <a:gd name="T20" fmla="*/ 2 w 3"/>
              <a:gd name="T21" fmla="*/ 8 h 9"/>
              <a:gd name="T22" fmla="*/ 2 w 3"/>
              <a:gd name="T23" fmla="*/ 8 h 9"/>
              <a:gd name="T24" fmla="*/ 2 w 3"/>
              <a:gd name="T25" fmla="*/ 7 h 9"/>
              <a:gd name="T26" fmla="*/ 3 w 3"/>
              <a:gd name="T27" fmla="*/ 6 h 9"/>
              <a:gd name="T28" fmla="*/ 3 w 3"/>
              <a:gd name="T29" fmla="*/ 6 h 9"/>
              <a:gd name="T30" fmla="*/ 3 w 3"/>
              <a:gd name="T31" fmla="*/ 5 h 9"/>
              <a:gd name="T32" fmla="*/ 3 w 3"/>
              <a:gd name="T33" fmla="*/ 4 h 9"/>
              <a:gd name="T34" fmla="*/ 2 w 3"/>
              <a:gd name="T35" fmla="*/ 3 h 9"/>
              <a:gd name="T36" fmla="*/ 3 w 3"/>
              <a:gd name="T37" fmla="*/ 3 h 9"/>
              <a:gd name="T38" fmla="*/ 3 w 3"/>
              <a:gd name="T39" fmla="*/ 2 h 9"/>
              <a:gd name="T40" fmla="*/ 3 w 3"/>
              <a:gd name="T41" fmla="*/ 1 h 9"/>
              <a:gd name="T42" fmla="*/ 3 w 3"/>
              <a:gd name="T4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" h="9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7"/>
                  <a:pt x="1" y="8"/>
                </a:cubicBezTo>
                <a:cubicBezTo>
                  <a:pt x="1" y="8"/>
                  <a:pt x="1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7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4" name="Freeform 8">
            <a:extLst>
              <a:ext uri="{FF2B5EF4-FFF2-40B4-BE49-F238E27FC236}">
                <a16:creationId xmlns:a16="http://schemas.microsoft.com/office/drawing/2014/main" id="{8863951A-9423-3D42-A48B-01D17DAE6F29}"/>
              </a:ext>
            </a:extLst>
          </p:cNvPr>
          <p:cNvSpPr>
            <a:spLocks/>
          </p:cNvSpPr>
          <p:nvPr/>
        </p:nvSpPr>
        <p:spPr bwMode="auto">
          <a:xfrm>
            <a:off x="9097746" y="3711348"/>
            <a:ext cx="76082" cy="62964"/>
          </a:xfrm>
          <a:custGeom>
            <a:avLst/>
            <a:gdLst>
              <a:gd name="T0" fmla="*/ 5 w 6"/>
              <a:gd name="T1" fmla="*/ 2 h 5"/>
              <a:gd name="T2" fmla="*/ 6 w 6"/>
              <a:gd name="T3" fmla="*/ 1 h 5"/>
              <a:gd name="T4" fmla="*/ 5 w 6"/>
              <a:gd name="T5" fmla="*/ 0 h 5"/>
              <a:gd name="T6" fmla="*/ 5 w 6"/>
              <a:gd name="T7" fmla="*/ 0 h 5"/>
              <a:gd name="T8" fmla="*/ 3 w 6"/>
              <a:gd name="T9" fmla="*/ 0 h 5"/>
              <a:gd name="T10" fmla="*/ 2 w 6"/>
              <a:gd name="T11" fmla="*/ 0 h 5"/>
              <a:gd name="T12" fmla="*/ 1 w 6"/>
              <a:gd name="T13" fmla="*/ 1 h 5"/>
              <a:gd name="T14" fmla="*/ 0 w 6"/>
              <a:gd name="T15" fmla="*/ 2 h 5"/>
              <a:gd name="T16" fmla="*/ 0 w 6"/>
              <a:gd name="T17" fmla="*/ 2 h 5"/>
              <a:gd name="T18" fmla="*/ 0 w 6"/>
              <a:gd name="T19" fmla="*/ 3 h 5"/>
              <a:gd name="T20" fmla="*/ 0 w 6"/>
              <a:gd name="T21" fmla="*/ 4 h 5"/>
              <a:gd name="T22" fmla="*/ 1 w 6"/>
              <a:gd name="T23" fmla="*/ 5 h 5"/>
              <a:gd name="T24" fmla="*/ 3 w 6"/>
              <a:gd name="T25" fmla="*/ 5 h 5"/>
              <a:gd name="T26" fmla="*/ 4 w 6"/>
              <a:gd name="T27" fmla="*/ 5 h 5"/>
              <a:gd name="T28" fmla="*/ 4 w 6"/>
              <a:gd name="T29" fmla="*/ 4 h 5"/>
              <a:gd name="T30" fmla="*/ 5 w 6"/>
              <a:gd name="T31" fmla="*/ 3 h 5"/>
              <a:gd name="T32" fmla="*/ 5 w 6"/>
              <a:gd name="T33" fmla="*/ 3 h 5"/>
              <a:gd name="T34" fmla="*/ 5 w 6"/>
              <a:gd name="T35" fmla="*/ 2 h 5"/>
              <a:gd name="T36" fmla="*/ 5 w 6"/>
              <a:gd name="T3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6" y="2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5" name="Freeform 9">
            <a:extLst>
              <a:ext uri="{FF2B5EF4-FFF2-40B4-BE49-F238E27FC236}">
                <a16:creationId xmlns:a16="http://schemas.microsoft.com/office/drawing/2014/main" id="{17502394-1468-F140-A3AE-19FB454F7869}"/>
              </a:ext>
            </a:extLst>
          </p:cNvPr>
          <p:cNvSpPr>
            <a:spLocks/>
          </p:cNvSpPr>
          <p:nvPr/>
        </p:nvSpPr>
        <p:spPr bwMode="auto">
          <a:xfrm>
            <a:off x="9173829" y="4178022"/>
            <a:ext cx="323350" cy="214818"/>
          </a:xfrm>
          <a:custGeom>
            <a:avLst/>
            <a:gdLst>
              <a:gd name="T0" fmla="*/ 24 w 25"/>
              <a:gd name="T1" fmla="*/ 6 h 17"/>
              <a:gd name="T2" fmla="*/ 24 w 25"/>
              <a:gd name="T3" fmla="*/ 4 h 17"/>
              <a:gd name="T4" fmla="*/ 23 w 25"/>
              <a:gd name="T5" fmla="*/ 4 h 17"/>
              <a:gd name="T6" fmla="*/ 22 w 25"/>
              <a:gd name="T7" fmla="*/ 3 h 17"/>
              <a:gd name="T8" fmla="*/ 21 w 25"/>
              <a:gd name="T9" fmla="*/ 1 h 17"/>
              <a:gd name="T10" fmla="*/ 20 w 25"/>
              <a:gd name="T11" fmla="*/ 0 h 17"/>
              <a:gd name="T12" fmla="*/ 18 w 25"/>
              <a:gd name="T13" fmla="*/ 0 h 17"/>
              <a:gd name="T14" fmla="*/ 17 w 25"/>
              <a:gd name="T15" fmla="*/ 3 h 17"/>
              <a:gd name="T16" fmla="*/ 16 w 25"/>
              <a:gd name="T17" fmla="*/ 4 h 17"/>
              <a:gd name="T18" fmla="*/ 15 w 25"/>
              <a:gd name="T19" fmla="*/ 5 h 17"/>
              <a:gd name="T20" fmla="*/ 14 w 25"/>
              <a:gd name="T21" fmla="*/ 6 h 17"/>
              <a:gd name="T22" fmla="*/ 13 w 25"/>
              <a:gd name="T23" fmla="*/ 7 h 17"/>
              <a:gd name="T24" fmla="*/ 12 w 25"/>
              <a:gd name="T25" fmla="*/ 7 h 17"/>
              <a:gd name="T26" fmla="*/ 11 w 25"/>
              <a:gd name="T27" fmla="*/ 8 h 17"/>
              <a:gd name="T28" fmla="*/ 10 w 25"/>
              <a:gd name="T29" fmla="*/ 10 h 17"/>
              <a:gd name="T30" fmla="*/ 8 w 25"/>
              <a:gd name="T31" fmla="*/ 12 h 17"/>
              <a:gd name="T32" fmla="*/ 5 w 25"/>
              <a:gd name="T33" fmla="*/ 13 h 17"/>
              <a:gd name="T34" fmla="*/ 5 w 25"/>
              <a:gd name="T35" fmla="*/ 15 h 17"/>
              <a:gd name="T36" fmla="*/ 3 w 25"/>
              <a:gd name="T37" fmla="*/ 15 h 17"/>
              <a:gd name="T38" fmla="*/ 1 w 25"/>
              <a:gd name="T39" fmla="*/ 15 h 17"/>
              <a:gd name="T40" fmla="*/ 0 w 25"/>
              <a:gd name="T41" fmla="*/ 14 h 17"/>
              <a:gd name="T42" fmla="*/ 1 w 25"/>
              <a:gd name="T43" fmla="*/ 15 h 17"/>
              <a:gd name="T44" fmla="*/ 3 w 25"/>
              <a:gd name="T45" fmla="*/ 17 h 17"/>
              <a:gd name="T46" fmla="*/ 5 w 25"/>
              <a:gd name="T47" fmla="*/ 17 h 17"/>
              <a:gd name="T48" fmla="*/ 7 w 25"/>
              <a:gd name="T49" fmla="*/ 16 h 17"/>
              <a:gd name="T50" fmla="*/ 9 w 25"/>
              <a:gd name="T51" fmla="*/ 15 h 17"/>
              <a:gd name="T52" fmla="*/ 11 w 25"/>
              <a:gd name="T53" fmla="*/ 16 h 17"/>
              <a:gd name="T54" fmla="*/ 13 w 25"/>
              <a:gd name="T55" fmla="*/ 15 h 17"/>
              <a:gd name="T56" fmla="*/ 14 w 25"/>
              <a:gd name="T57" fmla="*/ 14 h 17"/>
              <a:gd name="T58" fmla="*/ 15 w 25"/>
              <a:gd name="T59" fmla="*/ 11 h 17"/>
              <a:gd name="T60" fmla="*/ 16 w 25"/>
              <a:gd name="T61" fmla="*/ 9 h 17"/>
              <a:gd name="T62" fmla="*/ 18 w 25"/>
              <a:gd name="T63" fmla="*/ 8 h 17"/>
              <a:gd name="T64" fmla="*/ 20 w 25"/>
              <a:gd name="T65" fmla="*/ 8 h 17"/>
              <a:gd name="T66" fmla="*/ 22 w 25"/>
              <a:gd name="T67" fmla="*/ 8 h 17"/>
              <a:gd name="T68" fmla="*/ 23 w 25"/>
              <a:gd name="T69" fmla="*/ 8 h 17"/>
              <a:gd name="T70" fmla="*/ 23 w 25"/>
              <a:gd name="T71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17">
                <a:moveTo>
                  <a:pt x="23" y="6"/>
                </a:moveTo>
                <a:cubicBezTo>
                  <a:pt x="23" y="6"/>
                  <a:pt x="24" y="6"/>
                  <a:pt x="24" y="6"/>
                </a:cubicBezTo>
                <a:cubicBezTo>
                  <a:pt x="25" y="6"/>
                  <a:pt x="25" y="5"/>
                  <a:pt x="25" y="5"/>
                </a:cubicBezTo>
                <a:cubicBezTo>
                  <a:pt x="25" y="5"/>
                  <a:pt x="25" y="5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3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1" y="2"/>
                </a:cubicBezTo>
                <a:cubicBezTo>
                  <a:pt x="21" y="2"/>
                  <a:pt x="21" y="2"/>
                  <a:pt x="21" y="1"/>
                </a:cubicBezTo>
                <a:cubicBezTo>
                  <a:pt x="21" y="1"/>
                  <a:pt x="20" y="1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3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3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5" y="6"/>
                  <a:pt x="14" y="6"/>
                </a:cubicBezTo>
                <a:cubicBezTo>
                  <a:pt x="14" y="6"/>
                  <a:pt x="13" y="5"/>
                  <a:pt x="13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1"/>
                  <a:pt x="6" y="12"/>
                </a:cubicBezTo>
                <a:cubicBezTo>
                  <a:pt x="6" y="12"/>
                  <a:pt x="6" y="12"/>
                  <a:pt x="5" y="13"/>
                </a:cubicBezTo>
                <a:cubicBezTo>
                  <a:pt x="5" y="13"/>
                  <a:pt x="5" y="13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5" y="15"/>
                  <a:pt x="5" y="16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3" y="15"/>
                  <a:pt x="2" y="15"/>
                  <a:pt x="2" y="15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4" y="16"/>
                  <a:pt x="4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7" y="16"/>
                </a:cubicBezTo>
                <a:cubicBezTo>
                  <a:pt x="7" y="16"/>
                  <a:pt x="7" y="15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5"/>
                  <a:pt x="9" y="16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2" y="15"/>
                  <a:pt x="13" y="15"/>
                  <a:pt x="13" y="15"/>
                </a:cubicBezTo>
                <a:cubicBezTo>
                  <a:pt x="13" y="15"/>
                  <a:pt x="14" y="15"/>
                  <a:pt x="14" y="15"/>
                </a:cubicBezTo>
                <a:cubicBezTo>
                  <a:pt x="14" y="14"/>
                  <a:pt x="13" y="14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2"/>
                  <a:pt x="14" y="11"/>
                  <a:pt x="15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0"/>
                  <a:pt x="15" y="10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7" y="7"/>
                  <a:pt x="17" y="8"/>
                  <a:pt x="18" y="8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19" y="7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7"/>
                </a:cubicBezTo>
                <a:cubicBezTo>
                  <a:pt x="23" y="7"/>
                  <a:pt x="22" y="7"/>
                  <a:pt x="23" y="7"/>
                </a:cubicBezTo>
                <a:cubicBezTo>
                  <a:pt x="23" y="6"/>
                  <a:pt x="23" y="6"/>
                  <a:pt x="23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6" name="Freeform 10">
            <a:extLst>
              <a:ext uri="{FF2B5EF4-FFF2-40B4-BE49-F238E27FC236}">
                <a16:creationId xmlns:a16="http://schemas.microsoft.com/office/drawing/2014/main" id="{831D88EA-5695-104F-8DCB-33B429BF7D61}"/>
              </a:ext>
            </a:extLst>
          </p:cNvPr>
          <p:cNvSpPr>
            <a:spLocks/>
          </p:cNvSpPr>
          <p:nvPr/>
        </p:nvSpPr>
        <p:spPr bwMode="auto">
          <a:xfrm>
            <a:off x="1944098" y="2450217"/>
            <a:ext cx="1331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7" name="Freeform 11">
            <a:extLst>
              <a:ext uri="{FF2B5EF4-FFF2-40B4-BE49-F238E27FC236}">
                <a16:creationId xmlns:a16="http://schemas.microsoft.com/office/drawing/2014/main" id="{D4D54660-053B-DC45-8431-E7F1CB3CF020}"/>
              </a:ext>
            </a:extLst>
          </p:cNvPr>
          <p:cNvSpPr>
            <a:spLocks/>
          </p:cNvSpPr>
          <p:nvPr/>
        </p:nvSpPr>
        <p:spPr bwMode="auto">
          <a:xfrm>
            <a:off x="3598890" y="3850240"/>
            <a:ext cx="13315" cy="25926"/>
          </a:xfrm>
          <a:custGeom>
            <a:avLst/>
            <a:gdLst>
              <a:gd name="T0" fmla="*/ 1 w 1"/>
              <a:gd name="T1" fmla="*/ 1 h 2"/>
              <a:gd name="T2" fmla="*/ 1 w 1"/>
              <a:gd name="T3" fmla="*/ 1 h 2"/>
              <a:gd name="T4" fmla="*/ 0 w 1"/>
              <a:gd name="T5" fmla="*/ 1 h 2"/>
              <a:gd name="T6" fmla="*/ 0 w 1"/>
              <a:gd name="T7" fmla="*/ 1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8" name="Freeform 12">
            <a:extLst>
              <a:ext uri="{FF2B5EF4-FFF2-40B4-BE49-F238E27FC236}">
                <a16:creationId xmlns:a16="http://schemas.microsoft.com/office/drawing/2014/main" id="{A5FE2634-8850-0540-8413-7FFBA7150606}"/>
              </a:ext>
            </a:extLst>
          </p:cNvPr>
          <p:cNvSpPr>
            <a:spLocks/>
          </p:cNvSpPr>
          <p:nvPr/>
        </p:nvSpPr>
        <p:spPr bwMode="auto">
          <a:xfrm>
            <a:off x="1944098" y="324467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9" name="Freeform 13">
            <a:extLst>
              <a:ext uri="{FF2B5EF4-FFF2-40B4-BE49-F238E27FC236}">
                <a16:creationId xmlns:a16="http://schemas.microsoft.com/office/drawing/2014/main" id="{68F278DA-EB6F-3F41-96DF-8513D2F9252A}"/>
              </a:ext>
            </a:extLst>
          </p:cNvPr>
          <p:cNvSpPr>
            <a:spLocks/>
          </p:cNvSpPr>
          <p:nvPr/>
        </p:nvSpPr>
        <p:spPr bwMode="auto">
          <a:xfrm>
            <a:off x="1944098" y="3244674"/>
            <a:ext cx="865438" cy="655566"/>
          </a:xfrm>
          <a:custGeom>
            <a:avLst/>
            <a:gdLst>
              <a:gd name="T0" fmla="*/ 1 w 67"/>
              <a:gd name="T1" fmla="*/ 8 h 52"/>
              <a:gd name="T2" fmla="*/ 3 w 67"/>
              <a:gd name="T3" fmla="*/ 12 h 52"/>
              <a:gd name="T4" fmla="*/ 2 w 67"/>
              <a:gd name="T5" fmla="*/ 14 h 52"/>
              <a:gd name="T6" fmla="*/ 2 w 67"/>
              <a:gd name="T7" fmla="*/ 16 h 52"/>
              <a:gd name="T8" fmla="*/ 6 w 67"/>
              <a:gd name="T9" fmla="*/ 19 h 52"/>
              <a:gd name="T10" fmla="*/ 7 w 67"/>
              <a:gd name="T11" fmla="*/ 23 h 52"/>
              <a:gd name="T12" fmla="*/ 9 w 67"/>
              <a:gd name="T13" fmla="*/ 26 h 52"/>
              <a:gd name="T14" fmla="*/ 11 w 67"/>
              <a:gd name="T15" fmla="*/ 27 h 52"/>
              <a:gd name="T16" fmla="*/ 10 w 67"/>
              <a:gd name="T17" fmla="*/ 24 h 52"/>
              <a:gd name="T18" fmla="*/ 8 w 67"/>
              <a:gd name="T19" fmla="*/ 20 h 52"/>
              <a:gd name="T20" fmla="*/ 7 w 67"/>
              <a:gd name="T21" fmla="*/ 15 h 52"/>
              <a:gd name="T22" fmla="*/ 6 w 67"/>
              <a:gd name="T23" fmla="*/ 11 h 52"/>
              <a:gd name="T24" fmla="*/ 4 w 67"/>
              <a:gd name="T25" fmla="*/ 8 h 52"/>
              <a:gd name="T26" fmla="*/ 4 w 67"/>
              <a:gd name="T27" fmla="*/ 2 h 52"/>
              <a:gd name="T28" fmla="*/ 8 w 67"/>
              <a:gd name="T29" fmla="*/ 4 h 52"/>
              <a:gd name="T30" fmla="*/ 9 w 67"/>
              <a:gd name="T31" fmla="*/ 11 h 52"/>
              <a:gd name="T32" fmla="*/ 12 w 67"/>
              <a:gd name="T33" fmla="*/ 14 h 52"/>
              <a:gd name="T34" fmla="*/ 13 w 67"/>
              <a:gd name="T35" fmla="*/ 19 h 52"/>
              <a:gd name="T36" fmla="*/ 18 w 67"/>
              <a:gd name="T37" fmla="*/ 25 h 52"/>
              <a:gd name="T38" fmla="*/ 20 w 67"/>
              <a:gd name="T39" fmla="*/ 29 h 52"/>
              <a:gd name="T40" fmla="*/ 21 w 67"/>
              <a:gd name="T41" fmla="*/ 34 h 52"/>
              <a:gd name="T42" fmla="*/ 20 w 67"/>
              <a:gd name="T43" fmla="*/ 38 h 52"/>
              <a:gd name="T44" fmla="*/ 23 w 67"/>
              <a:gd name="T45" fmla="*/ 40 h 52"/>
              <a:gd name="T46" fmla="*/ 26 w 67"/>
              <a:gd name="T47" fmla="*/ 42 h 52"/>
              <a:gd name="T48" fmla="*/ 31 w 67"/>
              <a:gd name="T49" fmla="*/ 45 h 52"/>
              <a:gd name="T50" fmla="*/ 37 w 67"/>
              <a:gd name="T51" fmla="*/ 48 h 52"/>
              <a:gd name="T52" fmla="*/ 42 w 67"/>
              <a:gd name="T53" fmla="*/ 49 h 52"/>
              <a:gd name="T54" fmla="*/ 46 w 67"/>
              <a:gd name="T55" fmla="*/ 47 h 52"/>
              <a:gd name="T56" fmla="*/ 50 w 67"/>
              <a:gd name="T57" fmla="*/ 52 h 52"/>
              <a:gd name="T58" fmla="*/ 51 w 67"/>
              <a:gd name="T59" fmla="*/ 48 h 52"/>
              <a:gd name="T60" fmla="*/ 55 w 67"/>
              <a:gd name="T61" fmla="*/ 46 h 52"/>
              <a:gd name="T62" fmla="*/ 55 w 67"/>
              <a:gd name="T63" fmla="*/ 42 h 52"/>
              <a:gd name="T64" fmla="*/ 60 w 67"/>
              <a:gd name="T65" fmla="*/ 42 h 52"/>
              <a:gd name="T66" fmla="*/ 63 w 67"/>
              <a:gd name="T67" fmla="*/ 40 h 52"/>
              <a:gd name="T68" fmla="*/ 64 w 67"/>
              <a:gd name="T69" fmla="*/ 39 h 52"/>
              <a:gd name="T70" fmla="*/ 66 w 67"/>
              <a:gd name="T71" fmla="*/ 34 h 52"/>
              <a:gd name="T72" fmla="*/ 63 w 67"/>
              <a:gd name="T73" fmla="*/ 32 h 52"/>
              <a:gd name="T74" fmla="*/ 59 w 67"/>
              <a:gd name="T75" fmla="*/ 33 h 52"/>
              <a:gd name="T76" fmla="*/ 57 w 67"/>
              <a:gd name="T77" fmla="*/ 37 h 52"/>
              <a:gd name="T78" fmla="*/ 55 w 67"/>
              <a:gd name="T79" fmla="*/ 39 h 52"/>
              <a:gd name="T80" fmla="*/ 52 w 67"/>
              <a:gd name="T81" fmla="*/ 40 h 52"/>
              <a:gd name="T82" fmla="*/ 46 w 67"/>
              <a:gd name="T83" fmla="*/ 41 h 52"/>
              <a:gd name="T84" fmla="*/ 43 w 67"/>
              <a:gd name="T85" fmla="*/ 39 h 52"/>
              <a:gd name="T86" fmla="*/ 42 w 67"/>
              <a:gd name="T87" fmla="*/ 35 h 52"/>
              <a:gd name="T88" fmla="*/ 40 w 67"/>
              <a:gd name="T89" fmla="*/ 28 h 52"/>
              <a:gd name="T90" fmla="*/ 42 w 67"/>
              <a:gd name="T91" fmla="*/ 23 h 52"/>
              <a:gd name="T92" fmla="*/ 44 w 67"/>
              <a:gd name="T93" fmla="*/ 19 h 52"/>
              <a:gd name="T94" fmla="*/ 38 w 67"/>
              <a:gd name="T95" fmla="*/ 17 h 52"/>
              <a:gd name="T96" fmla="*/ 38 w 67"/>
              <a:gd name="T97" fmla="*/ 13 h 52"/>
              <a:gd name="T98" fmla="*/ 36 w 67"/>
              <a:gd name="T99" fmla="*/ 8 h 52"/>
              <a:gd name="T100" fmla="*/ 31 w 67"/>
              <a:gd name="T101" fmla="*/ 9 h 52"/>
              <a:gd name="T102" fmla="*/ 27 w 67"/>
              <a:gd name="T103" fmla="*/ 7 h 52"/>
              <a:gd name="T104" fmla="*/ 25 w 67"/>
              <a:gd name="T105" fmla="*/ 3 h 52"/>
              <a:gd name="T106" fmla="*/ 12 w 67"/>
              <a:gd name="T107" fmla="*/ 4 h 52"/>
              <a:gd name="T108" fmla="*/ 8 w 67"/>
              <a:gd name="T109" fmla="*/ 2 h 52"/>
              <a:gd name="T110" fmla="*/ 6 w 67"/>
              <a:gd name="T111" fmla="*/ 0 h 52"/>
              <a:gd name="T112" fmla="*/ 0 w 67"/>
              <a:gd name="T113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7" h="52"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2" y="11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1" y="16"/>
                  <a:pt x="2" y="16"/>
                </a:cubicBezTo>
                <a:cubicBezTo>
                  <a:pt x="2" y="17"/>
                  <a:pt x="2" y="16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0"/>
                  <a:pt x="6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6"/>
                  <a:pt x="9" y="25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7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8"/>
                  <a:pt x="10" y="28"/>
                  <a:pt x="11" y="28"/>
                </a:cubicBezTo>
                <a:cubicBezTo>
                  <a:pt x="11" y="28"/>
                  <a:pt x="11" y="28"/>
                  <a:pt x="11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1" y="25"/>
                  <a:pt x="11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9" y="24"/>
                  <a:pt x="9" y="24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21"/>
                  <a:pt x="8" y="20"/>
                  <a:pt x="8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7" y="16"/>
                  <a:pt x="8" y="16"/>
                  <a:pt x="7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6" y="14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5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9"/>
                  <a:pt x="6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8"/>
                  <a:pt x="4" y="8"/>
                </a:cubicBezTo>
                <a:cubicBezTo>
                  <a:pt x="4" y="8"/>
                  <a:pt x="4" y="8"/>
                  <a:pt x="4" y="7"/>
                </a:cubicBezTo>
                <a:cubicBezTo>
                  <a:pt x="4" y="6"/>
                  <a:pt x="4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3"/>
                  <a:pt x="4" y="2"/>
                  <a:pt x="4" y="2"/>
                </a:cubicBezTo>
                <a:cubicBezTo>
                  <a:pt x="5" y="2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4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2" y="14"/>
                  <a:pt x="12" y="15"/>
                  <a:pt x="12" y="15"/>
                </a:cubicBezTo>
                <a:cubicBezTo>
                  <a:pt x="12" y="16"/>
                  <a:pt x="12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8"/>
                </a:cubicBezTo>
                <a:cubicBezTo>
                  <a:pt x="14" y="18"/>
                  <a:pt x="13" y="18"/>
                  <a:pt x="13" y="19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4" y="21"/>
                </a:cubicBezTo>
                <a:cubicBezTo>
                  <a:pt x="14" y="22"/>
                  <a:pt x="15" y="22"/>
                  <a:pt x="15" y="23"/>
                </a:cubicBezTo>
                <a:cubicBezTo>
                  <a:pt x="16" y="23"/>
                  <a:pt x="16" y="23"/>
                  <a:pt x="17" y="24"/>
                </a:cubicBezTo>
                <a:cubicBezTo>
                  <a:pt x="17" y="24"/>
                  <a:pt x="17" y="25"/>
                  <a:pt x="18" y="25"/>
                </a:cubicBezTo>
                <a:cubicBezTo>
                  <a:pt x="18" y="25"/>
                  <a:pt x="18" y="25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7"/>
                  <a:pt x="19" y="27"/>
                </a:cubicBezTo>
                <a:cubicBezTo>
                  <a:pt x="19" y="27"/>
                  <a:pt x="19" y="28"/>
                  <a:pt x="19" y="28"/>
                </a:cubicBezTo>
                <a:cubicBezTo>
                  <a:pt x="20" y="28"/>
                  <a:pt x="20" y="28"/>
                  <a:pt x="20" y="29"/>
                </a:cubicBezTo>
                <a:cubicBezTo>
                  <a:pt x="20" y="29"/>
                  <a:pt x="21" y="29"/>
                  <a:pt x="21" y="30"/>
                </a:cubicBezTo>
                <a:cubicBezTo>
                  <a:pt x="21" y="30"/>
                  <a:pt x="20" y="30"/>
                  <a:pt x="20" y="31"/>
                </a:cubicBezTo>
                <a:cubicBezTo>
                  <a:pt x="20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1" y="34"/>
                  <a:pt x="21" y="35"/>
                </a:cubicBezTo>
                <a:cubicBezTo>
                  <a:pt x="21" y="35"/>
                  <a:pt x="21" y="35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2" y="40"/>
                </a:cubicBezTo>
                <a:cubicBezTo>
                  <a:pt x="22" y="40"/>
                  <a:pt x="23" y="40"/>
                  <a:pt x="23" y="40"/>
                </a:cubicBezTo>
                <a:cubicBezTo>
                  <a:pt x="23" y="40"/>
                  <a:pt x="23" y="41"/>
                  <a:pt x="23" y="41"/>
                </a:cubicBezTo>
                <a:cubicBezTo>
                  <a:pt x="23" y="41"/>
                  <a:pt x="23" y="41"/>
                  <a:pt x="23" y="42"/>
                </a:cubicBezTo>
                <a:cubicBezTo>
                  <a:pt x="24" y="42"/>
                  <a:pt x="24" y="41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7" y="43"/>
                  <a:pt x="27" y="43"/>
                  <a:pt x="28" y="43"/>
                </a:cubicBezTo>
                <a:cubicBezTo>
                  <a:pt x="28" y="43"/>
                  <a:pt x="28" y="43"/>
                  <a:pt x="29" y="43"/>
                </a:cubicBezTo>
                <a:cubicBezTo>
                  <a:pt x="29" y="43"/>
                  <a:pt x="29" y="44"/>
                  <a:pt x="29" y="44"/>
                </a:cubicBezTo>
                <a:cubicBezTo>
                  <a:pt x="30" y="44"/>
                  <a:pt x="30" y="44"/>
                  <a:pt x="30" y="45"/>
                </a:cubicBezTo>
                <a:cubicBezTo>
                  <a:pt x="30" y="45"/>
                  <a:pt x="31" y="45"/>
                  <a:pt x="31" y="45"/>
                </a:cubicBezTo>
                <a:cubicBezTo>
                  <a:pt x="31" y="45"/>
                  <a:pt x="32" y="46"/>
                  <a:pt x="32" y="46"/>
                </a:cubicBezTo>
                <a:cubicBezTo>
                  <a:pt x="32" y="46"/>
                  <a:pt x="33" y="46"/>
                  <a:pt x="33" y="46"/>
                </a:cubicBezTo>
                <a:cubicBezTo>
                  <a:pt x="34" y="46"/>
                  <a:pt x="34" y="46"/>
                  <a:pt x="35" y="47"/>
                </a:cubicBezTo>
                <a:cubicBezTo>
                  <a:pt x="35" y="47"/>
                  <a:pt x="35" y="47"/>
                  <a:pt x="36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8" y="49"/>
                </a:cubicBezTo>
                <a:cubicBezTo>
                  <a:pt x="38" y="49"/>
                  <a:pt x="39" y="49"/>
                  <a:pt x="39" y="49"/>
                </a:cubicBezTo>
                <a:cubicBezTo>
                  <a:pt x="40" y="49"/>
                  <a:pt x="40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4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7"/>
                  <a:pt x="45" y="47"/>
                  <a:pt x="46" y="47"/>
                </a:cubicBezTo>
                <a:cubicBezTo>
                  <a:pt x="46" y="47"/>
                  <a:pt x="47" y="47"/>
                  <a:pt x="47" y="48"/>
                </a:cubicBezTo>
                <a:cubicBezTo>
                  <a:pt x="47" y="48"/>
                  <a:pt x="47" y="48"/>
                  <a:pt x="48" y="49"/>
                </a:cubicBezTo>
                <a:cubicBezTo>
                  <a:pt x="48" y="49"/>
                  <a:pt x="48" y="50"/>
                  <a:pt x="49" y="50"/>
                </a:cubicBezTo>
                <a:cubicBezTo>
                  <a:pt x="49" y="51"/>
                  <a:pt x="49" y="51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0"/>
                  <a:pt x="51" y="50"/>
                  <a:pt x="51" y="50"/>
                </a:cubicBezTo>
                <a:cubicBezTo>
                  <a:pt x="51" y="50"/>
                  <a:pt x="51" y="49"/>
                  <a:pt x="51" y="49"/>
                </a:cubicBezTo>
                <a:cubicBezTo>
                  <a:pt x="51" y="49"/>
                  <a:pt x="51" y="48"/>
                  <a:pt x="51" y="48"/>
                </a:cubicBezTo>
                <a:cubicBezTo>
                  <a:pt x="52" y="48"/>
                  <a:pt x="52" y="47"/>
                  <a:pt x="52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7"/>
                  <a:pt x="55" y="48"/>
                  <a:pt x="55" y="47"/>
                </a:cubicBezTo>
                <a:cubicBezTo>
                  <a:pt x="55" y="47"/>
                  <a:pt x="55" y="47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4" y="46"/>
                  <a:pt x="54" y="46"/>
                  <a:pt x="54" y="45"/>
                </a:cubicBezTo>
                <a:cubicBezTo>
                  <a:pt x="53" y="45"/>
                  <a:pt x="53" y="44"/>
                  <a:pt x="53" y="44"/>
                </a:cubicBezTo>
                <a:cubicBezTo>
                  <a:pt x="54" y="44"/>
                  <a:pt x="54" y="44"/>
                  <a:pt x="55" y="44"/>
                </a:cubicBezTo>
                <a:cubicBezTo>
                  <a:pt x="55" y="44"/>
                  <a:pt x="55" y="43"/>
                  <a:pt x="55" y="43"/>
                </a:cubicBezTo>
                <a:cubicBezTo>
                  <a:pt x="55" y="43"/>
                  <a:pt x="55" y="42"/>
                  <a:pt x="55" y="42"/>
                </a:cubicBezTo>
                <a:cubicBezTo>
                  <a:pt x="56" y="42"/>
                  <a:pt x="56" y="42"/>
                  <a:pt x="57" y="42"/>
                </a:cubicBezTo>
                <a:cubicBezTo>
                  <a:pt x="57" y="42"/>
                  <a:pt x="57" y="42"/>
                  <a:pt x="58" y="42"/>
                </a:cubicBezTo>
                <a:cubicBezTo>
                  <a:pt x="58" y="42"/>
                  <a:pt x="58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60" y="42"/>
                  <a:pt x="60" y="42"/>
                </a:cubicBezTo>
                <a:cubicBezTo>
                  <a:pt x="60" y="42"/>
                  <a:pt x="60" y="42"/>
                  <a:pt x="61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40"/>
                  <a:pt x="63" y="41"/>
                  <a:pt x="63" y="41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7"/>
                  <a:pt x="64" y="37"/>
                  <a:pt x="64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36"/>
                  <a:pt x="65" y="36"/>
                  <a:pt x="66" y="35"/>
                </a:cubicBezTo>
                <a:cubicBezTo>
                  <a:pt x="66" y="35"/>
                  <a:pt x="66" y="34"/>
                  <a:pt x="66" y="34"/>
                </a:cubicBezTo>
                <a:cubicBezTo>
                  <a:pt x="66" y="34"/>
                  <a:pt x="67" y="34"/>
                  <a:pt x="67" y="34"/>
                </a:cubicBezTo>
                <a:cubicBezTo>
                  <a:pt x="67" y="33"/>
                  <a:pt x="67" y="33"/>
                  <a:pt x="67" y="32"/>
                </a:cubicBezTo>
                <a:cubicBezTo>
                  <a:pt x="67" y="32"/>
                  <a:pt x="67" y="32"/>
                  <a:pt x="66" y="31"/>
                </a:cubicBezTo>
                <a:cubicBezTo>
                  <a:pt x="66" y="31"/>
                  <a:pt x="65" y="32"/>
                  <a:pt x="65" y="32"/>
                </a:cubicBezTo>
                <a:cubicBezTo>
                  <a:pt x="64" y="32"/>
                  <a:pt x="64" y="31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2" y="32"/>
                  <a:pt x="62" y="32"/>
                </a:cubicBezTo>
                <a:cubicBezTo>
                  <a:pt x="62" y="32"/>
                  <a:pt x="61" y="33"/>
                  <a:pt x="61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60" y="33"/>
                  <a:pt x="59" y="33"/>
                  <a:pt x="59" y="33"/>
                </a:cubicBezTo>
                <a:cubicBezTo>
                  <a:pt x="58" y="33"/>
                  <a:pt x="58" y="33"/>
                  <a:pt x="58" y="34"/>
                </a:cubicBezTo>
                <a:cubicBezTo>
                  <a:pt x="58" y="34"/>
                  <a:pt x="58" y="34"/>
                  <a:pt x="58" y="35"/>
                </a:cubicBezTo>
                <a:cubicBezTo>
                  <a:pt x="57" y="35"/>
                  <a:pt x="58" y="36"/>
                  <a:pt x="57" y="36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6" y="37"/>
                  <a:pt x="56" y="38"/>
                  <a:pt x="56" y="38"/>
                </a:cubicBezTo>
                <a:cubicBezTo>
                  <a:pt x="56" y="38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5" y="40"/>
                  <a:pt x="54" y="41"/>
                </a:cubicBezTo>
                <a:cubicBezTo>
                  <a:pt x="54" y="41"/>
                  <a:pt x="54" y="41"/>
                  <a:pt x="53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1" y="40"/>
                  <a:pt x="51" y="40"/>
                </a:cubicBezTo>
                <a:cubicBezTo>
                  <a:pt x="51" y="40"/>
                  <a:pt x="50" y="40"/>
                  <a:pt x="50" y="41"/>
                </a:cubicBezTo>
                <a:cubicBezTo>
                  <a:pt x="50" y="41"/>
                  <a:pt x="49" y="41"/>
                  <a:pt x="4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1"/>
                  <a:pt x="47" y="41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5" y="40"/>
                  <a:pt x="4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0"/>
                  <a:pt x="43" y="40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6"/>
                  <a:pt x="43" y="36"/>
                </a:cubicBezTo>
                <a:cubicBezTo>
                  <a:pt x="42" y="36"/>
                  <a:pt x="42" y="35"/>
                  <a:pt x="42" y="35"/>
                </a:cubicBezTo>
                <a:cubicBezTo>
                  <a:pt x="42" y="35"/>
                  <a:pt x="42" y="35"/>
                  <a:pt x="41" y="35"/>
                </a:cubicBezTo>
                <a:cubicBezTo>
                  <a:pt x="41" y="34"/>
                  <a:pt x="41" y="34"/>
                  <a:pt x="41" y="33"/>
                </a:cubicBezTo>
                <a:cubicBezTo>
                  <a:pt x="41" y="33"/>
                  <a:pt x="41" y="32"/>
                  <a:pt x="41" y="32"/>
                </a:cubicBezTo>
                <a:cubicBezTo>
                  <a:pt x="40" y="31"/>
                  <a:pt x="40" y="31"/>
                  <a:pt x="40" y="30"/>
                </a:cubicBezTo>
                <a:cubicBezTo>
                  <a:pt x="40" y="30"/>
                  <a:pt x="40" y="29"/>
                  <a:pt x="40" y="28"/>
                </a:cubicBezTo>
                <a:cubicBezTo>
                  <a:pt x="40" y="28"/>
                  <a:pt x="41" y="28"/>
                  <a:pt x="41" y="28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5"/>
                  <a:pt x="41" y="25"/>
                  <a:pt x="41" y="24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2"/>
                  <a:pt x="42" y="22"/>
                  <a:pt x="42" y="22"/>
                </a:cubicBezTo>
                <a:cubicBezTo>
                  <a:pt x="43" y="21"/>
                  <a:pt x="43" y="21"/>
                  <a:pt x="43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2" y="19"/>
                </a:cubicBezTo>
                <a:cubicBezTo>
                  <a:pt x="42" y="19"/>
                  <a:pt x="42" y="19"/>
                  <a:pt x="41" y="19"/>
                </a:cubicBezTo>
                <a:cubicBezTo>
                  <a:pt x="40" y="18"/>
                  <a:pt x="40" y="18"/>
                  <a:pt x="39" y="18"/>
                </a:cubicBezTo>
                <a:cubicBezTo>
                  <a:pt x="39" y="18"/>
                  <a:pt x="38" y="17"/>
                  <a:pt x="38" y="17"/>
                </a:cubicBezTo>
                <a:cubicBezTo>
                  <a:pt x="38" y="17"/>
                  <a:pt x="39" y="17"/>
                  <a:pt x="39" y="16"/>
                </a:cubicBezTo>
                <a:cubicBezTo>
                  <a:pt x="39" y="16"/>
                  <a:pt x="38" y="16"/>
                  <a:pt x="38" y="15"/>
                </a:cubicBezTo>
                <a:cubicBezTo>
                  <a:pt x="38" y="15"/>
                  <a:pt x="38" y="15"/>
                  <a:pt x="38" y="14"/>
                </a:cubicBezTo>
                <a:cubicBezTo>
                  <a:pt x="38" y="14"/>
                  <a:pt x="38" y="14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7" y="13"/>
                  <a:pt x="37" y="13"/>
                </a:cubicBezTo>
                <a:cubicBezTo>
                  <a:pt x="37" y="12"/>
                  <a:pt x="37" y="12"/>
                  <a:pt x="37" y="11"/>
                </a:cubicBezTo>
                <a:cubicBezTo>
                  <a:pt x="37" y="11"/>
                  <a:pt x="37" y="11"/>
                  <a:pt x="37" y="10"/>
                </a:cubicBezTo>
                <a:cubicBezTo>
                  <a:pt x="36" y="10"/>
                  <a:pt x="37" y="10"/>
                  <a:pt x="36" y="9"/>
                </a:cubicBezTo>
                <a:cubicBezTo>
                  <a:pt x="36" y="9"/>
                  <a:pt x="36" y="9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3" y="8"/>
                </a:cubicBezTo>
                <a:cubicBezTo>
                  <a:pt x="33" y="8"/>
                  <a:pt x="33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9"/>
                  <a:pt x="32" y="9"/>
                  <a:pt x="31" y="9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10"/>
                  <a:pt x="29" y="9"/>
                  <a:pt x="28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7"/>
                </a:cubicBezTo>
                <a:cubicBezTo>
                  <a:pt x="27" y="7"/>
                  <a:pt x="28" y="7"/>
                  <a:pt x="27" y="6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5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4"/>
                </a:cubicBezTo>
                <a:cubicBezTo>
                  <a:pt x="12" y="4"/>
                  <a:pt x="12" y="3"/>
                  <a:pt x="11" y="3"/>
                </a:cubicBezTo>
                <a:cubicBezTo>
                  <a:pt x="11" y="3"/>
                  <a:pt x="10" y="3"/>
                  <a:pt x="10" y="3"/>
                </a:cubicBezTo>
                <a:cubicBezTo>
                  <a:pt x="10" y="3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0" name="Freeform 14">
            <a:extLst>
              <a:ext uri="{FF2B5EF4-FFF2-40B4-BE49-F238E27FC236}">
                <a16:creationId xmlns:a16="http://schemas.microsoft.com/office/drawing/2014/main" id="{55A03121-6BB9-C242-8C45-2AAC38975076}"/>
              </a:ext>
            </a:extLst>
          </p:cNvPr>
          <p:cNvSpPr>
            <a:spLocks/>
          </p:cNvSpPr>
          <p:nvPr/>
        </p:nvSpPr>
        <p:spPr bwMode="auto">
          <a:xfrm>
            <a:off x="3806215" y="4216912"/>
            <a:ext cx="104614" cy="138892"/>
          </a:xfrm>
          <a:custGeom>
            <a:avLst/>
            <a:gdLst>
              <a:gd name="T0" fmla="*/ 2 w 8"/>
              <a:gd name="T1" fmla="*/ 11 h 11"/>
              <a:gd name="T2" fmla="*/ 3 w 8"/>
              <a:gd name="T3" fmla="*/ 10 h 11"/>
              <a:gd name="T4" fmla="*/ 4 w 8"/>
              <a:gd name="T5" fmla="*/ 10 h 11"/>
              <a:gd name="T6" fmla="*/ 6 w 8"/>
              <a:gd name="T7" fmla="*/ 10 h 11"/>
              <a:gd name="T8" fmla="*/ 6 w 8"/>
              <a:gd name="T9" fmla="*/ 9 h 11"/>
              <a:gd name="T10" fmla="*/ 7 w 8"/>
              <a:gd name="T11" fmla="*/ 7 h 11"/>
              <a:gd name="T12" fmla="*/ 7 w 8"/>
              <a:gd name="T13" fmla="*/ 6 h 11"/>
              <a:gd name="T14" fmla="*/ 8 w 8"/>
              <a:gd name="T15" fmla="*/ 5 h 11"/>
              <a:gd name="T16" fmla="*/ 8 w 8"/>
              <a:gd name="T17" fmla="*/ 5 h 11"/>
              <a:gd name="T18" fmla="*/ 7 w 8"/>
              <a:gd name="T19" fmla="*/ 3 h 11"/>
              <a:gd name="T20" fmla="*/ 7 w 8"/>
              <a:gd name="T21" fmla="*/ 2 h 11"/>
              <a:gd name="T22" fmla="*/ 6 w 8"/>
              <a:gd name="T23" fmla="*/ 2 h 11"/>
              <a:gd name="T24" fmla="*/ 5 w 8"/>
              <a:gd name="T25" fmla="*/ 2 h 11"/>
              <a:gd name="T26" fmla="*/ 4 w 8"/>
              <a:gd name="T27" fmla="*/ 1 h 11"/>
              <a:gd name="T28" fmla="*/ 3 w 8"/>
              <a:gd name="T29" fmla="*/ 1 h 11"/>
              <a:gd name="T30" fmla="*/ 2 w 8"/>
              <a:gd name="T31" fmla="*/ 0 h 11"/>
              <a:gd name="T32" fmla="*/ 2 w 8"/>
              <a:gd name="T33" fmla="*/ 0 h 11"/>
              <a:gd name="T34" fmla="*/ 2 w 8"/>
              <a:gd name="T35" fmla="*/ 1 h 11"/>
              <a:gd name="T36" fmla="*/ 1 w 8"/>
              <a:gd name="T37" fmla="*/ 2 h 11"/>
              <a:gd name="T38" fmla="*/ 1 w 8"/>
              <a:gd name="T39" fmla="*/ 5 h 11"/>
              <a:gd name="T40" fmla="*/ 2 w 8"/>
              <a:gd name="T41" fmla="*/ 7 h 11"/>
              <a:gd name="T42" fmla="*/ 2 w 8"/>
              <a:gd name="T43" fmla="*/ 8 h 11"/>
              <a:gd name="T44" fmla="*/ 1 w 8"/>
              <a:gd name="T45" fmla="*/ 9 h 11"/>
              <a:gd name="T46" fmla="*/ 0 w 8"/>
              <a:gd name="T47" fmla="*/ 10 h 11"/>
              <a:gd name="T48" fmla="*/ 0 w 8"/>
              <a:gd name="T49" fmla="*/ 10 h 11"/>
              <a:gd name="T50" fmla="*/ 1 w 8"/>
              <a:gd name="T51" fmla="*/ 11 h 11"/>
              <a:gd name="T52" fmla="*/ 2 w 8"/>
              <a:gd name="T5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" h="11">
                <a:moveTo>
                  <a:pt x="2" y="11"/>
                </a:moveTo>
                <a:cubicBezTo>
                  <a:pt x="2" y="11"/>
                  <a:pt x="3" y="10"/>
                  <a:pt x="3" y="10"/>
                </a:cubicBezTo>
                <a:cubicBezTo>
                  <a:pt x="4" y="10"/>
                  <a:pt x="4" y="11"/>
                  <a:pt x="4" y="10"/>
                </a:cubicBezTo>
                <a:cubicBezTo>
                  <a:pt x="5" y="10"/>
                  <a:pt x="5" y="10"/>
                  <a:pt x="6" y="10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2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4"/>
                  <a:pt x="1" y="5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9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1" name="Freeform 15">
            <a:extLst>
              <a:ext uri="{FF2B5EF4-FFF2-40B4-BE49-F238E27FC236}">
                <a16:creationId xmlns:a16="http://schemas.microsoft.com/office/drawing/2014/main" id="{01D1A16A-0ED2-754D-BED5-F8FEFF0278BD}"/>
              </a:ext>
            </a:extLst>
          </p:cNvPr>
          <p:cNvSpPr>
            <a:spLocks/>
          </p:cNvSpPr>
          <p:nvPr/>
        </p:nvSpPr>
        <p:spPr bwMode="auto">
          <a:xfrm>
            <a:off x="3210870" y="3989130"/>
            <a:ext cx="439376" cy="416674"/>
          </a:xfrm>
          <a:custGeom>
            <a:avLst/>
            <a:gdLst>
              <a:gd name="T0" fmla="*/ 33 w 34"/>
              <a:gd name="T1" fmla="*/ 10 h 33"/>
              <a:gd name="T2" fmla="*/ 31 w 34"/>
              <a:gd name="T3" fmla="*/ 9 h 33"/>
              <a:gd name="T4" fmla="*/ 31 w 34"/>
              <a:gd name="T5" fmla="*/ 7 h 33"/>
              <a:gd name="T6" fmla="*/ 29 w 34"/>
              <a:gd name="T7" fmla="*/ 6 h 33"/>
              <a:gd name="T8" fmla="*/ 28 w 34"/>
              <a:gd name="T9" fmla="*/ 6 h 33"/>
              <a:gd name="T10" fmla="*/ 27 w 34"/>
              <a:gd name="T11" fmla="*/ 5 h 33"/>
              <a:gd name="T12" fmla="*/ 29 w 34"/>
              <a:gd name="T13" fmla="*/ 4 h 33"/>
              <a:gd name="T14" fmla="*/ 27 w 34"/>
              <a:gd name="T15" fmla="*/ 3 h 33"/>
              <a:gd name="T16" fmla="*/ 25 w 34"/>
              <a:gd name="T17" fmla="*/ 4 h 33"/>
              <a:gd name="T18" fmla="*/ 23 w 34"/>
              <a:gd name="T19" fmla="*/ 4 h 33"/>
              <a:gd name="T20" fmla="*/ 22 w 34"/>
              <a:gd name="T21" fmla="*/ 6 h 33"/>
              <a:gd name="T22" fmla="*/ 19 w 34"/>
              <a:gd name="T23" fmla="*/ 4 h 33"/>
              <a:gd name="T24" fmla="*/ 17 w 34"/>
              <a:gd name="T25" fmla="*/ 4 h 33"/>
              <a:gd name="T26" fmla="*/ 13 w 34"/>
              <a:gd name="T27" fmla="*/ 4 h 33"/>
              <a:gd name="T28" fmla="*/ 12 w 34"/>
              <a:gd name="T29" fmla="*/ 2 h 33"/>
              <a:gd name="T30" fmla="*/ 9 w 34"/>
              <a:gd name="T31" fmla="*/ 2 h 33"/>
              <a:gd name="T32" fmla="*/ 9 w 34"/>
              <a:gd name="T33" fmla="*/ 0 h 33"/>
              <a:gd name="T34" fmla="*/ 8 w 34"/>
              <a:gd name="T35" fmla="*/ 1 h 33"/>
              <a:gd name="T36" fmla="*/ 8 w 34"/>
              <a:gd name="T37" fmla="*/ 2 h 33"/>
              <a:gd name="T38" fmla="*/ 5 w 34"/>
              <a:gd name="T39" fmla="*/ 3 h 33"/>
              <a:gd name="T40" fmla="*/ 4 w 34"/>
              <a:gd name="T41" fmla="*/ 3 h 33"/>
              <a:gd name="T42" fmla="*/ 3 w 34"/>
              <a:gd name="T43" fmla="*/ 2 h 33"/>
              <a:gd name="T44" fmla="*/ 1 w 34"/>
              <a:gd name="T45" fmla="*/ 4 h 33"/>
              <a:gd name="T46" fmla="*/ 1 w 34"/>
              <a:gd name="T47" fmla="*/ 7 h 33"/>
              <a:gd name="T48" fmla="*/ 1 w 34"/>
              <a:gd name="T49" fmla="*/ 9 h 33"/>
              <a:gd name="T50" fmla="*/ 2 w 34"/>
              <a:gd name="T51" fmla="*/ 11 h 33"/>
              <a:gd name="T52" fmla="*/ 2 w 34"/>
              <a:gd name="T53" fmla="*/ 14 h 33"/>
              <a:gd name="T54" fmla="*/ 6 w 34"/>
              <a:gd name="T55" fmla="*/ 15 h 33"/>
              <a:gd name="T56" fmla="*/ 8 w 34"/>
              <a:gd name="T57" fmla="*/ 16 h 33"/>
              <a:gd name="T58" fmla="*/ 9 w 34"/>
              <a:gd name="T59" fmla="*/ 17 h 33"/>
              <a:gd name="T60" fmla="*/ 12 w 34"/>
              <a:gd name="T61" fmla="*/ 17 h 33"/>
              <a:gd name="T62" fmla="*/ 14 w 34"/>
              <a:gd name="T63" fmla="*/ 17 h 33"/>
              <a:gd name="T64" fmla="*/ 13 w 34"/>
              <a:gd name="T65" fmla="*/ 20 h 33"/>
              <a:gd name="T66" fmla="*/ 13 w 34"/>
              <a:gd name="T67" fmla="*/ 24 h 33"/>
              <a:gd name="T68" fmla="*/ 13 w 34"/>
              <a:gd name="T69" fmla="*/ 26 h 33"/>
              <a:gd name="T70" fmla="*/ 15 w 34"/>
              <a:gd name="T71" fmla="*/ 28 h 33"/>
              <a:gd name="T72" fmla="*/ 15 w 34"/>
              <a:gd name="T73" fmla="*/ 31 h 33"/>
              <a:gd name="T74" fmla="*/ 16 w 34"/>
              <a:gd name="T75" fmla="*/ 32 h 33"/>
              <a:gd name="T76" fmla="*/ 19 w 34"/>
              <a:gd name="T77" fmla="*/ 33 h 33"/>
              <a:gd name="T78" fmla="*/ 22 w 34"/>
              <a:gd name="T79" fmla="*/ 30 h 33"/>
              <a:gd name="T80" fmla="*/ 24 w 34"/>
              <a:gd name="T81" fmla="*/ 28 h 33"/>
              <a:gd name="T82" fmla="*/ 22 w 34"/>
              <a:gd name="T83" fmla="*/ 26 h 33"/>
              <a:gd name="T84" fmla="*/ 21 w 34"/>
              <a:gd name="T85" fmla="*/ 23 h 33"/>
              <a:gd name="T86" fmla="*/ 23 w 34"/>
              <a:gd name="T87" fmla="*/ 23 h 33"/>
              <a:gd name="T88" fmla="*/ 24 w 34"/>
              <a:gd name="T89" fmla="*/ 24 h 33"/>
              <a:gd name="T90" fmla="*/ 27 w 34"/>
              <a:gd name="T91" fmla="*/ 23 h 33"/>
              <a:gd name="T92" fmla="*/ 29 w 34"/>
              <a:gd name="T93" fmla="*/ 22 h 33"/>
              <a:gd name="T94" fmla="*/ 30 w 34"/>
              <a:gd name="T95" fmla="*/ 21 h 33"/>
              <a:gd name="T96" fmla="*/ 31 w 34"/>
              <a:gd name="T97" fmla="*/ 20 h 33"/>
              <a:gd name="T98" fmla="*/ 30 w 34"/>
              <a:gd name="T99" fmla="*/ 17 h 33"/>
              <a:gd name="T100" fmla="*/ 30 w 34"/>
              <a:gd name="T101" fmla="*/ 15 h 33"/>
              <a:gd name="T102" fmla="*/ 32 w 34"/>
              <a:gd name="T103" fmla="*/ 14 h 33"/>
              <a:gd name="T104" fmla="*/ 32 w 34"/>
              <a:gd name="T105" fmla="*/ 13 h 33"/>
              <a:gd name="T106" fmla="*/ 34 w 34"/>
              <a:gd name="T107" fmla="*/ 11 h 33"/>
              <a:gd name="T108" fmla="*/ 34 w 34"/>
              <a:gd name="T10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" h="33">
                <a:moveTo>
                  <a:pt x="34" y="10"/>
                </a:moveTo>
                <a:cubicBezTo>
                  <a:pt x="33" y="10"/>
                  <a:pt x="33" y="10"/>
                  <a:pt x="33" y="10"/>
                </a:cubicBezTo>
                <a:cubicBezTo>
                  <a:pt x="32" y="10"/>
                  <a:pt x="32" y="10"/>
                  <a:pt x="31" y="10"/>
                </a:cubicBezTo>
                <a:cubicBezTo>
                  <a:pt x="31" y="10"/>
                  <a:pt x="31" y="10"/>
                  <a:pt x="31" y="9"/>
                </a:cubicBezTo>
                <a:cubicBezTo>
                  <a:pt x="30" y="9"/>
                  <a:pt x="31" y="9"/>
                  <a:pt x="31" y="8"/>
                </a:cubicBezTo>
                <a:cubicBezTo>
                  <a:pt x="31" y="8"/>
                  <a:pt x="31" y="7"/>
                  <a:pt x="31" y="7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6"/>
                </a:cubicBezTo>
                <a:cubicBezTo>
                  <a:pt x="29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5"/>
                  <a:pt x="27" y="5"/>
                  <a:pt x="27" y="4"/>
                </a:cubicBezTo>
                <a:cubicBezTo>
                  <a:pt x="28" y="4"/>
                  <a:pt x="29" y="4"/>
                  <a:pt x="29" y="4"/>
                </a:cubicBezTo>
                <a:cubicBezTo>
                  <a:pt x="29" y="3"/>
                  <a:pt x="28" y="3"/>
                  <a:pt x="28" y="3"/>
                </a:cubicBezTo>
                <a:cubicBezTo>
                  <a:pt x="28" y="3"/>
                  <a:pt x="28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6" y="4"/>
                  <a:pt x="25" y="4"/>
                </a:cubicBezTo>
                <a:cubicBezTo>
                  <a:pt x="25" y="4"/>
                  <a:pt x="24" y="4"/>
                  <a:pt x="24" y="4"/>
                </a:cubicBezTo>
                <a:cubicBezTo>
                  <a:pt x="24" y="4"/>
                  <a:pt x="23" y="4"/>
                  <a:pt x="23" y="4"/>
                </a:cubicBezTo>
                <a:cubicBezTo>
                  <a:pt x="23" y="4"/>
                  <a:pt x="22" y="4"/>
                  <a:pt x="22" y="5"/>
                </a:cubicBezTo>
                <a:cubicBezTo>
                  <a:pt x="22" y="5"/>
                  <a:pt x="22" y="5"/>
                  <a:pt x="22" y="6"/>
                </a:cubicBezTo>
                <a:cubicBezTo>
                  <a:pt x="21" y="6"/>
                  <a:pt x="21" y="5"/>
                  <a:pt x="20" y="5"/>
                </a:cubicBezTo>
                <a:cubicBezTo>
                  <a:pt x="19" y="5"/>
                  <a:pt x="19" y="5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4" y="4"/>
                  <a:pt x="13" y="5"/>
                  <a:pt x="13" y="4"/>
                </a:cubicBezTo>
                <a:cubicBezTo>
                  <a:pt x="12" y="4"/>
                  <a:pt x="13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10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8" y="0"/>
                  <a:pt x="8" y="1"/>
                </a:cubicBezTo>
                <a:cubicBezTo>
                  <a:pt x="8" y="1"/>
                  <a:pt x="9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2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1" y="8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2" y="10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3" y="15"/>
                  <a:pt x="3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7"/>
                  <a:pt x="10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2"/>
                  <a:pt x="13" y="22"/>
                </a:cubicBezTo>
                <a:cubicBezTo>
                  <a:pt x="13" y="23"/>
                  <a:pt x="13" y="23"/>
                  <a:pt x="13" y="24"/>
                </a:cubicBezTo>
                <a:cubicBezTo>
                  <a:pt x="13" y="24"/>
                  <a:pt x="14" y="24"/>
                  <a:pt x="14" y="25"/>
                </a:cubicBezTo>
                <a:cubicBezTo>
                  <a:pt x="14" y="25"/>
                  <a:pt x="13" y="25"/>
                  <a:pt x="13" y="26"/>
                </a:cubicBezTo>
                <a:cubicBezTo>
                  <a:pt x="13" y="26"/>
                  <a:pt x="13" y="27"/>
                  <a:pt x="13" y="27"/>
                </a:cubicBezTo>
                <a:cubicBezTo>
                  <a:pt x="14" y="28"/>
                  <a:pt x="14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30"/>
                  <a:pt x="15" y="30"/>
                  <a:pt x="15" y="31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7" y="33"/>
                  <a:pt x="17" y="33"/>
                </a:cubicBezTo>
                <a:cubicBezTo>
                  <a:pt x="18" y="33"/>
                  <a:pt x="18" y="33"/>
                  <a:pt x="19" y="33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1"/>
                  <a:pt x="21" y="31"/>
                  <a:pt x="22" y="30"/>
                </a:cubicBezTo>
                <a:cubicBezTo>
                  <a:pt x="22" y="30"/>
                  <a:pt x="23" y="30"/>
                  <a:pt x="23" y="29"/>
                </a:cubicBezTo>
                <a:cubicBezTo>
                  <a:pt x="24" y="29"/>
                  <a:pt x="24" y="28"/>
                  <a:pt x="24" y="28"/>
                </a:cubicBezTo>
                <a:cubicBezTo>
                  <a:pt x="24" y="27"/>
                  <a:pt x="23" y="28"/>
                  <a:pt x="22" y="28"/>
                </a:cubicBezTo>
                <a:cubicBezTo>
                  <a:pt x="22" y="27"/>
                  <a:pt x="22" y="26"/>
                  <a:pt x="22" y="26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4"/>
                  <a:pt x="20" y="23"/>
                  <a:pt x="21" y="23"/>
                </a:cubicBezTo>
                <a:cubicBezTo>
                  <a:pt x="21" y="23"/>
                  <a:pt x="21" y="23"/>
                  <a:pt x="22" y="23"/>
                </a:cubicBezTo>
                <a:cubicBezTo>
                  <a:pt x="22" y="23"/>
                  <a:pt x="22" y="23"/>
                  <a:pt x="23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3"/>
                  <a:pt x="24" y="23"/>
                  <a:pt x="24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0" y="18"/>
                  <a:pt x="30" y="18"/>
                  <a:pt x="30" y="17"/>
                </a:cubicBezTo>
                <a:cubicBezTo>
                  <a:pt x="30" y="17"/>
                  <a:pt x="30" y="16"/>
                  <a:pt x="30" y="16"/>
                </a:cubicBezTo>
                <a:cubicBezTo>
                  <a:pt x="30" y="16"/>
                  <a:pt x="30" y="16"/>
                  <a:pt x="30" y="15"/>
                </a:cubicBezTo>
                <a:cubicBezTo>
                  <a:pt x="30" y="15"/>
                  <a:pt x="31" y="15"/>
                  <a:pt x="31" y="15"/>
                </a:cubicBezTo>
                <a:cubicBezTo>
                  <a:pt x="32" y="15"/>
                  <a:pt x="32" y="15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3"/>
                  <a:pt x="32" y="13"/>
                  <a:pt x="32" y="13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0"/>
                </a:cubicBezTo>
                <a:cubicBezTo>
                  <a:pt x="34" y="10"/>
                  <a:pt x="34" y="10"/>
                  <a:pt x="34" y="1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2" name="Freeform 16">
            <a:extLst>
              <a:ext uri="{FF2B5EF4-FFF2-40B4-BE49-F238E27FC236}">
                <a16:creationId xmlns:a16="http://schemas.microsoft.com/office/drawing/2014/main" id="{F5232102-768B-7447-BF25-12FC6A891BF6}"/>
              </a:ext>
            </a:extLst>
          </p:cNvPr>
          <p:cNvSpPr>
            <a:spLocks/>
          </p:cNvSpPr>
          <p:nvPr/>
        </p:nvSpPr>
        <p:spPr bwMode="auto">
          <a:xfrm>
            <a:off x="3781488" y="5528044"/>
            <a:ext cx="180696" cy="175929"/>
          </a:xfrm>
          <a:custGeom>
            <a:avLst/>
            <a:gdLst>
              <a:gd name="T0" fmla="*/ 12 w 14"/>
              <a:gd name="T1" fmla="*/ 7 h 14"/>
              <a:gd name="T2" fmla="*/ 11 w 14"/>
              <a:gd name="T3" fmla="*/ 6 h 14"/>
              <a:gd name="T4" fmla="*/ 10 w 14"/>
              <a:gd name="T5" fmla="*/ 4 h 14"/>
              <a:gd name="T6" fmla="*/ 9 w 14"/>
              <a:gd name="T7" fmla="*/ 4 h 14"/>
              <a:gd name="T8" fmla="*/ 8 w 14"/>
              <a:gd name="T9" fmla="*/ 4 h 14"/>
              <a:gd name="T10" fmla="*/ 8 w 14"/>
              <a:gd name="T11" fmla="*/ 3 h 14"/>
              <a:gd name="T12" fmla="*/ 7 w 14"/>
              <a:gd name="T13" fmla="*/ 3 h 14"/>
              <a:gd name="T14" fmla="*/ 6 w 14"/>
              <a:gd name="T15" fmla="*/ 1 h 14"/>
              <a:gd name="T16" fmla="*/ 5 w 14"/>
              <a:gd name="T17" fmla="*/ 2 h 14"/>
              <a:gd name="T18" fmla="*/ 5 w 14"/>
              <a:gd name="T19" fmla="*/ 2 h 14"/>
              <a:gd name="T20" fmla="*/ 4 w 14"/>
              <a:gd name="T21" fmla="*/ 1 h 14"/>
              <a:gd name="T22" fmla="*/ 4 w 14"/>
              <a:gd name="T23" fmla="*/ 0 h 14"/>
              <a:gd name="T24" fmla="*/ 3 w 14"/>
              <a:gd name="T25" fmla="*/ 0 h 14"/>
              <a:gd name="T26" fmla="*/ 2 w 14"/>
              <a:gd name="T27" fmla="*/ 0 h 14"/>
              <a:gd name="T28" fmla="*/ 1 w 14"/>
              <a:gd name="T29" fmla="*/ 0 h 14"/>
              <a:gd name="T30" fmla="*/ 0 w 14"/>
              <a:gd name="T31" fmla="*/ 0 h 14"/>
              <a:gd name="T32" fmla="*/ 0 w 14"/>
              <a:gd name="T33" fmla="*/ 0 h 14"/>
              <a:gd name="T34" fmla="*/ 0 w 14"/>
              <a:gd name="T35" fmla="*/ 0 h 14"/>
              <a:gd name="T36" fmla="*/ 0 w 14"/>
              <a:gd name="T37" fmla="*/ 1 h 14"/>
              <a:gd name="T38" fmla="*/ 0 w 14"/>
              <a:gd name="T39" fmla="*/ 3 h 14"/>
              <a:gd name="T40" fmla="*/ 0 w 14"/>
              <a:gd name="T41" fmla="*/ 4 h 14"/>
              <a:gd name="T42" fmla="*/ 0 w 14"/>
              <a:gd name="T43" fmla="*/ 6 h 14"/>
              <a:gd name="T44" fmla="*/ 0 w 14"/>
              <a:gd name="T45" fmla="*/ 7 h 14"/>
              <a:gd name="T46" fmla="*/ 0 w 14"/>
              <a:gd name="T47" fmla="*/ 8 h 14"/>
              <a:gd name="T48" fmla="*/ 0 w 14"/>
              <a:gd name="T49" fmla="*/ 9 h 14"/>
              <a:gd name="T50" fmla="*/ 0 w 14"/>
              <a:gd name="T51" fmla="*/ 10 h 14"/>
              <a:gd name="T52" fmla="*/ 0 w 14"/>
              <a:gd name="T53" fmla="*/ 11 h 14"/>
              <a:gd name="T54" fmla="*/ 1 w 14"/>
              <a:gd name="T55" fmla="*/ 11 h 14"/>
              <a:gd name="T56" fmla="*/ 2 w 14"/>
              <a:gd name="T57" fmla="*/ 12 h 14"/>
              <a:gd name="T58" fmla="*/ 2 w 14"/>
              <a:gd name="T59" fmla="*/ 12 h 14"/>
              <a:gd name="T60" fmla="*/ 3 w 14"/>
              <a:gd name="T61" fmla="*/ 12 h 14"/>
              <a:gd name="T62" fmla="*/ 4 w 14"/>
              <a:gd name="T63" fmla="*/ 12 h 14"/>
              <a:gd name="T64" fmla="*/ 5 w 14"/>
              <a:gd name="T65" fmla="*/ 13 h 14"/>
              <a:gd name="T66" fmla="*/ 6 w 14"/>
              <a:gd name="T67" fmla="*/ 14 h 14"/>
              <a:gd name="T68" fmla="*/ 7 w 14"/>
              <a:gd name="T69" fmla="*/ 13 h 14"/>
              <a:gd name="T70" fmla="*/ 8 w 14"/>
              <a:gd name="T71" fmla="*/ 13 h 14"/>
              <a:gd name="T72" fmla="*/ 9 w 14"/>
              <a:gd name="T73" fmla="*/ 13 h 14"/>
              <a:gd name="T74" fmla="*/ 9 w 14"/>
              <a:gd name="T75" fmla="*/ 14 h 14"/>
              <a:gd name="T76" fmla="*/ 11 w 14"/>
              <a:gd name="T77" fmla="*/ 13 h 14"/>
              <a:gd name="T78" fmla="*/ 11 w 14"/>
              <a:gd name="T79" fmla="*/ 12 h 14"/>
              <a:gd name="T80" fmla="*/ 12 w 14"/>
              <a:gd name="T81" fmla="*/ 11 h 14"/>
              <a:gd name="T82" fmla="*/ 12 w 14"/>
              <a:gd name="T83" fmla="*/ 10 h 14"/>
              <a:gd name="T84" fmla="*/ 13 w 14"/>
              <a:gd name="T85" fmla="*/ 9 h 14"/>
              <a:gd name="T86" fmla="*/ 14 w 14"/>
              <a:gd name="T87" fmla="*/ 8 h 14"/>
              <a:gd name="T88" fmla="*/ 14 w 14"/>
              <a:gd name="T89" fmla="*/ 8 h 14"/>
              <a:gd name="T90" fmla="*/ 12 w 14"/>
              <a:gd name="T91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" h="14">
                <a:moveTo>
                  <a:pt x="12" y="7"/>
                </a:moveTo>
                <a:cubicBezTo>
                  <a:pt x="11" y="7"/>
                  <a:pt x="11" y="6"/>
                  <a:pt x="11" y="6"/>
                </a:cubicBezTo>
                <a:cubicBezTo>
                  <a:pt x="11" y="5"/>
                  <a:pt x="11" y="5"/>
                  <a:pt x="10" y="4"/>
                </a:cubicBezTo>
                <a:cubicBezTo>
                  <a:pt x="10" y="4"/>
                  <a:pt x="10" y="5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5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6" y="13"/>
                  <a:pt x="6" y="14"/>
                </a:cubicBezTo>
                <a:cubicBezTo>
                  <a:pt x="6" y="14"/>
                  <a:pt x="7" y="13"/>
                  <a:pt x="7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4"/>
                  <a:pt x="10" y="13"/>
                  <a:pt x="11" y="13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2" y="11"/>
                </a:cubicBezTo>
                <a:cubicBezTo>
                  <a:pt x="12" y="11"/>
                  <a:pt x="12" y="11"/>
                  <a:pt x="12" y="10"/>
                </a:cubicBezTo>
                <a:cubicBezTo>
                  <a:pt x="13" y="10"/>
                  <a:pt x="13" y="9"/>
                  <a:pt x="13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8"/>
                  <a:pt x="12" y="8"/>
                  <a:pt x="12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3" name="Freeform 17">
            <a:extLst>
              <a:ext uri="{FF2B5EF4-FFF2-40B4-BE49-F238E27FC236}">
                <a16:creationId xmlns:a16="http://schemas.microsoft.com/office/drawing/2014/main" id="{4481C6E0-E0EB-E846-87C0-9C0C2ABD54BB}"/>
              </a:ext>
            </a:extLst>
          </p:cNvPr>
          <p:cNvSpPr>
            <a:spLocks/>
          </p:cNvSpPr>
          <p:nvPr/>
        </p:nvSpPr>
        <p:spPr bwMode="auto">
          <a:xfrm>
            <a:off x="5034946" y="3422454"/>
            <a:ext cx="285309" cy="225929"/>
          </a:xfrm>
          <a:custGeom>
            <a:avLst/>
            <a:gdLst>
              <a:gd name="T0" fmla="*/ 13 w 22"/>
              <a:gd name="T1" fmla="*/ 5 h 18"/>
              <a:gd name="T2" fmla="*/ 22 w 22"/>
              <a:gd name="T3" fmla="*/ 5 h 18"/>
              <a:gd name="T4" fmla="*/ 22 w 22"/>
              <a:gd name="T5" fmla="*/ 0 h 18"/>
              <a:gd name="T6" fmla="*/ 21 w 22"/>
              <a:gd name="T7" fmla="*/ 0 h 18"/>
              <a:gd name="T8" fmla="*/ 10 w 22"/>
              <a:gd name="T9" fmla="*/ 0 h 18"/>
              <a:gd name="T10" fmla="*/ 10 w 22"/>
              <a:gd name="T11" fmla="*/ 0 h 18"/>
              <a:gd name="T12" fmla="*/ 10 w 22"/>
              <a:gd name="T13" fmla="*/ 2 h 18"/>
              <a:gd name="T14" fmla="*/ 9 w 22"/>
              <a:gd name="T15" fmla="*/ 3 h 18"/>
              <a:gd name="T16" fmla="*/ 8 w 22"/>
              <a:gd name="T17" fmla="*/ 3 h 18"/>
              <a:gd name="T18" fmla="*/ 7 w 22"/>
              <a:gd name="T19" fmla="*/ 4 h 18"/>
              <a:gd name="T20" fmla="*/ 6 w 22"/>
              <a:gd name="T21" fmla="*/ 6 h 18"/>
              <a:gd name="T22" fmla="*/ 6 w 22"/>
              <a:gd name="T23" fmla="*/ 7 h 18"/>
              <a:gd name="T24" fmla="*/ 6 w 22"/>
              <a:gd name="T25" fmla="*/ 8 h 18"/>
              <a:gd name="T26" fmla="*/ 5 w 22"/>
              <a:gd name="T27" fmla="*/ 9 h 18"/>
              <a:gd name="T28" fmla="*/ 4 w 22"/>
              <a:gd name="T29" fmla="*/ 10 h 18"/>
              <a:gd name="T30" fmla="*/ 4 w 22"/>
              <a:gd name="T31" fmla="*/ 11 h 18"/>
              <a:gd name="T32" fmla="*/ 3 w 22"/>
              <a:gd name="T33" fmla="*/ 12 h 18"/>
              <a:gd name="T34" fmla="*/ 3 w 22"/>
              <a:gd name="T35" fmla="*/ 13 h 18"/>
              <a:gd name="T36" fmla="*/ 2 w 22"/>
              <a:gd name="T37" fmla="*/ 14 h 18"/>
              <a:gd name="T38" fmla="*/ 1 w 22"/>
              <a:gd name="T39" fmla="*/ 15 h 18"/>
              <a:gd name="T40" fmla="*/ 1 w 22"/>
              <a:gd name="T41" fmla="*/ 16 h 18"/>
              <a:gd name="T42" fmla="*/ 0 w 22"/>
              <a:gd name="T43" fmla="*/ 17 h 18"/>
              <a:gd name="T44" fmla="*/ 0 w 22"/>
              <a:gd name="T45" fmla="*/ 18 h 18"/>
              <a:gd name="T46" fmla="*/ 0 w 22"/>
              <a:gd name="T47" fmla="*/ 18 h 18"/>
              <a:gd name="T48" fmla="*/ 11 w 22"/>
              <a:gd name="T49" fmla="*/ 18 h 18"/>
              <a:gd name="T50" fmla="*/ 11 w 22"/>
              <a:gd name="T51" fmla="*/ 15 h 18"/>
              <a:gd name="T52" fmla="*/ 11 w 22"/>
              <a:gd name="T53" fmla="*/ 13 h 18"/>
              <a:gd name="T54" fmla="*/ 11 w 22"/>
              <a:gd name="T55" fmla="*/ 13 h 18"/>
              <a:gd name="T56" fmla="*/ 12 w 22"/>
              <a:gd name="T57" fmla="*/ 13 h 18"/>
              <a:gd name="T58" fmla="*/ 13 w 22"/>
              <a:gd name="T59" fmla="*/ 12 h 18"/>
              <a:gd name="T60" fmla="*/ 13 w 22"/>
              <a:gd name="T61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" h="18">
                <a:moveTo>
                  <a:pt x="13" y="5"/>
                </a:moveTo>
                <a:cubicBezTo>
                  <a:pt x="22" y="5"/>
                  <a:pt x="22" y="5"/>
                  <a:pt x="22" y="5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10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4"/>
                  <a:pt x="7" y="4"/>
                  <a:pt x="7" y="4"/>
                </a:cubicBezTo>
                <a:cubicBezTo>
                  <a:pt x="7" y="5"/>
                  <a:pt x="7" y="5"/>
                  <a:pt x="6" y="6"/>
                </a:cubicBezTo>
                <a:cubicBezTo>
                  <a:pt x="6" y="6"/>
                  <a:pt x="6" y="6"/>
                  <a:pt x="6" y="7"/>
                </a:cubicBezTo>
                <a:cubicBezTo>
                  <a:pt x="6" y="8"/>
                  <a:pt x="7" y="8"/>
                  <a:pt x="6" y="8"/>
                </a:cubicBezTo>
                <a:cubicBezTo>
                  <a:pt x="6" y="9"/>
                  <a:pt x="6" y="9"/>
                  <a:pt x="5" y="9"/>
                </a:cubicBezTo>
                <a:cubicBezTo>
                  <a:pt x="5" y="9"/>
                  <a:pt x="5" y="9"/>
                  <a:pt x="4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3" y="12"/>
                  <a:pt x="3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4"/>
                  <a:pt x="10" y="14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3"/>
                  <a:pt x="13" y="12"/>
                  <a:pt x="13" y="12"/>
                </a:cubicBezTo>
                <a:cubicBezTo>
                  <a:pt x="13" y="5"/>
                  <a:pt x="13" y="5"/>
                  <a:pt x="13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4" name="Freeform 18">
            <a:extLst>
              <a:ext uri="{FF2B5EF4-FFF2-40B4-BE49-F238E27FC236}">
                <a16:creationId xmlns:a16="http://schemas.microsoft.com/office/drawing/2014/main" id="{EF19AFD8-F33A-C449-84C6-4511FC6E9359}"/>
              </a:ext>
            </a:extLst>
          </p:cNvPr>
          <p:cNvSpPr>
            <a:spLocks/>
          </p:cNvSpPr>
          <p:nvPr/>
        </p:nvSpPr>
        <p:spPr bwMode="auto">
          <a:xfrm>
            <a:off x="6056352" y="2765037"/>
            <a:ext cx="117928" cy="114817"/>
          </a:xfrm>
          <a:custGeom>
            <a:avLst/>
            <a:gdLst>
              <a:gd name="T0" fmla="*/ 3 w 9"/>
              <a:gd name="T1" fmla="*/ 1 h 9"/>
              <a:gd name="T2" fmla="*/ 2 w 9"/>
              <a:gd name="T3" fmla="*/ 1 h 9"/>
              <a:gd name="T4" fmla="*/ 1 w 9"/>
              <a:gd name="T5" fmla="*/ 1 h 9"/>
              <a:gd name="T6" fmla="*/ 0 w 9"/>
              <a:gd name="T7" fmla="*/ 1 h 9"/>
              <a:gd name="T8" fmla="*/ 0 w 9"/>
              <a:gd name="T9" fmla="*/ 2 h 9"/>
              <a:gd name="T10" fmla="*/ 1 w 9"/>
              <a:gd name="T11" fmla="*/ 3 h 9"/>
              <a:gd name="T12" fmla="*/ 1 w 9"/>
              <a:gd name="T13" fmla="*/ 4 h 9"/>
              <a:gd name="T14" fmla="*/ 1 w 9"/>
              <a:gd name="T15" fmla="*/ 5 h 9"/>
              <a:gd name="T16" fmla="*/ 2 w 9"/>
              <a:gd name="T17" fmla="*/ 5 h 9"/>
              <a:gd name="T18" fmla="*/ 2 w 9"/>
              <a:gd name="T19" fmla="*/ 6 h 9"/>
              <a:gd name="T20" fmla="*/ 2 w 9"/>
              <a:gd name="T21" fmla="*/ 7 h 9"/>
              <a:gd name="T22" fmla="*/ 3 w 9"/>
              <a:gd name="T23" fmla="*/ 7 h 9"/>
              <a:gd name="T24" fmla="*/ 4 w 9"/>
              <a:gd name="T25" fmla="*/ 7 h 9"/>
              <a:gd name="T26" fmla="*/ 5 w 9"/>
              <a:gd name="T27" fmla="*/ 7 h 9"/>
              <a:gd name="T28" fmla="*/ 6 w 9"/>
              <a:gd name="T29" fmla="*/ 9 h 9"/>
              <a:gd name="T30" fmla="*/ 6 w 9"/>
              <a:gd name="T31" fmla="*/ 9 h 9"/>
              <a:gd name="T32" fmla="*/ 6 w 9"/>
              <a:gd name="T33" fmla="*/ 8 h 9"/>
              <a:gd name="T34" fmla="*/ 7 w 9"/>
              <a:gd name="T35" fmla="*/ 7 h 9"/>
              <a:gd name="T36" fmla="*/ 8 w 9"/>
              <a:gd name="T37" fmla="*/ 7 h 9"/>
              <a:gd name="T38" fmla="*/ 9 w 9"/>
              <a:gd name="T39" fmla="*/ 6 h 9"/>
              <a:gd name="T40" fmla="*/ 9 w 9"/>
              <a:gd name="T41" fmla="*/ 5 h 9"/>
              <a:gd name="T42" fmla="*/ 8 w 9"/>
              <a:gd name="T43" fmla="*/ 4 h 9"/>
              <a:gd name="T44" fmla="*/ 9 w 9"/>
              <a:gd name="T45" fmla="*/ 3 h 9"/>
              <a:gd name="T46" fmla="*/ 8 w 9"/>
              <a:gd name="T47" fmla="*/ 2 h 9"/>
              <a:gd name="T48" fmla="*/ 7 w 9"/>
              <a:gd name="T49" fmla="*/ 1 h 9"/>
              <a:gd name="T50" fmla="*/ 7 w 9"/>
              <a:gd name="T51" fmla="*/ 1 h 9"/>
              <a:gd name="T52" fmla="*/ 6 w 9"/>
              <a:gd name="T53" fmla="*/ 2 h 9"/>
              <a:gd name="T54" fmla="*/ 6 w 9"/>
              <a:gd name="T55" fmla="*/ 1 h 9"/>
              <a:gd name="T56" fmla="*/ 5 w 9"/>
              <a:gd name="T57" fmla="*/ 1 h 9"/>
              <a:gd name="T58" fmla="*/ 4 w 9"/>
              <a:gd name="T59" fmla="*/ 1 h 9"/>
              <a:gd name="T60" fmla="*/ 3 w 9"/>
              <a:gd name="T6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" h="9">
                <a:moveTo>
                  <a:pt x="3" y="1"/>
                </a:move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5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9" y="7"/>
                  <a:pt x="9" y="6"/>
                </a:cubicBezTo>
                <a:cubicBezTo>
                  <a:pt x="9" y="6"/>
                  <a:pt x="9" y="5"/>
                  <a:pt x="9" y="5"/>
                </a:cubicBezTo>
                <a:cubicBezTo>
                  <a:pt x="9" y="5"/>
                  <a:pt x="8" y="5"/>
                  <a:pt x="8" y="4"/>
                </a:cubicBezTo>
                <a:cubicBezTo>
                  <a:pt x="8" y="4"/>
                  <a:pt x="9" y="4"/>
                  <a:pt x="9" y="3"/>
                </a:cubicBezTo>
                <a:cubicBezTo>
                  <a:pt x="9" y="3"/>
                  <a:pt x="8" y="3"/>
                  <a:pt x="8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5" name="Freeform 19">
            <a:extLst>
              <a:ext uri="{FF2B5EF4-FFF2-40B4-BE49-F238E27FC236}">
                <a16:creationId xmlns:a16="http://schemas.microsoft.com/office/drawing/2014/main" id="{2D14867F-D9E6-E944-A586-ECADC73460BC}"/>
              </a:ext>
            </a:extLst>
          </p:cNvPr>
          <p:cNvSpPr>
            <a:spLocks/>
          </p:cNvSpPr>
          <p:nvPr/>
        </p:nvSpPr>
        <p:spPr bwMode="auto">
          <a:xfrm>
            <a:off x="5888970" y="3220600"/>
            <a:ext cx="504047" cy="503712"/>
          </a:xfrm>
          <a:custGeom>
            <a:avLst/>
            <a:gdLst>
              <a:gd name="T0" fmla="*/ 33 w 39"/>
              <a:gd name="T1" fmla="*/ 2 h 40"/>
              <a:gd name="T2" fmla="*/ 31 w 39"/>
              <a:gd name="T3" fmla="*/ 1 h 40"/>
              <a:gd name="T4" fmla="*/ 29 w 39"/>
              <a:gd name="T5" fmla="*/ 1 h 40"/>
              <a:gd name="T6" fmla="*/ 27 w 39"/>
              <a:gd name="T7" fmla="*/ 2 h 40"/>
              <a:gd name="T8" fmla="*/ 25 w 39"/>
              <a:gd name="T9" fmla="*/ 4 h 40"/>
              <a:gd name="T10" fmla="*/ 26 w 39"/>
              <a:gd name="T11" fmla="*/ 7 h 40"/>
              <a:gd name="T12" fmla="*/ 23 w 39"/>
              <a:gd name="T13" fmla="*/ 8 h 40"/>
              <a:gd name="T14" fmla="*/ 21 w 39"/>
              <a:gd name="T15" fmla="*/ 7 h 40"/>
              <a:gd name="T16" fmla="*/ 17 w 39"/>
              <a:gd name="T17" fmla="*/ 6 h 40"/>
              <a:gd name="T18" fmla="*/ 15 w 39"/>
              <a:gd name="T19" fmla="*/ 5 h 40"/>
              <a:gd name="T20" fmla="*/ 14 w 39"/>
              <a:gd name="T21" fmla="*/ 2 h 40"/>
              <a:gd name="T22" fmla="*/ 12 w 39"/>
              <a:gd name="T23" fmla="*/ 2 h 40"/>
              <a:gd name="T24" fmla="*/ 9 w 39"/>
              <a:gd name="T25" fmla="*/ 1 h 40"/>
              <a:gd name="T26" fmla="*/ 5 w 39"/>
              <a:gd name="T27" fmla="*/ 0 h 40"/>
              <a:gd name="T28" fmla="*/ 5 w 39"/>
              <a:gd name="T29" fmla="*/ 0 h 40"/>
              <a:gd name="T30" fmla="*/ 5 w 39"/>
              <a:gd name="T31" fmla="*/ 3 h 40"/>
              <a:gd name="T32" fmla="*/ 4 w 39"/>
              <a:gd name="T33" fmla="*/ 3 h 40"/>
              <a:gd name="T34" fmla="*/ 2 w 39"/>
              <a:gd name="T35" fmla="*/ 5 h 40"/>
              <a:gd name="T36" fmla="*/ 2 w 39"/>
              <a:gd name="T37" fmla="*/ 6 h 40"/>
              <a:gd name="T38" fmla="*/ 1 w 39"/>
              <a:gd name="T39" fmla="*/ 9 h 40"/>
              <a:gd name="T40" fmla="*/ 0 w 39"/>
              <a:gd name="T41" fmla="*/ 9 h 40"/>
              <a:gd name="T42" fmla="*/ 0 w 39"/>
              <a:gd name="T43" fmla="*/ 10 h 40"/>
              <a:gd name="T44" fmla="*/ 1 w 39"/>
              <a:gd name="T45" fmla="*/ 13 h 40"/>
              <a:gd name="T46" fmla="*/ 1 w 39"/>
              <a:gd name="T47" fmla="*/ 15 h 40"/>
              <a:gd name="T48" fmla="*/ 1 w 39"/>
              <a:gd name="T49" fmla="*/ 19 h 40"/>
              <a:gd name="T50" fmla="*/ 1 w 39"/>
              <a:gd name="T51" fmla="*/ 20 h 40"/>
              <a:gd name="T52" fmla="*/ 1 w 39"/>
              <a:gd name="T53" fmla="*/ 23 h 40"/>
              <a:gd name="T54" fmla="*/ 3 w 39"/>
              <a:gd name="T55" fmla="*/ 25 h 40"/>
              <a:gd name="T56" fmla="*/ 4 w 39"/>
              <a:gd name="T57" fmla="*/ 26 h 40"/>
              <a:gd name="T58" fmla="*/ 6 w 39"/>
              <a:gd name="T59" fmla="*/ 27 h 40"/>
              <a:gd name="T60" fmla="*/ 8 w 39"/>
              <a:gd name="T61" fmla="*/ 28 h 40"/>
              <a:gd name="T62" fmla="*/ 9 w 39"/>
              <a:gd name="T63" fmla="*/ 29 h 40"/>
              <a:gd name="T64" fmla="*/ 11 w 39"/>
              <a:gd name="T65" fmla="*/ 30 h 40"/>
              <a:gd name="T66" fmla="*/ 13 w 39"/>
              <a:gd name="T67" fmla="*/ 30 h 40"/>
              <a:gd name="T68" fmla="*/ 14 w 39"/>
              <a:gd name="T69" fmla="*/ 30 h 40"/>
              <a:gd name="T70" fmla="*/ 16 w 39"/>
              <a:gd name="T71" fmla="*/ 29 h 40"/>
              <a:gd name="T72" fmla="*/ 17 w 39"/>
              <a:gd name="T73" fmla="*/ 29 h 40"/>
              <a:gd name="T74" fmla="*/ 21 w 39"/>
              <a:gd name="T75" fmla="*/ 31 h 40"/>
              <a:gd name="T76" fmla="*/ 23 w 39"/>
              <a:gd name="T77" fmla="*/ 32 h 40"/>
              <a:gd name="T78" fmla="*/ 26 w 39"/>
              <a:gd name="T79" fmla="*/ 34 h 40"/>
              <a:gd name="T80" fmla="*/ 29 w 39"/>
              <a:gd name="T81" fmla="*/ 36 h 40"/>
              <a:gd name="T82" fmla="*/ 31 w 39"/>
              <a:gd name="T83" fmla="*/ 37 h 40"/>
              <a:gd name="T84" fmla="*/ 34 w 39"/>
              <a:gd name="T85" fmla="*/ 38 h 40"/>
              <a:gd name="T86" fmla="*/ 36 w 39"/>
              <a:gd name="T87" fmla="*/ 40 h 40"/>
              <a:gd name="T88" fmla="*/ 39 w 39"/>
              <a:gd name="T89" fmla="*/ 38 h 40"/>
              <a:gd name="T90" fmla="*/ 38 w 39"/>
              <a:gd name="T91" fmla="*/ 20 h 40"/>
              <a:gd name="T92" fmla="*/ 38 w 39"/>
              <a:gd name="T93" fmla="*/ 10 h 40"/>
              <a:gd name="T94" fmla="*/ 37 w 39"/>
              <a:gd name="T95" fmla="*/ 6 h 40"/>
              <a:gd name="T96" fmla="*/ 38 w 39"/>
              <a:gd name="T97" fmla="*/ 5 h 40"/>
              <a:gd name="T98" fmla="*/ 38 w 39"/>
              <a:gd name="T99" fmla="*/ 4 h 40"/>
              <a:gd name="T100" fmla="*/ 34 w 39"/>
              <a:gd name="T101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" h="40">
                <a:moveTo>
                  <a:pt x="33" y="3"/>
                </a:moveTo>
                <a:cubicBezTo>
                  <a:pt x="33" y="3"/>
                  <a:pt x="33" y="3"/>
                  <a:pt x="33" y="2"/>
                </a:cubicBezTo>
                <a:cubicBezTo>
                  <a:pt x="33" y="2"/>
                  <a:pt x="32" y="2"/>
                  <a:pt x="32" y="2"/>
                </a:cubicBezTo>
                <a:cubicBezTo>
                  <a:pt x="32" y="1"/>
                  <a:pt x="31" y="2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0"/>
                  <a:pt x="30" y="0"/>
                  <a:pt x="29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8" y="2"/>
                  <a:pt x="28" y="2"/>
                  <a:pt x="27" y="2"/>
                </a:cubicBezTo>
                <a:cubicBezTo>
                  <a:pt x="26" y="2"/>
                  <a:pt x="26" y="2"/>
                  <a:pt x="26" y="3"/>
                </a:cubicBezTo>
                <a:cubicBezTo>
                  <a:pt x="25" y="3"/>
                  <a:pt x="25" y="3"/>
                  <a:pt x="25" y="4"/>
                </a:cubicBezTo>
                <a:cubicBezTo>
                  <a:pt x="25" y="5"/>
                  <a:pt x="26" y="5"/>
                  <a:pt x="26" y="5"/>
                </a:cubicBezTo>
                <a:cubicBezTo>
                  <a:pt x="26" y="6"/>
                  <a:pt x="26" y="6"/>
                  <a:pt x="26" y="7"/>
                </a:cubicBezTo>
                <a:cubicBezTo>
                  <a:pt x="25" y="7"/>
                  <a:pt x="25" y="8"/>
                  <a:pt x="25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6"/>
                  <a:pt x="19" y="7"/>
                  <a:pt x="18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6" y="6"/>
                  <a:pt x="16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4"/>
                  <a:pt x="14" y="4"/>
                  <a:pt x="14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1"/>
                  <a:pt x="10" y="1"/>
                  <a:pt x="9" y="1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7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8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0" y="11"/>
                  <a:pt x="0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8"/>
                  <a:pt x="1" y="18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4"/>
                  <a:pt x="2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6" y="26"/>
                  <a:pt x="6" y="27"/>
                </a:cubicBezTo>
                <a:cubicBezTo>
                  <a:pt x="6" y="27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8" y="28"/>
                  <a:pt x="8" y="29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1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1"/>
                  <a:pt x="13" y="31"/>
                  <a:pt x="13" y="30"/>
                </a:cubicBezTo>
                <a:cubicBezTo>
                  <a:pt x="13" y="30"/>
                  <a:pt x="13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5" y="29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8"/>
                </a:cubicBezTo>
                <a:cubicBezTo>
                  <a:pt x="16" y="28"/>
                  <a:pt x="16" y="29"/>
                  <a:pt x="17" y="29"/>
                </a:cubicBezTo>
                <a:cubicBezTo>
                  <a:pt x="17" y="29"/>
                  <a:pt x="18" y="29"/>
                  <a:pt x="18" y="30"/>
                </a:cubicBezTo>
                <a:cubicBezTo>
                  <a:pt x="19" y="30"/>
                  <a:pt x="20" y="31"/>
                  <a:pt x="21" y="31"/>
                </a:cubicBezTo>
                <a:cubicBezTo>
                  <a:pt x="21" y="31"/>
                  <a:pt x="22" y="31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3"/>
                  <a:pt x="24" y="33"/>
                  <a:pt x="24" y="33"/>
                </a:cubicBezTo>
                <a:cubicBezTo>
                  <a:pt x="25" y="33"/>
                  <a:pt x="25" y="33"/>
                  <a:pt x="26" y="34"/>
                </a:cubicBezTo>
                <a:cubicBezTo>
                  <a:pt x="27" y="34"/>
                  <a:pt x="27" y="35"/>
                  <a:pt x="28" y="35"/>
                </a:cubicBezTo>
                <a:cubicBezTo>
                  <a:pt x="28" y="35"/>
                  <a:pt x="29" y="35"/>
                  <a:pt x="29" y="36"/>
                </a:cubicBezTo>
                <a:cubicBezTo>
                  <a:pt x="29" y="36"/>
                  <a:pt x="30" y="36"/>
                  <a:pt x="30" y="36"/>
                </a:cubicBezTo>
                <a:cubicBezTo>
                  <a:pt x="30" y="37"/>
                  <a:pt x="31" y="37"/>
                  <a:pt x="31" y="37"/>
                </a:cubicBezTo>
                <a:cubicBezTo>
                  <a:pt x="32" y="37"/>
                  <a:pt x="32" y="38"/>
                  <a:pt x="33" y="38"/>
                </a:cubicBezTo>
                <a:cubicBezTo>
                  <a:pt x="33" y="38"/>
                  <a:pt x="34" y="38"/>
                  <a:pt x="34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9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26"/>
                  <a:pt x="38" y="20"/>
                </a:cubicBezTo>
                <a:cubicBezTo>
                  <a:pt x="38" y="16"/>
                  <a:pt x="38" y="11"/>
                  <a:pt x="38" y="11"/>
                </a:cubicBezTo>
                <a:cubicBezTo>
                  <a:pt x="38" y="11"/>
                  <a:pt x="38" y="11"/>
                  <a:pt x="38" y="10"/>
                </a:cubicBezTo>
                <a:cubicBezTo>
                  <a:pt x="38" y="9"/>
                  <a:pt x="37" y="8"/>
                  <a:pt x="37" y="7"/>
                </a:cubicBezTo>
                <a:cubicBezTo>
                  <a:pt x="37" y="7"/>
                  <a:pt x="37" y="7"/>
                  <a:pt x="37" y="6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5" y="4"/>
                  <a:pt x="35" y="4"/>
                  <a:pt x="34" y="3"/>
                </a:cubicBezTo>
                <a:cubicBezTo>
                  <a:pt x="34" y="3"/>
                  <a:pt x="33" y="4"/>
                  <a:pt x="33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6" name="Freeform 20">
            <a:extLst>
              <a:ext uri="{FF2B5EF4-FFF2-40B4-BE49-F238E27FC236}">
                <a16:creationId xmlns:a16="http://schemas.microsoft.com/office/drawing/2014/main" id="{44C619DB-EE7F-A540-A66E-9B1D90A8E681}"/>
              </a:ext>
            </a:extLst>
          </p:cNvPr>
          <p:cNvSpPr>
            <a:spLocks/>
          </p:cNvSpPr>
          <p:nvPr/>
        </p:nvSpPr>
        <p:spPr bwMode="auto">
          <a:xfrm>
            <a:off x="6354976" y="3724312"/>
            <a:ext cx="0" cy="12964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7" name="Freeform 21">
            <a:extLst>
              <a:ext uri="{FF2B5EF4-FFF2-40B4-BE49-F238E27FC236}">
                <a16:creationId xmlns:a16="http://schemas.microsoft.com/office/drawing/2014/main" id="{DE284AB6-EBE1-0E4D-B1B1-38856CE5D0C0}"/>
              </a:ext>
            </a:extLst>
          </p:cNvPr>
          <p:cNvSpPr>
            <a:spLocks/>
          </p:cNvSpPr>
          <p:nvPr/>
        </p:nvSpPr>
        <p:spPr bwMode="auto">
          <a:xfrm>
            <a:off x="6691640" y="3207636"/>
            <a:ext cx="129340" cy="151854"/>
          </a:xfrm>
          <a:custGeom>
            <a:avLst/>
            <a:gdLst>
              <a:gd name="T0" fmla="*/ 9 w 10"/>
              <a:gd name="T1" fmla="*/ 2 h 12"/>
              <a:gd name="T2" fmla="*/ 9 w 10"/>
              <a:gd name="T3" fmla="*/ 1 h 12"/>
              <a:gd name="T4" fmla="*/ 9 w 10"/>
              <a:gd name="T5" fmla="*/ 0 h 12"/>
              <a:gd name="T6" fmla="*/ 9 w 10"/>
              <a:gd name="T7" fmla="*/ 0 h 12"/>
              <a:gd name="T8" fmla="*/ 8 w 10"/>
              <a:gd name="T9" fmla="*/ 1 h 12"/>
              <a:gd name="T10" fmla="*/ 6 w 10"/>
              <a:gd name="T11" fmla="*/ 2 h 12"/>
              <a:gd name="T12" fmla="*/ 5 w 10"/>
              <a:gd name="T13" fmla="*/ 3 h 12"/>
              <a:gd name="T14" fmla="*/ 4 w 10"/>
              <a:gd name="T15" fmla="*/ 4 h 12"/>
              <a:gd name="T16" fmla="*/ 3 w 10"/>
              <a:gd name="T17" fmla="*/ 3 h 12"/>
              <a:gd name="T18" fmla="*/ 2 w 10"/>
              <a:gd name="T19" fmla="*/ 2 h 12"/>
              <a:gd name="T20" fmla="*/ 1 w 10"/>
              <a:gd name="T21" fmla="*/ 2 h 12"/>
              <a:gd name="T22" fmla="*/ 1 w 10"/>
              <a:gd name="T23" fmla="*/ 2 h 12"/>
              <a:gd name="T24" fmla="*/ 1 w 10"/>
              <a:gd name="T25" fmla="*/ 3 h 12"/>
              <a:gd name="T26" fmla="*/ 0 w 10"/>
              <a:gd name="T27" fmla="*/ 4 h 12"/>
              <a:gd name="T28" fmla="*/ 1 w 10"/>
              <a:gd name="T29" fmla="*/ 6 h 12"/>
              <a:gd name="T30" fmla="*/ 1 w 10"/>
              <a:gd name="T31" fmla="*/ 8 h 12"/>
              <a:gd name="T32" fmla="*/ 0 w 10"/>
              <a:gd name="T33" fmla="*/ 10 h 12"/>
              <a:gd name="T34" fmla="*/ 0 w 10"/>
              <a:gd name="T35" fmla="*/ 12 h 12"/>
              <a:gd name="T36" fmla="*/ 0 w 10"/>
              <a:gd name="T37" fmla="*/ 12 h 12"/>
              <a:gd name="T38" fmla="*/ 1 w 10"/>
              <a:gd name="T39" fmla="*/ 12 h 12"/>
              <a:gd name="T40" fmla="*/ 2 w 10"/>
              <a:gd name="T41" fmla="*/ 12 h 12"/>
              <a:gd name="T42" fmla="*/ 3 w 10"/>
              <a:gd name="T43" fmla="*/ 12 h 12"/>
              <a:gd name="T44" fmla="*/ 4 w 10"/>
              <a:gd name="T45" fmla="*/ 11 h 12"/>
              <a:gd name="T46" fmla="*/ 4 w 10"/>
              <a:gd name="T47" fmla="*/ 10 h 12"/>
              <a:gd name="T48" fmla="*/ 6 w 10"/>
              <a:gd name="T49" fmla="*/ 10 h 12"/>
              <a:gd name="T50" fmla="*/ 6 w 10"/>
              <a:gd name="T51" fmla="*/ 9 h 12"/>
              <a:gd name="T52" fmla="*/ 6 w 10"/>
              <a:gd name="T53" fmla="*/ 8 h 12"/>
              <a:gd name="T54" fmla="*/ 5 w 10"/>
              <a:gd name="T55" fmla="*/ 8 h 12"/>
              <a:gd name="T56" fmla="*/ 4 w 10"/>
              <a:gd name="T57" fmla="*/ 7 h 12"/>
              <a:gd name="T58" fmla="*/ 5 w 10"/>
              <a:gd name="T59" fmla="*/ 6 h 12"/>
              <a:gd name="T60" fmla="*/ 7 w 10"/>
              <a:gd name="T61" fmla="*/ 5 h 12"/>
              <a:gd name="T62" fmla="*/ 8 w 10"/>
              <a:gd name="T63" fmla="*/ 5 h 12"/>
              <a:gd name="T64" fmla="*/ 9 w 10"/>
              <a:gd name="T65" fmla="*/ 4 h 12"/>
              <a:gd name="T66" fmla="*/ 10 w 10"/>
              <a:gd name="T67" fmla="*/ 4 h 12"/>
              <a:gd name="T68" fmla="*/ 9 w 10"/>
              <a:gd name="T69" fmla="*/ 4 h 12"/>
              <a:gd name="T70" fmla="*/ 9 w 10"/>
              <a:gd name="T71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12">
                <a:moveTo>
                  <a:pt x="9" y="2"/>
                </a:moveTo>
                <a:cubicBezTo>
                  <a:pt x="9" y="2"/>
                  <a:pt x="9" y="2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3" y="3"/>
                  <a:pt x="3" y="3"/>
                </a:cubicBezTo>
                <a:cubicBezTo>
                  <a:pt x="3" y="3"/>
                  <a:pt x="2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6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9"/>
                  <a:pt x="1" y="9"/>
                  <a:pt x="0" y="10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1"/>
                  <a:pt x="4" y="11"/>
                </a:cubicBezTo>
                <a:cubicBezTo>
                  <a:pt x="4" y="11"/>
                  <a:pt x="4" y="11"/>
                  <a:pt x="4" y="10"/>
                </a:cubicBezTo>
                <a:cubicBezTo>
                  <a:pt x="5" y="10"/>
                  <a:pt x="6" y="11"/>
                  <a:pt x="6" y="10"/>
                </a:cubicBezTo>
                <a:cubicBezTo>
                  <a:pt x="7" y="10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5" y="8"/>
                  <a:pt x="5" y="8"/>
                </a:cubicBezTo>
                <a:cubicBezTo>
                  <a:pt x="5" y="7"/>
                  <a:pt x="4" y="7"/>
                  <a:pt x="4" y="7"/>
                </a:cubicBezTo>
                <a:cubicBezTo>
                  <a:pt x="4" y="6"/>
                  <a:pt x="5" y="6"/>
                  <a:pt x="5" y="6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4"/>
                  <a:pt x="9" y="4"/>
                  <a:pt x="10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8" name="Freeform 22">
            <a:extLst>
              <a:ext uri="{FF2B5EF4-FFF2-40B4-BE49-F238E27FC236}">
                <a16:creationId xmlns:a16="http://schemas.microsoft.com/office/drawing/2014/main" id="{916EEB75-E7E6-DB46-9881-8B634A78BA68}"/>
              </a:ext>
            </a:extLst>
          </p:cNvPr>
          <p:cNvSpPr>
            <a:spLocks/>
          </p:cNvSpPr>
          <p:nvPr/>
        </p:nvSpPr>
        <p:spPr bwMode="auto">
          <a:xfrm>
            <a:off x="6044939" y="4026168"/>
            <a:ext cx="426061" cy="316672"/>
          </a:xfrm>
          <a:custGeom>
            <a:avLst/>
            <a:gdLst>
              <a:gd name="T0" fmla="*/ 31 w 33"/>
              <a:gd name="T1" fmla="*/ 14 h 25"/>
              <a:gd name="T2" fmla="*/ 30 w 33"/>
              <a:gd name="T3" fmla="*/ 12 h 25"/>
              <a:gd name="T4" fmla="*/ 28 w 33"/>
              <a:gd name="T5" fmla="*/ 9 h 25"/>
              <a:gd name="T6" fmla="*/ 26 w 33"/>
              <a:gd name="T7" fmla="*/ 7 h 25"/>
              <a:gd name="T8" fmla="*/ 24 w 33"/>
              <a:gd name="T9" fmla="*/ 6 h 25"/>
              <a:gd name="T10" fmla="*/ 24 w 33"/>
              <a:gd name="T11" fmla="*/ 3 h 25"/>
              <a:gd name="T12" fmla="*/ 22 w 33"/>
              <a:gd name="T13" fmla="*/ 0 h 25"/>
              <a:gd name="T14" fmla="*/ 21 w 33"/>
              <a:gd name="T15" fmla="*/ 0 h 25"/>
              <a:gd name="T16" fmla="*/ 19 w 33"/>
              <a:gd name="T17" fmla="*/ 1 h 25"/>
              <a:gd name="T18" fmla="*/ 18 w 33"/>
              <a:gd name="T19" fmla="*/ 2 h 25"/>
              <a:gd name="T20" fmla="*/ 17 w 33"/>
              <a:gd name="T21" fmla="*/ 4 h 25"/>
              <a:gd name="T22" fmla="*/ 16 w 33"/>
              <a:gd name="T23" fmla="*/ 5 h 25"/>
              <a:gd name="T24" fmla="*/ 14 w 33"/>
              <a:gd name="T25" fmla="*/ 6 h 25"/>
              <a:gd name="T26" fmla="*/ 12 w 33"/>
              <a:gd name="T27" fmla="*/ 6 h 25"/>
              <a:gd name="T28" fmla="*/ 10 w 33"/>
              <a:gd name="T29" fmla="*/ 7 h 25"/>
              <a:gd name="T30" fmla="*/ 9 w 33"/>
              <a:gd name="T31" fmla="*/ 9 h 25"/>
              <a:gd name="T32" fmla="*/ 7 w 33"/>
              <a:gd name="T33" fmla="*/ 10 h 25"/>
              <a:gd name="T34" fmla="*/ 6 w 33"/>
              <a:gd name="T35" fmla="*/ 10 h 25"/>
              <a:gd name="T36" fmla="*/ 4 w 33"/>
              <a:gd name="T37" fmla="*/ 10 h 25"/>
              <a:gd name="T38" fmla="*/ 3 w 33"/>
              <a:gd name="T39" fmla="*/ 10 h 25"/>
              <a:gd name="T40" fmla="*/ 2 w 33"/>
              <a:gd name="T41" fmla="*/ 13 h 25"/>
              <a:gd name="T42" fmla="*/ 1 w 33"/>
              <a:gd name="T43" fmla="*/ 14 h 25"/>
              <a:gd name="T44" fmla="*/ 1 w 33"/>
              <a:gd name="T45" fmla="*/ 16 h 25"/>
              <a:gd name="T46" fmla="*/ 1 w 33"/>
              <a:gd name="T47" fmla="*/ 17 h 25"/>
              <a:gd name="T48" fmla="*/ 2 w 33"/>
              <a:gd name="T49" fmla="*/ 19 h 25"/>
              <a:gd name="T50" fmla="*/ 4 w 33"/>
              <a:gd name="T51" fmla="*/ 22 h 25"/>
              <a:gd name="T52" fmla="*/ 5 w 33"/>
              <a:gd name="T53" fmla="*/ 25 h 25"/>
              <a:gd name="T54" fmla="*/ 6 w 33"/>
              <a:gd name="T55" fmla="*/ 23 h 25"/>
              <a:gd name="T56" fmla="*/ 7 w 33"/>
              <a:gd name="T57" fmla="*/ 21 h 25"/>
              <a:gd name="T58" fmla="*/ 10 w 33"/>
              <a:gd name="T59" fmla="*/ 21 h 25"/>
              <a:gd name="T60" fmla="*/ 11 w 33"/>
              <a:gd name="T61" fmla="*/ 21 h 25"/>
              <a:gd name="T62" fmla="*/ 12 w 33"/>
              <a:gd name="T63" fmla="*/ 20 h 25"/>
              <a:gd name="T64" fmla="*/ 13 w 33"/>
              <a:gd name="T65" fmla="*/ 17 h 25"/>
              <a:gd name="T66" fmla="*/ 15 w 33"/>
              <a:gd name="T67" fmla="*/ 17 h 25"/>
              <a:gd name="T68" fmla="*/ 16 w 33"/>
              <a:gd name="T69" fmla="*/ 19 h 25"/>
              <a:gd name="T70" fmla="*/ 18 w 33"/>
              <a:gd name="T71" fmla="*/ 19 h 25"/>
              <a:gd name="T72" fmla="*/ 20 w 33"/>
              <a:gd name="T73" fmla="*/ 19 h 25"/>
              <a:gd name="T74" fmla="*/ 22 w 33"/>
              <a:gd name="T75" fmla="*/ 18 h 25"/>
              <a:gd name="T76" fmla="*/ 23 w 33"/>
              <a:gd name="T77" fmla="*/ 18 h 25"/>
              <a:gd name="T78" fmla="*/ 25 w 33"/>
              <a:gd name="T79" fmla="*/ 18 h 25"/>
              <a:gd name="T80" fmla="*/ 27 w 33"/>
              <a:gd name="T81" fmla="*/ 17 h 25"/>
              <a:gd name="T82" fmla="*/ 28 w 33"/>
              <a:gd name="T83" fmla="*/ 17 h 25"/>
              <a:gd name="T84" fmla="*/ 30 w 33"/>
              <a:gd name="T85" fmla="*/ 17 h 25"/>
              <a:gd name="T86" fmla="*/ 31 w 33"/>
              <a:gd name="T87" fmla="*/ 17 h 25"/>
              <a:gd name="T88" fmla="*/ 33 w 33"/>
              <a:gd name="T89" fmla="*/ 17 h 25"/>
              <a:gd name="T90" fmla="*/ 33 w 33"/>
              <a:gd name="T91" fmla="*/ 1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" h="25">
                <a:moveTo>
                  <a:pt x="32" y="15"/>
                </a:moveTo>
                <a:cubicBezTo>
                  <a:pt x="32" y="14"/>
                  <a:pt x="32" y="14"/>
                  <a:pt x="31" y="14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2"/>
                  <a:pt x="30" y="12"/>
                  <a:pt x="30" y="12"/>
                </a:cubicBezTo>
                <a:cubicBezTo>
                  <a:pt x="29" y="11"/>
                  <a:pt x="28" y="12"/>
                  <a:pt x="28" y="11"/>
                </a:cubicBezTo>
                <a:cubicBezTo>
                  <a:pt x="28" y="10"/>
                  <a:pt x="29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8"/>
                  <a:pt x="27" y="8"/>
                  <a:pt x="26" y="7"/>
                </a:cubicBezTo>
                <a:cubicBezTo>
                  <a:pt x="25" y="7"/>
                  <a:pt x="25" y="7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5"/>
                  <a:pt x="24" y="5"/>
                  <a:pt x="24" y="4"/>
                </a:cubicBezTo>
                <a:cubicBezTo>
                  <a:pt x="24" y="4"/>
                  <a:pt x="24" y="3"/>
                  <a:pt x="24" y="3"/>
                </a:cubicBezTo>
                <a:cubicBezTo>
                  <a:pt x="24" y="2"/>
                  <a:pt x="23" y="2"/>
                  <a:pt x="23" y="2"/>
                </a:cubicBez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2"/>
                  <a:pt x="19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5" y="5"/>
                </a:cubicBezTo>
                <a:cubicBezTo>
                  <a:pt x="15" y="5"/>
                  <a:pt x="15" y="5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2" y="6"/>
                </a:cubicBezTo>
                <a:cubicBezTo>
                  <a:pt x="12" y="6"/>
                  <a:pt x="11" y="6"/>
                  <a:pt x="11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9" y="7"/>
                  <a:pt x="9" y="7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8"/>
                  <a:pt x="8" y="9"/>
                </a:cubicBezTo>
                <a:cubicBezTo>
                  <a:pt x="7" y="9"/>
                  <a:pt x="7" y="10"/>
                  <a:pt x="7" y="10"/>
                </a:cubicBezTo>
                <a:cubicBezTo>
                  <a:pt x="6" y="10"/>
                  <a:pt x="6" y="9"/>
                  <a:pt x="6" y="9"/>
                </a:cubicBezTo>
                <a:cubicBezTo>
                  <a:pt x="6" y="9"/>
                  <a:pt x="6" y="9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2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13"/>
                  <a:pt x="2" y="13"/>
                  <a:pt x="1" y="13"/>
                </a:cubicBezTo>
                <a:cubicBezTo>
                  <a:pt x="1" y="14"/>
                  <a:pt x="1" y="13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2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1" y="16"/>
                  <a:pt x="1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1" y="18"/>
                  <a:pt x="2" y="18"/>
                  <a:pt x="2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4" y="22"/>
                  <a:pt x="4" y="23"/>
                </a:cubicBezTo>
                <a:cubicBezTo>
                  <a:pt x="4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4"/>
                  <a:pt x="6" y="24"/>
                  <a:pt x="6" y="23"/>
                </a:cubicBezTo>
                <a:cubicBezTo>
                  <a:pt x="6" y="23"/>
                  <a:pt x="6" y="23"/>
                  <a:pt x="6" y="22"/>
                </a:cubicBezTo>
                <a:cubicBezTo>
                  <a:pt x="7" y="22"/>
                  <a:pt x="6" y="21"/>
                  <a:pt x="7" y="21"/>
                </a:cubicBezTo>
                <a:cubicBezTo>
                  <a:pt x="8" y="20"/>
                  <a:pt x="8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0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1" y="20"/>
                  <a:pt x="12" y="20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4" y="17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20"/>
                  <a:pt x="22" y="20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6" y="17"/>
                  <a:pt x="26" y="17"/>
                </a:cubicBezTo>
                <a:cubicBezTo>
                  <a:pt x="26" y="17"/>
                  <a:pt x="26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6"/>
                  <a:pt x="30" y="17"/>
                </a:cubicBezTo>
                <a:cubicBezTo>
                  <a:pt x="30" y="17"/>
                  <a:pt x="30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15"/>
                  <a:pt x="33" y="15"/>
                  <a:pt x="32" y="1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9" name="Freeform 23">
            <a:extLst>
              <a:ext uri="{FF2B5EF4-FFF2-40B4-BE49-F238E27FC236}">
                <a16:creationId xmlns:a16="http://schemas.microsoft.com/office/drawing/2014/main" id="{F062FC92-1ECE-EA41-85CF-61D1EE1623AD}"/>
              </a:ext>
            </a:extLst>
          </p:cNvPr>
          <p:cNvSpPr>
            <a:spLocks/>
          </p:cNvSpPr>
          <p:nvPr/>
        </p:nvSpPr>
        <p:spPr bwMode="auto">
          <a:xfrm>
            <a:off x="5875657" y="4329876"/>
            <a:ext cx="180696" cy="225929"/>
          </a:xfrm>
          <a:custGeom>
            <a:avLst/>
            <a:gdLst>
              <a:gd name="T0" fmla="*/ 6 w 14"/>
              <a:gd name="T1" fmla="*/ 16 h 18"/>
              <a:gd name="T2" fmla="*/ 6 w 14"/>
              <a:gd name="T3" fmla="*/ 15 h 18"/>
              <a:gd name="T4" fmla="*/ 6 w 14"/>
              <a:gd name="T5" fmla="*/ 14 h 18"/>
              <a:gd name="T6" fmla="*/ 7 w 14"/>
              <a:gd name="T7" fmla="*/ 14 h 18"/>
              <a:gd name="T8" fmla="*/ 8 w 14"/>
              <a:gd name="T9" fmla="*/ 14 h 18"/>
              <a:gd name="T10" fmla="*/ 9 w 14"/>
              <a:gd name="T11" fmla="*/ 14 h 18"/>
              <a:gd name="T12" fmla="*/ 9 w 14"/>
              <a:gd name="T13" fmla="*/ 13 h 18"/>
              <a:gd name="T14" fmla="*/ 10 w 14"/>
              <a:gd name="T15" fmla="*/ 13 h 18"/>
              <a:gd name="T16" fmla="*/ 10 w 14"/>
              <a:gd name="T17" fmla="*/ 14 h 18"/>
              <a:gd name="T18" fmla="*/ 10 w 14"/>
              <a:gd name="T19" fmla="*/ 14 h 18"/>
              <a:gd name="T20" fmla="*/ 11 w 14"/>
              <a:gd name="T21" fmla="*/ 14 h 18"/>
              <a:gd name="T22" fmla="*/ 12 w 14"/>
              <a:gd name="T23" fmla="*/ 14 h 18"/>
              <a:gd name="T24" fmla="*/ 12 w 14"/>
              <a:gd name="T25" fmla="*/ 14 h 18"/>
              <a:gd name="T26" fmla="*/ 13 w 14"/>
              <a:gd name="T27" fmla="*/ 14 h 18"/>
              <a:gd name="T28" fmla="*/ 13 w 14"/>
              <a:gd name="T29" fmla="*/ 13 h 18"/>
              <a:gd name="T30" fmla="*/ 13 w 14"/>
              <a:gd name="T31" fmla="*/ 12 h 18"/>
              <a:gd name="T32" fmla="*/ 13 w 14"/>
              <a:gd name="T33" fmla="*/ 10 h 18"/>
              <a:gd name="T34" fmla="*/ 13 w 14"/>
              <a:gd name="T35" fmla="*/ 8 h 18"/>
              <a:gd name="T36" fmla="*/ 12 w 14"/>
              <a:gd name="T37" fmla="*/ 7 h 18"/>
              <a:gd name="T38" fmla="*/ 12 w 14"/>
              <a:gd name="T39" fmla="*/ 6 h 18"/>
              <a:gd name="T40" fmla="*/ 13 w 14"/>
              <a:gd name="T41" fmla="*/ 6 h 18"/>
              <a:gd name="T42" fmla="*/ 14 w 14"/>
              <a:gd name="T43" fmla="*/ 5 h 18"/>
              <a:gd name="T44" fmla="*/ 13 w 14"/>
              <a:gd name="T45" fmla="*/ 4 h 18"/>
              <a:gd name="T46" fmla="*/ 12 w 14"/>
              <a:gd name="T47" fmla="*/ 3 h 18"/>
              <a:gd name="T48" fmla="*/ 11 w 14"/>
              <a:gd name="T49" fmla="*/ 3 h 18"/>
              <a:gd name="T50" fmla="*/ 10 w 14"/>
              <a:gd name="T51" fmla="*/ 4 h 18"/>
              <a:gd name="T52" fmla="*/ 10 w 14"/>
              <a:gd name="T53" fmla="*/ 3 h 18"/>
              <a:gd name="T54" fmla="*/ 10 w 14"/>
              <a:gd name="T55" fmla="*/ 2 h 18"/>
              <a:gd name="T56" fmla="*/ 11 w 14"/>
              <a:gd name="T57" fmla="*/ 1 h 18"/>
              <a:gd name="T58" fmla="*/ 10 w 14"/>
              <a:gd name="T59" fmla="*/ 1 h 18"/>
              <a:gd name="T60" fmla="*/ 9 w 14"/>
              <a:gd name="T61" fmla="*/ 1 h 18"/>
              <a:gd name="T62" fmla="*/ 8 w 14"/>
              <a:gd name="T63" fmla="*/ 1 h 18"/>
              <a:gd name="T64" fmla="*/ 7 w 14"/>
              <a:gd name="T65" fmla="*/ 1 h 18"/>
              <a:gd name="T66" fmla="*/ 6 w 14"/>
              <a:gd name="T67" fmla="*/ 1 h 18"/>
              <a:gd name="T68" fmla="*/ 6 w 14"/>
              <a:gd name="T69" fmla="*/ 1 h 18"/>
              <a:gd name="T70" fmla="*/ 6 w 14"/>
              <a:gd name="T71" fmla="*/ 2 h 18"/>
              <a:gd name="T72" fmla="*/ 6 w 14"/>
              <a:gd name="T73" fmla="*/ 4 h 18"/>
              <a:gd name="T74" fmla="*/ 5 w 14"/>
              <a:gd name="T75" fmla="*/ 4 h 18"/>
              <a:gd name="T76" fmla="*/ 4 w 14"/>
              <a:gd name="T77" fmla="*/ 4 h 18"/>
              <a:gd name="T78" fmla="*/ 3 w 14"/>
              <a:gd name="T79" fmla="*/ 4 h 18"/>
              <a:gd name="T80" fmla="*/ 2 w 14"/>
              <a:gd name="T81" fmla="*/ 5 h 18"/>
              <a:gd name="T82" fmla="*/ 1 w 14"/>
              <a:gd name="T83" fmla="*/ 5 h 18"/>
              <a:gd name="T84" fmla="*/ 1 w 14"/>
              <a:gd name="T85" fmla="*/ 4 h 18"/>
              <a:gd name="T86" fmla="*/ 1 w 14"/>
              <a:gd name="T87" fmla="*/ 6 h 18"/>
              <a:gd name="T88" fmla="*/ 0 w 14"/>
              <a:gd name="T89" fmla="*/ 9 h 18"/>
              <a:gd name="T90" fmla="*/ 0 w 14"/>
              <a:gd name="T91" fmla="*/ 10 h 18"/>
              <a:gd name="T92" fmla="*/ 0 w 14"/>
              <a:gd name="T93" fmla="*/ 12 h 18"/>
              <a:gd name="T94" fmla="*/ 1 w 14"/>
              <a:gd name="T95" fmla="*/ 13 h 18"/>
              <a:gd name="T96" fmla="*/ 2 w 14"/>
              <a:gd name="T97" fmla="*/ 14 h 18"/>
              <a:gd name="T98" fmla="*/ 3 w 14"/>
              <a:gd name="T99" fmla="*/ 16 h 18"/>
              <a:gd name="T100" fmla="*/ 3 w 14"/>
              <a:gd name="T101" fmla="*/ 17 h 18"/>
              <a:gd name="T102" fmla="*/ 4 w 14"/>
              <a:gd name="T103" fmla="*/ 17 h 18"/>
              <a:gd name="T104" fmla="*/ 5 w 14"/>
              <a:gd name="T105" fmla="*/ 18 h 18"/>
              <a:gd name="T106" fmla="*/ 5 w 14"/>
              <a:gd name="T107" fmla="*/ 18 h 18"/>
              <a:gd name="T108" fmla="*/ 5 w 14"/>
              <a:gd name="T109" fmla="*/ 18 h 18"/>
              <a:gd name="T110" fmla="*/ 6 w 14"/>
              <a:gd name="T111" fmla="*/ 17 h 18"/>
              <a:gd name="T112" fmla="*/ 6 w 14"/>
              <a:gd name="T1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" h="18">
                <a:moveTo>
                  <a:pt x="6" y="16"/>
                </a:moveTo>
                <a:cubicBezTo>
                  <a:pt x="6" y="16"/>
                  <a:pt x="6" y="15"/>
                  <a:pt x="6" y="15"/>
                </a:cubicBezTo>
                <a:cubicBezTo>
                  <a:pt x="6" y="15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3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3" y="14"/>
                  <a:pt x="13" y="13"/>
                </a:cubicBezTo>
                <a:cubicBezTo>
                  <a:pt x="13" y="13"/>
                  <a:pt x="13" y="12"/>
                  <a:pt x="13" y="12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9"/>
                  <a:pt x="13" y="9"/>
                  <a:pt x="13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5"/>
                  <a:pt x="14" y="5"/>
                  <a:pt x="14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6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0" y="11"/>
                  <a:pt x="0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2" y="14"/>
                </a:cubicBezTo>
                <a:cubicBezTo>
                  <a:pt x="2" y="15"/>
                  <a:pt x="2" y="15"/>
                  <a:pt x="3" y="16"/>
                </a:cubicBezTo>
                <a:cubicBezTo>
                  <a:pt x="3" y="16"/>
                  <a:pt x="3" y="16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4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6"/>
                  <a:pt x="6" y="1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0" name="Freeform 24">
            <a:extLst>
              <a:ext uri="{FF2B5EF4-FFF2-40B4-BE49-F238E27FC236}">
                <a16:creationId xmlns:a16="http://schemas.microsoft.com/office/drawing/2014/main" id="{669DC976-F844-E04B-B49C-34354BE63ECD}"/>
              </a:ext>
            </a:extLst>
          </p:cNvPr>
          <p:cNvSpPr>
            <a:spLocks/>
          </p:cNvSpPr>
          <p:nvPr/>
        </p:nvSpPr>
        <p:spPr bwMode="auto">
          <a:xfrm>
            <a:off x="5204229" y="4102095"/>
            <a:ext cx="129340" cy="164818"/>
          </a:xfrm>
          <a:custGeom>
            <a:avLst/>
            <a:gdLst>
              <a:gd name="T0" fmla="*/ 9 w 10"/>
              <a:gd name="T1" fmla="*/ 8 h 13"/>
              <a:gd name="T2" fmla="*/ 9 w 10"/>
              <a:gd name="T3" fmla="*/ 7 h 13"/>
              <a:gd name="T4" fmla="*/ 8 w 10"/>
              <a:gd name="T5" fmla="*/ 7 h 13"/>
              <a:gd name="T6" fmla="*/ 7 w 10"/>
              <a:gd name="T7" fmla="*/ 6 h 13"/>
              <a:gd name="T8" fmla="*/ 8 w 10"/>
              <a:gd name="T9" fmla="*/ 5 h 13"/>
              <a:gd name="T10" fmla="*/ 8 w 10"/>
              <a:gd name="T11" fmla="*/ 4 h 13"/>
              <a:gd name="T12" fmla="*/ 8 w 10"/>
              <a:gd name="T13" fmla="*/ 4 h 13"/>
              <a:gd name="T14" fmla="*/ 9 w 10"/>
              <a:gd name="T15" fmla="*/ 3 h 13"/>
              <a:gd name="T16" fmla="*/ 8 w 10"/>
              <a:gd name="T17" fmla="*/ 3 h 13"/>
              <a:gd name="T18" fmla="*/ 7 w 10"/>
              <a:gd name="T19" fmla="*/ 3 h 13"/>
              <a:gd name="T20" fmla="*/ 6 w 10"/>
              <a:gd name="T21" fmla="*/ 4 h 13"/>
              <a:gd name="T22" fmla="*/ 5 w 10"/>
              <a:gd name="T23" fmla="*/ 4 h 13"/>
              <a:gd name="T24" fmla="*/ 5 w 10"/>
              <a:gd name="T25" fmla="*/ 3 h 13"/>
              <a:gd name="T26" fmla="*/ 5 w 10"/>
              <a:gd name="T27" fmla="*/ 1 h 13"/>
              <a:gd name="T28" fmla="*/ 5 w 10"/>
              <a:gd name="T29" fmla="*/ 1 h 13"/>
              <a:gd name="T30" fmla="*/ 3 w 10"/>
              <a:gd name="T31" fmla="*/ 1 h 13"/>
              <a:gd name="T32" fmla="*/ 3 w 10"/>
              <a:gd name="T33" fmla="*/ 1 h 13"/>
              <a:gd name="T34" fmla="*/ 3 w 10"/>
              <a:gd name="T35" fmla="*/ 1 h 13"/>
              <a:gd name="T36" fmla="*/ 3 w 10"/>
              <a:gd name="T37" fmla="*/ 2 h 13"/>
              <a:gd name="T38" fmla="*/ 2 w 10"/>
              <a:gd name="T39" fmla="*/ 3 h 13"/>
              <a:gd name="T40" fmla="*/ 1 w 10"/>
              <a:gd name="T41" fmla="*/ 4 h 13"/>
              <a:gd name="T42" fmla="*/ 1 w 10"/>
              <a:gd name="T43" fmla="*/ 5 h 13"/>
              <a:gd name="T44" fmla="*/ 0 w 10"/>
              <a:gd name="T45" fmla="*/ 6 h 13"/>
              <a:gd name="T46" fmla="*/ 0 w 10"/>
              <a:gd name="T47" fmla="*/ 6 h 13"/>
              <a:gd name="T48" fmla="*/ 1 w 10"/>
              <a:gd name="T49" fmla="*/ 7 h 13"/>
              <a:gd name="T50" fmla="*/ 1 w 10"/>
              <a:gd name="T51" fmla="*/ 7 h 13"/>
              <a:gd name="T52" fmla="*/ 2 w 10"/>
              <a:gd name="T53" fmla="*/ 8 h 13"/>
              <a:gd name="T54" fmla="*/ 3 w 10"/>
              <a:gd name="T55" fmla="*/ 8 h 13"/>
              <a:gd name="T56" fmla="*/ 4 w 10"/>
              <a:gd name="T57" fmla="*/ 9 h 13"/>
              <a:gd name="T58" fmla="*/ 5 w 10"/>
              <a:gd name="T59" fmla="*/ 10 h 13"/>
              <a:gd name="T60" fmla="*/ 5 w 10"/>
              <a:gd name="T61" fmla="*/ 11 h 13"/>
              <a:gd name="T62" fmla="*/ 7 w 10"/>
              <a:gd name="T63" fmla="*/ 11 h 13"/>
              <a:gd name="T64" fmla="*/ 7 w 10"/>
              <a:gd name="T65" fmla="*/ 12 h 13"/>
              <a:gd name="T66" fmla="*/ 8 w 10"/>
              <a:gd name="T67" fmla="*/ 12 h 13"/>
              <a:gd name="T68" fmla="*/ 9 w 10"/>
              <a:gd name="T69" fmla="*/ 13 h 13"/>
              <a:gd name="T70" fmla="*/ 10 w 10"/>
              <a:gd name="T71" fmla="*/ 13 h 13"/>
              <a:gd name="T72" fmla="*/ 10 w 10"/>
              <a:gd name="T73" fmla="*/ 13 h 13"/>
              <a:gd name="T74" fmla="*/ 10 w 10"/>
              <a:gd name="T75" fmla="*/ 11 h 13"/>
              <a:gd name="T76" fmla="*/ 10 w 10"/>
              <a:gd name="T77" fmla="*/ 10 h 13"/>
              <a:gd name="T78" fmla="*/ 10 w 10"/>
              <a:gd name="T79" fmla="*/ 9 h 13"/>
              <a:gd name="T80" fmla="*/ 9 w 10"/>
              <a:gd name="T8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" h="13">
                <a:moveTo>
                  <a:pt x="9" y="8"/>
                </a:moveTo>
                <a:cubicBezTo>
                  <a:pt x="9" y="8"/>
                  <a:pt x="10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6"/>
                  <a:pt x="8" y="6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7" y="4"/>
                  <a:pt x="6" y="4"/>
                </a:cubicBezTo>
                <a:cubicBezTo>
                  <a:pt x="6" y="5"/>
                  <a:pt x="6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4" y="9"/>
                  <a:pt x="4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1"/>
                  <a:pt x="5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9" y="12"/>
                  <a:pt x="9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1"/>
                </a:cubicBezTo>
                <a:cubicBezTo>
                  <a:pt x="10" y="11"/>
                  <a:pt x="10" y="11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8"/>
                  <a:pt x="10" y="8"/>
                  <a:pt x="9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1" name="Freeform 25">
            <a:extLst>
              <a:ext uri="{FF2B5EF4-FFF2-40B4-BE49-F238E27FC236}">
                <a16:creationId xmlns:a16="http://schemas.microsoft.com/office/drawing/2014/main" id="{8A4FF749-B98A-7C4C-91CB-5B6A07145C37}"/>
              </a:ext>
            </a:extLst>
          </p:cNvPr>
          <p:cNvSpPr>
            <a:spLocks/>
          </p:cNvSpPr>
          <p:nvPr/>
        </p:nvSpPr>
        <p:spPr bwMode="auto">
          <a:xfrm>
            <a:off x="5398239" y="3876166"/>
            <a:ext cx="258680" cy="201856"/>
          </a:xfrm>
          <a:custGeom>
            <a:avLst/>
            <a:gdLst>
              <a:gd name="T0" fmla="*/ 20 w 20"/>
              <a:gd name="T1" fmla="*/ 7 h 16"/>
              <a:gd name="T2" fmla="*/ 19 w 20"/>
              <a:gd name="T3" fmla="*/ 7 h 16"/>
              <a:gd name="T4" fmla="*/ 17 w 20"/>
              <a:gd name="T5" fmla="*/ 7 h 16"/>
              <a:gd name="T6" fmla="*/ 17 w 20"/>
              <a:gd name="T7" fmla="*/ 6 h 16"/>
              <a:gd name="T8" fmla="*/ 17 w 20"/>
              <a:gd name="T9" fmla="*/ 5 h 16"/>
              <a:gd name="T10" fmla="*/ 17 w 20"/>
              <a:gd name="T11" fmla="*/ 4 h 16"/>
              <a:gd name="T12" fmla="*/ 16 w 20"/>
              <a:gd name="T13" fmla="*/ 3 h 16"/>
              <a:gd name="T14" fmla="*/ 15 w 20"/>
              <a:gd name="T15" fmla="*/ 2 h 16"/>
              <a:gd name="T16" fmla="*/ 15 w 20"/>
              <a:gd name="T17" fmla="*/ 1 h 16"/>
              <a:gd name="T18" fmla="*/ 15 w 20"/>
              <a:gd name="T19" fmla="*/ 1 h 16"/>
              <a:gd name="T20" fmla="*/ 14 w 20"/>
              <a:gd name="T21" fmla="*/ 0 h 16"/>
              <a:gd name="T22" fmla="*/ 13 w 20"/>
              <a:gd name="T23" fmla="*/ 0 h 16"/>
              <a:gd name="T24" fmla="*/ 12 w 20"/>
              <a:gd name="T25" fmla="*/ 1 h 16"/>
              <a:gd name="T26" fmla="*/ 11 w 20"/>
              <a:gd name="T27" fmla="*/ 1 h 16"/>
              <a:gd name="T28" fmla="*/ 11 w 20"/>
              <a:gd name="T29" fmla="*/ 2 h 16"/>
              <a:gd name="T30" fmla="*/ 10 w 20"/>
              <a:gd name="T31" fmla="*/ 2 h 16"/>
              <a:gd name="T32" fmla="*/ 9 w 20"/>
              <a:gd name="T33" fmla="*/ 3 h 16"/>
              <a:gd name="T34" fmla="*/ 8 w 20"/>
              <a:gd name="T35" fmla="*/ 4 h 16"/>
              <a:gd name="T36" fmla="*/ 7 w 20"/>
              <a:gd name="T37" fmla="*/ 4 h 16"/>
              <a:gd name="T38" fmla="*/ 5 w 20"/>
              <a:gd name="T39" fmla="*/ 4 h 16"/>
              <a:gd name="T40" fmla="*/ 4 w 20"/>
              <a:gd name="T41" fmla="*/ 5 h 16"/>
              <a:gd name="T42" fmla="*/ 3 w 20"/>
              <a:gd name="T43" fmla="*/ 6 h 16"/>
              <a:gd name="T44" fmla="*/ 3 w 20"/>
              <a:gd name="T45" fmla="*/ 8 h 16"/>
              <a:gd name="T46" fmla="*/ 3 w 20"/>
              <a:gd name="T47" fmla="*/ 9 h 16"/>
              <a:gd name="T48" fmla="*/ 2 w 20"/>
              <a:gd name="T49" fmla="*/ 9 h 16"/>
              <a:gd name="T50" fmla="*/ 1 w 20"/>
              <a:gd name="T51" fmla="*/ 10 h 16"/>
              <a:gd name="T52" fmla="*/ 1 w 20"/>
              <a:gd name="T53" fmla="*/ 11 h 16"/>
              <a:gd name="T54" fmla="*/ 1 w 20"/>
              <a:gd name="T55" fmla="*/ 12 h 16"/>
              <a:gd name="T56" fmla="*/ 0 w 20"/>
              <a:gd name="T57" fmla="*/ 14 h 16"/>
              <a:gd name="T58" fmla="*/ 0 w 20"/>
              <a:gd name="T59" fmla="*/ 14 h 16"/>
              <a:gd name="T60" fmla="*/ 1 w 20"/>
              <a:gd name="T61" fmla="*/ 14 h 16"/>
              <a:gd name="T62" fmla="*/ 2 w 20"/>
              <a:gd name="T63" fmla="*/ 15 h 16"/>
              <a:gd name="T64" fmla="*/ 3 w 20"/>
              <a:gd name="T65" fmla="*/ 16 h 16"/>
              <a:gd name="T66" fmla="*/ 4 w 20"/>
              <a:gd name="T67" fmla="*/ 15 h 16"/>
              <a:gd name="T68" fmla="*/ 4 w 20"/>
              <a:gd name="T69" fmla="*/ 15 h 16"/>
              <a:gd name="T70" fmla="*/ 6 w 20"/>
              <a:gd name="T71" fmla="*/ 15 h 16"/>
              <a:gd name="T72" fmla="*/ 7 w 20"/>
              <a:gd name="T73" fmla="*/ 16 h 16"/>
              <a:gd name="T74" fmla="*/ 7 w 20"/>
              <a:gd name="T75" fmla="*/ 15 h 16"/>
              <a:gd name="T76" fmla="*/ 7 w 20"/>
              <a:gd name="T77" fmla="*/ 14 h 16"/>
              <a:gd name="T78" fmla="*/ 7 w 20"/>
              <a:gd name="T79" fmla="*/ 13 h 16"/>
              <a:gd name="T80" fmla="*/ 8 w 20"/>
              <a:gd name="T81" fmla="*/ 12 h 16"/>
              <a:gd name="T82" fmla="*/ 9 w 20"/>
              <a:gd name="T83" fmla="*/ 12 h 16"/>
              <a:gd name="T84" fmla="*/ 11 w 20"/>
              <a:gd name="T85" fmla="*/ 12 h 16"/>
              <a:gd name="T86" fmla="*/ 12 w 20"/>
              <a:gd name="T87" fmla="*/ 12 h 16"/>
              <a:gd name="T88" fmla="*/ 13 w 20"/>
              <a:gd name="T89" fmla="*/ 12 h 16"/>
              <a:gd name="T90" fmla="*/ 13 w 20"/>
              <a:gd name="T91" fmla="*/ 11 h 16"/>
              <a:gd name="T92" fmla="*/ 15 w 20"/>
              <a:gd name="T93" fmla="*/ 12 h 16"/>
              <a:gd name="T94" fmla="*/ 16 w 20"/>
              <a:gd name="T95" fmla="*/ 12 h 16"/>
              <a:gd name="T96" fmla="*/ 17 w 20"/>
              <a:gd name="T97" fmla="*/ 12 h 16"/>
              <a:gd name="T98" fmla="*/ 17 w 20"/>
              <a:gd name="T99" fmla="*/ 12 h 16"/>
              <a:gd name="T100" fmla="*/ 17 w 20"/>
              <a:gd name="T101" fmla="*/ 11 h 16"/>
              <a:gd name="T102" fmla="*/ 18 w 20"/>
              <a:gd name="T103" fmla="*/ 11 h 16"/>
              <a:gd name="T104" fmla="*/ 19 w 20"/>
              <a:gd name="T105" fmla="*/ 11 h 16"/>
              <a:gd name="T106" fmla="*/ 20 w 20"/>
              <a:gd name="T107" fmla="*/ 10 h 16"/>
              <a:gd name="T108" fmla="*/ 20 w 20"/>
              <a:gd name="T109" fmla="*/ 8 h 16"/>
              <a:gd name="T110" fmla="*/ 20 w 20"/>
              <a:gd name="T111" fmla="*/ 8 h 16"/>
              <a:gd name="T112" fmla="*/ 20 w 20"/>
              <a:gd name="T113" fmla="*/ 7 h 16"/>
              <a:gd name="T114" fmla="*/ 20 w 20"/>
              <a:gd name="T115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" h="16">
                <a:moveTo>
                  <a:pt x="20" y="7"/>
                </a:move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8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3"/>
                </a:cubicBezTo>
                <a:cubicBezTo>
                  <a:pt x="15" y="3"/>
                  <a:pt x="15" y="2"/>
                  <a:pt x="15" y="2"/>
                </a:cubicBezTo>
                <a:cubicBezTo>
                  <a:pt x="15" y="2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1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1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6" y="4"/>
                  <a:pt x="6" y="4"/>
                  <a:pt x="5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6"/>
                  <a:pt x="3" y="6"/>
                  <a:pt x="3" y="6"/>
                </a:cubicBezTo>
                <a:cubicBezTo>
                  <a:pt x="3" y="7"/>
                  <a:pt x="3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0" y="12"/>
                  <a:pt x="0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1" y="15"/>
                  <a:pt x="2" y="15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6"/>
                  <a:pt x="3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5"/>
                  <a:pt x="6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5"/>
                  <a:pt x="7" y="14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1"/>
                  <a:pt x="9" y="12"/>
                  <a:pt x="9" y="12"/>
                </a:cubicBezTo>
                <a:cubicBezTo>
                  <a:pt x="10" y="12"/>
                  <a:pt x="11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3" y="12"/>
                </a:cubicBezTo>
                <a:cubicBezTo>
                  <a:pt x="13" y="12"/>
                  <a:pt x="13" y="12"/>
                  <a:pt x="13" y="11"/>
                </a:cubicBezTo>
                <a:cubicBezTo>
                  <a:pt x="14" y="11"/>
                  <a:pt x="14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2"/>
                  <a:pt x="16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7"/>
                </a:cubicBezTo>
                <a:cubicBezTo>
                  <a:pt x="20" y="7"/>
                  <a:pt x="20" y="7"/>
                  <a:pt x="20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2" name="Freeform 26">
            <a:extLst>
              <a:ext uri="{FF2B5EF4-FFF2-40B4-BE49-F238E27FC236}">
                <a16:creationId xmlns:a16="http://schemas.microsoft.com/office/drawing/2014/main" id="{16087FC3-0206-4242-8BE2-3B8A66B10B41}"/>
              </a:ext>
            </a:extLst>
          </p:cNvPr>
          <p:cNvSpPr>
            <a:spLocks/>
          </p:cNvSpPr>
          <p:nvPr/>
        </p:nvSpPr>
        <p:spPr bwMode="auto">
          <a:xfrm>
            <a:off x="6638382" y="4770624"/>
            <a:ext cx="104614" cy="240745"/>
          </a:xfrm>
          <a:custGeom>
            <a:avLst/>
            <a:gdLst>
              <a:gd name="T0" fmla="*/ 7 w 8"/>
              <a:gd name="T1" fmla="*/ 14 h 19"/>
              <a:gd name="T2" fmla="*/ 7 w 8"/>
              <a:gd name="T3" fmla="*/ 13 h 19"/>
              <a:gd name="T4" fmla="*/ 7 w 8"/>
              <a:gd name="T5" fmla="*/ 13 h 19"/>
              <a:gd name="T6" fmla="*/ 6 w 8"/>
              <a:gd name="T7" fmla="*/ 12 h 19"/>
              <a:gd name="T8" fmla="*/ 6 w 8"/>
              <a:gd name="T9" fmla="*/ 12 h 19"/>
              <a:gd name="T10" fmla="*/ 6 w 8"/>
              <a:gd name="T11" fmla="*/ 11 h 19"/>
              <a:gd name="T12" fmla="*/ 6 w 8"/>
              <a:gd name="T13" fmla="*/ 10 h 19"/>
              <a:gd name="T14" fmla="*/ 5 w 8"/>
              <a:gd name="T15" fmla="*/ 9 h 19"/>
              <a:gd name="T16" fmla="*/ 5 w 8"/>
              <a:gd name="T17" fmla="*/ 7 h 19"/>
              <a:gd name="T18" fmla="*/ 6 w 8"/>
              <a:gd name="T19" fmla="*/ 7 h 19"/>
              <a:gd name="T20" fmla="*/ 6 w 8"/>
              <a:gd name="T21" fmla="*/ 6 h 19"/>
              <a:gd name="T22" fmla="*/ 6 w 8"/>
              <a:gd name="T23" fmla="*/ 6 h 19"/>
              <a:gd name="T24" fmla="*/ 6 w 8"/>
              <a:gd name="T25" fmla="*/ 5 h 19"/>
              <a:gd name="T26" fmla="*/ 6 w 8"/>
              <a:gd name="T27" fmla="*/ 5 h 19"/>
              <a:gd name="T28" fmla="*/ 5 w 8"/>
              <a:gd name="T29" fmla="*/ 3 h 19"/>
              <a:gd name="T30" fmla="*/ 5 w 8"/>
              <a:gd name="T31" fmla="*/ 2 h 19"/>
              <a:gd name="T32" fmla="*/ 5 w 8"/>
              <a:gd name="T33" fmla="*/ 1 h 19"/>
              <a:gd name="T34" fmla="*/ 4 w 8"/>
              <a:gd name="T35" fmla="*/ 1 h 19"/>
              <a:gd name="T36" fmla="*/ 3 w 8"/>
              <a:gd name="T37" fmla="*/ 0 h 19"/>
              <a:gd name="T38" fmla="*/ 2 w 8"/>
              <a:gd name="T39" fmla="*/ 0 h 19"/>
              <a:gd name="T40" fmla="*/ 1 w 8"/>
              <a:gd name="T41" fmla="*/ 0 h 19"/>
              <a:gd name="T42" fmla="*/ 1 w 8"/>
              <a:gd name="T43" fmla="*/ 0 h 19"/>
              <a:gd name="T44" fmla="*/ 1 w 8"/>
              <a:gd name="T45" fmla="*/ 0 h 19"/>
              <a:gd name="T46" fmla="*/ 2 w 8"/>
              <a:gd name="T47" fmla="*/ 1 h 19"/>
              <a:gd name="T48" fmla="*/ 2 w 8"/>
              <a:gd name="T49" fmla="*/ 2 h 19"/>
              <a:gd name="T50" fmla="*/ 3 w 8"/>
              <a:gd name="T51" fmla="*/ 3 h 19"/>
              <a:gd name="T52" fmla="*/ 2 w 8"/>
              <a:gd name="T53" fmla="*/ 4 h 19"/>
              <a:gd name="T54" fmla="*/ 2 w 8"/>
              <a:gd name="T55" fmla="*/ 5 h 19"/>
              <a:gd name="T56" fmla="*/ 1 w 8"/>
              <a:gd name="T57" fmla="*/ 6 h 19"/>
              <a:gd name="T58" fmla="*/ 2 w 8"/>
              <a:gd name="T59" fmla="*/ 6 h 19"/>
              <a:gd name="T60" fmla="*/ 2 w 8"/>
              <a:gd name="T61" fmla="*/ 7 h 19"/>
              <a:gd name="T62" fmla="*/ 2 w 8"/>
              <a:gd name="T63" fmla="*/ 8 h 19"/>
              <a:gd name="T64" fmla="*/ 2 w 8"/>
              <a:gd name="T65" fmla="*/ 9 h 19"/>
              <a:gd name="T66" fmla="*/ 1 w 8"/>
              <a:gd name="T67" fmla="*/ 9 h 19"/>
              <a:gd name="T68" fmla="*/ 1 w 8"/>
              <a:gd name="T69" fmla="*/ 10 h 19"/>
              <a:gd name="T70" fmla="*/ 0 w 8"/>
              <a:gd name="T71" fmla="*/ 11 h 19"/>
              <a:gd name="T72" fmla="*/ 0 w 8"/>
              <a:gd name="T73" fmla="*/ 12 h 19"/>
              <a:gd name="T74" fmla="*/ 1 w 8"/>
              <a:gd name="T75" fmla="*/ 13 h 19"/>
              <a:gd name="T76" fmla="*/ 1 w 8"/>
              <a:gd name="T77" fmla="*/ 13 h 19"/>
              <a:gd name="T78" fmla="*/ 1 w 8"/>
              <a:gd name="T79" fmla="*/ 13 h 19"/>
              <a:gd name="T80" fmla="*/ 2 w 8"/>
              <a:gd name="T81" fmla="*/ 14 h 19"/>
              <a:gd name="T82" fmla="*/ 2 w 8"/>
              <a:gd name="T83" fmla="*/ 15 h 19"/>
              <a:gd name="T84" fmla="*/ 3 w 8"/>
              <a:gd name="T85" fmla="*/ 15 h 19"/>
              <a:gd name="T86" fmla="*/ 4 w 8"/>
              <a:gd name="T87" fmla="*/ 15 h 19"/>
              <a:gd name="T88" fmla="*/ 5 w 8"/>
              <a:gd name="T89" fmla="*/ 16 h 19"/>
              <a:gd name="T90" fmla="*/ 5 w 8"/>
              <a:gd name="T91" fmla="*/ 17 h 19"/>
              <a:gd name="T92" fmla="*/ 4 w 8"/>
              <a:gd name="T93" fmla="*/ 18 h 19"/>
              <a:gd name="T94" fmla="*/ 5 w 8"/>
              <a:gd name="T95" fmla="*/ 19 h 19"/>
              <a:gd name="T96" fmla="*/ 6 w 8"/>
              <a:gd name="T97" fmla="*/ 19 h 19"/>
              <a:gd name="T98" fmla="*/ 7 w 8"/>
              <a:gd name="T99" fmla="*/ 18 h 19"/>
              <a:gd name="T100" fmla="*/ 8 w 8"/>
              <a:gd name="T101" fmla="*/ 17 h 19"/>
              <a:gd name="T102" fmla="*/ 8 w 8"/>
              <a:gd name="T103" fmla="*/ 15 h 19"/>
              <a:gd name="T104" fmla="*/ 7 w 8"/>
              <a:gd name="T105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9">
                <a:moveTo>
                  <a:pt x="7" y="14"/>
                </a:moveTo>
                <a:cubicBezTo>
                  <a:pt x="7" y="14"/>
                  <a:pt x="7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6" y="9"/>
                  <a:pt x="5" y="9"/>
                </a:cubicBezTo>
                <a:cubicBezTo>
                  <a:pt x="5" y="8"/>
                  <a:pt x="5" y="8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4"/>
                  <a:pt x="6" y="4"/>
                  <a:pt x="5" y="3"/>
                </a:cubicBezTo>
                <a:cubicBezTo>
                  <a:pt x="5" y="3"/>
                  <a:pt x="6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3"/>
                  <a:pt x="3" y="3"/>
                </a:cubicBezTo>
                <a:cubicBezTo>
                  <a:pt x="3" y="4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9"/>
                  <a:pt x="1" y="9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1" y="14"/>
                  <a:pt x="2" y="14"/>
                </a:cubicBezTo>
                <a:cubicBezTo>
                  <a:pt x="2" y="14"/>
                  <a:pt x="2" y="15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8"/>
                  <a:pt x="4" y="18"/>
                  <a:pt x="4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19"/>
                  <a:pt x="7" y="18"/>
                  <a:pt x="7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7" y="1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3" name="Freeform 27">
            <a:extLst>
              <a:ext uri="{FF2B5EF4-FFF2-40B4-BE49-F238E27FC236}">
                <a16:creationId xmlns:a16="http://schemas.microsoft.com/office/drawing/2014/main" id="{FFCC317D-D809-7D41-B9BE-2B4A8C6CDC81}"/>
              </a:ext>
            </a:extLst>
          </p:cNvPr>
          <p:cNvSpPr>
            <a:spLocks/>
          </p:cNvSpPr>
          <p:nvPr/>
        </p:nvSpPr>
        <p:spPr bwMode="auto">
          <a:xfrm>
            <a:off x="5953641" y="5035443"/>
            <a:ext cx="426061" cy="442600"/>
          </a:xfrm>
          <a:custGeom>
            <a:avLst/>
            <a:gdLst>
              <a:gd name="T0" fmla="*/ 30 w 33"/>
              <a:gd name="T1" fmla="*/ 2 h 35"/>
              <a:gd name="T2" fmla="*/ 29 w 33"/>
              <a:gd name="T3" fmla="*/ 2 h 35"/>
              <a:gd name="T4" fmla="*/ 27 w 33"/>
              <a:gd name="T5" fmla="*/ 3 h 35"/>
              <a:gd name="T6" fmla="*/ 24 w 33"/>
              <a:gd name="T7" fmla="*/ 3 h 35"/>
              <a:gd name="T8" fmla="*/ 22 w 33"/>
              <a:gd name="T9" fmla="*/ 3 h 35"/>
              <a:gd name="T10" fmla="*/ 18 w 33"/>
              <a:gd name="T11" fmla="*/ 3 h 35"/>
              <a:gd name="T12" fmla="*/ 17 w 33"/>
              <a:gd name="T13" fmla="*/ 2 h 35"/>
              <a:gd name="T14" fmla="*/ 13 w 33"/>
              <a:gd name="T15" fmla="*/ 2 h 35"/>
              <a:gd name="T16" fmla="*/ 10 w 33"/>
              <a:gd name="T17" fmla="*/ 1 h 35"/>
              <a:gd name="T18" fmla="*/ 6 w 33"/>
              <a:gd name="T19" fmla="*/ 2 h 35"/>
              <a:gd name="T20" fmla="*/ 4 w 33"/>
              <a:gd name="T21" fmla="*/ 1 h 35"/>
              <a:gd name="T22" fmla="*/ 2 w 33"/>
              <a:gd name="T23" fmla="*/ 1 h 35"/>
              <a:gd name="T24" fmla="*/ 0 w 33"/>
              <a:gd name="T25" fmla="*/ 1 h 35"/>
              <a:gd name="T26" fmla="*/ 0 w 33"/>
              <a:gd name="T27" fmla="*/ 3 h 35"/>
              <a:gd name="T28" fmla="*/ 2 w 33"/>
              <a:gd name="T29" fmla="*/ 5 h 35"/>
              <a:gd name="T30" fmla="*/ 3 w 33"/>
              <a:gd name="T31" fmla="*/ 8 h 35"/>
              <a:gd name="T32" fmla="*/ 3 w 33"/>
              <a:gd name="T33" fmla="*/ 9 h 35"/>
              <a:gd name="T34" fmla="*/ 4 w 33"/>
              <a:gd name="T35" fmla="*/ 10 h 35"/>
              <a:gd name="T36" fmla="*/ 4 w 33"/>
              <a:gd name="T37" fmla="*/ 13 h 35"/>
              <a:gd name="T38" fmla="*/ 6 w 33"/>
              <a:gd name="T39" fmla="*/ 15 h 35"/>
              <a:gd name="T40" fmla="*/ 7 w 33"/>
              <a:gd name="T41" fmla="*/ 17 h 35"/>
              <a:gd name="T42" fmla="*/ 7 w 33"/>
              <a:gd name="T43" fmla="*/ 21 h 35"/>
              <a:gd name="T44" fmla="*/ 8 w 33"/>
              <a:gd name="T45" fmla="*/ 24 h 35"/>
              <a:gd name="T46" fmla="*/ 8 w 33"/>
              <a:gd name="T47" fmla="*/ 27 h 35"/>
              <a:gd name="T48" fmla="*/ 8 w 33"/>
              <a:gd name="T49" fmla="*/ 30 h 35"/>
              <a:gd name="T50" fmla="*/ 9 w 33"/>
              <a:gd name="T51" fmla="*/ 33 h 35"/>
              <a:gd name="T52" fmla="*/ 11 w 33"/>
              <a:gd name="T53" fmla="*/ 35 h 35"/>
              <a:gd name="T54" fmla="*/ 12 w 33"/>
              <a:gd name="T55" fmla="*/ 33 h 35"/>
              <a:gd name="T56" fmla="*/ 13 w 33"/>
              <a:gd name="T57" fmla="*/ 33 h 35"/>
              <a:gd name="T58" fmla="*/ 14 w 33"/>
              <a:gd name="T59" fmla="*/ 35 h 35"/>
              <a:gd name="T60" fmla="*/ 16 w 33"/>
              <a:gd name="T61" fmla="*/ 35 h 35"/>
              <a:gd name="T62" fmla="*/ 18 w 33"/>
              <a:gd name="T63" fmla="*/ 34 h 35"/>
              <a:gd name="T64" fmla="*/ 20 w 33"/>
              <a:gd name="T65" fmla="*/ 34 h 35"/>
              <a:gd name="T66" fmla="*/ 20 w 33"/>
              <a:gd name="T67" fmla="*/ 23 h 35"/>
              <a:gd name="T68" fmla="*/ 23 w 33"/>
              <a:gd name="T69" fmla="*/ 15 h 35"/>
              <a:gd name="T70" fmla="*/ 23 w 33"/>
              <a:gd name="T71" fmla="*/ 7 h 35"/>
              <a:gd name="T72" fmla="*/ 23 w 33"/>
              <a:gd name="T73" fmla="*/ 5 h 35"/>
              <a:gd name="T74" fmla="*/ 25 w 33"/>
              <a:gd name="T75" fmla="*/ 4 h 35"/>
              <a:gd name="T76" fmla="*/ 28 w 33"/>
              <a:gd name="T77" fmla="*/ 4 h 35"/>
              <a:gd name="T78" fmla="*/ 29 w 33"/>
              <a:gd name="T79" fmla="*/ 4 h 35"/>
              <a:gd name="T80" fmla="*/ 31 w 33"/>
              <a:gd name="T81" fmla="*/ 4 h 35"/>
              <a:gd name="T82" fmla="*/ 32 w 33"/>
              <a:gd name="T83" fmla="*/ 3 h 35"/>
              <a:gd name="T84" fmla="*/ 33 w 33"/>
              <a:gd name="T85" fmla="*/ 3 h 35"/>
              <a:gd name="T86" fmla="*/ 31 w 33"/>
              <a:gd name="T8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" h="35">
                <a:moveTo>
                  <a:pt x="31" y="2"/>
                </a:moveTo>
                <a:cubicBezTo>
                  <a:pt x="30" y="2"/>
                  <a:pt x="30" y="2"/>
                  <a:pt x="30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5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4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19" y="3"/>
                  <a:pt x="19" y="3"/>
                  <a:pt x="18" y="3"/>
                </a:cubicBezTo>
                <a:cubicBezTo>
                  <a:pt x="18" y="3"/>
                  <a:pt x="18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5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7" y="1"/>
                  <a:pt x="7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2" y="8"/>
                  <a:pt x="3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4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4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9"/>
                </a:cubicBezTo>
                <a:cubicBezTo>
                  <a:pt x="7" y="20"/>
                  <a:pt x="7" y="20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8" y="23"/>
                  <a:pt x="8" y="24"/>
                </a:cubicBezTo>
                <a:cubicBezTo>
                  <a:pt x="8" y="24"/>
                  <a:pt x="7" y="24"/>
                  <a:pt x="7" y="25"/>
                </a:cubicBezTo>
                <a:cubicBezTo>
                  <a:pt x="7" y="26"/>
                  <a:pt x="8" y="26"/>
                  <a:pt x="8" y="27"/>
                </a:cubicBezTo>
                <a:cubicBezTo>
                  <a:pt x="8" y="27"/>
                  <a:pt x="8" y="28"/>
                  <a:pt x="8" y="28"/>
                </a:cubicBezTo>
                <a:cubicBezTo>
                  <a:pt x="8" y="29"/>
                  <a:pt x="8" y="29"/>
                  <a:pt x="8" y="30"/>
                </a:cubicBezTo>
                <a:cubicBezTo>
                  <a:pt x="8" y="30"/>
                  <a:pt x="8" y="31"/>
                  <a:pt x="9" y="31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3"/>
                  <a:pt x="10" y="33"/>
                  <a:pt x="10" y="34"/>
                </a:cubicBezTo>
                <a:cubicBezTo>
                  <a:pt x="10" y="34"/>
                  <a:pt x="11" y="34"/>
                  <a:pt x="11" y="35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4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3" y="33"/>
                  <a:pt x="13" y="33"/>
                </a:cubicBezTo>
                <a:cubicBezTo>
                  <a:pt x="13" y="33"/>
                  <a:pt x="13" y="33"/>
                  <a:pt x="13" y="34"/>
                </a:cubicBezTo>
                <a:cubicBezTo>
                  <a:pt x="13" y="34"/>
                  <a:pt x="13" y="34"/>
                  <a:pt x="14" y="35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cubicBezTo>
                  <a:pt x="17" y="35"/>
                  <a:pt x="17" y="35"/>
                  <a:pt x="18" y="34"/>
                </a:cubicBezTo>
                <a:cubicBezTo>
                  <a:pt x="18" y="34"/>
                  <a:pt x="18" y="34"/>
                  <a:pt x="19" y="34"/>
                </a:cubicBezTo>
                <a:cubicBezTo>
                  <a:pt x="19" y="34"/>
                  <a:pt x="19" y="34"/>
                  <a:pt x="20" y="34"/>
                </a:cubicBezTo>
                <a:cubicBezTo>
                  <a:pt x="20" y="30"/>
                  <a:pt x="20" y="27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15"/>
                  <a:pt x="21" y="15"/>
                  <a:pt x="21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4" y="4"/>
                  <a:pt x="24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7" y="4"/>
                  <a:pt x="28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4"/>
                  <a:pt x="31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2" y="4"/>
                  <a:pt x="32" y="4"/>
                  <a:pt x="32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2"/>
                  <a:pt x="32" y="2"/>
                </a:cubicBezTo>
                <a:cubicBezTo>
                  <a:pt x="32" y="2"/>
                  <a:pt x="31" y="2"/>
                  <a:pt x="3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4" name="Freeform 28">
            <a:extLst>
              <a:ext uri="{FF2B5EF4-FFF2-40B4-BE49-F238E27FC236}">
                <a16:creationId xmlns:a16="http://schemas.microsoft.com/office/drawing/2014/main" id="{2B4291BA-3BD3-5D43-A73D-3BE98333856E}"/>
              </a:ext>
            </a:extLst>
          </p:cNvPr>
          <p:cNvSpPr>
            <a:spLocks/>
          </p:cNvSpPr>
          <p:nvPr/>
        </p:nvSpPr>
        <p:spPr bwMode="auto">
          <a:xfrm>
            <a:off x="6910377" y="3989130"/>
            <a:ext cx="349979" cy="492600"/>
          </a:xfrm>
          <a:custGeom>
            <a:avLst/>
            <a:gdLst>
              <a:gd name="T0" fmla="*/ 26 w 27"/>
              <a:gd name="T1" fmla="*/ 1 h 39"/>
              <a:gd name="T2" fmla="*/ 24 w 27"/>
              <a:gd name="T3" fmla="*/ 1 h 39"/>
              <a:gd name="T4" fmla="*/ 22 w 27"/>
              <a:gd name="T5" fmla="*/ 2 h 39"/>
              <a:gd name="T6" fmla="*/ 20 w 27"/>
              <a:gd name="T7" fmla="*/ 2 h 39"/>
              <a:gd name="T8" fmla="*/ 18 w 27"/>
              <a:gd name="T9" fmla="*/ 3 h 39"/>
              <a:gd name="T10" fmla="*/ 16 w 27"/>
              <a:gd name="T11" fmla="*/ 4 h 39"/>
              <a:gd name="T12" fmla="*/ 13 w 27"/>
              <a:gd name="T13" fmla="*/ 4 h 39"/>
              <a:gd name="T14" fmla="*/ 11 w 27"/>
              <a:gd name="T15" fmla="*/ 5 h 39"/>
              <a:gd name="T16" fmla="*/ 8 w 27"/>
              <a:gd name="T17" fmla="*/ 5 h 39"/>
              <a:gd name="T18" fmla="*/ 7 w 27"/>
              <a:gd name="T19" fmla="*/ 2 h 39"/>
              <a:gd name="T20" fmla="*/ 6 w 27"/>
              <a:gd name="T21" fmla="*/ 3 h 39"/>
              <a:gd name="T22" fmla="*/ 5 w 27"/>
              <a:gd name="T23" fmla="*/ 4 h 39"/>
              <a:gd name="T24" fmla="*/ 6 w 27"/>
              <a:gd name="T25" fmla="*/ 6 h 39"/>
              <a:gd name="T26" fmla="*/ 7 w 27"/>
              <a:gd name="T27" fmla="*/ 9 h 39"/>
              <a:gd name="T28" fmla="*/ 10 w 27"/>
              <a:gd name="T29" fmla="*/ 10 h 39"/>
              <a:gd name="T30" fmla="*/ 14 w 27"/>
              <a:gd name="T31" fmla="*/ 11 h 39"/>
              <a:gd name="T32" fmla="*/ 15 w 27"/>
              <a:gd name="T33" fmla="*/ 12 h 39"/>
              <a:gd name="T34" fmla="*/ 18 w 27"/>
              <a:gd name="T35" fmla="*/ 12 h 39"/>
              <a:gd name="T36" fmla="*/ 18 w 27"/>
              <a:gd name="T37" fmla="*/ 12 h 39"/>
              <a:gd name="T38" fmla="*/ 17 w 27"/>
              <a:gd name="T39" fmla="*/ 14 h 39"/>
              <a:gd name="T40" fmla="*/ 15 w 27"/>
              <a:gd name="T41" fmla="*/ 16 h 39"/>
              <a:gd name="T42" fmla="*/ 13 w 27"/>
              <a:gd name="T43" fmla="*/ 18 h 39"/>
              <a:gd name="T44" fmla="*/ 12 w 27"/>
              <a:gd name="T45" fmla="*/ 20 h 39"/>
              <a:gd name="T46" fmla="*/ 11 w 27"/>
              <a:gd name="T47" fmla="*/ 21 h 39"/>
              <a:gd name="T48" fmla="*/ 8 w 27"/>
              <a:gd name="T49" fmla="*/ 20 h 39"/>
              <a:gd name="T50" fmla="*/ 7 w 27"/>
              <a:gd name="T51" fmla="*/ 21 h 39"/>
              <a:gd name="T52" fmla="*/ 5 w 27"/>
              <a:gd name="T53" fmla="*/ 23 h 39"/>
              <a:gd name="T54" fmla="*/ 3 w 27"/>
              <a:gd name="T55" fmla="*/ 23 h 39"/>
              <a:gd name="T56" fmla="*/ 2 w 27"/>
              <a:gd name="T57" fmla="*/ 24 h 39"/>
              <a:gd name="T58" fmla="*/ 1 w 27"/>
              <a:gd name="T59" fmla="*/ 26 h 39"/>
              <a:gd name="T60" fmla="*/ 1 w 27"/>
              <a:gd name="T61" fmla="*/ 29 h 39"/>
              <a:gd name="T62" fmla="*/ 1 w 27"/>
              <a:gd name="T63" fmla="*/ 33 h 39"/>
              <a:gd name="T64" fmla="*/ 0 w 27"/>
              <a:gd name="T65" fmla="*/ 37 h 39"/>
              <a:gd name="T66" fmla="*/ 2 w 27"/>
              <a:gd name="T67" fmla="*/ 38 h 39"/>
              <a:gd name="T68" fmla="*/ 2 w 27"/>
              <a:gd name="T69" fmla="*/ 39 h 39"/>
              <a:gd name="T70" fmla="*/ 5 w 27"/>
              <a:gd name="T71" fmla="*/ 36 h 39"/>
              <a:gd name="T72" fmla="*/ 8 w 27"/>
              <a:gd name="T73" fmla="*/ 33 h 39"/>
              <a:gd name="T74" fmla="*/ 10 w 27"/>
              <a:gd name="T75" fmla="*/ 31 h 39"/>
              <a:gd name="T76" fmla="*/ 13 w 27"/>
              <a:gd name="T77" fmla="*/ 29 h 39"/>
              <a:gd name="T78" fmla="*/ 15 w 27"/>
              <a:gd name="T79" fmla="*/ 26 h 39"/>
              <a:gd name="T80" fmla="*/ 18 w 27"/>
              <a:gd name="T81" fmla="*/ 24 h 39"/>
              <a:gd name="T82" fmla="*/ 19 w 27"/>
              <a:gd name="T83" fmla="*/ 20 h 39"/>
              <a:gd name="T84" fmla="*/ 20 w 27"/>
              <a:gd name="T85" fmla="*/ 19 h 39"/>
              <a:gd name="T86" fmla="*/ 22 w 27"/>
              <a:gd name="T87" fmla="*/ 17 h 39"/>
              <a:gd name="T88" fmla="*/ 22 w 27"/>
              <a:gd name="T89" fmla="*/ 14 h 39"/>
              <a:gd name="T90" fmla="*/ 23 w 27"/>
              <a:gd name="T91" fmla="*/ 12 h 39"/>
              <a:gd name="T92" fmla="*/ 25 w 27"/>
              <a:gd name="T93" fmla="*/ 10 h 39"/>
              <a:gd name="T94" fmla="*/ 26 w 27"/>
              <a:gd name="T95" fmla="*/ 8 h 39"/>
              <a:gd name="T96" fmla="*/ 26 w 27"/>
              <a:gd name="T97" fmla="*/ 5 h 39"/>
              <a:gd name="T98" fmla="*/ 27 w 27"/>
              <a:gd name="T99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" h="39">
                <a:moveTo>
                  <a:pt x="26" y="2"/>
                </a:moveTo>
                <a:cubicBezTo>
                  <a:pt x="26" y="2"/>
                  <a:pt x="26" y="1"/>
                  <a:pt x="26" y="1"/>
                </a:cubicBezTo>
                <a:cubicBezTo>
                  <a:pt x="26" y="1"/>
                  <a:pt x="26" y="1"/>
                  <a:pt x="25" y="1"/>
                </a:cubicBezTo>
                <a:cubicBezTo>
                  <a:pt x="25" y="0"/>
                  <a:pt x="25" y="1"/>
                  <a:pt x="24" y="1"/>
                </a:cubicBezTo>
                <a:cubicBezTo>
                  <a:pt x="24" y="1"/>
                  <a:pt x="24" y="1"/>
                  <a:pt x="23" y="1"/>
                </a:cubicBezTo>
                <a:cubicBezTo>
                  <a:pt x="23" y="2"/>
                  <a:pt x="23" y="2"/>
                  <a:pt x="22" y="2"/>
                </a:cubicBezTo>
                <a:cubicBezTo>
                  <a:pt x="22" y="2"/>
                  <a:pt x="22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19" y="2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5" y="4"/>
                  <a:pt x="15" y="4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2" y="4"/>
                  <a:pt x="11" y="4"/>
                  <a:pt x="11" y="5"/>
                </a:cubicBezTo>
                <a:cubicBezTo>
                  <a:pt x="10" y="5"/>
                  <a:pt x="10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3"/>
                  <a:pt x="6" y="3"/>
                </a:cubicBezTo>
                <a:cubicBezTo>
                  <a:pt x="6" y="3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6" y="5"/>
                </a:cubicBezTo>
                <a:cubicBezTo>
                  <a:pt x="6" y="5"/>
                  <a:pt x="6" y="5"/>
                  <a:pt x="6" y="6"/>
                </a:cubicBezTo>
                <a:cubicBezTo>
                  <a:pt x="7" y="6"/>
                  <a:pt x="6" y="7"/>
                  <a:pt x="6" y="8"/>
                </a:cubicBezTo>
                <a:cubicBezTo>
                  <a:pt x="6" y="8"/>
                  <a:pt x="7" y="9"/>
                  <a:pt x="7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10"/>
                  <a:pt x="9" y="10"/>
                  <a:pt x="10" y="10"/>
                </a:cubicBezTo>
                <a:cubicBezTo>
                  <a:pt x="11" y="10"/>
                  <a:pt x="11" y="10"/>
                  <a:pt x="12" y="10"/>
                </a:cubicBezTo>
                <a:cubicBezTo>
                  <a:pt x="13" y="10"/>
                  <a:pt x="13" y="11"/>
                  <a:pt x="14" y="11"/>
                </a:cubicBezTo>
                <a:cubicBezTo>
                  <a:pt x="14" y="11"/>
                  <a:pt x="14" y="11"/>
                  <a:pt x="15" y="11"/>
                </a:cubicBezTo>
                <a:cubicBezTo>
                  <a:pt x="15" y="11"/>
                  <a:pt x="15" y="12"/>
                  <a:pt x="15" y="12"/>
                </a:cubicBezTo>
                <a:cubicBezTo>
                  <a:pt x="16" y="12"/>
                  <a:pt x="16" y="12"/>
                  <a:pt x="17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18" y="12"/>
                  <a:pt x="18" y="12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7"/>
                  <a:pt x="14" y="17"/>
                  <a:pt x="14" y="17"/>
                </a:cubicBezTo>
                <a:cubicBezTo>
                  <a:pt x="14" y="18"/>
                  <a:pt x="13" y="18"/>
                  <a:pt x="13" y="18"/>
                </a:cubicBezTo>
                <a:cubicBezTo>
                  <a:pt x="12" y="19"/>
                  <a:pt x="12" y="19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9" y="20"/>
                  <a:pt x="8" y="20"/>
                </a:cubicBezTo>
                <a:cubicBezTo>
                  <a:pt x="8" y="21"/>
                  <a:pt x="8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2"/>
                  <a:pt x="6" y="22"/>
                  <a:pt x="5" y="23"/>
                </a:cubicBezTo>
                <a:cubicBezTo>
                  <a:pt x="5" y="23"/>
                  <a:pt x="5" y="23"/>
                  <a:pt x="4" y="23"/>
                </a:cubicBezTo>
                <a:cubicBezTo>
                  <a:pt x="4" y="23"/>
                  <a:pt x="3" y="23"/>
                  <a:pt x="3" y="23"/>
                </a:cubicBezTo>
                <a:cubicBezTo>
                  <a:pt x="3" y="23"/>
                  <a:pt x="3" y="24"/>
                  <a:pt x="3" y="24"/>
                </a:cubicBezTo>
                <a:cubicBezTo>
                  <a:pt x="3" y="24"/>
                  <a:pt x="3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1" y="26"/>
                  <a:pt x="1" y="26"/>
                </a:cubicBezTo>
                <a:cubicBezTo>
                  <a:pt x="1" y="26"/>
                  <a:pt x="1" y="27"/>
                  <a:pt x="1" y="28"/>
                </a:cubicBezTo>
                <a:cubicBezTo>
                  <a:pt x="1" y="28"/>
                  <a:pt x="1" y="28"/>
                  <a:pt x="1" y="29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2"/>
                  <a:pt x="1" y="33"/>
                </a:cubicBezTo>
                <a:cubicBezTo>
                  <a:pt x="1" y="33"/>
                  <a:pt x="1" y="34"/>
                  <a:pt x="1" y="34"/>
                </a:cubicBezTo>
                <a:cubicBezTo>
                  <a:pt x="0" y="35"/>
                  <a:pt x="0" y="36"/>
                  <a:pt x="0" y="37"/>
                </a:cubicBezTo>
                <a:cubicBezTo>
                  <a:pt x="1" y="37"/>
                  <a:pt x="1" y="37"/>
                  <a:pt x="1" y="38"/>
                </a:cubicBezTo>
                <a:cubicBezTo>
                  <a:pt x="1" y="38"/>
                  <a:pt x="1" y="38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3" y="39"/>
                  <a:pt x="3" y="38"/>
                  <a:pt x="4" y="38"/>
                </a:cubicBezTo>
                <a:cubicBezTo>
                  <a:pt x="4" y="37"/>
                  <a:pt x="5" y="37"/>
                  <a:pt x="5" y="36"/>
                </a:cubicBezTo>
                <a:cubicBezTo>
                  <a:pt x="6" y="36"/>
                  <a:pt x="6" y="35"/>
                  <a:pt x="6" y="35"/>
                </a:cubicBezTo>
                <a:cubicBezTo>
                  <a:pt x="7" y="34"/>
                  <a:pt x="8" y="34"/>
                  <a:pt x="8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0"/>
                  <a:pt x="11" y="30"/>
                  <a:pt x="12" y="29"/>
                </a:cubicBezTo>
                <a:cubicBezTo>
                  <a:pt x="12" y="29"/>
                  <a:pt x="13" y="29"/>
                  <a:pt x="13" y="29"/>
                </a:cubicBezTo>
                <a:cubicBezTo>
                  <a:pt x="14" y="28"/>
                  <a:pt x="14" y="28"/>
                  <a:pt x="15" y="28"/>
                </a:cubicBezTo>
                <a:cubicBezTo>
                  <a:pt x="15" y="27"/>
                  <a:pt x="15" y="27"/>
                  <a:pt x="15" y="26"/>
                </a:cubicBezTo>
                <a:cubicBezTo>
                  <a:pt x="16" y="25"/>
                  <a:pt x="16" y="25"/>
                  <a:pt x="17" y="25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3"/>
                  <a:pt x="19" y="23"/>
                  <a:pt x="19" y="22"/>
                </a:cubicBezTo>
                <a:cubicBezTo>
                  <a:pt x="19" y="22"/>
                  <a:pt x="19" y="21"/>
                  <a:pt x="19" y="20"/>
                </a:cubicBezTo>
                <a:cubicBezTo>
                  <a:pt x="19" y="20"/>
                  <a:pt x="20" y="20"/>
                  <a:pt x="20" y="20"/>
                </a:cubicBezTo>
                <a:cubicBezTo>
                  <a:pt x="20" y="20"/>
                  <a:pt x="20" y="19"/>
                  <a:pt x="20" y="19"/>
                </a:cubicBezTo>
                <a:cubicBezTo>
                  <a:pt x="20" y="19"/>
                  <a:pt x="21" y="19"/>
                  <a:pt x="21" y="18"/>
                </a:cubicBezTo>
                <a:cubicBezTo>
                  <a:pt x="21" y="18"/>
                  <a:pt x="21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4"/>
                </a:cubicBezTo>
                <a:cubicBezTo>
                  <a:pt x="22" y="14"/>
                  <a:pt x="22" y="14"/>
                  <a:pt x="23" y="13"/>
                </a:cubicBezTo>
                <a:cubicBezTo>
                  <a:pt x="23" y="13"/>
                  <a:pt x="23" y="12"/>
                  <a:pt x="23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0"/>
                  <a:pt x="24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25" y="9"/>
                  <a:pt x="26" y="8"/>
                  <a:pt x="26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6"/>
                  <a:pt x="26" y="6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7" y="4"/>
                  <a:pt x="27" y="4"/>
                  <a:pt x="27" y="3"/>
                </a:cubicBezTo>
                <a:cubicBezTo>
                  <a:pt x="26" y="3"/>
                  <a:pt x="26" y="3"/>
                  <a:pt x="26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5" name="Freeform 29">
            <a:extLst>
              <a:ext uri="{FF2B5EF4-FFF2-40B4-BE49-F238E27FC236}">
                <a16:creationId xmlns:a16="http://schemas.microsoft.com/office/drawing/2014/main" id="{8676231C-3849-7D44-BEA9-4CC9D57866E4}"/>
              </a:ext>
            </a:extLst>
          </p:cNvPr>
          <p:cNvSpPr>
            <a:spLocks/>
          </p:cNvSpPr>
          <p:nvPr/>
        </p:nvSpPr>
        <p:spPr bwMode="auto">
          <a:xfrm>
            <a:off x="6185692" y="2298363"/>
            <a:ext cx="26629" cy="12964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1 h 1"/>
              <a:gd name="T6" fmla="*/ 2 w 2"/>
              <a:gd name="T7" fmla="*/ 0 h 1"/>
              <a:gd name="T8" fmla="*/ 1 w 2"/>
              <a:gd name="T9" fmla="*/ 0 h 1"/>
              <a:gd name="T10" fmla="*/ 1 w 2"/>
              <a:gd name="T11" fmla="*/ 0 h 1"/>
              <a:gd name="T12" fmla="*/ 0 w 2"/>
              <a:gd name="T13" fmla="*/ 0 h 1"/>
              <a:gd name="T14" fmla="*/ 0 w 2"/>
              <a:gd name="T15" fmla="*/ 1 h 1"/>
              <a:gd name="T16" fmla="*/ 0 w 2"/>
              <a:gd name="T1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6" name="Freeform 30">
            <a:extLst>
              <a:ext uri="{FF2B5EF4-FFF2-40B4-BE49-F238E27FC236}">
                <a16:creationId xmlns:a16="http://schemas.microsoft.com/office/drawing/2014/main" id="{0DE4194D-213B-2F4C-851F-EE2556AD5BE8}"/>
              </a:ext>
            </a:extLst>
          </p:cNvPr>
          <p:cNvSpPr>
            <a:spLocks/>
          </p:cNvSpPr>
          <p:nvPr/>
        </p:nvSpPr>
        <p:spPr bwMode="auto">
          <a:xfrm>
            <a:off x="6174279" y="2311326"/>
            <a:ext cx="51356" cy="25926"/>
          </a:xfrm>
          <a:custGeom>
            <a:avLst/>
            <a:gdLst>
              <a:gd name="T0" fmla="*/ 1 w 4"/>
              <a:gd name="T1" fmla="*/ 2 h 2"/>
              <a:gd name="T2" fmla="*/ 2 w 4"/>
              <a:gd name="T3" fmla="*/ 2 h 2"/>
              <a:gd name="T4" fmla="*/ 2 w 4"/>
              <a:gd name="T5" fmla="*/ 2 h 2"/>
              <a:gd name="T6" fmla="*/ 3 w 4"/>
              <a:gd name="T7" fmla="*/ 1 h 2"/>
              <a:gd name="T8" fmla="*/ 4 w 4"/>
              <a:gd name="T9" fmla="*/ 1 h 2"/>
              <a:gd name="T10" fmla="*/ 4 w 4"/>
              <a:gd name="T11" fmla="*/ 0 h 2"/>
              <a:gd name="T12" fmla="*/ 3 w 4"/>
              <a:gd name="T13" fmla="*/ 0 h 2"/>
              <a:gd name="T14" fmla="*/ 2 w 4"/>
              <a:gd name="T15" fmla="*/ 0 h 2"/>
              <a:gd name="T16" fmla="*/ 1 w 4"/>
              <a:gd name="T17" fmla="*/ 1 h 2"/>
              <a:gd name="T18" fmla="*/ 0 w 4"/>
              <a:gd name="T19" fmla="*/ 1 h 2"/>
              <a:gd name="T20" fmla="*/ 0 w 4"/>
              <a:gd name="T21" fmla="*/ 1 h 2"/>
              <a:gd name="T22" fmla="*/ 1 w 4"/>
              <a:gd name="T2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2">
                <a:moveTo>
                  <a:pt x="1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7" name="Freeform 31">
            <a:extLst>
              <a:ext uri="{FF2B5EF4-FFF2-40B4-BE49-F238E27FC236}">
                <a16:creationId xmlns:a16="http://schemas.microsoft.com/office/drawing/2014/main" id="{AC8A8C6F-19E5-D441-A1B5-4ECB5691D73A}"/>
              </a:ext>
            </a:extLst>
          </p:cNvPr>
          <p:cNvSpPr>
            <a:spLocks/>
          </p:cNvSpPr>
          <p:nvPr/>
        </p:nvSpPr>
        <p:spPr bwMode="auto">
          <a:xfrm>
            <a:off x="5293626" y="2426142"/>
            <a:ext cx="129340" cy="138892"/>
          </a:xfrm>
          <a:custGeom>
            <a:avLst/>
            <a:gdLst>
              <a:gd name="T0" fmla="*/ 9 w 10"/>
              <a:gd name="T1" fmla="*/ 9 h 11"/>
              <a:gd name="T2" fmla="*/ 10 w 10"/>
              <a:gd name="T3" fmla="*/ 8 h 11"/>
              <a:gd name="T4" fmla="*/ 10 w 10"/>
              <a:gd name="T5" fmla="*/ 6 h 11"/>
              <a:gd name="T6" fmla="*/ 10 w 10"/>
              <a:gd name="T7" fmla="*/ 5 h 11"/>
              <a:gd name="T8" fmla="*/ 10 w 10"/>
              <a:gd name="T9" fmla="*/ 4 h 11"/>
              <a:gd name="T10" fmla="*/ 10 w 10"/>
              <a:gd name="T11" fmla="*/ 4 h 11"/>
              <a:gd name="T12" fmla="*/ 9 w 10"/>
              <a:gd name="T13" fmla="*/ 3 h 11"/>
              <a:gd name="T14" fmla="*/ 9 w 10"/>
              <a:gd name="T15" fmla="*/ 3 h 11"/>
              <a:gd name="T16" fmla="*/ 8 w 10"/>
              <a:gd name="T17" fmla="*/ 3 h 11"/>
              <a:gd name="T18" fmla="*/ 7 w 10"/>
              <a:gd name="T19" fmla="*/ 4 h 11"/>
              <a:gd name="T20" fmla="*/ 7 w 10"/>
              <a:gd name="T21" fmla="*/ 3 h 11"/>
              <a:gd name="T22" fmla="*/ 6 w 10"/>
              <a:gd name="T23" fmla="*/ 3 h 11"/>
              <a:gd name="T24" fmla="*/ 7 w 10"/>
              <a:gd name="T25" fmla="*/ 2 h 11"/>
              <a:gd name="T26" fmla="*/ 7 w 10"/>
              <a:gd name="T27" fmla="*/ 1 h 11"/>
              <a:gd name="T28" fmla="*/ 8 w 10"/>
              <a:gd name="T29" fmla="*/ 1 h 11"/>
              <a:gd name="T30" fmla="*/ 9 w 10"/>
              <a:gd name="T31" fmla="*/ 1 h 11"/>
              <a:gd name="T32" fmla="*/ 9 w 10"/>
              <a:gd name="T33" fmla="*/ 0 h 11"/>
              <a:gd name="T34" fmla="*/ 8 w 10"/>
              <a:gd name="T35" fmla="*/ 0 h 11"/>
              <a:gd name="T36" fmla="*/ 8 w 10"/>
              <a:gd name="T37" fmla="*/ 0 h 11"/>
              <a:gd name="T38" fmla="*/ 6 w 10"/>
              <a:gd name="T39" fmla="*/ 0 h 11"/>
              <a:gd name="T40" fmla="*/ 5 w 10"/>
              <a:gd name="T41" fmla="*/ 1 h 11"/>
              <a:gd name="T42" fmla="*/ 4 w 10"/>
              <a:gd name="T43" fmla="*/ 2 h 11"/>
              <a:gd name="T44" fmla="*/ 5 w 10"/>
              <a:gd name="T45" fmla="*/ 2 h 11"/>
              <a:gd name="T46" fmla="*/ 5 w 10"/>
              <a:gd name="T47" fmla="*/ 3 h 11"/>
              <a:gd name="T48" fmla="*/ 5 w 10"/>
              <a:gd name="T49" fmla="*/ 3 h 11"/>
              <a:gd name="T50" fmla="*/ 4 w 10"/>
              <a:gd name="T51" fmla="*/ 3 h 11"/>
              <a:gd name="T52" fmla="*/ 3 w 10"/>
              <a:gd name="T53" fmla="*/ 3 h 11"/>
              <a:gd name="T54" fmla="*/ 2 w 10"/>
              <a:gd name="T55" fmla="*/ 2 h 11"/>
              <a:gd name="T56" fmla="*/ 2 w 10"/>
              <a:gd name="T57" fmla="*/ 3 h 11"/>
              <a:gd name="T58" fmla="*/ 2 w 10"/>
              <a:gd name="T59" fmla="*/ 4 h 11"/>
              <a:gd name="T60" fmla="*/ 3 w 10"/>
              <a:gd name="T61" fmla="*/ 4 h 11"/>
              <a:gd name="T62" fmla="*/ 3 w 10"/>
              <a:gd name="T63" fmla="*/ 5 h 11"/>
              <a:gd name="T64" fmla="*/ 2 w 10"/>
              <a:gd name="T65" fmla="*/ 5 h 11"/>
              <a:gd name="T66" fmla="*/ 2 w 10"/>
              <a:gd name="T67" fmla="*/ 5 h 11"/>
              <a:gd name="T68" fmla="*/ 3 w 10"/>
              <a:gd name="T69" fmla="*/ 6 h 11"/>
              <a:gd name="T70" fmla="*/ 4 w 10"/>
              <a:gd name="T71" fmla="*/ 6 h 11"/>
              <a:gd name="T72" fmla="*/ 3 w 10"/>
              <a:gd name="T73" fmla="*/ 7 h 11"/>
              <a:gd name="T74" fmla="*/ 2 w 10"/>
              <a:gd name="T75" fmla="*/ 7 h 11"/>
              <a:gd name="T76" fmla="*/ 1 w 10"/>
              <a:gd name="T77" fmla="*/ 8 h 11"/>
              <a:gd name="T78" fmla="*/ 1 w 10"/>
              <a:gd name="T79" fmla="*/ 8 h 11"/>
              <a:gd name="T80" fmla="*/ 0 w 10"/>
              <a:gd name="T81" fmla="*/ 9 h 11"/>
              <a:gd name="T82" fmla="*/ 1 w 10"/>
              <a:gd name="T83" fmla="*/ 10 h 11"/>
              <a:gd name="T84" fmla="*/ 1 w 10"/>
              <a:gd name="T85" fmla="*/ 11 h 11"/>
              <a:gd name="T86" fmla="*/ 2 w 10"/>
              <a:gd name="T87" fmla="*/ 11 h 11"/>
              <a:gd name="T88" fmla="*/ 4 w 10"/>
              <a:gd name="T89" fmla="*/ 10 h 11"/>
              <a:gd name="T90" fmla="*/ 5 w 10"/>
              <a:gd name="T91" fmla="*/ 10 h 11"/>
              <a:gd name="T92" fmla="*/ 6 w 10"/>
              <a:gd name="T93" fmla="*/ 9 h 11"/>
              <a:gd name="T94" fmla="*/ 8 w 10"/>
              <a:gd name="T95" fmla="*/ 9 h 11"/>
              <a:gd name="T96" fmla="*/ 9 w 10"/>
              <a:gd name="T97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" h="11">
                <a:moveTo>
                  <a:pt x="9" y="9"/>
                </a:moveTo>
                <a:cubicBezTo>
                  <a:pt x="10" y="9"/>
                  <a:pt x="10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8" y="3"/>
                  <a:pt x="8" y="3"/>
                </a:cubicBezTo>
                <a:cubicBezTo>
                  <a:pt x="8" y="3"/>
                  <a:pt x="8" y="4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2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0" y="9"/>
                  <a:pt x="0" y="9"/>
                </a:cubicBezTo>
                <a:cubicBezTo>
                  <a:pt x="0" y="10"/>
                  <a:pt x="1" y="10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6" y="10"/>
                  <a:pt x="6" y="9"/>
                  <a:pt x="6" y="9"/>
                </a:cubicBezTo>
                <a:cubicBezTo>
                  <a:pt x="7" y="9"/>
                  <a:pt x="7" y="9"/>
                  <a:pt x="8" y="9"/>
                </a:cubicBezTo>
                <a:cubicBezTo>
                  <a:pt x="8" y="9"/>
                  <a:pt x="9" y="9"/>
                  <a:pt x="9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8" name="Freeform 32">
            <a:extLst>
              <a:ext uri="{FF2B5EF4-FFF2-40B4-BE49-F238E27FC236}">
                <a16:creationId xmlns:a16="http://schemas.microsoft.com/office/drawing/2014/main" id="{1769C8FA-E8CD-0A46-8B2D-4D19916179C0}"/>
              </a:ext>
            </a:extLst>
          </p:cNvPr>
          <p:cNvSpPr>
            <a:spLocks/>
          </p:cNvSpPr>
          <p:nvPr/>
        </p:nvSpPr>
        <p:spPr bwMode="auto">
          <a:xfrm>
            <a:off x="6315032" y="236317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9" name="Freeform 33">
            <a:extLst>
              <a:ext uri="{FF2B5EF4-FFF2-40B4-BE49-F238E27FC236}">
                <a16:creationId xmlns:a16="http://schemas.microsoft.com/office/drawing/2014/main" id="{275DFE52-DDAB-064B-96C3-BEFC8DDC3B42}"/>
              </a:ext>
            </a:extLst>
          </p:cNvPr>
          <p:cNvSpPr>
            <a:spLocks/>
          </p:cNvSpPr>
          <p:nvPr/>
        </p:nvSpPr>
        <p:spPr bwMode="auto">
          <a:xfrm>
            <a:off x="6225636" y="2274288"/>
            <a:ext cx="102711" cy="88890"/>
          </a:xfrm>
          <a:custGeom>
            <a:avLst/>
            <a:gdLst>
              <a:gd name="T0" fmla="*/ 0 w 8"/>
              <a:gd name="T1" fmla="*/ 3 h 7"/>
              <a:gd name="T2" fmla="*/ 1 w 8"/>
              <a:gd name="T3" fmla="*/ 4 h 7"/>
              <a:gd name="T4" fmla="*/ 2 w 8"/>
              <a:gd name="T5" fmla="*/ 5 h 7"/>
              <a:gd name="T6" fmla="*/ 2 w 8"/>
              <a:gd name="T7" fmla="*/ 5 h 7"/>
              <a:gd name="T8" fmla="*/ 2 w 8"/>
              <a:gd name="T9" fmla="*/ 5 h 7"/>
              <a:gd name="T10" fmla="*/ 3 w 8"/>
              <a:gd name="T11" fmla="*/ 5 h 7"/>
              <a:gd name="T12" fmla="*/ 4 w 8"/>
              <a:gd name="T13" fmla="*/ 6 h 7"/>
              <a:gd name="T14" fmla="*/ 4 w 8"/>
              <a:gd name="T15" fmla="*/ 7 h 7"/>
              <a:gd name="T16" fmla="*/ 6 w 8"/>
              <a:gd name="T17" fmla="*/ 6 h 7"/>
              <a:gd name="T18" fmla="*/ 7 w 8"/>
              <a:gd name="T19" fmla="*/ 7 h 7"/>
              <a:gd name="T20" fmla="*/ 7 w 8"/>
              <a:gd name="T21" fmla="*/ 6 h 7"/>
              <a:gd name="T22" fmla="*/ 7 w 8"/>
              <a:gd name="T23" fmla="*/ 5 h 7"/>
              <a:gd name="T24" fmla="*/ 8 w 8"/>
              <a:gd name="T25" fmla="*/ 4 h 7"/>
              <a:gd name="T26" fmla="*/ 8 w 8"/>
              <a:gd name="T27" fmla="*/ 3 h 7"/>
              <a:gd name="T28" fmla="*/ 8 w 8"/>
              <a:gd name="T29" fmla="*/ 2 h 7"/>
              <a:gd name="T30" fmla="*/ 8 w 8"/>
              <a:gd name="T31" fmla="*/ 1 h 7"/>
              <a:gd name="T32" fmla="*/ 8 w 8"/>
              <a:gd name="T33" fmla="*/ 1 h 7"/>
              <a:gd name="T34" fmla="*/ 7 w 8"/>
              <a:gd name="T35" fmla="*/ 1 h 7"/>
              <a:gd name="T36" fmla="*/ 6 w 8"/>
              <a:gd name="T37" fmla="*/ 1 h 7"/>
              <a:gd name="T38" fmla="*/ 5 w 8"/>
              <a:gd name="T39" fmla="*/ 1 h 7"/>
              <a:gd name="T40" fmla="*/ 4 w 8"/>
              <a:gd name="T41" fmla="*/ 1 h 7"/>
              <a:gd name="T42" fmla="*/ 3 w 8"/>
              <a:gd name="T43" fmla="*/ 1 h 7"/>
              <a:gd name="T44" fmla="*/ 2 w 8"/>
              <a:gd name="T45" fmla="*/ 1 h 7"/>
              <a:gd name="T46" fmla="*/ 1 w 8"/>
              <a:gd name="T47" fmla="*/ 1 h 7"/>
              <a:gd name="T48" fmla="*/ 0 w 8"/>
              <a:gd name="T49" fmla="*/ 1 h 7"/>
              <a:gd name="T50" fmla="*/ 0 w 8"/>
              <a:gd name="T51" fmla="*/ 2 h 7"/>
              <a:gd name="T52" fmla="*/ 0 w 8"/>
              <a:gd name="T53" fmla="*/ 2 h 7"/>
              <a:gd name="T54" fmla="*/ 0 w 8"/>
              <a:gd name="T5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" h="7">
                <a:moveTo>
                  <a:pt x="0" y="3"/>
                </a:move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6"/>
                  <a:pt x="6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6"/>
                  <a:pt x="7" y="5"/>
                  <a:pt x="7" y="5"/>
                </a:cubicBezTo>
                <a:cubicBezTo>
                  <a:pt x="7" y="4"/>
                  <a:pt x="8" y="4"/>
                  <a:pt x="8" y="4"/>
                </a:cubicBezTo>
                <a:cubicBezTo>
                  <a:pt x="8" y="4"/>
                  <a:pt x="8" y="4"/>
                  <a:pt x="8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0" name="Freeform 34">
            <a:extLst>
              <a:ext uri="{FF2B5EF4-FFF2-40B4-BE49-F238E27FC236}">
                <a16:creationId xmlns:a16="http://schemas.microsoft.com/office/drawing/2014/main" id="{16692621-75D4-4E43-90C5-55A64E08E36E}"/>
              </a:ext>
            </a:extLst>
          </p:cNvPr>
          <p:cNvSpPr>
            <a:spLocks/>
          </p:cNvSpPr>
          <p:nvPr/>
        </p:nvSpPr>
        <p:spPr bwMode="auto">
          <a:xfrm>
            <a:off x="6174279" y="2879854"/>
            <a:ext cx="51356" cy="112965"/>
          </a:xfrm>
          <a:custGeom>
            <a:avLst/>
            <a:gdLst>
              <a:gd name="T0" fmla="*/ 3 w 4"/>
              <a:gd name="T1" fmla="*/ 2 h 9"/>
              <a:gd name="T2" fmla="*/ 2 w 4"/>
              <a:gd name="T3" fmla="*/ 2 h 9"/>
              <a:gd name="T4" fmla="*/ 2 w 4"/>
              <a:gd name="T5" fmla="*/ 1 h 9"/>
              <a:gd name="T6" fmla="*/ 1 w 4"/>
              <a:gd name="T7" fmla="*/ 0 h 9"/>
              <a:gd name="T8" fmla="*/ 0 w 4"/>
              <a:gd name="T9" fmla="*/ 0 h 9"/>
              <a:gd name="T10" fmla="*/ 0 w 4"/>
              <a:gd name="T11" fmla="*/ 1 h 9"/>
              <a:gd name="T12" fmla="*/ 0 w 4"/>
              <a:gd name="T13" fmla="*/ 2 h 9"/>
              <a:gd name="T14" fmla="*/ 0 w 4"/>
              <a:gd name="T15" fmla="*/ 2 h 9"/>
              <a:gd name="T16" fmla="*/ 0 w 4"/>
              <a:gd name="T17" fmla="*/ 2 h 9"/>
              <a:gd name="T18" fmla="*/ 0 w 4"/>
              <a:gd name="T19" fmla="*/ 4 h 9"/>
              <a:gd name="T20" fmla="*/ 0 w 4"/>
              <a:gd name="T21" fmla="*/ 5 h 9"/>
              <a:gd name="T22" fmla="*/ 0 w 4"/>
              <a:gd name="T23" fmla="*/ 6 h 9"/>
              <a:gd name="T24" fmla="*/ 0 w 4"/>
              <a:gd name="T25" fmla="*/ 7 h 9"/>
              <a:gd name="T26" fmla="*/ 1 w 4"/>
              <a:gd name="T27" fmla="*/ 8 h 9"/>
              <a:gd name="T28" fmla="*/ 1 w 4"/>
              <a:gd name="T29" fmla="*/ 8 h 9"/>
              <a:gd name="T30" fmla="*/ 1 w 4"/>
              <a:gd name="T31" fmla="*/ 9 h 9"/>
              <a:gd name="T32" fmla="*/ 2 w 4"/>
              <a:gd name="T33" fmla="*/ 8 h 9"/>
              <a:gd name="T34" fmla="*/ 3 w 4"/>
              <a:gd name="T35" fmla="*/ 7 h 9"/>
              <a:gd name="T36" fmla="*/ 4 w 4"/>
              <a:gd name="T37" fmla="*/ 6 h 9"/>
              <a:gd name="T38" fmla="*/ 4 w 4"/>
              <a:gd name="T39" fmla="*/ 5 h 9"/>
              <a:gd name="T40" fmla="*/ 4 w 4"/>
              <a:gd name="T41" fmla="*/ 5 h 9"/>
              <a:gd name="T42" fmla="*/ 3 w 4"/>
              <a:gd name="T43" fmla="*/ 5 h 9"/>
              <a:gd name="T44" fmla="*/ 3 w 4"/>
              <a:gd name="T45" fmla="*/ 4 h 9"/>
              <a:gd name="T46" fmla="*/ 2 w 4"/>
              <a:gd name="T47" fmla="*/ 3 h 9"/>
              <a:gd name="T48" fmla="*/ 3 w 4"/>
              <a:gd name="T49" fmla="*/ 2 h 9"/>
              <a:gd name="T50" fmla="*/ 3 w 4"/>
              <a:gd name="T5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" h="9">
                <a:moveTo>
                  <a:pt x="3" y="2"/>
                </a:move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2" y="8"/>
                  <a:pt x="2" y="8"/>
                </a:cubicBezTo>
                <a:cubicBezTo>
                  <a:pt x="3" y="7"/>
                  <a:pt x="3" y="7"/>
                  <a:pt x="3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1" name="Freeform 35">
            <a:extLst>
              <a:ext uri="{FF2B5EF4-FFF2-40B4-BE49-F238E27FC236}">
                <a16:creationId xmlns:a16="http://schemas.microsoft.com/office/drawing/2014/main" id="{948487FC-1348-6C4C-8562-23AF326F2678}"/>
              </a:ext>
            </a:extLst>
          </p:cNvPr>
          <p:cNvSpPr>
            <a:spLocks/>
          </p:cNvSpPr>
          <p:nvPr/>
        </p:nvSpPr>
        <p:spPr bwMode="auto">
          <a:xfrm>
            <a:off x="5759630" y="2437254"/>
            <a:ext cx="361391" cy="277782"/>
          </a:xfrm>
          <a:custGeom>
            <a:avLst/>
            <a:gdLst>
              <a:gd name="T0" fmla="*/ 10 w 28"/>
              <a:gd name="T1" fmla="*/ 22 h 22"/>
              <a:gd name="T2" fmla="*/ 13 w 28"/>
              <a:gd name="T3" fmla="*/ 21 h 22"/>
              <a:gd name="T4" fmla="*/ 15 w 28"/>
              <a:gd name="T5" fmla="*/ 21 h 22"/>
              <a:gd name="T6" fmla="*/ 16 w 28"/>
              <a:gd name="T7" fmla="*/ 20 h 22"/>
              <a:gd name="T8" fmla="*/ 17 w 28"/>
              <a:gd name="T9" fmla="*/ 19 h 22"/>
              <a:gd name="T10" fmla="*/ 19 w 28"/>
              <a:gd name="T11" fmla="*/ 17 h 22"/>
              <a:gd name="T12" fmla="*/ 22 w 28"/>
              <a:gd name="T13" fmla="*/ 17 h 22"/>
              <a:gd name="T14" fmla="*/ 24 w 28"/>
              <a:gd name="T15" fmla="*/ 17 h 22"/>
              <a:gd name="T16" fmla="*/ 26 w 28"/>
              <a:gd name="T17" fmla="*/ 17 h 22"/>
              <a:gd name="T18" fmla="*/ 27 w 28"/>
              <a:gd name="T19" fmla="*/ 15 h 22"/>
              <a:gd name="T20" fmla="*/ 27 w 28"/>
              <a:gd name="T21" fmla="*/ 15 h 22"/>
              <a:gd name="T22" fmla="*/ 24 w 28"/>
              <a:gd name="T23" fmla="*/ 13 h 22"/>
              <a:gd name="T24" fmla="*/ 22 w 28"/>
              <a:gd name="T25" fmla="*/ 12 h 22"/>
              <a:gd name="T26" fmla="*/ 20 w 28"/>
              <a:gd name="T27" fmla="*/ 11 h 22"/>
              <a:gd name="T28" fmla="*/ 20 w 28"/>
              <a:gd name="T29" fmla="*/ 11 h 22"/>
              <a:gd name="T30" fmla="*/ 19 w 28"/>
              <a:gd name="T31" fmla="*/ 9 h 22"/>
              <a:gd name="T32" fmla="*/ 19 w 28"/>
              <a:gd name="T33" fmla="*/ 7 h 22"/>
              <a:gd name="T34" fmla="*/ 19 w 28"/>
              <a:gd name="T35" fmla="*/ 5 h 22"/>
              <a:gd name="T36" fmla="*/ 18 w 28"/>
              <a:gd name="T37" fmla="*/ 3 h 22"/>
              <a:gd name="T38" fmla="*/ 17 w 28"/>
              <a:gd name="T39" fmla="*/ 3 h 22"/>
              <a:gd name="T40" fmla="*/ 15 w 28"/>
              <a:gd name="T41" fmla="*/ 2 h 22"/>
              <a:gd name="T42" fmla="*/ 12 w 28"/>
              <a:gd name="T43" fmla="*/ 2 h 22"/>
              <a:gd name="T44" fmla="*/ 11 w 28"/>
              <a:gd name="T45" fmla="*/ 3 h 22"/>
              <a:gd name="T46" fmla="*/ 10 w 28"/>
              <a:gd name="T47" fmla="*/ 2 h 22"/>
              <a:gd name="T48" fmla="*/ 9 w 28"/>
              <a:gd name="T49" fmla="*/ 1 h 22"/>
              <a:gd name="T50" fmla="*/ 8 w 28"/>
              <a:gd name="T51" fmla="*/ 0 h 22"/>
              <a:gd name="T52" fmla="*/ 7 w 28"/>
              <a:gd name="T53" fmla="*/ 1 h 22"/>
              <a:gd name="T54" fmla="*/ 6 w 28"/>
              <a:gd name="T55" fmla="*/ 1 h 22"/>
              <a:gd name="T56" fmla="*/ 6 w 28"/>
              <a:gd name="T57" fmla="*/ 2 h 22"/>
              <a:gd name="T58" fmla="*/ 6 w 28"/>
              <a:gd name="T59" fmla="*/ 4 h 22"/>
              <a:gd name="T60" fmla="*/ 5 w 28"/>
              <a:gd name="T61" fmla="*/ 4 h 22"/>
              <a:gd name="T62" fmla="*/ 3 w 28"/>
              <a:gd name="T63" fmla="*/ 3 h 22"/>
              <a:gd name="T64" fmla="*/ 2 w 28"/>
              <a:gd name="T65" fmla="*/ 4 h 22"/>
              <a:gd name="T66" fmla="*/ 3 w 28"/>
              <a:gd name="T67" fmla="*/ 5 h 22"/>
              <a:gd name="T68" fmla="*/ 2 w 28"/>
              <a:gd name="T69" fmla="*/ 7 h 22"/>
              <a:gd name="T70" fmla="*/ 2 w 28"/>
              <a:gd name="T71" fmla="*/ 8 h 22"/>
              <a:gd name="T72" fmla="*/ 1 w 28"/>
              <a:gd name="T73" fmla="*/ 10 h 22"/>
              <a:gd name="T74" fmla="*/ 1 w 28"/>
              <a:gd name="T75" fmla="*/ 12 h 22"/>
              <a:gd name="T76" fmla="*/ 1 w 28"/>
              <a:gd name="T77" fmla="*/ 14 h 22"/>
              <a:gd name="T78" fmla="*/ 4 w 28"/>
              <a:gd name="T79" fmla="*/ 15 h 22"/>
              <a:gd name="T80" fmla="*/ 4 w 28"/>
              <a:gd name="T81" fmla="*/ 17 h 22"/>
              <a:gd name="T82" fmla="*/ 4 w 28"/>
              <a:gd name="T83" fmla="*/ 20 h 22"/>
              <a:gd name="T84" fmla="*/ 5 w 28"/>
              <a:gd name="T85" fmla="*/ 21 h 22"/>
              <a:gd name="T86" fmla="*/ 8 w 28"/>
              <a:gd name="T87" fmla="*/ 21 h 22"/>
              <a:gd name="T88" fmla="*/ 10 w 28"/>
              <a:gd name="T89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" h="22">
                <a:moveTo>
                  <a:pt x="10" y="21"/>
                </a:move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2"/>
                  <a:pt x="12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0"/>
                  <a:pt x="14" y="20"/>
                </a:cubicBezTo>
                <a:cubicBezTo>
                  <a:pt x="14" y="20"/>
                  <a:pt x="14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8"/>
                  <a:pt x="17" y="19"/>
                  <a:pt x="17" y="19"/>
                </a:cubicBezTo>
                <a:cubicBezTo>
                  <a:pt x="18" y="18"/>
                  <a:pt x="17" y="18"/>
                  <a:pt x="18" y="17"/>
                </a:cubicBezTo>
                <a:cubicBezTo>
                  <a:pt x="18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3" y="17"/>
                  <a:pt x="24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3"/>
                  <a:pt x="25" y="13"/>
                  <a:pt x="24" y="13"/>
                </a:cubicBezTo>
                <a:cubicBezTo>
                  <a:pt x="24" y="13"/>
                  <a:pt x="23" y="13"/>
                  <a:pt x="23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22" y="12"/>
                  <a:pt x="21" y="11"/>
                  <a:pt x="21" y="11"/>
                </a:cubicBezTo>
                <a:cubicBezTo>
                  <a:pt x="21" y="11"/>
                  <a:pt x="21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6"/>
                  <a:pt x="19" y="5"/>
                </a:cubicBezTo>
                <a:cubicBezTo>
                  <a:pt x="19" y="5"/>
                  <a:pt x="18" y="5"/>
                  <a:pt x="18" y="4"/>
                </a:cubicBezTo>
                <a:cubicBezTo>
                  <a:pt x="18" y="4"/>
                  <a:pt x="18" y="4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5" y="2"/>
                  <a:pt x="15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1" y="9"/>
                  <a:pt x="1" y="8"/>
                  <a:pt x="1" y="9"/>
                </a:cubicBezTo>
                <a:cubicBezTo>
                  <a:pt x="0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0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3" y="14"/>
                  <a:pt x="4" y="14"/>
                  <a:pt x="4" y="15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6"/>
                  <a:pt x="5" y="17"/>
                  <a:pt x="4" y="17"/>
                </a:cubicBezTo>
                <a:cubicBezTo>
                  <a:pt x="4" y="18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8" y="21"/>
                </a:cubicBezTo>
                <a:cubicBezTo>
                  <a:pt x="8" y="20"/>
                  <a:pt x="8" y="20"/>
                  <a:pt x="9" y="21"/>
                </a:cubicBezTo>
                <a:cubicBezTo>
                  <a:pt x="9" y="21"/>
                  <a:pt x="9" y="21"/>
                  <a:pt x="10" y="2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2" name="Freeform 36">
            <a:extLst>
              <a:ext uri="{FF2B5EF4-FFF2-40B4-BE49-F238E27FC236}">
                <a16:creationId xmlns:a16="http://schemas.microsoft.com/office/drawing/2014/main" id="{555A1DFA-A41E-864D-ABD4-F762964B9C5B}"/>
              </a:ext>
            </a:extLst>
          </p:cNvPr>
          <p:cNvSpPr>
            <a:spLocks/>
          </p:cNvSpPr>
          <p:nvPr/>
        </p:nvSpPr>
        <p:spPr bwMode="auto">
          <a:xfrm>
            <a:off x="5888970" y="271503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3" name="Freeform 37">
            <a:extLst>
              <a:ext uri="{FF2B5EF4-FFF2-40B4-BE49-F238E27FC236}">
                <a16:creationId xmlns:a16="http://schemas.microsoft.com/office/drawing/2014/main" id="{B53CDD55-B7FC-BC47-B3E5-6D3B46041E05}"/>
              </a:ext>
            </a:extLst>
          </p:cNvPr>
          <p:cNvSpPr>
            <a:spLocks/>
          </p:cNvSpPr>
          <p:nvPr/>
        </p:nvSpPr>
        <p:spPr bwMode="auto">
          <a:xfrm>
            <a:off x="8850479" y="4165059"/>
            <a:ext cx="155969" cy="214818"/>
          </a:xfrm>
          <a:custGeom>
            <a:avLst/>
            <a:gdLst>
              <a:gd name="T0" fmla="*/ 11 w 12"/>
              <a:gd name="T1" fmla="*/ 14 h 17"/>
              <a:gd name="T2" fmla="*/ 10 w 12"/>
              <a:gd name="T3" fmla="*/ 13 h 17"/>
              <a:gd name="T4" fmla="*/ 10 w 12"/>
              <a:gd name="T5" fmla="*/ 12 h 17"/>
              <a:gd name="T6" fmla="*/ 10 w 12"/>
              <a:gd name="T7" fmla="*/ 11 h 17"/>
              <a:gd name="T8" fmla="*/ 10 w 12"/>
              <a:gd name="T9" fmla="*/ 9 h 17"/>
              <a:gd name="T10" fmla="*/ 10 w 12"/>
              <a:gd name="T11" fmla="*/ 7 h 17"/>
              <a:gd name="T12" fmla="*/ 9 w 12"/>
              <a:gd name="T13" fmla="*/ 6 h 17"/>
              <a:gd name="T14" fmla="*/ 8 w 12"/>
              <a:gd name="T15" fmla="*/ 5 h 17"/>
              <a:gd name="T16" fmla="*/ 8 w 12"/>
              <a:gd name="T17" fmla="*/ 4 h 17"/>
              <a:gd name="T18" fmla="*/ 7 w 12"/>
              <a:gd name="T19" fmla="*/ 3 h 17"/>
              <a:gd name="T20" fmla="*/ 6 w 12"/>
              <a:gd name="T21" fmla="*/ 3 h 17"/>
              <a:gd name="T22" fmla="*/ 6 w 12"/>
              <a:gd name="T23" fmla="*/ 3 h 17"/>
              <a:gd name="T24" fmla="*/ 4 w 12"/>
              <a:gd name="T25" fmla="*/ 2 h 17"/>
              <a:gd name="T26" fmla="*/ 3 w 12"/>
              <a:gd name="T27" fmla="*/ 2 h 17"/>
              <a:gd name="T28" fmla="*/ 3 w 12"/>
              <a:gd name="T29" fmla="*/ 3 h 17"/>
              <a:gd name="T30" fmla="*/ 2 w 12"/>
              <a:gd name="T31" fmla="*/ 3 h 17"/>
              <a:gd name="T32" fmla="*/ 2 w 12"/>
              <a:gd name="T33" fmla="*/ 1 h 17"/>
              <a:gd name="T34" fmla="*/ 1 w 12"/>
              <a:gd name="T35" fmla="*/ 0 h 17"/>
              <a:gd name="T36" fmla="*/ 1 w 12"/>
              <a:gd name="T37" fmla="*/ 1 h 17"/>
              <a:gd name="T38" fmla="*/ 0 w 12"/>
              <a:gd name="T39" fmla="*/ 2 h 17"/>
              <a:gd name="T40" fmla="*/ 0 w 12"/>
              <a:gd name="T41" fmla="*/ 2 h 17"/>
              <a:gd name="T42" fmla="*/ 1 w 12"/>
              <a:gd name="T43" fmla="*/ 3 h 17"/>
              <a:gd name="T44" fmla="*/ 2 w 12"/>
              <a:gd name="T45" fmla="*/ 4 h 17"/>
              <a:gd name="T46" fmla="*/ 2 w 12"/>
              <a:gd name="T47" fmla="*/ 5 h 17"/>
              <a:gd name="T48" fmla="*/ 2 w 12"/>
              <a:gd name="T49" fmla="*/ 6 h 17"/>
              <a:gd name="T50" fmla="*/ 2 w 12"/>
              <a:gd name="T51" fmla="*/ 8 h 17"/>
              <a:gd name="T52" fmla="*/ 3 w 12"/>
              <a:gd name="T53" fmla="*/ 9 h 17"/>
              <a:gd name="T54" fmla="*/ 3 w 12"/>
              <a:gd name="T55" fmla="*/ 10 h 17"/>
              <a:gd name="T56" fmla="*/ 4 w 12"/>
              <a:gd name="T57" fmla="*/ 11 h 17"/>
              <a:gd name="T58" fmla="*/ 4 w 12"/>
              <a:gd name="T59" fmla="*/ 12 h 17"/>
              <a:gd name="T60" fmla="*/ 5 w 12"/>
              <a:gd name="T61" fmla="*/ 13 h 17"/>
              <a:gd name="T62" fmla="*/ 5 w 12"/>
              <a:gd name="T63" fmla="*/ 14 h 17"/>
              <a:gd name="T64" fmla="*/ 5 w 12"/>
              <a:gd name="T65" fmla="*/ 14 h 17"/>
              <a:gd name="T66" fmla="*/ 6 w 12"/>
              <a:gd name="T67" fmla="*/ 14 h 17"/>
              <a:gd name="T68" fmla="*/ 7 w 12"/>
              <a:gd name="T69" fmla="*/ 15 h 17"/>
              <a:gd name="T70" fmla="*/ 7 w 12"/>
              <a:gd name="T71" fmla="*/ 16 h 17"/>
              <a:gd name="T72" fmla="*/ 8 w 12"/>
              <a:gd name="T73" fmla="*/ 17 h 17"/>
              <a:gd name="T74" fmla="*/ 10 w 12"/>
              <a:gd name="T75" fmla="*/ 17 h 17"/>
              <a:gd name="T76" fmla="*/ 11 w 12"/>
              <a:gd name="T77" fmla="*/ 17 h 17"/>
              <a:gd name="T78" fmla="*/ 12 w 12"/>
              <a:gd name="T79" fmla="*/ 16 h 17"/>
              <a:gd name="T80" fmla="*/ 12 w 12"/>
              <a:gd name="T81" fmla="*/ 15 h 17"/>
              <a:gd name="T82" fmla="*/ 11 w 12"/>
              <a:gd name="T83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" h="17">
                <a:moveTo>
                  <a:pt x="11" y="14"/>
                </a:moveTo>
                <a:cubicBezTo>
                  <a:pt x="11" y="14"/>
                  <a:pt x="11" y="14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6"/>
                  <a:pt x="9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7" y="4"/>
                  <a:pt x="8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2" y="3"/>
                  <a:pt x="2" y="2"/>
                  <a:pt x="2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3" y="8"/>
                  <a:pt x="2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1"/>
                  <a:pt x="4" y="12"/>
                  <a:pt x="4" y="12"/>
                </a:cubicBezTo>
                <a:cubicBezTo>
                  <a:pt x="4" y="12"/>
                  <a:pt x="4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9" y="17"/>
                  <a:pt x="9" y="17"/>
                  <a:pt x="10" y="17"/>
                </a:cubicBezTo>
                <a:cubicBezTo>
                  <a:pt x="10" y="17"/>
                  <a:pt x="11" y="17"/>
                  <a:pt x="11" y="17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5"/>
                </a:cubicBezTo>
                <a:cubicBezTo>
                  <a:pt x="12" y="15"/>
                  <a:pt x="12" y="14"/>
                  <a:pt x="11" y="1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4" name="Freeform 38">
            <a:extLst>
              <a:ext uri="{FF2B5EF4-FFF2-40B4-BE49-F238E27FC236}">
                <a16:creationId xmlns:a16="http://schemas.microsoft.com/office/drawing/2014/main" id="{7822F9FC-CF4A-A341-B256-17DC57B292CC}"/>
              </a:ext>
            </a:extLst>
          </p:cNvPr>
          <p:cNvSpPr>
            <a:spLocks/>
          </p:cNvSpPr>
          <p:nvPr/>
        </p:nvSpPr>
        <p:spPr bwMode="auto">
          <a:xfrm>
            <a:off x="10855250" y="5098407"/>
            <a:ext cx="26629" cy="12964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0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5" name="Freeform 39">
            <a:extLst>
              <a:ext uri="{FF2B5EF4-FFF2-40B4-BE49-F238E27FC236}">
                <a16:creationId xmlns:a16="http://schemas.microsoft.com/office/drawing/2014/main" id="{60375152-B833-5D46-A9EB-C93B723E31A6}"/>
              </a:ext>
            </a:extLst>
          </p:cNvPr>
          <p:cNvSpPr>
            <a:spLocks/>
          </p:cNvSpPr>
          <p:nvPr/>
        </p:nvSpPr>
        <p:spPr bwMode="auto">
          <a:xfrm>
            <a:off x="10946549" y="5250262"/>
            <a:ext cx="26629" cy="25926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2 w 2"/>
              <a:gd name="T5" fmla="*/ 1 h 2"/>
              <a:gd name="T6" fmla="*/ 1 w 2"/>
              <a:gd name="T7" fmla="*/ 0 h 2"/>
              <a:gd name="T8" fmla="*/ 0 w 2"/>
              <a:gd name="T9" fmla="*/ 1 h 2"/>
              <a:gd name="T10" fmla="*/ 0 w 2"/>
              <a:gd name="T11" fmla="*/ 1 h 2"/>
              <a:gd name="T12" fmla="*/ 1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6" name="Freeform 40">
            <a:extLst>
              <a:ext uri="{FF2B5EF4-FFF2-40B4-BE49-F238E27FC236}">
                <a16:creationId xmlns:a16="http://schemas.microsoft.com/office/drawing/2014/main" id="{E326D310-3ADA-E541-819A-45BA222DB722}"/>
              </a:ext>
            </a:extLst>
          </p:cNvPr>
          <p:cNvSpPr>
            <a:spLocks/>
          </p:cNvSpPr>
          <p:nvPr/>
        </p:nvSpPr>
        <p:spPr bwMode="auto">
          <a:xfrm>
            <a:off x="10855250" y="5150260"/>
            <a:ext cx="91299" cy="100002"/>
          </a:xfrm>
          <a:custGeom>
            <a:avLst/>
            <a:gdLst>
              <a:gd name="T0" fmla="*/ 1 w 7"/>
              <a:gd name="T1" fmla="*/ 3 h 8"/>
              <a:gd name="T2" fmla="*/ 1 w 7"/>
              <a:gd name="T3" fmla="*/ 4 h 8"/>
              <a:gd name="T4" fmla="*/ 2 w 7"/>
              <a:gd name="T5" fmla="*/ 4 h 8"/>
              <a:gd name="T6" fmla="*/ 3 w 7"/>
              <a:gd name="T7" fmla="*/ 5 h 8"/>
              <a:gd name="T8" fmla="*/ 3 w 7"/>
              <a:gd name="T9" fmla="*/ 6 h 8"/>
              <a:gd name="T10" fmla="*/ 4 w 7"/>
              <a:gd name="T11" fmla="*/ 7 h 8"/>
              <a:gd name="T12" fmla="*/ 4 w 7"/>
              <a:gd name="T13" fmla="*/ 8 h 8"/>
              <a:gd name="T14" fmla="*/ 5 w 7"/>
              <a:gd name="T15" fmla="*/ 8 h 8"/>
              <a:gd name="T16" fmla="*/ 6 w 7"/>
              <a:gd name="T17" fmla="*/ 8 h 8"/>
              <a:gd name="T18" fmla="*/ 7 w 7"/>
              <a:gd name="T19" fmla="*/ 8 h 8"/>
              <a:gd name="T20" fmla="*/ 7 w 7"/>
              <a:gd name="T21" fmla="*/ 8 h 8"/>
              <a:gd name="T22" fmla="*/ 7 w 7"/>
              <a:gd name="T23" fmla="*/ 7 h 8"/>
              <a:gd name="T24" fmla="*/ 6 w 7"/>
              <a:gd name="T25" fmla="*/ 6 h 8"/>
              <a:gd name="T26" fmla="*/ 6 w 7"/>
              <a:gd name="T27" fmla="*/ 5 h 8"/>
              <a:gd name="T28" fmla="*/ 4 w 7"/>
              <a:gd name="T29" fmla="*/ 5 h 8"/>
              <a:gd name="T30" fmla="*/ 4 w 7"/>
              <a:gd name="T31" fmla="*/ 4 h 8"/>
              <a:gd name="T32" fmla="*/ 3 w 7"/>
              <a:gd name="T33" fmla="*/ 3 h 8"/>
              <a:gd name="T34" fmla="*/ 2 w 7"/>
              <a:gd name="T35" fmla="*/ 3 h 8"/>
              <a:gd name="T36" fmla="*/ 2 w 7"/>
              <a:gd name="T37" fmla="*/ 2 h 8"/>
              <a:gd name="T38" fmla="*/ 1 w 7"/>
              <a:gd name="T39" fmla="*/ 1 h 8"/>
              <a:gd name="T40" fmla="*/ 0 w 7"/>
              <a:gd name="T41" fmla="*/ 0 h 8"/>
              <a:gd name="T42" fmla="*/ 0 w 7"/>
              <a:gd name="T43" fmla="*/ 1 h 8"/>
              <a:gd name="T44" fmla="*/ 0 w 7"/>
              <a:gd name="T45" fmla="*/ 2 h 8"/>
              <a:gd name="T46" fmla="*/ 1 w 7"/>
              <a:gd name="T4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" h="8"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2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5" y="5"/>
                  <a:pt x="5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2"/>
                  <a:pt x="3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7" name="Freeform 41">
            <a:extLst>
              <a:ext uri="{FF2B5EF4-FFF2-40B4-BE49-F238E27FC236}">
                <a16:creationId xmlns:a16="http://schemas.microsoft.com/office/drawing/2014/main" id="{CE6A2CDE-D922-CA4A-B146-9C596AAC285E}"/>
              </a:ext>
            </a:extLst>
          </p:cNvPr>
          <p:cNvSpPr>
            <a:spLocks/>
          </p:cNvSpPr>
          <p:nvPr/>
        </p:nvSpPr>
        <p:spPr bwMode="auto">
          <a:xfrm>
            <a:off x="8139108" y="2639109"/>
            <a:ext cx="0" cy="12964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8" name="Freeform 42">
            <a:extLst>
              <a:ext uri="{FF2B5EF4-FFF2-40B4-BE49-F238E27FC236}">
                <a16:creationId xmlns:a16="http://schemas.microsoft.com/office/drawing/2014/main" id="{37D84BDC-CB2C-144D-B5CC-4D5EB2559A2B}"/>
              </a:ext>
            </a:extLst>
          </p:cNvPr>
          <p:cNvSpPr>
            <a:spLocks/>
          </p:cNvSpPr>
          <p:nvPr/>
        </p:nvSpPr>
        <p:spPr bwMode="auto">
          <a:xfrm>
            <a:off x="7829072" y="2500218"/>
            <a:ext cx="1681421" cy="1198168"/>
          </a:xfrm>
          <a:custGeom>
            <a:avLst/>
            <a:gdLst>
              <a:gd name="T0" fmla="*/ 101 w 130"/>
              <a:gd name="T1" fmla="*/ 95 h 95"/>
              <a:gd name="T2" fmla="*/ 109 w 130"/>
              <a:gd name="T3" fmla="*/ 89 h 95"/>
              <a:gd name="T4" fmla="*/ 118 w 130"/>
              <a:gd name="T5" fmla="*/ 85 h 95"/>
              <a:gd name="T6" fmla="*/ 122 w 130"/>
              <a:gd name="T7" fmla="*/ 75 h 95"/>
              <a:gd name="T8" fmla="*/ 125 w 130"/>
              <a:gd name="T9" fmla="*/ 68 h 95"/>
              <a:gd name="T10" fmla="*/ 123 w 130"/>
              <a:gd name="T11" fmla="*/ 63 h 95"/>
              <a:gd name="T12" fmla="*/ 117 w 130"/>
              <a:gd name="T13" fmla="*/ 56 h 95"/>
              <a:gd name="T14" fmla="*/ 114 w 130"/>
              <a:gd name="T15" fmla="*/ 49 h 95"/>
              <a:gd name="T16" fmla="*/ 117 w 130"/>
              <a:gd name="T17" fmla="*/ 45 h 95"/>
              <a:gd name="T18" fmla="*/ 110 w 130"/>
              <a:gd name="T19" fmla="*/ 46 h 95"/>
              <a:gd name="T20" fmla="*/ 104 w 130"/>
              <a:gd name="T21" fmla="*/ 40 h 95"/>
              <a:gd name="T22" fmla="*/ 109 w 130"/>
              <a:gd name="T23" fmla="*/ 37 h 95"/>
              <a:gd name="T24" fmla="*/ 113 w 130"/>
              <a:gd name="T25" fmla="*/ 37 h 95"/>
              <a:gd name="T26" fmla="*/ 115 w 130"/>
              <a:gd name="T27" fmla="*/ 39 h 95"/>
              <a:gd name="T28" fmla="*/ 121 w 130"/>
              <a:gd name="T29" fmla="*/ 36 h 95"/>
              <a:gd name="T30" fmla="*/ 127 w 130"/>
              <a:gd name="T31" fmla="*/ 30 h 95"/>
              <a:gd name="T32" fmla="*/ 127 w 130"/>
              <a:gd name="T33" fmla="*/ 26 h 95"/>
              <a:gd name="T34" fmla="*/ 129 w 130"/>
              <a:gd name="T35" fmla="*/ 19 h 95"/>
              <a:gd name="T36" fmla="*/ 125 w 130"/>
              <a:gd name="T37" fmla="*/ 16 h 95"/>
              <a:gd name="T38" fmla="*/ 116 w 130"/>
              <a:gd name="T39" fmla="*/ 12 h 95"/>
              <a:gd name="T40" fmla="*/ 107 w 130"/>
              <a:gd name="T41" fmla="*/ 9 h 95"/>
              <a:gd name="T42" fmla="*/ 99 w 130"/>
              <a:gd name="T43" fmla="*/ 2 h 95"/>
              <a:gd name="T44" fmla="*/ 90 w 130"/>
              <a:gd name="T45" fmla="*/ 0 h 95"/>
              <a:gd name="T46" fmla="*/ 89 w 130"/>
              <a:gd name="T47" fmla="*/ 4 h 95"/>
              <a:gd name="T48" fmla="*/ 85 w 130"/>
              <a:gd name="T49" fmla="*/ 10 h 95"/>
              <a:gd name="T50" fmla="*/ 87 w 130"/>
              <a:gd name="T51" fmla="*/ 16 h 95"/>
              <a:gd name="T52" fmla="*/ 94 w 130"/>
              <a:gd name="T53" fmla="*/ 17 h 95"/>
              <a:gd name="T54" fmla="*/ 94 w 130"/>
              <a:gd name="T55" fmla="*/ 19 h 95"/>
              <a:gd name="T56" fmla="*/ 88 w 130"/>
              <a:gd name="T57" fmla="*/ 23 h 95"/>
              <a:gd name="T58" fmla="*/ 84 w 130"/>
              <a:gd name="T59" fmla="*/ 24 h 95"/>
              <a:gd name="T60" fmla="*/ 83 w 130"/>
              <a:gd name="T61" fmla="*/ 27 h 95"/>
              <a:gd name="T62" fmla="*/ 79 w 130"/>
              <a:gd name="T63" fmla="*/ 31 h 95"/>
              <a:gd name="T64" fmla="*/ 70 w 130"/>
              <a:gd name="T65" fmla="*/ 34 h 95"/>
              <a:gd name="T66" fmla="*/ 63 w 130"/>
              <a:gd name="T67" fmla="*/ 32 h 95"/>
              <a:gd name="T68" fmla="*/ 49 w 130"/>
              <a:gd name="T69" fmla="*/ 30 h 95"/>
              <a:gd name="T70" fmla="*/ 40 w 130"/>
              <a:gd name="T71" fmla="*/ 23 h 95"/>
              <a:gd name="T72" fmla="*/ 32 w 130"/>
              <a:gd name="T73" fmla="*/ 18 h 95"/>
              <a:gd name="T74" fmla="*/ 24 w 130"/>
              <a:gd name="T75" fmla="*/ 12 h 95"/>
              <a:gd name="T76" fmla="*/ 17 w 130"/>
              <a:gd name="T77" fmla="*/ 18 h 95"/>
              <a:gd name="T78" fmla="*/ 14 w 130"/>
              <a:gd name="T79" fmla="*/ 23 h 95"/>
              <a:gd name="T80" fmla="*/ 12 w 130"/>
              <a:gd name="T81" fmla="*/ 27 h 95"/>
              <a:gd name="T82" fmla="*/ 9 w 130"/>
              <a:gd name="T83" fmla="*/ 35 h 95"/>
              <a:gd name="T84" fmla="*/ 1 w 130"/>
              <a:gd name="T85" fmla="*/ 39 h 95"/>
              <a:gd name="T86" fmla="*/ 5 w 130"/>
              <a:gd name="T87" fmla="*/ 44 h 95"/>
              <a:gd name="T88" fmla="*/ 8 w 130"/>
              <a:gd name="T89" fmla="*/ 48 h 95"/>
              <a:gd name="T90" fmla="*/ 15 w 130"/>
              <a:gd name="T91" fmla="*/ 53 h 95"/>
              <a:gd name="T92" fmla="*/ 19 w 130"/>
              <a:gd name="T93" fmla="*/ 63 h 95"/>
              <a:gd name="T94" fmla="*/ 28 w 130"/>
              <a:gd name="T95" fmla="*/ 66 h 95"/>
              <a:gd name="T96" fmla="*/ 36 w 130"/>
              <a:gd name="T97" fmla="*/ 71 h 95"/>
              <a:gd name="T98" fmla="*/ 43 w 130"/>
              <a:gd name="T99" fmla="*/ 71 h 95"/>
              <a:gd name="T100" fmla="*/ 50 w 130"/>
              <a:gd name="T101" fmla="*/ 71 h 95"/>
              <a:gd name="T102" fmla="*/ 59 w 130"/>
              <a:gd name="T103" fmla="*/ 69 h 95"/>
              <a:gd name="T104" fmla="*/ 66 w 130"/>
              <a:gd name="T105" fmla="*/ 72 h 95"/>
              <a:gd name="T106" fmla="*/ 68 w 130"/>
              <a:gd name="T107" fmla="*/ 83 h 95"/>
              <a:gd name="T108" fmla="*/ 73 w 130"/>
              <a:gd name="T109" fmla="*/ 89 h 95"/>
              <a:gd name="T110" fmla="*/ 80 w 130"/>
              <a:gd name="T111" fmla="*/ 91 h 95"/>
              <a:gd name="T112" fmla="*/ 84 w 130"/>
              <a:gd name="T113" fmla="*/ 88 h 95"/>
              <a:gd name="T114" fmla="*/ 92 w 130"/>
              <a:gd name="T115" fmla="*/ 8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" h="95">
                <a:moveTo>
                  <a:pt x="96" y="91"/>
                </a:moveTo>
                <a:cubicBezTo>
                  <a:pt x="96" y="92"/>
                  <a:pt x="96" y="92"/>
                  <a:pt x="96" y="92"/>
                </a:cubicBezTo>
                <a:cubicBezTo>
                  <a:pt x="96" y="91"/>
                  <a:pt x="97" y="91"/>
                  <a:pt x="97" y="91"/>
                </a:cubicBezTo>
                <a:cubicBezTo>
                  <a:pt x="98" y="91"/>
                  <a:pt x="98" y="92"/>
                  <a:pt x="98" y="92"/>
                </a:cubicBezTo>
                <a:cubicBezTo>
                  <a:pt x="99" y="92"/>
                  <a:pt x="99" y="91"/>
                  <a:pt x="99" y="91"/>
                </a:cubicBezTo>
                <a:cubicBezTo>
                  <a:pt x="100" y="92"/>
                  <a:pt x="99" y="92"/>
                  <a:pt x="99" y="93"/>
                </a:cubicBezTo>
                <a:cubicBezTo>
                  <a:pt x="99" y="94"/>
                  <a:pt x="99" y="94"/>
                  <a:pt x="100" y="94"/>
                </a:cubicBezTo>
                <a:cubicBezTo>
                  <a:pt x="100" y="95"/>
                  <a:pt x="100" y="95"/>
                  <a:pt x="101" y="95"/>
                </a:cubicBezTo>
                <a:cubicBezTo>
                  <a:pt x="101" y="95"/>
                  <a:pt x="102" y="95"/>
                  <a:pt x="102" y="94"/>
                </a:cubicBezTo>
                <a:cubicBezTo>
                  <a:pt x="102" y="94"/>
                  <a:pt x="102" y="93"/>
                  <a:pt x="102" y="93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90"/>
                  <a:pt x="104" y="91"/>
                  <a:pt x="105" y="91"/>
                </a:cubicBezTo>
                <a:cubicBezTo>
                  <a:pt x="106" y="91"/>
                  <a:pt x="106" y="91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8" y="90"/>
                  <a:pt x="108" y="90"/>
                  <a:pt x="109" y="90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1" y="89"/>
                  <a:pt x="111" y="89"/>
                </a:cubicBezTo>
                <a:cubicBezTo>
                  <a:pt x="112" y="89"/>
                  <a:pt x="112" y="89"/>
                  <a:pt x="113" y="88"/>
                </a:cubicBezTo>
                <a:cubicBezTo>
                  <a:pt x="114" y="88"/>
                  <a:pt x="114" y="87"/>
                  <a:pt x="114" y="87"/>
                </a:cubicBezTo>
                <a:cubicBezTo>
                  <a:pt x="115" y="87"/>
                  <a:pt x="116" y="88"/>
                  <a:pt x="116" y="87"/>
                </a:cubicBezTo>
                <a:cubicBezTo>
                  <a:pt x="116" y="87"/>
                  <a:pt x="116" y="86"/>
                  <a:pt x="116" y="86"/>
                </a:cubicBezTo>
                <a:cubicBezTo>
                  <a:pt x="116" y="86"/>
                  <a:pt x="117" y="86"/>
                  <a:pt x="117" y="86"/>
                </a:cubicBezTo>
                <a:cubicBezTo>
                  <a:pt x="117" y="85"/>
                  <a:pt x="118" y="85"/>
                  <a:pt x="118" y="85"/>
                </a:cubicBezTo>
                <a:cubicBezTo>
                  <a:pt x="118" y="84"/>
                  <a:pt x="119" y="84"/>
                  <a:pt x="119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3"/>
                  <a:pt x="121" y="82"/>
                </a:cubicBezTo>
                <a:cubicBezTo>
                  <a:pt x="121" y="82"/>
                  <a:pt x="121" y="81"/>
                  <a:pt x="121" y="81"/>
                </a:cubicBezTo>
                <a:cubicBezTo>
                  <a:pt x="121" y="80"/>
                  <a:pt x="122" y="80"/>
                  <a:pt x="122" y="80"/>
                </a:cubicBezTo>
                <a:cubicBezTo>
                  <a:pt x="123" y="79"/>
                  <a:pt x="122" y="79"/>
                  <a:pt x="122" y="78"/>
                </a:cubicBezTo>
                <a:cubicBezTo>
                  <a:pt x="122" y="77"/>
                  <a:pt x="122" y="77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4"/>
                </a:cubicBezTo>
                <a:cubicBezTo>
                  <a:pt x="123" y="73"/>
                  <a:pt x="123" y="73"/>
                  <a:pt x="123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5" y="72"/>
                  <a:pt x="125" y="71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5" y="71"/>
                  <a:pt x="125" y="70"/>
                  <a:pt x="125" y="70"/>
                </a:cubicBezTo>
                <a:cubicBezTo>
                  <a:pt x="125" y="70"/>
                  <a:pt x="125" y="70"/>
                  <a:pt x="125" y="69"/>
                </a:cubicBezTo>
                <a:cubicBezTo>
                  <a:pt x="124" y="69"/>
                  <a:pt x="125" y="69"/>
                  <a:pt x="125" y="68"/>
                </a:cubicBezTo>
                <a:cubicBezTo>
                  <a:pt x="125" y="67"/>
                  <a:pt x="125" y="67"/>
                  <a:pt x="124" y="67"/>
                </a:cubicBezTo>
                <a:cubicBezTo>
                  <a:pt x="124" y="66"/>
                  <a:pt x="124" y="67"/>
                  <a:pt x="124" y="66"/>
                </a:cubicBezTo>
                <a:cubicBezTo>
                  <a:pt x="123" y="66"/>
                  <a:pt x="123" y="66"/>
                  <a:pt x="122" y="66"/>
                </a:cubicBezTo>
                <a:cubicBezTo>
                  <a:pt x="122" y="66"/>
                  <a:pt x="121" y="66"/>
                  <a:pt x="121" y="66"/>
                </a:cubicBezTo>
                <a:cubicBezTo>
                  <a:pt x="121" y="66"/>
                  <a:pt x="121" y="66"/>
                  <a:pt x="122" y="66"/>
                </a:cubicBezTo>
                <a:cubicBezTo>
                  <a:pt x="122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2"/>
                  <a:pt x="122" y="62"/>
                  <a:pt x="122" y="61"/>
                </a:cubicBezTo>
                <a:cubicBezTo>
                  <a:pt x="122" y="61"/>
                  <a:pt x="122" y="60"/>
                  <a:pt x="122" y="60"/>
                </a:cubicBezTo>
                <a:cubicBezTo>
                  <a:pt x="122" y="60"/>
                  <a:pt x="121" y="60"/>
                  <a:pt x="121" y="60"/>
                </a:cubicBezTo>
                <a:cubicBezTo>
                  <a:pt x="120" y="60"/>
                  <a:pt x="120" y="59"/>
                  <a:pt x="119" y="59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18" y="58"/>
                  <a:pt x="118" y="58"/>
                  <a:pt x="118" y="57"/>
                </a:cubicBezTo>
                <a:cubicBezTo>
                  <a:pt x="118" y="57"/>
                  <a:pt x="118" y="56"/>
                  <a:pt x="117" y="56"/>
                </a:cubicBezTo>
                <a:cubicBezTo>
                  <a:pt x="117" y="56"/>
                  <a:pt x="117" y="55"/>
                  <a:pt x="117" y="55"/>
                </a:cubicBezTo>
                <a:cubicBezTo>
                  <a:pt x="116" y="55"/>
                  <a:pt x="116" y="55"/>
                  <a:pt x="116" y="54"/>
                </a:cubicBezTo>
                <a:cubicBezTo>
                  <a:pt x="116" y="54"/>
                  <a:pt x="116" y="54"/>
                  <a:pt x="115" y="53"/>
                </a:cubicBezTo>
                <a:cubicBezTo>
                  <a:pt x="115" y="53"/>
                  <a:pt x="115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3" y="53"/>
                  <a:pt x="113" y="52"/>
                  <a:pt x="113" y="52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4" y="50"/>
                  <a:pt x="114" y="50"/>
                  <a:pt x="114" y="49"/>
                </a:cubicBezTo>
                <a:cubicBezTo>
                  <a:pt x="115" y="49"/>
                  <a:pt x="115" y="48"/>
                  <a:pt x="115" y="48"/>
                </a:cubicBezTo>
                <a:cubicBezTo>
                  <a:pt x="115" y="48"/>
                  <a:pt x="115" y="48"/>
                  <a:pt x="115" y="48"/>
                </a:cubicBezTo>
                <a:cubicBezTo>
                  <a:pt x="115" y="48"/>
                  <a:pt x="115" y="47"/>
                  <a:pt x="115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8" y="45"/>
                  <a:pt x="117" y="45"/>
                  <a:pt x="117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5" y="45"/>
                  <a:pt x="115" y="45"/>
                  <a:pt x="115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3" y="44"/>
                  <a:pt x="113" y="44"/>
                  <a:pt x="112" y="44"/>
                </a:cubicBezTo>
                <a:cubicBezTo>
                  <a:pt x="112" y="45"/>
                  <a:pt x="112" y="44"/>
                  <a:pt x="112" y="45"/>
                </a:cubicBezTo>
                <a:cubicBezTo>
                  <a:pt x="111" y="45"/>
                  <a:pt x="112" y="45"/>
                  <a:pt x="111" y="45"/>
                </a:cubicBezTo>
                <a:cubicBezTo>
                  <a:pt x="111" y="45"/>
                  <a:pt x="111" y="46"/>
                  <a:pt x="111" y="46"/>
                </a:cubicBezTo>
                <a:cubicBezTo>
                  <a:pt x="111" y="46"/>
                  <a:pt x="111" y="46"/>
                  <a:pt x="110" y="46"/>
                </a:cubicBezTo>
                <a:cubicBezTo>
                  <a:pt x="110" y="46"/>
                  <a:pt x="110" y="45"/>
                  <a:pt x="110" y="45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4"/>
                  <a:pt x="109" y="44"/>
                  <a:pt x="108" y="44"/>
                </a:cubicBezTo>
                <a:cubicBezTo>
                  <a:pt x="108" y="44"/>
                  <a:pt x="108" y="43"/>
                  <a:pt x="108" y="43"/>
                </a:cubicBezTo>
                <a:cubicBezTo>
                  <a:pt x="108" y="43"/>
                  <a:pt x="107" y="43"/>
                  <a:pt x="106" y="43"/>
                </a:cubicBezTo>
                <a:cubicBezTo>
                  <a:pt x="106" y="43"/>
                  <a:pt x="106" y="42"/>
                  <a:pt x="105" y="42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4" y="41"/>
                  <a:pt x="104" y="40"/>
                  <a:pt x="104" y="4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7" y="40"/>
                  <a:pt x="107" y="40"/>
                  <a:pt x="108" y="40"/>
                </a:cubicBezTo>
                <a:cubicBezTo>
                  <a:pt x="108" y="40"/>
                  <a:pt x="108" y="40"/>
                  <a:pt x="108" y="39"/>
                </a:cubicBezTo>
                <a:cubicBezTo>
                  <a:pt x="108" y="39"/>
                  <a:pt x="107" y="39"/>
                  <a:pt x="107" y="39"/>
                </a:cubicBezTo>
                <a:cubicBezTo>
                  <a:pt x="107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1" y="35"/>
                  <a:pt x="111" y="35"/>
                  <a:pt x="112" y="35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5"/>
                  <a:pt x="113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3" y="36"/>
                  <a:pt x="113" y="36"/>
                  <a:pt x="113" y="37"/>
                </a:cubicBezTo>
                <a:cubicBezTo>
                  <a:pt x="113" y="37"/>
                  <a:pt x="113" y="37"/>
                  <a:pt x="113" y="38"/>
                </a:cubicBezTo>
                <a:cubicBezTo>
                  <a:pt x="112" y="38"/>
                  <a:pt x="112" y="38"/>
                  <a:pt x="112" y="39"/>
                </a:cubicBezTo>
                <a:cubicBezTo>
                  <a:pt x="112" y="39"/>
                  <a:pt x="112" y="39"/>
                  <a:pt x="113" y="39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1"/>
                  <a:pt x="112" y="41"/>
                  <a:pt x="113" y="41"/>
                </a:cubicBezTo>
                <a:cubicBezTo>
                  <a:pt x="113" y="42"/>
                  <a:pt x="113" y="41"/>
                  <a:pt x="114" y="41"/>
                </a:cubicBezTo>
                <a:cubicBezTo>
                  <a:pt x="114" y="41"/>
                  <a:pt x="114" y="40"/>
                  <a:pt x="114" y="40"/>
                </a:cubicBezTo>
                <a:cubicBezTo>
                  <a:pt x="115" y="40"/>
                  <a:pt x="115" y="39"/>
                  <a:pt x="115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7" y="39"/>
                  <a:pt x="117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9" y="38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9" y="37"/>
                  <a:pt x="120" y="37"/>
                  <a:pt x="120" y="37"/>
                </a:cubicBezTo>
                <a:cubicBezTo>
                  <a:pt x="120" y="37"/>
                  <a:pt x="121" y="37"/>
                  <a:pt x="121" y="36"/>
                </a:cubicBezTo>
                <a:cubicBezTo>
                  <a:pt x="122" y="36"/>
                  <a:pt x="122" y="36"/>
                  <a:pt x="123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6"/>
                  <a:pt x="123" y="36"/>
                  <a:pt x="124" y="35"/>
                </a:cubicBezTo>
                <a:cubicBezTo>
                  <a:pt x="124" y="35"/>
                  <a:pt x="124" y="34"/>
                  <a:pt x="124" y="34"/>
                </a:cubicBezTo>
                <a:cubicBezTo>
                  <a:pt x="125" y="33"/>
                  <a:pt x="125" y="33"/>
                  <a:pt x="126" y="32"/>
                </a:cubicBezTo>
                <a:cubicBezTo>
                  <a:pt x="126" y="32"/>
                  <a:pt x="126" y="31"/>
                  <a:pt x="126" y="31"/>
                </a:cubicBezTo>
                <a:cubicBezTo>
                  <a:pt x="127" y="31"/>
                  <a:pt x="126" y="30"/>
                  <a:pt x="126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7" y="30"/>
                  <a:pt x="127" y="31"/>
                  <a:pt x="128" y="31"/>
                </a:cubicBezTo>
                <a:cubicBezTo>
                  <a:pt x="128" y="31"/>
                  <a:pt x="128" y="30"/>
                  <a:pt x="128" y="30"/>
                </a:cubicBezTo>
                <a:cubicBezTo>
                  <a:pt x="128" y="30"/>
                  <a:pt x="128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8" y="28"/>
                  <a:pt x="128" y="28"/>
                  <a:pt x="128" y="27"/>
                </a:cubicBezTo>
                <a:cubicBezTo>
                  <a:pt x="128" y="27"/>
                  <a:pt x="127" y="27"/>
                  <a:pt x="127" y="26"/>
                </a:cubicBezTo>
                <a:cubicBezTo>
                  <a:pt x="127" y="26"/>
                  <a:pt x="127" y="25"/>
                  <a:pt x="127" y="25"/>
                </a:cubicBezTo>
                <a:cubicBezTo>
                  <a:pt x="127" y="24"/>
                  <a:pt x="127" y="24"/>
                  <a:pt x="126" y="24"/>
                </a:cubicBezTo>
                <a:cubicBezTo>
                  <a:pt x="126" y="24"/>
                  <a:pt x="126" y="23"/>
                  <a:pt x="127" y="23"/>
                </a:cubicBezTo>
                <a:cubicBezTo>
                  <a:pt x="127" y="23"/>
                  <a:pt x="127" y="23"/>
                  <a:pt x="128" y="23"/>
                </a:cubicBezTo>
                <a:cubicBezTo>
                  <a:pt x="129" y="23"/>
                  <a:pt x="129" y="23"/>
                  <a:pt x="130" y="22"/>
                </a:cubicBezTo>
                <a:cubicBezTo>
                  <a:pt x="130" y="22"/>
                  <a:pt x="130" y="21"/>
                  <a:pt x="129" y="21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17"/>
                  <a:pt x="128" y="16"/>
                  <a:pt x="128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7" y="16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5" y="15"/>
                  <a:pt x="125" y="16"/>
                  <a:pt x="125" y="16"/>
                </a:cubicBezTo>
                <a:cubicBezTo>
                  <a:pt x="124" y="16"/>
                  <a:pt x="124" y="16"/>
                  <a:pt x="123" y="16"/>
                </a:cubicBezTo>
                <a:cubicBezTo>
                  <a:pt x="123" y="16"/>
                  <a:pt x="123" y="16"/>
                  <a:pt x="122" y="16"/>
                </a:cubicBezTo>
                <a:cubicBezTo>
                  <a:pt x="122" y="16"/>
                  <a:pt x="121" y="16"/>
                  <a:pt x="121" y="16"/>
                </a:cubicBezTo>
                <a:cubicBezTo>
                  <a:pt x="121" y="16"/>
                  <a:pt x="120" y="16"/>
                  <a:pt x="120" y="16"/>
                </a:cubicBezTo>
                <a:cubicBezTo>
                  <a:pt x="120" y="15"/>
                  <a:pt x="119" y="15"/>
                  <a:pt x="119" y="15"/>
                </a:cubicBezTo>
                <a:cubicBezTo>
                  <a:pt x="119" y="14"/>
                  <a:pt x="119" y="14"/>
                  <a:pt x="118" y="14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6" y="13"/>
                  <a:pt x="116" y="12"/>
                  <a:pt x="116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4" y="12"/>
                  <a:pt x="114" y="12"/>
                  <a:pt x="113" y="12"/>
                </a:cubicBezTo>
                <a:cubicBezTo>
                  <a:pt x="112" y="11"/>
                  <a:pt x="112" y="11"/>
                  <a:pt x="111" y="11"/>
                </a:cubicBezTo>
                <a:cubicBezTo>
                  <a:pt x="111" y="11"/>
                  <a:pt x="111" y="11"/>
                  <a:pt x="110" y="11"/>
                </a:cubicBezTo>
                <a:cubicBezTo>
                  <a:pt x="110" y="11"/>
                  <a:pt x="110" y="11"/>
                  <a:pt x="109" y="11"/>
                </a:cubicBezTo>
                <a:cubicBezTo>
                  <a:pt x="109" y="11"/>
                  <a:pt x="109" y="10"/>
                  <a:pt x="109" y="10"/>
                </a:cubicBezTo>
                <a:cubicBezTo>
                  <a:pt x="108" y="10"/>
                  <a:pt x="108" y="9"/>
                  <a:pt x="107" y="9"/>
                </a:cubicBezTo>
                <a:cubicBezTo>
                  <a:pt x="107" y="8"/>
                  <a:pt x="106" y="8"/>
                  <a:pt x="106" y="7"/>
                </a:cubicBezTo>
                <a:cubicBezTo>
                  <a:pt x="105" y="7"/>
                  <a:pt x="105" y="6"/>
                  <a:pt x="104" y="6"/>
                </a:cubicBezTo>
                <a:cubicBezTo>
                  <a:pt x="104" y="6"/>
                  <a:pt x="103" y="5"/>
                  <a:pt x="103" y="5"/>
                </a:cubicBezTo>
                <a:cubicBezTo>
                  <a:pt x="103" y="5"/>
                  <a:pt x="103" y="4"/>
                  <a:pt x="102" y="4"/>
                </a:cubicBezTo>
                <a:cubicBezTo>
                  <a:pt x="102" y="4"/>
                  <a:pt x="102" y="4"/>
                  <a:pt x="102" y="3"/>
                </a:cubicBezTo>
                <a:cubicBezTo>
                  <a:pt x="102" y="3"/>
                  <a:pt x="102" y="3"/>
                  <a:pt x="101" y="3"/>
                </a:cubicBezTo>
                <a:cubicBezTo>
                  <a:pt x="101" y="3"/>
                  <a:pt x="101" y="3"/>
                  <a:pt x="101" y="3"/>
                </a:cubicBezTo>
                <a:cubicBezTo>
                  <a:pt x="100" y="3"/>
                  <a:pt x="100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7" y="1"/>
                  <a:pt x="97" y="1"/>
                  <a:pt x="96" y="1"/>
                </a:cubicBezTo>
                <a:cubicBezTo>
                  <a:pt x="96" y="1"/>
                  <a:pt x="95" y="1"/>
                  <a:pt x="95" y="1"/>
                </a:cubicBezTo>
                <a:cubicBezTo>
                  <a:pt x="95" y="1"/>
                  <a:pt x="95" y="1"/>
                  <a:pt x="94" y="1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8" y="1"/>
                  <a:pt x="88" y="0"/>
                  <a:pt x="87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2"/>
                  <a:pt x="87" y="2"/>
                  <a:pt x="88" y="2"/>
                </a:cubicBezTo>
                <a:cubicBezTo>
                  <a:pt x="88" y="2"/>
                  <a:pt x="88" y="3"/>
                  <a:pt x="89" y="3"/>
                </a:cubicBezTo>
                <a:cubicBezTo>
                  <a:pt x="89" y="3"/>
                  <a:pt x="89" y="3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5"/>
                  <a:pt x="88" y="5"/>
                  <a:pt x="89" y="6"/>
                </a:cubicBezTo>
                <a:cubicBezTo>
                  <a:pt x="89" y="6"/>
                  <a:pt x="89" y="6"/>
                  <a:pt x="89" y="7"/>
                </a:cubicBezTo>
                <a:cubicBezTo>
                  <a:pt x="89" y="7"/>
                  <a:pt x="89" y="8"/>
                  <a:pt x="89" y="8"/>
                </a:cubicBezTo>
                <a:cubicBezTo>
                  <a:pt x="89" y="9"/>
                  <a:pt x="90" y="9"/>
                  <a:pt x="90" y="9"/>
                </a:cubicBezTo>
                <a:cubicBezTo>
                  <a:pt x="90" y="10"/>
                  <a:pt x="89" y="9"/>
                  <a:pt x="89" y="10"/>
                </a:cubicBezTo>
                <a:cubicBezTo>
                  <a:pt x="88" y="10"/>
                  <a:pt x="89" y="11"/>
                  <a:pt x="88" y="11"/>
                </a:cubicBezTo>
                <a:cubicBezTo>
                  <a:pt x="88" y="11"/>
                  <a:pt x="87" y="11"/>
                  <a:pt x="87" y="11"/>
                </a:cubicBezTo>
                <a:cubicBezTo>
                  <a:pt x="86" y="10"/>
                  <a:pt x="86" y="10"/>
                  <a:pt x="85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1"/>
                  <a:pt x="85" y="11"/>
                  <a:pt x="85" y="11"/>
                </a:cubicBezTo>
                <a:cubicBezTo>
                  <a:pt x="85" y="12"/>
                  <a:pt x="85" y="12"/>
                  <a:pt x="85" y="12"/>
                </a:cubicBezTo>
                <a:cubicBezTo>
                  <a:pt x="85" y="12"/>
                  <a:pt x="85" y="12"/>
                  <a:pt x="85" y="13"/>
                </a:cubicBezTo>
                <a:cubicBezTo>
                  <a:pt x="85" y="13"/>
                  <a:pt x="85" y="14"/>
                  <a:pt x="85" y="14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6"/>
                  <a:pt x="86" y="16"/>
                  <a:pt x="86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16"/>
                  <a:pt x="87" y="16"/>
                  <a:pt x="88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89" y="16"/>
                  <a:pt x="89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1" y="16"/>
                  <a:pt x="91" y="16"/>
                  <a:pt x="91" y="15"/>
                </a:cubicBezTo>
                <a:cubicBezTo>
                  <a:pt x="91" y="15"/>
                  <a:pt x="91" y="15"/>
                  <a:pt x="92" y="15"/>
                </a:cubicBezTo>
                <a:cubicBezTo>
                  <a:pt x="92" y="16"/>
                  <a:pt x="92" y="16"/>
                  <a:pt x="93" y="16"/>
                </a:cubicBezTo>
                <a:cubicBezTo>
                  <a:pt x="93" y="16"/>
                  <a:pt x="93" y="17"/>
                  <a:pt x="94" y="17"/>
                </a:cubicBezTo>
                <a:cubicBezTo>
                  <a:pt x="94" y="17"/>
                  <a:pt x="95" y="17"/>
                  <a:pt x="95" y="17"/>
                </a:cubicBezTo>
                <a:cubicBezTo>
                  <a:pt x="96" y="17"/>
                  <a:pt x="96" y="17"/>
                  <a:pt x="96" y="18"/>
                </a:cubicBezTo>
                <a:cubicBezTo>
                  <a:pt x="96" y="18"/>
                  <a:pt x="96" y="18"/>
                  <a:pt x="96" y="19"/>
                </a:cubicBezTo>
                <a:cubicBezTo>
                  <a:pt x="97" y="19"/>
                  <a:pt x="97" y="19"/>
                  <a:pt x="97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21"/>
                  <a:pt x="96" y="20"/>
                  <a:pt x="96" y="20"/>
                </a:cubicBezTo>
                <a:cubicBezTo>
                  <a:pt x="95" y="19"/>
                  <a:pt x="95" y="19"/>
                  <a:pt x="95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19"/>
                  <a:pt x="94" y="19"/>
                  <a:pt x="93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19"/>
                  <a:pt x="93" y="19"/>
                  <a:pt x="92" y="19"/>
                </a:cubicBezTo>
                <a:cubicBezTo>
                  <a:pt x="92" y="20"/>
                  <a:pt x="92" y="20"/>
                  <a:pt x="91" y="20"/>
                </a:cubicBezTo>
                <a:cubicBezTo>
                  <a:pt x="91" y="20"/>
                  <a:pt x="91" y="20"/>
                  <a:pt x="90" y="20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23"/>
                  <a:pt x="89" y="23"/>
                  <a:pt x="88" y="23"/>
                </a:cubicBezTo>
                <a:cubicBezTo>
                  <a:pt x="88" y="23"/>
                  <a:pt x="88" y="22"/>
                  <a:pt x="87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4"/>
                  <a:pt x="87" y="24"/>
                  <a:pt x="87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24"/>
                  <a:pt x="86" y="25"/>
                  <a:pt x="86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4"/>
                  <a:pt x="84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4"/>
                  <a:pt x="83" y="24"/>
                  <a:pt x="83" y="24"/>
                </a:cubicBezTo>
                <a:cubicBezTo>
                  <a:pt x="83" y="23"/>
                  <a:pt x="83" y="23"/>
                  <a:pt x="82" y="24"/>
                </a:cubicBezTo>
                <a:cubicBezTo>
                  <a:pt x="82" y="24"/>
                  <a:pt x="82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5"/>
                  <a:pt x="81" y="25"/>
                </a:cubicBezTo>
                <a:cubicBezTo>
                  <a:pt x="81" y="25"/>
                  <a:pt x="81" y="25"/>
                  <a:pt x="81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7"/>
                </a:cubicBezTo>
                <a:cubicBezTo>
                  <a:pt x="83" y="27"/>
                  <a:pt x="84" y="27"/>
                  <a:pt x="84" y="27"/>
                </a:cubicBezTo>
                <a:cubicBezTo>
                  <a:pt x="84" y="28"/>
                  <a:pt x="84" y="28"/>
                  <a:pt x="83" y="28"/>
                </a:cubicBezTo>
                <a:cubicBezTo>
                  <a:pt x="83" y="28"/>
                  <a:pt x="83" y="28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30"/>
                  <a:pt x="82" y="30"/>
                </a:cubicBezTo>
                <a:cubicBezTo>
                  <a:pt x="81" y="30"/>
                  <a:pt x="81" y="30"/>
                  <a:pt x="81" y="31"/>
                </a:cubicBezTo>
                <a:cubicBezTo>
                  <a:pt x="81" y="31"/>
                  <a:pt x="81" y="31"/>
                  <a:pt x="80" y="32"/>
                </a:cubicBezTo>
                <a:cubicBezTo>
                  <a:pt x="80" y="32"/>
                  <a:pt x="79" y="31"/>
                  <a:pt x="79" y="31"/>
                </a:cubicBezTo>
                <a:cubicBezTo>
                  <a:pt x="78" y="31"/>
                  <a:pt x="78" y="31"/>
                  <a:pt x="77" y="32"/>
                </a:cubicBezTo>
                <a:cubicBezTo>
                  <a:pt x="77" y="32"/>
                  <a:pt x="76" y="32"/>
                  <a:pt x="76" y="32"/>
                </a:cubicBezTo>
                <a:cubicBezTo>
                  <a:pt x="76" y="32"/>
                  <a:pt x="75" y="31"/>
                  <a:pt x="75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4" y="32"/>
                  <a:pt x="74" y="32"/>
                  <a:pt x="73" y="32"/>
                </a:cubicBezTo>
                <a:cubicBezTo>
                  <a:pt x="73" y="33"/>
                  <a:pt x="73" y="33"/>
                  <a:pt x="72" y="33"/>
                </a:cubicBezTo>
                <a:cubicBezTo>
                  <a:pt x="72" y="33"/>
                  <a:pt x="72" y="34"/>
                  <a:pt x="71" y="34"/>
                </a:cubicBezTo>
                <a:cubicBezTo>
                  <a:pt x="71" y="34"/>
                  <a:pt x="71" y="34"/>
                  <a:pt x="70" y="34"/>
                </a:cubicBezTo>
                <a:cubicBezTo>
                  <a:pt x="70" y="34"/>
                  <a:pt x="70" y="33"/>
                  <a:pt x="70" y="33"/>
                </a:cubicBezTo>
                <a:cubicBezTo>
                  <a:pt x="70" y="33"/>
                  <a:pt x="69" y="33"/>
                  <a:pt x="69" y="33"/>
                </a:cubicBezTo>
                <a:cubicBezTo>
                  <a:pt x="69" y="33"/>
                  <a:pt x="69" y="33"/>
                  <a:pt x="68" y="33"/>
                </a:cubicBezTo>
                <a:cubicBezTo>
                  <a:pt x="68" y="33"/>
                  <a:pt x="67" y="33"/>
                  <a:pt x="67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2" y="31"/>
                  <a:pt x="62" y="31"/>
                  <a:pt x="61" y="31"/>
                </a:cubicBezTo>
                <a:cubicBezTo>
                  <a:pt x="61" y="31"/>
                  <a:pt x="61" y="31"/>
                  <a:pt x="60" y="31"/>
                </a:cubicBezTo>
                <a:cubicBezTo>
                  <a:pt x="60" y="31"/>
                  <a:pt x="59" y="31"/>
                  <a:pt x="59" y="31"/>
                </a:cubicBezTo>
                <a:cubicBezTo>
                  <a:pt x="58" y="31"/>
                  <a:pt x="58" y="31"/>
                  <a:pt x="57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4" y="31"/>
                  <a:pt x="54" y="31"/>
                  <a:pt x="53" y="31"/>
                </a:cubicBezTo>
                <a:cubicBezTo>
                  <a:pt x="52" y="31"/>
                  <a:pt x="51" y="31"/>
                  <a:pt x="50" y="31"/>
                </a:cubicBezTo>
                <a:cubicBezTo>
                  <a:pt x="50" y="31"/>
                  <a:pt x="50" y="31"/>
                  <a:pt x="49" y="30"/>
                </a:cubicBezTo>
                <a:cubicBezTo>
                  <a:pt x="49" y="30"/>
                  <a:pt x="49" y="30"/>
                  <a:pt x="48" y="29"/>
                </a:cubicBezTo>
                <a:cubicBezTo>
                  <a:pt x="47" y="29"/>
                  <a:pt x="47" y="28"/>
                  <a:pt x="46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5"/>
                  <a:pt x="44" y="25"/>
                  <a:pt x="43" y="25"/>
                </a:cubicBezTo>
                <a:cubicBezTo>
                  <a:pt x="42" y="25"/>
                  <a:pt x="42" y="25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0" y="24"/>
                  <a:pt x="40" y="23"/>
                </a:cubicBezTo>
                <a:cubicBezTo>
                  <a:pt x="40" y="23"/>
                  <a:pt x="40" y="23"/>
                  <a:pt x="39" y="23"/>
                </a:cubicBezTo>
                <a:cubicBezTo>
                  <a:pt x="39" y="22"/>
                  <a:pt x="39" y="22"/>
                  <a:pt x="38" y="22"/>
                </a:cubicBezTo>
                <a:cubicBezTo>
                  <a:pt x="38" y="21"/>
                  <a:pt x="37" y="21"/>
                  <a:pt x="37" y="21"/>
                </a:cubicBezTo>
                <a:cubicBezTo>
                  <a:pt x="36" y="21"/>
                  <a:pt x="36" y="21"/>
                  <a:pt x="35" y="21"/>
                </a:cubicBezTo>
                <a:cubicBezTo>
                  <a:pt x="34" y="21"/>
                  <a:pt x="34" y="22"/>
                  <a:pt x="33" y="21"/>
                </a:cubicBezTo>
                <a:cubicBezTo>
                  <a:pt x="33" y="21"/>
                  <a:pt x="33" y="21"/>
                  <a:pt x="33" y="20"/>
                </a:cubicBezTo>
                <a:cubicBezTo>
                  <a:pt x="32" y="20"/>
                  <a:pt x="33" y="19"/>
                  <a:pt x="32" y="19"/>
                </a:cubicBezTo>
                <a:cubicBezTo>
                  <a:pt x="32" y="19"/>
                  <a:pt x="32" y="19"/>
                  <a:pt x="32" y="18"/>
                </a:cubicBezTo>
                <a:cubicBezTo>
                  <a:pt x="32" y="18"/>
                  <a:pt x="31" y="18"/>
                  <a:pt x="31" y="17"/>
                </a:cubicBezTo>
                <a:cubicBezTo>
                  <a:pt x="30" y="17"/>
                  <a:pt x="30" y="16"/>
                  <a:pt x="29" y="16"/>
                </a:cubicBezTo>
                <a:cubicBezTo>
                  <a:pt x="29" y="16"/>
                  <a:pt x="28" y="17"/>
                  <a:pt x="28" y="17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5"/>
                  <a:pt x="26" y="15"/>
                  <a:pt x="26" y="14"/>
                </a:cubicBezTo>
                <a:cubicBezTo>
                  <a:pt x="26" y="14"/>
                  <a:pt x="26" y="13"/>
                  <a:pt x="25" y="13"/>
                </a:cubicBezTo>
                <a:cubicBezTo>
                  <a:pt x="25" y="12"/>
                  <a:pt x="24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2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19" y="13"/>
                  <a:pt x="19" y="14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19" y="16"/>
                  <a:pt x="19" y="16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19" y="18"/>
                  <a:pt x="18" y="18"/>
                </a:cubicBezTo>
                <a:cubicBezTo>
                  <a:pt x="18" y="18"/>
                  <a:pt x="18" y="18"/>
                  <a:pt x="17" y="18"/>
                </a:cubicBezTo>
                <a:cubicBezTo>
                  <a:pt x="17" y="18"/>
                  <a:pt x="17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8"/>
                  <a:pt x="15" y="18"/>
                  <a:pt x="15" y="17"/>
                </a:cubicBezTo>
                <a:cubicBezTo>
                  <a:pt x="14" y="17"/>
                  <a:pt x="14" y="18"/>
                  <a:pt x="14" y="19"/>
                </a:cubicBezTo>
                <a:cubicBezTo>
                  <a:pt x="14" y="20"/>
                  <a:pt x="14" y="20"/>
                  <a:pt x="14" y="21"/>
                </a:cubicBezTo>
                <a:cubicBezTo>
                  <a:pt x="14" y="22"/>
                  <a:pt x="15" y="22"/>
                  <a:pt x="15" y="22"/>
                </a:cubicBezTo>
                <a:cubicBezTo>
                  <a:pt x="15" y="23"/>
                  <a:pt x="15" y="23"/>
                  <a:pt x="15" y="24"/>
                </a:cubicBezTo>
                <a:cubicBezTo>
                  <a:pt x="15" y="24"/>
                  <a:pt x="14" y="23"/>
                  <a:pt x="14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1" y="23"/>
                  <a:pt x="11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1" y="24"/>
                  <a:pt x="11" y="25"/>
                </a:cubicBezTo>
                <a:cubicBezTo>
                  <a:pt x="11" y="25"/>
                  <a:pt x="11" y="25"/>
                  <a:pt x="11" y="26"/>
                </a:cubicBezTo>
                <a:cubicBezTo>
                  <a:pt x="12" y="26"/>
                  <a:pt x="12" y="26"/>
                  <a:pt x="12" y="27"/>
                </a:cubicBezTo>
                <a:cubicBezTo>
                  <a:pt x="12" y="27"/>
                  <a:pt x="13" y="28"/>
                  <a:pt x="13" y="28"/>
                </a:cubicBezTo>
                <a:cubicBezTo>
                  <a:pt x="13" y="29"/>
                  <a:pt x="13" y="29"/>
                  <a:pt x="13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2" y="33"/>
                  <a:pt x="12" y="33"/>
                </a:cubicBezTo>
                <a:cubicBezTo>
                  <a:pt x="11" y="33"/>
                  <a:pt x="11" y="33"/>
                  <a:pt x="10" y="33"/>
                </a:cubicBezTo>
                <a:cubicBezTo>
                  <a:pt x="10" y="33"/>
                  <a:pt x="10" y="34"/>
                  <a:pt x="9" y="34"/>
                </a:cubicBezTo>
                <a:cubicBezTo>
                  <a:pt x="9" y="35"/>
                  <a:pt x="9" y="34"/>
                  <a:pt x="9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6"/>
                  <a:pt x="4" y="36"/>
                </a:cubicBezTo>
                <a:cubicBezTo>
                  <a:pt x="4" y="36"/>
                  <a:pt x="4" y="36"/>
                  <a:pt x="3" y="36"/>
                </a:cubicBezTo>
                <a:cubicBezTo>
                  <a:pt x="3" y="37"/>
                  <a:pt x="3" y="37"/>
                  <a:pt x="2" y="37"/>
                </a:cubicBezTo>
                <a:cubicBezTo>
                  <a:pt x="2" y="37"/>
                  <a:pt x="2" y="37"/>
                  <a:pt x="1" y="38"/>
                </a:cubicBezTo>
                <a:cubicBezTo>
                  <a:pt x="1" y="38"/>
                  <a:pt x="1" y="38"/>
                  <a:pt x="1" y="39"/>
                </a:cubicBezTo>
                <a:cubicBezTo>
                  <a:pt x="0" y="39"/>
                  <a:pt x="1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40"/>
                  <a:pt x="1" y="40"/>
                  <a:pt x="1" y="41"/>
                </a:cubicBezTo>
                <a:cubicBezTo>
                  <a:pt x="1" y="41"/>
                  <a:pt x="1" y="42"/>
                  <a:pt x="1" y="42"/>
                </a:cubicBezTo>
                <a:cubicBezTo>
                  <a:pt x="1" y="43"/>
                  <a:pt x="2" y="43"/>
                  <a:pt x="2" y="43"/>
                </a:cubicBezTo>
                <a:cubicBezTo>
                  <a:pt x="3" y="43"/>
                  <a:pt x="4" y="42"/>
                  <a:pt x="4" y="43"/>
                </a:cubicBezTo>
                <a:cubicBezTo>
                  <a:pt x="5" y="43"/>
                  <a:pt x="5" y="43"/>
                  <a:pt x="5" y="44"/>
                </a:cubicBezTo>
                <a:cubicBezTo>
                  <a:pt x="5" y="44"/>
                  <a:pt x="5" y="45"/>
                  <a:pt x="5" y="45"/>
                </a:cubicBezTo>
                <a:cubicBezTo>
                  <a:pt x="5" y="45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7" y="47"/>
                  <a:pt x="7" y="47"/>
                </a:cubicBezTo>
                <a:cubicBezTo>
                  <a:pt x="7" y="47"/>
                  <a:pt x="8" y="47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9" y="49"/>
                  <a:pt x="9" y="50"/>
                </a:cubicBezTo>
                <a:cubicBezTo>
                  <a:pt x="9" y="50"/>
                  <a:pt x="10" y="50"/>
                  <a:pt x="10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2" y="51"/>
                  <a:pt x="12" y="51"/>
                  <a:pt x="13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3" y="52"/>
                  <a:pt x="13" y="51"/>
                  <a:pt x="14" y="52"/>
                </a:cubicBezTo>
                <a:cubicBezTo>
                  <a:pt x="14" y="52"/>
                  <a:pt x="15" y="52"/>
                  <a:pt x="15" y="53"/>
                </a:cubicBezTo>
                <a:cubicBezTo>
                  <a:pt x="16" y="53"/>
                  <a:pt x="16" y="53"/>
                  <a:pt x="17" y="54"/>
                </a:cubicBezTo>
                <a:cubicBezTo>
                  <a:pt x="17" y="54"/>
                  <a:pt x="17" y="55"/>
                  <a:pt x="17" y="55"/>
                </a:cubicBezTo>
                <a:cubicBezTo>
                  <a:pt x="18" y="56"/>
                  <a:pt x="18" y="56"/>
                  <a:pt x="18" y="57"/>
                </a:cubicBezTo>
                <a:cubicBezTo>
                  <a:pt x="18" y="57"/>
                  <a:pt x="19" y="57"/>
                  <a:pt x="19" y="58"/>
                </a:cubicBezTo>
                <a:cubicBezTo>
                  <a:pt x="19" y="58"/>
                  <a:pt x="19" y="59"/>
                  <a:pt x="19" y="59"/>
                </a:cubicBezTo>
                <a:cubicBezTo>
                  <a:pt x="19" y="60"/>
                  <a:pt x="18" y="60"/>
                  <a:pt x="18" y="60"/>
                </a:cubicBezTo>
                <a:cubicBezTo>
                  <a:pt x="17" y="61"/>
                  <a:pt x="17" y="62"/>
                  <a:pt x="18" y="62"/>
                </a:cubicBezTo>
                <a:cubicBezTo>
                  <a:pt x="18" y="63"/>
                  <a:pt x="19" y="62"/>
                  <a:pt x="19" y="63"/>
                </a:cubicBezTo>
                <a:cubicBezTo>
                  <a:pt x="20" y="63"/>
                  <a:pt x="20" y="64"/>
                  <a:pt x="21" y="64"/>
                </a:cubicBezTo>
                <a:cubicBezTo>
                  <a:pt x="21" y="64"/>
                  <a:pt x="22" y="64"/>
                  <a:pt x="22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4" y="64"/>
                  <a:pt x="24" y="64"/>
                </a:cubicBezTo>
                <a:cubicBezTo>
                  <a:pt x="24" y="64"/>
                  <a:pt x="25" y="65"/>
                  <a:pt x="25" y="65"/>
                </a:cubicBezTo>
                <a:cubicBezTo>
                  <a:pt x="25" y="65"/>
                  <a:pt x="25" y="65"/>
                  <a:pt x="26" y="65"/>
                </a:cubicBezTo>
                <a:cubicBezTo>
                  <a:pt x="26" y="66"/>
                  <a:pt x="26" y="66"/>
                  <a:pt x="27" y="66"/>
                </a:cubicBezTo>
                <a:cubicBezTo>
                  <a:pt x="27" y="66"/>
                  <a:pt x="27" y="66"/>
                  <a:pt x="28" y="66"/>
                </a:cubicBezTo>
                <a:cubicBezTo>
                  <a:pt x="28" y="67"/>
                  <a:pt x="28" y="67"/>
                  <a:pt x="28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8"/>
                  <a:pt x="30" y="68"/>
                  <a:pt x="31" y="68"/>
                </a:cubicBezTo>
                <a:cubicBezTo>
                  <a:pt x="31" y="69"/>
                  <a:pt x="31" y="69"/>
                  <a:pt x="32" y="69"/>
                </a:cubicBezTo>
                <a:cubicBezTo>
                  <a:pt x="32" y="69"/>
                  <a:pt x="32" y="69"/>
                  <a:pt x="33" y="69"/>
                </a:cubicBezTo>
                <a:cubicBezTo>
                  <a:pt x="33" y="69"/>
                  <a:pt x="33" y="69"/>
                  <a:pt x="34" y="69"/>
                </a:cubicBezTo>
                <a:cubicBezTo>
                  <a:pt x="34" y="69"/>
                  <a:pt x="34" y="70"/>
                  <a:pt x="34" y="70"/>
                </a:cubicBezTo>
                <a:cubicBezTo>
                  <a:pt x="35" y="71"/>
                  <a:pt x="35" y="71"/>
                  <a:pt x="36" y="71"/>
                </a:cubicBezTo>
                <a:cubicBezTo>
                  <a:pt x="36" y="71"/>
                  <a:pt x="37" y="70"/>
                  <a:pt x="37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39" y="71"/>
                  <a:pt x="39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72"/>
                  <a:pt x="41" y="72"/>
                  <a:pt x="41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1"/>
                  <a:pt x="43" y="71"/>
                  <a:pt x="43" y="71"/>
                </a:cubicBezTo>
                <a:cubicBezTo>
                  <a:pt x="44" y="71"/>
                  <a:pt x="44" y="71"/>
                  <a:pt x="45" y="71"/>
                </a:cubicBezTo>
                <a:cubicBezTo>
                  <a:pt x="45" y="72"/>
                  <a:pt x="45" y="72"/>
                  <a:pt x="45" y="72"/>
                </a:cubicBezTo>
                <a:cubicBezTo>
                  <a:pt x="46" y="73"/>
                  <a:pt x="46" y="72"/>
                  <a:pt x="46" y="72"/>
                </a:cubicBezTo>
                <a:cubicBezTo>
                  <a:pt x="47" y="72"/>
                  <a:pt x="47" y="72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2"/>
                  <a:pt x="49" y="72"/>
                </a:cubicBezTo>
                <a:cubicBezTo>
                  <a:pt x="49" y="72"/>
                  <a:pt x="49" y="72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0"/>
                  <a:pt x="51" y="70"/>
                  <a:pt x="52" y="70"/>
                </a:cubicBezTo>
                <a:cubicBezTo>
                  <a:pt x="52" y="70"/>
                  <a:pt x="53" y="70"/>
                  <a:pt x="53" y="70"/>
                </a:cubicBezTo>
                <a:cubicBezTo>
                  <a:pt x="53" y="70"/>
                  <a:pt x="53" y="70"/>
                  <a:pt x="54" y="70"/>
                </a:cubicBezTo>
                <a:cubicBezTo>
                  <a:pt x="54" y="70"/>
                  <a:pt x="54" y="70"/>
                  <a:pt x="55" y="70"/>
                </a:cubicBezTo>
                <a:cubicBezTo>
                  <a:pt x="55" y="70"/>
                  <a:pt x="56" y="70"/>
                  <a:pt x="56" y="70"/>
                </a:cubicBezTo>
                <a:cubicBezTo>
                  <a:pt x="57" y="70"/>
                  <a:pt x="57" y="70"/>
                  <a:pt x="58" y="70"/>
                </a:cubicBezTo>
                <a:cubicBezTo>
                  <a:pt x="58" y="70"/>
                  <a:pt x="59" y="69"/>
                  <a:pt x="59" y="69"/>
                </a:cubicBezTo>
                <a:cubicBezTo>
                  <a:pt x="59" y="69"/>
                  <a:pt x="60" y="70"/>
                  <a:pt x="60" y="70"/>
                </a:cubicBezTo>
                <a:cubicBezTo>
                  <a:pt x="61" y="70"/>
                  <a:pt x="61" y="69"/>
                  <a:pt x="62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4" y="69"/>
                  <a:pt x="64" y="70"/>
                  <a:pt x="64" y="70"/>
                </a:cubicBezTo>
                <a:cubicBezTo>
                  <a:pt x="65" y="71"/>
                  <a:pt x="65" y="71"/>
                  <a:pt x="65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6" y="71"/>
                  <a:pt x="66" y="72"/>
                </a:cubicBezTo>
                <a:cubicBezTo>
                  <a:pt x="67" y="72"/>
                  <a:pt x="67" y="72"/>
                  <a:pt x="67" y="73"/>
                </a:cubicBezTo>
                <a:cubicBezTo>
                  <a:pt x="68" y="73"/>
                  <a:pt x="68" y="74"/>
                  <a:pt x="69" y="74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6"/>
                  <a:pt x="69" y="76"/>
                  <a:pt x="70" y="7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69" y="79"/>
                  <a:pt x="69" y="80"/>
                </a:cubicBezTo>
                <a:cubicBezTo>
                  <a:pt x="68" y="80"/>
                  <a:pt x="68" y="81"/>
                  <a:pt x="68" y="81"/>
                </a:cubicBezTo>
                <a:cubicBezTo>
                  <a:pt x="67" y="82"/>
                  <a:pt x="68" y="82"/>
                  <a:pt x="68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69" y="84"/>
                  <a:pt x="70" y="84"/>
                  <a:pt x="70" y="84"/>
                </a:cubicBezTo>
                <a:cubicBezTo>
                  <a:pt x="71" y="84"/>
                  <a:pt x="71" y="83"/>
                  <a:pt x="71" y="84"/>
                </a:cubicBezTo>
                <a:cubicBezTo>
                  <a:pt x="72" y="84"/>
                  <a:pt x="71" y="85"/>
                  <a:pt x="72" y="85"/>
                </a:cubicBezTo>
                <a:cubicBezTo>
                  <a:pt x="72" y="86"/>
                  <a:pt x="72" y="86"/>
                  <a:pt x="7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4" y="87"/>
                  <a:pt x="74" y="87"/>
                  <a:pt x="74" y="88"/>
                </a:cubicBezTo>
                <a:cubicBezTo>
                  <a:pt x="74" y="88"/>
                  <a:pt x="73" y="88"/>
                  <a:pt x="73" y="89"/>
                </a:cubicBezTo>
                <a:cubicBezTo>
                  <a:pt x="73" y="89"/>
                  <a:pt x="73" y="89"/>
                  <a:pt x="73" y="90"/>
                </a:cubicBezTo>
                <a:cubicBezTo>
                  <a:pt x="74" y="90"/>
                  <a:pt x="74" y="90"/>
                  <a:pt x="75" y="90"/>
                </a:cubicBezTo>
                <a:cubicBezTo>
                  <a:pt x="75" y="90"/>
                  <a:pt x="75" y="91"/>
                  <a:pt x="76" y="91"/>
                </a:cubicBezTo>
                <a:cubicBezTo>
                  <a:pt x="76" y="92"/>
                  <a:pt x="77" y="92"/>
                  <a:pt x="77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8" y="92"/>
                  <a:pt x="78" y="92"/>
                  <a:pt x="79" y="92"/>
                </a:cubicBezTo>
                <a:cubicBezTo>
                  <a:pt x="79" y="92"/>
                  <a:pt x="79" y="93"/>
                  <a:pt x="80" y="92"/>
                </a:cubicBezTo>
                <a:cubicBezTo>
                  <a:pt x="80" y="92"/>
                  <a:pt x="80" y="92"/>
                  <a:pt x="80" y="91"/>
                </a:cubicBezTo>
                <a:cubicBezTo>
                  <a:pt x="80" y="91"/>
                  <a:pt x="79" y="91"/>
                  <a:pt x="79" y="90"/>
                </a:cubicBezTo>
                <a:cubicBezTo>
                  <a:pt x="79" y="90"/>
                  <a:pt x="79" y="89"/>
                  <a:pt x="79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88"/>
                  <a:pt x="82" y="88"/>
                  <a:pt x="82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8"/>
                  <a:pt x="86" y="88"/>
                  <a:pt x="86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87" y="86"/>
                  <a:pt x="87" y="86"/>
                  <a:pt x="88" y="86"/>
                </a:cubicBezTo>
                <a:cubicBezTo>
                  <a:pt x="88" y="86"/>
                  <a:pt x="88" y="87"/>
                  <a:pt x="89" y="87"/>
                </a:cubicBezTo>
                <a:cubicBezTo>
                  <a:pt x="89" y="87"/>
                  <a:pt x="90" y="87"/>
                  <a:pt x="90" y="87"/>
                </a:cubicBezTo>
                <a:cubicBezTo>
                  <a:pt x="91" y="87"/>
                  <a:pt x="91" y="87"/>
                  <a:pt x="91" y="87"/>
                </a:cubicBezTo>
                <a:cubicBezTo>
                  <a:pt x="92" y="88"/>
                  <a:pt x="92" y="88"/>
                  <a:pt x="92" y="88"/>
                </a:cubicBezTo>
                <a:cubicBezTo>
                  <a:pt x="91" y="88"/>
                  <a:pt x="91" y="88"/>
                  <a:pt x="91" y="89"/>
                </a:cubicBezTo>
                <a:cubicBezTo>
                  <a:pt x="91" y="89"/>
                  <a:pt x="91" y="89"/>
                  <a:pt x="92" y="89"/>
                </a:cubicBezTo>
                <a:cubicBezTo>
                  <a:pt x="92" y="90"/>
                  <a:pt x="92" y="90"/>
                  <a:pt x="93" y="90"/>
                </a:cubicBezTo>
                <a:cubicBezTo>
                  <a:pt x="93" y="91"/>
                  <a:pt x="93" y="91"/>
                  <a:pt x="94" y="91"/>
                </a:cubicBezTo>
                <a:cubicBezTo>
                  <a:pt x="94" y="91"/>
                  <a:pt x="95" y="91"/>
                  <a:pt x="95" y="91"/>
                </a:cubicBezTo>
                <a:cubicBezTo>
                  <a:pt x="95" y="91"/>
                  <a:pt x="95" y="91"/>
                  <a:pt x="96" y="9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9" name="Freeform 43">
            <a:extLst>
              <a:ext uri="{FF2B5EF4-FFF2-40B4-BE49-F238E27FC236}">
                <a16:creationId xmlns:a16="http://schemas.microsoft.com/office/drawing/2014/main" id="{1F73E5B9-CEF1-3946-BCCA-68C80B88705D}"/>
              </a:ext>
            </a:extLst>
          </p:cNvPr>
          <p:cNvSpPr>
            <a:spLocks/>
          </p:cNvSpPr>
          <p:nvPr/>
        </p:nvSpPr>
        <p:spPr bwMode="auto">
          <a:xfrm>
            <a:off x="8915149" y="3900240"/>
            <a:ext cx="182598" cy="151854"/>
          </a:xfrm>
          <a:custGeom>
            <a:avLst/>
            <a:gdLst>
              <a:gd name="T0" fmla="*/ 6 w 14"/>
              <a:gd name="T1" fmla="*/ 12 h 12"/>
              <a:gd name="T2" fmla="*/ 6 w 14"/>
              <a:gd name="T3" fmla="*/ 12 h 12"/>
              <a:gd name="T4" fmla="*/ 7 w 14"/>
              <a:gd name="T5" fmla="*/ 11 h 12"/>
              <a:gd name="T6" fmla="*/ 8 w 14"/>
              <a:gd name="T7" fmla="*/ 11 h 12"/>
              <a:gd name="T8" fmla="*/ 8 w 14"/>
              <a:gd name="T9" fmla="*/ 11 h 12"/>
              <a:gd name="T10" fmla="*/ 9 w 14"/>
              <a:gd name="T11" fmla="*/ 10 h 12"/>
              <a:gd name="T12" fmla="*/ 10 w 14"/>
              <a:gd name="T13" fmla="*/ 10 h 12"/>
              <a:gd name="T14" fmla="*/ 10 w 14"/>
              <a:gd name="T15" fmla="*/ 9 h 12"/>
              <a:gd name="T16" fmla="*/ 10 w 14"/>
              <a:gd name="T17" fmla="*/ 8 h 12"/>
              <a:gd name="T18" fmla="*/ 11 w 14"/>
              <a:gd name="T19" fmla="*/ 8 h 12"/>
              <a:gd name="T20" fmla="*/ 11 w 14"/>
              <a:gd name="T21" fmla="*/ 7 h 12"/>
              <a:gd name="T22" fmla="*/ 12 w 14"/>
              <a:gd name="T23" fmla="*/ 7 h 12"/>
              <a:gd name="T24" fmla="*/ 13 w 14"/>
              <a:gd name="T25" fmla="*/ 6 h 12"/>
              <a:gd name="T26" fmla="*/ 13 w 14"/>
              <a:gd name="T27" fmla="*/ 7 h 12"/>
              <a:gd name="T28" fmla="*/ 14 w 14"/>
              <a:gd name="T29" fmla="*/ 6 h 12"/>
              <a:gd name="T30" fmla="*/ 14 w 14"/>
              <a:gd name="T31" fmla="*/ 5 h 12"/>
              <a:gd name="T32" fmla="*/ 13 w 14"/>
              <a:gd name="T33" fmla="*/ 4 h 12"/>
              <a:gd name="T34" fmla="*/ 14 w 14"/>
              <a:gd name="T35" fmla="*/ 3 h 12"/>
              <a:gd name="T36" fmla="*/ 13 w 14"/>
              <a:gd name="T37" fmla="*/ 2 h 12"/>
              <a:gd name="T38" fmla="*/ 13 w 14"/>
              <a:gd name="T39" fmla="*/ 2 h 12"/>
              <a:gd name="T40" fmla="*/ 12 w 14"/>
              <a:gd name="T41" fmla="*/ 1 h 12"/>
              <a:gd name="T42" fmla="*/ 12 w 14"/>
              <a:gd name="T43" fmla="*/ 1 h 12"/>
              <a:gd name="T44" fmla="*/ 11 w 14"/>
              <a:gd name="T45" fmla="*/ 1 h 12"/>
              <a:gd name="T46" fmla="*/ 10 w 14"/>
              <a:gd name="T47" fmla="*/ 0 h 12"/>
              <a:gd name="T48" fmla="*/ 10 w 14"/>
              <a:gd name="T49" fmla="*/ 1 h 12"/>
              <a:gd name="T50" fmla="*/ 9 w 14"/>
              <a:gd name="T51" fmla="*/ 2 h 12"/>
              <a:gd name="T52" fmla="*/ 8 w 14"/>
              <a:gd name="T53" fmla="*/ 1 h 12"/>
              <a:gd name="T54" fmla="*/ 7 w 14"/>
              <a:gd name="T55" fmla="*/ 1 h 12"/>
              <a:gd name="T56" fmla="*/ 7 w 14"/>
              <a:gd name="T57" fmla="*/ 1 h 12"/>
              <a:gd name="T58" fmla="*/ 6 w 14"/>
              <a:gd name="T59" fmla="*/ 1 h 12"/>
              <a:gd name="T60" fmla="*/ 5 w 14"/>
              <a:gd name="T61" fmla="*/ 1 h 12"/>
              <a:gd name="T62" fmla="*/ 4 w 14"/>
              <a:gd name="T63" fmla="*/ 1 h 12"/>
              <a:gd name="T64" fmla="*/ 3 w 14"/>
              <a:gd name="T65" fmla="*/ 1 h 12"/>
              <a:gd name="T66" fmla="*/ 2 w 14"/>
              <a:gd name="T67" fmla="*/ 1 h 12"/>
              <a:gd name="T68" fmla="*/ 1 w 14"/>
              <a:gd name="T69" fmla="*/ 2 h 12"/>
              <a:gd name="T70" fmla="*/ 1 w 14"/>
              <a:gd name="T71" fmla="*/ 3 h 12"/>
              <a:gd name="T72" fmla="*/ 0 w 14"/>
              <a:gd name="T73" fmla="*/ 3 h 12"/>
              <a:gd name="T74" fmla="*/ 0 w 14"/>
              <a:gd name="T75" fmla="*/ 5 h 12"/>
              <a:gd name="T76" fmla="*/ 1 w 14"/>
              <a:gd name="T77" fmla="*/ 5 h 12"/>
              <a:gd name="T78" fmla="*/ 1 w 14"/>
              <a:gd name="T79" fmla="*/ 6 h 12"/>
              <a:gd name="T80" fmla="*/ 1 w 14"/>
              <a:gd name="T81" fmla="*/ 7 h 12"/>
              <a:gd name="T82" fmla="*/ 1 w 14"/>
              <a:gd name="T83" fmla="*/ 7 h 12"/>
              <a:gd name="T84" fmla="*/ 2 w 14"/>
              <a:gd name="T85" fmla="*/ 7 h 12"/>
              <a:gd name="T86" fmla="*/ 2 w 14"/>
              <a:gd name="T87" fmla="*/ 8 h 12"/>
              <a:gd name="T88" fmla="*/ 2 w 14"/>
              <a:gd name="T89" fmla="*/ 8 h 12"/>
              <a:gd name="T90" fmla="*/ 3 w 14"/>
              <a:gd name="T91" fmla="*/ 9 h 12"/>
              <a:gd name="T92" fmla="*/ 3 w 14"/>
              <a:gd name="T93" fmla="*/ 11 h 12"/>
              <a:gd name="T94" fmla="*/ 3 w 14"/>
              <a:gd name="T95" fmla="*/ 10 h 12"/>
              <a:gd name="T96" fmla="*/ 4 w 14"/>
              <a:gd name="T97" fmla="*/ 11 h 12"/>
              <a:gd name="T98" fmla="*/ 5 w 14"/>
              <a:gd name="T99" fmla="*/ 12 h 12"/>
              <a:gd name="T100" fmla="*/ 6 w 14"/>
              <a:gd name="T101" fmla="*/ 12 h 12"/>
              <a:gd name="T102" fmla="*/ 6 w 14"/>
              <a:gd name="T10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" h="12"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7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8" y="10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8"/>
                  <a:pt x="11" y="7"/>
                  <a:pt x="11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3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6"/>
                  <a:pt x="14" y="6"/>
                </a:cubicBezTo>
                <a:cubicBezTo>
                  <a:pt x="14" y="6"/>
                  <a:pt x="14" y="5"/>
                  <a:pt x="14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4" y="3"/>
                  <a:pt x="14" y="3"/>
                </a:cubicBezTo>
                <a:cubicBezTo>
                  <a:pt x="13" y="2"/>
                  <a:pt x="13" y="3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9" y="2"/>
                  <a:pt x="9" y="1"/>
                  <a:pt x="8" y="1"/>
                </a:cubicBezTo>
                <a:cubicBezTo>
                  <a:pt x="8" y="1"/>
                  <a:pt x="8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0"/>
                  <a:pt x="3" y="11"/>
                </a:cubicBezTo>
                <a:cubicBezTo>
                  <a:pt x="3" y="11"/>
                  <a:pt x="3" y="10"/>
                  <a:pt x="3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1"/>
                  <a:pt x="4" y="12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0" name="Freeform 44">
            <a:extLst>
              <a:ext uri="{FF2B5EF4-FFF2-40B4-BE49-F238E27FC236}">
                <a16:creationId xmlns:a16="http://schemas.microsoft.com/office/drawing/2014/main" id="{E8DFB512-3A06-9A4A-AA4C-9C2B0C94421E}"/>
              </a:ext>
            </a:extLst>
          </p:cNvPr>
          <p:cNvSpPr>
            <a:spLocks/>
          </p:cNvSpPr>
          <p:nvPr/>
        </p:nvSpPr>
        <p:spPr bwMode="auto">
          <a:xfrm>
            <a:off x="2874206" y="3585420"/>
            <a:ext cx="323350" cy="125928"/>
          </a:xfrm>
          <a:custGeom>
            <a:avLst/>
            <a:gdLst>
              <a:gd name="T0" fmla="*/ 25 w 25"/>
              <a:gd name="T1" fmla="*/ 7 h 10"/>
              <a:gd name="T2" fmla="*/ 23 w 25"/>
              <a:gd name="T3" fmla="*/ 7 h 10"/>
              <a:gd name="T4" fmla="*/ 22 w 25"/>
              <a:gd name="T5" fmla="*/ 7 h 10"/>
              <a:gd name="T6" fmla="*/ 22 w 25"/>
              <a:gd name="T7" fmla="*/ 6 h 10"/>
              <a:gd name="T8" fmla="*/ 22 w 25"/>
              <a:gd name="T9" fmla="*/ 6 h 10"/>
              <a:gd name="T10" fmla="*/ 21 w 25"/>
              <a:gd name="T11" fmla="*/ 5 h 10"/>
              <a:gd name="T12" fmla="*/ 20 w 25"/>
              <a:gd name="T13" fmla="*/ 6 h 10"/>
              <a:gd name="T14" fmla="*/ 19 w 25"/>
              <a:gd name="T15" fmla="*/ 5 h 10"/>
              <a:gd name="T16" fmla="*/ 18 w 25"/>
              <a:gd name="T17" fmla="*/ 5 h 10"/>
              <a:gd name="T18" fmla="*/ 17 w 25"/>
              <a:gd name="T19" fmla="*/ 4 h 10"/>
              <a:gd name="T20" fmla="*/ 16 w 25"/>
              <a:gd name="T21" fmla="*/ 3 h 10"/>
              <a:gd name="T22" fmla="*/ 15 w 25"/>
              <a:gd name="T23" fmla="*/ 2 h 10"/>
              <a:gd name="T24" fmla="*/ 14 w 25"/>
              <a:gd name="T25" fmla="*/ 2 h 10"/>
              <a:gd name="T26" fmla="*/ 13 w 25"/>
              <a:gd name="T27" fmla="*/ 2 h 10"/>
              <a:gd name="T28" fmla="*/ 13 w 25"/>
              <a:gd name="T29" fmla="*/ 1 h 10"/>
              <a:gd name="T30" fmla="*/ 12 w 25"/>
              <a:gd name="T31" fmla="*/ 0 h 10"/>
              <a:gd name="T32" fmla="*/ 10 w 25"/>
              <a:gd name="T33" fmla="*/ 0 h 10"/>
              <a:gd name="T34" fmla="*/ 8 w 25"/>
              <a:gd name="T35" fmla="*/ 0 h 10"/>
              <a:gd name="T36" fmla="*/ 7 w 25"/>
              <a:gd name="T37" fmla="*/ 0 h 10"/>
              <a:gd name="T38" fmla="*/ 6 w 25"/>
              <a:gd name="T39" fmla="*/ 0 h 10"/>
              <a:gd name="T40" fmla="*/ 4 w 25"/>
              <a:gd name="T41" fmla="*/ 0 h 10"/>
              <a:gd name="T42" fmla="*/ 2 w 25"/>
              <a:gd name="T43" fmla="*/ 1 h 10"/>
              <a:gd name="T44" fmla="*/ 1 w 25"/>
              <a:gd name="T45" fmla="*/ 2 h 10"/>
              <a:gd name="T46" fmla="*/ 1 w 25"/>
              <a:gd name="T47" fmla="*/ 3 h 10"/>
              <a:gd name="T48" fmla="*/ 0 w 25"/>
              <a:gd name="T49" fmla="*/ 4 h 10"/>
              <a:gd name="T50" fmla="*/ 1 w 25"/>
              <a:gd name="T51" fmla="*/ 4 h 10"/>
              <a:gd name="T52" fmla="*/ 2 w 25"/>
              <a:gd name="T53" fmla="*/ 4 h 10"/>
              <a:gd name="T54" fmla="*/ 2 w 25"/>
              <a:gd name="T55" fmla="*/ 3 h 10"/>
              <a:gd name="T56" fmla="*/ 3 w 25"/>
              <a:gd name="T57" fmla="*/ 3 h 10"/>
              <a:gd name="T58" fmla="*/ 4 w 25"/>
              <a:gd name="T59" fmla="*/ 3 h 10"/>
              <a:gd name="T60" fmla="*/ 5 w 25"/>
              <a:gd name="T61" fmla="*/ 2 h 10"/>
              <a:gd name="T62" fmla="*/ 6 w 25"/>
              <a:gd name="T63" fmla="*/ 2 h 10"/>
              <a:gd name="T64" fmla="*/ 7 w 25"/>
              <a:gd name="T65" fmla="*/ 1 h 10"/>
              <a:gd name="T66" fmla="*/ 8 w 25"/>
              <a:gd name="T67" fmla="*/ 2 h 10"/>
              <a:gd name="T68" fmla="*/ 7 w 25"/>
              <a:gd name="T69" fmla="*/ 2 h 10"/>
              <a:gd name="T70" fmla="*/ 8 w 25"/>
              <a:gd name="T71" fmla="*/ 3 h 10"/>
              <a:gd name="T72" fmla="*/ 9 w 25"/>
              <a:gd name="T73" fmla="*/ 3 h 10"/>
              <a:gd name="T74" fmla="*/ 9 w 25"/>
              <a:gd name="T75" fmla="*/ 3 h 10"/>
              <a:gd name="T76" fmla="*/ 11 w 25"/>
              <a:gd name="T77" fmla="*/ 3 h 10"/>
              <a:gd name="T78" fmla="*/ 12 w 25"/>
              <a:gd name="T79" fmla="*/ 3 h 10"/>
              <a:gd name="T80" fmla="*/ 11 w 25"/>
              <a:gd name="T81" fmla="*/ 4 h 10"/>
              <a:gd name="T82" fmla="*/ 12 w 25"/>
              <a:gd name="T83" fmla="*/ 5 h 10"/>
              <a:gd name="T84" fmla="*/ 14 w 25"/>
              <a:gd name="T85" fmla="*/ 5 h 10"/>
              <a:gd name="T86" fmla="*/ 15 w 25"/>
              <a:gd name="T87" fmla="*/ 5 h 10"/>
              <a:gd name="T88" fmla="*/ 15 w 25"/>
              <a:gd name="T89" fmla="*/ 6 h 10"/>
              <a:gd name="T90" fmla="*/ 16 w 25"/>
              <a:gd name="T91" fmla="*/ 7 h 10"/>
              <a:gd name="T92" fmla="*/ 17 w 25"/>
              <a:gd name="T93" fmla="*/ 8 h 10"/>
              <a:gd name="T94" fmla="*/ 17 w 25"/>
              <a:gd name="T95" fmla="*/ 9 h 10"/>
              <a:gd name="T96" fmla="*/ 18 w 25"/>
              <a:gd name="T97" fmla="*/ 9 h 10"/>
              <a:gd name="T98" fmla="*/ 19 w 25"/>
              <a:gd name="T99" fmla="*/ 9 h 10"/>
              <a:gd name="T100" fmla="*/ 21 w 25"/>
              <a:gd name="T101" fmla="*/ 9 h 10"/>
              <a:gd name="T102" fmla="*/ 22 w 25"/>
              <a:gd name="T103" fmla="*/ 9 h 10"/>
              <a:gd name="T104" fmla="*/ 24 w 25"/>
              <a:gd name="T105" fmla="*/ 9 h 10"/>
              <a:gd name="T106" fmla="*/ 25 w 25"/>
              <a:gd name="T107" fmla="*/ 9 h 10"/>
              <a:gd name="T108" fmla="*/ 25 w 25"/>
              <a:gd name="T109" fmla="*/ 8 h 10"/>
              <a:gd name="T110" fmla="*/ 25 w 25"/>
              <a:gd name="T11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" h="10">
                <a:moveTo>
                  <a:pt x="25" y="7"/>
                </a:move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5"/>
                  <a:pt x="20" y="6"/>
                  <a:pt x="20" y="6"/>
                </a:cubicBezTo>
                <a:cubicBezTo>
                  <a:pt x="20" y="6"/>
                  <a:pt x="20" y="5"/>
                  <a:pt x="19" y="5"/>
                </a:cubicBezTo>
                <a:cubicBezTo>
                  <a:pt x="19" y="5"/>
                  <a:pt x="19" y="5"/>
                  <a:pt x="18" y="5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8" y="1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7" y="2"/>
                  <a:pt x="7" y="3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5"/>
                  <a:pt x="12" y="4"/>
                  <a:pt x="12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6" y="7"/>
                </a:cubicBezTo>
                <a:cubicBezTo>
                  <a:pt x="16" y="7"/>
                  <a:pt x="16" y="7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7" y="9"/>
                  <a:pt x="17" y="9"/>
                  <a:pt x="18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1" y="9"/>
                  <a:pt x="22" y="9"/>
                  <a:pt x="22" y="9"/>
                </a:cubicBezTo>
                <a:cubicBezTo>
                  <a:pt x="23" y="9"/>
                  <a:pt x="23" y="9"/>
                  <a:pt x="24" y="9"/>
                </a:cubicBezTo>
                <a:cubicBezTo>
                  <a:pt x="24" y="9"/>
                  <a:pt x="25" y="10"/>
                  <a:pt x="25" y="9"/>
                </a:cubicBezTo>
                <a:cubicBezTo>
                  <a:pt x="25" y="9"/>
                  <a:pt x="25" y="8"/>
                  <a:pt x="25" y="8"/>
                </a:cubicBezTo>
                <a:cubicBezTo>
                  <a:pt x="25" y="8"/>
                  <a:pt x="25" y="8"/>
                  <a:pt x="25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1" name="Freeform 45">
            <a:extLst>
              <a:ext uri="{FF2B5EF4-FFF2-40B4-BE49-F238E27FC236}">
                <a16:creationId xmlns:a16="http://schemas.microsoft.com/office/drawing/2014/main" id="{D7B627CA-8259-3B49-89F6-ABF3242B1015}"/>
              </a:ext>
            </a:extLst>
          </p:cNvPr>
          <p:cNvSpPr>
            <a:spLocks/>
          </p:cNvSpPr>
          <p:nvPr/>
        </p:nvSpPr>
        <p:spPr bwMode="auto">
          <a:xfrm>
            <a:off x="2914149" y="3624310"/>
            <a:ext cx="38041" cy="24075"/>
          </a:xfrm>
          <a:custGeom>
            <a:avLst/>
            <a:gdLst>
              <a:gd name="T0" fmla="*/ 2 w 3"/>
              <a:gd name="T1" fmla="*/ 0 h 2"/>
              <a:gd name="T2" fmla="*/ 1 w 3"/>
              <a:gd name="T3" fmla="*/ 1 h 2"/>
              <a:gd name="T4" fmla="*/ 1 w 3"/>
              <a:gd name="T5" fmla="*/ 1 h 2"/>
              <a:gd name="T6" fmla="*/ 0 w 3"/>
              <a:gd name="T7" fmla="*/ 2 h 2"/>
              <a:gd name="T8" fmla="*/ 1 w 3"/>
              <a:gd name="T9" fmla="*/ 2 h 2"/>
              <a:gd name="T10" fmla="*/ 2 w 3"/>
              <a:gd name="T11" fmla="*/ 2 h 2"/>
              <a:gd name="T12" fmla="*/ 3 w 3"/>
              <a:gd name="T13" fmla="*/ 2 h 2"/>
              <a:gd name="T14" fmla="*/ 3 w 3"/>
              <a:gd name="T15" fmla="*/ 1 h 2"/>
              <a:gd name="T16" fmla="*/ 2 w 3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2" name="Freeform 46">
            <a:extLst>
              <a:ext uri="{FF2B5EF4-FFF2-40B4-BE49-F238E27FC236}">
                <a16:creationId xmlns:a16="http://schemas.microsoft.com/office/drawing/2014/main" id="{A113E4FD-BBE0-A941-A85A-35205F72DF4D}"/>
              </a:ext>
            </a:extLst>
          </p:cNvPr>
          <p:cNvSpPr>
            <a:spLocks/>
          </p:cNvSpPr>
          <p:nvPr/>
        </p:nvSpPr>
        <p:spPr bwMode="auto">
          <a:xfrm>
            <a:off x="2655468" y="3900240"/>
            <a:ext cx="89397" cy="62964"/>
          </a:xfrm>
          <a:custGeom>
            <a:avLst/>
            <a:gdLst>
              <a:gd name="T0" fmla="*/ 6 w 7"/>
              <a:gd name="T1" fmla="*/ 3 h 5"/>
              <a:gd name="T2" fmla="*/ 6 w 7"/>
              <a:gd name="T3" fmla="*/ 2 h 5"/>
              <a:gd name="T4" fmla="*/ 6 w 7"/>
              <a:gd name="T5" fmla="*/ 2 h 5"/>
              <a:gd name="T6" fmla="*/ 5 w 7"/>
              <a:gd name="T7" fmla="*/ 2 h 5"/>
              <a:gd name="T8" fmla="*/ 5 w 7"/>
              <a:gd name="T9" fmla="*/ 2 h 5"/>
              <a:gd name="T10" fmla="*/ 4 w 7"/>
              <a:gd name="T11" fmla="*/ 1 h 5"/>
              <a:gd name="T12" fmla="*/ 3 w 7"/>
              <a:gd name="T13" fmla="*/ 0 h 5"/>
              <a:gd name="T14" fmla="*/ 3 w 7"/>
              <a:gd name="T15" fmla="*/ 0 h 5"/>
              <a:gd name="T16" fmla="*/ 2 w 7"/>
              <a:gd name="T17" fmla="*/ 0 h 5"/>
              <a:gd name="T18" fmla="*/ 1 w 7"/>
              <a:gd name="T19" fmla="*/ 1 h 5"/>
              <a:gd name="T20" fmla="*/ 0 w 7"/>
              <a:gd name="T21" fmla="*/ 2 h 5"/>
              <a:gd name="T22" fmla="*/ 0 w 7"/>
              <a:gd name="T23" fmla="*/ 3 h 5"/>
              <a:gd name="T24" fmla="*/ 1 w 7"/>
              <a:gd name="T25" fmla="*/ 3 h 5"/>
              <a:gd name="T26" fmla="*/ 2 w 7"/>
              <a:gd name="T27" fmla="*/ 4 h 5"/>
              <a:gd name="T28" fmla="*/ 3 w 7"/>
              <a:gd name="T29" fmla="*/ 4 h 5"/>
              <a:gd name="T30" fmla="*/ 4 w 7"/>
              <a:gd name="T31" fmla="*/ 4 h 5"/>
              <a:gd name="T32" fmla="*/ 5 w 7"/>
              <a:gd name="T33" fmla="*/ 5 h 5"/>
              <a:gd name="T34" fmla="*/ 6 w 7"/>
              <a:gd name="T35" fmla="*/ 4 h 5"/>
              <a:gd name="T36" fmla="*/ 6 w 7"/>
              <a:gd name="T37" fmla="*/ 4 h 5"/>
              <a:gd name="T38" fmla="*/ 6 w 7"/>
              <a:gd name="T39" fmla="*/ 4 h 5"/>
              <a:gd name="T40" fmla="*/ 6 w 7"/>
              <a:gd name="T4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" h="5">
                <a:moveTo>
                  <a:pt x="6" y="3"/>
                </a:moveTo>
                <a:cubicBezTo>
                  <a:pt x="6" y="3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3"/>
                  <a:pt x="6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3" name="Freeform 47">
            <a:extLst>
              <a:ext uri="{FF2B5EF4-FFF2-40B4-BE49-F238E27FC236}">
                <a16:creationId xmlns:a16="http://schemas.microsoft.com/office/drawing/2014/main" id="{C6307946-7008-994B-95A5-2D0A1D2FB1A6}"/>
              </a:ext>
            </a:extLst>
          </p:cNvPr>
          <p:cNvSpPr>
            <a:spLocks/>
          </p:cNvSpPr>
          <p:nvPr/>
        </p:nvSpPr>
        <p:spPr bwMode="auto">
          <a:xfrm>
            <a:off x="2798124" y="4015056"/>
            <a:ext cx="102711" cy="112965"/>
          </a:xfrm>
          <a:custGeom>
            <a:avLst/>
            <a:gdLst>
              <a:gd name="T0" fmla="*/ 7 w 8"/>
              <a:gd name="T1" fmla="*/ 3 h 9"/>
              <a:gd name="T2" fmla="*/ 7 w 8"/>
              <a:gd name="T3" fmla="*/ 3 h 9"/>
              <a:gd name="T4" fmla="*/ 6 w 8"/>
              <a:gd name="T5" fmla="*/ 2 h 9"/>
              <a:gd name="T6" fmla="*/ 6 w 8"/>
              <a:gd name="T7" fmla="*/ 1 h 9"/>
              <a:gd name="T8" fmla="*/ 5 w 8"/>
              <a:gd name="T9" fmla="*/ 1 h 9"/>
              <a:gd name="T10" fmla="*/ 5 w 8"/>
              <a:gd name="T11" fmla="*/ 1 h 9"/>
              <a:gd name="T12" fmla="*/ 4 w 8"/>
              <a:gd name="T13" fmla="*/ 1 h 9"/>
              <a:gd name="T14" fmla="*/ 3 w 8"/>
              <a:gd name="T15" fmla="*/ 1 h 9"/>
              <a:gd name="T16" fmla="*/ 2 w 8"/>
              <a:gd name="T17" fmla="*/ 1 h 9"/>
              <a:gd name="T18" fmla="*/ 2 w 8"/>
              <a:gd name="T19" fmla="*/ 1 h 9"/>
              <a:gd name="T20" fmla="*/ 1 w 8"/>
              <a:gd name="T21" fmla="*/ 0 h 9"/>
              <a:gd name="T22" fmla="*/ 0 w 8"/>
              <a:gd name="T23" fmla="*/ 0 h 9"/>
              <a:gd name="T24" fmla="*/ 0 w 8"/>
              <a:gd name="T25" fmla="*/ 0 h 9"/>
              <a:gd name="T26" fmla="*/ 0 w 8"/>
              <a:gd name="T27" fmla="*/ 1 h 9"/>
              <a:gd name="T28" fmla="*/ 0 w 8"/>
              <a:gd name="T29" fmla="*/ 2 h 9"/>
              <a:gd name="T30" fmla="*/ 0 w 8"/>
              <a:gd name="T31" fmla="*/ 2 h 9"/>
              <a:gd name="T32" fmla="*/ 0 w 8"/>
              <a:gd name="T33" fmla="*/ 4 h 9"/>
              <a:gd name="T34" fmla="*/ 1 w 8"/>
              <a:gd name="T35" fmla="*/ 4 h 9"/>
              <a:gd name="T36" fmla="*/ 2 w 8"/>
              <a:gd name="T37" fmla="*/ 5 h 9"/>
              <a:gd name="T38" fmla="*/ 2 w 8"/>
              <a:gd name="T39" fmla="*/ 5 h 9"/>
              <a:gd name="T40" fmla="*/ 2 w 8"/>
              <a:gd name="T41" fmla="*/ 4 h 9"/>
              <a:gd name="T42" fmla="*/ 3 w 8"/>
              <a:gd name="T43" fmla="*/ 5 h 9"/>
              <a:gd name="T44" fmla="*/ 4 w 8"/>
              <a:gd name="T45" fmla="*/ 6 h 9"/>
              <a:gd name="T46" fmla="*/ 5 w 8"/>
              <a:gd name="T47" fmla="*/ 6 h 9"/>
              <a:gd name="T48" fmla="*/ 5 w 8"/>
              <a:gd name="T49" fmla="*/ 7 h 9"/>
              <a:gd name="T50" fmla="*/ 5 w 8"/>
              <a:gd name="T51" fmla="*/ 9 h 9"/>
              <a:gd name="T52" fmla="*/ 6 w 8"/>
              <a:gd name="T53" fmla="*/ 9 h 9"/>
              <a:gd name="T54" fmla="*/ 6 w 8"/>
              <a:gd name="T55" fmla="*/ 8 h 9"/>
              <a:gd name="T56" fmla="*/ 7 w 8"/>
              <a:gd name="T57" fmla="*/ 7 h 9"/>
              <a:gd name="T58" fmla="*/ 7 w 8"/>
              <a:gd name="T59" fmla="*/ 6 h 9"/>
              <a:gd name="T60" fmla="*/ 6 w 8"/>
              <a:gd name="T61" fmla="*/ 6 h 9"/>
              <a:gd name="T62" fmla="*/ 7 w 8"/>
              <a:gd name="T63" fmla="*/ 5 h 9"/>
              <a:gd name="T64" fmla="*/ 8 w 8"/>
              <a:gd name="T65" fmla="*/ 5 h 9"/>
              <a:gd name="T66" fmla="*/ 8 w 8"/>
              <a:gd name="T67" fmla="*/ 5 h 9"/>
              <a:gd name="T68" fmla="*/ 8 w 8"/>
              <a:gd name="T69" fmla="*/ 4 h 9"/>
              <a:gd name="T70" fmla="*/ 7 w 8"/>
              <a:gd name="T71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" h="9">
                <a:moveTo>
                  <a:pt x="7" y="3"/>
                </a:moveTo>
                <a:cubicBezTo>
                  <a:pt x="7" y="3"/>
                  <a:pt x="7" y="4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4"/>
                  <a:pt x="2" y="4"/>
                  <a:pt x="2" y="4"/>
                </a:cubicBezTo>
                <a:cubicBezTo>
                  <a:pt x="3" y="3"/>
                  <a:pt x="3" y="4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7" y="8"/>
                  <a:pt x="7" y="7"/>
                </a:cubicBezTo>
                <a:cubicBezTo>
                  <a:pt x="7" y="7"/>
                  <a:pt x="7" y="7"/>
                  <a:pt x="7" y="6"/>
                </a:cubicBezTo>
                <a:cubicBezTo>
                  <a:pt x="7" y="6"/>
                  <a:pt x="6" y="6"/>
                  <a:pt x="6" y="6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7" y="4"/>
                  <a:pt x="8" y="4"/>
                  <a:pt x="7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4" name="Freeform 48">
            <a:extLst>
              <a:ext uri="{FF2B5EF4-FFF2-40B4-BE49-F238E27FC236}">
                <a16:creationId xmlns:a16="http://schemas.microsoft.com/office/drawing/2014/main" id="{7C3FF89D-B152-F748-8FA2-130DB7FDBAFF}"/>
              </a:ext>
            </a:extLst>
          </p:cNvPr>
          <p:cNvSpPr>
            <a:spLocks/>
          </p:cNvSpPr>
          <p:nvPr/>
        </p:nvSpPr>
        <p:spPr bwMode="auto">
          <a:xfrm>
            <a:off x="2874206" y="4128022"/>
            <a:ext cx="13315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5" name="Freeform 49">
            <a:extLst>
              <a:ext uri="{FF2B5EF4-FFF2-40B4-BE49-F238E27FC236}">
                <a16:creationId xmlns:a16="http://schemas.microsoft.com/office/drawing/2014/main" id="{7541BCBE-58E6-204C-B8FA-655F2C4B254A}"/>
              </a:ext>
            </a:extLst>
          </p:cNvPr>
          <p:cNvSpPr>
            <a:spLocks/>
          </p:cNvSpPr>
          <p:nvPr/>
        </p:nvSpPr>
        <p:spPr bwMode="auto">
          <a:xfrm>
            <a:off x="3326896" y="48206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6" name="Freeform 50">
            <a:extLst>
              <a:ext uri="{FF2B5EF4-FFF2-40B4-BE49-F238E27FC236}">
                <a16:creationId xmlns:a16="http://schemas.microsoft.com/office/drawing/2014/main" id="{AD8681A9-E65E-1B4B-B0C9-F163F3040F28}"/>
              </a:ext>
            </a:extLst>
          </p:cNvPr>
          <p:cNvSpPr>
            <a:spLocks/>
          </p:cNvSpPr>
          <p:nvPr/>
        </p:nvSpPr>
        <p:spPr bwMode="auto">
          <a:xfrm>
            <a:off x="3326896" y="4783588"/>
            <a:ext cx="414649" cy="466674"/>
          </a:xfrm>
          <a:custGeom>
            <a:avLst/>
            <a:gdLst>
              <a:gd name="T0" fmla="*/ 31 w 32"/>
              <a:gd name="T1" fmla="*/ 22 h 37"/>
              <a:gd name="T2" fmla="*/ 29 w 32"/>
              <a:gd name="T3" fmla="*/ 20 h 37"/>
              <a:gd name="T4" fmla="*/ 29 w 32"/>
              <a:gd name="T5" fmla="*/ 19 h 37"/>
              <a:gd name="T6" fmla="*/ 25 w 32"/>
              <a:gd name="T7" fmla="*/ 18 h 37"/>
              <a:gd name="T8" fmla="*/ 25 w 32"/>
              <a:gd name="T9" fmla="*/ 18 h 37"/>
              <a:gd name="T10" fmla="*/ 24 w 32"/>
              <a:gd name="T11" fmla="*/ 16 h 37"/>
              <a:gd name="T12" fmla="*/ 24 w 32"/>
              <a:gd name="T13" fmla="*/ 13 h 37"/>
              <a:gd name="T14" fmla="*/ 23 w 32"/>
              <a:gd name="T15" fmla="*/ 11 h 37"/>
              <a:gd name="T16" fmla="*/ 20 w 32"/>
              <a:gd name="T17" fmla="*/ 11 h 37"/>
              <a:gd name="T18" fmla="*/ 19 w 32"/>
              <a:gd name="T19" fmla="*/ 9 h 37"/>
              <a:gd name="T20" fmla="*/ 16 w 32"/>
              <a:gd name="T21" fmla="*/ 8 h 37"/>
              <a:gd name="T22" fmla="*/ 14 w 32"/>
              <a:gd name="T23" fmla="*/ 8 h 37"/>
              <a:gd name="T24" fmla="*/ 13 w 32"/>
              <a:gd name="T25" fmla="*/ 7 h 37"/>
              <a:gd name="T26" fmla="*/ 11 w 32"/>
              <a:gd name="T27" fmla="*/ 5 h 37"/>
              <a:gd name="T28" fmla="*/ 11 w 32"/>
              <a:gd name="T29" fmla="*/ 2 h 37"/>
              <a:gd name="T30" fmla="*/ 11 w 32"/>
              <a:gd name="T31" fmla="*/ 0 h 37"/>
              <a:gd name="T32" fmla="*/ 9 w 32"/>
              <a:gd name="T33" fmla="*/ 0 h 37"/>
              <a:gd name="T34" fmla="*/ 7 w 32"/>
              <a:gd name="T35" fmla="*/ 1 h 37"/>
              <a:gd name="T36" fmla="*/ 6 w 32"/>
              <a:gd name="T37" fmla="*/ 2 h 37"/>
              <a:gd name="T38" fmla="*/ 4 w 32"/>
              <a:gd name="T39" fmla="*/ 3 h 37"/>
              <a:gd name="T40" fmla="*/ 2 w 32"/>
              <a:gd name="T41" fmla="*/ 4 h 37"/>
              <a:gd name="T42" fmla="*/ 1 w 32"/>
              <a:gd name="T43" fmla="*/ 5 h 37"/>
              <a:gd name="T44" fmla="*/ 2 w 32"/>
              <a:gd name="T45" fmla="*/ 7 h 37"/>
              <a:gd name="T46" fmla="*/ 3 w 32"/>
              <a:gd name="T47" fmla="*/ 10 h 37"/>
              <a:gd name="T48" fmla="*/ 3 w 32"/>
              <a:gd name="T49" fmla="*/ 13 h 37"/>
              <a:gd name="T50" fmla="*/ 2 w 32"/>
              <a:gd name="T51" fmla="*/ 14 h 37"/>
              <a:gd name="T52" fmla="*/ 2 w 32"/>
              <a:gd name="T53" fmla="*/ 17 h 37"/>
              <a:gd name="T54" fmla="*/ 3 w 32"/>
              <a:gd name="T55" fmla="*/ 18 h 37"/>
              <a:gd name="T56" fmla="*/ 3 w 32"/>
              <a:gd name="T57" fmla="*/ 19 h 37"/>
              <a:gd name="T58" fmla="*/ 3 w 32"/>
              <a:gd name="T59" fmla="*/ 19 h 37"/>
              <a:gd name="T60" fmla="*/ 3 w 32"/>
              <a:gd name="T61" fmla="*/ 19 h 37"/>
              <a:gd name="T62" fmla="*/ 2 w 32"/>
              <a:gd name="T63" fmla="*/ 21 h 37"/>
              <a:gd name="T64" fmla="*/ 3 w 32"/>
              <a:gd name="T65" fmla="*/ 21 h 37"/>
              <a:gd name="T66" fmla="*/ 5 w 32"/>
              <a:gd name="T67" fmla="*/ 24 h 37"/>
              <a:gd name="T68" fmla="*/ 8 w 32"/>
              <a:gd name="T69" fmla="*/ 26 h 37"/>
              <a:gd name="T70" fmla="*/ 8 w 32"/>
              <a:gd name="T71" fmla="*/ 29 h 37"/>
              <a:gd name="T72" fmla="*/ 10 w 32"/>
              <a:gd name="T73" fmla="*/ 30 h 37"/>
              <a:gd name="T74" fmla="*/ 10 w 32"/>
              <a:gd name="T75" fmla="*/ 33 h 37"/>
              <a:gd name="T76" fmla="*/ 9 w 32"/>
              <a:gd name="T77" fmla="*/ 36 h 37"/>
              <a:gd name="T78" fmla="*/ 10 w 32"/>
              <a:gd name="T79" fmla="*/ 37 h 37"/>
              <a:gd name="T80" fmla="*/ 11 w 32"/>
              <a:gd name="T81" fmla="*/ 36 h 37"/>
              <a:gd name="T82" fmla="*/ 14 w 32"/>
              <a:gd name="T83" fmla="*/ 36 h 37"/>
              <a:gd name="T84" fmla="*/ 16 w 32"/>
              <a:gd name="T85" fmla="*/ 37 h 37"/>
              <a:gd name="T86" fmla="*/ 17 w 32"/>
              <a:gd name="T87" fmla="*/ 35 h 37"/>
              <a:gd name="T88" fmla="*/ 19 w 32"/>
              <a:gd name="T89" fmla="*/ 35 h 37"/>
              <a:gd name="T90" fmla="*/ 20 w 32"/>
              <a:gd name="T91" fmla="*/ 36 h 37"/>
              <a:gd name="T92" fmla="*/ 20 w 32"/>
              <a:gd name="T93" fmla="*/ 34 h 37"/>
              <a:gd name="T94" fmla="*/ 21 w 32"/>
              <a:gd name="T95" fmla="*/ 30 h 37"/>
              <a:gd name="T96" fmla="*/ 23 w 32"/>
              <a:gd name="T97" fmla="*/ 28 h 37"/>
              <a:gd name="T98" fmla="*/ 26 w 32"/>
              <a:gd name="T99" fmla="*/ 27 h 37"/>
              <a:gd name="T100" fmla="*/ 30 w 32"/>
              <a:gd name="T101" fmla="*/ 28 h 37"/>
              <a:gd name="T102" fmla="*/ 31 w 32"/>
              <a:gd name="T103" fmla="*/ 29 h 37"/>
              <a:gd name="T104" fmla="*/ 31 w 32"/>
              <a:gd name="T105" fmla="*/ 29 h 37"/>
              <a:gd name="T106" fmla="*/ 32 w 32"/>
              <a:gd name="T107" fmla="*/ 25 h 37"/>
              <a:gd name="T108" fmla="*/ 31 w 32"/>
              <a:gd name="T109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" h="37">
                <a:moveTo>
                  <a:pt x="31" y="23"/>
                </a:moveTo>
                <a:cubicBezTo>
                  <a:pt x="31" y="23"/>
                  <a:pt x="31" y="22"/>
                  <a:pt x="31" y="22"/>
                </a:cubicBezTo>
                <a:cubicBezTo>
                  <a:pt x="31" y="22"/>
                  <a:pt x="30" y="22"/>
                  <a:pt x="29" y="22"/>
                </a:cubicBezTo>
                <a:cubicBezTo>
                  <a:pt x="29" y="21"/>
                  <a:pt x="29" y="21"/>
                  <a:pt x="29" y="20"/>
                </a:cubicBezTo>
                <a:cubicBezTo>
                  <a:pt x="29" y="20"/>
                  <a:pt x="30" y="20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7" y="19"/>
                  <a:pt x="26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5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19" y="10"/>
                  <a:pt x="19" y="10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8"/>
                  <a:pt x="15" y="8"/>
                  <a:pt x="15" y="8"/>
                </a:cubicBezTo>
                <a:cubicBezTo>
                  <a:pt x="15" y="8"/>
                  <a:pt x="15" y="8"/>
                  <a:pt x="14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6"/>
                  <a:pt x="12" y="7"/>
                  <a:pt x="11" y="6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1" y="1"/>
                  <a:pt x="11" y="1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4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3" y="9"/>
                  <a:pt x="3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2" y="12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4"/>
                  <a:pt x="2" y="14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6"/>
                  <a:pt x="2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20"/>
                  <a:pt x="2" y="20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5" y="23"/>
                  <a:pt x="5" y="24"/>
                </a:cubicBezTo>
                <a:cubicBezTo>
                  <a:pt x="6" y="24"/>
                  <a:pt x="6" y="25"/>
                  <a:pt x="7" y="25"/>
                </a:cubicBezTo>
                <a:cubicBezTo>
                  <a:pt x="8" y="25"/>
                  <a:pt x="7" y="25"/>
                  <a:pt x="8" y="26"/>
                </a:cubicBezTo>
                <a:cubicBezTo>
                  <a:pt x="8" y="27"/>
                  <a:pt x="8" y="26"/>
                  <a:pt x="8" y="27"/>
                </a:cubicBezTo>
                <a:cubicBezTo>
                  <a:pt x="8" y="28"/>
                  <a:pt x="8" y="28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2"/>
                </a:cubicBezTo>
                <a:cubicBezTo>
                  <a:pt x="10" y="32"/>
                  <a:pt x="10" y="32"/>
                  <a:pt x="10" y="33"/>
                </a:cubicBezTo>
                <a:cubicBezTo>
                  <a:pt x="9" y="33"/>
                  <a:pt x="9" y="34"/>
                  <a:pt x="9" y="34"/>
                </a:cubicBezTo>
                <a:cubicBezTo>
                  <a:pt x="9" y="35"/>
                  <a:pt x="9" y="35"/>
                  <a:pt x="9" y="36"/>
                </a:cubicBezTo>
                <a:cubicBezTo>
                  <a:pt x="10" y="36"/>
                  <a:pt x="10" y="36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6"/>
                  <a:pt x="10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3" y="36"/>
                  <a:pt x="14" y="36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5" y="37"/>
                  <a:pt x="16" y="37"/>
                </a:cubicBezTo>
                <a:cubicBezTo>
                  <a:pt x="16" y="37"/>
                  <a:pt x="16" y="36"/>
                  <a:pt x="16" y="36"/>
                </a:cubicBezTo>
                <a:cubicBezTo>
                  <a:pt x="16" y="36"/>
                  <a:pt x="17" y="36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4"/>
                  <a:pt x="20" y="34"/>
                </a:cubicBezTo>
                <a:cubicBezTo>
                  <a:pt x="20" y="33"/>
                  <a:pt x="20" y="33"/>
                  <a:pt x="20" y="32"/>
                </a:cubicBezTo>
                <a:cubicBezTo>
                  <a:pt x="20" y="31"/>
                  <a:pt x="20" y="31"/>
                  <a:pt x="21" y="30"/>
                </a:cubicBezTo>
                <a:cubicBezTo>
                  <a:pt x="21" y="29"/>
                  <a:pt x="21" y="29"/>
                  <a:pt x="22" y="29"/>
                </a:cubicBezTo>
                <a:cubicBezTo>
                  <a:pt x="22" y="28"/>
                  <a:pt x="23" y="28"/>
                  <a:pt x="23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6" y="27"/>
                  <a:pt x="26" y="27"/>
                </a:cubicBezTo>
                <a:cubicBezTo>
                  <a:pt x="27" y="27"/>
                  <a:pt x="28" y="27"/>
                  <a:pt x="28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9"/>
                  <a:pt x="30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30"/>
                  <a:pt x="32" y="29"/>
                </a:cubicBezTo>
                <a:cubicBezTo>
                  <a:pt x="32" y="29"/>
                  <a:pt x="31" y="29"/>
                  <a:pt x="31" y="29"/>
                </a:cubicBezTo>
                <a:cubicBezTo>
                  <a:pt x="31" y="28"/>
                  <a:pt x="31" y="28"/>
                  <a:pt x="32" y="27"/>
                </a:cubicBezTo>
                <a:cubicBezTo>
                  <a:pt x="32" y="26"/>
                  <a:pt x="32" y="26"/>
                  <a:pt x="32" y="25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1" y="2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7" name="Freeform 51">
            <a:extLst>
              <a:ext uri="{FF2B5EF4-FFF2-40B4-BE49-F238E27FC236}">
                <a16:creationId xmlns:a16="http://schemas.microsoft.com/office/drawing/2014/main" id="{8D9DE24F-BAA5-4748-BD41-8DF8DFD12A04}"/>
              </a:ext>
            </a:extLst>
          </p:cNvPr>
          <p:cNvSpPr>
            <a:spLocks/>
          </p:cNvSpPr>
          <p:nvPr/>
        </p:nvSpPr>
        <p:spPr bwMode="auto">
          <a:xfrm>
            <a:off x="6961732" y="3737274"/>
            <a:ext cx="349979" cy="225929"/>
          </a:xfrm>
          <a:custGeom>
            <a:avLst/>
            <a:gdLst>
              <a:gd name="T0" fmla="*/ 23 w 27"/>
              <a:gd name="T1" fmla="*/ 2 h 18"/>
              <a:gd name="T2" fmla="*/ 22 w 27"/>
              <a:gd name="T3" fmla="*/ 0 h 18"/>
              <a:gd name="T4" fmla="*/ 22 w 27"/>
              <a:gd name="T5" fmla="*/ 0 h 18"/>
              <a:gd name="T6" fmla="*/ 21 w 27"/>
              <a:gd name="T7" fmla="*/ 1 h 18"/>
              <a:gd name="T8" fmla="*/ 18 w 27"/>
              <a:gd name="T9" fmla="*/ 2 h 18"/>
              <a:gd name="T10" fmla="*/ 16 w 27"/>
              <a:gd name="T11" fmla="*/ 2 h 18"/>
              <a:gd name="T12" fmla="*/ 13 w 27"/>
              <a:gd name="T13" fmla="*/ 3 h 18"/>
              <a:gd name="T14" fmla="*/ 11 w 27"/>
              <a:gd name="T15" fmla="*/ 4 h 18"/>
              <a:gd name="T16" fmla="*/ 11 w 27"/>
              <a:gd name="T17" fmla="*/ 5 h 18"/>
              <a:gd name="T18" fmla="*/ 10 w 27"/>
              <a:gd name="T19" fmla="*/ 7 h 18"/>
              <a:gd name="T20" fmla="*/ 9 w 27"/>
              <a:gd name="T21" fmla="*/ 8 h 18"/>
              <a:gd name="T22" fmla="*/ 8 w 27"/>
              <a:gd name="T23" fmla="*/ 9 h 18"/>
              <a:gd name="T24" fmla="*/ 8 w 27"/>
              <a:gd name="T25" fmla="*/ 9 h 18"/>
              <a:gd name="T26" fmla="*/ 7 w 27"/>
              <a:gd name="T27" fmla="*/ 7 h 18"/>
              <a:gd name="T28" fmla="*/ 6 w 27"/>
              <a:gd name="T29" fmla="*/ 6 h 18"/>
              <a:gd name="T30" fmla="*/ 5 w 27"/>
              <a:gd name="T31" fmla="*/ 6 h 18"/>
              <a:gd name="T32" fmla="*/ 4 w 27"/>
              <a:gd name="T33" fmla="*/ 5 h 18"/>
              <a:gd name="T34" fmla="*/ 2 w 27"/>
              <a:gd name="T35" fmla="*/ 5 h 18"/>
              <a:gd name="T36" fmla="*/ 0 w 27"/>
              <a:gd name="T37" fmla="*/ 5 h 18"/>
              <a:gd name="T38" fmla="*/ 0 w 27"/>
              <a:gd name="T39" fmla="*/ 5 h 18"/>
              <a:gd name="T40" fmla="*/ 0 w 27"/>
              <a:gd name="T41" fmla="*/ 6 h 18"/>
              <a:gd name="T42" fmla="*/ 1 w 27"/>
              <a:gd name="T43" fmla="*/ 6 h 18"/>
              <a:gd name="T44" fmla="*/ 2 w 27"/>
              <a:gd name="T45" fmla="*/ 8 h 18"/>
              <a:gd name="T46" fmla="*/ 2 w 27"/>
              <a:gd name="T47" fmla="*/ 8 h 18"/>
              <a:gd name="T48" fmla="*/ 1 w 27"/>
              <a:gd name="T49" fmla="*/ 9 h 18"/>
              <a:gd name="T50" fmla="*/ 1 w 27"/>
              <a:gd name="T51" fmla="*/ 10 h 18"/>
              <a:gd name="T52" fmla="*/ 1 w 27"/>
              <a:gd name="T53" fmla="*/ 11 h 18"/>
              <a:gd name="T54" fmla="*/ 2 w 27"/>
              <a:gd name="T55" fmla="*/ 12 h 18"/>
              <a:gd name="T56" fmla="*/ 2 w 27"/>
              <a:gd name="T57" fmla="*/ 13 h 18"/>
              <a:gd name="T58" fmla="*/ 2 w 27"/>
              <a:gd name="T59" fmla="*/ 15 h 18"/>
              <a:gd name="T60" fmla="*/ 3 w 27"/>
              <a:gd name="T61" fmla="*/ 16 h 18"/>
              <a:gd name="T62" fmla="*/ 2 w 27"/>
              <a:gd name="T63" fmla="*/ 17 h 18"/>
              <a:gd name="T64" fmla="*/ 3 w 27"/>
              <a:gd name="T65" fmla="*/ 18 h 18"/>
              <a:gd name="T66" fmla="*/ 4 w 27"/>
              <a:gd name="T67" fmla="*/ 18 h 18"/>
              <a:gd name="T68" fmla="*/ 6 w 27"/>
              <a:gd name="T69" fmla="*/ 18 h 18"/>
              <a:gd name="T70" fmla="*/ 7 w 27"/>
              <a:gd name="T71" fmla="*/ 18 h 18"/>
              <a:gd name="T72" fmla="*/ 8 w 27"/>
              <a:gd name="T73" fmla="*/ 17 h 18"/>
              <a:gd name="T74" fmla="*/ 9 w 27"/>
              <a:gd name="T75" fmla="*/ 16 h 18"/>
              <a:gd name="T76" fmla="*/ 11 w 27"/>
              <a:gd name="T77" fmla="*/ 16 h 18"/>
              <a:gd name="T78" fmla="*/ 12 w 27"/>
              <a:gd name="T79" fmla="*/ 16 h 18"/>
              <a:gd name="T80" fmla="*/ 13 w 27"/>
              <a:gd name="T81" fmla="*/ 15 h 18"/>
              <a:gd name="T82" fmla="*/ 14 w 27"/>
              <a:gd name="T83" fmla="*/ 15 h 18"/>
              <a:gd name="T84" fmla="*/ 15 w 27"/>
              <a:gd name="T85" fmla="*/ 15 h 18"/>
              <a:gd name="T86" fmla="*/ 15 w 27"/>
              <a:gd name="T87" fmla="*/ 15 h 18"/>
              <a:gd name="T88" fmla="*/ 17 w 27"/>
              <a:gd name="T89" fmla="*/ 14 h 18"/>
              <a:gd name="T90" fmla="*/ 17 w 27"/>
              <a:gd name="T91" fmla="*/ 13 h 18"/>
              <a:gd name="T92" fmla="*/ 18 w 27"/>
              <a:gd name="T93" fmla="*/ 13 h 18"/>
              <a:gd name="T94" fmla="*/ 19 w 27"/>
              <a:gd name="T95" fmla="*/ 12 h 18"/>
              <a:gd name="T96" fmla="*/ 21 w 27"/>
              <a:gd name="T97" fmla="*/ 12 h 18"/>
              <a:gd name="T98" fmla="*/ 22 w 27"/>
              <a:gd name="T99" fmla="*/ 11 h 18"/>
              <a:gd name="T100" fmla="*/ 24 w 27"/>
              <a:gd name="T101" fmla="*/ 11 h 18"/>
              <a:gd name="T102" fmla="*/ 25 w 27"/>
              <a:gd name="T103" fmla="*/ 10 h 18"/>
              <a:gd name="T104" fmla="*/ 25 w 27"/>
              <a:gd name="T105" fmla="*/ 10 h 18"/>
              <a:gd name="T106" fmla="*/ 25 w 27"/>
              <a:gd name="T107" fmla="*/ 8 h 18"/>
              <a:gd name="T108" fmla="*/ 26 w 27"/>
              <a:gd name="T109" fmla="*/ 7 h 18"/>
              <a:gd name="T110" fmla="*/ 26 w 27"/>
              <a:gd name="T111" fmla="*/ 7 h 18"/>
              <a:gd name="T112" fmla="*/ 26 w 27"/>
              <a:gd name="T113" fmla="*/ 7 h 18"/>
              <a:gd name="T114" fmla="*/ 27 w 27"/>
              <a:gd name="T115" fmla="*/ 7 h 18"/>
              <a:gd name="T116" fmla="*/ 24 w 27"/>
              <a:gd name="T117" fmla="*/ 4 h 18"/>
              <a:gd name="T118" fmla="*/ 23 w 27"/>
              <a:gd name="T11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" h="18">
                <a:moveTo>
                  <a:pt x="23" y="2"/>
                </a:move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19" y="1"/>
                  <a:pt x="18" y="2"/>
                </a:cubicBezTo>
                <a:cubicBezTo>
                  <a:pt x="17" y="2"/>
                  <a:pt x="17" y="2"/>
                  <a:pt x="16" y="2"/>
                </a:cubicBezTo>
                <a:cubicBezTo>
                  <a:pt x="15" y="3"/>
                  <a:pt x="14" y="3"/>
                  <a:pt x="13" y="3"/>
                </a:cubicBezTo>
                <a:cubicBezTo>
                  <a:pt x="12" y="4"/>
                  <a:pt x="12" y="3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9" y="8"/>
                </a:cubicBezTo>
                <a:cubicBezTo>
                  <a:pt x="9" y="9"/>
                  <a:pt x="9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7" y="7"/>
                </a:cubicBezTo>
                <a:cubicBezTo>
                  <a:pt x="7" y="7"/>
                  <a:pt x="7" y="6"/>
                  <a:pt x="6" y="6"/>
                </a:cubicBezTo>
                <a:cubicBezTo>
                  <a:pt x="6" y="6"/>
                  <a:pt x="6" y="6"/>
                  <a:pt x="5" y="6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3" y="5"/>
                  <a:pt x="2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2" y="15"/>
                  <a:pt x="3" y="15"/>
                  <a:pt x="3" y="16"/>
                </a:cubicBezTo>
                <a:cubicBezTo>
                  <a:pt x="3" y="16"/>
                  <a:pt x="2" y="17"/>
                  <a:pt x="2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8"/>
                  <a:pt x="5" y="18"/>
                  <a:pt x="6" y="18"/>
                </a:cubicBezTo>
                <a:cubicBezTo>
                  <a:pt x="6" y="18"/>
                  <a:pt x="6" y="18"/>
                  <a:pt x="7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7"/>
                  <a:pt x="9" y="16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6"/>
                  <a:pt x="13" y="16"/>
                  <a:pt x="13" y="15"/>
                </a:cubicBezTo>
                <a:cubicBezTo>
                  <a:pt x="14" y="15"/>
                  <a:pt x="14" y="14"/>
                  <a:pt x="14" y="15"/>
                </a:cubicBezTo>
                <a:cubicBezTo>
                  <a:pt x="14" y="15"/>
                  <a:pt x="14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19" y="13"/>
                  <a:pt x="19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2"/>
                  <a:pt x="22" y="12"/>
                  <a:pt x="22" y="11"/>
                </a:cubicBezTo>
                <a:cubicBezTo>
                  <a:pt x="23" y="11"/>
                  <a:pt x="23" y="11"/>
                  <a:pt x="24" y="11"/>
                </a:cubicBezTo>
                <a:cubicBezTo>
                  <a:pt x="24" y="11"/>
                  <a:pt x="24" y="11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9"/>
                  <a:pt x="25" y="8"/>
                </a:cubicBezTo>
                <a:cubicBezTo>
                  <a:pt x="25" y="8"/>
                  <a:pt x="25" y="8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5" y="5"/>
                  <a:pt x="24" y="4"/>
                </a:cubicBezTo>
                <a:cubicBezTo>
                  <a:pt x="24" y="3"/>
                  <a:pt x="24" y="3"/>
                  <a:pt x="23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8" name="Freeform 52">
            <a:extLst>
              <a:ext uri="{FF2B5EF4-FFF2-40B4-BE49-F238E27FC236}">
                <a16:creationId xmlns:a16="http://schemas.microsoft.com/office/drawing/2014/main" id="{35D97B44-DAC0-4840-A39B-7F783CBF726E}"/>
              </a:ext>
            </a:extLst>
          </p:cNvPr>
          <p:cNvSpPr>
            <a:spLocks/>
          </p:cNvSpPr>
          <p:nvPr/>
        </p:nvSpPr>
        <p:spPr bwMode="auto">
          <a:xfrm>
            <a:off x="5021631" y="3813202"/>
            <a:ext cx="194010" cy="162966"/>
          </a:xfrm>
          <a:custGeom>
            <a:avLst/>
            <a:gdLst>
              <a:gd name="T0" fmla="*/ 14 w 15"/>
              <a:gd name="T1" fmla="*/ 10 h 13"/>
              <a:gd name="T2" fmla="*/ 13 w 15"/>
              <a:gd name="T3" fmla="*/ 10 h 13"/>
              <a:gd name="T4" fmla="*/ 13 w 15"/>
              <a:gd name="T5" fmla="*/ 9 h 13"/>
              <a:gd name="T6" fmla="*/ 13 w 15"/>
              <a:gd name="T7" fmla="*/ 8 h 13"/>
              <a:gd name="T8" fmla="*/ 13 w 15"/>
              <a:gd name="T9" fmla="*/ 7 h 13"/>
              <a:gd name="T10" fmla="*/ 13 w 15"/>
              <a:gd name="T11" fmla="*/ 6 h 13"/>
              <a:gd name="T12" fmla="*/ 12 w 15"/>
              <a:gd name="T13" fmla="*/ 5 h 13"/>
              <a:gd name="T14" fmla="*/ 11 w 15"/>
              <a:gd name="T15" fmla="*/ 4 h 13"/>
              <a:gd name="T16" fmla="*/ 11 w 15"/>
              <a:gd name="T17" fmla="*/ 4 h 13"/>
              <a:gd name="T18" fmla="*/ 10 w 15"/>
              <a:gd name="T19" fmla="*/ 3 h 13"/>
              <a:gd name="T20" fmla="*/ 10 w 15"/>
              <a:gd name="T21" fmla="*/ 2 h 13"/>
              <a:gd name="T22" fmla="*/ 9 w 15"/>
              <a:gd name="T23" fmla="*/ 2 h 13"/>
              <a:gd name="T24" fmla="*/ 8 w 15"/>
              <a:gd name="T25" fmla="*/ 2 h 13"/>
              <a:gd name="T26" fmla="*/ 8 w 15"/>
              <a:gd name="T27" fmla="*/ 1 h 13"/>
              <a:gd name="T28" fmla="*/ 7 w 15"/>
              <a:gd name="T29" fmla="*/ 1 h 13"/>
              <a:gd name="T30" fmla="*/ 6 w 15"/>
              <a:gd name="T31" fmla="*/ 0 h 13"/>
              <a:gd name="T32" fmla="*/ 5 w 15"/>
              <a:gd name="T33" fmla="*/ 1 h 13"/>
              <a:gd name="T34" fmla="*/ 4 w 15"/>
              <a:gd name="T35" fmla="*/ 1 h 13"/>
              <a:gd name="T36" fmla="*/ 3 w 15"/>
              <a:gd name="T37" fmla="*/ 1 h 13"/>
              <a:gd name="T38" fmla="*/ 2 w 15"/>
              <a:gd name="T39" fmla="*/ 2 h 13"/>
              <a:gd name="T40" fmla="*/ 2 w 15"/>
              <a:gd name="T41" fmla="*/ 2 h 13"/>
              <a:gd name="T42" fmla="*/ 2 w 15"/>
              <a:gd name="T43" fmla="*/ 3 h 13"/>
              <a:gd name="T44" fmla="*/ 1 w 15"/>
              <a:gd name="T45" fmla="*/ 4 h 13"/>
              <a:gd name="T46" fmla="*/ 0 w 15"/>
              <a:gd name="T47" fmla="*/ 5 h 13"/>
              <a:gd name="T48" fmla="*/ 0 w 15"/>
              <a:gd name="T49" fmla="*/ 7 h 13"/>
              <a:gd name="T50" fmla="*/ 1 w 15"/>
              <a:gd name="T51" fmla="*/ 8 h 13"/>
              <a:gd name="T52" fmla="*/ 1 w 15"/>
              <a:gd name="T53" fmla="*/ 9 h 13"/>
              <a:gd name="T54" fmla="*/ 3 w 15"/>
              <a:gd name="T55" fmla="*/ 9 h 13"/>
              <a:gd name="T56" fmla="*/ 4 w 15"/>
              <a:gd name="T57" fmla="*/ 9 h 13"/>
              <a:gd name="T58" fmla="*/ 5 w 15"/>
              <a:gd name="T59" fmla="*/ 9 h 13"/>
              <a:gd name="T60" fmla="*/ 6 w 15"/>
              <a:gd name="T61" fmla="*/ 9 h 13"/>
              <a:gd name="T62" fmla="*/ 7 w 15"/>
              <a:gd name="T63" fmla="*/ 9 h 13"/>
              <a:gd name="T64" fmla="*/ 8 w 15"/>
              <a:gd name="T65" fmla="*/ 9 h 13"/>
              <a:gd name="T66" fmla="*/ 9 w 15"/>
              <a:gd name="T67" fmla="*/ 10 h 13"/>
              <a:gd name="T68" fmla="*/ 8 w 15"/>
              <a:gd name="T69" fmla="*/ 10 h 13"/>
              <a:gd name="T70" fmla="*/ 7 w 15"/>
              <a:gd name="T71" fmla="*/ 10 h 13"/>
              <a:gd name="T72" fmla="*/ 6 w 15"/>
              <a:gd name="T73" fmla="*/ 10 h 13"/>
              <a:gd name="T74" fmla="*/ 6 w 15"/>
              <a:gd name="T75" fmla="*/ 10 h 13"/>
              <a:gd name="T76" fmla="*/ 5 w 15"/>
              <a:gd name="T77" fmla="*/ 10 h 13"/>
              <a:gd name="T78" fmla="*/ 4 w 15"/>
              <a:gd name="T79" fmla="*/ 10 h 13"/>
              <a:gd name="T80" fmla="*/ 4 w 15"/>
              <a:gd name="T81" fmla="*/ 10 h 13"/>
              <a:gd name="T82" fmla="*/ 3 w 15"/>
              <a:gd name="T83" fmla="*/ 10 h 13"/>
              <a:gd name="T84" fmla="*/ 2 w 15"/>
              <a:gd name="T85" fmla="*/ 10 h 13"/>
              <a:gd name="T86" fmla="*/ 1 w 15"/>
              <a:gd name="T87" fmla="*/ 11 h 13"/>
              <a:gd name="T88" fmla="*/ 1 w 15"/>
              <a:gd name="T89" fmla="*/ 12 h 13"/>
              <a:gd name="T90" fmla="*/ 1 w 15"/>
              <a:gd name="T91" fmla="*/ 13 h 13"/>
              <a:gd name="T92" fmla="*/ 1 w 15"/>
              <a:gd name="T93" fmla="*/ 13 h 13"/>
              <a:gd name="T94" fmla="*/ 3 w 15"/>
              <a:gd name="T95" fmla="*/ 13 h 13"/>
              <a:gd name="T96" fmla="*/ 4 w 15"/>
              <a:gd name="T97" fmla="*/ 13 h 13"/>
              <a:gd name="T98" fmla="*/ 5 w 15"/>
              <a:gd name="T99" fmla="*/ 12 h 13"/>
              <a:gd name="T100" fmla="*/ 5 w 15"/>
              <a:gd name="T101" fmla="*/ 12 h 13"/>
              <a:gd name="T102" fmla="*/ 7 w 15"/>
              <a:gd name="T103" fmla="*/ 12 h 13"/>
              <a:gd name="T104" fmla="*/ 9 w 15"/>
              <a:gd name="T105" fmla="*/ 12 h 13"/>
              <a:gd name="T106" fmla="*/ 9 w 15"/>
              <a:gd name="T107" fmla="*/ 12 h 13"/>
              <a:gd name="T108" fmla="*/ 10 w 15"/>
              <a:gd name="T109" fmla="*/ 12 h 13"/>
              <a:gd name="T110" fmla="*/ 11 w 15"/>
              <a:gd name="T111" fmla="*/ 13 h 13"/>
              <a:gd name="T112" fmla="*/ 12 w 15"/>
              <a:gd name="T113" fmla="*/ 13 h 13"/>
              <a:gd name="T114" fmla="*/ 13 w 15"/>
              <a:gd name="T115" fmla="*/ 13 h 13"/>
              <a:gd name="T116" fmla="*/ 14 w 15"/>
              <a:gd name="T117" fmla="*/ 13 h 13"/>
              <a:gd name="T118" fmla="*/ 15 w 15"/>
              <a:gd name="T119" fmla="*/ 12 h 13"/>
              <a:gd name="T120" fmla="*/ 15 w 15"/>
              <a:gd name="T121" fmla="*/ 11 h 13"/>
              <a:gd name="T122" fmla="*/ 14 w 15"/>
              <a:gd name="T12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" h="13">
                <a:moveTo>
                  <a:pt x="14" y="10"/>
                </a:moveTo>
                <a:cubicBezTo>
                  <a:pt x="14" y="10"/>
                  <a:pt x="14" y="10"/>
                  <a:pt x="13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5"/>
                  <a:pt x="11" y="5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1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3"/>
                  <a:pt x="2" y="3"/>
                </a:cubicBezTo>
                <a:cubicBezTo>
                  <a:pt x="2" y="4"/>
                  <a:pt x="2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8"/>
                </a:cubicBezTo>
                <a:cubicBezTo>
                  <a:pt x="2" y="8"/>
                  <a:pt x="1" y="9"/>
                  <a:pt x="1" y="9"/>
                </a:cubicBezTo>
                <a:cubicBezTo>
                  <a:pt x="2" y="9"/>
                  <a:pt x="2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10"/>
                  <a:pt x="8" y="10"/>
                  <a:pt x="8" y="10"/>
                </a:cubicBezTo>
                <a:cubicBezTo>
                  <a:pt x="8" y="10"/>
                  <a:pt x="7" y="10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9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4" y="13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1" y="13"/>
                  <a:pt x="12" y="13"/>
                  <a:pt x="12" y="13"/>
                </a:cubicBezTo>
                <a:cubicBezTo>
                  <a:pt x="13" y="13"/>
                  <a:pt x="13" y="12"/>
                  <a:pt x="13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2"/>
                  <a:pt x="15" y="11"/>
                </a:cubicBezTo>
                <a:cubicBezTo>
                  <a:pt x="15" y="11"/>
                  <a:pt x="15" y="11"/>
                  <a:pt x="14" y="1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9" name="Freeform 53">
            <a:extLst>
              <a:ext uri="{FF2B5EF4-FFF2-40B4-BE49-F238E27FC236}">
                <a16:creationId xmlns:a16="http://schemas.microsoft.com/office/drawing/2014/main" id="{FEC8BC2C-46C6-2740-85F0-3606C10D47BD}"/>
              </a:ext>
            </a:extLst>
          </p:cNvPr>
          <p:cNvSpPr>
            <a:spLocks/>
          </p:cNvSpPr>
          <p:nvPr/>
        </p:nvSpPr>
        <p:spPr bwMode="auto">
          <a:xfrm>
            <a:off x="5034946" y="392616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0" name="Freeform 54">
            <a:extLst>
              <a:ext uri="{FF2B5EF4-FFF2-40B4-BE49-F238E27FC236}">
                <a16:creationId xmlns:a16="http://schemas.microsoft.com/office/drawing/2014/main" id="{0185615E-3199-1E4F-BD27-93AC5A806D14}"/>
              </a:ext>
            </a:extLst>
          </p:cNvPr>
          <p:cNvSpPr>
            <a:spLocks/>
          </p:cNvSpPr>
          <p:nvPr/>
        </p:nvSpPr>
        <p:spPr bwMode="auto">
          <a:xfrm>
            <a:off x="5048260" y="38372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1" name="Freeform 55">
            <a:extLst>
              <a:ext uri="{FF2B5EF4-FFF2-40B4-BE49-F238E27FC236}">
                <a16:creationId xmlns:a16="http://schemas.microsoft.com/office/drawing/2014/main" id="{CAE02D3F-7765-9A4B-89CF-E8BA9691869C}"/>
              </a:ext>
            </a:extLst>
          </p:cNvPr>
          <p:cNvSpPr>
            <a:spLocks/>
          </p:cNvSpPr>
          <p:nvPr/>
        </p:nvSpPr>
        <p:spPr bwMode="auto">
          <a:xfrm>
            <a:off x="5668332" y="3913203"/>
            <a:ext cx="388020" cy="366672"/>
          </a:xfrm>
          <a:custGeom>
            <a:avLst/>
            <a:gdLst>
              <a:gd name="T0" fmla="*/ 29 w 30"/>
              <a:gd name="T1" fmla="*/ 5 h 29"/>
              <a:gd name="T2" fmla="*/ 28 w 30"/>
              <a:gd name="T3" fmla="*/ 3 h 29"/>
              <a:gd name="T4" fmla="*/ 29 w 30"/>
              <a:gd name="T5" fmla="*/ 2 h 29"/>
              <a:gd name="T6" fmla="*/ 28 w 30"/>
              <a:gd name="T7" fmla="*/ 1 h 29"/>
              <a:gd name="T8" fmla="*/ 27 w 30"/>
              <a:gd name="T9" fmla="*/ 1 h 29"/>
              <a:gd name="T10" fmla="*/ 26 w 30"/>
              <a:gd name="T11" fmla="*/ 2 h 29"/>
              <a:gd name="T12" fmla="*/ 24 w 30"/>
              <a:gd name="T13" fmla="*/ 3 h 29"/>
              <a:gd name="T14" fmla="*/ 22 w 30"/>
              <a:gd name="T15" fmla="*/ 2 h 29"/>
              <a:gd name="T16" fmla="*/ 20 w 30"/>
              <a:gd name="T17" fmla="*/ 2 h 29"/>
              <a:gd name="T18" fmla="*/ 18 w 30"/>
              <a:gd name="T19" fmla="*/ 3 h 29"/>
              <a:gd name="T20" fmla="*/ 16 w 30"/>
              <a:gd name="T21" fmla="*/ 4 h 29"/>
              <a:gd name="T22" fmla="*/ 14 w 30"/>
              <a:gd name="T23" fmla="*/ 2 h 29"/>
              <a:gd name="T24" fmla="*/ 12 w 30"/>
              <a:gd name="T25" fmla="*/ 3 h 29"/>
              <a:gd name="T26" fmla="*/ 10 w 30"/>
              <a:gd name="T27" fmla="*/ 2 h 29"/>
              <a:gd name="T28" fmla="*/ 8 w 30"/>
              <a:gd name="T29" fmla="*/ 1 h 29"/>
              <a:gd name="T30" fmla="*/ 7 w 30"/>
              <a:gd name="T31" fmla="*/ 1 h 29"/>
              <a:gd name="T32" fmla="*/ 5 w 30"/>
              <a:gd name="T33" fmla="*/ 1 h 29"/>
              <a:gd name="T34" fmla="*/ 4 w 30"/>
              <a:gd name="T35" fmla="*/ 3 h 29"/>
              <a:gd name="T36" fmla="*/ 2 w 30"/>
              <a:gd name="T37" fmla="*/ 5 h 29"/>
              <a:gd name="T38" fmla="*/ 2 w 30"/>
              <a:gd name="T39" fmla="*/ 6 h 29"/>
              <a:gd name="T40" fmla="*/ 2 w 30"/>
              <a:gd name="T41" fmla="*/ 9 h 29"/>
              <a:gd name="T42" fmla="*/ 2 w 30"/>
              <a:gd name="T43" fmla="*/ 11 h 29"/>
              <a:gd name="T44" fmla="*/ 2 w 30"/>
              <a:gd name="T45" fmla="*/ 12 h 29"/>
              <a:gd name="T46" fmla="*/ 1 w 30"/>
              <a:gd name="T47" fmla="*/ 14 h 29"/>
              <a:gd name="T48" fmla="*/ 0 w 30"/>
              <a:gd name="T49" fmla="*/ 15 h 29"/>
              <a:gd name="T50" fmla="*/ 0 w 30"/>
              <a:gd name="T51" fmla="*/ 19 h 29"/>
              <a:gd name="T52" fmla="*/ 0 w 30"/>
              <a:gd name="T53" fmla="*/ 22 h 29"/>
              <a:gd name="T54" fmla="*/ 2 w 30"/>
              <a:gd name="T55" fmla="*/ 22 h 29"/>
              <a:gd name="T56" fmla="*/ 4 w 30"/>
              <a:gd name="T57" fmla="*/ 22 h 29"/>
              <a:gd name="T58" fmla="*/ 5 w 30"/>
              <a:gd name="T59" fmla="*/ 23 h 29"/>
              <a:gd name="T60" fmla="*/ 6 w 30"/>
              <a:gd name="T61" fmla="*/ 24 h 29"/>
              <a:gd name="T62" fmla="*/ 7 w 30"/>
              <a:gd name="T63" fmla="*/ 26 h 29"/>
              <a:gd name="T64" fmla="*/ 8 w 30"/>
              <a:gd name="T65" fmla="*/ 28 h 29"/>
              <a:gd name="T66" fmla="*/ 9 w 30"/>
              <a:gd name="T67" fmla="*/ 28 h 29"/>
              <a:gd name="T68" fmla="*/ 12 w 30"/>
              <a:gd name="T69" fmla="*/ 27 h 29"/>
              <a:gd name="T70" fmla="*/ 14 w 30"/>
              <a:gd name="T71" fmla="*/ 27 h 29"/>
              <a:gd name="T72" fmla="*/ 15 w 30"/>
              <a:gd name="T73" fmla="*/ 26 h 29"/>
              <a:gd name="T74" fmla="*/ 15 w 30"/>
              <a:gd name="T75" fmla="*/ 25 h 29"/>
              <a:gd name="T76" fmla="*/ 16 w 30"/>
              <a:gd name="T77" fmla="*/ 23 h 29"/>
              <a:gd name="T78" fmla="*/ 17 w 30"/>
              <a:gd name="T79" fmla="*/ 22 h 29"/>
              <a:gd name="T80" fmla="*/ 19 w 30"/>
              <a:gd name="T81" fmla="*/ 20 h 29"/>
              <a:gd name="T82" fmla="*/ 20 w 30"/>
              <a:gd name="T83" fmla="*/ 20 h 29"/>
              <a:gd name="T84" fmla="*/ 22 w 30"/>
              <a:gd name="T85" fmla="*/ 21 h 29"/>
              <a:gd name="T86" fmla="*/ 23 w 30"/>
              <a:gd name="T87" fmla="*/ 19 h 29"/>
              <a:gd name="T88" fmla="*/ 23 w 30"/>
              <a:gd name="T89" fmla="*/ 18 h 29"/>
              <a:gd name="T90" fmla="*/ 24 w 30"/>
              <a:gd name="T91" fmla="*/ 16 h 29"/>
              <a:gd name="T92" fmla="*/ 25 w 30"/>
              <a:gd name="T93" fmla="*/ 14 h 29"/>
              <a:gd name="T94" fmla="*/ 26 w 30"/>
              <a:gd name="T95" fmla="*/ 13 h 29"/>
              <a:gd name="T96" fmla="*/ 26 w 30"/>
              <a:gd name="T97" fmla="*/ 11 h 29"/>
              <a:gd name="T98" fmla="*/ 27 w 30"/>
              <a:gd name="T99" fmla="*/ 10 h 29"/>
              <a:gd name="T100" fmla="*/ 28 w 30"/>
              <a:gd name="T101" fmla="*/ 8 h 29"/>
              <a:gd name="T102" fmla="*/ 30 w 30"/>
              <a:gd name="T103" fmla="*/ 7 h 29"/>
              <a:gd name="T104" fmla="*/ 29 w 30"/>
              <a:gd name="T105" fmla="*/ 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" h="29">
                <a:moveTo>
                  <a:pt x="29" y="5"/>
                </a:moveTo>
                <a:cubicBezTo>
                  <a:pt x="29" y="5"/>
                  <a:pt x="29" y="5"/>
                  <a:pt x="29" y="5"/>
                </a:cubicBezTo>
                <a:cubicBezTo>
                  <a:pt x="28" y="5"/>
                  <a:pt x="28" y="4"/>
                  <a:pt x="28" y="4"/>
                </a:cubicBezTo>
                <a:cubicBezTo>
                  <a:pt x="28" y="4"/>
                  <a:pt x="28" y="4"/>
                  <a:pt x="28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9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2" y="3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19" y="2"/>
                  <a:pt x="19" y="2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0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2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3" y="3"/>
                  <a:pt x="4" y="4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9"/>
                  <a:pt x="3" y="10"/>
                </a:cubicBezTo>
                <a:cubicBezTo>
                  <a:pt x="3" y="10"/>
                  <a:pt x="3" y="10"/>
                  <a:pt x="2" y="11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2"/>
                  <a:pt x="1" y="22"/>
                  <a:pt x="2" y="22"/>
                </a:cubicBezTo>
                <a:cubicBezTo>
                  <a:pt x="2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5" y="22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6" y="23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9"/>
                  <a:pt x="10" y="28"/>
                  <a:pt x="10" y="28"/>
                </a:cubicBezTo>
                <a:cubicBezTo>
                  <a:pt x="11" y="28"/>
                  <a:pt x="11" y="27"/>
                  <a:pt x="12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4"/>
                  <a:pt x="15" y="24"/>
                </a:cubicBezTo>
                <a:cubicBezTo>
                  <a:pt x="15" y="24"/>
                  <a:pt x="16" y="23"/>
                  <a:pt x="16" y="23"/>
                </a:cubicBezTo>
                <a:cubicBezTo>
                  <a:pt x="16" y="23"/>
                  <a:pt x="16" y="23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2"/>
                  <a:pt x="18" y="21"/>
                  <a:pt x="18" y="21"/>
                </a:cubicBezTo>
                <a:cubicBezTo>
                  <a:pt x="18" y="21"/>
                  <a:pt x="18" y="20"/>
                  <a:pt x="19" y="20"/>
                </a:cubicBezTo>
                <a:cubicBezTo>
                  <a:pt x="19" y="20"/>
                  <a:pt x="19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1" y="21"/>
                  <a:pt x="21" y="21"/>
                  <a:pt x="22" y="21"/>
                </a:cubicBezTo>
                <a:cubicBezTo>
                  <a:pt x="22" y="22"/>
                  <a:pt x="22" y="21"/>
                  <a:pt x="22" y="21"/>
                </a:cubicBezTo>
                <a:cubicBezTo>
                  <a:pt x="23" y="20"/>
                  <a:pt x="23" y="20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4"/>
                </a:cubicBezTo>
                <a:cubicBezTo>
                  <a:pt x="25" y="14"/>
                  <a:pt x="25" y="14"/>
                  <a:pt x="26" y="14"/>
                </a:cubicBezTo>
                <a:cubicBezTo>
                  <a:pt x="26" y="14"/>
                  <a:pt x="25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6" y="12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30" y="5"/>
                  <a:pt x="30" y="5"/>
                  <a:pt x="29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2" name="Freeform 56">
            <a:extLst>
              <a:ext uri="{FF2B5EF4-FFF2-40B4-BE49-F238E27FC236}">
                <a16:creationId xmlns:a16="http://schemas.microsoft.com/office/drawing/2014/main" id="{14DAC0B0-A4DA-BC4A-A30A-3F0251A08716}"/>
              </a:ext>
            </a:extLst>
          </p:cNvPr>
          <p:cNvSpPr>
            <a:spLocks/>
          </p:cNvSpPr>
          <p:nvPr/>
        </p:nvSpPr>
        <p:spPr bwMode="auto">
          <a:xfrm>
            <a:off x="6379702" y="4998406"/>
            <a:ext cx="258680" cy="251856"/>
          </a:xfrm>
          <a:custGeom>
            <a:avLst/>
            <a:gdLst>
              <a:gd name="T0" fmla="*/ 20 w 20"/>
              <a:gd name="T1" fmla="*/ 3 h 20"/>
              <a:gd name="T2" fmla="*/ 19 w 20"/>
              <a:gd name="T3" fmla="*/ 3 h 20"/>
              <a:gd name="T4" fmla="*/ 18 w 20"/>
              <a:gd name="T5" fmla="*/ 2 h 20"/>
              <a:gd name="T6" fmla="*/ 16 w 20"/>
              <a:gd name="T7" fmla="*/ 1 h 20"/>
              <a:gd name="T8" fmla="*/ 15 w 20"/>
              <a:gd name="T9" fmla="*/ 1 h 20"/>
              <a:gd name="T10" fmla="*/ 14 w 20"/>
              <a:gd name="T11" fmla="*/ 0 h 20"/>
              <a:gd name="T12" fmla="*/ 14 w 20"/>
              <a:gd name="T13" fmla="*/ 0 h 20"/>
              <a:gd name="T14" fmla="*/ 13 w 20"/>
              <a:gd name="T15" fmla="*/ 0 h 20"/>
              <a:gd name="T16" fmla="*/ 12 w 20"/>
              <a:gd name="T17" fmla="*/ 0 h 20"/>
              <a:gd name="T18" fmla="*/ 11 w 20"/>
              <a:gd name="T19" fmla="*/ 0 h 20"/>
              <a:gd name="T20" fmla="*/ 11 w 20"/>
              <a:gd name="T21" fmla="*/ 0 h 20"/>
              <a:gd name="T22" fmla="*/ 10 w 20"/>
              <a:gd name="T23" fmla="*/ 1 h 20"/>
              <a:gd name="T24" fmla="*/ 9 w 20"/>
              <a:gd name="T25" fmla="*/ 2 h 20"/>
              <a:gd name="T26" fmla="*/ 9 w 20"/>
              <a:gd name="T27" fmla="*/ 3 h 20"/>
              <a:gd name="T28" fmla="*/ 9 w 20"/>
              <a:gd name="T29" fmla="*/ 3 h 20"/>
              <a:gd name="T30" fmla="*/ 8 w 20"/>
              <a:gd name="T31" fmla="*/ 4 h 20"/>
              <a:gd name="T32" fmla="*/ 7 w 20"/>
              <a:gd name="T33" fmla="*/ 4 h 20"/>
              <a:gd name="T34" fmla="*/ 6 w 20"/>
              <a:gd name="T35" fmla="*/ 5 h 20"/>
              <a:gd name="T36" fmla="*/ 5 w 20"/>
              <a:gd name="T37" fmla="*/ 6 h 20"/>
              <a:gd name="T38" fmla="*/ 5 w 20"/>
              <a:gd name="T39" fmla="*/ 7 h 20"/>
              <a:gd name="T40" fmla="*/ 5 w 20"/>
              <a:gd name="T41" fmla="*/ 7 h 20"/>
              <a:gd name="T42" fmla="*/ 4 w 20"/>
              <a:gd name="T43" fmla="*/ 7 h 20"/>
              <a:gd name="T44" fmla="*/ 3 w 20"/>
              <a:gd name="T45" fmla="*/ 7 h 20"/>
              <a:gd name="T46" fmla="*/ 3 w 20"/>
              <a:gd name="T47" fmla="*/ 6 h 20"/>
              <a:gd name="T48" fmla="*/ 2 w 20"/>
              <a:gd name="T49" fmla="*/ 6 h 20"/>
              <a:gd name="T50" fmla="*/ 1 w 20"/>
              <a:gd name="T51" fmla="*/ 6 h 20"/>
              <a:gd name="T52" fmla="*/ 0 w 20"/>
              <a:gd name="T53" fmla="*/ 6 h 20"/>
              <a:gd name="T54" fmla="*/ 1 w 20"/>
              <a:gd name="T55" fmla="*/ 6 h 20"/>
              <a:gd name="T56" fmla="*/ 1 w 20"/>
              <a:gd name="T57" fmla="*/ 7 h 20"/>
              <a:gd name="T58" fmla="*/ 2 w 20"/>
              <a:gd name="T59" fmla="*/ 8 h 20"/>
              <a:gd name="T60" fmla="*/ 2 w 20"/>
              <a:gd name="T61" fmla="*/ 9 h 20"/>
              <a:gd name="T62" fmla="*/ 3 w 20"/>
              <a:gd name="T63" fmla="*/ 11 h 20"/>
              <a:gd name="T64" fmla="*/ 3 w 20"/>
              <a:gd name="T65" fmla="*/ 12 h 20"/>
              <a:gd name="T66" fmla="*/ 4 w 20"/>
              <a:gd name="T67" fmla="*/ 13 h 20"/>
              <a:gd name="T68" fmla="*/ 5 w 20"/>
              <a:gd name="T69" fmla="*/ 13 h 20"/>
              <a:gd name="T70" fmla="*/ 6 w 20"/>
              <a:gd name="T71" fmla="*/ 14 h 20"/>
              <a:gd name="T72" fmla="*/ 6 w 20"/>
              <a:gd name="T73" fmla="*/ 15 h 20"/>
              <a:gd name="T74" fmla="*/ 7 w 20"/>
              <a:gd name="T75" fmla="*/ 16 h 20"/>
              <a:gd name="T76" fmla="*/ 8 w 20"/>
              <a:gd name="T77" fmla="*/ 17 h 20"/>
              <a:gd name="T78" fmla="*/ 9 w 20"/>
              <a:gd name="T79" fmla="*/ 17 h 20"/>
              <a:gd name="T80" fmla="*/ 10 w 20"/>
              <a:gd name="T81" fmla="*/ 19 h 20"/>
              <a:gd name="T82" fmla="*/ 11 w 20"/>
              <a:gd name="T83" fmla="*/ 19 h 20"/>
              <a:gd name="T84" fmla="*/ 12 w 20"/>
              <a:gd name="T85" fmla="*/ 19 h 20"/>
              <a:gd name="T86" fmla="*/ 14 w 20"/>
              <a:gd name="T87" fmla="*/ 20 h 20"/>
              <a:gd name="T88" fmla="*/ 15 w 20"/>
              <a:gd name="T89" fmla="*/ 20 h 20"/>
              <a:gd name="T90" fmla="*/ 15 w 20"/>
              <a:gd name="T91" fmla="*/ 20 h 20"/>
              <a:gd name="T92" fmla="*/ 16 w 20"/>
              <a:gd name="T93" fmla="*/ 19 h 20"/>
              <a:gd name="T94" fmla="*/ 17 w 20"/>
              <a:gd name="T95" fmla="*/ 18 h 20"/>
              <a:gd name="T96" fmla="*/ 17 w 20"/>
              <a:gd name="T97" fmla="*/ 17 h 20"/>
              <a:gd name="T98" fmla="*/ 18 w 20"/>
              <a:gd name="T99" fmla="*/ 16 h 20"/>
              <a:gd name="T100" fmla="*/ 19 w 20"/>
              <a:gd name="T101" fmla="*/ 15 h 20"/>
              <a:gd name="T102" fmla="*/ 19 w 20"/>
              <a:gd name="T103" fmla="*/ 14 h 20"/>
              <a:gd name="T104" fmla="*/ 20 w 20"/>
              <a:gd name="T105" fmla="*/ 12 h 20"/>
              <a:gd name="T106" fmla="*/ 20 w 20"/>
              <a:gd name="T107" fmla="*/ 10 h 20"/>
              <a:gd name="T108" fmla="*/ 20 w 20"/>
              <a:gd name="T109" fmla="*/ 8 h 20"/>
              <a:gd name="T110" fmla="*/ 20 w 20"/>
              <a:gd name="T111" fmla="*/ 6 h 20"/>
              <a:gd name="T112" fmla="*/ 20 w 20"/>
              <a:gd name="T113" fmla="*/ 4 h 20"/>
              <a:gd name="T114" fmla="*/ 20 w 20"/>
              <a:gd name="T115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" h="20">
                <a:moveTo>
                  <a:pt x="20" y="3"/>
                </a:moveTo>
                <a:cubicBezTo>
                  <a:pt x="20" y="3"/>
                  <a:pt x="19" y="3"/>
                  <a:pt x="19" y="3"/>
                </a:cubicBezTo>
                <a:cubicBezTo>
                  <a:pt x="19" y="2"/>
                  <a:pt x="18" y="2"/>
                  <a:pt x="18" y="2"/>
                </a:cubicBezTo>
                <a:cubicBezTo>
                  <a:pt x="17" y="2"/>
                  <a:pt x="17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9" y="2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6" y="5"/>
                </a:cubicBezTo>
                <a:cubicBezTo>
                  <a:pt x="6" y="6"/>
                  <a:pt x="6" y="6"/>
                  <a:pt x="5" y="6"/>
                </a:cubicBezTo>
                <a:cubicBezTo>
                  <a:pt x="5" y="6"/>
                  <a:pt x="6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2" y="7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10"/>
                  <a:pt x="2" y="10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15"/>
                  <a:pt x="6" y="16"/>
                  <a:pt x="7" y="16"/>
                </a:cubicBezTo>
                <a:cubicBezTo>
                  <a:pt x="7" y="17"/>
                  <a:pt x="7" y="17"/>
                  <a:pt x="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19"/>
                  <a:pt x="10" y="19"/>
                  <a:pt x="11" y="19"/>
                </a:cubicBezTo>
                <a:cubicBezTo>
                  <a:pt x="11" y="20"/>
                  <a:pt x="12" y="19"/>
                  <a:pt x="12" y="19"/>
                </a:cubicBezTo>
                <a:cubicBezTo>
                  <a:pt x="13" y="19"/>
                  <a:pt x="13" y="19"/>
                  <a:pt x="14" y="20"/>
                </a:cubicBezTo>
                <a:cubicBezTo>
                  <a:pt x="14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6" y="19"/>
                  <a:pt x="16" y="19"/>
                </a:cubicBezTo>
                <a:cubicBezTo>
                  <a:pt x="16" y="18"/>
                  <a:pt x="17" y="18"/>
                  <a:pt x="17" y="18"/>
                </a:cubicBezTo>
                <a:cubicBezTo>
                  <a:pt x="17" y="18"/>
                  <a:pt x="17" y="17"/>
                  <a:pt x="17" y="17"/>
                </a:cubicBezTo>
                <a:cubicBezTo>
                  <a:pt x="18" y="17"/>
                  <a:pt x="18" y="17"/>
                  <a:pt x="18" y="16"/>
                </a:cubicBezTo>
                <a:cubicBezTo>
                  <a:pt x="18" y="16"/>
                  <a:pt x="19" y="15"/>
                  <a:pt x="19" y="15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3"/>
                  <a:pt x="20" y="13"/>
                  <a:pt x="20" y="12"/>
                </a:cubicBezTo>
                <a:cubicBezTo>
                  <a:pt x="20" y="11"/>
                  <a:pt x="20" y="11"/>
                  <a:pt x="20" y="10"/>
                </a:cubicBezTo>
                <a:cubicBezTo>
                  <a:pt x="20" y="9"/>
                  <a:pt x="20" y="9"/>
                  <a:pt x="20" y="8"/>
                </a:cubicBezTo>
                <a:cubicBezTo>
                  <a:pt x="20" y="7"/>
                  <a:pt x="20" y="7"/>
                  <a:pt x="20" y="6"/>
                </a:cubicBezTo>
                <a:cubicBezTo>
                  <a:pt x="20" y="5"/>
                  <a:pt x="20" y="5"/>
                  <a:pt x="20" y="4"/>
                </a:cubicBezTo>
                <a:cubicBezTo>
                  <a:pt x="20" y="4"/>
                  <a:pt x="20" y="3"/>
                  <a:pt x="2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3" name="Freeform 57">
            <a:extLst>
              <a:ext uri="{FF2B5EF4-FFF2-40B4-BE49-F238E27FC236}">
                <a16:creationId xmlns:a16="http://schemas.microsoft.com/office/drawing/2014/main" id="{60DEA67A-3DE9-1E47-802A-8F5D76A26588}"/>
              </a:ext>
            </a:extLst>
          </p:cNvPr>
          <p:cNvSpPr>
            <a:spLocks/>
          </p:cNvSpPr>
          <p:nvPr/>
        </p:nvSpPr>
        <p:spPr bwMode="auto">
          <a:xfrm>
            <a:off x="6548986" y="4279876"/>
            <a:ext cx="180696" cy="201856"/>
          </a:xfrm>
          <a:custGeom>
            <a:avLst/>
            <a:gdLst>
              <a:gd name="T0" fmla="*/ 14 w 14"/>
              <a:gd name="T1" fmla="*/ 5 h 16"/>
              <a:gd name="T2" fmla="*/ 14 w 14"/>
              <a:gd name="T3" fmla="*/ 4 h 16"/>
              <a:gd name="T4" fmla="*/ 13 w 14"/>
              <a:gd name="T5" fmla="*/ 3 h 16"/>
              <a:gd name="T6" fmla="*/ 12 w 14"/>
              <a:gd name="T7" fmla="*/ 1 h 16"/>
              <a:gd name="T8" fmla="*/ 12 w 14"/>
              <a:gd name="T9" fmla="*/ 1 h 16"/>
              <a:gd name="T10" fmla="*/ 11 w 14"/>
              <a:gd name="T11" fmla="*/ 0 h 16"/>
              <a:gd name="T12" fmla="*/ 11 w 14"/>
              <a:gd name="T13" fmla="*/ 0 h 16"/>
              <a:gd name="T14" fmla="*/ 10 w 14"/>
              <a:gd name="T15" fmla="*/ 0 h 16"/>
              <a:gd name="T16" fmla="*/ 9 w 14"/>
              <a:gd name="T17" fmla="*/ 1 h 16"/>
              <a:gd name="T18" fmla="*/ 8 w 14"/>
              <a:gd name="T19" fmla="*/ 1 h 16"/>
              <a:gd name="T20" fmla="*/ 7 w 14"/>
              <a:gd name="T21" fmla="*/ 1 h 16"/>
              <a:gd name="T22" fmla="*/ 7 w 14"/>
              <a:gd name="T23" fmla="*/ 1 h 16"/>
              <a:gd name="T24" fmla="*/ 5 w 14"/>
              <a:gd name="T25" fmla="*/ 1 h 16"/>
              <a:gd name="T26" fmla="*/ 4 w 14"/>
              <a:gd name="T27" fmla="*/ 1 h 16"/>
              <a:gd name="T28" fmla="*/ 3 w 14"/>
              <a:gd name="T29" fmla="*/ 1 h 16"/>
              <a:gd name="T30" fmla="*/ 3 w 14"/>
              <a:gd name="T31" fmla="*/ 1 h 16"/>
              <a:gd name="T32" fmla="*/ 3 w 14"/>
              <a:gd name="T33" fmla="*/ 3 h 16"/>
              <a:gd name="T34" fmla="*/ 3 w 14"/>
              <a:gd name="T35" fmla="*/ 4 h 16"/>
              <a:gd name="T36" fmla="*/ 4 w 14"/>
              <a:gd name="T37" fmla="*/ 5 h 16"/>
              <a:gd name="T38" fmla="*/ 4 w 14"/>
              <a:gd name="T39" fmla="*/ 6 h 16"/>
              <a:gd name="T40" fmla="*/ 4 w 14"/>
              <a:gd name="T41" fmla="*/ 6 h 16"/>
              <a:gd name="T42" fmla="*/ 4 w 14"/>
              <a:gd name="T43" fmla="*/ 6 h 16"/>
              <a:gd name="T44" fmla="*/ 3 w 14"/>
              <a:gd name="T45" fmla="*/ 7 h 16"/>
              <a:gd name="T46" fmla="*/ 3 w 14"/>
              <a:gd name="T47" fmla="*/ 7 h 16"/>
              <a:gd name="T48" fmla="*/ 3 w 14"/>
              <a:gd name="T49" fmla="*/ 8 h 16"/>
              <a:gd name="T50" fmla="*/ 2 w 14"/>
              <a:gd name="T51" fmla="*/ 8 h 16"/>
              <a:gd name="T52" fmla="*/ 1 w 14"/>
              <a:gd name="T53" fmla="*/ 9 h 16"/>
              <a:gd name="T54" fmla="*/ 1 w 14"/>
              <a:gd name="T55" fmla="*/ 11 h 16"/>
              <a:gd name="T56" fmla="*/ 0 w 14"/>
              <a:gd name="T57" fmla="*/ 13 h 16"/>
              <a:gd name="T58" fmla="*/ 0 w 14"/>
              <a:gd name="T59" fmla="*/ 15 h 16"/>
              <a:gd name="T60" fmla="*/ 0 w 14"/>
              <a:gd name="T61" fmla="*/ 15 h 16"/>
              <a:gd name="T62" fmla="*/ 1 w 14"/>
              <a:gd name="T63" fmla="*/ 16 h 16"/>
              <a:gd name="T64" fmla="*/ 2 w 14"/>
              <a:gd name="T65" fmla="*/ 15 h 16"/>
              <a:gd name="T66" fmla="*/ 3 w 14"/>
              <a:gd name="T67" fmla="*/ 15 h 16"/>
              <a:gd name="T68" fmla="*/ 5 w 14"/>
              <a:gd name="T69" fmla="*/ 15 h 16"/>
              <a:gd name="T70" fmla="*/ 6 w 14"/>
              <a:gd name="T71" fmla="*/ 15 h 16"/>
              <a:gd name="T72" fmla="*/ 6 w 14"/>
              <a:gd name="T73" fmla="*/ 15 h 16"/>
              <a:gd name="T74" fmla="*/ 6 w 14"/>
              <a:gd name="T75" fmla="*/ 14 h 16"/>
              <a:gd name="T76" fmla="*/ 7 w 14"/>
              <a:gd name="T77" fmla="*/ 13 h 16"/>
              <a:gd name="T78" fmla="*/ 7 w 14"/>
              <a:gd name="T79" fmla="*/ 12 h 16"/>
              <a:gd name="T80" fmla="*/ 8 w 14"/>
              <a:gd name="T81" fmla="*/ 11 h 16"/>
              <a:gd name="T82" fmla="*/ 9 w 14"/>
              <a:gd name="T83" fmla="*/ 11 h 16"/>
              <a:gd name="T84" fmla="*/ 10 w 14"/>
              <a:gd name="T85" fmla="*/ 11 h 16"/>
              <a:gd name="T86" fmla="*/ 11 w 14"/>
              <a:gd name="T87" fmla="*/ 11 h 16"/>
              <a:gd name="T88" fmla="*/ 11 w 14"/>
              <a:gd name="T89" fmla="*/ 12 h 16"/>
              <a:gd name="T90" fmla="*/ 11 w 14"/>
              <a:gd name="T91" fmla="*/ 12 h 16"/>
              <a:gd name="T92" fmla="*/ 11 w 14"/>
              <a:gd name="T93" fmla="*/ 10 h 16"/>
              <a:gd name="T94" fmla="*/ 12 w 14"/>
              <a:gd name="T95" fmla="*/ 9 h 16"/>
              <a:gd name="T96" fmla="*/ 13 w 14"/>
              <a:gd name="T97" fmla="*/ 8 h 16"/>
              <a:gd name="T98" fmla="*/ 14 w 14"/>
              <a:gd name="T99" fmla="*/ 8 h 16"/>
              <a:gd name="T100" fmla="*/ 14 w 14"/>
              <a:gd name="T101" fmla="*/ 6 h 16"/>
              <a:gd name="T102" fmla="*/ 14 w 14"/>
              <a:gd name="T103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" h="16">
                <a:moveTo>
                  <a:pt x="14" y="5"/>
                </a:moveTo>
                <a:cubicBezTo>
                  <a:pt x="14" y="5"/>
                  <a:pt x="14" y="4"/>
                  <a:pt x="14" y="4"/>
                </a:cubicBezTo>
                <a:cubicBezTo>
                  <a:pt x="14" y="3"/>
                  <a:pt x="13" y="3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1" y="9"/>
                </a:cubicBezTo>
                <a:cubicBezTo>
                  <a:pt x="1" y="9"/>
                  <a:pt x="1" y="10"/>
                  <a:pt x="1" y="11"/>
                </a:cubicBezTo>
                <a:cubicBezTo>
                  <a:pt x="0" y="12"/>
                  <a:pt x="1" y="12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1" y="16"/>
                </a:cubicBezTo>
                <a:cubicBezTo>
                  <a:pt x="1" y="16"/>
                  <a:pt x="1" y="15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4" y="14"/>
                  <a:pt x="4" y="15"/>
                  <a:pt x="5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2"/>
                  <a:pt x="8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1"/>
                  <a:pt x="11" y="11"/>
                  <a:pt x="11" y="10"/>
                </a:cubicBezTo>
                <a:cubicBezTo>
                  <a:pt x="11" y="10"/>
                  <a:pt x="12" y="10"/>
                  <a:pt x="12" y="9"/>
                </a:cubicBezTo>
                <a:cubicBezTo>
                  <a:pt x="12" y="9"/>
                  <a:pt x="12" y="9"/>
                  <a:pt x="13" y="8"/>
                </a:cubicBezTo>
                <a:cubicBezTo>
                  <a:pt x="13" y="8"/>
                  <a:pt x="13" y="8"/>
                  <a:pt x="14" y="8"/>
                </a:cubicBezTo>
                <a:cubicBezTo>
                  <a:pt x="14" y="7"/>
                  <a:pt x="14" y="7"/>
                  <a:pt x="14" y="6"/>
                </a:cubicBezTo>
                <a:cubicBezTo>
                  <a:pt x="14" y="6"/>
                  <a:pt x="14" y="6"/>
                  <a:pt x="14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4" name="Freeform 58">
            <a:extLst>
              <a:ext uri="{FF2B5EF4-FFF2-40B4-BE49-F238E27FC236}">
                <a16:creationId xmlns:a16="http://schemas.microsoft.com/office/drawing/2014/main" id="{0B97E8A7-CE82-C84E-96DF-55D173F79BBD}"/>
              </a:ext>
            </a:extLst>
          </p:cNvPr>
          <p:cNvSpPr>
            <a:spLocks/>
          </p:cNvSpPr>
          <p:nvPr/>
        </p:nvSpPr>
        <p:spPr bwMode="auto">
          <a:xfrm>
            <a:off x="5010219" y="3370602"/>
            <a:ext cx="11412" cy="12964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5" name="Freeform 59">
            <a:extLst>
              <a:ext uri="{FF2B5EF4-FFF2-40B4-BE49-F238E27FC236}">
                <a16:creationId xmlns:a16="http://schemas.microsoft.com/office/drawing/2014/main" id="{78046854-B99E-1640-A086-6375DA36F938}"/>
              </a:ext>
            </a:extLst>
          </p:cNvPr>
          <p:cNvSpPr>
            <a:spLocks/>
          </p:cNvSpPr>
          <p:nvPr/>
        </p:nvSpPr>
        <p:spPr bwMode="auto">
          <a:xfrm>
            <a:off x="5010219" y="338356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6" name="Freeform 60">
            <a:extLst>
              <a:ext uri="{FF2B5EF4-FFF2-40B4-BE49-F238E27FC236}">
                <a16:creationId xmlns:a16="http://schemas.microsoft.com/office/drawing/2014/main" id="{B2386820-8D6D-8246-B445-0DC8C2193E7C}"/>
              </a:ext>
            </a:extLst>
          </p:cNvPr>
          <p:cNvSpPr>
            <a:spLocks/>
          </p:cNvSpPr>
          <p:nvPr/>
        </p:nvSpPr>
        <p:spPr bwMode="auto">
          <a:xfrm>
            <a:off x="5048260" y="3383566"/>
            <a:ext cx="26629" cy="25926"/>
          </a:xfrm>
          <a:custGeom>
            <a:avLst/>
            <a:gdLst>
              <a:gd name="T0" fmla="*/ 0 w 2"/>
              <a:gd name="T1" fmla="*/ 1 h 2"/>
              <a:gd name="T2" fmla="*/ 1 w 2"/>
              <a:gd name="T3" fmla="*/ 2 h 2"/>
              <a:gd name="T4" fmla="*/ 2 w 2"/>
              <a:gd name="T5" fmla="*/ 1 h 2"/>
              <a:gd name="T6" fmla="*/ 2 w 2"/>
              <a:gd name="T7" fmla="*/ 1 h 2"/>
              <a:gd name="T8" fmla="*/ 2 w 2"/>
              <a:gd name="T9" fmla="*/ 0 h 2"/>
              <a:gd name="T10" fmla="*/ 1 w 2"/>
              <a:gd name="T11" fmla="*/ 0 h 2"/>
              <a:gd name="T12" fmla="*/ 0 w 2"/>
              <a:gd name="T13" fmla="*/ 0 h 2"/>
              <a:gd name="T14" fmla="*/ 0 w 2"/>
              <a:gd name="T15" fmla="*/ 1 h 2"/>
              <a:gd name="T16" fmla="*/ 0 w 2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7" name="Freeform 61">
            <a:extLst>
              <a:ext uri="{FF2B5EF4-FFF2-40B4-BE49-F238E27FC236}">
                <a16:creationId xmlns:a16="http://schemas.microsoft.com/office/drawing/2014/main" id="{5C3344B1-E87D-A84D-8AE5-DCD43C66ADA0}"/>
              </a:ext>
            </a:extLst>
          </p:cNvPr>
          <p:cNvSpPr>
            <a:spLocks/>
          </p:cNvSpPr>
          <p:nvPr/>
        </p:nvSpPr>
        <p:spPr bwMode="auto">
          <a:xfrm>
            <a:off x="5086301" y="3396528"/>
            <a:ext cx="13315" cy="25926"/>
          </a:xfrm>
          <a:custGeom>
            <a:avLst/>
            <a:gdLst>
              <a:gd name="T0" fmla="*/ 1 w 1"/>
              <a:gd name="T1" fmla="*/ 2 h 2"/>
              <a:gd name="T2" fmla="*/ 1 w 1"/>
              <a:gd name="T3" fmla="*/ 1 h 2"/>
              <a:gd name="T4" fmla="*/ 1 w 1"/>
              <a:gd name="T5" fmla="*/ 1 h 2"/>
              <a:gd name="T6" fmla="*/ 1 w 1"/>
              <a:gd name="T7" fmla="*/ 0 h 2"/>
              <a:gd name="T8" fmla="*/ 0 w 1"/>
              <a:gd name="T9" fmla="*/ 0 h 2"/>
              <a:gd name="T10" fmla="*/ 0 w 1"/>
              <a:gd name="T11" fmla="*/ 1 h 2"/>
              <a:gd name="T12" fmla="*/ 0 w 1"/>
              <a:gd name="T13" fmla="*/ 1 h 2"/>
              <a:gd name="T14" fmla="*/ 1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8" name="Freeform 62">
            <a:extLst>
              <a:ext uri="{FF2B5EF4-FFF2-40B4-BE49-F238E27FC236}">
                <a16:creationId xmlns:a16="http://schemas.microsoft.com/office/drawing/2014/main" id="{A54CABD2-4EFE-B64F-9DEC-45E5FD3EF769}"/>
              </a:ext>
            </a:extLst>
          </p:cNvPr>
          <p:cNvSpPr>
            <a:spLocks/>
          </p:cNvSpPr>
          <p:nvPr/>
        </p:nvSpPr>
        <p:spPr bwMode="auto">
          <a:xfrm>
            <a:off x="5126245" y="3370602"/>
            <a:ext cx="24727" cy="38890"/>
          </a:xfrm>
          <a:custGeom>
            <a:avLst/>
            <a:gdLst>
              <a:gd name="T0" fmla="*/ 1 w 2"/>
              <a:gd name="T1" fmla="*/ 3 h 3"/>
              <a:gd name="T2" fmla="*/ 2 w 2"/>
              <a:gd name="T3" fmla="*/ 2 h 3"/>
              <a:gd name="T4" fmla="*/ 2 w 2"/>
              <a:gd name="T5" fmla="*/ 2 h 3"/>
              <a:gd name="T6" fmla="*/ 2 w 2"/>
              <a:gd name="T7" fmla="*/ 1 h 3"/>
              <a:gd name="T8" fmla="*/ 2 w 2"/>
              <a:gd name="T9" fmla="*/ 1 h 3"/>
              <a:gd name="T10" fmla="*/ 1 w 2"/>
              <a:gd name="T11" fmla="*/ 0 h 3"/>
              <a:gd name="T12" fmla="*/ 1 w 2"/>
              <a:gd name="T13" fmla="*/ 1 h 3"/>
              <a:gd name="T14" fmla="*/ 0 w 2"/>
              <a:gd name="T15" fmla="*/ 2 h 3"/>
              <a:gd name="T16" fmla="*/ 0 w 2"/>
              <a:gd name="T17" fmla="*/ 2 h 3"/>
              <a:gd name="T18" fmla="*/ 1 w 2"/>
              <a:gd name="T1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9" name="Freeform 63">
            <a:extLst>
              <a:ext uri="{FF2B5EF4-FFF2-40B4-BE49-F238E27FC236}">
                <a16:creationId xmlns:a16="http://schemas.microsoft.com/office/drawing/2014/main" id="{702822DF-F44A-1443-B1E3-85703A48E63D}"/>
              </a:ext>
            </a:extLst>
          </p:cNvPr>
          <p:cNvSpPr>
            <a:spLocks/>
          </p:cNvSpPr>
          <p:nvPr/>
        </p:nvSpPr>
        <p:spPr bwMode="auto">
          <a:xfrm>
            <a:off x="5150971" y="3359490"/>
            <a:ext cx="13315" cy="11111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  <a:gd name="T10" fmla="*/ 0 w 1"/>
              <a:gd name="T11" fmla="*/ 1 h 1"/>
              <a:gd name="T12" fmla="*/ 0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0" name="Freeform 64">
            <a:extLst>
              <a:ext uri="{FF2B5EF4-FFF2-40B4-BE49-F238E27FC236}">
                <a16:creationId xmlns:a16="http://schemas.microsoft.com/office/drawing/2014/main" id="{210810A4-F969-FD4D-B034-11A1247E7944}"/>
              </a:ext>
            </a:extLst>
          </p:cNvPr>
          <p:cNvSpPr>
            <a:spLocks/>
          </p:cNvSpPr>
          <p:nvPr/>
        </p:nvSpPr>
        <p:spPr bwMode="auto">
          <a:xfrm>
            <a:off x="7311711" y="3963204"/>
            <a:ext cx="38041" cy="25926"/>
          </a:xfrm>
          <a:custGeom>
            <a:avLst/>
            <a:gdLst>
              <a:gd name="T0" fmla="*/ 2 w 3"/>
              <a:gd name="T1" fmla="*/ 0 h 2"/>
              <a:gd name="T2" fmla="*/ 1 w 3"/>
              <a:gd name="T3" fmla="*/ 0 h 2"/>
              <a:gd name="T4" fmla="*/ 0 w 3"/>
              <a:gd name="T5" fmla="*/ 1 h 2"/>
              <a:gd name="T6" fmla="*/ 0 w 3"/>
              <a:gd name="T7" fmla="*/ 2 h 2"/>
              <a:gd name="T8" fmla="*/ 1 w 3"/>
              <a:gd name="T9" fmla="*/ 2 h 2"/>
              <a:gd name="T10" fmla="*/ 1 w 3"/>
              <a:gd name="T11" fmla="*/ 2 h 2"/>
              <a:gd name="T12" fmla="*/ 2 w 3"/>
              <a:gd name="T13" fmla="*/ 1 h 2"/>
              <a:gd name="T14" fmla="*/ 3 w 3"/>
              <a:gd name="T15" fmla="*/ 1 h 2"/>
              <a:gd name="T16" fmla="*/ 3 w 3"/>
              <a:gd name="T17" fmla="*/ 1 h 2"/>
              <a:gd name="T18" fmla="*/ 2 w 3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1" name="Freeform 65">
            <a:extLst>
              <a:ext uri="{FF2B5EF4-FFF2-40B4-BE49-F238E27FC236}">
                <a16:creationId xmlns:a16="http://schemas.microsoft.com/office/drawing/2014/main" id="{120F3CE5-8510-FA4D-BD57-324353642B8F}"/>
              </a:ext>
            </a:extLst>
          </p:cNvPr>
          <p:cNvSpPr>
            <a:spLocks/>
          </p:cNvSpPr>
          <p:nvPr/>
        </p:nvSpPr>
        <p:spPr bwMode="auto">
          <a:xfrm>
            <a:off x="6250362" y="2426142"/>
            <a:ext cx="182598" cy="162966"/>
          </a:xfrm>
          <a:custGeom>
            <a:avLst/>
            <a:gdLst>
              <a:gd name="T0" fmla="*/ 0 w 14"/>
              <a:gd name="T1" fmla="*/ 8 h 13"/>
              <a:gd name="T2" fmla="*/ 0 w 14"/>
              <a:gd name="T3" fmla="*/ 9 h 13"/>
              <a:gd name="T4" fmla="*/ 0 w 14"/>
              <a:gd name="T5" fmla="*/ 9 h 13"/>
              <a:gd name="T6" fmla="*/ 0 w 14"/>
              <a:gd name="T7" fmla="*/ 11 h 13"/>
              <a:gd name="T8" fmla="*/ 1 w 14"/>
              <a:gd name="T9" fmla="*/ 12 h 13"/>
              <a:gd name="T10" fmla="*/ 1 w 14"/>
              <a:gd name="T11" fmla="*/ 12 h 13"/>
              <a:gd name="T12" fmla="*/ 2 w 14"/>
              <a:gd name="T13" fmla="*/ 11 h 13"/>
              <a:gd name="T14" fmla="*/ 3 w 14"/>
              <a:gd name="T15" fmla="*/ 10 h 13"/>
              <a:gd name="T16" fmla="*/ 3 w 14"/>
              <a:gd name="T17" fmla="*/ 11 h 13"/>
              <a:gd name="T18" fmla="*/ 5 w 14"/>
              <a:gd name="T19" fmla="*/ 11 h 13"/>
              <a:gd name="T20" fmla="*/ 5 w 14"/>
              <a:gd name="T21" fmla="*/ 11 h 13"/>
              <a:gd name="T22" fmla="*/ 6 w 14"/>
              <a:gd name="T23" fmla="*/ 11 h 13"/>
              <a:gd name="T24" fmla="*/ 7 w 14"/>
              <a:gd name="T25" fmla="*/ 12 h 13"/>
              <a:gd name="T26" fmla="*/ 8 w 14"/>
              <a:gd name="T27" fmla="*/ 12 h 13"/>
              <a:gd name="T28" fmla="*/ 8 w 14"/>
              <a:gd name="T29" fmla="*/ 12 h 13"/>
              <a:gd name="T30" fmla="*/ 9 w 14"/>
              <a:gd name="T31" fmla="*/ 12 h 13"/>
              <a:gd name="T32" fmla="*/ 10 w 14"/>
              <a:gd name="T33" fmla="*/ 13 h 13"/>
              <a:gd name="T34" fmla="*/ 11 w 14"/>
              <a:gd name="T35" fmla="*/ 12 h 13"/>
              <a:gd name="T36" fmla="*/ 11 w 14"/>
              <a:gd name="T37" fmla="*/ 11 h 13"/>
              <a:gd name="T38" fmla="*/ 12 w 14"/>
              <a:gd name="T39" fmla="*/ 10 h 13"/>
              <a:gd name="T40" fmla="*/ 12 w 14"/>
              <a:gd name="T41" fmla="*/ 10 h 13"/>
              <a:gd name="T42" fmla="*/ 12 w 14"/>
              <a:gd name="T43" fmla="*/ 10 h 13"/>
              <a:gd name="T44" fmla="*/ 12 w 14"/>
              <a:gd name="T45" fmla="*/ 9 h 13"/>
              <a:gd name="T46" fmla="*/ 12 w 14"/>
              <a:gd name="T47" fmla="*/ 8 h 13"/>
              <a:gd name="T48" fmla="*/ 13 w 14"/>
              <a:gd name="T49" fmla="*/ 8 h 13"/>
              <a:gd name="T50" fmla="*/ 14 w 14"/>
              <a:gd name="T51" fmla="*/ 8 h 13"/>
              <a:gd name="T52" fmla="*/ 13 w 14"/>
              <a:gd name="T53" fmla="*/ 7 h 13"/>
              <a:gd name="T54" fmla="*/ 12 w 14"/>
              <a:gd name="T55" fmla="*/ 6 h 13"/>
              <a:gd name="T56" fmla="*/ 12 w 14"/>
              <a:gd name="T57" fmla="*/ 5 h 13"/>
              <a:gd name="T58" fmla="*/ 12 w 14"/>
              <a:gd name="T59" fmla="*/ 4 h 13"/>
              <a:gd name="T60" fmla="*/ 11 w 14"/>
              <a:gd name="T61" fmla="*/ 3 h 13"/>
              <a:gd name="T62" fmla="*/ 10 w 14"/>
              <a:gd name="T63" fmla="*/ 2 h 13"/>
              <a:gd name="T64" fmla="*/ 9 w 14"/>
              <a:gd name="T65" fmla="*/ 1 h 13"/>
              <a:gd name="T66" fmla="*/ 8 w 14"/>
              <a:gd name="T67" fmla="*/ 1 h 13"/>
              <a:gd name="T68" fmla="*/ 8 w 14"/>
              <a:gd name="T69" fmla="*/ 1 h 13"/>
              <a:gd name="T70" fmla="*/ 6 w 14"/>
              <a:gd name="T71" fmla="*/ 0 h 13"/>
              <a:gd name="T72" fmla="*/ 6 w 14"/>
              <a:gd name="T73" fmla="*/ 0 h 13"/>
              <a:gd name="T74" fmla="*/ 5 w 14"/>
              <a:gd name="T75" fmla="*/ 0 h 13"/>
              <a:gd name="T76" fmla="*/ 5 w 14"/>
              <a:gd name="T77" fmla="*/ 0 h 13"/>
              <a:gd name="T78" fmla="*/ 4 w 14"/>
              <a:gd name="T79" fmla="*/ 0 h 13"/>
              <a:gd name="T80" fmla="*/ 3 w 14"/>
              <a:gd name="T81" fmla="*/ 0 h 13"/>
              <a:gd name="T82" fmla="*/ 3 w 14"/>
              <a:gd name="T83" fmla="*/ 2 h 13"/>
              <a:gd name="T84" fmla="*/ 2 w 14"/>
              <a:gd name="T85" fmla="*/ 2 h 13"/>
              <a:gd name="T86" fmla="*/ 1 w 14"/>
              <a:gd name="T87" fmla="*/ 3 h 13"/>
              <a:gd name="T88" fmla="*/ 0 w 14"/>
              <a:gd name="T89" fmla="*/ 4 h 13"/>
              <a:gd name="T90" fmla="*/ 0 w 14"/>
              <a:gd name="T91" fmla="*/ 5 h 13"/>
              <a:gd name="T92" fmla="*/ 0 w 14"/>
              <a:gd name="T93" fmla="*/ 5 h 13"/>
              <a:gd name="T94" fmla="*/ 0 w 14"/>
              <a:gd name="T95" fmla="*/ 6 h 13"/>
              <a:gd name="T96" fmla="*/ 1 w 14"/>
              <a:gd name="T97" fmla="*/ 7 h 13"/>
              <a:gd name="T98" fmla="*/ 1 w 14"/>
              <a:gd name="T99" fmla="*/ 8 h 13"/>
              <a:gd name="T100" fmla="*/ 0 w 14"/>
              <a:gd name="T10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" h="13"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10"/>
                  <a:pt x="0" y="10"/>
                  <a:pt x="0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7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9" y="12"/>
                  <a:pt x="9" y="13"/>
                  <a:pt x="10" y="13"/>
                </a:cubicBezTo>
                <a:cubicBezTo>
                  <a:pt x="10" y="13"/>
                  <a:pt x="11" y="13"/>
                  <a:pt x="11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8"/>
                  <a:pt x="12" y="8"/>
                  <a:pt x="12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4" y="8"/>
                  <a:pt x="14" y="8"/>
                </a:cubicBezTo>
                <a:cubicBezTo>
                  <a:pt x="14" y="7"/>
                  <a:pt x="13" y="7"/>
                  <a:pt x="13" y="7"/>
                </a:cubicBezTo>
                <a:cubicBezTo>
                  <a:pt x="13" y="6"/>
                  <a:pt x="13" y="6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1" y="5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0" y="3"/>
                  <a:pt x="10" y="2"/>
                </a:cubicBez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2" name="Freeform 66">
            <a:extLst>
              <a:ext uri="{FF2B5EF4-FFF2-40B4-BE49-F238E27FC236}">
                <a16:creationId xmlns:a16="http://schemas.microsoft.com/office/drawing/2014/main" id="{7E2D3A86-CB2A-C641-81AC-587EAF310BCF}"/>
              </a:ext>
            </a:extLst>
          </p:cNvPr>
          <p:cNvSpPr>
            <a:spLocks/>
          </p:cNvSpPr>
          <p:nvPr/>
        </p:nvSpPr>
        <p:spPr bwMode="auto">
          <a:xfrm>
            <a:off x="6082981" y="2337252"/>
            <a:ext cx="26629" cy="37038"/>
          </a:xfrm>
          <a:custGeom>
            <a:avLst/>
            <a:gdLst>
              <a:gd name="T0" fmla="*/ 0 w 2"/>
              <a:gd name="T1" fmla="*/ 3 h 3"/>
              <a:gd name="T2" fmla="*/ 1 w 2"/>
              <a:gd name="T3" fmla="*/ 3 h 3"/>
              <a:gd name="T4" fmla="*/ 1 w 2"/>
              <a:gd name="T5" fmla="*/ 2 h 3"/>
              <a:gd name="T6" fmla="*/ 2 w 2"/>
              <a:gd name="T7" fmla="*/ 1 h 3"/>
              <a:gd name="T8" fmla="*/ 2 w 2"/>
              <a:gd name="T9" fmla="*/ 0 h 3"/>
              <a:gd name="T10" fmla="*/ 1 w 2"/>
              <a:gd name="T11" fmla="*/ 0 h 3"/>
              <a:gd name="T12" fmla="*/ 0 w 2"/>
              <a:gd name="T13" fmla="*/ 1 h 3"/>
              <a:gd name="T14" fmla="*/ 0 w 2"/>
              <a:gd name="T15" fmla="*/ 2 h 3"/>
              <a:gd name="T16" fmla="*/ 0 w 2"/>
              <a:gd name="T17" fmla="*/ 2 h 3"/>
              <a:gd name="T18" fmla="*/ 0 w 2"/>
              <a:gd name="T1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3" name="Freeform 67">
            <a:extLst>
              <a:ext uri="{FF2B5EF4-FFF2-40B4-BE49-F238E27FC236}">
                <a16:creationId xmlns:a16="http://schemas.microsoft.com/office/drawing/2014/main" id="{6FD144EB-8DFD-BB4A-B819-C1D83548EB9D}"/>
              </a:ext>
            </a:extLst>
          </p:cNvPr>
          <p:cNvSpPr>
            <a:spLocks/>
          </p:cNvSpPr>
          <p:nvPr/>
        </p:nvSpPr>
        <p:spPr bwMode="auto">
          <a:xfrm>
            <a:off x="6031626" y="2374290"/>
            <a:ext cx="24727" cy="25926"/>
          </a:xfrm>
          <a:custGeom>
            <a:avLst/>
            <a:gdLst>
              <a:gd name="T0" fmla="*/ 1 w 2"/>
              <a:gd name="T1" fmla="*/ 0 h 2"/>
              <a:gd name="T2" fmla="*/ 1 w 2"/>
              <a:gd name="T3" fmla="*/ 1 h 2"/>
              <a:gd name="T4" fmla="*/ 1 w 2"/>
              <a:gd name="T5" fmla="*/ 2 h 2"/>
              <a:gd name="T6" fmla="*/ 1 w 2"/>
              <a:gd name="T7" fmla="*/ 1 h 2"/>
              <a:gd name="T8" fmla="*/ 2 w 2"/>
              <a:gd name="T9" fmla="*/ 1 h 2"/>
              <a:gd name="T10" fmla="*/ 2 w 2"/>
              <a:gd name="T11" fmla="*/ 0 h 2"/>
              <a:gd name="T12" fmla="*/ 1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4" name="Freeform 68">
            <a:extLst>
              <a:ext uri="{FF2B5EF4-FFF2-40B4-BE49-F238E27FC236}">
                <a16:creationId xmlns:a16="http://schemas.microsoft.com/office/drawing/2014/main" id="{B69DBCBC-7CE5-B741-9254-6CC7947037B8}"/>
              </a:ext>
            </a:extLst>
          </p:cNvPr>
          <p:cNvSpPr>
            <a:spLocks/>
          </p:cNvSpPr>
          <p:nvPr/>
        </p:nvSpPr>
        <p:spPr bwMode="auto">
          <a:xfrm>
            <a:off x="5888970" y="1983543"/>
            <a:ext cx="296721" cy="453711"/>
          </a:xfrm>
          <a:custGeom>
            <a:avLst/>
            <a:gdLst>
              <a:gd name="T0" fmla="*/ 1 w 23"/>
              <a:gd name="T1" fmla="*/ 26 h 36"/>
              <a:gd name="T2" fmla="*/ 2 w 23"/>
              <a:gd name="T3" fmla="*/ 27 h 36"/>
              <a:gd name="T4" fmla="*/ 3 w 23"/>
              <a:gd name="T5" fmla="*/ 30 h 36"/>
              <a:gd name="T6" fmla="*/ 4 w 23"/>
              <a:gd name="T7" fmla="*/ 31 h 36"/>
              <a:gd name="T8" fmla="*/ 4 w 23"/>
              <a:gd name="T9" fmla="*/ 33 h 36"/>
              <a:gd name="T10" fmla="*/ 5 w 23"/>
              <a:gd name="T11" fmla="*/ 34 h 36"/>
              <a:gd name="T12" fmla="*/ 7 w 23"/>
              <a:gd name="T13" fmla="*/ 35 h 36"/>
              <a:gd name="T14" fmla="*/ 8 w 23"/>
              <a:gd name="T15" fmla="*/ 34 h 36"/>
              <a:gd name="T16" fmla="*/ 9 w 23"/>
              <a:gd name="T17" fmla="*/ 33 h 36"/>
              <a:gd name="T18" fmla="*/ 10 w 23"/>
              <a:gd name="T19" fmla="*/ 33 h 36"/>
              <a:gd name="T20" fmla="*/ 11 w 23"/>
              <a:gd name="T21" fmla="*/ 31 h 36"/>
              <a:gd name="T22" fmla="*/ 12 w 23"/>
              <a:gd name="T23" fmla="*/ 29 h 36"/>
              <a:gd name="T24" fmla="*/ 12 w 23"/>
              <a:gd name="T25" fmla="*/ 27 h 36"/>
              <a:gd name="T26" fmla="*/ 13 w 23"/>
              <a:gd name="T27" fmla="*/ 26 h 36"/>
              <a:gd name="T28" fmla="*/ 15 w 23"/>
              <a:gd name="T29" fmla="*/ 26 h 36"/>
              <a:gd name="T30" fmla="*/ 15 w 23"/>
              <a:gd name="T31" fmla="*/ 24 h 36"/>
              <a:gd name="T32" fmla="*/ 16 w 23"/>
              <a:gd name="T33" fmla="*/ 23 h 36"/>
              <a:gd name="T34" fmla="*/ 14 w 23"/>
              <a:gd name="T35" fmla="*/ 21 h 36"/>
              <a:gd name="T36" fmla="*/ 13 w 23"/>
              <a:gd name="T37" fmla="*/ 21 h 36"/>
              <a:gd name="T38" fmla="*/ 12 w 23"/>
              <a:gd name="T39" fmla="*/ 19 h 36"/>
              <a:gd name="T40" fmla="*/ 12 w 23"/>
              <a:gd name="T41" fmla="*/ 18 h 36"/>
              <a:gd name="T42" fmla="*/ 13 w 23"/>
              <a:gd name="T43" fmla="*/ 17 h 36"/>
              <a:gd name="T44" fmla="*/ 14 w 23"/>
              <a:gd name="T45" fmla="*/ 16 h 36"/>
              <a:gd name="T46" fmla="*/ 15 w 23"/>
              <a:gd name="T47" fmla="*/ 15 h 36"/>
              <a:gd name="T48" fmla="*/ 16 w 23"/>
              <a:gd name="T49" fmla="*/ 14 h 36"/>
              <a:gd name="T50" fmla="*/ 18 w 23"/>
              <a:gd name="T51" fmla="*/ 13 h 36"/>
              <a:gd name="T52" fmla="*/ 19 w 23"/>
              <a:gd name="T53" fmla="*/ 12 h 36"/>
              <a:gd name="T54" fmla="*/ 19 w 23"/>
              <a:gd name="T55" fmla="*/ 11 h 36"/>
              <a:gd name="T56" fmla="*/ 20 w 23"/>
              <a:gd name="T57" fmla="*/ 9 h 36"/>
              <a:gd name="T58" fmla="*/ 21 w 23"/>
              <a:gd name="T59" fmla="*/ 9 h 36"/>
              <a:gd name="T60" fmla="*/ 22 w 23"/>
              <a:gd name="T61" fmla="*/ 8 h 36"/>
              <a:gd name="T62" fmla="*/ 23 w 23"/>
              <a:gd name="T63" fmla="*/ 7 h 36"/>
              <a:gd name="T64" fmla="*/ 23 w 23"/>
              <a:gd name="T65" fmla="*/ 5 h 36"/>
              <a:gd name="T66" fmla="*/ 22 w 23"/>
              <a:gd name="T67" fmla="*/ 5 h 36"/>
              <a:gd name="T68" fmla="*/ 21 w 23"/>
              <a:gd name="T69" fmla="*/ 3 h 36"/>
              <a:gd name="T70" fmla="*/ 19 w 23"/>
              <a:gd name="T71" fmla="*/ 2 h 36"/>
              <a:gd name="T72" fmla="*/ 17 w 23"/>
              <a:gd name="T73" fmla="*/ 1 h 36"/>
              <a:gd name="T74" fmla="*/ 15 w 23"/>
              <a:gd name="T75" fmla="*/ 0 h 36"/>
              <a:gd name="T76" fmla="*/ 15 w 23"/>
              <a:gd name="T77" fmla="*/ 1 h 36"/>
              <a:gd name="T78" fmla="*/ 14 w 23"/>
              <a:gd name="T79" fmla="*/ 2 h 36"/>
              <a:gd name="T80" fmla="*/ 12 w 23"/>
              <a:gd name="T81" fmla="*/ 2 h 36"/>
              <a:gd name="T82" fmla="*/ 11 w 23"/>
              <a:gd name="T83" fmla="*/ 2 h 36"/>
              <a:gd name="T84" fmla="*/ 9 w 23"/>
              <a:gd name="T85" fmla="*/ 3 h 36"/>
              <a:gd name="T86" fmla="*/ 8 w 23"/>
              <a:gd name="T87" fmla="*/ 5 h 36"/>
              <a:gd name="T88" fmla="*/ 7 w 23"/>
              <a:gd name="T89" fmla="*/ 7 h 36"/>
              <a:gd name="T90" fmla="*/ 5 w 23"/>
              <a:gd name="T91" fmla="*/ 7 h 36"/>
              <a:gd name="T92" fmla="*/ 5 w 23"/>
              <a:gd name="T93" fmla="*/ 9 h 36"/>
              <a:gd name="T94" fmla="*/ 4 w 23"/>
              <a:gd name="T95" fmla="*/ 11 h 36"/>
              <a:gd name="T96" fmla="*/ 5 w 23"/>
              <a:gd name="T97" fmla="*/ 13 h 36"/>
              <a:gd name="T98" fmla="*/ 3 w 23"/>
              <a:gd name="T99" fmla="*/ 13 h 36"/>
              <a:gd name="T100" fmla="*/ 2 w 23"/>
              <a:gd name="T101" fmla="*/ 13 h 36"/>
              <a:gd name="T102" fmla="*/ 1 w 23"/>
              <a:gd name="T103" fmla="*/ 16 h 36"/>
              <a:gd name="T104" fmla="*/ 2 w 23"/>
              <a:gd name="T105" fmla="*/ 18 h 36"/>
              <a:gd name="T106" fmla="*/ 3 w 23"/>
              <a:gd name="T107" fmla="*/ 19 h 36"/>
              <a:gd name="T108" fmla="*/ 2 w 23"/>
              <a:gd name="T109" fmla="*/ 20 h 36"/>
              <a:gd name="T110" fmla="*/ 3 w 23"/>
              <a:gd name="T111" fmla="*/ 22 h 36"/>
              <a:gd name="T112" fmla="*/ 1 w 23"/>
              <a:gd name="T113" fmla="*/ 24 h 36"/>
              <a:gd name="T114" fmla="*/ 2 w 23"/>
              <a:gd name="T115" fmla="*/ 25 h 36"/>
              <a:gd name="T116" fmla="*/ 0 w 23"/>
              <a:gd name="T117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" h="36"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2" y="27"/>
                  <a:pt x="2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3" y="29"/>
                  <a:pt x="3" y="30"/>
                </a:cubicBezTo>
                <a:cubicBezTo>
                  <a:pt x="3" y="30"/>
                  <a:pt x="3" y="30"/>
                  <a:pt x="3" y="31"/>
                </a:cubicBezTo>
                <a:cubicBezTo>
                  <a:pt x="3" y="31"/>
                  <a:pt x="4" y="31"/>
                  <a:pt x="4" y="31"/>
                </a:cubicBezTo>
                <a:cubicBezTo>
                  <a:pt x="4" y="31"/>
                  <a:pt x="4" y="32"/>
                  <a:pt x="4" y="32"/>
                </a:cubicBezTo>
                <a:cubicBezTo>
                  <a:pt x="4" y="32"/>
                  <a:pt x="4" y="32"/>
                  <a:pt x="4" y="33"/>
                </a:cubicBezTo>
                <a:cubicBezTo>
                  <a:pt x="4" y="33"/>
                  <a:pt x="4" y="33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6"/>
                  <a:pt x="6" y="35"/>
                  <a:pt x="7" y="35"/>
                </a:cubicBezTo>
                <a:cubicBezTo>
                  <a:pt x="7" y="35"/>
                  <a:pt x="7" y="35"/>
                  <a:pt x="8" y="35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3"/>
                  <a:pt x="8" y="33"/>
                </a:cubicBezTo>
                <a:cubicBezTo>
                  <a:pt x="8" y="33"/>
                  <a:pt x="8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12" y="31"/>
                  <a:pt x="11" y="31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28"/>
                  <a:pt x="12" y="28"/>
                  <a:pt x="12" y="27"/>
                </a:cubicBezTo>
                <a:cubicBezTo>
                  <a:pt x="12" y="27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5"/>
                  <a:pt x="14" y="25"/>
                </a:cubicBezTo>
                <a:cubicBezTo>
                  <a:pt x="14" y="25"/>
                  <a:pt x="14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6" y="24"/>
                  <a:pt x="16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5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1"/>
                  <a:pt x="12" y="20"/>
                </a:cubicBezTo>
                <a:cubicBezTo>
                  <a:pt x="12" y="20"/>
                  <a:pt x="12" y="20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6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8" y="13"/>
                  <a:pt x="18" y="13"/>
                </a:cubicBezTo>
                <a:cubicBezTo>
                  <a:pt x="18" y="13"/>
                  <a:pt x="18" y="13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9" y="12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ubicBezTo>
                  <a:pt x="19" y="10"/>
                  <a:pt x="20" y="10"/>
                  <a:pt x="20" y="9"/>
                </a:cubicBezTo>
                <a:cubicBezTo>
                  <a:pt x="20" y="9"/>
                  <a:pt x="21" y="9"/>
                  <a:pt x="21" y="9"/>
                </a:cubicBezTo>
                <a:cubicBezTo>
                  <a:pt x="21" y="9"/>
                  <a:pt x="20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7"/>
                  <a:pt x="23" y="7"/>
                </a:cubicBezTo>
                <a:cubicBezTo>
                  <a:pt x="23" y="7"/>
                  <a:pt x="23" y="7"/>
                  <a:pt x="23" y="6"/>
                </a:cubicBezTo>
                <a:cubicBezTo>
                  <a:pt x="23" y="6"/>
                  <a:pt x="23" y="6"/>
                  <a:pt x="23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8" y="2"/>
                  <a:pt x="17" y="2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5" y="1"/>
                  <a:pt x="15" y="1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1"/>
                  <a:pt x="11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8" y="3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6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1"/>
                  <a:pt x="4" y="11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5" y="13"/>
                  <a:pt x="4" y="13"/>
                  <a:pt x="4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2"/>
                  <a:pt x="3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0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4"/>
                  <a:pt x="2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1" y="2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5" name="Freeform 69">
            <a:extLst>
              <a:ext uri="{FF2B5EF4-FFF2-40B4-BE49-F238E27FC236}">
                <a16:creationId xmlns:a16="http://schemas.microsoft.com/office/drawing/2014/main" id="{7D53A91E-5E11-D74E-A50F-8E14814652F9}"/>
              </a:ext>
            </a:extLst>
          </p:cNvPr>
          <p:cNvSpPr>
            <a:spLocks/>
          </p:cNvSpPr>
          <p:nvPr/>
        </p:nvSpPr>
        <p:spPr bwMode="auto">
          <a:xfrm>
            <a:off x="6174279" y="208539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6" name="Freeform 70">
            <a:extLst>
              <a:ext uri="{FF2B5EF4-FFF2-40B4-BE49-F238E27FC236}">
                <a16:creationId xmlns:a16="http://schemas.microsoft.com/office/drawing/2014/main" id="{D87B4ADC-0285-DD4C-B626-4DF21660A7C3}"/>
              </a:ext>
            </a:extLst>
          </p:cNvPr>
          <p:cNvSpPr>
            <a:spLocks/>
          </p:cNvSpPr>
          <p:nvPr/>
        </p:nvSpPr>
        <p:spPr bwMode="auto">
          <a:xfrm>
            <a:off x="6069667" y="2665036"/>
            <a:ext cx="194010" cy="100002"/>
          </a:xfrm>
          <a:custGeom>
            <a:avLst/>
            <a:gdLst>
              <a:gd name="T0" fmla="*/ 14 w 15"/>
              <a:gd name="T1" fmla="*/ 1 h 8"/>
              <a:gd name="T2" fmla="*/ 14 w 15"/>
              <a:gd name="T3" fmla="*/ 1 h 8"/>
              <a:gd name="T4" fmla="*/ 13 w 15"/>
              <a:gd name="T5" fmla="*/ 1 h 8"/>
              <a:gd name="T6" fmla="*/ 12 w 15"/>
              <a:gd name="T7" fmla="*/ 1 h 8"/>
              <a:gd name="T8" fmla="*/ 12 w 15"/>
              <a:gd name="T9" fmla="*/ 0 h 8"/>
              <a:gd name="T10" fmla="*/ 10 w 15"/>
              <a:gd name="T11" fmla="*/ 0 h 8"/>
              <a:gd name="T12" fmla="*/ 10 w 15"/>
              <a:gd name="T13" fmla="*/ 0 h 8"/>
              <a:gd name="T14" fmla="*/ 9 w 15"/>
              <a:gd name="T15" fmla="*/ 0 h 8"/>
              <a:gd name="T16" fmla="*/ 8 w 15"/>
              <a:gd name="T17" fmla="*/ 1 h 8"/>
              <a:gd name="T18" fmla="*/ 7 w 15"/>
              <a:gd name="T19" fmla="*/ 1 h 8"/>
              <a:gd name="T20" fmla="*/ 6 w 15"/>
              <a:gd name="T21" fmla="*/ 1 h 8"/>
              <a:gd name="T22" fmla="*/ 5 w 15"/>
              <a:gd name="T23" fmla="*/ 2 h 8"/>
              <a:gd name="T24" fmla="*/ 3 w 15"/>
              <a:gd name="T25" fmla="*/ 2 h 8"/>
              <a:gd name="T26" fmla="*/ 2 w 15"/>
              <a:gd name="T27" fmla="*/ 2 h 8"/>
              <a:gd name="T28" fmla="*/ 1 w 15"/>
              <a:gd name="T29" fmla="*/ 2 h 8"/>
              <a:gd name="T30" fmla="*/ 1 w 15"/>
              <a:gd name="T31" fmla="*/ 2 h 8"/>
              <a:gd name="T32" fmla="*/ 0 w 15"/>
              <a:gd name="T33" fmla="*/ 4 h 8"/>
              <a:gd name="T34" fmla="*/ 0 w 15"/>
              <a:gd name="T35" fmla="*/ 4 h 8"/>
              <a:gd name="T36" fmla="*/ 0 w 15"/>
              <a:gd name="T37" fmla="*/ 5 h 8"/>
              <a:gd name="T38" fmla="*/ 0 w 15"/>
              <a:gd name="T39" fmla="*/ 5 h 8"/>
              <a:gd name="T40" fmla="*/ 1 w 15"/>
              <a:gd name="T41" fmla="*/ 6 h 8"/>
              <a:gd name="T42" fmla="*/ 1 w 15"/>
              <a:gd name="T43" fmla="*/ 6 h 8"/>
              <a:gd name="T44" fmla="*/ 2 w 15"/>
              <a:gd name="T45" fmla="*/ 7 h 8"/>
              <a:gd name="T46" fmla="*/ 3 w 15"/>
              <a:gd name="T47" fmla="*/ 7 h 8"/>
              <a:gd name="T48" fmla="*/ 4 w 15"/>
              <a:gd name="T49" fmla="*/ 8 h 8"/>
              <a:gd name="T50" fmla="*/ 5 w 15"/>
              <a:gd name="T51" fmla="*/ 7 h 8"/>
              <a:gd name="T52" fmla="*/ 6 w 15"/>
              <a:gd name="T53" fmla="*/ 7 h 8"/>
              <a:gd name="T54" fmla="*/ 6 w 15"/>
              <a:gd name="T55" fmla="*/ 8 h 8"/>
              <a:gd name="T56" fmla="*/ 7 w 15"/>
              <a:gd name="T57" fmla="*/ 7 h 8"/>
              <a:gd name="T58" fmla="*/ 8 w 15"/>
              <a:gd name="T59" fmla="*/ 7 h 8"/>
              <a:gd name="T60" fmla="*/ 9 w 15"/>
              <a:gd name="T61" fmla="*/ 8 h 8"/>
              <a:gd name="T62" fmla="*/ 10 w 15"/>
              <a:gd name="T63" fmla="*/ 8 h 8"/>
              <a:gd name="T64" fmla="*/ 11 w 15"/>
              <a:gd name="T65" fmla="*/ 7 h 8"/>
              <a:gd name="T66" fmla="*/ 11 w 15"/>
              <a:gd name="T67" fmla="*/ 6 h 8"/>
              <a:gd name="T68" fmla="*/ 11 w 15"/>
              <a:gd name="T69" fmla="*/ 4 h 8"/>
              <a:gd name="T70" fmla="*/ 12 w 15"/>
              <a:gd name="T71" fmla="*/ 4 h 8"/>
              <a:gd name="T72" fmla="*/ 13 w 15"/>
              <a:gd name="T73" fmla="*/ 3 h 8"/>
              <a:gd name="T74" fmla="*/ 13 w 15"/>
              <a:gd name="T75" fmla="*/ 2 h 8"/>
              <a:gd name="T76" fmla="*/ 14 w 15"/>
              <a:gd name="T77" fmla="*/ 2 h 8"/>
              <a:gd name="T78" fmla="*/ 14 w 15"/>
              <a:gd name="T79" fmla="*/ 2 h 8"/>
              <a:gd name="T80" fmla="*/ 15 w 15"/>
              <a:gd name="T81" fmla="*/ 1 h 8"/>
              <a:gd name="T82" fmla="*/ 14 w 15"/>
              <a:gd name="T83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" h="8"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3" y="8"/>
                  <a:pt x="4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8" y="7"/>
                  <a:pt x="9" y="8"/>
                </a:cubicBezTo>
                <a:cubicBezTo>
                  <a:pt x="9" y="8"/>
                  <a:pt x="9" y="8"/>
                  <a:pt x="10" y="8"/>
                </a:cubicBezTo>
                <a:cubicBezTo>
                  <a:pt x="11" y="8"/>
                  <a:pt x="11" y="8"/>
                  <a:pt x="11" y="7"/>
                </a:cubicBezTo>
                <a:cubicBezTo>
                  <a:pt x="12" y="6"/>
                  <a:pt x="11" y="6"/>
                  <a:pt x="11" y="6"/>
                </a:cubicBezTo>
                <a:cubicBezTo>
                  <a:pt x="11" y="5"/>
                  <a:pt x="11" y="5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5" y="1"/>
                </a:cubicBezTo>
                <a:cubicBezTo>
                  <a:pt x="14" y="1"/>
                  <a:pt x="14" y="1"/>
                  <a:pt x="14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7" name="Freeform 71">
            <a:extLst>
              <a:ext uri="{FF2B5EF4-FFF2-40B4-BE49-F238E27FC236}">
                <a16:creationId xmlns:a16="http://schemas.microsoft.com/office/drawing/2014/main" id="{D224D0F7-E004-EA4B-95E9-8326983F1621}"/>
              </a:ext>
            </a:extLst>
          </p:cNvPr>
          <p:cNvSpPr>
            <a:spLocks/>
          </p:cNvSpPr>
          <p:nvPr/>
        </p:nvSpPr>
        <p:spPr bwMode="auto">
          <a:xfrm>
            <a:off x="5630290" y="3005782"/>
            <a:ext cx="13315" cy="12964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8" name="Freeform 72">
            <a:extLst>
              <a:ext uri="{FF2B5EF4-FFF2-40B4-BE49-F238E27FC236}">
                <a16:creationId xmlns:a16="http://schemas.microsoft.com/office/drawing/2014/main" id="{2BE0E995-CCBF-1744-AC74-A2DC0D947839}"/>
              </a:ext>
            </a:extLst>
          </p:cNvPr>
          <p:cNvSpPr>
            <a:spLocks/>
          </p:cNvSpPr>
          <p:nvPr/>
        </p:nvSpPr>
        <p:spPr bwMode="auto">
          <a:xfrm>
            <a:off x="5668332" y="2979855"/>
            <a:ext cx="26629" cy="12964"/>
          </a:xfrm>
          <a:custGeom>
            <a:avLst/>
            <a:gdLst>
              <a:gd name="T0" fmla="*/ 1 w 2"/>
              <a:gd name="T1" fmla="*/ 1 h 1"/>
              <a:gd name="T2" fmla="*/ 1 w 2"/>
              <a:gd name="T3" fmla="*/ 1 h 1"/>
              <a:gd name="T4" fmla="*/ 2 w 2"/>
              <a:gd name="T5" fmla="*/ 1 h 1"/>
              <a:gd name="T6" fmla="*/ 2 w 2"/>
              <a:gd name="T7" fmla="*/ 0 h 1"/>
              <a:gd name="T8" fmla="*/ 1 w 2"/>
              <a:gd name="T9" fmla="*/ 0 h 1"/>
              <a:gd name="T10" fmla="*/ 0 w 2"/>
              <a:gd name="T11" fmla="*/ 0 h 1"/>
              <a:gd name="T12" fmla="*/ 0 w 2"/>
              <a:gd name="T13" fmla="*/ 1 h 1"/>
              <a:gd name="T14" fmla="*/ 0 w 2"/>
              <a:gd name="T15" fmla="*/ 1 h 1"/>
              <a:gd name="T16" fmla="*/ 1 w 2"/>
              <a:gd name="T1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9" name="Freeform 73">
            <a:extLst>
              <a:ext uri="{FF2B5EF4-FFF2-40B4-BE49-F238E27FC236}">
                <a16:creationId xmlns:a16="http://schemas.microsoft.com/office/drawing/2014/main" id="{D7211B12-2AF6-AC42-8706-0E1316C202C7}"/>
              </a:ext>
            </a:extLst>
          </p:cNvPr>
          <p:cNvSpPr>
            <a:spLocks/>
          </p:cNvSpPr>
          <p:nvPr/>
        </p:nvSpPr>
        <p:spPr bwMode="auto">
          <a:xfrm>
            <a:off x="5837615" y="2929854"/>
            <a:ext cx="51356" cy="88890"/>
          </a:xfrm>
          <a:custGeom>
            <a:avLst/>
            <a:gdLst>
              <a:gd name="T0" fmla="*/ 4 w 4"/>
              <a:gd name="T1" fmla="*/ 1 h 7"/>
              <a:gd name="T2" fmla="*/ 3 w 4"/>
              <a:gd name="T3" fmla="*/ 0 h 7"/>
              <a:gd name="T4" fmla="*/ 3 w 4"/>
              <a:gd name="T5" fmla="*/ 0 h 7"/>
              <a:gd name="T6" fmla="*/ 2 w 4"/>
              <a:gd name="T7" fmla="*/ 0 h 7"/>
              <a:gd name="T8" fmla="*/ 1 w 4"/>
              <a:gd name="T9" fmla="*/ 1 h 7"/>
              <a:gd name="T10" fmla="*/ 0 w 4"/>
              <a:gd name="T11" fmla="*/ 1 h 7"/>
              <a:gd name="T12" fmla="*/ 0 w 4"/>
              <a:gd name="T13" fmla="*/ 1 h 7"/>
              <a:gd name="T14" fmla="*/ 0 w 4"/>
              <a:gd name="T15" fmla="*/ 1 h 7"/>
              <a:gd name="T16" fmla="*/ 0 w 4"/>
              <a:gd name="T17" fmla="*/ 2 h 7"/>
              <a:gd name="T18" fmla="*/ 0 w 4"/>
              <a:gd name="T19" fmla="*/ 3 h 7"/>
              <a:gd name="T20" fmla="*/ 1 w 4"/>
              <a:gd name="T21" fmla="*/ 3 h 7"/>
              <a:gd name="T22" fmla="*/ 1 w 4"/>
              <a:gd name="T23" fmla="*/ 4 h 7"/>
              <a:gd name="T24" fmla="*/ 1 w 4"/>
              <a:gd name="T25" fmla="*/ 4 h 7"/>
              <a:gd name="T26" fmla="*/ 1 w 4"/>
              <a:gd name="T27" fmla="*/ 5 h 7"/>
              <a:gd name="T28" fmla="*/ 1 w 4"/>
              <a:gd name="T29" fmla="*/ 5 h 7"/>
              <a:gd name="T30" fmla="*/ 1 w 4"/>
              <a:gd name="T31" fmla="*/ 6 h 7"/>
              <a:gd name="T32" fmla="*/ 1 w 4"/>
              <a:gd name="T33" fmla="*/ 6 h 7"/>
              <a:gd name="T34" fmla="*/ 1 w 4"/>
              <a:gd name="T35" fmla="*/ 6 h 7"/>
              <a:gd name="T36" fmla="*/ 2 w 4"/>
              <a:gd name="T37" fmla="*/ 6 h 7"/>
              <a:gd name="T38" fmla="*/ 3 w 4"/>
              <a:gd name="T39" fmla="*/ 6 h 7"/>
              <a:gd name="T40" fmla="*/ 4 w 4"/>
              <a:gd name="T41" fmla="*/ 5 h 7"/>
              <a:gd name="T42" fmla="*/ 4 w 4"/>
              <a:gd name="T43" fmla="*/ 4 h 7"/>
              <a:gd name="T44" fmla="*/ 4 w 4"/>
              <a:gd name="T45" fmla="*/ 4 h 7"/>
              <a:gd name="T46" fmla="*/ 4 w 4"/>
              <a:gd name="T47" fmla="*/ 3 h 7"/>
              <a:gd name="T48" fmla="*/ 4 w 4"/>
              <a:gd name="T4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" h="7">
                <a:moveTo>
                  <a:pt x="4" y="1"/>
                </a:moveTo>
                <a:cubicBezTo>
                  <a:pt x="4" y="1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7"/>
                  <a:pt x="2" y="7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4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0" name="Freeform 74">
            <a:extLst>
              <a:ext uri="{FF2B5EF4-FFF2-40B4-BE49-F238E27FC236}">
                <a16:creationId xmlns:a16="http://schemas.microsoft.com/office/drawing/2014/main" id="{576A5B1A-6C74-4F4B-91AF-F7CD6EF3709E}"/>
              </a:ext>
            </a:extLst>
          </p:cNvPr>
          <p:cNvSpPr>
            <a:spLocks/>
          </p:cNvSpPr>
          <p:nvPr/>
        </p:nvSpPr>
        <p:spPr bwMode="auto">
          <a:xfrm>
            <a:off x="5966956" y="3029856"/>
            <a:ext cx="102711" cy="64816"/>
          </a:xfrm>
          <a:custGeom>
            <a:avLst/>
            <a:gdLst>
              <a:gd name="T0" fmla="*/ 7 w 8"/>
              <a:gd name="T1" fmla="*/ 3 h 5"/>
              <a:gd name="T2" fmla="*/ 7 w 8"/>
              <a:gd name="T3" fmla="*/ 3 h 5"/>
              <a:gd name="T4" fmla="*/ 7 w 8"/>
              <a:gd name="T5" fmla="*/ 2 h 5"/>
              <a:gd name="T6" fmla="*/ 8 w 8"/>
              <a:gd name="T7" fmla="*/ 2 h 5"/>
              <a:gd name="T8" fmla="*/ 8 w 8"/>
              <a:gd name="T9" fmla="*/ 1 h 5"/>
              <a:gd name="T10" fmla="*/ 7 w 8"/>
              <a:gd name="T11" fmla="*/ 0 h 5"/>
              <a:gd name="T12" fmla="*/ 6 w 8"/>
              <a:gd name="T13" fmla="*/ 0 h 5"/>
              <a:gd name="T14" fmla="*/ 5 w 8"/>
              <a:gd name="T15" fmla="*/ 1 h 5"/>
              <a:gd name="T16" fmla="*/ 5 w 8"/>
              <a:gd name="T17" fmla="*/ 1 h 5"/>
              <a:gd name="T18" fmla="*/ 4 w 8"/>
              <a:gd name="T19" fmla="*/ 1 h 5"/>
              <a:gd name="T20" fmla="*/ 3 w 8"/>
              <a:gd name="T21" fmla="*/ 0 h 5"/>
              <a:gd name="T22" fmla="*/ 2 w 8"/>
              <a:gd name="T23" fmla="*/ 0 h 5"/>
              <a:gd name="T24" fmla="*/ 2 w 8"/>
              <a:gd name="T25" fmla="*/ 0 h 5"/>
              <a:gd name="T26" fmla="*/ 1 w 8"/>
              <a:gd name="T27" fmla="*/ 1 h 5"/>
              <a:gd name="T28" fmla="*/ 0 w 8"/>
              <a:gd name="T29" fmla="*/ 2 h 5"/>
              <a:gd name="T30" fmla="*/ 1 w 8"/>
              <a:gd name="T31" fmla="*/ 2 h 5"/>
              <a:gd name="T32" fmla="*/ 2 w 8"/>
              <a:gd name="T33" fmla="*/ 3 h 5"/>
              <a:gd name="T34" fmla="*/ 3 w 8"/>
              <a:gd name="T35" fmla="*/ 3 h 5"/>
              <a:gd name="T36" fmla="*/ 3 w 8"/>
              <a:gd name="T37" fmla="*/ 3 h 5"/>
              <a:gd name="T38" fmla="*/ 4 w 8"/>
              <a:gd name="T39" fmla="*/ 4 h 5"/>
              <a:gd name="T40" fmla="*/ 4 w 8"/>
              <a:gd name="T41" fmla="*/ 4 h 5"/>
              <a:gd name="T42" fmla="*/ 5 w 8"/>
              <a:gd name="T43" fmla="*/ 4 h 5"/>
              <a:gd name="T44" fmla="*/ 6 w 8"/>
              <a:gd name="T45" fmla="*/ 5 h 5"/>
              <a:gd name="T46" fmla="*/ 7 w 8"/>
              <a:gd name="T47" fmla="*/ 5 h 5"/>
              <a:gd name="T48" fmla="*/ 8 w 8"/>
              <a:gd name="T49" fmla="*/ 5 h 5"/>
              <a:gd name="T50" fmla="*/ 8 w 8"/>
              <a:gd name="T51" fmla="*/ 4 h 5"/>
              <a:gd name="T52" fmla="*/ 7 w 8"/>
              <a:gd name="T5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" h="5">
                <a:moveTo>
                  <a:pt x="7" y="3"/>
                </a:move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3" y="3"/>
                  <a:pt x="4" y="4"/>
                </a:cubicBezTo>
                <a:cubicBezTo>
                  <a:pt x="4" y="4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6" y="4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3"/>
                  <a:pt x="7" y="4"/>
                  <a:pt x="7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1" name="Freeform 75">
            <a:extLst>
              <a:ext uri="{FF2B5EF4-FFF2-40B4-BE49-F238E27FC236}">
                <a16:creationId xmlns:a16="http://schemas.microsoft.com/office/drawing/2014/main" id="{0C944C38-D753-074A-904C-E4CB3BBD5A6A}"/>
              </a:ext>
            </a:extLst>
          </p:cNvPr>
          <p:cNvSpPr>
            <a:spLocks/>
          </p:cNvSpPr>
          <p:nvPr/>
        </p:nvSpPr>
        <p:spPr bwMode="auto">
          <a:xfrm>
            <a:off x="6250362" y="2816890"/>
            <a:ext cx="194010" cy="112965"/>
          </a:xfrm>
          <a:custGeom>
            <a:avLst/>
            <a:gdLst>
              <a:gd name="T0" fmla="*/ 11 w 15"/>
              <a:gd name="T1" fmla="*/ 7 h 9"/>
              <a:gd name="T2" fmla="*/ 12 w 15"/>
              <a:gd name="T3" fmla="*/ 7 h 9"/>
              <a:gd name="T4" fmla="*/ 12 w 15"/>
              <a:gd name="T5" fmla="*/ 7 h 9"/>
              <a:gd name="T6" fmla="*/ 13 w 15"/>
              <a:gd name="T7" fmla="*/ 7 h 9"/>
              <a:gd name="T8" fmla="*/ 14 w 15"/>
              <a:gd name="T9" fmla="*/ 7 h 9"/>
              <a:gd name="T10" fmla="*/ 14 w 15"/>
              <a:gd name="T11" fmla="*/ 7 h 9"/>
              <a:gd name="T12" fmla="*/ 14 w 15"/>
              <a:gd name="T13" fmla="*/ 6 h 9"/>
              <a:gd name="T14" fmla="*/ 13 w 15"/>
              <a:gd name="T15" fmla="*/ 5 h 9"/>
              <a:gd name="T16" fmla="*/ 13 w 15"/>
              <a:gd name="T17" fmla="*/ 4 h 9"/>
              <a:gd name="T18" fmla="*/ 14 w 15"/>
              <a:gd name="T19" fmla="*/ 3 h 9"/>
              <a:gd name="T20" fmla="*/ 14 w 15"/>
              <a:gd name="T21" fmla="*/ 3 h 9"/>
              <a:gd name="T22" fmla="*/ 15 w 15"/>
              <a:gd name="T23" fmla="*/ 2 h 9"/>
              <a:gd name="T24" fmla="*/ 15 w 15"/>
              <a:gd name="T25" fmla="*/ 1 h 9"/>
              <a:gd name="T26" fmla="*/ 14 w 15"/>
              <a:gd name="T27" fmla="*/ 1 h 9"/>
              <a:gd name="T28" fmla="*/ 14 w 15"/>
              <a:gd name="T29" fmla="*/ 2 h 9"/>
              <a:gd name="T30" fmla="*/ 13 w 15"/>
              <a:gd name="T31" fmla="*/ 1 h 9"/>
              <a:gd name="T32" fmla="*/ 12 w 15"/>
              <a:gd name="T33" fmla="*/ 1 h 9"/>
              <a:gd name="T34" fmla="*/ 11 w 15"/>
              <a:gd name="T35" fmla="*/ 1 h 9"/>
              <a:gd name="T36" fmla="*/ 9 w 15"/>
              <a:gd name="T37" fmla="*/ 1 h 9"/>
              <a:gd name="T38" fmla="*/ 8 w 15"/>
              <a:gd name="T39" fmla="*/ 1 h 9"/>
              <a:gd name="T40" fmla="*/ 7 w 15"/>
              <a:gd name="T41" fmla="*/ 2 h 9"/>
              <a:gd name="T42" fmla="*/ 7 w 15"/>
              <a:gd name="T43" fmla="*/ 2 h 9"/>
              <a:gd name="T44" fmla="*/ 5 w 15"/>
              <a:gd name="T45" fmla="*/ 2 h 9"/>
              <a:gd name="T46" fmla="*/ 5 w 15"/>
              <a:gd name="T47" fmla="*/ 2 h 9"/>
              <a:gd name="T48" fmla="*/ 4 w 15"/>
              <a:gd name="T49" fmla="*/ 2 h 9"/>
              <a:gd name="T50" fmla="*/ 3 w 15"/>
              <a:gd name="T51" fmla="*/ 1 h 9"/>
              <a:gd name="T52" fmla="*/ 1 w 15"/>
              <a:gd name="T53" fmla="*/ 1 h 9"/>
              <a:gd name="T54" fmla="*/ 1 w 15"/>
              <a:gd name="T55" fmla="*/ 0 h 9"/>
              <a:gd name="T56" fmla="*/ 1 w 15"/>
              <a:gd name="T57" fmla="*/ 0 h 9"/>
              <a:gd name="T58" fmla="*/ 0 w 15"/>
              <a:gd name="T59" fmla="*/ 1 h 9"/>
              <a:gd name="T60" fmla="*/ 0 w 15"/>
              <a:gd name="T61" fmla="*/ 2 h 9"/>
              <a:gd name="T62" fmla="*/ 1 w 15"/>
              <a:gd name="T63" fmla="*/ 3 h 9"/>
              <a:gd name="T64" fmla="*/ 1 w 15"/>
              <a:gd name="T65" fmla="*/ 4 h 9"/>
              <a:gd name="T66" fmla="*/ 1 w 15"/>
              <a:gd name="T67" fmla="*/ 4 h 9"/>
              <a:gd name="T68" fmla="*/ 1 w 15"/>
              <a:gd name="T69" fmla="*/ 6 h 9"/>
              <a:gd name="T70" fmla="*/ 1 w 15"/>
              <a:gd name="T71" fmla="*/ 6 h 9"/>
              <a:gd name="T72" fmla="*/ 1 w 15"/>
              <a:gd name="T73" fmla="*/ 6 h 9"/>
              <a:gd name="T74" fmla="*/ 2 w 15"/>
              <a:gd name="T75" fmla="*/ 7 h 9"/>
              <a:gd name="T76" fmla="*/ 2 w 15"/>
              <a:gd name="T77" fmla="*/ 8 h 9"/>
              <a:gd name="T78" fmla="*/ 2 w 15"/>
              <a:gd name="T79" fmla="*/ 9 h 9"/>
              <a:gd name="T80" fmla="*/ 2 w 15"/>
              <a:gd name="T81" fmla="*/ 9 h 9"/>
              <a:gd name="T82" fmla="*/ 4 w 15"/>
              <a:gd name="T83" fmla="*/ 8 h 9"/>
              <a:gd name="T84" fmla="*/ 5 w 15"/>
              <a:gd name="T85" fmla="*/ 8 h 9"/>
              <a:gd name="T86" fmla="*/ 6 w 15"/>
              <a:gd name="T87" fmla="*/ 8 h 9"/>
              <a:gd name="T88" fmla="*/ 7 w 15"/>
              <a:gd name="T89" fmla="*/ 8 h 9"/>
              <a:gd name="T90" fmla="*/ 8 w 15"/>
              <a:gd name="T91" fmla="*/ 9 h 9"/>
              <a:gd name="T92" fmla="*/ 9 w 15"/>
              <a:gd name="T93" fmla="*/ 9 h 9"/>
              <a:gd name="T94" fmla="*/ 9 w 15"/>
              <a:gd name="T95" fmla="*/ 8 h 9"/>
              <a:gd name="T96" fmla="*/ 9 w 15"/>
              <a:gd name="T97" fmla="*/ 7 h 9"/>
              <a:gd name="T98" fmla="*/ 10 w 15"/>
              <a:gd name="T99" fmla="*/ 7 h 9"/>
              <a:gd name="T100" fmla="*/ 10 w 15"/>
              <a:gd name="T101" fmla="*/ 7 h 9"/>
              <a:gd name="T102" fmla="*/ 11 w 15"/>
              <a:gd name="T10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" h="9">
                <a:moveTo>
                  <a:pt x="11" y="7"/>
                </a:moveTo>
                <a:cubicBezTo>
                  <a:pt x="11" y="7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3" y="7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4"/>
                  <a:pt x="13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8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2" name="Freeform 76">
            <a:extLst>
              <a:ext uri="{FF2B5EF4-FFF2-40B4-BE49-F238E27FC236}">
                <a16:creationId xmlns:a16="http://schemas.microsoft.com/office/drawing/2014/main" id="{E43E79E6-1C96-C543-812C-13C731E3293E}"/>
              </a:ext>
            </a:extLst>
          </p:cNvPr>
          <p:cNvSpPr>
            <a:spLocks/>
          </p:cNvSpPr>
          <p:nvPr/>
        </p:nvSpPr>
        <p:spPr bwMode="auto">
          <a:xfrm>
            <a:off x="5797672" y="2715036"/>
            <a:ext cx="349979" cy="340746"/>
          </a:xfrm>
          <a:custGeom>
            <a:avLst/>
            <a:gdLst>
              <a:gd name="T0" fmla="*/ 26 w 27"/>
              <a:gd name="T1" fmla="*/ 19 h 27"/>
              <a:gd name="T2" fmla="*/ 24 w 27"/>
              <a:gd name="T3" fmla="*/ 18 h 27"/>
              <a:gd name="T4" fmla="*/ 21 w 27"/>
              <a:gd name="T5" fmla="*/ 16 h 27"/>
              <a:gd name="T6" fmla="*/ 21 w 27"/>
              <a:gd name="T7" fmla="*/ 15 h 27"/>
              <a:gd name="T8" fmla="*/ 18 w 27"/>
              <a:gd name="T9" fmla="*/ 14 h 27"/>
              <a:gd name="T10" fmla="*/ 17 w 27"/>
              <a:gd name="T11" fmla="*/ 13 h 27"/>
              <a:gd name="T12" fmla="*/ 16 w 27"/>
              <a:gd name="T13" fmla="*/ 12 h 27"/>
              <a:gd name="T14" fmla="*/ 14 w 27"/>
              <a:gd name="T15" fmla="*/ 9 h 27"/>
              <a:gd name="T16" fmla="*/ 12 w 27"/>
              <a:gd name="T17" fmla="*/ 8 h 27"/>
              <a:gd name="T18" fmla="*/ 12 w 27"/>
              <a:gd name="T19" fmla="*/ 5 h 27"/>
              <a:gd name="T20" fmla="*/ 14 w 27"/>
              <a:gd name="T21" fmla="*/ 4 h 27"/>
              <a:gd name="T22" fmla="*/ 15 w 27"/>
              <a:gd name="T23" fmla="*/ 4 h 27"/>
              <a:gd name="T24" fmla="*/ 14 w 27"/>
              <a:gd name="T25" fmla="*/ 2 h 27"/>
              <a:gd name="T26" fmla="*/ 12 w 27"/>
              <a:gd name="T27" fmla="*/ 1 h 27"/>
              <a:gd name="T28" fmla="*/ 10 w 27"/>
              <a:gd name="T29" fmla="*/ 0 h 27"/>
              <a:gd name="T30" fmla="*/ 7 w 27"/>
              <a:gd name="T31" fmla="*/ 0 h 27"/>
              <a:gd name="T32" fmla="*/ 8 w 27"/>
              <a:gd name="T33" fmla="*/ 1 h 27"/>
              <a:gd name="T34" fmla="*/ 6 w 27"/>
              <a:gd name="T35" fmla="*/ 2 h 27"/>
              <a:gd name="T36" fmla="*/ 4 w 27"/>
              <a:gd name="T37" fmla="*/ 3 h 27"/>
              <a:gd name="T38" fmla="*/ 1 w 27"/>
              <a:gd name="T39" fmla="*/ 4 h 27"/>
              <a:gd name="T40" fmla="*/ 1 w 27"/>
              <a:gd name="T41" fmla="*/ 5 h 27"/>
              <a:gd name="T42" fmla="*/ 1 w 27"/>
              <a:gd name="T43" fmla="*/ 7 h 27"/>
              <a:gd name="T44" fmla="*/ 0 w 27"/>
              <a:gd name="T45" fmla="*/ 8 h 27"/>
              <a:gd name="T46" fmla="*/ 2 w 27"/>
              <a:gd name="T47" fmla="*/ 10 h 27"/>
              <a:gd name="T48" fmla="*/ 3 w 27"/>
              <a:gd name="T49" fmla="*/ 10 h 27"/>
              <a:gd name="T50" fmla="*/ 3 w 27"/>
              <a:gd name="T51" fmla="*/ 8 h 27"/>
              <a:gd name="T52" fmla="*/ 5 w 27"/>
              <a:gd name="T53" fmla="*/ 8 h 27"/>
              <a:gd name="T54" fmla="*/ 7 w 27"/>
              <a:gd name="T55" fmla="*/ 9 h 27"/>
              <a:gd name="T56" fmla="*/ 8 w 27"/>
              <a:gd name="T57" fmla="*/ 11 h 27"/>
              <a:gd name="T58" fmla="*/ 10 w 27"/>
              <a:gd name="T59" fmla="*/ 13 h 27"/>
              <a:gd name="T60" fmla="*/ 10 w 27"/>
              <a:gd name="T61" fmla="*/ 14 h 27"/>
              <a:gd name="T62" fmla="*/ 12 w 27"/>
              <a:gd name="T63" fmla="*/ 15 h 27"/>
              <a:gd name="T64" fmla="*/ 14 w 27"/>
              <a:gd name="T65" fmla="*/ 16 h 27"/>
              <a:gd name="T66" fmla="*/ 16 w 27"/>
              <a:gd name="T67" fmla="*/ 17 h 27"/>
              <a:gd name="T68" fmla="*/ 17 w 27"/>
              <a:gd name="T69" fmla="*/ 19 h 27"/>
              <a:gd name="T70" fmla="*/ 19 w 27"/>
              <a:gd name="T71" fmla="*/ 19 h 27"/>
              <a:gd name="T72" fmla="*/ 20 w 27"/>
              <a:gd name="T73" fmla="*/ 21 h 27"/>
              <a:gd name="T74" fmla="*/ 22 w 27"/>
              <a:gd name="T75" fmla="*/ 22 h 27"/>
              <a:gd name="T76" fmla="*/ 22 w 27"/>
              <a:gd name="T77" fmla="*/ 24 h 27"/>
              <a:gd name="T78" fmla="*/ 21 w 27"/>
              <a:gd name="T79" fmla="*/ 25 h 27"/>
              <a:gd name="T80" fmla="*/ 22 w 27"/>
              <a:gd name="T81" fmla="*/ 27 h 27"/>
              <a:gd name="T82" fmla="*/ 23 w 27"/>
              <a:gd name="T83" fmla="*/ 25 h 27"/>
              <a:gd name="T84" fmla="*/ 24 w 27"/>
              <a:gd name="T85" fmla="*/ 24 h 27"/>
              <a:gd name="T86" fmla="*/ 24 w 27"/>
              <a:gd name="T87" fmla="*/ 22 h 27"/>
              <a:gd name="T88" fmla="*/ 23 w 27"/>
              <a:gd name="T89" fmla="*/ 21 h 27"/>
              <a:gd name="T90" fmla="*/ 23 w 27"/>
              <a:gd name="T91" fmla="*/ 20 h 27"/>
              <a:gd name="T92" fmla="*/ 24 w 27"/>
              <a:gd name="T93" fmla="*/ 19 h 27"/>
              <a:gd name="T94" fmla="*/ 26 w 27"/>
              <a:gd name="T95" fmla="*/ 20 h 27"/>
              <a:gd name="T96" fmla="*/ 26 w 27"/>
              <a:gd name="T97" fmla="*/ 21 h 27"/>
              <a:gd name="T98" fmla="*/ 27 w 27"/>
              <a:gd name="T99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" h="27">
                <a:moveTo>
                  <a:pt x="27" y="19"/>
                </a:moveTo>
                <a:cubicBezTo>
                  <a:pt x="27" y="19"/>
                  <a:pt x="26" y="19"/>
                  <a:pt x="26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7"/>
                  <a:pt x="23" y="17"/>
                  <a:pt x="22" y="17"/>
                </a:cubicBezTo>
                <a:cubicBezTo>
                  <a:pt x="22" y="16"/>
                  <a:pt x="21" y="17"/>
                  <a:pt x="21" y="16"/>
                </a:cubicBezTo>
                <a:cubicBezTo>
                  <a:pt x="21" y="16"/>
                  <a:pt x="22" y="16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0" y="15"/>
                  <a:pt x="20" y="15"/>
                </a:cubicBezTo>
                <a:cubicBezTo>
                  <a:pt x="19" y="14"/>
                  <a:pt x="19" y="15"/>
                  <a:pt x="18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5" y="10"/>
                </a:cubicBezTo>
                <a:cubicBezTo>
                  <a:pt x="15" y="10"/>
                  <a:pt x="15" y="9"/>
                  <a:pt x="14" y="9"/>
                </a:cubicBezTo>
                <a:cubicBezTo>
                  <a:pt x="14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6" y="3"/>
                  <a:pt x="15" y="3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1"/>
                  <a:pt x="14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8" y="0"/>
                  <a:pt x="7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2"/>
                  <a:pt x="6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6"/>
                  <a:pt x="1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9"/>
                  <a:pt x="1" y="8"/>
                  <a:pt x="2" y="8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1"/>
                  <a:pt x="8" y="11"/>
                </a:cubicBezTo>
                <a:cubicBezTo>
                  <a:pt x="8" y="11"/>
                  <a:pt x="8" y="12"/>
                  <a:pt x="9" y="12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5"/>
                  <a:pt x="11" y="14"/>
                  <a:pt x="11" y="15"/>
                </a:cubicBezTo>
                <a:cubicBezTo>
                  <a:pt x="12" y="15"/>
                  <a:pt x="11" y="15"/>
                  <a:pt x="12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6" y="17"/>
                  <a:pt x="16" y="17"/>
                </a:cubicBezTo>
                <a:cubicBezTo>
                  <a:pt x="17" y="17"/>
                  <a:pt x="16" y="18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19" y="20"/>
                  <a:pt x="19" y="20"/>
                </a:cubicBezTo>
                <a:cubicBezTo>
                  <a:pt x="19" y="20"/>
                  <a:pt x="20" y="20"/>
                  <a:pt x="2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2" y="23"/>
                  <a:pt x="22" y="24"/>
                  <a:pt x="22" y="24"/>
                </a:cubicBezTo>
                <a:cubicBezTo>
                  <a:pt x="22" y="24"/>
                  <a:pt x="22" y="24"/>
                  <a:pt x="21" y="24"/>
                </a:cubicBezTo>
                <a:cubicBezTo>
                  <a:pt x="21" y="24"/>
                  <a:pt x="21" y="25"/>
                  <a:pt x="21" y="25"/>
                </a:cubicBezTo>
                <a:cubicBezTo>
                  <a:pt x="21" y="25"/>
                  <a:pt x="21" y="25"/>
                  <a:pt x="21" y="26"/>
                </a:cubicBezTo>
                <a:cubicBezTo>
                  <a:pt x="21" y="26"/>
                  <a:pt x="21" y="27"/>
                  <a:pt x="22" y="27"/>
                </a:cubicBezTo>
                <a:cubicBezTo>
                  <a:pt x="22" y="27"/>
                  <a:pt x="22" y="26"/>
                  <a:pt x="23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3"/>
                  <a:pt x="25" y="23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3" y="21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0"/>
                  <a:pt x="23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5" y="19"/>
                </a:cubicBezTo>
                <a:cubicBezTo>
                  <a:pt x="25" y="19"/>
                  <a:pt x="25" y="19"/>
                  <a:pt x="26" y="20"/>
                </a:cubicBezTo>
                <a:cubicBezTo>
                  <a:pt x="26" y="20"/>
                  <a:pt x="25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7" y="20"/>
                  <a:pt x="27" y="20"/>
                </a:cubicBezTo>
                <a:cubicBezTo>
                  <a:pt x="27" y="20"/>
                  <a:pt x="27" y="20"/>
                  <a:pt x="27" y="1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3" name="Freeform 77">
            <a:extLst>
              <a:ext uri="{FF2B5EF4-FFF2-40B4-BE49-F238E27FC236}">
                <a16:creationId xmlns:a16="http://schemas.microsoft.com/office/drawing/2014/main" id="{1143F4FA-8D54-C640-A791-40ED1EF59601}"/>
              </a:ext>
            </a:extLst>
          </p:cNvPr>
          <p:cNvSpPr>
            <a:spLocks/>
          </p:cNvSpPr>
          <p:nvPr/>
        </p:nvSpPr>
        <p:spPr bwMode="auto">
          <a:xfrm>
            <a:off x="5333569" y="290392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4" name="Freeform 78">
            <a:extLst>
              <a:ext uri="{FF2B5EF4-FFF2-40B4-BE49-F238E27FC236}">
                <a16:creationId xmlns:a16="http://schemas.microsoft.com/office/drawing/2014/main" id="{D3A6762A-CDBA-4E49-B86B-C653626EE29F}"/>
              </a:ext>
            </a:extLst>
          </p:cNvPr>
          <p:cNvSpPr>
            <a:spLocks/>
          </p:cNvSpPr>
          <p:nvPr/>
        </p:nvSpPr>
        <p:spPr bwMode="auto">
          <a:xfrm>
            <a:off x="5320255" y="2829853"/>
            <a:ext cx="374706" cy="288893"/>
          </a:xfrm>
          <a:custGeom>
            <a:avLst/>
            <a:gdLst>
              <a:gd name="T0" fmla="*/ 29 w 29"/>
              <a:gd name="T1" fmla="*/ 5 h 23"/>
              <a:gd name="T2" fmla="*/ 28 w 29"/>
              <a:gd name="T3" fmla="*/ 4 h 23"/>
              <a:gd name="T4" fmla="*/ 27 w 29"/>
              <a:gd name="T5" fmla="*/ 5 h 23"/>
              <a:gd name="T6" fmla="*/ 25 w 29"/>
              <a:gd name="T7" fmla="*/ 4 h 23"/>
              <a:gd name="T8" fmla="*/ 23 w 29"/>
              <a:gd name="T9" fmla="*/ 3 h 23"/>
              <a:gd name="T10" fmla="*/ 21 w 29"/>
              <a:gd name="T11" fmla="*/ 3 h 23"/>
              <a:gd name="T12" fmla="*/ 20 w 29"/>
              <a:gd name="T13" fmla="*/ 3 h 23"/>
              <a:gd name="T14" fmla="*/ 18 w 29"/>
              <a:gd name="T15" fmla="*/ 2 h 23"/>
              <a:gd name="T16" fmla="*/ 17 w 29"/>
              <a:gd name="T17" fmla="*/ 1 h 23"/>
              <a:gd name="T18" fmla="*/ 15 w 29"/>
              <a:gd name="T19" fmla="*/ 2 h 23"/>
              <a:gd name="T20" fmla="*/ 14 w 29"/>
              <a:gd name="T21" fmla="*/ 1 h 23"/>
              <a:gd name="T22" fmla="*/ 11 w 29"/>
              <a:gd name="T23" fmla="*/ 2 h 23"/>
              <a:gd name="T24" fmla="*/ 8 w 29"/>
              <a:gd name="T25" fmla="*/ 1 h 23"/>
              <a:gd name="T26" fmla="*/ 5 w 29"/>
              <a:gd name="T27" fmla="*/ 1 h 23"/>
              <a:gd name="T28" fmla="*/ 3 w 29"/>
              <a:gd name="T29" fmla="*/ 0 h 23"/>
              <a:gd name="T30" fmla="*/ 2 w 29"/>
              <a:gd name="T31" fmla="*/ 2 h 23"/>
              <a:gd name="T32" fmla="*/ 0 w 29"/>
              <a:gd name="T33" fmla="*/ 2 h 23"/>
              <a:gd name="T34" fmla="*/ 0 w 29"/>
              <a:gd name="T35" fmla="*/ 4 h 23"/>
              <a:gd name="T36" fmla="*/ 1 w 29"/>
              <a:gd name="T37" fmla="*/ 6 h 23"/>
              <a:gd name="T38" fmla="*/ 2 w 29"/>
              <a:gd name="T39" fmla="*/ 5 h 23"/>
              <a:gd name="T40" fmla="*/ 3 w 29"/>
              <a:gd name="T41" fmla="*/ 5 h 23"/>
              <a:gd name="T42" fmla="*/ 4 w 29"/>
              <a:gd name="T43" fmla="*/ 6 h 23"/>
              <a:gd name="T44" fmla="*/ 5 w 29"/>
              <a:gd name="T45" fmla="*/ 6 h 23"/>
              <a:gd name="T46" fmla="*/ 6 w 29"/>
              <a:gd name="T47" fmla="*/ 6 h 23"/>
              <a:gd name="T48" fmla="*/ 7 w 29"/>
              <a:gd name="T49" fmla="*/ 7 h 23"/>
              <a:gd name="T50" fmla="*/ 5 w 29"/>
              <a:gd name="T51" fmla="*/ 8 h 23"/>
              <a:gd name="T52" fmla="*/ 5 w 29"/>
              <a:gd name="T53" fmla="*/ 10 h 23"/>
              <a:gd name="T54" fmla="*/ 5 w 29"/>
              <a:gd name="T55" fmla="*/ 12 h 23"/>
              <a:gd name="T56" fmla="*/ 4 w 29"/>
              <a:gd name="T57" fmla="*/ 12 h 23"/>
              <a:gd name="T58" fmla="*/ 5 w 29"/>
              <a:gd name="T59" fmla="*/ 13 h 23"/>
              <a:gd name="T60" fmla="*/ 4 w 29"/>
              <a:gd name="T61" fmla="*/ 14 h 23"/>
              <a:gd name="T62" fmla="*/ 4 w 29"/>
              <a:gd name="T63" fmla="*/ 15 h 23"/>
              <a:gd name="T64" fmla="*/ 5 w 29"/>
              <a:gd name="T65" fmla="*/ 16 h 23"/>
              <a:gd name="T66" fmla="*/ 4 w 29"/>
              <a:gd name="T67" fmla="*/ 17 h 23"/>
              <a:gd name="T68" fmla="*/ 4 w 29"/>
              <a:gd name="T69" fmla="*/ 19 h 23"/>
              <a:gd name="T70" fmla="*/ 5 w 29"/>
              <a:gd name="T71" fmla="*/ 20 h 23"/>
              <a:gd name="T72" fmla="*/ 5 w 29"/>
              <a:gd name="T73" fmla="*/ 21 h 23"/>
              <a:gd name="T74" fmla="*/ 7 w 29"/>
              <a:gd name="T75" fmla="*/ 23 h 23"/>
              <a:gd name="T76" fmla="*/ 8 w 29"/>
              <a:gd name="T77" fmla="*/ 21 h 23"/>
              <a:gd name="T78" fmla="*/ 10 w 29"/>
              <a:gd name="T79" fmla="*/ 21 h 23"/>
              <a:gd name="T80" fmla="*/ 14 w 29"/>
              <a:gd name="T81" fmla="*/ 21 h 23"/>
              <a:gd name="T82" fmla="*/ 16 w 29"/>
              <a:gd name="T83" fmla="*/ 20 h 23"/>
              <a:gd name="T84" fmla="*/ 17 w 29"/>
              <a:gd name="T85" fmla="*/ 19 h 23"/>
              <a:gd name="T86" fmla="*/ 19 w 29"/>
              <a:gd name="T87" fmla="*/ 18 h 23"/>
              <a:gd name="T88" fmla="*/ 20 w 29"/>
              <a:gd name="T89" fmla="*/ 17 h 23"/>
              <a:gd name="T90" fmla="*/ 21 w 29"/>
              <a:gd name="T91" fmla="*/ 16 h 23"/>
              <a:gd name="T92" fmla="*/ 22 w 29"/>
              <a:gd name="T93" fmla="*/ 15 h 23"/>
              <a:gd name="T94" fmla="*/ 23 w 29"/>
              <a:gd name="T95" fmla="*/ 14 h 23"/>
              <a:gd name="T96" fmla="*/ 22 w 29"/>
              <a:gd name="T97" fmla="*/ 13 h 23"/>
              <a:gd name="T98" fmla="*/ 22 w 29"/>
              <a:gd name="T99" fmla="*/ 12 h 23"/>
              <a:gd name="T100" fmla="*/ 22 w 29"/>
              <a:gd name="T101" fmla="*/ 11 h 23"/>
              <a:gd name="T102" fmla="*/ 23 w 29"/>
              <a:gd name="T103" fmla="*/ 9 h 23"/>
              <a:gd name="T104" fmla="*/ 26 w 29"/>
              <a:gd name="T105" fmla="*/ 7 h 23"/>
              <a:gd name="T106" fmla="*/ 28 w 29"/>
              <a:gd name="T107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" h="23">
                <a:moveTo>
                  <a:pt x="28" y="6"/>
                </a:moveTo>
                <a:cubicBezTo>
                  <a:pt x="29" y="6"/>
                  <a:pt x="29" y="5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5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5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2"/>
                  <a:pt x="16" y="2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4" y="1"/>
                  <a:pt x="14" y="1"/>
                </a:cubicBezTo>
                <a:cubicBezTo>
                  <a:pt x="13" y="1"/>
                  <a:pt x="13" y="2"/>
                  <a:pt x="12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3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7" y="8"/>
                  <a:pt x="6" y="7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8"/>
                  <a:pt x="4" y="18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2"/>
                  <a:pt x="7" y="23"/>
                  <a:pt x="7" y="23"/>
                </a:cubicBezTo>
                <a:cubicBezTo>
                  <a:pt x="7" y="23"/>
                  <a:pt x="7" y="22"/>
                  <a:pt x="8" y="22"/>
                </a:cubicBezTo>
                <a:cubicBezTo>
                  <a:pt x="8" y="22"/>
                  <a:pt x="8" y="22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2" y="21"/>
                  <a:pt x="12" y="21"/>
                </a:cubicBezTo>
                <a:cubicBezTo>
                  <a:pt x="13" y="21"/>
                  <a:pt x="14" y="21"/>
                  <a:pt x="14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8"/>
                  <a:pt x="18" y="19"/>
                  <a:pt x="19" y="18"/>
                </a:cubicBezTo>
                <a:cubicBezTo>
                  <a:pt x="19" y="18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6"/>
                </a:cubicBezTo>
                <a:cubicBezTo>
                  <a:pt x="20" y="16"/>
                  <a:pt x="20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5"/>
                  <a:pt x="23" y="14"/>
                  <a:pt x="23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2" y="13"/>
                  <a:pt x="22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3" y="10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8"/>
                  <a:pt x="26" y="8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6"/>
                  <a:pt x="28" y="7"/>
                  <a:pt x="28" y="6"/>
                </a:cubicBezTo>
              </a:path>
            </a:pathLst>
          </a:custGeom>
          <a:solidFill>
            <a:schemeClr val="accent6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5" name="Freeform 79">
            <a:extLst>
              <a:ext uri="{FF2B5EF4-FFF2-40B4-BE49-F238E27FC236}">
                <a16:creationId xmlns:a16="http://schemas.microsoft.com/office/drawing/2014/main" id="{08EB0AED-EB8D-804C-95DC-F03B2AE914E8}"/>
              </a:ext>
            </a:extLst>
          </p:cNvPr>
          <p:cNvSpPr>
            <a:spLocks/>
          </p:cNvSpPr>
          <p:nvPr/>
        </p:nvSpPr>
        <p:spPr bwMode="auto">
          <a:xfrm>
            <a:off x="6937006" y="2903928"/>
            <a:ext cx="671428" cy="618528"/>
          </a:xfrm>
          <a:custGeom>
            <a:avLst/>
            <a:gdLst>
              <a:gd name="T0" fmla="*/ 49 w 52"/>
              <a:gd name="T1" fmla="*/ 39 h 49"/>
              <a:gd name="T2" fmla="*/ 47 w 52"/>
              <a:gd name="T3" fmla="*/ 38 h 49"/>
              <a:gd name="T4" fmla="*/ 45 w 52"/>
              <a:gd name="T5" fmla="*/ 35 h 49"/>
              <a:gd name="T6" fmla="*/ 46 w 52"/>
              <a:gd name="T7" fmla="*/ 31 h 49"/>
              <a:gd name="T8" fmla="*/ 44 w 52"/>
              <a:gd name="T9" fmla="*/ 30 h 49"/>
              <a:gd name="T10" fmla="*/ 43 w 52"/>
              <a:gd name="T11" fmla="*/ 27 h 49"/>
              <a:gd name="T12" fmla="*/ 43 w 52"/>
              <a:gd name="T13" fmla="*/ 24 h 49"/>
              <a:gd name="T14" fmla="*/ 43 w 52"/>
              <a:gd name="T15" fmla="*/ 19 h 49"/>
              <a:gd name="T16" fmla="*/ 42 w 52"/>
              <a:gd name="T17" fmla="*/ 17 h 49"/>
              <a:gd name="T18" fmla="*/ 40 w 52"/>
              <a:gd name="T19" fmla="*/ 15 h 49"/>
              <a:gd name="T20" fmla="*/ 37 w 52"/>
              <a:gd name="T21" fmla="*/ 13 h 49"/>
              <a:gd name="T22" fmla="*/ 34 w 52"/>
              <a:gd name="T23" fmla="*/ 12 h 49"/>
              <a:gd name="T24" fmla="*/ 31 w 52"/>
              <a:gd name="T25" fmla="*/ 11 h 49"/>
              <a:gd name="T26" fmla="*/ 28 w 52"/>
              <a:gd name="T27" fmla="*/ 11 h 49"/>
              <a:gd name="T28" fmla="*/ 26 w 52"/>
              <a:gd name="T29" fmla="*/ 12 h 49"/>
              <a:gd name="T30" fmla="*/ 24 w 52"/>
              <a:gd name="T31" fmla="*/ 13 h 49"/>
              <a:gd name="T32" fmla="*/ 23 w 52"/>
              <a:gd name="T33" fmla="*/ 14 h 49"/>
              <a:gd name="T34" fmla="*/ 19 w 52"/>
              <a:gd name="T35" fmla="*/ 15 h 49"/>
              <a:gd name="T36" fmla="*/ 17 w 52"/>
              <a:gd name="T37" fmla="*/ 14 h 49"/>
              <a:gd name="T38" fmla="*/ 14 w 52"/>
              <a:gd name="T39" fmla="*/ 12 h 49"/>
              <a:gd name="T40" fmla="*/ 11 w 52"/>
              <a:gd name="T41" fmla="*/ 11 h 49"/>
              <a:gd name="T42" fmla="*/ 12 w 52"/>
              <a:gd name="T43" fmla="*/ 7 h 49"/>
              <a:gd name="T44" fmla="*/ 14 w 52"/>
              <a:gd name="T45" fmla="*/ 5 h 49"/>
              <a:gd name="T46" fmla="*/ 11 w 52"/>
              <a:gd name="T47" fmla="*/ 3 h 49"/>
              <a:gd name="T48" fmla="*/ 8 w 52"/>
              <a:gd name="T49" fmla="*/ 1 h 49"/>
              <a:gd name="T50" fmla="*/ 4 w 52"/>
              <a:gd name="T51" fmla="*/ 1 h 49"/>
              <a:gd name="T52" fmla="*/ 0 w 52"/>
              <a:gd name="T53" fmla="*/ 0 h 49"/>
              <a:gd name="T54" fmla="*/ 0 w 52"/>
              <a:gd name="T55" fmla="*/ 4 h 49"/>
              <a:gd name="T56" fmla="*/ 0 w 52"/>
              <a:gd name="T57" fmla="*/ 7 h 49"/>
              <a:gd name="T58" fmla="*/ 0 w 52"/>
              <a:gd name="T59" fmla="*/ 10 h 49"/>
              <a:gd name="T60" fmla="*/ 1 w 52"/>
              <a:gd name="T61" fmla="*/ 12 h 49"/>
              <a:gd name="T62" fmla="*/ 2 w 52"/>
              <a:gd name="T63" fmla="*/ 14 h 49"/>
              <a:gd name="T64" fmla="*/ 3 w 52"/>
              <a:gd name="T65" fmla="*/ 16 h 49"/>
              <a:gd name="T66" fmla="*/ 5 w 52"/>
              <a:gd name="T67" fmla="*/ 17 h 49"/>
              <a:gd name="T68" fmla="*/ 6 w 52"/>
              <a:gd name="T69" fmla="*/ 20 h 49"/>
              <a:gd name="T70" fmla="*/ 5 w 52"/>
              <a:gd name="T71" fmla="*/ 23 h 49"/>
              <a:gd name="T72" fmla="*/ 7 w 52"/>
              <a:gd name="T73" fmla="*/ 25 h 49"/>
              <a:gd name="T74" fmla="*/ 8 w 52"/>
              <a:gd name="T75" fmla="*/ 27 h 49"/>
              <a:gd name="T76" fmla="*/ 10 w 52"/>
              <a:gd name="T77" fmla="*/ 28 h 49"/>
              <a:gd name="T78" fmla="*/ 12 w 52"/>
              <a:gd name="T79" fmla="*/ 31 h 49"/>
              <a:gd name="T80" fmla="*/ 13 w 52"/>
              <a:gd name="T81" fmla="*/ 33 h 49"/>
              <a:gd name="T82" fmla="*/ 14 w 52"/>
              <a:gd name="T83" fmla="*/ 35 h 49"/>
              <a:gd name="T84" fmla="*/ 16 w 52"/>
              <a:gd name="T85" fmla="*/ 34 h 49"/>
              <a:gd name="T86" fmla="*/ 17 w 52"/>
              <a:gd name="T87" fmla="*/ 34 h 49"/>
              <a:gd name="T88" fmla="*/ 19 w 52"/>
              <a:gd name="T89" fmla="*/ 36 h 49"/>
              <a:gd name="T90" fmla="*/ 20 w 52"/>
              <a:gd name="T91" fmla="*/ 38 h 49"/>
              <a:gd name="T92" fmla="*/ 23 w 52"/>
              <a:gd name="T93" fmla="*/ 42 h 49"/>
              <a:gd name="T94" fmla="*/ 26 w 52"/>
              <a:gd name="T95" fmla="*/ 43 h 49"/>
              <a:gd name="T96" fmla="*/ 28 w 52"/>
              <a:gd name="T97" fmla="*/ 44 h 49"/>
              <a:gd name="T98" fmla="*/ 30 w 52"/>
              <a:gd name="T99" fmla="*/ 44 h 49"/>
              <a:gd name="T100" fmla="*/ 32 w 52"/>
              <a:gd name="T101" fmla="*/ 43 h 49"/>
              <a:gd name="T102" fmla="*/ 35 w 52"/>
              <a:gd name="T103" fmla="*/ 43 h 49"/>
              <a:gd name="T104" fmla="*/ 37 w 52"/>
              <a:gd name="T105" fmla="*/ 46 h 49"/>
              <a:gd name="T106" fmla="*/ 38 w 52"/>
              <a:gd name="T107" fmla="*/ 47 h 49"/>
              <a:gd name="T108" fmla="*/ 41 w 52"/>
              <a:gd name="T109" fmla="*/ 48 h 49"/>
              <a:gd name="T110" fmla="*/ 46 w 52"/>
              <a:gd name="T111" fmla="*/ 48 h 49"/>
              <a:gd name="T112" fmla="*/ 49 w 52"/>
              <a:gd name="T113" fmla="*/ 49 h 49"/>
              <a:gd name="T114" fmla="*/ 49 w 52"/>
              <a:gd name="T115" fmla="*/ 46 h 49"/>
              <a:gd name="T116" fmla="*/ 52 w 52"/>
              <a:gd name="T117" fmla="*/ 4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" h="49">
                <a:moveTo>
                  <a:pt x="51" y="41"/>
                </a:moveTo>
                <a:cubicBezTo>
                  <a:pt x="51" y="41"/>
                  <a:pt x="51" y="40"/>
                  <a:pt x="51" y="40"/>
                </a:cubicBezTo>
                <a:cubicBezTo>
                  <a:pt x="50" y="39"/>
                  <a:pt x="50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7" y="38"/>
                </a:cubicBezTo>
                <a:cubicBezTo>
                  <a:pt x="47" y="38"/>
                  <a:pt x="47" y="38"/>
                  <a:pt x="46" y="37"/>
                </a:cubicBezTo>
                <a:cubicBezTo>
                  <a:pt x="46" y="37"/>
                  <a:pt x="46" y="36"/>
                  <a:pt x="46" y="36"/>
                </a:cubicBezTo>
                <a:cubicBezTo>
                  <a:pt x="46" y="35"/>
                  <a:pt x="45" y="35"/>
                  <a:pt x="45" y="35"/>
                </a:cubicBezTo>
                <a:cubicBezTo>
                  <a:pt x="45" y="34"/>
                  <a:pt x="45" y="34"/>
                  <a:pt x="45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2"/>
                  <a:pt x="46" y="32"/>
                  <a:pt x="46" y="31"/>
                </a:cubicBezTo>
                <a:cubicBezTo>
                  <a:pt x="46" y="31"/>
                  <a:pt x="46" y="31"/>
                  <a:pt x="46" y="30"/>
                </a:cubicBezTo>
                <a:cubicBezTo>
                  <a:pt x="46" y="30"/>
                  <a:pt x="45" y="30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3" y="29"/>
                </a:cubicBezTo>
                <a:cubicBezTo>
                  <a:pt x="43" y="29"/>
                  <a:pt x="44" y="29"/>
                  <a:pt x="44" y="28"/>
                </a:cubicBezTo>
                <a:cubicBezTo>
                  <a:pt x="44" y="28"/>
                  <a:pt x="43" y="27"/>
                  <a:pt x="43" y="27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3"/>
                  <a:pt x="43" y="22"/>
                </a:cubicBezTo>
                <a:cubicBezTo>
                  <a:pt x="43" y="21"/>
                  <a:pt x="43" y="21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2" y="16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5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7" y="14"/>
                  <a:pt x="37" y="13"/>
                  <a:pt x="37" y="13"/>
                </a:cubicBezTo>
                <a:cubicBezTo>
                  <a:pt x="37" y="13"/>
                  <a:pt x="37" y="13"/>
                  <a:pt x="36" y="12"/>
                </a:cubicBezTo>
                <a:cubicBezTo>
                  <a:pt x="36" y="12"/>
                  <a:pt x="36" y="12"/>
                  <a:pt x="3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2"/>
                  <a:pt x="32" y="11"/>
                </a:cubicBezTo>
                <a:cubicBezTo>
                  <a:pt x="32" y="11"/>
                  <a:pt x="31" y="11"/>
                  <a:pt x="31" y="11"/>
                </a:cubicBezTo>
                <a:cubicBezTo>
                  <a:pt x="30" y="11"/>
                  <a:pt x="30" y="10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4"/>
                </a:cubicBezTo>
                <a:cubicBezTo>
                  <a:pt x="24" y="14"/>
                  <a:pt x="24" y="14"/>
                  <a:pt x="24" y="15"/>
                </a:cubicBezTo>
                <a:cubicBezTo>
                  <a:pt x="23" y="15"/>
                  <a:pt x="23" y="14"/>
                  <a:pt x="23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5"/>
                  <a:pt x="20" y="15"/>
                </a:cubicBezTo>
                <a:cubicBezTo>
                  <a:pt x="20" y="15"/>
                  <a:pt x="20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4" y="13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2" y="12"/>
                  <a:pt x="12" y="12"/>
                </a:cubicBezTo>
                <a:cubicBezTo>
                  <a:pt x="12" y="12"/>
                  <a:pt x="12" y="11"/>
                  <a:pt x="11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9"/>
                  <a:pt x="11" y="8"/>
                  <a:pt x="11" y="8"/>
                </a:cubicBezTo>
                <a:cubicBezTo>
                  <a:pt x="11" y="8"/>
                  <a:pt x="12" y="7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5"/>
                  <a:pt x="14" y="6"/>
                  <a:pt x="14" y="5"/>
                </a:cubicBezTo>
                <a:cubicBezTo>
                  <a:pt x="14" y="5"/>
                  <a:pt x="14" y="5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2"/>
                  <a:pt x="10" y="2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2"/>
                  <a:pt x="8" y="2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3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4" y="16"/>
                  <a:pt x="4" y="16"/>
                </a:cubicBezTo>
                <a:cubicBezTo>
                  <a:pt x="4" y="16"/>
                  <a:pt x="4" y="16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6" y="17"/>
                  <a:pt x="6" y="17"/>
                </a:cubicBezTo>
                <a:cubicBezTo>
                  <a:pt x="6" y="18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1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6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8"/>
                </a:cubicBezTo>
                <a:cubicBezTo>
                  <a:pt x="11" y="28"/>
                  <a:pt x="11" y="28"/>
                  <a:pt x="11" y="29"/>
                </a:cubicBezTo>
                <a:cubicBezTo>
                  <a:pt x="12" y="30"/>
                  <a:pt x="11" y="30"/>
                  <a:pt x="11" y="30"/>
                </a:cubicBezTo>
                <a:cubicBezTo>
                  <a:pt x="12" y="31"/>
                  <a:pt x="11" y="31"/>
                  <a:pt x="12" y="31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3"/>
                  <a:pt x="13" y="33"/>
                  <a:pt x="13" y="33"/>
                </a:cubicBezTo>
                <a:cubicBezTo>
                  <a:pt x="13" y="34"/>
                  <a:pt x="13" y="34"/>
                  <a:pt x="14" y="34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5" y="35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5"/>
                </a:cubicBezTo>
                <a:cubicBezTo>
                  <a:pt x="17" y="35"/>
                  <a:pt x="17" y="34"/>
                  <a:pt x="17" y="34"/>
                </a:cubicBezTo>
                <a:cubicBezTo>
                  <a:pt x="17" y="34"/>
                  <a:pt x="17" y="34"/>
                  <a:pt x="18" y="34"/>
                </a:cubicBezTo>
                <a:cubicBezTo>
                  <a:pt x="18" y="34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6"/>
                  <a:pt x="19" y="37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40"/>
                  <a:pt x="21" y="41"/>
                  <a:pt x="22" y="41"/>
                </a:cubicBezTo>
                <a:cubicBezTo>
                  <a:pt x="22" y="42"/>
                  <a:pt x="23" y="42"/>
                  <a:pt x="23" y="42"/>
                </a:cubicBezTo>
                <a:cubicBezTo>
                  <a:pt x="23" y="41"/>
                  <a:pt x="23" y="41"/>
                  <a:pt x="24" y="41"/>
                </a:cubicBezTo>
                <a:cubicBezTo>
                  <a:pt x="24" y="41"/>
                  <a:pt x="24" y="42"/>
                  <a:pt x="25" y="42"/>
                </a:cubicBezTo>
                <a:cubicBezTo>
                  <a:pt x="25" y="42"/>
                  <a:pt x="25" y="42"/>
                  <a:pt x="26" y="43"/>
                </a:cubicBezTo>
                <a:cubicBezTo>
                  <a:pt x="26" y="43"/>
                  <a:pt x="26" y="43"/>
                  <a:pt x="27" y="43"/>
                </a:cubicBezTo>
                <a:cubicBezTo>
                  <a:pt x="27" y="43"/>
                  <a:pt x="27" y="43"/>
                  <a:pt x="27" y="44"/>
                </a:cubicBezTo>
                <a:cubicBezTo>
                  <a:pt x="27" y="44"/>
                  <a:pt x="28" y="44"/>
                  <a:pt x="28" y="44"/>
                </a:cubicBezTo>
                <a:cubicBezTo>
                  <a:pt x="28" y="44"/>
                  <a:pt x="29" y="44"/>
                  <a:pt x="29" y="44"/>
                </a:cubicBezTo>
                <a:cubicBezTo>
                  <a:pt x="29" y="44"/>
                  <a:pt x="29" y="45"/>
                  <a:pt x="30" y="45"/>
                </a:cubicBezTo>
                <a:cubicBezTo>
                  <a:pt x="30" y="45"/>
                  <a:pt x="30" y="44"/>
                  <a:pt x="30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4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4" y="42"/>
                  <a:pt x="34" y="43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5"/>
                  <a:pt x="36" y="45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7"/>
                  <a:pt x="37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9" y="47"/>
                  <a:pt x="39" y="47"/>
                </a:cubicBezTo>
                <a:cubicBezTo>
                  <a:pt x="39" y="47"/>
                  <a:pt x="40" y="47"/>
                  <a:pt x="40" y="47"/>
                </a:cubicBezTo>
                <a:cubicBezTo>
                  <a:pt x="40" y="47"/>
                  <a:pt x="41" y="48"/>
                  <a:pt x="41" y="48"/>
                </a:cubicBezTo>
                <a:cubicBezTo>
                  <a:pt x="42" y="48"/>
                  <a:pt x="42" y="48"/>
                  <a:pt x="43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5" y="48"/>
                  <a:pt x="45" y="48"/>
                  <a:pt x="46" y="48"/>
                </a:cubicBezTo>
                <a:cubicBezTo>
                  <a:pt x="46" y="49"/>
                  <a:pt x="46" y="49"/>
                  <a:pt x="47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8" y="48"/>
                  <a:pt x="48" y="47"/>
                </a:cubicBezTo>
                <a:cubicBezTo>
                  <a:pt x="48" y="46"/>
                  <a:pt x="48" y="46"/>
                  <a:pt x="49" y="46"/>
                </a:cubicBezTo>
                <a:cubicBezTo>
                  <a:pt x="49" y="45"/>
                  <a:pt x="49" y="45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2" y="43"/>
                </a:cubicBezTo>
                <a:cubicBezTo>
                  <a:pt x="52" y="43"/>
                  <a:pt x="51" y="43"/>
                  <a:pt x="51" y="42"/>
                </a:cubicBezTo>
                <a:cubicBezTo>
                  <a:pt x="51" y="42"/>
                  <a:pt x="51" y="42"/>
                  <a:pt x="51" y="4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6" name="Freeform 80">
            <a:extLst>
              <a:ext uri="{FF2B5EF4-FFF2-40B4-BE49-F238E27FC236}">
                <a16:creationId xmlns:a16="http://schemas.microsoft.com/office/drawing/2014/main" id="{099D588A-009F-B845-80B5-DA4F3458CDC5}"/>
              </a:ext>
            </a:extLst>
          </p:cNvPr>
          <p:cNvSpPr>
            <a:spLocks/>
          </p:cNvSpPr>
          <p:nvPr/>
        </p:nvSpPr>
        <p:spPr bwMode="auto">
          <a:xfrm>
            <a:off x="7066346" y="291689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7" name="Freeform 81">
            <a:extLst>
              <a:ext uri="{FF2B5EF4-FFF2-40B4-BE49-F238E27FC236}">
                <a16:creationId xmlns:a16="http://schemas.microsoft.com/office/drawing/2014/main" id="{C39723B8-4EC4-5848-AE15-5E7B94257D3C}"/>
              </a:ext>
            </a:extLst>
          </p:cNvPr>
          <p:cNvSpPr>
            <a:spLocks/>
          </p:cNvSpPr>
          <p:nvPr/>
        </p:nvSpPr>
        <p:spPr bwMode="auto">
          <a:xfrm>
            <a:off x="9149101" y="4820625"/>
            <a:ext cx="1306716" cy="1035202"/>
          </a:xfrm>
          <a:custGeom>
            <a:avLst/>
            <a:gdLst>
              <a:gd name="T0" fmla="*/ 8 w 101"/>
              <a:gd name="T1" fmla="*/ 69 h 82"/>
              <a:gd name="T2" fmla="*/ 13 w 101"/>
              <a:gd name="T3" fmla="*/ 67 h 82"/>
              <a:gd name="T4" fmla="*/ 22 w 101"/>
              <a:gd name="T5" fmla="*/ 66 h 82"/>
              <a:gd name="T6" fmla="*/ 28 w 101"/>
              <a:gd name="T7" fmla="*/ 62 h 82"/>
              <a:gd name="T8" fmla="*/ 36 w 101"/>
              <a:gd name="T9" fmla="*/ 61 h 82"/>
              <a:gd name="T10" fmla="*/ 43 w 101"/>
              <a:gd name="T11" fmla="*/ 60 h 82"/>
              <a:gd name="T12" fmla="*/ 46 w 101"/>
              <a:gd name="T13" fmla="*/ 62 h 82"/>
              <a:gd name="T14" fmla="*/ 49 w 101"/>
              <a:gd name="T15" fmla="*/ 66 h 82"/>
              <a:gd name="T16" fmla="*/ 50 w 101"/>
              <a:gd name="T17" fmla="*/ 70 h 82"/>
              <a:gd name="T18" fmla="*/ 54 w 101"/>
              <a:gd name="T19" fmla="*/ 66 h 82"/>
              <a:gd name="T20" fmla="*/ 56 w 101"/>
              <a:gd name="T21" fmla="*/ 66 h 82"/>
              <a:gd name="T22" fmla="*/ 53 w 101"/>
              <a:gd name="T23" fmla="*/ 70 h 82"/>
              <a:gd name="T24" fmla="*/ 55 w 101"/>
              <a:gd name="T25" fmla="*/ 69 h 82"/>
              <a:gd name="T26" fmla="*/ 54 w 101"/>
              <a:gd name="T27" fmla="*/ 72 h 82"/>
              <a:gd name="T28" fmla="*/ 55 w 101"/>
              <a:gd name="T29" fmla="*/ 77 h 82"/>
              <a:gd name="T30" fmla="*/ 60 w 101"/>
              <a:gd name="T31" fmla="*/ 80 h 82"/>
              <a:gd name="T32" fmla="*/ 66 w 101"/>
              <a:gd name="T33" fmla="*/ 79 h 82"/>
              <a:gd name="T34" fmla="*/ 70 w 101"/>
              <a:gd name="T35" fmla="*/ 81 h 82"/>
              <a:gd name="T36" fmla="*/ 78 w 101"/>
              <a:gd name="T37" fmla="*/ 79 h 82"/>
              <a:gd name="T38" fmla="*/ 84 w 101"/>
              <a:gd name="T39" fmla="*/ 72 h 82"/>
              <a:gd name="T40" fmla="*/ 91 w 101"/>
              <a:gd name="T41" fmla="*/ 65 h 82"/>
              <a:gd name="T42" fmla="*/ 96 w 101"/>
              <a:gd name="T43" fmla="*/ 59 h 82"/>
              <a:gd name="T44" fmla="*/ 101 w 101"/>
              <a:gd name="T45" fmla="*/ 50 h 82"/>
              <a:gd name="T46" fmla="*/ 101 w 101"/>
              <a:gd name="T47" fmla="*/ 41 h 82"/>
              <a:gd name="T48" fmla="*/ 97 w 101"/>
              <a:gd name="T49" fmla="*/ 34 h 82"/>
              <a:gd name="T50" fmla="*/ 95 w 101"/>
              <a:gd name="T51" fmla="*/ 27 h 82"/>
              <a:gd name="T52" fmla="*/ 90 w 101"/>
              <a:gd name="T53" fmla="*/ 23 h 82"/>
              <a:gd name="T54" fmla="*/ 90 w 101"/>
              <a:gd name="T55" fmla="*/ 14 h 82"/>
              <a:gd name="T56" fmla="*/ 87 w 101"/>
              <a:gd name="T57" fmla="*/ 11 h 82"/>
              <a:gd name="T58" fmla="*/ 86 w 101"/>
              <a:gd name="T59" fmla="*/ 4 h 82"/>
              <a:gd name="T60" fmla="*/ 82 w 101"/>
              <a:gd name="T61" fmla="*/ 4 h 82"/>
              <a:gd name="T62" fmla="*/ 81 w 101"/>
              <a:gd name="T63" fmla="*/ 11 h 82"/>
              <a:gd name="T64" fmla="*/ 76 w 101"/>
              <a:gd name="T65" fmla="*/ 20 h 82"/>
              <a:gd name="T66" fmla="*/ 69 w 101"/>
              <a:gd name="T67" fmla="*/ 15 h 82"/>
              <a:gd name="T68" fmla="*/ 66 w 101"/>
              <a:gd name="T69" fmla="*/ 11 h 82"/>
              <a:gd name="T70" fmla="*/ 69 w 101"/>
              <a:gd name="T71" fmla="*/ 7 h 82"/>
              <a:gd name="T72" fmla="*/ 67 w 101"/>
              <a:gd name="T73" fmla="*/ 3 h 82"/>
              <a:gd name="T74" fmla="*/ 60 w 101"/>
              <a:gd name="T75" fmla="*/ 3 h 82"/>
              <a:gd name="T76" fmla="*/ 58 w 101"/>
              <a:gd name="T77" fmla="*/ 3 h 82"/>
              <a:gd name="T78" fmla="*/ 54 w 101"/>
              <a:gd name="T79" fmla="*/ 6 h 82"/>
              <a:gd name="T80" fmla="*/ 50 w 101"/>
              <a:gd name="T81" fmla="*/ 10 h 82"/>
              <a:gd name="T82" fmla="*/ 47 w 101"/>
              <a:gd name="T83" fmla="*/ 13 h 82"/>
              <a:gd name="T84" fmla="*/ 43 w 101"/>
              <a:gd name="T85" fmla="*/ 9 h 82"/>
              <a:gd name="T86" fmla="*/ 39 w 101"/>
              <a:gd name="T87" fmla="*/ 13 h 82"/>
              <a:gd name="T88" fmla="*/ 35 w 101"/>
              <a:gd name="T89" fmla="*/ 18 h 82"/>
              <a:gd name="T90" fmla="*/ 30 w 101"/>
              <a:gd name="T91" fmla="*/ 20 h 82"/>
              <a:gd name="T92" fmla="*/ 27 w 101"/>
              <a:gd name="T93" fmla="*/ 25 h 82"/>
              <a:gd name="T94" fmla="*/ 21 w 101"/>
              <a:gd name="T95" fmla="*/ 27 h 82"/>
              <a:gd name="T96" fmla="*/ 15 w 101"/>
              <a:gd name="T97" fmla="*/ 29 h 82"/>
              <a:gd name="T98" fmla="*/ 10 w 101"/>
              <a:gd name="T99" fmla="*/ 32 h 82"/>
              <a:gd name="T100" fmla="*/ 7 w 101"/>
              <a:gd name="T101" fmla="*/ 36 h 82"/>
              <a:gd name="T102" fmla="*/ 5 w 101"/>
              <a:gd name="T103" fmla="*/ 41 h 82"/>
              <a:gd name="T104" fmla="*/ 4 w 101"/>
              <a:gd name="T105" fmla="*/ 43 h 82"/>
              <a:gd name="T106" fmla="*/ 4 w 101"/>
              <a:gd name="T107" fmla="*/ 47 h 82"/>
              <a:gd name="T108" fmla="*/ 4 w 101"/>
              <a:gd name="T109" fmla="*/ 55 h 82"/>
              <a:gd name="T110" fmla="*/ 3 w 101"/>
              <a:gd name="T111" fmla="*/ 6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1" h="82">
                <a:moveTo>
                  <a:pt x="1" y="69"/>
                </a:moveTo>
                <a:cubicBezTo>
                  <a:pt x="1" y="69"/>
                  <a:pt x="1" y="69"/>
                  <a:pt x="1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3" y="70"/>
                  <a:pt x="4" y="70"/>
                  <a:pt x="4" y="70"/>
                </a:cubicBezTo>
                <a:cubicBezTo>
                  <a:pt x="5" y="70"/>
                  <a:pt x="5" y="70"/>
                  <a:pt x="6" y="70"/>
                </a:cubicBezTo>
                <a:cubicBezTo>
                  <a:pt x="7" y="70"/>
                  <a:pt x="7" y="70"/>
                  <a:pt x="8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9" y="69"/>
                  <a:pt x="9" y="69"/>
                  <a:pt x="9" y="68"/>
                </a:cubicBezTo>
                <a:cubicBezTo>
                  <a:pt x="10" y="68"/>
                  <a:pt x="10" y="68"/>
                  <a:pt x="11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1" y="67"/>
                  <a:pt x="12" y="67"/>
                  <a:pt x="12" y="67"/>
                </a:cubicBezTo>
                <a:cubicBezTo>
                  <a:pt x="12" y="67"/>
                  <a:pt x="12" y="67"/>
                  <a:pt x="13" y="67"/>
                </a:cubicBezTo>
                <a:cubicBezTo>
                  <a:pt x="13" y="67"/>
                  <a:pt x="14" y="67"/>
                  <a:pt x="14" y="67"/>
                </a:cubicBezTo>
                <a:cubicBezTo>
                  <a:pt x="15" y="67"/>
                  <a:pt x="15" y="67"/>
                  <a:pt x="16" y="67"/>
                </a:cubicBezTo>
                <a:cubicBezTo>
                  <a:pt x="17" y="67"/>
                  <a:pt x="17" y="67"/>
                  <a:pt x="18" y="67"/>
                </a:cubicBezTo>
                <a:cubicBezTo>
                  <a:pt x="18" y="67"/>
                  <a:pt x="19" y="67"/>
                  <a:pt x="19" y="67"/>
                </a:cubicBezTo>
                <a:cubicBezTo>
                  <a:pt x="20" y="67"/>
                  <a:pt x="20" y="67"/>
                  <a:pt x="21" y="67"/>
                </a:cubicBezTo>
                <a:cubicBezTo>
                  <a:pt x="21" y="67"/>
                  <a:pt x="21" y="67"/>
                  <a:pt x="22" y="66"/>
                </a:cubicBezTo>
                <a:cubicBezTo>
                  <a:pt x="22" y="66"/>
                  <a:pt x="23" y="66"/>
                  <a:pt x="23" y="65"/>
                </a:cubicBezTo>
                <a:cubicBezTo>
                  <a:pt x="23" y="65"/>
                  <a:pt x="24" y="65"/>
                  <a:pt x="24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6" y="64"/>
                  <a:pt x="26" y="64"/>
                  <a:pt x="26" y="63"/>
                </a:cubicBezTo>
                <a:cubicBezTo>
                  <a:pt x="26" y="63"/>
                  <a:pt x="27" y="63"/>
                  <a:pt x="27" y="63"/>
                </a:cubicBezTo>
                <a:cubicBezTo>
                  <a:pt x="28" y="63"/>
                  <a:pt x="28" y="63"/>
                  <a:pt x="28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1" y="62"/>
                  <a:pt x="31" y="63"/>
                  <a:pt x="32" y="63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3"/>
                  <a:pt x="34" y="62"/>
                  <a:pt x="35" y="62"/>
                </a:cubicBezTo>
                <a:cubicBezTo>
                  <a:pt x="35" y="62"/>
                  <a:pt x="35" y="62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7" y="61"/>
                  <a:pt x="37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61"/>
                  <a:pt x="39" y="61"/>
                  <a:pt x="40" y="61"/>
                </a:cubicBezTo>
                <a:cubicBezTo>
                  <a:pt x="40" y="61"/>
                  <a:pt x="41" y="61"/>
                  <a:pt x="41" y="61"/>
                </a:cubicBezTo>
                <a:cubicBezTo>
                  <a:pt x="42" y="61"/>
                  <a:pt x="42" y="60"/>
                  <a:pt x="43" y="60"/>
                </a:cubicBezTo>
                <a:cubicBezTo>
                  <a:pt x="43" y="60"/>
                  <a:pt x="43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5" y="62"/>
                </a:cubicBezTo>
                <a:cubicBezTo>
                  <a:pt x="45" y="62"/>
                  <a:pt x="45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8" y="62"/>
                  <a:pt x="48" y="62"/>
                </a:cubicBezTo>
                <a:cubicBezTo>
                  <a:pt x="48" y="63"/>
                  <a:pt x="48" y="63"/>
                  <a:pt x="48" y="63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9" y="64"/>
                  <a:pt x="4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7"/>
                  <a:pt x="49" y="67"/>
                  <a:pt x="49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70"/>
                  <a:pt x="49" y="70"/>
                  <a:pt x="49" y="70"/>
                </a:cubicBezTo>
                <a:cubicBezTo>
                  <a:pt x="50" y="70"/>
                  <a:pt x="50" y="70"/>
                  <a:pt x="50" y="70"/>
                </a:cubicBezTo>
                <a:cubicBezTo>
                  <a:pt x="50" y="69"/>
                  <a:pt x="51" y="69"/>
                  <a:pt x="51" y="69"/>
                </a:cubicBezTo>
                <a:cubicBezTo>
                  <a:pt x="51" y="69"/>
                  <a:pt x="51" y="69"/>
                  <a:pt x="52" y="68"/>
                </a:cubicBezTo>
                <a:cubicBezTo>
                  <a:pt x="52" y="68"/>
                  <a:pt x="51" y="68"/>
                  <a:pt x="52" y="68"/>
                </a:cubicBezTo>
                <a:cubicBezTo>
                  <a:pt x="52" y="67"/>
                  <a:pt x="52" y="67"/>
                  <a:pt x="52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7"/>
                  <a:pt x="54" y="67"/>
                  <a:pt x="54" y="66"/>
                </a:cubicBezTo>
                <a:cubicBezTo>
                  <a:pt x="54" y="66"/>
                  <a:pt x="55" y="66"/>
                  <a:pt x="55" y="66"/>
                </a:cubicBezTo>
                <a:cubicBezTo>
                  <a:pt x="55" y="66"/>
                  <a:pt x="55" y="65"/>
                  <a:pt x="55" y="65"/>
                </a:cubicBezTo>
                <a:cubicBezTo>
                  <a:pt x="55" y="65"/>
                  <a:pt x="56" y="65"/>
                  <a:pt x="56" y="65"/>
                </a:cubicBezTo>
                <a:cubicBezTo>
                  <a:pt x="57" y="65"/>
                  <a:pt x="57" y="64"/>
                  <a:pt x="57" y="65"/>
                </a:cubicBezTo>
                <a:cubicBezTo>
                  <a:pt x="57" y="65"/>
                  <a:pt x="57" y="65"/>
                  <a:pt x="56" y="65"/>
                </a:cubicBezTo>
                <a:cubicBezTo>
                  <a:pt x="56" y="66"/>
                  <a:pt x="57" y="66"/>
                  <a:pt x="56" y="66"/>
                </a:cubicBezTo>
                <a:cubicBezTo>
                  <a:pt x="56" y="66"/>
                  <a:pt x="56" y="67"/>
                  <a:pt x="56" y="67"/>
                </a:cubicBezTo>
                <a:cubicBezTo>
                  <a:pt x="56" y="67"/>
                  <a:pt x="55" y="67"/>
                  <a:pt x="55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68"/>
                  <a:pt x="54" y="68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0"/>
                  <a:pt x="52" y="70"/>
                  <a:pt x="52" y="70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1"/>
                  <a:pt x="52" y="71"/>
                  <a:pt x="53" y="71"/>
                </a:cubicBezTo>
                <a:cubicBezTo>
                  <a:pt x="53" y="71"/>
                  <a:pt x="53" y="71"/>
                  <a:pt x="54" y="71"/>
                </a:cubicBezTo>
                <a:cubicBezTo>
                  <a:pt x="54" y="71"/>
                  <a:pt x="54" y="71"/>
                  <a:pt x="54" y="70"/>
                </a:cubicBezTo>
                <a:cubicBezTo>
                  <a:pt x="55" y="70"/>
                  <a:pt x="55" y="70"/>
                  <a:pt x="55" y="69"/>
                </a:cubicBezTo>
                <a:cubicBezTo>
                  <a:pt x="55" y="69"/>
                  <a:pt x="55" y="69"/>
                  <a:pt x="56" y="69"/>
                </a:cubicBezTo>
                <a:cubicBezTo>
                  <a:pt x="56" y="69"/>
                  <a:pt x="56" y="69"/>
                  <a:pt x="56" y="70"/>
                </a:cubicBezTo>
                <a:cubicBezTo>
                  <a:pt x="56" y="70"/>
                  <a:pt x="56" y="70"/>
                  <a:pt x="56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2"/>
                  <a:pt x="54" y="72"/>
                </a:cubicBezTo>
                <a:cubicBezTo>
                  <a:pt x="55" y="73"/>
                  <a:pt x="55" y="72"/>
                  <a:pt x="56" y="72"/>
                </a:cubicBezTo>
                <a:cubicBezTo>
                  <a:pt x="56" y="72"/>
                  <a:pt x="56" y="72"/>
                  <a:pt x="56" y="73"/>
                </a:cubicBezTo>
                <a:cubicBezTo>
                  <a:pt x="56" y="73"/>
                  <a:pt x="56" y="74"/>
                  <a:pt x="56" y="74"/>
                </a:cubicBezTo>
                <a:cubicBezTo>
                  <a:pt x="56" y="75"/>
                  <a:pt x="56" y="75"/>
                  <a:pt x="55" y="75"/>
                </a:cubicBezTo>
                <a:cubicBezTo>
                  <a:pt x="55" y="75"/>
                  <a:pt x="55" y="75"/>
                  <a:pt x="55" y="76"/>
                </a:cubicBezTo>
                <a:cubicBezTo>
                  <a:pt x="55" y="76"/>
                  <a:pt x="55" y="76"/>
                  <a:pt x="55" y="77"/>
                </a:cubicBezTo>
                <a:cubicBezTo>
                  <a:pt x="55" y="77"/>
                  <a:pt x="56" y="77"/>
                  <a:pt x="56" y="78"/>
                </a:cubicBezTo>
                <a:cubicBezTo>
                  <a:pt x="56" y="78"/>
                  <a:pt x="56" y="79"/>
                  <a:pt x="56" y="79"/>
                </a:cubicBezTo>
                <a:cubicBezTo>
                  <a:pt x="56" y="79"/>
                  <a:pt x="57" y="79"/>
                  <a:pt x="57" y="80"/>
                </a:cubicBezTo>
                <a:cubicBezTo>
                  <a:pt x="57" y="80"/>
                  <a:pt x="58" y="80"/>
                  <a:pt x="58" y="80"/>
                </a:cubicBezTo>
                <a:cubicBezTo>
                  <a:pt x="58" y="80"/>
                  <a:pt x="59" y="80"/>
                  <a:pt x="59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1"/>
                  <a:pt x="61" y="81"/>
                  <a:pt x="61" y="81"/>
                </a:cubicBezTo>
                <a:cubicBezTo>
                  <a:pt x="61" y="81"/>
                  <a:pt x="62" y="82"/>
                  <a:pt x="62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0"/>
                  <a:pt x="63" y="80"/>
                  <a:pt x="64" y="80"/>
                </a:cubicBezTo>
                <a:cubicBezTo>
                  <a:pt x="64" y="80"/>
                  <a:pt x="65" y="80"/>
                  <a:pt x="65" y="80"/>
                </a:cubicBezTo>
                <a:cubicBezTo>
                  <a:pt x="65" y="80"/>
                  <a:pt x="65" y="80"/>
                  <a:pt x="66" y="79"/>
                </a:cubicBezTo>
                <a:cubicBezTo>
                  <a:pt x="66" y="79"/>
                  <a:pt x="66" y="79"/>
                  <a:pt x="67" y="79"/>
                </a:cubicBezTo>
                <a:cubicBezTo>
                  <a:pt x="67" y="79"/>
                  <a:pt x="67" y="80"/>
                  <a:pt x="67" y="80"/>
                </a:cubicBezTo>
                <a:cubicBezTo>
                  <a:pt x="67" y="80"/>
                  <a:pt x="67" y="81"/>
                  <a:pt x="67" y="81"/>
                </a:cubicBezTo>
                <a:cubicBezTo>
                  <a:pt x="67" y="81"/>
                  <a:pt x="67" y="81"/>
                  <a:pt x="68" y="82"/>
                </a:cubicBezTo>
                <a:cubicBezTo>
                  <a:pt x="68" y="82"/>
                  <a:pt x="68" y="82"/>
                  <a:pt x="69" y="82"/>
                </a:cubicBezTo>
                <a:cubicBezTo>
                  <a:pt x="69" y="82"/>
                  <a:pt x="70" y="81"/>
                  <a:pt x="70" y="81"/>
                </a:cubicBezTo>
                <a:cubicBezTo>
                  <a:pt x="70" y="81"/>
                  <a:pt x="71" y="81"/>
                  <a:pt x="71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2" y="79"/>
                  <a:pt x="73" y="79"/>
                </a:cubicBezTo>
                <a:cubicBezTo>
                  <a:pt x="73" y="79"/>
                  <a:pt x="74" y="79"/>
                  <a:pt x="74" y="79"/>
                </a:cubicBezTo>
                <a:cubicBezTo>
                  <a:pt x="75" y="78"/>
                  <a:pt x="75" y="78"/>
                  <a:pt x="76" y="78"/>
                </a:cubicBezTo>
                <a:cubicBezTo>
                  <a:pt x="77" y="78"/>
                  <a:pt x="77" y="79"/>
                  <a:pt x="78" y="79"/>
                </a:cubicBezTo>
                <a:cubicBezTo>
                  <a:pt x="78" y="79"/>
                  <a:pt x="78" y="79"/>
                  <a:pt x="79" y="78"/>
                </a:cubicBezTo>
                <a:cubicBezTo>
                  <a:pt x="79" y="78"/>
                  <a:pt x="79" y="78"/>
                  <a:pt x="79" y="77"/>
                </a:cubicBezTo>
                <a:cubicBezTo>
                  <a:pt x="80" y="77"/>
                  <a:pt x="80" y="76"/>
                  <a:pt x="81" y="75"/>
                </a:cubicBezTo>
                <a:cubicBezTo>
                  <a:pt x="81" y="74"/>
                  <a:pt x="82" y="74"/>
                  <a:pt x="82" y="74"/>
                </a:cubicBezTo>
                <a:cubicBezTo>
                  <a:pt x="83" y="74"/>
                  <a:pt x="83" y="73"/>
                  <a:pt x="83" y="73"/>
                </a:cubicBezTo>
                <a:cubicBezTo>
                  <a:pt x="83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1"/>
                  <a:pt x="85" y="71"/>
                  <a:pt x="85" y="70"/>
                </a:cubicBezTo>
                <a:cubicBezTo>
                  <a:pt x="86" y="70"/>
                  <a:pt x="86" y="69"/>
                  <a:pt x="87" y="69"/>
                </a:cubicBezTo>
                <a:cubicBezTo>
                  <a:pt x="87" y="68"/>
                  <a:pt x="87" y="68"/>
                  <a:pt x="88" y="67"/>
                </a:cubicBezTo>
                <a:cubicBezTo>
                  <a:pt x="89" y="66"/>
                  <a:pt x="89" y="66"/>
                  <a:pt x="89" y="65"/>
                </a:cubicBezTo>
                <a:cubicBezTo>
                  <a:pt x="90" y="65"/>
                  <a:pt x="90" y="65"/>
                  <a:pt x="91" y="65"/>
                </a:cubicBezTo>
                <a:cubicBezTo>
                  <a:pt x="91" y="64"/>
                  <a:pt x="91" y="64"/>
                  <a:pt x="92" y="64"/>
                </a:cubicBezTo>
                <a:cubicBezTo>
                  <a:pt x="92" y="63"/>
                  <a:pt x="92" y="63"/>
                  <a:pt x="93" y="63"/>
                </a:cubicBezTo>
                <a:cubicBezTo>
                  <a:pt x="93" y="62"/>
                  <a:pt x="93" y="62"/>
                  <a:pt x="94" y="62"/>
                </a:cubicBezTo>
                <a:cubicBezTo>
                  <a:pt x="94" y="62"/>
                  <a:pt x="94" y="62"/>
                  <a:pt x="94" y="61"/>
                </a:cubicBezTo>
                <a:cubicBezTo>
                  <a:pt x="94" y="61"/>
                  <a:pt x="95" y="61"/>
                  <a:pt x="95" y="60"/>
                </a:cubicBezTo>
                <a:cubicBezTo>
                  <a:pt x="96" y="60"/>
                  <a:pt x="96" y="59"/>
                  <a:pt x="96" y="59"/>
                </a:cubicBezTo>
                <a:cubicBezTo>
                  <a:pt x="97" y="58"/>
                  <a:pt x="97" y="58"/>
                  <a:pt x="98" y="57"/>
                </a:cubicBezTo>
                <a:cubicBezTo>
                  <a:pt x="98" y="57"/>
                  <a:pt x="98" y="56"/>
                  <a:pt x="98" y="56"/>
                </a:cubicBezTo>
                <a:cubicBezTo>
                  <a:pt x="99" y="55"/>
                  <a:pt x="98" y="55"/>
                  <a:pt x="99" y="54"/>
                </a:cubicBezTo>
                <a:cubicBezTo>
                  <a:pt x="99" y="54"/>
                  <a:pt x="100" y="54"/>
                  <a:pt x="100" y="53"/>
                </a:cubicBezTo>
                <a:cubicBezTo>
                  <a:pt x="100" y="53"/>
                  <a:pt x="100" y="52"/>
                  <a:pt x="101" y="52"/>
                </a:cubicBezTo>
                <a:cubicBezTo>
                  <a:pt x="101" y="51"/>
                  <a:pt x="101" y="51"/>
                  <a:pt x="101" y="50"/>
                </a:cubicBezTo>
                <a:cubicBezTo>
                  <a:pt x="101" y="49"/>
                  <a:pt x="101" y="49"/>
                  <a:pt x="101" y="48"/>
                </a:cubicBezTo>
                <a:cubicBezTo>
                  <a:pt x="101" y="48"/>
                  <a:pt x="101" y="47"/>
                  <a:pt x="101" y="47"/>
                </a:cubicBezTo>
                <a:cubicBezTo>
                  <a:pt x="101" y="46"/>
                  <a:pt x="101" y="46"/>
                  <a:pt x="101" y="45"/>
                </a:cubicBezTo>
                <a:cubicBezTo>
                  <a:pt x="101" y="45"/>
                  <a:pt x="101" y="44"/>
                  <a:pt x="101" y="43"/>
                </a:cubicBezTo>
                <a:cubicBezTo>
                  <a:pt x="101" y="42"/>
                  <a:pt x="101" y="42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0"/>
                </a:cubicBezTo>
                <a:cubicBezTo>
                  <a:pt x="100" y="40"/>
                  <a:pt x="100" y="39"/>
                  <a:pt x="100" y="39"/>
                </a:cubicBezTo>
                <a:cubicBezTo>
                  <a:pt x="99" y="38"/>
                  <a:pt x="98" y="38"/>
                  <a:pt x="98" y="37"/>
                </a:cubicBezTo>
                <a:cubicBezTo>
                  <a:pt x="98" y="37"/>
                  <a:pt x="98" y="36"/>
                  <a:pt x="98" y="36"/>
                </a:cubicBezTo>
                <a:cubicBezTo>
                  <a:pt x="99" y="35"/>
                  <a:pt x="99" y="35"/>
                  <a:pt x="98" y="34"/>
                </a:cubicBezTo>
                <a:cubicBezTo>
                  <a:pt x="98" y="34"/>
                  <a:pt x="98" y="34"/>
                  <a:pt x="97" y="34"/>
                </a:cubicBezTo>
                <a:cubicBezTo>
                  <a:pt x="97" y="34"/>
                  <a:pt x="97" y="34"/>
                  <a:pt x="96" y="34"/>
                </a:cubicBezTo>
                <a:cubicBezTo>
                  <a:pt x="96" y="33"/>
                  <a:pt x="96" y="33"/>
                  <a:pt x="96" y="32"/>
                </a:cubicBezTo>
                <a:cubicBezTo>
                  <a:pt x="96" y="32"/>
                  <a:pt x="96" y="31"/>
                  <a:pt x="96" y="31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9"/>
                  <a:pt x="95" y="29"/>
                  <a:pt x="95" y="28"/>
                </a:cubicBezTo>
                <a:cubicBezTo>
                  <a:pt x="95" y="28"/>
                  <a:pt x="95" y="28"/>
                  <a:pt x="95" y="27"/>
                </a:cubicBezTo>
                <a:cubicBezTo>
                  <a:pt x="95" y="27"/>
                  <a:pt x="94" y="27"/>
                  <a:pt x="94" y="27"/>
                </a:cubicBezTo>
                <a:cubicBezTo>
                  <a:pt x="94" y="27"/>
                  <a:pt x="93" y="27"/>
                  <a:pt x="93" y="26"/>
                </a:cubicBezTo>
                <a:cubicBezTo>
                  <a:pt x="93" y="26"/>
                  <a:pt x="93" y="26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4"/>
                </a:cubicBezTo>
                <a:cubicBezTo>
                  <a:pt x="90" y="24"/>
                  <a:pt x="90" y="24"/>
                  <a:pt x="90" y="23"/>
                </a:cubicBezTo>
                <a:cubicBezTo>
                  <a:pt x="90" y="23"/>
                  <a:pt x="90" y="22"/>
                  <a:pt x="90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0"/>
                  <a:pt x="90" y="20"/>
                  <a:pt x="90" y="19"/>
                </a:cubicBezTo>
                <a:cubicBezTo>
                  <a:pt x="90" y="19"/>
                  <a:pt x="90" y="19"/>
                  <a:pt x="90" y="18"/>
                </a:cubicBezTo>
                <a:cubicBezTo>
                  <a:pt x="90" y="18"/>
                  <a:pt x="90" y="17"/>
                  <a:pt x="90" y="17"/>
                </a:cubicBezTo>
                <a:cubicBezTo>
                  <a:pt x="90" y="16"/>
                  <a:pt x="90" y="15"/>
                  <a:pt x="90" y="14"/>
                </a:cubicBezTo>
                <a:cubicBezTo>
                  <a:pt x="90" y="13"/>
                  <a:pt x="90" y="13"/>
                  <a:pt x="90" y="12"/>
                </a:cubicBezTo>
                <a:cubicBezTo>
                  <a:pt x="89" y="12"/>
                  <a:pt x="89" y="12"/>
                  <a:pt x="89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0"/>
                  <a:pt x="89" y="10"/>
                  <a:pt x="88" y="10"/>
                </a:cubicBezTo>
                <a:cubicBezTo>
                  <a:pt x="88" y="10"/>
                  <a:pt x="88" y="10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6" y="11"/>
                  <a:pt x="86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6" y="10"/>
                  <a:pt x="86" y="10"/>
                  <a:pt x="86" y="9"/>
                </a:cubicBezTo>
                <a:cubicBezTo>
                  <a:pt x="86" y="9"/>
                  <a:pt x="86" y="8"/>
                  <a:pt x="86" y="7"/>
                </a:cubicBezTo>
                <a:cubicBezTo>
                  <a:pt x="86" y="7"/>
                  <a:pt x="86" y="6"/>
                  <a:pt x="86" y="5"/>
                </a:cubicBezTo>
                <a:cubicBezTo>
                  <a:pt x="86" y="5"/>
                  <a:pt x="86" y="4"/>
                  <a:pt x="86" y="4"/>
                </a:cubicBezTo>
                <a:cubicBezTo>
                  <a:pt x="86" y="3"/>
                  <a:pt x="85" y="3"/>
                  <a:pt x="85" y="3"/>
                </a:cubicBezTo>
                <a:cubicBezTo>
                  <a:pt x="85" y="2"/>
                  <a:pt x="86" y="1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3" y="1"/>
                  <a:pt x="83" y="1"/>
                  <a:pt x="83" y="2"/>
                </a:cubicBezTo>
                <a:cubicBezTo>
                  <a:pt x="83" y="2"/>
                  <a:pt x="83" y="2"/>
                  <a:pt x="83" y="3"/>
                </a:cubicBezTo>
                <a:cubicBezTo>
                  <a:pt x="83" y="3"/>
                  <a:pt x="82" y="4"/>
                  <a:pt x="82" y="4"/>
                </a:cubicBezTo>
                <a:cubicBezTo>
                  <a:pt x="82" y="5"/>
                  <a:pt x="82" y="5"/>
                  <a:pt x="82" y="6"/>
                </a:cubicBezTo>
                <a:cubicBezTo>
                  <a:pt x="82" y="7"/>
                  <a:pt x="82" y="7"/>
                  <a:pt x="82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2"/>
                  <a:pt x="80" y="12"/>
                  <a:pt x="80" y="13"/>
                </a:cubicBezTo>
                <a:cubicBezTo>
                  <a:pt x="80" y="14"/>
                  <a:pt x="80" y="14"/>
                  <a:pt x="79" y="15"/>
                </a:cubicBezTo>
                <a:cubicBezTo>
                  <a:pt x="79" y="16"/>
                  <a:pt x="79" y="16"/>
                  <a:pt x="79" y="17"/>
                </a:cubicBezTo>
                <a:cubicBezTo>
                  <a:pt x="79" y="17"/>
                  <a:pt x="79" y="18"/>
                  <a:pt x="79" y="19"/>
                </a:cubicBezTo>
                <a:cubicBezTo>
                  <a:pt x="78" y="19"/>
                  <a:pt x="78" y="19"/>
                  <a:pt x="77" y="20"/>
                </a:cubicBezTo>
                <a:cubicBezTo>
                  <a:pt x="77" y="20"/>
                  <a:pt x="76" y="20"/>
                  <a:pt x="76" y="20"/>
                </a:cubicBezTo>
                <a:cubicBezTo>
                  <a:pt x="75" y="20"/>
                  <a:pt x="75" y="20"/>
                  <a:pt x="74" y="20"/>
                </a:cubicBezTo>
                <a:cubicBezTo>
                  <a:pt x="74" y="20"/>
                  <a:pt x="74" y="19"/>
                  <a:pt x="73" y="19"/>
                </a:cubicBezTo>
                <a:cubicBezTo>
                  <a:pt x="73" y="18"/>
                  <a:pt x="72" y="18"/>
                  <a:pt x="72" y="18"/>
                </a:cubicBezTo>
                <a:cubicBezTo>
                  <a:pt x="71" y="17"/>
                  <a:pt x="71" y="17"/>
                  <a:pt x="70" y="16"/>
                </a:cubicBezTo>
                <a:cubicBezTo>
                  <a:pt x="70" y="16"/>
                  <a:pt x="70" y="16"/>
                  <a:pt x="69" y="16"/>
                </a:cubicBezTo>
                <a:cubicBezTo>
                  <a:pt x="69" y="15"/>
                  <a:pt x="69" y="15"/>
                  <a:pt x="69" y="15"/>
                </a:cubicBezTo>
                <a:cubicBezTo>
                  <a:pt x="68" y="15"/>
                  <a:pt x="68" y="15"/>
                  <a:pt x="67" y="15"/>
                </a:cubicBezTo>
                <a:cubicBezTo>
                  <a:pt x="67" y="14"/>
                  <a:pt x="67" y="14"/>
                  <a:pt x="67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2"/>
                  <a:pt x="65" y="12"/>
                </a:cubicBezTo>
                <a:cubicBezTo>
                  <a:pt x="65" y="12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7"/>
                  <a:pt x="67" y="7"/>
                  <a:pt x="68" y="7"/>
                </a:cubicBezTo>
                <a:cubicBezTo>
                  <a:pt x="68" y="7"/>
                  <a:pt x="69" y="8"/>
                  <a:pt x="69" y="7"/>
                </a:cubicBezTo>
                <a:cubicBezTo>
                  <a:pt x="69" y="7"/>
                  <a:pt x="69" y="6"/>
                  <a:pt x="69" y="6"/>
                </a:cubicBezTo>
                <a:cubicBezTo>
                  <a:pt x="69" y="6"/>
                  <a:pt x="70" y="5"/>
                  <a:pt x="70" y="5"/>
                </a:cubicBezTo>
                <a:cubicBezTo>
                  <a:pt x="70" y="5"/>
                  <a:pt x="70" y="4"/>
                  <a:pt x="69" y="4"/>
                </a:cubicBezTo>
                <a:cubicBezTo>
                  <a:pt x="69" y="4"/>
                  <a:pt x="69" y="4"/>
                  <a:pt x="68" y="4"/>
                </a:cubicBezTo>
                <a:cubicBezTo>
                  <a:pt x="68" y="4"/>
                  <a:pt x="68" y="4"/>
                  <a:pt x="67" y="4"/>
                </a:cubicBezTo>
                <a:cubicBezTo>
                  <a:pt x="67" y="4"/>
                  <a:pt x="67" y="3"/>
                  <a:pt x="67" y="3"/>
                </a:cubicBezTo>
                <a:cubicBezTo>
                  <a:pt x="67" y="3"/>
                  <a:pt x="67" y="3"/>
                  <a:pt x="66" y="3"/>
                </a:cubicBezTo>
                <a:cubicBezTo>
                  <a:pt x="66" y="4"/>
                  <a:pt x="66" y="4"/>
                  <a:pt x="65" y="4"/>
                </a:cubicBezTo>
                <a:cubicBezTo>
                  <a:pt x="65" y="4"/>
                  <a:pt x="65" y="4"/>
                  <a:pt x="64" y="4"/>
                </a:cubicBezTo>
                <a:cubicBezTo>
                  <a:pt x="64" y="4"/>
                  <a:pt x="63" y="4"/>
                  <a:pt x="63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60" y="3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2"/>
                  <a:pt x="58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7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3"/>
                  <a:pt x="58" y="4"/>
                  <a:pt x="58" y="4"/>
                </a:cubicBezTo>
                <a:cubicBezTo>
                  <a:pt x="58" y="5"/>
                  <a:pt x="58" y="4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5"/>
                  <a:pt x="56" y="4"/>
                  <a:pt x="56" y="4"/>
                </a:cubicBezTo>
                <a:cubicBezTo>
                  <a:pt x="55" y="4"/>
                  <a:pt x="55" y="5"/>
                  <a:pt x="55" y="5"/>
                </a:cubicBezTo>
                <a:cubicBezTo>
                  <a:pt x="54" y="5"/>
                  <a:pt x="54" y="5"/>
                  <a:pt x="54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2" y="6"/>
                  <a:pt x="52" y="7"/>
                </a:cubicBezTo>
                <a:cubicBezTo>
                  <a:pt x="52" y="7"/>
                  <a:pt x="53" y="8"/>
                  <a:pt x="52" y="8"/>
                </a:cubicBezTo>
                <a:cubicBezTo>
                  <a:pt x="52" y="9"/>
                  <a:pt x="52" y="8"/>
                  <a:pt x="51" y="9"/>
                </a:cubicBezTo>
                <a:cubicBezTo>
                  <a:pt x="51" y="9"/>
                  <a:pt x="51" y="9"/>
                  <a:pt x="51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2"/>
                  <a:pt x="51" y="12"/>
                  <a:pt x="51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7" y="12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6" y="12"/>
                  <a:pt x="46" y="12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5" y="10"/>
                </a:cubicBezTo>
                <a:cubicBezTo>
                  <a:pt x="45" y="10"/>
                  <a:pt x="45" y="10"/>
                  <a:pt x="44" y="9"/>
                </a:cubicBezTo>
                <a:cubicBezTo>
                  <a:pt x="44" y="9"/>
                  <a:pt x="44" y="9"/>
                  <a:pt x="43" y="9"/>
                </a:cubicBezTo>
                <a:cubicBezTo>
                  <a:pt x="43" y="9"/>
                  <a:pt x="43" y="9"/>
                  <a:pt x="42" y="10"/>
                </a:cubicBezTo>
                <a:cubicBezTo>
                  <a:pt x="42" y="10"/>
                  <a:pt x="42" y="10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1"/>
                  <a:pt x="41" y="11"/>
                  <a:pt x="40" y="11"/>
                </a:cubicBezTo>
                <a:cubicBezTo>
                  <a:pt x="40" y="11"/>
                  <a:pt x="40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4"/>
                  <a:pt x="38" y="13"/>
                  <a:pt x="37" y="14"/>
                </a:cubicBezTo>
                <a:cubicBezTo>
                  <a:pt x="37" y="14"/>
                  <a:pt x="37" y="14"/>
                  <a:pt x="37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36" y="16"/>
                  <a:pt x="36" y="16"/>
                  <a:pt x="36" y="17"/>
                </a:cubicBezTo>
                <a:cubicBezTo>
                  <a:pt x="35" y="17"/>
                  <a:pt x="34" y="16"/>
                  <a:pt x="34" y="17"/>
                </a:cubicBezTo>
                <a:cubicBezTo>
                  <a:pt x="34" y="17"/>
                  <a:pt x="34" y="17"/>
                  <a:pt x="35" y="18"/>
                </a:cubicBezTo>
                <a:cubicBezTo>
                  <a:pt x="35" y="18"/>
                  <a:pt x="34" y="19"/>
                  <a:pt x="33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3" y="18"/>
                  <a:pt x="33" y="17"/>
                  <a:pt x="33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8"/>
                  <a:pt x="31" y="18"/>
                  <a:pt x="31" y="19"/>
                </a:cubicBezTo>
                <a:cubicBezTo>
                  <a:pt x="31" y="19"/>
                  <a:pt x="31" y="19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0" y="22"/>
                  <a:pt x="29" y="22"/>
                  <a:pt x="29" y="23"/>
                </a:cubicBezTo>
                <a:cubicBezTo>
                  <a:pt x="29" y="23"/>
                  <a:pt x="28" y="23"/>
                  <a:pt x="28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6"/>
                </a:cubicBezTo>
                <a:cubicBezTo>
                  <a:pt x="27" y="26"/>
                  <a:pt x="26" y="26"/>
                  <a:pt x="26" y="27"/>
                </a:cubicBezTo>
                <a:cubicBezTo>
                  <a:pt x="26" y="27"/>
                  <a:pt x="26" y="27"/>
                  <a:pt x="25" y="27"/>
                </a:cubicBezTo>
                <a:cubicBezTo>
                  <a:pt x="25" y="27"/>
                  <a:pt x="25" y="27"/>
                  <a:pt x="24" y="27"/>
                </a:cubicBezTo>
                <a:cubicBezTo>
                  <a:pt x="23" y="28"/>
                  <a:pt x="23" y="27"/>
                  <a:pt x="22" y="27"/>
                </a:cubicBezTo>
                <a:cubicBezTo>
                  <a:pt x="22" y="27"/>
                  <a:pt x="21" y="27"/>
                  <a:pt x="21" y="27"/>
                </a:cubicBezTo>
                <a:cubicBezTo>
                  <a:pt x="21" y="28"/>
                  <a:pt x="21" y="28"/>
                  <a:pt x="20" y="28"/>
                </a:cubicBezTo>
                <a:cubicBezTo>
                  <a:pt x="20" y="29"/>
                  <a:pt x="20" y="28"/>
                  <a:pt x="19" y="28"/>
                </a:cubicBezTo>
                <a:cubicBezTo>
                  <a:pt x="19" y="28"/>
                  <a:pt x="18" y="28"/>
                  <a:pt x="18" y="29"/>
                </a:cubicBezTo>
                <a:cubicBezTo>
                  <a:pt x="18" y="29"/>
                  <a:pt x="18" y="29"/>
                  <a:pt x="17" y="29"/>
                </a:cubicBezTo>
                <a:cubicBezTo>
                  <a:pt x="17" y="30"/>
                  <a:pt x="17" y="29"/>
                  <a:pt x="16" y="30"/>
                </a:cubicBezTo>
                <a:cubicBezTo>
                  <a:pt x="16" y="30"/>
                  <a:pt x="16" y="29"/>
                  <a:pt x="15" y="29"/>
                </a:cubicBezTo>
                <a:cubicBezTo>
                  <a:pt x="15" y="30"/>
                  <a:pt x="14" y="30"/>
                  <a:pt x="14" y="30"/>
                </a:cubicBezTo>
                <a:cubicBezTo>
                  <a:pt x="14" y="30"/>
                  <a:pt x="13" y="30"/>
                  <a:pt x="13" y="30"/>
                </a:cubicBezTo>
                <a:cubicBezTo>
                  <a:pt x="13" y="30"/>
                  <a:pt x="12" y="31"/>
                  <a:pt x="12" y="31"/>
                </a:cubicBezTo>
                <a:cubicBezTo>
                  <a:pt x="12" y="31"/>
                  <a:pt x="12" y="31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7"/>
                  <a:pt x="7" y="37"/>
                  <a:pt x="6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9"/>
                  <a:pt x="5" y="39"/>
                  <a:pt x="5" y="39"/>
                </a:cubicBezTo>
                <a:cubicBezTo>
                  <a:pt x="5" y="40"/>
                  <a:pt x="5" y="40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6" y="42"/>
                </a:cubicBezTo>
                <a:cubicBezTo>
                  <a:pt x="6" y="42"/>
                  <a:pt x="6" y="42"/>
                  <a:pt x="6" y="43"/>
                </a:cubicBezTo>
                <a:cubicBezTo>
                  <a:pt x="6" y="44"/>
                  <a:pt x="6" y="44"/>
                  <a:pt x="6" y="45"/>
                </a:cubicBezTo>
                <a:cubicBezTo>
                  <a:pt x="6" y="45"/>
                  <a:pt x="6" y="45"/>
                  <a:pt x="5" y="45"/>
                </a:cubicBezTo>
                <a:cubicBezTo>
                  <a:pt x="5" y="45"/>
                  <a:pt x="5" y="45"/>
                  <a:pt x="5" y="44"/>
                </a:cubicBezTo>
                <a:cubicBezTo>
                  <a:pt x="5" y="44"/>
                  <a:pt x="5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5"/>
                  <a:pt x="4" y="46"/>
                </a:cubicBezTo>
                <a:cubicBezTo>
                  <a:pt x="4" y="46"/>
                  <a:pt x="3" y="45"/>
                  <a:pt x="3" y="45"/>
                </a:cubicBezTo>
                <a:cubicBezTo>
                  <a:pt x="3" y="45"/>
                  <a:pt x="3" y="46"/>
                  <a:pt x="3" y="46"/>
                </a:cubicBezTo>
                <a:cubicBezTo>
                  <a:pt x="3" y="47"/>
                  <a:pt x="3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4" y="50"/>
                  <a:pt x="4" y="51"/>
                </a:cubicBezTo>
                <a:cubicBezTo>
                  <a:pt x="4" y="51"/>
                  <a:pt x="5" y="52"/>
                  <a:pt x="5" y="52"/>
                </a:cubicBezTo>
                <a:cubicBezTo>
                  <a:pt x="5" y="53"/>
                  <a:pt x="5" y="53"/>
                  <a:pt x="5" y="54"/>
                </a:cubicBezTo>
                <a:cubicBezTo>
                  <a:pt x="5" y="54"/>
                  <a:pt x="4" y="55"/>
                  <a:pt x="4" y="55"/>
                </a:cubicBezTo>
                <a:cubicBezTo>
                  <a:pt x="4" y="56"/>
                  <a:pt x="4" y="57"/>
                  <a:pt x="4" y="57"/>
                </a:cubicBezTo>
                <a:cubicBezTo>
                  <a:pt x="4" y="58"/>
                  <a:pt x="4" y="59"/>
                  <a:pt x="4" y="60"/>
                </a:cubicBezTo>
                <a:cubicBezTo>
                  <a:pt x="4" y="60"/>
                  <a:pt x="4" y="61"/>
                  <a:pt x="4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3"/>
                  <a:pt x="4" y="63"/>
                </a:cubicBezTo>
                <a:cubicBezTo>
                  <a:pt x="4" y="64"/>
                  <a:pt x="3" y="64"/>
                  <a:pt x="3" y="64"/>
                </a:cubicBezTo>
                <a:cubicBezTo>
                  <a:pt x="3" y="65"/>
                  <a:pt x="3" y="66"/>
                  <a:pt x="2" y="66"/>
                </a:cubicBezTo>
                <a:cubicBezTo>
                  <a:pt x="2" y="66"/>
                  <a:pt x="2" y="66"/>
                  <a:pt x="1" y="67"/>
                </a:cubicBezTo>
                <a:cubicBezTo>
                  <a:pt x="1" y="67"/>
                  <a:pt x="1" y="67"/>
                  <a:pt x="0" y="67"/>
                </a:cubicBezTo>
                <a:cubicBezTo>
                  <a:pt x="0" y="67"/>
                  <a:pt x="0" y="68"/>
                  <a:pt x="0" y="68"/>
                </a:cubicBezTo>
                <a:cubicBezTo>
                  <a:pt x="1" y="68"/>
                  <a:pt x="1" y="68"/>
                  <a:pt x="1" y="6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8" name="Freeform 82">
            <a:extLst>
              <a:ext uri="{FF2B5EF4-FFF2-40B4-BE49-F238E27FC236}">
                <a16:creationId xmlns:a16="http://schemas.microsoft.com/office/drawing/2014/main" id="{EB71A69B-B264-A34F-8702-3268275D59F1}"/>
              </a:ext>
            </a:extLst>
          </p:cNvPr>
          <p:cNvSpPr>
            <a:spLocks/>
          </p:cNvSpPr>
          <p:nvPr/>
        </p:nvSpPr>
        <p:spPr bwMode="auto">
          <a:xfrm>
            <a:off x="9833843" y="4833588"/>
            <a:ext cx="51356" cy="38890"/>
          </a:xfrm>
          <a:custGeom>
            <a:avLst/>
            <a:gdLst>
              <a:gd name="T0" fmla="*/ 1 w 4"/>
              <a:gd name="T1" fmla="*/ 2 h 3"/>
              <a:gd name="T2" fmla="*/ 1 w 4"/>
              <a:gd name="T3" fmla="*/ 2 h 3"/>
              <a:gd name="T4" fmla="*/ 1 w 4"/>
              <a:gd name="T5" fmla="*/ 3 h 3"/>
              <a:gd name="T6" fmla="*/ 2 w 4"/>
              <a:gd name="T7" fmla="*/ 3 h 3"/>
              <a:gd name="T8" fmla="*/ 3 w 4"/>
              <a:gd name="T9" fmla="*/ 2 h 3"/>
              <a:gd name="T10" fmla="*/ 4 w 4"/>
              <a:gd name="T11" fmla="*/ 1 h 3"/>
              <a:gd name="T12" fmla="*/ 3 w 4"/>
              <a:gd name="T13" fmla="*/ 1 h 3"/>
              <a:gd name="T14" fmla="*/ 2 w 4"/>
              <a:gd name="T15" fmla="*/ 1 h 3"/>
              <a:gd name="T16" fmla="*/ 1 w 4"/>
              <a:gd name="T17" fmla="*/ 1 h 3"/>
              <a:gd name="T18" fmla="*/ 0 w 4"/>
              <a:gd name="T19" fmla="*/ 1 h 3"/>
              <a:gd name="T20" fmla="*/ 0 w 4"/>
              <a:gd name="T21" fmla="*/ 2 h 3"/>
              <a:gd name="T22" fmla="*/ 1 w 4"/>
              <a:gd name="T2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3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9" name="Freeform 83">
            <a:extLst>
              <a:ext uri="{FF2B5EF4-FFF2-40B4-BE49-F238E27FC236}">
                <a16:creationId xmlns:a16="http://schemas.microsoft.com/office/drawing/2014/main" id="{0CD0B822-5F8A-2A4E-B4D3-E7871FFFCB2B}"/>
              </a:ext>
            </a:extLst>
          </p:cNvPr>
          <p:cNvSpPr>
            <a:spLocks/>
          </p:cNvSpPr>
          <p:nvPr/>
        </p:nvSpPr>
        <p:spPr bwMode="auto">
          <a:xfrm>
            <a:off x="9782488" y="5729898"/>
            <a:ext cx="51356" cy="12964"/>
          </a:xfrm>
          <a:custGeom>
            <a:avLst/>
            <a:gdLst>
              <a:gd name="T0" fmla="*/ 1 w 4"/>
              <a:gd name="T1" fmla="*/ 1 h 1"/>
              <a:gd name="T2" fmla="*/ 2 w 4"/>
              <a:gd name="T3" fmla="*/ 1 h 1"/>
              <a:gd name="T4" fmla="*/ 3 w 4"/>
              <a:gd name="T5" fmla="*/ 1 h 1"/>
              <a:gd name="T6" fmla="*/ 4 w 4"/>
              <a:gd name="T7" fmla="*/ 1 h 1"/>
              <a:gd name="T8" fmla="*/ 4 w 4"/>
              <a:gd name="T9" fmla="*/ 0 h 1"/>
              <a:gd name="T10" fmla="*/ 3 w 4"/>
              <a:gd name="T11" fmla="*/ 0 h 1"/>
              <a:gd name="T12" fmla="*/ 2 w 4"/>
              <a:gd name="T13" fmla="*/ 0 h 1"/>
              <a:gd name="T14" fmla="*/ 0 w 4"/>
              <a:gd name="T15" fmla="*/ 1 h 1"/>
              <a:gd name="T16" fmla="*/ 0 w 4"/>
              <a:gd name="T17" fmla="*/ 1 h 1"/>
              <a:gd name="T18" fmla="*/ 1 w 4"/>
              <a:gd name="T1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0" name="Freeform 84">
            <a:extLst>
              <a:ext uri="{FF2B5EF4-FFF2-40B4-BE49-F238E27FC236}">
                <a16:creationId xmlns:a16="http://schemas.microsoft.com/office/drawing/2014/main" id="{4F6E0F67-1140-1A4F-99B9-03998A23D5B9}"/>
              </a:ext>
            </a:extLst>
          </p:cNvPr>
          <p:cNvSpPr>
            <a:spLocks/>
          </p:cNvSpPr>
          <p:nvPr/>
        </p:nvSpPr>
        <p:spPr bwMode="auto">
          <a:xfrm>
            <a:off x="9925142" y="5881752"/>
            <a:ext cx="24727" cy="11111"/>
          </a:xfrm>
          <a:custGeom>
            <a:avLst/>
            <a:gdLst>
              <a:gd name="T0" fmla="*/ 1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0 h 1"/>
              <a:gd name="T10" fmla="*/ 0 w 2"/>
              <a:gd name="T11" fmla="*/ 1 h 1"/>
              <a:gd name="T12" fmla="*/ 1 w 2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1" name="Freeform 85">
            <a:extLst>
              <a:ext uri="{FF2B5EF4-FFF2-40B4-BE49-F238E27FC236}">
                <a16:creationId xmlns:a16="http://schemas.microsoft.com/office/drawing/2014/main" id="{1BB37EB4-72DC-7848-B857-9B69028F0865}"/>
              </a:ext>
            </a:extLst>
          </p:cNvPr>
          <p:cNvSpPr>
            <a:spLocks/>
          </p:cNvSpPr>
          <p:nvPr/>
        </p:nvSpPr>
        <p:spPr bwMode="auto">
          <a:xfrm>
            <a:off x="10041168" y="5881752"/>
            <a:ext cx="26629" cy="24075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1 w 2"/>
              <a:gd name="T9" fmla="*/ 0 h 2"/>
              <a:gd name="T10" fmla="*/ 0 w 2"/>
              <a:gd name="T11" fmla="*/ 1 h 2"/>
              <a:gd name="T12" fmla="*/ 0 w 2"/>
              <a:gd name="T13" fmla="*/ 2 h 2"/>
              <a:gd name="T14" fmla="*/ 1 w 2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2" name="Freeform 86">
            <a:extLst>
              <a:ext uri="{FF2B5EF4-FFF2-40B4-BE49-F238E27FC236}">
                <a16:creationId xmlns:a16="http://schemas.microsoft.com/office/drawing/2014/main" id="{B1DD34FC-8DCF-BB49-B58A-9BCC16399A06}"/>
              </a:ext>
            </a:extLst>
          </p:cNvPr>
          <p:cNvSpPr>
            <a:spLocks/>
          </p:cNvSpPr>
          <p:nvPr/>
        </p:nvSpPr>
        <p:spPr bwMode="auto">
          <a:xfrm>
            <a:off x="9898513" y="5918790"/>
            <a:ext cx="155969" cy="100002"/>
          </a:xfrm>
          <a:custGeom>
            <a:avLst/>
            <a:gdLst>
              <a:gd name="T0" fmla="*/ 1 w 12"/>
              <a:gd name="T1" fmla="*/ 8 h 8"/>
              <a:gd name="T2" fmla="*/ 2 w 12"/>
              <a:gd name="T3" fmla="*/ 8 h 8"/>
              <a:gd name="T4" fmla="*/ 3 w 12"/>
              <a:gd name="T5" fmla="*/ 7 h 8"/>
              <a:gd name="T6" fmla="*/ 4 w 12"/>
              <a:gd name="T7" fmla="*/ 7 h 8"/>
              <a:gd name="T8" fmla="*/ 6 w 12"/>
              <a:gd name="T9" fmla="*/ 6 h 8"/>
              <a:gd name="T10" fmla="*/ 7 w 12"/>
              <a:gd name="T11" fmla="*/ 6 h 8"/>
              <a:gd name="T12" fmla="*/ 8 w 12"/>
              <a:gd name="T13" fmla="*/ 4 h 8"/>
              <a:gd name="T14" fmla="*/ 9 w 12"/>
              <a:gd name="T15" fmla="*/ 4 h 8"/>
              <a:gd name="T16" fmla="*/ 10 w 12"/>
              <a:gd name="T17" fmla="*/ 2 h 8"/>
              <a:gd name="T18" fmla="*/ 10 w 12"/>
              <a:gd name="T19" fmla="*/ 1 h 8"/>
              <a:gd name="T20" fmla="*/ 11 w 12"/>
              <a:gd name="T21" fmla="*/ 0 h 8"/>
              <a:gd name="T22" fmla="*/ 10 w 12"/>
              <a:gd name="T23" fmla="*/ 0 h 8"/>
              <a:gd name="T24" fmla="*/ 9 w 12"/>
              <a:gd name="T25" fmla="*/ 0 h 8"/>
              <a:gd name="T26" fmla="*/ 8 w 12"/>
              <a:gd name="T27" fmla="*/ 0 h 8"/>
              <a:gd name="T28" fmla="*/ 7 w 12"/>
              <a:gd name="T29" fmla="*/ 1 h 8"/>
              <a:gd name="T30" fmla="*/ 6 w 12"/>
              <a:gd name="T31" fmla="*/ 1 h 8"/>
              <a:gd name="T32" fmla="*/ 6 w 12"/>
              <a:gd name="T33" fmla="*/ 0 h 8"/>
              <a:gd name="T34" fmla="*/ 5 w 12"/>
              <a:gd name="T35" fmla="*/ 0 h 8"/>
              <a:gd name="T36" fmla="*/ 3 w 12"/>
              <a:gd name="T37" fmla="*/ 0 h 8"/>
              <a:gd name="T38" fmla="*/ 3 w 12"/>
              <a:gd name="T39" fmla="*/ 0 h 8"/>
              <a:gd name="T40" fmla="*/ 2 w 12"/>
              <a:gd name="T41" fmla="*/ 1 h 8"/>
              <a:gd name="T42" fmla="*/ 2 w 12"/>
              <a:gd name="T43" fmla="*/ 3 h 8"/>
              <a:gd name="T44" fmla="*/ 2 w 12"/>
              <a:gd name="T45" fmla="*/ 4 h 8"/>
              <a:gd name="T46" fmla="*/ 1 w 12"/>
              <a:gd name="T47" fmla="*/ 5 h 8"/>
              <a:gd name="T48" fmla="*/ 1 w 12"/>
              <a:gd name="T49" fmla="*/ 6 h 8"/>
              <a:gd name="T50" fmla="*/ 1 w 12"/>
              <a:gd name="T51" fmla="*/ 7 h 8"/>
              <a:gd name="T52" fmla="*/ 1 w 12"/>
              <a:gd name="T5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" h="8">
                <a:moveTo>
                  <a:pt x="1" y="8"/>
                </a:moveTo>
                <a:cubicBezTo>
                  <a:pt x="1" y="8"/>
                  <a:pt x="1" y="8"/>
                  <a:pt x="2" y="8"/>
                </a:cubicBezTo>
                <a:cubicBezTo>
                  <a:pt x="2" y="8"/>
                  <a:pt x="3" y="8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8" y="5"/>
                  <a:pt x="8" y="5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1" y="1"/>
                  <a:pt x="12" y="1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2" y="2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0" y="8"/>
                  <a:pt x="1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3" name="Freeform 87">
            <a:extLst>
              <a:ext uri="{FF2B5EF4-FFF2-40B4-BE49-F238E27FC236}">
                <a16:creationId xmlns:a16="http://schemas.microsoft.com/office/drawing/2014/main" id="{42218D55-69DF-5349-B6E7-ABF90040E6B2}"/>
              </a:ext>
            </a:extLst>
          </p:cNvPr>
          <p:cNvSpPr>
            <a:spLocks/>
          </p:cNvSpPr>
          <p:nvPr/>
        </p:nvSpPr>
        <p:spPr bwMode="auto">
          <a:xfrm>
            <a:off x="7349753" y="3446529"/>
            <a:ext cx="26629" cy="25926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0 w 2"/>
              <a:gd name="T7" fmla="*/ 1 h 2"/>
              <a:gd name="T8" fmla="*/ 1 w 2"/>
              <a:gd name="T9" fmla="*/ 1 h 2"/>
              <a:gd name="T10" fmla="*/ 2 w 2"/>
              <a:gd name="T11" fmla="*/ 1 h 2"/>
              <a:gd name="T12" fmla="*/ 2 w 2"/>
              <a:gd name="T13" fmla="*/ 0 h 2"/>
              <a:gd name="T14" fmla="*/ 1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4" name="Freeform 88">
            <a:extLst>
              <a:ext uri="{FF2B5EF4-FFF2-40B4-BE49-F238E27FC236}">
                <a16:creationId xmlns:a16="http://schemas.microsoft.com/office/drawing/2014/main" id="{42F4B6E4-81BD-644B-92C0-C6419B146B0F}"/>
              </a:ext>
            </a:extLst>
          </p:cNvPr>
          <p:cNvSpPr>
            <a:spLocks/>
          </p:cNvSpPr>
          <p:nvPr/>
        </p:nvSpPr>
        <p:spPr bwMode="auto">
          <a:xfrm>
            <a:off x="9356427" y="2879854"/>
            <a:ext cx="140752" cy="188892"/>
          </a:xfrm>
          <a:custGeom>
            <a:avLst/>
            <a:gdLst>
              <a:gd name="T0" fmla="*/ 2 w 11"/>
              <a:gd name="T1" fmla="*/ 9 h 15"/>
              <a:gd name="T2" fmla="*/ 3 w 11"/>
              <a:gd name="T3" fmla="*/ 9 h 15"/>
              <a:gd name="T4" fmla="*/ 4 w 11"/>
              <a:gd name="T5" fmla="*/ 10 h 15"/>
              <a:gd name="T6" fmla="*/ 4 w 11"/>
              <a:gd name="T7" fmla="*/ 11 h 15"/>
              <a:gd name="T8" fmla="*/ 4 w 11"/>
              <a:gd name="T9" fmla="*/ 13 h 15"/>
              <a:gd name="T10" fmla="*/ 4 w 11"/>
              <a:gd name="T11" fmla="*/ 14 h 15"/>
              <a:gd name="T12" fmla="*/ 6 w 11"/>
              <a:gd name="T13" fmla="*/ 14 h 15"/>
              <a:gd name="T14" fmla="*/ 7 w 11"/>
              <a:gd name="T15" fmla="*/ 14 h 15"/>
              <a:gd name="T16" fmla="*/ 8 w 11"/>
              <a:gd name="T17" fmla="*/ 14 h 15"/>
              <a:gd name="T18" fmla="*/ 8 w 11"/>
              <a:gd name="T19" fmla="*/ 14 h 15"/>
              <a:gd name="T20" fmla="*/ 9 w 11"/>
              <a:gd name="T21" fmla="*/ 14 h 15"/>
              <a:gd name="T22" fmla="*/ 9 w 11"/>
              <a:gd name="T23" fmla="*/ 13 h 15"/>
              <a:gd name="T24" fmla="*/ 10 w 11"/>
              <a:gd name="T25" fmla="*/ 12 h 15"/>
              <a:gd name="T26" fmla="*/ 11 w 11"/>
              <a:gd name="T27" fmla="*/ 11 h 15"/>
              <a:gd name="T28" fmla="*/ 11 w 11"/>
              <a:gd name="T29" fmla="*/ 11 h 15"/>
              <a:gd name="T30" fmla="*/ 10 w 11"/>
              <a:gd name="T31" fmla="*/ 10 h 15"/>
              <a:gd name="T32" fmla="*/ 10 w 11"/>
              <a:gd name="T33" fmla="*/ 10 h 15"/>
              <a:gd name="T34" fmla="*/ 9 w 11"/>
              <a:gd name="T35" fmla="*/ 9 h 15"/>
              <a:gd name="T36" fmla="*/ 9 w 11"/>
              <a:gd name="T37" fmla="*/ 8 h 15"/>
              <a:gd name="T38" fmla="*/ 9 w 11"/>
              <a:gd name="T39" fmla="*/ 8 h 15"/>
              <a:gd name="T40" fmla="*/ 10 w 11"/>
              <a:gd name="T41" fmla="*/ 7 h 15"/>
              <a:gd name="T42" fmla="*/ 10 w 11"/>
              <a:gd name="T43" fmla="*/ 7 h 15"/>
              <a:gd name="T44" fmla="*/ 11 w 11"/>
              <a:gd name="T45" fmla="*/ 6 h 15"/>
              <a:gd name="T46" fmla="*/ 11 w 11"/>
              <a:gd name="T47" fmla="*/ 4 h 15"/>
              <a:gd name="T48" fmla="*/ 11 w 11"/>
              <a:gd name="T49" fmla="*/ 4 h 15"/>
              <a:gd name="T50" fmla="*/ 10 w 11"/>
              <a:gd name="T51" fmla="*/ 2 h 15"/>
              <a:gd name="T52" fmla="*/ 11 w 11"/>
              <a:gd name="T53" fmla="*/ 1 h 15"/>
              <a:gd name="T54" fmla="*/ 11 w 11"/>
              <a:gd name="T55" fmla="*/ 1 h 15"/>
              <a:gd name="T56" fmla="*/ 10 w 11"/>
              <a:gd name="T57" fmla="*/ 0 h 15"/>
              <a:gd name="T58" fmla="*/ 10 w 11"/>
              <a:gd name="T59" fmla="*/ 1 h 15"/>
              <a:gd name="T60" fmla="*/ 9 w 11"/>
              <a:gd name="T61" fmla="*/ 0 h 15"/>
              <a:gd name="T62" fmla="*/ 8 w 11"/>
              <a:gd name="T63" fmla="*/ 0 h 15"/>
              <a:gd name="T64" fmla="*/ 8 w 11"/>
              <a:gd name="T65" fmla="*/ 1 h 15"/>
              <a:gd name="T66" fmla="*/ 8 w 11"/>
              <a:gd name="T67" fmla="*/ 2 h 15"/>
              <a:gd name="T68" fmla="*/ 6 w 11"/>
              <a:gd name="T69" fmla="*/ 4 h 15"/>
              <a:gd name="T70" fmla="*/ 6 w 11"/>
              <a:gd name="T71" fmla="*/ 5 h 15"/>
              <a:gd name="T72" fmla="*/ 5 w 11"/>
              <a:gd name="T73" fmla="*/ 6 h 15"/>
              <a:gd name="T74" fmla="*/ 3 w 11"/>
              <a:gd name="T75" fmla="*/ 6 h 15"/>
              <a:gd name="T76" fmla="*/ 2 w 11"/>
              <a:gd name="T77" fmla="*/ 7 h 15"/>
              <a:gd name="T78" fmla="*/ 1 w 11"/>
              <a:gd name="T79" fmla="*/ 7 h 15"/>
              <a:gd name="T80" fmla="*/ 1 w 11"/>
              <a:gd name="T81" fmla="*/ 8 h 15"/>
              <a:gd name="T82" fmla="*/ 0 w 11"/>
              <a:gd name="T83" fmla="*/ 8 h 15"/>
              <a:gd name="T84" fmla="*/ 0 w 11"/>
              <a:gd name="T85" fmla="*/ 8 h 15"/>
              <a:gd name="T86" fmla="*/ 1 w 11"/>
              <a:gd name="T87" fmla="*/ 9 h 15"/>
              <a:gd name="T88" fmla="*/ 2 w 11"/>
              <a:gd name="T8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" h="15">
                <a:moveTo>
                  <a:pt x="2" y="9"/>
                </a:moveTo>
                <a:cubicBezTo>
                  <a:pt x="2" y="9"/>
                  <a:pt x="3" y="9"/>
                  <a:pt x="3" y="9"/>
                </a:cubicBezTo>
                <a:cubicBezTo>
                  <a:pt x="3" y="9"/>
                  <a:pt x="4" y="9"/>
                  <a:pt x="4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5" y="15"/>
                  <a:pt x="5" y="14"/>
                  <a:pt x="6" y="14"/>
                </a:cubicBezTo>
                <a:cubicBezTo>
                  <a:pt x="6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"/>
                  <a:pt x="9" y="10"/>
                  <a:pt x="9" y="9"/>
                </a:cubicBezTo>
                <a:cubicBezTo>
                  <a:pt x="9" y="9"/>
                  <a:pt x="8" y="9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1" y="5"/>
                  <a:pt x="11" y="5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3"/>
                  <a:pt x="10" y="2"/>
                </a:cubicBezTo>
                <a:cubicBezTo>
                  <a:pt x="10" y="2"/>
                  <a:pt x="11" y="2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9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3"/>
                  <a:pt x="7" y="3"/>
                  <a:pt x="6" y="4"/>
                </a:cubicBezTo>
                <a:cubicBezTo>
                  <a:pt x="6" y="4"/>
                  <a:pt x="6" y="5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2" y="7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5" name="Freeform 89">
            <a:extLst>
              <a:ext uri="{FF2B5EF4-FFF2-40B4-BE49-F238E27FC236}">
                <a16:creationId xmlns:a16="http://schemas.microsoft.com/office/drawing/2014/main" id="{B65C14D3-91C1-694F-89C9-C273704B2A71}"/>
              </a:ext>
            </a:extLst>
          </p:cNvPr>
          <p:cNvSpPr>
            <a:spLocks/>
          </p:cNvSpPr>
          <p:nvPr/>
        </p:nvSpPr>
        <p:spPr bwMode="auto">
          <a:xfrm>
            <a:off x="9485767" y="4366914"/>
            <a:ext cx="218738" cy="277782"/>
          </a:xfrm>
          <a:custGeom>
            <a:avLst/>
            <a:gdLst>
              <a:gd name="T0" fmla="*/ 1 w 17"/>
              <a:gd name="T1" fmla="*/ 10 h 22"/>
              <a:gd name="T2" fmla="*/ 1 w 17"/>
              <a:gd name="T3" fmla="*/ 11 h 22"/>
              <a:gd name="T4" fmla="*/ 0 w 17"/>
              <a:gd name="T5" fmla="*/ 13 h 22"/>
              <a:gd name="T6" fmla="*/ 0 w 17"/>
              <a:gd name="T7" fmla="*/ 15 h 22"/>
              <a:gd name="T8" fmla="*/ 2 w 17"/>
              <a:gd name="T9" fmla="*/ 16 h 22"/>
              <a:gd name="T10" fmla="*/ 2 w 17"/>
              <a:gd name="T11" fmla="*/ 18 h 22"/>
              <a:gd name="T12" fmla="*/ 1 w 17"/>
              <a:gd name="T13" fmla="*/ 21 h 22"/>
              <a:gd name="T14" fmla="*/ 4 w 17"/>
              <a:gd name="T15" fmla="*/ 21 h 22"/>
              <a:gd name="T16" fmla="*/ 4 w 17"/>
              <a:gd name="T17" fmla="*/ 18 h 22"/>
              <a:gd name="T18" fmla="*/ 4 w 17"/>
              <a:gd name="T19" fmla="*/ 17 h 22"/>
              <a:gd name="T20" fmla="*/ 4 w 17"/>
              <a:gd name="T21" fmla="*/ 15 h 22"/>
              <a:gd name="T22" fmla="*/ 5 w 17"/>
              <a:gd name="T23" fmla="*/ 13 h 22"/>
              <a:gd name="T24" fmla="*/ 6 w 17"/>
              <a:gd name="T25" fmla="*/ 14 h 22"/>
              <a:gd name="T26" fmla="*/ 6 w 17"/>
              <a:gd name="T27" fmla="*/ 17 h 22"/>
              <a:gd name="T28" fmla="*/ 7 w 17"/>
              <a:gd name="T29" fmla="*/ 17 h 22"/>
              <a:gd name="T30" fmla="*/ 7 w 17"/>
              <a:gd name="T31" fmla="*/ 19 h 22"/>
              <a:gd name="T32" fmla="*/ 8 w 17"/>
              <a:gd name="T33" fmla="*/ 18 h 22"/>
              <a:gd name="T34" fmla="*/ 10 w 17"/>
              <a:gd name="T35" fmla="*/ 18 h 22"/>
              <a:gd name="T36" fmla="*/ 10 w 17"/>
              <a:gd name="T37" fmla="*/ 16 h 22"/>
              <a:gd name="T38" fmla="*/ 9 w 17"/>
              <a:gd name="T39" fmla="*/ 15 h 22"/>
              <a:gd name="T40" fmla="*/ 9 w 17"/>
              <a:gd name="T41" fmla="*/ 14 h 22"/>
              <a:gd name="T42" fmla="*/ 7 w 17"/>
              <a:gd name="T43" fmla="*/ 12 h 22"/>
              <a:gd name="T44" fmla="*/ 7 w 17"/>
              <a:gd name="T45" fmla="*/ 11 h 22"/>
              <a:gd name="T46" fmla="*/ 9 w 17"/>
              <a:gd name="T47" fmla="*/ 10 h 22"/>
              <a:gd name="T48" fmla="*/ 11 w 17"/>
              <a:gd name="T49" fmla="*/ 8 h 22"/>
              <a:gd name="T50" fmla="*/ 12 w 17"/>
              <a:gd name="T51" fmla="*/ 7 h 22"/>
              <a:gd name="T52" fmla="*/ 10 w 17"/>
              <a:gd name="T53" fmla="*/ 7 h 22"/>
              <a:gd name="T54" fmla="*/ 9 w 17"/>
              <a:gd name="T55" fmla="*/ 8 h 22"/>
              <a:gd name="T56" fmla="*/ 7 w 17"/>
              <a:gd name="T57" fmla="*/ 8 h 22"/>
              <a:gd name="T58" fmla="*/ 5 w 17"/>
              <a:gd name="T59" fmla="*/ 9 h 22"/>
              <a:gd name="T60" fmla="*/ 4 w 17"/>
              <a:gd name="T61" fmla="*/ 7 h 22"/>
              <a:gd name="T62" fmla="*/ 4 w 17"/>
              <a:gd name="T63" fmla="*/ 4 h 22"/>
              <a:gd name="T64" fmla="*/ 6 w 17"/>
              <a:gd name="T65" fmla="*/ 5 h 22"/>
              <a:gd name="T66" fmla="*/ 9 w 17"/>
              <a:gd name="T67" fmla="*/ 5 h 22"/>
              <a:gd name="T68" fmla="*/ 11 w 17"/>
              <a:gd name="T69" fmla="*/ 5 h 22"/>
              <a:gd name="T70" fmla="*/ 15 w 17"/>
              <a:gd name="T71" fmla="*/ 4 h 22"/>
              <a:gd name="T72" fmla="*/ 16 w 17"/>
              <a:gd name="T73" fmla="*/ 2 h 22"/>
              <a:gd name="T74" fmla="*/ 17 w 17"/>
              <a:gd name="T75" fmla="*/ 1 h 22"/>
              <a:gd name="T76" fmla="*/ 15 w 17"/>
              <a:gd name="T77" fmla="*/ 1 h 22"/>
              <a:gd name="T78" fmla="*/ 14 w 17"/>
              <a:gd name="T79" fmla="*/ 2 h 22"/>
              <a:gd name="T80" fmla="*/ 13 w 17"/>
              <a:gd name="T81" fmla="*/ 3 h 22"/>
              <a:gd name="T82" fmla="*/ 10 w 17"/>
              <a:gd name="T83" fmla="*/ 3 h 22"/>
              <a:gd name="T84" fmla="*/ 8 w 17"/>
              <a:gd name="T85" fmla="*/ 2 h 22"/>
              <a:gd name="T86" fmla="*/ 5 w 17"/>
              <a:gd name="T87" fmla="*/ 2 h 22"/>
              <a:gd name="T88" fmla="*/ 5 w 17"/>
              <a:gd name="T89" fmla="*/ 3 h 22"/>
              <a:gd name="T90" fmla="*/ 3 w 17"/>
              <a:gd name="T91" fmla="*/ 3 h 22"/>
              <a:gd name="T92" fmla="*/ 2 w 17"/>
              <a:gd name="T93" fmla="*/ 6 h 22"/>
              <a:gd name="T94" fmla="*/ 1 w 17"/>
              <a:gd name="T9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" h="22"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0" y="12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1" y="15"/>
                  <a:pt x="1" y="15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6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1" y="21"/>
                  <a:pt x="1" y="21"/>
                </a:cubicBezTo>
                <a:cubicBezTo>
                  <a:pt x="1" y="22"/>
                  <a:pt x="2" y="22"/>
                  <a:pt x="3" y="22"/>
                </a:cubicBezTo>
                <a:cubicBezTo>
                  <a:pt x="3" y="22"/>
                  <a:pt x="4" y="22"/>
                  <a:pt x="4" y="21"/>
                </a:cubicBezTo>
                <a:cubicBezTo>
                  <a:pt x="4" y="21"/>
                  <a:pt x="4" y="20"/>
                  <a:pt x="4" y="20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5" y="13"/>
                </a:cubicBezTo>
                <a:cubicBezTo>
                  <a:pt x="5" y="13"/>
                  <a:pt x="5" y="13"/>
                  <a:pt x="6" y="13"/>
                </a:cubicBezTo>
                <a:cubicBezTo>
                  <a:pt x="6" y="13"/>
                  <a:pt x="6" y="14"/>
                  <a:pt x="6" y="14"/>
                </a:cubicBezTo>
                <a:cubicBezTo>
                  <a:pt x="6" y="15"/>
                  <a:pt x="5" y="15"/>
                  <a:pt x="6" y="16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7" y="16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9"/>
                  <a:pt x="7" y="19"/>
                </a:cubicBezTo>
                <a:cubicBezTo>
                  <a:pt x="7" y="20"/>
                  <a:pt x="8" y="20"/>
                  <a:pt x="8" y="19"/>
                </a:cubicBezTo>
                <a:cubicBezTo>
                  <a:pt x="8" y="19"/>
                  <a:pt x="8" y="19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10" y="18"/>
                  <a:pt x="10" y="18"/>
                </a:cubicBezTo>
                <a:cubicBezTo>
                  <a:pt x="10" y="18"/>
                  <a:pt x="11" y="18"/>
                  <a:pt x="11" y="17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6"/>
                  <a:pt x="9" y="16"/>
                  <a:pt x="9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0" y="14"/>
                </a:cubicBezTo>
                <a:cubicBezTo>
                  <a:pt x="10" y="14"/>
                  <a:pt x="9" y="14"/>
                  <a:pt x="9" y="14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2"/>
                  <a:pt x="8" y="12"/>
                  <a:pt x="7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8" y="10"/>
                </a:cubicBezTo>
                <a:cubicBezTo>
                  <a:pt x="8" y="10"/>
                  <a:pt x="8" y="10"/>
                  <a:pt x="9" y="10"/>
                </a:cubicBezTo>
                <a:cubicBezTo>
                  <a:pt x="9" y="10"/>
                  <a:pt x="10" y="10"/>
                  <a:pt x="10" y="9"/>
                </a:cubicBezTo>
                <a:cubicBezTo>
                  <a:pt x="10" y="9"/>
                  <a:pt x="10" y="8"/>
                  <a:pt x="11" y="8"/>
                </a:cubicBezTo>
                <a:cubicBezTo>
                  <a:pt x="11" y="8"/>
                  <a:pt x="12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6"/>
                  <a:pt x="11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9" y="7"/>
                  <a:pt x="9" y="7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6" y="9"/>
                  <a:pt x="6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6" y="5"/>
                  <a:pt x="6" y="5"/>
                </a:cubicBezTo>
                <a:cubicBezTo>
                  <a:pt x="6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4"/>
                  <a:pt x="11" y="5"/>
                </a:cubicBezTo>
                <a:cubicBezTo>
                  <a:pt x="12" y="5"/>
                  <a:pt x="12" y="4"/>
                  <a:pt x="13" y="4"/>
                </a:cubicBezTo>
                <a:cubicBezTo>
                  <a:pt x="14" y="4"/>
                  <a:pt x="14" y="5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3"/>
                  <a:pt x="16" y="3"/>
                  <a:pt x="16" y="2"/>
                </a:cubicBezTo>
                <a:cubicBezTo>
                  <a:pt x="16" y="2"/>
                  <a:pt x="16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10" y="2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8"/>
                  <a:pt x="1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6" name="Freeform 90">
            <a:extLst>
              <a:ext uri="{FF2B5EF4-FFF2-40B4-BE49-F238E27FC236}">
                <a16:creationId xmlns:a16="http://schemas.microsoft.com/office/drawing/2014/main" id="{BB5C6CEF-642D-1E4F-B405-E3CFC25FE89A}"/>
              </a:ext>
            </a:extLst>
          </p:cNvPr>
          <p:cNvSpPr>
            <a:spLocks/>
          </p:cNvSpPr>
          <p:nvPr/>
        </p:nvSpPr>
        <p:spPr bwMode="auto">
          <a:xfrm>
            <a:off x="8553757" y="3396528"/>
            <a:ext cx="271995" cy="668530"/>
          </a:xfrm>
          <a:custGeom>
            <a:avLst/>
            <a:gdLst>
              <a:gd name="T0" fmla="*/ 4 w 21"/>
              <a:gd name="T1" fmla="*/ 25 h 53"/>
              <a:gd name="T2" fmla="*/ 4 w 21"/>
              <a:gd name="T3" fmla="*/ 27 h 53"/>
              <a:gd name="T4" fmla="*/ 5 w 21"/>
              <a:gd name="T5" fmla="*/ 28 h 53"/>
              <a:gd name="T6" fmla="*/ 6 w 21"/>
              <a:gd name="T7" fmla="*/ 29 h 53"/>
              <a:gd name="T8" fmla="*/ 7 w 21"/>
              <a:gd name="T9" fmla="*/ 34 h 53"/>
              <a:gd name="T10" fmla="*/ 8 w 21"/>
              <a:gd name="T11" fmla="*/ 36 h 53"/>
              <a:gd name="T12" fmla="*/ 12 w 21"/>
              <a:gd name="T13" fmla="*/ 36 h 53"/>
              <a:gd name="T14" fmla="*/ 13 w 21"/>
              <a:gd name="T15" fmla="*/ 34 h 53"/>
              <a:gd name="T16" fmla="*/ 15 w 21"/>
              <a:gd name="T17" fmla="*/ 34 h 53"/>
              <a:gd name="T18" fmla="*/ 16 w 21"/>
              <a:gd name="T19" fmla="*/ 36 h 53"/>
              <a:gd name="T20" fmla="*/ 17 w 21"/>
              <a:gd name="T21" fmla="*/ 42 h 53"/>
              <a:gd name="T22" fmla="*/ 18 w 21"/>
              <a:gd name="T23" fmla="*/ 44 h 53"/>
              <a:gd name="T24" fmla="*/ 18 w 21"/>
              <a:gd name="T25" fmla="*/ 48 h 53"/>
              <a:gd name="T26" fmla="*/ 19 w 21"/>
              <a:gd name="T27" fmla="*/ 50 h 53"/>
              <a:gd name="T28" fmla="*/ 19 w 21"/>
              <a:gd name="T29" fmla="*/ 52 h 53"/>
              <a:gd name="T30" fmla="*/ 20 w 21"/>
              <a:gd name="T31" fmla="*/ 50 h 53"/>
              <a:gd name="T32" fmla="*/ 21 w 21"/>
              <a:gd name="T33" fmla="*/ 47 h 53"/>
              <a:gd name="T34" fmla="*/ 20 w 21"/>
              <a:gd name="T35" fmla="*/ 44 h 53"/>
              <a:gd name="T36" fmla="*/ 19 w 21"/>
              <a:gd name="T37" fmla="*/ 41 h 53"/>
              <a:gd name="T38" fmla="*/ 19 w 21"/>
              <a:gd name="T39" fmla="*/ 38 h 53"/>
              <a:gd name="T40" fmla="*/ 18 w 21"/>
              <a:gd name="T41" fmla="*/ 34 h 53"/>
              <a:gd name="T42" fmla="*/ 15 w 21"/>
              <a:gd name="T43" fmla="*/ 31 h 53"/>
              <a:gd name="T44" fmla="*/ 15 w 21"/>
              <a:gd name="T45" fmla="*/ 28 h 53"/>
              <a:gd name="T46" fmla="*/ 15 w 21"/>
              <a:gd name="T47" fmla="*/ 26 h 53"/>
              <a:gd name="T48" fmla="*/ 17 w 21"/>
              <a:gd name="T49" fmla="*/ 25 h 53"/>
              <a:gd name="T50" fmla="*/ 20 w 21"/>
              <a:gd name="T51" fmla="*/ 22 h 53"/>
              <a:gd name="T52" fmla="*/ 20 w 21"/>
              <a:gd name="T53" fmla="*/ 20 h 53"/>
              <a:gd name="T54" fmla="*/ 17 w 21"/>
              <a:gd name="T55" fmla="*/ 18 h 53"/>
              <a:gd name="T56" fmla="*/ 16 w 21"/>
              <a:gd name="T57" fmla="*/ 16 h 53"/>
              <a:gd name="T58" fmla="*/ 14 w 21"/>
              <a:gd name="T59" fmla="*/ 13 h 53"/>
              <a:gd name="T60" fmla="*/ 12 w 21"/>
              <a:gd name="T61" fmla="*/ 10 h 53"/>
              <a:gd name="T62" fmla="*/ 14 w 21"/>
              <a:gd name="T63" fmla="*/ 6 h 53"/>
              <a:gd name="T64" fmla="*/ 11 w 21"/>
              <a:gd name="T65" fmla="*/ 2 h 53"/>
              <a:gd name="T66" fmla="*/ 9 w 21"/>
              <a:gd name="T67" fmla="*/ 0 h 53"/>
              <a:gd name="T68" fmla="*/ 7 w 21"/>
              <a:gd name="T69" fmla="*/ 4 h 53"/>
              <a:gd name="T70" fmla="*/ 5 w 21"/>
              <a:gd name="T71" fmla="*/ 7 h 53"/>
              <a:gd name="T72" fmla="*/ 5 w 21"/>
              <a:gd name="T73" fmla="*/ 10 h 53"/>
              <a:gd name="T74" fmla="*/ 4 w 21"/>
              <a:gd name="T75" fmla="*/ 14 h 53"/>
              <a:gd name="T76" fmla="*/ 3 w 21"/>
              <a:gd name="T77" fmla="*/ 15 h 53"/>
              <a:gd name="T78" fmla="*/ 2 w 21"/>
              <a:gd name="T79" fmla="*/ 17 h 53"/>
              <a:gd name="T80" fmla="*/ 1 w 21"/>
              <a:gd name="T81" fmla="*/ 18 h 53"/>
              <a:gd name="T82" fmla="*/ 1 w 21"/>
              <a:gd name="T83" fmla="*/ 22 h 53"/>
              <a:gd name="T84" fmla="*/ 0 w 21"/>
              <a:gd name="T85" fmla="*/ 2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" h="53">
                <a:moveTo>
                  <a:pt x="1" y="25"/>
                </a:moveTo>
                <a:cubicBezTo>
                  <a:pt x="2" y="25"/>
                  <a:pt x="2" y="24"/>
                  <a:pt x="2" y="24"/>
                </a:cubicBezTo>
                <a:cubicBezTo>
                  <a:pt x="3" y="24"/>
                  <a:pt x="4" y="24"/>
                  <a:pt x="4" y="25"/>
                </a:cubicBezTo>
                <a:cubicBezTo>
                  <a:pt x="4" y="26"/>
                  <a:pt x="5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7"/>
                  <a:pt x="4" y="27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6" y="28"/>
                </a:cubicBezTo>
                <a:cubicBezTo>
                  <a:pt x="6" y="28"/>
                  <a:pt x="6" y="29"/>
                  <a:pt x="6" y="29"/>
                </a:cubicBezTo>
                <a:cubicBezTo>
                  <a:pt x="7" y="30"/>
                  <a:pt x="7" y="30"/>
                  <a:pt x="7" y="31"/>
                </a:cubicBezTo>
                <a:cubicBezTo>
                  <a:pt x="7" y="31"/>
                  <a:pt x="7" y="32"/>
                  <a:pt x="8" y="32"/>
                </a:cubicBezTo>
                <a:cubicBezTo>
                  <a:pt x="8" y="33"/>
                  <a:pt x="7" y="33"/>
                  <a:pt x="7" y="34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7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1" y="36"/>
                </a:cubicBezTo>
                <a:cubicBezTo>
                  <a:pt x="11" y="36"/>
                  <a:pt x="11" y="36"/>
                  <a:pt x="12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3" y="35"/>
                  <a:pt x="13" y="35"/>
                </a:cubicBezTo>
                <a:cubicBezTo>
                  <a:pt x="13" y="35"/>
                  <a:pt x="13" y="34"/>
                  <a:pt x="13" y="34"/>
                </a:cubicBezTo>
                <a:cubicBezTo>
                  <a:pt x="13" y="34"/>
                  <a:pt x="13" y="33"/>
                  <a:pt x="13" y="33"/>
                </a:cubicBezTo>
                <a:cubicBezTo>
                  <a:pt x="13" y="33"/>
                  <a:pt x="14" y="33"/>
                  <a:pt x="14" y="33"/>
                </a:cubicBezTo>
                <a:cubicBezTo>
                  <a:pt x="14" y="33"/>
                  <a:pt x="14" y="33"/>
                  <a:pt x="15" y="34"/>
                </a:cubicBezTo>
                <a:cubicBezTo>
                  <a:pt x="15" y="34"/>
                  <a:pt x="15" y="34"/>
                  <a:pt x="15" y="35"/>
                </a:cubicBezTo>
                <a:cubicBezTo>
                  <a:pt x="15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6" y="38"/>
                  <a:pt x="16" y="39"/>
                </a:cubicBezTo>
                <a:cubicBezTo>
                  <a:pt x="17" y="39"/>
                  <a:pt x="17" y="40"/>
                  <a:pt x="17" y="40"/>
                </a:cubicBezTo>
                <a:cubicBezTo>
                  <a:pt x="17" y="41"/>
                  <a:pt x="17" y="41"/>
                  <a:pt x="17" y="42"/>
                </a:cubicBezTo>
                <a:cubicBezTo>
                  <a:pt x="17" y="42"/>
                  <a:pt x="17" y="43"/>
                  <a:pt x="17" y="43"/>
                </a:cubicBezTo>
                <a:cubicBezTo>
                  <a:pt x="18" y="43"/>
                  <a:pt x="18" y="43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5"/>
                  <a:pt x="18" y="45"/>
                  <a:pt x="18" y="46"/>
                </a:cubicBezTo>
                <a:cubicBezTo>
                  <a:pt x="18" y="46"/>
                  <a:pt x="19" y="46"/>
                  <a:pt x="19" y="47"/>
                </a:cubicBezTo>
                <a:cubicBezTo>
                  <a:pt x="19" y="47"/>
                  <a:pt x="18" y="48"/>
                  <a:pt x="18" y="48"/>
                </a:cubicBezTo>
                <a:cubicBezTo>
                  <a:pt x="19" y="49"/>
                  <a:pt x="19" y="49"/>
                  <a:pt x="19" y="49"/>
                </a:cubicBezTo>
                <a:cubicBezTo>
                  <a:pt x="20" y="49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1"/>
                  <a:pt x="19" y="51"/>
                  <a:pt x="19" y="52"/>
                </a:cubicBezTo>
                <a:cubicBezTo>
                  <a:pt x="19" y="52"/>
                  <a:pt x="19" y="53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0"/>
                  <a:pt x="21" y="50"/>
                  <a:pt x="21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8"/>
                  <a:pt x="21" y="48"/>
                  <a:pt x="21" y="47"/>
                </a:cubicBezTo>
                <a:cubicBezTo>
                  <a:pt x="21" y="47"/>
                  <a:pt x="21" y="46"/>
                  <a:pt x="21" y="46"/>
                </a:cubicBezTo>
                <a:cubicBezTo>
                  <a:pt x="21" y="46"/>
                  <a:pt x="21" y="45"/>
                  <a:pt x="21" y="45"/>
                </a:cubicBezTo>
                <a:cubicBezTo>
                  <a:pt x="20" y="45"/>
                  <a:pt x="20" y="44"/>
                  <a:pt x="20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8" y="40"/>
                  <a:pt x="18" y="40"/>
                </a:cubicBezTo>
                <a:cubicBezTo>
                  <a:pt x="18" y="40"/>
                  <a:pt x="18" y="40"/>
                  <a:pt x="19" y="39"/>
                </a:cubicBezTo>
                <a:cubicBezTo>
                  <a:pt x="19" y="39"/>
                  <a:pt x="19" y="38"/>
                  <a:pt x="19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5"/>
                  <a:pt x="18" y="35"/>
                  <a:pt x="18" y="34"/>
                </a:cubicBezTo>
                <a:cubicBezTo>
                  <a:pt x="18" y="34"/>
                  <a:pt x="18" y="33"/>
                  <a:pt x="17" y="33"/>
                </a:cubicBezTo>
                <a:cubicBezTo>
                  <a:pt x="17" y="32"/>
                  <a:pt x="17" y="32"/>
                  <a:pt x="16" y="32"/>
                </a:cubicBezTo>
                <a:cubicBezTo>
                  <a:pt x="16" y="31"/>
                  <a:pt x="16" y="31"/>
                  <a:pt x="15" y="31"/>
                </a:cubicBezTo>
                <a:cubicBezTo>
                  <a:pt x="15" y="30"/>
                  <a:pt x="15" y="30"/>
                  <a:pt x="15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7"/>
                </a:cubicBezTo>
                <a:cubicBezTo>
                  <a:pt x="15" y="27"/>
                  <a:pt x="15" y="27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5"/>
                  <a:pt x="15" y="25"/>
                </a:cubicBezTo>
                <a:cubicBezTo>
                  <a:pt x="16" y="25"/>
                  <a:pt x="16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8" y="25"/>
                  <a:pt x="18" y="24"/>
                  <a:pt x="18" y="24"/>
                </a:cubicBezTo>
                <a:cubicBezTo>
                  <a:pt x="19" y="24"/>
                  <a:pt x="19" y="24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0" y="21"/>
                  <a:pt x="20" y="20"/>
                </a:cubicBezTo>
                <a:cubicBezTo>
                  <a:pt x="19" y="20"/>
                  <a:pt x="19" y="19"/>
                  <a:pt x="19" y="19"/>
                </a:cubicBezTo>
                <a:cubicBezTo>
                  <a:pt x="18" y="19"/>
                  <a:pt x="18" y="19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6"/>
                  <a:pt x="17" y="16"/>
                  <a:pt x="16" y="16"/>
                </a:cubicBezTo>
                <a:cubicBezTo>
                  <a:pt x="16" y="15"/>
                  <a:pt x="16" y="15"/>
                  <a:pt x="16" y="14"/>
                </a:cubicBezTo>
                <a:cubicBezTo>
                  <a:pt x="15" y="14"/>
                  <a:pt x="16" y="13"/>
                  <a:pt x="15" y="13"/>
                </a:cubicBezTo>
                <a:cubicBezTo>
                  <a:pt x="15" y="12"/>
                  <a:pt x="15" y="13"/>
                  <a:pt x="14" y="13"/>
                </a:cubicBezTo>
                <a:cubicBezTo>
                  <a:pt x="14" y="13"/>
                  <a:pt x="13" y="13"/>
                  <a:pt x="13" y="13"/>
                </a:cubicBezTo>
                <a:cubicBezTo>
                  <a:pt x="12" y="13"/>
                  <a:pt x="12" y="12"/>
                  <a:pt x="12" y="12"/>
                </a:cubicBezTo>
                <a:cubicBezTo>
                  <a:pt x="12" y="11"/>
                  <a:pt x="11" y="11"/>
                  <a:pt x="12" y="10"/>
                </a:cubicBezTo>
                <a:cubicBezTo>
                  <a:pt x="12" y="10"/>
                  <a:pt x="12" y="9"/>
                  <a:pt x="13" y="9"/>
                </a:cubicBezTo>
                <a:cubicBezTo>
                  <a:pt x="13" y="8"/>
                  <a:pt x="14" y="8"/>
                  <a:pt x="14" y="7"/>
                </a:cubicBezTo>
                <a:cubicBezTo>
                  <a:pt x="14" y="7"/>
                  <a:pt x="14" y="7"/>
                  <a:pt x="14" y="6"/>
                </a:cubicBezTo>
                <a:cubicBezTo>
                  <a:pt x="13" y="5"/>
                  <a:pt x="14" y="5"/>
                  <a:pt x="13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10" y="1"/>
                  <a:pt x="10" y="2"/>
                </a:cubicBezTo>
                <a:cubicBezTo>
                  <a:pt x="9" y="3"/>
                  <a:pt x="9" y="3"/>
                  <a:pt x="8" y="3"/>
                </a:cubicBezTo>
                <a:cubicBezTo>
                  <a:pt x="8" y="4"/>
                  <a:pt x="7" y="4"/>
                  <a:pt x="7" y="4"/>
                </a:cubicBezTo>
                <a:cubicBezTo>
                  <a:pt x="7" y="5"/>
                  <a:pt x="6" y="4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9"/>
                  <a:pt x="4" y="9"/>
                </a:cubicBezTo>
                <a:cubicBezTo>
                  <a:pt x="4" y="9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3"/>
                  <a:pt x="5" y="13"/>
                  <a:pt x="4" y="14"/>
                </a:cubicBezTo>
                <a:cubicBezTo>
                  <a:pt x="4" y="14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2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3" y="17"/>
                  <a:pt x="3" y="18"/>
                </a:cubicBezTo>
                <a:cubicBezTo>
                  <a:pt x="3" y="18"/>
                  <a:pt x="2" y="18"/>
                  <a:pt x="2" y="18"/>
                </a:cubicBezTo>
                <a:cubicBezTo>
                  <a:pt x="2" y="19"/>
                  <a:pt x="2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5"/>
                  <a:pt x="1" y="2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7" name="Freeform 91">
            <a:extLst>
              <a:ext uri="{FF2B5EF4-FFF2-40B4-BE49-F238E27FC236}">
                <a16:creationId xmlns:a16="http://schemas.microsoft.com/office/drawing/2014/main" id="{16ED438A-D4B9-FB42-B847-477DFFC220C5}"/>
              </a:ext>
            </a:extLst>
          </p:cNvPr>
          <p:cNvSpPr>
            <a:spLocks/>
          </p:cNvSpPr>
          <p:nvPr/>
        </p:nvSpPr>
        <p:spPr bwMode="auto">
          <a:xfrm>
            <a:off x="8721138" y="4329876"/>
            <a:ext cx="26629" cy="12964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1 w 2"/>
              <a:gd name="T7" fmla="*/ 1 h 1"/>
              <a:gd name="T8" fmla="*/ 1 w 2"/>
              <a:gd name="T9" fmla="*/ 1 h 1"/>
              <a:gd name="T10" fmla="*/ 2 w 2"/>
              <a:gd name="T11" fmla="*/ 1 h 1"/>
              <a:gd name="T12" fmla="*/ 2 w 2"/>
              <a:gd name="T13" fmla="*/ 0 h 1"/>
              <a:gd name="T14" fmla="*/ 1 w 2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8" name="Freeform 92">
            <a:extLst>
              <a:ext uri="{FF2B5EF4-FFF2-40B4-BE49-F238E27FC236}">
                <a16:creationId xmlns:a16="http://schemas.microsoft.com/office/drawing/2014/main" id="{7771030B-782E-6449-973F-267C2EBDF25A}"/>
              </a:ext>
            </a:extLst>
          </p:cNvPr>
          <p:cNvSpPr>
            <a:spLocks/>
          </p:cNvSpPr>
          <p:nvPr/>
        </p:nvSpPr>
        <p:spPr bwMode="auto">
          <a:xfrm>
            <a:off x="8709726" y="4216912"/>
            <a:ext cx="361391" cy="427785"/>
          </a:xfrm>
          <a:custGeom>
            <a:avLst/>
            <a:gdLst>
              <a:gd name="T0" fmla="*/ 8 w 28"/>
              <a:gd name="T1" fmla="*/ 5 h 34"/>
              <a:gd name="T2" fmla="*/ 7 w 28"/>
              <a:gd name="T3" fmla="*/ 3 h 34"/>
              <a:gd name="T4" fmla="*/ 6 w 28"/>
              <a:gd name="T5" fmla="*/ 2 h 34"/>
              <a:gd name="T6" fmla="*/ 2 w 28"/>
              <a:gd name="T7" fmla="*/ 2 h 34"/>
              <a:gd name="T8" fmla="*/ 0 w 28"/>
              <a:gd name="T9" fmla="*/ 1 h 34"/>
              <a:gd name="T10" fmla="*/ 0 w 28"/>
              <a:gd name="T11" fmla="*/ 2 h 34"/>
              <a:gd name="T12" fmla="*/ 2 w 28"/>
              <a:gd name="T13" fmla="*/ 5 h 34"/>
              <a:gd name="T14" fmla="*/ 3 w 28"/>
              <a:gd name="T15" fmla="*/ 6 h 34"/>
              <a:gd name="T16" fmla="*/ 5 w 28"/>
              <a:gd name="T17" fmla="*/ 7 h 34"/>
              <a:gd name="T18" fmla="*/ 6 w 28"/>
              <a:gd name="T19" fmla="*/ 8 h 34"/>
              <a:gd name="T20" fmla="*/ 6 w 28"/>
              <a:gd name="T21" fmla="*/ 10 h 34"/>
              <a:gd name="T22" fmla="*/ 7 w 28"/>
              <a:gd name="T23" fmla="*/ 12 h 34"/>
              <a:gd name="T24" fmla="*/ 9 w 28"/>
              <a:gd name="T25" fmla="*/ 12 h 34"/>
              <a:gd name="T26" fmla="*/ 10 w 28"/>
              <a:gd name="T27" fmla="*/ 16 h 34"/>
              <a:gd name="T28" fmla="*/ 11 w 28"/>
              <a:gd name="T29" fmla="*/ 17 h 34"/>
              <a:gd name="T30" fmla="*/ 12 w 28"/>
              <a:gd name="T31" fmla="*/ 18 h 34"/>
              <a:gd name="T32" fmla="*/ 13 w 28"/>
              <a:gd name="T33" fmla="*/ 20 h 34"/>
              <a:gd name="T34" fmla="*/ 14 w 28"/>
              <a:gd name="T35" fmla="*/ 22 h 34"/>
              <a:gd name="T36" fmla="*/ 15 w 28"/>
              <a:gd name="T37" fmla="*/ 24 h 34"/>
              <a:gd name="T38" fmla="*/ 16 w 28"/>
              <a:gd name="T39" fmla="*/ 25 h 34"/>
              <a:gd name="T40" fmla="*/ 17 w 28"/>
              <a:gd name="T41" fmla="*/ 28 h 34"/>
              <a:gd name="T42" fmla="*/ 18 w 28"/>
              <a:gd name="T43" fmla="*/ 29 h 34"/>
              <a:gd name="T44" fmla="*/ 20 w 28"/>
              <a:gd name="T45" fmla="*/ 30 h 34"/>
              <a:gd name="T46" fmla="*/ 22 w 28"/>
              <a:gd name="T47" fmla="*/ 33 h 34"/>
              <a:gd name="T48" fmla="*/ 24 w 28"/>
              <a:gd name="T49" fmla="*/ 34 h 34"/>
              <a:gd name="T50" fmla="*/ 25 w 28"/>
              <a:gd name="T51" fmla="*/ 33 h 34"/>
              <a:gd name="T52" fmla="*/ 27 w 28"/>
              <a:gd name="T53" fmla="*/ 33 h 34"/>
              <a:gd name="T54" fmla="*/ 27 w 28"/>
              <a:gd name="T55" fmla="*/ 30 h 34"/>
              <a:gd name="T56" fmla="*/ 28 w 28"/>
              <a:gd name="T57" fmla="*/ 27 h 34"/>
              <a:gd name="T58" fmla="*/ 27 w 28"/>
              <a:gd name="T59" fmla="*/ 26 h 34"/>
              <a:gd name="T60" fmla="*/ 26 w 28"/>
              <a:gd name="T61" fmla="*/ 24 h 34"/>
              <a:gd name="T62" fmla="*/ 25 w 28"/>
              <a:gd name="T63" fmla="*/ 23 h 34"/>
              <a:gd name="T64" fmla="*/ 23 w 28"/>
              <a:gd name="T65" fmla="*/ 22 h 34"/>
              <a:gd name="T66" fmla="*/ 23 w 28"/>
              <a:gd name="T67" fmla="*/ 20 h 34"/>
              <a:gd name="T68" fmla="*/ 21 w 28"/>
              <a:gd name="T69" fmla="*/ 18 h 34"/>
              <a:gd name="T70" fmla="*/ 22 w 28"/>
              <a:gd name="T71" fmla="*/ 17 h 34"/>
              <a:gd name="T72" fmla="*/ 20 w 28"/>
              <a:gd name="T73" fmla="*/ 15 h 34"/>
              <a:gd name="T74" fmla="*/ 20 w 28"/>
              <a:gd name="T75" fmla="*/ 15 h 34"/>
              <a:gd name="T76" fmla="*/ 18 w 28"/>
              <a:gd name="T77" fmla="*/ 13 h 34"/>
              <a:gd name="T78" fmla="*/ 17 w 28"/>
              <a:gd name="T79" fmla="*/ 12 h 34"/>
              <a:gd name="T80" fmla="*/ 16 w 28"/>
              <a:gd name="T81" fmla="*/ 11 h 34"/>
              <a:gd name="T82" fmla="*/ 15 w 28"/>
              <a:gd name="T83" fmla="*/ 11 h 34"/>
              <a:gd name="T84" fmla="*/ 13 w 28"/>
              <a:gd name="T85" fmla="*/ 10 h 34"/>
              <a:gd name="T86" fmla="*/ 11 w 28"/>
              <a:gd name="T87" fmla="*/ 8 h 34"/>
              <a:gd name="T88" fmla="*/ 10 w 28"/>
              <a:gd name="T89" fmla="*/ 7 h 34"/>
              <a:gd name="T90" fmla="*/ 9 w 28"/>
              <a:gd name="T91" fmla="*/ 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" h="34">
                <a:moveTo>
                  <a:pt x="9" y="6"/>
                </a:moveTo>
                <a:cubicBezTo>
                  <a:pt x="8" y="6"/>
                  <a:pt x="8" y="5"/>
                  <a:pt x="8" y="5"/>
                </a:cubicBezTo>
                <a:cubicBezTo>
                  <a:pt x="8" y="5"/>
                  <a:pt x="8" y="5"/>
                  <a:pt x="7" y="4"/>
                </a:cubicBezTo>
                <a:cubicBezTo>
                  <a:pt x="7" y="4"/>
                  <a:pt x="7" y="4"/>
                  <a:pt x="7" y="3"/>
                </a:cubicBezTo>
                <a:cubicBezTo>
                  <a:pt x="7" y="3"/>
                  <a:pt x="7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1"/>
                  <a:pt x="5" y="2"/>
                  <a:pt x="4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4"/>
                </a:cubicBezTo>
                <a:cubicBezTo>
                  <a:pt x="1" y="4"/>
                  <a:pt x="1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5" y="7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7" y="11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10" y="17"/>
                  <a:pt x="10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19"/>
                  <a:pt x="13" y="19"/>
                </a:cubicBezTo>
                <a:cubicBezTo>
                  <a:pt x="13" y="19"/>
                  <a:pt x="13" y="20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4" y="22"/>
                  <a:pt x="14" y="22"/>
                </a:cubicBezTo>
                <a:cubicBezTo>
                  <a:pt x="14" y="22"/>
                  <a:pt x="14" y="22"/>
                  <a:pt x="14" y="23"/>
                </a:cubicBezTo>
                <a:cubicBezTo>
                  <a:pt x="14" y="23"/>
                  <a:pt x="14" y="23"/>
                  <a:pt x="15" y="24"/>
                </a:cubicBezTo>
                <a:cubicBezTo>
                  <a:pt x="15" y="24"/>
                  <a:pt x="15" y="24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16" y="26"/>
                  <a:pt x="16" y="26"/>
                  <a:pt x="16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7" y="28"/>
                  <a:pt x="18" y="28"/>
                  <a:pt x="18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1"/>
                  <a:pt x="21" y="31"/>
                  <a:pt x="21" y="32"/>
                </a:cubicBezTo>
                <a:cubicBezTo>
                  <a:pt x="22" y="32"/>
                  <a:pt x="22" y="32"/>
                  <a:pt x="22" y="33"/>
                </a:cubicBezTo>
                <a:cubicBezTo>
                  <a:pt x="23" y="33"/>
                  <a:pt x="22" y="33"/>
                  <a:pt x="23" y="33"/>
                </a:cubicBezTo>
                <a:cubicBezTo>
                  <a:pt x="23" y="34"/>
                  <a:pt x="23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5" y="33"/>
                  <a:pt x="25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3"/>
                  <a:pt x="27" y="33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7" y="30"/>
                  <a:pt x="27" y="30"/>
                </a:cubicBezTo>
                <a:cubicBezTo>
                  <a:pt x="27" y="29"/>
                  <a:pt x="27" y="29"/>
                  <a:pt x="27" y="28"/>
                </a:cubicBezTo>
                <a:cubicBezTo>
                  <a:pt x="27" y="28"/>
                  <a:pt x="27" y="28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6"/>
                  <a:pt x="28" y="26"/>
                  <a:pt x="27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4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4" y="23"/>
                  <a:pt x="24" y="23"/>
                  <a:pt x="24" y="22"/>
                </a:cubicBezTo>
                <a:cubicBezTo>
                  <a:pt x="24" y="22"/>
                  <a:pt x="23" y="22"/>
                  <a:pt x="23" y="22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19"/>
                  <a:pt x="22" y="20"/>
                  <a:pt x="22" y="20"/>
                </a:cubicBezTo>
                <a:cubicBezTo>
                  <a:pt x="21" y="19"/>
                  <a:pt x="21" y="19"/>
                  <a:pt x="21" y="18"/>
                </a:cubicBezTo>
                <a:cubicBezTo>
                  <a:pt x="21" y="18"/>
                  <a:pt x="21" y="18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6"/>
                  <a:pt x="22" y="16"/>
                  <a:pt x="21" y="16"/>
                </a:cubicBezTo>
                <a:cubicBezTo>
                  <a:pt x="21" y="15"/>
                  <a:pt x="21" y="15"/>
                  <a:pt x="20" y="15"/>
                </a:cubicBezTo>
                <a:cubicBezTo>
                  <a:pt x="20" y="15"/>
                  <a:pt x="20" y="16"/>
                  <a:pt x="20" y="15"/>
                </a:cubicBezTo>
                <a:cubicBezTo>
                  <a:pt x="19" y="15"/>
                  <a:pt x="20" y="15"/>
                  <a:pt x="20" y="15"/>
                </a:cubicBezTo>
                <a:cubicBezTo>
                  <a:pt x="20" y="14"/>
                  <a:pt x="20" y="14"/>
                  <a:pt x="19" y="13"/>
                </a:cubicBezTo>
                <a:cubicBezTo>
                  <a:pt x="19" y="13"/>
                  <a:pt x="19" y="13"/>
                  <a:pt x="18" y="13"/>
                </a:cubicBezTo>
                <a:cubicBezTo>
                  <a:pt x="18" y="13"/>
                  <a:pt x="18" y="13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2"/>
                  <a:pt x="17" y="12"/>
                  <a:pt x="17" y="11"/>
                </a:cubicBezTo>
                <a:cubicBezTo>
                  <a:pt x="17" y="11"/>
                  <a:pt x="17" y="11"/>
                  <a:pt x="16" y="11"/>
                </a:cubicBezTo>
                <a:cubicBezTo>
                  <a:pt x="16" y="11"/>
                  <a:pt x="16" y="12"/>
                  <a:pt x="16" y="12"/>
                </a:cubicBezTo>
                <a:cubicBezTo>
                  <a:pt x="15" y="12"/>
                  <a:pt x="15" y="11"/>
                  <a:pt x="15" y="11"/>
                </a:cubicBezTo>
                <a:cubicBezTo>
                  <a:pt x="15" y="11"/>
                  <a:pt x="15" y="10"/>
                  <a:pt x="14" y="10"/>
                </a:cubicBezTo>
                <a:cubicBezTo>
                  <a:pt x="14" y="10"/>
                  <a:pt x="14" y="10"/>
                  <a:pt x="13" y="10"/>
                </a:cubicBezTo>
                <a:cubicBezTo>
                  <a:pt x="13" y="10"/>
                  <a:pt x="13" y="10"/>
                  <a:pt x="12" y="9"/>
                </a:cubicBezTo>
                <a:cubicBezTo>
                  <a:pt x="12" y="9"/>
                  <a:pt x="12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0" y="7"/>
                  <a:pt x="10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9" name="Freeform 93">
            <a:extLst>
              <a:ext uri="{FF2B5EF4-FFF2-40B4-BE49-F238E27FC236}">
                <a16:creationId xmlns:a16="http://schemas.microsoft.com/office/drawing/2014/main" id="{8AE6353F-5351-E04E-A3AE-52DCAA9FD5E9}"/>
              </a:ext>
            </a:extLst>
          </p:cNvPr>
          <p:cNvSpPr>
            <a:spLocks/>
          </p:cNvSpPr>
          <p:nvPr/>
        </p:nvSpPr>
        <p:spPr bwMode="auto">
          <a:xfrm>
            <a:off x="8799122" y="4442841"/>
            <a:ext cx="26629" cy="12964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1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0" name="Freeform 94">
            <a:extLst>
              <a:ext uri="{FF2B5EF4-FFF2-40B4-BE49-F238E27FC236}">
                <a16:creationId xmlns:a16="http://schemas.microsoft.com/office/drawing/2014/main" id="{7000BA1E-9121-324B-9BBE-8C7DE2AFE66F}"/>
              </a:ext>
            </a:extLst>
          </p:cNvPr>
          <p:cNvSpPr>
            <a:spLocks/>
          </p:cNvSpPr>
          <p:nvPr/>
        </p:nvSpPr>
        <p:spPr bwMode="auto">
          <a:xfrm>
            <a:off x="9019761" y="4429878"/>
            <a:ext cx="13315" cy="25926"/>
          </a:xfrm>
          <a:custGeom>
            <a:avLst/>
            <a:gdLst>
              <a:gd name="T0" fmla="*/ 1 w 1"/>
              <a:gd name="T1" fmla="*/ 1 h 2"/>
              <a:gd name="T2" fmla="*/ 1 w 1"/>
              <a:gd name="T3" fmla="*/ 1 h 2"/>
              <a:gd name="T4" fmla="*/ 0 w 1"/>
              <a:gd name="T5" fmla="*/ 0 h 2"/>
              <a:gd name="T6" fmla="*/ 0 w 1"/>
              <a:gd name="T7" fmla="*/ 1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1" name="Freeform 95">
            <a:extLst>
              <a:ext uri="{FF2B5EF4-FFF2-40B4-BE49-F238E27FC236}">
                <a16:creationId xmlns:a16="http://schemas.microsoft.com/office/drawing/2014/main" id="{95F2C5D9-AA5A-724B-8794-9E41BF7875F4}"/>
              </a:ext>
            </a:extLst>
          </p:cNvPr>
          <p:cNvSpPr>
            <a:spLocks/>
          </p:cNvSpPr>
          <p:nvPr/>
        </p:nvSpPr>
        <p:spPr bwMode="auto">
          <a:xfrm>
            <a:off x="9162416" y="4266912"/>
            <a:ext cx="334763" cy="314820"/>
          </a:xfrm>
          <a:custGeom>
            <a:avLst/>
            <a:gdLst>
              <a:gd name="T0" fmla="*/ 0 w 26"/>
              <a:gd name="T1" fmla="*/ 13 h 25"/>
              <a:gd name="T2" fmla="*/ 0 w 26"/>
              <a:gd name="T3" fmla="*/ 14 h 25"/>
              <a:gd name="T4" fmla="*/ 1 w 26"/>
              <a:gd name="T5" fmla="*/ 15 h 25"/>
              <a:gd name="T6" fmla="*/ 3 w 26"/>
              <a:gd name="T7" fmla="*/ 17 h 25"/>
              <a:gd name="T8" fmla="*/ 3 w 26"/>
              <a:gd name="T9" fmla="*/ 18 h 25"/>
              <a:gd name="T10" fmla="*/ 3 w 26"/>
              <a:gd name="T11" fmla="*/ 20 h 25"/>
              <a:gd name="T12" fmla="*/ 4 w 26"/>
              <a:gd name="T13" fmla="*/ 21 h 25"/>
              <a:gd name="T14" fmla="*/ 4 w 26"/>
              <a:gd name="T15" fmla="*/ 22 h 25"/>
              <a:gd name="T16" fmla="*/ 6 w 26"/>
              <a:gd name="T17" fmla="*/ 22 h 25"/>
              <a:gd name="T18" fmla="*/ 7 w 26"/>
              <a:gd name="T19" fmla="*/ 22 h 25"/>
              <a:gd name="T20" fmla="*/ 8 w 26"/>
              <a:gd name="T21" fmla="*/ 23 h 25"/>
              <a:gd name="T22" fmla="*/ 9 w 26"/>
              <a:gd name="T23" fmla="*/ 23 h 25"/>
              <a:gd name="T24" fmla="*/ 11 w 26"/>
              <a:gd name="T25" fmla="*/ 22 h 25"/>
              <a:gd name="T26" fmla="*/ 13 w 26"/>
              <a:gd name="T27" fmla="*/ 23 h 25"/>
              <a:gd name="T28" fmla="*/ 14 w 26"/>
              <a:gd name="T29" fmla="*/ 24 h 25"/>
              <a:gd name="T30" fmla="*/ 15 w 26"/>
              <a:gd name="T31" fmla="*/ 25 h 25"/>
              <a:gd name="T32" fmla="*/ 17 w 26"/>
              <a:gd name="T33" fmla="*/ 24 h 25"/>
              <a:gd name="T34" fmla="*/ 19 w 26"/>
              <a:gd name="T35" fmla="*/ 21 h 25"/>
              <a:gd name="T36" fmla="*/ 19 w 26"/>
              <a:gd name="T37" fmla="*/ 19 h 25"/>
              <a:gd name="T38" fmla="*/ 20 w 26"/>
              <a:gd name="T39" fmla="*/ 17 h 25"/>
              <a:gd name="T40" fmla="*/ 22 w 26"/>
              <a:gd name="T41" fmla="*/ 16 h 25"/>
              <a:gd name="T42" fmla="*/ 22 w 26"/>
              <a:gd name="T43" fmla="*/ 13 h 25"/>
              <a:gd name="T44" fmla="*/ 22 w 26"/>
              <a:gd name="T45" fmla="*/ 12 h 25"/>
              <a:gd name="T46" fmla="*/ 24 w 26"/>
              <a:gd name="T47" fmla="*/ 11 h 25"/>
              <a:gd name="T48" fmla="*/ 26 w 26"/>
              <a:gd name="T49" fmla="*/ 11 h 25"/>
              <a:gd name="T50" fmla="*/ 25 w 26"/>
              <a:gd name="T51" fmla="*/ 9 h 25"/>
              <a:gd name="T52" fmla="*/ 23 w 26"/>
              <a:gd name="T53" fmla="*/ 8 h 25"/>
              <a:gd name="T54" fmla="*/ 23 w 26"/>
              <a:gd name="T55" fmla="*/ 6 h 25"/>
              <a:gd name="T56" fmla="*/ 22 w 26"/>
              <a:gd name="T57" fmla="*/ 5 h 25"/>
              <a:gd name="T58" fmla="*/ 22 w 26"/>
              <a:gd name="T59" fmla="*/ 3 h 25"/>
              <a:gd name="T60" fmla="*/ 23 w 26"/>
              <a:gd name="T61" fmla="*/ 1 h 25"/>
              <a:gd name="T62" fmla="*/ 22 w 26"/>
              <a:gd name="T63" fmla="*/ 1 h 25"/>
              <a:gd name="T64" fmla="*/ 20 w 26"/>
              <a:gd name="T65" fmla="*/ 0 h 25"/>
              <a:gd name="T66" fmla="*/ 17 w 26"/>
              <a:gd name="T67" fmla="*/ 1 h 25"/>
              <a:gd name="T68" fmla="*/ 17 w 26"/>
              <a:gd name="T69" fmla="*/ 4 h 25"/>
              <a:gd name="T70" fmla="*/ 15 w 26"/>
              <a:gd name="T71" fmla="*/ 6 h 25"/>
              <a:gd name="T72" fmla="*/ 15 w 26"/>
              <a:gd name="T73" fmla="*/ 8 h 25"/>
              <a:gd name="T74" fmla="*/ 13 w 26"/>
              <a:gd name="T75" fmla="*/ 8 h 25"/>
              <a:gd name="T76" fmla="*/ 11 w 26"/>
              <a:gd name="T77" fmla="*/ 9 h 25"/>
              <a:gd name="T78" fmla="*/ 9 w 26"/>
              <a:gd name="T79" fmla="*/ 8 h 25"/>
              <a:gd name="T80" fmla="*/ 7 w 26"/>
              <a:gd name="T81" fmla="*/ 10 h 25"/>
              <a:gd name="T82" fmla="*/ 5 w 26"/>
              <a:gd name="T83" fmla="*/ 9 h 25"/>
              <a:gd name="T84" fmla="*/ 3 w 26"/>
              <a:gd name="T85" fmla="*/ 9 h 25"/>
              <a:gd name="T86" fmla="*/ 2 w 26"/>
              <a:gd name="T87" fmla="*/ 8 h 25"/>
              <a:gd name="T88" fmla="*/ 1 w 26"/>
              <a:gd name="T89" fmla="*/ 8 h 25"/>
              <a:gd name="T90" fmla="*/ 0 w 26"/>
              <a:gd name="T91" fmla="*/ 9 h 25"/>
              <a:gd name="T92" fmla="*/ 0 w 26"/>
              <a:gd name="T9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5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4"/>
                  <a:pt x="1" y="14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4" y="21"/>
                  <a:pt x="4" y="21"/>
                </a:cubicBezTo>
                <a:cubicBezTo>
                  <a:pt x="4" y="21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2"/>
                  <a:pt x="6" y="22"/>
                </a:cubicBezTo>
                <a:cubicBezTo>
                  <a:pt x="6" y="22"/>
                  <a:pt x="6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8" y="23"/>
                  <a:pt x="8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3"/>
                  <a:pt x="10" y="23"/>
                  <a:pt x="10" y="22"/>
                </a:cubicBez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1" y="23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3" y="23"/>
                  <a:pt x="13" y="23"/>
                  <a:pt x="14" y="23"/>
                </a:cubicBezTo>
                <a:cubicBezTo>
                  <a:pt x="14" y="23"/>
                  <a:pt x="14" y="24"/>
                  <a:pt x="14" y="24"/>
                </a:cubicBezTo>
                <a:cubicBezTo>
                  <a:pt x="14" y="25"/>
                  <a:pt x="14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5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3"/>
                  <a:pt x="18" y="23"/>
                  <a:pt x="18" y="22"/>
                </a:cubicBezTo>
                <a:cubicBezTo>
                  <a:pt x="19" y="22"/>
                  <a:pt x="19" y="22"/>
                  <a:pt x="19" y="21"/>
                </a:cubicBezTo>
                <a:cubicBezTo>
                  <a:pt x="19" y="21"/>
                  <a:pt x="19" y="21"/>
                  <a:pt x="19" y="20"/>
                </a:cubicBezTo>
                <a:cubicBezTo>
                  <a:pt x="19" y="20"/>
                  <a:pt x="19" y="20"/>
                  <a:pt x="19" y="19"/>
                </a:cubicBezTo>
                <a:cubicBezTo>
                  <a:pt x="19" y="19"/>
                  <a:pt x="19" y="19"/>
                  <a:pt x="19" y="18"/>
                </a:cubicBezTo>
                <a:cubicBezTo>
                  <a:pt x="20" y="18"/>
                  <a:pt x="20" y="18"/>
                  <a:pt x="20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4"/>
                </a:cubicBezTo>
                <a:cubicBezTo>
                  <a:pt x="22" y="14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1"/>
                  <a:pt x="23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4" y="11"/>
                  <a:pt x="25" y="11"/>
                  <a:pt x="25" y="11"/>
                </a:cubicBezTo>
                <a:cubicBezTo>
                  <a:pt x="25" y="11"/>
                  <a:pt x="26" y="11"/>
                  <a:pt x="26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5" y="10"/>
                  <a:pt x="25" y="9"/>
                </a:cubicBezTo>
                <a:cubicBezTo>
                  <a:pt x="25" y="9"/>
                  <a:pt x="25" y="9"/>
                  <a:pt x="24" y="9"/>
                </a:cubicBezTo>
                <a:cubicBezTo>
                  <a:pt x="24" y="8"/>
                  <a:pt x="24" y="9"/>
                  <a:pt x="23" y="8"/>
                </a:cubicBezTo>
                <a:cubicBezTo>
                  <a:pt x="23" y="8"/>
                  <a:pt x="24" y="8"/>
                  <a:pt x="24" y="7"/>
                </a:cubicBezTo>
                <a:cubicBezTo>
                  <a:pt x="24" y="7"/>
                  <a:pt x="24" y="7"/>
                  <a:pt x="23" y="6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5"/>
                  <a:pt x="22" y="4"/>
                  <a:pt x="22" y="4"/>
                </a:cubicBezTo>
                <a:cubicBezTo>
                  <a:pt x="22" y="4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2" y="1"/>
                </a:cubicBezTo>
                <a:cubicBezTo>
                  <a:pt x="22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9" y="1"/>
                </a:cubicBezTo>
                <a:cubicBezTo>
                  <a:pt x="18" y="1"/>
                  <a:pt x="18" y="0"/>
                  <a:pt x="17" y="1"/>
                </a:cubicBezTo>
                <a:cubicBezTo>
                  <a:pt x="17" y="1"/>
                  <a:pt x="17" y="2"/>
                  <a:pt x="17" y="2"/>
                </a:cubicBezTo>
                <a:cubicBezTo>
                  <a:pt x="16" y="3"/>
                  <a:pt x="17" y="3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6" y="5"/>
                  <a:pt x="15" y="6"/>
                </a:cubicBezTo>
                <a:cubicBezTo>
                  <a:pt x="15" y="6"/>
                  <a:pt x="15" y="6"/>
                  <a:pt x="15" y="7"/>
                </a:cubicBezTo>
                <a:cubicBezTo>
                  <a:pt x="14" y="7"/>
                  <a:pt x="15" y="7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3" y="8"/>
                  <a:pt x="13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9"/>
                  <a:pt x="8" y="9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9"/>
                  <a:pt x="5" y="9"/>
                </a:cubicBezTo>
                <a:cubicBezTo>
                  <a:pt x="5" y="9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2" name="Freeform 96">
            <a:extLst>
              <a:ext uri="{FF2B5EF4-FFF2-40B4-BE49-F238E27FC236}">
                <a16:creationId xmlns:a16="http://schemas.microsoft.com/office/drawing/2014/main" id="{74013679-9F0B-4B45-B72F-9C7E9C26B0D1}"/>
              </a:ext>
            </a:extLst>
          </p:cNvPr>
          <p:cNvSpPr>
            <a:spLocks/>
          </p:cNvSpPr>
          <p:nvPr/>
        </p:nvSpPr>
        <p:spPr bwMode="auto">
          <a:xfrm>
            <a:off x="3585576" y="4026168"/>
            <a:ext cx="26629" cy="38890"/>
          </a:xfrm>
          <a:custGeom>
            <a:avLst/>
            <a:gdLst>
              <a:gd name="T0" fmla="*/ 1 w 2"/>
              <a:gd name="T1" fmla="*/ 3 h 3"/>
              <a:gd name="T2" fmla="*/ 2 w 2"/>
              <a:gd name="T3" fmla="*/ 3 h 3"/>
              <a:gd name="T4" fmla="*/ 2 w 2"/>
              <a:gd name="T5" fmla="*/ 2 h 3"/>
              <a:gd name="T6" fmla="*/ 2 w 2"/>
              <a:gd name="T7" fmla="*/ 1 h 3"/>
              <a:gd name="T8" fmla="*/ 2 w 2"/>
              <a:gd name="T9" fmla="*/ 0 h 3"/>
              <a:gd name="T10" fmla="*/ 1 w 2"/>
              <a:gd name="T11" fmla="*/ 0 h 3"/>
              <a:gd name="T12" fmla="*/ 1 w 2"/>
              <a:gd name="T13" fmla="*/ 1 h 3"/>
              <a:gd name="T14" fmla="*/ 1 w 2"/>
              <a:gd name="T15" fmla="*/ 2 h 3"/>
              <a:gd name="T16" fmla="*/ 0 w 2"/>
              <a:gd name="T17" fmla="*/ 2 h 3"/>
              <a:gd name="T18" fmla="*/ 1 w 2"/>
              <a:gd name="T1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3" name="Freeform 97">
            <a:extLst>
              <a:ext uri="{FF2B5EF4-FFF2-40B4-BE49-F238E27FC236}">
                <a16:creationId xmlns:a16="http://schemas.microsoft.com/office/drawing/2014/main" id="{C332A2D3-B68A-4C4E-BF37-490A30B4BBB4}"/>
              </a:ext>
            </a:extLst>
          </p:cNvPr>
          <p:cNvSpPr>
            <a:spLocks/>
          </p:cNvSpPr>
          <p:nvPr/>
        </p:nvSpPr>
        <p:spPr bwMode="auto">
          <a:xfrm>
            <a:off x="3068216" y="3750238"/>
            <a:ext cx="64670" cy="37038"/>
          </a:xfrm>
          <a:custGeom>
            <a:avLst/>
            <a:gdLst>
              <a:gd name="T0" fmla="*/ 5 w 5"/>
              <a:gd name="T1" fmla="*/ 1 h 3"/>
              <a:gd name="T2" fmla="*/ 4 w 5"/>
              <a:gd name="T3" fmla="*/ 1 h 3"/>
              <a:gd name="T4" fmla="*/ 2 w 5"/>
              <a:gd name="T5" fmla="*/ 1 h 3"/>
              <a:gd name="T6" fmla="*/ 1 w 5"/>
              <a:gd name="T7" fmla="*/ 1 h 3"/>
              <a:gd name="T8" fmla="*/ 0 w 5"/>
              <a:gd name="T9" fmla="*/ 1 h 3"/>
              <a:gd name="T10" fmla="*/ 0 w 5"/>
              <a:gd name="T11" fmla="*/ 1 h 3"/>
              <a:gd name="T12" fmla="*/ 1 w 5"/>
              <a:gd name="T13" fmla="*/ 2 h 3"/>
              <a:gd name="T14" fmla="*/ 1 w 5"/>
              <a:gd name="T15" fmla="*/ 3 h 3"/>
              <a:gd name="T16" fmla="*/ 2 w 5"/>
              <a:gd name="T17" fmla="*/ 3 h 3"/>
              <a:gd name="T18" fmla="*/ 3 w 5"/>
              <a:gd name="T19" fmla="*/ 2 h 3"/>
              <a:gd name="T20" fmla="*/ 4 w 5"/>
              <a:gd name="T21" fmla="*/ 2 h 3"/>
              <a:gd name="T22" fmla="*/ 5 w 5"/>
              <a:gd name="T23" fmla="*/ 2 h 3"/>
              <a:gd name="T24" fmla="*/ 5 w 5"/>
              <a:gd name="T2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3">
                <a:moveTo>
                  <a:pt x="5" y="1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1"/>
                  <a:pt x="5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4" name="Freeform 98">
            <a:extLst>
              <a:ext uri="{FF2B5EF4-FFF2-40B4-BE49-F238E27FC236}">
                <a16:creationId xmlns:a16="http://schemas.microsoft.com/office/drawing/2014/main" id="{C959F0D5-47AB-3C46-83D3-E37F9BAC0660}"/>
              </a:ext>
            </a:extLst>
          </p:cNvPr>
          <p:cNvSpPr>
            <a:spLocks/>
          </p:cNvSpPr>
          <p:nvPr/>
        </p:nvSpPr>
        <p:spPr bwMode="auto">
          <a:xfrm>
            <a:off x="2590798" y="3774312"/>
            <a:ext cx="142655" cy="164818"/>
          </a:xfrm>
          <a:custGeom>
            <a:avLst/>
            <a:gdLst>
              <a:gd name="T0" fmla="*/ 10 w 11"/>
              <a:gd name="T1" fmla="*/ 6 h 13"/>
              <a:gd name="T2" fmla="*/ 10 w 11"/>
              <a:gd name="T3" fmla="*/ 6 h 13"/>
              <a:gd name="T4" fmla="*/ 9 w 11"/>
              <a:gd name="T5" fmla="*/ 6 h 13"/>
              <a:gd name="T6" fmla="*/ 8 w 11"/>
              <a:gd name="T7" fmla="*/ 4 h 13"/>
              <a:gd name="T8" fmla="*/ 9 w 11"/>
              <a:gd name="T9" fmla="*/ 3 h 13"/>
              <a:gd name="T10" fmla="*/ 9 w 11"/>
              <a:gd name="T11" fmla="*/ 2 h 13"/>
              <a:gd name="T12" fmla="*/ 9 w 11"/>
              <a:gd name="T13" fmla="*/ 0 h 13"/>
              <a:gd name="T14" fmla="*/ 9 w 11"/>
              <a:gd name="T15" fmla="*/ 0 h 13"/>
              <a:gd name="T16" fmla="*/ 8 w 11"/>
              <a:gd name="T17" fmla="*/ 0 h 13"/>
              <a:gd name="T18" fmla="*/ 7 w 11"/>
              <a:gd name="T19" fmla="*/ 0 h 13"/>
              <a:gd name="T20" fmla="*/ 5 w 11"/>
              <a:gd name="T21" fmla="*/ 0 h 13"/>
              <a:gd name="T22" fmla="*/ 5 w 11"/>
              <a:gd name="T23" fmla="*/ 1 h 13"/>
              <a:gd name="T24" fmla="*/ 5 w 11"/>
              <a:gd name="T25" fmla="*/ 2 h 13"/>
              <a:gd name="T26" fmla="*/ 3 w 11"/>
              <a:gd name="T27" fmla="*/ 2 h 13"/>
              <a:gd name="T28" fmla="*/ 4 w 11"/>
              <a:gd name="T29" fmla="*/ 3 h 13"/>
              <a:gd name="T30" fmla="*/ 5 w 11"/>
              <a:gd name="T31" fmla="*/ 4 h 13"/>
              <a:gd name="T32" fmla="*/ 5 w 11"/>
              <a:gd name="T33" fmla="*/ 4 h 13"/>
              <a:gd name="T34" fmla="*/ 5 w 11"/>
              <a:gd name="T35" fmla="*/ 5 h 13"/>
              <a:gd name="T36" fmla="*/ 3 w 11"/>
              <a:gd name="T37" fmla="*/ 5 h 13"/>
              <a:gd name="T38" fmla="*/ 2 w 11"/>
              <a:gd name="T39" fmla="*/ 5 h 13"/>
              <a:gd name="T40" fmla="*/ 1 w 11"/>
              <a:gd name="T41" fmla="*/ 6 h 13"/>
              <a:gd name="T42" fmla="*/ 1 w 11"/>
              <a:gd name="T43" fmla="*/ 7 h 13"/>
              <a:gd name="T44" fmla="*/ 1 w 11"/>
              <a:gd name="T45" fmla="*/ 8 h 13"/>
              <a:gd name="T46" fmla="*/ 0 w 11"/>
              <a:gd name="T47" fmla="*/ 9 h 13"/>
              <a:gd name="T48" fmla="*/ 0 w 11"/>
              <a:gd name="T49" fmla="*/ 10 h 13"/>
              <a:gd name="T50" fmla="*/ 0 w 11"/>
              <a:gd name="T51" fmla="*/ 10 h 13"/>
              <a:gd name="T52" fmla="*/ 1 w 11"/>
              <a:gd name="T53" fmla="*/ 11 h 13"/>
              <a:gd name="T54" fmla="*/ 2 w 11"/>
              <a:gd name="T55" fmla="*/ 12 h 13"/>
              <a:gd name="T56" fmla="*/ 3 w 11"/>
              <a:gd name="T57" fmla="*/ 12 h 13"/>
              <a:gd name="T58" fmla="*/ 5 w 11"/>
              <a:gd name="T59" fmla="*/ 12 h 13"/>
              <a:gd name="T60" fmla="*/ 5 w 11"/>
              <a:gd name="T61" fmla="*/ 13 h 13"/>
              <a:gd name="T62" fmla="*/ 5 w 11"/>
              <a:gd name="T63" fmla="*/ 12 h 13"/>
              <a:gd name="T64" fmla="*/ 6 w 11"/>
              <a:gd name="T65" fmla="*/ 11 h 13"/>
              <a:gd name="T66" fmla="*/ 7 w 11"/>
              <a:gd name="T67" fmla="*/ 10 h 13"/>
              <a:gd name="T68" fmla="*/ 8 w 11"/>
              <a:gd name="T69" fmla="*/ 10 h 13"/>
              <a:gd name="T70" fmla="*/ 8 w 11"/>
              <a:gd name="T71" fmla="*/ 9 h 13"/>
              <a:gd name="T72" fmla="*/ 8 w 11"/>
              <a:gd name="T73" fmla="*/ 8 h 13"/>
              <a:gd name="T74" fmla="*/ 9 w 11"/>
              <a:gd name="T75" fmla="*/ 7 h 13"/>
              <a:gd name="T76" fmla="*/ 11 w 11"/>
              <a:gd name="T77" fmla="*/ 6 h 13"/>
              <a:gd name="T78" fmla="*/ 11 w 11"/>
              <a:gd name="T79" fmla="*/ 6 h 13"/>
              <a:gd name="T80" fmla="*/ 11 w 11"/>
              <a:gd name="T81" fmla="*/ 6 h 13"/>
              <a:gd name="T82" fmla="*/ 10 w 11"/>
              <a:gd name="T83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" h="13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5"/>
                  <a:pt x="8" y="4"/>
                </a:cubicBezTo>
                <a:cubicBezTo>
                  <a:pt x="8" y="4"/>
                  <a:pt x="9" y="4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3"/>
                  <a:pt x="4" y="3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" y="10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6" y="11"/>
                  <a:pt x="6" y="11"/>
                </a:cubicBezTo>
                <a:cubicBezTo>
                  <a:pt x="7" y="11"/>
                  <a:pt x="7" y="11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8" y="8"/>
                  <a:pt x="9" y="8"/>
                  <a:pt x="9" y="7"/>
                </a:cubicBezTo>
                <a:cubicBezTo>
                  <a:pt x="10" y="7"/>
                  <a:pt x="10" y="7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5" name="Freeform 99">
            <a:extLst>
              <a:ext uri="{FF2B5EF4-FFF2-40B4-BE49-F238E27FC236}">
                <a16:creationId xmlns:a16="http://schemas.microsoft.com/office/drawing/2014/main" id="{99A44B96-9D6C-C144-BA3C-A7A641D8F4B6}"/>
              </a:ext>
            </a:extLst>
          </p:cNvPr>
          <p:cNvSpPr>
            <a:spLocks/>
          </p:cNvSpPr>
          <p:nvPr/>
        </p:nvSpPr>
        <p:spPr bwMode="auto">
          <a:xfrm>
            <a:off x="2874206" y="4078020"/>
            <a:ext cx="194010" cy="87039"/>
          </a:xfrm>
          <a:custGeom>
            <a:avLst/>
            <a:gdLst>
              <a:gd name="T0" fmla="*/ 14 w 15"/>
              <a:gd name="T1" fmla="*/ 6 h 7"/>
              <a:gd name="T2" fmla="*/ 14 w 15"/>
              <a:gd name="T3" fmla="*/ 6 h 7"/>
              <a:gd name="T4" fmla="*/ 15 w 15"/>
              <a:gd name="T5" fmla="*/ 6 h 7"/>
              <a:gd name="T6" fmla="*/ 15 w 15"/>
              <a:gd name="T7" fmla="*/ 5 h 7"/>
              <a:gd name="T8" fmla="*/ 15 w 15"/>
              <a:gd name="T9" fmla="*/ 4 h 7"/>
              <a:gd name="T10" fmla="*/ 15 w 15"/>
              <a:gd name="T11" fmla="*/ 4 h 7"/>
              <a:gd name="T12" fmla="*/ 15 w 15"/>
              <a:gd name="T13" fmla="*/ 3 h 7"/>
              <a:gd name="T14" fmla="*/ 14 w 15"/>
              <a:gd name="T15" fmla="*/ 2 h 7"/>
              <a:gd name="T16" fmla="*/ 13 w 15"/>
              <a:gd name="T17" fmla="*/ 1 h 7"/>
              <a:gd name="T18" fmla="*/ 12 w 15"/>
              <a:gd name="T19" fmla="*/ 0 h 7"/>
              <a:gd name="T20" fmla="*/ 11 w 15"/>
              <a:gd name="T21" fmla="*/ 0 h 7"/>
              <a:gd name="T22" fmla="*/ 9 w 15"/>
              <a:gd name="T23" fmla="*/ 0 h 7"/>
              <a:gd name="T24" fmla="*/ 8 w 15"/>
              <a:gd name="T25" fmla="*/ 0 h 7"/>
              <a:gd name="T26" fmla="*/ 8 w 15"/>
              <a:gd name="T27" fmla="*/ 1 h 7"/>
              <a:gd name="T28" fmla="*/ 7 w 15"/>
              <a:gd name="T29" fmla="*/ 1 h 7"/>
              <a:gd name="T30" fmla="*/ 6 w 15"/>
              <a:gd name="T31" fmla="*/ 2 h 7"/>
              <a:gd name="T32" fmla="*/ 4 w 15"/>
              <a:gd name="T33" fmla="*/ 2 h 7"/>
              <a:gd name="T34" fmla="*/ 3 w 15"/>
              <a:gd name="T35" fmla="*/ 2 h 7"/>
              <a:gd name="T36" fmla="*/ 3 w 15"/>
              <a:gd name="T37" fmla="*/ 0 h 7"/>
              <a:gd name="T38" fmla="*/ 2 w 15"/>
              <a:gd name="T39" fmla="*/ 0 h 7"/>
              <a:gd name="T40" fmla="*/ 2 w 15"/>
              <a:gd name="T41" fmla="*/ 0 h 7"/>
              <a:gd name="T42" fmla="*/ 1 w 15"/>
              <a:gd name="T43" fmla="*/ 0 h 7"/>
              <a:gd name="T44" fmla="*/ 0 w 15"/>
              <a:gd name="T45" fmla="*/ 1 h 7"/>
              <a:gd name="T46" fmla="*/ 1 w 15"/>
              <a:gd name="T47" fmla="*/ 1 h 7"/>
              <a:gd name="T48" fmla="*/ 1 w 15"/>
              <a:gd name="T49" fmla="*/ 2 h 7"/>
              <a:gd name="T50" fmla="*/ 0 w 15"/>
              <a:gd name="T51" fmla="*/ 3 h 7"/>
              <a:gd name="T52" fmla="*/ 0 w 15"/>
              <a:gd name="T53" fmla="*/ 4 h 7"/>
              <a:gd name="T54" fmla="*/ 1 w 15"/>
              <a:gd name="T55" fmla="*/ 4 h 7"/>
              <a:gd name="T56" fmla="*/ 1 w 15"/>
              <a:gd name="T57" fmla="*/ 4 h 7"/>
              <a:gd name="T58" fmla="*/ 3 w 15"/>
              <a:gd name="T59" fmla="*/ 4 h 7"/>
              <a:gd name="T60" fmla="*/ 4 w 15"/>
              <a:gd name="T61" fmla="*/ 4 h 7"/>
              <a:gd name="T62" fmla="*/ 4 w 15"/>
              <a:gd name="T63" fmla="*/ 6 h 7"/>
              <a:gd name="T64" fmla="*/ 6 w 15"/>
              <a:gd name="T65" fmla="*/ 6 h 7"/>
              <a:gd name="T66" fmla="*/ 6 w 15"/>
              <a:gd name="T67" fmla="*/ 7 h 7"/>
              <a:gd name="T68" fmla="*/ 8 w 15"/>
              <a:gd name="T69" fmla="*/ 7 h 7"/>
              <a:gd name="T70" fmla="*/ 8 w 15"/>
              <a:gd name="T71" fmla="*/ 6 h 7"/>
              <a:gd name="T72" fmla="*/ 8 w 15"/>
              <a:gd name="T73" fmla="*/ 5 h 7"/>
              <a:gd name="T74" fmla="*/ 7 w 15"/>
              <a:gd name="T75" fmla="*/ 5 h 7"/>
              <a:gd name="T76" fmla="*/ 8 w 15"/>
              <a:gd name="T77" fmla="*/ 4 h 7"/>
              <a:gd name="T78" fmla="*/ 9 w 15"/>
              <a:gd name="T79" fmla="*/ 3 h 7"/>
              <a:gd name="T80" fmla="*/ 9 w 15"/>
              <a:gd name="T81" fmla="*/ 3 h 7"/>
              <a:gd name="T82" fmla="*/ 10 w 15"/>
              <a:gd name="T83" fmla="*/ 2 h 7"/>
              <a:gd name="T84" fmla="*/ 11 w 15"/>
              <a:gd name="T85" fmla="*/ 2 h 7"/>
              <a:gd name="T86" fmla="*/ 11 w 15"/>
              <a:gd name="T87" fmla="*/ 2 h 7"/>
              <a:gd name="T88" fmla="*/ 13 w 15"/>
              <a:gd name="T89" fmla="*/ 3 h 7"/>
              <a:gd name="T90" fmla="*/ 13 w 15"/>
              <a:gd name="T91" fmla="*/ 4 h 7"/>
              <a:gd name="T92" fmla="*/ 13 w 15"/>
              <a:gd name="T93" fmla="*/ 5 h 7"/>
              <a:gd name="T94" fmla="*/ 13 w 15"/>
              <a:gd name="T95" fmla="*/ 6 h 7"/>
              <a:gd name="T96" fmla="*/ 14 w 15"/>
              <a:gd name="T9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" h="7"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5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5" y="6"/>
                  <a:pt x="5" y="5"/>
                  <a:pt x="6" y="6"/>
                </a:cubicBezTo>
                <a:cubicBezTo>
                  <a:pt x="6" y="6"/>
                  <a:pt x="6" y="6"/>
                  <a:pt x="6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8" y="5"/>
                  <a:pt x="8" y="4"/>
                </a:cubicBezTo>
                <a:cubicBezTo>
                  <a:pt x="8" y="4"/>
                  <a:pt x="8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10" y="2"/>
                </a:cubicBezTo>
                <a:cubicBezTo>
                  <a:pt x="10" y="2"/>
                  <a:pt x="10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3"/>
                  <a:pt x="12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4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6" name="Freeform 100">
            <a:extLst>
              <a:ext uri="{FF2B5EF4-FFF2-40B4-BE49-F238E27FC236}">
                <a16:creationId xmlns:a16="http://schemas.microsoft.com/office/drawing/2014/main" id="{E55EB034-6E4B-4745-BC83-AC468C9C83A1}"/>
              </a:ext>
            </a:extLst>
          </p:cNvPr>
          <p:cNvSpPr>
            <a:spLocks/>
          </p:cNvSpPr>
          <p:nvPr/>
        </p:nvSpPr>
        <p:spPr bwMode="auto">
          <a:xfrm>
            <a:off x="2914149" y="4153948"/>
            <a:ext cx="13315" cy="11111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7" name="Freeform 101">
            <a:extLst>
              <a:ext uri="{FF2B5EF4-FFF2-40B4-BE49-F238E27FC236}">
                <a16:creationId xmlns:a16="http://schemas.microsoft.com/office/drawing/2014/main" id="{7F911A6D-DD14-4E45-B578-108F472269B4}"/>
              </a:ext>
            </a:extLst>
          </p:cNvPr>
          <p:cNvSpPr>
            <a:spLocks/>
          </p:cNvSpPr>
          <p:nvPr/>
        </p:nvSpPr>
        <p:spPr bwMode="auto">
          <a:xfrm>
            <a:off x="3186144" y="4228023"/>
            <a:ext cx="1280087" cy="1400022"/>
          </a:xfrm>
          <a:custGeom>
            <a:avLst/>
            <a:gdLst>
              <a:gd name="T0" fmla="*/ 93 w 99"/>
              <a:gd name="T1" fmla="*/ 30 h 111"/>
              <a:gd name="T2" fmla="*/ 89 w 99"/>
              <a:gd name="T3" fmla="*/ 27 h 111"/>
              <a:gd name="T4" fmla="*/ 83 w 99"/>
              <a:gd name="T5" fmla="*/ 24 h 111"/>
              <a:gd name="T6" fmla="*/ 76 w 99"/>
              <a:gd name="T7" fmla="*/ 23 h 111"/>
              <a:gd name="T8" fmla="*/ 73 w 99"/>
              <a:gd name="T9" fmla="*/ 20 h 111"/>
              <a:gd name="T10" fmla="*/ 67 w 99"/>
              <a:gd name="T11" fmla="*/ 18 h 111"/>
              <a:gd name="T12" fmla="*/ 62 w 99"/>
              <a:gd name="T13" fmla="*/ 21 h 111"/>
              <a:gd name="T14" fmla="*/ 63 w 99"/>
              <a:gd name="T15" fmla="*/ 19 h 111"/>
              <a:gd name="T16" fmla="*/ 61 w 99"/>
              <a:gd name="T17" fmla="*/ 16 h 111"/>
              <a:gd name="T18" fmla="*/ 57 w 99"/>
              <a:gd name="T19" fmla="*/ 19 h 111"/>
              <a:gd name="T20" fmla="*/ 57 w 99"/>
              <a:gd name="T21" fmla="*/ 18 h 111"/>
              <a:gd name="T22" fmla="*/ 60 w 99"/>
              <a:gd name="T23" fmla="*/ 12 h 111"/>
              <a:gd name="T24" fmla="*/ 58 w 99"/>
              <a:gd name="T25" fmla="*/ 7 h 111"/>
              <a:gd name="T26" fmla="*/ 55 w 99"/>
              <a:gd name="T27" fmla="*/ 5 h 111"/>
              <a:gd name="T28" fmla="*/ 51 w 99"/>
              <a:gd name="T29" fmla="*/ 9 h 111"/>
              <a:gd name="T30" fmla="*/ 46 w 99"/>
              <a:gd name="T31" fmla="*/ 9 h 111"/>
              <a:gd name="T32" fmla="*/ 41 w 99"/>
              <a:gd name="T33" fmla="*/ 11 h 111"/>
              <a:gd name="T34" fmla="*/ 36 w 99"/>
              <a:gd name="T35" fmla="*/ 10 h 111"/>
              <a:gd name="T36" fmla="*/ 36 w 99"/>
              <a:gd name="T37" fmla="*/ 5 h 111"/>
              <a:gd name="T38" fmla="*/ 33 w 99"/>
              <a:gd name="T39" fmla="*/ 1 h 111"/>
              <a:gd name="T40" fmla="*/ 29 w 99"/>
              <a:gd name="T41" fmla="*/ 4 h 111"/>
              <a:gd name="T42" fmla="*/ 23 w 99"/>
              <a:gd name="T43" fmla="*/ 4 h 111"/>
              <a:gd name="T44" fmla="*/ 25 w 99"/>
              <a:gd name="T45" fmla="*/ 10 h 111"/>
              <a:gd name="T46" fmla="*/ 17 w 99"/>
              <a:gd name="T47" fmla="*/ 13 h 111"/>
              <a:gd name="T48" fmla="*/ 10 w 99"/>
              <a:gd name="T49" fmla="*/ 11 h 111"/>
              <a:gd name="T50" fmla="*/ 9 w 99"/>
              <a:gd name="T51" fmla="*/ 15 h 111"/>
              <a:gd name="T52" fmla="*/ 10 w 99"/>
              <a:gd name="T53" fmla="*/ 24 h 111"/>
              <a:gd name="T54" fmla="*/ 8 w 99"/>
              <a:gd name="T55" fmla="*/ 28 h 111"/>
              <a:gd name="T56" fmla="*/ 5 w 99"/>
              <a:gd name="T57" fmla="*/ 28 h 111"/>
              <a:gd name="T58" fmla="*/ 1 w 99"/>
              <a:gd name="T59" fmla="*/ 34 h 111"/>
              <a:gd name="T60" fmla="*/ 1 w 99"/>
              <a:gd name="T61" fmla="*/ 40 h 111"/>
              <a:gd name="T62" fmla="*/ 4 w 99"/>
              <a:gd name="T63" fmla="*/ 44 h 111"/>
              <a:gd name="T64" fmla="*/ 8 w 99"/>
              <a:gd name="T65" fmla="*/ 47 h 111"/>
              <a:gd name="T66" fmla="*/ 14 w 99"/>
              <a:gd name="T67" fmla="*/ 48 h 111"/>
              <a:gd name="T68" fmla="*/ 19 w 99"/>
              <a:gd name="T69" fmla="*/ 44 h 111"/>
              <a:gd name="T70" fmla="*/ 22 w 99"/>
              <a:gd name="T71" fmla="*/ 47 h 111"/>
              <a:gd name="T72" fmla="*/ 26 w 99"/>
              <a:gd name="T73" fmla="*/ 52 h 111"/>
              <a:gd name="T74" fmla="*/ 33 w 99"/>
              <a:gd name="T75" fmla="*/ 55 h 111"/>
              <a:gd name="T76" fmla="*/ 35 w 99"/>
              <a:gd name="T77" fmla="*/ 60 h 111"/>
              <a:gd name="T78" fmla="*/ 40 w 99"/>
              <a:gd name="T79" fmla="*/ 63 h 111"/>
              <a:gd name="T80" fmla="*/ 43 w 99"/>
              <a:gd name="T81" fmla="*/ 69 h 111"/>
              <a:gd name="T82" fmla="*/ 42 w 99"/>
              <a:gd name="T83" fmla="*/ 76 h 111"/>
              <a:gd name="T84" fmla="*/ 45 w 99"/>
              <a:gd name="T85" fmla="*/ 79 h 111"/>
              <a:gd name="T86" fmla="*/ 49 w 99"/>
              <a:gd name="T87" fmla="*/ 84 h 111"/>
              <a:gd name="T88" fmla="*/ 52 w 99"/>
              <a:gd name="T89" fmla="*/ 87 h 111"/>
              <a:gd name="T90" fmla="*/ 54 w 99"/>
              <a:gd name="T91" fmla="*/ 91 h 111"/>
              <a:gd name="T92" fmla="*/ 51 w 99"/>
              <a:gd name="T93" fmla="*/ 96 h 111"/>
              <a:gd name="T94" fmla="*/ 47 w 99"/>
              <a:gd name="T95" fmla="*/ 102 h 111"/>
              <a:gd name="T96" fmla="*/ 50 w 99"/>
              <a:gd name="T97" fmla="*/ 104 h 111"/>
              <a:gd name="T98" fmla="*/ 54 w 99"/>
              <a:gd name="T99" fmla="*/ 107 h 111"/>
              <a:gd name="T100" fmla="*/ 60 w 99"/>
              <a:gd name="T101" fmla="*/ 111 h 111"/>
              <a:gd name="T102" fmla="*/ 64 w 99"/>
              <a:gd name="T103" fmla="*/ 105 h 111"/>
              <a:gd name="T104" fmla="*/ 67 w 99"/>
              <a:gd name="T105" fmla="*/ 97 h 111"/>
              <a:gd name="T106" fmla="*/ 68 w 99"/>
              <a:gd name="T107" fmla="*/ 88 h 111"/>
              <a:gd name="T108" fmla="*/ 75 w 99"/>
              <a:gd name="T109" fmla="*/ 84 h 111"/>
              <a:gd name="T110" fmla="*/ 82 w 99"/>
              <a:gd name="T111" fmla="*/ 82 h 111"/>
              <a:gd name="T112" fmla="*/ 85 w 99"/>
              <a:gd name="T113" fmla="*/ 76 h 111"/>
              <a:gd name="T114" fmla="*/ 88 w 99"/>
              <a:gd name="T115" fmla="*/ 69 h 111"/>
              <a:gd name="T116" fmla="*/ 89 w 99"/>
              <a:gd name="T117" fmla="*/ 61 h 111"/>
              <a:gd name="T118" fmla="*/ 88 w 99"/>
              <a:gd name="T119" fmla="*/ 54 h 111"/>
              <a:gd name="T120" fmla="*/ 92 w 99"/>
              <a:gd name="T121" fmla="*/ 49 h 111"/>
              <a:gd name="T122" fmla="*/ 97 w 99"/>
              <a:gd name="T123" fmla="*/ 43 h 111"/>
              <a:gd name="T124" fmla="*/ 98 w 99"/>
              <a:gd name="T125" fmla="*/ 3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" h="111">
                <a:moveTo>
                  <a:pt x="98" y="33"/>
                </a:moveTo>
                <a:cubicBezTo>
                  <a:pt x="98" y="33"/>
                  <a:pt x="98" y="32"/>
                  <a:pt x="98" y="32"/>
                </a:cubicBezTo>
                <a:cubicBezTo>
                  <a:pt x="97" y="32"/>
                  <a:pt x="97" y="31"/>
                  <a:pt x="97" y="31"/>
                </a:cubicBezTo>
                <a:cubicBezTo>
                  <a:pt x="97" y="31"/>
                  <a:pt x="96" y="30"/>
                  <a:pt x="96" y="30"/>
                </a:cubicBezTo>
                <a:cubicBezTo>
                  <a:pt x="95" y="30"/>
                  <a:pt x="95" y="30"/>
                  <a:pt x="94" y="30"/>
                </a:cubicBezTo>
                <a:cubicBezTo>
                  <a:pt x="94" y="30"/>
                  <a:pt x="93" y="30"/>
                  <a:pt x="93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2" y="29"/>
                  <a:pt x="92" y="29"/>
                  <a:pt x="91" y="29"/>
                </a:cubicBezTo>
                <a:cubicBezTo>
                  <a:pt x="91" y="29"/>
                  <a:pt x="91" y="29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0" y="28"/>
                  <a:pt x="90" y="28"/>
                  <a:pt x="90" y="27"/>
                </a:cubicBezTo>
                <a:cubicBezTo>
                  <a:pt x="90" y="27"/>
                  <a:pt x="89" y="27"/>
                  <a:pt x="89" y="27"/>
                </a:cubicBezTo>
                <a:cubicBezTo>
                  <a:pt x="89" y="26"/>
                  <a:pt x="88" y="26"/>
                  <a:pt x="88" y="26"/>
                </a:cubicBezTo>
                <a:cubicBezTo>
                  <a:pt x="88" y="25"/>
                  <a:pt x="87" y="25"/>
                  <a:pt x="87" y="25"/>
                </a:cubicBezTo>
                <a:cubicBezTo>
                  <a:pt x="87" y="25"/>
                  <a:pt x="86" y="25"/>
                  <a:pt x="86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5" y="23"/>
                  <a:pt x="85" y="23"/>
                  <a:pt x="84" y="24"/>
                </a:cubicBezTo>
                <a:cubicBezTo>
                  <a:pt x="84" y="24"/>
                  <a:pt x="83" y="24"/>
                  <a:pt x="83" y="24"/>
                </a:cubicBezTo>
                <a:cubicBezTo>
                  <a:pt x="82" y="24"/>
                  <a:pt x="82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79" y="23"/>
                </a:cubicBezTo>
                <a:cubicBezTo>
                  <a:pt x="79" y="23"/>
                  <a:pt x="79" y="23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6" y="23"/>
                  <a:pt x="75" y="23"/>
                  <a:pt x="75" y="23"/>
                </a:cubicBezTo>
                <a:cubicBezTo>
                  <a:pt x="74" y="23"/>
                  <a:pt x="74" y="24"/>
                  <a:pt x="74" y="24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2"/>
                  <a:pt x="75" y="22"/>
                  <a:pt x="74" y="22"/>
                </a:cubicBezTo>
                <a:cubicBezTo>
                  <a:pt x="74" y="21"/>
                  <a:pt x="74" y="21"/>
                  <a:pt x="74" y="21"/>
                </a:cubicBezTo>
                <a:cubicBezTo>
                  <a:pt x="73" y="21"/>
                  <a:pt x="73" y="20"/>
                  <a:pt x="73" y="20"/>
                </a:cubicBezTo>
                <a:cubicBezTo>
                  <a:pt x="73" y="20"/>
                  <a:pt x="72" y="20"/>
                  <a:pt x="72" y="20"/>
                </a:cubicBezTo>
                <a:cubicBezTo>
                  <a:pt x="72" y="19"/>
                  <a:pt x="72" y="19"/>
                  <a:pt x="71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9" y="19"/>
                  <a:pt x="69" y="18"/>
                  <a:pt x="69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8"/>
                  <a:pt x="66" y="17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4" y="19"/>
                  <a:pt x="64" y="19"/>
                  <a:pt x="64" y="20"/>
                </a:cubicBezTo>
                <a:cubicBezTo>
                  <a:pt x="64" y="20"/>
                  <a:pt x="64" y="20"/>
                  <a:pt x="63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1"/>
                  <a:pt x="61" y="22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0"/>
                  <a:pt x="62" y="20"/>
                </a:cubicBezTo>
                <a:cubicBezTo>
                  <a:pt x="62" y="20"/>
                  <a:pt x="62" y="20"/>
                  <a:pt x="63" y="20"/>
                </a:cubicBezTo>
                <a:cubicBezTo>
                  <a:pt x="63" y="20"/>
                  <a:pt x="63" y="20"/>
                  <a:pt x="63" y="19"/>
                </a:cubicBezTo>
                <a:cubicBezTo>
                  <a:pt x="64" y="19"/>
                  <a:pt x="64" y="18"/>
                  <a:pt x="64" y="18"/>
                </a:cubicBezTo>
                <a:cubicBezTo>
                  <a:pt x="64" y="17"/>
                  <a:pt x="65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3" y="16"/>
                  <a:pt x="63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0" y="16"/>
                  <a:pt x="60" y="16"/>
                  <a:pt x="59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7"/>
                  <a:pt x="58" y="17"/>
                </a:cubicBezTo>
                <a:cubicBezTo>
                  <a:pt x="58" y="17"/>
                  <a:pt x="58" y="18"/>
                  <a:pt x="58" y="18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7" y="19"/>
                  <a:pt x="57" y="20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21"/>
                  <a:pt x="55" y="20"/>
                  <a:pt x="55" y="20"/>
                </a:cubicBezTo>
                <a:cubicBezTo>
                  <a:pt x="54" y="20"/>
                  <a:pt x="55" y="20"/>
                  <a:pt x="55" y="20"/>
                </a:cubicBezTo>
                <a:cubicBezTo>
                  <a:pt x="55" y="19"/>
                  <a:pt x="56" y="19"/>
                  <a:pt x="56" y="19"/>
                </a:cubicBezTo>
                <a:cubicBezTo>
                  <a:pt x="56" y="19"/>
                  <a:pt x="56" y="19"/>
                  <a:pt x="57" y="18"/>
                </a:cubicBezTo>
                <a:cubicBezTo>
                  <a:pt x="57" y="18"/>
                  <a:pt x="57" y="17"/>
                  <a:pt x="57" y="17"/>
                </a:cubicBezTo>
                <a:cubicBezTo>
                  <a:pt x="57" y="16"/>
                  <a:pt x="57" y="16"/>
                  <a:pt x="58" y="16"/>
                </a:cubicBezTo>
                <a:cubicBezTo>
                  <a:pt x="58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60" y="13"/>
                  <a:pt x="60" y="13"/>
                  <a:pt x="60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8" y="10"/>
                </a:cubicBezTo>
                <a:cubicBezTo>
                  <a:pt x="58" y="10"/>
                  <a:pt x="58" y="10"/>
                  <a:pt x="58" y="9"/>
                </a:cubicBezTo>
                <a:cubicBezTo>
                  <a:pt x="58" y="9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7" y="6"/>
                </a:cubicBezTo>
                <a:cubicBezTo>
                  <a:pt x="57" y="6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5" y="5"/>
                </a:cubicBezTo>
                <a:cubicBezTo>
                  <a:pt x="55" y="5"/>
                  <a:pt x="55" y="6"/>
                  <a:pt x="55" y="6"/>
                </a:cubicBezTo>
                <a:cubicBezTo>
                  <a:pt x="54" y="7"/>
                  <a:pt x="54" y="7"/>
                  <a:pt x="5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8"/>
                  <a:pt x="54" y="8"/>
                  <a:pt x="54" y="9"/>
                </a:cubicBezTo>
                <a:cubicBezTo>
                  <a:pt x="53" y="9"/>
                  <a:pt x="53" y="9"/>
                  <a:pt x="52" y="9"/>
                </a:cubicBezTo>
                <a:cubicBezTo>
                  <a:pt x="52" y="10"/>
                  <a:pt x="52" y="9"/>
                  <a:pt x="51" y="9"/>
                </a:cubicBezTo>
                <a:cubicBezTo>
                  <a:pt x="51" y="9"/>
                  <a:pt x="50" y="10"/>
                  <a:pt x="50" y="10"/>
                </a:cubicBezTo>
                <a:cubicBezTo>
                  <a:pt x="50" y="10"/>
                  <a:pt x="50" y="10"/>
                  <a:pt x="49" y="10"/>
                </a:cubicBezTo>
                <a:cubicBezTo>
                  <a:pt x="49" y="10"/>
                  <a:pt x="49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9"/>
                  <a:pt x="47" y="8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3" y="10"/>
                  <a:pt x="43" y="10"/>
                  <a:pt x="42" y="10"/>
                </a:cubicBezTo>
                <a:cubicBezTo>
                  <a:pt x="42" y="10"/>
                  <a:pt x="42" y="10"/>
                  <a:pt x="41" y="11"/>
                </a:cubicBezTo>
                <a:cubicBezTo>
                  <a:pt x="41" y="11"/>
                  <a:pt x="41" y="11"/>
                  <a:pt x="40" y="11"/>
                </a:cubicBezTo>
                <a:cubicBezTo>
                  <a:pt x="40" y="12"/>
                  <a:pt x="39" y="11"/>
                  <a:pt x="39" y="12"/>
                </a:cubicBezTo>
                <a:cubicBezTo>
                  <a:pt x="38" y="12"/>
                  <a:pt x="39" y="12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1"/>
                  <a:pt x="36" y="11"/>
                  <a:pt x="36" y="10"/>
                </a:cubicBezTo>
                <a:cubicBezTo>
                  <a:pt x="35" y="10"/>
                  <a:pt x="36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8"/>
                  <a:pt x="35" y="8"/>
                  <a:pt x="35" y="8"/>
                </a:cubicBezTo>
                <a:cubicBezTo>
                  <a:pt x="35" y="8"/>
                  <a:pt x="35" y="7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6"/>
                  <a:pt x="35" y="5"/>
                  <a:pt x="36" y="5"/>
                </a:cubicBezTo>
                <a:cubicBezTo>
                  <a:pt x="36" y="5"/>
                  <a:pt x="36" y="5"/>
                  <a:pt x="36" y="4"/>
                </a:cubicBezTo>
                <a:cubicBezTo>
                  <a:pt x="36" y="4"/>
                  <a:pt x="36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5" y="2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2"/>
                  <a:pt x="33" y="2"/>
                  <a:pt x="32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0" y="4"/>
                  <a:pt x="30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5"/>
                  <a:pt x="27" y="5"/>
                </a:cubicBezTo>
                <a:cubicBezTo>
                  <a:pt x="27" y="5"/>
                  <a:pt x="27" y="5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4" y="5"/>
                  <a:pt x="24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7"/>
                  <a:pt x="24" y="7"/>
                  <a:pt x="24" y="8"/>
                </a:cubicBezTo>
                <a:cubicBezTo>
                  <a:pt x="24" y="8"/>
                  <a:pt x="24" y="8"/>
                  <a:pt x="24" y="9"/>
                </a:cubicBezTo>
                <a:cubicBezTo>
                  <a:pt x="25" y="9"/>
                  <a:pt x="26" y="8"/>
                  <a:pt x="26" y="9"/>
                </a:cubicBezTo>
                <a:cubicBezTo>
                  <a:pt x="26" y="9"/>
                  <a:pt x="26" y="10"/>
                  <a:pt x="25" y="10"/>
                </a:cubicBezTo>
                <a:cubicBezTo>
                  <a:pt x="25" y="11"/>
                  <a:pt x="24" y="11"/>
                  <a:pt x="24" y="11"/>
                </a:cubicBezTo>
                <a:cubicBezTo>
                  <a:pt x="23" y="12"/>
                  <a:pt x="23" y="12"/>
                  <a:pt x="22" y="13"/>
                </a:cubicBezTo>
                <a:cubicBezTo>
                  <a:pt x="22" y="13"/>
                  <a:pt x="22" y="13"/>
                  <a:pt x="21" y="14"/>
                </a:cubicBezTo>
                <a:cubicBezTo>
                  <a:pt x="20" y="14"/>
                  <a:pt x="20" y="14"/>
                  <a:pt x="19" y="14"/>
                </a:cubicBezTo>
                <a:cubicBezTo>
                  <a:pt x="19" y="14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7" y="12"/>
                  <a:pt x="16" y="12"/>
                </a:cubicBezTo>
                <a:cubicBezTo>
                  <a:pt x="16" y="11"/>
                  <a:pt x="16" y="10"/>
                  <a:pt x="16" y="10"/>
                </a:cubicBezTo>
                <a:cubicBezTo>
                  <a:pt x="15" y="10"/>
                  <a:pt x="15" y="10"/>
                  <a:pt x="15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1" y="10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9" y="12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1" y="14"/>
                  <a:pt x="10" y="14"/>
                  <a:pt x="10" y="14"/>
                </a:cubicBezTo>
                <a:cubicBezTo>
                  <a:pt x="9" y="14"/>
                  <a:pt x="9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9" y="16"/>
                </a:cubicBezTo>
                <a:cubicBezTo>
                  <a:pt x="9" y="17"/>
                  <a:pt x="9" y="17"/>
                  <a:pt x="10" y="17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20"/>
                  <a:pt x="10" y="20"/>
                  <a:pt x="10" y="21"/>
                </a:cubicBezTo>
                <a:cubicBezTo>
                  <a:pt x="10" y="21"/>
                  <a:pt x="11" y="22"/>
                  <a:pt x="10" y="23"/>
                </a:cubicBezTo>
                <a:cubicBezTo>
                  <a:pt x="10" y="23"/>
                  <a:pt x="10" y="23"/>
                  <a:pt x="10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6"/>
                  <a:pt x="9" y="26"/>
                  <a:pt x="9" y="27"/>
                </a:cubicBezTo>
                <a:cubicBezTo>
                  <a:pt x="9" y="27"/>
                  <a:pt x="10" y="27"/>
                  <a:pt x="10" y="28"/>
                </a:cubicBezTo>
                <a:cubicBezTo>
                  <a:pt x="9" y="28"/>
                  <a:pt x="9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7" y="29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9"/>
                  <a:pt x="4" y="29"/>
                  <a:pt x="4" y="29"/>
                </a:cubicBezTo>
                <a:cubicBezTo>
                  <a:pt x="4" y="29"/>
                  <a:pt x="4" y="30"/>
                  <a:pt x="3" y="30"/>
                </a:cubicBezTo>
                <a:cubicBezTo>
                  <a:pt x="3" y="30"/>
                  <a:pt x="3" y="30"/>
                  <a:pt x="2" y="30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3"/>
                  <a:pt x="1" y="34"/>
                </a:cubicBezTo>
                <a:cubicBezTo>
                  <a:pt x="1" y="34"/>
                  <a:pt x="1" y="34"/>
                  <a:pt x="0" y="35"/>
                </a:cubicBezTo>
                <a:cubicBezTo>
                  <a:pt x="0" y="35"/>
                  <a:pt x="0" y="36"/>
                  <a:pt x="0" y="37"/>
                </a:cubicBezTo>
                <a:cubicBezTo>
                  <a:pt x="0" y="37"/>
                  <a:pt x="0" y="37"/>
                  <a:pt x="0" y="38"/>
                </a:cubicBezTo>
                <a:cubicBezTo>
                  <a:pt x="0" y="38"/>
                  <a:pt x="0" y="38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40"/>
                  <a:pt x="1" y="40"/>
                  <a:pt x="1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2"/>
                  <a:pt x="2" y="42"/>
                </a:cubicBezTo>
                <a:cubicBezTo>
                  <a:pt x="2" y="42"/>
                  <a:pt x="2" y="42"/>
                  <a:pt x="2" y="43"/>
                </a:cubicBezTo>
                <a:cubicBezTo>
                  <a:pt x="2" y="43"/>
                  <a:pt x="2" y="43"/>
                  <a:pt x="3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6" y="44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8" y="44"/>
                  <a:pt x="8" y="43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4" y="48"/>
                  <a:pt x="14" y="48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7"/>
                  <a:pt x="15" y="47"/>
                  <a:pt x="15" y="46"/>
                </a:cubicBezTo>
                <a:cubicBezTo>
                  <a:pt x="16" y="46"/>
                  <a:pt x="16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5"/>
                  <a:pt x="18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5"/>
                  <a:pt x="22" y="45"/>
                  <a:pt x="22" y="46"/>
                </a:cubicBezTo>
                <a:cubicBezTo>
                  <a:pt x="22" y="46"/>
                  <a:pt x="22" y="47"/>
                  <a:pt x="22" y="47"/>
                </a:cubicBezTo>
                <a:cubicBezTo>
                  <a:pt x="22" y="48"/>
                  <a:pt x="22" y="48"/>
                  <a:pt x="22" y="49"/>
                </a:cubicBezTo>
                <a:cubicBezTo>
                  <a:pt x="22" y="49"/>
                  <a:pt x="22" y="50"/>
                  <a:pt x="22" y="50"/>
                </a:cubicBezTo>
                <a:cubicBezTo>
                  <a:pt x="23" y="51"/>
                  <a:pt x="23" y="50"/>
                  <a:pt x="24" y="51"/>
                </a:cubicBezTo>
                <a:cubicBezTo>
                  <a:pt x="24" y="51"/>
                  <a:pt x="24" y="51"/>
                  <a:pt x="2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7" y="52"/>
                  <a:pt x="27" y="52"/>
                </a:cubicBezTo>
                <a:cubicBezTo>
                  <a:pt x="28" y="52"/>
                  <a:pt x="28" y="52"/>
                  <a:pt x="28" y="53"/>
                </a:cubicBezTo>
                <a:cubicBezTo>
                  <a:pt x="29" y="53"/>
                  <a:pt x="29" y="53"/>
                  <a:pt x="30" y="53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5"/>
                  <a:pt x="31" y="55"/>
                </a:cubicBezTo>
                <a:cubicBezTo>
                  <a:pt x="32" y="55"/>
                  <a:pt x="32" y="55"/>
                  <a:pt x="33" y="55"/>
                </a:cubicBezTo>
                <a:cubicBezTo>
                  <a:pt x="33" y="55"/>
                  <a:pt x="33" y="55"/>
                  <a:pt x="34" y="55"/>
                </a:cubicBezTo>
                <a:cubicBezTo>
                  <a:pt x="34" y="55"/>
                  <a:pt x="34" y="55"/>
                  <a:pt x="34" y="56"/>
                </a:cubicBezTo>
                <a:cubicBezTo>
                  <a:pt x="34" y="56"/>
                  <a:pt x="35" y="56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5" y="57"/>
                  <a:pt x="35" y="57"/>
                  <a:pt x="35" y="58"/>
                </a:cubicBezTo>
                <a:cubicBezTo>
                  <a:pt x="35" y="58"/>
                  <a:pt x="34" y="59"/>
                  <a:pt x="35" y="60"/>
                </a:cubicBezTo>
                <a:cubicBezTo>
                  <a:pt x="35" y="60"/>
                  <a:pt x="35" y="60"/>
                  <a:pt x="36" y="60"/>
                </a:cubicBezTo>
                <a:cubicBezTo>
                  <a:pt x="36" y="61"/>
                  <a:pt x="36" y="61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3"/>
                  <a:pt x="39" y="63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41" y="64"/>
                  <a:pt x="40" y="64"/>
                  <a:pt x="40" y="64"/>
                </a:cubicBezTo>
                <a:cubicBezTo>
                  <a:pt x="40" y="65"/>
                  <a:pt x="40" y="65"/>
                  <a:pt x="40" y="66"/>
                </a:cubicBezTo>
                <a:cubicBezTo>
                  <a:pt x="41" y="66"/>
                  <a:pt x="42" y="66"/>
                  <a:pt x="42" y="66"/>
                </a:cubicBezTo>
                <a:cubicBezTo>
                  <a:pt x="42" y="66"/>
                  <a:pt x="42" y="67"/>
                  <a:pt x="42" y="67"/>
                </a:cubicBezTo>
                <a:cubicBezTo>
                  <a:pt x="43" y="67"/>
                  <a:pt x="43" y="67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70"/>
                  <a:pt x="43" y="70"/>
                  <a:pt x="43" y="71"/>
                </a:cubicBezTo>
                <a:cubicBezTo>
                  <a:pt x="42" y="72"/>
                  <a:pt x="42" y="72"/>
                  <a:pt x="42" y="73"/>
                </a:cubicBezTo>
                <a:cubicBezTo>
                  <a:pt x="42" y="73"/>
                  <a:pt x="43" y="73"/>
                  <a:pt x="43" y="73"/>
                </a:cubicBezTo>
                <a:cubicBezTo>
                  <a:pt x="42" y="74"/>
                  <a:pt x="42" y="73"/>
                  <a:pt x="42" y="73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75"/>
                  <a:pt x="42" y="75"/>
                  <a:pt x="42" y="76"/>
                </a:cubicBezTo>
                <a:cubicBezTo>
                  <a:pt x="42" y="76"/>
                  <a:pt x="42" y="76"/>
                  <a:pt x="42" y="77"/>
                </a:cubicBezTo>
                <a:cubicBezTo>
                  <a:pt x="42" y="77"/>
                  <a:pt x="42" y="77"/>
                  <a:pt x="42" y="78"/>
                </a:cubicBezTo>
                <a:cubicBezTo>
                  <a:pt x="42" y="78"/>
                  <a:pt x="43" y="78"/>
                  <a:pt x="43" y="78"/>
                </a:cubicBezTo>
                <a:cubicBezTo>
                  <a:pt x="43" y="79"/>
                  <a:pt x="42" y="79"/>
                  <a:pt x="43" y="79"/>
                </a:cubicBezTo>
                <a:cubicBezTo>
                  <a:pt x="43" y="80"/>
                  <a:pt x="43" y="79"/>
                  <a:pt x="44" y="79"/>
                </a:cubicBezTo>
                <a:cubicBezTo>
                  <a:pt x="44" y="79"/>
                  <a:pt x="45" y="79"/>
                  <a:pt x="45" y="79"/>
                </a:cubicBezTo>
                <a:cubicBezTo>
                  <a:pt x="45" y="79"/>
                  <a:pt x="46" y="79"/>
                  <a:pt x="46" y="79"/>
                </a:cubicBezTo>
                <a:cubicBezTo>
                  <a:pt x="47" y="79"/>
                  <a:pt x="47" y="79"/>
                  <a:pt x="47" y="80"/>
                </a:cubicBezTo>
                <a:cubicBezTo>
                  <a:pt x="48" y="80"/>
                  <a:pt x="48" y="79"/>
                  <a:pt x="48" y="80"/>
                </a:cubicBezTo>
                <a:cubicBezTo>
                  <a:pt x="49" y="80"/>
                  <a:pt x="49" y="81"/>
                  <a:pt x="49" y="81"/>
                </a:cubicBezTo>
                <a:cubicBezTo>
                  <a:pt x="49" y="82"/>
                  <a:pt x="49" y="82"/>
                  <a:pt x="49" y="83"/>
                </a:cubicBezTo>
                <a:cubicBezTo>
                  <a:pt x="49" y="83"/>
                  <a:pt x="49" y="83"/>
                  <a:pt x="49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5"/>
                  <a:pt x="50" y="85"/>
                  <a:pt x="50" y="85"/>
                </a:cubicBezTo>
                <a:cubicBezTo>
                  <a:pt x="50" y="85"/>
                  <a:pt x="51" y="84"/>
                  <a:pt x="51" y="84"/>
                </a:cubicBezTo>
                <a:cubicBezTo>
                  <a:pt x="51" y="84"/>
                  <a:pt x="52" y="84"/>
                  <a:pt x="52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2" y="86"/>
                  <a:pt x="52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9"/>
                  <a:pt x="52" y="89"/>
                  <a:pt x="52" y="90"/>
                </a:cubicBezTo>
                <a:cubicBezTo>
                  <a:pt x="52" y="89"/>
                  <a:pt x="52" y="89"/>
                  <a:pt x="52" y="89"/>
                </a:cubicBezTo>
                <a:cubicBezTo>
                  <a:pt x="53" y="90"/>
                  <a:pt x="53" y="89"/>
                  <a:pt x="53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1"/>
                  <a:pt x="54" y="91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4"/>
                </a:cubicBezTo>
                <a:cubicBezTo>
                  <a:pt x="54" y="94"/>
                  <a:pt x="54" y="94"/>
                  <a:pt x="53" y="94"/>
                </a:cubicBezTo>
                <a:cubicBezTo>
                  <a:pt x="53" y="95"/>
                  <a:pt x="53" y="94"/>
                  <a:pt x="52" y="95"/>
                </a:cubicBezTo>
                <a:cubicBezTo>
                  <a:pt x="52" y="95"/>
                  <a:pt x="52" y="95"/>
                  <a:pt x="52" y="95"/>
                </a:cubicBezTo>
                <a:cubicBezTo>
                  <a:pt x="52" y="96"/>
                  <a:pt x="51" y="96"/>
                  <a:pt x="51" y="96"/>
                </a:cubicBezTo>
                <a:cubicBezTo>
                  <a:pt x="51" y="96"/>
                  <a:pt x="51" y="96"/>
                  <a:pt x="51" y="97"/>
                </a:cubicBezTo>
                <a:cubicBezTo>
                  <a:pt x="50" y="97"/>
                  <a:pt x="50" y="97"/>
                  <a:pt x="50" y="98"/>
                </a:cubicBezTo>
                <a:cubicBezTo>
                  <a:pt x="50" y="98"/>
                  <a:pt x="49" y="98"/>
                  <a:pt x="49" y="99"/>
                </a:cubicBezTo>
                <a:cubicBezTo>
                  <a:pt x="49" y="99"/>
                  <a:pt x="49" y="99"/>
                  <a:pt x="49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7" y="102"/>
                  <a:pt x="46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9" y="103"/>
                  <a:pt x="49" y="103"/>
                </a:cubicBezTo>
                <a:cubicBezTo>
                  <a:pt x="49" y="103"/>
                  <a:pt x="50" y="103"/>
                  <a:pt x="50" y="103"/>
                </a:cubicBezTo>
                <a:cubicBezTo>
                  <a:pt x="50" y="103"/>
                  <a:pt x="50" y="104"/>
                  <a:pt x="50" y="104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104"/>
                  <a:pt x="52" y="104"/>
                  <a:pt x="52" y="104"/>
                </a:cubicBezTo>
                <a:cubicBezTo>
                  <a:pt x="52" y="105"/>
                  <a:pt x="52" y="105"/>
                  <a:pt x="53" y="106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4" y="106"/>
                  <a:pt x="54" y="106"/>
                  <a:pt x="54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7" y="108"/>
                  <a:pt x="57" y="108"/>
                  <a:pt x="57" y="109"/>
                </a:cubicBezTo>
                <a:cubicBezTo>
                  <a:pt x="57" y="109"/>
                  <a:pt x="57" y="110"/>
                  <a:pt x="58" y="110"/>
                </a:cubicBezTo>
                <a:cubicBezTo>
                  <a:pt x="58" y="111"/>
                  <a:pt x="59" y="111"/>
                  <a:pt x="60" y="111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1"/>
                  <a:pt x="60" y="111"/>
                  <a:pt x="60" y="110"/>
                </a:cubicBezTo>
                <a:cubicBezTo>
                  <a:pt x="60" y="110"/>
                  <a:pt x="60" y="109"/>
                  <a:pt x="61" y="109"/>
                </a:cubicBezTo>
                <a:cubicBezTo>
                  <a:pt x="61" y="108"/>
                  <a:pt x="61" y="108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07"/>
                  <a:pt x="62" y="107"/>
                  <a:pt x="63" y="106"/>
                </a:cubicBezTo>
                <a:cubicBezTo>
                  <a:pt x="63" y="106"/>
                  <a:pt x="63" y="106"/>
                  <a:pt x="64" y="105"/>
                </a:cubicBezTo>
                <a:cubicBezTo>
                  <a:pt x="64" y="105"/>
                  <a:pt x="64" y="104"/>
                  <a:pt x="64" y="104"/>
                </a:cubicBezTo>
                <a:cubicBezTo>
                  <a:pt x="64" y="103"/>
                  <a:pt x="64" y="103"/>
                  <a:pt x="64" y="102"/>
                </a:cubicBezTo>
                <a:cubicBezTo>
                  <a:pt x="64" y="102"/>
                  <a:pt x="65" y="102"/>
                  <a:pt x="65" y="101"/>
                </a:cubicBezTo>
                <a:cubicBezTo>
                  <a:pt x="65" y="100"/>
                  <a:pt x="65" y="100"/>
                  <a:pt x="66" y="100"/>
                </a:cubicBezTo>
                <a:cubicBezTo>
                  <a:pt x="66" y="99"/>
                  <a:pt x="66" y="99"/>
                  <a:pt x="66" y="99"/>
                </a:cubicBezTo>
                <a:cubicBezTo>
                  <a:pt x="67" y="98"/>
                  <a:pt x="67" y="98"/>
                  <a:pt x="67" y="97"/>
                </a:cubicBezTo>
                <a:cubicBezTo>
                  <a:pt x="68" y="96"/>
                  <a:pt x="67" y="95"/>
                  <a:pt x="67" y="94"/>
                </a:cubicBezTo>
                <a:cubicBezTo>
                  <a:pt x="67" y="94"/>
                  <a:pt x="67" y="94"/>
                  <a:pt x="67" y="93"/>
                </a:cubicBezTo>
                <a:cubicBezTo>
                  <a:pt x="67" y="93"/>
                  <a:pt x="67" y="93"/>
                  <a:pt x="67" y="92"/>
                </a:cubicBezTo>
                <a:cubicBezTo>
                  <a:pt x="66" y="91"/>
                  <a:pt x="66" y="91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8" y="89"/>
                  <a:pt x="68" y="88"/>
                  <a:pt x="68" y="88"/>
                </a:cubicBezTo>
                <a:cubicBezTo>
                  <a:pt x="69" y="88"/>
                  <a:pt x="69" y="88"/>
                  <a:pt x="69" y="87"/>
                </a:cubicBezTo>
                <a:cubicBezTo>
                  <a:pt x="69" y="87"/>
                  <a:pt x="70" y="87"/>
                  <a:pt x="70" y="87"/>
                </a:cubicBezTo>
                <a:cubicBezTo>
                  <a:pt x="70" y="86"/>
                  <a:pt x="70" y="86"/>
                  <a:pt x="71" y="85"/>
                </a:cubicBezTo>
                <a:cubicBezTo>
                  <a:pt x="71" y="85"/>
                  <a:pt x="72" y="85"/>
                  <a:pt x="72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4" y="84"/>
                  <a:pt x="74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3"/>
                  <a:pt x="75" y="83"/>
                  <a:pt x="76" y="83"/>
                </a:cubicBezTo>
                <a:cubicBezTo>
                  <a:pt x="76" y="83"/>
                  <a:pt x="76" y="83"/>
                  <a:pt x="77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9" y="82"/>
                  <a:pt x="79" y="82"/>
                  <a:pt x="80" y="82"/>
                </a:cubicBezTo>
                <a:cubicBezTo>
                  <a:pt x="81" y="82"/>
                  <a:pt x="81" y="82"/>
                  <a:pt x="82" y="82"/>
                </a:cubicBezTo>
                <a:cubicBezTo>
                  <a:pt x="82" y="82"/>
                  <a:pt x="82" y="81"/>
                  <a:pt x="82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0"/>
                  <a:pt x="83" y="80"/>
                  <a:pt x="84" y="80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79"/>
                  <a:pt x="85" y="78"/>
                  <a:pt x="85" y="78"/>
                </a:cubicBezTo>
                <a:cubicBezTo>
                  <a:pt x="85" y="77"/>
                  <a:pt x="84" y="76"/>
                  <a:pt x="85" y="76"/>
                </a:cubicBezTo>
                <a:cubicBezTo>
                  <a:pt x="85" y="76"/>
                  <a:pt x="86" y="76"/>
                  <a:pt x="86" y="76"/>
                </a:cubicBezTo>
                <a:cubicBezTo>
                  <a:pt x="86" y="75"/>
                  <a:pt x="86" y="75"/>
                  <a:pt x="86" y="75"/>
                </a:cubicBezTo>
                <a:cubicBezTo>
                  <a:pt x="87" y="74"/>
                  <a:pt x="86" y="74"/>
                  <a:pt x="86" y="73"/>
                </a:cubicBezTo>
                <a:cubicBezTo>
                  <a:pt x="86" y="73"/>
                  <a:pt x="87" y="73"/>
                  <a:pt x="87" y="73"/>
                </a:cubicBezTo>
                <a:cubicBezTo>
                  <a:pt x="87" y="73"/>
                  <a:pt x="87" y="73"/>
                  <a:pt x="88" y="72"/>
                </a:cubicBezTo>
                <a:cubicBezTo>
                  <a:pt x="89" y="72"/>
                  <a:pt x="88" y="71"/>
                  <a:pt x="88" y="69"/>
                </a:cubicBezTo>
                <a:cubicBezTo>
                  <a:pt x="88" y="69"/>
                  <a:pt x="88" y="68"/>
                  <a:pt x="88" y="68"/>
                </a:cubicBezTo>
                <a:cubicBezTo>
                  <a:pt x="88" y="67"/>
                  <a:pt x="89" y="67"/>
                  <a:pt x="89" y="67"/>
                </a:cubicBezTo>
                <a:cubicBezTo>
                  <a:pt x="89" y="66"/>
                  <a:pt x="88" y="66"/>
                  <a:pt x="88" y="65"/>
                </a:cubicBezTo>
                <a:cubicBezTo>
                  <a:pt x="88" y="65"/>
                  <a:pt x="88" y="64"/>
                  <a:pt x="89" y="64"/>
                </a:cubicBezTo>
                <a:cubicBezTo>
                  <a:pt x="89" y="64"/>
                  <a:pt x="89" y="64"/>
                  <a:pt x="89" y="63"/>
                </a:cubicBezTo>
                <a:cubicBezTo>
                  <a:pt x="90" y="63"/>
                  <a:pt x="89" y="62"/>
                  <a:pt x="89" y="61"/>
                </a:cubicBezTo>
                <a:cubicBezTo>
                  <a:pt x="89" y="61"/>
                  <a:pt x="89" y="60"/>
                  <a:pt x="89" y="60"/>
                </a:cubicBezTo>
                <a:cubicBezTo>
                  <a:pt x="89" y="59"/>
                  <a:pt x="89" y="59"/>
                  <a:pt x="89" y="58"/>
                </a:cubicBezTo>
                <a:cubicBezTo>
                  <a:pt x="88" y="58"/>
                  <a:pt x="88" y="58"/>
                  <a:pt x="88" y="57"/>
                </a:cubicBezTo>
                <a:cubicBezTo>
                  <a:pt x="88" y="57"/>
                  <a:pt x="88" y="56"/>
                  <a:pt x="89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55"/>
                  <a:pt x="88" y="55"/>
                  <a:pt x="88" y="54"/>
                </a:cubicBezTo>
                <a:cubicBezTo>
                  <a:pt x="88" y="54"/>
                  <a:pt x="88" y="54"/>
                  <a:pt x="89" y="53"/>
                </a:cubicBezTo>
                <a:cubicBezTo>
                  <a:pt x="89" y="53"/>
                  <a:pt x="89" y="53"/>
                  <a:pt x="90" y="53"/>
                </a:cubicBezTo>
                <a:cubicBezTo>
                  <a:pt x="90" y="52"/>
                  <a:pt x="90" y="53"/>
                  <a:pt x="91" y="52"/>
                </a:cubicBezTo>
                <a:cubicBezTo>
                  <a:pt x="91" y="52"/>
                  <a:pt x="91" y="52"/>
                  <a:pt x="91" y="51"/>
                </a:cubicBezTo>
                <a:cubicBezTo>
                  <a:pt x="91" y="51"/>
                  <a:pt x="91" y="51"/>
                  <a:pt x="92" y="51"/>
                </a:cubicBezTo>
                <a:cubicBezTo>
                  <a:pt x="92" y="50"/>
                  <a:pt x="92" y="50"/>
                  <a:pt x="92" y="49"/>
                </a:cubicBezTo>
                <a:cubicBezTo>
                  <a:pt x="93" y="49"/>
                  <a:pt x="93" y="48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4" y="46"/>
                  <a:pt x="94" y="47"/>
                  <a:pt x="94" y="47"/>
                </a:cubicBezTo>
                <a:cubicBezTo>
                  <a:pt x="95" y="46"/>
                  <a:pt x="95" y="46"/>
                  <a:pt x="95" y="45"/>
                </a:cubicBezTo>
                <a:cubicBezTo>
                  <a:pt x="95" y="45"/>
                  <a:pt x="96" y="45"/>
                  <a:pt x="96" y="44"/>
                </a:cubicBezTo>
                <a:cubicBezTo>
                  <a:pt x="96" y="43"/>
                  <a:pt x="97" y="43"/>
                  <a:pt x="97" y="43"/>
                </a:cubicBezTo>
                <a:cubicBezTo>
                  <a:pt x="97" y="42"/>
                  <a:pt x="98" y="42"/>
                  <a:pt x="98" y="42"/>
                </a:cubicBezTo>
                <a:cubicBezTo>
                  <a:pt x="98" y="42"/>
                  <a:pt x="98" y="41"/>
                  <a:pt x="98" y="41"/>
                </a:cubicBezTo>
                <a:cubicBezTo>
                  <a:pt x="98" y="40"/>
                  <a:pt x="98" y="40"/>
                  <a:pt x="98" y="39"/>
                </a:cubicBezTo>
                <a:cubicBezTo>
                  <a:pt x="98" y="39"/>
                  <a:pt x="98" y="38"/>
                  <a:pt x="98" y="38"/>
                </a:cubicBezTo>
                <a:cubicBezTo>
                  <a:pt x="98" y="37"/>
                  <a:pt x="99" y="37"/>
                  <a:pt x="99" y="36"/>
                </a:cubicBezTo>
                <a:cubicBezTo>
                  <a:pt x="99" y="36"/>
                  <a:pt x="98" y="35"/>
                  <a:pt x="98" y="35"/>
                </a:cubicBezTo>
                <a:cubicBezTo>
                  <a:pt x="98" y="34"/>
                  <a:pt x="98" y="34"/>
                  <a:pt x="98" y="3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8" name="Freeform 102">
            <a:extLst>
              <a:ext uri="{FF2B5EF4-FFF2-40B4-BE49-F238E27FC236}">
                <a16:creationId xmlns:a16="http://schemas.microsoft.com/office/drawing/2014/main" id="{98D55C5F-995A-064F-9831-ADBDEE9F61D2}"/>
              </a:ext>
            </a:extLst>
          </p:cNvPr>
          <p:cNvSpPr>
            <a:spLocks/>
          </p:cNvSpPr>
          <p:nvPr/>
        </p:nvSpPr>
        <p:spPr bwMode="auto">
          <a:xfrm>
            <a:off x="5306940" y="3068746"/>
            <a:ext cx="660015" cy="668530"/>
          </a:xfrm>
          <a:custGeom>
            <a:avLst/>
            <a:gdLst>
              <a:gd name="T0" fmla="*/ 47 w 51"/>
              <a:gd name="T1" fmla="*/ 44 h 53"/>
              <a:gd name="T2" fmla="*/ 49 w 51"/>
              <a:gd name="T3" fmla="*/ 42 h 53"/>
              <a:gd name="T4" fmla="*/ 50 w 51"/>
              <a:gd name="T5" fmla="*/ 41 h 53"/>
              <a:gd name="T6" fmla="*/ 51 w 51"/>
              <a:gd name="T7" fmla="*/ 39 h 53"/>
              <a:gd name="T8" fmla="*/ 49 w 51"/>
              <a:gd name="T9" fmla="*/ 38 h 53"/>
              <a:gd name="T10" fmla="*/ 48 w 51"/>
              <a:gd name="T11" fmla="*/ 37 h 53"/>
              <a:gd name="T12" fmla="*/ 46 w 51"/>
              <a:gd name="T13" fmla="*/ 35 h 53"/>
              <a:gd name="T14" fmla="*/ 46 w 51"/>
              <a:gd name="T15" fmla="*/ 32 h 53"/>
              <a:gd name="T16" fmla="*/ 46 w 51"/>
              <a:gd name="T17" fmla="*/ 29 h 53"/>
              <a:gd name="T18" fmla="*/ 46 w 51"/>
              <a:gd name="T19" fmla="*/ 27 h 53"/>
              <a:gd name="T20" fmla="*/ 46 w 51"/>
              <a:gd name="T21" fmla="*/ 25 h 53"/>
              <a:gd name="T22" fmla="*/ 45 w 51"/>
              <a:gd name="T23" fmla="*/ 22 h 53"/>
              <a:gd name="T24" fmla="*/ 45 w 51"/>
              <a:gd name="T25" fmla="*/ 21 h 53"/>
              <a:gd name="T26" fmla="*/ 45 w 51"/>
              <a:gd name="T27" fmla="*/ 20 h 53"/>
              <a:gd name="T28" fmla="*/ 44 w 51"/>
              <a:gd name="T29" fmla="*/ 17 h 53"/>
              <a:gd name="T30" fmla="*/ 43 w 51"/>
              <a:gd name="T31" fmla="*/ 15 h 53"/>
              <a:gd name="T32" fmla="*/ 42 w 51"/>
              <a:gd name="T33" fmla="*/ 13 h 53"/>
              <a:gd name="T34" fmla="*/ 40 w 51"/>
              <a:gd name="T35" fmla="*/ 12 h 53"/>
              <a:gd name="T36" fmla="*/ 40 w 51"/>
              <a:gd name="T37" fmla="*/ 10 h 53"/>
              <a:gd name="T38" fmla="*/ 42 w 51"/>
              <a:gd name="T39" fmla="*/ 7 h 53"/>
              <a:gd name="T40" fmla="*/ 41 w 51"/>
              <a:gd name="T41" fmla="*/ 4 h 53"/>
              <a:gd name="T42" fmla="*/ 42 w 51"/>
              <a:gd name="T43" fmla="*/ 2 h 53"/>
              <a:gd name="T44" fmla="*/ 42 w 51"/>
              <a:gd name="T45" fmla="*/ 1 h 53"/>
              <a:gd name="T46" fmla="*/ 39 w 51"/>
              <a:gd name="T47" fmla="*/ 1 h 53"/>
              <a:gd name="T48" fmla="*/ 37 w 51"/>
              <a:gd name="T49" fmla="*/ 1 h 53"/>
              <a:gd name="T50" fmla="*/ 35 w 51"/>
              <a:gd name="T51" fmla="*/ 1 h 53"/>
              <a:gd name="T52" fmla="*/ 34 w 51"/>
              <a:gd name="T53" fmla="*/ 2 h 53"/>
              <a:gd name="T54" fmla="*/ 32 w 51"/>
              <a:gd name="T55" fmla="*/ 1 h 53"/>
              <a:gd name="T56" fmla="*/ 29 w 51"/>
              <a:gd name="T57" fmla="*/ 1 h 53"/>
              <a:gd name="T58" fmla="*/ 27 w 51"/>
              <a:gd name="T59" fmla="*/ 2 h 53"/>
              <a:gd name="T60" fmla="*/ 24 w 51"/>
              <a:gd name="T61" fmla="*/ 2 h 53"/>
              <a:gd name="T62" fmla="*/ 22 w 51"/>
              <a:gd name="T63" fmla="*/ 4 h 53"/>
              <a:gd name="T64" fmla="*/ 20 w 51"/>
              <a:gd name="T65" fmla="*/ 4 h 53"/>
              <a:gd name="T66" fmla="*/ 18 w 51"/>
              <a:gd name="T67" fmla="*/ 5 h 53"/>
              <a:gd name="T68" fmla="*/ 17 w 51"/>
              <a:gd name="T69" fmla="*/ 6 h 53"/>
              <a:gd name="T70" fmla="*/ 18 w 51"/>
              <a:gd name="T71" fmla="*/ 9 h 53"/>
              <a:gd name="T72" fmla="*/ 18 w 51"/>
              <a:gd name="T73" fmla="*/ 11 h 53"/>
              <a:gd name="T74" fmla="*/ 18 w 51"/>
              <a:gd name="T75" fmla="*/ 14 h 53"/>
              <a:gd name="T76" fmla="*/ 19 w 51"/>
              <a:gd name="T77" fmla="*/ 15 h 53"/>
              <a:gd name="T78" fmla="*/ 17 w 51"/>
              <a:gd name="T79" fmla="*/ 16 h 53"/>
              <a:gd name="T80" fmla="*/ 14 w 51"/>
              <a:gd name="T81" fmla="*/ 16 h 53"/>
              <a:gd name="T82" fmla="*/ 14 w 51"/>
              <a:gd name="T83" fmla="*/ 19 h 53"/>
              <a:gd name="T84" fmla="*/ 11 w 51"/>
              <a:gd name="T85" fmla="*/ 20 h 53"/>
              <a:gd name="T86" fmla="*/ 9 w 51"/>
              <a:gd name="T87" fmla="*/ 21 h 53"/>
              <a:gd name="T88" fmla="*/ 7 w 51"/>
              <a:gd name="T89" fmla="*/ 22 h 53"/>
              <a:gd name="T90" fmla="*/ 4 w 51"/>
              <a:gd name="T91" fmla="*/ 23 h 53"/>
              <a:gd name="T92" fmla="*/ 2 w 51"/>
              <a:gd name="T93" fmla="*/ 24 h 53"/>
              <a:gd name="T94" fmla="*/ 1 w 51"/>
              <a:gd name="T95" fmla="*/ 25 h 53"/>
              <a:gd name="T96" fmla="*/ 1 w 51"/>
              <a:gd name="T97" fmla="*/ 28 h 53"/>
              <a:gd name="T98" fmla="*/ 10 w 51"/>
              <a:gd name="T99" fmla="*/ 36 h 53"/>
              <a:gd name="T100" fmla="*/ 25 w 51"/>
              <a:gd name="T101" fmla="*/ 47 h 53"/>
              <a:gd name="T102" fmla="*/ 25 w 51"/>
              <a:gd name="T103" fmla="*/ 48 h 53"/>
              <a:gd name="T104" fmla="*/ 27 w 51"/>
              <a:gd name="T105" fmla="*/ 49 h 53"/>
              <a:gd name="T106" fmla="*/ 28 w 51"/>
              <a:gd name="T107" fmla="*/ 50 h 53"/>
              <a:gd name="T108" fmla="*/ 30 w 51"/>
              <a:gd name="T109" fmla="*/ 52 h 53"/>
              <a:gd name="T110" fmla="*/ 30 w 51"/>
              <a:gd name="T111" fmla="*/ 53 h 53"/>
              <a:gd name="T112" fmla="*/ 31 w 51"/>
              <a:gd name="T113" fmla="*/ 53 h 53"/>
              <a:gd name="T114" fmla="*/ 36 w 51"/>
              <a:gd name="T115" fmla="*/ 52 h 53"/>
              <a:gd name="T116" fmla="*/ 39 w 51"/>
              <a:gd name="T117" fmla="*/ 50 h 53"/>
              <a:gd name="T118" fmla="*/ 43 w 51"/>
              <a:gd name="T11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" h="53">
                <a:moveTo>
                  <a:pt x="44" y="45"/>
                </a:moveTo>
                <a:cubicBezTo>
                  <a:pt x="45" y="44"/>
                  <a:pt x="46" y="45"/>
                  <a:pt x="47" y="44"/>
                </a:cubicBezTo>
                <a:cubicBezTo>
                  <a:pt x="47" y="43"/>
                  <a:pt x="47" y="43"/>
                  <a:pt x="48" y="43"/>
                </a:cubicBezTo>
                <a:cubicBezTo>
                  <a:pt x="48" y="42"/>
                  <a:pt x="48" y="42"/>
                  <a:pt x="49" y="42"/>
                </a:cubicBezTo>
                <a:cubicBezTo>
                  <a:pt x="49" y="42"/>
                  <a:pt x="49" y="42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1"/>
                  <a:pt x="51" y="40"/>
                  <a:pt x="51" y="40"/>
                </a:cubicBezTo>
                <a:cubicBezTo>
                  <a:pt x="51" y="40"/>
                  <a:pt x="51" y="39"/>
                  <a:pt x="51" y="39"/>
                </a:cubicBezTo>
                <a:cubicBezTo>
                  <a:pt x="51" y="38"/>
                  <a:pt x="50" y="38"/>
                  <a:pt x="50" y="38"/>
                </a:cubicBezTo>
                <a:cubicBezTo>
                  <a:pt x="50" y="38"/>
                  <a:pt x="50" y="38"/>
                  <a:pt x="49" y="38"/>
                </a:cubicBezTo>
                <a:cubicBezTo>
                  <a:pt x="49" y="37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6"/>
                  <a:pt x="46" y="36"/>
                  <a:pt x="46" y="35"/>
                </a:cubicBezTo>
                <a:cubicBezTo>
                  <a:pt x="46" y="35"/>
                  <a:pt x="46" y="35"/>
                  <a:pt x="46" y="34"/>
                </a:cubicBezTo>
                <a:cubicBezTo>
                  <a:pt x="46" y="33"/>
                  <a:pt x="46" y="33"/>
                  <a:pt x="46" y="32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30"/>
                  <a:pt x="46" y="29"/>
                </a:cubicBezTo>
                <a:cubicBezTo>
                  <a:pt x="46" y="28"/>
                  <a:pt x="46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6"/>
                  <a:pt x="46" y="26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4"/>
                  <a:pt x="46" y="24"/>
                  <a:pt x="45" y="24"/>
                </a:cubicBezTo>
                <a:cubicBezTo>
                  <a:pt x="45" y="23"/>
                  <a:pt x="46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9"/>
                  <a:pt x="45" y="19"/>
                  <a:pt x="45" y="18"/>
                </a:cubicBezTo>
                <a:cubicBezTo>
                  <a:pt x="44" y="18"/>
                  <a:pt x="44" y="17"/>
                  <a:pt x="44" y="17"/>
                </a:cubicBezTo>
                <a:cubicBezTo>
                  <a:pt x="44" y="16"/>
                  <a:pt x="44" y="16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2" y="15"/>
                  <a:pt x="42" y="14"/>
                </a:cubicBezTo>
                <a:cubicBezTo>
                  <a:pt x="42" y="14"/>
                  <a:pt x="42" y="14"/>
                  <a:pt x="42" y="13"/>
                </a:cubicBezTo>
                <a:cubicBezTo>
                  <a:pt x="42" y="13"/>
                  <a:pt x="42" y="13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1"/>
                  <a:pt x="40" y="11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9"/>
                  <a:pt x="41" y="9"/>
                  <a:pt x="41" y="9"/>
                </a:cubicBezTo>
                <a:cubicBezTo>
                  <a:pt x="42" y="8"/>
                  <a:pt x="42" y="8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1" y="5"/>
                  <a:pt x="41" y="4"/>
                </a:cubicBezTo>
                <a:cubicBezTo>
                  <a:pt x="41" y="4"/>
                  <a:pt x="42" y="4"/>
                  <a:pt x="42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1"/>
                  <a:pt x="40" y="1"/>
                </a:cubicBezTo>
                <a:cubicBezTo>
                  <a:pt x="40" y="1"/>
                  <a:pt x="39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7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1"/>
                  <a:pt x="35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4" y="2"/>
                </a:cubicBezTo>
                <a:cubicBezTo>
                  <a:pt x="34" y="2"/>
                  <a:pt x="34" y="1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7" y="2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5" y="2"/>
                  <a:pt x="24" y="2"/>
                  <a:pt x="24" y="2"/>
                </a:cubicBezTo>
                <a:cubicBezTo>
                  <a:pt x="24" y="2"/>
                  <a:pt x="23" y="2"/>
                  <a:pt x="23" y="3"/>
                </a:cubicBezTo>
                <a:cubicBezTo>
                  <a:pt x="23" y="3"/>
                  <a:pt x="23" y="4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0" y="4"/>
                  <a:pt x="20" y="4"/>
                </a:cubicBezTo>
                <a:cubicBezTo>
                  <a:pt x="19" y="4"/>
                  <a:pt x="19" y="4"/>
                  <a:pt x="19" y="5"/>
                </a:cubicBezTo>
                <a:cubicBezTo>
                  <a:pt x="19" y="5"/>
                  <a:pt x="18" y="5"/>
                  <a:pt x="18" y="5"/>
                </a:cubicBezTo>
                <a:cubicBezTo>
                  <a:pt x="18" y="5"/>
                  <a:pt x="18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8"/>
                  <a:pt x="18" y="8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8" y="12"/>
                  <a:pt x="18" y="12"/>
                </a:cubicBezTo>
                <a:cubicBezTo>
                  <a:pt x="18" y="13"/>
                  <a:pt x="18" y="13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6"/>
                  <a:pt x="19" y="16"/>
                  <a:pt x="18" y="16"/>
                </a:cubicBezTo>
                <a:cubicBezTo>
                  <a:pt x="18" y="16"/>
                  <a:pt x="17" y="16"/>
                  <a:pt x="17" y="16"/>
                </a:cubicBezTo>
                <a:cubicBezTo>
                  <a:pt x="17" y="15"/>
                  <a:pt x="16" y="15"/>
                  <a:pt x="16" y="16"/>
                </a:cubicBezTo>
                <a:cubicBezTo>
                  <a:pt x="15" y="16"/>
                  <a:pt x="14" y="16"/>
                  <a:pt x="14" y="16"/>
                </a:cubicBezTo>
                <a:cubicBezTo>
                  <a:pt x="14" y="17"/>
                  <a:pt x="13" y="17"/>
                  <a:pt x="13" y="18"/>
                </a:cubicBezTo>
                <a:cubicBezTo>
                  <a:pt x="13" y="18"/>
                  <a:pt x="14" y="19"/>
                  <a:pt x="14" y="19"/>
                </a:cubicBezTo>
                <a:cubicBezTo>
                  <a:pt x="14" y="20"/>
                  <a:pt x="13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0" y="20"/>
                </a:cubicBezTo>
                <a:cubicBezTo>
                  <a:pt x="10" y="20"/>
                  <a:pt x="10" y="21"/>
                  <a:pt x="9" y="21"/>
                </a:cubicBezTo>
                <a:cubicBezTo>
                  <a:pt x="9" y="21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6" y="22"/>
                  <a:pt x="5" y="23"/>
                </a:cubicBezTo>
                <a:cubicBezTo>
                  <a:pt x="5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6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7" y="50"/>
                  <a:pt x="28" y="50"/>
                </a:cubicBezTo>
                <a:cubicBezTo>
                  <a:pt x="28" y="51"/>
                  <a:pt x="28" y="50"/>
                  <a:pt x="28" y="50"/>
                </a:cubicBezTo>
                <a:cubicBezTo>
                  <a:pt x="29" y="50"/>
                  <a:pt x="29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3"/>
                  <a:pt x="32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2" y="53"/>
                  <a:pt x="33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6" y="52"/>
                  <a:pt x="36" y="51"/>
                  <a:pt x="37" y="51"/>
                </a:cubicBezTo>
                <a:cubicBezTo>
                  <a:pt x="37" y="51"/>
                  <a:pt x="38" y="50"/>
                  <a:pt x="39" y="50"/>
                </a:cubicBezTo>
                <a:cubicBezTo>
                  <a:pt x="39" y="49"/>
                  <a:pt x="40" y="49"/>
                  <a:pt x="40" y="48"/>
                </a:cubicBezTo>
                <a:cubicBezTo>
                  <a:pt x="41" y="48"/>
                  <a:pt x="42" y="47"/>
                  <a:pt x="43" y="47"/>
                </a:cubicBezTo>
                <a:cubicBezTo>
                  <a:pt x="43" y="46"/>
                  <a:pt x="43" y="45"/>
                  <a:pt x="44" y="4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9" name="Freeform 103">
            <a:extLst>
              <a:ext uri="{FF2B5EF4-FFF2-40B4-BE49-F238E27FC236}">
                <a16:creationId xmlns:a16="http://schemas.microsoft.com/office/drawing/2014/main" id="{6D3C4824-8302-5747-8873-9F056CDFD1F9}"/>
              </a:ext>
            </a:extLst>
          </p:cNvPr>
          <p:cNvSpPr>
            <a:spLocks/>
          </p:cNvSpPr>
          <p:nvPr/>
        </p:nvSpPr>
        <p:spPr bwMode="auto">
          <a:xfrm>
            <a:off x="6368290" y="3283564"/>
            <a:ext cx="361391" cy="364821"/>
          </a:xfrm>
          <a:custGeom>
            <a:avLst/>
            <a:gdLst>
              <a:gd name="T0" fmla="*/ 23 w 28"/>
              <a:gd name="T1" fmla="*/ 29 h 29"/>
              <a:gd name="T2" fmla="*/ 24 w 28"/>
              <a:gd name="T3" fmla="*/ 27 h 29"/>
              <a:gd name="T4" fmla="*/ 25 w 28"/>
              <a:gd name="T5" fmla="*/ 27 h 29"/>
              <a:gd name="T6" fmla="*/ 27 w 28"/>
              <a:gd name="T7" fmla="*/ 25 h 29"/>
              <a:gd name="T8" fmla="*/ 28 w 28"/>
              <a:gd name="T9" fmla="*/ 24 h 29"/>
              <a:gd name="T10" fmla="*/ 28 w 28"/>
              <a:gd name="T11" fmla="*/ 23 h 29"/>
              <a:gd name="T12" fmla="*/ 27 w 28"/>
              <a:gd name="T13" fmla="*/ 21 h 29"/>
              <a:gd name="T14" fmla="*/ 26 w 28"/>
              <a:gd name="T15" fmla="*/ 18 h 29"/>
              <a:gd name="T16" fmla="*/ 25 w 28"/>
              <a:gd name="T17" fmla="*/ 16 h 29"/>
              <a:gd name="T18" fmla="*/ 24 w 28"/>
              <a:gd name="T19" fmla="*/ 15 h 29"/>
              <a:gd name="T20" fmla="*/ 23 w 28"/>
              <a:gd name="T21" fmla="*/ 13 h 29"/>
              <a:gd name="T22" fmla="*/ 22 w 28"/>
              <a:gd name="T23" fmla="*/ 11 h 29"/>
              <a:gd name="T24" fmla="*/ 21 w 28"/>
              <a:gd name="T25" fmla="*/ 9 h 29"/>
              <a:gd name="T26" fmla="*/ 19 w 28"/>
              <a:gd name="T27" fmla="*/ 7 h 29"/>
              <a:gd name="T28" fmla="*/ 19 w 28"/>
              <a:gd name="T29" fmla="*/ 5 h 29"/>
              <a:gd name="T30" fmla="*/ 20 w 28"/>
              <a:gd name="T31" fmla="*/ 7 h 29"/>
              <a:gd name="T32" fmla="*/ 22 w 28"/>
              <a:gd name="T33" fmla="*/ 10 h 29"/>
              <a:gd name="T34" fmla="*/ 24 w 28"/>
              <a:gd name="T35" fmla="*/ 10 h 29"/>
              <a:gd name="T36" fmla="*/ 24 w 28"/>
              <a:gd name="T37" fmla="*/ 8 h 29"/>
              <a:gd name="T38" fmla="*/ 25 w 28"/>
              <a:gd name="T39" fmla="*/ 6 h 29"/>
              <a:gd name="T40" fmla="*/ 25 w 28"/>
              <a:gd name="T41" fmla="*/ 5 h 29"/>
              <a:gd name="T42" fmla="*/ 24 w 28"/>
              <a:gd name="T43" fmla="*/ 3 h 29"/>
              <a:gd name="T44" fmla="*/ 23 w 28"/>
              <a:gd name="T45" fmla="*/ 1 h 29"/>
              <a:gd name="T46" fmla="*/ 22 w 28"/>
              <a:gd name="T47" fmla="*/ 1 h 29"/>
              <a:gd name="T48" fmla="*/ 19 w 28"/>
              <a:gd name="T49" fmla="*/ 1 h 29"/>
              <a:gd name="T50" fmla="*/ 16 w 28"/>
              <a:gd name="T51" fmla="*/ 0 h 29"/>
              <a:gd name="T52" fmla="*/ 14 w 28"/>
              <a:gd name="T53" fmla="*/ 0 h 29"/>
              <a:gd name="T54" fmla="*/ 12 w 28"/>
              <a:gd name="T55" fmla="*/ 2 h 29"/>
              <a:gd name="T56" fmla="*/ 8 w 28"/>
              <a:gd name="T57" fmla="*/ 2 h 29"/>
              <a:gd name="T58" fmla="*/ 6 w 28"/>
              <a:gd name="T59" fmla="*/ 1 h 29"/>
              <a:gd name="T60" fmla="*/ 3 w 28"/>
              <a:gd name="T61" fmla="*/ 0 h 29"/>
              <a:gd name="T62" fmla="*/ 2 w 28"/>
              <a:gd name="T63" fmla="*/ 1 h 29"/>
              <a:gd name="T64" fmla="*/ 1 w 28"/>
              <a:gd name="T65" fmla="*/ 0 h 29"/>
              <a:gd name="T66" fmla="*/ 0 w 28"/>
              <a:gd name="T67" fmla="*/ 1 h 29"/>
              <a:gd name="T68" fmla="*/ 1 w 28"/>
              <a:gd name="T69" fmla="*/ 5 h 29"/>
              <a:gd name="T70" fmla="*/ 2 w 28"/>
              <a:gd name="T71" fmla="*/ 27 h 29"/>
              <a:gd name="T72" fmla="*/ 22 w 28"/>
              <a:gd name="T73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" h="29">
                <a:moveTo>
                  <a:pt x="23" y="28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4" y="29"/>
                </a:cubicBezTo>
                <a:cubicBezTo>
                  <a:pt x="24" y="28"/>
                  <a:pt x="24" y="28"/>
                  <a:pt x="24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6"/>
                  <a:pt x="25" y="26"/>
                  <a:pt x="26" y="26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7" y="20"/>
                  <a:pt x="27" y="20"/>
                  <a:pt x="27" y="19"/>
                </a:cubicBezTo>
                <a:cubicBezTo>
                  <a:pt x="27" y="19"/>
                  <a:pt x="26" y="19"/>
                  <a:pt x="26" y="18"/>
                </a:cubicBezTo>
                <a:cubicBezTo>
                  <a:pt x="26" y="18"/>
                  <a:pt x="26" y="18"/>
                  <a:pt x="26" y="17"/>
                </a:cubicBezTo>
                <a:cubicBezTo>
                  <a:pt x="25" y="17"/>
                  <a:pt x="25" y="17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3" y="14"/>
                  <a:pt x="23" y="14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2" y="11"/>
                  <a:pt x="22" y="11"/>
                </a:cubicBezTo>
                <a:cubicBezTo>
                  <a:pt x="22" y="11"/>
                  <a:pt x="22" y="11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7"/>
                  <a:pt x="19" y="7"/>
                  <a:pt x="19" y="7"/>
                </a:cubicBezTo>
                <a:cubicBezTo>
                  <a:pt x="19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6"/>
                  <a:pt x="20" y="7"/>
                  <a:pt x="20" y="7"/>
                </a:cubicBezTo>
                <a:cubicBezTo>
                  <a:pt x="21" y="8"/>
                  <a:pt x="21" y="8"/>
                  <a:pt x="21" y="9"/>
                </a:cubicBezTo>
                <a:cubicBezTo>
                  <a:pt x="22" y="9"/>
                  <a:pt x="22" y="9"/>
                  <a:pt x="22" y="10"/>
                </a:cubicBezTo>
                <a:cubicBezTo>
                  <a:pt x="23" y="10"/>
                  <a:pt x="22" y="11"/>
                  <a:pt x="23" y="11"/>
                </a:cubicBezTo>
                <a:cubicBezTo>
                  <a:pt x="23" y="11"/>
                  <a:pt x="23" y="11"/>
                  <a:pt x="24" y="10"/>
                </a:cubicBezTo>
                <a:cubicBezTo>
                  <a:pt x="24" y="10"/>
                  <a:pt x="24" y="10"/>
                  <a:pt x="24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4" y="8"/>
                  <a:pt x="24" y="8"/>
                  <a:pt x="25" y="7"/>
                </a:cubicBezTo>
                <a:cubicBezTo>
                  <a:pt x="25" y="7"/>
                  <a:pt x="24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5"/>
                  <a:pt x="25" y="5"/>
                </a:cubicBezTo>
                <a:cubicBezTo>
                  <a:pt x="25" y="5"/>
                  <a:pt x="25" y="4"/>
                  <a:pt x="25" y="4"/>
                </a:cubicBezTo>
                <a:cubicBezTo>
                  <a:pt x="25" y="4"/>
                  <a:pt x="24" y="4"/>
                  <a:pt x="24" y="3"/>
                </a:cubicBezTo>
                <a:cubicBezTo>
                  <a:pt x="24" y="3"/>
                  <a:pt x="24" y="3"/>
                  <a:pt x="24" y="2"/>
                </a:cubicBezTo>
                <a:cubicBezTo>
                  <a:pt x="24" y="2"/>
                  <a:pt x="24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1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2"/>
                  <a:pt x="12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8" y="2"/>
                </a:cubicBezTo>
                <a:cubicBezTo>
                  <a:pt x="8" y="1"/>
                  <a:pt x="7" y="2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3" y="28"/>
                  <a:pt x="23" y="2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0" name="Freeform 104">
            <a:extLst>
              <a:ext uri="{FF2B5EF4-FFF2-40B4-BE49-F238E27FC236}">
                <a16:creationId xmlns:a16="http://schemas.microsoft.com/office/drawing/2014/main" id="{8B594D85-1FA8-3445-95B9-257235956326}"/>
              </a:ext>
            </a:extLst>
          </p:cNvPr>
          <p:cNvSpPr>
            <a:spLocks/>
          </p:cNvSpPr>
          <p:nvPr/>
        </p:nvSpPr>
        <p:spPr bwMode="auto">
          <a:xfrm>
            <a:off x="7209000" y="3472456"/>
            <a:ext cx="180696" cy="138892"/>
          </a:xfrm>
          <a:custGeom>
            <a:avLst/>
            <a:gdLst>
              <a:gd name="T0" fmla="*/ 13 w 14"/>
              <a:gd name="T1" fmla="*/ 2 h 11"/>
              <a:gd name="T2" fmla="*/ 14 w 14"/>
              <a:gd name="T3" fmla="*/ 1 h 11"/>
              <a:gd name="T4" fmla="*/ 14 w 14"/>
              <a:gd name="T5" fmla="*/ 1 h 11"/>
              <a:gd name="T6" fmla="*/ 13 w 14"/>
              <a:gd name="T7" fmla="*/ 0 h 11"/>
              <a:gd name="T8" fmla="*/ 13 w 14"/>
              <a:gd name="T9" fmla="*/ 1 h 11"/>
              <a:gd name="T10" fmla="*/ 12 w 14"/>
              <a:gd name="T11" fmla="*/ 1 h 11"/>
              <a:gd name="T12" fmla="*/ 12 w 14"/>
              <a:gd name="T13" fmla="*/ 2 h 11"/>
              <a:gd name="T14" fmla="*/ 11 w 14"/>
              <a:gd name="T15" fmla="*/ 3 h 11"/>
              <a:gd name="T16" fmla="*/ 10 w 14"/>
              <a:gd name="T17" fmla="*/ 4 h 11"/>
              <a:gd name="T18" fmla="*/ 10 w 14"/>
              <a:gd name="T19" fmla="*/ 5 h 11"/>
              <a:gd name="T20" fmla="*/ 10 w 14"/>
              <a:gd name="T21" fmla="*/ 6 h 11"/>
              <a:gd name="T22" fmla="*/ 9 w 14"/>
              <a:gd name="T23" fmla="*/ 6 h 11"/>
              <a:gd name="T24" fmla="*/ 8 w 14"/>
              <a:gd name="T25" fmla="*/ 7 h 11"/>
              <a:gd name="T26" fmla="*/ 7 w 14"/>
              <a:gd name="T27" fmla="*/ 7 h 11"/>
              <a:gd name="T28" fmla="*/ 6 w 14"/>
              <a:gd name="T29" fmla="*/ 7 h 11"/>
              <a:gd name="T30" fmla="*/ 5 w 14"/>
              <a:gd name="T31" fmla="*/ 6 h 11"/>
              <a:gd name="T32" fmla="*/ 4 w 14"/>
              <a:gd name="T33" fmla="*/ 7 h 11"/>
              <a:gd name="T34" fmla="*/ 4 w 14"/>
              <a:gd name="T35" fmla="*/ 7 h 11"/>
              <a:gd name="T36" fmla="*/ 3 w 14"/>
              <a:gd name="T37" fmla="*/ 6 h 11"/>
              <a:gd name="T38" fmla="*/ 2 w 14"/>
              <a:gd name="T39" fmla="*/ 6 h 11"/>
              <a:gd name="T40" fmla="*/ 2 w 14"/>
              <a:gd name="T41" fmla="*/ 5 h 11"/>
              <a:gd name="T42" fmla="*/ 2 w 14"/>
              <a:gd name="T43" fmla="*/ 5 h 11"/>
              <a:gd name="T44" fmla="*/ 0 w 14"/>
              <a:gd name="T45" fmla="*/ 4 h 11"/>
              <a:gd name="T46" fmla="*/ 0 w 14"/>
              <a:gd name="T47" fmla="*/ 4 h 11"/>
              <a:gd name="T48" fmla="*/ 0 w 14"/>
              <a:gd name="T49" fmla="*/ 5 h 11"/>
              <a:gd name="T50" fmla="*/ 1 w 14"/>
              <a:gd name="T51" fmla="*/ 6 h 11"/>
              <a:gd name="T52" fmla="*/ 2 w 14"/>
              <a:gd name="T53" fmla="*/ 8 h 11"/>
              <a:gd name="T54" fmla="*/ 3 w 14"/>
              <a:gd name="T55" fmla="*/ 8 h 11"/>
              <a:gd name="T56" fmla="*/ 4 w 14"/>
              <a:gd name="T57" fmla="*/ 9 h 11"/>
              <a:gd name="T58" fmla="*/ 5 w 14"/>
              <a:gd name="T59" fmla="*/ 9 h 11"/>
              <a:gd name="T60" fmla="*/ 7 w 14"/>
              <a:gd name="T61" fmla="*/ 9 h 11"/>
              <a:gd name="T62" fmla="*/ 9 w 14"/>
              <a:gd name="T63" fmla="*/ 10 h 11"/>
              <a:gd name="T64" fmla="*/ 11 w 14"/>
              <a:gd name="T65" fmla="*/ 11 h 11"/>
              <a:gd name="T66" fmla="*/ 11 w 14"/>
              <a:gd name="T67" fmla="*/ 10 h 11"/>
              <a:gd name="T68" fmla="*/ 11 w 14"/>
              <a:gd name="T69" fmla="*/ 8 h 11"/>
              <a:gd name="T70" fmla="*/ 12 w 14"/>
              <a:gd name="T71" fmla="*/ 6 h 11"/>
              <a:gd name="T72" fmla="*/ 12 w 14"/>
              <a:gd name="T73" fmla="*/ 4 h 11"/>
              <a:gd name="T74" fmla="*/ 13 w 14"/>
              <a:gd name="T75" fmla="*/ 3 h 11"/>
              <a:gd name="T76" fmla="*/ 14 w 14"/>
              <a:gd name="T77" fmla="*/ 3 h 11"/>
              <a:gd name="T78" fmla="*/ 14 w 14"/>
              <a:gd name="T79" fmla="*/ 2 h 11"/>
              <a:gd name="T80" fmla="*/ 13 w 14"/>
              <a:gd name="T8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" h="11">
                <a:moveTo>
                  <a:pt x="13" y="2"/>
                </a:move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5"/>
                  <a:pt x="10" y="5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5" y="6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7"/>
                  <a:pt x="1" y="7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3" y="9"/>
                  <a:pt x="4" y="9"/>
                </a:cubicBezTo>
                <a:cubicBezTo>
                  <a:pt x="4" y="9"/>
                  <a:pt x="5" y="9"/>
                  <a:pt x="5" y="9"/>
                </a:cubicBezTo>
                <a:cubicBezTo>
                  <a:pt x="6" y="9"/>
                  <a:pt x="6" y="9"/>
                  <a:pt x="7" y="9"/>
                </a:cubicBezTo>
                <a:cubicBezTo>
                  <a:pt x="8" y="9"/>
                  <a:pt x="9" y="9"/>
                  <a:pt x="9" y="10"/>
                </a:cubicBezTo>
                <a:cubicBezTo>
                  <a:pt x="10" y="10"/>
                  <a:pt x="10" y="10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9"/>
                  <a:pt x="11" y="8"/>
                </a:cubicBezTo>
                <a:cubicBezTo>
                  <a:pt x="12" y="8"/>
                  <a:pt x="12" y="7"/>
                  <a:pt x="12" y="6"/>
                </a:cubicBezTo>
                <a:cubicBezTo>
                  <a:pt x="12" y="6"/>
                  <a:pt x="12" y="5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1" name="Freeform 105">
            <a:extLst>
              <a:ext uri="{FF2B5EF4-FFF2-40B4-BE49-F238E27FC236}">
                <a16:creationId xmlns:a16="http://schemas.microsoft.com/office/drawing/2014/main" id="{B2027DED-99F3-2447-A38F-EC54F33B3E87}"/>
              </a:ext>
            </a:extLst>
          </p:cNvPr>
          <p:cNvSpPr>
            <a:spLocks/>
          </p:cNvSpPr>
          <p:nvPr/>
        </p:nvSpPr>
        <p:spPr bwMode="auto">
          <a:xfrm>
            <a:off x="7519037" y="3081708"/>
            <a:ext cx="479319" cy="490749"/>
          </a:xfrm>
          <a:custGeom>
            <a:avLst/>
            <a:gdLst>
              <a:gd name="T0" fmla="*/ 15 w 37"/>
              <a:gd name="T1" fmla="*/ 35 h 39"/>
              <a:gd name="T2" fmla="*/ 18 w 37"/>
              <a:gd name="T3" fmla="*/ 37 h 39"/>
              <a:gd name="T4" fmla="*/ 20 w 37"/>
              <a:gd name="T5" fmla="*/ 39 h 39"/>
              <a:gd name="T6" fmla="*/ 22 w 37"/>
              <a:gd name="T7" fmla="*/ 37 h 39"/>
              <a:gd name="T8" fmla="*/ 25 w 37"/>
              <a:gd name="T9" fmla="*/ 36 h 39"/>
              <a:gd name="T10" fmla="*/ 26 w 37"/>
              <a:gd name="T11" fmla="*/ 35 h 39"/>
              <a:gd name="T12" fmla="*/ 24 w 37"/>
              <a:gd name="T13" fmla="*/ 32 h 39"/>
              <a:gd name="T14" fmla="*/ 23 w 37"/>
              <a:gd name="T15" fmla="*/ 30 h 39"/>
              <a:gd name="T16" fmla="*/ 22 w 37"/>
              <a:gd name="T17" fmla="*/ 28 h 39"/>
              <a:gd name="T18" fmla="*/ 24 w 37"/>
              <a:gd name="T19" fmla="*/ 26 h 39"/>
              <a:gd name="T20" fmla="*/ 25 w 37"/>
              <a:gd name="T21" fmla="*/ 27 h 39"/>
              <a:gd name="T22" fmla="*/ 27 w 37"/>
              <a:gd name="T23" fmla="*/ 26 h 39"/>
              <a:gd name="T24" fmla="*/ 29 w 37"/>
              <a:gd name="T25" fmla="*/ 23 h 39"/>
              <a:gd name="T26" fmla="*/ 31 w 37"/>
              <a:gd name="T27" fmla="*/ 20 h 39"/>
              <a:gd name="T28" fmla="*/ 31 w 37"/>
              <a:gd name="T29" fmla="*/ 19 h 39"/>
              <a:gd name="T30" fmla="*/ 32 w 37"/>
              <a:gd name="T31" fmla="*/ 17 h 39"/>
              <a:gd name="T32" fmla="*/ 33 w 37"/>
              <a:gd name="T33" fmla="*/ 15 h 39"/>
              <a:gd name="T34" fmla="*/ 32 w 37"/>
              <a:gd name="T35" fmla="*/ 13 h 39"/>
              <a:gd name="T36" fmla="*/ 30 w 37"/>
              <a:gd name="T37" fmla="*/ 10 h 39"/>
              <a:gd name="T38" fmla="*/ 32 w 37"/>
              <a:gd name="T39" fmla="*/ 7 h 39"/>
              <a:gd name="T40" fmla="*/ 35 w 37"/>
              <a:gd name="T41" fmla="*/ 6 h 39"/>
              <a:gd name="T42" fmla="*/ 37 w 37"/>
              <a:gd name="T43" fmla="*/ 5 h 39"/>
              <a:gd name="T44" fmla="*/ 33 w 37"/>
              <a:gd name="T45" fmla="*/ 4 h 39"/>
              <a:gd name="T46" fmla="*/ 31 w 37"/>
              <a:gd name="T47" fmla="*/ 1 h 39"/>
              <a:gd name="T48" fmla="*/ 29 w 37"/>
              <a:gd name="T49" fmla="*/ 0 h 39"/>
              <a:gd name="T50" fmla="*/ 26 w 37"/>
              <a:gd name="T51" fmla="*/ 1 h 39"/>
              <a:gd name="T52" fmla="*/ 22 w 37"/>
              <a:gd name="T53" fmla="*/ 3 h 39"/>
              <a:gd name="T54" fmla="*/ 24 w 37"/>
              <a:gd name="T55" fmla="*/ 9 h 39"/>
              <a:gd name="T56" fmla="*/ 20 w 37"/>
              <a:gd name="T57" fmla="*/ 12 h 39"/>
              <a:gd name="T58" fmla="*/ 19 w 37"/>
              <a:gd name="T59" fmla="*/ 16 h 39"/>
              <a:gd name="T60" fmla="*/ 17 w 37"/>
              <a:gd name="T61" fmla="*/ 15 h 39"/>
              <a:gd name="T62" fmla="*/ 14 w 37"/>
              <a:gd name="T63" fmla="*/ 17 h 39"/>
              <a:gd name="T64" fmla="*/ 13 w 37"/>
              <a:gd name="T65" fmla="*/ 19 h 39"/>
              <a:gd name="T66" fmla="*/ 11 w 37"/>
              <a:gd name="T67" fmla="*/ 22 h 39"/>
              <a:gd name="T68" fmla="*/ 7 w 37"/>
              <a:gd name="T69" fmla="*/ 22 h 39"/>
              <a:gd name="T70" fmla="*/ 2 w 37"/>
              <a:gd name="T71" fmla="*/ 21 h 39"/>
              <a:gd name="T72" fmla="*/ 1 w 37"/>
              <a:gd name="T73" fmla="*/ 22 h 39"/>
              <a:gd name="T74" fmla="*/ 3 w 37"/>
              <a:gd name="T75" fmla="*/ 25 h 39"/>
              <a:gd name="T76" fmla="*/ 6 w 37"/>
              <a:gd name="T77" fmla="*/ 26 h 39"/>
              <a:gd name="T78" fmla="*/ 7 w 37"/>
              <a:gd name="T79" fmla="*/ 29 h 39"/>
              <a:gd name="T80" fmla="*/ 4 w 37"/>
              <a:gd name="T81" fmla="*/ 32 h 39"/>
              <a:gd name="T82" fmla="*/ 4 w 37"/>
              <a:gd name="T83" fmla="*/ 35 h 39"/>
              <a:gd name="T84" fmla="*/ 8 w 37"/>
              <a:gd name="T85" fmla="*/ 34 h 39"/>
              <a:gd name="T86" fmla="*/ 12 w 37"/>
              <a:gd name="T87" fmla="*/ 34 h 39"/>
              <a:gd name="T88" fmla="*/ 15 w 37"/>
              <a:gd name="T89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" h="39">
                <a:moveTo>
                  <a:pt x="15" y="34"/>
                </a:move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5" y="35"/>
                  <a:pt x="15" y="35"/>
                </a:cubicBezTo>
                <a:cubicBezTo>
                  <a:pt x="15" y="35"/>
                  <a:pt x="16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7" y="36"/>
                  <a:pt x="17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8"/>
                  <a:pt x="21" y="38"/>
                  <a:pt x="21" y="38"/>
                </a:cubicBezTo>
                <a:cubicBezTo>
                  <a:pt x="21" y="37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5" y="37"/>
                  <a:pt x="25" y="36"/>
                  <a:pt x="25" y="36"/>
                </a:cubicBezTo>
                <a:cubicBezTo>
                  <a:pt x="26" y="36"/>
                  <a:pt x="26" y="37"/>
                  <a:pt x="26" y="37"/>
                </a:cubicBezTo>
                <a:cubicBezTo>
                  <a:pt x="26" y="37"/>
                  <a:pt x="27" y="37"/>
                  <a:pt x="27" y="36"/>
                </a:cubicBezTo>
                <a:cubicBezTo>
                  <a:pt x="27" y="36"/>
                  <a:pt x="27" y="36"/>
                  <a:pt x="26" y="35"/>
                </a:cubicBezTo>
                <a:cubicBezTo>
                  <a:pt x="26" y="35"/>
                  <a:pt x="26" y="35"/>
                  <a:pt x="26" y="34"/>
                </a:cubicBezTo>
                <a:cubicBezTo>
                  <a:pt x="26" y="34"/>
                  <a:pt x="26" y="33"/>
                  <a:pt x="25" y="33"/>
                </a:cubicBezTo>
                <a:cubicBezTo>
                  <a:pt x="25" y="33"/>
                  <a:pt x="25" y="33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0"/>
                  <a:pt x="24" y="30"/>
                  <a:pt x="23" y="30"/>
                </a:cubicBezTo>
                <a:cubicBezTo>
                  <a:pt x="23" y="30"/>
                  <a:pt x="23" y="31"/>
                  <a:pt x="22" y="31"/>
                </a:cubicBezTo>
                <a:cubicBezTo>
                  <a:pt x="22" y="30"/>
                  <a:pt x="22" y="30"/>
                  <a:pt x="22" y="29"/>
                </a:cubicBezTo>
                <a:cubicBezTo>
                  <a:pt x="22" y="29"/>
                  <a:pt x="22" y="28"/>
                  <a:pt x="22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7"/>
                  <a:pt x="23" y="27"/>
                  <a:pt x="23" y="27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7"/>
                  <a:pt x="24" y="27"/>
                </a:cubicBezTo>
                <a:cubicBezTo>
                  <a:pt x="24" y="27"/>
                  <a:pt x="25" y="27"/>
                  <a:pt x="25" y="27"/>
                </a:cubicBezTo>
                <a:cubicBezTo>
                  <a:pt x="25" y="27"/>
                  <a:pt x="25" y="27"/>
                  <a:pt x="26" y="26"/>
                </a:cubicBezTo>
                <a:cubicBezTo>
                  <a:pt x="26" y="26"/>
                  <a:pt x="26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6"/>
                  <a:pt x="28" y="25"/>
                  <a:pt x="28" y="25"/>
                </a:cubicBezTo>
                <a:cubicBezTo>
                  <a:pt x="28" y="25"/>
                  <a:pt x="28" y="24"/>
                  <a:pt x="28" y="24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3"/>
                  <a:pt x="30" y="23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30" y="21"/>
                  <a:pt x="30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20"/>
                  <a:pt x="32" y="20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7"/>
                  <a:pt x="32" y="17"/>
                  <a:pt x="32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2" y="16"/>
                  <a:pt x="32" y="15"/>
                  <a:pt x="32" y="15"/>
                </a:cubicBezTo>
                <a:cubicBezTo>
                  <a:pt x="32" y="15"/>
                  <a:pt x="32" y="15"/>
                  <a:pt x="33" y="15"/>
                </a:cubicBezTo>
                <a:cubicBezTo>
                  <a:pt x="33" y="15"/>
                  <a:pt x="34" y="14"/>
                  <a:pt x="33" y="14"/>
                </a:cubicBezTo>
                <a:cubicBezTo>
                  <a:pt x="33" y="13"/>
                  <a:pt x="33" y="14"/>
                  <a:pt x="33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1" y="13"/>
                  <a:pt x="31" y="13"/>
                  <a:pt x="31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30" y="11"/>
                  <a:pt x="30" y="10"/>
                  <a:pt x="30" y="10"/>
                </a:cubicBezTo>
                <a:cubicBezTo>
                  <a:pt x="30" y="9"/>
                  <a:pt x="30" y="9"/>
                  <a:pt x="30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1" y="7"/>
                  <a:pt x="31" y="7"/>
                  <a:pt x="32" y="7"/>
                </a:cubicBezTo>
                <a:cubicBezTo>
                  <a:pt x="33" y="8"/>
                  <a:pt x="33" y="8"/>
                  <a:pt x="34" y="8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7"/>
                  <a:pt x="35" y="7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6"/>
                  <a:pt x="36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6" y="5"/>
                  <a:pt x="36" y="5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3"/>
                  <a:pt x="32" y="3"/>
                  <a:pt x="32" y="3"/>
                </a:cubicBezTo>
                <a:cubicBezTo>
                  <a:pt x="32" y="3"/>
                  <a:pt x="32" y="3"/>
                  <a:pt x="32" y="2"/>
                </a:cubicBezTo>
                <a:cubicBezTo>
                  <a:pt x="32" y="2"/>
                  <a:pt x="32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1"/>
                  <a:pt x="27" y="1"/>
                </a:cubicBezTo>
                <a:cubicBezTo>
                  <a:pt x="27" y="1"/>
                  <a:pt x="26" y="1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4" y="1"/>
                  <a:pt x="23" y="2"/>
                  <a:pt x="23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2" y="4"/>
                  <a:pt x="22" y="4"/>
                  <a:pt x="23" y="5"/>
                </a:cubicBezTo>
                <a:cubicBezTo>
                  <a:pt x="23" y="5"/>
                  <a:pt x="23" y="5"/>
                  <a:pt x="24" y="6"/>
                </a:cubicBezTo>
                <a:cubicBezTo>
                  <a:pt x="24" y="7"/>
                  <a:pt x="25" y="8"/>
                  <a:pt x="24" y="9"/>
                </a:cubicBezTo>
                <a:cubicBezTo>
                  <a:pt x="24" y="9"/>
                  <a:pt x="23" y="9"/>
                  <a:pt x="23" y="9"/>
                </a:cubicBezTo>
                <a:cubicBezTo>
                  <a:pt x="22" y="9"/>
                  <a:pt x="22" y="9"/>
                  <a:pt x="21" y="9"/>
                </a:cubicBezTo>
                <a:cubicBezTo>
                  <a:pt x="20" y="10"/>
                  <a:pt x="20" y="11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4"/>
                  <a:pt x="19" y="14"/>
                </a:cubicBezTo>
                <a:cubicBezTo>
                  <a:pt x="20" y="15"/>
                  <a:pt x="20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5"/>
                  <a:pt x="18" y="15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5"/>
                  <a:pt x="16" y="15"/>
                  <a:pt x="16" y="16"/>
                </a:cubicBezTo>
                <a:cubicBezTo>
                  <a:pt x="15" y="16"/>
                  <a:pt x="16" y="17"/>
                  <a:pt x="15" y="17"/>
                </a:cubicBezTo>
                <a:cubicBezTo>
                  <a:pt x="15" y="17"/>
                  <a:pt x="15" y="17"/>
                  <a:pt x="14" y="17"/>
                </a:cubicBezTo>
                <a:cubicBezTo>
                  <a:pt x="14" y="17"/>
                  <a:pt x="14" y="17"/>
                  <a:pt x="13" y="17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3" y="20"/>
                  <a:pt x="13" y="21"/>
                </a:cubicBezTo>
                <a:cubicBezTo>
                  <a:pt x="12" y="21"/>
                  <a:pt x="12" y="22"/>
                  <a:pt x="11" y="22"/>
                </a:cubicBezTo>
                <a:cubicBezTo>
                  <a:pt x="11" y="22"/>
                  <a:pt x="11" y="22"/>
                  <a:pt x="10" y="22"/>
                </a:cubicBezTo>
                <a:cubicBezTo>
                  <a:pt x="9" y="22"/>
                  <a:pt x="9" y="22"/>
                  <a:pt x="8" y="22"/>
                </a:cubicBezTo>
                <a:cubicBezTo>
                  <a:pt x="8" y="22"/>
                  <a:pt x="8" y="22"/>
                  <a:pt x="7" y="22"/>
                </a:cubicBezTo>
                <a:cubicBezTo>
                  <a:pt x="7" y="22"/>
                  <a:pt x="6" y="22"/>
                  <a:pt x="5" y="22"/>
                </a:cubicBezTo>
                <a:cubicBezTo>
                  <a:pt x="5" y="22"/>
                  <a:pt x="4" y="22"/>
                  <a:pt x="4" y="22"/>
                </a:cubicBezTo>
                <a:cubicBezTo>
                  <a:pt x="3" y="22"/>
                  <a:pt x="3" y="21"/>
                  <a:pt x="2" y="21"/>
                </a:cubicBezTo>
                <a:cubicBezTo>
                  <a:pt x="2" y="21"/>
                  <a:pt x="1" y="21"/>
                  <a:pt x="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1"/>
                  <a:pt x="1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3" y="24"/>
                  <a:pt x="3" y="25"/>
                  <a:pt x="3" y="25"/>
                </a:cubicBezTo>
                <a:cubicBezTo>
                  <a:pt x="3" y="25"/>
                  <a:pt x="3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6" y="26"/>
                </a:cubicBezTo>
                <a:cubicBezTo>
                  <a:pt x="6" y="26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7" y="29"/>
                  <a:pt x="7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1"/>
                  <a:pt x="4" y="31"/>
                  <a:pt x="4" y="32"/>
                </a:cubicBezTo>
                <a:cubicBezTo>
                  <a:pt x="3" y="32"/>
                  <a:pt x="3" y="32"/>
                  <a:pt x="3" y="33"/>
                </a:cubicBezTo>
                <a:cubicBezTo>
                  <a:pt x="3" y="34"/>
                  <a:pt x="4" y="34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4"/>
                  <a:pt x="6" y="35"/>
                  <a:pt x="7" y="35"/>
                </a:cubicBezTo>
                <a:cubicBezTo>
                  <a:pt x="7" y="34"/>
                  <a:pt x="7" y="34"/>
                  <a:pt x="8" y="34"/>
                </a:cubicBezTo>
                <a:cubicBezTo>
                  <a:pt x="8" y="34"/>
                  <a:pt x="8" y="34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1" y="35"/>
                  <a:pt x="11" y="35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4"/>
                  <a:pt x="13" y="34"/>
                  <a:pt x="14" y="34"/>
                </a:cubicBezTo>
                <a:cubicBezTo>
                  <a:pt x="14" y="33"/>
                  <a:pt x="14" y="33"/>
                  <a:pt x="15" y="3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2" name="Freeform 106">
            <a:extLst>
              <a:ext uri="{FF2B5EF4-FFF2-40B4-BE49-F238E27FC236}">
                <a16:creationId xmlns:a16="http://schemas.microsoft.com/office/drawing/2014/main" id="{681F0BC2-0C58-8D43-931B-FCBE395DEBDB}"/>
              </a:ext>
            </a:extLst>
          </p:cNvPr>
          <p:cNvSpPr>
            <a:spLocks/>
          </p:cNvSpPr>
          <p:nvPr/>
        </p:nvSpPr>
        <p:spPr bwMode="auto">
          <a:xfrm>
            <a:off x="5850929" y="3952092"/>
            <a:ext cx="258680" cy="414821"/>
          </a:xfrm>
          <a:custGeom>
            <a:avLst/>
            <a:gdLst>
              <a:gd name="T0" fmla="*/ 11 w 20"/>
              <a:gd name="T1" fmla="*/ 31 h 33"/>
              <a:gd name="T2" fmla="*/ 14 w 20"/>
              <a:gd name="T3" fmla="*/ 31 h 33"/>
              <a:gd name="T4" fmla="*/ 16 w 20"/>
              <a:gd name="T5" fmla="*/ 31 h 33"/>
              <a:gd name="T6" fmla="*/ 18 w 20"/>
              <a:gd name="T7" fmla="*/ 32 h 33"/>
              <a:gd name="T8" fmla="*/ 19 w 20"/>
              <a:gd name="T9" fmla="*/ 33 h 33"/>
              <a:gd name="T10" fmla="*/ 20 w 20"/>
              <a:gd name="T11" fmla="*/ 32 h 33"/>
              <a:gd name="T12" fmla="*/ 20 w 20"/>
              <a:gd name="T13" fmla="*/ 31 h 33"/>
              <a:gd name="T14" fmla="*/ 19 w 20"/>
              <a:gd name="T15" fmla="*/ 28 h 33"/>
              <a:gd name="T16" fmla="*/ 17 w 20"/>
              <a:gd name="T17" fmla="*/ 25 h 33"/>
              <a:gd name="T18" fmla="*/ 16 w 20"/>
              <a:gd name="T19" fmla="*/ 23 h 33"/>
              <a:gd name="T20" fmla="*/ 16 w 20"/>
              <a:gd name="T21" fmla="*/ 22 h 33"/>
              <a:gd name="T22" fmla="*/ 16 w 20"/>
              <a:gd name="T23" fmla="*/ 20 h 33"/>
              <a:gd name="T24" fmla="*/ 17 w 20"/>
              <a:gd name="T25" fmla="*/ 19 h 33"/>
              <a:gd name="T26" fmla="*/ 18 w 20"/>
              <a:gd name="T27" fmla="*/ 17 h 33"/>
              <a:gd name="T28" fmla="*/ 18 w 20"/>
              <a:gd name="T29" fmla="*/ 16 h 33"/>
              <a:gd name="T30" fmla="*/ 18 w 20"/>
              <a:gd name="T31" fmla="*/ 14 h 33"/>
              <a:gd name="T32" fmla="*/ 16 w 20"/>
              <a:gd name="T33" fmla="*/ 12 h 33"/>
              <a:gd name="T34" fmla="*/ 15 w 20"/>
              <a:gd name="T35" fmla="*/ 11 h 33"/>
              <a:gd name="T36" fmla="*/ 15 w 20"/>
              <a:gd name="T37" fmla="*/ 9 h 33"/>
              <a:gd name="T38" fmla="*/ 17 w 20"/>
              <a:gd name="T39" fmla="*/ 9 h 33"/>
              <a:gd name="T40" fmla="*/ 18 w 20"/>
              <a:gd name="T41" fmla="*/ 8 h 33"/>
              <a:gd name="T42" fmla="*/ 17 w 20"/>
              <a:gd name="T43" fmla="*/ 6 h 33"/>
              <a:gd name="T44" fmla="*/ 17 w 20"/>
              <a:gd name="T45" fmla="*/ 4 h 33"/>
              <a:gd name="T46" fmla="*/ 17 w 20"/>
              <a:gd name="T47" fmla="*/ 2 h 33"/>
              <a:gd name="T48" fmla="*/ 15 w 20"/>
              <a:gd name="T49" fmla="*/ 0 h 33"/>
              <a:gd name="T50" fmla="*/ 14 w 20"/>
              <a:gd name="T51" fmla="*/ 0 h 33"/>
              <a:gd name="T52" fmla="*/ 15 w 20"/>
              <a:gd name="T53" fmla="*/ 2 h 33"/>
              <a:gd name="T54" fmla="*/ 16 w 20"/>
              <a:gd name="T55" fmla="*/ 3 h 33"/>
              <a:gd name="T56" fmla="*/ 15 w 20"/>
              <a:gd name="T57" fmla="*/ 5 h 33"/>
              <a:gd name="T58" fmla="*/ 14 w 20"/>
              <a:gd name="T59" fmla="*/ 6 h 33"/>
              <a:gd name="T60" fmla="*/ 13 w 20"/>
              <a:gd name="T61" fmla="*/ 8 h 33"/>
              <a:gd name="T62" fmla="*/ 12 w 20"/>
              <a:gd name="T63" fmla="*/ 10 h 33"/>
              <a:gd name="T64" fmla="*/ 12 w 20"/>
              <a:gd name="T65" fmla="*/ 11 h 33"/>
              <a:gd name="T66" fmla="*/ 10 w 20"/>
              <a:gd name="T67" fmla="*/ 13 h 33"/>
              <a:gd name="T68" fmla="*/ 9 w 20"/>
              <a:gd name="T69" fmla="*/ 15 h 33"/>
              <a:gd name="T70" fmla="*/ 9 w 20"/>
              <a:gd name="T71" fmla="*/ 16 h 33"/>
              <a:gd name="T72" fmla="*/ 8 w 20"/>
              <a:gd name="T73" fmla="*/ 18 h 33"/>
              <a:gd name="T74" fmla="*/ 7 w 20"/>
              <a:gd name="T75" fmla="*/ 18 h 33"/>
              <a:gd name="T76" fmla="*/ 6 w 20"/>
              <a:gd name="T77" fmla="*/ 17 h 33"/>
              <a:gd name="T78" fmla="*/ 4 w 20"/>
              <a:gd name="T79" fmla="*/ 18 h 33"/>
              <a:gd name="T80" fmla="*/ 3 w 20"/>
              <a:gd name="T81" fmla="*/ 19 h 33"/>
              <a:gd name="T82" fmla="*/ 1 w 20"/>
              <a:gd name="T83" fmla="*/ 21 h 33"/>
              <a:gd name="T84" fmla="*/ 1 w 20"/>
              <a:gd name="T85" fmla="*/ 23 h 33"/>
              <a:gd name="T86" fmla="*/ 0 w 20"/>
              <a:gd name="T87" fmla="*/ 24 h 33"/>
              <a:gd name="T88" fmla="*/ 1 w 20"/>
              <a:gd name="T89" fmla="*/ 24 h 33"/>
              <a:gd name="T90" fmla="*/ 3 w 20"/>
              <a:gd name="T91" fmla="*/ 26 h 33"/>
              <a:gd name="T92" fmla="*/ 4 w 20"/>
              <a:gd name="T93" fmla="*/ 29 h 33"/>
              <a:gd name="T94" fmla="*/ 4 w 20"/>
              <a:gd name="T95" fmla="*/ 31 h 33"/>
              <a:gd name="T96" fmla="*/ 7 w 20"/>
              <a:gd name="T97" fmla="*/ 31 h 33"/>
              <a:gd name="T98" fmla="*/ 8 w 20"/>
              <a:gd name="T99" fmla="*/ 31 h 33"/>
              <a:gd name="T100" fmla="*/ 10 w 20"/>
              <a:gd name="T101" fmla="*/ 3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" h="33">
                <a:moveTo>
                  <a:pt x="10" y="31"/>
                </a:moveTo>
                <a:cubicBezTo>
                  <a:pt x="10" y="31"/>
                  <a:pt x="10" y="31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3" y="31"/>
                  <a:pt x="13" y="31"/>
                  <a:pt x="14" y="31"/>
                </a:cubicBezTo>
                <a:cubicBezTo>
                  <a:pt x="14" y="31"/>
                  <a:pt x="14" y="31"/>
                  <a:pt x="15" y="31"/>
                </a:cubicBezTo>
                <a:cubicBezTo>
                  <a:pt x="15" y="31"/>
                  <a:pt x="15" y="31"/>
                  <a:pt x="16" y="31"/>
                </a:cubicBezTo>
                <a:cubicBezTo>
                  <a:pt x="16" y="31"/>
                  <a:pt x="17" y="31"/>
                  <a:pt x="17" y="31"/>
                </a:cubicBezTo>
                <a:cubicBezTo>
                  <a:pt x="17" y="32"/>
                  <a:pt x="18" y="32"/>
                  <a:pt x="18" y="32"/>
                </a:cubicBezTo>
                <a:cubicBezTo>
                  <a:pt x="18" y="32"/>
                  <a:pt x="18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19" y="30"/>
                  <a:pt x="19" y="29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7"/>
                  <a:pt x="19" y="27"/>
                  <a:pt x="18" y="26"/>
                </a:cubicBezTo>
                <a:cubicBezTo>
                  <a:pt x="18" y="26"/>
                  <a:pt x="18" y="25"/>
                  <a:pt x="17" y="25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20"/>
                  <a:pt x="16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17" y="12"/>
                  <a:pt x="17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8" y="8"/>
                  <a:pt x="17" y="7"/>
                </a:cubicBezTo>
                <a:cubicBezTo>
                  <a:pt x="17" y="7"/>
                  <a:pt x="17" y="7"/>
                  <a:pt x="17" y="6"/>
                </a:cubicBezTo>
                <a:cubicBezTo>
                  <a:pt x="17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2"/>
                  <a:pt x="17" y="2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6" y="2"/>
                  <a:pt x="16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5"/>
                  <a:pt x="15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6"/>
                </a:cubicBezTo>
                <a:cubicBezTo>
                  <a:pt x="14" y="6"/>
                  <a:pt x="14" y="6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9"/>
                  <a:pt x="13" y="9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2" y="11"/>
                  <a:pt x="12" y="11"/>
                </a:cubicBezTo>
                <a:cubicBezTo>
                  <a:pt x="11" y="11"/>
                  <a:pt x="11" y="12"/>
                  <a:pt x="11" y="12"/>
                </a:cubicBezTo>
                <a:cubicBezTo>
                  <a:pt x="11" y="12"/>
                  <a:pt x="11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9" y="15"/>
                </a:cubicBezTo>
                <a:cubicBezTo>
                  <a:pt x="9" y="15"/>
                  <a:pt x="9" y="15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8" y="18"/>
                </a:cubicBezTo>
                <a:cubicBezTo>
                  <a:pt x="8" y="18"/>
                  <a:pt x="8" y="19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7"/>
                  <a:pt x="4" y="18"/>
                  <a:pt x="4" y="18"/>
                </a:cubicBezTo>
                <a:cubicBezTo>
                  <a:pt x="4" y="18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1" y="24"/>
                  <a:pt x="1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2" y="25"/>
                  <a:pt x="2" y="26"/>
                  <a:pt x="3" y="26"/>
                </a:cubicBezTo>
                <a:cubicBezTo>
                  <a:pt x="3" y="27"/>
                  <a:pt x="3" y="27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30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6" y="31"/>
                  <a:pt x="7" y="31"/>
                </a:cubicBezTo>
                <a:cubicBezTo>
                  <a:pt x="7" y="31"/>
                  <a:pt x="7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9" y="31"/>
                </a:cubicBezTo>
                <a:cubicBezTo>
                  <a:pt x="9" y="30"/>
                  <a:pt x="9" y="31"/>
                  <a:pt x="10" y="3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3" name="Freeform 107">
            <a:extLst>
              <a:ext uri="{FF2B5EF4-FFF2-40B4-BE49-F238E27FC236}">
                <a16:creationId xmlns:a16="http://schemas.microsoft.com/office/drawing/2014/main" id="{863A5044-FEAA-094F-B3D1-7B3F880E3D2C}"/>
              </a:ext>
            </a:extLst>
          </p:cNvPr>
          <p:cNvSpPr>
            <a:spLocks/>
          </p:cNvSpPr>
          <p:nvPr/>
        </p:nvSpPr>
        <p:spPr bwMode="auto">
          <a:xfrm>
            <a:off x="5086301" y="3963204"/>
            <a:ext cx="247268" cy="201856"/>
          </a:xfrm>
          <a:custGeom>
            <a:avLst/>
            <a:gdLst>
              <a:gd name="T0" fmla="*/ 18 w 19"/>
              <a:gd name="T1" fmla="*/ 10 h 16"/>
              <a:gd name="T2" fmla="*/ 18 w 19"/>
              <a:gd name="T3" fmla="*/ 8 h 16"/>
              <a:gd name="T4" fmla="*/ 18 w 19"/>
              <a:gd name="T5" fmla="*/ 7 h 16"/>
              <a:gd name="T6" fmla="*/ 17 w 19"/>
              <a:gd name="T7" fmla="*/ 5 h 16"/>
              <a:gd name="T8" fmla="*/ 17 w 19"/>
              <a:gd name="T9" fmla="*/ 3 h 16"/>
              <a:gd name="T10" fmla="*/ 16 w 19"/>
              <a:gd name="T11" fmla="*/ 1 h 16"/>
              <a:gd name="T12" fmla="*/ 14 w 19"/>
              <a:gd name="T13" fmla="*/ 1 h 16"/>
              <a:gd name="T14" fmla="*/ 12 w 19"/>
              <a:gd name="T15" fmla="*/ 1 h 16"/>
              <a:gd name="T16" fmla="*/ 11 w 19"/>
              <a:gd name="T17" fmla="*/ 2 h 16"/>
              <a:gd name="T18" fmla="*/ 9 w 19"/>
              <a:gd name="T19" fmla="*/ 1 h 16"/>
              <a:gd name="T20" fmla="*/ 7 w 19"/>
              <a:gd name="T21" fmla="*/ 1 h 16"/>
              <a:gd name="T22" fmla="*/ 5 w 19"/>
              <a:gd name="T23" fmla="*/ 0 h 16"/>
              <a:gd name="T24" fmla="*/ 4 w 19"/>
              <a:gd name="T25" fmla="*/ 0 h 16"/>
              <a:gd name="T26" fmla="*/ 4 w 19"/>
              <a:gd name="T27" fmla="*/ 2 h 16"/>
              <a:gd name="T28" fmla="*/ 2 w 19"/>
              <a:gd name="T29" fmla="*/ 3 h 16"/>
              <a:gd name="T30" fmla="*/ 1 w 19"/>
              <a:gd name="T31" fmla="*/ 4 h 16"/>
              <a:gd name="T32" fmla="*/ 1 w 19"/>
              <a:gd name="T33" fmla="*/ 5 h 16"/>
              <a:gd name="T34" fmla="*/ 2 w 19"/>
              <a:gd name="T35" fmla="*/ 7 h 16"/>
              <a:gd name="T36" fmla="*/ 3 w 19"/>
              <a:gd name="T37" fmla="*/ 8 h 16"/>
              <a:gd name="T38" fmla="*/ 4 w 19"/>
              <a:gd name="T39" fmla="*/ 9 h 16"/>
              <a:gd name="T40" fmla="*/ 5 w 19"/>
              <a:gd name="T41" fmla="*/ 10 h 16"/>
              <a:gd name="T42" fmla="*/ 6 w 19"/>
              <a:gd name="T43" fmla="*/ 10 h 16"/>
              <a:gd name="T44" fmla="*/ 7 w 19"/>
              <a:gd name="T45" fmla="*/ 8 h 16"/>
              <a:gd name="T46" fmla="*/ 9 w 19"/>
              <a:gd name="T47" fmla="*/ 8 h 16"/>
              <a:gd name="T48" fmla="*/ 11 w 19"/>
              <a:gd name="T49" fmla="*/ 9 h 16"/>
              <a:gd name="T50" fmla="*/ 12 w 19"/>
              <a:gd name="T51" fmla="*/ 11 h 16"/>
              <a:gd name="T52" fmla="*/ 11 w 19"/>
              <a:gd name="T53" fmla="*/ 12 h 16"/>
              <a:gd name="T54" fmla="*/ 12 w 19"/>
              <a:gd name="T55" fmla="*/ 12 h 16"/>
              <a:gd name="T56" fmla="*/ 14 w 19"/>
              <a:gd name="T57" fmla="*/ 12 h 16"/>
              <a:gd name="T58" fmla="*/ 14 w 19"/>
              <a:gd name="T59" fmla="*/ 14 h 16"/>
              <a:gd name="T60" fmla="*/ 15 w 19"/>
              <a:gd name="T61" fmla="*/ 15 h 16"/>
              <a:gd name="T62" fmla="*/ 17 w 19"/>
              <a:gd name="T63" fmla="*/ 14 h 16"/>
              <a:gd name="T64" fmla="*/ 18 w 19"/>
              <a:gd name="T65" fmla="*/ 14 h 16"/>
              <a:gd name="T66" fmla="*/ 17 w 19"/>
              <a:gd name="T67" fmla="*/ 12 h 16"/>
              <a:gd name="T68" fmla="*/ 19 w 19"/>
              <a:gd name="T69" fmla="*/ 12 h 16"/>
              <a:gd name="T70" fmla="*/ 18 w 19"/>
              <a:gd name="T71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" h="16">
                <a:moveTo>
                  <a:pt x="18" y="11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8"/>
                </a:cubicBezTo>
                <a:cubicBezTo>
                  <a:pt x="18" y="8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5"/>
                  <a:pt x="18" y="5"/>
                  <a:pt x="17" y="5"/>
                </a:cubicBezTo>
                <a:cubicBezTo>
                  <a:pt x="17" y="5"/>
                  <a:pt x="17" y="5"/>
                  <a:pt x="17" y="4"/>
                </a:cubicBezTo>
                <a:cubicBezTo>
                  <a:pt x="16" y="4"/>
                  <a:pt x="17" y="4"/>
                  <a:pt x="17" y="3"/>
                </a:cubicBezTo>
                <a:cubicBezTo>
                  <a:pt x="16" y="3"/>
                  <a:pt x="16" y="3"/>
                  <a:pt x="16" y="2"/>
                </a:cubicBezTo>
                <a:cubicBezTo>
                  <a:pt x="16" y="2"/>
                  <a:pt x="16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5" y="0"/>
                  <a:pt x="15" y="1"/>
                  <a:pt x="14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13" y="2"/>
                  <a:pt x="12" y="1"/>
                  <a:pt x="12" y="1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4" y="2"/>
                  <a:pt x="4" y="2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8"/>
                  <a:pt x="3" y="8"/>
                  <a:pt x="3" y="8"/>
                </a:cubicBezTo>
                <a:cubicBezTo>
                  <a:pt x="3" y="8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6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7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9"/>
                </a:cubicBezTo>
                <a:cubicBezTo>
                  <a:pt x="11" y="9"/>
                  <a:pt x="11" y="9"/>
                  <a:pt x="11" y="10"/>
                </a:cubicBezTo>
                <a:cubicBezTo>
                  <a:pt x="11" y="10"/>
                  <a:pt x="12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1" y="11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3" y="11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3"/>
                  <a:pt x="14" y="14"/>
                </a:cubicBezTo>
                <a:cubicBezTo>
                  <a:pt x="14" y="14"/>
                  <a:pt x="14" y="15"/>
                  <a:pt x="14" y="15"/>
                </a:cubicBezTo>
                <a:cubicBezTo>
                  <a:pt x="15" y="15"/>
                  <a:pt x="15" y="16"/>
                  <a:pt x="15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7" y="12"/>
                  <a:pt x="17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8" y="12"/>
                  <a:pt x="19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19" y="11"/>
                  <a:pt x="18" y="11"/>
                  <a:pt x="18" y="1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4" name="Freeform 108">
            <a:extLst>
              <a:ext uri="{FF2B5EF4-FFF2-40B4-BE49-F238E27FC236}">
                <a16:creationId xmlns:a16="http://schemas.microsoft.com/office/drawing/2014/main" id="{F29D7A7A-7F48-4340-98B1-A27F37DE677B}"/>
              </a:ext>
            </a:extLst>
          </p:cNvPr>
          <p:cNvSpPr>
            <a:spLocks/>
          </p:cNvSpPr>
          <p:nvPr/>
        </p:nvSpPr>
        <p:spPr bwMode="auto">
          <a:xfrm>
            <a:off x="5139559" y="396320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5" name="Freeform 109">
            <a:extLst>
              <a:ext uri="{FF2B5EF4-FFF2-40B4-BE49-F238E27FC236}">
                <a16:creationId xmlns:a16="http://schemas.microsoft.com/office/drawing/2014/main" id="{B5B9CCE6-9417-A442-8263-D90445458D13}"/>
              </a:ext>
            </a:extLst>
          </p:cNvPr>
          <p:cNvSpPr>
            <a:spLocks/>
          </p:cNvSpPr>
          <p:nvPr/>
        </p:nvSpPr>
        <p:spPr bwMode="auto">
          <a:xfrm>
            <a:off x="5086301" y="402616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6" name="Freeform 110">
            <a:extLst>
              <a:ext uri="{FF2B5EF4-FFF2-40B4-BE49-F238E27FC236}">
                <a16:creationId xmlns:a16="http://schemas.microsoft.com/office/drawing/2014/main" id="{A09AB760-9B3A-3A49-BC4A-EB7644A52CC7}"/>
              </a:ext>
            </a:extLst>
          </p:cNvPr>
          <p:cNvSpPr>
            <a:spLocks/>
          </p:cNvSpPr>
          <p:nvPr/>
        </p:nvSpPr>
        <p:spPr bwMode="auto">
          <a:xfrm>
            <a:off x="5474321" y="4015056"/>
            <a:ext cx="142655" cy="238893"/>
          </a:xfrm>
          <a:custGeom>
            <a:avLst/>
            <a:gdLst>
              <a:gd name="T0" fmla="*/ 11 w 11"/>
              <a:gd name="T1" fmla="*/ 12 h 19"/>
              <a:gd name="T2" fmla="*/ 11 w 11"/>
              <a:gd name="T3" fmla="*/ 11 h 19"/>
              <a:gd name="T4" fmla="*/ 11 w 11"/>
              <a:gd name="T5" fmla="*/ 10 h 19"/>
              <a:gd name="T6" fmla="*/ 11 w 11"/>
              <a:gd name="T7" fmla="*/ 8 h 19"/>
              <a:gd name="T8" fmla="*/ 10 w 11"/>
              <a:gd name="T9" fmla="*/ 6 h 19"/>
              <a:gd name="T10" fmla="*/ 10 w 11"/>
              <a:gd name="T11" fmla="*/ 5 h 19"/>
              <a:gd name="T12" fmla="*/ 10 w 11"/>
              <a:gd name="T13" fmla="*/ 3 h 19"/>
              <a:gd name="T14" fmla="*/ 10 w 11"/>
              <a:gd name="T15" fmla="*/ 2 h 19"/>
              <a:gd name="T16" fmla="*/ 10 w 11"/>
              <a:gd name="T17" fmla="*/ 1 h 19"/>
              <a:gd name="T18" fmla="*/ 10 w 11"/>
              <a:gd name="T19" fmla="*/ 1 h 19"/>
              <a:gd name="T20" fmla="*/ 9 w 11"/>
              <a:gd name="T21" fmla="*/ 1 h 19"/>
              <a:gd name="T22" fmla="*/ 7 w 11"/>
              <a:gd name="T23" fmla="*/ 0 h 19"/>
              <a:gd name="T24" fmla="*/ 7 w 11"/>
              <a:gd name="T25" fmla="*/ 1 h 19"/>
              <a:gd name="T26" fmla="*/ 6 w 11"/>
              <a:gd name="T27" fmla="*/ 1 h 19"/>
              <a:gd name="T28" fmla="*/ 5 w 11"/>
              <a:gd name="T29" fmla="*/ 1 h 19"/>
              <a:gd name="T30" fmla="*/ 3 w 11"/>
              <a:gd name="T31" fmla="*/ 1 h 19"/>
              <a:gd name="T32" fmla="*/ 2 w 11"/>
              <a:gd name="T33" fmla="*/ 1 h 19"/>
              <a:gd name="T34" fmla="*/ 1 w 11"/>
              <a:gd name="T35" fmla="*/ 2 h 19"/>
              <a:gd name="T36" fmla="*/ 1 w 11"/>
              <a:gd name="T37" fmla="*/ 3 h 19"/>
              <a:gd name="T38" fmla="*/ 1 w 11"/>
              <a:gd name="T39" fmla="*/ 4 h 19"/>
              <a:gd name="T40" fmla="*/ 1 w 11"/>
              <a:gd name="T41" fmla="*/ 5 h 19"/>
              <a:gd name="T42" fmla="*/ 1 w 11"/>
              <a:gd name="T43" fmla="*/ 5 h 19"/>
              <a:gd name="T44" fmla="*/ 2 w 11"/>
              <a:gd name="T45" fmla="*/ 6 h 19"/>
              <a:gd name="T46" fmla="*/ 1 w 11"/>
              <a:gd name="T47" fmla="*/ 7 h 19"/>
              <a:gd name="T48" fmla="*/ 1 w 11"/>
              <a:gd name="T49" fmla="*/ 8 h 19"/>
              <a:gd name="T50" fmla="*/ 1 w 11"/>
              <a:gd name="T51" fmla="*/ 9 h 19"/>
              <a:gd name="T52" fmla="*/ 1 w 11"/>
              <a:gd name="T53" fmla="*/ 11 h 19"/>
              <a:gd name="T54" fmla="*/ 0 w 11"/>
              <a:gd name="T55" fmla="*/ 12 h 19"/>
              <a:gd name="T56" fmla="*/ 0 w 11"/>
              <a:gd name="T57" fmla="*/ 13 h 19"/>
              <a:gd name="T58" fmla="*/ 0 w 11"/>
              <a:gd name="T59" fmla="*/ 14 h 19"/>
              <a:gd name="T60" fmla="*/ 0 w 11"/>
              <a:gd name="T61" fmla="*/ 16 h 19"/>
              <a:gd name="T62" fmla="*/ 1 w 11"/>
              <a:gd name="T63" fmla="*/ 17 h 19"/>
              <a:gd name="T64" fmla="*/ 1 w 11"/>
              <a:gd name="T65" fmla="*/ 18 h 19"/>
              <a:gd name="T66" fmla="*/ 1 w 11"/>
              <a:gd name="T67" fmla="*/ 18 h 19"/>
              <a:gd name="T68" fmla="*/ 2 w 11"/>
              <a:gd name="T69" fmla="*/ 18 h 19"/>
              <a:gd name="T70" fmla="*/ 2 w 11"/>
              <a:gd name="T71" fmla="*/ 19 h 19"/>
              <a:gd name="T72" fmla="*/ 3 w 11"/>
              <a:gd name="T73" fmla="*/ 18 h 19"/>
              <a:gd name="T74" fmla="*/ 5 w 11"/>
              <a:gd name="T75" fmla="*/ 18 h 19"/>
              <a:gd name="T76" fmla="*/ 6 w 11"/>
              <a:gd name="T77" fmla="*/ 17 h 19"/>
              <a:gd name="T78" fmla="*/ 7 w 11"/>
              <a:gd name="T79" fmla="*/ 17 h 19"/>
              <a:gd name="T80" fmla="*/ 7 w 11"/>
              <a:gd name="T81" fmla="*/ 17 h 19"/>
              <a:gd name="T82" fmla="*/ 8 w 11"/>
              <a:gd name="T83" fmla="*/ 16 h 19"/>
              <a:gd name="T84" fmla="*/ 9 w 11"/>
              <a:gd name="T85" fmla="*/ 16 h 19"/>
              <a:gd name="T86" fmla="*/ 10 w 11"/>
              <a:gd name="T87" fmla="*/ 16 h 19"/>
              <a:gd name="T88" fmla="*/ 11 w 11"/>
              <a:gd name="T89" fmla="*/ 15 h 19"/>
              <a:gd name="T90" fmla="*/ 11 w 11"/>
              <a:gd name="T91" fmla="*/ 15 h 19"/>
              <a:gd name="T92" fmla="*/ 11 w 11"/>
              <a:gd name="T93" fmla="*/ 15 h 19"/>
              <a:gd name="T94" fmla="*/ 11 w 11"/>
              <a:gd name="T95" fmla="*/ 14 h 19"/>
              <a:gd name="T96" fmla="*/ 11 w 11"/>
              <a:gd name="T97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" h="19">
                <a:moveTo>
                  <a:pt x="11" y="12"/>
                </a:moveTo>
                <a:cubicBezTo>
                  <a:pt x="10" y="12"/>
                  <a:pt x="11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8"/>
                </a:cubicBezTo>
                <a:cubicBezTo>
                  <a:pt x="11" y="7"/>
                  <a:pt x="10" y="7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3" y="1"/>
                </a:cubicBezTo>
                <a:cubicBezTo>
                  <a:pt x="3" y="1"/>
                  <a:pt x="2" y="0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1" y="9"/>
                  <a:pt x="1" y="9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3" y="19"/>
                  <a:pt x="3" y="18"/>
                  <a:pt x="3" y="18"/>
                </a:cubicBezTo>
                <a:cubicBezTo>
                  <a:pt x="4" y="18"/>
                  <a:pt x="4" y="18"/>
                  <a:pt x="5" y="18"/>
                </a:cubicBezTo>
                <a:cubicBezTo>
                  <a:pt x="5" y="18"/>
                  <a:pt x="5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6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7" name="Freeform 111">
            <a:extLst>
              <a:ext uri="{FF2B5EF4-FFF2-40B4-BE49-F238E27FC236}">
                <a16:creationId xmlns:a16="http://schemas.microsoft.com/office/drawing/2014/main" id="{1825F97F-64DF-274B-8657-FFA889F9298B}"/>
              </a:ext>
            </a:extLst>
          </p:cNvPr>
          <p:cNvSpPr>
            <a:spLocks/>
          </p:cNvSpPr>
          <p:nvPr/>
        </p:nvSpPr>
        <p:spPr bwMode="auto">
          <a:xfrm>
            <a:off x="5966956" y="4568769"/>
            <a:ext cx="64670" cy="62964"/>
          </a:xfrm>
          <a:custGeom>
            <a:avLst/>
            <a:gdLst>
              <a:gd name="T0" fmla="*/ 2 w 5"/>
              <a:gd name="T1" fmla="*/ 2 h 5"/>
              <a:gd name="T2" fmla="*/ 3 w 5"/>
              <a:gd name="T3" fmla="*/ 2 h 5"/>
              <a:gd name="T4" fmla="*/ 4 w 5"/>
              <a:gd name="T5" fmla="*/ 2 h 5"/>
              <a:gd name="T6" fmla="*/ 5 w 5"/>
              <a:gd name="T7" fmla="*/ 2 h 5"/>
              <a:gd name="T8" fmla="*/ 4 w 5"/>
              <a:gd name="T9" fmla="*/ 1 h 5"/>
              <a:gd name="T10" fmla="*/ 3 w 5"/>
              <a:gd name="T11" fmla="*/ 1 h 5"/>
              <a:gd name="T12" fmla="*/ 2 w 5"/>
              <a:gd name="T13" fmla="*/ 1 h 5"/>
              <a:gd name="T14" fmla="*/ 1 w 5"/>
              <a:gd name="T15" fmla="*/ 2 h 5"/>
              <a:gd name="T16" fmla="*/ 0 w 5"/>
              <a:gd name="T17" fmla="*/ 2 h 5"/>
              <a:gd name="T18" fmla="*/ 0 w 5"/>
              <a:gd name="T19" fmla="*/ 3 h 5"/>
              <a:gd name="T20" fmla="*/ 0 w 5"/>
              <a:gd name="T21" fmla="*/ 3 h 5"/>
              <a:gd name="T22" fmla="*/ 0 w 5"/>
              <a:gd name="T23" fmla="*/ 3 h 5"/>
              <a:gd name="T24" fmla="*/ 1 w 5"/>
              <a:gd name="T25" fmla="*/ 4 h 5"/>
              <a:gd name="T26" fmla="*/ 1 w 5"/>
              <a:gd name="T27" fmla="*/ 5 h 5"/>
              <a:gd name="T28" fmla="*/ 1 w 5"/>
              <a:gd name="T29" fmla="*/ 5 h 5"/>
              <a:gd name="T30" fmla="*/ 1 w 5"/>
              <a:gd name="T31" fmla="*/ 4 h 5"/>
              <a:gd name="T32" fmla="*/ 2 w 5"/>
              <a:gd name="T33" fmla="*/ 3 h 5"/>
              <a:gd name="T34" fmla="*/ 2 w 5"/>
              <a:gd name="T3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" h="5">
                <a:moveTo>
                  <a:pt x="2" y="2"/>
                </a:move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2" y="4"/>
                  <a:pt x="1" y="4"/>
                  <a:pt x="2" y="3"/>
                </a:cubicBezTo>
                <a:cubicBezTo>
                  <a:pt x="2" y="3"/>
                  <a:pt x="2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8" name="Freeform 112">
            <a:extLst>
              <a:ext uri="{FF2B5EF4-FFF2-40B4-BE49-F238E27FC236}">
                <a16:creationId xmlns:a16="http://schemas.microsoft.com/office/drawing/2014/main" id="{F497EC34-7B18-1244-8AC8-313D9DC0377E}"/>
              </a:ext>
            </a:extLst>
          </p:cNvPr>
          <p:cNvSpPr>
            <a:spLocks/>
          </p:cNvSpPr>
          <p:nvPr/>
        </p:nvSpPr>
        <p:spPr bwMode="auto">
          <a:xfrm>
            <a:off x="5953641" y="4631733"/>
            <a:ext cx="414649" cy="453711"/>
          </a:xfrm>
          <a:custGeom>
            <a:avLst/>
            <a:gdLst>
              <a:gd name="T0" fmla="*/ 31 w 32"/>
              <a:gd name="T1" fmla="*/ 18 h 36"/>
              <a:gd name="T2" fmla="*/ 31 w 32"/>
              <a:gd name="T3" fmla="*/ 15 h 36"/>
              <a:gd name="T4" fmla="*/ 30 w 32"/>
              <a:gd name="T5" fmla="*/ 15 h 36"/>
              <a:gd name="T6" fmla="*/ 28 w 32"/>
              <a:gd name="T7" fmla="*/ 15 h 36"/>
              <a:gd name="T8" fmla="*/ 27 w 32"/>
              <a:gd name="T9" fmla="*/ 15 h 36"/>
              <a:gd name="T10" fmla="*/ 27 w 32"/>
              <a:gd name="T11" fmla="*/ 12 h 36"/>
              <a:gd name="T12" fmla="*/ 26 w 32"/>
              <a:gd name="T13" fmla="*/ 9 h 36"/>
              <a:gd name="T14" fmla="*/ 26 w 32"/>
              <a:gd name="T15" fmla="*/ 6 h 36"/>
              <a:gd name="T16" fmla="*/ 26 w 32"/>
              <a:gd name="T17" fmla="*/ 4 h 36"/>
              <a:gd name="T18" fmla="*/ 23 w 32"/>
              <a:gd name="T19" fmla="*/ 4 h 36"/>
              <a:gd name="T20" fmla="*/ 22 w 32"/>
              <a:gd name="T21" fmla="*/ 3 h 36"/>
              <a:gd name="T22" fmla="*/ 20 w 32"/>
              <a:gd name="T23" fmla="*/ 4 h 36"/>
              <a:gd name="T24" fmla="*/ 20 w 32"/>
              <a:gd name="T25" fmla="*/ 6 h 36"/>
              <a:gd name="T26" fmla="*/ 18 w 32"/>
              <a:gd name="T27" fmla="*/ 6 h 36"/>
              <a:gd name="T28" fmla="*/ 16 w 32"/>
              <a:gd name="T29" fmla="*/ 7 h 36"/>
              <a:gd name="T30" fmla="*/ 14 w 32"/>
              <a:gd name="T31" fmla="*/ 5 h 36"/>
              <a:gd name="T32" fmla="*/ 13 w 32"/>
              <a:gd name="T33" fmla="*/ 3 h 36"/>
              <a:gd name="T34" fmla="*/ 13 w 32"/>
              <a:gd name="T35" fmla="*/ 1 h 36"/>
              <a:gd name="T36" fmla="*/ 12 w 32"/>
              <a:gd name="T37" fmla="*/ 0 h 36"/>
              <a:gd name="T38" fmla="*/ 8 w 32"/>
              <a:gd name="T39" fmla="*/ 0 h 36"/>
              <a:gd name="T40" fmla="*/ 5 w 32"/>
              <a:gd name="T41" fmla="*/ 0 h 36"/>
              <a:gd name="T42" fmla="*/ 3 w 32"/>
              <a:gd name="T43" fmla="*/ 1 h 36"/>
              <a:gd name="T44" fmla="*/ 2 w 32"/>
              <a:gd name="T45" fmla="*/ 1 h 36"/>
              <a:gd name="T46" fmla="*/ 2 w 32"/>
              <a:gd name="T47" fmla="*/ 3 h 36"/>
              <a:gd name="T48" fmla="*/ 3 w 32"/>
              <a:gd name="T49" fmla="*/ 5 h 36"/>
              <a:gd name="T50" fmla="*/ 4 w 32"/>
              <a:gd name="T51" fmla="*/ 7 h 36"/>
              <a:gd name="T52" fmla="*/ 4 w 32"/>
              <a:gd name="T53" fmla="*/ 9 h 36"/>
              <a:gd name="T54" fmla="*/ 4 w 32"/>
              <a:gd name="T55" fmla="*/ 12 h 36"/>
              <a:gd name="T56" fmla="*/ 5 w 32"/>
              <a:gd name="T57" fmla="*/ 14 h 36"/>
              <a:gd name="T58" fmla="*/ 5 w 32"/>
              <a:gd name="T59" fmla="*/ 18 h 36"/>
              <a:gd name="T60" fmla="*/ 4 w 32"/>
              <a:gd name="T61" fmla="*/ 18 h 36"/>
              <a:gd name="T62" fmla="*/ 3 w 32"/>
              <a:gd name="T63" fmla="*/ 21 h 36"/>
              <a:gd name="T64" fmla="*/ 2 w 32"/>
              <a:gd name="T65" fmla="*/ 22 h 36"/>
              <a:gd name="T66" fmla="*/ 2 w 32"/>
              <a:gd name="T67" fmla="*/ 25 h 36"/>
              <a:gd name="T68" fmla="*/ 1 w 32"/>
              <a:gd name="T69" fmla="*/ 27 h 36"/>
              <a:gd name="T70" fmla="*/ 0 w 32"/>
              <a:gd name="T71" fmla="*/ 30 h 36"/>
              <a:gd name="T72" fmla="*/ 0 w 32"/>
              <a:gd name="T73" fmla="*/ 33 h 36"/>
              <a:gd name="T74" fmla="*/ 1 w 32"/>
              <a:gd name="T75" fmla="*/ 33 h 36"/>
              <a:gd name="T76" fmla="*/ 3 w 32"/>
              <a:gd name="T77" fmla="*/ 32 h 36"/>
              <a:gd name="T78" fmla="*/ 5 w 32"/>
              <a:gd name="T79" fmla="*/ 33 h 36"/>
              <a:gd name="T80" fmla="*/ 8 w 32"/>
              <a:gd name="T81" fmla="*/ 33 h 36"/>
              <a:gd name="T82" fmla="*/ 12 w 32"/>
              <a:gd name="T83" fmla="*/ 33 h 36"/>
              <a:gd name="T84" fmla="*/ 15 w 32"/>
              <a:gd name="T85" fmla="*/ 33 h 36"/>
              <a:gd name="T86" fmla="*/ 17 w 32"/>
              <a:gd name="T87" fmla="*/ 34 h 36"/>
              <a:gd name="T88" fmla="*/ 20 w 32"/>
              <a:gd name="T89" fmla="*/ 35 h 36"/>
              <a:gd name="T90" fmla="*/ 23 w 32"/>
              <a:gd name="T91" fmla="*/ 35 h 36"/>
              <a:gd name="T92" fmla="*/ 24 w 32"/>
              <a:gd name="T93" fmla="*/ 35 h 36"/>
              <a:gd name="T94" fmla="*/ 28 w 32"/>
              <a:gd name="T95" fmla="*/ 35 h 36"/>
              <a:gd name="T96" fmla="*/ 29 w 32"/>
              <a:gd name="T97" fmla="*/ 34 h 36"/>
              <a:gd name="T98" fmla="*/ 26 w 32"/>
              <a:gd name="T99" fmla="*/ 27 h 36"/>
              <a:gd name="T100" fmla="*/ 26 w 32"/>
              <a:gd name="T101" fmla="*/ 22 h 36"/>
              <a:gd name="T102" fmla="*/ 27 w 32"/>
              <a:gd name="T103" fmla="*/ 21 h 36"/>
              <a:gd name="T104" fmla="*/ 30 w 32"/>
              <a:gd name="T105" fmla="*/ 21 h 36"/>
              <a:gd name="T106" fmla="*/ 31 w 32"/>
              <a:gd name="T107" fmla="*/ 2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6"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6"/>
                  <a:pt x="31" y="16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0" y="15"/>
                </a:cubicBezTo>
                <a:cubicBezTo>
                  <a:pt x="30" y="15"/>
                  <a:pt x="29" y="15"/>
                  <a:pt x="29" y="15"/>
                </a:cubicBezTo>
                <a:cubicBezTo>
                  <a:pt x="29" y="15"/>
                  <a:pt x="28" y="15"/>
                  <a:pt x="28" y="15"/>
                </a:cubicBezTo>
                <a:cubicBezTo>
                  <a:pt x="28" y="15"/>
                  <a:pt x="27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6" y="11"/>
                  <a:pt x="26" y="11"/>
                </a:cubicBezTo>
                <a:cubicBezTo>
                  <a:pt x="26" y="10"/>
                  <a:pt x="26" y="10"/>
                  <a:pt x="26" y="9"/>
                </a:cubicBezTo>
                <a:cubicBezTo>
                  <a:pt x="26" y="8"/>
                  <a:pt x="26" y="8"/>
                  <a:pt x="26" y="7"/>
                </a:cubicBezTo>
                <a:cubicBezTo>
                  <a:pt x="26" y="7"/>
                  <a:pt x="26" y="7"/>
                  <a:pt x="26" y="6"/>
                </a:cubicBezTo>
                <a:cubicBezTo>
                  <a:pt x="26" y="6"/>
                  <a:pt x="26" y="6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3" y="5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3"/>
                  <a:pt x="22" y="4"/>
                  <a:pt x="22" y="3"/>
                </a:cubicBezTo>
                <a:cubicBezTo>
                  <a:pt x="21" y="3"/>
                  <a:pt x="21" y="3"/>
                  <a:pt x="21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7"/>
                  <a:pt x="16" y="7"/>
                </a:cubicBezTo>
                <a:cubicBezTo>
                  <a:pt x="15" y="7"/>
                  <a:pt x="15" y="6"/>
                  <a:pt x="15" y="6"/>
                </a:cubicBezTo>
                <a:cubicBezTo>
                  <a:pt x="14" y="6"/>
                  <a:pt x="14" y="5"/>
                  <a:pt x="14" y="5"/>
                </a:cubicBezTo>
                <a:cubicBezTo>
                  <a:pt x="14" y="5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2" y="2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5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6" y="15"/>
                  <a:pt x="6" y="16"/>
                </a:cubicBezTo>
                <a:cubicBezTo>
                  <a:pt x="6" y="17"/>
                  <a:pt x="5" y="17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20"/>
                  <a:pt x="3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3"/>
                  <a:pt x="2" y="23"/>
                  <a:pt x="2" y="24"/>
                </a:cubicBezTo>
                <a:cubicBezTo>
                  <a:pt x="2" y="24"/>
                  <a:pt x="2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8"/>
                  <a:pt x="0" y="28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0" y="32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3" y="33"/>
                  <a:pt x="3" y="32"/>
                  <a:pt x="3" y="32"/>
                </a:cubicBezTo>
                <a:cubicBezTo>
                  <a:pt x="3" y="32"/>
                  <a:pt x="4" y="33"/>
                  <a:pt x="4" y="33"/>
                </a:cubicBezTo>
                <a:cubicBezTo>
                  <a:pt x="4" y="33"/>
                  <a:pt x="4" y="33"/>
                  <a:pt x="5" y="33"/>
                </a:cubicBezTo>
                <a:cubicBezTo>
                  <a:pt x="5" y="33"/>
                  <a:pt x="5" y="33"/>
                  <a:pt x="6" y="34"/>
                </a:cubicBezTo>
                <a:cubicBezTo>
                  <a:pt x="7" y="34"/>
                  <a:pt x="7" y="33"/>
                  <a:pt x="8" y="33"/>
                </a:cubicBezTo>
                <a:cubicBezTo>
                  <a:pt x="9" y="33"/>
                  <a:pt x="9" y="33"/>
                  <a:pt x="10" y="33"/>
                </a:cubicBezTo>
                <a:cubicBezTo>
                  <a:pt x="10" y="33"/>
                  <a:pt x="11" y="33"/>
                  <a:pt x="12" y="33"/>
                </a:cubicBezTo>
                <a:cubicBezTo>
                  <a:pt x="12" y="33"/>
                  <a:pt x="13" y="33"/>
                  <a:pt x="13" y="34"/>
                </a:cubicBezTo>
                <a:cubicBezTo>
                  <a:pt x="14" y="34"/>
                  <a:pt x="14" y="33"/>
                  <a:pt x="15" y="33"/>
                </a:cubicBezTo>
                <a:cubicBezTo>
                  <a:pt x="16" y="33"/>
                  <a:pt x="16" y="33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5"/>
                  <a:pt x="20" y="35"/>
                </a:cubicBezTo>
                <a:cubicBezTo>
                  <a:pt x="21" y="35"/>
                  <a:pt x="21" y="35"/>
                  <a:pt x="22" y="35"/>
                </a:cubicBezTo>
                <a:cubicBezTo>
                  <a:pt x="22" y="35"/>
                  <a:pt x="22" y="35"/>
                  <a:pt x="23" y="35"/>
                </a:cubicBezTo>
                <a:cubicBezTo>
                  <a:pt x="23" y="36"/>
                  <a:pt x="23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4"/>
                  <a:pt x="28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9"/>
                  <a:pt x="26" y="28"/>
                  <a:pt x="26" y="27"/>
                </a:cubicBezTo>
                <a:cubicBezTo>
                  <a:pt x="26" y="26"/>
                  <a:pt x="26" y="25"/>
                  <a:pt x="26" y="24"/>
                </a:cubicBezTo>
                <a:cubicBezTo>
                  <a:pt x="26" y="24"/>
                  <a:pt x="26" y="23"/>
                  <a:pt x="26" y="22"/>
                </a:cubicBezTo>
                <a:cubicBezTo>
                  <a:pt x="26" y="22"/>
                  <a:pt x="26" y="21"/>
                  <a:pt x="26" y="21"/>
                </a:cubicBezTo>
                <a:cubicBezTo>
                  <a:pt x="26" y="21"/>
                  <a:pt x="27" y="21"/>
                  <a:pt x="27" y="21"/>
                </a:cubicBezTo>
                <a:cubicBezTo>
                  <a:pt x="28" y="21"/>
                  <a:pt x="28" y="21"/>
                  <a:pt x="29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1" y="21"/>
                  <a:pt x="31" y="21"/>
                </a:cubicBezTo>
                <a:cubicBezTo>
                  <a:pt x="32" y="21"/>
                  <a:pt x="31" y="20"/>
                  <a:pt x="31" y="20"/>
                </a:cubicBezTo>
                <a:cubicBezTo>
                  <a:pt x="31" y="19"/>
                  <a:pt x="31" y="19"/>
                  <a:pt x="31" y="1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9" name="Freeform 113">
            <a:extLst>
              <a:ext uri="{FF2B5EF4-FFF2-40B4-BE49-F238E27FC236}">
                <a16:creationId xmlns:a16="http://schemas.microsoft.com/office/drawing/2014/main" id="{7ED86A3C-234B-E241-8E03-AD0B260DEE8C}"/>
              </a:ext>
            </a:extLst>
          </p:cNvPr>
          <p:cNvSpPr>
            <a:spLocks/>
          </p:cNvSpPr>
          <p:nvPr/>
        </p:nvSpPr>
        <p:spPr bwMode="auto">
          <a:xfrm>
            <a:off x="6522357" y="4418766"/>
            <a:ext cx="374706" cy="440748"/>
          </a:xfrm>
          <a:custGeom>
            <a:avLst/>
            <a:gdLst>
              <a:gd name="T0" fmla="*/ 27 w 29"/>
              <a:gd name="T1" fmla="*/ 29 h 35"/>
              <a:gd name="T2" fmla="*/ 27 w 29"/>
              <a:gd name="T3" fmla="*/ 26 h 35"/>
              <a:gd name="T4" fmla="*/ 26 w 29"/>
              <a:gd name="T5" fmla="*/ 24 h 35"/>
              <a:gd name="T6" fmla="*/ 27 w 29"/>
              <a:gd name="T7" fmla="*/ 22 h 35"/>
              <a:gd name="T8" fmla="*/ 26 w 29"/>
              <a:gd name="T9" fmla="*/ 20 h 35"/>
              <a:gd name="T10" fmla="*/ 26 w 29"/>
              <a:gd name="T11" fmla="*/ 18 h 35"/>
              <a:gd name="T12" fmla="*/ 26 w 29"/>
              <a:gd name="T13" fmla="*/ 17 h 35"/>
              <a:gd name="T14" fmla="*/ 28 w 29"/>
              <a:gd name="T15" fmla="*/ 16 h 35"/>
              <a:gd name="T16" fmla="*/ 28 w 29"/>
              <a:gd name="T17" fmla="*/ 15 h 35"/>
              <a:gd name="T18" fmla="*/ 27 w 29"/>
              <a:gd name="T19" fmla="*/ 14 h 35"/>
              <a:gd name="T20" fmla="*/ 26 w 29"/>
              <a:gd name="T21" fmla="*/ 14 h 35"/>
              <a:gd name="T22" fmla="*/ 24 w 29"/>
              <a:gd name="T23" fmla="*/ 13 h 35"/>
              <a:gd name="T24" fmla="*/ 22 w 29"/>
              <a:gd name="T25" fmla="*/ 9 h 35"/>
              <a:gd name="T26" fmla="*/ 19 w 29"/>
              <a:gd name="T27" fmla="*/ 7 h 35"/>
              <a:gd name="T28" fmla="*/ 15 w 29"/>
              <a:gd name="T29" fmla="*/ 5 h 35"/>
              <a:gd name="T30" fmla="*/ 13 w 29"/>
              <a:gd name="T31" fmla="*/ 3 h 35"/>
              <a:gd name="T32" fmla="*/ 14 w 29"/>
              <a:gd name="T33" fmla="*/ 2 h 35"/>
              <a:gd name="T34" fmla="*/ 13 w 29"/>
              <a:gd name="T35" fmla="*/ 1 h 35"/>
              <a:gd name="T36" fmla="*/ 12 w 29"/>
              <a:gd name="T37" fmla="*/ 0 h 35"/>
              <a:gd name="T38" fmla="*/ 10 w 29"/>
              <a:gd name="T39" fmla="*/ 0 h 35"/>
              <a:gd name="T40" fmla="*/ 9 w 29"/>
              <a:gd name="T41" fmla="*/ 2 h 35"/>
              <a:gd name="T42" fmla="*/ 8 w 29"/>
              <a:gd name="T43" fmla="*/ 4 h 35"/>
              <a:gd name="T44" fmla="*/ 7 w 29"/>
              <a:gd name="T45" fmla="*/ 4 h 35"/>
              <a:gd name="T46" fmla="*/ 4 w 29"/>
              <a:gd name="T47" fmla="*/ 4 h 35"/>
              <a:gd name="T48" fmla="*/ 5 w 29"/>
              <a:gd name="T49" fmla="*/ 5 h 35"/>
              <a:gd name="T50" fmla="*/ 5 w 29"/>
              <a:gd name="T51" fmla="*/ 7 h 35"/>
              <a:gd name="T52" fmla="*/ 4 w 29"/>
              <a:gd name="T53" fmla="*/ 7 h 35"/>
              <a:gd name="T54" fmla="*/ 5 w 29"/>
              <a:gd name="T55" fmla="*/ 9 h 35"/>
              <a:gd name="T56" fmla="*/ 4 w 29"/>
              <a:gd name="T57" fmla="*/ 10 h 35"/>
              <a:gd name="T58" fmla="*/ 4 w 29"/>
              <a:gd name="T59" fmla="*/ 12 h 35"/>
              <a:gd name="T60" fmla="*/ 3 w 29"/>
              <a:gd name="T61" fmla="*/ 13 h 35"/>
              <a:gd name="T62" fmla="*/ 2 w 29"/>
              <a:gd name="T63" fmla="*/ 12 h 35"/>
              <a:gd name="T64" fmla="*/ 1 w 29"/>
              <a:gd name="T65" fmla="*/ 11 h 35"/>
              <a:gd name="T66" fmla="*/ 1 w 29"/>
              <a:gd name="T67" fmla="*/ 14 h 35"/>
              <a:gd name="T68" fmla="*/ 2 w 29"/>
              <a:gd name="T69" fmla="*/ 17 h 35"/>
              <a:gd name="T70" fmla="*/ 2 w 29"/>
              <a:gd name="T71" fmla="*/ 18 h 35"/>
              <a:gd name="T72" fmla="*/ 2 w 29"/>
              <a:gd name="T73" fmla="*/ 20 h 35"/>
              <a:gd name="T74" fmla="*/ 3 w 29"/>
              <a:gd name="T75" fmla="*/ 22 h 35"/>
              <a:gd name="T76" fmla="*/ 4 w 29"/>
              <a:gd name="T77" fmla="*/ 24 h 35"/>
              <a:gd name="T78" fmla="*/ 5 w 29"/>
              <a:gd name="T79" fmla="*/ 26 h 35"/>
              <a:gd name="T80" fmla="*/ 6 w 29"/>
              <a:gd name="T81" fmla="*/ 25 h 35"/>
              <a:gd name="T82" fmla="*/ 8 w 29"/>
              <a:gd name="T83" fmla="*/ 26 h 35"/>
              <a:gd name="T84" fmla="*/ 11 w 29"/>
              <a:gd name="T85" fmla="*/ 28 h 35"/>
              <a:gd name="T86" fmla="*/ 13 w 29"/>
              <a:gd name="T87" fmla="*/ 29 h 35"/>
              <a:gd name="T88" fmla="*/ 14 w 29"/>
              <a:gd name="T89" fmla="*/ 30 h 35"/>
              <a:gd name="T90" fmla="*/ 15 w 29"/>
              <a:gd name="T91" fmla="*/ 33 h 35"/>
              <a:gd name="T92" fmla="*/ 15 w 29"/>
              <a:gd name="T93" fmla="*/ 34 h 35"/>
              <a:gd name="T94" fmla="*/ 16 w 29"/>
              <a:gd name="T95" fmla="*/ 34 h 35"/>
              <a:gd name="T96" fmla="*/ 18 w 29"/>
              <a:gd name="T97" fmla="*/ 34 h 35"/>
              <a:gd name="T98" fmla="*/ 19 w 29"/>
              <a:gd name="T99" fmla="*/ 35 h 35"/>
              <a:gd name="T100" fmla="*/ 20 w 29"/>
              <a:gd name="T101" fmla="*/ 34 h 35"/>
              <a:gd name="T102" fmla="*/ 22 w 29"/>
              <a:gd name="T103" fmla="*/ 34 h 35"/>
              <a:gd name="T104" fmla="*/ 23 w 29"/>
              <a:gd name="T105" fmla="*/ 33 h 35"/>
              <a:gd name="T106" fmla="*/ 25 w 29"/>
              <a:gd name="T107" fmla="*/ 33 h 35"/>
              <a:gd name="T108" fmla="*/ 26 w 29"/>
              <a:gd name="T109" fmla="*/ 33 h 35"/>
              <a:gd name="T110" fmla="*/ 27 w 29"/>
              <a:gd name="T111" fmla="*/ 32 h 35"/>
              <a:gd name="T112" fmla="*/ 28 w 29"/>
              <a:gd name="T113" fmla="*/ 31 h 35"/>
              <a:gd name="T114" fmla="*/ 29 w 29"/>
              <a:gd name="T115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" h="35">
                <a:moveTo>
                  <a:pt x="28" y="30"/>
                </a:moveTo>
                <a:cubicBezTo>
                  <a:pt x="27" y="30"/>
                  <a:pt x="27" y="29"/>
                  <a:pt x="27" y="29"/>
                </a:cubicBezTo>
                <a:cubicBezTo>
                  <a:pt x="27" y="28"/>
                  <a:pt x="27" y="28"/>
                  <a:pt x="27" y="27"/>
                </a:cubicBezTo>
                <a:cubicBezTo>
                  <a:pt x="27" y="27"/>
                  <a:pt x="27" y="27"/>
                  <a:pt x="27" y="26"/>
                </a:cubicBezTo>
                <a:cubicBezTo>
                  <a:pt x="26" y="26"/>
                  <a:pt x="27" y="25"/>
                  <a:pt x="26" y="25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6" y="19"/>
                  <a:pt x="26" y="19"/>
                  <a:pt x="25" y="19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6"/>
                  <a:pt x="28" y="16"/>
                </a:cubicBezTo>
                <a:cubicBezTo>
                  <a:pt x="28" y="16"/>
                  <a:pt x="28" y="17"/>
                  <a:pt x="28" y="16"/>
                </a:cubicBezTo>
                <a:cubicBezTo>
                  <a:pt x="29" y="16"/>
                  <a:pt x="29" y="16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2" y="11"/>
                </a:cubicBezTo>
                <a:cubicBezTo>
                  <a:pt x="22" y="10"/>
                  <a:pt x="23" y="10"/>
                  <a:pt x="22" y="9"/>
                </a:cubicBezTo>
                <a:cubicBezTo>
                  <a:pt x="22" y="9"/>
                  <a:pt x="21" y="9"/>
                  <a:pt x="21" y="8"/>
                </a:cubicBezTo>
                <a:cubicBezTo>
                  <a:pt x="20" y="8"/>
                  <a:pt x="20" y="8"/>
                  <a:pt x="19" y="7"/>
                </a:cubicBezTo>
                <a:cubicBezTo>
                  <a:pt x="19" y="7"/>
                  <a:pt x="18" y="6"/>
                  <a:pt x="18" y="6"/>
                </a:cubicBezTo>
                <a:cubicBezTo>
                  <a:pt x="17" y="5"/>
                  <a:pt x="16" y="5"/>
                  <a:pt x="15" y="5"/>
                </a:cubicBezTo>
                <a:cubicBezTo>
                  <a:pt x="15" y="5"/>
                  <a:pt x="14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3" y="2"/>
                  <a:pt x="14" y="2"/>
                  <a:pt x="14" y="2"/>
                </a:cubicBezTo>
                <a:cubicBezTo>
                  <a:pt x="14" y="2"/>
                  <a:pt x="14" y="2"/>
                  <a:pt x="14" y="1"/>
                </a:cubicBezTo>
                <a:cubicBezTo>
                  <a:pt x="14" y="1"/>
                  <a:pt x="14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3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6" y="7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5" y="7"/>
                  <a:pt x="4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4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6"/>
                  <a:pt x="1" y="16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1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1"/>
                  <a:pt x="3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3" y="23"/>
                  <a:pt x="4" y="23"/>
                  <a:pt x="4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5" y="25"/>
                  <a:pt x="5" y="25"/>
                </a:cubicBezTo>
                <a:cubicBezTo>
                  <a:pt x="5" y="25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6"/>
                  <a:pt x="6" y="26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9" y="27"/>
                  <a:pt x="9" y="27"/>
                </a:cubicBezTo>
                <a:cubicBezTo>
                  <a:pt x="10" y="28"/>
                  <a:pt x="10" y="28"/>
                  <a:pt x="11" y="28"/>
                </a:cubicBezTo>
                <a:cubicBezTo>
                  <a:pt x="11" y="28"/>
                  <a:pt x="12" y="28"/>
                  <a:pt x="12" y="28"/>
                </a:cubicBezTo>
                <a:cubicBezTo>
                  <a:pt x="12" y="28"/>
                  <a:pt x="13" y="28"/>
                  <a:pt x="13" y="29"/>
                </a:cubicBezTo>
                <a:cubicBezTo>
                  <a:pt x="13" y="29"/>
                  <a:pt x="14" y="29"/>
                  <a:pt x="14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4" y="31"/>
                  <a:pt x="14" y="31"/>
                </a:cubicBezTo>
                <a:cubicBezTo>
                  <a:pt x="15" y="32"/>
                  <a:pt x="14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7" y="34"/>
                </a:cubicBezTo>
                <a:cubicBezTo>
                  <a:pt x="17" y="34"/>
                  <a:pt x="17" y="34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9" y="35"/>
                  <a:pt x="19" y="35"/>
                </a:cubicBezTo>
                <a:cubicBezTo>
                  <a:pt x="19" y="34"/>
                  <a:pt x="19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2" y="35"/>
                  <a:pt x="22" y="34"/>
                  <a:pt x="22" y="34"/>
                </a:cubicBezTo>
                <a:cubicBezTo>
                  <a:pt x="22" y="34"/>
                  <a:pt x="22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4" y="33"/>
                  <a:pt x="24" y="34"/>
                  <a:pt x="24" y="34"/>
                </a:cubicBezTo>
                <a:cubicBezTo>
                  <a:pt x="24" y="34"/>
                  <a:pt x="24" y="33"/>
                  <a:pt x="25" y="33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3"/>
                  <a:pt x="26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8" y="32"/>
                  <a:pt x="28" y="32"/>
                </a:cubicBezTo>
                <a:cubicBezTo>
                  <a:pt x="28" y="32"/>
                  <a:pt x="28" y="32"/>
                  <a:pt x="28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30"/>
                  <a:pt x="28" y="30"/>
                  <a:pt x="28" y="3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0" name="Freeform 114">
            <a:extLst>
              <a:ext uri="{FF2B5EF4-FFF2-40B4-BE49-F238E27FC236}">
                <a16:creationId xmlns:a16="http://schemas.microsoft.com/office/drawing/2014/main" id="{D42BC5EF-300F-AE48-88AB-161B97C31DF3}"/>
              </a:ext>
            </a:extLst>
          </p:cNvPr>
          <p:cNvSpPr>
            <a:spLocks/>
          </p:cNvSpPr>
          <p:nvPr/>
        </p:nvSpPr>
        <p:spPr bwMode="auto">
          <a:xfrm>
            <a:off x="6678326" y="477062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1" name="Freeform 115">
            <a:extLst>
              <a:ext uri="{FF2B5EF4-FFF2-40B4-BE49-F238E27FC236}">
                <a16:creationId xmlns:a16="http://schemas.microsoft.com/office/drawing/2014/main" id="{05290EA4-7807-9F44-BDAF-C96C9F6D008B}"/>
              </a:ext>
            </a:extLst>
          </p:cNvPr>
          <p:cNvSpPr>
            <a:spLocks/>
          </p:cNvSpPr>
          <p:nvPr/>
        </p:nvSpPr>
        <p:spPr bwMode="auto">
          <a:xfrm>
            <a:off x="6665011" y="3900240"/>
            <a:ext cx="490731" cy="403710"/>
          </a:xfrm>
          <a:custGeom>
            <a:avLst/>
            <a:gdLst>
              <a:gd name="T0" fmla="*/ 36 w 38"/>
              <a:gd name="T1" fmla="*/ 19 h 32"/>
              <a:gd name="T2" fmla="*/ 34 w 38"/>
              <a:gd name="T3" fmla="*/ 18 h 32"/>
              <a:gd name="T4" fmla="*/ 31 w 38"/>
              <a:gd name="T5" fmla="*/ 17 h 32"/>
              <a:gd name="T6" fmla="*/ 28 w 38"/>
              <a:gd name="T7" fmla="*/ 16 h 32"/>
              <a:gd name="T8" fmla="*/ 26 w 38"/>
              <a:gd name="T9" fmla="*/ 16 h 32"/>
              <a:gd name="T10" fmla="*/ 25 w 38"/>
              <a:gd name="T11" fmla="*/ 13 h 32"/>
              <a:gd name="T12" fmla="*/ 24 w 38"/>
              <a:gd name="T13" fmla="*/ 11 h 32"/>
              <a:gd name="T14" fmla="*/ 24 w 38"/>
              <a:gd name="T15" fmla="*/ 10 h 32"/>
              <a:gd name="T16" fmla="*/ 23 w 38"/>
              <a:gd name="T17" fmla="*/ 10 h 32"/>
              <a:gd name="T18" fmla="*/ 22 w 38"/>
              <a:gd name="T19" fmla="*/ 10 h 32"/>
              <a:gd name="T20" fmla="*/ 22 w 38"/>
              <a:gd name="T21" fmla="*/ 7 h 32"/>
              <a:gd name="T22" fmla="*/ 23 w 38"/>
              <a:gd name="T23" fmla="*/ 6 h 32"/>
              <a:gd name="T24" fmla="*/ 21 w 38"/>
              <a:gd name="T25" fmla="*/ 4 h 32"/>
              <a:gd name="T26" fmla="*/ 20 w 38"/>
              <a:gd name="T27" fmla="*/ 2 h 32"/>
              <a:gd name="T28" fmla="*/ 17 w 38"/>
              <a:gd name="T29" fmla="*/ 1 h 32"/>
              <a:gd name="T30" fmla="*/ 16 w 38"/>
              <a:gd name="T31" fmla="*/ 0 h 32"/>
              <a:gd name="T32" fmla="*/ 14 w 38"/>
              <a:gd name="T33" fmla="*/ 1 h 32"/>
              <a:gd name="T34" fmla="*/ 13 w 38"/>
              <a:gd name="T35" fmla="*/ 1 h 32"/>
              <a:gd name="T36" fmla="*/ 11 w 38"/>
              <a:gd name="T37" fmla="*/ 1 h 32"/>
              <a:gd name="T38" fmla="*/ 11 w 38"/>
              <a:gd name="T39" fmla="*/ 3 h 32"/>
              <a:gd name="T40" fmla="*/ 9 w 38"/>
              <a:gd name="T41" fmla="*/ 2 h 32"/>
              <a:gd name="T42" fmla="*/ 8 w 38"/>
              <a:gd name="T43" fmla="*/ 2 h 32"/>
              <a:gd name="T44" fmla="*/ 7 w 38"/>
              <a:gd name="T45" fmla="*/ 5 h 32"/>
              <a:gd name="T46" fmla="*/ 6 w 38"/>
              <a:gd name="T47" fmla="*/ 6 h 32"/>
              <a:gd name="T48" fmla="*/ 5 w 38"/>
              <a:gd name="T49" fmla="*/ 7 h 32"/>
              <a:gd name="T50" fmla="*/ 5 w 38"/>
              <a:gd name="T51" fmla="*/ 9 h 32"/>
              <a:gd name="T52" fmla="*/ 4 w 38"/>
              <a:gd name="T53" fmla="*/ 10 h 32"/>
              <a:gd name="T54" fmla="*/ 3 w 38"/>
              <a:gd name="T55" fmla="*/ 12 h 32"/>
              <a:gd name="T56" fmla="*/ 2 w 38"/>
              <a:gd name="T57" fmla="*/ 15 h 32"/>
              <a:gd name="T58" fmla="*/ 2 w 38"/>
              <a:gd name="T59" fmla="*/ 16 h 32"/>
              <a:gd name="T60" fmla="*/ 2 w 38"/>
              <a:gd name="T61" fmla="*/ 18 h 32"/>
              <a:gd name="T62" fmla="*/ 0 w 38"/>
              <a:gd name="T63" fmla="*/ 17 h 32"/>
              <a:gd name="T64" fmla="*/ 0 w 38"/>
              <a:gd name="T65" fmla="*/ 19 h 32"/>
              <a:gd name="T66" fmla="*/ 2 w 38"/>
              <a:gd name="T67" fmla="*/ 20 h 32"/>
              <a:gd name="T68" fmla="*/ 4 w 38"/>
              <a:gd name="T69" fmla="*/ 22 h 32"/>
              <a:gd name="T70" fmla="*/ 5 w 38"/>
              <a:gd name="T71" fmla="*/ 24 h 32"/>
              <a:gd name="T72" fmla="*/ 6 w 38"/>
              <a:gd name="T73" fmla="*/ 26 h 32"/>
              <a:gd name="T74" fmla="*/ 7 w 38"/>
              <a:gd name="T75" fmla="*/ 27 h 32"/>
              <a:gd name="T76" fmla="*/ 7 w 38"/>
              <a:gd name="T77" fmla="*/ 28 h 32"/>
              <a:gd name="T78" fmla="*/ 8 w 38"/>
              <a:gd name="T79" fmla="*/ 29 h 32"/>
              <a:gd name="T80" fmla="*/ 10 w 38"/>
              <a:gd name="T81" fmla="*/ 29 h 32"/>
              <a:gd name="T82" fmla="*/ 12 w 38"/>
              <a:gd name="T83" fmla="*/ 31 h 32"/>
              <a:gd name="T84" fmla="*/ 14 w 38"/>
              <a:gd name="T85" fmla="*/ 31 h 32"/>
              <a:gd name="T86" fmla="*/ 16 w 38"/>
              <a:gd name="T87" fmla="*/ 32 h 32"/>
              <a:gd name="T88" fmla="*/ 17 w 38"/>
              <a:gd name="T89" fmla="*/ 31 h 32"/>
              <a:gd name="T90" fmla="*/ 19 w 38"/>
              <a:gd name="T91" fmla="*/ 30 h 32"/>
              <a:gd name="T92" fmla="*/ 20 w 38"/>
              <a:gd name="T93" fmla="*/ 30 h 32"/>
              <a:gd name="T94" fmla="*/ 22 w 38"/>
              <a:gd name="T95" fmla="*/ 30 h 32"/>
              <a:gd name="T96" fmla="*/ 23 w 38"/>
              <a:gd name="T97" fmla="*/ 30 h 32"/>
              <a:gd name="T98" fmla="*/ 25 w 38"/>
              <a:gd name="T99" fmla="*/ 29 h 32"/>
              <a:gd name="T100" fmla="*/ 26 w 38"/>
              <a:gd name="T101" fmla="*/ 28 h 32"/>
              <a:gd name="T102" fmla="*/ 29 w 38"/>
              <a:gd name="T103" fmla="*/ 28 h 32"/>
              <a:gd name="T104" fmla="*/ 30 w 38"/>
              <a:gd name="T105" fmla="*/ 27 h 32"/>
              <a:gd name="T106" fmla="*/ 32 w 38"/>
              <a:gd name="T107" fmla="*/ 25 h 32"/>
              <a:gd name="T108" fmla="*/ 34 w 38"/>
              <a:gd name="T109" fmla="*/ 23 h 32"/>
              <a:gd name="T110" fmla="*/ 36 w 38"/>
              <a:gd name="T111" fmla="*/ 21 h 32"/>
              <a:gd name="T112" fmla="*/ 37 w 38"/>
              <a:gd name="T113" fmla="*/ 19 h 32"/>
              <a:gd name="T114" fmla="*/ 37 w 38"/>
              <a:gd name="T115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32">
                <a:moveTo>
                  <a:pt x="37" y="19"/>
                </a:moveTo>
                <a:cubicBezTo>
                  <a:pt x="37" y="19"/>
                  <a:pt x="36" y="19"/>
                  <a:pt x="36" y="19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4" y="18"/>
                  <a:pt x="34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2" y="17"/>
                  <a:pt x="31" y="17"/>
                </a:cubicBezTo>
                <a:cubicBezTo>
                  <a:pt x="30" y="17"/>
                  <a:pt x="30" y="17"/>
                  <a:pt x="29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7" y="16"/>
                  <a:pt x="27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5" y="15"/>
                  <a:pt x="25" y="15"/>
                </a:cubicBezTo>
                <a:cubicBezTo>
                  <a:pt x="25" y="14"/>
                  <a:pt x="26" y="13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0"/>
                  <a:pt x="24" y="10"/>
                </a:cubicBezTo>
                <a:cubicBezTo>
                  <a:pt x="24" y="10"/>
                  <a:pt x="24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1"/>
                  <a:pt x="22" y="11"/>
                </a:cubicBezTo>
                <a:cubicBezTo>
                  <a:pt x="22" y="11"/>
                  <a:pt x="22" y="10"/>
                  <a:pt x="22" y="10"/>
                </a:cubicBezTo>
                <a:cubicBezTo>
                  <a:pt x="21" y="9"/>
                  <a:pt x="22" y="9"/>
                  <a:pt x="22" y="8"/>
                </a:cubicBezTo>
                <a:cubicBezTo>
                  <a:pt x="22" y="8"/>
                  <a:pt x="22" y="8"/>
                  <a:pt x="22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5"/>
                </a:cubicBezTo>
                <a:cubicBezTo>
                  <a:pt x="22" y="5"/>
                  <a:pt x="22" y="5"/>
                  <a:pt x="21" y="4"/>
                </a:cubicBezTo>
                <a:cubicBezTo>
                  <a:pt x="21" y="4"/>
                  <a:pt x="21" y="4"/>
                  <a:pt x="21" y="3"/>
                </a:cubicBezTo>
                <a:cubicBezTo>
                  <a:pt x="20" y="3"/>
                  <a:pt x="20" y="3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1"/>
                  <a:pt x="14" y="2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2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7" y="5"/>
                </a:cubicBezTo>
                <a:cubicBezTo>
                  <a:pt x="7" y="5"/>
                  <a:pt x="7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6"/>
                  <a:pt x="5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7"/>
                  <a:pt x="5" y="8"/>
                </a:cubicBezTo>
                <a:cubicBezTo>
                  <a:pt x="4" y="8"/>
                  <a:pt x="5" y="8"/>
                  <a:pt x="5" y="9"/>
                </a:cubicBezTo>
                <a:cubicBezTo>
                  <a:pt x="5" y="9"/>
                  <a:pt x="5" y="9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2" y="15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19"/>
                  <a:pt x="1" y="20"/>
                </a:cubicBezTo>
                <a:cubicBezTo>
                  <a:pt x="1" y="20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3" y="22"/>
                  <a:pt x="3" y="22"/>
                  <a:pt x="4" y="22"/>
                </a:cubicBezTo>
                <a:cubicBezTo>
                  <a:pt x="4" y="22"/>
                  <a:pt x="4" y="22"/>
                  <a:pt x="4" y="23"/>
                </a:cubicBezTo>
                <a:cubicBezTo>
                  <a:pt x="5" y="23"/>
                  <a:pt x="4" y="23"/>
                  <a:pt x="5" y="24"/>
                </a:cubicBezTo>
                <a:cubicBezTo>
                  <a:pt x="5" y="24"/>
                  <a:pt x="5" y="25"/>
                  <a:pt x="5" y="25"/>
                </a:cubicBezTo>
                <a:cubicBezTo>
                  <a:pt x="5" y="25"/>
                  <a:pt x="5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9" y="29"/>
                  <a:pt x="9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9"/>
                  <a:pt x="11" y="29"/>
                  <a:pt x="11" y="30"/>
                </a:cubicBezTo>
                <a:cubicBezTo>
                  <a:pt x="12" y="30"/>
                  <a:pt x="12" y="30"/>
                  <a:pt x="12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4" y="31"/>
                  <a:pt x="15" y="31"/>
                  <a:pt x="15" y="31"/>
                </a:cubicBezTo>
                <a:cubicBezTo>
                  <a:pt x="15" y="31"/>
                  <a:pt x="15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7" y="30"/>
                  <a:pt x="17" y="30"/>
                  <a:pt x="18" y="30"/>
                </a:cubicBezTo>
                <a:cubicBezTo>
                  <a:pt x="18" y="30"/>
                  <a:pt x="18" y="30"/>
                  <a:pt x="19" y="30"/>
                </a:cubicBezTo>
                <a:cubicBezTo>
                  <a:pt x="19" y="30"/>
                  <a:pt x="19" y="29"/>
                  <a:pt x="19" y="29"/>
                </a:cubicBezTo>
                <a:cubicBezTo>
                  <a:pt x="19" y="29"/>
                  <a:pt x="19" y="30"/>
                  <a:pt x="20" y="30"/>
                </a:cubicBezTo>
                <a:cubicBezTo>
                  <a:pt x="20" y="30"/>
                  <a:pt x="20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3" y="30"/>
                  <a:pt x="23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6" y="29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7"/>
                  <a:pt x="27" y="28"/>
                  <a:pt x="27" y="27"/>
                </a:cubicBezTo>
                <a:cubicBezTo>
                  <a:pt x="28" y="27"/>
                  <a:pt x="28" y="28"/>
                  <a:pt x="29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8"/>
                  <a:pt x="30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2" y="25"/>
                </a:cubicBezTo>
                <a:cubicBezTo>
                  <a:pt x="32" y="25"/>
                  <a:pt x="33" y="25"/>
                  <a:pt x="33" y="24"/>
                </a:cubicBezTo>
                <a:cubicBezTo>
                  <a:pt x="33" y="24"/>
                  <a:pt x="34" y="24"/>
                  <a:pt x="34" y="23"/>
                </a:cubicBezTo>
                <a:cubicBezTo>
                  <a:pt x="34" y="23"/>
                  <a:pt x="34" y="23"/>
                  <a:pt x="35" y="22"/>
                </a:cubicBezTo>
                <a:cubicBezTo>
                  <a:pt x="35" y="22"/>
                  <a:pt x="35" y="22"/>
                  <a:pt x="36" y="21"/>
                </a:cubicBezTo>
                <a:cubicBezTo>
                  <a:pt x="36" y="21"/>
                  <a:pt x="36" y="21"/>
                  <a:pt x="37" y="20"/>
                </a:cubicBezTo>
                <a:cubicBezTo>
                  <a:pt x="37" y="20"/>
                  <a:pt x="37" y="20"/>
                  <a:pt x="37" y="19"/>
                </a:cubicBezTo>
                <a:cubicBezTo>
                  <a:pt x="37" y="19"/>
                  <a:pt x="38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2" name="Freeform 116">
            <a:extLst>
              <a:ext uri="{FF2B5EF4-FFF2-40B4-BE49-F238E27FC236}">
                <a16:creationId xmlns:a16="http://schemas.microsoft.com/office/drawing/2014/main" id="{5F933FDD-C8E2-4E48-8500-51E45E8FA48C}"/>
              </a:ext>
            </a:extLst>
          </p:cNvPr>
          <p:cNvSpPr>
            <a:spLocks/>
          </p:cNvSpPr>
          <p:nvPr/>
        </p:nvSpPr>
        <p:spPr bwMode="auto">
          <a:xfrm>
            <a:off x="4789580" y="3042819"/>
            <a:ext cx="38041" cy="12964"/>
          </a:xfrm>
          <a:custGeom>
            <a:avLst/>
            <a:gdLst>
              <a:gd name="T0" fmla="*/ 1 w 3"/>
              <a:gd name="T1" fmla="*/ 0 h 1"/>
              <a:gd name="T2" fmla="*/ 1 w 3"/>
              <a:gd name="T3" fmla="*/ 0 h 1"/>
              <a:gd name="T4" fmla="*/ 1 w 3"/>
              <a:gd name="T5" fmla="*/ 1 h 1"/>
              <a:gd name="T6" fmla="*/ 2 w 3"/>
              <a:gd name="T7" fmla="*/ 1 h 1"/>
              <a:gd name="T8" fmla="*/ 3 w 3"/>
              <a:gd name="T9" fmla="*/ 1 h 1"/>
              <a:gd name="T10" fmla="*/ 3 w 3"/>
              <a:gd name="T11" fmla="*/ 0 h 1"/>
              <a:gd name="T12" fmla="*/ 1 w 3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3" name="Freeform 117">
            <a:extLst>
              <a:ext uri="{FF2B5EF4-FFF2-40B4-BE49-F238E27FC236}">
                <a16:creationId xmlns:a16="http://schemas.microsoft.com/office/drawing/2014/main" id="{65E63D63-420D-3E4E-A48A-B2236E9479D1}"/>
              </a:ext>
            </a:extLst>
          </p:cNvPr>
          <p:cNvSpPr>
            <a:spLocks/>
          </p:cNvSpPr>
          <p:nvPr/>
        </p:nvSpPr>
        <p:spPr bwMode="auto">
          <a:xfrm>
            <a:off x="5915599" y="2009470"/>
            <a:ext cx="11412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4" name="Freeform 118">
            <a:extLst>
              <a:ext uri="{FF2B5EF4-FFF2-40B4-BE49-F238E27FC236}">
                <a16:creationId xmlns:a16="http://schemas.microsoft.com/office/drawing/2014/main" id="{81C426FB-BC2A-EB42-8397-F04D3C02B30F}"/>
              </a:ext>
            </a:extLst>
          </p:cNvPr>
          <p:cNvSpPr>
            <a:spLocks/>
          </p:cNvSpPr>
          <p:nvPr/>
        </p:nvSpPr>
        <p:spPr bwMode="auto">
          <a:xfrm>
            <a:off x="5927012" y="1996506"/>
            <a:ext cx="39944" cy="12964"/>
          </a:xfrm>
          <a:custGeom>
            <a:avLst/>
            <a:gdLst>
              <a:gd name="T0" fmla="*/ 2 w 3"/>
              <a:gd name="T1" fmla="*/ 1 h 1"/>
              <a:gd name="T2" fmla="*/ 1 w 3"/>
              <a:gd name="T3" fmla="*/ 1 h 1"/>
              <a:gd name="T4" fmla="*/ 0 w 3"/>
              <a:gd name="T5" fmla="*/ 1 h 1"/>
              <a:gd name="T6" fmla="*/ 1 w 3"/>
              <a:gd name="T7" fmla="*/ 1 h 1"/>
              <a:gd name="T8" fmla="*/ 2 w 3"/>
              <a:gd name="T9" fmla="*/ 1 h 1"/>
              <a:gd name="T10" fmla="*/ 3 w 3"/>
              <a:gd name="T11" fmla="*/ 1 h 1"/>
              <a:gd name="T12" fmla="*/ 2 w 3"/>
              <a:gd name="T13" fmla="*/ 0 h 1"/>
              <a:gd name="T14" fmla="*/ 2 w 3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5" name="Freeform 119">
            <a:extLst>
              <a:ext uri="{FF2B5EF4-FFF2-40B4-BE49-F238E27FC236}">
                <a16:creationId xmlns:a16="http://schemas.microsoft.com/office/drawing/2014/main" id="{83FDCB23-0241-5542-806E-6BF8A3A176AF}"/>
              </a:ext>
            </a:extLst>
          </p:cNvPr>
          <p:cNvSpPr>
            <a:spLocks/>
          </p:cNvSpPr>
          <p:nvPr/>
        </p:nvSpPr>
        <p:spPr bwMode="auto">
          <a:xfrm>
            <a:off x="5966956" y="1983543"/>
            <a:ext cx="24727" cy="25926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2 w 2"/>
              <a:gd name="T5" fmla="*/ 1 h 2"/>
              <a:gd name="T6" fmla="*/ 2 w 2"/>
              <a:gd name="T7" fmla="*/ 0 h 2"/>
              <a:gd name="T8" fmla="*/ 1 w 2"/>
              <a:gd name="T9" fmla="*/ 0 h 2"/>
              <a:gd name="T10" fmla="*/ 1 w 2"/>
              <a:gd name="T11" fmla="*/ 1 h 2"/>
              <a:gd name="T12" fmla="*/ 0 w 2"/>
              <a:gd name="T13" fmla="*/ 1 h 2"/>
              <a:gd name="T14" fmla="*/ 1 w 2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6" name="Freeform 120">
            <a:extLst>
              <a:ext uri="{FF2B5EF4-FFF2-40B4-BE49-F238E27FC236}">
                <a16:creationId xmlns:a16="http://schemas.microsoft.com/office/drawing/2014/main" id="{93E49418-684B-9240-9CEA-232CC56A5853}"/>
              </a:ext>
            </a:extLst>
          </p:cNvPr>
          <p:cNvSpPr>
            <a:spLocks/>
          </p:cNvSpPr>
          <p:nvPr/>
        </p:nvSpPr>
        <p:spPr bwMode="auto">
          <a:xfrm>
            <a:off x="5940327" y="1983543"/>
            <a:ext cx="51356" cy="12964"/>
          </a:xfrm>
          <a:custGeom>
            <a:avLst/>
            <a:gdLst>
              <a:gd name="T0" fmla="*/ 2 w 4"/>
              <a:gd name="T1" fmla="*/ 0 h 1"/>
              <a:gd name="T2" fmla="*/ 3 w 4"/>
              <a:gd name="T3" fmla="*/ 0 h 1"/>
              <a:gd name="T4" fmla="*/ 3 w 4"/>
              <a:gd name="T5" fmla="*/ 0 h 1"/>
              <a:gd name="T6" fmla="*/ 2 w 4"/>
              <a:gd name="T7" fmla="*/ 0 h 1"/>
              <a:gd name="T8" fmla="*/ 1 w 4"/>
              <a:gd name="T9" fmla="*/ 0 h 1"/>
              <a:gd name="T10" fmla="*/ 1 w 4"/>
              <a:gd name="T11" fmla="*/ 1 h 1"/>
              <a:gd name="T12" fmla="*/ 1 w 4"/>
              <a:gd name="T13" fmla="*/ 1 h 1"/>
              <a:gd name="T14" fmla="*/ 2 w 4"/>
              <a:gd name="T15" fmla="*/ 1 h 1"/>
              <a:gd name="T16" fmla="*/ 2 w 4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">
                <a:moveTo>
                  <a:pt x="2" y="0"/>
                </a:moveTo>
                <a:cubicBezTo>
                  <a:pt x="3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7" name="Freeform 121">
            <a:extLst>
              <a:ext uri="{FF2B5EF4-FFF2-40B4-BE49-F238E27FC236}">
                <a16:creationId xmlns:a16="http://schemas.microsoft.com/office/drawing/2014/main" id="{13A50785-825F-8140-AA0A-939A88A0D853}"/>
              </a:ext>
            </a:extLst>
          </p:cNvPr>
          <p:cNvSpPr>
            <a:spLocks/>
          </p:cNvSpPr>
          <p:nvPr/>
        </p:nvSpPr>
        <p:spPr bwMode="auto">
          <a:xfrm>
            <a:off x="6121022" y="1920580"/>
            <a:ext cx="26629" cy="25926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0 w 2"/>
              <a:gd name="T5" fmla="*/ 1 h 2"/>
              <a:gd name="T6" fmla="*/ 1 w 2"/>
              <a:gd name="T7" fmla="*/ 1 h 2"/>
              <a:gd name="T8" fmla="*/ 1 w 2"/>
              <a:gd name="T9" fmla="*/ 2 h 2"/>
              <a:gd name="T10" fmla="*/ 2 w 2"/>
              <a:gd name="T11" fmla="*/ 1 h 2"/>
              <a:gd name="T12" fmla="*/ 2 w 2"/>
              <a:gd name="T13" fmla="*/ 1 h 2"/>
              <a:gd name="T14" fmla="*/ 2 w 2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8" name="Freeform 122">
            <a:extLst>
              <a:ext uri="{FF2B5EF4-FFF2-40B4-BE49-F238E27FC236}">
                <a16:creationId xmlns:a16="http://schemas.microsoft.com/office/drawing/2014/main" id="{85659C57-04BE-4E40-981A-4B52DE029EA0}"/>
              </a:ext>
            </a:extLst>
          </p:cNvPr>
          <p:cNvSpPr>
            <a:spLocks/>
          </p:cNvSpPr>
          <p:nvPr/>
        </p:nvSpPr>
        <p:spPr bwMode="auto">
          <a:xfrm>
            <a:off x="5384925" y="1920580"/>
            <a:ext cx="24727" cy="12964"/>
          </a:xfrm>
          <a:custGeom>
            <a:avLst/>
            <a:gdLst>
              <a:gd name="T0" fmla="*/ 1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1 w 2"/>
              <a:gd name="T7" fmla="*/ 0 h 1"/>
              <a:gd name="T8" fmla="*/ 1 w 2"/>
              <a:gd name="T9" fmla="*/ 0 h 1"/>
              <a:gd name="T10" fmla="*/ 0 w 2"/>
              <a:gd name="T11" fmla="*/ 1 h 1"/>
              <a:gd name="T12" fmla="*/ 0 w 2"/>
              <a:gd name="T13" fmla="*/ 1 h 1"/>
              <a:gd name="T14" fmla="*/ 1 w 2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9" name="Freeform 123">
            <a:extLst>
              <a:ext uri="{FF2B5EF4-FFF2-40B4-BE49-F238E27FC236}">
                <a16:creationId xmlns:a16="http://schemas.microsoft.com/office/drawing/2014/main" id="{D376B1AE-6791-FC4B-933A-25E9EC89C812}"/>
              </a:ext>
            </a:extLst>
          </p:cNvPr>
          <p:cNvSpPr>
            <a:spLocks/>
          </p:cNvSpPr>
          <p:nvPr/>
        </p:nvSpPr>
        <p:spPr bwMode="auto">
          <a:xfrm>
            <a:off x="5721589" y="1920580"/>
            <a:ext cx="620072" cy="416674"/>
          </a:xfrm>
          <a:custGeom>
            <a:avLst/>
            <a:gdLst>
              <a:gd name="T0" fmla="*/ 1 w 48"/>
              <a:gd name="T1" fmla="*/ 27 h 33"/>
              <a:gd name="T2" fmla="*/ 1 w 48"/>
              <a:gd name="T3" fmla="*/ 29 h 33"/>
              <a:gd name="T4" fmla="*/ 2 w 48"/>
              <a:gd name="T5" fmla="*/ 32 h 33"/>
              <a:gd name="T6" fmla="*/ 6 w 48"/>
              <a:gd name="T7" fmla="*/ 33 h 33"/>
              <a:gd name="T8" fmla="*/ 10 w 48"/>
              <a:gd name="T9" fmla="*/ 31 h 33"/>
              <a:gd name="T10" fmla="*/ 11 w 48"/>
              <a:gd name="T11" fmla="*/ 30 h 33"/>
              <a:gd name="T12" fmla="*/ 13 w 48"/>
              <a:gd name="T13" fmla="*/ 30 h 33"/>
              <a:gd name="T14" fmla="*/ 15 w 48"/>
              <a:gd name="T15" fmla="*/ 29 h 33"/>
              <a:gd name="T16" fmla="*/ 16 w 48"/>
              <a:gd name="T17" fmla="*/ 27 h 33"/>
              <a:gd name="T18" fmla="*/ 16 w 48"/>
              <a:gd name="T19" fmla="*/ 25 h 33"/>
              <a:gd name="T20" fmla="*/ 15 w 48"/>
              <a:gd name="T21" fmla="*/ 22 h 33"/>
              <a:gd name="T22" fmla="*/ 15 w 48"/>
              <a:gd name="T23" fmla="*/ 18 h 33"/>
              <a:gd name="T24" fmla="*/ 17 w 48"/>
              <a:gd name="T25" fmla="*/ 18 h 33"/>
              <a:gd name="T26" fmla="*/ 17 w 48"/>
              <a:gd name="T27" fmla="*/ 17 h 33"/>
              <a:gd name="T28" fmla="*/ 18 w 48"/>
              <a:gd name="T29" fmla="*/ 14 h 33"/>
              <a:gd name="T30" fmla="*/ 19 w 48"/>
              <a:gd name="T31" fmla="*/ 12 h 33"/>
              <a:gd name="T32" fmla="*/ 21 w 48"/>
              <a:gd name="T33" fmla="*/ 10 h 33"/>
              <a:gd name="T34" fmla="*/ 22 w 48"/>
              <a:gd name="T35" fmla="*/ 8 h 33"/>
              <a:gd name="T36" fmla="*/ 24 w 48"/>
              <a:gd name="T37" fmla="*/ 6 h 33"/>
              <a:gd name="T38" fmla="*/ 27 w 48"/>
              <a:gd name="T39" fmla="*/ 7 h 33"/>
              <a:gd name="T40" fmla="*/ 28 w 48"/>
              <a:gd name="T41" fmla="*/ 5 h 33"/>
              <a:gd name="T42" fmla="*/ 30 w 48"/>
              <a:gd name="T43" fmla="*/ 5 h 33"/>
              <a:gd name="T44" fmla="*/ 34 w 48"/>
              <a:gd name="T45" fmla="*/ 6 h 33"/>
              <a:gd name="T46" fmla="*/ 37 w 48"/>
              <a:gd name="T47" fmla="*/ 6 h 33"/>
              <a:gd name="T48" fmla="*/ 38 w 48"/>
              <a:gd name="T49" fmla="*/ 4 h 33"/>
              <a:gd name="T50" fmla="*/ 41 w 48"/>
              <a:gd name="T51" fmla="*/ 3 h 33"/>
              <a:gd name="T52" fmla="*/ 44 w 48"/>
              <a:gd name="T53" fmla="*/ 4 h 33"/>
              <a:gd name="T54" fmla="*/ 44 w 48"/>
              <a:gd name="T55" fmla="*/ 6 h 33"/>
              <a:gd name="T56" fmla="*/ 46 w 48"/>
              <a:gd name="T57" fmla="*/ 4 h 33"/>
              <a:gd name="T58" fmla="*/ 48 w 48"/>
              <a:gd name="T59" fmla="*/ 4 h 33"/>
              <a:gd name="T60" fmla="*/ 45 w 48"/>
              <a:gd name="T61" fmla="*/ 3 h 33"/>
              <a:gd name="T62" fmla="*/ 46 w 48"/>
              <a:gd name="T63" fmla="*/ 2 h 33"/>
              <a:gd name="T64" fmla="*/ 45 w 48"/>
              <a:gd name="T65" fmla="*/ 1 h 33"/>
              <a:gd name="T66" fmla="*/ 42 w 48"/>
              <a:gd name="T67" fmla="*/ 1 h 33"/>
              <a:gd name="T68" fmla="*/ 40 w 48"/>
              <a:gd name="T69" fmla="*/ 0 h 33"/>
              <a:gd name="T70" fmla="*/ 39 w 48"/>
              <a:gd name="T71" fmla="*/ 1 h 33"/>
              <a:gd name="T72" fmla="*/ 37 w 48"/>
              <a:gd name="T73" fmla="*/ 2 h 33"/>
              <a:gd name="T74" fmla="*/ 37 w 48"/>
              <a:gd name="T75" fmla="*/ 1 h 33"/>
              <a:gd name="T76" fmla="*/ 34 w 48"/>
              <a:gd name="T77" fmla="*/ 1 h 33"/>
              <a:gd name="T78" fmla="*/ 33 w 48"/>
              <a:gd name="T79" fmla="*/ 2 h 33"/>
              <a:gd name="T80" fmla="*/ 30 w 48"/>
              <a:gd name="T81" fmla="*/ 2 h 33"/>
              <a:gd name="T82" fmla="*/ 28 w 48"/>
              <a:gd name="T83" fmla="*/ 3 h 33"/>
              <a:gd name="T84" fmla="*/ 26 w 48"/>
              <a:gd name="T85" fmla="*/ 3 h 33"/>
              <a:gd name="T86" fmla="*/ 24 w 48"/>
              <a:gd name="T87" fmla="*/ 4 h 33"/>
              <a:gd name="T88" fmla="*/ 21 w 48"/>
              <a:gd name="T89" fmla="*/ 5 h 33"/>
              <a:gd name="T90" fmla="*/ 20 w 48"/>
              <a:gd name="T91" fmla="*/ 7 h 33"/>
              <a:gd name="T92" fmla="*/ 18 w 48"/>
              <a:gd name="T93" fmla="*/ 8 h 33"/>
              <a:gd name="T94" fmla="*/ 16 w 48"/>
              <a:gd name="T95" fmla="*/ 10 h 33"/>
              <a:gd name="T96" fmla="*/ 15 w 48"/>
              <a:gd name="T97" fmla="*/ 12 h 33"/>
              <a:gd name="T98" fmla="*/ 13 w 48"/>
              <a:gd name="T99" fmla="*/ 15 h 33"/>
              <a:gd name="T100" fmla="*/ 11 w 48"/>
              <a:gd name="T101" fmla="*/ 16 h 33"/>
              <a:gd name="T102" fmla="*/ 10 w 48"/>
              <a:gd name="T103" fmla="*/ 17 h 33"/>
              <a:gd name="T104" fmla="*/ 9 w 48"/>
              <a:gd name="T105" fmla="*/ 18 h 33"/>
              <a:gd name="T106" fmla="*/ 7 w 48"/>
              <a:gd name="T107" fmla="*/ 20 h 33"/>
              <a:gd name="T108" fmla="*/ 4 w 48"/>
              <a:gd name="T109" fmla="*/ 20 h 33"/>
              <a:gd name="T110" fmla="*/ 2 w 48"/>
              <a:gd name="T111" fmla="*/ 22 h 33"/>
              <a:gd name="T112" fmla="*/ 0 w 48"/>
              <a:gd name="T113" fmla="*/ 23 h 33"/>
              <a:gd name="T114" fmla="*/ 0 w 48"/>
              <a:gd name="T115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" h="33">
                <a:moveTo>
                  <a:pt x="0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7"/>
                  <a:pt x="2" y="27"/>
                  <a:pt x="1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0" y="29"/>
                </a:cubicBezTo>
                <a:cubicBezTo>
                  <a:pt x="0" y="29"/>
                  <a:pt x="1" y="29"/>
                  <a:pt x="1" y="29"/>
                </a:cubicBezTo>
                <a:cubicBezTo>
                  <a:pt x="2" y="30"/>
                  <a:pt x="1" y="30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3"/>
                  <a:pt x="5" y="33"/>
                  <a:pt x="6" y="33"/>
                </a:cubicBezTo>
                <a:cubicBezTo>
                  <a:pt x="7" y="33"/>
                  <a:pt x="7" y="32"/>
                  <a:pt x="8" y="32"/>
                </a:cubicBezTo>
                <a:cubicBezTo>
                  <a:pt x="8" y="32"/>
                  <a:pt x="9" y="32"/>
                  <a:pt x="9" y="32"/>
                </a:cubicBezTo>
                <a:cubicBezTo>
                  <a:pt x="9" y="31"/>
                  <a:pt x="9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29"/>
                  <a:pt x="11" y="29"/>
                  <a:pt x="12" y="29"/>
                </a:cubicBezTo>
                <a:cubicBezTo>
                  <a:pt x="12" y="29"/>
                  <a:pt x="12" y="29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4" y="28"/>
                  <a:pt x="15" y="28"/>
                  <a:pt x="15" y="28"/>
                </a:cubicBezTo>
                <a:cubicBezTo>
                  <a:pt x="15" y="28"/>
                  <a:pt x="15" y="28"/>
                  <a:pt x="16" y="27"/>
                </a:cubicBezTo>
                <a:cubicBezTo>
                  <a:pt x="16" y="27"/>
                  <a:pt x="16" y="27"/>
                  <a:pt x="16" y="26"/>
                </a:cubicBezTo>
                <a:cubicBezTo>
                  <a:pt x="16" y="26"/>
                  <a:pt x="15" y="26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24"/>
                  <a:pt x="15" y="24"/>
                  <a:pt x="15" y="23"/>
                </a:cubicBezTo>
                <a:cubicBezTo>
                  <a:pt x="15" y="23"/>
                  <a:pt x="15" y="23"/>
                  <a:pt x="15" y="22"/>
                </a:cubicBezTo>
                <a:cubicBezTo>
                  <a:pt x="15" y="22"/>
                  <a:pt x="15" y="22"/>
                  <a:pt x="14" y="21"/>
                </a:cubicBezTo>
                <a:cubicBezTo>
                  <a:pt x="14" y="21"/>
                  <a:pt x="14" y="20"/>
                  <a:pt x="14" y="20"/>
                </a:cubicBezTo>
                <a:cubicBezTo>
                  <a:pt x="14" y="19"/>
                  <a:pt x="14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6" y="17"/>
                  <a:pt x="16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8" y="16"/>
                  <a:pt x="18" y="15"/>
                </a:cubicBezTo>
                <a:cubicBezTo>
                  <a:pt x="18" y="15"/>
                  <a:pt x="18" y="15"/>
                  <a:pt x="18" y="14"/>
                </a:cubicBezTo>
                <a:cubicBezTo>
                  <a:pt x="19" y="14"/>
                  <a:pt x="18" y="14"/>
                  <a:pt x="18" y="14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9" y="12"/>
                  <a:pt x="19" y="12"/>
                </a:cubicBezTo>
                <a:cubicBezTo>
                  <a:pt x="19" y="12"/>
                  <a:pt x="19" y="12"/>
                  <a:pt x="20" y="12"/>
                </a:cubicBezTo>
                <a:cubicBezTo>
                  <a:pt x="20" y="11"/>
                  <a:pt x="20" y="11"/>
                  <a:pt x="21" y="11"/>
                </a:cubicBezTo>
                <a:cubicBezTo>
                  <a:pt x="21" y="11"/>
                  <a:pt x="21" y="11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4" y="7"/>
                  <a:pt x="24" y="7"/>
                </a:cubicBezTo>
                <a:cubicBezTo>
                  <a:pt x="24" y="7"/>
                  <a:pt x="24" y="7"/>
                  <a:pt x="24" y="6"/>
                </a:cubicBezTo>
                <a:cubicBezTo>
                  <a:pt x="25" y="6"/>
                  <a:pt x="25" y="7"/>
                  <a:pt x="25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3" y="6"/>
                  <a:pt x="34" y="6"/>
                </a:cubicBezTo>
                <a:cubicBezTo>
                  <a:pt x="34" y="6"/>
                  <a:pt x="34" y="6"/>
                  <a:pt x="35" y="6"/>
                </a:cubicBezTo>
                <a:cubicBezTo>
                  <a:pt x="35" y="6"/>
                  <a:pt x="35" y="6"/>
                  <a:pt x="36" y="6"/>
                </a:cubicBezTo>
                <a:cubicBezTo>
                  <a:pt x="36" y="6"/>
                  <a:pt x="36" y="7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8" y="6"/>
                  <a:pt x="38" y="5"/>
                  <a:pt x="38" y="5"/>
                </a:cubicBezTo>
                <a:cubicBezTo>
                  <a:pt x="38" y="5"/>
                  <a:pt x="37" y="4"/>
                  <a:pt x="38" y="4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3"/>
                  <a:pt x="39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2" y="3"/>
                </a:cubicBezTo>
                <a:cubicBezTo>
                  <a:pt x="42" y="3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3" y="4"/>
                  <a:pt x="43" y="5"/>
                </a:cubicBezTo>
                <a:cubicBezTo>
                  <a:pt x="43" y="5"/>
                  <a:pt x="43" y="5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4" y="6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5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7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6" y="3"/>
                  <a:pt x="46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3"/>
                  <a:pt x="44" y="2"/>
                </a:cubicBezTo>
                <a:cubicBezTo>
                  <a:pt x="44" y="2"/>
                  <a:pt x="45" y="2"/>
                  <a:pt x="45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2"/>
                  <a:pt x="47" y="2"/>
                  <a:pt x="47" y="2"/>
                </a:cubicBezTo>
                <a:cubicBezTo>
                  <a:pt x="47" y="1"/>
                  <a:pt x="46" y="2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4" y="1"/>
                  <a:pt x="44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1"/>
                  <a:pt x="39" y="2"/>
                  <a:pt x="39" y="2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37" y="1"/>
                  <a:pt x="38" y="2"/>
                  <a:pt x="37" y="2"/>
                </a:cubicBezTo>
                <a:cubicBezTo>
                  <a:pt x="37" y="2"/>
                  <a:pt x="36" y="3"/>
                  <a:pt x="36" y="2"/>
                </a:cubicBezTo>
                <a:cubicBezTo>
                  <a:pt x="36" y="2"/>
                  <a:pt x="36" y="2"/>
                  <a:pt x="36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2"/>
                  <a:pt x="30" y="1"/>
                  <a:pt x="30" y="2"/>
                </a:cubicBezTo>
                <a:cubicBezTo>
                  <a:pt x="29" y="2"/>
                  <a:pt x="30" y="2"/>
                  <a:pt x="29" y="2"/>
                </a:cubicBezTo>
                <a:cubicBezTo>
                  <a:pt x="29" y="3"/>
                  <a:pt x="29" y="2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5" y="3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3" y="4"/>
                  <a:pt x="23" y="4"/>
                </a:cubicBezTo>
                <a:cubicBezTo>
                  <a:pt x="23" y="4"/>
                  <a:pt x="22" y="4"/>
                  <a:pt x="22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8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10"/>
                  <a:pt x="16" y="10"/>
                  <a:pt x="15" y="11"/>
                </a:cubicBezTo>
                <a:cubicBezTo>
                  <a:pt x="15" y="11"/>
                  <a:pt x="16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3"/>
                  <a:pt x="14" y="13"/>
                </a:cubicBezTo>
                <a:cubicBezTo>
                  <a:pt x="14" y="14"/>
                  <a:pt x="14" y="14"/>
                  <a:pt x="14" y="15"/>
                </a:cubicBezTo>
                <a:cubicBezTo>
                  <a:pt x="14" y="15"/>
                  <a:pt x="14" y="15"/>
                  <a:pt x="13" y="15"/>
                </a:cubicBezTo>
                <a:cubicBezTo>
                  <a:pt x="13" y="15"/>
                  <a:pt x="13" y="15"/>
                  <a:pt x="12" y="15"/>
                </a:cubicBezTo>
                <a:cubicBezTo>
                  <a:pt x="12" y="15"/>
                  <a:pt x="12" y="16"/>
                  <a:pt x="12" y="16"/>
                </a:cubicBezTo>
                <a:cubicBezTo>
                  <a:pt x="12" y="16"/>
                  <a:pt x="11" y="16"/>
                  <a:pt x="11" y="16"/>
                </a:cubicBezTo>
                <a:cubicBezTo>
                  <a:pt x="11" y="16"/>
                  <a:pt x="11" y="16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10" y="17"/>
                  <a:pt x="9" y="17"/>
                </a:cubicBezTo>
                <a:cubicBezTo>
                  <a:pt x="9" y="18"/>
                  <a:pt x="9" y="17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9"/>
                  <a:pt x="8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7" y="19"/>
                  <a:pt x="7" y="20"/>
                </a:cubicBezTo>
                <a:cubicBezTo>
                  <a:pt x="7" y="20"/>
                  <a:pt x="6" y="20"/>
                  <a:pt x="6" y="20"/>
                </a:cubicBezTo>
                <a:cubicBezTo>
                  <a:pt x="6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2" y="22"/>
                  <a:pt x="1" y="22"/>
                  <a:pt x="1" y="22"/>
                </a:cubicBezTo>
                <a:cubicBezTo>
                  <a:pt x="1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0" name="Freeform 124">
            <a:extLst>
              <a:ext uri="{FF2B5EF4-FFF2-40B4-BE49-F238E27FC236}">
                <a16:creationId xmlns:a16="http://schemas.microsoft.com/office/drawing/2014/main" id="{473D7101-28D1-8A4E-9180-477503439229}"/>
              </a:ext>
            </a:extLst>
          </p:cNvPr>
          <p:cNvSpPr>
            <a:spLocks/>
          </p:cNvSpPr>
          <p:nvPr/>
        </p:nvSpPr>
        <p:spPr bwMode="auto">
          <a:xfrm>
            <a:off x="6225636" y="294281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1" name="Freeform 125">
            <a:extLst>
              <a:ext uri="{FF2B5EF4-FFF2-40B4-BE49-F238E27FC236}">
                <a16:creationId xmlns:a16="http://schemas.microsoft.com/office/drawing/2014/main" id="{DE91AA66-0636-8241-900C-5F7E92C8122C}"/>
              </a:ext>
            </a:extLst>
          </p:cNvPr>
          <p:cNvSpPr>
            <a:spLocks/>
          </p:cNvSpPr>
          <p:nvPr/>
        </p:nvSpPr>
        <p:spPr bwMode="auto">
          <a:xfrm>
            <a:off x="6199007" y="2892816"/>
            <a:ext cx="77985" cy="50001"/>
          </a:xfrm>
          <a:custGeom>
            <a:avLst/>
            <a:gdLst>
              <a:gd name="T0" fmla="*/ 6 w 6"/>
              <a:gd name="T1" fmla="*/ 1 h 4"/>
              <a:gd name="T2" fmla="*/ 5 w 6"/>
              <a:gd name="T3" fmla="*/ 0 h 4"/>
              <a:gd name="T4" fmla="*/ 5 w 6"/>
              <a:gd name="T5" fmla="*/ 0 h 4"/>
              <a:gd name="T6" fmla="*/ 4 w 6"/>
              <a:gd name="T7" fmla="*/ 0 h 4"/>
              <a:gd name="T8" fmla="*/ 3 w 6"/>
              <a:gd name="T9" fmla="*/ 1 h 4"/>
              <a:gd name="T10" fmla="*/ 2 w 6"/>
              <a:gd name="T11" fmla="*/ 1 h 4"/>
              <a:gd name="T12" fmla="*/ 1 w 6"/>
              <a:gd name="T13" fmla="*/ 1 h 4"/>
              <a:gd name="T14" fmla="*/ 1 w 6"/>
              <a:gd name="T15" fmla="*/ 1 h 4"/>
              <a:gd name="T16" fmla="*/ 0 w 6"/>
              <a:gd name="T17" fmla="*/ 2 h 4"/>
              <a:gd name="T18" fmla="*/ 1 w 6"/>
              <a:gd name="T19" fmla="*/ 3 h 4"/>
              <a:gd name="T20" fmla="*/ 1 w 6"/>
              <a:gd name="T21" fmla="*/ 4 h 4"/>
              <a:gd name="T22" fmla="*/ 2 w 6"/>
              <a:gd name="T23" fmla="*/ 4 h 4"/>
              <a:gd name="T24" fmla="*/ 2 w 6"/>
              <a:gd name="T25" fmla="*/ 4 h 4"/>
              <a:gd name="T26" fmla="*/ 3 w 6"/>
              <a:gd name="T27" fmla="*/ 4 h 4"/>
              <a:gd name="T28" fmla="*/ 5 w 6"/>
              <a:gd name="T29" fmla="*/ 3 h 4"/>
              <a:gd name="T30" fmla="*/ 6 w 6"/>
              <a:gd name="T31" fmla="*/ 3 h 4"/>
              <a:gd name="T32" fmla="*/ 6 w 6"/>
              <a:gd name="T33" fmla="*/ 3 h 4"/>
              <a:gd name="T34" fmla="*/ 6 w 6"/>
              <a:gd name="T35" fmla="*/ 3 h 4"/>
              <a:gd name="T36" fmla="*/ 6 w 6"/>
              <a:gd name="T37" fmla="*/ 2 h 4"/>
              <a:gd name="T38" fmla="*/ 6 w 6"/>
              <a:gd name="T3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" h="4">
                <a:moveTo>
                  <a:pt x="6" y="1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4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6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2" name="Freeform 126">
            <a:extLst>
              <a:ext uri="{FF2B5EF4-FFF2-40B4-BE49-F238E27FC236}">
                <a16:creationId xmlns:a16="http://schemas.microsoft.com/office/drawing/2014/main" id="{43131D47-C52C-D941-99D2-43CED6D0D1E6}"/>
              </a:ext>
            </a:extLst>
          </p:cNvPr>
          <p:cNvSpPr>
            <a:spLocks/>
          </p:cNvSpPr>
          <p:nvPr/>
        </p:nvSpPr>
        <p:spPr bwMode="auto">
          <a:xfrm>
            <a:off x="5708275" y="2489106"/>
            <a:ext cx="89397" cy="87039"/>
          </a:xfrm>
          <a:custGeom>
            <a:avLst/>
            <a:gdLst>
              <a:gd name="T0" fmla="*/ 0 w 7"/>
              <a:gd name="T1" fmla="*/ 6 h 7"/>
              <a:gd name="T2" fmla="*/ 0 w 7"/>
              <a:gd name="T3" fmla="*/ 6 h 7"/>
              <a:gd name="T4" fmla="*/ 1 w 7"/>
              <a:gd name="T5" fmla="*/ 6 h 7"/>
              <a:gd name="T6" fmla="*/ 2 w 7"/>
              <a:gd name="T7" fmla="*/ 6 h 7"/>
              <a:gd name="T8" fmla="*/ 3 w 7"/>
              <a:gd name="T9" fmla="*/ 6 h 7"/>
              <a:gd name="T10" fmla="*/ 5 w 7"/>
              <a:gd name="T11" fmla="*/ 7 h 7"/>
              <a:gd name="T12" fmla="*/ 5 w 7"/>
              <a:gd name="T13" fmla="*/ 7 h 7"/>
              <a:gd name="T14" fmla="*/ 5 w 7"/>
              <a:gd name="T15" fmla="*/ 6 h 7"/>
              <a:gd name="T16" fmla="*/ 5 w 7"/>
              <a:gd name="T17" fmla="*/ 5 h 7"/>
              <a:gd name="T18" fmla="*/ 6 w 7"/>
              <a:gd name="T19" fmla="*/ 4 h 7"/>
              <a:gd name="T20" fmla="*/ 6 w 7"/>
              <a:gd name="T21" fmla="*/ 3 h 7"/>
              <a:gd name="T22" fmla="*/ 6 w 7"/>
              <a:gd name="T23" fmla="*/ 3 h 7"/>
              <a:gd name="T24" fmla="*/ 7 w 7"/>
              <a:gd name="T25" fmla="*/ 2 h 7"/>
              <a:gd name="T26" fmla="*/ 7 w 7"/>
              <a:gd name="T27" fmla="*/ 1 h 7"/>
              <a:gd name="T28" fmla="*/ 6 w 7"/>
              <a:gd name="T29" fmla="*/ 0 h 7"/>
              <a:gd name="T30" fmla="*/ 6 w 7"/>
              <a:gd name="T31" fmla="*/ 0 h 7"/>
              <a:gd name="T32" fmla="*/ 5 w 7"/>
              <a:gd name="T33" fmla="*/ 0 h 7"/>
              <a:gd name="T34" fmla="*/ 4 w 7"/>
              <a:gd name="T35" fmla="*/ 0 h 7"/>
              <a:gd name="T36" fmla="*/ 4 w 7"/>
              <a:gd name="T37" fmla="*/ 1 h 7"/>
              <a:gd name="T38" fmla="*/ 3 w 7"/>
              <a:gd name="T39" fmla="*/ 1 h 7"/>
              <a:gd name="T40" fmla="*/ 2 w 7"/>
              <a:gd name="T41" fmla="*/ 2 h 7"/>
              <a:gd name="T42" fmla="*/ 1 w 7"/>
              <a:gd name="T43" fmla="*/ 2 h 7"/>
              <a:gd name="T44" fmla="*/ 1 w 7"/>
              <a:gd name="T45" fmla="*/ 2 h 7"/>
              <a:gd name="T46" fmla="*/ 0 w 7"/>
              <a:gd name="T47" fmla="*/ 3 h 7"/>
              <a:gd name="T48" fmla="*/ 0 w 7"/>
              <a:gd name="T49" fmla="*/ 4 h 7"/>
              <a:gd name="T50" fmla="*/ 0 w 7"/>
              <a:gd name="T51" fmla="*/ 5 h 7"/>
              <a:gd name="T52" fmla="*/ 0 w 7"/>
              <a:gd name="T5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" h="7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4" y="5"/>
                  <a:pt x="5" y="5"/>
                </a:cubicBezTo>
                <a:cubicBezTo>
                  <a:pt x="5" y="4"/>
                  <a:pt x="5" y="5"/>
                  <a:pt x="6" y="4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3" name="Freeform 127">
            <a:extLst>
              <a:ext uri="{FF2B5EF4-FFF2-40B4-BE49-F238E27FC236}">
                <a16:creationId xmlns:a16="http://schemas.microsoft.com/office/drawing/2014/main" id="{3B619313-62D9-6C44-94E3-0E5B6F4D0625}"/>
              </a:ext>
            </a:extLst>
          </p:cNvPr>
          <p:cNvSpPr>
            <a:spLocks/>
          </p:cNvSpPr>
          <p:nvPr/>
        </p:nvSpPr>
        <p:spPr bwMode="auto">
          <a:xfrm>
            <a:off x="5306940" y="2892816"/>
            <a:ext cx="102711" cy="188892"/>
          </a:xfrm>
          <a:custGeom>
            <a:avLst/>
            <a:gdLst>
              <a:gd name="T0" fmla="*/ 0 w 8"/>
              <a:gd name="T1" fmla="*/ 10 h 15"/>
              <a:gd name="T2" fmla="*/ 1 w 8"/>
              <a:gd name="T3" fmla="*/ 10 h 15"/>
              <a:gd name="T4" fmla="*/ 1 w 8"/>
              <a:gd name="T5" fmla="*/ 11 h 15"/>
              <a:gd name="T6" fmla="*/ 1 w 8"/>
              <a:gd name="T7" fmla="*/ 12 h 15"/>
              <a:gd name="T8" fmla="*/ 1 w 8"/>
              <a:gd name="T9" fmla="*/ 13 h 15"/>
              <a:gd name="T10" fmla="*/ 1 w 8"/>
              <a:gd name="T11" fmla="*/ 14 h 15"/>
              <a:gd name="T12" fmla="*/ 2 w 8"/>
              <a:gd name="T13" fmla="*/ 15 h 15"/>
              <a:gd name="T14" fmla="*/ 3 w 8"/>
              <a:gd name="T15" fmla="*/ 15 h 15"/>
              <a:gd name="T16" fmla="*/ 4 w 8"/>
              <a:gd name="T17" fmla="*/ 14 h 15"/>
              <a:gd name="T18" fmla="*/ 5 w 8"/>
              <a:gd name="T19" fmla="*/ 14 h 15"/>
              <a:gd name="T20" fmla="*/ 5 w 8"/>
              <a:gd name="T21" fmla="*/ 12 h 15"/>
              <a:gd name="T22" fmla="*/ 5 w 8"/>
              <a:gd name="T23" fmla="*/ 12 h 15"/>
              <a:gd name="T24" fmla="*/ 6 w 8"/>
              <a:gd name="T25" fmla="*/ 11 h 15"/>
              <a:gd name="T26" fmla="*/ 5 w 8"/>
              <a:gd name="T27" fmla="*/ 11 h 15"/>
              <a:gd name="T28" fmla="*/ 5 w 8"/>
              <a:gd name="T29" fmla="*/ 10 h 15"/>
              <a:gd name="T30" fmla="*/ 5 w 8"/>
              <a:gd name="T31" fmla="*/ 10 h 15"/>
              <a:gd name="T32" fmla="*/ 5 w 8"/>
              <a:gd name="T33" fmla="*/ 9 h 15"/>
              <a:gd name="T34" fmla="*/ 6 w 8"/>
              <a:gd name="T35" fmla="*/ 9 h 15"/>
              <a:gd name="T36" fmla="*/ 6 w 8"/>
              <a:gd name="T37" fmla="*/ 8 h 15"/>
              <a:gd name="T38" fmla="*/ 5 w 8"/>
              <a:gd name="T39" fmla="*/ 8 h 15"/>
              <a:gd name="T40" fmla="*/ 5 w 8"/>
              <a:gd name="T41" fmla="*/ 7 h 15"/>
              <a:gd name="T42" fmla="*/ 6 w 8"/>
              <a:gd name="T43" fmla="*/ 7 h 15"/>
              <a:gd name="T44" fmla="*/ 6 w 8"/>
              <a:gd name="T45" fmla="*/ 6 h 15"/>
              <a:gd name="T46" fmla="*/ 6 w 8"/>
              <a:gd name="T47" fmla="*/ 5 h 15"/>
              <a:gd name="T48" fmla="*/ 6 w 8"/>
              <a:gd name="T49" fmla="*/ 4 h 15"/>
              <a:gd name="T50" fmla="*/ 6 w 8"/>
              <a:gd name="T51" fmla="*/ 3 h 15"/>
              <a:gd name="T52" fmla="*/ 7 w 8"/>
              <a:gd name="T53" fmla="*/ 3 h 15"/>
              <a:gd name="T54" fmla="*/ 8 w 8"/>
              <a:gd name="T55" fmla="*/ 2 h 15"/>
              <a:gd name="T56" fmla="*/ 8 w 8"/>
              <a:gd name="T57" fmla="*/ 1 h 15"/>
              <a:gd name="T58" fmla="*/ 7 w 8"/>
              <a:gd name="T59" fmla="*/ 1 h 15"/>
              <a:gd name="T60" fmla="*/ 7 w 8"/>
              <a:gd name="T61" fmla="*/ 0 h 15"/>
              <a:gd name="T62" fmla="*/ 6 w 8"/>
              <a:gd name="T63" fmla="*/ 1 h 15"/>
              <a:gd name="T64" fmla="*/ 5 w 8"/>
              <a:gd name="T65" fmla="*/ 1 h 15"/>
              <a:gd name="T66" fmla="*/ 5 w 8"/>
              <a:gd name="T67" fmla="*/ 1 h 15"/>
              <a:gd name="T68" fmla="*/ 4 w 8"/>
              <a:gd name="T69" fmla="*/ 1 h 15"/>
              <a:gd name="T70" fmla="*/ 4 w 8"/>
              <a:gd name="T71" fmla="*/ 0 h 15"/>
              <a:gd name="T72" fmla="*/ 3 w 8"/>
              <a:gd name="T73" fmla="*/ 0 h 15"/>
              <a:gd name="T74" fmla="*/ 3 w 8"/>
              <a:gd name="T75" fmla="*/ 0 h 15"/>
              <a:gd name="T76" fmla="*/ 2 w 8"/>
              <a:gd name="T77" fmla="*/ 1 h 15"/>
              <a:gd name="T78" fmla="*/ 2 w 8"/>
              <a:gd name="T79" fmla="*/ 1 h 15"/>
              <a:gd name="T80" fmla="*/ 2 w 8"/>
              <a:gd name="T81" fmla="*/ 1 h 15"/>
              <a:gd name="T82" fmla="*/ 1 w 8"/>
              <a:gd name="T83" fmla="*/ 2 h 15"/>
              <a:gd name="T84" fmla="*/ 2 w 8"/>
              <a:gd name="T85" fmla="*/ 3 h 15"/>
              <a:gd name="T86" fmla="*/ 2 w 8"/>
              <a:gd name="T87" fmla="*/ 4 h 15"/>
              <a:gd name="T88" fmla="*/ 2 w 8"/>
              <a:gd name="T89" fmla="*/ 5 h 15"/>
              <a:gd name="T90" fmla="*/ 1 w 8"/>
              <a:gd name="T91" fmla="*/ 7 h 15"/>
              <a:gd name="T92" fmla="*/ 1 w 8"/>
              <a:gd name="T93" fmla="*/ 7 h 15"/>
              <a:gd name="T94" fmla="*/ 0 w 8"/>
              <a:gd name="T95" fmla="*/ 8 h 15"/>
              <a:gd name="T96" fmla="*/ 0 w 8"/>
              <a:gd name="T97" fmla="*/ 8 h 15"/>
              <a:gd name="T98" fmla="*/ 0 w 8"/>
              <a:gd name="T99" fmla="*/ 10 h 15"/>
              <a:gd name="T100" fmla="*/ 0 w 8"/>
              <a:gd name="T101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" h="15">
                <a:moveTo>
                  <a:pt x="0" y="10"/>
                </a:moveTo>
                <a:cubicBezTo>
                  <a:pt x="0" y="10"/>
                  <a:pt x="0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2" y="14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3"/>
                  <a:pt x="4" y="13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6" y="12"/>
                  <a:pt x="6" y="11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2"/>
                  <a:pt x="8" y="3"/>
                  <a:pt x="8" y="2"/>
                </a:cubicBezTo>
                <a:cubicBezTo>
                  <a:pt x="8" y="2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2" y="3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4" name="Freeform 128">
            <a:extLst>
              <a:ext uri="{FF2B5EF4-FFF2-40B4-BE49-F238E27FC236}">
                <a16:creationId xmlns:a16="http://schemas.microsoft.com/office/drawing/2014/main" id="{90C6711F-FA72-734E-B080-59119FCDFB50}"/>
              </a:ext>
            </a:extLst>
          </p:cNvPr>
          <p:cNvSpPr>
            <a:spLocks/>
          </p:cNvSpPr>
          <p:nvPr/>
        </p:nvSpPr>
        <p:spPr bwMode="auto">
          <a:xfrm>
            <a:off x="5371610" y="306874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5" name="Freeform 129">
            <a:extLst>
              <a:ext uri="{FF2B5EF4-FFF2-40B4-BE49-F238E27FC236}">
                <a16:creationId xmlns:a16="http://schemas.microsoft.com/office/drawing/2014/main" id="{C3F07898-F4D0-2844-A9A5-89DF2608BC48}"/>
              </a:ext>
            </a:extLst>
          </p:cNvPr>
          <p:cNvSpPr>
            <a:spLocks/>
          </p:cNvSpPr>
          <p:nvPr/>
        </p:nvSpPr>
        <p:spPr bwMode="auto">
          <a:xfrm>
            <a:off x="6379702" y="2903928"/>
            <a:ext cx="91299" cy="51853"/>
          </a:xfrm>
          <a:custGeom>
            <a:avLst/>
            <a:gdLst>
              <a:gd name="T0" fmla="*/ 7 w 7"/>
              <a:gd name="T1" fmla="*/ 2 h 4"/>
              <a:gd name="T2" fmla="*/ 6 w 7"/>
              <a:gd name="T3" fmla="*/ 2 h 4"/>
              <a:gd name="T4" fmla="*/ 5 w 7"/>
              <a:gd name="T5" fmla="*/ 1 h 4"/>
              <a:gd name="T6" fmla="*/ 4 w 7"/>
              <a:gd name="T7" fmla="*/ 1 h 4"/>
              <a:gd name="T8" fmla="*/ 4 w 7"/>
              <a:gd name="T9" fmla="*/ 0 h 4"/>
              <a:gd name="T10" fmla="*/ 4 w 7"/>
              <a:gd name="T11" fmla="*/ 0 h 4"/>
              <a:gd name="T12" fmla="*/ 4 w 7"/>
              <a:gd name="T13" fmla="*/ 0 h 4"/>
              <a:gd name="T14" fmla="*/ 3 w 7"/>
              <a:gd name="T15" fmla="*/ 0 h 4"/>
              <a:gd name="T16" fmla="*/ 2 w 7"/>
              <a:gd name="T17" fmla="*/ 0 h 4"/>
              <a:gd name="T18" fmla="*/ 2 w 7"/>
              <a:gd name="T19" fmla="*/ 0 h 4"/>
              <a:gd name="T20" fmla="*/ 1 w 7"/>
              <a:gd name="T21" fmla="*/ 0 h 4"/>
              <a:gd name="T22" fmla="*/ 0 w 7"/>
              <a:gd name="T23" fmla="*/ 0 h 4"/>
              <a:gd name="T24" fmla="*/ 0 w 7"/>
              <a:gd name="T25" fmla="*/ 1 h 4"/>
              <a:gd name="T26" fmla="*/ 1 w 7"/>
              <a:gd name="T27" fmla="*/ 1 h 4"/>
              <a:gd name="T28" fmla="*/ 0 w 7"/>
              <a:gd name="T29" fmla="*/ 2 h 4"/>
              <a:gd name="T30" fmla="*/ 0 w 7"/>
              <a:gd name="T31" fmla="*/ 4 h 4"/>
              <a:gd name="T32" fmla="*/ 0 w 7"/>
              <a:gd name="T33" fmla="*/ 4 h 4"/>
              <a:gd name="T34" fmla="*/ 1 w 7"/>
              <a:gd name="T35" fmla="*/ 4 h 4"/>
              <a:gd name="T36" fmla="*/ 2 w 7"/>
              <a:gd name="T37" fmla="*/ 4 h 4"/>
              <a:gd name="T38" fmla="*/ 3 w 7"/>
              <a:gd name="T39" fmla="*/ 3 h 4"/>
              <a:gd name="T40" fmla="*/ 3 w 7"/>
              <a:gd name="T41" fmla="*/ 3 h 4"/>
              <a:gd name="T42" fmla="*/ 4 w 7"/>
              <a:gd name="T43" fmla="*/ 3 h 4"/>
              <a:gd name="T44" fmla="*/ 5 w 7"/>
              <a:gd name="T45" fmla="*/ 3 h 4"/>
              <a:gd name="T46" fmla="*/ 6 w 7"/>
              <a:gd name="T47" fmla="*/ 3 h 4"/>
              <a:gd name="T48" fmla="*/ 7 w 7"/>
              <a:gd name="T49" fmla="*/ 3 h 4"/>
              <a:gd name="T50" fmla="*/ 7 w 7"/>
              <a:gd name="T51" fmla="*/ 2 h 4"/>
              <a:gd name="T52" fmla="*/ 7 w 7"/>
              <a:gd name="T5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" h="4">
                <a:moveTo>
                  <a:pt x="7" y="2"/>
                </a:moveTo>
                <a:cubicBezTo>
                  <a:pt x="7" y="1"/>
                  <a:pt x="6" y="2"/>
                  <a:pt x="6" y="2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6" name="Freeform 130">
            <a:extLst>
              <a:ext uri="{FF2B5EF4-FFF2-40B4-BE49-F238E27FC236}">
                <a16:creationId xmlns:a16="http://schemas.microsoft.com/office/drawing/2014/main" id="{0961289A-B043-8E4F-81B4-47DA4EA19B71}"/>
              </a:ext>
            </a:extLst>
          </p:cNvPr>
          <p:cNvSpPr>
            <a:spLocks/>
          </p:cNvSpPr>
          <p:nvPr/>
        </p:nvSpPr>
        <p:spPr bwMode="auto">
          <a:xfrm>
            <a:off x="5991682" y="2740962"/>
            <a:ext cx="155969" cy="138892"/>
          </a:xfrm>
          <a:custGeom>
            <a:avLst/>
            <a:gdLst>
              <a:gd name="T0" fmla="*/ 6 w 12"/>
              <a:gd name="T1" fmla="*/ 3 h 11"/>
              <a:gd name="T2" fmla="*/ 7 w 12"/>
              <a:gd name="T3" fmla="*/ 3 h 11"/>
              <a:gd name="T4" fmla="*/ 8 w 12"/>
              <a:gd name="T5" fmla="*/ 3 h 11"/>
              <a:gd name="T6" fmla="*/ 9 w 12"/>
              <a:gd name="T7" fmla="*/ 3 h 11"/>
              <a:gd name="T8" fmla="*/ 10 w 12"/>
              <a:gd name="T9" fmla="*/ 3 h 11"/>
              <a:gd name="T10" fmla="*/ 11 w 12"/>
              <a:gd name="T11" fmla="*/ 3 h 11"/>
              <a:gd name="T12" fmla="*/ 11 w 12"/>
              <a:gd name="T13" fmla="*/ 4 h 11"/>
              <a:gd name="T14" fmla="*/ 12 w 12"/>
              <a:gd name="T15" fmla="*/ 3 h 11"/>
              <a:gd name="T16" fmla="*/ 12 w 12"/>
              <a:gd name="T17" fmla="*/ 3 h 11"/>
              <a:gd name="T18" fmla="*/ 12 w 12"/>
              <a:gd name="T19" fmla="*/ 1 h 11"/>
              <a:gd name="T20" fmla="*/ 12 w 12"/>
              <a:gd name="T21" fmla="*/ 1 h 11"/>
              <a:gd name="T22" fmla="*/ 11 w 12"/>
              <a:gd name="T23" fmla="*/ 1 h 11"/>
              <a:gd name="T24" fmla="*/ 10 w 12"/>
              <a:gd name="T25" fmla="*/ 2 h 11"/>
              <a:gd name="T26" fmla="*/ 9 w 12"/>
              <a:gd name="T27" fmla="*/ 1 h 11"/>
              <a:gd name="T28" fmla="*/ 8 w 12"/>
              <a:gd name="T29" fmla="*/ 1 h 11"/>
              <a:gd name="T30" fmla="*/ 7 w 12"/>
              <a:gd name="T31" fmla="*/ 0 h 11"/>
              <a:gd name="T32" fmla="*/ 6 w 12"/>
              <a:gd name="T33" fmla="*/ 0 h 11"/>
              <a:gd name="T34" fmla="*/ 6 w 12"/>
              <a:gd name="T35" fmla="*/ 1 h 11"/>
              <a:gd name="T36" fmla="*/ 5 w 12"/>
              <a:gd name="T37" fmla="*/ 1 h 11"/>
              <a:gd name="T38" fmla="*/ 4 w 12"/>
              <a:gd name="T39" fmla="*/ 1 h 11"/>
              <a:gd name="T40" fmla="*/ 4 w 12"/>
              <a:gd name="T41" fmla="*/ 1 h 11"/>
              <a:gd name="T42" fmla="*/ 3 w 12"/>
              <a:gd name="T43" fmla="*/ 1 h 11"/>
              <a:gd name="T44" fmla="*/ 2 w 12"/>
              <a:gd name="T45" fmla="*/ 2 h 11"/>
              <a:gd name="T46" fmla="*/ 1 w 12"/>
              <a:gd name="T47" fmla="*/ 2 h 11"/>
              <a:gd name="T48" fmla="*/ 0 w 12"/>
              <a:gd name="T49" fmla="*/ 2 h 11"/>
              <a:gd name="T50" fmla="*/ 0 w 12"/>
              <a:gd name="T51" fmla="*/ 2 h 11"/>
              <a:gd name="T52" fmla="*/ 0 w 12"/>
              <a:gd name="T53" fmla="*/ 4 h 11"/>
              <a:gd name="T54" fmla="*/ 1 w 12"/>
              <a:gd name="T55" fmla="*/ 5 h 11"/>
              <a:gd name="T56" fmla="*/ 2 w 12"/>
              <a:gd name="T57" fmla="*/ 5 h 11"/>
              <a:gd name="T58" fmla="*/ 2 w 12"/>
              <a:gd name="T59" fmla="*/ 5 h 11"/>
              <a:gd name="T60" fmla="*/ 3 w 12"/>
              <a:gd name="T61" fmla="*/ 5 h 11"/>
              <a:gd name="T62" fmla="*/ 3 w 12"/>
              <a:gd name="T63" fmla="*/ 6 h 11"/>
              <a:gd name="T64" fmla="*/ 3 w 12"/>
              <a:gd name="T65" fmla="*/ 6 h 11"/>
              <a:gd name="T66" fmla="*/ 4 w 12"/>
              <a:gd name="T67" fmla="*/ 7 h 11"/>
              <a:gd name="T68" fmla="*/ 5 w 12"/>
              <a:gd name="T69" fmla="*/ 8 h 11"/>
              <a:gd name="T70" fmla="*/ 6 w 12"/>
              <a:gd name="T71" fmla="*/ 9 h 11"/>
              <a:gd name="T72" fmla="*/ 7 w 12"/>
              <a:gd name="T73" fmla="*/ 9 h 11"/>
              <a:gd name="T74" fmla="*/ 9 w 12"/>
              <a:gd name="T75" fmla="*/ 9 h 11"/>
              <a:gd name="T76" fmla="*/ 9 w 12"/>
              <a:gd name="T77" fmla="*/ 10 h 11"/>
              <a:gd name="T78" fmla="*/ 10 w 12"/>
              <a:gd name="T79" fmla="*/ 11 h 11"/>
              <a:gd name="T80" fmla="*/ 11 w 12"/>
              <a:gd name="T81" fmla="*/ 11 h 11"/>
              <a:gd name="T82" fmla="*/ 10 w 12"/>
              <a:gd name="T83" fmla="*/ 9 h 11"/>
              <a:gd name="T84" fmla="*/ 9 w 12"/>
              <a:gd name="T85" fmla="*/ 9 h 11"/>
              <a:gd name="T86" fmla="*/ 8 w 12"/>
              <a:gd name="T87" fmla="*/ 9 h 11"/>
              <a:gd name="T88" fmla="*/ 7 w 12"/>
              <a:gd name="T89" fmla="*/ 9 h 11"/>
              <a:gd name="T90" fmla="*/ 7 w 12"/>
              <a:gd name="T91" fmla="*/ 8 h 11"/>
              <a:gd name="T92" fmla="*/ 7 w 12"/>
              <a:gd name="T93" fmla="*/ 7 h 11"/>
              <a:gd name="T94" fmla="*/ 6 w 12"/>
              <a:gd name="T95" fmla="*/ 7 h 11"/>
              <a:gd name="T96" fmla="*/ 6 w 12"/>
              <a:gd name="T97" fmla="*/ 6 h 11"/>
              <a:gd name="T98" fmla="*/ 6 w 12"/>
              <a:gd name="T99" fmla="*/ 5 h 11"/>
              <a:gd name="T100" fmla="*/ 5 w 12"/>
              <a:gd name="T101" fmla="*/ 4 h 11"/>
              <a:gd name="T102" fmla="*/ 5 w 12"/>
              <a:gd name="T103" fmla="*/ 3 h 11"/>
              <a:gd name="T104" fmla="*/ 6 w 12"/>
              <a:gd name="T105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" h="11">
                <a:moveTo>
                  <a:pt x="6" y="3"/>
                </a:moveTo>
                <a:cubicBezTo>
                  <a:pt x="6" y="2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1" y="4"/>
                  <a:pt x="11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1" y="1"/>
                  <a:pt x="11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1" y="5"/>
                </a:cubicBezTo>
                <a:cubicBezTo>
                  <a:pt x="1" y="5"/>
                  <a:pt x="1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4"/>
                  <a:pt x="3" y="5"/>
                </a:cubicBezTo>
                <a:cubicBezTo>
                  <a:pt x="3" y="5"/>
                  <a:pt x="3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3" y="7"/>
                  <a:pt x="4" y="7"/>
                </a:cubicBezTo>
                <a:cubicBezTo>
                  <a:pt x="4" y="8"/>
                  <a:pt x="5" y="8"/>
                  <a:pt x="5" y="8"/>
                </a:cubicBezTo>
                <a:cubicBezTo>
                  <a:pt x="6" y="8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9" y="10"/>
                  <a:pt x="9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11" y="10"/>
                  <a:pt x="10" y="9"/>
                </a:cubicBezTo>
                <a:cubicBezTo>
                  <a:pt x="10" y="9"/>
                  <a:pt x="10" y="9"/>
                  <a:pt x="9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7" y="8"/>
                  <a:pt x="8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4"/>
                  <a:pt x="5" y="3"/>
                </a:cubicBezTo>
                <a:cubicBezTo>
                  <a:pt x="6" y="3"/>
                  <a:pt x="6" y="3"/>
                  <a:pt x="6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7" name="Freeform 131">
            <a:extLst>
              <a:ext uri="{FF2B5EF4-FFF2-40B4-BE49-F238E27FC236}">
                <a16:creationId xmlns:a16="http://schemas.microsoft.com/office/drawing/2014/main" id="{1C026867-D7D0-784D-A8FD-5EE4B9659C3B}"/>
              </a:ext>
            </a:extLst>
          </p:cNvPr>
          <p:cNvSpPr>
            <a:spLocks/>
          </p:cNvSpPr>
          <p:nvPr/>
        </p:nvSpPr>
        <p:spPr bwMode="auto">
          <a:xfrm>
            <a:off x="6587027" y="3131710"/>
            <a:ext cx="64670" cy="37038"/>
          </a:xfrm>
          <a:custGeom>
            <a:avLst/>
            <a:gdLst>
              <a:gd name="T0" fmla="*/ 4 w 5"/>
              <a:gd name="T1" fmla="*/ 0 h 3"/>
              <a:gd name="T2" fmla="*/ 3 w 5"/>
              <a:gd name="T3" fmla="*/ 0 h 3"/>
              <a:gd name="T4" fmla="*/ 3 w 5"/>
              <a:gd name="T5" fmla="*/ 1 h 3"/>
              <a:gd name="T6" fmla="*/ 1 w 5"/>
              <a:gd name="T7" fmla="*/ 1 h 3"/>
              <a:gd name="T8" fmla="*/ 1 w 5"/>
              <a:gd name="T9" fmla="*/ 1 h 3"/>
              <a:gd name="T10" fmla="*/ 0 w 5"/>
              <a:gd name="T11" fmla="*/ 2 h 3"/>
              <a:gd name="T12" fmla="*/ 1 w 5"/>
              <a:gd name="T13" fmla="*/ 3 h 3"/>
              <a:gd name="T14" fmla="*/ 3 w 5"/>
              <a:gd name="T15" fmla="*/ 3 h 3"/>
              <a:gd name="T16" fmla="*/ 4 w 5"/>
              <a:gd name="T17" fmla="*/ 2 h 3"/>
              <a:gd name="T18" fmla="*/ 4 w 5"/>
              <a:gd name="T19" fmla="*/ 1 h 3"/>
              <a:gd name="T20" fmla="*/ 4 w 5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3">
                <a:moveTo>
                  <a:pt x="4" y="0"/>
                </a:move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4" y="1"/>
                </a:cubicBezTo>
                <a:cubicBezTo>
                  <a:pt x="5" y="1"/>
                  <a:pt x="5" y="0"/>
                  <a:pt x="4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8" name="Freeform 132">
            <a:extLst>
              <a:ext uri="{FF2B5EF4-FFF2-40B4-BE49-F238E27FC236}">
                <a16:creationId xmlns:a16="http://schemas.microsoft.com/office/drawing/2014/main" id="{37CEF4A3-38EF-F949-A58D-392EAF8DCFC8}"/>
              </a:ext>
            </a:extLst>
          </p:cNvPr>
          <p:cNvSpPr>
            <a:spLocks/>
          </p:cNvSpPr>
          <p:nvPr/>
        </p:nvSpPr>
        <p:spPr bwMode="auto">
          <a:xfrm>
            <a:off x="6368290" y="2853928"/>
            <a:ext cx="593443" cy="264820"/>
          </a:xfrm>
          <a:custGeom>
            <a:avLst/>
            <a:gdLst>
              <a:gd name="T0" fmla="*/ 25 w 46"/>
              <a:gd name="T1" fmla="*/ 6 h 21"/>
              <a:gd name="T2" fmla="*/ 22 w 46"/>
              <a:gd name="T3" fmla="*/ 4 h 21"/>
              <a:gd name="T4" fmla="*/ 19 w 46"/>
              <a:gd name="T5" fmla="*/ 4 h 21"/>
              <a:gd name="T6" fmla="*/ 15 w 46"/>
              <a:gd name="T7" fmla="*/ 4 h 21"/>
              <a:gd name="T8" fmla="*/ 12 w 46"/>
              <a:gd name="T9" fmla="*/ 6 h 21"/>
              <a:gd name="T10" fmla="*/ 9 w 46"/>
              <a:gd name="T11" fmla="*/ 6 h 21"/>
              <a:gd name="T12" fmla="*/ 8 w 46"/>
              <a:gd name="T13" fmla="*/ 7 h 21"/>
              <a:gd name="T14" fmla="*/ 7 w 46"/>
              <a:gd name="T15" fmla="*/ 8 h 21"/>
              <a:gd name="T16" fmla="*/ 3 w 46"/>
              <a:gd name="T17" fmla="*/ 8 h 21"/>
              <a:gd name="T18" fmla="*/ 1 w 46"/>
              <a:gd name="T19" fmla="*/ 10 h 21"/>
              <a:gd name="T20" fmla="*/ 3 w 46"/>
              <a:gd name="T21" fmla="*/ 11 h 21"/>
              <a:gd name="T22" fmla="*/ 3 w 46"/>
              <a:gd name="T23" fmla="*/ 13 h 21"/>
              <a:gd name="T24" fmla="*/ 0 w 46"/>
              <a:gd name="T25" fmla="*/ 13 h 21"/>
              <a:gd name="T26" fmla="*/ 3 w 46"/>
              <a:gd name="T27" fmla="*/ 15 h 21"/>
              <a:gd name="T28" fmla="*/ 4 w 46"/>
              <a:gd name="T29" fmla="*/ 16 h 21"/>
              <a:gd name="T30" fmla="*/ 5 w 46"/>
              <a:gd name="T31" fmla="*/ 18 h 21"/>
              <a:gd name="T32" fmla="*/ 8 w 46"/>
              <a:gd name="T33" fmla="*/ 19 h 21"/>
              <a:gd name="T34" fmla="*/ 10 w 46"/>
              <a:gd name="T35" fmla="*/ 20 h 21"/>
              <a:gd name="T36" fmla="*/ 13 w 46"/>
              <a:gd name="T37" fmla="*/ 19 h 21"/>
              <a:gd name="T38" fmla="*/ 17 w 46"/>
              <a:gd name="T39" fmla="*/ 20 h 21"/>
              <a:gd name="T40" fmla="*/ 20 w 46"/>
              <a:gd name="T41" fmla="*/ 20 h 21"/>
              <a:gd name="T42" fmla="*/ 22 w 46"/>
              <a:gd name="T43" fmla="*/ 19 h 21"/>
              <a:gd name="T44" fmla="*/ 25 w 46"/>
              <a:gd name="T45" fmla="*/ 19 h 21"/>
              <a:gd name="T46" fmla="*/ 25 w 46"/>
              <a:gd name="T47" fmla="*/ 21 h 21"/>
              <a:gd name="T48" fmla="*/ 27 w 46"/>
              <a:gd name="T49" fmla="*/ 20 h 21"/>
              <a:gd name="T50" fmla="*/ 28 w 46"/>
              <a:gd name="T51" fmla="*/ 19 h 21"/>
              <a:gd name="T52" fmla="*/ 32 w 46"/>
              <a:gd name="T53" fmla="*/ 19 h 21"/>
              <a:gd name="T54" fmla="*/ 35 w 46"/>
              <a:gd name="T55" fmla="*/ 18 h 21"/>
              <a:gd name="T56" fmla="*/ 38 w 46"/>
              <a:gd name="T57" fmla="*/ 18 h 21"/>
              <a:gd name="T58" fmla="*/ 41 w 46"/>
              <a:gd name="T59" fmla="*/ 17 h 21"/>
              <a:gd name="T60" fmla="*/ 42 w 46"/>
              <a:gd name="T61" fmla="*/ 17 h 21"/>
              <a:gd name="T62" fmla="*/ 45 w 46"/>
              <a:gd name="T63" fmla="*/ 17 h 21"/>
              <a:gd name="T64" fmla="*/ 46 w 46"/>
              <a:gd name="T65" fmla="*/ 17 h 21"/>
              <a:gd name="T66" fmla="*/ 44 w 46"/>
              <a:gd name="T67" fmla="*/ 15 h 21"/>
              <a:gd name="T68" fmla="*/ 44 w 46"/>
              <a:gd name="T69" fmla="*/ 13 h 21"/>
              <a:gd name="T70" fmla="*/ 44 w 46"/>
              <a:gd name="T71" fmla="*/ 11 h 21"/>
              <a:gd name="T72" fmla="*/ 44 w 46"/>
              <a:gd name="T73" fmla="*/ 8 h 21"/>
              <a:gd name="T74" fmla="*/ 44 w 46"/>
              <a:gd name="T75" fmla="*/ 4 h 21"/>
              <a:gd name="T76" fmla="*/ 41 w 46"/>
              <a:gd name="T77" fmla="*/ 2 h 21"/>
              <a:gd name="T78" fmla="*/ 37 w 46"/>
              <a:gd name="T79" fmla="*/ 0 h 21"/>
              <a:gd name="T80" fmla="*/ 33 w 46"/>
              <a:gd name="T81" fmla="*/ 0 h 21"/>
              <a:gd name="T82" fmla="*/ 34 w 46"/>
              <a:gd name="T83" fmla="*/ 1 h 21"/>
              <a:gd name="T84" fmla="*/ 36 w 46"/>
              <a:gd name="T85" fmla="*/ 4 h 21"/>
              <a:gd name="T86" fmla="*/ 33 w 46"/>
              <a:gd name="T87" fmla="*/ 6 h 21"/>
              <a:gd name="T88" fmla="*/ 30 w 46"/>
              <a:gd name="T89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" h="21">
                <a:moveTo>
                  <a:pt x="27" y="6"/>
                </a:moveTo>
                <a:cubicBezTo>
                  <a:pt x="27" y="6"/>
                  <a:pt x="26" y="6"/>
                  <a:pt x="26" y="6"/>
                </a:cubicBezTo>
                <a:cubicBezTo>
                  <a:pt x="26" y="6"/>
                  <a:pt x="25" y="6"/>
                  <a:pt x="25" y="6"/>
                </a:cubicBezTo>
                <a:cubicBezTo>
                  <a:pt x="24" y="6"/>
                  <a:pt x="24" y="5"/>
                  <a:pt x="24" y="5"/>
                </a:cubicBezTo>
                <a:cubicBezTo>
                  <a:pt x="24" y="5"/>
                  <a:pt x="24" y="5"/>
                  <a:pt x="24" y="4"/>
                </a:cubicBezTo>
                <a:cubicBezTo>
                  <a:pt x="23" y="4"/>
                  <a:pt x="23" y="5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4"/>
                  <a:pt x="14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6"/>
                  <a:pt x="13" y="6"/>
                  <a:pt x="12" y="6"/>
                </a:cubicBezTo>
                <a:cubicBezTo>
                  <a:pt x="12" y="6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9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5" y="8"/>
                </a:cubicBezTo>
                <a:cubicBezTo>
                  <a:pt x="5" y="8"/>
                  <a:pt x="4" y="8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9"/>
                </a:cubicBezTo>
                <a:cubicBezTo>
                  <a:pt x="1" y="9"/>
                  <a:pt x="2" y="9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ubicBezTo>
                  <a:pt x="2" y="14"/>
                  <a:pt x="2" y="14"/>
                  <a:pt x="1" y="13"/>
                </a:cubicBezTo>
                <a:cubicBezTo>
                  <a:pt x="1" y="13"/>
                  <a:pt x="1" y="13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6" y="19"/>
                  <a:pt x="6" y="19"/>
                </a:cubicBezTo>
                <a:cubicBezTo>
                  <a:pt x="6" y="19"/>
                  <a:pt x="6" y="19"/>
                  <a:pt x="7" y="19"/>
                </a:cubicBezTo>
                <a:cubicBezTo>
                  <a:pt x="7" y="19"/>
                  <a:pt x="7" y="19"/>
                  <a:pt x="8" y="19"/>
                </a:cubicBezTo>
                <a:cubicBezTo>
                  <a:pt x="8" y="19"/>
                  <a:pt x="8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1"/>
                  <a:pt x="10" y="20"/>
                  <a:pt x="10" y="20"/>
                </a:cubicBezTo>
                <a:cubicBezTo>
                  <a:pt x="11" y="20"/>
                  <a:pt x="11" y="20"/>
                  <a:pt x="12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5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7" y="20"/>
                  <a:pt x="18" y="21"/>
                </a:cubicBezTo>
                <a:cubicBezTo>
                  <a:pt x="18" y="21"/>
                  <a:pt x="18" y="21"/>
                  <a:pt x="19" y="20"/>
                </a:cubicBezTo>
                <a:cubicBezTo>
                  <a:pt x="19" y="20"/>
                  <a:pt x="20" y="21"/>
                  <a:pt x="20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20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4" y="19"/>
                  <a:pt x="24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6" y="19"/>
                  <a:pt x="26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0"/>
                  <a:pt x="27" y="20"/>
                </a:cubicBezTo>
                <a:cubicBezTo>
                  <a:pt x="27" y="20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0" y="18"/>
                  <a:pt x="31" y="18"/>
                </a:cubicBezTo>
                <a:cubicBezTo>
                  <a:pt x="31" y="18"/>
                  <a:pt x="31" y="19"/>
                  <a:pt x="32" y="19"/>
                </a:cubicBezTo>
                <a:cubicBezTo>
                  <a:pt x="32" y="19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7"/>
                  <a:pt x="37" y="18"/>
                  <a:pt x="38" y="18"/>
                </a:cubicBezTo>
                <a:cubicBezTo>
                  <a:pt x="38" y="18"/>
                  <a:pt x="39" y="18"/>
                  <a:pt x="39" y="18"/>
                </a:cubicBezTo>
                <a:cubicBezTo>
                  <a:pt x="39" y="18"/>
                  <a:pt x="40" y="17"/>
                  <a:pt x="40" y="17"/>
                </a:cubicBezTo>
                <a:cubicBezTo>
                  <a:pt x="40" y="17"/>
                  <a:pt x="41" y="17"/>
                  <a:pt x="41" y="17"/>
                </a:cubicBezTo>
                <a:cubicBezTo>
                  <a:pt x="41" y="17"/>
                  <a:pt x="41" y="17"/>
                  <a:pt x="41" y="18"/>
                </a:cubicBezTo>
                <a:cubicBezTo>
                  <a:pt x="41" y="17"/>
                  <a:pt x="41" y="17"/>
                  <a:pt x="41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3" y="17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7"/>
                  <a:pt x="45" y="17"/>
                </a:cubicBezTo>
                <a:cubicBezTo>
                  <a:pt x="45" y="17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4" y="15"/>
                  <a:pt x="44" y="15"/>
                </a:cubicBezTo>
                <a:cubicBezTo>
                  <a:pt x="45" y="15"/>
                  <a:pt x="45" y="15"/>
                  <a:pt x="45" y="14"/>
                </a:cubicBezTo>
                <a:cubicBezTo>
                  <a:pt x="45" y="14"/>
                  <a:pt x="45" y="14"/>
                  <a:pt x="44" y="14"/>
                </a:cubicBezTo>
                <a:cubicBezTo>
                  <a:pt x="44" y="14"/>
                  <a:pt x="44" y="13"/>
                  <a:pt x="44" y="13"/>
                </a:cubicBezTo>
                <a:cubicBezTo>
                  <a:pt x="44" y="13"/>
                  <a:pt x="44" y="12"/>
                  <a:pt x="44" y="12"/>
                </a:cubicBezTo>
                <a:cubicBezTo>
                  <a:pt x="44" y="12"/>
                  <a:pt x="44" y="12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1"/>
                  <a:pt x="45" y="10"/>
                </a:cubicBezTo>
                <a:cubicBezTo>
                  <a:pt x="45" y="10"/>
                  <a:pt x="45" y="10"/>
                  <a:pt x="45" y="9"/>
                </a:cubicBezTo>
                <a:cubicBezTo>
                  <a:pt x="45" y="9"/>
                  <a:pt x="44" y="8"/>
                  <a:pt x="44" y="8"/>
                </a:cubicBezTo>
                <a:cubicBezTo>
                  <a:pt x="44" y="7"/>
                  <a:pt x="44" y="7"/>
                  <a:pt x="44" y="6"/>
                </a:cubicBezTo>
                <a:cubicBezTo>
                  <a:pt x="44" y="6"/>
                  <a:pt x="44" y="6"/>
                  <a:pt x="44" y="5"/>
                </a:cubicBezTo>
                <a:cubicBezTo>
                  <a:pt x="44" y="5"/>
                  <a:pt x="44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3" y="3"/>
                  <a:pt x="42" y="2"/>
                  <a:pt x="41" y="2"/>
                </a:cubicBezTo>
                <a:cubicBezTo>
                  <a:pt x="40" y="2"/>
                  <a:pt x="40" y="3"/>
                  <a:pt x="39" y="3"/>
                </a:cubicBezTo>
                <a:cubicBezTo>
                  <a:pt x="38" y="2"/>
                  <a:pt x="38" y="2"/>
                  <a:pt x="38" y="1"/>
                </a:cubicBezTo>
                <a:cubicBezTo>
                  <a:pt x="37" y="1"/>
                  <a:pt x="37" y="0"/>
                  <a:pt x="37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3"/>
                  <a:pt x="35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5"/>
                  <a:pt x="36" y="5"/>
                  <a:pt x="35" y="5"/>
                </a:cubicBezTo>
                <a:cubicBezTo>
                  <a:pt x="35" y="5"/>
                  <a:pt x="35" y="5"/>
                  <a:pt x="34" y="6"/>
                </a:cubicBezTo>
                <a:cubicBezTo>
                  <a:pt x="34" y="6"/>
                  <a:pt x="34" y="6"/>
                  <a:pt x="33" y="6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6"/>
                </a:cubicBezTo>
                <a:cubicBezTo>
                  <a:pt x="28" y="6"/>
                  <a:pt x="28" y="6"/>
                  <a:pt x="27" y="6"/>
                </a:cubicBezTo>
              </a:path>
            </a:pathLst>
          </a:custGeom>
          <a:solidFill>
            <a:schemeClr val="accent6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59" name="Freeform 133">
            <a:extLst>
              <a:ext uri="{FF2B5EF4-FFF2-40B4-BE49-F238E27FC236}">
                <a16:creationId xmlns:a16="http://schemas.microsoft.com/office/drawing/2014/main" id="{0C5F4D58-CE64-BA4E-8196-332815A6F44E}"/>
              </a:ext>
            </a:extLst>
          </p:cNvPr>
          <p:cNvSpPr>
            <a:spLocks/>
          </p:cNvSpPr>
          <p:nvPr/>
        </p:nvSpPr>
        <p:spPr bwMode="auto">
          <a:xfrm>
            <a:off x="6961732" y="308170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0" name="Freeform 134">
            <a:extLst>
              <a:ext uri="{FF2B5EF4-FFF2-40B4-BE49-F238E27FC236}">
                <a16:creationId xmlns:a16="http://schemas.microsoft.com/office/drawing/2014/main" id="{24C17177-1CC7-554D-9CA8-6C7B375C00A8}"/>
              </a:ext>
            </a:extLst>
          </p:cNvPr>
          <p:cNvSpPr>
            <a:spLocks/>
          </p:cNvSpPr>
          <p:nvPr/>
        </p:nvSpPr>
        <p:spPr bwMode="auto">
          <a:xfrm>
            <a:off x="6975047" y="2463180"/>
            <a:ext cx="1164061" cy="453711"/>
          </a:xfrm>
          <a:custGeom>
            <a:avLst/>
            <a:gdLst>
              <a:gd name="T0" fmla="*/ 49 w 90"/>
              <a:gd name="T1" fmla="*/ 33 h 36"/>
              <a:gd name="T2" fmla="*/ 53 w 90"/>
              <a:gd name="T3" fmla="*/ 36 h 36"/>
              <a:gd name="T4" fmla="*/ 59 w 90"/>
              <a:gd name="T5" fmla="*/ 34 h 36"/>
              <a:gd name="T6" fmla="*/ 64 w 90"/>
              <a:gd name="T7" fmla="*/ 31 h 36"/>
              <a:gd name="T8" fmla="*/ 71 w 90"/>
              <a:gd name="T9" fmla="*/ 32 h 36"/>
              <a:gd name="T10" fmla="*/ 78 w 90"/>
              <a:gd name="T11" fmla="*/ 33 h 36"/>
              <a:gd name="T12" fmla="*/ 77 w 90"/>
              <a:gd name="T13" fmla="*/ 28 h 36"/>
              <a:gd name="T14" fmla="*/ 79 w 90"/>
              <a:gd name="T15" fmla="*/ 26 h 36"/>
              <a:gd name="T16" fmla="*/ 80 w 90"/>
              <a:gd name="T17" fmla="*/ 22 h 36"/>
              <a:gd name="T18" fmla="*/ 84 w 90"/>
              <a:gd name="T19" fmla="*/ 21 h 36"/>
              <a:gd name="T20" fmla="*/ 85 w 90"/>
              <a:gd name="T21" fmla="*/ 18 h 36"/>
              <a:gd name="T22" fmla="*/ 89 w 90"/>
              <a:gd name="T23" fmla="*/ 14 h 36"/>
              <a:gd name="T24" fmla="*/ 84 w 90"/>
              <a:gd name="T25" fmla="*/ 12 h 36"/>
              <a:gd name="T26" fmla="*/ 80 w 90"/>
              <a:gd name="T27" fmla="*/ 11 h 36"/>
              <a:gd name="T28" fmla="*/ 74 w 90"/>
              <a:gd name="T29" fmla="*/ 11 h 36"/>
              <a:gd name="T30" fmla="*/ 70 w 90"/>
              <a:gd name="T31" fmla="*/ 13 h 36"/>
              <a:gd name="T32" fmla="*/ 65 w 90"/>
              <a:gd name="T33" fmla="*/ 11 h 36"/>
              <a:gd name="T34" fmla="*/ 61 w 90"/>
              <a:gd name="T35" fmla="*/ 7 h 36"/>
              <a:gd name="T36" fmla="*/ 54 w 90"/>
              <a:gd name="T37" fmla="*/ 3 h 36"/>
              <a:gd name="T38" fmla="*/ 49 w 90"/>
              <a:gd name="T39" fmla="*/ 4 h 36"/>
              <a:gd name="T40" fmla="*/ 44 w 90"/>
              <a:gd name="T41" fmla="*/ 1 h 36"/>
              <a:gd name="T42" fmla="*/ 40 w 90"/>
              <a:gd name="T43" fmla="*/ 1 h 36"/>
              <a:gd name="T44" fmla="*/ 36 w 90"/>
              <a:gd name="T45" fmla="*/ 2 h 36"/>
              <a:gd name="T46" fmla="*/ 31 w 90"/>
              <a:gd name="T47" fmla="*/ 4 h 36"/>
              <a:gd name="T48" fmla="*/ 29 w 90"/>
              <a:gd name="T49" fmla="*/ 5 h 36"/>
              <a:gd name="T50" fmla="*/ 27 w 90"/>
              <a:gd name="T51" fmla="*/ 8 h 36"/>
              <a:gd name="T52" fmla="*/ 26 w 90"/>
              <a:gd name="T53" fmla="*/ 11 h 36"/>
              <a:gd name="T54" fmla="*/ 27 w 90"/>
              <a:gd name="T55" fmla="*/ 13 h 36"/>
              <a:gd name="T56" fmla="*/ 21 w 90"/>
              <a:gd name="T57" fmla="*/ 13 h 36"/>
              <a:gd name="T58" fmla="*/ 13 w 90"/>
              <a:gd name="T59" fmla="*/ 11 h 36"/>
              <a:gd name="T60" fmla="*/ 5 w 90"/>
              <a:gd name="T61" fmla="*/ 11 h 36"/>
              <a:gd name="T62" fmla="*/ 1 w 90"/>
              <a:gd name="T63" fmla="*/ 14 h 36"/>
              <a:gd name="T64" fmla="*/ 2 w 90"/>
              <a:gd name="T65" fmla="*/ 18 h 36"/>
              <a:gd name="T66" fmla="*/ 3 w 90"/>
              <a:gd name="T67" fmla="*/ 24 h 36"/>
              <a:gd name="T68" fmla="*/ 8 w 90"/>
              <a:gd name="T69" fmla="*/ 20 h 36"/>
              <a:gd name="T70" fmla="*/ 13 w 90"/>
              <a:gd name="T71" fmla="*/ 23 h 36"/>
              <a:gd name="T72" fmla="*/ 11 w 90"/>
              <a:gd name="T73" fmla="*/ 25 h 36"/>
              <a:gd name="T74" fmla="*/ 10 w 90"/>
              <a:gd name="T75" fmla="*/ 27 h 36"/>
              <a:gd name="T76" fmla="*/ 8 w 90"/>
              <a:gd name="T77" fmla="*/ 27 h 36"/>
              <a:gd name="T78" fmla="*/ 11 w 90"/>
              <a:gd name="T79" fmla="*/ 30 h 36"/>
              <a:gd name="T80" fmla="*/ 14 w 90"/>
              <a:gd name="T81" fmla="*/ 32 h 36"/>
              <a:gd name="T82" fmla="*/ 17 w 90"/>
              <a:gd name="T83" fmla="*/ 34 h 36"/>
              <a:gd name="T84" fmla="*/ 22 w 90"/>
              <a:gd name="T85" fmla="*/ 36 h 36"/>
              <a:gd name="T86" fmla="*/ 24 w 90"/>
              <a:gd name="T87" fmla="*/ 33 h 36"/>
              <a:gd name="T88" fmla="*/ 23 w 90"/>
              <a:gd name="T89" fmla="*/ 26 h 36"/>
              <a:gd name="T90" fmla="*/ 26 w 90"/>
              <a:gd name="T91" fmla="*/ 24 h 36"/>
              <a:gd name="T92" fmla="*/ 28 w 90"/>
              <a:gd name="T93" fmla="*/ 22 h 36"/>
              <a:gd name="T94" fmla="*/ 32 w 90"/>
              <a:gd name="T95" fmla="*/ 21 h 36"/>
              <a:gd name="T96" fmla="*/ 32 w 90"/>
              <a:gd name="T97" fmla="*/ 25 h 36"/>
              <a:gd name="T98" fmla="*/ 33 w 90"/>
              <a:gd name="T99" fmla="*/ 27 h 36"/>
              <a:gd name="T100" fmla="*/ 35 w 90"/>
              <a:gd name="T101" fmla="*/ 30 h 36"/>
              <a:gd name="T102" fmla="*/ 43 w 90"/>
              <a:gd name="T103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36">
                <a:moveTo>
                  <a:pt x="44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6" y="31"/>
                  <a:pt x="46" y="30"/>
                  <a:pt x="46" y="30"/>
                </a:cubicBezTo>
                <a:cubicBezTo>
                  <a:pt x="47" y="30"/>
                  <a:pt x="47" y="31"/>
                  <a:pt x="47" y="32"/>
                </a:cubicBezTo>
                <a:cubicBezTo>
                  <a:pt x="48" y="32"/>
                  <a:pt x="48" y="32"/>
                  <a:pt x="49" y="33"/>
                </a:cubicBezTo>
                <a:cubicBezTo>
                  <a:pt x="49" y="33"/>
                  <a:pt x="50" y="33"/>
                  <a:pt x="50" y="34"/>
                </a:cubicBezTo>
                <a:cubicBezTo>
                  <a:pt x="50" y="35"/>
                  <a:pt x="49" y="35"/>
                  <a:pt x="50" y="36"/>
                </a:cubicBezTo>
                <a:cubicBezTo>
                  <a:pt x="50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4" y="36"/>
                  <a:pt x="54" y="35"/>
                  <a:pt x="54" y="35"/>
                </a:cubicBezTo>
                <a:cubicBezTo>
                  <a:pt x="55" y="35"/>
                  <a:pt x="55" y="35"/>
                  <a:pt x="56" y="35"/>
                </a:cubicBezTo>
                <a:cubicBezTo>
                  <a:pt x="56" y="35"/>
                  <a:pt x="57" y="35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4"/>
                  <a:pt x="58" y="34"/>
                  <a:pt x="59" y="34"/>
                </a:cubicBezTo>
                <a:cubicBezTo>
                  <a:pt x="59" y="34"/>
                  <a:pt x="59" y="33"/>
                  <a:pt x="60" y="33"/>
                </a:cubicBezTo>
                <a:cubicBezTo>
                  <a:pt x="60" y="32"/>
                  <a:pt x="60" y="32"/>
                  <a:pt x="61" y="32"/>
                </a:cubicBezTo>
                <a:cubicBezTo>
                  <a:pt x="61" y="32"/>
                  <a:pt x="62" y="32"/>
                  <a:pt x="62" y="32"/>
                </a:cubicBezTo>
                <a:cubicBezTo>
                  <a:pt x="62" y="32"/>
                  <a:pt x="63" y="32"/>
                  <a:pt x="63" y="32"/>
                </a:cubicBezTo>
                <a:cubicBezTo>
                  <a:pt x="64" y="32"/>
                  <a:pt x="64" y="31"/>
                  <a:pt x="64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66" y="30"/>
                  <a:pt x="66" y="31"/>
                  <a:pt x="67" y="31"/>
                </a:cubicBezTo>
                <a:cubicBezTo>
                  <a:pt x="68" y="31"/>
                  <a:pt x="68" y="32"/>
                  <a:pt x="69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2" y="32"/>
                  <a:pt x="72" y="32"/>
                  <a:pt x="73" y="32"/>
                </a:cubicBezTo>
                <a:cubicBezTo>
                  <a:pt x="73" y="32"/>
                  <a:pt x="73" y="33"/>
                  <a:pt x="74" y="33"/>
                </a:cubicBezTo>
                <a:cubicBezTo>
                  <a:pt x="75" y="33"/>
                  <a:pt x="75" y="33"/>
                  <a:pt x="76" y="33"/>
                </a:cubicBezTo>
                <a:cubicBezTo>
                  <a:pt x="76" y="33"/>
                  <a:pt x="77" y="33"/>
                  <a:pt x="77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9" y="32"/>
                  <a:pt x="79" y="32"/>
                  <a:pt x="79" y="31"/>
                </a:cubicBezTo>
                <a:cubicBezTo>
                  <a:pt x="79" y="31"/>
                  <a:pt x="78" y="30"/>
                  <a:pt x="78" y="30"/>
                </a:cubicBezTo>
                <a:cubicBezTo>
                  <a:pt x="78" y="29"/>
                  <a:pt x="78" y="29"/>
                  <a:pt x="77" y="2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7"/>
                  <a:pt x="76" y="28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6"/>
                </a:cubicBezTo>
                <a:cubicBezTo>
                  <a:pt x="76" y="26"/>
                  <a:pt x="76" y="26"/>
                  <a:pt x="77" y="26"/>
                </a:cubicBezTo>
                <a:cubicBezTo>
                  <a:pt x="77" y="26"/>
                  <a:pt x="78" y="26"/>
                  <a:pt x="79" y="26"/>
                </a:cubicBezTo>
                <a:cubicBezTo>
                  <a:pt x="79" y="26"/>
                  <a:pt x="79" y="26"/>
                  <a:pt x="80" y="26"/>
                </a:cubicBezTo>
                <a:cubicBezTo>
                  <a:pt x="80" y="26"/>
                  <a:pt x="81" y="27"/>
                  <a:pt x="81" y="27"/>
                </a:cubicBezTo>
                <a:cubicBezTo>
                  <a:pt x="81" y="26"/>
                  <a:pt x="81" y="26"/>
                  <a:pt x="81" y="25"/>
                </a:cubicBezTo>
                <a:cubicBezTo>
                  <a:pt x="81" y="25"/>
                  <a:pt x="80" y="25"/>
                  <a:pt x="80" y="24"/>
                </a:cubicBezTo>
                <a:cubicBezTo>
                  <a:pt x="80" y="23"/>
                  <a:pt x="80" y="23"/>
                  <a:pt x="80" y="22"/>
                </a:cubicBezTo>
                <a:cubicBezTo>
                  <a:pt x="80" y="21"/>
                  <a:pt x="80" y="20"/>
                  <a:pt x="81" y="20"/>
                </a:cubicBezTo>
                <a:cubicBezTo>
                  <a:pt x="81" y="21"/>
                  <a:pt x="81" y="21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5" y="21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7"/>
                  <a:pt x="85" y="16"/>
                  <a:pt x="86" y="16"/>
                </a:cubicBezTo>
                <a:cubicBezTo>
                  <a:pt x="87" y="15"/>
                  <a:pt x="87" y="15"/>
                  <a:pt x="88" y="15"/>
                </a:cubicBezTo>
                <a:cubicBezTo>
                  <a:pt x="89" y="15"/>
                  <a:pt x="89" y="15"/>
                  <a:pt x="90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8" y="14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2"/>
                  <a:pt x="87" y="12"/>
                  <a:pt x="86" y="12"/>
                </a:cubicBezTo>
                <a:cubicBezTo>
                  <a:pt x="86" y="12"/>
                  <a:pt x="86" y="12"/>
                  <a:pt x="85" y="12"/>
                </a:cubicBezTo>
                <a:cubicBezTo>
                  <a:pt x="85" y="12"/>
                  <a:pt x="85" y="12"/>
                  <a:pt x="84" y="12"/>
                </a:cubicBezTo>
                <a:cubicBezTo>
                  <a:pt x="84" y="13"/>
                  <a:pt x="84" y="13"/>
                  <a:pt x="83" y="13"/>
                </a:cubicBezTo>
                <a:cubicBezTo>
                  <a:pt x="83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0" y="12"/>
                  <a:pt x="80" y="12"/>
                </a:cubicBezTo>
                <a:cubicBezTo>
                  <a:pt x="80" y="12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0"/>
                  <a:pt x="78" y="11"/>
                  <a:pt x="77" y="11"/>
                </a:cubicBezTo>
                <a:cubicBezTo>
                  <a:pt x="77" y="11"/>
                  <a:pt x="77" y="11"/>
                  <a:pt x="76" y="11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4" y="11"/>
                  <a:pt x="74" y="11"/>
                </a:cubicBezTo>
                <a:cubicBezTo>
                  <a:pt x="74" y="12"/>
                  <a:pt x="73" y="12"/>
                  <a:pt x="73" y="12"/>
                </a:cubicBezTo>
                <a:cubicBezTo>
                  <a:pt x="73" y="12"/>
                  <a:pt x="72" y="12"/>
                  <a:pt x="72" y="12"/>
                </a:cubicBezTo>
                <a:cubicBezTo>
                  <a:pt x="72" y="11"/>
                  <a:pt x="72" y="11"/>
                  <a:pt x="72" y="11"/>
                </a:cubicBezTo>
                <a:cubicBezTo>
                  <a:pt x="71" y="11"/>
                  <a:pt x="71" y="11"/>
                  <a:pt x="71" y="12"/>
                </a:cubicBezTo>
                <a:cubicBezTo>
                  <a:pt x="70" y="12"/>
                  <a:pt x="70" y="12"/>
                  <a:pt x="70" y="13"/>
                </a:cubicBezTo>
                <a:cubicBezTo>
                  <a:pt x="70" y="13"/>
                  <a:pt x="70" y="13"/>
                  <a:pt x="69" y="13"/>
                </a:cubicBezTo>
                <a:cubicBezTo>
                  <a:pt x="69" y="13"/>
                  <a:pt x="68" y="13"/>
                  <a:pt x="68" y="13"/>
                </a:cubicBezTo>
                <a:cubicBezTo>
                  <a:pt x="68" y="12"/>
                  <a:pt x="67" y="12"/>
                  <a:pt x="67" y="12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1"/>
                  <a:pt x="65" y="11"/>
                  <a:pt x="65" y="11"/>
                </a:cubicBezTo>
                <a:cubicBezTo>
                  <a:pt x="65" y="11"/>
                  <a:pt x="65" y="10"/>
                  <a:pt x="64" y="10"/>
                </a:cubicBezTo>
                <a:cubicBezTo>
                  <a:pt x="64" y="10"/>
                  <a:pt x="64" y="9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8"/>
                  <a:pt x="63" y="8"/>
                </a:cubicBezTo>
                <a:cubicBezTo>
                  <a:pt x="62" y="7"/>
                  <a:pt x="62" y="7"/>
                  <a:pt x="61" y="7"/>
                </a:cubicBezTo>
                <a:cubicBezTo>
                  <a:pt x="60" y="6"/>
                  <a:pt x="60" y="6"/>
                  <a:pt x="59" y="6"/>
                </a:cubicBezTo>
                <a:cubicBezTo>
                  <a:pt x="59" y="5"/>
                  <a:pt x="58" y="5"/>
                  <a:pt x="58" y="5"/>
                </a:cubicBezTo>
                <a:cubicBezTo>
                  <a:pt x="57" y="5"/>
                  <a:pt x="57" y="5"/>
                  <a:pt x="56" y="5"/>
                </a:cubicBezTo>
                <a:cubicBezTo>
                  <a:pt x="56" y="4"/>
                  <a:pt x="56" y="4"/>
                  <a:pt x="56" y="3"/>
                </a:cubicBezTo>
                <a:cubicBezTo>
                  <a:pt x="55" y="3"/>
                  <a:pt x="55" y="3"/>
                  <a:pt x="54" y="3"/>
                </a:cubicBezTo>
                <a:cubicBezTo>
                  <a:pt x="54" y="3"/>
                  <a:pt x="53" y="3"/>
                  <a:pt x="53" y="3"/>
                </a:cubicBezTo>
                <a:cubicBezTo>
                  <a:pt x="53" y="3"/>
                  <a:pt x="52" y="4"/>
                  <a:pt x="52" y="4"/>
                </a:cubicBezTo>
                <a:cubicBezTo>
                  <a:pt x="51" y="4"/>
                  <a:pt x="51" y="5"/>
                  <a:pt x="51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49" y="4"/>
                  <a:pt x="49" y="4"/>
                </a:cubicBezTo>
                <a:cubicBezTo>
                  <a:pt x="49" y="3"/>
                  <a:pt x="49" y="3"/>
                  <a:pt x="48" y="3"/>
                </a:cubicBezTo>
                <a:cubicBezTo>
                  <a:pt x="48" y="3"/>
                  <a:pt x="48" y="3"/>
                  <a:pt x="47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6" y="3"/>
                  <a:pt x="45" y="3"/>
                </a:cubicBezTo>
                <a:cubicBezTo>
                  <a:pt x="45" y="2"/>
                  <a:pt x="45" y="2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1"/>
                </a:cubicBezTo>
                <a:cubicBezTo>
                  <a:pt x="40" y="1"/>
                  <a:pt x="40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1" y="3"/>
                  <a:pt x="31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0" y="4"/>
                  <a:pt x="30" y="4"/>
                  <a:pt x="29" y="4"/>
                </a:cubicBezTo>
                <a:cubicBezTo>
                  <a:pt x="29" y="4"/>
                  <a:pt x="28" y="3"/>
                  <a:pt x="28" y="4"/>
                </a:cubicBezTo>
                <a:cubicBezTo>
                  <a:pt x="28" y="4"/>
                  <a:pt x="27" y="4"/>
                  <a:pt x="27" y="5"/>
                </a:cubicBezTo>
                <a:cubicBezTo>
                  <a:pt x="27" y="5"/>
                  <a:pt x="27" y="5"/>
                  <a:pt x="28" y="5"/>
                </a:cubicBezTo>
                <a:cubicBezTo>
                  <a:pt x="28" y="5"/>
                  <a:pt x="28" y="5"/>
                  <a:pt x="29" y="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10"/>
                </a:cubicBezTo>
                <a:cubicBezTo>
                  <a:pt x="27" y="10"/>
                  <a:pt x="26" y="9"/>
                  <a:pt x="26" y="10"/>
                </a:cubicBezTo>
                <a:cubicBezTo>
                  <a:pt x="26" y="10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8" y="13"/>
                  <a:pt x="27" y="13"/>
                </a:cubicBezTo>
                <a:cubicBezTo>
                  <a:pt x="27" y="13"/>
                  <a:pt x="27" y="13"/>
                  <a:pt x="26" y="13"/>
                </a:cubicBezTo>
                <a:cubicBezTo>
                  <a:pt x="26" y="13"/>
                  <a:pt x="26" y="13"/>
                  <a:pt x="25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2"/>
                  <a:pt x="21" y="12"/>
                  <a:pt x="21" y="13"/>
                </a:cubicBezTo>
                <a:cubicBezTo>
                  <a:pt x="20" y="13"/>
                  <a:pt x="19" y="12"/>
                  <a:pt x="18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3"/>
                  <a:pt x="16" y="12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3" y="12"/>
                  <a:pt x="13" y="11"/>
                  <a:pt x="13" y="11"/>
                </a:cubicBezTo>
                <a:cubicBezTo>
                  <a:pt x="12" y="10"/>
                  <a:pt x="12" y="10"/>
                  <a:pt x="11" y="10"/>
                </a:cubicBezTo>
                <a:cubicBezTo>
                  <a:pt x="11" y="10"/>
                  <a:pt x="11" y="10"/>
                  <a:pt x="10" y="10"/>
                </a:cubicBezTo>
                <a:cubicBezTo>
                  <a:pt x="9" y="10"/>
                  <a:pt x="9" y="10"/>
                  <a:pt x="8" y="10"/>
                </a:cubicBezTo>
                <a:cubicBezTo>
                  <a:pt x="7" y="11"/>
                  <a:pt x="7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5" y="12"/>
                  <a:pt x="4" y="13"/>
                </a:cubicBezTo>
                <a:cubicBezTo>
                  <a:pt x="4" y="13"/>
                  <a:pt x="4" y="14"/>
                  <a:pt x="3" y="14"/>
                </a:cubicBezTo>
                <a:cubicBezTo>
                  <a:pt x="3" y="14"/>
                  <a:pt x="2" y="15"/>
                  <a:pt x="2" y="15"/>
                </a:cubicBezTo>
                <a:cubicBezTo>
                  <a:pt x="2" y="15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0" y="17"/>
                  <a:pt x="1" y="18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20"/>
                </a:cubicBezTo>
                <a:cubicBezTo>
                  <a:pt x="3" y="20"/>
                  <a:pt x="2" y="20"/>
                  <a:pt x="2" y="21"/>
                </a:cubicBezTo>
                <a:cubicBezTo>
                  <a:pt x="2" y="22"/>
                  <a:pt x="3" y="22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3"/>
                  <a:pt x="4" y="23"/>
                </a:cubicBezTo>
                <a:cubicBezTo>
                  <a:pt x="4" y="23"/>
                  <a:pt x="4" y="22"/>
                  <a:pt x="5" y="22"/>
                </a:cubicBezTo>
                <a:cubicBezTo>
                  <a:pt x="5" y="22"/>
                  <a:pt x="6" y="22"/>
                  <a:pt x="6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1"/>
                  <a:pt x="7" y="21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1"/>
                  <a:pt x="12" y="21"/>
                </a:cubicBezTo>
                <a:cubicBezTo>
                  <a:pt x="12" y="21"/>
                  <a:pt x="13" y="21"/>
                  <a:pt x="13" y="22"/>
                </a:cubicBezTo>
                <a:cubicBezTo>
                  <a:pt x="13" y="22"/>
                  <a:pt x="13" y="23"/>
                  <a:pt x="13" y="23"/>
                </a:cubicBezTo>
                <a:cubicBezTo>
                  <a:pt x="13" y="24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5"/>
                  <a:pt x="9" y="26"/>
                  <a:pt x="9" y="26"/>
                </a:cubicBezTo>
                <a:cubicBezTo>
                  <a:pt x="10" y="26"/>
                  <a:pt x="10" y="26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10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1" y="30"/>
                  <a:pt x="11" y="31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3" y="32"/>
                  <a:pt x="13" y="32"/>
                </a:cubicBezTo>
                <a:cubicBezTo>
                  <a:pt x="13" y="32"/>
                  <a:pt x="14" y="32"/>
                  <a:pt x="14" y="32"/>
                </a:cubicBezTo>
                <a:cubicBezTo>
                  <a:pt x="14" y="32"/>
                  <a:pt x="14" y="32"/>
                  <a:pt x="14" y="33"/>
                </a:cubicBezTo>
                <a:cubicBezTo>
                  <a:pt x="14" y="33"/>
                  <a:pt x="14" y="33"/>
                  <a:pt x="14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6" y="34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5"/>
                  <a:pt x="20" y="35"/>
                </a:cubicBezTo>
                <a:cubicBezTo>
                  <a:pt x="20" y="35"/>
                  <a:pt x="21" y="35"/>
                  <a:pt x="21" y="35"/>
                </a:cubicBezTo>
                <a:cubicBezTo>
                  <a:pt x="22" y="35"/>
                  <a:pt x="22" y="36"/>
                  <a:pt x="22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3" y="35"/>
                  <a:pt x="23" y="34"/>
                </a:cubicBezTo>
                <a:cubicBezTo>
                  <a:pt x="23" y="34"/>
                  <a:pt x="24" y="34"/>
                  <a:pt x="24" y="33"/>
                </a:cubicBezTo>
                <a:cubicBezTo>
                  <a:pt x="24" y="33"/>
                  <a:pt x="24" y="32"/>
                  <a:pt x="24" y="32"/>
                </a:cubicBezTo>
                <a:cubicBezTo>
                  <a:pt x="23" y="31"/>
                  <a:pt x="23" y="31"/>
                  <a:pt x="23" y="30"/>
                </a:cubicBezTo>
                <a:cubicBezTo>
                  <a:pt x="23" y="29"/>
                  <a:pt x="22" y="29"/>
                  <a:pt x="22" y="28"/>
                </a:cubicBezTo>
                <a:cubicBezTo>
                  <a:pt x="22" y="28"/>
                  <a:pt x="22" y="28"/>
                  <a:pt x="23" y="27"/>
                </a:cubicBezTo>
                <a:cubicBezTo>
                  <a:pt x="23" y="27"/>
                  <a:pt x="23" y="26"/>
                  <a:pt x="23" y="26"/>
                </a:cubicBezTo>
                <a:cubicBezTo>
                  <a:pt x="23" y="27"/>
                  <a:pt x="23" y="27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4"/>
                  <a:pt x="26" y="24"/>
                </a:cubicBezTo>
                <a:cubicBezTo>
                  <a:pt x="26" y="24"/>
                  <a:pt x="26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7" y="23"/>
                  <a:pt x="28" y="23"/>
                </a:cubicBezTo>
                <a:cubicBezTo>
                  <a:pt x="28" y="23"/>
                  <a:pt x="28" y="23"/>
                  <a:pt x="29" y="23"/>
                </a:cubicBezTo>
                <a:cubicBezTo>
                  <a:pt x="29" y="23"/>
                  <a:pt x="28" y="22"/>
                  <a:pt x="28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2" y="22"/>
                  <a:pt x="32" y="22"/>
                </a:cubicBezTo>
                <a:cubicBezTo>
                  <a:pt x="32" y="23"/>
                  <a:pt x="32" y="23"/>
                  <a:pt x="31" y="23"/>
                </a:cubicBezTo>
                <a:cubicBezTo>
                  <a:pt x="31" y="24"/>
                  <a:pt x="31" y="24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4" y="28"/>
                  <a:pt x="34" y="28"/>
                  <a:pt x="35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6" y="31"/>
                  <a:pt x="37" y="31"/>
                </a:cubicBezTo>
                <a:cubicBezTo>
                  <a:pt x="37" y="31"/>
                  <a:pt x="37" y="31"/>
                  <a:pt x="38" y="30"/>
                </a:cubicBezTo>
                <a:cubicBezTo>
                  <a:pt x="38" y="30"/>
                  <a:pt x="39" y="30"/>
                  <a:pt x="39" y="30"/>
                </a:cubicBezTo>
                <a:cubicBezTo>
                  <a:pt x="40" y="30"/>
                  <a:pt x="40" y="30"/>
                  <a:pt x="41" y="30"/>
                </a:cubicBezTo>
                <a:cubicBezTo>
                  <a:pt x="42" y="30"/>
                  <a:pt x="42" y="30"/>
                  <a:pt x="43" y="31"/>
                </a:cubicBezTo>
                <a:cubicBezTo>
                  <a:pt x="44" y="31"/>
                  <a:pt x="44" y="31"/>
                  <a:pt x="44" y="3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1" name="Freeform 135">
            <a:extLst>
              <a:ext uri="{FF2B5EF4-FFF2-40B4-BE49-F238E27FC236}">
                <a16:creationId xmlns:a16="http://schemas.microsoft.com/office/drawing/2014/main" id="{053EFF72-E9E0-034B-8AFA-4A1B33036944}"/>
              </a:ext>
            </a:extLst>
          </p:cNvPr>
          <p:cNvSpPr>
            <a:spLocks/>
          </p:cNvSpPr>
          <p:nvPr/>
        </p:nvSpPr>
        <p:spPr bwMode="auto">
          <a:xfrm>
            <a:off x="7311711" y="27909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2" name="Freeform 136">
            <a:extLst>
              <a:ext uri="{FF2B5EF4-FFF2-40B4-BE49-F238E27FC236}">
                <a16:creationId xmlns:a16="http://schemas.microsoft.com/office/drawing/2014/main" id="{1ABB83FC-9607-0245-BB35-EC89C14FBAF6}"/>
              </a:ext>
            </a:extLst>
          </p:cNvPr>
          <p:cNvSpPr>
            <a:spLocks/>
          </p:cNvSpPr>
          <p:nvPr/>
        </p:nvSpPr>
        <p:spPr bwMode="auto">
          <a:xfrm>
            <a:off x="6238950" y="2552070"/>
            <a:ext cx="517360" cy="264820"/>
          </a:xfrm>
          <a:custGeom>
            <a:avLst/>
            <a:gdLst>
              <a:gd name="T0" fmla="*/ 13 w 40"/>
              <a:gd name="T1" fmla="*/ 10 h 21"/>
              <a:gd name="T2" fmla="*/ 15 w 40"/>
              <a:gd name="T3" fmla="*/ 10 h 21"/>
              <a:gd name="T4" fmla="*/ 16 w 40"/>
              <a:gd name="T5" fmla="*/ 12 h 21"/>
              <a:gd name="T6" fmla="*/ 16 w 40"/>
              <a:gd name="T7" fmla="*/ 16 h 21"/>
              <a:gd name="T8" fmla="*/ 14 w 40"/>
              <a:gd name="T9" fmla="*/ 18 h 21"/>
              <a:gd name="T10" fmla="*/ 16 w 40"/>
              <a:gd name="T11" fmla="*/ 18 h 21"/>
              <a:gd name="T12" fmla="*/ 17 w 40"/>
              <a:gd name="T13" fmla="*/ 18 h 21"/>
              <a:gd name="T14" fmla="*/ 18 w 40"/>
              <a:gd name="T15" fmla="*/ 18 h 21"/>
              <a:gd name="T16" fmla="*/ 19 w 40"/>
              <a:gd name="T17" fmla="*/ 16 h 21"/>
              <a:gd name="T18" fmla="*/ 21 w 40"/>
              <a:gd name="T19" fmla="*/ 14 h 21"/>
              <a:gd name="T20" fmla="*/ 22 w 40"/>
              <a:gd name="T21" fmla="*/ 16 h 21"/>
              <a:gd name="T22" fmla="*/ 25 w 40"/>
              <a:gd name="T23" fmla="*/ 16 h 21"/>
              <a:gd name="T24" fmla="*/ 25 w 40"/>
              <a:gd name="T25" fmla="*/ 17 h 21"/>
              <a:gd name="T26" fmla="*/ 25 w 40"/>
              <a:gd name="T27" fmla="*/ 18 h 21"/>
              <a:gd name="T28" fmla="*/ 26 w 40"/>
              <a:gd name="T29" fmla="*/ 20 h 21"/>
              <a:gd name="T30" fmla="*/ 29 w 40"/>
              <a:gd name="T31" fmla="*/ 20 h 21"/>
              <a:gd name="T32" fmla="*/ 31 w 40"/>
              <a:gd name="T33" fmla="*/ 19 h 21"/>
              <a:gd name="T34" fmla="*/ 33 w 40"/>
              <a:gd name="T35" fmla="*/ 19 h 21"/>
              <a:gd name="T36" fmla="*/ 32 w 40"/>
              <a:gd name="T37" fmla="*/ 18 h 21"/>
              <a:gd name="T38" fmla="*/ 29 w 40"/>
              <a:gd name="T39" fmla="*/ 17 h 21"/>
              <a:gd name="T40" fmla="*/ 29 w 40"/>
              <a:gd name="T41" fmla="*/ 16 h 21"/>
              <a:gd name="T42" fmla="*/ 31 w 40"/>
              <a:gd name="T43" fmla="*/ 14 h 21"/>
              <a:gd name="T44" fmla="*/ 34 w 40"/>
              <a:gd name="T45" fmla="*/ 14 h 21"/>
              <a:gd name="T46" fmla="*/ 36 w 40"/>
              <a:gd name="T47" fmla="*/ 13 h 21"/>
              <a:gd name="T48" fmla="*/ 38 w 40"/>
              <a:gd name="T49" fmla="*/ 10 h 21"/>
              <a:gd name="T50" fmla="*/ 39 w 40"/>
              <a:gd name="T51" fmla="*/ 8 h 21"/>
              <a:gd name="T52" fmla="*/ 36 w 40"/>
              <a:gd name="T53" fmla="*/ 7 h 21"/>
              <a:gd name="T54" fmla="*/ 32 w 40"/>
              <a:gd name="T55" fmla="*/ 7 h 21"/>
              <a:gd name="T56" fmla="*/ 29 w 40"/>
              <a:gd name="T57" fmla="*/ 7 h 21"/>
              <a:gd name="T58" fmla="*/ 25 w 40"/>
              <a:gd name="T59" fmla="*/ 7 h 21"/>
              <a:gd name="T60" fmla="*/ 22 w 40"/>
              <a:gd name="T61" fmla="*/ 4 h 21"/>
              <a:gd name="T62" fmla="*/ 20 w 40"/>
              <a:gd name="T63" fmla="*/ 2 h 21"/>
              <a:gd name="T64" fmla="*/ 17 w 40"/>
              <a:gd name="T65" fmla="*/ 0 h 21"/>
              <a:gd name="T66" fmla="*/ 14 w 40"/>
              <a:gd name="T67" fmla="*/ 1 h 21"/>
              <a:gd name="T68" fmla="*/ 12 w 40"/>
              <a:gd name="T69" fmla="*/ 1 h 21"/>
              <a:gd name="T70" fmla="*/ 10 w 40"/>
              <a:gd name="T71" fmla="*/ 2 h 21"/>
              <a:gd name="T72" fmla="*/ 8 w 40"/>
              <a:gd name="T73" fmla="*/ 2 h 21"/>
              <a:gd name="T74" fmla="*/ 6 w 40"/>
              <a:gd name="T75" fmla="*/ 1 h 21"/>
              <a:gd name="T76" fmla="*/ 3 w 40"/>
              <a:gd name="T77" fmla="*/ 1 h 21"/>
              <a:gd name="T78" fmla="*/ 2 w 40"/>
              <a:gd name="T79" fmla="*/ 2 h 21"/>
              <a:gd name="T80" fmla="*/ 1 w 40"/>
              <a:gd name="T81" fmla="*/ 5 h 21"/>
              <a:gd name="T82" fmla="*/ 1 w 40"/>
              <a:gd name="T83" fmla="*/ 7 h 21"/>
              <a:gd name="T84" fmla="*/ 0 w 40"/>
              <a:gd name="T85" fmla="*/ 8 h 21"/>
              <a:gd name="T86" fmla="*/ 0 w 40"/>
              <a:gd name="T87" fmla="*/ 10 h 21"/>
              <a:gd name="T88" fmla="*/ 1 w 40"/>
              <a:gd name="T89" fmla="*/ 10 h 21"/>
              <a:gd name="T90" fmla="*/ 3 w 40"/>
              <a:gd name="T91" fmla="*/ 10 h 21"/>
              <a:gd name="T92" fmla="*/ 5 w 40"/>
              <a:gd name="T93" fmla="*/ 11 h 21"/>
              <a:gd name="T94" fmla="*/ 7 w 40"/>
              <a:gd name="T95" fmla="*/ 10 h 21"/>
              <a:gd name="T96" fmla="*/ 9 w 40"/>
              <a:gd name="T97" fmla="*/ 10 h 21"/>
              <a:gd name="T98" fmla="*/ 10 w 40"/>
              <a:gd name="T9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" h="21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5"/>
                </a:cubicBezTo>
                <a:cubicBezTo>
                  <a:pt x="16" y="15"/>
                  <a:pt x="16" y="15"/>
                  <a:pt x="16" y="16"/>
                </a:cubicBezTo>
                <a:cubicBezTo>
                  <a:pt x="15" y="16"/>
                  <a:pt x="15" y="16"/>
                  <a:pt x="15" y="17"/>
                </a:cubicBezTo>
                <a:cubicBezTo>
                  <a:pt x="16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5" y="18"/>
                  <a:pt x="15" y="18"/>
                </a:cubicBezTo>
                <a:cubicBezTo>
                  <a:pt x="15" y="18"/>
                  <a:pt x="15" y="18"/>
                  <a:pt x="16" y="18"/>
                </a:cubicBezTo>
                <a:cubicBezTo>
                  <a:pt x="16" y="18"/>
                  <a:pt x="16" y="18"/>
                  <a:pt x="16" y="17"/>
                </a:cubicBezTo>
                <a:cubicBezTo>
                  <a:pt x="16" y="17"/>
                  <a:pt x="17" y="17"/>
                  <a:pt x="17" y="17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9"/>
                  <a:pt x="17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17"/>
                  <a:pt x="19" y="17"/>
                  <a:pt x="19" y="17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5"/>
                  <a:pt x="20" y="16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1" y="14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2" y="15"/>
                  <a:pt x="22" y="15"/>
                </a:cubicBezTo>
                <a:cubicBezTo>
                  <a:pt x="22" y="15"/>
                  <a:pt x="22" y="15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5" y="16"/>
                </a:cubicBezTo>
                <a:cubicBezTo>
                  <a:pt x="26" y="16"/>
                  <a:pt x="26" y="15"/>
                  <a:pt x="26" y="16"/>
                </a:cubicBezTo>
                <a:cubicBezTo>
                  <a:pt x="27" y="16"/>
                  <a:pt x="26" y="16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6" y="18"/>
                </a:cubicBezTo>
                <a:cubicBezTo>
                  <a:pt x="26" y="19"/>
                  <a:pt x="26" y="19"/>
                  <a:pt x="26" y="19"/>
                </a:cubicBezTo>
                <a:cubicBezTo>
                  <a:pt x="27" y="19"/>
                  <a:pt x="26" y="19"/>
                  <a:pt x="26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8" y="21"/>
                  <a:pt x="28" y="21"/>
                </a:cubicBezTo>
                <a:cubicBezTo>
                  <a:pt x="28" y="20"/>
                  <a:pt x="28" y="20"/>
                  <a:pt x="29" y="20"/>
                </a:cubicBezTo>
                <a:cubicBezTo>
                  <a:pt x="29" y="19"/>
                  <a:pt x="29" y="20"/>
                  <a:pt x="30" y="20"/>
                </a:cubicBezTo>
                <a:cubicBezTo>
                  <a:pt x="30" y="20"/>
                  <a:pt x="30" y="20"/>
                  <a:pt x="30" y="19"/>
                </a:cubicBezTo>
                <a:cubicBezTo>
                  <a:pt x="30" y="19"/>
                  <a:pt x="30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8"/>
                  <a:pt x="33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29" y="17"/>
                  <a:pt x="29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8" y="16"/>
                  <a:pt x="28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29" y="16"/>
                  <a:pt x="29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4"/>
                  <a:pt x="31" y="15"/>
                  <a:pt x="31" y="14"/>
                </a:cubicBezTo>
                <a:cubicBezTo>
                  <a:pt x="32" y="14"/>
                  <a:pt x="32" y="14"/>
                  <a:pt x="33" y="14"/>
                </a:cubicBezTo>
                <a:cubicBezTo>
                  <a:pt x="33" y="14"/>
                  <a:pt x="33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7" y="13"/>
                  <a:pt x="37" y="12"/>
                </a:cubicBezTo>
                <a:cubicBezTo>
                  <a:pt x="38" y="12"/>
                  <a:pt x="38" y="12"/>
                  <a:pt x="38" y="11"/>
                </a:cubicBezTo>
                <a:cubicBezTo>
                  <a:pt x="38" y="11"/>
                  <a:pt x="38" y="11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40" y="9"/>
                  <a:pt x="40" y="9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8" y="8"/>
                  <a:pt x="37" y="8"/>
                  <a:pt x="37" y="7"/>
                </a:cubicBezTo>
                <a:cubicBezTo>
                  <a:pt x="37" y="7"/>
                  <a:pt x="36" y="7"/>
                  <a:pt x="36" y="7"/>
                </a:cubicBezTo>
                <a:cubicBezTo>
                  <a:pt x="35" y="7"/>
                  <a:pt x="35" y="8"/>
                  <a:pt x="34" y="8"/>
                </a:cubicBezTo>
                <a:cubicBezTo>
                  <a:pt x="34" y="8"/>
                  <a:pt x="33" y="8"/>
                  <a:pt x="33" y="8"/>
                </a:cubicBezTo>
                <a:cubicBezTo>
                  <a:pt x="32" y="8"/>
                  <a:pt x="33" y="7"/>
                  <a:pt x="32" y="7"/>
                </a:cubicBezTo>
                <a:cubicBezTo>
                  <a:pt x="32" y="6"/>
                  <a:pt x="32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7"/>
                </a:cubicBezTo>
                <a:cubicBezTo>
                  <a:pt x="29" y="7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6" y="7"/>
                  <a:pt x="26" y="7"/>
                  <a:pt x="25" y="7"/>
                </a:cubicBezTo>
                <a:cubicBezTo>
                  <a:pt x="25" y="7"/>
                  <a:pt x="25" y="7"/>
                  <a:pt x="24" y="6"/>
                </a:cubicBezTo>
                <a:cubicBezTo>
                  <a:pt x="24" y="6"/>
                  <a:pt x="24" y="6"/>
                  <a:pt x="24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3"/>
                  <a:pt x="20" y="3"/>
                  <a:pt x="20" y="2"/>
                </a:cubicBezTo>
                <a:cubicBezTo>
                  <a:pt x="19" y="2"/>
                  <a:pt x="20" y="1"/>
                  <a:pt x="19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3"/>
                  <a:pt x="11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4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6"/>
                  <a:pt x="1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8" y="11"/>
                  <a:pt x="8" y="11"/>
                </a:cubicBezTo>
                <a:cubicBezTo>
                  <a:pt x="8" y="11"/>
                  <a:pt x="8" y="11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2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3" name="Freeform 137">
            <a:extLst>
              <a:ext uri="{FF2B5EF4-FFF2-40B4-BE49-F238E27FC236}">
                <a16:creationId xmlns:a16="http://schemas.microsoft.com/office/drawing/2014/main" id="{E4603F30-55E7-E840-979D-E5E8AC7C0CC9}"/>
              </a:ext>
            </a:extLst>
          </p:cNvPr>
          <p:cNvSpPr>
            <a:spLocks/>
          </p:cNvSpPr>
          <p:nvPr/>
        </p:nvSpPr>
        <p:spPr bwMode="auto">
          <a:xfrm>
            <a:off x="9795802" y="4342840"/>
            <a:ext cx="13315" cy="24075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0 h 2"/>
              <a:gd name="T8" fmla="*/ 1 w 1"/>
              <a:gd name="T9" fmla="*/ 0 h 2"/>
              <a:gd name="T10" fmla="*/ 0 w 1"/>
              <a:gd name="T11" fmla="*/ 0 h 2"/>
              <a:gd name="T12" fmla="*/ 0 w 1"/>
              <a:gd name="T13" fmla="*/ 1 h 2"/>
              <a:gd name="T14" fmla="*/ 0 w 1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4" name="Freeform 138">
            <a:extLst>
              <a:ext uri="{FF2B5EF4-FFF2-40B4-BE49-F238E27FC236}">
                <a16:creationId xmlns:a16="http://schemas.microsoft.com/office/drawing/2014/main" id="{13B5DCD4-530A-F243-9670-ECBEC4CBBCBB}"/>
              </a:ext>
            </a:extLst>
          </p:cNvPr>
          <p:cNvSpPr>
            <a:spLocks/>
          </p:cNvSpPr>
          <p:nvPr/>
        </p:nvSpPr>
        <p:spPr bwMode="auto">
          <a:xfrm>
            <a:off x="9615107" y="4481730"/>
            <a:ext cx="38041" cy="11111"/>
          </a:xfrm>
          <a:custGeom>
            <a:avLst/>
            <a:gdLst>
              <a:gd name="T0" fmla="*/ 2 w 3"/>
              <a:gd name="T1" fmla="*/ 1 h 1"/>
              <a:gd name="T2" fmla="*/ 3 w 3"/>
              <a:gd name="T3" fmla="*/ 0 h 1"/>
              <a:gd name="T4" fmla="*/ 2 w 3"/>
              <a:gd name="T5" fmla="*/ 0 h 1"/>
              <a:gd name="T6" fmla="*/ 1 w 3"/>
              <a:gd name="T7" fmla="*/ 0 h 1"/>
              <a:gd name="T8" fmla="*/ 1 w 3"/>
              <a:gd name="T9" fmla="*/ 0 h 1"/>
              <a:gd name="T10" fmla="*/ 0 w 3"/>
              <a:gd name="T11" fmla="*/ 1 h 1"/>
              <a:gd name="T12" fmla="*/ 1 w 3"/>
              <a:gd name="T13" fmla="*/ 1 h 1"/>
              <a:gd name="T14" fmla="*/ 1 w 3"/>
              <a:gd name="T15" fmla="*/ 1 h 1"/>
              <a:gd name="T16" fmla="*/ 2 w 3"/>
              <a:gd name="T1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2" y="1"/>
                  <a:pt x="2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5" name="Freeform 139">
            <a:extLst>
              <a:ext uri="{FF2B5EF4-FFF2-40B4-BE49-F238E27FC236}">
                <a16:creationId xmlns:a16="http://schemas.microsoft.com/office/drawing/2014/main" id="{44FA1936-37D0-8F45-A713-6A707E6D8EBA}"/>
              </a:ext>
            </a:extLst>
          </p:cNvPr>
          <p:cNvSpPr>
            <a:spLocks/>
          </p:cNvSpPr>
          <p:nvPr/>
        </p:nvSpPr>
        <p:spPr bwMode="auto">
          <a:xfrm>
            <a:off x="9755859" y="4355802"/>
            <a:ext cx="64670" cy="112965"/>
          </a:xfrm>
          <a:custGeom>
            <a:avLst/>
            <a:gdLst>
              <a:gd name="T0" fmla="*/ 1 w 5"/>
              <a:gd name="T1" fmla="*/ 8 h 9"/>
              <a:gd name="T2" fmla="*/ 2 w 5"/>
              <a:gd name="T3" fmla="*/ 8 h 9"/>
              <a:gd name="T4" fmla="*/ 2 w 5"/>
              <a:gd name="T5" fmla="*/ 9 h 9"/>
              <a:gd name="T6" fmla="*/ 3 w 5"/>
              <a:gd name="T7" fmla="*/ 9 h 9"/>
              <a:gd name="T8" fmla="*/ 3 w 5"/>
              <a:gd name="T9" fmla="*/ 8 h 9"/>
              <a:gd name="T10" fmla="*/ 3 w 5"/>
              <a:gd name="T11" fmla="*/ 8 h 9"/>
              <a:gd name="T12" fmla="*/ 3 w 5"/>
              <a:gd name="T13" fmla="*/ 7 h 9"/>
              <a:gd name="T14" fmla="*/ 3 w 5"/>
              <a:gd name="T15" fmla="*/ 6 h 9"/>
              <a:gd name="T16" fmla="*/ 4 w 5"/>
              <a:gd name="T17" fmla="*/ 6 h 9"/>
              <a:gd name="T18" fmla="*/ 5 w 5"/>
              <a:gd name="T19" fmla="*/ 5 h 9"/>
              <a:gd name="T20" fmla="*/ 5 w 5"/>
              <a:gd name="T21" fmla="*/ 5 h 9"/>
              <a:gd name="T22" fmla="*/ 4 w 5"/>
              <a:gd name="T23" fmla="*/ 4 h 9"/>
              <a:gd name="T24" fmla="*/ 5 w 5"/>
              <a:gd name="T25" fmla="*/ 3 h 9"/>
              <a:gd name="T26" fmla="*/ 5 w 5"/>
              <a:gd name="T27" fmla="*/ 2 h 9"/>
              <a:gd name="T28" fmla="*/ 5 w 5"/>
              <a:gd name="T29" fmla="*/ 2 h 9"/>
              <a:gd name="T30" fmla="*/ 4 w 5"/>
              <a:gd name="T31" fmla="*/ 2 h 9"/>
              <a:gd name="T32" fmla="*/ 3 w 5"/>
              <a:gd name="T33" fmla="*/ 2 h 9"/>
              <a:gd name="T34" fmla="*/ 3 w 5"/>
              <a:gd name="T35" fmla="*/ 1 h 9"/>
              <a:gd name="T36" fmla="*/ 2 w 5"/>
              <a:gd name="T37" fmla="*/ 0 h 9"/>
              <a:gd name="T38" fmla="*/ 2 w 5"/>
              <a:gd name="T39" fmla="*/ 1 h 9"/>
              <a:gd name="T40" fmla="*/ 1 w 5"/>
              <a:gd name="T41" fmla="*/ 1 h 9"/>
              <a:gd name="T42" fmla="*/ 1 w 5"/>
              <a:gd name="T43" fmla="*/ 2 h 9"/>
              <a:gd name="T44" fmla="*/ 1 w 5"/>
              <a:gd name="T45" fmla="*/ 3 h 9"/>
              <a:gd name="T46" fmla="*/ 1 w 5"/>
              <a:gd name="T47" fmla="*/ 4 h 9"/>
              <a:gd name="T48" fmla="*/ 1 w 5"/>
              <a:gd name="T49" fmla="*/ 4 h 9"/>
              <a:gd name="T50" fmla="*/ 1 w 5"/>
              <a:gd name="T51" fmla="*/ 5 h 9"/>
              <a:gd name="T52" fmla="*/ 2 w 5"/>
              <a:gd name="T53" fmla="*/ 6 h 9"/>
              <a:gd name="T54" fmla="*/ 1 w 5"/>
              <a:gd name="T55" fmla="*/ 7 h 9"/>
              <a:gd name="T56" fmla="*/ 1 w 5"/>
              <a:gd name="T57" fmla="*/ 8 h 9"/>
              <a:gd name="T58" fmla="*/ 0 w 5"/>
              <a:gd name="T59" fmla="*/ 8 h 9"/>
              <a:gd name="T60" fmla="*/ 1 w 5"/>
              <a:gd name="T6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" h="9">
                <a:moveTo>
                  <a:pt x="1" y="8"/>
                </a:moveTo>
                <a:cubicBezTo>
                  <a:pt x="1" y="8"/>
                  <a:pt x="2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7"/>
                  <a:pt x="3" y="7"/>
                  <a:pt x="3" y="7"/>
                </a:cubicBezTo>
                <a:cubicBezTo>
                  <a:pt x="3" y="6"/>
                  <a:pt x="2" y="6"/>
                  <a:pt x="3" y="6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8"/>
                  <a:pt x="1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6" name="Freeform 140">
            <a:extLst>
              <a:ext uri="{FF2B5EF4-FFF2-40B4-BE49-F238E27FC236}">
                <a16:creationId xmlns:a16="http://schemas.microsoft.com/office/drawing/2014/main" id="{7ECA5B66-452F-5E4F-AAA6-9E71DC872081}"/>
              </a:ext>
            </a:extLst>
          </p:cNvPr>
          <p:cNvSpPr>
            <a:spLocks/>
          </p:cNvSpPr>
          <p:nvPr/>
        </p:nvSpPr>
        <p:spPr bwMode="auto">
          <a:xfrm>
            <a:off x="9860472" y="4429878"/>
            <a:ext cx="38041" cy="25926"/>
          </a:xfrm>
          <a:custGeom>
            <a:avLst/>
            <a:gdLst>
              <a:gd name="T0" fmla="*/ 1 w 3"/>
              <a:gd name="T1" fmla="*/ 2 h 2"/>
              <a:gd name="T2" fmla="*/ 2 w 3"/>
              <a:gd name="T3" fmla="*/ 2 h 2"/>
              <a:gd name="T4" fmla="*/ 3 w 3"/>
              <a:gd name="T5" fmla="*/ 2 h 2"/>
              <a:gd name="T6" fmla="*/ 3 w 3"/>
              <a:gd name="T7" fmla="*/ 1 h 2"/>
              <a:gd name="T8" fmla="*/ 3 w 3"/>
              <a:gd name="T9" fmla="*/ 0 h 2"/>
              <a:gd name="T10" fmla="*/ 3 w 3"/>
              <a:gd name="T11" fmla="*/ 0 h 2"/>
              <a:gd name="T12" fmla="*/ 2 w 3"/>
              <a:gd name="T13" fmla="*/ 0 h 2"/>
              <a:gd name="T14" fmla="*/ 1 w 3"/>
              <a:gd name="T15" fmla="*/ 0 h 2"/>
              <a:gd name="T16" fmla="*/ 1 w 3"/>
              <a:gd name="T17" fmla="*/ 1 h 2"/>
              <a:gd name="T18" fmla="*/ 0 w 3"/>
              <a:gd name="T19" fmla="*/ 1 h 2"/>
              <a:gd name="T20" fmla="*/ 1 w 3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7" name="Freeform 141">
            <a:extLst>
              <a:ext uri="{FF2B5EF4-FFF2-40B4-BE49-F238E27FC236}">
                <a16:creationId xmlns:a16="http://schemas.microsoft.com/office/drawing/2014/main" id="{9C2709A9-7F39-AF45-B7E5-58AD3AC402DC}"/>
              </a:ext>
            </a:extLst>
          </p:cNvPr>
          <p:cNvSpPr>
            <a:spLocks/>
          </p:cNvSpPr>
          <p:nvPr/>
        </p:nvSpPr>
        <p:spPr bwMode="auto">
          <a:xfrm>
            <a:off x="9873787" y="4455804"/>
            <a:ext cx="0" cy="25926"/>
          </a:xfrm>
          <a:custGeom>
            <a:avLst/>
            <a:gdLst>
              <a:gd name="T0" fmla="*/ 1 h 2"/>
              <a:gd name="T1" fmla="*/ 0 h 2"/>
              <a:gd name="T2" fmla="*/ 1 h 2"/>
              <a:gd name="T3" fmla="*/ 1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1"/>
                </a:moveTo>
                <a:cubicBezTo>
                  <a:pt x="0" y="2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8" name="Freeform 142">
            <a:extLst>
              <a:ext uri="{FF2B5EF4-FFF2-40B4-BE49-F238E27FC236}">
                <a16:creationId xmlns:a16="http://schemas.microsoft.com/office/drawing/2014/main" id="{B9541396-757A-864C-B150-A28B81C0B5A1}"/>
              </a:ext>
            </a:extLst>
          </p:cNvPr>
          <p:cNvSpPr>
            <a:spLocks/>
          </p:cNvSpPr>
          <p:nvPr/>
        </p:nvSpPr>
        <p:spPr bwMode="auto">
          <a:xfrm>
            <a:off x="10027853" y="4455804"/>
            <a:ext cx="39944" cy="25926"/>
          </a:xfrm>
          <a:custGeom>
            <a:avLst/>
            <a:gdLst>
              <a:gd name="T0" fmla="*/ 1 w 3"/>
              <a:gd name="T1" fmla="*/ 1 h 2"/>
              <a:gd name="T2" fmla="*/ 1 w 3"/>
              <a:gd name="T3" fmla="*/ 2 h 2"/>
              <a:gd name="T4" fmla="*/ 2 w 3"/>
              <a:gd name="T5" fmla="*/ 2 h 2"/>
              <a:gd name="T6" fmla="*/ 2 w 3"/>
              <a:gd name="T7" fmla="*/ 2 h 2"/>
              <a:gd name="T8" fmla="*/ 3 w 3"/>
              <a:gd name="T9" fmla="*/ 1 h 2"/>
              <a:gd name="T10" fmla="*/ 2 w 3"/>
              <a:gd name="T11" fmla="*/ 1 h 2"/>
              <a:gd name="T12" fmla="*/ 1 w 3"/>
              <a:gd name="T13" fmla="*/ 0 h 2"/>
              <a:gd name="T14" fmla="*/ 1 w 3"/>
              <a:gd name="T15" fmla="*/ 0 h 2"/>
              <a:gd name="T16" fmla="*/ 0 w 3"/>
              <a:gd name="T17" fmla="*/ 1 h 2"/>
              <a:gd name="T18" fmla="*/ 1 w 3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9" name="Freeform 143">
            <a:extLst>
              <a:ext uri="{FF2B5EF4-FFF2-40B4-BE49-F238E27FC236}">
                <a16:creationId xmlns:a16="http://schemas.microsoft.com/office/drawing/2014/main" id="{ACEFDAB0-58CE-3642-A5D4-39AD426F71B4}"/>
              </a:ext>
            </a:extLst>
          </p:cNvPr>
          <p:cNvSpPr>
            <a:spLocks/>
          </p:cNvSpPr>
          <p:nvPr/>
        </p:nvSpPr>
        <p:spPr bwMode="auto">
          <a:xfrm>
            <a:off x="9666462" y="4481730"/>
            <a:ext cx="38041" cy="24075"/>
          </a:xfrm>
          <a:custGeom>
            <a:avLst/>
            <a:gdLst>
              <a:gd name="T0" fmla="*/ 2 w 3"/>
              <a:gd name="T1" fmla="*/ 1 h 2"/>
              <a:gd name="T2" fmla="*/ 1 w 3"/>
              <a:gd name="T3" fmla="*/ 1 h 2"/>
              <a:gd name="T4" fmla="*/ 0 w 3"/>
              <a:gd name="T5" fmla="*/ 1 h 2"/>
              <a:gd name="T6" fmla="*/ 0 w 3"/>
              <a:gd name="T7" fmla="*/ 1 h 2"/>
              <a:gd name="T8" fmla="*/ 0 w 3"/>
              <a:gd name="T9" fmla="*/ 2 h 2"/>
              <a:gd name="T10" fmla="*/ 1 w 3"/>
              <a:gd name="T11" fmla="*/ 2 h 2"/>
              <a:gd name="T12" fmla="*/ 1 w 3"/>
              <a:gd name="T13" fmla="*/ 2 h 2"/>
              <a:gd name="T14" fmla="*/ 2 w 3"/>
              <a:gd name="T15" fmla="*/ 2 h 2"/>
              <a:gd name="T16" fmla="*/ 3 w 3"/>
              <a:gd name="T17" fmla="*/ 2 h 2"/>
              <a:gd name="T18" fmla="*/ 3 w 3"/>
              <a:gd name="T19" fmla="*/ 1 h 2"/>
              <a:gd name="T20" fmla="*/ 2 w 3"/>
              <a:gd name="T2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0" name="Freeform 144">
            <a:extLst>
              <a:ext uri="{FF2B5EF4-FFF2-40B4-BE49-F238E27FC236}">
                <a16:creationId xmlns:a16="http://schemas.microsoft.com/office/drawing/2014/main" id="{A1865886-A285-2443-A1DE-978AFC78339E}"/>
              </a:ext>
            </a:extLst>
          </p:cNvPr>
          <p:cNvSpPr>
            <a:spLocks/>
          </p:cNvSpPr>
          <p:nvPr/>
        </p:nvSpPr>
        <p:spPr bwMode="auto">
          <a:xfrm>
            <a:off x="9769173" y="4481730"/>
            <a:ext cx="26629" cy="24075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0 w 2"/>
              <a:gd name="T7" fmla="*/ 1 h 2"/>
              <a:gd name="T8" fmla="*/ 0 w 2"/>
              <a:gd name="T9" fmla="*/ 2 h 2"/>
              <a:gd name="T10" fmla="*/ 1 w 2"/>
              <a:gd name="T11" fmla="*/ 1 h 2"/>
              <a:gd name="T12" fmla="*/ 1 w 2"/>
              <a:gd name="T13" fmla="*/ 1 h 2"/>
              <a:gd name="T14" fmla="*/ 2 w 2"/>
              <a:gd name="T15" fmla="*/ 1 h 2"/>
              <a:gd name="T16" fmla="*/ 2 w 2"/>
              <a:gd name="T17" fmla="*/ 1 h 2"/>
              <a:gd name="T18" fmla="*/ 2 w 2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1" name="Freeform 145">
            <a:extLst>
              <a:ext uri="{FF2B5EF4-FFF2-40B4-BE49-F238E27FC236}">
                <a16:creationId xmlns:a16="http://schemas.microsoft.com/office/drawing/2014/main" id="{2F206CC8-10BB-4448-B1D2-F53E188461CD}"/>
              </a:ext>
            </a:extLst>
          </p:cNvPr>
          <p:cNvSpPr>
            <a:spLocks/>
          </p:cNvSpPr>
          <p:nvPr/>
        </p:nvSpPr>
        <p:spPr bwMode="auto">
          <a:xfrm>
            <a:off x="9847158" y="4492842"/>
            <a:ext cx="26629" cy="25926"/>
          </a:xfrm>
          <a:custGeom>
            <a:avLst/>
            <a:gdLst>
              <a:gd name="T0" fmla="*/ 0 w 2"/>
              <a:gd name="T1" fmla="*/ 1 h 2"/>
              <a:gd name="T2" fmla="*/ 2 w 2"/>
              <a:gd name="T3" fmla="*/ 1 h 2"/>
              <a:gd name="T4" fmla="*/ 2 w 2"/>
              <a:gd name="T5" fmla="*/ 1 h 2"/>
              <a:gd name="T6" fmla="*/ 2 w 2"/>
              <a:gd name="T7" fmla="*/ 0 h 2"/>
              <a:gd name="T8" fmla="*/ 2 w 2"/>
              <a:gd name="T9" fmla="*/ 0 h 2"/>
              <a:gd name="T10" fmla="*/ 1 w 2"/>
              <a:gd name="T11" fmla="*/ 0 h 2"/>
              <a:gd name="T12" fmla="*/ 0 w 2"/>
              <a:gd name="T13" fmla="*/ 0 h 2"/>
              <a:gd name="T14" fmla="*/ 0 w 2"/>
              <a:gd name="T15" fmla="*/ 1 h 2"/>
              <a:gd name="T16" fmla="*/ 0 w 2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2" name="Freeform 146">
            <a:extLst>
              <a:ext uri="{FF2B5EF4-FFF2-40B4-BE49-F238E27FC236}">
                <a16:creationId xmlns:a16="http://schemas.microsoft.com/office/drawing/2014/main" id="{6321FB46-8EEE-294A-AB82-37F623E6533F}"/>
              </a:ext>
            </a:extLst>
          </p:cNvPr>
          <p:cNvSpPr>
            <a:spLocks/>
          </p:cNvSpPr>
          <p:nvPr/>
        </p:nvSpPr>
        <p:spPr bwMode="auto">
          <a:xfrm>
            <a:off x="9109159" y="4518768"/>
            <a:ext cx="26629" cy="37038"/>
          </a:xfrm>
          <a:custGeom>
            <a:avLst/>
            <a:gdLst>
              <a:gd name="T0" fmla="*/ 0 w 2"/>
              <a:gd name="T1" fmla="*/ 3 h 3"/>
              <a:gd name="T2" fmla="*/ 2 w 2"/>
              <a:gd name="T3" fmla="*/ 2 h 3"/>
              <a:gd name="T4" fmla="*/ 2 w 2"/>
              <a:gd name="T5" fmla="*/ 2 h 3"/>
              <a:gd name="T6" fmla="*/ 2 w 2"/>
              <a:gd name="T7" fmla="*/ 1 h 3"/>
              <a:gd name="T8" fmla="*/ 2 w 2"/>
              <a:gd name="T9" fmla="*/ 1 h 3"/>
              <a:gd name="T10" fmla="*/ 1 w 2"/>
              <a:gd name="T11" fmla="*/ 0 h 3"/>
              <a:gd name="T12" fmla="*/ 1 w 2"/>
              <a:gd name="T13" fmla="*/ 1 h 3"/>
              <a:gd name="T14" fmla="*/ 0 w 2"/>
              <a:gd name="T15" fmla="*/ 2 h 3"/>
              <a:gd name="T16" fmla="*/ 0 w 2"/>
              <a:gd name="T17" fmla="*/ 2 h 3"/>
              <a:gd name="T18" fmla="*/ 0 w 2"/>
              <a:gd name="T1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1" y="3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3" name="Freeform 147">
            <a:extLst>
              <a:ext uri="{FF2B5EF4-FFF2-40B4-BE49-F238E27FC236}">
                <a16:creationId xmlns:a16="http://schemas.microsoft.com/office/drawing/2014/main" id="{22599440-7872-B543-AF60-EAAF146F034A}"/>
              </a:ext>
            </a:extLst>
          </p:cNvPr>
          <p:cNvSpPr>
            <a:spLocks/>
          </p:cNvSpPr>
          <p:nvPr/>
        </p:nvSpPr>
        <p:spPr bwMode="auto">
          <a:xfrm>
            <a:off x="9033076" y="4481730"/>
            <a:ext cx="64670" cy="74075"/>
          </a:xfrm>
          <a:custGeom>
            <a:avLst/>
            <a:gdLst>
              <a:gd name="T0" fmla="*/ 0 w 5"/>
              <a:gd name="T1" fmla="*/ 3 h 6"/>
              <a:gd name="T2" fmla="*/ 1 w 5"/>
              <a:gd name="T3" fmla="*/ 3 h 6"/>
              <a:gd name="T4" fmla="*/ 2 w 5"/>
              <a:gd name="T5" fmla="*/ 3 h 6"/>
              <a:gd name="T6" fmla="*/ 2 w 5"/>
              <a:gd name="T7" fmla="*/ 4 h 6"/>
              <a:gd name="T8" fmla="*/ 2 w 5"/>
              <a:gd name="T9" fmla="*/ 4 h 6"/>
              <a:gd name="T10" fmla="*/ 3 w 5"/>
              <a:gd name="T11" fmla="*/ 5 h 6"/>
              <a:gd name="T12" fmla="*/ 4 w 5"/>
              <a:gd name="T13" fmla="*/ 6 h 6"/>
              <a:gd name="T14" fmla="*/ 4 w 5"/>
              <a:gd name="T15" fmla="*/ 5 h 6"/>
              <a:gd name="T16" fmla="*/ 4 w 5"/>
              <a:gd name="T17" fmla="*/ 4 h 6"/>
              <a:gd name="T18" fmla="*/ 5 w 5"/>
              <a:gd name="T19" fmla="*/ 4 h 6"/>
              <a:gd name="T20" fmla="*/ 4 w 5"/>
              <a:gd name="T21" fmla="*/ 3 h 6"/>
              <a:gd name="T22" fmla="*/ 3 w 5"/>
              <a:gd name="T23" fmla="*/ 2 h 6"/>
              <a:gd name="T24" fmla="*/ 3 w 5"/>
              <a:gd name="T25" fmla="*/ 1 h 6"/>
              <a:gd name="T26" fmla="*/ 2 w 5"/>
              <a:gd name="T27" fmla="*/ 0 h 6"/>
              <a:gd name="T28" fmla="*/ 1 w 5"/>
              <a:gd name="T29" fmla="*/ 1 h 6"/>
              <a:gd name="T30" fmla="*/ 0 w 5"/>
              <a:gd name="T31" fmla="*/ 2 h 6"/>
              <a:gd name="T32" fmla="*/ 0 w 5"/>
              <a:gd name="T33" fmla="*/ 2 h 6"/>
              <a:gd name="T34" fmla="*/ 0 w 5"/>
              <a:gd name="T35" fmla="*/ 2 h 6"/>
              <a:gd name="T36" fmla="*/ 0 w 5"/>
              <a:gd name="T3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" h="6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4" name="Freeform 148">
            <a:extLst>
              <a:ext uri="{FF2B5EF4-FFF2-40B4-BE49-F238E27FC236}">
                <a16:creationId xmlns:a16="http://schemas.microsoft.com/office/drawing/2014/main" id="{7349D263-4829-874B-A9BF-4E0442F898FD}"/>
              </a:ext>
            </a:extLst>
          </p:cNvPr>
          <p:cNvSpPr>
            <a:spLocks/>
          </p:cNvSpPr>
          <p:nvPr/>
        </p:nvSpPr>
        <p:spPr bwMode="auto">
          <a:xfrm>
            <a:off x="9033076" y="4644696"/>
            <a:ext cx="296721" cy="101854"/>
          </a:xfrm>
          <a:custGeom>
            <a:avLst/>
            <a:gdLst>
              <a:gd name="T0" fmla="*/ 16 w 23"/>
              <a:gd name="T1" fmla="*/ 7 h 8"/>
              <a:gd name="T2" fmla="*/ 17 w 23"/>
              <a:gd name="T3" fmla="*/ 7 h 8"/>
              <a:gd name="T4" fmla="*/ 18 w 23"/>
              <a:gd name="T5" fmla="*/ 8 h 8"/>
              <a:gd name="T6" fmla="*/ 19 w 23"/>
              <a:gd name="T7" fmla="*/ 8 h 8"/>
              <a:gd name="T8" fmla="*/ 20 w 23"/>
              <a:gd name="T9" fmla="*/ 8 h 8"/>
              <a:gd name="T10" fmla="*/ 21 w 23"/>
              <a:gd name="T11" fmla="*/ 8 h 8"/>
              <a:gd name="T12" fmla="*/ 23 w 23"/>
              <a:gd name="T13" fmla="*/ 8 h 8"/>
              <a:gd name="T14" fmla="*/ 23 w 23"/>
              <a:gd name="T15" fmla="*/ 7 h 8"/>
              <a:gd name="T16" fmla="*/ 23 w 23"/>
              <a:gd name="T17" fmla="*/ 6 h 8"/>
              <a:gd name="T18" fmla="*/ 23 w 23"/>
              <a:gd name="T19" fmla="*/ 5 h 8"/>
              <a:gd name="T20" fmla="*/ 22 w 23"/>
              <a:gd name="T21" fmla="*/ 5 h 8"/>
              <a:gd name="T22" fmla="*/ 21 w 23"/>
              <a:gd name="T23" fmla="*/ 5 h 8"/>
              <a:gd name="T24" fmla="*/ 20 w 23"/>
              <a:gd name="T25" fmla="*/ 5 h 8"/>
              <a:gd name="T26" fmla="*/ 19 w 23"/>
              <a:gd name="T27" fmla="*/ 4 h 8"/>
              <a:gd name="T28" fmla="*/ 19 w 23"/>
              <a:gd name="T29" fmla="*/ 4 h 8"/>
              <a:gd name="T30" fmla="*/ 19 w 23"/>
              <a:gd name="T31" fmla="*/ 3 h 8"/>
              <a:gd name="T32" fmla="*/ 18 w 23"/>
              <a:gd name="T33" fmla="*/ 3 h 8"/>
              <a:gd name="T34" fmla="*/ 17 w 23"/>
              <a:gd name="T35" fmla="*/ 3 h 8"/>
              <a:gd name="T36" fmla="*/ 16 w 23"/>
              <a:gd name="T37" fmla="*/ 2 h 8"/>
              <a:gd name="T38" fmla="*/ 15 w 23"/>
              <a:gd name="T39" fmla="*/ 2 h 8"/>
              <a:gd name="T40" fmla="*/ 15 w 23"/>
              <a:gd name="T41" fmla="*/ 2 h 8"/>
              <a:gd name="T42" fmla="*/ 14 w 23"/>
              <a:gd name="T43" fmla="*/ 2 h 8"/>
              <a:gd name="T44" fmla="*/ 14 w 23"/>
              <a:gd name="T45" fmla="*/ 3 h 8"/>
              <a:gd name="T46" fmla="*/ 13 w 23"/>
              <a:gd name="T47" fmla="*/ 3 h 8"/>
              <a:gd name="T48" fmla="*/ 11 w 23"/>
              <a:gd name="T49" fmla="*/ 2 h 8"/>
              <a:gd name="T50" fmla="*/ 10 w 23"/>
              <a:gd name="T51" fmla="*/ 2 h 8"/>
              <a:gd name="T52" fmla="*/ 8 w 23"/>
              <a:gd name="T53" fmla="*/ 2 h 8"/>
              <a:gd name="T54" fmla="*/ 8 w 23"/>
              <a:gd name="T55" fmla="*/ 1 h 8"/>
              <a:gd name="T56" fmla="*/ 6 w 23"/>
              <a:gd name="T57" fmla="*/ 1 h 8"/>
              <a:gd name="T58" fmla="*/ 5 w 23"/>
              <a:gd name="T59" fmla="*/ 1 h 8"/>
              <a:gd name="T60" fmla="*/ 4 w 23"/>
              <a:gd name="T61" fmla="*/ 0 h 8"/>
              <a:gd name="T62" fmla="*/ 2 w 23"/>
              <a:gd name="T63" fmla="*/ 0 h 8"/>
              <a:gd name="T64" fmla="*/ 1 w 23"/>
              <a:gd name="T65" fmla="*/ 2 h 8"/>
              <a:gd name="T66" fmla="*/ 1 w 23"/>
              <a:gd name="T67" fmla="*/ 2 h 8"/>
              <a:gd name="T68" fmla="*/ 0 w 23"/>
              <a:gd name="T69" fmla="*/ 2 h 8"/>
              <a:gd name="T70" fmla="*/ 0 w 23"/>
              <a:gd name="T71" fmla="*/ 3 h 8"/>
              <a:gd name="T72" fmla="*/ 0 w 23"/>
              <a:gd name="T73" fmla="*/ 4 h 8"/>
              <a:gd name="T74" fmla="*/ 1 w 23"/>
              <a:gd name="T75" fmla="*/ 4 h 8"/>
              <a:gd name="T76" fmla="*/ 2 w 23"/>
              <a:gd name="T77" fmla="*/ 4 h 8"/>
              <a:gd name="T78" fmla="*/ 3 w 23"/>
              <a:gd name="T79" fmla="*/ 4 h 8"/>
              <a:gd name="T80" fmla="*/ 3 w 23"/>
              <a:gd name="T81" fmla="*/ 5 h 8"/>
              <a:gd name="T82" fmla="*/ 5 w 23"/>
              <a:gd name="T83" fmla="*/ 5 h 8"/>
              <a:gd name="T84" fmla="*/ 6 w 23"/>
              <a:gd name="T85" fmla="*/ 5 h 8"/>
              <a:gd name="T86" fmla="*/ 7 w 23"/>
              <a:gd name="T87" fmla="*/ 6 h 8"/>
              <a:gd name="T88" fmla="*/ 8 w 23"/>
              <a:gd name="T89" fmla="*/ 6 h 8"/>
              <a:gd name="T90" fmla="*/ 10 w 23"/>
              <a:gd name="T91" fmla="*/ 6 h 8"/>
              <a:gd name="T92" fmla="*/ 11 w 23"/>
              <a:gd name="T93" fmla="*/ 6 h 8"/>
              <a:gd name="T94" fmla="*/ 12 w 23"/>
              <a:gd name="T95" fmla="*/ 6 h 8"/>
              <a:gd name="T96" fmla="*/ 13 w 23"/>
              <a:gd name="T97" fmla="*/ 7 h 8"/>
              <a:gd name="T98" fmla="*/ 15 w 23"/>
              <a:gd name="T99" fmla="*/ 7 h 8"/>
              <a:gd name="T100" fmla="*/ 16 w 23"/>
              <a:gd name="T10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" h="8">
                <a:moveTo>
                  <a:pt x="16" y="7"/>
                </a:moveTo>
                <a:cubicBezTo>
                  <a:pt x="16" y="7"/>
                  <a:pt x="16" y="7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8"/>
                  <a:pt x="23" y="8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6"/>
                  <a:pt x="23" y="5"/>
                  <a:pt x="23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0" y="5"/>
                  <a:pt x="20" y="5"/>
                </a:cubicBezTo>
                <a:cubicBezTo>
                  <a:pt x="20" y="5"/>
                  <a:pt x="19" y="5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6" y="2"/>
                  <a:pt x="15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5" y="5"/>
                  <a:pt x="5" y="5"/>
                  <a:pt x="6" y="5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7"/>
                  <a:pt x="13" y="6"/>
                  <a:pt x="13" y="7"/>
                </a:cubicBezTo>
                <a:cubicBezTo>
                  <a:pt x="14" y="7"/>
                  <a:pt x="14" y="7"/>
                  <a:pt x="15" y="7"/>
                </a:cubicBezTo>
                <a:cubicBezTo>
                  <a:pt x="15" y="8"/>
                  <a:pt x="15" y="8"/>
                  <a:pt x="16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5" name="Freeform 149">
            <a:extLst>
              <a:ext uri="{FF2B5EF4-FFF2-40B4-BE49-F238E27FC236}">
                <a16:creationId xmlns:a16="http://schemas.microsoft.com/office/drawing/2014/main" id="{256A96DF-5511-6547-B331-7BBAB2779219}"/>
              </a:ext>
            </a:extLst>
          </p:cNvPr>
          <p:cNvSpPr>
            <a:spLocks/>
          </p:cNvSpPr>
          <p:nvPr/>
        </p:nvSpPr>
        <p:spPr bwMode="auto">
          <a:xfrm>
            <a:off x="9278441" y="4670622"/>
            <a:ext cx="51356" cy="24075"/>
          </a:xfrm>
          <a:custGeom>
            <a:avLst/>
            <a:gdLst>
              <a:gd name="T0" fmla="*/ 3 w 4"/>
              <a:gd name="T1" fmla="*/ 1 h 2"/>
              <a:gd name="T2" fmla="*/ 2 w 4"/>
              <a:gd name="T3" fmla="*/ 0 h 2"/>
              <a:gd name="T4" fmla="*/ 1 w 4"/>
              <a:gd name="T5" fmla="*/ 1 h 2"/>
              <a:gd name="T6" fmla="*/ 1 w 4"/>
              <a:gd name="T7" fmla="*/ 1 h 2"/>
              <a:gd name="T8" fmla="*/ 1 w 4"/>
              <a:gd name="T9" fmla="*/ 2 h 2"/>
              <a:gd name="T10" fmla="*/ 2 w 4"/>
              <a:gd name="T11" fmla="*/ 2 h 2"/>
              <a:gd name="T12" fmla="*/ 3 w 4"/>
              <a:gd name="T13" fmla="*/ 2 h 2"/>
              <a:gd name="T14" fmla="*/ 4 w 4"/>
              <a:gd name="T15" fmla="*/ 1 h 2"/>
              <a:gd name="T16" fmla="*/ 4 w 4"/>
              <a:gd name="T17" fmla="*/ 1 h 2"/>
              <a:gd name="T18" fmla="*/ 3 w 4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6" name="Freeform 150">
            <a:extLst>
              <a:ext uri="{FF2B5EF4-FFF2-40B4-BE49-F238E27FC236}">
                <a16:creationId xmlns:a16="http://schemas.microsoft.com/office/drawing/2014/main" id="{4EA292BE-6C4D-E140-916A-9A128366EEC6}"/>
              </a:ext>
            </a:extLst>
          </p:cNvPr>
          <p:cNvSpPr>
            <a:spLocks/>
          </p:cNvSpPr>
          <p:nvPr/>
        </p:nvSpPr>
        <p:spPr bwMode="auto">
          <a:xfrm>
            <a:off x="9329798" y="4733586"/>
            <a:ext cx="38041" cy="24075"/>
          </a:xfrm>
          <a:custGeom>
            <a:avLst/>
            <a:gdLst>
              <a:gd name="T0" fmla="*/ 3 w 3"/>
              <a:gd name="T1" fmla="*/ 0 h 2"/>
              <a:gd name="T2" fmla="*/ 2 w 3"/>
              <a:gd name="T3" fmla="*/ 0 h 2"/>
              <a:gd name="T4" fmla="*/ 1 w 3"/>
              <a:gd name="T5" fmla="*/ 0 h 2"/>
              <a:gd name="T6" fmla="*/ 1 w 3"/>
              <a:gd name="T7" fmla="*/ 0 h 2"/>
              <a:gd name="T8" fmla="*/ 0 w 3"/>
              <a:gd name="T9" fmla="*/ 0 h 2"/>
              <a:gd name="T10" fmla="*/ 1 w 3"/>
              <a:gd name="T11" fmla="*/ 1 h 2"/>
              <a:gd name="T12" fmla="*/ 1 w 3"/>
              <a:gd name="T13" fmla="*/ 2 h 2"/>
              <a:gd name="T14" fmla="*/ 2 w 3"/>
              <a:gd name="T15" fmla="*/ 1 h 2"/>
              <a:gd name="T16" fmla="*/ 3 w 3"/>
              <a:gd name="T17" fmla="*/ 1 h 2"/>
              <a:gd name="T18" fmla="*/ 3 w 3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7" name="Freeform 151">
            <a:extLst>
              <a:ext uri="{FF2B5EF4-FFF2-40B4-BE49-F238E27FC236}">
                <a16:creationId xmlns:a16="http://schemas.microsoft.com/office/drawing/2014/main" id="{EA9E34F2-3473-BB45-AF95-A7179127D45D}"/>
              </a:ext>
            </a:extLst>
          </p:cNvPr>
          <p:cNvSpPr>
            <a:spLocks/>
          </p:cNvSpPr>
          <p:nvPr/>
        </p:nvSpPr>
        <p:spPr bwMode="auto">
          <a:xfrm>
            <a:off x="9367839" y="4733586"/>
            <a:ext cx="39944" cy="37038"/>
          </a:xfrm>
          <a:custGeom>
            <a:avLst/>
            <a:gdLst>
              <a:gd name="T0" fmla="*/ 1 w 3"/>
              <a:gd name="T1" fmla="*/ 2 h 3"/>
              <a:gd name="T2" fmla="*/ 2 w 3"/>
              <a:gd name="T3" fmla="*/ 2 h 3"/>
              <a:gd name="T4" fmla="*/ 2 w 3"/>
              <a:gd name="T5" fmla="*/ 2 h 3"/>
              <a:gd name="T6" fmla="*/ 2 w 3"/>
              <a:gd name="T7" fmla="*/ 1 h 3"/>
              <a:gd name="T8" fmla="*/ 2 w 3"/>
              <a:gd name="T9" fmla="*/ 0 h 3"/>
              <a:gd name="T10" fmla="*/ 1 w 3"/>
              <a:gd name="T11" fmla="*/ 0 h 3"/>
              <a:gd name="T12" fmla="*/ 1 w 3"/>
              <a:gd name="T13" fmla="*/ 0 h 3"/>
              <a:gd name="T14" fmla="*/ 1 w 3"/>
              <a:gd name="T15" fmla="*/ 1 h 3"/>
              <a:gd name="T16" fmla="*/ 0 w 3"/>
              <a:gd name="T17" fmla="*/ 2 h 3"/>
              <a:gd name="T18" fmla="*/ 0 w 3"/>
              <a:gd name="T19" fmla="*/ 2 h 3"/>
              <a:gd name="T20" fmla="*/ 1 w 3"/>
              <a:gd name="T2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3">
                <a:moveTo>
                  <a:pt x="1" y="2"/>
                </a:moveTo>
                <a:cubicBezTo>
                  <a:pt x="1" y="2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8" name="Freeform 152">
            <a:extLst>
              <a:ext uri="{FF2B5EF4-FFF2-40B4-BE49-F238E27FC236}">
                <a16:creationId xmlns:a16="http://schemas.microsoft.com/office/drawing/2014/main" id="{B2D64532-2B2A-E14A-93C1-26093240C647}"/>
              </a:ext>
            </a:extLst>
          </p:cNvPr>
          <p:cNvSpPr>
            <a:spLocks/>
          </p:cNvSpPr>
          <p:nvPr/>
        </p:nvSpPr>
        <p:spPr bwMode="auto">
          <a:xfrm>
            <a:off x="9394468" y="4720624"/>
            <a:ext cx="91299" cy="50001"/>
          </a:xfrm>
          <a:custGeom>
            <a:avLst/>
            <a:gdLst>
              <a:gd name="T0" fmla="*/ 1 w 7"/>
              <a:gd name="T1" fmla="*/ 4 h 4"/>
              <a:gd name="T2" fmla="*/ 2 w 7"/>
              <a:gd name="T3" fmla="*/ 4 h 4"/>
              <a:gd name="T4" fmla="*/ 3 w 7"/>
              <a:gd name="T5" fmla="*/ 3 h 4"/>
              <a:gd name="T6" fmla="*/ 5 w 7"/>
              <a:gd name="T7" fmla="*/ 3 h 4"/>
              <a:gd name="T8" fmla="*/ 6 w 7"/>
              <a:gd name="T9" fmla="*/ 3 h 4"/>
              <a:gd name="T10" fmla="*/ 7 w 7"/>
              <a:gd name="T11" fmla="*/ 2 h 4"/>
              <a:gd name="T12" fmla="*/ 6 w 7"/>
              <a:gd name="T13" fmla="*/ 1 h 4"/>
              <a:gd name="T14" fmla="*/ 6 w 7"/>
              <a:gd name="T15" fmla="*/ 1 h 4"/>
              <a:gd name="T16" fmla="*/ 5 w 7"/>
              <a:gd name="T17" fmla="*/ 1 h 4"/>
              <a:gd name="T18" fmla="*/ 4 w 7"/>
              <a:gd name="T19" fmla="*/ 0 h 4"/>
              <a:gd name="T20" fmla="*/ 3 w 7"/>
              <a:gd name="T21" fmla="*/ 1 h 4"/>
              <a:gd name="T22" fmla="*/ 2 w 7"/>
              <a:gd name="T23" fmla="*/ 2 h 4"/>
              <a:gd name="T24" fmla="*/ 1 w 7"/>
              <a:gd name="T25" fmla="*/ 2 h 4"/>
              <a:gd name="T26" fmla="*/ 0 w 7"/>
              <a:gd name="T27" fmla="*/ 3 h 4"/>
              <a:gd name="T28" fmla="*/ 1 w 7"/>
              <a:gd name="T2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4">
                <a:moveTo>
                  <a:pt x="1" y="4"/>
                </a:moveTo>
                <a:cubicBezTo>
                  <a:pt x="1" y="4"/>
                  <a:pt x="1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7" y="2"/>
                  <a:pt x="7" y="2"/>
                </a:cubicBezTo>
                <a:cubicBezTo>
                  <a:pt x="7" y="2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1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3"/>
                  <a:pt x="1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79" name="Freeform 153">
            <a:extLst>
              <a:ext uri="{FF2B5EF4-FFF2-40B4-BE49-F238E27FC236}">
                <a16:creationId xmlns:a16="http://schemas.microsoft.com/office/drawing/2014/main" id="{3C29A787-6EC9-0644-92FA-5294FBBDC021}"/>
              </a:ext>
            </a:extLst>
          </p:cNvPr>
          <p:cNvSpPr>
            <a:spLocks/>
          </p:cNvSpPr>
          <p:nvPr/>
        </p:nvSpPr>
        <p:spPr bwMode="auto">
          <a:xfrm>
            <a:off x="9497179" y="4733586"/>
            <a:ext cx="104614" cy="37038"/>
          </a:xfrm>
          <a:custGeom>
            <a:avLst/>
            <a:gdLst>
              <a:gd name="T0" fmla="*/ 4 w 8"/>
              <a:gd name="T1" fmla="*/ 2 h 3"/>
              <a:gd name="T2" fmla="*/ 6 w 8"/>
              <a:gd name="T3" fmla="*/ 2 h 3"/>
              <a:gd name="T4" fmla="*/ 7 w 8"/>
              <a:gd name="T5" fmla="*/ 1 h 3"/>
              <a:gd name="T6" fmla="*/ 8 w 8"/>
              <a:gd name="T7" fmla="*/ 1 h 3"/>
              <a:gd name="T8" fmla="*/ 8 w 8"/>
              <a:gd name="T9" fmla="*/ 1 h 3"/>
              <a:gd name="T10" fmla="*/ 8 w 8"/>
              <a:gd name="T11" fmla="*/ 0 h 3"/>
              <a:gd name="T12" fmla="*/ 7 w 8"/>
              <a:gd name="T13" fmla="*/ 0 h 3"/>
              <a:gd name="T14" fmla="*/ 6 w 8"/>
              <a:gd name="T15" fmla="*/ 0 h 3"/>
              <a:gd name="T16" fmla="*/ 4 w 8"/>
              <a:gd name="T17" fmla="*/ 1 h 3"/>
              <a:gd name="T18" fmla="*/ 4 w 8"/>
              <a:gd name="T19" fmla="*/ 0 h 3"/>
              <a:gd name="T20" fmla="*/ 2 w 8"/>
              <a:gd name="T21" fmla="*/ 0 h 3"/>
              <a:gd name="T22" fmla="*/ 1 w 8"/>
              <a:gd name="T23" fmla="*/ 0 h 3"/>
              <a:gd name="T24" fmla="*/ 0 w 8"/>
              <a:gd name="T25" fmla="*/ 1 h 3"/>
              <a:gd name="T26" fmla="*/ 0 w 8"/>
              <a:gd name="T27" fmla="*/ 2 h 3"/>
              <a:gd name="T28" fmla="*/ 0 w 8"/>
              <a:gd name="T29" fmla="*/ 2 h 3"/>
              <a:gd name="T30" fmla="*/ 1 w 8"/>
              <a:gd name="T31" fmla="*/ 3 h 3"/>
              <a:gd name="T32" fmla="*/ 2 w 8"/>
              <a:gd name="T33" fmla="*/ 3 h 3"/>
              <a:gd name="T34" fmla="*/ 3 w 8"/>
              <a:gd name="T35" fmla="*/ 3 h 3"/>
              <a:gd name="T36" fmla="*/ 4 w 8"/>
              <a:gd name="T3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3">
                <a:moveTo>
                  <a:pt x="4" y="2"/>
                </a:move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2"/>
                  <a:pt x="7" y="1"/>
                </a:cubicBezTo>
                <a:cubicBezTo>
                  <a:pt x="7" y="1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0" name="Freeform 154">
            <a:extLst>
              <a:ext uri="{FF2B5EF4-FFF2-40B4-BE49-F238E27FC236}">
                <a16:creationId xmlns:a16="http://schemas.microsoft.com/office/drawing/2014/main" id="{F1B727EB-A4F0-7A4A-8B64-9125FEE7B6F8}"/>
              </a:ext>
            </a:extLst>
          </p:cNvPr>
          <p:cNvSpPr>
            <a:spLocks/>
          </p:cNvSpPr>
          <p:nvPr/>
        </p:nvSpPr>
        <p:spPr bwMode="auto">
          <a:xfrm>
            <a:off x="9472452" y="4770624"/>
            <a:ext cx="51356" cy="38890"/>
          </a:xfrm>
          <a:custGeom>
            <a:avLst/>
            <a:gdLst>
              <a:gd name="T0" fmla="*/ 1 w 4"/>
              <a:gd name="T1" fmla="*/ 1 h 3"/>
              <a:gd name="T2" fmla="*/ 2 w 4"/>
              <a:gd name="T3" fmla="*/ 2 h 3"/>
              <a:gd name="T4" fmla="*/ 3 w 4"/>
              <a:gd name="T5" fmla="*/ 2 h 3"/>
              <a:gd name="T6" fmla="*/ 3 w 4"/>
              <a:gd name="T7" fmla="*/ 3 h 3"/>
              <a:gd name="T8" fmla="*/ 4 w 4"/>
              <a:gd name="T9" fmla="*/ 3 h 3"/>
              <a:gd name="T10" fmla="*/ 4 w 4"/>
              <a:gd name="T11" fmla="*/ 2 h 3"/>
              <a:gd name="T12" fmla="*/ 4 w 4"/>
              <a:gd name="T13" fmla="*/ 1 h 3"/>
              <a:gd name="T14" fmla="*/ 3 w 4"/>
              <a:gd name="T15" fmla="*/ 1 h 3"/>
              <a:gd name="T16" fmla="*/ 3 w 4"/>
              <a:gd name="T17" fmla="*/ 0 h 3"/>
              <a:gd name="T18" fmla="*/ 2 w 4"/>
              <a:gd name="T19" fmla="*/ 0 h 3"/>
              <a:gd name="T20" fmla="*/ 1 w 4"/>
              <a:gd name="T21" fmla="*/ 0 h 3"/>
              <a:gd name="T22" fmla="*/ 0 w 4"/>
              <a:gd name="T23" fmla="*/ 1 h 3"/>
              <a:gd name="T24" fmla="*/ 1 w 4"/>
              <a:gd name="T2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3">
                <a:moveTo>
                  <a:pt x="1" y="1"/>
                </a:moveTo>
                <a:cubicBezTo>
                  <a:pt x="1" y="2"/>
                  <a:pt x="1" y="1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1" name="Freeform 155">
            <a:extLst>
              <a:ext uri="{FF2B5EF4-FFF2-40B4-BE49-F238E27FC236}">
                <a16:creationId xmlns:a16="http://schemas.microsoft.com/office/drawing/2014/main" id="{7AD6F71C-8DB1-944E-A27C-2DB4CC4E5571}"/>
              </a:ext>
            </a:extLst>
          </p:cNvPr>
          <p:cNvSpPr>
            <a:spLocks/>
          </p:cNvSpPr>
          <p:nvPr/>
        </p:nvSpPr>
        <p:spPr bwMode="auto">
          <a:xfrm>
            <a:off x="9588478" y="4820625"/>
            <a:ext cx="26629" cy="25926"/>
          </a:xfrm>
          <a:custGeom>
            <a:avLst/>
            <a:gdLst>
              <a:gd name="T0" fmla="*/ 1 w 2"/>
              <a:gd name="T1" fmla="*/ 1 h 2"/>
              <a:gd name="T2" fmla="*/ 2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1 w 2"/>
              <a:gd name="T9" fmla="*/ 0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2" name="Freeform 156">
            <a:extLst>
              <a:ext uri="{FF2B5EF4-FFF2-40B4-BE49-F238E27FC236}">
                <a16:creationId xmlns:a16="http://schemas.microsoft.com/office/drawing/2014/main" id="{EF4BDEE0-D48D-BC4D-987A-3CE812CF413E}"/>
              </a:ext>
            </a:extLst>
          </p:cNvPr>
          <p:cNvSpPr>
            <a:spLocks/>
          </p:cNvSpPr>
          <p:nvPr/>
        </p:nvSpPr>
        <p:spPr bwMode="auto">
          <a:xfrm>
            <a:off x="9615107" y="4733586"/>
            <a:ext cx="140752" cy="87039"/>
          </a:xfrm>
          <a:custGeom>
            <a:avLst/>
            <a:gdLst>
              <a:gd name="T0" fmla="*/ 1 w 11"/>
              <a:gd name="T1" fmla="*/ 7 h 7"/>
              <a:gd name="T2" fmla="*/ 2 w 11"/>
              <a:gd name="T3" fmla="*/ 6 h 7"/>
              <a:gd name="T4" fmla="*/ 3 w 11"/>
              <a:gd name="T5" fmla="*/ 5 h 7"/>
              <a:gd name="T6" fmla="*/ 4 w 11"/>
              <a:gd name="T7" fmla="*/ 5 h 7"/>
              <a:gd name="T8" fmla="*/ 5 w 11"/>
              <a:gd name="T9" fmla="*/ 4 h 7"/>
              <a:gd name="T10" fmla="*/ 6 w 11"/>
              <a:gd name="T11" fmla="*/ 4 h 7"/>
              <a:gd name="T12" fmla="*/ 7 w 11"/>
              <a:gd name="T13" fmla="*/ 3 h 7"/>
              <a:gd name="T14" fmla="*/ 8 w 11"/>
              <a:gd name="T15" fmla="*/ 3 h 7"/>
              <a:gd name="T16" fmla="*/ 9 w 11"/>
              <a:gd name="T17" fmla="*/ 2 h 7"/>
              <a:gd name="T18" fmla="*/ 10 w 11"/>
              <a:gd name="T19" fmla="*/ 1 h 7"/>
              <a:gd name="T20" fmla="*/ 10 w 11"/>
              <a:gd name="T21" fmla="*/ 0 h 7"/>
              <a:gd name="T22" fmla="*/ 8 w 11"/>
              <a:gd name="T23" fmla="*/ 0 h 7"/>
              <a:gd name="T24" fmla="*/ 7 w 11"/>
              <a:gd name="T25" fmla="*/ 1 h 7"/>
              <a:gd name="T26" fmla="*/ 5 w 11"/>
              <a:gd name="T27" fmla="*/ 1 h 7"/>
              <a:gd name="T28" fmla="*/ 4 w 11"/>
              <a:gd name="T29" fmla="*/ 2 h 7"/>
              <a:gd name="T30" fmla="*/ 3 w 11"/>
              <a:gd name="T31" fmla="*/ 3 h 7"/>
              <a:gd name="T32" fmla="*/ 2 w 11"/>
              <a:gd name="T33" fmla="*/ 3 h 7"/>
              <a:gd name="T34" fmla="*/ 1 w 11"/>
              <a:gd name="T35" fmla="*/ 4 h 7"/>
              <a:gd name="T36" fmla="*/ 0 w 11"/>
              <a:gd name="T37" fmla="*/ 5 h 7"/>
              <a:gd name="T38" fmla="*/ 0 w 11"/>
              <a:gd name="T39" fmla="*/ 6 h 7"/>
              <a:gd name="T40" fmla="*/ 0 w 11"/>
              <a:gd name="T41" fmla="*/ 7 h 7"/>
              <a:gd name="T42" fmla="*/ 1 w 11"/>
              <a:gd name="T4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" h="7">
                <a:moveTo>
                  <a:pt x="1" y="7"/>
                </a:moveTo>
                <a:cubicBezTo>
                  <a:pt x="1" y="7"/>
                  <a:pt x="2" y="7"/>
                  <a:pt x="2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4" y="4"/>
                  <a:pt x="5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1" y="1"/>
                  <a:pt x="10" y="1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0" y="4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3" name="Freeform 157">
            <a:extLst>
              <a:ext uri="{FF2B5EF4-FFF2-40B4-BE49-F238E27FC236}">
                <a16:creationId xmlns:a16="http://schemas.microsoft.com/office/drawing/2014/main" id="{03F650A1-724F-4445-9821-64063E652403}"/>
              </a:ext>
            </a:extLst>
          </p:cNvPr>
          <p:cNvSpPr>
            <a:spLocks/>
          </p:cNvSpPr>
          <p:nvPr/>
        </p:nvSpPr>
        <p:spPr bwMode="auto">
          <a:xfrm>
            <a:off x="9615107" y="4733586"/>
            <a:ext cx="24727" cy="12964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1 w 2"/>
              <a:gd name="T7" fmla="*/ 1 h 1"/>
              <a:gd name="T8" fmla="*/ 2 w 2"/>
              <a:gd name="T9" fmla="*/ 1 h 1"/>
              <a:gd name="T10" fmla="*/ 2 w 2"/>
              <a:gd name="T11" fmla="*/ 0 h 1"/>
              <a:gd name="T12" fmla="*/ 1 w 2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4" name="Freeform 158">
            <a:extLst>
              <a:ext uri="{FF2B5EF4-FFF2-40B4-BE49-F238E27FC236}">
                <a16:creationId xmlns:a16="http://schemas.microsoft.com/office/drawing/2014/main" id="{E78E3F1D-578D-EE43-8099-ED2F481DCCE3}"/>
              </a:ext>
            </a:extLst>
          </p:cNvPr>
          <p:cNvSpPr>
            <a:spLocks/>
          </p:cNvSpPr>
          <p:nvPr/>
        </p:nvSpPr>
        <p:spPr bwMode="auto">
          <a:xfrm>
            <a:off x="9691189" y="4707660"/>
            <a:ext cx="53258" cy="25926"/>
          </a:xfrm>
          <a:custGeom>
            <a:avLst/>
            <a:gdLst>
              <a:gd name="T0" fmla="*/ 1 w 4"/>
              <a:gd name="T1" fmla="*/ 1 h 2"/>
              <a:gd name="T2" fmla="*/ 1 w 4"/>
              <a:gd name="T3" fmla="*/ 1 h 2"/>
              <a:gd name="T4" fmla="*/ 2 w 4"/>
              <a:gd name="T5" fmla="*/ 1 h 2"/>
              <a:gd name="T6" fmla="*/ 3 w 4"/>
              <a:gd name="T7" fmla="*/ 1 h 2"/>
              <a:gd name="T8" fmla="*/ 3 w 4"/>
              <a:gd name="T9" fmla="*/ 1 h 2"/>
              <a:gd name="T10" fmla="*/ 3 w 4"/>
              <a:gd name="T11" fmla="*/ 0 h 2"/>
              <a:gd name="T12" fmla="*/ 3 w 4"/>
              <a:gd name="T13" fmla="*/ 0 h 2"/>
              <a:gd name="T14" fmla="*/ 1 w 4"/>
              <a:gd name="T15" fmla="*/ 1 h 2"/>
              <a:gd name="T16" fmla="*/ 1 w 4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5" name="Freeform 159">
            <a:extLst>
              <a:ext uri="{FF2B5EF4-FFF2-40B4-BE49-F238E27FC236}">
                <a16:creationId xmlns:a16="http://schemas.microsoft.com/office/drawing/2014/main" id="{710A4719-4128-6844-A396-64471485520C}"/>
              </a:ext>
            </a:extLst>
          </p:cNvPr>
          <p:cNvSpPr>
            <a:spLocks/>
          </p:cNvSpPr>
          <p:nvPr/>
        </p:nvSpPr>
        <p:spPr bwMode="auto">
          <a:xfrm>
            <a:off x="9588478" y="4594696"/>
            <a:ext cx="51356" cy="50001"/>
          </a:xfrm>
          <a:custGeom>
            <a:avLst/>
            <a:gdLst>
              <a:gd name="T0" fmla="*/ 2 w 4"/>
              <a:gd name="T1" fmla="*/ 1 h 4"/>
              <a:gd name="T2" fmla="*/ 2 w 4"/>
              <a:gd name="T3" fmla="*/ 1 h 4"/>
              <a:gd name="T4" fmla="*/ 1 w 4"/>
              <a:gd name="T5" fmla="*/ 1 h 4"/>
              <a:gd name="T6" fmla="*/ 0 w 4"/>
              <a:gd name="T7" fmla="*/ 2 h 4"/>
              <a:gd name="T8" fmla="*/ 1 w 4"/>
              <a:gd name="T9" fmla="*/ 3 h 4"/>
              <a:gd name="T10" fmla="*/ 1 w 4"/>
              <a:gd name="T11" fmla="*/ 4 h 4"/>
              <a:gd name="T12" fmla="*/ 2 w 4"/>
              <a:gd name="T13" fmla="*/ 4 h 4"/>
              <a:gd name="T14" fmla="*/ 3 w 4"/>
              <a:gd name="T15" fmla="*/ 4 h 4"/>
              <a:gd name="T16" fmla="*/ 3 w 4"/>
              <a:gd name="T17" fmla="*/ 3 h 4"/>
              <a:gd name="T18" fmla="*/ 3 w 4"/>
              <a:gd name="T19" fmla="*/ 2 h 4"/>
              <a:gd name="T20" fmla="*/ 3 w 4"/>
              <a:gd name="T21" fmla="*/ 2 h 4"/>
              <a:gd name="T22" fmla="*/ 3 w 4"/>
              <a:gd name="T23" fmla="*/ 1 h 4"/>
              <a:gd name="T24" fmla="*/ 4 w 4"/>
              <a:gd name="T25" fmla="*/ 1 h 4"/>
              <a:gd name="T26" fmla="*/ 4 w 4"/>
              <a:gd name="T27" fmla="*/ 0 h 4"/>
              <a:gd name="T28" fmla="*/ 3 w 4"/>
              <a:gd name="T29" fmla="*/ 0 h 4"/>
              <a:gd name="T30" fmla="*/ 2 w 4"/>
              <a:gd name="T3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" h="4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6" name="Freeform 160">
            <a:extLst>
              <a:ext uri="{FF2B5EF4-FFF2-40B4-BE49-F238E27FC236}">
                <a16:creationId xmlns:a16="http://schemas.microsoft.com/office/drawing/2014/main" id="{24A534CC-B1E9-5745-82A7-AC7AD54E96B7}"/>
              </a:ext>
            </a:extLst>
          </p:cNvPr>
          <p:cNvSpPr>
            <a:spLocks/>
          </p:cNvSpPr>
          <p:nvPr/>
        </p:nvSpPr>
        <p:spPr bwMode="auto">
          <a:xfrm>
            <a:off x="9717818" y="4518768"/>
            <a:ext cx="13315" cy="12964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7" name="Freeform 161">
            <a:extLst>
              <a:ext uri="{FF2B5EF4-FFF2-40B4-BE49-F238E27FC236}">
                <a16:creationId xmlns:a16="http://schemas.microsoft.com/office/drawing/2014/main" id="{73718A7C-B102-904D-AF20-73FA16509DB3}"/>
              </a:ext>
            </a:extLst>
          </p:cNvPr>
          <p:cNvSpPr>
            <a:spLocks/>
          </p:cNvSpPr>
          <p:nvPr/>
        </p:nvSpPr>
        <p:spPr bwMode="auto">
          <a:xfrm>
            <a:off x="9717818" y="4544694"/>
            <a:ext cx="38041" cy="37038"/>
          </a:xfrm>
          <a:custGeom>
            <a:avLst/>
            <a:gdLst>
              <a:gd name="T0" fmla="*/ 1 w 3"/>
              <a:gd name="T1" fmla="*/ 1 h 3"/>
              <a:gd name="T2" fmla="*/ 1 w 3"/>
              <a:gd name="T3" fmla="*/ 1 h 3"/>
              <a:gd name="T4" fmla="*/ 1 w 3"/>
              <a:gd name="T5" fmla="*/ 2 h 3"/>
              <a:gd name="T6" fmla="*/ 2 w 3"/>
              <a:gd name="T7" fmla="*/ 2 h 3"/>
              <a:gd name="T8" fmla="*/ 3 w 3"/>
              <a:gd name="T9" fmla="*/ 2 h 3"/>
              <a:gd name="T10" fmla="*/ 3 w 3"/>
              <a:gd name="T11" fmla="*/ 2 h 3"/>
              <a:gd name="T12" fmla="*/ 3 w 3"/>
              <a:gd name="T13" fmla="*/ 1 h 3"/>
              <a:gd name="T14" fmla="*/ 3 w 3"/>
              <a:gd name="T15" fmla="*/ 0 h 3"/>
              <a:gd name="T16" fmla="*/ 2 w 3"/>
              <a:gd name="T17" fmla="*/ 0 h 3"/>
              <a:gd name="T18" fmla="*/ 1 w 3"/>
              <a:gd name="T19" fmla="*/ 0 h 3"/>
              <a:gd name="T20" fmla="*/ 1 w 3"/>
              <a:gd name="T2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3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8" name="Freeform 162">
            <a:extLst>
              <a:ext uri="{FF2B5EF4-FFF2-40B4-BE49-F238E27FC236}">
                <a16:creationId xmlns:a16="http://schemas.microsoft.com/office/drawing/2014/main" id="{68788DFB-0B5B-EB4C-BFFD-B56697AC719E}"/>
              </a:ext>
            </a:extLst>
          </p:cNvPr>
          <p:cNvSpPr>
            <a:spLocks/>
          </p:cNvSpPr>
          <p:nvPr/>
        </p:nvSpPr>
        <p:spPr bwMode="auto">
          <a:xfrm>
            <a:off x="9795802" y="4531732"/>
            <a:ext cx="89397" cy="50001"/>
          </a:xfrm>
          <a:custGeom>
            <a:avLst/>
            <a:gdLst>
              <a:gd name="T0" fmla="*/ 7 w 7"/>
              <a:gd name="T1" fmla="*/ 4 h 4"/>
              <a:gd name="T2" fmla="*/ 7 w 7"/>
              <a:gd name="T3" fmla="*/ 3 h 4"/>
              <a:gd name="T4" fmla="*/ 6 w 7"/>
              <a:gd name="T5" fmla="*/ 1 h 4"/>
              <a:gd name="T6" fmla="*/ 5 w 7"/>
              <a:gd name="T7" fmla="*/ 1 h 4"/>
              <a:gd name="T8" fmla="*/ 4 w 7"/>
              <a:gd name="T9" fmla="*/ 0 h 4"/>
              <a:gd name="T10" fmla="*/ 3 w 7"/>
              <a:gd name="T11" fmla="*/ 1 h 4"/>
              <a:gd name="T12" fmla="*/ 2 w 7"/>
              <a:gd name="T13" fmla="*/ 0 h 4"/>
              <a:gd name="T14" fmla="*/ 0 w 7"/>
              <a:gd name="T15" fmla="*/ 0 h 4"/>
              <a:gd name="T16" fmla="*/ 0 w 7"/>
              <a:gd name="T17" fmla="*/ 1 h 4"/>
              <a:gd name="T18" fmla="*/ 0 w 7"/>
              <a:gd name="T19" fmla="*/ 2 h 4"/>
              <a:gd name="T20" fmla="*/ 0 w 7"/>
              <a:gd name="T21" fmla="*/ 3 h 4"/>
              <a:gd name="T22" fmla="*/ 1 w 7"/>
              <a:gd name="T23" fmla="*/ 3 h 4"/>
              <a:gd name="T24" fmla="*/ 3 w 7"/>
              <a:gd name="T25" fmla="*/ 3 h 4"/>
              <a:gd name="T26" fmla="*/ 4 w 7"/>
              <a:gd name="T27" fmla="*/ 3 h 4"/>
              <a:gd name="T28" fmla="*/ 5 w 7"/>
              <a:gd name="T29" fmla="*/ 3 h 4"/>
              <a:gd name="T30" fmla="*/ 6 w 7"/>
              <a:gd name="T31" fmla="*/ 4 h 4"/>
              <a:gd name="T32" fmla="*/ 7 w 7"/>
              <a:gd name="T3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4">
                <a:moveTo>
                  <a:pt x="7" y="4"/>
                </a:move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2"/>
                  <a:pt x="2" y="3"/>
                  <a:pt x="3" y="3"/>
                </a:cubicBezTo>
                <a:cubicBezTo>
                  <a:pt x="3" y="3"/>
                  <a:pt x="4" y="2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4"/>
                  <a:pt x="6" y="4"/>
                </a:cubicBezTo>
                <a:cubicBezTo>
                  <a:pt x="6" y="4"/>
                  <a:pt x="6" y="4"/>
                  <a:pt x="7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9" name="Freeform 163">
            <a:extLst>
              <a:ext uri="{FF2B5EF4-FFF2-40B4-BE49-F238E27FC236}">
                <a16:creationId xmlns:a16="http://schemas.microsoft.com/office/drawing/2014/main" id="{8F878EE1-B35D-5442-BBC0-E5FDB3F23858}"/>
              </a:ext>
            </a:extLst>
          </p:cNvPr>
          <p:cNvSpPr>
            <a:spLocks/>
          </p:cNvSpPr>
          <p:nvPr/>
        </p:nvSpPr>
        <p:spPr bwMode="auto">
          <a:xfrm>
            <a:off x="9860472" y="4694697"/>
            <a:ext cx="51356" cy="38890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1 w 4"/>
              <a:gd name="T5" fmla="*/ 1 h 3"/>
              <a:gd name="T6" fmla="*/ 1 w 4"/>
              <a:gd name="T7" fmla="*/ 2 h 3"/>
              <a:gd name="T8" fmla="*/ 0 w 4"/>
              <a:gd name="T9" fmla="*/ 3 h 3"/>
              <a:gd name="T10" fmla="*/ 1 w 4"/>
              <a:gd name="T11" fmla="*/ 3 h 3"/>
              <a:gd name="T12" fmla="*/ 2 w 4"/>
              <a:gd name="T13" fmla="*/ 3 h 3"/>
              <a:gd name="T14" fmla="*/ 2 w 4"/>
              <a:gd name="T15" fmla="*/ 2 h 3"/>
              <a:gd name="T16" fmla="*/ 3 w 4"/>
              <a:gd name="T17" fmla="*/ 1 h 3"/>
              <a:gd name="T18" fmla="*/ 4 w 4"/>
              <a:gd name="T19" fmla="*/ 0 h 3"/>
              <a:gd name="T20" fmla="*/ 3 w 4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0" name="Freeform 164">
            <a:extLst>
              <a:ext uri="{FF2B5EF4-FFF2-40B4-BE49-F238E27FC236}">
                <a16:creationId xmlns:a16="http://schemas.microsoft.com/office/drawing/2014/main" id="{BA53FEC6-5377-F140-8C3A-E34359183441}"/>
              </a:ext>
            </a:extLst>
          </p:cNvPr>
          <p:cNvSpPr>
            <a:spLocks/>
          </p:cNvSpPr>
          <p:nvPr/>
        </p:nvSpPr>
        <p:spPr bwMode="auto">
          <a:xfrm>
            <a:off x="9938457" y="4631733"/>
            <a:ext cx="11412" cy="1296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1" name="Freeform 165">
            <a:extLst>
              <a:ext uri="{FF2B5EF4-FFF2-40B4-BE49-F238E27FC236}">
                <a16:creationId xmlns:a16="http://schemas.microsoft.com/office/drawing/2014/main" id="{57C57604-2D51-184A-AD21-25F7825C1BFA}"/>
              </a:ext>
            </a:extLst>
          </p:cNvPr>
          <p:cNvSpPr>
            <a:spLocks/>
          </p:cNvSpPr>
          <p:nvPr/>
        </p:nvSpPr>
        <p:spPr bwMode="auto">
          <a:xfrm>
            <a:off x="9976498" y="4631733"/>
            <a:ext cx="38041" cy="62964"/>
          </a:xfrm>
          <a:custGeom>
            <a:avLst/>
            <a:gdLst>
              <a:gd name="T0" fmla="*/ 2 w 3"/>
              <a:gd name="T1" fmla="*/ 0 h 5"/>
              <a:gd name="T2" fmla="*/ 2 w 3"/>
              <a:gd name="T3" fmla="*/ 1 h 5"/>
              <a:gd name="T4" fmla="*/ 1 w 3"/>
              <a:gd name="T5" fmla="*/ 2 h 5"/>
              <a:gd name="T6" fmla="*/ 0 w 3"/>
              <a:gd name="T7" fmla="*/ 3 h 5"/>
              <a:gd name="T8" fmla="*/ 0 w 3"/>
              <a:gd name="T9" fmla="*/ 4 h 5"/>
              <a:gd name="T10" fmla="*/ 1 w 3"/>
              <a:gd name="T11" fmla="*/ 4 h 5"/>
              <a:gd name="T12" fmla="*/ 2 w 3"/>
              <a:gd name="T13" fmla="*/ 4 h 5"/>
              <a:gd name="T14" fmla="*/ 2 w 3"/>
              <a:gd name="T15" fmla="*/ 2 h 5"/>
              <a:gd name="T16" fmla="*/ 3 w 3"/>
              <a:gd name="T17" fmla="*/ 0 h 5"/>
              <a:gd name="T18" fmla="*/ 2 w 3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2" y="0"/>
                </a:moveTo>
                <a:cubicBezTo>
                  <a:pt x="2" y="0"/>
                  <a:pt x="2" y="1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2" name="Freeform 166">
            <a:extLst>
              <a:ext uri="{FF2B5EF4-FFF2-40B4-BE49-F238E27FC236}">
                <a16:creationId xmlns:a16="http://schemas.microsoft.com/office/drawing/2014/main" id="{0B380C82-2ACF-DB46-A6EB-ABE07EF00AA9}"/>
              </a:ext>
            </a:extLst>
          </p:cNvPr>
          <p:cNvSpPr>
            <a:spLocks/>
          </p:cNvSpPr>
          <p:nvPr/>
        </p:nvSpPr>
        <p:spPr bwMode="auto">
          <a:xfrm>
            <a:off x="10092523" y="4694697"/>
            <a:ext cx="51356" cy="51853"/>
          </a:xfrm>
          <a:custGeom>
            <a:avLst/>
            <a:gdLst>
              <a:gd name="T0" fmla="*/ 3 w 4"/>
              <a:gd name="T1" fmla="*/ 1 h 4"/>
              <a:gd name="T2" fmla="*/ 2 w 4"/>
              <a:gd name="T3" fmla="*/ 1 h 4"/>
              <a:gd name="T4" fmla="*/ 1 w 4"/>
              <a:gd name="T5" fmla="*/ 1 h 4"/>
              <a:gd name="T6" fmla="*/ 1 w 4"/>
              <a:gd name="T7" fmla="*/ 2 h 4"/>
              <a:gd name="T8" fmla="*/ 0 w 4"/>
              <a:gd name="T9" fmla="*/ 3 h 4"/>
              <a:gd name="T10" fmla="*/ 0 w 4"/>
              <a:gd name="T11" fmla="*/ 4 h 4"/>
              <a:gd name="T12" fmla="*/ 1 w 4"/>
              <a:gd name="T13" fmla="*/ 4 h 4"/>
              <a:gd name="T14" fmla="*/ 2 w 4"/>
              <a:gd name="T15" fmla="*/ 3 h 4"/>
              <a:gd name="T16" fmla="*/ 3 w 4"/>
              <a:gd name="T17" fmla="*/ 3 h 4"/>
              <a:gd name="T18" fmla="*/ 3 w 4"/>
              <a:gd name="T19" fmla="*/ 2 h 4"/>
              <a:gd name="T20" fmla="*/ 3 w 4"/>
              <a:gd name="T21" fmla="*/ 1 h 4"/>
              <a:gd name="T22" fmla="*/ 3 w 4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4">
                <a:moveTo>
                  <a:pt x="3" y="1"/>
                </a:move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4" y="2"/>
                  <a:pt x="3" y="1"/>
                </a:cubicBezTo>
                <a:cubicBezTo>
                  <a:pt x="3" y="1"/>
                  <a:pt x="3" y="1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3" name="Freeform 167">
            <a:extLst>
              <a:ext uri="{FF2B5EF4-FFF2-40B4-BE49-F238E27FC236}">
                <a16:creationId xmlns:a16="http://schemas.microsoft.com/office/drawing/2014/main" id="{5BAE7CA1-22CC-7048-8666-D0C577966334}"/>
              </a:ext>
            </a:extLst>
          </p:cNvPr>
          <p:cNvSpPr>
            <a:spLocks/>
          </p:cNvSpPr>
          <p:nvPr/>
        </p:nvSpPr>
        <p:spPr bwMode="auto">
          <a:xfrm>
            <a:off x="9885199" y="4442841"/>
            <a:ext cx="323350" cy="314820"/>
          </a:xfrm>
          <a:custGeom>
            <a:avLst/>
            <a:gdLst>
              <a:gd name="T0" fmla="*/ 5 w 25"/>
              <a:gd name="T1" fmla="*/ 7 h 25"/>
              <a:gd name="T2" fmla="*/ 3 w 25"/>
              <a:gd name="T3" fmla="*/ 7 h 25"/>
              <a:gd name="T4" fmla="*/ 4 w 25"/>
              <a:gd name="T5" fmla="*/ 8 h 25"/>
              <a:gd name="T6" fmla="*/ 4 w 25"/>
              <a:gd name="T7" fmla="*/ 10 h 25"/>
              <a:gd name="T8" fmla="*/ 6 w 25"/>
              <a:gd name="T9" fmla="*/ 11 h 25"/>
              <a:gd name="T10" fmla="*/ 7 w 25"/>
              <a:gd name="T11" fmla="*/ 10 h 25"/>
              <a:gd name="T12" fmla="*/ 9 w 25"/>
              <a:gd name="T13" fmla="*/ 11 h 25"/>
              <a:gd name="T14" fmla="*/ 10 w 25"/>
              <a:gd name="T15" fmla="*/ 12 h 25"/>
              <a:gd name="T16" fmla="*/ 13 w 25"/>
              <a:gd name="T17" fmla="*/ 13 h 25"/>
              <a:gd name="T18" fmla="*/ 16 w 25"/>
              <a:gd name="T19" fmla="*/ 14 h 25"/>
              <a:gd name="T20" fmla="*/ 18 w 25"/>
              <a:gd name="T21" fmla="*/ 16 h 25"/>
              <a:gd name="T22" fmla="*/ 19 w 25"/>
              <a:gd name="T23" fmla="*/ 18 h 25"/>
              <a:gd name="T24" fmla="*/ 20 w 25"/>
              <a:gd name="T25" fmla="*/ 21 h 25"/>
              <a:gd name="T26" fmla="*/ 20 w 25"/>
              <a:gd name="T27" fmla="*/ 23 h 25"/>
              <a:gd name="T28" fmla="*/ 22 w 25"/>
              <a:gd name="T29" fmla="*/ 23 h 25"/>
              <a:gd name="T30" fmla="*/ 24 w 25"/>
              <a:gd name="T31" fmla="*/ 25 h 25"/>
              <a:gd name="T32" fmla="*/ 24 w 25"/>
              <a:gd name="T33" fmla="*/ 21 h 25"/>
              <a:gd name="T34" fmla="*/ 25 w 25"/>
              <a:gd name="T35" fmla="*/ 11 h 25"/>
              <a:gd name="T36" fmla="*/ 25 w 25"/>
              <a:gd name="T37" fmla="*/ 7 h 25"/>
              <a:gd name="T38" fmla="*/ 23 w 25"/>
              <a:gd name="T39" fmla="*/ 6 h 25"/>
              <a:gd name="T40" fmla="*/ 20 w 25"/>
              <a:gd name="T41" fmla="*/ 5 h 25"/>
              <a:gd name="T42" fmla="*/ 19 w 25"/>
              <a:gd name="T43" fmla="*/ 5 h 25"/>
              <a:gd name="T44" fmla="*/ 17 w 25"/>
              <a:gd name="T45" fmla="*/ 4 h 25"/>
              <a:gd name="T46" fmla="*/ 16 w 25"/>
              <a:gd name="T47" fmla="*/ 6 h 25"/>
              <a:gd name="T48" fmla="*/ 14 w 25"/>
              <a:gd name="T49" fmla="*/ 6 h 25"/>
              <a:gd name="T50" fmla="*/ 12 w 25"/>
              <a:gd name="T51" fmla="*/ 7 h 25"/>
              <a:gd name="T52" fmla="*/ 12 w 25"/>
              <a:gd name="T53" fmla="*/ 9 h 25"/>
              <a:gd name="T54" fmla="*/ 10 w 25"/>
              <a:gd name="T55" fmla="*/ 8 h 25"/>
              <a:gd name="T56" fmla="*/ 9 w 25"/>
              <a:gd name="T57" fmla="*/ 6 h 25"/>
              <a:gd name="T58" fmla="*/ 8 w 25"/>
              <a:gd name="T59" fmla="*/ 3 h 25"/>
              <a:gd name="T60" fmla="*/ 7 w 25"/>
              <a:gd name="T61" fmla="*/ 1 h 25"/>
              <a:gd name="T62" fmla="*/ 5 w 25"/>
              <a:gd name="T63" fmla="*/ 1 h 25"/>
              <a:gd name="T64" fmla="*/ 3 w 25"/>
              <a:gd name="T65" fmla="*/ 1 h 25"/>
              <a:gd name="T66" fmla="*/ 1 w 25"/>
              <a:gd name="T67" fmla="*/ 2 h 25"/>
              <a:gd name="T68" fmla="*/ 0 w 25"/>
              <a:gd name="T69" fmla="*/ 3 h 25"/>
              <a:gd name="T70" fmla="*/ 1 w 25"/>
              <a:gd name="T71" fmla="*/ 4 h 25"/>
              <a:gd name="T72" fmla="*/ 2 w 25"/>
              <a:gd name="T73" fmla="*/ 5 h 25"/>
              <a:gd name="T74" fmla="*/ 4 w 25"/>
              <a:gd name="T75" fmla="*/ 6 h 25"/>
              <a:gd name="T76" fmla="*/ 7 w 25"/>
              <a:gd name="T77" fmla="*/ 6 h 25"/>
              <a:gd name="T78" fmla="*/ 5 w 25"/>
              <a:gd name="T79" fmla="*/ 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" h="25">
                <a:moveTo>
                  <a:pt x="5" y="6"/>
                </a:move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3" y="8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10"/>
                  <a:pt x="4" y="10"/>
                  <a:pt x="4" y="10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2"/>
                  <a:pt x="6" y="11"/>
                  <a:pt x="6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7" y="11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9" y="12"/>
                  <a:pt x="10" y="12"/>
                </a:cubicBezTo>
                <a:cubicBezTo>
                  <a:pt x="10" y="12"/>
                  <a:pt x="10" y="12"/>
                  <a:pt x="11" y="12"/>
                </a:cubicBezTo>
                <a:cubicBezTo>
                  <a:pt x="12" y="13"/>
                  <a:pt x="12" y="13"/>
                  <a:pt x="13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4"/>
                  <a:pt x="16" y="13"/>
                  <a:pt x="16" y="14"/>
                </a:cubicBezTo>
                <a:cubicBezTo>
                  <a:pt x="16" y="14"/>
                  <a:pt x="16" y="14"/>
                  <a:pt x="17" y="15"/>
                </a:cubicBezTo>
                <a:cubicBezTo>
                  <a:pt x="17" y="15"/>
                  <a:pt x="18" y="15"/>
                  <a:pt x="18" y="16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17"/>
                  <a:pt x="19" y="18"/>
                  <a:pt x="19" y="18"/>
                </a:cubicBezTo>
                <a:cubicBezTo>
                  <a:pt x="19" y="18"/>
                  <a:pt x="19" y="19"/>
                  <a:pt x="19" y="19"/>
                </a:cubicBezTo>
                <a:cubicBezTo>
                  <a:pt x="20" y="20"/>
                  <a:pt x="20" y="20"/>
                  <a:pt x="20" y="21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19" y="23"/>
                  <a:pt x="20" y="23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3"/>
                  <a:pt x="22" y="23"/>
                  <a:pt x="22" y="23"/>
                </a:cubicBezTo>
                <a:cubicBezTo>
                  <a:pt x="23" y="23"/>
                  <a:pt x="23" y="23"/>
                  <a:pt x="23" y="24"/>
                </a:cubicBezTo>
                <a:cubicBezTo>
                  <a:pt x="23" y="24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6"/>
                  <a:pt x="24" y="6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6"/>
                  <a:pt x="22" y="6"/>
                  <a:pt x="22" y="6"/>
                </a:cubicBezTo>
                <a:cubicBezTo>
                  <a:pt x="21" y="6"/>
                  <a:pt x="21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4"/>
                  <a:pt x="19" y="4"/>
                  <a:pt x="18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4" y="6"/>
                  <a:pt x="14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7"/>
                  <a:pt x="12" y="7"/>
                </a:cubicBezTo>
                <a:cubicBezTo>
                  <a:pt x="12" y="8"/>
                  <a:pt x="13" y="8"/>
                  <a:pt x="12" y="8"/>
                </a:cubicBezTo>
                <a:cubicBezTo>
                  <a:pt x="12" y="8"/>
                  <a:pt x="12" y="9"/>
                  <a:pt x="12" y="9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4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7" y="7"/>
                  <a:pt x="6" y="6"/>
                  <a:pt x="5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4" name="Freeform 168">
            <a:extLst>
              <a:ext uri="{FF2B5EF4-FFF2-40B4-BE49-F238E27FC236}">
                <a16:creationId xmlns:a16="http://schemas.microsoft.com/office/drawing/2014/main" id="{2148DD35-9C81-8540-8418-0702C89A97CD}"/>
              </a:ext>
            </a:extLst>
          </p:cNvPr>
          <p:cNvSpPr>
            <a:spLocks/>
          </p:cNvSpPr>
          <p:nvPr/>
        </p:nvSpPr>
        <p:spPr bwMode="auto">
          <a:xfrm>
            <a:off x="11372610" y="5035443"/>
            <a:ext cx="26629" cy="38890"/>
          </a:xfrm>
          <a:custGeom>
            <a:avLst/>
            <a:gdLst>
              <a:gd name="T0" fmla="*/ 2 w 2"/>
              <a:gd name="T1" fmla="*/ 2 h 3"/>
              <a:gd name="T2" fmla="*/ 2 w 2"/>
              <a:gd name="T3" fmla="*/ 0 h 3"/>
              <a:gd name="T4" fmla="*/ 1 w 2"/>
              <a:gd name="T5" fmla="*/ 0 h 3"/>
              <a:gd name="T6" fmla="*/ 0 w 2"/>
              <a:gd name="T7" fmla="*/ 0 h 3"/>
              <a:gd name="T8" fmla="*/ 0 w 2"/>
              <a:gd name="T9" fmla="*/ 1 h 3"/>
              <a:gd name="T10" fmla="*/ 0 w 2"/>
              <a:gd name="T11" fmla="*/ 2 h 3"/>
              <a:gd name="T12" fmla="*/ 2 w 2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5" name="Freeform 169">
            <a:extLst>
              <a:ext uri="{FF2B5EF4-FFF2-40B4-BE49-F238E27FC236}">
                <a16:creationId xmlns:a16="http://schemas.microsoft.com/office/drawing/2014/main" id="{B8FEF602-95BC-A84C-BBA2-FFFC4B1C9674}"/>
              </a:ext>
            </a:extLst>
          </p:cNvPr>
          <p:cNvSpPr>
            <a:spLocks/>
          </p:cNvSpPr>
          <p:nvPr/>
        </p:nvSpPr>
        <p:spPr bwMode="auto">
          <a:xfrm>
            <a:off x="11321254" y="5061370"/>
            <a:ext cx="51356" cy="50001"/>
          </a:xfrm>
          <a:custGeom>
            <a:avLst/>
            <a:gdLst>
              <a:gd name="T0" fmla="*/ 0 w 4"/>
              <a:gd name="T1" fmla="*/ 4 h 4"/>
              <a:gd name="T2" fmla="*/ 2 w 4"/>
              <a:gd name="T3" fmla="*/ 4 h 4"/>
              <a:gd name="T4" fmla="*/ 3 w 4"/>
              <a:gd name="T5" fmla="*/ 3 h 4"/>
              <a:gd name="T6" fmla="*/ 4 w 4"/>
              <a:gd name="T7" fmla="*/ 3 h 4"/>
              <a:gd name="T8" fmla="*/ 4 w 4"/>
              <a:gd name="T9" fmla="*/ 1 h 4"/>
              <a:gd name="T10" fmla="*/ 3 w 4"/>
              <a:gd name="T11" fmla="*/ 1 h 4"/>
              <a:gd name="T12" fmla="*/ 2 w 4"/>
              <a:gd name="T13" fmla="*/ 1 h 4"/>
              <a:gd name="T14" fmla="*/ 1 w 4"/>
              <a:gd name="T15" fmla="*/ 1 h 4"/>
              <a:gd name="T16" fmla="*/ 0 w 4"/>
              <a:gd name="T17" fmla="*/ 2 h 4"/>
              <a:gd name="T18" fmla="*/ 0 w 4"/>
              <a:gd name="T19" fmla="*/ 3 h 4"/>
              <a:gd name="T20" fmla="*/ 0 w 4"/>
              <a:gd name="T2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4">
                <a:moveTo>
                  <a:pt x="0" y="4"/>
                </a:moveTo>
                <a:cubicBezTo>
                  <a:pt x="1" y="4"/>
                  <a:pt x="1" y="4"/>
                  <a:pt x="2" y="4"/>
                </a:cubicBezTo>
                <a:cubicBezTo>
                  <a:pt x="2" y="4"/>
                  <a:pt x="3" y="4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6" name="Freeform 170">
            <a:extLst>
              <a:ext uri="{FF2B5EF4-FFF2-40B4-BE49-F238E27FC236}">
                <a16:creationId xmlns:a16="http://schemas.microsoft.com/office/drawing/2014/main" id="{C289890B-5C37-604A-9056-131575B4A704}"/>
              </a:ext>
            </a:extLst>
          </p:cNvPr>
          <p:cNvSpPr>
            <a:spLocks/>
          </p:cNvSpPr>
          <p:nvPr/>
        </p:nvSpPr>
        <p:spPr bwMode="auto">
          <a:xfrm>
            <a:off x="11334569" y="5124334"/>
            <a:ext cx="26629" cy="12964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1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7" name="Freeform 171">
            <a:extLst>
              <a:ext uri="{FF2B5EF4-FFF2-40B4-BE49-F238E27FC236}">
                <a16:creationId xmlns:a16="http://schemas.microsoft.com/office/drawing/2014/main" id="{EBB2A5A3-F7D6-7747-9A7F-D509BA6EC358}"/>
              </a:ext>
            </a:extLst>
          </p:cNvPr>
          <p:cNvSpPr>
            <a:spLocks/>
          </p:cNvSpPr>
          <p:nvPr/>
        </p:nvSpPr>
        <p:spPr bwMode="auto">
          <a:xfrm>
            <a:off x="5810987" y="1655760"/>
            <a:ext cx="336665" cy="112965"/>
          </a:xfrm>
          <a:custGeom>
            <a:avLst/>
            <a:gdLst>
              <a:gd name="T0" fmla="*/ 2 w 26"/>
              <a:gd name="T1" fmla="*/ 3 h 9"/>
              <a:gd name="T2" fmla="*/ 3 w 26"/>
              <a:gd name="T3" fmla="*/ 4 h 9"/>
              <a:gd name="T4" fmla="*/ 5 w 26"/>
              <a:gd name="T5" fmla="*/ 5 h 9"/>
              <a:gd name="T6" fmla="*/ 6 w 26"/>
              <a:gd name="T7" fmla="*/ 5 h 9"/>
              <a:gd name="T8" fmla="*/ 7 w 26"/>
              <a:gd name="T9" fmla="*/ 4 h 9"/>
              <a:gd name="T10" fmla="*/ 9 w 26"/>
              <a:gd name="T11" fmla="*/ 5 h 9"/>
              <a:gd name="T12" fmla="*/ 8 w 26"/>
              <a:gd name="T13" fmla="*/ 5 h 9"/>
              <a:gd name="T14" fmla="*/ 6 w 26"/>
              <a:gd name="T15" fmla="*/ 6 h 9"/>
              <a:gd name="T16" fmla="*/ 8 w 26"/>
              <a:gd name="T17" fmla="*/ 6 h 9"/>
              <a:gd name="T18" fmla="*/ 8 w 26"/>
              <a:gd name="T19" fmla="*/ 8 h 9"/>
              <a:gd name="T20" fmla="*/ 9 w 26"/>
              <a:gd name="T21" fmla="*/ 8 h 9"/>
              <a:gd name="T22" fmla="*/ 12 w 26"/>
              <a:gd name="T23" fmla="*/ 9 h 9"/>
              <a:gd name="T24" fmla="*/ 13 w 26"/>
              <a:gd name="T25" fmla="*/ 7 h 9"/>
              <a:gd name="T26" fmla="*/ 14 w 26"/>
              <a:gd name="T27" fmla="*/ 5 h 9"/>
              <a:gd name="T28" fmla="*/ 14 w 26"/>
              <a:gd name="T29" fmla="*/ 5 h 9"/>
              <a:gd name="T30" fmla="*/ 15 w 26"/>
              <a:gd name="T31" fmla="*/ 5 h 9"/>
              <a:gd name="T32" fmla="*/ 17 w 26"/>
              <a:gd name="T33" fmla="*/ 6 h 9"/>
              <a:gd name="T34" fmla="*/ 18 w 26"/>
              <a:gd name="T35" fmla="*/ 8 h 9"/>
              <a:gd name="T36" fmla="*/ 20 w 26"/>
              <a:gd name="T37" fmla="*/ 6 h 9"/>
              <a:gd name="T38" fmla="*/ 20 w 26"/>
              <a:gd name="T39" fmla="*/ 5 h 9"/>
              <a:gd name="T40" fmla="*/ 18 w 26"/>
              <a:gd name="T41" fmla="*/ 4 h 9"/>
              <a:gd name="T42" fmla="*/ 15 w 26"/>
              <a:gd name="T43" fmla="*/ 3 h 9"/>
              <a:gd name="T44" fmla="*/ 16 w 26"/>
              <a:gd name="T45" fmla="*/ 2 h 9"/>
              <a:gd name="T46" fmla="*/ 17 w 26"/>
              <a:gd name="T47" fmla="*/ 3 h 9"/>
              <a:gd name="T48" fmla="*/ 20 w 26"/>
              <a:gd name="T49" fmla="*/ 3 h 9"/>
              <a:gd name="T50" fmla="*/ 23 w 26"/>
              <a:gd name="T51" fmla="*/ 3 h 9"/>
              <a:gd name="T52" fmla="*/ 25 w 26"/>
              <a:gd name="T53" fmla="*/ 3 h 9"/>
              <a:gd name="T54" fmla="*/ 26 w 26"/>
              <a:gd name="T55" fmla="*/ 2 h 9"/>
              <a:gd name="T56" fmla="*/ 24 w 26"/>
              <a:gd name="T57" fmla="*/ 1 h 9"/>
              <a:gd name="T58" fmla="*/ 22 w 26"/>
              <a:gd name="T59" fmla="*/ 1 h 9"/>
              <a:gd name="T60" fmla="*/ 19 w 26"/>
              <a:gd name="T61" fmla="*/ 1 h 9"/>
              <a:gd name="T62" fmla="*/ 14 w 26"/>
              <a:gd name="T63" fmla="*/ 1 h 9"/>
              <a:gd name="T64" fmla="*/ 13 w 26"/>
              <a:gd name="T65" fmla="*/ 2 h 9"/>
              <a:gd name="T66" fmla="*/ 13 w 26"/>
              <a:gd name="T67" fmla="*/ 3 h 9"/>
              <a:gd name="T68" fmla="*/ 11 w 26"/>
              <a:gd name="T69" fmla="*/ 2 h 9"/>
              <a:gd name="T70" fmla="*/ 9 w 26"/>
              <a:gd name="T71" fmla="*/ 2 h 9"/>
              <a:gd name="T72" fmla="*/ 9 w 26"/>
              <a:gd name="T73" fmla="*/ 4 h 9"/>
              <a:gd name="T74" fmla="*/ 8 w 26"/>
              <a:gd name="T75" fmla="*/ 3 h 9"/>
              <a:gd name="T76" fmla="*/ 7 w 26"/>
              <a:gd name="T77" fmla="*/ 2 h 9"/>
              <a:gd name="T78" fmla="*/ 5 w 26"/>
              <a:gd name="T79" fmla="*/ 3 h 9"/>
              <a:gd name="T80" fmla="*/ 4 w 26"/>
              <a:gd name="T81" fmla="*/ 2 h 9"/>
              <a:gd name="T82" fmla="*/ 1 w 26"/>
              <a:gd name="T83" fmla="*/ 2 h 9"/>
              <a:gd name="T84" fmla="*/ 1 w 26"/>
              <a:gd name="T8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" h="9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5"/>
                  <a:pt x="4" y="4"/>
                  <a:pt x="4" y="4"/>
                </a:cubicBezTo>
                <a:cubicBezTo>
                  <a:pt x="5" y="4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7" y="5"/>
                  <a:pt x="7" y="4"/>
                  <a:pt x="7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7"/>
                  <a:pt x="8" y="6"/>
                  <a:pt x="8" y="6"/>
                </a:cubicBezTo>
                <a:cubicBezTo>
                  <a:pt x="8" y="7"/>
                  <a:pt x="7" y="7"/>
                  <a:pt x="7" y="7"/>
                </a:cubicBezTo>
                <a:cubicBezTo>
                  <a:pt x="7" y="7"/>
                  <a:pt x="7" y="7"/>
                  <a:pt x="8" y="8"/>
                </a:cubicBezTo>
                <a:cubicBezTo>
                  <a:pt x="8" y="8"/>
                  <a:pt x="8" y="7"/>
                  <a:pt x="8" y="7"/>
                </a:cubicBezTo>
                <a:cubicBezTo>
                  <a:pt x="9" y="7"/>
                  <a:pt x="9" y="8"/>
                  <a:pt x="9" y="8"/>
                </a:cubicBezTo>
                <a:cubicBezTo>
                  <a:pt x="10" y="8"/>
                  <a:pt x="10" y="8"/>
                  <a:pt x="10" y="9"/>
                </a:cubicBezTo>
                <a:cubicBezTo>
                  <a:pt x="11" y="9"/>
                  <a:pt x="11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8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6"/>
                  <a:pt x="14" y="6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7"/>
                  <a:pt x="20" y="7"/>
                </a:cubicBezTo>
                <a:cubicBezTo>
                  <a:pt x="20" y="7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4"/>
                  <a:pt x="19" y="4"/>
                </a:cubicBezTo>
                <a:cubicBezTo>
                  <a:pt x="19" y="4"/>
                  <a:pt x="18" y="4"/>
                  <a:pt x="18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3"/>
                  <a:pt x="16" y="2"/>
                </a:cubicBezTo>
                <a:cubicBezTo>
                  <a:pt x="16" y="2"/>
                  <a:pt x="17" y="2"/>
                  <a:pt x="17" y="2"/>
                </a:cubicBezTo>
                <a:cubicBezTo>
                  <a:pt x="17" y="2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0" y="3"/>
                  <a:pt x="21" y="3"/>
                </a:cubicBezTo>
                <a:cubicBezTo>
                  <a:pt x="22" y="4"/>
                  <a:pt x="22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1"/>
                  <a:pt x="24" y="1"/>
                </a:cubicBezTo>
                <a:cubicBezTo>
                  <a:pt x="24" y="1"/>
                  <a:pt x="24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0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3" y="2"/>
                  <a:pt x="13" y="2"/>
                </a:cubicBezTo>
                <a:cubicBezTo>
                  <a:pt x="13" y="2"/>
                  <a:pt x="14" y="2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2" y="3"/>
                  <a:pt x="12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10" y="3"/>
                  <a:pt x="10" y="3"/>
                </a:cubicBezTo>
                <a:cubicBezTo>
                  <a:pt x="9" y="3"/>
                  <a:pt x="9" y="4"/>
                  <a:pt x="9" y="4"/>
                </a:cubicBezTo>
                <a:cubicBezTo>
                  <a:pt x="9" y="4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5" y="3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8" name="Freeform 172">
            <a:extLst>
              <a:ext uri="{FF2B5EF4-FFF2-40B4-BE49-F238E27FC236}">
                <a16:creationId xmlns:a16="http://schemas.microsoft.com/office/drawing/2014/main" id="{C4E03C6F-7787-2349-8276-8B3B77260964}"/>
              </a:ext>
            </a:extLst>
          </p:cNvPr>
          <p:cNvSpPr>
            <a:spLocks/>
          </p:cNvSpPr>
          <p:nvPr/>
        </p:nvSpPr>
        <p:spPr bwMode="auto">
          <a:xfrm>
            <a:off x="8812437" y="4468768"/>
            <a:ext cx="26629" cy="24075"/>
          </a:xfrm>
          <a:custGeom>
            <a:avLst/>
            <a:gdLst>
              <a:gd name="T0" fmla="*/ 1 w 2"/>
              <a:gd name="T1" fmla="*/ 2 h 2"/>
              <a:gd name="T2" fmla="*/ 1 w 2"/>
              <a:gd name="T3" fmla="*/ 2 h 2"/>
              <a:gd name="T4" fmla="*/ 2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0 h 2"/>
              <a:gd name="T12" fmla="*/ 0 w 2"/>
              <a:gd name="T13" fmla="*/ 1 h 2"/>
              <a:gd name="T14" fmla="*/ 1 w 2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9" name="Freeform 173">
            <a:extLst>
              <a:ext uri="{FF2B5EF4-FFF2-40B4-BE49-F238E27FC236}">
                <a16:creationId xmlns:a16="http://schemas.microsoft.com/office/drawing/2014/main" id="{280EEA75-C5FC-234F-9754-4F90CB6397A1}"/>
              </a:ext>
            </a:extLst>
          </p:cNvPr>
          <p:cNvSpPr>
            <a:spLocks/>
          </p:cNvSpPr>
          <p:nvPr/>
        </p:nvSpPr>
        <p:spPr bwMode="auto">
          <a:xfrm>
            <a:off x="9523808" y="4644696"/>
            <a:ext cx="13315" cy="25926"/>
          </a:xfrm>
          <a:custGeom>
            <a:avLst/>
            <a:gdLst>
              <a:gd name="T0" fmla="*/ 1 w 1"/>
              <a:gd name="T1" fmla="*/ 1 h 2"/>
              <a:gd name="T2" fmla="*/ 1 w 1"/>
              <a:gd name="T3" fmla="*/ 1 h 2"/>
              <a:gd name="T4" fmla="*/ 1 w 1"/>
              <a:gd name="T5" fmla="*/ 0 h 2"/>
              <a:gd name="T6" fmla="*/ 1 w 1"/>
              <a:gd name="T7" fmla="*/ 1 h 2"/>
              <a:gd name="T8" fmla="*/ 0 w 1"/>
              <a:gd name="T9" fmla="*/ 1 h 2"/>
              <a:gd name="T10" fmla="*/ 1 w 1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0" name="Freeform 174">
            <a:extLst>
              <a:ext uri="{FF2B5EF4-FFF2-40B4-BE49-F238E27FC236}">
                <a16:creationId xmlns:a16="http://schemas.microsoft.com/office/drawing/2014/main" id="{F6DE19C6-D153-4A42-9279-1B7A05639B4C}"/>
              </a:ext>
            </a:extLst>
          </p:cNvPr>
          <p:cNvSpPr>
            <a:spLocks/>
          </p:cNvSpPr>
          <p:nvPr/>
        </p:nvSpPr>
        <p:spPr bwMode="auto">
          <a:xfrm>
            <a:off x="8850479" y="4505805"/>
            <a:ext cx="13315" cy="1296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1" name="Freeform 175">
            <a:extLst>
              <a:ext uri="{FF2B5EF4-FFF2-40B4-BE49-F238E27FC236}">
                <a16:creationId xmlns:a16="http://schemas.microsoft.com/office/drawing/2014/main" id="{0B90532F-9471-DF40-BD09-CD269241BE72}"/>
              </a:ext>
            </a:extLst>
          </p:cNvPr>
          <p:cNvSpPr>
            <a:spLocks/>
          </p:cNvSpPr>
          <p:nvPr/>
        </p:nvSpPr>
        <p:spPr bwMode="auto">
          <a:xfrm>
            <a:off x="6859021" y="4644696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2" name="Freeform 176">
            <a:extLst>
              <a:ext uri="{FF2B5EF4-FFF2-40B4-BE49-F238E27FC236}">
                <a16:creationId xmlns:a16="http://schemas.microsoft.com/office/drawing/2014/main" id="{506A9345-4C45-EF40-9D3C-8C840283BA9B}"/>
              </a:ext>
            </a:extLst>
          </p:cNvPr>
          <p:cNvSpPr>
            <a:spLocks/>
          </p:cNvSpPr>
          <p:nvPr/>
        </p:nvSpPr>
        <p:spPr bwMode="auto">
          <a:xfrm>
            <a:off x="9963183" y="2753926"/>
            <a:ext cx="26629" cy="24075"/>
          </a:xfrm>
          <a:custGeom>
            <a:avLst/>
            <a:gdLst>
              <a:gd name="T0" fmla="*/ 2 w 2"/>
              <a:gd name="T1" fmla="*/ 0 h 2"/>
              <a:gd name="T2" fmla="*/ 1 w 2"/>
              <a:gd name="T3" fmla="*/ 1 h 2"/>
              <a:gd name="T4" fmla="*/ 1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2 w 2"/>
              <a:gd name="T11" fmla="*/ 0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3" name="Freeform 177">
            <a:extLst>
              <a:ext uri="{FF2B5EF4-FFF2-40B4-BE49-F238E27FC236}">
                <a16:creationId xmlns:a16="http://schemas.microsoft.com/office/drawing/2014/main" id="{4FFF3847-798A-A346-9B83-95763DA61AAB}"/>
              </a:ext>
            </a:extLst>
          </p:cNvPr>
          <p:cNvSpPr>
            <a:spLocks/>
          </p:cNvSpPr>
          <p:nvPr/>
        </p:nvSpPr>
        <p:spPr bwMode="auto">
          <a:xfrm>
            <a:off x="9925142" y="2778000"/>
            <a:ext cx="38041" cy="51853"/>
          </a:xfrm>
          <a:custGeom>
            <a:avLst/>
            <a:gdLst>
              <a:gd name="T0" fmla="*/ 2 w 3"/>
              <a:gd name="T1" fmla="*/ 2 h 4"/>
              <a:gd name="T2" fmla="*/ 3 w 3"/>
              <a:gd name="T3" fmla="*/ 1 h 4"/>
              <a:gd name="T4" fmla="*/ 2 w 3"/>
              <a:gd name="T5" fmla="*/ 0 h 4"/>
              <a:gd name="T6" fmla="*/ 1 w 3"/>
              <a:gd name="T7" fmla="*/ 1 h 4"/>
              <a:gd name="T8" fmla="*/ 0 w 3"/>
              <a:gd name="T9" fmla="*/ 2 h 4"/>
              <a:gd name="T10" fmla="*/ 0 w 3"/>
              <a:gd name="T11" fmla="*/ 3 h 4"/>
              <a:gd name="T12" fmla="*/ 0 w 3"/>
              <a:gd name="T13" fmla="*/ 3 h 4"/>
              <a:gd name="T14" fmla="*/ 1 w 3"/>
              <a:gd name="T15" fmla="*/ 3 h 4"/>
              <a:gd name="T16" fmla="*/ 1 w 3"/>
              <a:gd name="T17" fmla="*/ 2 h 4"/>
              <a:gd name="T18" fmla="*/ 2 w 3"/>
              <a:gd name="T1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4">
                <a:moveTo>
                  <a:pt x="2" y="2"/>
                </a:moveTo>
                <a:cubicBezTo>
                  <a:pt x="2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3"/>
                  <a:pt x="1" y="3"/>
                </a:cubicBezTo>
                <a:cubicBezTo>
                  <a:pt x="2" y="3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4" name="Freeform 178">
            <a:extLst>
              <a:ext uri="{FF2B5EF4-FFF2-40B4-BE49-F238E27FC236}">
                <a16:creationId xmlns:a16="http://schemas.microsoft.com/office/drawing/2014/main" id="{C0F37544-C561-9948-A552-8E44C1267595}"/>
              </a:ext>
            </a:extLst>
          </p:cNvPr>
          <p:cNvSpPr>
            <a:spLocks/>
          </p:cNvSpPr>
          <p:nvPr/>
        </p:nvSpPr>
        <p:spPr bwMode="auto">
          <a:xfrm>
            <a:off x="9523808" y="2463180"/>
            <a:ext cx="271995" cy="301857"/>
          </a:xfrm>
          <a:custGeom>
            <a:avLst/>
            <a:gdLst>
              <a:gd name="T0" fmla="*/ 19 w 21"/>
              <a:gd name="T1" fmla="*/ 22 h 24"/>
              <a:gd name="T2" fmla="*/ 18 w 21"/>
              <a:gd name="T3" fmla="*/ 20 h 24"/>
              <a:gd name="T4" fmla="*/ 17 w 21"/>
              <a:gd name="T5" fmla="*/ 20 h 24"/>
              <a:gd name="T6" fmla="*/ 16 w 21"/>
              <a:gd name="T7" fmla="*/ 19 h 24"/>
              <a:gd name="T8" fmla="*/ 15 w 21"/>
              <a:gd name="T9" fmla="*/ 18 h 24"/>
              <a:gd name="T10" fmla="*/ 15 w 21"/>
              <a:gd name="T11" fmla="*/ 16 h 24"/>
              <a:gd name="T12" fmla="*/ 14 w 21"/>
              <a:gd name="T13" fmla="*/ 16 h 24"/>
              <a:gd name="T14" fmla="*/ 15 w 21"/>
              <a:gd name="T15" fmla="*/ 15 h 24"/>
              <a:gd name="T16" fmla="*/ 16 w 21"/>
              <a:gd name="T17" fmla="*/ 15 h 24"/>
              <a:gd name="T18" fmla="*/ 17 w 21"/>
              <a:gd name="T19" fmla="*/ 16 h 24"/>
              <a:gd name="T20" fmla="*/ 17 w 21"/>
              <a:gd name="T21" fmla="*/ 17 h 24"/>
              <a:gd name="T22" fmla="*/ 18 w 21"/>
              <a:gd name="T23" fmla="*/ 16 h 24"/>
              <a:gd name="T24" fmla="*/ 18 w 21"/>
              <a:gd name="T25" fmla="*/ 15 h 24"/>
              <a:gd name="T26" fmla="*/ 17 w 21"/>
              <a:gd name="T27" fmla="*/ 15 h 24"/>
              <a:gd name="T28" fmla="*/ 16 w 21"/>
              <a:gd name="T29" fmla="*/ 14 h 24"/>
              <a:gd name="T30" fmla="*/ 16 w 21"/>
              <a:gd name="T31" fmla="*/ 14 h 24"/>
              <a:gd name="T32" fmla="*/ 14 w 21"/>
              <a:gd name="T33" fmla="*/ 13 h 24"/>
              <a:gd name="T34" fmla="*/ 13 w 21"/>
              <a:gd name="T35" fmla="*/ 12 h 24"/>
              <a:gd name="T36" fmla="*/ 12 w 21"/>
              <a:gd name="T37" fmla="*/ 11 h 24"/>
              <a:gd name="T38" fmla="*/ 11 w 21"/>
              <a:gd name="T39" fmla="*/ 10 h 24"/>
              <a:gd name="T40" fmla="*/ 11 w 21"/>
              <a:gd name="T41" fmla="*/ 9 h 24"/>
              <a:gd name="T42" fmla="*/ 10 w 21"/>
              <a:gd name="T43" fmla="*/ 8 h 24"/>
              <a:gd name="T44" fmla="*/ 9 w 21"/>
              <a:gd name="T45" fmla="*/ 8 h 24"/>
              <a:gd name="T46" fmla="*/ 8 w 21"/>
              <a:gd name="T47" fmla="*/ 7 h 24"/>
              <a:gd name="T48" fmla="*/ 7 w 21"/>
              <a:gd name="T49" fmla="*/ 7 h 24"/>
              <a:gd name="T50" fmla="*/ 7 w 21"/>
              <a:gd name="T51" fmla="*/ 6 h 24"/>
              <a:gd name="T52" fmla="*/ 6 w 21"/>
              <a:gd name="T53" fmla="*/ 5 h 24"/>
              <a:gd name="T54" fmla="*/ 5 w 21"/>
              <a:gd name="T55" fmla="*/ 3 h 24"/>
              <a:gd name="T56" fmla="*/ 4 w 21"/>
              <a:gd name="T57" fmla="*/ 2 h 24"/>
              <a:gd name="T58" fmla="*/ 3 w 21"/>
              <a:gd name="T59" fmla="*/ 2 h 24"/>
              <a:gd name="T60" fmla="*/ 2 w 21"/>
              <a:gd name="T61" fmla="*/ 1 h 24"/>
              <a:gd name="T62" fmla="*/ 1 w 21"/>
              <a:gd name="T63" fmla="*/ 1 h 24"/>
              <a:gd name="T64" fmla="*/ 0 w 21"/>
              <a:gd name="T65" fmla="*/ 0 h 24"/>
              <a:gd name="T66" fmla="*/ 1 w 21"/>
              <a:gd name="T67" fmla="*/ 1 h 24"/>
              <a:gd name="T68" fmla="*/ 1 w 21"/>
              <a:gd name="T69" fmla="*/ 2 h 24"/>
              <a:gd name="T70" fmla="*/ 1 w 21"/>
              <a:gd name="T71" fmla="*/ 3 h 24"/>
              <a:gd name="T72" fmla="*/ 2 w 21"/>
              <a:gd name="T73" fmla="*/ 5 h 24"/>
              <a:gd name="T74" fmla="*/ 4 w 21"/>
              <a:gd name="T75" fmla="*/ 6 h 24"/>
              <a:gd name="T76" fmla="*/ 5 w 21"/>
              <a:gd name="T77" fmla="*/ 8 h 24"/>
              <a:gd name="T78" fmla="*/ 6 w 21"/>
              <a:gd name="T79" fmla="*/ 8 h 24"/>
              <a:gd name="T80" fmla="*/ 7 w 21"/>
              <a:gd name="T81" fmla="*/ 9 h 24"/>
              <a:gd name="T82" fmla="*/ 8 w 21"/>
              <a:gd name="T83" fmla="*/ 10 h 24"/>
              <a:gd name="T84" fmla="*/ 9 w 21"/>
              <a:gd name="T85" fmla="*/ 11 h 24"/>
              <a:gd name="T86" fmla="*/ 9 w 21"/>
              <a:gd name="T87" fmla="*/ 13 h 24"/>
              <a:gd name="T88" fmla="*/ 11 w 21"/>
              <a:gd name="T89" fmla="*/ 14 h 24"/>
              <a:gd name="T90" fmla="*/ 12 w 21"/>
              <a:gd name="T91" fmla="*/ 16 h 24"/>
              <a:gd name="T92" fmla="*/ 12 w 21"/>
              <a:gd name="T93" fmla="*/ 17 h 24"/>
              <a:gd name="T94" fmla="*/ 14 w 21"/>
              <a:gd name="T95" fmla="*/ 18 h 24"/>
              <a:gd name="T96" fmla="*/ 14 w 21"/>
              <a:gd name="T97" fmla="*/ 19 h 24"/>
              <a:gd name="T98" fmla="*/ 14 w 21"/>
              <a:gd name="T99" fmla="*/ 20 h 24"/>
              <a:gd name="T100" fmla="*/ 15 w 21"/>
              <a:gd name="T101" fmla="*/ 21 h 24"/>
              <a:gd name="T102" fmla="*/ 16 w 21"/>
              <a:gd name="T103" fmla="*/ 22 h 24"/>
              <a:gd name="T104" fmla="*/ 16 w 21"/>
              <a:gd name="T105" fmla="*/ 23 h 24"/>
              <a:gd name="T106" fmla="*/ 18 w 21"/>
              <a:gd name="T107" fmla="*/ 24 h 24"/>
              <a:gd name="T108" fmla="*/ 18 w 21"/>
              <a:gd name="T109" fmla="*/ 22 h 24"/>
              <a:gd name="T110" fmla="*/ 18 w 21"/>
              <a:gd name="T111" fmla="*/ 22 h 24"/>
              <a:gd name="T112" fmla="*/ 19 w 21"/>
              <a:gd name="T113" fmla="*/ 23 h 24"/>
              <a:gd name="T114" fmla="*/ 21 w 21"/>
              <a:gd name="T115" fmla="*/ 23 h 24"/>
              <a:gd name="T116" fmla="*/ 19 w 21"/>
              <a:gd name="T117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" h="24">
                <a:moveTo>
                  <a:pt x="19" y="22"/>
                </a:moveTo>
                <a:cubicBezTo>
                  <a:pt x="19" y="21"/>
                  <a:pt x="18" y="21"/>
                  <a:pt x="18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7"/>
                  <a:pt x="15" y="17"/>
                  <a:pt x="15" y="16"/>
                </a:cubicBezTo>
                <a:cubicBezTo>
                  <a:pt x="15" y="16"/>
                  <a:pt x="14" y="16"/>
                  <a:pt x="14" y="16"/>
                </a:cubicBezTo>
                <a:cubicBezTo>
                  <a:pt x="14" y="15"/>
                  <a:pt x="14" y="15"/>
                  <a:pt x="15" y="15"/>
                </a:cubicBezTo>
                <a:cubicBezTo>
                  <a:pt x="15" y="15"/>
                  <a:pt x="15" y="15"/>
                  <a:pt x="16" y="15"/>
                </a:cubicBezTo>
                <a:cubicBezTo>
                  <a:pt x="16" y="15"/>
                  <a:pt x="16" y="16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7"/>
                  <a:pt x="18" y="17"/>
                  <a:pt x="18" y="16"/>
                </a:cubicBezTo>
                <a:cubicBezTo>
                  <a:pt x="19" y="16"/>
                  <a:pt x="18" y="16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3"/>
                  <a:pt x="15" y="13"/>
                  <a:pt x="14" y="13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2" y="11"/>
                </a:cubicBezTo>
                <a:cubicBezTo>
                  <a:pt x="12" y="11"/>
                  <a:pt x="12" y="11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9"/>
                  <a:pt x="10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9" y="7"/>
                  <a:pt x="8" y="7"/>
                </a:cubicBezTo>
                <a:cubicBezTo>
                  <a:pt x="8" y="7"/>
                  <a:pt x="8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6" y="5"/>
                </a:cubicBezTo>
                <a:cubicBezTo>
                  <a:pt x="6" y="4"/>
                  <a:pt x="5" y="4"/>
                  <a:pt x="5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1" y="3"/>
                  <a:pt x="1" y="3"/>
                </a:cubicBezTo>
                <a:cubicBezTo>
                  <a:pt x="1" y="4"/>
                  <a:pt x="2" y="4"/>
                  <a:pt x="2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7"/>
                  <a:pt x="5" y="7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10"/>
                  <a:pt x="8" y="10"/>
                </a:cubicBezTo>
                <a:cubicBezTo>
                  <a:pt x="8" y="10"/>
                  <a:pt x="8" y="11"/>
                  <a:pt x="9" y="11"/>
                </a:cubicBezTo>
                <a:cubicBezTo>
                  <a:pt x="9" y="12"/>
                  <a:pt x="9" y="12"/>
                  <a:pt x="9" y="13"/>
                </a:cubicBezTo>
                <a:cubicBezTo>
                  <a:pt x="10" y="13"/>
                  <a:pt x="10" y="14"/>
                  <a:pt x="11" y="14"/>
                </a:cubicBezTo>
                <a:cubicBezTo>
                  <a:pt x="11" y="15"/>
                  <a:pt x="11" y="15"/>
                  <a:pt x="12" y="16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7"/>
                  <a:pt x="14" y="18"/>
                </a:cubicBezTo>
                <a:cubicBezTo>
                  <a:pt x="14" y="18"/>
                  <a:pt x="14" y="19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2"/>
                  <a:pt x="16" y="22"/>
                </a:cubicBezTo>
                <a:cubicBezTo>
                  <a:pt x="16" y="22"/>
                  <a:pt x="16" y="23"/>
                  <a:pt x="16" y="23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3"/>
                  <a:pt x="17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3"/>
                  <a:pt x="19" y="23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2"/>
                  <a:pt x="20" y="22"/>
                  <a:pt x="19" y="2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5" name="Freeform 179">
            <a:extLst>
              <a:ext uri="{FF2B5EF4-FFF2-40B4-BE49-F238E27FC236}">
                <a16:creationId xmlns:a16="http://schemas.microsoft.com/office/drawing/2014/main" id="{E5876243-516B-9C4E-A914-B0388CCF674F}"/>
              </a:ext>
            </a:extLst>
          </p:cNvPr>
          <p:cNvSpPr>
            <a:spLocks/>
          </p:cNvSpPr>
          <p:nvPr/>
        </p:nvSpPr>
        <p:spPr bwMode="auto">
          <a:xfrm>
            <a:off x="8023082" y="3283564"/>
            <a:ext cx="374706" cy="188892"/>
          </a:xfrm>
          <a:custGeom>
            <a:avLst/>
            <a:gdLst>
              <a:gd name="T0" fmla="*/ 27 w 29"/>
              <a:gd name="T1" fmla="*/ 15 h 15"/>
              <a:gd name="T2" fmla="*/ 28 w 29"/>
              <a:gd name="T3" fmla="*/ 15 h 15"/>
              <a:gd name="T4" fmla="*/ 28 w 29"/>
              <a:gd name="T5" fmla="*/ 13 h 15"/>
              <a:gd name="T6" fmla="*/ 28 w 29"/>
              <a:gd name="T7" fmla="*/ 13 h 15"/>
              <a:gd name="T8" fmla="*/ 27 w 29"/>
              <a:gd name="T9" fmla="*/ 12 h 15"/>
              <a:gd name="T10" fmla="*/ 27 w 29"/>
              <a:gd name="T11" fmla="*/ 10 h 15"/>
              <a:gd name="T12" fmla="*/ 27 w 29"/>
              <a:gd name="T13" fmla="*/ 10 h 15"/>
              <a:gd name="T14" fmla="*/ 26 w 29"/>
              <a:gd name="T15" fmla="*/ 10 h 15"/>
              <a:gd name="T16" fmla="*/ 25 w 29"/>
              <a:gd name="T17" fmla="*/ 9 h 15"/>
              <a:gd name="T18" fmla="*/ 24 w 29"/>
              <a:gd name="T19" fmla="*/ 9 h 15"/>
              <a:gd name="T20" fmla="*/ 23 w 29"/>
              <a:gd name="T21" fmla="*/ 8 h 15"/>
              <a:gd name="T22" fmla="*/ 22 w 29"/>
              <a:gd name="T23" fmla="*/ 8 h 15"/>
              <a:gd name="T24" fmla="*/ 21 w 29"/>
              <a:gd name="T25" fmla="*/ 9 h 15"/>
              <a:gd name="T26" fmla="*/ 19 w 29"/>
              <a:gd name="T27" fmla="*/ 8 h 15"/>
              <a:gd name="T28" fmla="*/ 19 w 29"/>
              <a:gd name="T29" fmla="*/ 7 h 15"/>
              <a:gd name="T30" fmla="*/ 18 w 29"/>
              <a:gd name="T31" fmla="*/ 7 h 15"/>
              <a:gd name="T32" fmla="*/ 17 w 29"/>
              <a:gd name="T33" fmla="*/ 7 h 15"/>
              <a:gd name="T34" fmla="*/ 16 w 29"/>
              <a:gd name="T35" fmla="*/ 6 h 15"/>
              <a:gd name="T36" fmla="*/ 14 w 29"/>
              <a:gd name="T37" fmla="*/ 5 h 15"/>
              <a:gd name="T38" fmla="*/ 13 w 29"/>
              <a:gd name="T39" fmla="*/ 5 h 15"/>
              <a:gd name="T40" fmla="*/ 13 w 29"/>
              <a:gd name="T41" fmla="*/ 4 h 15"/>
              <a:gd name="T42" fmla="*/ 12 w 29"/>
              <a:gd name="T43" fmla="*/ 4 h 15"/>
              <a:gd name="T44" fmla="*/ 11 w 29"/>
              <a:gd name="T45" fmla="*/ 3 h 15"/>
              <a:gd name="T46" fmla="*/ 10 w 29"/>
              <a:gd name="T47" fmla="*/ 3 h 15"/>
              <a:gd name="T48" fmla="*/ 9 w 29"/>
              <a:gd name="T49" fmla="*/ 2 h 15"/>
              <a:gd name="T50" fmla="*/ 8 w 29"/>
              <a:gd name="T51" fmla="*/ 2 h 15"/>
              <a:gd name="T52" fmla="*/ 7 w 29"/>
              <a:gd name="T53" fmla="*/ 2 h 15"/>
              <a:gd name="T54" fmla="*/ 6 w 29"/>
              <a:gd name="T55" fmla="*/ 2 h 15"/>
              <a:gd name="T56" fmla="*/ 4 w 29"/>
              <a:gd name="T57" fmla="*/ 1 h 15"/>
              <a:gd name="T58" fmla="*/ 3 w 29"/>
              <a:gd name="T59" fmla="*/ 0 h 15"/>
              <a:gd name="T60" fmla="*/ 3 w 29"/>
              <a:gd name="T61" fmla="*/ 0 h 15"/>
              <a:gd name="T62" fmla="*/ 3 w 29"/>
              <a:gd name="T63" fmla="*/ 1 h 15"/>
              <a:gd name="T64" fmla="*/ 2 w 29"/>
              <a:gd name="T65" fmla="*/ 2 h 15"/>
              <a:gd name="T66" fmla="*/ 1 w 29"/>
              <a:gd name="T67" fmla="*/ 3 h 15"/>
              <a:gd name="T68" fmla="*/ 1 w 29"/>
              <a:gd name="T69" fmla="*/ 4 h 15"/>
              <a:gd name="T70" fmla="*/ 2 w 29"/>
              <a:gd name="T71" fmla="*/ 4 h 15"/>
              <a:gd name="T72" fmla="*/ 3 w 29"/>
              <a:gd name="T73" fmla="*/ 5 h 15"/>
              <a:gd name="T74" fmla="*/ 4 w 29"/>
              <a:gd name="T75" fmla="*/ 6 h 15"/>
              <a:gd name="T76" fmla="*/ 5 w 29"/>
              <a:gd name="T77" fmla="*/ 6 h 15"/>
              <a:gd name="T78" fmla="*/ 6 w 29"/>
              <a:gd name="T79" fmla="*/ 6 h 15"/>
              <a:gd name="T80" fmla="*/ 7 w 29"/>
              <a:gd name="T81" fmla="*/ 7 h 15"/>
              <a:gd name="T82" fmla="*/ 8 w 29"/>
              <a:gd name="T83" fmla="*/ 8 h 15"/>
              <a:gd name="T84" fmla="*/ 9 w 29"/>
              <a:gd name="T85" fmla="*/ 9 h 15"/>
              <a:gd name="T86" fmla="*/ 10 w 29"/>
              <a:gd name="T87" fmla="*/ 9 h 15"/>
              <a:gd name="T88" fmla="*/ 11 w 29"/>
              <a:gd name="T89" fmla="*/ 9 h 15"/>
              <a:gd name="T90" fmla="*/ 12 w 29"/>
              <a:gd name="T91" fmla="*/ 10 h 15"/>
              <a:gd name="T92" fmla="*/ 12 w 29"/>
              <a:gd name="T93" fmla="*/ 11 h 15"/>
              <a:gd name="T94" fmla="*/ 13 w 29"/>
              <a:gd name="T95" fmla="*/ 11 h 15"/>
              <a:gd name="T96" fmla="*/ 14 w 29"/>
              <a:gd name="T97" fmla="*/ 11 h 15"/>
              <a:gd name="T98" fmla="*/ 15 w 29"/>
              <a:gd name="T99" fmla="*/ 11 h 15"/>
              <a:gd name="T100" fmla="*/ 15 w 29"/>
              <a:gd name="T101" fmla="*/ 13 h 15"/>
              <a:gd name="T102" fmla="*/ 17 w 29"/>
              <a:gd name="T103" fmla="*/ 13 h 15"/>
              <a:gd name="T104" fmla="*/ 18 w 29"/>
              <a:gd name="T105" fmla="*/ 13 h 15"/>
              <a:gd name="T106" fmla="*/ 19 w 29"/>
              <a:gd name="T107" fmla="*/ 12 h 15"/>
              <a:gd name="T108" fmla="*/ 20 w 29"/>
              <a:gd name="T109" fmla="*/ 12 h 15"/>
              <a:gd name="T110" fmla="*/ 21 w 29"/>
              <a:gd name="T111" fmla="*/ 13 h 15"/>
              <a:gd name="T112" fmla="*/ 22 w 29"/>
              <a:gd name="T113" fmla="*/ 14 h 15"/>
              <a:gd name="T114" fmla="*/ 23 w 29"/>
              <a:gd name="T115" fmla="*/ 14 h 15"/>
              <a:gd name="T116" fmla="*/ 24 w 29"/>
              <a:gd name="T117" fmla="*/ 14 h 15"/>
              <a:gd name="T118" fmla="*/ 25 w 29"/>
              <a:gd name="T119" fmla="*/ 14 h 15"/>
              <a:gd name="T120" fmla="*/ 26 w 29"/>
              <a:gd name="T121" fmla="*/ 15 h 15"/>
              <a:gd name="T122" fmla="*/ 27 w 29"/>
              <a:gd name="T12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" h="15">
                <a:moveTo>
                  <a:pt x="27" y="15"/>
                </a:moveTo>
                <a:cubicBezTo>
                  <a:pt x="28" y="15"/>
                  <a:pt x="28" y="15"/>
                  <a:pt x="28" y="15"/>
                </a:cubicBezTo>
                <a:cubicBezTo>
                  <a:pt x="29" y="14"/>
                  <a:pt x="28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6" y="10"/>
                  <a:pt x="25" y="9"/>
                </a:cubicBezTo>
                <a:cubicBezTo>
                  <a:pt x="25" y="9"/>
                  <a:pt x="25" y="9"/>
                  <a:pt x="24" y="9"/>
                </a:cubicBezTo>
                <a:cubicBezTo>
                  <a:pt x="24" y="9"/>
                  <a:pt x="24" y="8"/>
                  <a:pt x="23" y="8"/>
                </a:cubicBezTo>
                <a:cubicBezTo>
                  <a:pt x="23" y="8"/>
                  <a:pt x="23" y="8"/>
                  <a:pt x="22" y="8"/>
                </a:cubicBezTo>
                <a:cubicBezTo>
                  <a:pt x="22" y="8"/>
                  <a:pt x="21" y="9"/>
                  <a:pt x="21" y="9"/>
                </a:cubicBezTo>
                <a:cubicBezTo>
                  <a:pt x="20" y="9"/>
                  <a:pt x="20" y="9"/>
                  <a:pt x="19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5" y="6"/>
                  <a:pt x="15" y="6"/>
                  <a:pt x="14" y="5"/>
                </a:cubicBezTo>
                <a:cubicBezTo>
                  <a:pt x="14" y="5"/>
                  <a:pt x="14" y="5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5" y="2"/>
                  <a:pt x="5" y="1"/>
                  <a:pt x="4" y="1"/>
                </a:cubicBezTo>
                <a:cubicBezTo>
                  <a:pt x="4" y="0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0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5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7"/>
                  <a:pt x="7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12" y="11"/>
                  <a:pt x="12" y="11"/>
                  <a:pt x="13" y="11"/>
                </a:cubicBezTo>
                <a:cubicBezTo>
                  <a:pt x="13" y="11"/>
                  <a:pt x="13" y="11"/>
                  <a:pt x="14" y="11"/>
                </a:cubicBezTo>
                <a:cubicBezTo>
                  <a:pt x="14" y="11"/>
                  <a:pt x="14" y="11"/>
                  <a:pt x="15" y="11"/>
                </a:cubicBezTo>
                <a:cubicBezTo>
                  <a:pt x="15" y="12"/>
                  <a:pt x="15" y="12"/>
                  <a:pt x="15" y="13"/>
                </a:cubicBezTo>
                <a:cubicBezTo>
                  <a:pt x="16" y="13"/>
                  <a:pt x="16" y="13"/>
                  <a:pt x="17" y="13"/>
                </a:cubicBezTo>
                <a:cubicBezTo>
                  <a:pt x="17" y="13"/>
                  <a:pt x="18" y="13"/>
                  <a:pt x="18" y="13"/>
                </a:cubicBezTo>
                <a:cubicBezTo>
                  <a:pt x="18" y="13"/>
                  <a:pt x="19" y="12"/>
                  <a:pt x="19" y="12"/>
                </a:cubicBezTo>
                <a:cubicBezTo>
                  <a:pt x="19" y="12"/>
                  <a:pt x="20" y="12"/>
                  <a:pt x="20" y="12"/>
                </a:cubicBezTo>
                <a:cubicBezTo>
                  <a:pt x="20" y="13"/>
                  <a:pt x="20" y="13"/>
                  <a:pt x="21" y="13"/>
                </a:cubicBezTo>
                <a:cubicBezTo>
                  <a:pt x="21" y="14"/>
                  <a:pt x="21" y="14"/>
                  <a:pt x="22" y="14"/>
                </a:cubicBezTo>
                <a:cubicBezTo>
                  <a:pt x="22" y="14"/>
                  <a:pt x="22" y="14"/>
                  <a:pt x="23" y="14"/>
                </a:cubicBezTo>
                <a:cubicBezTo>
                  <a:pt x="23" y="14"/>
                  <a:pt x="23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5" y="14"/>
                  <a:pt x="26" y="14"/>
                  <a:pt x="26" y="15"/>
                </a:cubicBezTo>
                <a:cubicBezTo>
                  <a:pt x="26" y="15"/>
                  <a:pt x="27" y="15"/>
                  <a:pt x="27" y="1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6" name="Freeform 180">
            <a:extLst>
              <a:ext uri="{FF2B5EF4-FFF2-40B4-BE49-F238E27FC236}">
                <a16:creationId xmlns:a16="http://schemas.microsoft.com/office/drawing/2014/main" id="{DF402450-1D87-D94F-9510-3A7C6E46235F}"/>
              </a:ext>
            </a:extLst>
          </p:cNvPr>
          <p:cNvSpPr>
            <a:spLocks/>
          </p:cNvSpPr>
          <p:nvPr/>
        </p:nvSpPr>
        <p:spPr bwMode="auto">
          <a:xfrm>
            <a:off x="8825751" y="3624310"/>
            <a:ext cx="258680" cy="301857"/>
          </a:xfrm>
          <a:custGeom>
            <a:avLst/>
            <a:gdLst>
              <a:gd name="T0" fmla="*/ 0 w 20"/>
              <a:gd name="T1" fmla="*/ 3 h 24"/>
              <a:gd name="T2" fmla="*/ 0 w 20"/>
              <a:gd name="T3" fmla="*/ 5 h 24"/>
              <a:gd name="T4" fmla="*/ 1 w 20"/>
              <a:gd name="T5" fmla="*/ 7 h 24"/>
              <a:gd name="T6" fmla="*/ 1 w 20"/>
              <a:gd name="T7" fmla="*/ 9 h 24"/>
              <a:gd name="T8" fmla="*/ 2 w 20"/>
              <a:gd name="T9" fmla="*/ 11 h 24"/>
              <a:gd name="T10" fmla="*/ 2 w 20"/>
              <a:gd name="T11" fmla="*/ 12 h 24"/>
              <a:gd name="T12" fmla="*/ 3 w 20"/>
              <a:gd name="T13" fmla="*/ 13 h 24"/>
              <a:gd name="T14" fmla="*/ 4 w 20"/>
              <a:gd name="T15" fmla="*/ 12 h 24"/>
              <a:gd name="T16" fmla="*/ 6 w 20"/>
              <a:gd name="T17" fmla="*/ 12 h 24"/>
              <a:gd name="T18" fmla="*/ 7 w 20"/>
              <a:gd name="T19" fmla="*/ 12 h 24"/>
              <a:gd name="T20" fmla="*/ 9 w 20"/>
              <a:gd name="T21" fmla="*/ 12 h 24"/>
              <a:gd name="T22" fmla="*/ 10 w 20"/>
              <a:gd name="T23" fmla="*/ 13 h 24"/>
              <a:gd name="T24" fmla="*/ 12 w 20"/>
              <a:gd name="T25" fmla="*/ 15 h 24"/>
              <a:gd name="T26" fmla="*/ 13 w 20"/>
              <a:gd name="T27" fmla="*/ 17 h 24"/>
              <a:gd name="T28" fmla="*/ 14 w 20"/>
              <a:gd name="T29" fmla="*/ 19 h 24"/>
              <a:gd name="T30" fmla="*/ 15 w 20"/>
              <a:gd name="T31" fmla="*/ 21 h 24"/>
              <a:gd name="T32" fmla="*/ 14 w 20"/>
              <a:gd name="T33" fmla="*/ 23 h 24"/>
              <a:gd name="T34" fmla="*/ 14 w 20"/>
              <a:gd name="T35" fmla="*/ 23 h 24"/>
              <a:gd name="T36" fmla="*/ 16 w 20"/>
              <a:gd name="T37" fmla="*/ 24 h 24"/>
              <a:gd name="T38" fmla="*/ 17 w 20"/>
              <a:gd name="T39" fmla="*/ 22 h 24"/>
              <a:gd name="T40" fmla="*/ 19 w 20"/>
              <a:gd name="T41" fmla="*/ 23 h 24"/>
              <a:gd name="T42" fmla="*/ 20 w 20"/>
              <a:gd name="T43" fmla="*/ 21 h 24"/>
              <a:gd name="T44" fmla="*/ 19 w 20"/>
              <a:gd name="T45" fmla="*/ 19 h 24"/>
              <a:gd name="T46" fmla="*/ 18 w 20"/>
              <a:gd name="T47" fmla="*/ 17 h 24"/>
              <a:gd name="T48" fmla="*/ 17 w 20"/>
              <a:gd name="T49" fmla="*/ 16 h 24"/>
              <a:gd name="T50" fmla="*/ 15 w 20"/>
              <a:gd name="T51" fmla="*/ 14 h 24"/>
              <a:gd name="T52" fmla="*/ 14 w 20"/>
              <a:gd name="T53" fmla="*/ 13 h 24"/>
              <a:gd name="T54" fmla="*/ 13 w 20"/>
              <a:gd name="T55" fmla="*/ 11 h 24"/>
              <a:gd name="T56" fmla="*/ 12 w 20"/>
              <a:gd name="T57" fmla="*/ 8 h 24"/>
              <a:gd name="T58" fmla="*/ 10 w 20"/>
              <a:gd name="T59" fmla="*/ 5 h 24"/>
              <a:gd name="T60" fmla="*/ 10 w 20"/>
              <a:gd name="T61" fmla="*/ 4 h 24"/>
              <a:gd name="T62" fmla="*/ 8 w 20"/>
              <a:gd name="T63" fmla="*/ 4 h 24"/>
              <a:gd name="T64" fmla="*/ 6 w 20"/>
              <a:gd name="T65" fmla="*/ 3 h 24"/>
              <a:gd name="T66" fmla="*/ 5 w 20"/>
              <a:gd name="T67" fmla="*/ 1 h 24"/>
              <a:gd name="T68" fmla="*/ 3 w 20"/>
              <a:gd name="T69" fmla="*/ 0 h 24"/>
              <a:gd name="T70" fmla="*/ 2 w 20"/>
              <a:gd name="T71" fmla="*/ 0 h 24"/>
              <a:gd name="T72" fmla="*/ 3 w 20"/>
              <a:gd name="T73" fmla="*/ 2 h 24"/>
              <a:gd name="T74" fmla="*/ 2 w 20"/>
              <a:gd name="T7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" h="24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7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9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7" y="13"/>
                  <a:pt x="7" y="13"/>
                </a:cubicBezTo>
                <a:cubicBezTo>
                  <a:pt x="7" y="13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3"/>
                  <a:pt x="10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2" y="14"/>
                  <a:pt x="12" y="14"/>
                  <a:pt x="12" y="15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7"/>
                  <a:pt x="13" y="17"/>
                </a:cubicBezTo>
                <a:cubicBezTo>
                  <a:pt x="13" y="18"/>
                  <a:pt x="13" y="18"/>
                  <a:pt x="14" y="18"/>
                </a:cubicBezTo>
                <a:cubicBezTo>
                  <a:pt x="14" y="18"/>
                  <a:pt x="14" y="18"/>
                  <a:pt x="14" y="19"/>
                </a:cubicBezTo>
                <a:cubicBezTo>
                  <a:pt x="15" y="19"/>
                  <a:pt x="14" y="19"/>
                  <a:pt x="15" y="20"/>
                </a:cubicBezTo>
                <a:cubicBezTo>
                  <a:pt x="15" y="20"/>
                  <a:pt x="15" y="20"/>
                  <a:pt x="15" y="21"/>
                </a:cubicBezTo>
                <a:cubicBezTo>
                  <a:pt x="15" y="21"/>
                  <a:pt x="15" y="21"/>
                  <a:pt x="15" y="22"/>
                </a:cubicBezTo>
                <a:cubicBezTo>
                  <a:pt x="15" y="22"/>
                  <a:pt x="15" y="22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4"/>
                  <a:pt x="15" y="23"/>
                  <a:pt x="15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2"/>
                  <a:pt x="18" y="22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1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9"/>
                  <a:pt x="19" y="19"/>
                  <a:pt x="19" y="19"/>
                </a:cubicBezTo>
                <a:cubicBezTo>
                  <a:pt x="19" y="19"/>
                  <a:pt x="19" y="18"/>
                  <a:pt x="19" y="18"/>
                </a:cubicBezTo>
                <a:cubicBezTo>
                  <a:pt x="19" y="17"/>
                  <a:pt x="19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6" y="15"/>
                  <a:pt x="16" y="15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2"/>
                  <a:pt x="14" y="12"/>
                </a:cubicBezTo>
                <a:cubicBezTo>
                  <a:pt x="14" y="12"/>
                  <a:pt x="13" y="12"/>
                  <a:pt x="13" y="11"/>
                </a:cubicBezTo>
                <a:cubicBezTo>
                  <a:pt x="12" y="11"/>
                  <a:pt x="12" y="10"/>
                  <a:pt x="12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5"/>
                  <a:pt x="7" y="4"/>
                  <a:pt x="7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5" y="1"/>
                  <a:pt x="5" y="1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2" y="3"/>
                  <a:pt x="2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7" name="Freeform 181">
            <a:extLst>
              <a:ext uri="{FF2B5EF4-FFF2-40B4-BE49-F238E27FC236}">
                <a16:creationId xmlns:a16="http://schemas.microsoft.com/office/drawing/2014/main" id="{1D8ADA18-D0E6-E04F-A85E-EEDEBB0E00BA}"/>
              </a:ext>
            </a:extLst>
          </p:cNvPr>
          <p:cNvSpPr>
            <a:spLocks/>
          </p:cNvSpPr>
          <p:nvPr/>
        </p:nvSpPr>
        <p:spPr bwMode="auto">
          <a:xfrm>
            <a:off x="1957413" y="1896504"/>
            <a:ext cx="2107483" cy="1020387"/>
          </a:xfrm>
          <a:custGeom>
            <a:avLst/>
            <a:gdLst>
              <a:gd name="T0" fmla="*/ 89 w 163"/>
              <a:gd name="T1" fmla="*/ 61 h 81"/>
              <a:gd name="T2" fmla="*/ 92 w 163"/>
              <a:gd name="T3" fmla="*/ 67 h 81"/>
              <a:gd name="T4" fmla="*/ 100 w 163"/>
              <a:gd name="T5" fmla="*/ 70 h 81"/>
              <a:gd name="T6" fmla="*/ 96 w 163"/>
              <a:gd name="T7" fmla="*/ 73 h 81"/>
              <a:gd name="T8" fmla="*/ 89 w 163"/>
              <a:gd name="T9" fmla="*/ 80 h 81"/>
              <a:gd name="T10" fmla="*/ 96 w 163"/>
              <a:gd name="T11" fmla="*/ 78 h 81"/>
              <a:gd name="T12" fmla="*/ 104 w 163"/>
              <a:gd name="T13" fmla="*/ 74 h 81"/>
              <a:gd name="T14" fmla="*/ 116 w 163"/>
              <a:gd name="T15" fmla="*/ 72 h 81"/>
              <a:gd name="T16" fmla="*/ 127 w 163"/>
              <a:gd name="T17" fmla="*/ 65 h 81"/>
              <a:gd name="T18" fmla="*/ 130 w 163"/>
              <a:gd name="T19" fmla="*/ 71 h 81"/>
              <a:gd name="T20" fmla="*/ 133 w 163"/>
              <a:gd name="T21" fmla="*/ 71 h 81"/>
              <a:gd name="T22" fmla="*/ 135 w 163"/>
              <a:gd name="T23" fmla="*/ 73 h 81"/>
              <a:gd name="T24" fmla="*/ 139 w 163"/>
              <a:gd name="T25" fmla="*/ 69 h 81"/>
              <a:gd name="T26" fmla="*/ 134 w 163"/>
              <a:gd name="T27" fmla="*/ 63 h 81"/>
              <a:gd name="T28" fmla="*/ 133 w 163"/>
              <a:gd name="T29" fmla="*/ 60 h 81"/>
              <a:gd name="T30" fmla="*/ 130 w 163"/>
              <a:gd name="T31" fmla="*/ 60 h 81"/>
              <a:gd name="T32" fmla="*/ 146 w 163"/>
              <a:gd name="T33" fmla="*/ 57 h 81"/>
              <a:gd name="T34" fmla="*/ 162 w 163"/>
              <a:gd name="T35" fmla="*/ 51 h 81"/>
              <a:gd name="T36" fmla="*/ 159 w 163"/>
              <a:gd name="T37" fmla="*/ 43 h 81"/>
              <a:gd name="T38" fmla="*/ 154 w 163"/>
              <a:gd name="T39" fmla="*/ 38 h 81"/>
              <a:gd name="T40" fmla="*/ 149 w 163"/>
              <a:gd name="T41" fmla="*/ 30 h 81"/>
              <a:gd name="T42" fmla="*/ 141 w 163"/>
              <a:gd name="T43" fmla="*/ 30 h 81"/>
              <a:gd name="T44" fmla="*/ 136 w 163"/>
              <a:gd name="T45" fmla="*/ 24 h 81"/>
              <a:gd name="T46" fmla="*/ 125 w 163"/>
              <a:gd name="T47" fmla="*/ 31 h 81"/>
              <a:gd name="T48" fmla="*/ 122 w 163"/>
              <a:gd name="T49" fmla="*/ 40 h 81"/>
              <a:gd name="T50" fmla="*/ 113 w 163"/>
              <a:gd name="T51" fmla="*/ 47 h 81"/>
              <a:gd name="T52" fmla="*/ 106 w 163"/>
              <a:gd name="T53" fmla="*/ 51 h 81"/>
              <a:gd name="T54" fmla="*/ 103 w 163"/>
              <a:gd name="T55" fmla="*/ 42 h 81"/>
              <a:gd name="T56" fmla="*/ 93 w 163"/>
              <a:gd name="T57" fmla="*/ 37 h 81"/>
              <a:gd name="T58" fmla="*/ 90 w 163"/>
              <a:gd name="T59" fmla="*/ 31 h 81"/>
              <a:gd name="T60" fmla="*/ 98 w 163"/>
              <a:gd name="T61" fmla="*/ 24 h 81"/>
              <a:gd name="T62" fmla="*/ 102 w 163"/>
              <a:gd name="T63" fmla="*/ 20 h 81"/>
              <a:gd name="T64" fmla="*/ 110 w 163"/>
              <a:gd name="T65" fmla="*/ 19 h 81"/>
              <a:gd name="T66" fmla="*/ 118 w 163"/>
              <a:gd name="T67" fmla="*/ 13 h 81"/>
              <a:gd name="T68" fmla="*/ 125 w 163"/>
              <a:gd name="T69" fmla="*/ 13 h 81"/>
              <a:gd name="T70" fmla="*/ 131 w 163"/>
              <a:gd name="T71" fmla="*/ 8 h 81"/>
              <a:gd name="T72" fmla="*/ 125 w 163"/>
              <a:gd name="T73" fmla="*/ 6 h 81"/>
              <a:gd name="T74" fmla="*/ 117 w 163"/>
              <a:gd name="T75" fmla="*/ 10 h 81"/>
              <a:gd name="T76" fmla="*/ 115 w 163"/>
              <a:gd name="T77" fmla="*/ 7 h 81"/>
              <a:gd name="T78" fmla="*/ 115 w 163"/>
              <a:gd name="T79" fmla="*/ 1 h 81"/>
              <a:gd name="T80" fmla="*/ 106 w 163"/>
              <a:gd name="T81" fmla="*/ 4 h 81"/>
              <a:gd name="T82" fmla="*/ 107 w 163"/>
              <a:gd name="T83" fmla="*/ 8 h 81"/>
              <a:gd name="T84" fmla="*/ 101 w 163"/>
              <a:gd name="T85" fmla="*/ 11 h 81"/>
              <a:gd name="T86" fmla="*/ 95 w 163"/>
              <a:gd name="T87" fmla="*/ 10 h 81"/>
              <a:gd name="T88" fmla="*/ 86 w 163"/>
              <a:gd name="T89" fmla="*/ 8 h 81"/>
              <a:gd name="T90" fmla="*/ 80 w 163"/>
              <a:gd name="T91" fmla="*/ 10 h 81"/>
              <a:gd name="T92" fmla="*/ 70 w 163"/>
              <a:gd name="T93" fmla="*/ 10 h 81"/>
              <a:gd name="T94" fmla="*/ 69 w 163"/>
              <a:gd name="T95" fmla="*/ 7 h 81"/>
              <a:gd name="T96" fmla="*/ 54 w 163"/>
              <a:gd name="T97" fmla="*/ 5 h 81"/>
              <a:gd name="T98" fmla="*/ 46 w 163"/>
              <a:gd name="T99" fmla="*/ 5 h 81"/>
              <a:gd name="T100" fmla="*/ 38 w 163"/>
              <a:gd name="T101" fmla="*/ 6 h 81"/>
              <a:gd name="T102" fmla="*/ 36 w 163"/>
              <a:gd name="T103" fmla="*/ 6 h 81"/>
              <a:gd name="T104" fmla="*/ 24 w 163"/>
              <a:gd name="T105" fmla="*/ 6 h 81"/>
              <a:gd name="T106" fmla="*/ 0 w 163"/>
              <a:gd name="T107" fmla="*/ 27 h 81"/>
              <a:gd name="T108" fmla="*/ 7 w 163"/>
              <a:gd name="T109" fmla="*/ 32 h 81"/>
              <a:gd name="T110" fmla="*/ 5 w 163"/>
              <a:gd name="T111" fmla="*/ 44 h 81"/>
              <a:gd name="T112" fmla="*/ 4 w 163"/>
              <a:gd name="T113" fmla="*/ 49 h 81"/>
              <a:gd name="T114" fmla="*/ 5 w 163"/>
              <a:gd name="T115" fmla="*/ 56 h 81"/>
              <a:gd name="T116" fmla="*/ 71 w 163"/>
              <a:gd name="T117" fmla="*/ 59 h 81"/>
              <a:gd name="T118" fmla="*/ 77 w 163"/>
              <a:gd name="T119" fmla="*/ 6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81">
                <a:moveTo>
                  <a:pt x="83" y="62"/>
                </a:moveTo>
                <a:cubicBezTo>
                  <a:pt x="84" y="62"/>
                  <a:pt x="84" y="62"/>
                  <a:pt x="84" y="61"/>
                </a:cubicBezTo>
                <a:cubicBezTo>
                  <a:pt x="84" y="61"/>
                  <a:pt x="84" y="62"/>
                  <a:pt x="85" y="62"/>
                </a:cubicBezTo>
                <a:cubicBezTo>
                  <a:pt x="85" y="62"/>
                  <a:pt x="85" y="61"/>
                  <a:pt x="85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0"/>
                  <a:pt x="87" y="60"/>
                  <a:pt x="87" y="60"/>
                </a:cubicBezTo>
                <a:cubicBezTo>
                  <a:pt x="87" y="60"/>
                  <a:pt x="87" y="60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1"/>
                  <a:pt x="90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2"/>
                  <a:pt x="89" y="62"/>
                  <a:pt x="90" y="62"/>
                </a:cubicBezTo>
                <a:cubicBezTo>
                  <a:pt x="90" y="63"/>
                  <a:pt x="90" y="62"/>
                  <a:pt x="91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3"/>
                  <a:pt x="92" y="63"/>
                  <a:pt x="92" y="63"/>
                </a:cubicBezTo>
                <a:cubicBezTo>
                  <a:pt x="92" y="63"/>
                  <a:pt x="92" y="64"/>
                  <a:pt x="92" y="64"/>
                </a:cubicBezTo>
                <a:cubicBezTo>
                  <a:pt x="92" y="64"/>
                  <a:pt x="92" y="64"/>
                  <a:pt x="92" y="65"/>
                </a:cubicBezTo>
                <a:cubicBezTo>
                  <a:pt x="92" y="65"/>
                  <a:pt x="92" y="65"/>
                  <a:pt x="92" y="65"/>
                </a:cubicBezTo>
                <a:cubicBezTo>
                  <a:pt x="91" y="65"/>
                  <a:pt x="92" y="65"/>
                  <a:pt x="92" y="66"/>
                </a:cubicBezTo>
                <a:cubicBezTo>
                  <a:pt x="92" y="66"/>
                  <a:pt x="92" y="66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3" y="68"/>
                  <a:pt x="92" y="68"/>
                  <a:pt x="93" y="67"/>
                </a:cubicBezTo>
                <a:cubicBezTo>
                  <a:pt x="93" y="67"/>
                  <a:pt x="93" y="68"/>
                  <a:pt x="94" y="68"/>
                </a:cubicBezTo>
                <a:cubicBezTo>
                  <a:pt x="94" y="68"/>
                  <a:pt x="95" y="68"/>
                  <a:pt x="95" y="68"/>
                </a:cubicBezTo>
                <a:cubicBezTo>
                  <a:pt x="96" y="68"/>
                  <a:pt x="96" y="68"/>
                  <a:pt x="97" y="68"/>
                </a:cubicBezTo>
                <a:cubicBezTo>
                  <a:pt x="97" y="68"/>
                  <a:pt x="97" y="68"/>
                  <a:pt x="98" y="68"/>
                </a:cubicBezTo>
                <a:cubicBezTo>
                  <a:pt x="98" y="68"/>
                  <a:pt x="99" y="69"/>
                  <a:pt x="99" y="69"/>
                </a:cubicBezTo>
                <a:cubicBezTo>
                  <a:pt x="99" y="69"/>
                  <a:pt x="100" y="69"/>
                  <a:pt x="100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1"/>
                  <a:pt x="98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0"/>
                  <a:pt x="97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2"/>
                </a:cubicBezTo>
                <a:cubicBezTo>
                  <a:pt x="96" y="72"/>
                  <a:pt x="97" y="72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5" y="73"/>
                  <a:pt x="95" y="73"/>
                  <a:pt x="95" y="74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5"/>
                  <a:pt x="95" y="75"/>
                  <a:pt x="94" y="75"/>
                </a:cubicBezTo>
                <a:cubicBezTo>
                  <a:pt x="94" y="75"/>
                  <a:pt x="94" y="76"/>
                  <a:pt x="94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2" y="77"/>
                  <a:pt x="92" y="77"/>
                  <a:pt x="92" y="78"/>
                </a:cubicBezTo>
                <a:cubicBezTo>
                  <a:pt x="91" y="78"/>
                  <a:pt x="91" y="78"/>
                  <a:pt x="91" y="79"/>
                </a:cubicBezTo>
                <a:cubicBezTo>
                  <a:pt x="91" y="79"/>
                  <a:pt x="90" y="78"/>
                  <a:pt x="90" y="79"/>
                </a:cubicBezTo>
                <a:cubicBezTo>
                  <a:pt x="90" y="79"/>
                  <a:pt x="90" y="79"/>
                  <a:pt x="89" y="79"/>
                </a:cubicBezTo>
                <a:cubicBezTo>
                  <a:pt x="89" y="79"/>
                  <a:pt x="89" y="79"/>
                  <a:pt x="89" y="80"/>
                </a:cubicBezTo>
                <a:cubicBezTo>
                  <a:pt x="89" y="80"/>
                  <a:pt x="89" y="80"/>
                  <a:pt x="89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89" y="81"/>
                  <a:pt x="89" y="80"/>
                  <a:pt x="90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1" y="79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79"/>
                  <a:pt x="93" y="78"/>
                  <a:pt x="94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7" y="78"/>
                  <a:pt x="98" y="78"/>
                  <a:pt x="98" y="77"/>
                </a:cubicBezTo>
                <a:cubicBezTo>
                  <a:pt x="98" y="77"/>
                  <a:pt x="98" y="77"/>
                  <a:pt x="99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5"/>
                </a:cubicBezTo>
                <a:cubicBezTo>
                  <a:pt x="99" y="75"/>
                  <a:pt x="100" y="75"/>
                  <a:pt x="100" y="75"/>
                </a:cubicBezTo>
                <a:cubicBezTo>
                  <a:pt x="100" y="75"/>
                  <a:pt x="101" y="75"/>
                  <a:pt x="101" y="75"/>
                </a:cubicBezTo>
                <a:cubicBezTo>
                  <a:pt x="102" y="75"/>
                  <a:pt x="102" y="74"/>
                  <a:pt x="102" y="74"/>
                </a:cubicBezTo>
                <a:cubicBezTo>
                  <a:pt x="103" y="74"/>
                  <a:pt x="103" y="74"/>
                  <a:pt x="104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7" y="74"/>
                  <a:pt x="107" y="74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9" y="73"/>
                  <a:pt x="109" y="72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2" y="72"/>
                  <a:pt x="112" y="72"/>
                  <a:pt x="113" y="72"/>
                </a:cubicBezTo>
                <a:cubicBezTo>
                  <a:pt x="114" y="72"/>
                  <a:pt x="114" y="72"/>
                  <a:pt x="115" y="72"/>
                </a:cubicBezTo>
                <a:cubicBezTo>
                  <a:pt x="115" y="72"/>
                  <a:pt x="115" y="72"/>
                  <a:pt x="116" y="72"/>
                </a:cubicBezTo>
                <a:cubicBezTo>
                  <a:pt x="116" y="72"/>
                  <a:pt x="117" y="71"/>
                  <a:pt x="117" y="71"/>
                </a:cubicBezTo>
                <a:cubicBezTo>
                  <a:pt x="118" y="71"/>
                  <a:pt x="118" y="72"/>
                  <a:pt x="118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1"/>
                  <a:pt x="120" y="70"/>
                  <a:pt x="120" y="70"/>
                </a:cubicBezTo>
                <a:cubicBezTo>
                  <a:pt x="120" y="70"/>
                  <a:pt x="121" y="71"/>
                  <a:pt x="121" y="70"/>
                </a:cubicBezTo>
                <a:cubicBezTo>
                  <a:pt x="121" y="70"/>
                  <a:pt x="122" y="70"/>
                  <a:pt x="122" y="70"/>
                </a:cubicBezTo>
                <a:cubicBezTo>
                  <a:pt x="122" y="69"/>
                  <a:pt x="123" y="69"/>
                  <a:pt x="123" y="68"/>
                </a:cubicBezTo>
                <a:cubicBezTo>
                  <a:pt x="123" y="68"/>
                  <a:pt x="123" y="68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5" y="66"/>
                  <a:pt x="125" y="65"/>
                  <a:pt x="126" y="65"/>
                </a:cubicBezTo>
                <a:cubicBezTo>
                  <a:pt x="126" y="65"/>
                  <a:pt x="126" y="65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6"/>
                  <a:pt x="129" y="66"/>
                  <a:pt x="129" y="67"/>
                </a:cubicBezTo>
                <a:cubicBezTo>
                  <a:pt x="129" y="67"/>
                  <a:pt x="129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70"/>
                  <a:pt x="129" y="70"/>
                  <a:pt x="129" y="70"/>
                </a:cubicBezTo>
                <a:cubicBezTo>
                  <a:pt x="129" y="70"/>
                  <a:pt x="129" y="71"/>
                  <a:pt x="129" y="71"/>
                </a:cubicBezTo>
                <a:cubicBezTo>
                  <a:pt x="129" y="71"/>
                  <a:pt x="129" y="71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2" y="71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2" y="71"/>
                  <a:pt x="132" y="71"/>
                  <a:pt x="133" y="70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0"/>
                  <a:pt x="135" y="69"/>
                  <a:pt x="135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3" y="71"/>
                </a:cubicBezTo>
                <a:cubicBezTo>
                  <a:pt x="133" y="71"/>
                  <a:pt x="133" y="72"/>
                  <a:pt x="133" y="72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2" y="72"/>
                  <a:pt x="132" y="72"/>
                  <a:pt x="132" y="73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1" y="73"/>
                  <a:pt x="130" y="73"/>
                  <a:pt x="130" y="74"/>
                </a:cubicBezTo>
                <a:cubicBezTo>
                  <a:pt x="130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2" y="76"/>
                  <a:pt x="132" y="76"/>
                </a:cubicBezTo>
                <a:cubicBezTo>
                  <a:pt x="132" y="76"/>
                  <a:pt x="132" y="75"/>
                  <a:pt x="133" y="75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4" y="75"/>
                  <a:pt x="134" y="75"/>
                  <a:pt x="134" y="74"/>
                </a:cubicBezTo>
                <a:cubicBezTo>
                  <a:pt x="135" y="74"/>
                  <a:pt x="135" y="74"/>
                  <a:pt x="135" y="73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7" y="73"/>
                  <a:pt x="137" y="73"/>
                  <a:pt x="138" y="73"/>
                </a:cubicBezTo>
                <a:cubicBezTo>
                  <a:pt x="138" y="73"/>
                  <a:pt x="138" y="72"/>
                  <a:pt x="139" y="72"/>
                </a:cubicBezTo>
                <a:cubicBezTo>
                  <a:pt x="139" y="72"/>
                  <a:pt x="140" y="72"/>
                  <a:pt x="140" y="72"/>
                </a:cubicBezTo>
                <a:cubicBezTo>
                  <a:pt x="141" y="72"/>
                  <a:pt x="141" y="72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4" y="71"/>
                  <a:pt x="144" y="70"/>
                </a:cubicBezTo>
                <a:cubicBezTo>
                  <a:pt x="144" y="70"/>
                  <a:pt x="144" y="70"/>
                  <a:pt x="143" y="69"/>
                </a:cubicBezTo>
                <a:cubicBezTo>
                  <a:pt x="143" y="69"/>
                  <a:pt x="142" y="69"/>
                  <a:pt x="142" y="69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40" y="69"/>
                  <a:pt x="140" y="69"/>
                  <a:pt x="139" y="69"/>
                </a:cubicBezTo>
                <a:cubicBezTo>
                  <a:pt x="139" y="69"/>
                  <a:pt x="139" y="69"/>
                  <a:pt x="138" y="69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7"/>
                  <a:pt x="137" y="67"/>
                  <a:pt x="136" y="67"/>
                </a:cubicBezTo>
                <a:cubicBezTo>
                  <a:pt x="136" y="66"/>
                  <a:pt x="137" y="66"/>
                  <a:pt x="136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4"/>
                  <a:pt x="137" y="63"/>
                  <a:pt x="137" y="63"/>
                </a:cubicBezTo>
                <a:cubicBezTo>
                  <a:pt x="137" y="63"/>
                  <a:pt x="137" y="63"/>
                  <a:pt x="136" y="63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4" y="63"/>
                  <a:pt x="134" y="63"/>
                </a:cubicBezTo>
                <a:cubicBezTo>
                  <a:pt x="134" y="63"/>
                  <a:pt x="135" y="62"/>
                  <a:pt x="135" y="62"/>
                </a:cubicBezTo>
                <a:cubicBezTo>
                  <a:pt x="135" y="62"/>
                  <a:pt x="136" y="62"/>
                  <a:pt x="136" y="62"/>
                </a:cubicBezTo>
                <a:cubicBezTo>
                  <a:pt x="137" y="62"/>
                  <a:pt x="137" y="63"/>
                  <a:pt x="137" y="62"/>
                </a:cubicBezTo>
                <a:cubicBezTo>
                  <a:pt x="138" y="62"/>
                  <a:pt x="138" y="62"/>
                  <a:pt x="139" y="62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59"/>
                  <a:pt x="139" y="59"/>
                  <a:pt x="138" y="59"/>
                </a:cubicBezTo>
                <a:cubicBezTo>
                  <a:pt x="138" y="59"/>
                  <a:pt x="137" y="59"/>
                  <a:pt x="137" y="59"/>
                </a:cubicBezTo>
                <a:cubicBezTo>
                  <a:pt x="136" y="59"/>
                  <a:pt x="135" y="59"/>
                  <a:pt x="135" y="59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1" y="60"/>
                  <a:pt x="131" y="60"/>
                  <a:pt x="131" y="61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30" y="61"/>
                  <a:pt x="130" y="61"/>
                  <a:pt x="129" y="62"/>
                </a:cubicBezTo>
                <a:cubicBezTo>
                  <a:pt x="129" y="62"/>
                  <a:pt x="129" y="62"/>
                  <a:pt x="128" y="62"/>
                </a:cubicBezTo>
                <a:cubicBezTo>
                  <a:pt x="128" y="62"/>
                  <a:pt x="128" y="63"/>
                  <a:pt x="127" y="63"/>
                </a:cubicBezTo>
                <a:cubicBezTo>
                  <a:pt x="127" y="63"/>
                  <a:pt x="126" y="63"/>
                  <a:pt x="126" y="62"/>
                </a:cubicBezTo>
                <a:cubicBezTo>
                  <a:pt x="126" y="62"/>
                  <a:pt x="127" y="62"/>
                  <a:pt x="128" y="62"/>
                </a:cubicBezTo>
                <a:cubicBezTo>
                  <a:pt x="128" y="61"/>
                  <a:pt x="128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0"/>
                  <a:pt x="130" y="60"/>
                  <a:pt x="130" y="60"/>
                </a:cubicBezTo>
                <a:cubicBezTo>
                  <a:pt x="130" y="60"/>
                  <a:pt x="130" y="60"/>
                  <a:pt x="131" y="60"/>
                </a:cubicBezTo>
                <a:cubicBezTo>
                  <a:pt x="131" y="59"/>
                  <a:pt x="132" y="60"/>
                  <a:pt x="132" y="59"/>
                </a:cubicBezTo>
                <a:cubicBezTo>
                  <a:pt x="132" y="59"/>
                  <a:pt x="133" y="59"/>
                  <a:pt x="133" y="59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5" y="57"/>
                  <a:pt x="135" y="57"/>
                  <a:pt x="136" y="57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7" y="56"/>
                  <a:pt x="138" y="56"/>
                  <a:pt x="138" y="56"/>
                </a:cubicBezTo>
                <a:cubicBezTo>
                  <a:pt x="139" y="56"/>
                  <a:pt x="139" y="56"/>
                  <a:pt x="140" y="56"/>
                </a:cubicBezTo>
                <a:cubicBezTo>
                  <a:pt x="141" y="56"/>
                  <a:pt x="141" y="57"/>
                  <a:pt x="142" y="57"/>
                </a:cubicBezTo>
                <a:cubicBezTo>
                  <a:pt x="143" y="57"/>
                  <a:pt x="143" y="57"/>
                  <a:pt x="144" y="57"/>
                </a:cubicBezTo>
                <a:cubicBezTo>
                  <a:pt x="145" y="57"/>
                  <a:pt x="145" y="56"/>
                  <a:pt x="146" y="57"/>
                </a:cubicBezTo>
                <a:cubicBezTo>
                  <a:pt x="146" y="57"/>
                  <a:pt x="146" y="57"/>
                  <a:pt x="147" y="57"/>
                </a:cubicBezTo>
                <a:cubicBezTo>
                  <a:pt x="147" y="57"/>
                  <a:pt x="148" y="56"/>
                  <a:pt x="148" y="56"/>
                </a:cubicBezTo>
                <a:cubicBezTo>
                  <a:pt x="149" y="56"/>
                  <a:pt x="149" y="57"/>
                  <a:pt x="149" y="57"/>
                </a:cubicBezTo>
                <a:cubicBezTo>
                  <a:pt x="150" y="57"/>
                  <a:pt x="151" y="57"/>
                  <a:pt x="151" y="57"/>
                </a:cubicBezTo>
                <a:cubicBezTo>
                  <a:pt x="151" y="56"/>
                  <a:pt x="152" y="56"/>
                  <a:pt x="152" y="56"/>
                </a:cubicBezTo>
                <a:cubicBezTo>
                  <a:pt x="152" y="55"/>
                  <a:pt x="153" y="55"/>
                  <a:pt x="154" y="54"/>
                </a:cubicBezTo>
                <a:cubicBezTo>
                  <a:pt x="154" y="54"/>
                  <a:pt x="155" y="53"/>
                  <a:pt x="155" y="53"/>
                </a:cubicBezTo>
                <a:cubicBezTo>
                  <a:pt x="156" y="53"/>
                  <a:pt x="156" y="53"/>
                  <a:pt x="157" y="53"/>
                </a:cubicBezTo>
                <a:cubicBezTo>
                  <a:pt x="157" y="53"/>
                  <a:pt x="158" y="53"/>
                  <a:pt x="159" y="53"/>
                </a:cubicBezTo>
                <a:cubicBezTo>
                  <a:pt x="159" y="52"/>
                  <a:pt x="159" y="52"/>
                  <a:pt x="160" y="52"/>
                </a:cubicBezTo>
                <a:cubicBezTo>
                  <a:pt x="160" y="52"/>
                  <a:pt x="161" y="52"/>
                  <a:pt x="161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0"/>
                  <a:pt x="162" y="50"/>
                </a:cubicBezTo>
                <a:cubicBezTo>
                  <a:pt x="162" y="50"/>
                  <a:pt x="162" y="49"/>
                  <a:pt x="162" y="49"/>
                </a:cubicBezTo>
                <a:cubicBezTo>
                  <a:pt x="162" y="48"/>
                  <a:pt x="163" y="48"/>
                  <a:pt x="163" y="48"/>
                </a:cubicBezTo>
                <a:cubicBezTo>
                  <a:pt x="163" y="48"/>
                  <a:pt x="162" y="48"/>
                  <a:pt x="162" y="47"/>
                </a:cubicBezTo>
                <a:cubicBezTo>
                  <a:pt x="162" y="47"/>
                  <a:pt x="162" y="47"/>
                  <a:pt x="162" y="46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60" y="46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5"/>
                  <a:pt x="159" y="45"/>
                  <a:pt x="160" y="45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7" y="43"/>
                  <a:pt x="158" y="42"/>
                  <a:pt x="157" y="42"/>
                </a:cubicBezTo>
                <a:cubicBezTo>
                  <a:pt x="157" y="42"/>
                  <a:pt x="157" y="42"/>
                  <a:pt x="156" y="42"/>
                </a:cubicBezTo>
                <a:cubicBezTo>
                  <a:pt x="156" y="42"/>
                  <a:pt x="156" y="42"/>
                  <a:pt x="155" y="42"/>
                </a:cubicBezTo>
                <a:cubicBezTo>
                  <a:pt x="155" y="42"/>
                  <a:pt x="155" y="41"/>
                  <a:pt x="155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3" y="40"/>
                  <a:pt x="153" y="40"/>
                  <a:pt x="153" y="39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8"/>
                  <a:pt x="153" y="38"/>
                  <a:pt x="153" y="38"/>
                </a:cubicBezTo>
                <a:cubicBezTo>
                  <a:pt x="153" y="38"/>
                  <a:pt x="154" y="38"/>
                  <a:pt x="154" y="38"/>
                </a:cubicBezTo>
                <a:cubicBezTo>
                  <a:pt x="154" y="38"/>
                  <a:pt x="154" y="38"/>
                  <a:pt x="154" y="37"/>
                </a:cubicBezTo>
                <a:cubicBezTo>
                  <a:pt x="154" y="37"/>
                  <a:pt x="154" y="37"/>
                  <a:pt x="154" y="36"/>
                </a:cubicBezTo>
                <a:cubicBezTo>
                  <a:pt x="154" y="36"/>
                  <a:pt x="154" y="36"/>
                  <a:pt x="154" y="35"/>
                </a:cubicBezTo>
                <a:cubicBezTo>
                  <a:pt x="154" y="35"/>
                  <a:pt x="153" y="35"/>
                  <a:pt x="153" y="35"/>
                </a:cubicBezTo>
                <a:cubicBezTo>
                  <a:pt x="153" y="34"/>
                  <a:pt x="153" y="34"/>
                  <a:pt x="153" y="34"/>
                </a:cubicBezTo>
                <a:cubicBezTo>
                  <a:pt x="153" y="33"/>
                  <a:pt x="153" y="33"/>
                  <a:pt x="153" y="32"/>
                </a:cubicBezTo>
                <a:cubicBezTo>
                  <a:pt x="153" y="32"/>
                  <a:pt x="152" y="31"/>
                  <a:pt x="152" y="31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2" y="29"/>
                  <a:pt x="152" y="29"/>
                  <a:pt x="151" y="28"/>
                </a:cubicBezTo>
                <a:cubicBezTo>
                  <a:pt x="151" y="28"/>
                  <a:pt x="151" y="29"/>
                  <a:pt x="150" y="29"/>
                </a:cubicBezTo>
                <a:cubicBezTo>
                  <a:pt x="150" y="29"/>
                  <a:pt x="150" y="29"/>
                  <a:pt x="150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1"/>
                  <a:pt x="149" y="31"/>
                  <a:pt x="148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7" y="32"/>
                  <a:pt x="147" y="32"/>
                  <a:pt x="147" y="33"/>
                </a:cubicBezTo>
                <a:cubicBezTo>
                  <a:pt x="147" y="33"/>
                  <a:pt x="147" y="33"/>
                  <a:pt x="146" y="33"/>
                </a:cubicBezTo>
                <a:cubicBezTo>
                  <a:pt x="146" y="33"/>
                  <a:pt x="146" y="33"/>
                  <a:pt x="145" y="33"/>
                </a:cubicBezTo>
                <a:cubicBezTo>
                  <a:pt x="145" y="33"/>
                  <a:pt x="145" y="34"/>
                  <a:pt x="144" y="34"/>
                </a:cubicBezTo>
                <a:cubicBezTo>
                  <a:pt x="144" y="34"/>
                  <a:pt x="143" y="34"/>
                  <a:pt x="143" y="34"/>
                </a:cubicBezTo>
                <a:cubicBezTo>
                  <a:pt x="143" y="34"/>
                  <a:pt x="142" y="33"/>
                  <a:pt x="142" y="33"/>
                </a:cubicBezTo>
                <a:cubicBezTo>
                  <a:pt x="142" y="33"/>
                  <a:pt x="142" y="33"/>
                  <a:pt x="142" y="32"/>
                </a:cubicBezTo>
                <a:cubicBezTo>
                  <a:pt x="141" y="32"/>
                  <a:pt x="141" y="33"/>
                  <a:pt x="141" y="32"/>
                </a:cubicBezTo>
                <a:cubicBezTo>
                  <a:pt x="140" y="32"/>
                  <a:pt x="141" y="32"/>
                  <a:pt x="141" y="32"/>
                </a:cubicBezTo>
                <a:cubicBezTo>
                  <a:pt x="141" y="31"/>
                  <a:pt x="140" y="31"/>
                  <a:pt x="141" y="30"/>
                </a:cubicBezTo>
                <a:cubicBezTo>
                  <a:pt x="141" y="30"/>
                  <a:pt x="141" y="30"/>
                  <a:pt x="141" y="29"/>
                </a:cubicBezTo>
                <a:cubicBezTo>
                  <a:pt x="141" y="29"/>
                  <a:pt x="142" y="28"/>
                  <a:pt x="142" y="28"/>
                </a:cubicBezTo>
                <a:cubicBezTo>
                  <a:pt x="142" y="28"/>
                  <a:pt x="142" y="28"/>
                  <a:pt x="143" y="28"/>
                </a:cubicBezTo>
                <a:cubicBezTo>
                  <a:pt x="143" y="27"/>
                  <a:pt x="143" y="27"/>
                  <a:pt x="142" y="27"/>
                </a:cubicBezTo>
                <a:cubicBezTo>
                  <a:pt x="142" y="26"/>
                  <a:pt x="142" y="27"/>
                  <a:pt x="141" y="27"/>
                </a:cubicBezTo>
                <a:cubicBezTo>
                  <a:pt x="141" y="26"/>
                  <a:pt x="140" y="26"/>
                  <a:pt x="140" y="26"/>
                </a:cubicBezTo>
                <a:cubicBezTo>
                  <a:pt x="140" y="26"/>
                  <a:pt x="139" y="27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4"/>
                  <a:pt x="137" y="24"/>
                </a:cubicBezTo>
                <a:cubicBezTo>
                  <a:pt x="137" y="24"/>
                  <a:pt x="137" y="24"/>
                  <a:pt x="136" y="24"/>
                </a:cubicBezTo>
                <a:cubicBezTo>
                  <a:pt x="136" y="23"/>
                  <a:pt x="135" y="24"/>
                  <a:pt x="134" y="24"/>
                </a:cubicBezTo>
                <a:cubicBezTo>
                  <a:pt x="134" y="24"/>
                  <a:pt x="133" y="24"/>
                  <a:pt x="133" y="24"/>
                </a:cubicBezTo>
                <a:cubicBezTo>
                  <a:pt x="132" y="24"/>
                  <a:pt x="132" y="24"/>
                  <a:pt x="131" y="24"/>
                </a:cubicBezTo>
                <a:cubicBezTo>
                  <a:pt x="130" y="24"/>
                  <a:pt x="130" y="24"/>
                  <a:pt x="129" y="24"/>
                </a:cubicBezTo>
                <a:cubicBezTo>
                  <a:pt x="128" y="24"/>
                  <a:pt x="128" y="24"/>
                  <a:pt x="127" y="24"/>
                </a:cubicBezTo>
                <a:cubicBezTo>
                  <a:pt x="127" y="24"/>
                  <a:pt x="127" y="24"/>
                  <a:pt x="127" y="25"/>
                </a:cubicBezTo>
                <a:cubicBezTo>
                  <a:pt x="127" y="25"/>
                  <a:pt x="127" y="25"/>
                  <a:pt x="127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7" y="27"/>
                  <a:pt x="126" y="27"/>
                  <a:pt x="126" y="28"/>
                </a:cubicBezTo>
                <a:cubicBezTo>
                  <a:pt x="126" y="28"/>
                  <a:pt x="126" y="28"/>
                  <a:pt x="125" y="29"/>
                </a:cubicBezTo>
                <a:cubicBezTo>
                  <a:pt x="125" y="29"/>
                  <a:pt x="126" y="30"/>
                  <a:pt x="125" y="30"/>
                </a:cubicBezTo>
                <a:cubicBezTo>
                  <a:pt x="125" y="30"/>
                  <a:pt x="125" y="30"/>
                  <a:pt x="125" y="31"/>
                </a:cubicBezTo>
                <a:cubicBezTo>
                  <a:pt x="125" y="31"/>
                  <a:pt x="124" y="31"/>
                  <a:pt x="124" y="31"/>
                </a:cubicBezTo>
                <a:cubicBezTo>
                  <a:pt x="124" y="31"/>
                  <a:pt x="124" y="31"/>
                  <a:pt x="123" y="32"/>
                </a:cubicBezTo>
                <a:cubicBezTo>
                  <a:pt x="123" y="32"/>
                  <a:pt x="123" y="32"/>
                  <a:pt x="122" y="32"/>
                </a:cubicBezTo>
                <a:cubicBezTo>
                  <a:pt x="122" y="33"/>
                  <a:pt x="121" y="33"/>
                  <a:pt x="121" y="33"/>
                </a:cubicBezTo>
                <a:cubicBezTo>
                  <a:pt x="121" y="33"/>
                  <a:pt x="121" y="34"/>
                  <a:pt x="121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3" y="34"/>
                  <a:pt x="123" y="35"/>
                  <a:pt x="123" y="35"/>
                </a:cubicBezTo>
                <a:cubicBezTo>
                  <a:pt x="123" y="36"/>
                  <a:pt x="123" y="36"/>
                  <a:pt x="123" y="37"/>
                </a:cubicBezTo>
                <a:cubicBezTo>
                  <a:pt x="123" y="37"/>
                  <a:pt x="123" y="38"/>
                  <a:pt x="123" y="38"/>
                </a:cubicBezTo>
                <a:cubicBezTo>
                  <a:pt x="123" y="38"/>
                  <a:pt x="122" y="38"/>
                  <a:pt x="122" y="39"/>
                </a:cubicBezTo>
                <a:cubicBezTo>
                  <a:pt x="122" y="39"/>
                  <a:pt x="123" y="40"/>
                  <a:pt x="122" y="40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40"/>
                  <a:pt x="121" y="40"/>
                  <a:pt x="121" y="41"/>
                </a:cubicBezTo>
                <a:cubicBezTo>
                  <a:pt x="120" y="41"/>
                  <a:pt x="120" y="41"/>
                  <a:pt x="119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8" y="43"/>
                  <a:pt x="118" y="42"/>
                  <a:pt x="117" y="43"/>
                </a:cubicBezTo>
                <a:cubicBezTo>
                  <a:pt x="117" y="43"/>
                  <a:pt x="116" y="43"/>
                  <a:pt x="116" y="43"/>
                </a:cubicBezTo>
                <a:cubicBezTo>
                  <a:pt x="115" y="43"/>
                  <a:pt x="115" y="43"/>
                  <a:pt x="115" y="44"/>
                </a:cubicBezTo>
                <a:cubicBezTo>
                  <a:pt x="114" y="44"/>
                  <a:pt x="114" y="44"/>
                  <a:pt x="113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2" y="45"/>
                  <a:pt x="113" y="45"/>
                  <a:pt x="113" y="45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2" y="48"/>
                  <a:pt x="112" y="49"/>
                  <a:pt x="112" y="50"/>
                </a:cubicBezTo>
                <a:cubicBezTo>
                  <a:pt x="112" y="50"/>
                  <a:pt x="112" y="50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1" y="51"/>
                  <a:pt x="111" y="51"/>
                  <a:pt x="111" y="52"/>
                </a:cubicBezTo>
                <a:cubicBezTo>
                  <a:pt x="111" y="52"/>
                  <a:pt x="110" y="52"/>
                  <a:pt x="110" y="53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09" y="53"/>
                  <a:pt x="108" y="54"/>
                  <a:pt x="108" y="54"/>
                </a:cubicBezTo>
                <a:cubicBezTo>
                  <a:pt x="108" y="54"/>
                  <a:pt x="107" y="54"/>
                  <a:pt x="107" y="54"/>
                </a:cubicBezTo>
                <a:cubicBezTo>
                  <a:pt x="106" y="53"/>
                  <a:pt x="106" y="53"/>
                  <a:pt x="106" y="52"/>
                </a:cubicBezTo>
                <a:cubicBezTo>
                  <a:pt x="106" y="52"/>
                  <a:pt x="106" y="52"/>
                  <a:pt x="106" y="51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6" y="51"/>
                  <a:pt x="106" y="50"/>
                  <a:pt x="106" y="50"/>
                </a:cubicBezTo>
                <a:cubicBezTo>
                  <a:pt x="106" y="50"/>
                  <a:pt x="105" y="50"/>
                  <a:pt x="105" y="49"/>
                </a:cubicBezTo>
                <a:cubicBezTo>
                  <a:pt x="105" y="49"/>
                  <a:pt x="105" y="49"/>
                  <a:pt x="106" y="48"/>
                </a:cubicBezTo>
                <a:cubicBezTo>
                  <a:pt x="106" y="48"/>
                  <a:pt x="106" y="48"/>
                  <a:pt x="106" y="47"/>
                </a:cubicBezTo>
                <a:cubicBezTo>
                  <a:pt x="106" y="47"/>
                  <a:pt x="106" y="47"/>
                  <a:pt x="106" y="46"/>
                </a:cubicBezTo>
                <a:cubicBezTo>
                  <a:pt x="106" y="46"/>
                  <a:pt x="107" y="46"/>
                  <a:pt x="107" y="46"/>
                </a:cubicBezTo>
                <a:cubicBezTo>
                  <a:pt x="107" y="45"/>
                  <a:pt x="107" y="45"/>
                  <a:pt x="107" y="44"/>
                </a:cubicBezTo>
                <a:cubicBezTo>
                  <a:pt x="107" y="44"/>
                  <a:pt x="108" y="43"/>
                  <a:pt x="108" y="43"/>
                </a:cubicBezTo>
                <a:cubicBezTo>
                  <a:pt x="108" y="43"/>
                  <a:pt x="107" y="43"/>
                  <a:pt x="107" y="42"/>
                </a:cubicBezTo>
                <a:cubicBezTo>
                  <a:pt x="107" y="42"/>
                  <a:pt x="106" y="43"/>
                  <a:pt x="106" y="43"/>
                </a:cubicBezTo>
                <a:cubicBezTo>
                  <a:pt x="105" y="43"/>
                  <a:pt x="105" y="43"/>
                  <a:pt x="104" y="42"/>
                </a:cubicBezTo>
                <a:cubicBezTo>
                  <a:pt x="104" y="42"/>
                  <a:pt x="104" y="42"/>
                  <a:pt x="103" y="42"/>
                </a:cubicBezTo>
                <a:cubicBezTo>
                  <a:pt x="103" y="42"/>
                  <a:pt x="102" y="43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0"/>
                  <a:pt x="100" y="41"/>
                  <a:pt x="100" y="41"/>
                </a:cubicBezTo>
                <a:cubicBezTo>
                  <a:pt x="99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39"/>
                  <a:pt x="98" y="39"/>
                  <a:pt x="97" y="39"/>
                </a:cubicBezTo>
                <a:cubicBezTo>
                  <a:pt x="97" y="38"/>
                  <a:pt x="97" y="39"/>
                  <a:pt x="96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4" y="38"/>
                  <a:pt x="94" y="38"/>
                  <a:pt x="94" y="37"/>
                </a:cubicBezTo>
                <a:cubicBezTo>
                  <a:pt x="94" y="37"/>
                  <a:pt x="94" y="37"/>
                  <a:pt x="93" y="37"/>
                </a:cubicBezTo>
                <a:cubicBezTo>
                  <a:pt x="93" y="37"/>
                  <a:pt x="92" y="37"/>
                  <a:pt x="92" y="37"/>
                </a:cubicBezTo>
                <a:cubicBezTo>
                  <a:pt x="91" y="38"/>
                  <a:pt x="91" y="38"/>
                  <a:pt x="90" y="38"/>
                </a:cubicBezTo>
                <a:cubicBezTo>
                  <a:pt x="90" y="38"/>
                  <a:pt x="89" y="38"/>
                  <a:pt x="89" y="38"/>
                </a:cubicBezTo>
                <a:cubicBezTo>
                  <a:pt x="89" y="38"/>
                  <a:pt x="90" y="38"/>
                  <a:pt x="90" y="37"/>
                </a:cubicBezTo>
                <a:cubicBezTo>
                  <a:pt x="90" y="37"/>
                  <a:pt x="90" y="37"/>
                  <a:pt x="90" y="36"/>
                </a:cubicBezTo>
                <a:cubicBezTo>
                  <a:pt x="90" y="36"/>
                  <a:pt x="90" y="36"/>
                  <a:pt x="90" y="35"/>
                </a:cubicBezTo>
                <a:cubicBezTo>
                  <a:pt x="90" y="34"/>
                  <a:pt x="91" y="34"/>
                  <a:pt x="91" y="34"/>
                </a:cubicBezTo>
                <a:cubicBezTo>
                  <a:pt x="91" y="33"/>
                  <a:pt x="90" y="33"/>
                  <a:pt x="90" y="33"/>
                </a:cubicBezTo>
                <a:cubicBezTo>
                  <a:pt x="90" y="33"/>
                  <a:pt x="90" y="33"/>
                  <a:pt x="89" y="33"/>
                </a:cubicBezTo>
                <a:cubicBezTo>
                  <a:pt x="89" y="33"/>
                  <a:pt x="89" y="33"/>
                  <a:pt x="88" y="33"/>
                </a:cubicBezTo>
                <a:cubicBezTo>
                  <a:pt x="88" y="32"/>
                  <a:pt x="88" y="32"/>
                  <a:pt x="89" y="31"/>
                </a:cubicBezTo>
                <a:cubicBezTo>
                  <a:pt x="89" y="31"/>
                  <a:pt x="89" y="31"/>
                  <a:pt x="90" y="31"/>
                </a:cubicBezTo>
                <a:cubicBezTo>
                  <a:pt x="90" y="30"/>
                  <a:pt x="90" y="30"/>
                  <a:pt x="90" y="30"/>
                </a:cubicBezTo>
                <a:cubicBezTo>
                  <a:pt x="90" y="30"/>
                  <a:pt x="90" y="29"/>
                  <a:pt x="90" y="29"/>
                </a:cubicBezTo>
                <a:cubicBezTo>
                  <a:pt x="91" y="29"/>
                  <a:pt x="91" y="29"/>
                  <a:pt x="91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8"/>
                  <a:pt x="92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6"/>
                </a:cubicBezTo>
                <a:cubicBezTo>
                  <a:pt x="94" y="26"/>
                  <a:pt x="95" y="26"/>
                  <a:pt x="95" y="26"/>
                </a:cubicBezTo>
                <a:cubicBezTo>
                  <a:pt x="95" y="26"/>
                  <a:pt x="95" y="26"/>
                  <a:pt x="96" y="25"/>
                </a:cubicBezTo>
                <a:cubicBezTo>
                  <a:pt x="96" y="25"/>
                  <a:pt x="96" y="24"/>
                  <a:pt x="96" y="24"/>
                </a:cubicBezTo>
                <a:cubicBezTo>
                  <a:pt x="96" y="24"/>
                  <a:pt x="97" y="24"/>
                  <a:pt x="97" y="24"/>
                </a:cubicBezTo>
                <a:cubicBezTo>
                  <a:pt x="97" y="24"/>
                  <a:pt x="97" y="24"/>
                  <a:pt x="98" y="24"/>
                </a:cubicBezTo>
                <a:cubicBezTo>
                  <a:pt x="98" y="24"/>
                  <a:pt x="98" y="24"/>
                  <a:pt x="99" y="23"/>
                </a:cubicBezTo>
                <a:cubicBezTo>
                  <a:pt x="99" y="23"/>
                  <a:pt x="99" y="23"/>
                  <a:pt x="100" y="23"/>
                </a:cubicBezTo>
                <a:cubicBezTo>
                  <a:pt x="100" y="23"/>
                  <a:pt x="100" y="23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21"/>
                  <a:pt x="100" y="22"/>
                  <a:pt x="101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2"/>
                  <a:pt x="103" y="22"/>
                  <a:pt x="104" y="21"/>
                </a:cubicBezTo>
                <a:cubicBezTo>
                  <a:pt x="104" y="21"/>
                  <a:pt x="103" y="21"/>
                  <a:pt x="103" y="21"/>
                </a:cubicBezTo>
                <a:cubicBezTo>
                  <a:pt x="103" y="20"/>
                  <a:pt x="103" y="21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5" y="20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7" y="20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8" y="19"/>
                  <a:pt x="108" y="19"/>
                </a:cubicBezTo>
                <a:cubicBezTo>
                  <a:pt x="108" y="19"/>
                  <a:pt x="108" y="20"/>
                  <a:pt x="109" y="20"/>
                </a:cubicBezTo>
                <a:cubicBezTo>
                  <a:pt x="109" y="19"/>
                  <a:pt x="109" y="19"/>
                  <a:pt x="110" y="19"/>
                </a:cubicBezTo>
                <a:cubicBezTo>
                  <a:pt x="110" y="19"/>
                  <a:pt x="111" y="19"/>
                  <a:pt x="111" y="19"/>
                </a:cubicBezTo>
                <a:cubicBezTo>
                  <a:pt x="111" y="19"/>
                  <a:pt x="112" y="18"/>
                  <a:pt x="112" y="18"/>
                </a:cubicBezTo>
                <a:cubicBezTo>
                  <a:pt x="113" y="18"/>
                  <a:pt x="113" y="18"/>
                  <a:pt x="113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5" y="16"/>
                  <a:pt x="114" y="16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18" y="15"/>
                  <a:pt x="118" y="15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3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9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3"/>
                  <a:pt x="120" y="14"/>
                  <a:pt x="121" y="14"/>
                </a:cubicBezTo>
                <a:cubicBezTo>
                  <a:pt x="121" y="14"/>
                  <a:pt x="121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3" y="14"/>
                  <a:pt x="123" y="13"/>
                </a:cubicBezTo>
                <a:cubicBezTo>
                  <a:pt x="123" y="13"/>
                  <a:pt x="122" y="13"/>
                  <a:pt x="123" y="13"/>
                </a:cubicBezTo>
                <a:cubicBezTo>
                  <a:pt x="123" y="12"/>
                  <a:pt x="123" y="13"/>
                  <a:pt x="123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7" y="13"/>
                  <a:pt x="127" y="13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30" y="11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9" y="10"/>
                  <a:pt x="129" y="9"/>
                  <a:pt x="129" y="9"/>
                </a:cubicBezTo>
                <a:cubicBezTo>
                  <a:pt x="129" y="9"/>
                  <a:pt x="129" y="9"/>
                  <a:pt x="129" y="8"/>
                </a:cubicBezTo>
                <a:cubicBezTo>
                  <a:pt x="129" y="8"/>
                  <a:pt x="129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2" y="8"/>
                  <a:pt x="132" y="8"/>
                </a:cubicBezTo>
                <a:cubicBezTo>
                  <a:pt x="132" y="8"/>
                  <a:pt x="132" y="7"/>
                  <a:pt x="132" y="7"/>
                </a:cubicBezTo>
                <a:cubicBezTo>
                  <a:pt x="132" y="7"/>
                  <a:pt x="132" y="7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5"/>
                  <a:pt x="129" y="5"/>
                  <a:pt x="128" y="5"/>
                </a:cubicBezTo>
                <a:cubicBezTo>
                  <a:pt x="128" y="5"/>
                  <a:pt x="127" y="5"/>
                  <a:pt x="127" y="5"/>
                </a:cubicBezTo>
                <a:cubicBezTo>
                  <a:pt x="126" y="5"/>
                  <a:pt x="126" y="5"/>
                  <a:pt x="126" y="6"/>
                </a:cubicBezTo>
                <a:cubicBezTo>
                  <a:pt x="126" y="6"/>
                  <a:pt x="125" y="6"/>
                  <a:pt x="125" y="6"/>
                </a:cubicBezTo>
                <a:cubicBezTo>
                  <a:pt x="125" y="7"/>
                  <a:pt x="125" y="7"/>
                  <a:pt x="125" y="8"/>
                </a:cubicBezTo>
                <a:cubicBezTo>
                  <a:pt x="125" y="8"/>
                  <a:pt x="125" y="8"/>
                  <a:pt x="124" y="8"/>
                </a:cubicBezTo>
                <a:cubicBezTo>
                  <a:pt x="124" y="8"/>
                  <a:pt x="124" y="8"/>
                  <a:pt x="123" y="8"/>
                </a:cubicBezTo>
                <a:cubicBezTo>
                  <a:pt x="123" y="8"/>
                  <a:pt x="123" y="8"/>
                  <a:pt x="123" y="9"/>
                </a:cubicBezTo>
                <a:cubicBezTo>
                  <a:pt x="123" y="9"/>
                  <a:pt x="122" y="9"/>
                  <a:pt x="122" y="9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9" y="10"/>
                  <a:pt x="119" y="11"/>
                  <a:pt x="119" y="11"/>
                </a:cubicBezTo>
                <a:cubicBezTo>
                  <a:pt x="119" y="11"/>
                  <a:pt x="119" y="11"/>
                  <a:pt x="118" y="11"/>
                </a:cubicBezTo>
                <a:cubicBezTo>
                  <a:pt x="118" y="11"/>
                  <a:pt x="117" y="11"/>
                  <a:pt x="117" y="11"/>
                </a:cubicBezTo>
                <a:cubicBezTo>
                  <a:pt x="117" y="11"/>
                  <a:pt x="117" y="10"/>
                  <a:pt x="117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7" y="10"/>
                  <a:pt x="116" y="9"/>
                  <a:pt x="117" y="9"/>
                </a:cubicBezTo>
                <a:cubicBezTo>
                  <a:pt x="117" y="9"/>
                  <a:pt x="117" y="9"/>
                  <a:pt x="118" y="9"/>
                </a:cubicBezTo>
                <a:cubicBezTo>
                  <a:pt x="118" y="8"/>
                  <a:pt x="118" y="9"/>
                  <a:pt x="119" y="8"/>
                </a:cubicBezTo>
                <a:cubicBezTo>
                  <a:pt x="119" y="8"/>
                  <a:pt x="119" y="8"/>
                  <a:pt x="119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6"/>
                  <a:pt x="118" y="6"/>
                  <a:pt x="117" y="7"/>
                </a:cubicBezTo>
                <a:cubicBezTo>
                  <a:pt x="117" y="7"/>
                  <a:pt x="117" y="7"/>
                  <a:pt x="116" y="7"/>
                </a:cubicBezTo>
                <a:cubicBezTo>
                  <a:pt x="116" y="7"/>
                  <a:pt x="116" y="7"/>
                  <a:pt x="116" y="8"/>
                </a:cubicBezTo>
                <a:cubicBezTo>
                  <a:pt x="116" y="8"/>
                  <a:pt x="115" y="8"/>
                  <a:pt x="115" y="8"/>
                </a:cubicBezTo>
                <a:cubicBezTo>
                  <a:pt x="115" y="8"/>
                  <a:pt x="115" y="9"/>
                  <a:pt x="114" y="8"/>
                </a:cubicBezTo>
                <a:cubicBezTo>
                  <a:pt x="114" y="8"/>
                  <a:pt x="114" y="8"/>
                  <a:pt x="115" y="7"/>
                </a:cubicBezTo>
                <a:cubicBezTo>
                  <a:pt x="115" y="7"/>
                  <a:pt x="115" y="7"/>
                  <a:pt x="115" y="6"/>
                </a:cubicBezTo>
                <a:cubicBezTo>
                  <a:pt x="115" y="6"/>
                  <a:pt x="116" y="6"/>
                  <a:pt x="116" y="6"/>
                </a:cubicBezTo>
                <a:cubicBezTo>
                  <a:pt x="116" y="6"/>
                  <a:pt x="116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ubicBezTo>
                  <a:pt x="114" y="5"/>
                  <a:pt x="114" y="6"/>
                  <a:pt x="113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4" y="4"/>
                  <a:pt x="114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5" y="3"/>
                  <a:pt x="115" y="3"/>
                  <a:pt x="115" y="3"/>
                </a:cubicBezTo>
                <a:cubicBezTo>
                  <a:pt x="115" y="3"/>
                  <a:pt x="115" y="3"/>
                  <a:pt x="115" y="2"/>
                </a:cubicBezTo>
                <a:cubicBezTo>
                  <a:pt x="115" y="2"/>
                  <a:pt x="115" y="2"/>
                  <a:pt x="115" y="1"/>
                </a:cubicBezTo>
                <a:cubicBezTo>
                  <a:pt x="115" y="1"/>
                  <a:pt x="115" y="1"/>
                  <a:pt x="114" y="1"/>
                </a:cubicBezTo>
                <a:cubicBezTo>
                  <a:pt x="114" y="1"/>
                  <a:pt x="114" y="1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1"/>
                </a:cubicBezTo>
                <a:cubicBezTo>
                  <a:pt x="111" y="1"/>
                  <a:pt x="111" y="0"/>
                  <a:pt x="111" y="1"/>
                </a:cubicBezTo>
                <a:cubicBezTo>
                  <a:pt x="110" y="1"/>
                  <a:pt x="111" y="1"/>
                  <a:pt x="110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09" y="1"/>
                  <a:pt x="109" y="2"/>
                  <a:pt x="109" y="2"/>
                </a:cubicBezTo>
                <a:cubicBezTo>
                  <a:pt x="109" y="3"/>
                  <a:pt x="108" y="3"/>
                  <a:pt x="108" y="3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4"/>
                  <a:pt x="107" y="4"/>
                  <a:pt x="107" y="4"/>
                </a:cubicBezTo>
                <a:cubicBezTo>
                  <a:pt x="107" y="4"/>
                  <a:pt x="107" y="4"/>
                  <a:pt x="106" y="4"/>
                </a:cubicBezTo>
                <a:cubicBezTo>
                  <a:pt x="106" y="4"/>
                  <a:pt x="106" y="5"/>
                  <a:pt x="106" y="5"/>
                </a:cubicBezTo>
                <a:cubicBezTo>
                  <a:pt x="106" y="5"/>
                  <a:pt x="107" y="5"/>
                  <a:pt x="107" y="5"/>
                </a:cubicBezTo>
                <a:cubicBezTo>
                  <a:pt x="107" y="5"/>
                  <a:pt x="108" y="5"/>
                  <a:pt x="108" y="5"/>
                </a:cubicBezTo>
                <a:cubicBezTo>
                  <a:pt x="108" y="6"/>
                  <a:pt x="109" y="5"/>
                  <a:pt x="109" y="6"/>
                </a:cubicBezTo>
                <a:cubicBezTo>
                  <a:pt x="109" y="6"/>
                  <a:pt x="109" y="7"/>
                  <a:pt x="109" y="7"/>
                </a:cubicBezTo>
                <a:cubicBezTo>
                  <a:pt x="108" y="7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8"/>
                  <a:pt x="108" y="8"/>
                  <a:pt x="108" y="8"/>
                </a:cubicBezTo>
                <a:cubicBezTo>
                  <a:pt x="108" y="8"/>
                  <a:pt x="109" y="8"/>
                  <a:pt x="108" y="8"/>
                </a:cubicBezTo>
                <a:cubicBezTo>
                  <a:pt x="108" y="9"/>
                  <a:pt x="108" y="8"/>
                  <a:pt x="108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9"/>
                  <a:pt x="107" y="9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4" y="9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9"/>
                  <a:pt x="104" y="10"/>
                  <a:pt x="103" y="10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0"/>
                  <a:pt x="103" y="10"/>
                  <a:pt x="103" y="11"/>
                </a:cubicBezTo>
                <a:cubicBezTo>
                  <a:pt x="103" y="11"/>
                  <a:pt x="103" y="11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9"/>
                  <a:pt x="103" y="9"/>
                  <a:pt x="103" y="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1" y="9"/>
                  <a:pt x="101" y="8"/>
                  <a:pt x="101" y="8"/>
                </a:cubicBezTo>
                <a:cubicBezTo>
                  <a:pt x="100" y="8"/>
                  <a:pt x="100" y="8"/>
                  <a:pt x="99" y="8"/>
                </a:cubicBezTo>
                <a:cubicBezTo>
                  <a:pt x="99" y="9"/>
                  <a:pt x="99" y="9"/>
                  <a:pt x="98" y="9"/>
                </a:cubicBezTo>
                <a:cubicBezTo>
                  <a:pt x="98" y="9"/>
                  <a:pt x="98" y="9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1"/>
                  <a:pt x="96" y="10"/>
                  <a:pt x="96" y="10"/>
                </a:cubicBezTo>
                <a:cubicBezTo>
                  <a:pt x="96" y="10"/>
                  <a:pt x="96" y="10"/>
                  <a:pt x="95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3" y="10"/>
                  <a:pt x="93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10"/>
                  <a:pt x="89" y="9"/>
                  <a:pt x="89" y="9"/>
                </a:cubicBezTo>
                <a:cubicBezTo>
                  <a:pt x="88" y="9"/>
                  <a:pt x="88" y="10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6" y="9"/>
                  <a:pt x="86" y="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7"/>
                  <a:pt x="86" y="7"/>
                  <a:pt x="85" y="7"/>
                </a:cubicBezTo>
                <a:cubicBezTo>
                  <a:pt x="85" y="7"/>
                  <a:pt x="84" y="7"/>
                  <a:pt x="84" y="8"/>
                </a:cubicBezTo>
                <a:cubicBezTo>
                  <a:pt x="84" y="8"/>
                  <a:pt x="83" y="8"/>
                  <a:pt x="83" y="8"/>
                </a:cubicBezTo>
                <a:cubicBezTo>
                  <a:pt x="83" y="8"/>
                  <a:pt x="82" y="8"/>
                  <a:pt x="82" y="8"/>
                </a:cubicBezTo>
                <a:cubicBezTo>
                  <a:pt x="82" y="8"/>
                  <a:pt x="81" y="8"/>
                  <a:pt x="81" y="8"/>
                </a:cubicBezTo>
                <a:cubicBezTo>
                  <a:pt x="81" y="8"/>
                  <a:pt x="81" y="8"/>
                  <a:pt x="80" y="8"/>
                </a:cubicBezTo>
                <a:cubicBezTo>
                  <a:pt x="80" y="8"/>
                  <a:pt x="80" y="8"/>
                  <a:pt x="79" y="9"/>
                </a:cubicBezTo>
                <a:cubicBezTo>
                  <a:pt x="79" y="9"/>
                  <a:pt x="79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2" y="9"/>
                  <a:pt x="84" y="8"/>
                  <a:pt x="84" y="9"/>
                </a:cubicBezTo>
                <a:cubicBezTo>
                  <a:pt x="84" y="10"/>
                  <a:pt x="82" y="9"/>
                  <a:pt x="81" y="10"/>
                </a:cubicBezTo>
                <a:cubicBezTo>
                  <a:pt x="81" y="10"/>
                  <a:pt x="80" y="10"/>
                  <a:pt x="80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2"/>
                  <a:pt x="79" y="12"/>
                </a:cubicBezTo>
                <a:cubicBezTo>
                  <a:pt x="78" y="12"/>
                  <a:pt x="78" y="11"/>
                  <a:pt x="78" y="11"/>
                </a:cubicBezTo>
                <a:cubicBezTo>
                  <a:pt x="77" y="11"/>
                  <a:pt x="77" y="10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10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9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7" y="11"/>
                  <a:pt x="67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7"/>
                </a:cubicBezTo>
                <a:cubicBezTo>
                  <a:pt x="68" y="7"/>
                  <a:pt x="68" y="7"/>
                  <a:pt x="67" y="7"/>
                </a:cubicBezTo>
                <a:cubicBezTo>
                  <a:pt x="67" y="7"/>
                  <a:pt x="67" y="7"/>
                  <a:pt x="66" y="7"/>
                </a:cubicBezTo>
                <a:cubicBezTo>
                  <a:pt x="66" y="7"/>
                  <a:pt x="65" y="7"/>
                  <a:pt x="65" y="7"/>
                </a:cubicBezTo>
                <a:cubicBezTo>
                  <a:pt x="64" y="7"/>
                  <a:pt x="64" y="7"/>
                  <a:pt x="63" y="6"/>
                </a:cubicBezTo>
                <a:cubicBezTo>
                  <a:pt x="63" y="6"/>
                  <a:pt x="63" y="6"/>
                  <a:pt x="62" y="6"/>
                </a:cubicBezTo>
                <a:cubicBezTo>
                  <a:pt x="62" y="6"/>
                  <a:pt x="61" y="6"/>
                  <a:pt x="61" y="6"/>
                </a:cubicBezTo>
                <a:cubicBezTo>
                  <a:pt x="60" y="6"/>
                  <a:pt x="60" y="5"/>
                  <a:pt x="60" y="5"/>
                </a:cubicBezTo>
                <a:cubicBezTo>
                  <a:pt x="59" y="5"/>
                  <a:pt x="59" y="5"/>
                  <a:pt x="58" y="5"/>
                </a:cubicBezTo>
                <a:cubicBezTo>
                  <a:pt x="58" y="5"/>
                  <a:pt x="57" y="5"/>
                  <a:pt x="57" y="5"/>
                </a:cubicBezTo>
                <a:cubicBezTo>
                  <a:pt x="56" y="5"/>
                  <a:pt x="56" y="5"/>
                  <a:pt x="56" y="6"/>
                </a:cubicBezTo>
                <a:cubicBezTo>
                  <a:pt x="55" y="6"/>
                  <a:pt x="55" y="7"/>
                  <a:pt x="54" y="6"/>
                </a:cubicBezTo>
                <a:cubicBezTo>
                  <a:pt x="54" y="6"/>
                  <a:pt x="54" y="6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3" y="5"/>
                  <a:pt x="52" y="5"/>
                </a:cubicBezTo>
                <a:cubicBezTo>
                  <a:pt x="52" y="5"/>
                  <a:pt x="52" y="6"/>
                  <a:pt x="52" y="6"/>
                </a:cubicBezTo>
                <a:cubicBezTo>
                  <a:pt x="52" y="6"/>
                  <a:pt x="51" y="6"/>
                  <a:pt x="51" y="6"/>
                </a:cubicBezTo>
                <a:cubicBezTo>
                  <a:pt x="51" y="6"/>
                  <a:pt x="50" y="6"/>
                  <a:pt x="50" y="6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4"/>
                  <a:pt x="49" y="4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5"/>
                  <a:pt x="48" y="5"/>
                  <a:pt x="47" y="5"/>
                </a:cubicBezTo>
                <a:cubicBezTo>
                  <a:pt x="47" y="5"/>
                  <a:pt x="46" y="5"/>
                  <a:pt x="46" y="5"/>
                </a:cubicBezTo>
                <a:cubicBezTo>
                  <a:pt x="45" y="5"/>
                  <a:pt x="45" y="5"/>
                  <a:pt x="45" y="6"/>
                </a:cubicBezTo>
                <a:cubicBezTo>
                  <a:pt x="44" y="6"/>
                  <a:pt x="44" y="6"/>
                  <a:pt x="43" y="6"/>
                </a:cubicBezTo>
                <a:cubicBezTo>
                  <a:pt x="42" y="6"/>
                  <a:pt x="42" y="7"/>
                  <a:pt x="42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0" y="7"/>
                  <a:pt x="39" y="7"/>
                  <a:pt x="39" y="7"/>
                </a:cubicBezTo>
                <a:cubicBezTo>
                  <a:pt x="38" y="7"/>
                  <a:pt x="38" y="7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9"/>
                  <a:pt x="36" y="8"/>
                  <a:pt x="35" y="8"/>
                </a:cubicBezTo>
                <a:cubicBezTo>
                  <a:pt x="35" y="8"/>
                  <a:pt x="35" y="7"/>
                  <a:pt x="35" y="7"/>
                </a:cubicBezTo>
                <a:cubicBezTo>
                  <a:pt x="35" y="7"/>
                  <a:pt x="36" y="7"/>
                  <a:pt x="36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1" y="6"/>
                  <a:pt x="42" y="6"/>
                </a:cubicBezTo>
                <a:cubicBezTo>
                  <a:pt x="42" y="5"/>
                  <a:pt x="43" y="5"/>
                  <a:pt x="43" y="5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3" y="4"/>
                </a:cubicBezTo>
                <a:cubicBezTo>
                  <a:pt x="43" y="4"/>
                  <a:pt x="43" y="4"/>
                  <a:pt x="42" y="4"/>
                </a:cubicBezTo>
                <a:cubicBezTo>
                  <a:pt x="42" y="5"/>
                  <a:pt x="41" y="4"/>
                  <a:pt x="41" y="4"/>
                </a:cubicBezTo>
                <a:cubicBezTo>
                  <a:pt x="40" y="4"/>
                  <a:pt x="40" y="5"/>
                  <a:pt x="40" y="5"/>
                </a:cubicBezTo>
                <a:cubicBezTo>
                  <a:pt x="39" y="5"/>
                  <a:pt x="39" y="5"/>
                  <a:pt x="38" y="5"/>
                </a:cubicBezTo>
                <a:cubicBezTo>
                  <a:pt x="38" y="5"/>
                  <a:pt x="38" y="5"/>
                  <a:pt x="37" y="5"/>
                </a:cubicBezTo>
                <a:cubicBezTo>
                  <a:pt x="37" y="5"/>
                  <a:pt x="37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5"/>
                  <a:pt x="35" y="5"/>
                </a:cubicBezTo>
                <a:cubicBezTo>
                  <a:pt x="35" y="5"/>
                  <a:pt x="35" y="6"/>
                  <a:pt x="34" y="6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2" y="6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0" y="8"/>
                  <a:pt x="30" y="8"/>
                </a:cubicBezTo>
                <a:cubicBezTo>
                  <a:pt x="30" y="8"/>
                  <a:pt x="29" y="7"/>
                  <a:pt x="29" y="7"/>
                </a:cubicBezTo>
                <a:cubicBezTo>
                  <a:pt x="28" y="7"/>
                  <a:pt x="28" y="7"/>
                  <a:pt x="27" y="7"/>
                </a:cubicBezTo>
                <a:cubicBezTo>
                  <a:pt x="27" y="7"/>
                  <a:pt x="27" y="6"/>
                  <a:pt x="26" y="6"/>
                </a:cubicBezTo>
                <a:cubicBezTo>
                  <a:pt x="26" y="6"/>
                  <a:pt x="26" y="6"/>
                  <a:pt x="25" y="6"/>
                </a:cubicBezTo>
                <a:cubicBezTo>
                  <a:pt x="25" y="6"/>
                  <a:pt x="25" y="6"/>
                  <a:pt x="24" y="6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7"/>
                  <a:pt x="20" y="8"/>
                  <a:pt x="18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5" y="11"/>
                  <a:pt x="14" y="12"/>
                  <a:pt x="13" y="13"/>
                </a:cubicBezTo>
                <a:cubicBezTo>
                  <a:pt x="11" y="15"/>
                  <a:pt x="10" y="16"/>
                  <a:pt x="8" y="17"/>
                </a:cubicBezTo>
                <a:cubicBezTo>
                  <a:pt x="7" y="19"/>
                  <a:pt x="6" y="19"/>
                  <a:pt x="5" y="20"/>
                </a:cubicBezTo>
                <a:cubicBezTo>
                  <a:pt x="5" y="20"/>
                  <a:pt x="5" y="21"/>
                  <a:pt x="5" y="21"/>
                </a:cubicBezTo>
                <a:cubicBezTo>
                  <a:pt x="3" y="22"/>
                  <a:pt x="2" y="23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2"/>
                  <a:pt x="0" y="33"/>
                  <a:pt x="0" y="33"/>
                </a:cubicBezTo>
                <a:cubicBezTo>
                  <a:pt x="1" y="33"/>
                  <a:pt x="1" y="33"/>
                  <a:pt x="2" y="32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6" y="31"/>
                </a:cubicBezTo>
                <a:cubicBezTo>
                  <a:pt x="6" y="31"/>
                  <a:pt x="6" y="31"/>
                  <a:pt x="7" y="31"/>
                </a:cubicBezTo>
                <a:cubicBezTo>
                  <a:pt x="7" y="31"/>
                  <a:pt x="7" y="32"/>
                  <a:pt x="7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6" y="34"/>
                  <a:pt x="7" y="34"/>
                  <a:pt x="7" y="35"/>
                </a:cubicBezTo>
                <a:cubicBezTo>
                  <a:pt x="7" y="35"/>
                  <a:pt x="7" y="36"/>
                  <a:pt x="7" y="36"/>
                </a:cubicBezTo>
                <a:cubicBezTo>
                  <a:pt x="7" y="36"/>
                  <a:pt x="7" y="37"/>
                  <a:pt x="7" y="37"/>
                </a:cubicBezTo>
                <a:cubicBezTo>
                  <a:pt x="6" y="37"/>
                  <a:pt x="6" y="37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7" y="39"/>
                  <a:pt x="7" y="39"/>
                  <a:pt x="7" y="40"/>
                </a:cubicBezTo>
                <a:cubicBezTo>
                  <a:pt x="7" y="40"/>
                  <a:pt x="8" y="40"/>
                  <a:pt x="8" y="40"/>
                </a:cubicBezTo>
                <a:cubicBezTo>
                  <a:pt x="8" y="40"/>
                  <a:pt x="8" y="40"/>
                  <a:pt x="8" y="41"/>
                </a:cubicBezTo>
                <a:cubicBezTo>
                  <a:pt x="8" y="41"/>
                  <a:pt x="8" y="41"/>
                  <a:pt x="7" y="42"/>
                </a:cubicBezTo>
                <a:cubicBezTo>
                  <a:pt x="7" y="42"/>
                  <a:pt x="7" y="43"/>
                  <a:pt x="7" y="43"/>
                </a:cubicBezTo>
                <a:cubicBezTo>
                  <a:pt x="6" y="43"/>
                  <a:pt x="5" y="43"/>
                  <a:pt x="5" y="44"/>
                </a:cubicBezTo>
                <a:cubicBezTo>
                  <a:pt x="5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3" y="46"/>
                  <a:pt x="3" y="46"/>
                  <a:pt x="3" y="47"/>
                </a:cubicBezTo>
                <a:cubicBezTo>
                  <a:pt x="3" y="47"/>
                  <a:pt x="3" y="47"/>
                  <a:pt x="2" y="47"/>
                </a:cubicBezTo>
                <a:cubicBezTo>
                  <a:pt x="2" y="47"/>
                  <a:pt x="2" y="47"/>
                  <a:pt x="2" y="48"/>
                </a:cubicBezTo>
                <a:cubicBezTo>
                  <a:pt x="2" y="48"/>
                  <a:pt x="2" y="49"/>
                  <a:pt x="3" y="49"/>
                </a:cubicBezTo>
                <a:cubicBezTo>
                  <a:pt x="3" y="49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3" y="49"/>
                  <a:pt x="3" y="49"/>
                </a:cubicBezTo>
                <a:cubicBezTo>
                  <a:pt x="3" y="50"/>
                  <a:pt x="4" y="50"/>
                  <a:pt x="4" y="50"/>
                </a:cubicBezTo>
                <a:cubicBezTo>
                  <a:pt x="4" y="50"/>
                  <a:pt x="4" y="51"/>
                  <a:pt x="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2"/>
                  <a:pt x="5" y="52"/>
                </a:cubicBezTo>
                <a:cubicBezTo>
                  <a:pt x="5" y="52"/>
                  <a:pt x="4" y="52"/>
                  <a:pt x="4" y="52"/>
                </a:cubicBezTo>
                <a:cubicBezTo>
                  <a:pt x="3" y="52"/>
                  <a:pt x="4" y="53"/>
                  <a:pt x="3" y="53"/>
                </a:cubicBezTo>
                <a:cubicBezTo>
                  <a:pt x="3" y="53"/>
                  <a:pt x="3" y="54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4" y="55"/>
                  <a:pt x="4" y="55"/>
                </a:cubicBezTo>
                <a:cubicBezTo>
                  <a:pt x="4" y="55"/>
                  <a:pt x="5" y="55"/>
                  <a:pt x="5" y="55"/>
                </a:cubicBezTo>
                <a:cubicBezTo>
                  <a:pt x="5" y="55"/>
                  <a:pt x="5" y="56"/>
                  <a:pt x="5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6"/>
                  <a:pt x="7" y="56"/>
                  <a:pt x="7" y="57"/>
                </a:cubicBezTo>
                <a:cubicBezTo>
                  <a:pt x="7" y="57"/>
                  <a:pt x="7" y="57"/>
                  <a:pt x="7" y="58"/>
                </a:cubicBezTo>
                <a:cubicBezTo>
                  <a:pt x="7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9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1" y="59"/>
                  <a:pt x="71" y="59"/>
                </a:cubicBezTo>
                <a:cubicBezTo>
                  <a:pt x="71" y="59"/>
                  <a:pt x="71" y="59"/>
                  <a:pt x="72" y="59"/>
                </a:cubicBezTo>
                <a:cubicBezTo>
                  <a:pt x="72" y="59"/>
                  <a:pt x="72" y="60"/>
                  <a:pt x="72" y="60"/>
                </a:cubicBezTo>
                <a:cubicBezTo>
                  <a:pt x="72" y="61"/>
                  <a:pt x="72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2" y="61"/>
                </a:cubicBezTo>
                <a:cubicBezTo>
                  <a:pt x="72" y="62"/>
                  <a:pt x="72" y="61"/>
                  <a:pt x="72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4" y="61"/>
                </a:cubicBezTo>
                <a:cubicBezTo>
                  <a:pt x="74" y="61"/>
                  <a:pt x="74" y="61"/>
                  <a:pt x="75" y="61"/>
                </a:cubicBezTo>
                <a:cubicBezTo>
                  <a:pt x="75" y="61"/>
                  <a:pt x="75" y="61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3"/>
                  <a:pt x="77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8" y="63"/>
                  <a:pt x="78" y="62"/>
                  <a:pt x="79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2" y="63"/>
                  <a:pt x="82" y="63"/>
                </a:cubicBezTo>
                <a:cubicBezTo>
                  <a:pt x="82" y="63"/>
                  <a:pt x="82" y="63"/>
                  <a:pt x="83" y="62"/>
                </a:cubicBezTo>
                <a:cubicBezTo>
                  <a:pt x="83" y="62"/>
                  <a:pt x="83" y="62"/>
                  <a:pt x="83" y="6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8" name="Freeform 182">
            <a:extLst>
              <a:ext uri="{FF2B5EF4-FFF2-40B4-BE49-F238E27FC236}">
                <a16:creationId xmlns:a16="http://schemas.microsoft.com/office/drawing/2014/main" id="{7A8CB060-520F-3248-AF47-4E277B319C6A}"/>
              </a:ext>
            </a:extLst>
          </p:cNvPr>
          <p:cNvSpPr>
            <a:spLocks/>
          </p:cNvSpPr>
          <p:nvPr/>
        </p:nvSpPr>
        <p:spPr bwMode="auto">
          <a:xfrm>
            <a:off x="3598890" y="221132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9" name="Freeform 183">
            <a:extLst>
              <a:ext uri="{FF2B5EF4-FFF2-40B4-BE49-F238E27FC236}">
                <a16:creationId xmlns:a16="http://schemas.microsoft.com/office/drawing/2014/main" id="{6B073027-59E9-2D4C-A5A7-EBBD9AD607C8}"/>
              </a:ext>
            </a:extLst>
          </p:cNvPr>
          <p:cNvSpPr>
            <a:spLocks/>
          </p:cNvSpPr>
          <p:nvPr/>
        </p:nvSpPr>
        <p:spPr bwMode="auto">
          <a:xfrm>
            <a:off x="2938876" y="1731688"/>
            <a:ext cx="207325" cy="50001"/>
          </a:xfrm>
          <a:custGeom>
            <a:avLst/>
            <a:gdLst>
              <a:gd name="T0" fmla="*/ 1 w 16"/>
              <a:gd name="T1" fmla="*/ 4 h 4"/>
              <a:gd name="T2" fmla="*/ 2 w 16"/>
              <a:gd name="T3" fmla="*/ 4 h 4"/>
              <a:gd name="T4" fmla="*/ 3 w 16"/>
              <a:gd name="T5" fmla="*/ 4 h 4"/>
              <a:gd name="T6" fmla="*/ 4 w 16"/>
              <a:gd name="T7" fmla="*/ 4 h 4"/>
              <a:gd name="T8" fmla="*/ 5 w 16"/>
              <a:gd name="T9" fmla="*/ 4 h 4"/>
              <a:gd name="T10" fmla="*/ 6 w 16"/>
              <a:gd name="T11" fmla="*/ 3 h 4"/>
              <a:gd name="T12" fmla="*/ 7 w 16"/>
              <a:gd name="T13" fmla="*/ 3 h 4"/>
              <a:gd name="T14" fmla="*/ 7 w 16"/>
              <a:gd name="T15" fmla="*/ 3 h 4"/>
              <a:gd name="T16" fmla="*/ 8 w 16"/>
              <a:gd name="T17" fmla="*/ 3 h 4"/>
              <a:gd name="T18" fmla="*/ 9 w 16"/>
              <a:gd name="T19" fmla="*/ 3 h 4"/>
              <a:gd name="T20" fmla="*/ 9 w 16"/>
              <a:gd name="T21" fmla="*/ 3 h 4"/>
              <a:gd name="T22" fmla="*/ 11 w 16"/>
              <a:gd name="T23" fmla="*/ 3 h 4"/>
              <a:gd name="T24" fmla="*/ 12 w 16"/>
              <a:gd name="T25" fmla="*/ 2 h 4"/>
              <a:gd name="T26" fmla="*/ 13 w 16"/>
              <a:gd name="T27" fmla="*/ 2 h 4"/>
              <a:gd name="T28" fmla="*/ 14 w 16"/>
              <a:gd name="T29" fmla="*/ 2 h 4"/>
              <a:gd name="T30" fmla="*/ 15 w 16"/>
              <a:gd name="T31" fmla="*/ 1 h 4"/>
              <a:gd name="T32" fmla="*/ 16 w 16"/>
              <a:gd name="T33" fmla="*/ 1 h 4"/>
              <a:gd name="T34" fmla="*/ 16 w 16"/>
              <a:gd name="T35" fmla="*/ 1 h 4"/>
              <a:gd name="T36" fmla="*/ 15 w 16"/>
              <a:gd name="T37" fmla="*/ 0 h 4"/>
              <a:gd name="T38" fmla="*/ 14 w 16"/>
              <a:gd name="T39" fmla="*/ 0 h 4"/>
              <a:gd name="T40" fmla="*/ 13 w 16"/>
              <a:gd name="T41" fmla="*/ 1 h 4"/>
              <a:gd name="T42" fmla="*/ 12 w 16"/>
              <a:gd name="T43" fmla="*/ 1 h 4"/>
              <a:gd name="T44" fmla="*/ 11 w 16"/>
              <a:gd name="T45" fmla="*/ 1 h 4"/>
              <a:gd name="T46" fmla="*/ 10 w 16"/>
              <a:gd name="T47" fmla="*/ 1 h 4"/>
              <a:gd name="T48" fmla="*/ 9 w 16"/>
              <a:gd name="T49" fmla="*/ 0 h 4"/>
              <a:gd name="T50" fmla="*/ 8 w 16"/>
              <a:gd name="T51" fmla="*/ 0 h 4"/>
              <a:gd name="T52" fmla="*/ 8 w 16"/>
              <a:gd name="T53" fmla="*/ 1 h 4"/>
              <a:gd name="T54" fmla="*/ 6 w 16"/>
              <a:gd name="T55" fmla="*/ 1 h 4"/>
              <a:gd name="T56" fmla="*/ 5 w 16"/>
              <a:gd name="T57" fmla="*/ 2 h 4"/>
              <a:gd name="T58" fmla="*/ 4 w 16"/>
              <a:gd name="T59" fmla="*/ 2 h 4"/>
              <a:gd name="T60" fmla="*/ 3 w 16"/>
              <a:gd name="T61" fmla="*/ 2 h 4"/>
              <a:gd name="T62" fmla="*/ 2 w 16"/>
              <a:gd name="T63" fmla="*/ 3 h 4"/>
              <a:gd name="T64" fmla="*/ 1 w 16"/>
              <a:gd name="T65" fmla="*/ 3 h 4"/>
              <a:gd name="T66" fmla="*/ 0 w 16"/>
              <a:gd name="T67" fmla="*/ 3 h 4"/>
              <a:gd name="T68" fmla="*/ 0 w 16"/>
              <a:gd name="T69" fmla="*/ 4 h 4"/>
              <a:gd name="T70" fmla="*/ 1 w 16"/>
              <a:gd name="T7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" h="4">
                <a:moveTo>
                  <a:pt x="1" y="4"/>
                </a:move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4"/>
                  <a:pt x="10" y="3"/>
                  <a:pt x="11" y="3"/>
                </a:cubicBezTo>
                <a:cubicBezTo>
                  <a:pt x="11" y="3"/>
                  <a:pt x="11" y="2"/>
                  <a:pt x="12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3" y="2"/>
                  <a:pt x="13" y="2"/>
                  <a:pt x="14" y="2"/>
                </a:cubicBezTo>
                <a:cubicBezTo>
                  <a:pt x="14" y="1"/>
                  <a:pt x="14" y="1"/>
                  <a:pt x="15" y="1"/>
                </a:cubicBezTo>
                <a:cubicBezTo>
                  <a:pt x="15" y="1"/>
                  <a:pt x="15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0" name="Freeform 184">
            <a:extLst>
              <a:ext uri="{FF2B5EF4-FFF2-40B4-BE49-F238E27FC236}">
                <a16:creationId xmlns:a16="http://schemas.microsoft.com/office/drawing/2014/main" id="{A733FF7D-FAB8-5B48-9BDB-75EE662EA754}"/>
              </a:ext>
            </a:extLst>
          </p:cNvPr>
          <p:cNvSpPr>
            <a:spLocks/>
          </p:cNvSpPr>
          <p:nvPr/>
        </p:nvSpPr>
        <p:spPr bwMode="auto">
          <a:xfrm>
            <a:off x="2720138" y="1820578"/>
            <a:ext cx="283408" cy="100002"/>
          </a:xfrm>
          <a:custGeom>
            <a:avLst/>
            <a:gdLst>
              <a:gd name="T0" fmla="*/ 1 w 22"/>
              <a:gd name="T1" fmla="*/ 7 h 8"/>
              <a:gd name="T2" fmla="*/ 1 w 22"/>
              <a:gd name="T3" fmla="*/ 7 h 8"/>
              <a:gd name="T4" fmla="*/ 1 w 22"/>
              <a:gd name="T5" fmla="*/ 8 h 8"/>
              <a:gd name="T6" fmla="*/ 2 w 22"/>
              <a:gd name="T7" fmla="*/ 8 h 8"/>
              <a:gd name="T8" fmla="*/ 4 w 22"/>
              <a:gd name="T9" fmla="*/ 8 h 8"/>
              <a:gd name="T10" fmla="*/ 5 w 22"/>
              <a:gd name="T11" fmla="*/ 7 h 8"/>
              <a:gd name="T12" fmla="*/ 6 w 22"/>
              <a:gd name="T13" fmla="*/ 7 h 8"/>
              <a:gd name="T14" fmla="*/ 7 w 22"/>
              <a:gd name="T15" fmla="*/ 7 h 8"/>
              <a:gd name="T16" fmla="*/ 8 w 22"/>
              <a:gd name="T17" fmla="*/ 6 h 8"/>
              <a:gd name="T18" fmla="*/ 9 w 22"/>
              <a:gd name="T19" fmla="*/ 5 h 8"/>
              <a:gd name="T20" fmla="*/ 10 w 22"/>
              <a:gd name="T21" fmla="*/ 5 h 8"/>
              <a:gd name="T22" fmla="*/ 12 w 22"/>
              <a:gd name="T23" fmla="*/ 5 h 8"/>
              <a:gd name="T24" fmla="*/ 13 w 22"/>
              <a:gd name="T25" fmla="*/ 4 h 8"/>
              <a:gd name="T26" fmla="*/ 14 w 22"/>
              <a:gd name="T27" fmla="*/ 4 h 8"/>
              <a:gd name="T28" fmla="*/ 16 w 22"/>
              <a:gd name="T29" fmla="*/ 3 h 8"/>
              <a:gd name="T30" fmla="*/ 17 w 22"/>
              <a:gd name="T31" fmla="*/ 3 h 8"/>
              <a:gd name="T32" fmla="*/ 19 w 22"/>
              <a:gd name="T33" fmla="*/ 3 h 8"/>
              <a:gd name="T34" fmla="*/ 20 w 22"/>
              <a:gd name="T35" fmla="*/ 3 h 8"/>
              <a:gd name="T36" fmla="*/ 21 w 22"/>
              <a:gd name="T37" fmla="*/ 2 h 8"/>
              <a:gd name="T38" fmla="*/ 21 w 22"/>
              <a:gd name="T39" fmla="*/ 2 h 8"/>
              <a:gd name="T40" fmla="*/ 21 w 22"/>
              <a:gd name="T41" fmla="*/ 2 h 8"/>
              <a:gd name="T42" fmla="*/ 21 w 22"/>
              <a:gd name="T43" fmla="*/ 2 h 8"/>
              <a:gd name="T44" fmla="*/ 21 w 22"/>
              <a:gd name="T45" fmla="*/ 1 h 8"/>
              <a:gd name="T46" fmla="*/ 20 w 22"/>
              <a:gd name="T47" fmla="*/ 1 h 8"/>
              <a:gd name="T48" fmla="*/ 19 w 22"/>
              <a:gd name="T49" fmla="*/ 0 h 8"/>
              <a:gd name="T50" fmla="*/ 18 w 22"/>
              <a:gd name="T51" fmla="*/ 1 h 8"/>
              <a:gd name="T52" fmla="*/ 16 w 22"/>
              <a:gd name="T53" fmla="*/ 1 h 8"/>
              <a:gd name="T54" fmla="*/ 15 w 22"/>
              <a:gd name="T55" fmla="*/ 1 h 8"/>
              <a:gd name="T56" fmla="*/ 14 w 22"/>
              <a:gd name="T57" fmla="*/ 0 h 8"/>
              <a:gd name="T58" fmla="*/ 13 w 22"/>
              <a:gd name="T59" fmla="*/ 0 h 8"/>
              <a:gd name="T60" fmla="*/ 12 w 22"/>
              <a:gd name="T61" fmla="*/ 0 h 8"/>
              <a:gd name="T62" fmla="*/ 10 w 22"/>
              <a:gd name="T63" fmla="*/ 0 h 8"/>
              <a:gd name="T64" fmla="*/ 8 w 22"/>
              <a:gd name="T65" fmla="*/ 0 h 8"/>
              <a:gd name="T66" fmla="*/ 8 w 22"/>
              <a:gd name="T67" fmla="*/ 1 h 8"/>
              <a:gd name="T68" fmla="*/ 8 w 22"/>
              <a:gd name="T69" fmla="*/ 2 h 8"/>
              <a:gd name="T70" fmla="*/ 7 w 22"/>
              <a:gd name="T71" fmla="*/ 2 h 8"/>
              <a:gd name="T72" fmla="*/ 6 w 22"/>
              <a:gd name="T73" fmla="*/ 3 h 8"/>
              <a:gd name="T74" fmla="*/ 4 w 22"/>
              <a:gd name="T75" fmla="*/ 3 h 8"/>
              <a:gd name="T76" fmla="*/ 3 w 22"/>
              <a:gd name="T77" fmla="*/ 4 h 8"/>
              <a:gd name="T78" fmla="*/ 2 w 22"/>
              <a:gd name="T79" fmla="*/ 5 h 8"/>
              <a:gd name="T80" fmla="*/ 1 w 22"/>
              <a:gd name="T81" fmla="*/ 5 h 8"/>
              <a:gd name="T82" fmla="*/ 0 w 22"/>
              <a:gd name="T83" fmla="*/ 5 h 8"/>
              <a:gd name="T84" fmla="*/ 0 w 22"/>
              <a:gd name="T85" fmla="*/ 6 h 8"/>
              <a:gd name="T86" fmla="*/ 1 w 22"/>
              <a:gd name="T8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" h="8"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2" y="8"/>
                  <a:pt x="2" y="8"/>
                </a:cubicBezTo>
                <a:cubicBezTo>
                  <a:pt x="3" y="8"/>
                  <a:pt x="3" y="8"/>
                  <a:pt x="4" y="8"/>
                </a:cubicBezTo>
                <a:cubicBezTo>
                  <a:pt x="4" y="8"/>
                  <a:pt x="4" y="7"/>
                  <a:pt x="5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8" y="7"/>
                  <a:pt x="8" y="6"/>
                </a:cubicBezTo>
                <a:cubicBezTo>
                  <a:pt x="9" y="6"/>
                  <a:pt x="9" y="6"/>
                  <a:pt x="9" y="5"/>
                </a:cubicBezTo>
                <a:cubicBezTo>
                  <a:pt x="10" y="5"/>
                  <a:pt x="10" y="6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5"/>
                  <a:pt x="12" y="4"/>
                  <a:pt x="13" y="4"/>
                </a:cubicBezTo>
                <a:cubicBezTo>
                  <a:pt x="13" y="4"/>
                  <a:pt x="14" y="4"/>
                  <a:pt x="14" y="4"/>
                </a:cubicBezTo>
                <a:cubicBezTo>
                  <a:pt x="15" y="4"/>
                  <a:pt x="15" y="4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1"/>
                  <a:pt x="18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6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1" name="Freeform 185">
            <a:extLst>
              <a:ext uri="{FF2B5EF4-FFF2-40B4-BE49-F238E27FC236}">
                <a16:creationId xmlns:a16="http://schemas.microsoft.com/office/drawing/2014/main" id="{6BA09B13-3F09-EF41-AB37-446090751A87}"/>
              </a:ext>
            </a:extLst>
          </p:cNvPr>
          <p:cNvSpPr>
            <a:spLocks/>
          </p:cNvSpPr>
          <p:nvPr/>
        </p:nvSpPr>
        <p:spPr bwMode="auto">
          <a:xfrm>
            <a:off x="2822850" y="1857616"/>
            <a:ext cx="401335" cy="151854"/>
          </a:xfrm>
          <a:custGeom>
            <a:avLst/>
            <a:gdLst>
              <a:gd name="T0" fmla="*/ 28 w 31"/>
              <a:gd name="T1" fmla="*/ 8 h 12"/>
              <a:gd name="T2" fmla="*/ 30 w 31"/>
              <a:gd name="T3" fmla="*/ 8 h 12"/>
              <a:gd name="T4" fmla="*/ 31 w 31"/>
              <a:gd name="T5" fmla="*/ 7 h 12"/>
              <a:gd name="T6" fmla="*/ 29 w 31"/>
              <a:gd name="T7" fmla="*/ 7 h 12"/>
              <a:gd name="T8" fmla="*/ 27 w 31"/>
              <a:gd name="T9" fmla="*/ 6 h 12"/>
              <a:gd name="T10" fmla="*/ 27 w 31"/>
              <a:gd name="T11" fmla="*/ 5 h 12"/>
              <a:gd name="T12" fmla="*/ 28 w 31"/>
              <a:gd name="T13" fmla="*/ 4 h 12"/>
              <a:gd name="T14" fmla="*/ 29 w 31"/>
              <a:gd name="T15" fmla="*/ 2 h 12"/>
              <a:gd name="T16" fmla="*/ 29 w 31"/>
              <a:gd name="T17" fmla="*/ 1 h 12"/>
              <a:gd name="T18" fmla="*/ 27 w 31"/>
              <a:gd name="T19" fmla="*/ 0 h 12"/>
              <a:gd name="T20" fmla="*/ 25 w 31"/>
              <a:gd name="T21" fmla="*/ 0 h 12"/>
              <a:gd name="T22" fmla="*/ 24 w 31"/>
              <a:gd name="T23" fmla="*/ 2 h 12"/>
              <a:gd name="T24" fmla="*/ 24 w 31"/>
              <a:gd name="T25" fmla="*/ 3 h 12"/>
              <a:gd name="T26" fmla="*/ 22 w 31"/>
              <a:gd name="T27" fmla="*/ 4 h 12"/>
              <a:gd name="T28" fmla="*/ 23 w 31"/>
              <a:gd name="T29" fmla="*/ 2 h 12"/>
              <a:gd name="T30" fmla="*/ 21 w 31"/>
              <a:gd name="T31" fmla="*/ 1 h 12"/>
              <a:gd name="T32" fmla="*/ 20 w 31"/>
              <a:gd name="T33" fmla="*/ 1 h 12"/>
              <a:gd name="T34" fmla="*/ 18 w 31"/>
              <a:gd name="T35" fmla="*/ 1 h 12"/>
              <a:gd name="T36" fmla="*/ 17 w 31"/>
              <a:gd name="T37" fmla="*/ 1 h 12"/>
              <a:gd name="T38" fmla="*/ 15 w 31"/>
              <a:gd name="T39" fmla="*/ 1 h 12"/>
              <a:gd name="T40" fmla="*/ 14 w 31"/>
              <a:gd name="T41" fmla="*/ 2 h 12"/>
              <a:gd name="T42" fmla="*/ 14 w 31"/>
              <a:gd name="T43" fmla="*/ 0 h 12"/>
              <a:gd name="T44" fmla="*/ 11 w 31"/>
              <a:gd name="T45" fmla="*/ 1 h 12"/>
              <a:gd name="T46" fmla="*/ 8 w 31"/>
              <a:gd name="T47" fmla="*/ 2 h 12"/>
              <a:gd name="T48" fmla="*/ 5 w 31"/>
              <a:gd name="T49" fmla="*/ 2 h 12"/>
              <a:gd name="T50" fmla="*/ 3 w 31"/>
              <a:gd name="T51" fmla="*/ 3 h 12"/>
              <a:gd name="T52" fmla="*/ 4 w 31"/>
              <a:gd name="T53" fmla="*/ 4 h 12"/>
              <a:gd name="T54" fmla="*/ 5 w 31"/>
              <a:gd name="T55" fmla="*/ 5 h 12"/>
              <a:gd name="T56" fmla="*/ 3 w 31"/>
              <a:gd name="T57" fmla="*/ 5 h 12"/>
              <a:gd name="T58" fmla="*/ 2 w 31"/>
              <a:gd name="T59" fmla="*/ 6 h 12"/>
              <a:gd name="T60" fmla="*/ 2 w 31"/>
              <a:gd name="T61" fmla="*/ 6 h 12"/>
              <a:gd name="T62" fmla="*/ 4 w 31"/>
              <a:gd name="T63" fmla="*/ 6 h 12"/>
              <a:gd name="T64" fmla="*/ 5 w 31"/>
              <a:gd name="T65" fmla="*/ 6 h 12"/>
              <a:gd name="T66" fmla="*/ 8 w 31"/>
              <a:gd name="T67" fmla="*/ 6 h 12"/>
              <a:gd name="T68" fmla="*/ 10 w 31"/>
              <a:gd name="T69" fmla="*/ 6 h 12"/>
              <a:gd name="T70" fmla="*/ 11 w 31"/>
              <a:gd name="T71" fmla="*/ 7 h 12"/>
              <a:gd name="T72" fmla="*/ 9 w 31"/>
              <a:gd name="T73" fmla="*/ 8 h 12"/>
              <a:gd name="T74" fmla="*/ 5 w 31"/>
              <a:gd name="T75" fmla="*/ 8 h 12"/>
              <a:gd name="T76" fmla="*/ 2 w 31"/>
              <a:gd name="T77" fmla="*/ 8 h 12"/>
              <a:gd name="T78" fmla="*/ 0 w 31"/>
              <a:gd name="T79" fmla="*/ 8 h 12"/>
              <a:gd name="T80" fmla="*/ 2 w 31"/>
              <a:gd name="T81" fmla="*/ 9 h 12"/>
              <a:gd name="T82" fmla="*/ 5 w 31"/>
              <a:gd name="T83" fmla="*/ 9 h 12"/>
              <a:gd name="T84" fmla="*/ 5 w 31"/>
              <a:gd name="T85" fmla="*/ 10 h 12"/>
              <a:gd name="T86" fmla="*/ 5 w 31"/>
              <a:gd name="T87" fmla="*/ 11 h 12"/>
              <a:gd name="T88" fmla="*/ 8 w 31"/>
              <a:gd name="T89" fmla="*/ 11 h 12"/>
              <a:gd name="T90" fmla="*/ 10 w 31"/>
              <a:gd name="T91" fmla="*/ 11 h 12"/>
              <a:gd name="T92" fmla="*/ 13 w 31"/>
              <a:gd name="T93" fmla="*/ 10 h 12"/>
              <a:gd name="T94" fmla="*/ 16 w 31"/>
              <a:gd name="T95" fmla="*/ 10 h 12"/>
              <a:gd name="T96" fmla="*/ 18 w 31"/>
              <a:gd name="T97" fmla="*/ 10 h 12"/>
              <a:gd name="T98" fmla="*/ 20 w 31"/>
              <a:gd name="T99" fmla="*/ 10 h 12"/>
              <a:gd name="T100" fmla="*/ 23 w 31"/>
              <a:gd name="T101" fmla="*/ 10 h 12"/>
              <a:gd name="T102" fmla="*/ 26 w 31"/>
              <a:gd name="T103" fmla="*/ 10 h 12"/>
              <a:gd name="T104" fmla="*/ 27 w 31"/>
              <a:gd name="T105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" h="12">
                <a:moveTo>
                  <a:pt x="27" y="9"/>
                </a:move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8"/>
                  <a:pt x="29" y="8"/>
                  <a:pt x="30" y="8"/>
                </a:cubicBezTo>
                <a:cubicBezTo>
                  <a:pt x="30" y="8"/>
                  <a:pt x="30" y="8"/>
                  <a:pt x="31" y="8"/>
                </a:cubicBezTo>
                <a:cubicBezTo>
                  <a:pt x="31" y="8"/>
                  <a:pt x="31" y="8"/>
                  <a:pt x="31" y="7"/>
                </a:cubicBezTo>
                <a:cubicBezTo>
                  <a:pt x="31" y="7"/>
                  <a:pt x="31" y="7"/>
                  <a:pt x="30" y="7"/>
                </a:cubicBezTo>
                <a:cubicBezTo>
                  <a:pt x="30" y="7"/>
                  <a:pt x="30" y="7"/>
                  <a:pt x="29" y="7"/>
                </a:cubicBezTo>
                <a:cubicBezTo>
                  <a:pt x="29" y="6"/>
                  <a:pt x="29" y="6"/>
                  <a:pt x="28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5"/>
                  <a:pt x="27" y="5"/>
                </a:cubicBezTo>
                <a:cubicBezTo>
                  <a:pt x="27" y="5"/>
                  <a:pt x="27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29" y="2"/>
                  <a:pt x="29" y="2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1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2" y="1"/>
                  <a:pt x="22" y="1"/>
                </a:cubicBezTo>
                <a:cubicBezTo>
                  <a:pt x="22" y="1"/>
                  <a:pt x="22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19" y="1"/>
                  <a:pt x="19" y="1"/>
                </a:cubicBezTo>
                <a:cubicBezTo>
                  <a:pt x="19" y="1"/>
                  <a:pt x="18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5" y="1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7"/>
                  <a:pt x="8" y="8"/>
                  <a:pt x="7" y="8"/>
                </a:cubicBezTo>
                <a:cubicBezTo>
                  <a:pt x="6" y="8"/>
                  <a:pt x="6" y="7"/>
                  <a:pt x="5" y="8"/>
                </a:cubicBezTo>
                <a:cubicBezTo>
                  <a:pt x="4" y="8"/>
                  <a:pt x="4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1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10"/>
                  <a:pt x="6" y="10"/>
                  <a:pt x="5" y="10"/>
                </a:cubicBezTo>
                <a:cubicBezTo>
                  <a:pt x="5" y="11"/>
                  <a:pt x="5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1"/>
                  <a:pt x="7" y="11"/>
                </a:cubicBezTo>
                <a:cubicBezTo>
                  <a:pt x="7" y="12"/>
                  <a:pt x="7" y="12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1"/>
                  <a:pt x="11" y="11"/>
                  <a:pt x="12" y="11"/>
                </a:cubicBezTo>
                <a:cubicBezTo>
                  <a:pt x="12" y="10"/>
                  <a:pt x="12" y="10"/>
                  <a:pt x="13" y="10"/>
                </a:cubicBezTo>
                <a:cubicBezTo>
                  <a:pt x="14" y="10"/>
                  <a:pt x="14" y="10"/>
                  <a:pt x="15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0" y="9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2" y="11"/>
                  <a:pt x="22" y="10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5" y="10"/>
                  <a:pt x="25" y="10"/>
                  <a:pt x="26" y="10"/>
                </a:cubicBezTo>
                <a:cubicBezTo>
                  <a:pt x="27" y="10"/>
                  <a:pt x="28" y="10"/>
                  <a:pt x="28" y="10"/>
                </a:cubicBezTo>
                <a:cubicBezTo>
                  <a:pt x="28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2" name="Freeform 186">
            <a:extLst>
              <a:ext uri="{FF2B5EF4-FFF2-40B4-BE49-F238E27FC236}">
                <a16:creationId xmlns:a16="http://schemas.microsoft.com/office/drawing/2014/main" id="{925BF1BE-8C8C-DE45-8A9F-F24C0AE6ABAD}"/>
              </a:ext>
            </a:extLst>
          </p:cNvPr>
          <p:cNvSpPr>
            <a:spLocks/>
          </p:cNvSpPr>
          <p:nvPr/>
        </p:nvSpPr>
        <p:spPr bwMode="auto">
          <a:xfrm>
            <a:off x="3197556" y="1705761"/>
            <a:ext cx="39944" cy="25926"/>
          </a:xfrm>
          <a:custGeom>
            <a:avLst/>
            <a:gdLst>
              <a:gd name="T0" fmla="*/ 0 w 3"/>
              <a:gd name="T1" fmla="*/ 2 h 2"/>
              <a:gd name="T2" fmla="*/ 1 w 3"/>
              <a:gd name="T3" fmla="*/ 2 h 2"/>
              <a:gd name="T4" fmla="*/ 1 w 3"/>
              <a:gd name="T5" fmla="*/ 2 h 2"/>
              <a:gd name="T6" fmla="*/ 2 w 3"/>
              <a:gd name="T7" fmla="*/ 2 h 2"/>
              <a:gd name="T8" fmla="*/ 3 w 3"/>
              <a:gd name="T9" fmla="*/ 1 h 2"/>
              <a:gd name="T10" fmla="*/ 1 w 3"/>
              <a:gd name="T11" fmla="*/ 1 h 2"/>
              <a:gd name="T12" fmla="*/ 0 w 3"/>
              <a:gd name="T13" fmla="*/ 1 h 2"/>
              <a:gd name="T14" fmla="*/ 0 w 3"/>
              <a:gd name="T15" fmla="*/ 2 h 2"/>
              <a:gd name="T16" fmla="*/ 0 w 3"/>
              <a:gd name="T1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3" name="Freeform 187">
            <a:extLst>
              <a:ext uri="{FF2B5EF4-FFF2-40B4-BE49-F238E27FC236}">
                <a16:creationId xmlns:a16="http://schemas.microsoft.com/office/drawing/2014/main" id="{683E01BE-5C3F-7046-86FB-C933DD47EB20}"/>
              </a:ext>
            </a:extLst>
          </p:cNvPr>
          <p:cNvSpPr>
            <a:spLocks/>
          </p:cNvSpPr>
          <p:nvPr/>
        </p:nvSpPr>
        <p:spPr bwMode="auto">
          <a:xfrm>
            <a:off x="3224185" y="1718724"/>
            <a:ext cx="77985" cy="25926"/>
          </a:xfrm>
          <a:custGeom>
            <a:avLst/>
            <a:gdLst>
              <a:gd name="T0" fmla="*/ 0 w 6"/>
              <a:gd name="T1" fmla="*/ 1 h 2"/>
              <a:gd name="T2" fmla="*/ 0 w 6"/>
              <a:gd name="T3" fmla="*/ 2 h 2"/>
              <a:gd name="T4" fmla="*/ 1 w 6"/>
              <a:gd name="T5" fmla="*/ 2 h 2"/>
              <a:gd name="T6" fmla="*/ 2 w 6"/>
              <a:gd name="T7" fmla="*/ 2 h 2"/>
              <a:gd name="T8" fmla="*/ 3 w 6"/>
              <a:gd name="T9" fmla="*/ 2 h 2"/>
              <a:gd name="T10" fmla="*/ 4 w 6"/>
              <a:gd name="T11" fmla="*/ 1 h 2"/>
              <a:gd name="T12" fmla="*/ 5 w 6"/>
              <a:gd name="T13" fmla="*/ 1 h 2"/>
              <a:gd name="T14" fmla="*/ 6 w 6"/>
              <a:gd name="T15" fmla="*/ 1 h 2"/>
              <a:gd name="T16" fmla="*/ 6 w 6"/>
              <a:gd name="T17" fmla="*/ 0 h 2"/>
              <a:gd name="T18" fmla="*/ 5 w 6"/>
              <a:gd name="T19" fmla="*/ 0 h 2"/>
              <a:gd name="T20" fmla="*/ 4 w 6"/>
              <a:gd name="T21" fmla="*/ 0 h 2"/>
              <a:gd name="T22" fmla="*/ 3 w 6"/>
              <a:gd name="T23" fmla="*/ 0 h 2"/>
              <a:gd name="T24" fmla="*/ 1 w 6"/>
              <a:gd name="T25" fmla="*/ 0 h 2"/>
              <a:gd name="T26" fmla="*/ 1 w 6"/>
              <a:gd name="T27" fmla="*/ 1 h 2"/>
              <a:gd name="T28" fmla="*/ 0 w 6"/>
              <a:gd name="T2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4" y="2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4" name="Freeform 188">
            <a:extLst>
              <a:ext uri="{FF2B5EF4-FFF2-40B4-BE49-F238E27FC236}">
                <a16:creationId xmlns:a16="http://schemas.microsoft.com/office/drawing/2014/main" id="{C27F8AB8-013B-5147-8A71-B7A4B2BE8AA1}"/>
              </a:ext>
            </a:extLst>
          </p:cNvPr>
          <p:cNvSpPr>
            <a:spLocks/>
          </p:cNvSpPr>
          <p:nvPr/>
        </p:nvSpPr>
        <p:spPr bwMode="auto">
          <a:xfrm>
            <a:off x="3262226" y="1694650"/>
            <a:ext cx="77985" cy="24075"/>
          </a:xfrm>
          <a:custGeom>
            <a:avLst/>
            <a:gdLst>
              <a:gd name="T0" fmla="*/ 1 w 6"/>
              <a:gd name="T1" fmla="*/ 2 h 2"/>
              <a:gd name="T2" fmla="*/ 1 w 6"/>
              <a:gd name="T3" fmla="*/ 2 h 2"/>
              <a:gd name="T4" fmla="*/ 3 w 6"/>
              <a:gd name="T5" fmla="*/ 1 h 2"/>
              <a:gd name="T6" fmla="*/ 3 w 6"/>
              <a:gd name="T7" fmla="*/ 2 h 2"/>
              <a:gd name="T8" fmla="*/ 5 w 6"/>
              <a:gd name="T9" fmla="*/ 2 h 2"/>
              <a:gd name="T10" fmla="*/ 5 w 6"/>
              <a:gd name="T11" fmla="*/ 1 h 2"/>
              <a:gd name="T12" fmla="*/ 5 w 6"/>
              <a:gd name="T13" fmla="*/ 0 h 2"/>
              <a:gd name="T14" fmla="*/ 4 w 6"/>
              <a:gd name="T15" fmla="*/ 0 h 2"/>
              <a:gd name="T16" fmla="*/ 3 w 6"/>
              <a:gd name="T17" fmla="*/ 0 h 2"/>
              <a:gd name="T18" fmla="*/ 2 w 6"/>
              <a:gd name="T19" fmla="*/ 0 h 2"/>
              <a:gd name="T20" fmla="*/ 1 w 6"/>
              <a:gd name="T21" fmla="*/ 1 h 2"/>
              <a:gd name="T22" fmla="*/ 0 w 6"/>
              <a:gd name="T23" fmla="*/ 1 h 2"/>
              <a:gd name="T24" fmla="*/ 1 w 6"/>
              <a:gd name="T2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5" name="Freeform 189">
            <a:extLst>
              <a:ext uri="{FF2B5EF4-FFF2-40B4-BE49-F238E27FC236}">
                <a16:creationId xmlns:a16="http://schemas.microsoft.com/office/drawing/2014/main" id="{A3925C15-FE58-DC41-852F-DCBB624A0A3A}"/>
              </a:ext>
            </a:extLst>
          </p:cNvPr>
          <p:cNvSpPr>
            <a:spLocks/>
          </p:cNvSpPr>
          <p:nvPr/>
        </p:nvSpPr>
        <p:spPr bwMode="auto">
          <a:xfrm>
            <a:off x="3016860" y="1757614"/>
            <a:ext cx="285309" cy="75928"/>
          </a:xfrm>
          <a:custGeom>
            <a:avLst/>
            <a:gdLst>
              <a:gd name="T0" fmla="*/ 9 w 22"/>
              <a:gd name="T1" fmla="*/ 1 h 6"/>
              <a:gd name="T2" fmla="*/ 8 w 22"/>
              <a:gd name="T3" fmla="*/ 1 h 6"/>
              <a:gd name="T4" fmla="*/ 7 w 22"/>
              <a:gd name="T5" fmla="*/ 1 h 6"/>
              <a:gd name="T6" fmla="*/ 6 w 22"/>
              <a:gd name="T7" fmla="*/ 1 h 6"/>
              <a:gd name="T8" fmla="*/ 5 w 22"/>
              <a:gd name="T9" fmla="*/ 2 h 6"/>
              <a:gd name="T10" fmla="*/ 4 w 22"/>
              <a:gd name="T11" fmla="*/ 2 h 6"/>
              <a:gd name="T12" fmla="*/ 3 w 22"/>
              <a:gd name="T13" fmla="*/ 3 h 6"/>
              <a:gd name="T14" fmla="*/ 2 w 22"/>
              <a:gd name="T15" fmla="*/ 3 h 6"/>
              <a:gd name="T16" fmla="*/ 1 w 22"/>
              <a:gd name="T17" fmla="*/ 3 h 6"/>
              <a:gd name="T18" fmla="*/ 0 w 22"/>
              <a:gd name="T19" fmla="*/ 3 h 6"/>
              <a:gd name="T20" fmla="*/ 0 w 22"/>
              <a:gd name="T21" fmla="*/ 4 h 6"/>
              <a:gd name="T22" fmla="*/ 1 w 22"/>
              <a:gd name="T23" fmla="*/ 4 h 6"/>
              <a:gd name="T24" fmla="*/ 2 w 22"/>
              <a:gd name="T25" fmla="*/ 4 h 6"/>
              <a:gd name="T26" fmla="*/ 2 w 22"/>
              <a:gd name="T27" fmla="*/ 4 h 6"/>
              <a:gd name="T28" fmla="*/ 4 w 22"/>
              <a:gd name="T29" fmla="*/ 3 h 6"/>
              <a:gd name="T30" fmla="*/ 4 w 22"/>
              <a:gd name="T31" fmla="*/ 4 h 6"/>
              <a:gd name="T32" fmla="*/ 5 w 22"/>
              <a:gd name="T33" fmla="*/ 3 h 6"/>
              <a:gd name="T34" fmla="*/ 7 w 22"/>
              <a:gd name="T35" fmla="*/ 4 h 6"/>
              <a:gd name="T36" fmla="*/ 6 w 22"/>
              <a:gd name="T37" fmla="*/ 4 h 6"/>
              <a:gd name="T38" fmla="*/ 5 w 22"/>
              <a:gd name="T39" fmla="*/ 4 h 6"/>
              <a:gd name="T40" fmla="*/ 4 w 22"/>
              <a:gd name="T41" fmla="*/ 4 h 6"/>
              <a:gd name="T42" fmla="*/ 4 w 22"/>
              <a:gd name="T43" fmla="*/ 5 h 6"/>
              <a:gd name="T44" fmla="*/ 4 w 22"/>
              <a:gd name="T45" fmla="*/ 5 h 6"/>
              <a:gd name="T46" fmla="*/ 6 w 22"/>
              <a:gd name="T47" fmla="*/ 5 h 6"/>
              <a:gd name="T48" fmla="*/ 7 w 22"/>
              <a:gd name="T49" fmla="*/ 5 h 6"/>
              <a:gd name="T50" fmla="*/ 9 w 22"/>
              <a:gd name="T51" fmla="*/ 5 h 6"/>
              <a:gd name="T52" fmla="*/ 10 w 22"/>
              <a:gd name="T53" fmla="*/ 4 h 6"/>
              <a:gd name="T54" fmla="*/ 12 w 22"/>
              <a:gd name="T55" fmla="*/ 4 h 6"/>
              <a:gd name="T56" fmla="*/ 13 w 22"/>
              <a:gd name="T57" fmla="*/ 4 h 6"/>
              <a:gd name="T58" fmla="*/ 14 w 22"/>
              <a:gd name="T59" fmla="*/ 4 h 6"/>
              <a:gd name="T60" fmla="*/ 16 w 22"/>
              <a:gd name="T61" fmla="*/ 4 h 6"/>
              <a:gd name="T62" fmla="*/ 17 w 22"/>
              <a:gd name="T63" fmla="*/ 4 h 6"/>
              <a:gd name="T64" fmla="*/ 18 w 22"/>
              <a:gd name="T65" fmla="*/ 4 h 6"/>
              <a:gd name="T66" fmla="*/ 19 w 22"/>
              <a:gd name="T67" fmla="*/ 4 h 6"/>
              <a:gd name="T68" fmla="*/ 21 w 22"/>
              <a:gd name="T69" fmla="*/ 3 h 6"/>
              <a:gd name="T70" fmla="*/ 22 w 22"/>
              <a:gd name="T71" fmla="*/ 3 h 6"/>
              <a:gd name="T72" fmla="*/ 22 w 22"/>
              <a:gd name="T73" fmla="*/ 2 h 6"/>
              <a:gd name="T74" fmla="*/ 21 w 22"/>
              <a:gd name="T75" fmla="*/ 1 h 6"/>
              <a:gd name="T76" fmla="*/ 20 w 22"/>
              <a:gd name="T77" fmla="*/ 1 h 6"/>
              <a:gd name="T78" fmla="*/ 19 w 22"/>
              <a:gd name="T79" fmla="*/ 2 h 6"/>
              <a:gd name="T80" fmla="*/ 18 w 22"/>
              <a:gd name="T81" fmla="*/ 2 h 6"/>
              <a:gd name="T82" fmla="*/ 19 w 22"/>
              <a:gd name="T83" fmla="*/ 1 h 6"/>
              <a:gd name="T84" fmla="*/ 19 w 22"/>
              <a:gd name="T85" fmla="*/ 0 h 6"/>
              <a:gd name="T86" fmla="*/ 18 w 22"/>
              <a:gd name="T87" fmla="*/ 0 h 6"/>
              <a:gd name="T88" fmla="*/ 16 w 22"/>
              <a:gd name="T89" fmla="*/ 0 h 6"/>
              <a:gd name="T90" fmla="*/ 15 w 22"/>
              <a:gd name="T91" fmla="*/ 1 h 6"/>
              <a:gd name="T92" fmla="*/ 16 w 22"/>
              <a:gd name="T93" fmla="*/ 2 h 6"/>
              <a:gd name="T94" fmla="*/ 15 w 22"/>
              <a:gd name="T95" fmla="*/ 3 h 6"/>
              <a:gd name="T96" fmla="*/ 14 w 22"/>
              <a:gd name="T97" fmla="*/ 3 h 6"/>
              <a:gd name="T98" fmla="*/ 12 w 22"/>
              <a:gd name="T99" fmla="*/ 2 h 6"/>
              <a:gd name="T100" fmla="*/ 11 w 22"/>
              <a:gd name="T101" fmla="*/ 2 h 6"/>
              <a:gd name="T102" fmla="*/ 10 w 22"/>
              <a:gd name="T103" fmla="*/ 1 h 6"/>
              <a:gd name="T104" fmla="*/ 9 w 22"/>
              <a:gd name="T10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" h="6">
                <a:moveTo>
                  <a:pt x="9" y="1"/>
                </a:move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6"/>
                  <a:pt x="5" y="5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10" y="5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8" y="4"/>
                  <a:pt x="18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3"/>
                  <a:pt x="20" y="3"/>
                  <a:pt x="21" y="3"/>
                </a:cubicBezTo>
                <a:cubicBezTo>
                  <a:pt x="21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2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0"/>
                  <a:pt x="15" y="0"/>
                  <a:pt x="15" y="1"/>
                </a:cubicBezTo>
                <a:cubicBezTo>
                  <a:pt x="15" y="1"/>
                  <a:pt x="16" y="1"/>
                  <a:pt x="16" y="2"/>
                </a:cubicBezTo>
                <a:cubicBezTo>
                  <a:pt x="15" y="2"/>
                  <a:pt x="15" y="3"/>
                  <a:pt x="15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3"/>
                  <a:pt x="13" y="2"/>
                  <a:pt x="12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0" y="1"/>
                </a:cubicBezTo>
                <a:cubicBezTo>
                  <a:pt x="10" y="1"/>
                  <a:pt x="9" y="1"/>
                  <a:pt x="9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6" name="Freeform 190">
            <a:extLst>
              <a:ext uri="{FF2B5EF4-FFF2-40B4-BE49-F238E27FC236}">
                <a16:creationId xmlns:a16="http://schemas.microsoft.com/office/drawing/2014/main" id="{6669B7B8-97DF-A447-A008-D514A123623E}"/>
              </a:ext>
            </a:extLst>
          </p:cNvPr>
          <p:cNvSpPr>
            <a:spLocks/>
          </p:cNvSpPr>
          <p:nvPr/>
        </p:nvSpPr>
        <p:spPr bwMode="auto">
          <a:xfrm>
            <a:off x="3224185" y="1959468"/>
            <a:ext cx="91299" cy="37038"/>
          </a:xfrm>
          <a:custGeom>
            <a:avLst/>
            <a:gdLst>
              <a:gd name="T0" fmla="*/ 1 w 7"/>
              <a:gd name="T1" fmla="*/ 3 h 3"/>
              <a:gd name="T2" fmla="*/ 2 w 7"/>
              <a:gd name="T3" fmla="*/ 2 h 3"/>
              <a:gd name="T4" fmla="*/ 3 w 7"/>
              <a:gd name="T5" fmla="*/ 3 h 3"/>
              <a:gd name="T6" fmla="*/ 4 w 7"/>
              <a:gd name="T7" fmla="*/ 3 h 3"/>
              <a:gd name="T8" fmla="*/ 5 w 7"/>
              <a:gd name="T9" fmla="*/ 3 h 3"/>
              <a:gd name="T10" fmla="*/ 6 w 7"/>
              <a:gd name="T11" fmla="*/ 3 h 3"/>
              <a:gd name="T12" fmla="*/ 7 w 7"/>
              <a:gd name="T13" fmla="*/ 2 h 3"/>
              <a:gd name="T14" fmla="*/ 7 w 7"/>
              <a:gd name="T15" fmla="*/ 1 h 3"/>
              <a:gd name="T16" fmla="*/ 7 w 7"/>
              <a:gd name="T17" fmla="*/ 1 h 3"/>
              <a:gd name="T18" fmla="*/ 6 w 7"/>
              <a:gd name="T19" fmla="*/ 1 h 3"/>
              <a:gd name="T20" fmla="*/ 5 w 7"/>
              <a:gd name="T21" fmla="*/ 0 h 3"/>
              <a:gd name="T22" fmla="*/ 5 w 7"/>
              <a:gd name="T23" fmla="*/ 0 h 3"/>
              <a:gd name="T24" fmla="*/ 4 w 7"/>
              <a:gd name="T25" fmla="*/ 0 h 3"/>
              <a:gd name="T26" fmla="*/ 3 w 7"/>
              <a:gd name="T27" fmla="*/ 0 h 3"/>
              <a:gd name="T28" fmla="*/ 3 w 7"/>
              <a:gd name="T29" fmla="*/ 1 h 3"/>
              <a:gd name="T30" fmla="*/ 2 w 7"/>
              <a:gd name="T31" fmla="*/ 2 h 3"/>
              <a:gd name="T32" fmla="*/ 1 w 7"/>
              <a:gd name="T33" fmla="*/ 2 h 3"/>
              <a:gd name="T34" fmla="*/ 0 w 7"/>
              <a:gd name="T35" fmla="*/ 2 h 3"/>
              <a:gd name="T36" fmla="*/ 1 w 7"/>
              <a:gd name="T3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3">
                <a:moveTo>
                  <a:pt x="1" y="3"/>
                </a:moveTo>
                <a:cubicBezTo>
                  <a:pt x="1" y="3"/>
                  <a:pt x="1" y="2"/>
                  <a:pt x="2" y="2"/>
                </a:cubicBezTo>
                <a:cubicBezTo>
                  <a:pt x="2" y="2"/>
                  <a:pt x="2" y="2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7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1" y="2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7" name="Freeform 191">
            <a:extLst>
              <a:ext uri="{FF2B5EF4-FFF2-40B4-BE49-F238E27FC236}">
                <a16:creationId xmlns:a16="http://schemas.microsoft.com/office/drawing/2014/main" id="{D9F5A6D2-E0A1-254F-AD37-FC3C0F226E16}"/>
              </a:ext>
            </a:extLst>
          </p:cNvPr>
          <p:cNvSpPr>
            <a:spLocks/>
          </p:cNvSpPr>
          <p:nvPr/>
        </p:nvSpPr>
        <p:spPr bwMode="auto">
          <a:xfrm>
            <a:off x="3210870" y="1844652"/>
            <a:ext cx="51356" cy="25926"/>
          </a:xfrm>
          <a:custGeom>
            <a:avLst/>
            <a:gdLst>
              <a:gd name="T0" fmla="*/ 3 w 4"/>
              <a:gd name="T1" fmla="*/ 1 h 2"/>
              <a:gd name="T2" fmla="*/ 4 w 4"/>
              <a:gd name="T3" fmla="*/ 1 h 2"/>
              <a:gd name="T4" fmla="*/ 4 w 4"/>
              <a:gd name="T5" fmla="*/ 0 h 2"/>
              <a:gd name="T6" fmla="*/ 3 w 4"/>
              <a:gd name="T7" fmla="*/ 0 h 2"/>
              <a:gd name="T8" fmla="*/ 3 w 4"/>
              <a:gd name="T9" fmla="*/ 0 h 2"/>
              <a:gd name="T10" fmla="*/ 2 w 4"/>
              <a:gd name="T11" fmla="*/ 0 h 2"/>
              <a:gd name="T12" fmla="*/ 0 w 4"/>
              <a:gd name="T13" fmla="*/ 0 h 2"/>
              <a:gd name="T14" fmla="*/ 0 w 4"/>
              <a:gd name="T15" fmla="*/ 0 h 2"/>
              <a:gd name="T16" fmla="*/ 0 w 4"/>
              <a:gd name="T17" fmla="*/ 1 h 2"/>
              <a:gd name="T18" fmla="*/ 0 w 4"/>
              <a:gd name="T19" fmla="*/ 1 h 2"/>
              <a:gd name="T20" fmla="*/ 1 w 4"/>
              <a:gd name="T21" fmla="*/ 2 h 2"/>
              <a:gd name="T22" fmla="*/ 2 w 4"/>
              <a:gd name="T23" fmla="*/ 1 h 2"/>
              <a:gd name="T24" fmla="*/ 3 w 4"/>
              <a:gd name="T2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2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8" name="Freeform 192">
            <a:extLst>
              <a:ext uri="{FF2B5EF4-FFF2-40B4-BE49-F238E27FC236}">
                <a16:creationId xmlns:a16="http://schemas.microsoft.com/office/drawing/2014/main" id="{CC6228F3-BA46-BF41-840C-721E683ECA47}"/>
              </a:ext>
            </a:extLst>
          </p:cNvPr>
          <p:cNvSpPr>
            <a:spLocks/>
          </p:cNvSpPr>
          <p:nvPr/>
        </p:nvSpPr>
        <p:spPr bwMode="auto">
          <a:xfrm>
            <a:off x="3288855" y="1794652"/>
            <a:ext cx="38041" cy="12964"/>
          </a:xfrm>
          <a:custGeom>
            <a:avLst/>
            <a:gdLst>
              <a:gd name="T0" fmla="*/ 1 w 3"/>
              <a:gd name="T1" fmla="*/ 0 h 1"/>
              <a:gd name="T2" fmla="*/ 1 w 3"/>
              <a:gd name="T3" fmla="*/ 0 h 1"/>
              <a:gd name="T4" fmla="*/ 0 w 3"/>
              <a:gd name="T5" fmla="*/ 1 h 1"/>
              <a:gd name="T6" fmla="*/ 1 w 3"/>
              <a:gd name="T7" fmla="*/ 1 h 1"/>
              <a:gd name="T8" fmla="*/ 2 w 3"/>
              <a:gd name="T9" fmla="*/ 1 h 1"/>
              <a:gd name="T10" fmla="*/ 3 w 3"/>
              <a:gd name="T11" fmla="*/ 0 h 1"/>
              <a:gd name="T12" fmla="*/ 3 w 3"/>
              <a:gd name="T13" fmla="*/ 0 h 1"/>
              <a:gd name="T14" fmla="*/ 2 w 3"/>
              <a:gd name="T15" fmla="*/ 0 h 1"/>
              <a:gd name="T16" fmla="*/ 1 w 3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9" name="Freeform 193">
            <a:extLst>
              <a:ext uri="{FF2B5EF4-FFF2-40B4-BE49-F238E27FC236}">
                <a16:creationId xmlns:a16="http://schemas.microsoft.com/office/drawing/2014/main" id="{35BD6755-CF09-FF47-9F65-8CA569AB0FEA}"/>
              </a:ext>
            </a:extLst>
          </p:cNvPr>
          <p:cNvSpPr>
            <a:spLocks/>
          </p:cNvSpPr>
          <p:nvPr/>
        </p:nvSpPr>
        <p:spPr bwMode="auto">
          <a:xfrm>
            <a:off x="3353525" y="1718724"/>
            <a:ext cx="26629" cy="38890"/>
          </a:xfrm>
          <a:custGeom>
            <a:avLst/>
            <a:gdLst>
              <a:gd name="T0" fmla="*/ 1 w 2"/>
              <a:gd name="T1" fmla="*/ 2 h 3"/>
              <a:gd name="T2" fmla="*/ 1 w 2"/>
              <a:gd name="T3" fmla="*/ 2 h 3"/>
              <a:gd name="T4" fmla="*/ 2 w 2"/>
              <a:gd name="T5" fmla="*/ 2 h 3"/>
              <a:gd name="T6" fmla="*/ 2 w 2"/>
              <a:gd name="T7" fmla="*/ 2 h 3"/>
              <a:gd name="T8" fmla="*/ 2 w 2"/>
              <a:gd name="T9" fmla="*/ 1 h 3"/>
              <a:gd name="T10" fmla="*/ 1 w 2"/>
              <a:gd name="T11" fmla="*/ 0 h 3"/>
              <a:gd name="T12" fmla="*/ 0 w 2"/>
              <a:gd name="T13" fmla="*/ 1 h 3"/>
              <a:gd name="T14" fmla="*/ 0 w 2"/>
              <a:gd name="T15" fmla="*/ 2 h 3"/>
              <a:gd name="T16" fmla="*/ 1 w 2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3">
                <a:moveTo>
                  <a:pt x="1" y="2"/>
                </a:moveTo>
                <a:cubicBezTo>
                  <a:pt x="1" y="3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0" name="Freeform 194">
            <a:extLst>
              <a:ext uri="{FF2B5EF4-FFF2-40B4-BE49-F238E27FC236}">
                <a16:creationId xmlns:a16="http://schemas.microsoft.com/office/drawing/2014/main" id="{D89A0676-CCE2-354A-8323-7BC1E0CAF2D4}"/>
              </a:ext>
            </a:extLst>
          </p:cNvPr>
          <p:cNvSpPr>
            <a:spLocks/>
          </p:cNvSpPr>
          <p:nvPr/>
        </p:nvSpPr>
        <p:spPr bwMode="auto">
          <a:xfrm>
            <a:off x="3340210" y="1757614"/>
            <a:ext cx="39944" cy="37038"/>
          </a:xfrm>
          <a:custGeom>
            <a:avLst/>
            <a:gdLst>
              <a:gd name="T0" fmla="*/ 1 w 3"/>
              <a:gd name="T1" fmla="*/ 1 h 3"/>
              <a:gd name="T2" fmla="*/ 1 w 3"/>
              <a:gd name="T3" fmla="*/ 3 h 3"/>
              <a:gd name="T4" fmla="*/ 2 w 3"/>
              <a:gd name="T5" fmla="*/ 3 h 3"/>
              <a:gd name="T6" fmla="*/ 2 w 3"/>
              <a:gd name="T7" fmla="*/ 2 h 3"/>
              <a:gd name="T8" fmla="*/ 2 w 3"/>
              <a:gd name="T9" fmla="*/ 1 h 3"/>
              <a:gd name="T10" fmla="*/ 2 w 3"/>
              <a:gd name="T11" fmla="*/ 1 h 3"/>
              <a:gd name="T12" fmla="*/ 2 w 3"/>
              <a:gd name="T13" fmla="*/ 0 h 3"/>
              <a:gd name="T14" fmla="*/ 1 w 3"/>
              <a:gd name="T15" fmla="*/ 0 h 3"/>
              <a:gd name="T16" fmla="*/ 0 w 3"/>
              <a:gd name="T17" fmla="*/ 0 h 3"/>
              <a:gd name="T18" fmla="*/ 0 w 3"/>
              <a:gd name="T19" fmla="*/ 1 h 3"/>
              <a:gd name="T20" fmla="*/ 1 w 3"/>
              <a:gd name="T2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3">
                <a:moveTo>
                  <a:pt x="1" y="1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1" name="Freeform 195">
            <a:extLst>
              <a:ext uri="{FF2B5EF4-FFF2-40B4-BE49-F238E27FC236}">
                <a16:creationId xmlns:a16="http://schemas.microsoft.com/office/drawing/2014/main" id="{0E217A52-12D4-8F47-967A-856E29052439}"/>
              </a:ext>
            </a:extLst>
          </p:cNvPr>
          <p:cNvSpPr>
            <a:spLocks/>
          </p:cNvSpPr>
          <p:nvPr/>
        </p:nvSpPr>
        <p:spPr bwMode="auto">
          <a:xfrm>
            <a:off x="3262226" y="1833541"/>
            <a:ext cx="169284" cy="87039"/>
          </a:xfrm>
          <a:custGeom>
            <a:avLst/>
            <a:gdLst>
              <a:gd name="T0" fmla="*/ 4 w 13"/>
              <a:gd name="T1" fmla="*/ 1 h 7"/>
              <a:gd name="T2" fmla="*/ 4 w 13"/>
              <a:gd name="T3" fmla="*/ 2 h 7"/>
              <a:gd name="T4" fmla="*/ 5 w 13"/>
              <a:gd name="T5" fmla="*/ 2 h 7"/>
              <a:gd name="T6" fmla="*/ 4 w 13"/>
              <a:gd name="T7" fmla="*/ 3 h 7"/>
              <a:gd name="T8" fmla="*/ 4 w 13"/>
              <a:gd name="T9" fmla="*/ 3 h 7"/>
              <a:gd name="T10" fmla="*/ 3 w 13"/>
              <a:gd name="T11" fmla="*/ 3 h 7"/>
              <a:gd name="T12" fmla="*/ 2 w 13"/>
              <a:gd name="T13" fmla="*/ 3 h 7"/>
              <a:gd name="T14" fmla="*/ 1 w 13"/>
              <a:gd name="T15" fmla="*/ 2 h 7"/>
              <a:gd name="T16" fmla="*/ 1 w 13"/>
              <a:gd name="T17" fmla="*/ 3 h 7"/>
              <a:gd name="T18" fmla="*/ 0 w 13"/>
              <a:gd name="T19" fmla="*/ 3 h 7"/>
              <a:gd name="T20" fmla="*/ 0 w 13"/>
              <a:gd name="T21" fmla="*/ 4 h 7"/>
              <a:gd name="T22" fmla="*/ 1 w 13"/>
              <a:gd name="T23" fmla="*/ 4 h 7"/>
              <a:gd name="T24" fmla="*/ 2 w 13"/>
              <a:gd name="T25" fmla="*/ 5 h 7"/>
              <a:gd name="T26" fmla="*/ 3 w 13"/>
              <a:gd name="T27" fmla="*/ 6 h 7"/>
              <a:gd name="T28" fmla="*/ 3 w 13"/>
              <a:gd name="T29" fmla="*/ 6 h 7"/>
              <a:gd name="T30" fmla="*/ 5 w 13"/>
              <a:gd name="T31" fmla="*/ 6 h 7"/>
              <a:gd name="T32" fmla="*/ 6 w 13"/>
              <a:gd name="T33" fmla="*/ 6 h 7"/>
              <a:gd name="T34" fmla="*/ 7 w 13"/>
              <a:gd name="T35" fmla="*/ 6 h 7"/>
              <a:gd name="T36" fmla="*/ 8 w 13"/>
              <a:gd name="T37" fmla="*/ 6 h 7"/>
              <a:gd name="T38" fmla="*/ 9 w 13"/>
              <a:gd name="T39" fmla="*/ 5 h 7"/>
              <a:gd name="T40" fmla="*/ 10 w 13"/>
              <a:gd name="T41" fmla="*/ 4 h 7"/>
              <a:gd name="T42" fmla="*/ 10 w 13"/>
              <a:gd name="T43" fmla="*/ 4 h 7"/>
              <a:gd name="T44" fmla="*/ 10 w 13"/>
              <a:gd name="T45" fmla="*/ 3 h 7"/>
              <a:gd name="T46" fmla="*/ 9 w 13"/>
              <a:gd name="T47" fmla="*/ 3 h 7"/>
              <a:gd name="T48" fmla="*/ 10 w 13"/>
              <a:gd name="T49" fmla="*/ 2 h 7"/>
              <a:gd name="T50" fmla="*/ 11 w 13"/>
              <a:gd name="T51" fmla="*/ 2 h 7"/>
              <a:gd name="T52" fmla="*/ 12 w 13"/>
              <a:gd name="T53" fmla="*/ 2 h 7"/>
              <a:gd name="T54" fmla="*/ 12 w 13"/>
              <a:gd name="T55" fmla="*/ 1 h 7"/>
              <a:gd name="T56" fmla="*/ 11 w 13"/>
              <a:gd name="T57" fmla="*/ 1 h 7"/>
              <a:gd name="T58" fmla="*/ 9 w 13"/>
              <a:gd name="T59" fmla="*/ 1 h 7"/>
              <a:gd name="T60" fmla="*/ 8 w 13"/>
              <a:gd name="T61" fmla="*/ 1 h 7"/>
              <a:gd name="T62" fmla="*/ 6 w 13"/>
              <a:gd name="T63" fmla="*/ 1 h 7"/>
              <a:gd name="T64" fmla="*/ 4 w 13"/>
              <a:gd name="T65" fmla="*/ 1 h 7"/>
              <a:gd name="T66" fmla="*/ 4 w 13"/>
              <a:gd name="T6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7">
                <a:moveTo>
                  <a:pt x="4" y="1"/>
                </a:move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5"/>
                  <a:pt x="9" y="5"/>
                  <a:pt x="9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10" y="3"/>
                  <a:pt x="10" y="2"/>
                </a:cubicBezTo>
                <a:cubicBezTo>
                  <a:pt x="10" y="2"/>
                  <a:pt x="11" y="2"/>
                  <a:pt x="11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3" y="1"/>
                  <a:pt x="12" y="1"/>
                </a:cubicBezTo>
                <a:cubicBezTo>
                  <a:pt x="12" y="0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2" name="Freeform 196">
            <a:extLst>
              <a:ext uri="{FF2B5EF4-FFF2-40B4-BE49-F238E27FC236}">
                <a16:creationId xmlns:a16="http://schemas.microsoft.com/office/drawing/2014/main" id="{10D99055-1564-1347-82B9-5CB423EFA4D9}"/>
              </a:ext>
            </a:extLst>
          </p:cNvPr>
          <p:cNvSpPr>
            <a:spLocks/>
          </p:cNvSpPr>
          <p:nvPr/>
        </p:nvSpPr>
        <p:spPr bwMode="auto">
          <a:xfrm>
            <a:off x="3404880" y="1681686"/>
            <a:ext cx="116026" cy="62964"/>
          </a:xfrm>
          <a:custGeom>
            <a:avLst/>
            <a:gdLst>
              <a:gd name="T0" fmla="*/ 1 w 9"/>
              <a:gd name="T1" fmla="*/ 3 h 5"/>
              <a:gd name="T2" fmla="*/ 2 w 9"/>
              <a:gd name="T3" fmla="*/ 3 h 5"/>
              <a:gd name="T4" fmla="*/ 4 w 9"/>
              <a:gd name="T5" fmla="*/ 3 h 5"/>
              <a:gd name="T6" fmla="*/ 5 w 9"/>
              <a:gd name="T7" fmla="*/ 3 h 5"/>
              <a:gd name="T8" fmla="*/ 6 w 9"/>
              <a:gd name="T9" fmla="*/ 4 h 5"/>
              <a:gd name="T10" fmla="*/ 6 w 9"/>
              <a:gd name="T11" fmla="*/ 5 h 5"/>
              <a:gd name="T12" fmla="*/ 7 w 9"/>
              <a:gd name="T13" fmla="*/ 4 h 5"/>
              <a:gd name="T14" fmla="*/ 8 w 9"/>
              <a:gd name="T15" fmla="*/ 3 h 5"/>
              <a:gd name="T16" fmla="*/ 9 w 9"/>
              <a:gd name="T17" fmla="*/ 3 h 5"/>
              <a:gd name="T18" fmla="*/ 9 w 9"/>
              <a:gd name="T19" fmla="*/ 2 h 5"/>
              <a:gd name="T20" fmla="*/ 8 w 9"/>
              <a:gd name="T21" fmla="*/ 1 h 5"/>
              <a:gd name="T22" fmla="*/ 7 w 9"/>
              <a:gd name="T23" fmla="*/ 1 h 5"/>
              <a:gd name="T24" fmla="*/ 6 w 9"/>
              <a:gd name="T25" fmla="*/ 1 h 5"/>
              <a:gd name="T26" fmla="*/ 5 w 9"/>
              <a:gd name="T27" fmla="*/ 1 h 5"/>
              <a:gd name="T28" fmla="*/ 3 w 9"/>
              <a:gd name="T29" fmla="*/ 0 h 5"/>
              <a:gd name="T30" fmla="*/ 2 w 9"/>
              <a:gd name="T31" fmla="*/ 1 h 5"/>
              <a:gd name="T32" fmla="*/ 1 w 9"/>
              <a:gd name="T33" fmla="*/ 1 h 5"/>
              <a:gd name="T34" fmla="*/ 1 w 9"/>
              <a:gd name="T35" fmla="*/ 2 h 5"/>
              <a:gd name="T36" fmla="*/ 0 w 9"/>
              <a:gd name="T37" fmla="*/ 2 h 5"/>
              <a:gd name="T38" fmla="*/ 1 w 9"/>
              <a:gd name="T3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" h="5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2"/>
                  <a:pt x="5" y="3"/>
                </a:cubicBezTo>
                <a:cubicBezTo>
                  <a:pt x="6" y="3"/>
                  <a:pt x="6" y="4"/>
                  <a:pt x="6" y="4"/>
                </a:cubicBezTo>
                <a:cubicBezTo>
                  <a:pt x="6" y="4"/>
                  <a:pt x="6" y="4"/>
                  <a:pt x="6" y="5"/>
                </a:cubicBezTo>
                <a:cubicBezTo>
                  <a:pt x="6" y="5"/>
                  <a:pt x="7" y="4"/>
                  <a:pt x="7" y="4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3" name="Freeform 197">
            <a:extLst>
              <a:ext uri="{FF2B5EF4-FFF2-40B4-BE49-F238E27FC236}">
                <a16:creationId xmlns:a16="http://schemas.microsoft.com/office/drawing/2014/main" id="{262D71CB-8893-1846-AA44-BBF85EA53E45}"/>
              </a:ext>
            </a:extLst>
          </p:cNvPr>
          <p:cNvSpPr>
            <a:spLocks/>
          </p:cNvSpPr>
          <p:nvPr/>
        </p:nvSpPr>
        <p:spPr bwMode="auto">
          <a:xfrm>
            <a:off x="3391566" y="1757614"/>
            <a:ext cx="104614" cy="50001"/>
          </a:xfrm>
          <a:custGeom>
            <a:avLst/>
            <a:gdLst>
              <a:gd name="T0" fmla="*/ 0 w 8"/>
              <a:gd name="T1" fmla="*/ 3 h 4"/>
              <a:gd name="T2" fmla="*/ 0 w 8"/>
              <a:gd name="T3" fmla="*/ 4 h 4"/>
              <a:gd name="T4" fmla="*/ 1 w 8"/>
              <a:gd name="T5" fmla="*/ 4 h 4"/>
              <a:gd name="T6" fmla="*/ 3 w 8"/>
              <a:gd name="T7" fmla="*/ 4 h 4"/>
              <a:gd name="T8" fmla="*/ 4 w 8"/>
              <a:gd name="T9" fmla="*/ 4 h 4"/>
              <a:gd name="T10" fmla="*/ 5 w 8"/>
              <a:gd name="T11" fmla="*/ 3 h 4"/>
              <a:gd name="T12" fmla="*/ 5 w 8"/>
              <a:gd name="T13" fmla="*/ 3 h 4"/>
              <a:gd name="T14" fmla="*/ 7 w 8"/>
              <a:gd name="T15" fmla="*/ 2 h 4"/>
              <a:gd name="T16" fmla="*/ 7 w 8"/>
              <a:gd name="T17" fmla="*/ 1 h 4"/>
              <a:gd name="T18" fmla="*/ 8 w 8"/>
              <a:gd name="T19" fmla="*/ 1 h 4"/>
              <a:gd name="T20" fmla="*/ 7 w 8"/>
              <a:gd name="T21" fmla="*/ 0 h 4"/>
              <a:gd name="T22" fmla="*/ 6 w 8"/>
              <a:gd name="T23" fmla="*/ 1 h 4"/>
              <a:gd name="T24" fmla="*/ 6 w 8"/>
              <a:gd name="T25" fmla="*/ 1 h 4"/>
              <a:gd name="T26" fmla="*/ 5 w 8"/>
              <a:gd name="T27" fmla="*/ 0 h 4"/>
              <a:gd name="T28" fmla="*/ 4 w 8"/>
              <a:gd name="T29" fmla="*/ 0 h 4"/>
              <a:gd name="T30" fmla="*/ 3 w 8"/>
              <a:gd name="T31" fmla="*/ 0 h 4"/>
              <a:gd name="T32" fmla="*/ 2 w 8"/>
              <a:gd name="T33" fmla="*/ 0 h 4"/>
              <a:gd name="T34" fmla="*/ 1 w 8"/>
              <a:gd name="T35" fmla="*/ 1 h 4"/>
              <a:gd name="T36" fmla="*/ 1 w 8"/>
              <a:gd name="T37" fmla="*/ 1 h 4"/>
              <a:gd name="T38" fmla="*/ 0 w 8"/>
              <a:gd name="T39" fmla="*/ 2 h 4"/>
              <a:gd name="T40" fmla="*/ 0 w 8"/>
              <a:gd name="T41" fmla="*/ 3 h 4"/>
              <a:gd name="T42" fmla="*/ 0 w 8"/>
              <a:gd name="T4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" h="4">
                <a:moveTo>
                  <a:pt x="0" y="3"/>
                </a:moveTo>
                <a:cubicBezTo>
                  <a:pt x="1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4" name="Freeform 198">
            <a:extLst>
              <a:ext uri="{FF2B5EF4-FFF2-40B4-BE49-F238E27FC236}">
                <a16:creationId xmlns:a16="http://schemas.microsoft.com/office/drawing/2014/main" id="{2621295B-135E-A94F-856C-63AC3FF7BCD5}"/>
              </a:ext>
            </a:extLst>
          </p:cNvPr>
          <p:cNvSpPr>
            <a:spLocks/>
          </p:cNvSpPr>
          <p:nvPr/>
        </p:nvSpPr>
        <p:spPr bwMode="auto">
          <a:xfrm>
            <a:off x="3482865" y="1794652"/>
            <a:ext cx="64670" cy="25926"/>
          </a:xfrm>
          <a:custGeom>
            <a:avLst/>
            <a:gdLst>
              <a:gd name="T0" fmla="*/ 2 w 5"/>
              <a:gd name="T1" fmla="*/ 2 h 2"/>
              <a:gd name="T2" fmla="*/ 4 w 5"/>
              <a:gd name="T3" fmla="*/ 1 h 2"/>
              <a:gd name="T4" fmla="*/ 4 w 5"/>
              <a:gd name="T5" fmla="*/ 1 h 2"/>
              <a:gd name="T6" fmla="*/ 5 w 5"/>
              <a:gd name="T7" fmla="*/ 1 h 2"/>
              <a:gd name="T8" fmla="*/ 4 w 5"/>
              <a:gd name="T9" fmla="*/ 0 h 2"/>
              <a:gd name="T10" fmla="*/ 4 w 5"/>
              <a:gd name="T11" fmla="*/ 0 h 2"/>
              <a:gd name="T12" fmla="*/ 3 w 5"/>
              <a:gd name="T13" fmla="*/ 0 h 2"/>
              <a:gd name="T14" fmla="*/ 1 w 5"/>
              <a:gd name="T15" fmla="*/ 0 h 2"/>
              <a:gd name="T16" fmla="*/ 0 w 5"/>
              <a:gd name="T17" fmla="*/ 0 h 2"/>
              <a:gd name="T18" fmla="*/ 0 w 5"/>
              <a:gd name="T19" fmla="*/ 1 h 2"/>
              <a:gd name="T20" fmla="*/ 0 w 5"/>
              <a:gd name="T21" fmla="*/ 1 h 2"/>
              <a:gd name="T22" fmla="*/ 1 w 5"/>
              <a:gd name="T23" fmla="*/ 2 h 2"/>
              <a:gd name="T24" fmla="*/ 2 w 5"/>
              <a:gd name="T2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2">
                <a:moveTo>
                  <a:pt x="2" y="2"/>
                </a:move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5" name="Freeform 199">
            <a:extLst>
              <a:ext uri="{FF2B5EF4-FFF2-40B4-BE49-F238E27FC236}">
                <a16:creationId xmlns:a16="http://schemas.microsoft.com/office/drawing/2014/main" id="{538E8F8E-BCA7-1846-B0D6-49A21E0C4E78}"/>
              </a:ext>
            </a:extLst>
          </p:cNvPr>
          <p:cNvSpPr>
            <a:spLocks/>
          </p:cNvSpPr>
          <p:nvPr/>
        </p:nvSpPr>
        <p:spPr bwMode="auto">
          <a:xfrm>
            <a:off x="3418195" y="1833541"/>
            <a:ext cx="155969" cy="62964"/>
          </a:xfrm>
          <a:custGeom>
            <a:avLst/>
            <a:gdLst>
              <a:gd name="T0" fmla="*/ 3 w 12"/>
              <a:gd name="T1" fmla="*/ 1 h 5"/>
              <a:gd name="T2" fmla="*/ 2 w 12"/>
              <a:gd name="T3" fmla="*/ 1 h 5"/>
              <a:gd name="T4" fmla="*/ 2 w 12"/>
              <a:gd name="T5" fmla="*/ 2 h 5"/>
              <a:gd name="T6" fmla="*/ 1 w 12"/>
              <a:gd name="T7" fmla="*/ 2 h 5"/>
              <a:gd name="T8" fmla="*/ 0 w 12"/>
              <a:gd name="T9" fmla="*/ 3 h 5"/>
              <a:gd name="T10" fmla="*/ 0 w 12"/>
              <a:gd name="T11" fmla="*/ 4 h 5"/>
              <a:gd name="T12" fmla="*/ 0 w 12"/>
              <a:gd name="T13" fmla="*/ 5 h 5"/>
              <a:gd name="T14" fmla="*/ 1 w 12"/>
              <a:gd name="T15" fmla="*/ 5 h 5"/>
              <a:gd name="T16" fmla="*/ 2 w 12"/>
              <a:gd name="T17" fmla="*/ 5 h 5"/>
              <a:gd name="T18" fmla="*/ 3 w 12"/>
              <a:gd name="T19" fmla="*/ 4 h 5"/>
              <a:gd name="T20" fmla="*/ 3 w 12"/>
              <a:gd name="T21" fmla="*/ 4 h 5"/>
              <a:gd name="T22" fmla="*/ 4 w 12"/>
              <a:gd name="T23" fmla="*/ 3 h 5"/>
              <a:gd name="T24" fmla="*/ 5 w 12"/>
              <a:gd name="T25" fmla="*/ 3 h 5"/>
              <a:gd name="T26" fmla="*/ 6 w 12"/>
              <a:gd name="T27" fmla="*/ 3 h 5"/>
              <a:gd name="T28" fmla="*/ 7 w 12"/>
              <a:gd name="T29" fmla="*/ 3 h 5"/>
              <a:gd name="T30" fmla="*/ 8 w 12"/>
              <a:gd name="T31" fmla="*/ 3 h 5"/>
              <a:gd name="T32" fmla="*/ 9 w 12"/>
              <a:gd name="T33" fmla="*/ 2 h 5"/>
              <a:gd name="T34" fmla="*/ 10 w 12"/>
              <a:gd name="T35" fmla="*/ 2 h 5"/>
              <a:gd name="T36" fmla="*/ 11 w 12"/>
              <a:gd name="T37" fmla="*/ 1 h 5"/>
              <a:gd name="T38" fmla="*/ 12 w 12"/>
              <a:gd name="T39" fmla="*/ 0 h 5"/>
              <a:gd name="T40" fmla="*/ 12 w 12"/>
              <a:gd name="T41" fmla="*/ 0 h 5"/>
              <a:gd name="T42" fmla="*/ 11 w 12"/>
              <a:gd name="T43" fmla="*/ 0 h 5"/>
              <a:gd name="T44" fmla="*/ 10 w 12"/>
              <a:gd name="T45" fmla="*/ 0 h 5"/>
              <a:gd name="T46" fmla="*/ 9 w 12"/>
              <a:gd name="T47" fmla="*/ 0 h 5"/>
              <a:gd name="T48" fmla="*/ 8 w 12"/>
              <a:gd name="T49" fmla="*/ 0 h 5"/>
              <a:gd name="T50" fmla="*/ 6 w 12"/>
              <a:gd name="T51" fmla="*/ 0 h 5"/>
              <a:gd name="T52" fmla="*/ 5 w 12"/>
              <a:gd name="T53" fmla="*/ 0 h 5"/>
              <a:gd name="T54" fmla="*/ 3 w 12"/>
              <a:gd name="T5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" h="5">
                <a:moveTo>
                  <a:pt x="3" y="1"/>
                </a:move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3"/>
                  <a:pt x="9" y="2"/>
                </a:cubicBezTo>
                <a:cubicBezTo>
                  <a:pt x="9" y="2"/>
                  <a:pt x="9" y="2"/>
                  <a:pt x="10" y="2"/>
                </a:cubicBezTo>
                <a:cubicBezTo>
                  <a:pt x="10" y="2"/>
                  <a:pt x="11" y="2"/>
                  <a:pt x="11" y="1"/>
                </a:cubicBezTo>
                <a:cubicBezTo>
                  <a:pt x="12" y="1"/>
                  <a:pt x="12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6" name="Freeform 200">
            <a:extLst>
              <a:ext uri="{FF2B5EF4-FFF2-40B4-BE49-F238E27FC236}">
                <a16:creationId xmlns:a16="http://schemas.microsoft.com/office/drawing/2014/main" id="{55937A17-409A-1B4D-B7E4-A3C46EC37489}"/>
              </a:ext>
            </a:extLst>
          </p:cNvPr>
          <p:cNvSpPr>
            <a:spLocks/>
          </p:cNvSpPr>
          <p:nvPr/>
        </p:nvSpPr>
        <p:spPr bwMode="auto">
          <a:xfrm>
            <a:off x="3547535" y="1705761"/>
            <a:ext cx="64670" cy="25926"/>
          </a:xfrm>
          <a:custGeom>
            <a:avLst/>
            <a:gdLst>
              <a:gd name="T0" fmla="*/ 1 w 5"/>
              <a:gd name="T1" fmla="*/ 1 h 2"/>
              <a:gd name="T2" fmla="*/ 2 w 5"/>
              <a:gd name="T3" fmla="*/ 1 h 2"/>
              <a:gd name="T4" fmla="*/ 2 w 5"/>
              <a:gd name="T5" fmla="*/ 1 h 2"/>
              <a:gd name="T6" fmla="*/ 4 w 5"/>
              <a:gd name="T7" fmla="*/ 1 h 2"/>
              <a:gd name="T8" fmla="*/ 5 w 5"/>
              <a:gd name="T9" fmla="*/ 1 h 2"/>
              <a:gd name="T10" fmla="*/ 5 w 5"/>
              <a:gd name="T11" fmla="*/ 1 h 2"/>
              <a:gd name="T12" fmla="*/ 5 w 5"/>
              <a:gd name="T13" fmla="*/ 0 h 2"/>
              <a:gd name="T14" fmla="*/ 4 w 5"/>
              <a:gd name="T15" fmla="*/ 0 h 2"/>
              <a:gd name="T16" fmla="*/ 3 w 5"/>
              <a:gd name="T17" fmla="*/ 0 h 2"/>
              <a:gd name="T18" fmla="*/ 2 w 5"/>
              <a:gd name="T19" fmla="*/ 0 h 2"/>
              <a:gd name="T20" fmla="*/ 1 w 5"/>
              <a:gd name="T21" fmla="*/ 0 h 2"/>
              <a:gd name="T22" fmla="*/ 1 w 5"/>
              <a:gd name="T23" fmla="*/ 0 h 2"/>
              <a:gd name="T24" fmla="*/ 1 w 5"/>
              <a:gd name="T25" fmla="*/ 1 h 2"/>
              <a:gd name="T26" fmla="*/ 1 w 5"/>
              <a:gd name="T2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2"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7" name="Freeform 201">
            <a:extLst>
              <a:ext uri="{FF2B5EF4-FFF2-40B4-BE49-F238E27FC236}">
                <a16:creationId xmlns:a16="http://schemas.microsoft.com/office/drawing/2014/main" id="{E1813628-C23D-EC40-BD12-70DABCF91C4A}"/>
              </a:ext>
            </a:extLst>
          </p:cNvPr>
          <p:cNvSpPr>
            <a:spLocks/>
          </p:cNvSpPr>
          <p:nvPr/>
        </p:nvSpPr>
        <p:spPr bwMode="auto">
          <a:xfrm>
            <a:off x="3560849" y="1731688"/>
            <a:ext cx="64670" cy="12964"/>
          </a:xfrm>
          <a:custGeom>
            <a:avLst/>
            <a:gdLst>
              <a:gd name="T0" fmla="*/ 3 w 5"/>
              <a:gd name="T1" fmla="*/ 0 h 1"/>
              <a:gd name="T2" fmla="*/ 1 w 5"/>
              <a:gd name="T3" fmla="*/ 0 h 1"/>
              <a:gd name="T4" fmla="*/ 1 w 5"/>
              <a:gd name="T5" fmla="*/ 0 h 1"/>
              <a:gd name="T6" fmla="*/ 1 w 5"/>
              <a:gd name="T7" fmla="*/ 1 h 1"/>
              <a:gd name="T8" fmla="*/ 2 w 5"/>
              <a:gd name="T9" fmla="*/ 1 h 1"/>
              <a:gd name="T10" fmla="*/ 2 w 5"/>
              <a:gd name="T11" fmla="*/ 1 h 1"/>
              <a:gd name="T12" fmla="*/ 3 w 5"/>
              <a:gd name="T13" fmla="*/ 1 h 1"/>
              <a:gd name="T14" fmla="*/ 5 w 5"/>
              <a:gd name="T15" fmla="*/ 1 h 1"/>
              <a:gd name="T16" fmla="*/ 5 w 5"/>
              <a:gd name="T17" fmla="*/ 0 h 1"/>
              <a:gd name="T18" fmla="*/ 4 w 5"/>
              <a:gd name="T19" fmla="*/ 0 h 1"/>
              <a:gd name="T20" fmla="*/ 3 w 5"/>
              <a:gd name="T2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1">
                <a:moveTo>
                  <a:pt x="3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8" name="Freeform 202">
            <a:extLst>
              <a:ext uri="{FF2B5EF4-FFF2-40B4-BE49-F238E27FC236}">
                <a16:creationId xmlns:a16="http://schemas.microsoft.com/office/drawing/2014/main" id="{53B68BB7-7A0F-124D-9A64-07F5679BF6C3}"/>
              </a:ext>
            </a:extLst>
          </p:cNvPr>
          <p:cNvSpPr>
            <a:spLocks/>
          </p:cNvSpPr>
          <p:nvPr/>
        </p:nvSpPr>
        <p:spPr bwMode="auto">
          <a:xfrm>
            <a:off x="3520906" y="1744650"/>
            <a:ext cx="336665" cy="88890"/>
          </a:xfrm>
          <a:custGeom>
            <a:avLst/>
            <a:gdLst>
              <a:gd name="T0" fmla="*/ 1 w 26"/>
              <a:gd name="T1" fmla="*/ 2 h 7"/>
              <a:gd name="T2" fmla="*/ 2 w 26"/>
              <a:gd name="T3" fmla="*/ 2 h 7"/>
              <a:gd name="T4" fmla="*/ 4 w 26"/>
              <a:gd name="T5" fmla="*/ 2 h 7"/>
              <a:gd name="T6" fmla="*/ 5 w 26"/>
              <a:gd name="T7" fmla="*/ 2 h 7"/>
              <a:gd name="T8" fmla="*/ 5 w 26"/>
              <a:gd name="T9" fmla="*/ 2 h 7"/>
              <a:gd name="T10" fmla="*/ 5 w 26"/>
              <a:gd name="T11" fmla="*/ 3 h 7"/>
              <a:gd name="T12" fmla="*/ 5 w 26"/>
              <a:gd name="T13" fmla="*/ 4 h 7"/>
              <a:gd name="T14" fmla="*/ 4 w 26"/>
              <a:gd name="T15" fmla="*/ 4 h 7"/>
              <a:gd name="T16" fmla="*/ 4 w 26"/>
              <a:gd name="T17" fmla="*/ 5 h 7"/>
              <a:gd name="T18" fmla="*/ 4 w 26"/>
              <a:gd name="T19" fmla="*/ 5 h 7"/>
              <a:gd name="T20" fmla="*/ 5 w 26"/>
              <a:gd name="T21" fmla="*/ 5 h 7"/>
              <a:gd name="T22" fmla="*/ 6 w 26"/>
              <a:gd name="T23" fmla="*/ 6 h 7"/>
              <a:gd name="T24" fmla="*/ 7 w 26"/>
              <a:gd name="T25" fmla="*/ 6 h 7"/>
              <a:gd name="T26" fmla="*/ 8 w 26"/>
              <a:gd name="T27" fmla="*/ 5 h 7"/>
              <a:gd name="T28" fmla="*/ 9 w 26"/>
              <a:gd name="T29" fmla="*/ 5 h 7"/>
              <a:gd name="T30" fmla="*/ 9 w 26"/>
              <a:gd name="T31" fmla="*/ 6 h 7"/>
              <a:gd name="T32" fmla="*/ 10 w 26"/>
              <a:gd name="T33" fmla="*/ 6 h 7"/>
              <a:gd name="T34" fmla="*/ 12 w 26"/>
              <a:gd name="T35" fmla="*/ 6 h 7"/>
              <a:gd name="T36" fmla="*/ 13 w 26"/>
              <a:gd name="T37" fmla="*/ 5 h 7"/>
              <a:gd name="T38" fmla="*/ 15 w 26"/>
              <a:gd name="T39" fmla="*/ 6 h 7"/>
              <a:gd name="T40" fmla="*/ 16 w 26"/>
              <a:gd name="T41" fmla="*/ 6 h 7"/>
              <a:gd name="T42" fmla="*/ 17 w 26"/>
              <a:gd name="T43" fmla="*/ 5 h 7"/>
              <a:gd name="T44" fmla="*/ 18 w 26"/>
              <a:gd name="T45" fmla="*/ 6 h 7"/>
              <a:gd name="T46" fmla="*/ 19 w 26"/>
              <a:gd name="T47" fmla="*/ 6 h 7"/>
              <a:gd name="T48" fmla="*/ 21 w 26"/>
              <a:gd name="T49" fmla="*/ 7 h 7"/>
              <a:gd name="T50" fmla="*/ 22 w 26"/>
              <a:gd name="T51" fmla="*/ 6 h 7"/>
              <a:gd name="T52" fmla="*/ 23 w 26"/>
              <a:gd name="T53" fmla="*/ 6 h 7"/>
              <a:gd name="T54" fmla="*/ 24 w 26"/>
              <a:gd name="T55" fmla="*/ 6 h 7"/>
              <a:gd name="T56" fmla="*/ 25 w 26"/>
              <a:gd name="T57" fmla="*/ 5 h 7"/>
              <a:gd name="T58" fmla="*/ 25 w 26"/>
              <a:gd name="T59" fmla="*/ 5 h 7"/>
              <a:gd name="T60" fmla="*/ 26 w 26"/>
              <a:gd name="T61" fmla="*/ 4 h 7"/>
              <a:gd name="T62" fmla="*/ 25 w 26"/>
              <a:gd name="T63" fmla="*/ 3 h 7"/>
              <a:gd name="T64" fmla="*/ 24 w 26"/>
              <a:gd name="T65" fmla="*/ 3 h 7"/>
              <a:gd name="T66" fmla="*/ 23 w 26"/>
              <a:gd name="T67" fmla="*/ 3 h 7"/>
              <a:gd name="T68" fmla="*/ 22 w 26"/>
              <a:gd name="T69" fmla="*/ 3 h 7"/>
              <a:gd name="T70" fmla="*/ 21 w 26"/>
              <a:gd name="T71" fmla="*/ 3 h 7"/>
              <a:gd name="T72" fmla="*/ 20 w 26"/>
              <a:gd name="T73" fmla="*/ 3 h 7"/>
              <a:gd name="T74" fmla="*/ 19 w 26"/>
              <a:gd name="T75" fmla="*/ 3 h 7"/>
              <a:gd name="T76" fmla="*/ 18 w 26"/>
              <a:gd name="T77" fmla="*/ 3 h 7"/>
              <a:gd name="T78" fmla="*/ 16 w 26"/>
              <a:gd name="T79" fmla="*/ 3 h 7"/>
              <a:gd name="T80" fmla="*/ 15 w 26"/>
              <a:gd name="T81" fmla="*/ 4 h 7"/>
              <a:gd name="T82" fmla="*/ 13 w 26"/>
              <a:gd name="T83" fmla="*/ 4 h 7"/>
              <a:gd name="T84" fmla="*/ 12 w 26"/>
              <a:gd name="T85" fmla="*/ 3 h 7"/>
              <a:gd name="T86" fmla="*/ 11 w 26"/>
              <a:gd name="T87" fmla="*/ 3 h 7"/>
              <a:gd name="T88" fmla="*/ 10 w 26"/>
              <a:gd name="T89" fmla="*/ 4 h 7"/>
              <a:gd name="T90" fmla="*/ 10 w 26"/>
              <a:gd name="T91" fmla="*/ 3 h 7"/>
              <a:gd name="T92" fmla="*/ 10 w 26"/>
              <a:gd name="T93" fmla="*/ 3 h 7"/>
              <a:gd name="T94" fmla="*/ 11 w 26"/>
              <a:gd name="T95" fmla="*/ 2 h 7"/>
              <a:gd name="T96" fmla="*/ 10 w 26"/>
              <a:gd name="T97" fmla="*/ 2 h 7"/>
              <a:gd name="T98" fmla="*/ 9 w 26"/>
              <a:gd name="T99" fmla="*/ 1 h 7"/>
              <a:gd name="T100" fmla="*/ 8 w 26"/>
              <a:gd name="T101" fmla="*/ 1 h 7"/>
              <a:gd name="T102" fmla="*/ 6 w 26"/>
              <a:gd name="T103" fmla="*/ 1 h 7"/>
              <a:gd name="T104" fmla="*/ 6 w 26"/>
              <a:gd name="T105" fmla="*/ 1 h 7"/>
              <a:gd name="T106" fmla="*/ 5 w 26"/>
              <a:gd name="T107" fmla="*/ 1 h 7"/>
              <a:gd name="T108" fmla="*/ 3 w 26"/>
              <a:gd name="T109" fmla="*/ 1 h 7"/>
              <a:gd name="T110" fmla="*/ 2 w 26"/>
              <a:gd name="T111" fmla="*/ 1 h 7"/>
              <a:gd name="T112" fmla="*/ 1 w 26"/>
              <a:gd name="T113" fmla="*/ 1 h 7"/>
              <a:gd name="T114" fmla="*/ 0 w 26"/>
              <a:gd name="T115" fmla="*/ 1 h 7"/>
              <a:gd name="T116" fmla="*/ 1 w 26"/>
              <a:gd name="T11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" h="7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5" y="3"/>
                  <a:pt x="5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10" y="6"/>
                  <a:pt x="10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3" y="6"/>
                  <a:pt x="13" y="5"/>
                  <a:pt x="13" y="5"/>
                </a:cubicBezTo>
                <a:cubicBezTo>
                  <a:pt x="14" y="5"/>
                  <a:pt x="14" y="6"/>
                  <a:pt x="15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7" y="5"/>
                  <a:pt x="17" y="5"/>
                </a:cubicBezTo>
                <a:cubicBezTo>
                  <a:pt x="18" y="5"/>
                  <a:pt x="18" y="5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7"/>
                  <a:pt x="20" y="7"/>
                  <a:pt x="21" y="7"/>
                </a:cubicBezTo>
                <a:cubicBezTo>
                  <a:pt x="21" y="7"/>
                  <a:pt x="21" y="7"/>
                  <a:pt x="22" y="6"/>
                </a:cubicBezTo>
                <a:cubicBezTo>
                  <a:pt x="22" y="6"/>
                  <a:pt x="23" y="6"/>
                  <a:pt x="23" y="6"/>
                </a:cubicBezTo>
                <a:cubicBezTo>
                  <a:pt x="23" y="6"/>
                  <a:pt x="24" y="6"/>
                  <a:pt x="24" y="6"/>
                </a:cubicBezTo>
                <a:cubicBezTo>
                  <a:pt x="24" y="6"/>
                  <a:pt x="24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5" y="4"/>
                  <a:pt x="25" y="4"/>
                  <a:pt x="25" y="3"/>
                </a:cubicBezTo>
                <a:cubicBezTo>
                  <a:pt x="25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3"/>
                  <a:pt x="16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3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2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2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29" name="Freeform 203">
            <a:extLst>
              <a:ext uri="{FF2B5EF4-FFF2-40B4-BE49-F238E27FC236}">
                <a16:creationId xmlns:a16="http://schemas.microsoft.com/office/drawing/2014/main" id="{5019B08E-C1D9-344D-80DA-BBF7B9D0B40D}"/>
              </a:ext>
            </a:extLst>
          </p:cNvPr>
          <p:cNvSpPr>
            <a:spLocks/>
          </p:cNvSpPr>
          <p:nvPr/>
        </p:nvSpPr>
        <p:spPr bwMode="auto">
          <a:xfrm>
            <a:off x="3650246" y="1731688"/>
            <a:ext cx="53258" cy="12964"/>
          </a:xfrm>
          <a:custGeom>
            <a:avLst/>
            <a:gdLst>
              <a:gd name="T0" fmla="*/ 3 w 4"/>
              <a:gd name="T1" fmla="*/ 0 h 1"/>
              <a:gd name="T2" fmla="*/ 2 w 4"/>
              <a:gd name="T3" fmla="*/ 0 h 1"/>
              <a:gd name="T4" fmla="*/ 1 w 4"/>
              <a:gd name="T5" fmla="*/ 0 h 1"/>
              <a:gd name="T6" fmla="*/ 0 w 4"/>
              <a:gd name="T7" fmla="*/ 1 h 1"/>
              <a:gd name="T8" fmla="*/ 1 w 4"/>
              <a:gd name="T9" fmla="*/ 1 h 1"/>
              <a:gd name="T10" fmla="*/ 2 w 4"/>
              <a:gd name="T11" fmla="*/ 1 h 1"/>
              <a:gd name="T12" fmla="*/ 3 w 4"/>
              <a:gd name="T13" fmla="*/ 1 h 1"/>
              <a:gd name="T14" fmla="*/ 3 w 4"/>
              <a:gd name="T15" fmla="*/ 1 h 1"/>
              <a:gd name="T16" fmla="*/ 4 w 4"/>
              <a:gd name="T17" fmla="*/ 0 h 1"/>
              <a:gd name="T18" fmla="*/ 3 w 4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0" name="Freeform 204">
            <a:extLst>
              <a:ext uri="{FF2B5EF4-FFF2-40B4-BE49-F238E27FC236}">
                <a16:creationId xmlns:a16="http://schemas.microsoft.com/office/drawing/2014/main" id="{66874B55-F91F-C345-8FD2-7FD77B8F2F68}"/>
              </a:ext>
            </a:extLst>
          </p:cNvPr>
          <p:cNvSpPr>
            <a:spLocks/>
          </p:cNvSpPr>
          <p:nvPr/>
        </p:nvSpPr>
        <p:spPr bwMode="auto">
          <a:xfrm>
            <a:off x="3391566" y="2085396"/>
            <a:ext cx="194010" cy="87039"/>
          </a:xfrm>
          <a:custGeom>
            <a:avLst/>
            <a:gdLst>
              <a:gd name="T0" fmla="*/ 14 w 15"/>
              <a:gd name="T1" fmla="*/ 5 h 7"/>
              <a:gd name="T2" fmla="*/ 14 w 15"/>
              <a:gd name="T3" fmla="*/ 4 h 7"/>
              <a:gd name="T4" fmla="*/ 13 w 15"/>
              <a:gd name="T5" fmla="*/ 4 h 7"/>
              <a:gd name="T6" fmla="*/ 13 w 15"/>
              <a:gd name="T7" fmla="*/ 4 h 7"/>
              <a:gd name="T8" fmla="*/ 12 w 15"/>
              <a:gd name="T9" fmla="*/ 3 h 7"/>
              <a:gd name="T10" fmla="*/ 11 w 15"/>
              <a:gd name="T11" fmla="*/ 2 h 7"/>
              <a:gd name="T12" fmla="*/ 10 w 15"/>
              <a:gd name="T13" fmla="*/ 1 h 7"/>
              <a:gd name="T14" fmla="*/ 9 w 15"/>
              <a:gd name="T15" fmla="*/ 1 h 7"/>
              <a:gd name="T16" fmla="*/ 9 w 15"/>
              <a:gd name="T17" fmla="*/ 0 h 7"/>
              <a:gd name="T18" fmla="*/ 9 w 15"/>
              <a:gd name="T19" fmla="*/ 0 h 7"/>
              <a:gd name="T20" fmla="*/ 7 w 15"/>
              <a:gd name="T21" fmla="*/ 0 h 7"/>
              <a:gd name="T22" fmla="*/ 6 w 15"/>
              <a:gd name="T23" fmla="*/ 1 h 7"/>
              <a:gd name="T24" fmla="*/ 5 w 15"/>
              <a:gd name="T25" fmla="*/ 2 h 7"/>
              <a:gd name="T26" fmla="*/ 5 w 15"/>
              <a:gd name="T27" fmla="*/ 3 h 7"/>
              <a:gd name="T28" fmla="*/ 4 w 15"/>
              <a:gd name="T29" fmla="*/ 3 h 7"/>
              <a:gd name="T30" fmla="*/ 3 w 15"/>
              <a:gd name="T31" fmla="*/ 4 h 7"/>
              <a:gd name="T32" fmla="*/ 2 w 15"/>
              <a:gd name="T33" fmla="*/ 4 h 7"/>
              <a:gd name="T34" fmla="*/ 2 w 15"/>
              <a:gd name="T35" fmla="*/ 4 h 7"/>
              <a:gd name="T36" fmla="*/ 1 w 15"/>
              <a:gd name="T37" fmla="*/ 5 h 7"/>
              <a:gd name="T38" fmla="*/ 1 w 15"/>
              <a:gd name="T39" fmla="*/ 5 h 7"/>
              <a:gd name="T40" fmla="*/ 1 w 15"/>
              <a:gd name="T41" fmla="*/ 6 h 7"/>
              <a:gd name="T42" fmla="*/ 1 w 15"/>
              <a:gd name="T43" fmla="*/ 5 h 7"/>
              <a:gd name="T44" fmla="*/ 2 w 15"/>
              <a:gd name="T45" fmla="*/ 5 h 7"/>
              <a:gd name="T46" fmla="*/ 3 w 15"/>
              <a:gd name="T47" fmla="*/ 6 h 7"/>
              <a:gd name="T48" fmla="*/ 3 w 15"/>
              <a:gd name="T49" fmla="*/ 7 h 7"/>
              <a:gd name="T50" fmla="*/ 5 w 15"/>
              <a:gd name="T51" fmla="*/ 6 h 7"/>
              <a:gd name="T52" fmla="*/ 5 w 15"/>
              <a:gd name="T53" fmla="*/ 6 h 7"/>
              <a:gd name="T54" fmla="*/ 6 w 15"/>
              <a:gd name="T55" fmla="*/ 6 h 7"/>
              <a:gd name="T56" fmla="*/ 7 w 15"/>
              <a:gd name="T57" fmla="*/ 5 h 7"/>
              <a:gd name="T58" fmla="*/ 8 w 15"/>
              <a:gd name="T59" fmla="*/ 5 h 7"/>
              <a:gd name="T60" fmla="*/ 8 w 15"/>
              <a:gd name="T61" fmla="*/ 4 h 7"/>
              <a:gd name="T62" fmla="*/ 9 w 15"/>
              <a:gd name="T63" fmla="*/ 5 h 7"/>
              <a:gd name="T64" fmla="*/ 10 w 15"/>
              <a:gd name="T65" fmla="*/ 5 h 7"/>
              <a:gd name="T66" fmla="*/ 11 w 15"/>
              <a:gd name="T67" fmla="*/ 6 h 7"/>
              <a:gd name="T68" fmla="*/ 12 w 15"/>
              <a:gd name="T69" fmla="*/ 6 h 7"/>
              <a:gd name="T70" fmla="*/ 13 w 15"/>
              <a:gd name="T71" fmla="*/ 6 h 7"/>
              <a:gd name="T72" fmla="*/ 14 w 15"/>
              <a:gd name="T73" fmla="*/ 6 h 7"/>
              <a:gd name="T74" fmla="*/ 14 w 15"/>
              <a:gd name="T7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7">
                <a:moveTo>
                  <a:pt x="14" y="5"/>
                </a:moveTo>
                <a:cubicBezTo>
                  <a:pt x="14" y="5"/>
                  <a:pt x="15" y="4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2" y="3"/>
                  <a:pt x="12" y="3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4" y="4"/>
                  <a:pt x="3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6"/>
                  <a:pt x="1" y="6"/>
                </a:cubicBezTo>
                <a:cubicBezTo>
                  <a:pt x="1" y="6"/>
                  <a:pt x="1" y="6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4" y="7"/>
                  <a:pt x="4" y="7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9" y="4"/>
                  <a:pt x="9" y="4"/>
                  <a:pt x="9" y="5"/>
                </a:cubicBezTo>
                <a:cubicBezTo>
                  <a:pt x="9" y="5"/>
                  <a:pt x="9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4" y="7"/>
                  <a:pt x="14" y="6"/>
                  <a:pt x="14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1" name="Freeform 206">
            <a:extLst>
              <a:ext uri="{FF2B5EF4-FFF2-40B4-BE49-F238E27FC236}">
                <a16:creationId xmlns:a16="http://schemas.microsoft.com/office/drawing/2014/main" id="{C79EF81E-3C46-B344-A365-8D28688786C9}"/>
              </a:ext>
            </a:extLst>
          </p:cNvPr>
          <p:cNvSpPr>
            <a:spLocks/>
          </p:cNvSpPr>
          <p:nvPr/>
        </p:nvSpPr>
        <p:spPr bwMode="auto">
          <a:xfrm>
            <a:off x="3444823" y="2172435"/>
            <a:ext cx="76082" cy="38890"/>
          </a:xfrm>
          <a:custGeom>
            <a:avLst/>
            <a:gdLst>
              <a:gd name="T0" fmla="*/ 4 w 6"/>
              <a:gd name="T1" fmla="*/ 2 h 3"/>
              <a:gd name="T2" fmla="*/ 5 w 6"/>
              <a:gd name="T3" fmla="*/ 1 h 3"/>
              <a:gd name="T4" fmla="*/ 5 w 6"/>
              <a:gd name="T5" fmla="*/ 0 h 3"/>
              <a:gd name="T6" fmla="*/ 5 w 6"/>
              <a:gd name="T7" fmla="*/ 0 h 3"/>
              <a:gd name="T8" fmla="*/ 3 w 6"/>
              <a:gd name="T9" fmla="*/ 0 h 3"/>
              <a:gd name="T10" fmla="*/ 2 w 6"/>
              <a:gd name="T11" fmla="*/ 0 h 3"/>
              <a:gd name="T12" fmla="*/ 1 w 6"/>
              <a:gd name="T13" fmla="*/ 1 h 3"/>
              <a:gd name="T14" fmla="*/ 1 w 6"/>
              <a:gd name="T15" fmla="*/ 2 h 3"/>
              <a:gd name="T16" fmla="*/ 1 w 6"/>
              <a:gd name="T17" fmla="*/ 2 h 3"/>
              <a:gd name="T18" fmla="*/ 2 w 6"/>
              <a:gd name="T19" fmla="*/ 2 h 3"/>
              <a:gd name="T20" fmla="*/ 3 w 6"/>
              <a:gd name="T21" fmla="*/ 2 h 3"/>
              <a:gd name="T22" fmla="*/ 4 w 6"/>
              <a:gd name="T2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3">
                <a:moveTo>
                  <a:pt x="4" y="2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3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2" name="Freeform 207">
            <a:extLst>
              <a:ext uri="{FF2B5EF4-FFF2-40B4-BE49-F238E27FC236}">
                <a16:creationId xmlns:a16="http://schemas.microsoft.com/office/drawing/2014/main" id="{4F3E2B15-77F3-2B4E-BE71-071ECEE82873}"/>
              </a:ext>
            </a:extLst>
          </p:cNvPr>
          <p:cNvSpPr>
            <a:spLocks/>
          </p:cNvSpPr>
          <p:nvPr/>
        </p:nvSpPr>
        <p:spPr bwMode="auto">
          <a:xfrm>
            <a:off x="3612204" y="2148360"/>
            <a:ext cx="26629" cy="24075"/>
          </a:xfrm>
          <a:custGeom>
            <a:avLst/>
            <a:gdLst>
              <a:gd name="T0" fmla="*/ 1 w 2"/>
              <a:gd name="T1" fmla="*/ 1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1 w 2"/>
              <a:gd name="T9" fmla="*/ 2 h 2"/>
              <a:gd name="T10" fmla="*/ 2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3" name="Freeform 208">
            <a:extLst>
              <a:ext uri="{FF2B5EF4-FFF2-40B4-BE49-F238E27FC236}">
                <a16:creationId xmlns:a16="http://schemas.microsoft.com/office/drawing/2014/main" id="{9FA16D1B-150F-C344-9F6B-6827A0979CC3}"/>
              </a:ext>
            </a:extLst>
          </p:cNvPr>
          <p:cNvSpPr>
            <a:spLocks/>
          </p:cNvSpPr>
          <p:nvPr/>
        </p:nvSpPr>
        <p:spPr bwMode="auto">
          <a:xfrm>
            <a:off x="3650245" y="2148360"/>
            <a:ext cx="13315" cy="1296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  <a:gd name="T10" fmla="*/ 0 w 1"/>
              <a:gd name="T11" fmla="*/ 1 h 1"/>
              <a:gd name="T12" fmla="*/ 0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4" name="Freeform 209">
            <a:extLst>
              <a:ext uri="{FF2B5EF4-FFF2-40B4-BE49-F238E27FC236}">
                <a16:creationId xmlns:a16="http://schemas.microsoft.com/office/drawing/2014/main" id="{EC649749-6459-5F49-9D9F-69CF16783D19}"/>
              </a:ext>
            </a:extLst>
          </p:cNvPr>
          <p:cNvSpPr>
            <a:spLocks/>
          </p:cNvSpPr>
          <p:nvPr/>
        </p:nvSpPr>
        <p:spPr bwMode="auto">
          <a:xfrm>
            <a:off x="3703503" y="1959468"/>
            <a:ext cx="38041" cy="37038"/>
          </a:xfrm>
          <a:custGeom>
            <a:avLst/>
            <a:gdLst>
              <a:gd name="T0" fmla="*/ 2 w 3"/>
              <a:gd name="T1" fmla="*/ 1 h 3"/>
              <a:gd name="T2" fmla="*/ 1 w 3"/>
              <a:gd name="T3" fmla="*/ 2 h 3"/>
              <a:gd name="T4" fmla="*/ 0 w 3"/>
              <a:gd name="T5" fmla="*/ 2 h 3"/>
              <a:gd name="T6" fmla="*/ 1 w 3"/>
              <a:gd name="T7" fmla="*/ 3 h 3"/>
              <a:gd name="T8" fmla="*/ 3 w 3"/>
              <a:gd name="T9" fmla="*/ 2 h 3"/>
              <a:gd name="T10" fmla="*/ 3 w 3"/>
              <a:gd name="T11" fmla="*/ 2 h 3"/>
              <a:gd name="T12" fmla="*/ 3 w 3"/>
              <a:gd name="T13" fmla="*/ 1 h 3"/>
              <a:gd name="T14" fmla="*/ 2 w 3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2" y="2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5" name="Freeform 210">
            <a:extLst>
              <a:ext uri="{FF2B5EF4-FFF2-40B4-BE49-F238E27FC236}">
                <a16:creationId xmlns:a16="http://schemas.microsoft.com/office/drawing/2014/main" id="{3E50F46C-8815-D645-8FC0-82242BF51F8E}"/>
              </a:ext>
            </a:extLst>
          </p:cNvPr>
          <p:cNvSpPr>
            <a:spLocks/>
          </p:cNvSpPr>
          <p:nvPr/>
        </p:nvSpPr>
        <p:spPr bwMode="auto">
          <a:xfrm>
            <a:off x="3638833" y="1631686"/>
            <a:ext cx="218738" cy="100002"/>
          </a:xfrm>
          <a:custGeom>
            <a:avLst/>
            <a:gdLst>
              <a:gd name="T0" fmla="*/ 1 w 17"/>
              <a:gd name="T1" fmla="*/ 5 h 8"/>
              <a:gd name="T2" fmla="*/ 2 w 17"/>
              <a:gd name="T3" fmla="*/ 5 h 8"/>
              <a:gd name="T4" fmla="*/ 4 w 17"/>
              <a:gd name="T5" fmla="*/ 5 h 8"/>
              <a:gd name="T6" fmla="*/ 5 w 17"/>
              <a:gd name="T7" fmla="*/ 5 h 8"/>
              <a:gd name="T8" fmla="*/ 6 w 17"/>
              <a:gd name="T9" fmla="*/ 5 h 8"/>
              <a:gd name="T10" fmla="*/ 6 w 17"/>
              <a:gd name="T11" fmla="*/ 5 h 8"/>
              <a:gd name="T12" fmla="*/ 4 w 17"/>
              <a:gd name="T13" fmla="*/ 5 h 8"/>
              <a:gd name="T14" fmla="*/ 3 w 17"/>
              <a:gd name="T15" fmla="*/ 6 h 8"/>
              <a:gd name="T16" fmla="*/ 2 w 17"/>
              <a:gd name="T17" fmla="*/ 5 h 8"/>
              <a:gd name="T18" fmla="*/ 1 w 17"/>
              <a:gd name="T19" fmla="*/ 5 h 8"/>
              <a:gd name="T20" fmla="*/ 2 w 17"/>
              <a:gd name="T21" fmla="*/ 6 h 8"/>
              <a:gd name="T22" fmla="*/ 3 w 17"/>
              <a:gd name="T23" fmla="*/ 7 h 8"/>
              <a:gd name="T24" fmla="*/ 3 w 17"/>
              <a:gd name="T25" fmla="*/ 7 h 8"/>
              <a:gd name="T26" fmla="*/ 5 w 17"/>
              <a:gd name="T27" fmla="*/ 7 h 8"/>
              <a:gd name="T28" fmla="*/ 7 w 17"/>
              <a:gd name="T29" fmla="*/ 7 h 8"/>
              <a:gd name="T30" fmla="*/ 7 w 17"/>
              <a:gd name="T31" fmla="*/ 7 h 8"/>
              <a:gd name="T32" fmla="*/ 8 w 17"/>
              <a:gd name="T33" fmla="*/ 6 h 8"/>
              <a:gd name="T34" fmla="*/ 9 w 17"/>
              <a:gd name="T35" fmla="*/ 6 h 8"/>
              <a:gd name="T36" fmla="*/ 11 w 17"/>
              <a:gd name="T37" fmla="*/ 6 h 8"/>
              <a:gd name="T38" fmla="*/ 12 w 17"/>
              <a:gd name="T39" fmla="*/ 5 h 8"/>
              <a:gd name="T40" fmla="*/ 13 w 17"/>
              <a:gd name="T41" fmla="*/ 5 h 8"/>
              <a:gd name="T42" fmla="*/ 15 w 17"/>
              <a:gd name="T43" fmla="*/ 5 h 8"/>
              <a:gd name="T44" fmla="*/ 16 w 17"/>
              <a:gd name="T45" fmla="*/ 5 h 8"/>
              <a:gd name="T46" fmla="*/ 17 w 17"/>
              <a:gd name="T47" fmla="*/ 5 h 8"/>
              <a:gd name="T48" fmla="*/ 17 w 17"/>
              <a:gd name="T49" fmla="*/ 3 h 8"/>
              <a:gd name="T50" fmla="*/ 16 w 17"/>
              <a:gd name="T51" fmla="*/ 4 h 8"/>
              <a:gd name="T52" fmla="*/ 15 w 17"/>
              <a:gd name="T53" fmla="*/ 4 h 8"/>
              <a:gd name="T54" fmla="*/ 14 w 17"/>
              <a:gd name="T55" fmla="*/ 4 h 8"/>
              <a:gd name="T56" fmla="*/ 15 w 17"/>
              <a:gd name="T57" fmla="*/ 3 h 8"/>
              <a:gd name="T58" fmla="*/ 15 w 17"/>
              <a:gd name="T59" fmla="*/ 3 h 8"/>
              <a:gd name="T60" fmla="*/ 15 w 17"/>
              <a:gd name="T61" fmla="*/ 2 h 8"/>
              <a:gd name="T62" fmla="*/ 14 w 17"/>
              <a:gd name="T63" fmla="*/ 3 h 8"/>
              <a:gd name="T64" fmla="*/ 13 w 17"/>
              <a:gd name="T65" fmla="*/ 3 h 8"/>
              <a:gd name="T66" fmla="*/ 13 w 17"/>
              <a:gd name="T67" fmla="*/ 2 h 8"/>
              <a:gd name="T68" fmla="*/ 12 w 17"/>
              <a:gd name="T69" fmla="*/ 2 h 8"/>
              <a:gd name="T70" fmla="*/ 11 w 17"/>
              <a:gd name="T71" fmla="*/ 2 h 8"/>
              <a:gd name="T72" fmla="*/ 10 w 17"/>
              <a:gd name="T73" fmla="*/ 1 h 8"/>
              <a:gd name="T74" fmla="*/ 9 w 17"/>
              <a:gd name="T75" fmla="*/ 1 h 8"/>
              <a:gd name="T76" fmla="*/ 8 w 17"/>
              <a:gd name="T77" fmla="*/ 1 h 8"/>
              <a:gd name="T78" fmla="*/ 7 w 17"/>
              <a:gd name="T79" fmla="*/ 1 h 8"/>
              <a:gd name="T80" fmla="*/ 5 w 17"/>
              <a:gd name="T81" fmla="*/ 1 h 8"/>
              <a:gd name="T82" fmla="*/ 4 w 17"/>
              <a:gd name="T83" fmla="*/ 2 h 8"/>
              <a:gd name="T84" fmla="*/ 3 w 17"/>
              <a:gd name="T85" fmla="*/ 3 h 8"/>
              <a:gd name="T86" fmla="*/ 1 w 17"/>
              <a:gd name="T87" fmla="*/ 3 h 8"/>
              <a:gd name="T88" fmla="*/ 0 w 17"/>
              <a:gd name="T89" fmla="*/ 3 h 8"/>
              <a:gd name="T90" fmla="*/ 0 w 17"/>
              <a:gd name="T91" fmla="*/ 3 h 8"/>
              <a:gd name="T92" fmla="*/ 0 w 17"/>
              <a:gd name="T93" fmla="*/ 4 h 8"/>
              <a:gd name="T94" fmla="*/ 1 w 17"/>
              <a:gd name="T95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" h="8">
                <a:moveTo>
                  <a:pt x="1" y="5"/>
                </a:move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6"/>
                  <a:pt x="3" y="6"/>
                </a:cubicBezTo>
                <a:cubicBezTo>
                  <a:pt x="3" y="6"/>
                  <a:pt x="3" y="5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5" y="7"/>
                </a:cubicBezTo>
                <a:cubicBezTo>
                  <a:pt x="5" y="7"/>
                  <a:pt x="6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8" y="6"/>
                  <a:pt x="8" y="6"/>
                </a:cubicBezTo>
                <a:cubicBezTo>
                  <a:pt x="8" y="6"/>
                  <a:pt x="8" y="6"/>
                  <a:pt x="9" y="6"/>
                </a:cubicBezTo>
                <a:cubicBezTo>
                  <a:pt x="9" y="6"/>
                  <a:pt x="10" y="6"/>
                  <a:pt x="11" y="6"/>
                </a:cubicBezTo>
                <a:cubicBezTo>
                  <a:pt x="11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5" y="5"/>
                </a:cubicBezTo>
                <a:cubicBezTo>
                  <a:pt x="15" y="5"/>
                  <a:pt x="15" y="5"/>
                  <a:pt x="16" y="5"/>
                </a:cubicBezTo>
                <a:cubicBezTo>
                  <a:pt x="16" y="5"/>
                  <a:pt x="16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4" y="4"/>
                  <a:pt x="14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0"/>
                  <a:pt x="8" y="0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3" y="2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5"/>
                  <a:pt x="1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6" name="Freeform 211">
            <a:extLst>
              <a:ext uri="{FF2B5EF4-FFF2-40B4-BE49-F238E27FC236}">
                <a16:creationId xmlns:a16="http://schemas.microsoft.com/office/drawing/2014/main" id="{7EDFDC05-2053-C74F-8917-B4AC2A67E227}"/>
              </a:ext>
            </a:extLst>
          </p:cNvPr>
          <p:cNvSpPr>
            <a:spLocks/>
          </p:cNvSpPr>
          <p:nvPr/>
        </p:nvSpPr>
        <p:spPr bwMode="auto">
          <a:xfrm>
            <a:off x="3676874" y="1592796"/>
            <a:ext cx="711370" cy="201856"/>
          </a:xfrm>
          <a:custGeom>
            <a:avLst/>
            <a:gdLst>
              <a:gd name="T0" fmla="*/ 53 w 55"/>
              <a:gd name="T1" fmla="*/ 2 h 16"/>
              <a:gd name="T2" fmla="*/ 50 w 55"/>
              <a:gd name="T3" fmla="*/ 1 h 16"/>
              <a:gd name="T4" fmla="*/ 48 w 55"/>
              <a:gd name="T5" fmla="*/ 1 h 16"/>
              <a:gd name="T6" fmla="*/ 43 w 55"/>
              <a:gd name="T7" fmla="*/ 1 h 16"/>
              <a:gd name="T8" fmla="*/ 41 w 55"/>
              <a:gd name="T9" fmla="*/ 1 h 16"/>
              <a:gd name="T10" fmla="*/ 39 w 55"/>
              <a:gd name="T11" fmla="*/ 1 h 16"/>
              <a:gd name="T12" fmla="*/ 37 w 55"/>
              <a:gd name="T13" fmla="*/ 0 h 16"/>
              <a:gd name="T14" fmla="*/ 34 w 55"/>
              <a:gd name="T15" fmla="*/ 1 h 16"/>
              <a:gd name="T16" fmla="*/ 31 w 55"/>
              <a:gd name="T17" fmla="*/ 1 h 16"/>
              <a:gd name="T18" fmla="*/ 29 w 55"/>
              <a:gd name="T19" fmla="*/ 1 h 16"/>
              <a:gd name="T20" fmla="*/ 26 w 55"/>
              <a:gd name="T21" fmla="*/ 1 h 16"/>
              <a:gd name="T22" fmla="*/ 24 w 55"/>
              <a:gd name="T23" fmla="*/ 2 h 16"/>
              <a:gd name="T24" fmla="*/ 22 w 55"/>
              <a:gd name="T25" fmla="*/ 2 h 16"/>
              <a:gd name="T26" fmla="*/ 19 w 55"/>
              <a:gd name="T27" fmla="*/ 2 h 16"/>
              <a:gd name="T28" fmla="*/ 17 w 55"/>
              <a:gd name="T29" fmla="*/ 3 h 16"/>
              <a:gd name="T30" fmla="*/ 12 w 55"/>
              <a:gd name="T31" fmla="*/ 3 h 16"/>
              <a:gd name="T32" fmla="*/ 9 w 55"/>
              <a:gd name="T33" fmla="*/ 3 h 16"/>
              <a:gd name="T34" fmla="*/ 10 w 55"/>
              <a:gd name="T35" fmla="*/ 4 h 16"/>
              <a:gd name="T36" fmla="*/ 12 w 55"/>
              <a:gd name="T37" fmla="*/ 5 h 16"/>
              <a:gd name="T38" fmla="*/ 14 w 55"/>
              <a:gd name="T39" fmla="*/ 5 h 16"/>
              <a:gd name="T40" fmla="*/ 18 w 55"/>
              <a:gd name="T41" fmla="*/ 5 h 16"/>
              <a:gd name="T42" fmla="*/ 20 w 55"/>
              <a:gd name="T43" fmla="*/ 5 h 16"/>
              <a:gd name="T44" fmla="*/ 17 w 55"/>
              <a:gd name="T45" fmla="*/ 6 h 16"/>
              <a:gd name="T46" fmla="*/ 14 w 55"/>
              <a:gd name="T47" fmla="*/ 6 h 16"/>
              <a:gd name="T48" fmla="*/ 15 w 55"/>
              <a:gd name="T49" fmla="*/ 8 h 16"/>
              <a:gd name="T50" fmla="*/ 16 w 55"/>
              <a:gd name="T51" fmla="*/ 8 h 16"/>
              <a:gd name="T52" fmla="*/ 15 w 55"/>
              <a:gd name="T53" fmla="*/ 9 h 16"/>
              <a:gd name="T54" fmla="*/ 12 w 55"/>
              <a:gd name="T55" fmla="*/ 9 h 16"/>
              <a:gd name="T56" fmla="*/ 10 w 55"/>
              <a:gd name="T57" fmla="*/ 9 h 16"/>
              <a:gd name="T58" fmla="*/ 8 w 55"/>
              <a:gd name="T59" fmla="*/ 10 h 16"/>
              <a:gd name="T60" fmla="*/ 6 w 55"/>
              <a:gd name="T61" fmla="*/ 10 h 16"/>
              <a:gd name="T62" fmla="*/ 5 w 55"/>
              <a:gd name="T63" fmla="*/ 11 h 16"/>
              <a:gd name="T64" fmla="*/ 4 w 55"/>
              <a:gd name="T65" fmla="*/ 12 h 16"/>
              <a:gd name="T66" fmla="*/ 2 w 55"/>
              <a:gd name="T67" fmla="*/ 12 h 16"/>
              <a:gd name="T68" fmla="*/ 0 w 55"/>
              <a:gd name="T69" fmla="*/ 13 h 16"/>
              <a:gd name="T70" fmla="*/ 2 w 55"/>
              <a:gd name="T71" fmla="*/ 14 h 16"/>
              <a:gd name="T72" fmla="*/ 5 w 55"/>
              <a:gd name="T73" fmla="*/ 14 h 16"/>
              <a:gd name="T74" fmla="*/ 7 w 55"/>
              <a:gd name="T75" fmla="*/ 14 h 16"/>
              <a:gd name="T76" fmla="*/ 10 w 55"/>
              <a:gd name="T77" fmla="*/ 14 h 16"/>
              <a:gd name="T78" fmla="*/ 13 w 55"/>
              <a:gd name="T79" fmla="*/ 13 h 16"/>
              <a:gd name="T80" fmla="*/ 13 w 55"/>
              <a:gd name="T81" fmla="*/ 15 h 16"/>
              <a:gd name="T82" fmla="*/ 17 w 55"/>
              <a:gd name="T83" fmla="*/ 14 h 16"/>
              <a:gd name="T84" fmla="*/ 20 w 55"/>
              <a:gd name="T85" fmla="*/ 14 h 16"/>
              <a:gd name="T86" fmla="*/ 20 w 55"/>
              <a:gd name="T87" fmla="*/ 12 h 16"/>
              <a:gd name="T88" fmla="*/ 21 w 55"/>
              <a:gd name="T89" fmla="*/ 12 h 16"/>
              <a:gd name="T90" fmla="*/ 23 w 55"/>
              <a:gd name="T91" fmla="*/ 10 h 16"/>
              <a:gd name="T92" fmla="*/ 25 w 55"/>
              <a:gd name="T93" fmla="*/ 10 h 16"/>
              <a:gd name="T94" fmla="*/ 27 w 55"/>
              <a:gd name="T95" fmla="*/ 10 h 16"/>
              <a:gd name="T96" fmla="*/ 28 w 55"/>
              <a:gd name="T97" fmla="*/ 8 h 16"/>
              <a:gd name="T98" fmla="*/ 29 w 55"/>
              <a:gd name="T99" fmla="*/ 7 h 16"/>
              <a:gd name="T100" fmla="*/ 31 w 55"/>
              <a:gd name="T101" fmla="*/ 6 h 16"/>
              <a:gd name="T102" fmla="*/ 34 w 55"/>
              <a:gd name="T103" fmla="*/ 7 h 16"/>
              <a:gd name="T104" fmla="*/ 37 w 55"/>
              <a:gd name="T105" fmla="*/ 7 h 16"/>
              <a:gd name="T106" fmla="*/ 38 w 55"/>
              <a:gd name="T107" fmla="*/ 6 h 16"/>
              <a:gd name="T108" fmla="*/ 41 w 55"/>
              <a:gd name="T109" fmla="*/ 6 h 16"/>
              <a:gd name="T110" fmla="*/ 44 w 55"/>
              <a:gd name="T111" fmla="*/ 5 h 16"/>
              <a:gd name="T112" fmla="*/ 46 w 55"/>
              <a:gd name="T113" fmla="*/ 4 h 16"/>
              <a:gd name="T114" fmla="*/ 47 w 55"/>
              <a:gd name="T115" fmla="*/ 3 h 16"/>
              <a:gd name="T116" fmla="*/ 50 w 55"/>
              <a:gd name="T117" fmla="*/ 3 h 16"/>
              <a:gd name="T118" fmla="*/ 54 w 55"/>
              <a:gd name="T119" fmla="*/ 3 h 16"/>
              <a:gd name="T120" fmla="*/ 55 w 55"/>
              <a:gd name="T121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" h="16">
                <a:moveTo>
                  <a:pt x="54" y="2"/>
                </a:moveTo>
                <a:cubicBezTo>
                  <a:pt x="54" y="2"/>
                  <a:pt x="53" y="2"/>
                  <a:pt x="53" y="2"/>
                </a:cubicBezTo>
                <a:cubicBezTo>
                  <a:pt x="52" y="1"/>
                  <a:pt x="52" y="2"/>
                  <a:pt x="51" y="2"/>
                </a:cubicBezTo>
                <a:cubicBezTo>
                  <a:pt x="51" y="1"/>
                  <a:pt x="51" y="1"/>
                  <a:pt x="50" y="1"/>
                </a:cubicBezTo>
                <a:cubicBezTo>
                  <a:pt x="49" y="1"/>
                  <a:pt x="49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1"/>
                  <a:pt x="47" y="1"/>
                  <a:pt x="46" y="1"/>
                </a:cubicBezTo>
                <a:cubicBezTo>
                  <a:pt x="45" y="1"/>
                  <a:pt x="45" y="1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1"/>
                  <a:pt x="38" y="1"/>
                  <a:pt x="37" y="1"/>
                </a:cubicBezTo>
                <a:cubicBezTo>
                  <a:pt x="37" y="1"/>
                  <a:pt x="37" y="1"/>
                  <a:pt x="37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1"/>
                  <a:pt x="25" y="1"/>
                  <a:pt x="25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3" y="2"/>
                  <a:pt x="23" y="2"/>
                </a:cubicBezTo>
                <a:cubicBezTo>
                  <a:pt x="23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9" y="3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5"/>
                  <a:pt x="13" y="5"/>
                  <a:pt x="13" y="5"/>
                </a:cubicBezTo>
                <a:cubicBezTo>
                  <a:pt x="13" y="5"/>
                  <a:pt x="14" y="5"/>
                  <a:pt x="14" y="5"/>
                </a:cubicBezTo>
                <a:cubicBezTo>
                  <a:pt x="15" y="5"/>
                  <a:pt x="15" y="5"/>
                  <a:pt x="16" y="5"/>
                </a:cubicBezTo>
                <a:cubicBezTo>
                  <a:pt x="17" y="5"/>
                  <a:pt x="17" y="5"/>
                  <a:pt x="18" y="5"/>
                </a:cubicBezTo>
                <a:cubicBezTo>
                  <a:pt x="18" y="5"/>
                  <a:pt x="18" y="5"/>
                  <a:pt x="19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6"/>
                  <a:pt x="18" y="6"/>
                  <a:pt x="17" y="6"/>
                </a:cubicBezTo>
                <a:cubicBezTo>
                  <a:pt x="16" y="6"/>
                  <a:pt x="16" y="6"/>
                  <a:pt x="15" y="6"/>
                </a:cubicBezTo>
                <a:cubicBezTo>
                  <a:pt x="15" y="6"/>
                  <a:pt x="14" y="5"/>
                  <a:pt x="14" y="6"/>
                </a:cubicBezTo>
                <a:cubicBezTo>
                  <a:pt x="14" y="6"/>
                  <a:pt x="14" y="6"/>
                  <a:pt x="14" y="7"/>
                </a:cubicBezTo>
                <a:cubicBezTo>
                  <a:pt x="14" y="7"/>
                  <a:pt x="15" y="7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6" y="8"/>
                  <a:pt x="16" y="8"/>
                </a:cubicBezTo>
                <a:cubicBezTo>
                  <a:pt x="16" y="9"/>
                  <a:pt x="17" y="9"/>
                  <a:pt x="17" y="9"/>
                </a:cubicBezTo>
                <a:cubicBezTo>
                  <a:pt x="16" y="10"/>
                  <a:pt x="16" y="9"/>
                  <a:pt x="15" y="9"/>
                </a:cubicBezTo>
                <a:cubicBezTo>
                  <a:pt x="15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3"/>
                  <a:pt x="1" y="13"/>
                  <a:pt x="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5"/>
                  <a:pt x="1" y="14"/>
                  <a:pt x="2" y="14"/>
                </a:cubicBezTo>
                <a:cubicBezTo>
                  <a:pt x="3" y="14"/>
                  <a:pt x="3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1" y="14"/>
                  <a:pt x="11" y="14"/>
                </a:cubicBezTo>
                <a:cubicBezTo>
                  <a:pt x="12" y="13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4"/>
                  <a:pt x="13" y="14"/>
                  <a:pt x="13" y="15"/>
                </a:cubicBezTo>
                <a:cubicBezTo>
                  <a:pt x="13" y="16"/>
                  <a:pt x="14" y="15"/>
                  <a:pt x="15" y="14"/>
                </a:cubicBezTo>
                <a:cubicBezTo>
                  <a:pt x="16" y="14"/>
                  <a:pt x="16" y="14"/>
                  <a:pt x="17" y="14"/>
                </a:cubicBezTo>
                <a:cubicBezTo>
                  <a:pt x="17" y="14"/>
                  <a:pt x="17" y="14"/>
                  <a:pt x="18" y="14"/>
                </a:cubicBezTo>
                <a:cubicBezTo>
                  <a:pt x="19" y="14"/>
                  <a:pt x="19" y="14"/>
                  <a:pt x="20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2"/>
                  <a:pt x="20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1"/>
                  <a:pt x="21" y="12"/>
                  <a:pt x="21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0"/>
                  <a:pt x="23" y="10"/>
                </a:cubicBezTo>
                <a:cubicBezTo>
                  <a:pt x="23" y="10"/>
                  <a:pt x="23" y="11"/>
                  <a:pt x="24" y="11"/>
                </a:cubicBezTo>
                <a:cubicBezTo>
                  <a:pt x="24" y="11"/>
                  <a:pt x="24" y="10"/>
                  <a:pt x="25" y="10"/>
                </a:cubicBezTo>
                <a:cubicBezTo>
                  <a:pt x="25" y="10"/>
                  <a:pt x="26" y="10"/>
                  <a:pt x="26" y="10"/>
                </a:cubicBezTo>
                <a:cubicBezTo>
                  <a:pt x="26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6"/>
                  <a:pt x="30" y="6"/>
                </a:cubicBezTo>
                <a:cubicBezTo>
                  <a:pt x="30" y="6"/>
                  <a:pt x="31" y="6"/>
                  <a:pt x="31" y="6"/>
                </a:cubicBezTo>
                <a:cubicBezTo>
                  <a:pt x="32" y="6"/>
                  <a:pt x="32" y="6"/>
                  <a:pt x="33" y="6"/>
                </a:cubicBezTo>
                <a:cubicBezTo>
                  <a:pt x="33" y="7"/>
                  <a:pt x="33" y="7"/>
                  <a:pt x="34" y="7"/>
                </a:cubicBezTo>
                <a:cubicBezTo>
                  <a:pt x="34" y="7"/>
                  <a:pt x="35" y="7"/>
                  <a:pt x="35" y="7"/>
                </a:cubicBezTo>
                <a:cubicBezTo>
                  <a:pt x="36" y="7"/>
                  <a:pt x="36" y="7"/>
                  <a:pt x="37" y="7"/>
                </a:cubicBezTo>
                <a:cubicBezTo>
                  <a:pt x="37" y="7"/>
                  <a:pt x="37" y="7"/>
                  <a:pt x="37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9" y="6"/>
                  <a:pt x="39" y="6"/>
                </a:cubicBezTo>
                <a:cubicBezTo>
                  <a:pt x="40" y="6"/>
                  <a:pt x="40" y="6"/>
                  <a:pt x="41" y="6"/>
                </a:cubicBezTo>
                <a:cubicBezTo>
                  <a:pt x="42" y="6"/>
                  <a:pt x="42" y="5"/>
                  <a:pt x="43" y="5"/>
                </a:cubicBezTo>
                <a:cubicBezTo>
                  <a:pt x="43" y="5"/>
                  <a:pt x="43" y="5"/>
                  <a:pt x="44" y="5"/>
                </a:cubicBezTo>
                <a:cubicBezTo>
                  <a:pt x="44" y="4"/>
                  <a:pt x="45" y="5"/>
                  <a:pt x="45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7" y="4"/>
                  <a:pt x="46" y="3"/>
                  <a:pt x="46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3"/>
                  <a:pt x="48" y="3"/>
                  <a:pt x="49" y="3"/>
                </a:cubicBezTo>
                <a:cubicBezTo>
                  <a:pt x="49" y="3"/>
                  <a:pt x="50" y="3"/>
                  <a:pt x="50" y="3"/>
                </a:cubicBezTo>
                <a:cubicBezTo>
                  <a:pt x="51" y="3"/>
                  <a:pt x="51" y="3"/>
                  <a:pt x="52" y="3"/>
                </a:cubicBezTo>
                <a:cubicBezTo>
                  <a:pt x="53" y="3"/>
                  <a:pt x="53" y="3"/>
                  <a:pt x="54" y="3"/>
                </a:cubicBezTo>
                <a:cubicBezTo>
                  <a:pt x="54" y="3"/>
                  <a:pt x="54" y="3"/>
                  <a:pt x="55" y="3"/>
                </a:cubicBezTo>
                <a:cubicBezTo>
                  <a:pt x="55" y="3"/>
                  <a:pt x="55" y="3"/>
                  <a:pt x="55" y="2"/>
                </a:cubicBezTo>
                <a:cubicBezTo>
                  <a:pt x="55" y="2"/>
                  <a:pt x="54" y="2"/>
                  <a:pt x="54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7" name="Freeform 212">
            <a:extLst>
              <a:ext uri="{FF2B5EF4-FFF2-40B4-BE49-F238E27FC236}">
                <a16:creationId xmlns:a16="http://schemas.microsoft.com/office/drawing/2014/main" id="{C4D64ED3-A99F-5D4F-972C-8F0C130FBB84}"/>
              </a:ext>
            </a:extLst>
          </p:cNvPr>
          <p:cNvSpPr>
            <a:spLocks/>
          </p:cNvSpPr>
          <p:nvPr/>
        </p:nvSpPr>
        <p:spPr bwMode="auto">
          <a:xfrm>
            <a:off x="3781488" y="1844652"/>
            <a:ext cx="102711" cy="25926"/>
          </a:xfrm>
          <a:custGeom>
            <a:avLst/>
            <a:gdLst>
              <a:gd name="T0" fmla="*/ 2 w 8"/>
              <a:gd name="T1" fmla="*/ 0 h 2"/>
              <a:gd name="T2" fmla="*/ 1 w 8"/>
              <a:gd name="T3" fmla="*/ 0 h 2"/>
              <a:gd name="T4" fmla="*/ 1 w 8"/>
              <a:gd name="T5" fmla="*/ 0 h 2"/>
              <a:gd name="T6" fmla="*/ 0 w 8"/>
              <a:gd name="T7" fmla="*/ 1 h 2"/>
              <a:gd name="T8" fmla="*/ 1 w 8"/>
              <a:gd name="T9" fmla="*/ 2 h 2"/>
              <a:gd name="T10" fmla="*/ 3 w 8"/>
              <a:gd name="T11" fmla="*/ 2 h 2"/>
              <a:gd name="T12" fmla="*/ 4 w 8"/>
              <a:gd name="T13" fmla="*/ 1 h 2"/>
              <a:gd name="T14" fmla="*/ 5 w 8"/>
              <a:gd name="T15" fmla="*/ 1 h 2"/>
              <a:gd name="T16" fmla="*/ 6 w 8"/>
              <a:gd name="T17" fmla="*/ 1 h 2"/>
              <a:gd name="T18" fmla="*/ 8 w 8"/>
              <a:gd name="T19" fmla="*/ 1 h 2"/>
              <a:gd name="T20" fmla="*/ 7 w 8"/>
              <a:gd name="T21" fmla="*/ 1 h 2"/>
              <a:gd name="T22" fmla="*/ 6 w 8"/>
              <a:gd name="T23" fmla="*/ 0 h 2"/>
              <a:gd name="T24" fmla="*/ 4 w 8"/>
              <a:gd name="T25" fmla="*/ 0 h 2"/>
              <a:gd name="T26" fmla="*/ 2 w 8"/>
              <a:gd name="T2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2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6" y="1"/>
                </a:cubicBezTo>
                <a:cubicBezTo>
                  <a:pt x="7" y="2"/>
                  <a:pt x="7" y="2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8" name="Freeform 213">
            <a:extLst>
              <a:ext uri="{FF2B5EF4-FFF2-40B4-BE49-F238E27FC236}">
                <a16:creationId xmlns:a16="http://schemas.microsoft.com/office/drawing/2014/main" id="{F48ABE30-3707-9A43-9B24-A81319AE6717}"/>
              </a:ext>
            </a:extLst>
          </p:cNvPr>
          <p:cNvSpPr>
            <a:spLocks/>
          </p:cNvSpPr>
          <p:nvPr/>
        </p:nvSpPr>
        <p:spPr bwMode="auto">
          <a:xfrm>
            <a:off x="3728230" y="2009470"/>
            <a:ext cx="77985" cy="24075"/>
          </a:xfrm>
          <a:custGeom>
            <a:avLst/>
            <a:gdLst>
              <a:gd name="T0" fmla="*/ 0 w 6"/>
              <a:gd name="T1" fmla="*/ 2 h 2"/>
              <a:gd name="T2" fmla="*/ 1 w 6"/>
              <a:gd name="T3" fmla="*/ 2 h 2"/>
              <a:gd name="T4" fmla="*/ 2 w 6"/>
              <a:gd name="T5" fmla="*/ 2 h 2"/>
              <a:gd name="T6" fmla="*/ 4 w 6"/>
              <a:gd name="T7" fmla="*/ 2 h 2"/>
              <a:gd name="T8" fmla="*/ 4 w 6"/>
              <a:gd name="T9" fmla="*/ 2 h 2"/>
              <a:gd name="T10" fmla="*/ 5 w 6"/>
              <a:gd name="T11" fmla="*/ 1 h 2"/>
              <a:gd name="T12" fmla="*/ 6 w 6"/>
              <a:gd name="T13" fmla="*/ 0 h 2"/>
              <a:gd name="T14" fmla="*/ 5 w 6"/>
              <a:gd name="T15" fmla="*/ 0 h 2"/>
              <a:gd name="T16" fmla="*/ 4 w 6"/>
              <a:gd name="T17" fmla="*/ 0 h 2"/>
              <a:gd name="T18" fmla="*/ 3 w 6"/>
              <a:gd name="T19" fmla="*/ 0 h 2"/>
              <a:gd name="T20" fmla="*/ 2 w 6"/>
              <a:gd name="T21" fmla="*/ 0 h 2"/>
              <a:gd name="T22" fmla="*/ 1 w 6"/>
              <a:gd name="T23" fmla="*/ 1 h 2"/>
              <a:gd name="T24" fmla="*/ 0 w 6"/>
              <a:gd name="T2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2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9" name="Freeform 214">
            <a:extLst>
              <a:ext uri="{FF2B5EF4-FFF2-40B4-BE49-F238E27FC236}">
                <a16:creationId xmlns:a16="http://schemas.microsoft.com/office/drawing/2014/main" id="{E3FA1631-DCAF-7646-A04A-82B39F30C792}"/>
              </a:ext>
            </a:extLst>
          </p:cNvPr>
          <p:cNvSpPr>
            <a:spLocks/>
          </p:cNvSpPr>
          <p:nvPr/>
        </p:nvSpPr>
        <p:spPr bwMode="auto">
          <a:xfrm>
            <a:off x="3806214" y="2009470"/>
            <a:ext cx="26629" cy="24075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2 w 2"/>
              <a:gd name="T5" fmla="*/ 1 h 2"/>
              <a:gd name="T6" fmla="*/ 2 w 2"/>
              <a:gd name="T7" fmla="*/ 0 h 2"/>
              <a:gd name="T8" fmla="*/ 1 w 2"/>
              <a:gd name="T9" fmla="*/ 0 h 2"/>
              <a:gd name="T10" fmla="*/ 0 w 2"/>
              <a:gd name="T11" fmla="*/ 0 h 2"/>
              <a:gd name="T12" fmla="*/ 0 w 2"/>
              <a:gd name="T13" fmla="*/ 1 h 2"/>
              <a:gd name="T14" fmla="*/ 0 w 2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0" name="Freeform 215">
            <a:extLst>
              <a:ext uri="{FF2B5EF4-FFF2-40B4-BE49-F238E27FC236}">
                <a16:creationId xmlns:a16="http://schemas.microsoft.com/office/drawing/2014/main" id="{036468ED-29DA-734C-81EA-ED17D9EB95D4}"/>
              </a:ext>
            </a:extLst>
          </p:cNvPr>
          <p:cNvSpPr>
            <a:spLocks/>
          </p:cNvSpPr>
          <p:nvPr/>
        </p:nvSpPr>
        <p:spPr bwMode="auto">
          <a:xfrm>
            <a:off x="3509493" y="1833541"/>
            <a:ext cx="595345" cy="377784"/>
          </a:xfrm>
          <a:custGeom>
            <a:avLst/>
            <a:gdLst>
              <a:gd name="T0" fmla="*/ 43 w 46"/>
              <a:gd name="T1" fmla="*/ 16 h 30"/>
              <a:gd name="T2" fmla="*/ 42 w 46"/>
              <a:gd name="T3" fmla="*/ 15 h 30"/>
              <a:gd name="T4" fmla="*/ 38 w 46"/>
              <a:gd name="T5" fmla="*/ 14 h 30"/>
              <a:gd name="T6" fmla="*/ 38 w 46"/>
              <a:gd name="T7" fmla="*/ 12 h 30"/>
              <a:gd name="T8" fmla="*/ 39 w 46"/>
              <a:gd name="T9" fmla="*/ 11 h 30"/>
              <a:gd name="T10" fmla="*/ 39 w 46"/>
              <a:gd name="T11" fmla="*/ 9 h 30"/>
              <a:gd name="T12" fmla="*/ 36 w 46"/>
              <a:gd name="T13" fmla="*/ 8 h 30"/>
              <a:gd name="T14" fmla="*/ 33 w 46"/>
              <a:gd name="T15" fmla="*/ 6 h 30"/>
              <a:gd name="T16" fmla="*/ 29 w 46"/>
              <a:gd name="T17" fmla="*/ 3 h 30"/>
              <a:gd name="T18" fmla="*/ 24 w 46"/>
              <a:gd name="T19" fmla="*/ 4 h 30"/>
              <a:gd name="T20" fmla="*/ 19 w 46"/>
              <a:gd name="T21" fmla="*/ 5 h 30"/>
              <a:gd name="T22" fmla="*/ 20 w 46"/>
              <a:gd name="T23" fmla="*/ 1 h 30"/>
              <a:gd name="T24" fmla="*/ 15 w 46"/>
              <a:gd name="T25" fmla="*/ 2 h 30"/>
              <a:gd name="T26" fmla="*/ 12 w 46"/>
              <a:gd name="T27" fmla="*/ 3 h 30"/>
              <a:gd name="T28" fmla="*/ 11 w 46"/>
              <a:gd name="T29" fmla="*/ 6 h 30"/>
              <a:gd name="T30" fmla="*/ 9 w 46"/>
              <a:gd name="T31" fmla="*/ 5 h 30"/>
              <a:gd name="T32" fmla="*/ 13 w 46"/>
              <a:gd name="T33" fmla="*/ 2 h 30"/>
              <a:gd name="T34" fmla="*/ 12 w 46"/>
              <a:gd name="T35" fmla="*/ 0 h 30"/>
              <a:gd name="T36" fmla="*/ 5 w 46"/>
              <a:gd name="T37" fmla="*/ 2 h 30"/>
              <a:gd name="T38" fmla="*/ 1 w 46"/>
              <a:gd name="T39" fmla="*/ 6 h 30"/>
              <a:gd name="T40" fmla="*/ 5 w 46"/>
              <a:gd name="T41" fmla="*/ 7 h 30"/>
              <a:gd name="T42" fmla="*/ 0 w 46"/>
              <a:gd name="T43" fmla="*/ 8 h 30"/>
              <a:gd name="T44" fmla="*/ 4 w 46"/>
              <a:gd name="T45" fmla="*/ 9 h 30"/>
              <a:gd name="T46" fmla="*/ 8 w 46"/>
              <a:gd name="T47" fmla="*/ 9 h 30"/>
              <a:gd name="T48" fmla="*/ 12 w 46"/>
              <a:gd name="T49" fmla="*/ 10 h 30"/>
              <a:gd name="T50" fmla="*/ 17 w 46"/>
              <a:gd name="T51" fmla="*/ 10 h 30"/>
              <a:gd name="T52" fmla="*/ 19 w 46"/>
              <a:gd name="T53" fmla="*/ 9 h 30"/>
              <a:gd name="T54" fmla="*/ 23 w 46"/>
              <a:gd name="T55" fmla="*/ 11 h 30"/>
              <a:gd name="T56" fmla="*/ 20 w 46"/>
              <a:gd name="T57" fmla="*/ 13 h 30"/>
              <a:gd name="T58" fmla="*/ 24 w 46"/>
              <a:gd name="T59" fmla="*/ 13 h 30"/>
              <a:gd name="T60" fmla="*/ 27 w 46"/>
              <a:gd name="T61" fmla="*/ 15 h 30"/>
              <a:gd name="T62" fmla="*/ 25 w 46"/>
              <a:gd name="T63" fmla="*/ 17 h 30"/>
              <a:gd name="T64" fmla="*/ 22 w 46"/>
              <a:gd name="T65" fmla="*/ 19 h 30"/>
              <a:gd name="T66" fmla="*/ 21 w 46"/>
              <a:gd name="T67" fmla="*/ 21 h 30"/>
              <a:gd name="T68" fmla="*/ 17 w 46"/>
              <a:gd name="T69" fmla="*/ 22 h 30"/>
              <a:gd name="T70" fmla="*/ 14 w 46"/>
              <a:gd name="T71" fmla="*/ 21 h 30"/>
              <a:gd name="T72" fmla="*/ 11 w 46"/>
              <a:gd name="T73" fmla="*/ 23 h 30"/>
              <a:gd name="T74" fmla="*/ 14 w 46"/>
              <a:gd name="T75" fmla="*/ 24 h 30"/>
              <a:gd name="T76" fmla="*/ 17 w 46"/>
              <a:gd name="T77" fmla="*/ 24 h 30"/>
              <a:gd name="T78" fmla="*/ 20 w 46"/>
              <a:gd name="T79" fmla="*/ 24 h 30"/>
              <a:gd name="T80" fmla="*/ 23 w 46"/>
              <a:gd name="T81" fmla="*/ 26 h 30"/>
              <a:gd name="T82" fmla="*/ 24 w 46"/>
              <a:gd name="T83" fmla="*/ 28 h 30"/>
              <a:gd name="T84" fmla="*/ 28 w 46"/>
              <a:gd name="T85" fmla="*/ 29 h 30"/>
              <a:gd name="T86" fmla="*/ 31 w 46"/>
              <a:gd name="T87" fmla="*/ 30 h 30"/>
              <a:gd name="T88" fmla="*/ 29 w 46"/>
              <a:gd name="T89" fmla="*/ 27 h 30"/>
              <a:gd name="T90" fmla="*/ 29 w 46"/>
              <a:gd name="T91" fmla="*/ 26 h 30"/>
              <a:gd name="T92" fmla="*/ 33 w 46"/>
              <a:gd name="T93" fmla="*/ 27 h 30"/>
              <a:gd name="T94" fmla="*/ 35 w 46"/>
              <a:gd name="T95" fmla="*/ 26 h 30"/>
              <a:gd name="T96" fmla="*/ 36 w 46"/>
              <a:gd name="T97" fmla="*/ 24 h 30"/>
              <a:gd name="T98" fmla="*/ 33 w 46"/>
              <a:gd name="T99" fmla="*/ 21 h 30"/>
              <a:gd name="T100" fmla="*/ 34 w 46"/>
              <a:gd name="T101" fmla="*/ 18 h 30"/>
              <a:gd name="T102" fmla="*/ 37 w 46"/>
              <a:gd name="T103" fmla="*/ 20 h 30"/>
              <a:gd name="T104" fmla="*/ 40 w 46"/>
              <a:gd name="T105" fmla="*/ 22 h 30"/>
              <a:gd name="T106" fmla="*/ 43 w 46"/>
              <a:gd name="T107" fmla="*/ 20 h 30"/>
              <a:gd name="T108" fmla="*/ 46 w 46"/>
              <a:gd name="T109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30">
                <a:moveTo>
                  <a:pt x="46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2" y="17"/>
                  <a:pt x="42" y="16"/>
                </a:cubicBezTo>
                <a:cubicBezTo>
                  <a:pt x="42" y="16"/>
                  <a:pt x="42" y="16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4"/>
                  <a:pt x="40" y="14"/>
                </a:cubicBezTo>
                <a:cubicBezTo>
                  <a:pt x="40" y="14"/>
                  <a:pt x="40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7" y="14"/>
                  <a:pt x="37" y="14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2"/>
                  <a:pt x="37" y="12"/>
                  <a:pt x="38" y="12"/>
                </a:cubicBezTo>
                <a:cubicBezTo>
                  <a:pt x="38" y="12"/>
                  <a:pt x="38" y="12"/>
                  <a:pt x="39" y="12"/>
                </a:cubicBezTo>
                <a:cubicBezTo>
                  <a:pt x="39" y="12"/>
                  <a:pt x="39" y="12"/>
                  <a:pt x="40" y="12"/>
                </a:cubicBezTo>
                <a:cubicBezTo>
                  <a:pt x="40" y="12"/>
                  <a:pt x="40" y="11"/>
                  <a:pt x="40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0"/>
                  <a:pt x="39" y="11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7" y="8"/>
                  <a:pt x="36" y="8"/>
                </a:cubicBezTo>
                <a:cubicBezTo>
                  <a:pt x="36" y="7"/>
                  <a:pt x="35" y="7"/>
                  <a:pt x="35" y="7"/>
                </a:cubicBezTo>
                <a:cubicBezTo>
                  <a:pt x="35" y="7"/>
                  <a:pt x="35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1" y="6"/>
                </a:cubicBezTo>
                <a:cubicBezTo>
                  <a:pt x="31" y="6"/>
                  <a:pt x="31" y="5"/>
                  <a:pt x="31" y="5"/>
                </a:cubicBezTo>
                <a:cubicBezTo>
                  <a:pt x="30" y="5"/>
                  <a:pt x="30" y="4"/>
                  <a:pt x="30" y="4"/>
                </a:cubicBezTo>
                <a:cubicBezTo>
                  <a:pt x="29" y="4"/>
                  <a:pt x="29" y="3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6" y="3"/>
                  <a:pt x="26" y="3"/>
                  <a:pt x="25" y="3"/>
                </a:cubicBezTo>
                <a:cubicBezTo>
                  <a:pt x="25" y="3"/>
                  <a:pt x="24" y="3"/>
                  <a:pt x="24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4"/>
                  <a:pt x="20" y="5"/>
                  <a:pt x="19" y="5"/>
                </a:cubicBezTo>
                <a:cubicBezTo>
                  <a:pt x="19" y="5"/>
                  <a:pt x="20" y="4"/>
                  <a:pt x="20" y="4"/>
                </a:cubicBezTo>
                <a:cubicBezTo>
                  <a:pt x="21" y="3"/>
                  <a:pt x="21" y="4"/>
                  <a:pt x="21" y="3"/>
                </a:cubicBezTo>
                <a:cubicBezTo>
                  <a:pt x="22" y="3"/>
                  <a:pt x="21" y="3"/>
                  <a:pt x="21" y="2"/>
                </a:cubicBezTo>
                <a:cubicBezTo>
                  <a:pt x="21" y="2"/>
                  <a:pt x="21" y="1"/>
                  <a:pt x="20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5" y="1"/>
                  <a:pt x="14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3"/>
                  <a:pt x="13" y="2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1" y="4"/>
                </a:cubicBezTo>
                <a:cubicBezTo>
                  <a:pt x="11" y="4"/>
                  <a:pt x="10" y="4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2"/>
                  <a:pt x="11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3" y="2"/>
                  <a:pt x="14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8" y="1"/>
                  <a:pt x="8" y="1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5" y="2"/>
                  <a:pt x="4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4" y="7"/>
                  <a:pt x="4" y="7"/>
                </a:cubicBezTo>
                <a:cubicBezTo>
                  <a:pt x="3" y="7"/>
                  <a:pt x="3" y="7"/>
                  <a:pt x="2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0" y="7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9"/>
                  <a:pt x="6" y="9"/>
                  <a:pt x="6" y="10"/>
                </a:cubicBezTo>
                <a:cubicBezTo>
                  <a:pt x="7" y="10"/>
                  <a:pt x="7" y="9"/>
                  <a:pt x="8" y="9"/>
                </a:cubicBezTo>
                <a:cubicBezTo>
                  <a:pt x="8" y="9"/>
                  <a:pt x="9" y="9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10"/>
                  <a:pt x="12" y="10"/>
                </a:cubicBezTo>
                <a:cubicBezTo>
                  <a:pt x="12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7" y="10"/>
                  <a:pt x="18" y="10"/>
                </a:cubicBezTo>
                <a:cubicBezTo>
                  <a:pt x="18" y="10"/>
                  <a:pt x="18" y="10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9" y="8"/>
                  <a:pt x="19" y="8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1"/>
                  <a:pt x="21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2" y="12"/>
                  <a:pt x="22" y="11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4"/>
                  <a:pt x="21" y="13"/>
                  <a:pt x="22" y="13"/>
                </a:cubicBezTo>
                <a:cubicBezTo>
                  <a:pt x="22" y="13"/>
                  <a:pt x="22" y="13"/>
                  <a:pt x="23" y="13"/>
                </a:cubicBezTo>
                <a:cubicBezTo>
                  <a:pt x="23" y="13"/>
                  <a:pt x="23" y="12"/>
                  <a:pt x="23" y="12"/>
                </a:cubicBezTo>
                <a:cubicBezTo>
                  <a:pt x="24" y="12"/>
                  <a:pt x="24" y="13"/>
                  <a:pt x="24" y="13"/>
                </a:cubicBezTo>
                <a:cubicBezTo>
                  <a:pt x="24" y="13"/>
                  <a:pt x="25" y="13"/>
                  <a:pt x="25" y="14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6" y="15"/>
                  <a:pt x="27" y="15"/>
                </a:cubicBezTo>
                <a:cubicBezTo>
                  <a:pt x="27" y="15"/>
                  <a:pt x="27" y="15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8"/>
                  <a:pt x="24" y="17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2" y="19"/>
                  <a:pt x="22" y="19"/>
                </a:cubicBezTo>
                <a:cubicBezTo>
                  <a:pt x="22" y="19"/>
                  <a:pt x="22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ubicBezTo>
                  <a:pt x="21" y="21"/>
                  <a:pt x="21" y="21"/>
                  <a:pt x="20" y="21"/>
                </a:cubicBezTo>
                <a:cubicBezTo>
                  <a:pt x="20" y="21"/>
                  <a:pt x="20" y="21"/>
                  <a:pt x="19" y="21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2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2"/>
                </a:cubicBezTo>
                <a:cubicBezTo>
                  <a:pt x="13" y="22"/>
                  <a:pt x="12" y="22"/>
                  <a:pt x="12" y="22"/>
                </a:cubicBezTo>
                <a:cubicBezTo>
                  <a:pt x="12" y="22"/>
                  <a:pt x="12" y="22"/>
                  <a:pt x="11" y="22"/>
                </a:cubicBezTo>
                <a:cubicBezTo>
                  <a:pt x="11" y="22"/>
                  <a:pt x="11" y="22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5"/>
                  <a:pt x="12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6" y="23"/>
                  <a:pt x="16" y="23"/>
                </a:cubicBezTo>
                <a:cubicBezTo>
                  <a:pt x="16" y="23"/>
                  <a:pt x="16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3"/>
                  <a:pt x="18" y="24"/>
                  <a:pt x="19" y="24"/>
                </a:cubicBezTo>
                <a:cubicBezTo>
                  <a:pt x="19" y="24"/>
                  <a:pt x="19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23"/>
                  <a:pt x="20" y="24"/>
                  <a:pt x="20" y="24"/>
                </a:cubicBezTo>
                <a:cubicBezTo>
                  <a:pt x="20" y="25"/>
                  <a:pt x="21" y="25"/>
                  <a:pt x="21" y="25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3" y="25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8"/>
                  <a:pt x="22" y="27"/>
                  <a:pt x="23" y="27"/>
                </a:cubicBezTo>
                <a:cubicBezTo>
                  <a:pt x="23" y="27"/>
                  <a:pt x="23" y="27"/>
                  <a:pt x="24" y="28"/>
                </a:cubicBezTo>
                <a:cubicBezTo>
                  <a:pt x="24" y="28"/>
                  <a:pt x="24" y="27"/>
                  <a:pt x="25" y="28"/>
                </a:cubicBez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9"/>
                  <a:pt x="27" y="29"/>
                </a:cubicBezTo>
                <a:cubicBezTo>
                  <a:pt x="27" y="29"/>
                  <a:pt x="27" y="29"/>
                  <a:pt x="28" y="29"/>
                </a:cubicBezTo>
                <a:cubicBezTo>
                  <a:pt x="28" y="29"/>
                  <a:pt x="28" y="29"/>
                  <a:pt x="29" y="29"/>
                </a:cubicBezTo>
                <a:cubicBezTo>
                  <a:pt x="29" y="29"/>
                  <a:pt x="29" y="30"/>
                  <a:pt x="29" y="30"/>
                </a:cubicBezTo>
                <a:cubicBezTo>
                  <a:pt x="30" y="30"/>
                  <a:pt x="30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8"/>
                  <a:pt x="30" y="27"/>
                </a:cubicBezTo>
                <a:cubicBezTo>
                  <a:pt x="30" y="27"/>
                  <a:pt x="29" y="27"/>
                  <a:pt x="29" y="27"/>
                </a:cubicBezTo>
                <a:cubicBezTo>
                  <a:pt x="29" y="27"/>
                  <a:pt x="29" y="27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5"/>
                  <a:pt x="28" y="25"/>
                </a:cubicBezTo>
                <a:cubicBezTo>
                  <a:pt x="28" y="25"/>
                  <a:pt x="29" y="26"/>
                  <a:pt x="29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2" y="27"/>
                  <a:pt x="32" y="28"/>
                </a:cubicBezTo>
                <a:cubicBezTo>
                  <a:pt x="32" y="28"/>
                  <a:pt x="32" y="27"/>
                  <a:pt x="33" y="27"/>
                </a:cubicBezTo>
                <a:cubicBezTo>
                  <a:pt x="33" y="27"/>
                  <a:pt x="33" y="29"/>
                  <a:pt x="34" y="28"/>
                </a:cubicBezTo>
                <a:cubicBezTo>
                  <a:pt x="34" y="28"/>
                  <a:pt x="34" y="28"/>
                  <a:pt x="34" y="27"/>
                </a:cubicBezTo>
                <a:cubicBezTo>
                  <a:pt x="34" y="27"/>
                  <a:pt x="34" y="27"/>
                  <a:pt x="35" y="27"/>
                </a:cubicBezTo>
                <a:cubicBezTo>
                  <a:pt x="35" y="27"/>
                  <a:pt x="34" y="26"/>
                  <a:pt x="35" y="26"/>
                </a:cubicBezTo>
                <a:cubicBezTo>
                  <a:pt x="35" y="26"/>
                  <a:pt x="36" y="26"/>
                  <a:pt x="36" y="26"/>
                </a:cubicBezTo>
                <a:cubicBezTo>
                  <a:pt x="36" y="26"/>
                  <a:pt x="36" y="25"/>
                  <a:pt x="36" y="25"/>
                </a:cubicBezTo>
                <a:cubicBezTo>
                  <a:pt x="36" y="25"/>
                  <a:pt x="36" y="25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33" y="21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3" y="19"/>
                  <a:pt x="33" y="19"/>
                  <a:pt x="34" y="19"/>
                </a:cubicBezTo>
                <a:cubicBezTo>
                  <a:pt x="34" y="19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5" y="18"/>
                  <a:pt x="35" y="18"/>
                  <a:pt x="36" y="19"/>
                </a:cubicBezTo>
                <a:cubicBezTo>
                  <a:pt x="36" y="19"/>
                  <a:pt x="36" y="19"/>
                  <a:pt x="37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1"/>
                  <a:pt x="38" y="21"/>
                </a:cubicBezTo>
                <a:cubicBezTo>
                  <a:pt x="38" y="21"/>
                  <a:pt x="38" y="21"/>
                  <a:pt x="38" y="22"/>
                </a:cubicBezTo>
                <a:cubicBezTo>
                  <a:pt x="38" y="22"/>
                  <a:pt x="39" y="22"/>
                  <a:pt x="39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0"/>
                  <a:pt x="41" y="20"/>
                  <a:pt x="42" y="20"/>
                </a:cubicBezTo>
                <a:cubicBezTo>
                  <a:pt x="42" y="20"/>
                  <a:pt x="42" y="21"/>
                  <a:pt x="43" y="21"/>
                </a:cubicBezTo>
                <a:cubicBezTo>
                  <a:pt x="43" y="21"/>
                  <a:pt x="43" y="20"/>
                  <a:pt x="43" y="20"/>
                </a:cubicBezTo>
                <a:cubicBezTo>
                  <a:pt x="44" y="20"/>
                  <a:pt x="44" y="20"/>
                  <a:pt x="44" y="19"/>
                </a:cubicBezTo>
                <a:cubicBezTo>
                  <a:pt x="45" y="19"/>
                  <a:pt x="44" y="19"/>
                  <a:pt x="45" y="19"/>
                </a:cubicBezTo>
                <a:cubicBezTo>
                  <a:pt x="45" y="18"/>
                  <a:pt x="45" y="19"/>
                  <a:pt x="45" y="19"/>
                </a:cubicBezTo>
                <a:cubicBezTo>
                  <a:pt x="46" y="19"/>
                  <a:pt x="46" y="19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7"/>
                  <a:pt x="46" y="17"/>
                  <a:pt x="46" y="1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1" name="Freeform 216">
            <a:extLst>
              <a:ext uri="{FF2B5EF4-FFF2-40B4-BE49-F238E27FC236}">
                <a16:creationId xmlns:a16="http://schemas.microsoft.com/office/drawing/2014/main" id="{96C2C1F1-BF2D-304C-BDBA-1AB6E0C4A91E}"/>
              </a:ext>
            </a:extLst>
          </p:cNvPr>
          <p:cNvSpPr>
            <a:spLocks/>
          </p:cNvSpPr>
          <p:nvPr/>
        </p:nvSpPr>
        <p:spPr bwMode="auto">
          <a:xfrm>
            <a:off x="3534220" y="2198362"/>
            <a:ext cx="39944" cy="25926"/>
          </a:xfrm>
          <a:custGeom>
            <a:avLst/>
            <a:gdLst>
              <a:gd name="T0" fmla="*/ 2 w 3"/>
              <a:gd name="T1" fmla="*/ 0 h 2"/>
              <a:gd name="T2" fmla="*/ 1 w 3"/>
              <a:gd name="T3" fmla="*/ 0 h 2"/>
              <a:gd name="T4" fmla="*/ 0 w 3"/>
              <a:gd name="T5" fmla="*/ 1 h 2"/>
              <a:gd name="T6" fmla="*/ 0 w 3"/>
              <a:gd name="T7" fmla="*/ 1 h 2"/>
              <a:gd name="T8" fmla="*/ 1 w 3"/>
              <a:gd name="T9" fmla="*/ 2 h 2"/>
              <a:gd name="T10" fmla="*/ 1 w 3"/>
              <a:gd name="T11" fmla="*/ 1 h 2"/>
              <a:gd name="T12" fmla="*/ 2 w 3"/>
              <a:gd name="T13" fmla="*/ 1 h 2"/>
              <a:gd name="T14" fmla="*/ 2 w 3"/>
              <a:gd name="T15" fmla="*/ 0 h 2"/>
              <a:gd name="T16" fmla="*/ 2 w 3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2" name="Freeform 217">
            <a:extLst>
              <a:ext uri="{FF2B5EF4-FFF2-40B4-BE49-F238E27FC236}">
                <a16:creationId xmlns:a16="http://schemas.microsoft.com/office/drawing/2014/main" id="{252D57C4-1BED-9F47-8D82-9C616464CD12}"/>
              </a:ext>
            </a:extLst>
          </p:cNvPr>
          <p:cNvSpPr>
            <a:spLocks/>
          </p:cNvSpPr>
          <p:nvPr/>
        </p:nvSpPr>
        <p:spPr bwMode="auto">
          <a:xfrm>
            <a:off x="3884199" y="2552070"/>
            <a:ext cx="207325" cy="188892"/>
          </a:xfrm>
          <a:custGeom>
            <a:avLst/>
            <a:gdLst>
              <a:gd name="T0" fmla="*/ 14 w 16"/>
              <a:gd name="T1" fmla="*/ 11 h 15"/>
              <a:gd name="T2" fmla="*/ 14 w 16"/>
              <a:gd name="T3" fmla="*/ 10 h 15"/>
              <a:gd name="T4" fmla="*/ 14 w 16"/>
              <a:gd name="T5" fmla="*/ 9 h 15"/>
              <a:gd name="T6" fmla="*/ 15 w 16"/>
              <a:gd name="T7" fmla="*/ 7 h 15"/>
              <a:gd name="T8" fmla="*/ 14 w 16"/>
              <a:gd name="T9" fmla="*/ 6 h 15"/>
              <a:gd name="T10" fmla="*/ 13 w 16"/>
              <a:gd name="T11" fmla="*/ 6 h 15"/>
              <a:gd name="T12" fmla="*/ 12 w 16"/>
              <a:gd name="T13" fmla="*/ 6 h 15"/>
              <a:gd name="T14" fmla="*/ 10 w 16"/>
              <a:gd name="T15" fmla="*/ 6 h 15"/>
              <a:gd name="T16" fmla="*/ 10 w 16"/>
              <a:gd name="T17" fmla="*/ 5 h 15"/>
              <a:gd name="T18" fmla="*/ 9 w 16"/>
              <a:gd name="T19" fmla="*/ 4 h 15"/>
              <a:gd name="T20" fmla="*/ 11 w 16"/>
              <a:gd name="T21" fmla="*/ 2 h 15"/>
              <a:gd name="T22" fmla="*/ 12 w 16"/>
              <a:gd name="T23" fmla="*/ 1 h 15"/>
              <a:gd name="T24" fmla="*/ 10 w 16"/>
              <a:gd name="T25" fmla="*/ 1 h 15"/>
              <a:gd name="T26" fmla="*/ 8 w 16"/>
              <a:gd name="T27" fmla="*/ 3 h 15"/>
              <a:gd name="T28" fmla="*/ 6 w 16"/>
              <a:gd name="T29" fmla="*/ 5 h 15"/>
              <a:gd name="T30" fmla="*/ 4 w 16"/>
              <a:gd name="T31" fmla="*/ 7 h 15"/>
              <a:gd name="T32" fmla="*/ 2 w 16"/>
              <a:gd name="T33" fmla="*/ 8 h 15"/>
              <a:gd name="T34" fmla="*/ 2 w 16"/>
              <a:gd name="T35" fmla="*/ 10 h 15"/>
              <a:gd name="T36" fmla="*/ 0 w 16"/>
              <a:gd name="T37" fmla="*/ 12 h 15"/>
              <a:gd name="T38" fmla="*/ 3 w 16"/>
              <a:gd name="T39" fmla="*/ 12 h 15"/>
              <a:gd name="T40" fmla="*/ 5 w 16"/>
              <a:gd name="T41" fmla="*/ 12 h 15"/>
              <a:gd name="T42" fmla="*/ 7 w 16"/>
              <a:gd name="T43" fmla="*/ 12 h 15"/>
              <a:gd name="T44" fmla="*/ 9 w 16"/>
              <a:gd name="T45" fmla="*/ 12 h 15"/>
              <a:gd name="T46" fmla="*/ 8 w 16"/>
              <a:gd name="T47" fmla="*/ 13 h 15"/>
              <a:gd name="T48" fmla="*/ 8 w 16"/>
              <a:gd name="T49" fmla="*/ 14 h 15"/>
              <a:gd name="T50" fmla="*/ 10 w 16"/>
              <a:gd name="T51" fmla="*/ 13 h 15"/>
              <a:gd name="T52" fmla="*/ 12 w 16"/>
              <a:gd name="T53" fmla="*/ 12 h 15"/>
              <a:gd name="T54" fmla="*/ 12 w 16"/>
              <a:gd name="T55" fmla="*/ 13 h 15"/>
              <a:gd name="T56" fmla="*/ 11 w 16"/>
              <a:gd name="T57" fmla="*/ 14 h 15"/>
              <a:gd name="T58" fmla="*/ 13 w 16"/>
              <a:gd name="T59" fmla="*/ 15 h 15"/>
              <a:gd name="T60" fmla="*/ 14 w 16"/>
              <a:gd name="T61" fmla="*/ 14 h 15"/>
              <a:gd name="T62" fmla="*/ 16 w 16"/>
              <a:gd name="T63" fmla="*/ 12 h 15"/>
              <a:gd name="T64" fmla="*/ 15 w 16"/>
              <a:gd name="T65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" h="15">
                <a:moveTo>
                  <a:pt x="15" y="11"/>
                </a:moveTo>
                <a:cubicBezTo>
                  <a:pt x="14" y="11"/>
                  <a:pt x="14" y="12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4" y="8"/>
                  <a:pt x="15" y="8"/>
                  <a:pt x="15" y="7"/>
                </a:cubicBezTo>
                <a:cubicBezTo>
                  <a:pt x="15" y="7"/>
                  <a:pt x="14" y="7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7"/>
                  <a:pt x="11" y="7"/>
                  <a:pt x="11" y="7"/>
                </a:cubicBezTo>
                <a:cubicBezTo>
                  <a:pt x="11" y="6"/>
                  <a:pt x="11" y="6"/>
                  <a:pt x="10" y="6"/>
                </a:cubicBezTo>
                <a:cubicBezTo>
                  <a:pt x="10" y="5"/>
                  <a:pt x="11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4"/>
                  <a:pt x="10" y="4"/>
                  <a:pt x="10" y="3"/>
                </a:cubicBezTo>
                <a:cubicBezTo>
                  <a:pt x="10" y="3"/>
                  <a:pt x="11" y="3"/>
                  <a:pt x="11" y="2"/>
                </a:cubicBezTo>
                <a:cubicBezTo>
                  <a:pt x="11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3"/>
                  <a:pt x="7" y="4"/>
                </a:cubicBezTo>
                <a:cubicBezTo>
                  <a:pt x="7" y="4"/>
                  <a:pt x="6" y="4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0" y="10"/>
                  <a:pt x="0" y="11"/>
                </a:cubicBezTo>
                <a:cubicBezTo>
                  <a:pt x="0" y="11"/>
                  <a:pt x="0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2"/>
                  <a:pt x="2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3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3"/>
                  <a:pt x="7" y="13"/>
                  <a:pt x="7" y="13"/>
                </a:cubicBezTo>
                <a:cubicBezTo>
                  <a:pt x="7" y="14"/>
                  <a:pt x="8" y="14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10" y="14"/>
                  <a:pt x="10" y="14"/>
                  <a:pt x="10" y="13"/>
                </a:cubicBezTo>
                <a:cubicBezTo>
                  <a:pt x="10" y="13"/>
                  <a:pt x="10" y="13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5"/>
                  <a:pt x="13" y="15"/>
                </a:cubicBezTo>
                <a:cubicBezTo>
                  <a:pt x="13" y="15"/>
                  <a:pt x="14" y="15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5" y="13"/>
                  <a:pt x="15" y="13"/>
                </a:cubicBezTo>
                <a:cubicBezTo>
                  <a:pt x="15" y="13"/>
                  <a:pt x="15" y="13"/>
                  <a:pt x="16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6" y="11"/>
                  <a:pt x="15" y="11"/>
                  <a:pt x="15" y="1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3" name="Freeform 218">
            <a:extLst>
              <a:ext uri="{FF2B5EF4-FFF2-40B4-BE49-F238E27FC236}">
                <a16:creationId xmlns:a16="http://schemas.microsoft.com/office/drawing/2014/main" id="{4FA6D95C-C44F-2D40-B0F9-AB29375102CC}"/>
              </a:ext>
            </a:extLst>
          </p:cNvPr>
          <p:cNvSpPr>
            <a:spLocks/>
          </p:cNvSpPr>
          <p:nvPr/>
        </p:nvSpPr>
        <p:spPr bwMode="auto">
          <a:xfrm>
            <a:off x="3768173" y="2615034"/>
            <a:ext cx="77985" cy="37038"/>
          </a:xfrm>
          <a:custGeom>
            <a:avLst/>
            <a:gdLst>
              <a:gd name="T0" fmla="*/ 3 w 6"/>
              <a:gd name="T1" fmla="*/ 3 h 3"/>
              <a:gd name="T2" fmla="*/ 4 w 6"/>
              <a:gd name="T3" fmla="*/ 3 h 3"/>
              <a:gd name="T4" fmla="*/ 6 w 6"/>
              <a:gd name="T5" fmla="*/ 2 h 3"/>
              <a:gd name="T6" fmla="*/ 5 w 6"/>
              <a:gd name="T7" fmla="*/ 1 h 3"/>
              <a:gd name="T8" fmla="*/ 4 w 6"/>
              <a:gd name="T9" fmla="*/ 1 h 3"/>
              <a:gd name="T10" fmla="*/ 3 w 6"/>
              <a:gd name="T11" fmla="*/ 1 h 3"/>
              <a:gd name="T12" fmla="*/ 3 w 6"/>
              <a:gd name="T13" fmla="*/ 0 h 3"/>
              <a:gd name="T14" fmla="*/ 1 w 6"/>
              <a:gd name="T15" fmla="*/ 0 h 3"/>
              <a:gd name="T16" fmla="*/ 0 w 6"/>
              <a:gd name="T17" fmla="*/ 0 h 3"/>
              <a:gd name="T18" fmla="*/ 0 w 6"/>
              <a:gd name="T19" fmla="*/ 1 h 3"/>
              <a:gd name="T20" fmla="*/ 1 w 6"/>
              <a:gd name="T21" fmla="*/ 1 h 3"/>
              <a:gd name="T22" fmla="*/ 1 w 6"/>
              <a:gd name="T23" fmla="*/ 1 h 3"/>
              <a:gd name="T24" fmla="*/ 2 w 6"/>
              <a:gd name="T25" fmla="*/ 2 h 3"/>
              <a:gd name="T26" fmla="*/ 3 w 6"/>
              <a:gd name="T27" fmla="*/ 3 h 3"/>
              <a:gd name="T28" fmla="*/ 3 w 6"/>
              <a:gd name="T2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3">
                <a:moveTo>
                  <a:pt x="3" y="3"/>
                </a:move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4" name="Freeform 219">
            <a:extLst>
              <a:ext uri="{FF2B5EF4-FFF2-40B4-BE49-F238E27FC236}">
                <a16:creationId xmlns:a16="http://schemas.microsoft.com/office/drawing/2014/main" id="{AC086D63-13C6-C842-ACF5-157F3752648C}"/>
              </a:ext>
            </a:extLst>
          </p:cNvPr>
          <p:cNvSpPr>
            <a:spLocks/>
          </p:cNvSpPr>
          <p:nvPr/>
        </p:nvSpPr>
        <p:spPr bwMode="auto">
          <a:xfrm>
            <a:off x="3806214" y="2690962"/>
            <a:ext cx="26629" cy="24075"/>
          </a:xfrm>
          <a:custGeom>
            <a:avLst/>
            <a:gdLst>
              <a:gd name="T0" fmla="*/ 1 w 2"/>
              <a:gd name="T1" fmla="*/ 1 h 2"/>
              <a:gd name="T2" fmla="*/ 0 w 2"/>
              <a:gd name="T3" fmla="*/ 1 h 2"/>
              <a:gd name="T4" fmla="*/ 0 w 2"/>
              <a:gd name="T5" fmla="*/ 2 h 2"/>
              <a:gd name="T6" fmla="*/ 1 w 2"/>
              <a:gd name="T7" fmla="*/ 2 h 2"/>
              <a:gd name="T8" fmla="*/ 1 w 2"/>
              <a:gd name="T9" fmla="*/ 1 h 2"/>
              <a:gd name="T10" fmla="*/ 1 w 2"/>
              <a:gd name="T11" fmla="*/ 0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5" name="Freeform 220">
            <a:extLst>
              <a:ext uri="{FF2B5EF4-FFF2-40B4-BE49-F238E27FC236}">
                <a16:creationId xmlns:a16="http://schemas.microsoft.com/office/drawing/2014/main" id="{CED54DFB-D2DE-4F41-8F2E-AF85F75B4ACD}"/>
              </a:ext>
            </a:extLst>
          </p:cNvPr>
          <p:cNvSpPr>
            <a:spLocks/>
          </p:cNvSpPr>
          <p:nvPr/>
        </p:nvSpPr>
        <p:spPr bwMode="auto">
          <a:xfrm>
            <a:off x="3728230" y="2715036"/>
            <a:ext cx="77985" cy="50001"/>
          </a:xfrm>
          <a:custGeom>
            <a:avLst/>
            <a:gdLst>
              <a:gd name="T0" fmla="*/ 1 w 6"/>
              <a:gd name="T1" fmla="*/ 0 h 4"/>
              <a:gd name="T2" fmla="*/ 1 w 6"/>
              <a:gd name="T3" fmla="*/ 0 h 4"/>
              <a:gd name="T4" fmla="*/ 0 w 6"/>
              <a:gd name="T5" fmla="*/ 1 h 4"/>
              <a:gd name="T6" fmla="*/ 0 w 6"/>
              <a:gd name="T7" fmla="*/ 2 h 4"/>
              <a:gd name="T8" fmla="*/ 1 w 6"/>
              <a:gd name="T9" fmla="*/ 3 h 4"/>
              <a:gd name="T10" fmla="*/ 2 w 6"/>
              <a:gd name="T11" fmla="*/ 3 h 4"/>
              <a:gd name="T12" fmla="*/ 3 w 6"/>
              <a:gd name="T13" fmla="*/ 3 h 4"/>
              <a:gd name="T14" fmla="*/ 3 w 6"/>
              <a:gd name="T15" fmla="*/ 4 h 4"/>
              <a:gd name="T16" fmla="*/ 4 w 6"/>
              <a:gd name="T17" fmla="*/ 3 h 4"/>
              <a:gd name="T18" fmla="*/ 5 w 6"/>
              <a:gd name="T19" fmla="*/ 3 h 4"/>
              <a:gd name="T20" fmla="*/ 6 w 6"/>
              <a:gd name="T21" fmla="*/ 2 h 4"/>
              <a:gd name="T22" fmla="*/ 5 w 6"/>
              <a:gd name="T23" fmla="*/ 2 h 4"/>
              <a:gd name="T24" fmla="*/ 4 w 6"/>
              <a:gd name="T25" fmla="*/ 2 h 4"/>
              <a:gd name="T26" fmla="*/ 3 w 6"/>
              <a:gd name="T27" fmla="*/ 2 h 4"/>
              <a:gd name="T28" fmla="*/ 2 w 6"/>
              <a:gd name="T29" fmla="*/ 1 h 4"/>
              <a:gd name="T30" fmla="*/ 2 w 6"/>
              <a:gd name="T31" fmla="*/ 1 h 4"/>
              <a:gd name="T32" fmla="*/ 1 w 6"/>
              <a:gd name="T3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4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2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6" name="Freeform 221">
            <a:extLst>
              <a:ext uri="{FF2B5EF4-FFF2-40B4-BE49-F238E27FC236}">
                <a16:creationId xmlns:a16="http://schemas.microsoft.com/office/drawing/2014/main" id="{CF45655C-A48B-5647-80A5-20C24DBACED5}"/>
              </a:ext>
            </a:extLst>
          </p:cNvPr>
          <p:cNvSpPr>
            <a:spLocks/>
          </p:cNvSpPr>
          <p:nvPr/>
        </p:nvSpPr>
        <p:spPr bwMode="auto">
          <a:xfrm>
            <a:off x="3806214" y="2715036"/>
            <a:ext cx="51356" cy="50001"/>
          </a:xfrm>
          <a:custGeom>
            <a:avLst/>
            <a:gdLst>
              <a:gd name="T0" fmla="*/ 4 w 4"/>
              <a:gd name="T1" fmla="*/ 2 h 4"/>
              <a:gd name="T2" fmla="*/ 4 w 4"/>
              <a:gd name="T3" fmla="*/ 0 h 4"/>
              <a:gd name="T4" fmla="*/ 3 w 4"/>
              <a:gd name="T5" fmla="*/ 0 h 4"/>
              <a:gd name="T6" fmla="*/ 2 w 4"/>
              <a:gd name="T7" fmla="*/ 1 h 4"/>
              <a:gd name="T8" fmla="*/ 2 w 4"/>
              <a:gd name="T9" fmla="*/ 1 h 4"/>
              <a:gd name="T10" fmla="*/ 1 w 4"/>
              <a:gd name="T11" fmla="*/ 2 h 4"/>
              <a:gd name="T12" fmla="*/ 1 w 4"/>
              <a:gd name="T13" fmla="*/ 3 h 4"/>
              <a:gd name="T14" fmla="*/ 0 w 4"/>
              <a:gd name="T15" fmla="*/ 3 h 4"/>
              <a:gd name="T16" fmla="*/ 0 w 4"/>
              <a:gd name="T17" fmla="*/ 3 h 4"/>
              <a:gd name="T18" fmla="*/ 1 w 4"/>
              <a:gd name="T19" fmla="*/ 4 h 4"/>
              <a:gd name="T20" fmla="*/ 2 w 4"/>
              <a:gd name="T21" fmla="*/ 4 h 4"/>
              <a:gd name="T22" fmla="*/ 3 w 4"/>
              <a:gd name="T23" fmla="*/ 4 h 4"/>
              <a:gd name="T24" fmla="*/ 4 w 4"/>
              <a:gd name="T25" fmla="*/ 4 h 4"/>
              <a:gd name="T26" fmla="*/ 4 w 4"/>
              <a:gd name="T27" fmla="*/ 3 h 4"/>
              <a:gd name="T28" fmla="*/ 3 w 4"/>
              <a:gd name="T29" fmla="*/ 2 h 4"/>
              <a:gd name="T30" fmla="*/ 4 w 4"/>
              <a:gd name="T3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" h="4">
                <a:moveTo>
                  <a:pt x="4" y="2"/>
                </a:moveTo>
                <a:cubicBezTo>
                  <a:pt x="4" y="1"/>
                  <a:pt x="4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4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7" name="Freeform 222">
            <a:extLst>
              <a:ext uri="{FF2B5EF4-FFF2-40B4-BE49-F238E27FC236}">
                <a16:creationId xmlns:a16="http://schemas.microsoft.com/office/drawing/2014/main" id="{8D9FA595-709E-954C-B8ED-BE3CFB4B7B76}"/>
              </a:ext>
            </a:extLst>
          </p:cNvPr>
          <p:cNvSpPr>
            <a:spLocks/>
          </p:cNvSpPr>
          <p:nvPr/>
        </p:nvSpPr>
        <p:spPr bwMode="auto">
          <a:xfrm>
            <a:off x="3922240" y="2211324"/>
            <a:ext cx="13315" cy="1296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  <a:gd name="T10" fmla="*/ 0 w 1"/>
              <a:gd name="T11" fmla="*/ 1 h 1"/>
              <a:gd name="T12" fmla="*/ 0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8" name="Freeform 223">
            <a:extLst>
              <a:ext uri="{FF2B5EF4-FFF2-40B4-BE49-F238E27FC236}">
                <a16:creationId xmlns:a16="http://schemas.microsoft.com/office/drawing/2014/main" id="{B58BE781-1422-A247-BAEE-B6A813FB6F77}"/>
              </a:ext>
            </a:extLst>
          </p:cNvPr>
          <p:cNvSpPr>
            <a:spLocks/>
          </p:cNvSpPr>
          <p:nvPr/>
        </p:nvSpPr>
        <p:spPr bwMode="auto">
          <a:xfrm>
            <a:off x="3444823" y="2387254"/>
            <a:ext cx="24727" cy="25926"/>
          </a:xfrm>
          <a:custGeom>
            <a:avLst/>
            <a:gdLst>
              <a:gd name="T0" fmla="*/ 6 w 13"/>
              <a:gd name="T1" fmla="*/ 0 h 14"/>
              <a:gd name="T2" fmla="*/ 0 w 13"/>
              <a:gd name="T3" fmla="*/ 7 h 14"/>
              <a:gd name="T4" fmla="*/ 0 w 13"/>
              <a:gd name="T5" fmla="*/ 14 h 14"/>
              <a:gd name="T6" fmla="*/ 0 w 13"/>
              <a:gd name="T7" fmla="*/ 14 h 14"/>
              <a:gd name="T8" fmla="*/ 6 w 13"/>
              <a:gd name="T9" fmla="*/ 14 h 14"/>
              <a:gd name="T10" fmla="*/ 13 w 13"/>
              <a:gd name="T11" fmla="*/ 7 h 14"/>
              <a:gd name="T12" fmla="*/ 13 w 13"/>
              <a:gd name="T13" fmla="*/ 0 h 14"/>
              <a:gd name="T14" fmla="*/ 6 w 13"/>
              <a:gd name="T15" fmla="*/ 0 h 14"/>
              <a:gd name="T16" fmla="*/ 6 w 13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4">
                <a:moveTo>
                  <a:pt x="6" y="0"/>
                </a:moveTo>
                <a:lnTo>
                  <a:pt x="0" y="7"/>
                </a:lnTo>
                <a:lnTo>
                  <a:pt x="0" y="14"/>
                </a:lnTo>
                <a:lnTo>
                  <a:pt x="0" y="14"/>
                </a:lnTo>
                <a:lnTo>
                  <a:pt x="6" y="14"/>
                </a:lnTo>
                <a:lnTo>
                  <a:pt x="13" y="7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49" name="Freeform 224">
            <a:extLst>
              <a:ext uri="{FF2B5EF4-FFF2-40B4-BE49-F238E27FC236}">
                <a16:creationId xmlns:a16="http://schemas.microsoft.com/office/drawing/2014/main" id="{D5651B92-90F2-094B-890E-246A6B115B28}"/>
              </a:ext>
            </a:extLst>
          </p:cNvPr>
          <p:cNvSpPr>
            <a:spLocks/>
          </p:cNvSpPr>
          <p:nvPr/>
        </p:nvSpPr>
        <p:spPr bwMode="auto">
          <a:xfrm>
            <a:off x="3444823" y="2387254"/>
            <a:ext cx="24727" cy="25926"/>
          </a:xfrm>
          <a:custGeom>
            <a:avLst/>
            <a:gdLst>
              <a:gd name="T0" fmla="*/ 6 w 13"/>
              <a:gd name="T1" fmla="*/ 0 h 14"/>
              <a:gd name="T2" fmla="*/ 0 w 13"/>
              <a:gd name="T3" fmla="*/ 7 h 14"/>
              <a:gd name="T4" fmla="*/ 0 w 13"/>
              <a:gd name="T5" fmla="*/ 14 h 14"/>
              <a:gd name="T6" fmla="*/ 0 w 13"/>
              <a:gd name="T7" fmla="*/ 14 h 14"/>
              <a:gd name="T8" fmla="*/ 6 w 13"/>
              <a:gd name="T9" fmla="*/ 14 h 14"/>
              <a:gd name="T10" fmla="*/ 13 w 13"/>
              <a:gd name="T11" fmla="*/ 7 h 14"/>
              <a:gd name="T12" fmla="*/ 13 w 13"/>
              <a:gd name="T13" fmla="*/ 0 h 14"/>
              <a:gd name="T14" fmla="*/ 6 w 13"/>
              <a:gd name="T15" fmla="*/ 0 h 14"/>
              <a:gd name="T16" fmla="*/ 6 w 13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4">
                <a:moveTo>
                  <a:pt x="6" y="0"/>
                </a:moveTo>
                <a:lnTo>
                  <a:pt x="0" y="7"/>
                </a:lnTo>
                <a:lnTo>
                  <a:pt x="0" y="14"/>
                </a:lnTo>
                <a:lnTo>
                  <a:pt x="0" y="14"/>
                </a:lnTo>
                <a:lnTo>
                  <a:pt x="6" y="14"/>
                </a:lnTo>
                <a:lnTo>
                  <a:pt x="13" y="7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0" name="Freeform 227">
            <a:extLst>
              <a:ext uri="{FF2B5EF4-FFF2-40B4-BE49-F238E27FC236}">
                <a16:creationId xmlns:a16="http://schemas.microsoft.com/office/drawing/2014/main" id="{32FE5EB2-DC58-104F-8425-A4388439FE97}"/>
              </a:ext>
            </a:extLst>
          </p:cNvPr>
          <p:cNvSpPr>
            <a:spLocks/>
          </p:cNvSpPr>
          <p:nvPr/>
        </p:nvSpPr>
        <p:spPr bwMode="auto">
          <a:xfrm>
            <a:off x="1904154" y="2500218"/>
            <a:ext cx="26629" cy="51853"/>
          </a:xfrm>
          <a:custGeom>
            <a:avLst/>
            <a:gdLst>
              <a:gd name="T0" fmla="*/ 1 w 2"/>
              <a:gd name="T1" fmla="*/ 2 h 4"/>
              <a:gd name="T2" fmla="*/ 1 w 2"/>
              <a:gd name="T3" fmla="*/ 3 h 4"/>
              <a:gd name="T4" fmla="*/ 1 w 2"/>
              <a:gd name="T5" fmla="*/ 4 h 4"/>
              <a:gd name="T6" fmla="*/ 2 w 2"/>
              <a:gd name="T7" fmla="*/ 3 h 4"/>
              <a:gd name="T8" fmla="*/ 2 w 2"/>
              <a:gd name="T9" fmla="*/ 2 h 4"/>
              <a:gd name="T10" fmla="*/ 2 w 2"/>
              <a:gd name="T11" fmla="*/ 1 h 4"/>
              <a:gd name="T12" fmla="*/ 2 w 2"/>
              <a:gd name="T13" fmla="*/ 1 h 4"/>
              <a:gd name="T14" fmla="*/ 1 w 2"/>
              <a:gd name="T15" fmla="*/ 1 h 4"/>
              <a:gd name="T16" fmla="*/ 0 w 2"/>
              <a:gd name="T17" fmla="*/ 1 h 4"/>
              <a:gd name="T18" fmla="*/ 0 w 2"/>
              <a:gd name="T19" fmla="*/ 1 h 4"/>
              <a:gd name="T20" fmla="*/ 1 w 2"/>
              <a:gd name="T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1" name="Freeform 228">
            <a:extLst>
              <a:ext uri="{FF2B5EF4-FFF2-40B4-BE49-F238E27FC236}">
                <a16:creationId xmlns:a16="http://schemas.microsoft.com/office/drawing/2014/main" id="{E882DCA4-2DA1-7C40-B1FD-FD7AC8DB3FDF}"/>
              </a:ext>
            </a:extLst>
          </p:cNvPr>
          <p:cNvSpPr>
            <a:spLocks/>
          </p:cNvSpPr>
          <p:nvPr/>
        </p:nvSpPr>
        <p:spPr bwMode="auto">
          <a:xfrm>
            <a:off x="1904154" y="2476144"/>
            <a:ext cx="64670" cy="24075"/>
          </a:xfrm>
          <a:custGeom>
            <a:avLst/>
            <a:gdLst>
              <a:gd name="T0" fmla="*/ 1 w 5"/>
              <a:gd name="T1" fmla="*/ 2 h 2"/>
              <a:gd name="T2" fmla="*/ 2 w 5"/>
              <a:gd name="T3" fmla="*/ 2 h 2"/>
              <a:gd name="T4" fmla="*/ 3 w 5"/>
              <a:gd name="T5" fmla="*/ 2 h 2"/>
              <a:gd name="T6" fmla="*/ 3 w 5"/>
              <a:gd name="T7" fmla="*/ 1 h 2"/>
              <a:gd name="T8" fmla="*/ 5 w 5"/>
              <a:gd name="T9" fmla="*/ 0 h 2"/>
              <a:gd name="T10" fmla="*/ 4 w 5"/>
              <a:gd name="T11" fmla="*/ 0 h 2"/>
              <a:gd name="T12" fmla="*/ 3 w 5"/>
              <a:gd name="T13" fmla="*/ 0 h 2"/>
              <a:gd name="T14" fmla="*/ 2 w 5"/>
              <a:gd name="T15" fmla="*/ 0 h 2"/>
              <a:gd name="T16" fmla="*/ 1 w 5"/>
              <a:gd name="T17" fmla="*/ 0 h 2"/>
              <a:gd name="T18" fmla="*/ 0 w 5"/>
              <a:gd name="T19" fmla="*/ 1 h 2"/>
              <a:gd name="T20" fmla="*/ 1 w 5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2">
                <a:moveTo>
                  <a:pt x="1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2" name="Freeform 229">
            <a:extLst>
              <a:ext uri="{FF2B5EF4-FFF2-40B4-BE49-F238E27FC236}">
                <a16:creationId xmlns:a16="http://schemas.microsoft.com/office/drawing/2014/main" id="{BE53125A-C667-034D-89D6-93EE0F646E30}"/>
              </a:ext>
            </a:extLst>
          </p:cNvPr>
          <p:cNvSpPr>
            <a:spLocks/>
          </p:cNvSpPr>
          <p:nvPr/>
        </p:nvSpPr>
        <p:spPr bwMode="auto">
          <a:xfrm>
            <a:off x="1944098" y="2576145"/>
            <a:ext cx="102711" cy="101854"/>
          </a:xfrm>
          <a:custGeom>
            <a:avLst/>
            <a:gdLst>
              <a:gd name="T0" fmla="*/ 7 w 8"/>
              <a:gd name="T1" fmla="*/ 3 h 8"/>
              <a:gd name="T2" fmla="*/ 6 w 8"/>
              <a:gd name="T3" fmla="*/ 2 h 8"/>
              <a:gd name="T4" fmla="*/ 5 w 8"/>
              <a:gd name="T5" fmla="*/ 2 h 8"/>
              <a:gd name="T6" fmla="*/ 4 w 8"/>
              <a:gd name="T7" fmla="*/ 2 h 8"/>
              <a:gd name="T8" fmla="*/ 3 w 8"/>
              <a:gd name="T9" fmla="*/ 1 h 8"/>
              <a:gd name="T10" fmla="*/ 2 w 8"/>
              <a:gd name="T11" fmla="*/ 1 h 8"/>
              <a:gd name="T12" fmla="*/ 1 w 8"/>
              <a:gd name="T13" fmla="*/ 1 h 8"/>
              <a:gd name="T14" fmla="*/ 1 w 8"/>
              <a:gd name="T15" fmla="*/ 2 h 8"/>
              <a:gd name="T16" fmla="*/ 1 w 8"/>
              <a:gd name="T17" fmla="*/ 3 h 8"/>
              <a:gd name="T18" fmla="*/ 2 w 8"/>
              <a:gd name="T19" fmla="*/ 3 h 8"/>
              <a:gd name="T20" fmla="*/ 2 w 8"/>
              <a:gd name="T21" fmla="*/ 4 h 8"/>
              <a:gd name="T22" fmla="*/ 4 w 8"/>
              <a:gd name="T23" fmla="*/ 5 h 8"/>
              <a:gd name="T24" fmla="*/ 4 w 8"/>
              <a:gd name="T25" fmla="*/ 6 h 8"/>
              <a:gd name="T26" fmla="*/ 4 w 8"/>
              <a:gd name="T27" fmla="*/ 7 h 8"/>
              <a:gd name="T28" fmla="*/ 6 w 8"/>
              <a:gd name="T29" fmla="*/ 7 h 8"/>
              <a:gd name="T30" fmla="*/ 6 w 8"/>
              <a:gd name="T31" fmla="*/ 7 h 8"/>
              <a:gd name="T32" fmla="*/ 7 w 8"/>
              <a:gd name="T33" fmla="*/ 8 h 8"/>
              <a:gd name="T34" fmla="*/ 8 w 8"/>
              <a:gd name="T35" fmla="*/ 7 h 8"/>
              <a:gd name="T36" fmla="*/ 8 w 8"/>
              <a:gd name="T37" fmla="*/ 7 h 8"/>
              <a:gd name="T38" fmla="*/ 8 w 8"/>
              <a:gd name="T39" fmla="*/ 6 h 8"/>
              <a:gd name="T40" fmla="*/ 7 w 8"/>
              <a:gd name="T41" fmla="*/ 5 h 8"/>
              <a:gd name="T42" fmla="*/ 7 w 8"/>
              <a:gd name="T43" fmla="*/ 4 h 8"/>
              <a:gd name="T44" fmla="*/ 7 w 8"/>
              <a:gd name="T4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8">
                <a:moveTo>
                  <a:pt x="7" y="3"/>
                </a:moveTo>
                <a:cubicBezTo>
                  <a:pt x="6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7" y="6"/>
                  <a:pt x="7" y="5"/>
                </a:cubicBezTo>
                <a:cubicBezTo>
                  <a:pt x="7" y="5"/>
                  <a:pt x="7" y="5"/>
                  <a:pt x="7" y="4"/>
                </a:cubicBezTo>
                <a:cubicBezTo>
                  <a:pt x="7" y="4"/>
                  <a:pt x="7" y="4"/>
                  <a:pt x="7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3" name="Freeform 230">
            <a:extLst>
              <a:ext uri="{FF2B5EF4-FFF2-40B4-BE49-F238E27FC236}">
                <a16:creationId xmlns:a16="http://schemas.microsoft.com/office/drawing/2014/main" id="{71D07CBF-C88C-B14B-BA13-34F2D7306186}"/>
              </a:ext>
            </a:extLst>
          </p:cNvPr>
          <p:cNvSpPr>
            <a:spLocks/>
          </p:cNvSpPr>
          <p:nvPr/>
        </p:nvSpPr>
        <p:spPr bwMode="auto">
          <a:xfrm>
            <a:off x="2744865" y="3876166"/>
            <a:ext cx="155969" cy="150003"/>
          </a:xfrm>
          <a:custGeom>
            <a:avLst/>
            <a:gdLst>
              <a:gd name="T0" fmla="*/ 11 w 12"/>
              <a:gd name="T1" fmla="*/ 0 h 12"/>
              <a:gd name="T2" fmla="*/ 10 w 12"/>
              <a:gd name="T3" fmla="*/ 1 h 12"/>
              <a:gd name="T4" fmla="*/ 9 w 12"/>
              <a:gd name="T5" fmla="*/ 1 h 12"/>
              <a:gd name="T6" fmla="*/ 9 w 12"/>
              <a:gd name="T7" fmla="*/ 1 h 12"/>
              <a:gd name="T8" fmla="*/ 8 w 12"/>
              <a:gd name="T9" fmla="*/ 2 h 12"/>
              <a:gd name="T10" fmla="*/ 7 w 12"/>
              <a:gd name="T11" fmla="*/ 2 h 12"/>
              <a:gd name="T12" fmla="*/ 7 w 12"/>
              <a:gd name="T13" fmla="*/ 1 h 12"/>
              <a:gd name="T14" fmla="*/ 6 w 12"/>
              <a:gd name="T15" fmla="*/ 2 h 12"/>
              <a:gd name="T16" fmla="*/ 5 w 12"/>
              <a:gd name="T17" fmla="*/ 3 h 12"/>
              <a:gd name="T18" fmla="*/ 5 w 12"/>
              <a:gd name="T19" fmla="*/ 4 h 12"/>
              <a:gd name="T20" fmla="*/ 3 w 12"/>
              <a:gd name="T21" fmla="*/ 3 h 12"/>
              <a:gd name="T22" fmla="*/ 3 w 12"/>
              <a:gd name="T23" fmla="*/ 4 h 12"/>
              <a:gd name="T24" fmla="*/ 2 w 12"/>
              <a:gd name="T25" fmla="*/ 4 h 12"/>
              <a:gd name="T26" fmla="*/ 2 w 12"/>
              <a:gd name="T27" fmla="*/ 5 h 12"/>
              <a:gd name="T28" fmla="*/ 1 w 12"/>
              <a:gd name="T29" fmla="*/ 6 h 12"/>
              <a:gd name="T30" fmla="*/ 0 w 12"/>
              <a:gd name="T31" fmla="*/ 6 h 12"/>
              <a:gd name="T32" fmla="*/ 0 w 12"/>
              <a:gd name="T33" fmla="*/ 6 h 12"/>
              <a:gd name="T34" fmla="*/ 0 w 12"/>
              <a:gd name="T35" fmla="*/ 7 h 12"/>
              <a:gd name="T36" fmla="*/ 1 w 12"/>
              <a:gd name="T37" fmla="*/ 7 h 12"/>
              <a:gd name="T38" fmla="*/ 1 w 12"/>
              <a:gd name="T39" fmla="*/ 8 h 12"/>
              <a:gd name="T40" fmla="*/ 2 w 12"/>
              <a:gd name="T41" fmla="*/ 9 h 12"/>
              <a:gd name="T42" fmla="*/ 3 w 12"/>
              <a:gd name="T43" fmla="*/ 10 h 12"/>
              <a:gd name="T44" fmla="*/ 4 w 12"/>
              <a:gd name="T45" fmla="*/ 11 h 12"/>
              <a:gd name="T46" fmla="*/ 4 w 12"/>
              <a:gd name="T47" fmla="*/ 11 h 12"/>
              <a:gd name="T48" fmla="*/ 5 w 12"/>
              <a:gd name="T49" fmla="*/ 11 h 12"/>
              <a:gd name="T50" fmla="*/ 6 w 12"/>
              <a:gd name="T51" fmla="*/ 12 h 12"/>
              <a:gd name="T52" fmla="*/ 6 w 12"/>
              <a:gd name="T53" fmla="*/ 12 h 12"/>
              <a:gd name="T54" fmla="*/ 7 w 12"/>
              <a:gd name="T55" fmla="*/ 12 h 12"/>
              <a:gd name="T56" fmla="*/ 8 w 12"/>
              <a:gd name="T57" fmla="*/ 12 h 12"/>
              <a:gd name="T58" fmla="*/ 9 w 12"/>
              <a:gd name="T59" fmla="*/ 12 h 12"/>
              <a:gd name="T60" fmla="*/ 9 w 12"/>
              <a:gd name="T61" fmla="*/ 12 h 12"/>
              <a:gd name="T62" fmla="*/ 10 w 12"/>
              <a:gd name="T63" fmla="*/ 12 h 12"/>
              <a:gd name="T64" fmla="*/ 10 w 12"/>
              <a:gd name="T65" fmla="*/ 10 h 12"/>
              <a:gd name="T66" fmla="*/ 10 w 12"/>
              <a:gd name="T67" fmla="*/ 9 h 12"/>
              <a:gd name="T68" fmla="*/ 10 w 12"/>
              <a:gd name="T69" fmla="*/ 8 h 12"/>
              <a:gd name="T70" fmla="*/ 11 w 12"/>
              <a:gd name="T71" fmla="*/ 7 h 12"/>
              <a:gd name="T72" fmla="*/ 10 w 12"/>
              <a:gd name="T73" fmla="*/ 5 h 12"/>
              <a:gd name="T74" fmla="*/ 11 w 12"/>
              <a:gd name="T75" fmla="*/ 4 h 12"/>
              <a:gd name="T76" fmla="*/ 11 w 12"/>
              <a:gd name="T77" fmla="*/ 3 h 12"/>
              <a:gd name="T78" fmla="*/ 12 w 12"/>
              <a:gd name="T79" fmla="*/ 2 h 12"/>
              <a:gd name="T80" fmla="*/ 12 w 12"/>
              <a:gd name="T81" fmla="*/ 0 h 12"/>
              <a:gd name="T82" fmla="*/ 11 w 12"/>
              <a:gd name="T8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" h="12">
                <a:moveTo>
                  <a:pt x="11" y="0"/>
                </a:moveTo>
                <a:cubicBezTo>
                  <a:pt x="11" y="0"/>
                  <a:pt x="10" y="0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5" y="3"/>
                  <a:pt x="5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0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1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9" y="11"/>
                  <a:pt x="10" y="10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6"/>
                  <a:pt x="10" y="6"/>
                  <a:pt x="10" y="5"/>
                </a:cubicBezTo>
                <a:cubicBezTo>
                  <a:pt x="11" y="5"/>
                  <a:pt x="10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2"/>
                  <a:pt x="12" y="2"/>
                </a:cubicBezTo>
                <a:cubicBezTo>
                  <a:pt x="12" y="1"/>
                  <a:pt x="12" y="1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4" name="Freeform 231">
            <a:extLst>
              <a:ext uri="{FF2B5EF4-FFF2-40B4-BE49-F238E27FC236}">
                <a16:creationId xmlns:a16="http://schemas.microsoft.com/office/drawing/2014/main" id="{272FC18E-7C57-CA40-A513-7E4E793BA5D0}"/>
              </a:ext>
            </a:extLst>
          </p:cNvPr>
          <p:cNvSpPr>
            <a:spLocks/>
          </p:cNvSpPr>
          <p:nvPr/>
        </p:nvSpPr>
        <p:spPr bwMode="auto">
          <a:xfrm>
            <a:off x="3275540" y="3698385"/>
            <a:ext cx="116026" cy="88890"/>
          </a:xfrm>
          <a:custGeom>
            <a:avLst/>
            <a:gdLst>
              <a:gd name="T0" fmla="*/ 9 w 9"/>
              <a:gd name="T1" fmla="*/ 4 h 7"/>
              <a:gd name="T2" fmla="*/ 9 w 9"/>
              <a:gd name="T3" fmla="*/ 3 h 7"/>
              <a:gd name="T4" fmla="*/ 8 w 9"/>
              <a:gd name="T5" fmla="*/ 3 h 7"/>
              <a:gd name="T6" fmla="*/ 7 w 9"/>
              <a:gd name="T7" fmla="*/ 3 h 7"/>
              <a:gd name="T8" fmla="*/ 6 w 9"/>
              <a:gd name="T9" fmla="*/ 2 h 7"/>
              <a:gd name="T10" fmla="*/ 5 w 9"/>
              <a:gd name="T11" fmla="*/ 1 h 7"/>
              <a:gd name="T12" fmla="*/ 4 w 9"/>
              <a:gd name="T13" fmla="*/ 1 h 7"/>
              <a:gd name="T14" fmla="*/ 3 w 9"/>
              <a:gd name="T15" fmla="*/ 0 h 7"/>
              <a:gd name="T16" fmla="*/ 2 w 9"/>
              <a:gd name="T17" fmla="*/ 0 h 7"/>
              <a:gd name="T18" fmla="*/ 1 w 9"/>
              <a:gd name="T19" fmla="*/ 0 h 7"/>
              <a:gd name="T20" fmla="*/ 1 w 9"/>
              <a:gd name="T21" fmla="*/ 1 h 7"/>
              <a:gd name="T22" fmla="*/ 1 w 9"/>
              <a:gd name="T23" fmla="*/ 2 h 7"/>
              <a:gd name="T24" fmla="*/ 0 w 9"/>
              <a:gd name="T25" fmla="*/ 3 h 7"/>
              <a:gd name="T26" fmla="*/ 0 w 9"/>
              <a:gd name="T27" fmla="*/ 4 h 7"/>
              <a:gd name="T28" fmla="*/ 0 w 9"/>
              <a:gd name="T29" fmla="*/ 5 h 7"/>
              <a:gd name="T30" fmla="*/ 0 w 9"/>
              <a:gd name="T31" fmla="*/ 6 h 7"/>
              <a:gd name="T32" fmla="*/ 0 w 9"/>
              <a:gd name="T33" fmla="*/ 7 h 7"/>
              <a:gd name="T34" fmla="*/ 1 w 9"/>
              <a:gd name="T35" fmla="*/ 7 h 7"/>
              <a:gd name="T36" fmla="*/ 2 w 9"/>
              <a:gd name="T37" fmla="*/ 7 h 7"/>
              <a:gd name="T38" fmla="*/ 2 w 9"/>
              <a:gd name="T39" fmla="*/ 6 h 7"/>
              <a:gd name="T40" fmla="*/ 3 w 9"/>
              <a:gd name="T41" fmla="*/ 5 h 7"/>
              <a:gd name="T42" fmla="*/ 3 w 9"/>
              <a:gd name="T43" fmla="*/ 5 h 7"/>
              <a:gd name="T44" fmla="*/ 4 w 9"/>
              <a:gd name="T45" fmla="*/ 5 h 7"/>
              <a:gd name="T46" fmla="*/ 5 w 9"/>
              <a:gd name="T47" fmla="*/ 5 h 7"/>
              <a:gd name="T48" fmla="*/ 5 w 9"/>
              <a:gd name="T49" fmla="*/ 5 h 7"/>
              <a:gd name="T50" fmla="*/ 6 w 9"/>
              <a:gd name="T51" fmla="*/ 5 h 7"/>
              <a:gd name="T52" fmla="*/ 7 w 9"/>
              <a:gd name="T53" fmla="*/ 5 h 7"/>
              <a:gd name="T54" fmla="*/ 8 w 9"/>
              <a:gd name="T55" fmla="*/ 5 h 7"/>
              <a:gd name="T56" fmla="*/ 8 w 9"/>
              <a:gd name="T57" fmla="*/ 5 h 7"/>
              <a:gd name="T58" fmla="*/ 8 w 9"/>
              <a:gd name="T59" fmla="*/ 5 h 7"/>
              <a:gd name="T60" fmla="*/ 9 w 9"/>
              <a:gd name="T61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" h="7">
                <a:moveTo>
                  <a:pt x="9" y="4"/>
                </a:moveTo>
                <a:cubicBezTo>
                  <a:pt x="9" y="4"/>
                  <a:pt x="9" y="4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6"/>
                  <a:pt x="2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6" y="5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6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4"/>
                  <a:pt x="9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5" name="Freeform 232">
            <a:extLst>
              <a:ext uri="{FF2B5EF4-FFF2-40B4-BE49-F238E27FC236}">
                <a16:creationId xmlns:a16="http://schemas.microsoft.com/office/drawing/2014/main" id="{8199BDA1-9BC1-2840-BD00-9EA21BE46F45}"/>
              </a:ext>
            </a:extLst>
          </p:cNvPr>
          <p:cNvSpPr>
            <a:spLocks/>
          </p:cNvSpPr>
          <p:nvPr/>
        </p:nvSpPr>
        <p:spPr bwMode="auto">
          <a:xfrm>
            <a:off x="3016860" y="3976167"/>
            <a:ext cx="401335" cy="605566"/>
          </a:xfrm>
          <a:custGeom>
            <a:avLst/>
            <a:gdLst>
              <a:gd name="T0" fmla="*/ 31 w 31"/>
              <a:gd name="T1" fmla="*/ 33 h 48"/>
              <a:gd name="T2" fmla="*/ 30 w 31"/>
              <a:gd name="T3" fmla="*/ 30 h 48"/>
              <a:gd name="T4" fmla="*/ 28 w 31"/>
              <a:gd name="T5" fmla="*/ 27 h 48"/>
              <a:gd name="T6" fmla="*/ 28 w 31"/>
              <a:gd name="T7" fmla="*/ 24 h 48"/>
              <a:gd name="T8" fmla="*/ 28 w 31"/>
              <a:gd name="T9" fmla="*/ 20 h 48"/>
              <a:gd name="T10" fmla="*/ 27 w 31"/>
              <a:gd name="T11" fmla="*/ 18 h 48"/>
              <a:gd name="T12" fmla="*/ 23 w 31"/>
              <a:gd name="T13" fmla="*/ 17 h 48"/>
              <a:gd name="T14" fmla="*/ 19 w 31"/>
              <a:gd name="T15" fmla="*/ 16 h 48"/>
              <a:gd name="T16" fmla="*/ 17 w 31"/>
              <a:gd name="T17" fmla="*/ 12 h 48"/>
              <a:gd name="T18" fmla="*/ 15 w 31"/>
              <a:gd name="T19" fmla="*/ 9 h 48"/>
              <a:gd name="T20" fmla="*/ 16 w 31"/>
              <a:gd name="T21" fmla="*/ 5 h 48"/>
              <a:gd name="T22" fmla="*/ 19 w 31"/>
              <a:gd name="T23" fmla="*/ 3 h 48"/>
              <a:gd name="T24" fmla="*/ 20 w 31"/>
              <a:gd name="T25" fmla="*/ 2 h 48"/>
              <a:gd name="T26" fmla="*/ 20 w 31"/>
              <a:gd name="T27" fmla="*/ 0 h 48"/>
              <a:gd name="T28" fmla="*/ 17 w 31"/>
              <a:gd name="T29" fmla="*/ 2 h 48"/>
              <a:gd name="T30" fmla="*/ 13 w 31"/>
              <a:gd name="T31" fmla="*/ 3 h 48"/>
              <a:gd name="T32" fmla="*/ 10 w 31"/>
              <a:gd name="T33" fmla="*/ 4 h 48"/>
              <a:gd name="T34" fmla="*/ 9 w 31"/>
              <a:gd name="T35" fmla="*/ 9 h 48"/>
              <a:gd name="T36" fmla="*/ 7 w 31"/>
              <a:gd name="T37" fmla="*/ 10 h 48"/>
              <a:gd name="T38" fmla="*/ 4 w 31"/>
              <a:gd name="T39" fmla="*/ 12 h 48"/>
              <a:gd name="T40" fmla="*/ 4 w 31"/>
              <a:gd name="T41" fmla="*/ 14 h 48"/>
              <a:gd name="T42" fmla="*/ 3 w 31"/>
              <a:gd name="T43" fmla="*/ 15 h 48"/>
              <a:gd name="T44" fmla="*/ 4 w 31"/>
              <a:gd name="T45" fmla="*/ 18 h 48"/>
              <a:gd name="T46" fmla="*/ 3 w 31"/>
              <a:gd name="T47" fmla="*/ 22 h 48"/>
              <a:gd name="T48" fmla="*/ 2 w 31"/>
              <a:gd name="T49" fmla="*/ 27 h 48"/>
              <a:gd name="T50" fmla="*/ 0 w 31"/>
              <a:gd name="T51" fmla="*/ 30 h 48"/>
              <a:gd name="T52" fmla="*/ 1 w 31"/>
              <a:gd name="T53" fmla="*/ 32 h 48"/>
              <a:gd name="T54" fmla="*/ 4 w 31"/>
              <a:gd name="T55" fmla="*/ 34 h 48"/>
              <a:gd name="T56" fmla="*/ 6 w 31"/>
              <a:gd name="T57" fmla="*/ 34 h 48"/>
              <a:gd name="T58" fmla="*/ 8 w 31"/>
              <a:gd name="T59" fmla="*/ 36 h 48"/>
              <a:gd name="T60" fmla="*/ 11 w 31"/>
              <a:gd name="T61" fmla="*/ 37 h 48"/>
              <a:gd name="T62" fmla="*/ 13 w 31"/>
              <a:gd name="T63" fmla="*/ 40 h 48"/>
              <a:gd name="T64" fmla="*/ 15 w 31"/>
              <a:gd name="T65" fmla="*/ 43 h 48"/>
              <a:gd name="T66" fmla="*/ 18 w 31"/>
              <a:gd name="T67" fmla="*/ 42 h 48"/>
              <a:gd name="T68" fmla="*/ 20 w 31"/>
              <a:gd name="T69" fmla="*/ 43 h 48"/>
              <a:gd name="T70" fmla="*/ 22 w 31"/>
              <a:gd name="T71" fmla="*/ 44 h 48"/>
              <a:gd name="T72" fmla="*/ 20 w 31"/>
              <a:gd name="T73" fmla="*/ 46 h 48"/>
              <a:gd name="T74" fmla="*/ 21 w 31"/>
              <a:gd name="T75" fmla="*/ 48 h 48"/>
              <a:gd name="T76" fmla="*/ 23 w 31"/>
              <a:gd name="T77" fmla="*/ 46 h 48"/>
              <a:gd name="T78" fmla="*/ 23 w 31"/>
              <a:gd name="T79" fmla="*/ 41 h 48"/>
              <a:gd name="T80" fmla="*/ 22 w 31"/>
              <a:gd name="T81" fmla="*/ 36 h 48"/>
              <a:gd name="T82" fmla="*/ 24 w 31"/>
              <a:gd name="T83" fmla="*/ 34 h 48"/>
              <a:gd name="T84" fmla="*/ 23 w 31"/>
              <a:gd name="T85" fmla="*/ 31 h 48"/>
              <a:gd name="T86" fmla="*/ 28 w 31"/>
              <a:gd name="T87" fmla="*/ 3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" h="48">
                <a:moveTo>
                  <a:pt x="29" y="32"/>
                </a:moveTo>
                <a:cubicBezTo>
                  <a:pt x="30" y="32"/>
                  <a:pt x="29" y="32"/>
                  <a:pt x="30" y="33"/>
                </a:cubicBezTo>
                <a:cubicBezTo>
                  <a:pt x="30" y="33"/>
                  <a:pt x="30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0" y="32"/>
                  <a:pt x="30" y="32"/>
                </a:cubicBezTo>
                <a:cubicBezTo>
                  <a:pt x="30" y="31"/>
                  <a:pt x="30" y="31"/>
                  <a:pt x="30" y="30"/>
                </a:cubicBezTo>
                <a:cubicBezTo>
                  <a:pt x="30" y="30"/>
                  <a:pt x="30" y="29"/>
                  <a:pt x="30" y="29"/>
                </a:cubicBezTo>
                <a:cubicBezTo>
                  <a:pt x="29" y="28"/>
                  <a:pt x="29" y="29"/>
                  <a:pt x="28" y="28"/>
                </a:cubicBezTo>
                <a:cubicBezTo>
                  <a:pt x="28" y="28"/>
                  <a:pt x="28" y="27"/>
                  <a:pt x="28" y="27"/>
                </a:cubicBezTo>
                <a:cubicBezTo>
                  <a:pt x="28" y="26"/>
                  <a:pt x="29" y="26"/>
                  <a:pt x="29" y="26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3"/>
                  <a:pt x="28" y="22"/>
                  <a:pt x="28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8"/>
                  <a:pt x="28" y="18"/>
                </a:cubicBezTo>
                <a:cubicBezTo>
                  <a:pt x="28" y="18"/>
                  <a:pt x="28" y="18"/>
                  <a:pt x="27" y="18"/>
                </a:cubicBezTo>
                <a:cubicBezTo>
                  <a:pt x="27" y="18"/>
                  <a:pt x="26" y="18"/>
                  <a:pt x="25" y="18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8"/>
                  <a:pt x="23" y="18"/>
                  <a:pt x="23" y="17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6"/>
                  <a:pt x="22" y="16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8" y="16"/>
                  <a:pt x="18" y="16"/>
                  <a:pt x="17" y="15"/>
                </a:cubicBezTo>
                <a:cubicBezTo>
                  <a:pt x="17" y="15"/>
                  <a:pt x="17" y="14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5" y="9"/>
                  <a:pt x="15" y="9"/>
                </a:cubicBezTo>
                <a:cubicBezTo>
                  <a:pt x="15" y="8"/>
                  <a:pt x="15" y="8"/>
                  <a:pt x="16" y="8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6" y="6"/>
                  <a:pt x="16" y="5"/>
                </a:cubicBezTo>
                <a:cubicBezTo>
                  <a:pt x="16" y="5"/>
                  <a:pt x="16" y="4"/>
                  <a:pt x="17" y="4"/>
                </a:cubicBezTo>
                <a:cubicBezTo>
                  <a:pt x="17" y="3"/>
                  <a:pt x="18" y="4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8" y="3"/>
                  <a:pt x="19" y="3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2"/>
                  <a:pt x="19" y="2"/>
                  <a:pt x="20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1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1"/>
                  <a:pt x="18" y="1"/>
                  <a:pt x="18" y="2"/>
                </a:cubicBezTo>
                <a:cubicBezTo>
                  <a:pt x="18" y="2"/>
                  <a:pt x="17" y="1"/>
                  <a:pt x="17" y="2"/>
                </a:cubicBezTo>
                <a:cubicBezTo>
                  <a:pt x="16" y="2"/>
                  <a:pt x="16" y="2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8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6" y="10"/>
                  <a:pt x="5" y="11"/>
                </a:cubicBezTo>
                <a:cubicBezTo>
                  <a:pt x="5" y="11"/>
                  <a:pt x="6" y="12"/>
                  <a:pt x="5" y="12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4" y="16"/>
                  <a:pt x="4" y="17"/>
                </a:cubicBezTo>
                <a:cubicBezTo>
                  <a:pt x="4" y="17"/>
                  <a:pt x="4" y="18"/>
                  <a:pt x="4" y="18"/>
                </a:cubicBezTo>
                <a:cubicBezTo>
                  <a:pt x="4" y="19"/>
                  <a:pt x="4" y="20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3" y="22"/>
                  <a:pt x="3" y="22"/>
                </a:cubicBezTo>
                <a:cubicBezTo>
                  <a:pt x="3" y="23"/>
                  <a:pt x="3" y="23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5"/>
                  <a:pt x="3" y="26"/>
                  <a:pt x="2" y="27"/>
                </a:cubicBezTo>
                <a:cubicBezTo>
                  <a:pt x="2" y="27"/>
                  <a:pt x="3" y="28"/>
                  <a:pt x="2" y="28"/>
                </a:cubicBezTo>
                <a:cubicBezTo>
                  <a:pt x="2" y="29"/>
                  <a:pt x="1" y="28"/>
                  <a:pt x="1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4"/>
                  <a:pt x="3" y="34"/>
                  <a:pt x="4" y="34"/>
                </a:cubicBezTo>
                <a:cubicBezTo>
                  <a:pt x="4" y="34"/>
                  <a:pt x="4" y="35"/>
                  <a:pt x="4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4"/>
                  <a:pt x="6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7"/>
                  <a:pt x="10" y="37"/>
                </a:cubicBezTo>
                <a:cubicBezTo>
                  <a:pt x="10" y="37"/>
                  <a:pt x="10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9"/>
                  <a:pt x="13" y="39"/>
                  <a:pt x="13" y="39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4" y="41"/>
                  <a:pt x="14" y="41"/>
                </a:cubicBezTo>
                <a:cubicBezTo>
                  <a:pt x="14" y="41"/>
                  <a:pt x="14" y="42"/>
                  <a:pt x="14" y="42"/>
                </a:cubicBezTo>
                <a:cubicBezTo>
                  <a:pt x="15" y="42"/>
                  <a:pt x="15" y="43"/>
                  <a:pt x="15" y="43"/>
                </a:cubicBezTo>
                <a:cubicBezTo>
                  <a:pt x="15" y="43"/>
                  <a:pt x="16" y="43"/>
                  <a:pt x="16" y="43"/>
                </a:cubicBezTo>
                <a:cubicBezTo>
                  <a:pt x="16" y="43"/>
                  <a:pt x="17" y="43"/>
                  <a:pt x="17" y="43"/>
                </a:cubicBezTo>
                <a:cubicBezTo>
                  <a:pt x="17" y="43"/>
                  <a:pt x="17" y="42"/>
                  <a:pt x="18" y="42"/>
                </a:cubicBezTo>
                <a:cubicBezTo>
                  <a:pt x="18" y="42"/>
                  <a:pt x="18" y="42"/>
                  <a:pt x="19" y="42"/>
                </a:cubicBezTo>
                <a:cubicBezTo>
                  <a:pt x="19" y="43"/>
                  <a:pt x="20" y="42"/>
                  <a:pt x="20" y="42"/>
                </a:cubicBezTo>
                <a:cubicBezTo>
                  <a:pt x="20" y="42"/>
                  <a:pt x="20" y="43"/>
                  <a:pt x="20" y="43"/>
                </a:cubicBezTo>
                <a:cubicBezTo>
                  <a:pt x="20" y="43"/>
                  <a:pt x="21" y="43"/>
                  <a:pt x="21" y="43"/>
                </a:cubicBezTo>
                <a:cubicBezTo>
                  <a:pt x="22" y="43"/>
                  <a:pt x="22" y="42"/>
                  <a:pt x="22" y="43"/>
                </a:cubicBezTo>
                <a:cubicBezTo>
                  <a:pt x="22" y="43"/>
                  <a:pt x="22" y="43"/>
                  <a:pt x="22" y="44"/>
                </a:cubicBezTo>
                <a:cubicBezTo>
                  <a:pt x="22" y="44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6"/>
                  <a:pt x="20" y="46"/>
                  <a:pt x="20" y="46"/>
                </a:cubicBezTo>
                <a:cubicBezTo>
                  <a:pt x="20" y="47"/>
                  <a:pt x="21" y="47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2" y="48"/>
                  <a:pt x="22" y="48"/>
                  <a:pt x="23" y="48"/>
                </a:cubicBezTo>
                <a:cubicBezTo>
                  <a:pt x="23" y="47"/>
                  <a:pt x="22" y="47"/>
                  <a:pt x="22" y="47"/>
                </a:cubicBezTo>
                <a:cubicBezTo>
                  <a:pt x="22" y="46"/>
                  <a:pt x="23" y="46"/>
                  <a:pt x="23" y="46"/>
                </a:cubicBezTo>
                <a:cubicBezTo>
                  <a:pt x="23" y="45"/>
                  <a:pt x="23" y="45"/>
                  <a:pt x="23" y="44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2"/>
                  <a:pt x="23" y="41"/>
                  <a:pt x="23" y="41"/>
                </a:cubicBezTo>
                <a:cubicBezTo>
                  <a:pt x="23" y="40"/>
                  <a:pt x="23" y="40"/>
                  <a:pt x="23" y="39"/>
                </a:cubicBezTo>
                <a:cubicBezTo>
                  <a:pt x="23" y="38"/>
                  <a:pt x="23" y="38"/>
                  <a:pt x="23" y="37"/>
                </a:cubicBezTo>
                <a:cubicBezTo>
                  <a:pt x="22" y="37"/>
                  <a:pt x="22" y="37"/>
                  <a:pt x="22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4"/>
                  <a:pt x="23" y="34"/>
                </a:cubicBezTo>
                <a:cubicBezTo>
                  <a:pt x="23" y="34"/>
                  <a:pt x="24" y="34"/>
                  <a:pt x="24" y="34"/>
                </a:cubicBezTo>
                <a:cubicBezTo>
                  <a:pt x="24" y="34"/>
                  <a:pt x="24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22" y="32"/>
                  <a:pt x="23" y="32"/>
                  <a:pt x="23" y="31"/>
                </a:cubicBezTo>
                <a:cubicBezTo>
                  <a:pt x="23" y="31"/>
                  <a:pt x="23" y="31"/>
                  <a:pt x="24" y="31"/>
                </a:cubicBezTo>
                <a:cubicBezTo>
                  <a:pt x="24" y="30"/>
                  <a:pt x="25" y="31"/>
                  <a:pt x="26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9" y="31"/>
                  <a:pt x="29" y="3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6" name="Freeform 233">
            <a:extLst>
              <a:ext uri="{FF2B5EF4-FFF2-40B4-BE49-F238E27FC236}">
                <a16:creationId xmlns:a16="http://schemas.microsoft.com/office/drawing/2014/main" id="{B0CF5A35-85DD-1F4E-B304-CC483E150032}"/>
              </a:ext>
            </a:extLst>
          </p:cNvPr>
          <p:cNvSpPr>
            <a:spLocks/>
          </p:cNvSpPr>
          <p:nvPr/>
        </p:nvSpPr>
        <p:spPr bwMode="auto">
          <a:xfrm>
            <a:off x="3380153" y="5224335"/>
            <a:ext cx="504047" cy="1098166"/>
          </a:xfrm>
          <a:custGeom>
            <a:avLst/>
            <a:gdLst>
              <a:gd name="T0" fmla="*/ 37 w 39"/>
              <a:gd name="T1" fmla="*/ 10 h 87"/>
              <a:gd name="T2" fmla="*/ 37 w 39"/>
              <a:gd name="T3" fmla="*/ 14 h 87"/>
              <a:gd name="T4" fmla="*/ 32 w 39"/>
              <a:gd name="T5" fmla="*/ 16 h 87"/>
              <a:gd name="T6" fmla="*/ 28 w 39"/>
              <a:gd name="T7" fmla="*/ 16 h 87"/>
              <a:gd name="T8" fmla="*/ 29 w 39"/>
              <a:gd name="T9" fmla="*/ 14 h 87"/>
              <a:gd name="T10" fmla="*/ 29 w 39"/>
              <a:gd name="T11" fmla="*/ 9 h 87"/>
              <a:gd name="T12" fmla="*/ 24 w 39"/>
              <a:gd name="T13" fmla="*/ 7 h 87"/>
              <a:gd name="T14" fmla="*/ 17 w 39"/>
              <a:gd name="T15" fmla="*/ 3 h 87"/>
              <a:gd name="T16" fmla="*/ 16 w 39"/>
              <a:gd name="T17" fmla="*/ 1 h 87"/>
              <a:gd name="T18" fmla="*/ 12 w 39"/>
              <a:gd name="T19" fmla="*/ 1 h 87"/>
              <a:gd name="T20" fmla="*/ 8 w 39"/>
              <a:gd name="T21" fmla="*/ 0 h 87"/>
              <a:gd name="T22" fmla="*/ 7 w 39"/>
              <a:gd name="T23" fmla="*/ 1 h 87"/>
              <a:gd name="T24" fmla="*/ 6 w 39"/>
              <a:gd name="T25" fmla="*/ 8 h 87"/>
              <a:gd name="T26" fmla="*/ 4 w 39"/>
              <a:gd name="T27" fmla="*/ 14 h 87"/>
              <a:gd name="T28" fmla="*/ 0 w 39"/>
              <a:gd name="T29" fmla="*/ 22 h 87"/>
              <a:gd name="T30" fmla="*/ 2 w 39"/>
              <a:gd name="T31" fmla="*/ 34 h 87"/>
              <a:gd name="T32" fmla="*/ 3 w 39"/>
              <a:gd name="T33" fmla="*/ 41 h 87"/>
              <a:gd name="T34" fmla="*/ 3 w 39"/>
              <a:gd name="T35" fmla="*/ 45 h 87"/>
              <a:gd name="T36" fmla="*/ 3 w 39"/>
              <a:gd name="T37" fmla="*/ 53 h 87"/>
              <a:gd name="T38" fmla="*/ 5 w 39"/>
              <a:gd name="T39" fmla="*/ 58 h 87"/>
              <a:gd name="T40" fmla="*/ 7 w 39"/>
              <a:gd name="T41" fmla="*/ 63 h 87"/>
              <a:gd name="T42" fmla="*/ 8 w 39"/>
              <a:gd name="T43" fmla="*/ 65 h 87"/>
              <a:gd name="T44" fmla="*/ 10 w 39"/>
              <a:gd name="T45" fmla="*/ 70 h 87"/>
              <a:gd name="T46" fmla="*/ 10 w 39"/>
              <a:gd name="T47" fmla="*/ 73 h 87"/>
              <a:gd name="T48" fmla="*/ 9 w 39"/>
              <a:gd name="T49" fmla="*/ 78 h 87"/>
              <a:gd name="T50" fmla="*/ 11 w 39"/>
              <a:gd name="T51" fmla="*/ 82 h 87"/>
              <a:gd name="T52" fmla="*/ 13 w 39"/>
              <a:gd name="T53" fmla="*/ 84 h 87"/>
              <a:gd name="T54" fmla="*/ 18 w 39"/>
              <a:gd name="T55" fmla="*/ 86 h 87"/>
              <a:gd name="T56" fmla="*/ 23 w 39"/>
              <a:gd name="T57" fmla="*/ 87 h 87"/>
              <a:gd name="T58" fmla="*/ 21 w 39"/>
              <a:gd name="T59" fmla="*/ 84 h 87"/>
              <a:gd name="T60" fmla="*/ 22 w 39"/>
              <a:gd name="T61" fmla="*/ 80 h 87"/>
              <a:gd name="T62" fmla="*/ 23 w 39"/>
              <a:gd name="T63" fmla="*/ 76 h 87"/>
              <a:gd name="T64" fmla="*/ 24 w 39"/>
              <a:gd name="T65" fmla="*/ 73 h 87"/>
              <a:gd name="T66" fmla="*/ 21 w 39"/>
              <a:gd name="T67" fmla="*/ 71 h 87"/>
              <a:gd name="T68" fmla="*/ 19 w 39"/>
              <a:gd name="T69" fmla="*/ 68 h 87"/>
              <a:gd name="T70" fmla="*/ 22 w 39"/>
              <a:gd name="T71" fmla="*/ 65 h 87"/>
              <a:gd name="T72" fmla="*/ 22 w 39"/>
              <a:gd name="T73" fmla="*/ 61 h 87"/>
              <a:gd name="T74" fmla="*/ 23 w 39"/>
              <a:gd name="T75" fmla="*/ 59 h 87"/>
              <a:gd name="T76" fmla="*/ 21 w 39"/>
              <a:gd name="T77" fmla="*/ 58 h 87"/>
              <a:gd name="T78" fmla="*/ 20 w 39"/>
              <a:gd name="T79" fmla="*/ 54 h 87"/>
              <a:gd name="T80" fmla="*/ 25 w 39"/>
              <a:gd name="T81" fmla="*/ 55 h 87"/>
              <a:gd name="T82" fmla="*/ 26 w 39"/>
              <a:gd name="T83" fmla="*/ 54 h 87"/>
              <a:gd name="T84" fmla="*/ 28 w 39"/>
              <a:gd name="T85" fmla="*/ 49 h 87"/>
              <a:gd name="T86" fmla="*/ 33 w 39"/>
              <a:gd name="T87" fmla="*/ 48 h 87"/>
              <a:gd name="T88" fmla="*/ 37 w 39"/>
              <a:gd name="T89" fmla="*/ 43 h 87"/>
              <a:gd name="T90" fmla="*/ 35 w 39"/>
              <a:gd name="T91" fmla="*/ 40 h 87"/>
              <a:gd name="T92" fmla="*/ 33 w 39"/>
              <a:gd name="T93" fmla="*/ 38 h 87"/>
              <a:gd name="T94" fmla="*/ 31 w 39"/>
              <a:gd name="T95" fmla="*/ 35 h 87"/>
              <a:gd name="T96" fmla="*/ 31 w 39"/>
              <a:gd name="T97" fmla="*/ 31 h 87"/>
              <a:gd name="T98" fmla="*/ 31 w 39"/>
              <a:gd name="T99" fmla="*/ 25 h 87"/>
              <a:gd name="T100" fmla="*/ 32 w 39"/>
              <a:gd name="T101" fmla="*/ 23 h 87"/>
              <a:gd name="T102" fmla="*/ 34 w 39"/>
              <a:gd name="T103" fmla="*/ 20 h 87"/>
              <a:gd name="T104" fmla="*/ 37 w 39"/>
              <a:gd name="T105" fmla="*/ 16 h 87"/>
              <a:gd name="T106" fmla="*/ 39 w 39"/>
              <a:gd name="T107" fmla="*/ 1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" h="87">
                <a:moveTo>
                  <a:pt x="39" y="12"/>
                </a:moveTo>
                <a:cubicBezTo>
                  <a:pt x="39" y="12"/>
                  <a:pt x="39" y="11"/>
                  <a:pt x="39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0"/>
                  <a:pt x="38" y="11"/>
                  <a:pt x="37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3"/>
                  <a:pt x="37" y="14"/>
                </a:cubicBezTo>
                <a:cubicBezTo>
                  <a:pt x="37" y="14"/>
                  <a:pt x="36" y="14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6"/>
                  <a:pt x="34" y="16"/>
                  <a:pt x="34" y="16"/>
                </a:cubicBezTo>
                <a:cubicBezTo>
                  <a:pt x="33" y="16"/>
                  <a:pt x="33" y="16"/>
                  <a:pt x="32" y="16"/>
                </a:cubicBezTo>
                <a:cubicBezTo>
                  <a:pt x="32" y="16"/>
                  <a:pt x="32" y="16"/>
                  <a:pt x="31" y="16"/>
                </a:cubicBezTo>
                <a:cubicBezTo>
                  <a:pt x="31" y="16"/>
                  <a:pt x="30" y="16"/>
                  <a:pt x="30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5"/>
                </a:cubicBezTo>
                <a:cubicBezTo>
                  <a:pt x="28" y="15"/>
                  <a:pt x="28" y="15"/>
                  <a:pt x="28" y="14"/>
                </a:cubicBezTo>
                <a:cubicBezTo>
                  <a:pt x="28" y="14"/>
                  <a:pt x="28" y="14"/>
                  <a:pt x="29" y="14"/>
                </a:cubicBezTo>
                <a:cubicBezTo>
                  <a:pt x="29" y="13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30" y="10"/>
                  <a:pt x="29" y="9"/>
                  <a:pt x="29" y="9"/>
                </a:cubicBezTo>
                <a:cubicBezTo>
                  <a:pt x="29" y="9"/>
                  <a:pt x="28" y="9"/>
                  <a:pt x="28" y="9"/>
                </a:cubicBezTo>
                <a:cubicBezTo>
                  <a:pt x="28" y="9"/>
                  <a:pt x="27" y="8"/>
                  <a:pt x="27" y="8"/>
                </a:cubicBezTo>
                <a:cubicBezTo>
                  <a:pt x="26" y="8"/>
                  <a:pt x="26" y="8"/>
                  <a:pt x="25" y="7"/>
                </a:cubicBezTo>
                <a:cubicBezTo>
                  <a:pt x="25" y="7"/>
                  <a:pt x="24" y="7"/>
                  <a:pt x="24" y="7"/>
                </a:cubicBezTo>
                <a:cubicBezTo>
                  <a:pt x="24" y="7"/>
                  <a:pt x="24" y="7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1" y="5"/>
                  <a:pt x="21" y="5"/>
                  <a:pt x="21" y="4"/>
                </a:cubicBezTo>
                <a:cubicBezTo>
                  <a:pt x="19" y="3"/>
                  <a:pt x="18" y="4"/>
                  <a:pt x="17" y="3"/>
                </a:cubicBezTo>
                <a:cubicBezTo>
                  <a:pt x="17" y="3"/>
                  <a:pt x="17" y="3"/>
                  <a:pt x="17" y="2"/>
                </a:cubicBezTo>
                <a:cubicBezTo>
                  <a:pt x="17" y="2"/>
                  <a:pt x="17" y="2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2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7" y="0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3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6"/>
                  <a:pt x="6" y="6"/>
                </a:cubicBezTo>
                <a:cubicBezTo>
                  <a:pt x="6" y="7"/>
                  <a:pt x="6" y="7"/>
                  <a:pt x="6" y="8"/>
                </a:cubicBezTo>
                <a:cubicBezTo>
                  <a:pt x="6" y="9"/>
                  <a:pt x="6" y="9"/>
                  <a:pt x="6" y="10"/>
                </a:cubicBezTo>
                <a:cubicBezTo>
                  <a:pt x="6" y="10"/>
                  <a:pt x="6" y="11"/>
                  <a:pt x="5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3" y="15"/>
                  <a:pt x="3" y="16"/>
                  <a:pt x="2" y="17"/>
                </a:cubicBezTo>
                <a:cubicBezTo>
                  <a:pt x="2" y="18"/>
                  <a:pt x="1" y="18"/>
                  <a:pt x="1" y="19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4"/>
                  <a:pt x="1" y="25"/>
                </a:cubicBezTo>
                <a:cubicBezTo>
                  <a:pt x="1" y="26"/>
                  <a:pt x="1" y="27"/>
                  <a:pt x="1" y="28"/>
                </a:cubicBezTo>
                <a:cubicBezTo>
                  <a:pt x="2" y="29"/>
                  <a:pt x="2" y="30"/>
                  <a:pt x="2" y="31"/>
                </a:cubicBezTo>
                <a:cubicBezTo>
                  <a:pt x="2" y="32"/>
                  <a:pt x="2" y="33"/>
                  <a:pt x="2" y="34"/>
                </a:cubicBezTo>
                <a:cubicBezTo>
                  <a:pt x="2" y="35"/>
                  <a:pt x="3" y="35"/>
                  <a:pt x="3" y="37"/>
                </a:cubicBezTo>
                <a:cubicBezTo>
                  <a:pt x="3" y="37"/>
                  <a:pt x="3" y="38"/>
                  <a:pt x="3" y="39"/>
                </a:cubicBezTo>
                <a:cubicBezTo>
                  <a:pt x="3" y="39"/>
                  <a:pt x="4" y="40"/>
                  <a:pt x="3" y="40"/>
                </a:cubicBezTo>
                <a:cubicBezTo>
                  <a:pt x="3" y="41"/>
                  <a:pt x="3" y="40"/>
                  <a:pt x="3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4"/>
                  <a:pt x="2" y="44"/>
                  <a:pt x="2" y="45"/>
                </a:cubicBezTo>
                <a:cubicBezTo>
                  <a:pt x="2" y="45"/>
                  <a:pt x="3" y="45"/>
                  <a:pt x="3" y="45"/>
                </a:cubicBezTo>
                <a:cubicBezTo>
                  <a:pt x="4" y="46"/>
                  <a:pt x="5" y="47"/>
                  <a:pt x="4" y="47"/>
                </a:cubicBezTo>
                <a:cubicBezTo>
                  <a:pt x="4" y="48"/>
                  <a:pt x="4" y="48"/>
                  <a:pt x="3" y="49"/>
                </a:cubicBezTo>
                <a:cubicBezTo>
                  <a:pt x="3" y="50"/>
                  <a:pt x="3" y="51"/>
                  <a:pt x="3" y="52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4" y="55"/>
                  <a:pt x="4" y="55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9"/>
                  <a:pt x="5" y="60"/>
                  <a:pt x="5" y="60"/>
                </a:cubicBezTo>
                <a:cubicBezTo>
                  <a:pt x="5" y="61"/>
                  <a:pt x="6" y="61"/>
                  <a:pt x="6" y="61"/>
                </a:cubicBezTo>
                <a:cubicBezTo>
                  <a:pt x="6" y="61"/>
                  <a:pt x="6" y="62"/>
                  <a:pt x="6" y="62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4"/>
                  <a:pt x="7" y="64"/>
                  <a:pt x="8" y="64"/>
                </a:cubicBezTo>
                <a:cubicBezTo>
                  <a:pt x="8" y="65"/>
                  <a:pt x="8" y="64"/>
                  <a:pt x="9" y="65"/>
                </a:cubicBezTo>
                <a:cubicBezTo>
                  <a:pt x="9" y="65"/>
                  <a:pt x="8" y="65"/>
                  <a:pt x="8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6"/>
                  <a:pt x="9" y="66"/>
                  <a:pt x="9" y="66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8"/>
                  <a:pt x="9" y="68"/>
                  <a:pt x="9" y="69"/>
                </a:cubicBezTo>
                <a:cubicBezTo>
                  <a:pt x="9" y="69"/>
                  <a:pt x="9" y="69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1"/>
                  <a:pt x="9" y="71"/>
                  <a:pt x="9" y="71"/>
                </a:cubicBezTo>
                <a:cubicBezTo>
                  <a:pt x="9" y="71"/>
                  <a:pt x="9" y="71"/>
                  <a:pt x="10" y="72"/>
                </a:cubicBezTo>
                <a:cubicBezTo>
                  <a:pt x="10" y="72"/>
                  <a:pt x="10" y="72"/>
                  <a:pt x="10" y="73"/>
                </a:cubicBezTo>
                <a:cubicBezTo>
                  <a:pt x="10" y="73"/>
                  <a:pt x="9" y="73"/>
                  <a:pt x="9" y="74"/>
                </a:cubicBezTo>
                <a:cubicBezTo>
                  <a:pt x="9" y="74"/>
                  <a:pt x="10" y="74"/>
                  <a:pt x="10" y="75"/>
                </a:cubicBezTo>
                <a:cubicBezTo>
                  <a:pt x="10" y="76"/>
                  <a:pt x="10" y="76"/>
                  <a:pt x="10" y="77"/>
                </a:cubicBezTo>
                <a:cubicBezTo>
                  <a:pt x="9" y="78"/>
                  <a:pt x="9" y="77"/>
                  <a:pt x="9" y="78"/>
                </a:cubicBezTo>
                <a:cubicBezTo>
                  <a:pt x="8" y="78"/>
                  <a:pt x="9" y="79"/>
                  <a:pt x="9" y="79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0" y="81"/>
                  <a:pt x="11" y="82"/>
                </a:cubicBezTo>
                <a:cubicBezTo>
                  <a:pt x="11" y="82"/>
                  <a:pt x="11" y="82"/>
                  <a:pt x="12" y="82"/>
                </a:cubicBezTo>
                <a:cubicBezTo>
                  <a:pt x="12" y="82"/>
                  <a:pt x="12" y="82"/>
                  <a:pt x="13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4" y="83"/>
                  <a:pt x="13" y="83"/>
                  <a:pt x="13" y="84"/>
                </a:cubicBezTo>
                <a:cubicBezTo>
                  <a:pt x="13" y="84"/>
                  <a:pt x="13" y="84"/>
                  <a:pt x="14" y="84"/>
                </a:cubicBezTo>
                <a:cubicBezTo>
                  <a:pt x="14" y="85"/>
                  <a:pt x="14" y="85"/>
                  <a:pt x="14" y="85"/>
                </a:cubicBezTo>
                <a:cubicBezTo>
                  <a:pt x="15" y="85"/>
                  <a:pt x="15" y="85"/>
                  <a:pt x="16" y="86"/>
                </a:cubicBezTo>
                <a:cubicBezTo>
                  <a:pt x="17" y="86"/>
                  <a:pt x="17" y="86"/>
                  <a:pt x="18" y="86"/>
                </a:cubicBezTo>
                <a:cubicBezTo>
                  <a:pt x="19" y="86"/>
                  <a:pt x="19" y="85"/>
                  <a:pt x="19" y="85"/>
                </a:cubicBezTo>
                <a:cubicBezTo>
                  <a:pt x="20" y="85"/>
                  <a:pt x="20" y="86"/>
                  <a:pt x="21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23" y="87"/>
                  <a:pt x="23" y="87"/>
                  <a:pt x="23" y="87"/>
                </a:cubicBezTo>
                <a:cubicBezTo>
                  <a:pt x="24" y="86"/>
                  <a:pt x="23" y="86"/>
                  <a:pt x="23" y="86"/>
                </a:cubicBezTo>
                <a:cubicBezTo>
                  <a:pt x="23" y="85"/>
                  <a:pt x="22" y="86"/>
                  <a:pt x="22" y="86"/>
                </a:cubicBezTo>
                <a:cubicBezTo>
                  <a:pt x="22" y="85"/>
                  <a:pt x="22" y="85"/>
                  <a:pt x="22" y="85"/>
                </a:cubicBezTo>
                <a:cubicBezTo>
                  <a:pt x="22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0" y="83"/>
                  <a:pt x="20" y="82"/>
                  <a:pt x="21" y="82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1"/>
                  <a:pt x="22" y="81"/>
                  <a:pt x="22" y="80"/>
                </a:cubicBezTo>
                <a:cubicBezTo>
                  <a:pt x="22" y="80"/>
                  <a:pt x="22" y="80"/>
                  <a:pt x="22" y="79"/>
                </a:cubicBezTo>
                <a:cubicBezTo>
                  <a:pt x="22" y="79"/>
                  <a:pt x="22" y="79"/>
                  <a:pt x="22" y="78"/>
                </a:cubicBezTo>
                <a:cubicBezTo>
                  <a:pt x="22" y="78"/>
                  <a:pt x="22" y="77"/>
                  <a:pt x="22" y="77"/>
                </a:cubicBezTo>
                <a:cubicBezTo>
                  <a:pt x="22" y="77"/>
                  <a:pt x="22" y="77"/>
                  <a:pt x="23" y="76"/>
                </a:cubicBezTo>
                <a:cubicBezTo>
                  <a:pt x="23" y="76"/>
                  <a:pt x="23" y="76"/>
                  <a:pt x="24" y="76"/>
                </a:cubicBezTo>
                <a:cubicBezTo>
                  <a:pt x="24" y="75"/>
                  <a:pt x="24" y="75"/>
                  <a:pt x="25" y="75"/>
                </a:cubicBezTo>
                <a:cubicBezTo>
                  <a:pt x="25" y="74"/>
                  <a:pt x="25" y="74"/>
                  <a:pt x="25" y="73"/>
                </a:cubicBezTo>
                <a:cubicBezTo>
                  <a:pt x="25" y="73"/>
                  <a:pt x="25" y="73"/>
                  <a:pt x="24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1" y="72"/>
                  <a:pt x="21" y="71"/>
                  <a:pt x="21" y="71"/>
                </a:cubicBezTo>
                <a:cubicBezTo>
                  <a:pt x="21" y="71"/>
                  <a:pt x="21" y="71"/>
                  <a:pt x="20" y="71"/>
                </a:cubicBezTo>
                <a:cubicBezTo>
                  <a:pt x="20" y="70"/>
                  <a:pt x="20" y="70"/>
                  <a:pt x="20" y="70"/>
                </a:cubicBezTo>
                <a:cubicBezTo>
                  <a:pt x="19" y="70"/>
                  <a:pt x="19" y="69"/>
                  <a:pt x="19" y="69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1" y="67"/>
                </a:cubicBezTo>
                <a:cubicBezTo>
                  <a:pt x="21" y="66"/>
                  <a:pt x="22" y="67"/>
                  <a:pt x="22" y="66"/>
                </a:cubicBezTo>
                <a:cubicBezTo>
                  <a:pt x="22" y="66"/>
                  <a:pt x="22" y="66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5"/>
                  <a:pt x="23" y="65"/>
                  <a:pt x="23" y="64"/>
                </a:cubicBezTo>
                <a:cubicBezTo>
                  <a:pt x="23" y="64"/>
                  <a:pt x="22" y="64"/>
                  <a:pt x="22" y="63"/>
                </a:cubicBezTo>
                <a:cubicBezTo>
                  <a:pt x="22" y="63"/>
                  <a:pt x="22" y="63"/>
                  <a:pt x="22" y="62"/>
                </a:cubicBezTo>
                <a:cubicBezTo>
                  <a:pt x="22" y="62"/>
                  <a:pt x="22" y="62"/>
                  <a:pt x="22" y="61"/>
                </a:cubicBezTo>
                <a:cubicBezTo>
                  <a:pt x="22" y="61"/>
                  <a:pt x="23" y="61"/>
                  <a:pt x="23" y="61"/>
                </a:cubicBezTo>
                <a:cubicBezTo>
                  <a:pt x="23" y="61"/>
                  <a:pt x="23" y="61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59"/>
                  <a:pt x="23" y="60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2" y="59"/>
                  <a:pt x="22" y="58"/>
                </a:cubicBezTo>
                <a:cubicBezTo>
                  <a:pt x="22" y="58"/>
                  <a:pt x="22" y="59"/>
                  <a:pt x="21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6"/>
                  <a:pt x="20" y="56"/>
                  <a:pt x="20" y="55"/>
                </a:cubicBezTo>
                <a:cubicBezTo>
                  <a:pt x="20" y="55"/>
                  <a:pt x="20" y="55"/>
                  <a:pt x="20" y="54"/>
                </a:cubicBezTo>
                <a:cubicBezTo>
                  <a:pt x="20" y="54"/>
                  <a:pt x="21" y="54"/>
                  <a:pt x="21" y="54"/>
                </a:cubicBezTo>
                <a:cubicBezTo>
                  <a:pt x="22" y="54"/>
                  <a:pt x="22" y="55"/>
                  <a:pt x="23" y="55"/>
                </a:cubicBezTo>
                <a:cubicBezTo>
                  <a:pt x="23" y="55"/>
                  <a:pt x="23" y="55"/>
                  <a:pt x="24" y="55"/>
                </a:cubicBezTo>
                <a:cubicBezTo>
                  <a:pt x="24" y="55"/>
                  <a:pt x="25" y="55"/>
                  <a:pt x="25" y="55"/>
                </a:cubicBezTo>
                <a:cubicBezTo>
                  <a:pt x="25" y="55"/>
                  <a:pt x="26" y="55"/>
                  <a:pt x="26" y="55"/>
                </a:cubicBezTo>
                <a:cubicBezTo>
                  <a:pt x="26" y="55"/>
                  <a:pt x="26" y="54"/>
                  <a:pt x="26" y="54"/>
                </a:cubicBezTo>
                <a:cubicBezTo>
                  <a:pt x="26" y="54"/>
                  <a:pt x="26" y="54"/>
                  <a:pt x="26" y="53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3"/>
                  <a:pt x="26" y="52"/>
                  <a:pt x="26" y="52"/>
                </a:cubicBezTo>
                <a:cubicBezTo>
                  <a:pt x="26" y="51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9"/>
                  <a:pt x="27" y="49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49"/>
                  <a:pt x="30" y="49"/>
                  <a:pt x="30" y="49"/>
                </a:cubicBezTo>
                <a:cubicBezTo>
                  <a:pt x="30" y="49"/>
                  <a:pt x="31" y="49"/>
                  <a:pt x="31" y="49"/>
                </a:cubicBezTo>
                <a:cubicBezTo>
                  <a:pt x="32" y="49"/>
                  <a:pt x="32" y="48"/>
                  <a:pt x="33" y="48"/>
                </a:cubicBezTo>
                <a:cubicBezTo>
                  <a:pt x="34" y="48"/>
                  <a:pt x="34" y="48"/>
                  <a:pt x="35" y="48"/>
                </a:cubicBezTo>
                <a:cubicBezTo>
                  <a:pt x="35" y="47"/>
                  <a:pt x="35" y="47"/>
                  <a:pt x="36" y="46"/>
                </a:cubicBezTo>
                <a:cubicBezTo>
                  <a:pt x="36" y="46"/>
                  <a:pt x="36" y="45"/>
                  <a:pt x="37" y="45"/>
                </a:cubicBezTo>
                <a:cubicBezTo>
                  <a:pt x="37" y="44"/>
                  <a:pt x="37" y="44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7" y="42"/>
                </a:cubicBezTo>
                <a:cubicBezTo>
                  <a:pt x="36" y="42"/>
                  <a:pt x="36" y="42"/>
                  <a:pt x="36" y="41"/>
                </a:cubicBezTo>
                <a:cubicBezTo>
                  <a:pt x="36" y="41"/>
                  <a:pt x="35" y="41"/>
                  <a:pt x="35" y="40"/>
                </a:cubicBezTo>
                <a:cubicBezTo>
                  <a:pt x="35" y="40"/>
                  <a:pt x="35" y="40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8"/>
                  <a:pt x="35" y="38"/>
                  <a:pt x="35" y="38"/>
                </a:cubicBezTo>
                <a:cubicBezTo>
                  <a:pt x="34" y="37"/>
                  <a:pt x="34" y="38"/>
                  <a:pt x="33" y="38"/>
                </a:cubicBezTo>
                <a:cubicBezTo>
                  <a:pt x="32" y="38"/>
                  <a:pt x="32" y="37"/>
                  <a:pt x="32" y="37"/>
                </a:cubicBezTo>
                <a:cubicBezTo>
                  <a:pt x="32" y="36"/>
                  <a:pt x="31" y="36"/>
                  <a:pt x="31" y="36"/>
                </a:cubicBezTo>
                <a:cubicBezTo>
                  <a:pt x="31" y="35"/>
                  <a:pt x="32" y="35"/>
                  <a:pt x="3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4"/>
                  <a:pt x="31" y="34"/>
                </a:cubicBezTo>
                <a:cubicBezTo>
                  <a:pt x="31" y="34"/>
                  <a:pt x="31" y="33"/>
                  <a:pt x="31" y="33"/>
                </a:cubicBezTo>
                <a:cubicBezTo>
                  <a:pt x="31" y="33"/>
                  <a:pt x="31" y="32"/>
                  <a:pt x="31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1" y="29"/>
                  <a:pt x="31" y="28"/>
                </a:cubicBezTo>
                <a:cubicBezTo>
                  <a:pt x="31" y="28"/>
                  <a:pt x="31" y="27"/>
                  <a:pt x="31" y="27"/>
                </a:cubicBezTo>
                <a:cubicBezTo>
                  <a:pt x="31" y="26"/>
                  <a:pt x="31" y="26"/>
                  <a:pt x="31" y="25"/>
                </a:cubicBezTo>
                <a:cubicBezTo>
                  <a:pt x="31" y="25"/>
                  <a:pt x="31" y="25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2"/>
                  <a:pt x="33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33" y="21"/>
                  <a:pt x="33" y="21"/>
                  <a:pt x="34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8"/>
                  <a:pt x="35" y="18"/>
                  <a:pt x="36" y="1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7" y="17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5"/>
                  <a:pt x="38" y="16"/>
                  <a:pt x="38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3"/>
                  <a:pt x="39" y="13"/>
                  <a:pt x="39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7" name="Freeform 234">
            <a:extLst>
              <a:ext uri="{FF2B5EF4-FFF2-40B4-BE49-F238E27FC236}">
                <a16:creationId xmlns:a16="http://schemas.microsoft.com/office/drawing/2014/main" id="{E68234BC-FD57-994A-92F4-A471CAE96826}"/>
              </a:ext>
            </a:extLst>
          </p:cNvPr>
          <p:cNvSpPr>
            <a:spLocks/>
          </p:cNvSpPr>
          <p:nvPr/>
        </p:nvSpPr>
        <p:spPr bwMode="auto">
          <a:xfrm>
            <a:off x="3676874" y="6335464"/>
            <a:ext cx="129340" cy="75928"/>
          </a:xfrm>
          <a:custGeom>
            <a:avLst/>
            <a:gdLst>
              <a:gd name="T0" fmla="*/ 9 w 10"/>
              <a:gd name="T1" fmla="*/ 5 h 6"/>
              <a:gd name="T2" fmla="*/ 8 w 10"/>
              <a:gd name="T3" fmla="*/ 5 h 6"/>
              <a:gd name="T4" fmla="*/ 8 w 10"/>
              <a:gd name="T5" fmla="*/ 5 h 6"/>
              <a:gd name="T6" fmla="*/ 6 w 10"/>
              <a:gd name="T7" fmla="*/ 4 h 6"/>
              <a:gd name="T8" fmla="*/ 5 w 10"/>
              <a:gd name="T9" fmla="*/ 4 h 6"/>
              <a:gd name="T10" fmla="*/ 4 w 10"/>
              <a:gd name="T11" fmla="*/ 3 h 6"/>
              <a:gd name="T12" fmla="*/ 3 w 10"/>
              <a:gd name="T13" fmla="*/ 2 h 6"/>
              <a:gd name="T14" fmla="*/ 3 w 10"/>
              <a:gd name="T15" fmla="*/ 2 h 6"/>
              <a:gd name="T16" fmla="*/ 2 w 10"/>
              <a:gd name="T17" fmla="*/ 1 h 6"/>
              <a:gd name="T18" fmla="*/ 2 w 10"/>
              <a:gd name="T19" fmla="*/ 1 h 6"/>
              <a:gd name="T20" fmla="*/ 1 w 10"/>
              <a:gd name="T21" fmla="*/ 0 h 6"/>
              <a:gd name="T22" fmla="*/ 0 w 10"/>
              <a:gd name="T23" fmla="*/ 0 h 6"/>
              <a:gd name="T24" fmla="*/ 1 w 10"/>
              <a:gd name="T25" fmla="*/ 0 h 6"/>
              <a:gd name="T26" fmla="*/ 1 w 10"/>
              <a:gd name="T27" fmla="*/ 1 h 6"/>
              <a:gd name="T28" fmla="*/ 2 w 10"/>
              <a:gd name="T29" fmla="*/ 2 h 6"/>
              <a:gd name="T30" fmla="*/ 2 w 10"/>
              <a:gd name="T31" fmla="*/ 3 h 6"/>
              <a:gd name="T32" fmla="*/ 3 w 10"/>
              <a:gd name="T33" fmla="*/ 5 h 6"/>
              <a:gd name="T34" fmla="*/ 4 w 10"/>
              <a:gd name="T35" fmla="*/ 5 h 6"/>
              <a:gd name="T36" fmla="*/ 4 w 10"/>
              <a:gd name="T37" fmla="*/ 6 h 6"/>
              <a:gd name="T38" fmla="*/ 5 w 10"/>
              <a:gd name="T39" fmla="*/ 5 h 6"/>
              <a:gd name="T40" fmla="*/ 6 w 10"/>
              <a:gd name="T41" fmla="*/ 6 h 6"/>
              <a:gd name="T42" fmla="*/ 7 w 10"/>
              <a:gd name="T43" fmla="*/ 6 h 6"/>
              <a:gd name="T44" fmla="*/ 9 w 10"/>
              <a:gd name="T45" fmla="*/ 6 h 6"/>
              <a:gd name="T46" fmla="*/ 10 w 10"/>
              <a:gd name="T47" fmla="*/ 6 h 6"/>
              <a:gd name="T48" fmla="*/ 10 w 10"/>
              <a:gd name="T49" fmla="*/ 5 h 6"/>
              <a:gd name="T50" fmla="*/ 9 w 10"/>
              <a:gd name="T5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" h="6">
                <a:moveTo>
                  <a:pt x="9" y="5"/>
                </a:move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4"/>
                  <a:pt x="6" y="4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3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6"/>
                  <a:pt x="5" y="5"/>
                </a:cubicBezTo>
                <a:cubicBezTo>
                  <a:pt x="5" y="5"/>
                  <a:pt x="6" y="5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8" name="Freeform 235">
            <a:extLst>
              <a:ext uri="{FF2B5EF4-FFF2-40B4-BE49-F238E27FC236}">
                <a16:creationId xmlns:a16="http://schemas.microsoft.com/office/drawing/2014/main" id="{62F482E8-0785-EA46-84E8-7032EB6E3B16}"/>
              </a:ext>
            </a:extLst>
          </p:cNvPr>
          <p:cNvSpPr>
            <a:spLocks/>
          </p:cNvSpPr>
          <p:nvPr/>
        </p:nvSpPr>
        <p:spPr bwMode="auto">
          <a:xfrm>
            <a:off x="3676874" y="5955828"/>
            <a:ext cx="26629" cy="25926"/>
          </a:xfrm>
          <a:custGeom>
            <a:avLst/>
            <a:gdLst>
              <a:gd name="T0" fmla="*/ 1 w 2"/>
              <a:gd name="T1" fmla="*/ 2 h 2"/>
              <a:gd name="T2" fmla="*/ 1 w 2"/>
              <a:gd name="T3" fmla="*/ 2 h 2"/>
              <a:gd name="T4" fmla="*/ 2 w 2"/>
              <a:gd name="T5" fmla="*/ 2 h 2"/>
              <a:gd name="T6" fmla="*/ 2 w 2"/>
              <a:gd name="T7" fmla="*/ 1 h 2"/>
              <a:gd name="T8" fmla="*/ 2 w 2"/>
              <a:gd name="T9" fmla="*/ 1 h 2"/>
              <a:gd name="T10" fmla="*/ 2 w 2"/>
              <a:gd name="T11" fmla="*/ 0 h 2"/>
              <a:gd name="T12" fmla="*/ 1 w 2"/>
              <a:gd name="T13" fmla="*/ 0 h 2"/>
              <a:gd name="T14" fmla="*/ 1 w 2"/>
              <a:gd name="T15" fmla="*/ 0 h 2"/>
              <a:gd name="T16" fmla="*/ 1 w 2"/>
              <a:gd name="T17" fmla="*/ 1 h 2"/>
              <a:gd name="T18" fmla="*/ 1 w 2"/>
              <a:gd name="T1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1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9" name="Freeform 236">
            <a:extLst>
              <a:ext uri="{FF2B5EF4-FFF2-40B4-BE49-F238E27FC236}">
                <a16:creationId xmlns:a16="http://schemas.microsoft.com/office/drawing/2014/main" id="{96972D48-FD75-2E46-A23F-C5F46AC70187}"/>
              </a:ext>
            </a:extLst>
          </p:cNvPr>
          <p:cNvSpPr>
            <a:spLocks/>
          </p:cNvSpPr>
          <p:nvPr/>
        </p:nvSpPr>
        <p:spPr bwMode="auto">
          <a:xfrm>
            <a:off x="7479093" y="3042819"/>
            <a:ext cx="414649" cy="316672"/>
          </a:xfrm>
          <a:custGeom>
            <a:avLst/>
            <a:gdLst>
              <a:gd name="T0" fmla="*/ 29 w 32"/>
              <a:gd name="T1" fmla="*/ 3 h 25"/>
              <a:gd name="T2" fmla="*/ 28 w 32"/>
              <a:gd name="T3" fmla="*/ 2 h 25"/>
              <a:gd name="T4" fmla="*/ 26 w 32"/>
              <a:gd name="T5" fmla="*/ 4 h 25"/>
              <a:gd name="T6" fmla="*/ 24 w 32"/>
              <a:gd name="T7" fmla="*/ 3 h 25"/>
              <a:gd name="T8" fmla="*/ 23 w 32"/>
              <a:gd name="T9" fmla="*/ 1 h 25"/>
              <a:gd name="T10" fmla="*/ 22 w 32"/>
              <a:gd name="T11" fmla="*/ 0 h 25"/>
              <a:gd name="T12" fmla="*/ 20 w 32"/>
              <a:gd name="T13" fmla="*/ 0 h 25"/>
              <a:gd name="T14" fmla="*/ 20 w 32"/>
              <a:gd name="T15" fmla="*/ 1 h 25"/>
              <a:gd name="T16" fmla="*/ 18 w 32"/>
              <a:gd name="T17" fmla="*/ 3 h 25"/>
              <a:gd name="T18" fmla="*/ 16 w 32"/>
              <a:gd name="T19" fmla="*/ 3 h 25"/>
              <a:gd name="T20" fmla="*/ 15 w 32"/>
              <a:gd name="T21" fmla="*/ 3 h 25"/>
              <a:gd name="T22" fmla="*/ 13 w 32"/>
              <a:gd name="T23" fmla="*/ 3 h 25"/>
              <a:gd name="T24" fmla="*/ 12 w 32"/>
              <a:gd name="T25" fmla="*/ 2 h 25"/>
              <a:gd name="T26" fmla="*/ 11 w 32"/>
              <a:gd name="T27" fmla="*/ 2 h 25"/>
              <a:gd name="T28" fmla="*/ 10 w 32"/>
              <a:gd name="T29" fmla="*/ 3 h 25"/>
              <a:gd name="T30" fmla="*/ 8 w 32"/>
              <a:gd name="T31" fmla="*/ 4 h 25"/>
              <a:gd name="T32" fmla="*/ 7 w 32"/>
              <a:gd name="T33" fmla="*/ 6 h 25"/>
              <a:gd name="T34" fmla="*/ 6 w 32"/>
              <a:gd name="T35" fmla="*/ 6 h 25"/>
              <a:gd name="T36" fmla="*/ 5 w 32"/>
              <a:gd name="T37" fmla="*/ 8 h 25"/>
              <a:gd name="T38" fmla="*/ 4 w 32"/>
              <a:gd name="T39" fmla="*/ 8 h 25"/>
              <a:gd name="T40" fmla="*/ 2 w 32"/>
              <a:gd name="T41" fmla="*/ 8 h 25"/>
              <a:gd name="T42" fmla="*/ 1 w 32"/>
              <a:gd name="T43" fmla="*/ 8 h 25"/>
              <a:gd name="T44" fmla="*/ 1 w 32"/>
              <a:gd name="T45" fmla="*/ 11 h 25"/>
              <a:gd name="T46" fmla="*/ 1 w 32"/>
              <a:gd name="T47" fmla="*/ 13 h 25"/>
              <a:gd name="T48" fmla="*/ 1 w 32"/>
              <a:gd name="T49" fmla="*/ 16 h 25"/>
              <a:gd name="T50" fmla="*/ 1 w 32"/>
              <a:gd name="T51" fmla="*/ 18 h 25"/>
              <a:gd name="T52" fmla="*/ 3 w 32"/>
              <a:gd name="T53" fmla="*/ 19 h 25"/>
              <a:gd name="T54" fmla="*/ 4 w 32"/>
              <a:gd name="T55" fmla="*/ 20 h 25"/>
              <a:gd name="T56" fmla="*/ 3 w 32"/>
              <a:gd name="T57" fmla="*/ 23 h 25"/>
              <a:gd name="T58" fmla="*/ 4 w 32"/>
              <a:gd name="T59" fmla="*/ 24 h 25"/>
              <a:gd name="T60" fmla="*/ 7 w 32"/>
              <a:gd name="T61" fmla="*/ 25 h 25"/>
              <a:gd name="T62" fmla="*/ 10 w 32"/>
              <a:gd name="T63" fmla="*/ 25 h 25"/>
              <a:gd name="T64" fmla="*/ 13 w 32"/>
              <a:gd name="T65" fmla="*/ 25 h 25"/>
              <a:gd name="T66" fmla="*/ 16 w 32"/>
              <a:gd name="T67" fmla="*/ 24 h 25"/>
              <a:gd name="T68" fmla="*/ 16 w 32"/>
              <a:gd name="T69" fmla="*/ 21 h 25"/>
              <a:gd name="T70" fmla="*/ 17 w 32"/>
              <a:gd name="T71" fmla="*/ 20 h 25"/>
              <a:gd name="T72" fmla="*/ 19 w 32"/>
              <a:gd name="T73" fmla="*/ 19 h 25"/>
              <a:gd name="T74" fmla="*/ 21 w 32"/>
              <a:gd name="T75" fmla="*/ 18 h 25"/>
              <a:gd name="T76" fmla="*/ 22 w 32"/>
              <a:gd name="T77" fmla="*/ 19 h 25"/>
              <a:gd name="T78" fmla="*/ 22 w 32"/>
              <a:gd name="T79" fmla="*/ 16 h 25"/>
              <a:gd name="T80" fmla="*/ 23 w 32"/>
              <a:gd name="T81" fmla="*/ 12 h 25"/>
              <a:gd name="T82" fmla="*/ 26 w 32"/>
              <a:gd name="T83" fmla="*/ 12 h 25"/>
              <a:gd name="T84" fmla="*/ 27 w 32"/>
              <a:gd name="T85" fmla="*/ 9 h 25"/>
              <a:gd name="T86" fmla="*/ 25 w 32"/>
              <a:gd name="T87" fmla="*/ 6 h 25"/>
              <a:gd name="T88" fmla="*/ 27 w 32"/>
              <a:gd name="T89" fmla="*/ 4 h 25"/>
              <a:gd name="T90" fmla="*/ 30 w 32"/>
              <a:gd name="T91" fmla="*/ 4 h 25"/>
              <a:gd name="T92" fmla="*/ 32 w 32"/>
              <a:gd name="T93" fmla="*/ 3 h 25"/>
              <a:gd name="T94" fmla="*/ 30 w 32"/>
              <a:gd name="T95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" h="25">
                <a:moveTo>
                  <a:pt x="30" y="3"/>
                </a:moveTo>
                <a:cubicBezTo>
                  <a:pt x="30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3"/>
                  <a:pt x="27" y="3"/>
                </a:cubicBezTo>
                <a:cubicBezTo>
                  <a:pt x="26" y="3"/>
                  <a:pt x="26" y="4"/>
                  <a:pt x="26" y="4"/>
                </a:cubicBezTo>
                <a:cubicBezTo>
                  <a:pt x="25" y="4"/>
                  <a:pt x="25" y="5"/>
                  <a:pt x="24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3" y="3"/>
                  <a:pt x="24" y="2"/>
                  <a:pt x="24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19" y="2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3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5" y="6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5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9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1" y="16"/>
                  <a:pt x="2" y="17"/>
                  <a:pt x="2" y="17"/>
                </a:cubicBezTo>
                <a:cubicBezTo>
                  <a:pt x="2" y="18"/>
                  <a:pt x="1" y="18"/>
                  <a:pt x="1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3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4" y="22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5" y="24"/>
                  <a:pt x="5" y="24"/>
                </a:cubicBezTo>
                <a:cubicBezTo>
                  <a:pt x="6" y="24"/>
                  <a:pt x="6" y="25"/>
                  <a:pt x="7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9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5"/>
                  <a:pt x="12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4"/>
                  <a:pt x="16" y="24"/>
                </a:cubicBezTo>
                <a:cubicBezTo>
                  <a:pt x="16" y="23"/>
                  <a:pt x="16" y="23"/>
                  <a:pt x="16" y="22"/>
                </a:cubicBezTo>
                <a:cubicBezTo>
                  <a:pt x="16" y="22"/>
                  <a:pt x="16" y="22"/>
                  <a:pt x="16" y="21"/>
                </a:cubicBezTo>
                <a:cubicBezTo>
                  <a:pt x="16" y="21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8" y="19"/>
                  <a:pt x="19" y="19"/>
                </a:cubicBezTo>
                <a:cubicBezTo>
                  <a:pt x="19" y="18"/>
                  <a:pt x="20" y="18"/>
                  <a:pt x="20" y="18"/>
                </a:cubicBezTo>
                <a:cubicBezTo>
                  <a:pt x="20" y="18"/>
                  <a:pt x="21" y="18"/>
                  <a:pt x="21" y="18"/>
                </a:cubicBezTo>
                <a:cubicBezTo>
                  <a:pt x="21" y="18"/>
                  <a:pt x="21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8"/>
                  <a:pt x="23" y="18"/>
                  <a:pt x="22" y="17"/>
                </a:cubicBezTo>
                <a:cubicBezTo>
                  <a:pt x="22" y="17"/>
                  <a:pt x="22" y="16"/>
                  <a:pt x="22" y="16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4"/>
                  <a:pt x="23" y="13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ubicBezTo>
                  <a:pt x="28" y="11"/>
                  <a:pt x="27" y="10"/>
                  <a:pt x="27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7"/>
                  <a:pt x="25" y="7"/>
                  <a:pt x="25" y="6"/>
                </a:cubicBezTo>
                <a:cubicBezTo>
                  <a:pt x="25" y="6"/>
                  <a:pt x="25" y="5"/>
                  <a:pt x="26" y="5"/>
                </a:cubicBezTo>
                <a:cubicBezTo>
                  <a:pt x="26" y="5"/>
                  <a:pt x="27" y="4"/>
                  <a:pt x="27" y="4"/>
                </a:cubicBezTo>
                <a:cubicBezTo>
                  <a:pt x="28" y="4"/>
                  <a:pt x="28" y="4"/>
                  <a:pt x="29" y="4"/>
                </a:cubicBezTo>
                <a:cubicBezTo>
                  <a:pt x="29" y="4"/>
                  <a:pt x="30" y="4"/>
                  <a:pt x="30" y="4"/>
                </a:cubicBezTo>
                <a:cubicBezTo>
                  <a:pt x="31" y="4"/>
                  <a:pt x="31" y="3"/>
                  <a:pt x="31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0" name="Freeform 237">
            <a:extLst>
              <a:ext uri="{FF2B5EF4-FFF2-40B4-BE49-F238E27FC236}">
                <a16:creationId xmlns:a16="http://schemas.microsoft.com/office/drawing/2014/main" id="{5A83C87A-EDF2-5F4B-BE9F-2A7D8EF9C266}"/>
              </a:ext>
            </a:extLst>
          </p:cNvPr>
          <p:cNvSpPr>
            <a:spLocks/>
          </p:cNvSpPr>
          <p:nvPr/>
        </p:nvSpPr>
        <p:spPr bwMode="auto">
          <a:xfrm>
            <a:off x="5034945" y="3422454"/>
            <a:ext cx="401335" cy="466674"/>
          </a:xfrm>
          <a:custGeom>
            <a:avLst/>
            <a:gdLst>
              <a:gd name="T0" fmla="*/ 29 w 31"/>
              <a:gd name="T1" fmla="*/ 35 h 37"/>
              <a:gd name="T2" fmla="*/ 30 w 31"/>
              <a:gd name="T3" fmla="*/ 33 h 37"/>
              <a:gd name="T4" fmla="*/ 28 w 31"/>
              <a:gd name="T5" fmla="*/ 32 h 37"/>
              <a:gd name="T6" fmla="*/ 27 w 31"/>
              <a:gd name="T7" fmla="*/ 15 h 37"/>
              <a:gd name="T8" fmla="*/ 31 w 31"/>
              <a:gd name="T9" fmla="*/ 8 h 37"/>
              <a:gd name="T10" fmla="*/ 22 w 31"/>
              <a:gd name="T11" fmla="*/ 0 h 37"/>
              <a:gd name="T12" fmla="*/ 13 w 31"/>
              <a:gd name="T13" fmla="*/ 5 h 37"/>
              <a:gd name="T14" fmla="*/ 12 w 31"/>
              <a:gd name="T15" fmla="*/ 13 h 37"/>
              <a:gd name="T16" fmla="*/ 11 w 31"/>
              <a:gd name="T17" fmla="*/ 13 h 37"/>
              <a:gd name="T18" fmla="*/ 11 w 31"/>
              <a:gd name="T19" fmla="*/ 18 h 37"/>
              <a:gd name="T20" fmla="*/ 0 w 31"/>
              <a:gd name="T21" fmla="*/ 18 h 37"/>
              <a:gd name="T22" fmla="*/ 1 w 31"/>
              <a:gd name="T23" fmla="*/ 20 h 37"/>
              <a:gd name="T24" fmla="*/ 2 w 31"/>
              <a:gd name="T25" fmla="*/ 22 h 37"/>
              <a:gd name="T26" fmla="*/ 1 w 31"/>
              <a:gd name="T27" fmla="*/ 24 h 37"/>
              <a:gd name="T28" fmla="*/ 2 w 31"/>
              <a:gd name="T29" fmla="*/ 25 h 37"/>
              <a:gd name="T30" fmla="*/ 3 w 31"/>
              <a:gd name="T31" fmla="*/ 26 h 37"/>
              <a:gd name="T32" fmla="*/ 3 w 31"/>
              <a:gd name="T33" fmla="*/ 27 h 37"/>
              <a:gd name="T34" fmla="*/ 2 w 31"/>
              <a:gd name="T35" fmla="*/ 30 h 37"/>
              <a:gd name="T36" fmla="*/ 1 w 31"/>
              <a:gd name="T37" fmla="*/ 33 h 37"/>
              <a:gd name="T38" fmla="*/ 2 w 31"/>
              <a:gd name="T39" fmla="*/ 32 h 37"/>
              <a:gd name="T40" fmla="*/ 4 w 31"/>
              <a:gd name="T41" fmla="*/ 32 h 37"/>
              <a:gd name="T42" fmla="*/ 6 w 31"/>
              <a:gd name="T43" fmla="*/ 32 h 37"/>
              <a:gd name="T44" fmla="*/ 7 w 31"/>
              <a:gd name="T45" fmla="*/ 33 h 37"/>
              <a:gd name="T46" fmla="*/ 9 w 31"/>
              <a:gd name="T47" fmla="*/ 33 h 37"/>
              <a:gd name="T48" fmla="*/ 10 w 31"/>
              <a:gd name="T49" fmla="*/ 35 h 37"/>
              <a:gd name="T50" fmla="*/ 11 w 31"/>
              <a:gd name="T51" fmla="*/ 36 h 37"/>
              <a:gd name="T52" fmla="*/ 12 w 31"/>
              <a:gd name="T53" fmla="*/ 37 h 37"/>
              <a:gd name="T54" fmla="*/ 13 w 31"/>
              <a:gd name="T55" fmla="*/ 36 h 37"/>
              <a:gd name="T56" fmla="*/ 13 w 31"/>
              <a:gd name="T57" fmla="*/ 35 h 37"/>
              <a:gd name="T58" fmla="*/ 15 w 31"/>
              <a:gd name="T59" fmla="*/ 36 h 37"/>
              <a:gd name="T60" fmla="*/ 16 w 31"/>
              <a:gd name="T61" fmla="*/ 35 h 37"/>
              <a:gd name="T62" fmla="*/ 18 w 31"/>
              <a:gd name="T63" fmla="*/ 35 h 37"/>
              <a:gd name="T64" fmla="*/ 19 w 31"/>
              <a:gd name="T65" fmla="*/ 34 h 37"/>
              <a:gd name="T66" fmla="*/ 28 w 31"/>
              <a:gd name="T67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" h="37">
                <a:moveTo>
                  <a:pt x="29" y="35"/>
                </a:move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4"/>
                  <a:pt x="29" y="34"/>
                </a:cubicBezTo>
                <a:cubicBezTo>
                  <a:pt x="29" y="34"/>
                  <a:pt x="30" y="34"/>
                  <a:pt x="30" y="33"/>
                </a:cubicBezTo>
                <a:cubicBezTo>
                  <a:pt x="30" y="33"/>
                  <a:pt x="29" y="33"/>
                  <a:pt x="29" y="32"/>
                </a:cubicBezTo>
                <a:cubicBezTo>
                  <a:pt x="29" y="32"/>
                  <a:pt x="29" y="32"/>
                  <a:pt x="28" y="32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8"/>
                  <a:pt x="27" y="8"/>
                  <a:pt x="27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5"/>
                  <a:pt x="22" y="5"/>
                  <a:pt x="2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4"/>
                  <a:pt x="10" y="14"/>
                  <a:pt x="11" y="15"/>
                </a:cubicBezTo>
                <a:cubicBezTo>
                  <a:pt x="11" y="18"/>
                  <a:pt x="11" y="18"/>
                  <a:pt x="1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0"/>
                  <a:pt x="2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4"/>
                  <a:pt x="1" y="24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3" y="26"/>
                  <a:pt x="3" y="26"/>
                  <a:pt x="3" y="27"/>
                </a:cubicBezTo>
                <a:cubicBezTo>
                  <a:pt x="2" y="27"/>
                  <a:pt x="3" y="27"/>
                  <a:pt x="3" y="27"/>
                </a:cubicBezTo>
                <a:cubicBezTo>
                  <a:pt x="3" y="28"/>
                  <a:pt x="3" y="28"/>
                  <a:pt x="3" y="29"/>
                </a:cubicBezTo>
                <a:cubicBezTo>
                  <a:pt x="3" y="29"/>
                  <a:pt x="2" y="30"/>
                  <a:pt x="2" y="30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2"/>
                  <a:pt x="1" y="32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2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6" y="32"/>
                </a:cubicBezTo>
                <a:cubicBezTo>
                  <a:pt x="6" y="32"/>
                  <a:pt x="7" y="31"/>
                  <a:pt x="7" y="32"/>
                </a:cubicBezTo>
                <a:cubicBezTo>
                  <a:pt x="7" y="32"/>
                  <a:pt x="7" y="32"/>
                  <a:pt x="7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5"/>
                  <a:pt x="10" y="34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1" y="36"/>
                  <a:pt x="11" y="36"/>
                </a:cubicBezTo>
                <a:cubicBezTo>
                  <a:pt x="11" y="36"/>
                  <a:pt x="11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3" y="37"/>
                  <a:pt x="13" y="37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5"/>
                  <a:pt x="14" y="36"/>
                  <a:pt x="15" y="36"/>
                </a:cubicBezTo>
                <a:cubicBezTo>
                  <a:pt x="15" y="36"/>
                  <a:pt x="15" y="36"/>
                  <a:pt x="1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cubicBezTo>
                  <a:pt x="17" y="35"/>
                  <a:pt x="17" y="35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4"/>
                  <a:pt x="19" y="34"/>
                </a:cubicBezTo>
                <a:cubicBezTo>
                  <a:pt x="19" y="34"/>
                  <a:pt x="20" y="35"/>
                  <a:pt x="20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5"/>
                  <a:pt x="29" y="35"/>
                  <a:pt x="29" y="3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1" name="Rectangle 238">
            <a:extLst>
              <a:ext uri="{FF2B5EF4-FFF2-40B4-BE49-F238E27FC236}">
                <a16:creationId xmlns:a16="http://schemas.microsoft.com/office/drawing/2014/main" id="{D496A8F5-A824-5143-99BD-9882C288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940" y="3422454"/>
            <a:ext cx="13315" cy="1852"/>
          </a:xfrm>
          <a:prstGeom prst="rect">
            <a:avLst/>
          </a:pr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2" name="Freeform 239">
            <a:extLst>
              <a:ext uri="{FF2B5EF4-FFF2-40B4-BE49-F238E27FC236}">
                <a16:creationId xmlns:a16="http://schemas.microsoft.com/office/drawing/2014/main" id="{A00AD34B-C87E-DF4E-83F7-6B082A430574}"/>
              </a:ext>
            </a:extLst>
          </p:cNvPr>
          <p:cNvSpPr>
            <a:spLocks/>
          </p:cNvSpPr>
          <p:nvPr/>
        </p:nvSpPr>
        <p:spPr bwMode="auto">
          <a:xfrm>
            <a:off x="5306940" y="3422454"/>
            <a:ext cx="13315" cy="0"/>
          </a:xfrm>
          <a:custGeom>
            <a:avLst/>
            <a:gdLst>
              <a:gd name="T0" fmla="*/ 0 w 7"/>
              <a:gd name="T1" fmla="*/ 7 w 7"/>
              <a:gd name="T2" fmla="*/ 7 w 7"/>
              <a:gd name="T3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3" name="Freeform 240">
            <a:extLst>
              <a:ext uri="{FF2B5EF4-FFF2-40B4-BE49-F238E27FC236}">
                <a16:creationId xmlns:a16="http://schemas.microsoft.com/office/drawing/2014/main" id="{77662A59-2431-2941-B5E8-7AE2D1109081}"/>
              </a:ext>
            </a:extLst>
          </p:cNvPr>
          <p:cNvSpPr>
            <a:spLocks/>
          </p:cNvSpPr>
          <p:nvPr/>
        </p:nvSpPr>
        <p:spPr bwMode="auto">
          <a:xfrm>
            <a:off x="5940326" y="4279876"/>
            <a:ext cx="245366" cy="327784"/>
          </a:xfrm>
          <a:custGeom>
            <a:avLst/>
            <a:gdLst>
              <a:gd name="T0" fmla="*/ 13 w 19"/>
              <a:gd name="T1" fmla="*/ 21 h 26"/>
              <a:gd name="T2" fmla="*/ 13 w 19"/>
              <a:gd name="T3" fmla="*/ 18 h 26"/>
              <a:gd name="T4" fmla="*/ 13 w 19"/>
              <a:gd name="T5" fmla="*/ 17 h 26"/>
              <a:gd name="T6" fmla="*/ 15 w 19"/>
              <a:gd name="T7" fmla="*/ 16 h 26"/>
              <a:gd name="T8" fmla="*/ 16 w 19"/>
              <a:gd name="T9" fmla="*/ 14 h 26"/>
              <a:gd name="T10" fmla="*/ 17 w 19"/>
              <a:gd name="T11" fmla="*/ 13 h 26"/>
              <a:gd name="T12" fmla="*/ 17 w 19"/>
              <a:gd name="T13" fmla="*/ 10 h 26"/>
              <a:gd name="T14" fmla="*/ 17 w 19"/>
              <a:gd name="T15" fmla="*/ 7 h 26"/>
              <a:gd name="T16" fmla="*/ 18 w 19"/>
              <a:gd name="T17" fmla="*/ 5 h 26"/>
              <a:gd name="T18" fmla="*/ 19 w 19"/>
              <a:gd name="T19" fmla="*/ 2 h 26"/>
              <a:gd name="T20" fmla="*/ 19 w 19"/>
              <a:gd name="T21" fmla="*/ 1 h 26"/>
              <a:gd name="T22" fmla="*/ 17 w 19"/>
              <a:gd name="T23" fmla="*/ 1 h 26"/>
              <a:gd name="T24" fmla="*/ 14 w 19"/>
              <a:gd name="T25" fmla="*/ 2 h 26"/>
              <a:gd name="T26" fmla="*/ 13 w 19"/>
              <a:gd name="T27" fmla="*/ 5 h 26"/>
              <a:gd name="T28" fmla="*/ 13 w 19"/>
              <a:gd name="T29" fmla="*/ 7 h 26"/>
              <a:gd name="T30" fmla="*/ 11 w 19"/>
              <a:gd name="T31" fmla="*/ 7 h 26"/>
              <a:gd name="T32" fmla="*/ 10 w 19"/>
              <a:gd name="T33" fmla="*/ 5 h 26"/>
              <a:gd name="T34" fmla="*/ 8 w 19"/>
              <a:gd name="T35" fmla="*/ 5 h 26"/>
              <a:gd name="T36" fmla="*/ 5 w 19"/>
              <a:gd name="T37" fmla="*/ 5 h 26"/>
              <a:gd name="T38" fmla="*/ 5 w 19"/>
              <a:gd name="T39" fmla="*/ 6 h 26"/>
              <a:gd name="T40" fmla="*/ 5 w 19"/>
              <a:gd name="T41" fmla="*/ 8 h 26"/>
              <a:gd name="T42" fmla="*/ 7 w 19"/>
              <a:gd name="T43" fmla="*/ 7 h 26"/>
              <a:gd name="T44" fmla="*/ 9 w 19"/>
              <a:gd name="T45" fmla="*/ 9 h 26"/>
              <a:gd name="T46" fmla="*/ 7 w 19"/>
              <a:gd name="T47" fmla="*/ 10 h 26"/>
              <a:gd name="T48" fmla="*/ 8 w 19"/>
              <a:gd name="T49" fmla="*/ 12 h 26"/>
              <a:gd name="T50" fmla="*/ 8 w 19"/>
              <a:gd name="T51" fmla="*/ 14 h 26"/>
              <a:gd name="T52" fmla="*/ 8 w 19"/>
              <a:gd name="T53" fmla="*/ 17 h 26"/>
              <a:gd name="T54" fmla="*/ 7 w 19"/>
              <a:gd name="T55" fmla="*/ 18 h 26"/>
              <a:gd name="T56" fmla="*/ 6 w 19"/>
              <a:gd name="T57" fmla="*/ 18 h 26"/>
              <a:gd name="T58" fmla="*/ 5 w 19"/>
              <a:gd name="T59" fmla="*/ 18 h 26"/>
              <a:gd name="T60" fmla="*/ 4 w 19"/>
              <a:gd name="T61" fmla="*/ 17 h 26"/>
              <a:gd name="T62" fmla="*/ 3 w 19"/>
              <a:gd name="T63" fmla="*/ 18 h 26"/>
              <a:gd name="T64" fmla="*/ 1 w 19"/>
              <a:gd name="T65" fmla="*/ 18 h 26"/>
              <a:gd name="T66" fmla="*/ 1 w 19"/>
              <a:gd name="T67" fmla="*/ 20 h 26"/>
              <a:gd name="T68" fmla="*/ 0 w 19"/>
              <a:gd name="T69" fmla="*/ 22 h 26"/>
              <a:gd name="T70" fmla="*/ 0 w 19"/>
              <a:gd name="T71" fmla="*/ 22 h 26"/>
              <a:gd name="T72" fmla="*/ 1 w 19"/>
              <a:gd name="T73" fmla="*/ 24 h 26"/>
              <a:gd name="T74" fmla="*/ 2 w 19"/>
              <a:gd name="T75" fmla="*/ 25 h 26"/>
              <a:gd name="T76" fmla="*/ 2 w 19"/>
              <a:gd name="T77" fmla="*/ 26 h 26"/>
              <a:gd name="T78" fmla="*/ 3 w 19"/>
              <a:gd name="T79" fmla="*/ 25 h 26"/>
              <a:gd name="T80" fmla="*/ 5 w 19"/>
              <a:gd name="T81" fmla="*/ 24 h 26"/>
              <a:gd name="T82" fmla="*/ 7 w 19"/>
              <a:gd name="T83" fmla="*/ 25 h 26"/>
              <a:gd name="T84" fmla="*/ 7 w 19"/>
              <a:gd name="T85" fmla="*/ 24 h 26"/>
              <a:gd name="T86" fmla="*/ 9 w 19"/>
              <a:gd name="T87" fmla="*/ 24 h 26"/>
              <a:gd name="T88" fmla="*/ 9 w 19"/>
              <a:gd name="T89" fmla="*/ 25 h 26"/>
              <a:gd name="T90" fmla="*/ 11 w 19"/>
              <a:gd name="T91" fmla="*/ 23 h 26"/>
              <a:gd name="T92" fmla="*/ 13 w 19"/>
              <a:gd name="T93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" h="26"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4" y="20"/>
                  <a:pt x="14" y="20"/>
                  <a:pt x="13" y="19"/>
                </a:cubicBezTo>
                <a:cubicBezTo>
                  <a:pt x="13" y="19"/>
                  <a:pt x="13" y="19"/>
                  <a:pt x="13" y="18"/>
                </a:cubicBezTo>
                <a:cubicBezTo>
                  <a:pt x="13" y="18"/>
                  <a:pt x="13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5" y="16"/>
                </a:cubicBezTo>
                <a:cubicBezTo>
                  <a:pt x="15" y="15"/>
                  <a:pt x="15" y="15"/>
                  <a:pt x="15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7" y="13"/>
                  <a:pt x="17" y="13"/>
                </a:cubicBezTo>
                <a:cubicBezTo>
                  <a:pt x="17" y="12"/>
                  <a:pt x="16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8"/>
                  <a:pt x="17" y="8"/>
                  <a:pt x="17" y="7"/>
                </a:cubicBezTo>
                <a:cubicBezTo>
                  <a:pt x="17" y="7"/>
                  <a:pt x="17" y="6"/>
                  <a:pt x="17" y="6"/>
                </a:cubicBezTo>
                <a:cubicBezTo>
                  <a:pt x="18" y="6"/>
                  <a:pt x="17" y="5"/>
                  <a:pt x="18" y="5"/>
                </a:cubicBezTo>
                <a:cubicBezTo>
                  <a:pt x="18" y="4"/>
                  <a:pt x="18" y="4"/>
                  <a:pt x="19" y="4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2"/>
                  <a:pt x="19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0"/>
                  <a:pt x="15" y="1"/>
                </a:cubicBezTo>
                <a:cubicBezTo>
                  <a:pt x="14" y="1"/>
                  <a:pt x="15" y="2"/>
                  <a:pt x="14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4"/>
                  <a:pt x="13" y="4"/>
                  <a:pt x="13" y="5"/>
                </a:cubicBezTo>
                <a:cubicBezTo>
                  <a:pt x="13" y="5"/>
                  <a:pt x="13" y="5"/>
                  <a:pt x="13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3" y="7"/>
                  <a:pt x="13" y="7"/>
                  <a:pt x="12" y="7"/>
                </a:cubicBezTo>
                <a:cubicBezTo>
                  <a:pt x="12" y="7"/>
                  <a:pt x="12" y="7"/>
                  <a:pt x="11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8" y="10"/>
                  <a:pt x="7" y="10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3"/>
                  <a:pt x="8" y="13"/>
                </a:cubicBezTo>
                <a:cubicBezTo>
                  <a:pt x="8" y="13"/>
                  <a:pt x="8" y="14"/>
                  <a:pt x="8" y="14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9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3" y="18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18"/>
                  <a:pt x="2" y="18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4"/>
                  <a:pt x="1" y="24"/>
                  <a:pt x="1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5"/>
                  <a:pt x="2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3"/>
                  <a:pt x="6" y="24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9" y="24"/>
                </a:cubicBezTo>
                <a:cubicBezTo>
                  <a:pt x="9" y="25"/>
                  <a:pt x="8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5"/>
                  <a:pt x="10" y="25"/>
                  <a:pt x="10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2" y="23"/>
                  <a:pt x="12" y="23"/>
                  <a:pt x="13" y="22"/>
                </a:cubicBezTo>
                <a:cubicBezTo>
                  <a:pt x="13" y="22"/>
                  <a:pt x="13" y="22"/>
                  <a:pt x="13" y="2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4" name="Freeform 241">
            <a:extLst>
              <a:ext uri="{FF2B5EF4-FFF2-40B4-BE49-F238E27FC236}">
                <a16:creationId xmlns:a16="http://schemas.microsoft.com/office/drawing/2014/main" id="{847A7B5F-E3D8-0643-B8F5-D3F66B00D37A}"/>
              </a:ext>
            </a:extLst>
          </p:cNvPr>
          <p:cNvSpPr>
            <a:spLocks/>
          </p:cNvSpPr>
          <p:nvPr/>
        </p:nvSpPr>
        <p:spPr bwMode="auto">
          <a:xfrm>
            <a:off x="6109609" y="434284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5" name="Freeform 242">
            <a:extLst>
              <a:ext uri="{FF2B5EF4-FFF2-40B4-BE49-F238E27FC236}">
                <a16:creationId xmlns:a16="http://schemas.microsoft.com/office/drawing/2014/main" id="{C258FF76-BDBB-4A4D-BB47-94383CF435DB}"/>
              </a:ext>
            </a:extLst>
          </p:cNvPr>
          <p:cNvSpPr>
            <a:spLocks/>
          </p:cNvSpPr>
          <p:nvPr/>
        </p:nvSpPr>
        <p:spPr bwMode="auto">
          <a:xfrm>
            <a:off x="5293625" y="4039131"/>
            <a:ext cx="207325" cy="227782"/>
          </a:xfrm>
          <a:custGeom>
            <a:avLst/>
            <a:gdLst>
              <a:gd name="T0" fmla="*/ 16 w 16"/>
              <a:gd name="T1" fmla="*/ 4 h 18"/>
              <a:gd name="T2" fmla="*/ 15 w 16"/>
              <a:gd name="T3" fmla="*/ 3 h 18"/>
              <a:gd name="T4" fmla="*/ 12 w 16"/>
              <a:gd name="T5" fmla="*/ 2 h 18"/>
              <a:gd name="T6" fmla="*/ 11 w 16"/>
              <a:gd name="T7" fmla="*/ 3 h 18"/>
              <a:gd name="T8" fmla="*/ 9 w 16"/>
              <a:gd name="T9" fmla="*/ 1 h 18"/>
              <a:gd name="T10" fmla="*/ 8 w 16"/>
              <a:gd name="T11" fmla="*/ 0 h 18"/>
              <a:gd name="T12" fmla="*/ 6 w 16"/>
              <a:gd name="T13" fmla="*/ 1 h 18"/>
              <a:gd name="T14" fmla="*/ 6 w 16"/>
              <a:gd name="T15" fmla="*/ 0 h 18"/>
              <a:gd name="T16" fmla="*/ 5 w 16"/>
              <a:gd name="T17" fmla="*/ 1 h 18"/>
              <a:gd name="T18" fmla="*/ 3 w 16"/>
              <a:gd name="T19" fmla="*/ 0 h 18"/>
              <a:gd name="T20" fmla="*/ 2 w 16"/>
              <a:gd name="T21" fmla="*/ 1 h 18"/>
              <a:gd name="T22" fmla="*/ 2 w 16"/>
              <a:gd name="T23" fmla="*/ 3 h 18"/>
              <a:gd name="T24" fmla="*/ 2 w 16"/>
              <a:gd name="T25" fmla="*/ 5 h 18"/>
              <a:gd name="T26" fmla="*/ 3 w 16"/>
              <a:gd name="T27" fmla="*/ 6 h 18"/>
              <a:gd name="T28" fmla="*/ 1 w 16"/>
              <a:gd name="T29" fmla="*/ 6 h 18"/>
              <a:gd name="T30" fmla="*/ 2 w 16"/>
              <a:gd name="T31" fmla="*/ 8 h 18"/>
              <a:gd name="T32" fmla="*/ 2 w 16"/>
              <a:gd name="T33" fmla="*/ 8 h 18"/>
              <a:gd name="T34" fmla="*/ 1 w 16"/>
              <a:gd name="T35" fmla="*/ 9 h 18"/>
              <a:gd name="T36" fmla="*/ 0 w 16"/>
              <a:gd name="T37" fmla="*/ 11 h 18"/>
              <a:gd name="T38" fmla="*/ 2 w 16"/>
              <a:gd name="T39" fmla="*/ 12 h 18"/>
              <a:gd name="T40" fmla="*/ 3 w 16"/>
              <a:gd name="T41" fmla="*/ 14 h 18"/>
              <a:gd name="T42" fmla="*/ 3 w 16"/>
              <a:gd name="T43" fmla="*/ 16 h 18"/>
              <a:gd name="T44" fmla="*/ 3 w 16"/>
              <a:gd name="T45" fmla="*/ 18 h 18"/>
              <a:gd name="T46" fmla="*/ 5 w 16"/>
              <a:gd name="T47" fmla="*/ 17 h 18"/>
              <a:gd name="T48" fmla="*/ 7 w 16"/>
              <a:gd name="T49" fmla="*/ 16 h 18"/>
              <a:gd name="T50" fmla="*/ 9 w 16"/>
              <a:gd name="T51" fmla="*/ 15 h 18"/>
              <a:gd name="T52" fmla="*/ 12 w 16"/>
              <a:gd name="T53" fmla="*/ 15 h 18"/>
              <a:gd name="T54" fmla="*/ 15 w 16"/>
              <a:gd name="T55" fmla="*/ 16 h 18"/>
              <a:gd name="T56" fmla="*/ 15 w 16"/>
              <a:gd name="T57" fmla="*/ 15 h 18"/>
              <a:gd name="T58" fmla="*/ 14 w 16"/>
              <a:gd name="T59" fmla="*/ 12 h 18"/>
              <a:gd name="T60" fmla="*/ 14 w 16"/>
              <a:gd name="T61" fmla="*/ 10 h 18"/>
              <a:gd name="T62" fmla="*/ 15 w 16"/>
              <a:gd name="T63" fmla="*/ 7 h 18"/>
              <a:gd name="T64" fmla="*/ 15 w 16"/>
              <a:gd name="T6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" h="18"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16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12"/>
                  <a:pt x="1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2" y="13"/>
                  <a:pt x="2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7"/>
                  <a:pt x="4" y="17"/>
                  <a:pt x="5" y="17"/>
                </a:cubicBezTo>
                <a:cubicBezTo>
                  <a:pt x="5" y="17"/>
                  <a:pt x="5" y="16"/>
                  <a:pt x="6" y="16"/>
                </a:cubicBezTo>
                <a:cubicBezTo>
                  <a:pt x="6" y="16"/>
                  <a:pt x="6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8" y="16"/>
                  <a:pt x="8" y="15"/>
                  <a:pt x="9" y="15"/>
                </a:cubicBezTo>
                <a:cubicBezTo>
                  <a:pt x="9" y="15"/>
                  <a:pt x="9" y="15"/>
                  <a:pt x="10" y="15"/>
                </a:cubicBezTo>
                <a:cubicBezTo>
                  <a:pt x="11" y="15"/>
                  <a:pt x="11" y="15"/>
                  <a:pt x="12" y="15"/>
                </a:cubicBezTo>
                <a:cubicBezTo>
                  <a:pt x="13" y="15"/>
                  <a:pt x="13" y="15"/>
                  <a:pt x="14" y="15"/>
                </a:cubicBezTo>
                <a:cubicBezTo>
                  <a:pt x="14" y="15"/>
                  <a:pt x="14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"/>
                  <a:pt x="15" y="14"/>
                  <a:pt x="14" y="14"/>
                </a:cubicBezTo>
                <a:cubicBezTo>
                  <a:pt x="14" y="13"/>
                  <a:pt x="14" y="13"/>
                  <a:pt x="14" y="12"/>
                </a:cubicBezTo>
                <a:cubicBezTo>
                  <a:pt x="14" y="12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8"/>
                  <a:pt x="15" y="7"/>
                </a:cubicBezTo>
                <a:cubicBezTo>
                  <a:pt x="15" y="7"/>
                  <a:pt x="14" y="6"/>
                  <a:pt x="15" y="6"/>
                </a:cubicBezTo>
                <a:cubicBezTo>
                  <a:pt x="15" y="5"/>
                  <a:pt x="15" y="5"/>
                  <a:pt x="15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6" name="Freeform 243">
            <a:extLst>
              <a:ext uri="{FF2B5EF4-FFF2-40B4-BE49-F238E27FC236}">
                <a16:creationId xmlns:a16="http://schemas.microsoft.com/office/drawing/2014/main" id="{77BF28B4-6D8F-1143-A1AF-25D6FA563511}"/>
              </a:ext>
            </a:extLst>
          </p:cNvPr>
          <p:cNvSpPr>
            <a:spLocks/>
          </p:cNvSpPr>
          <p:nvPr/>
        </p:nvSpPr>
        <p:spPr bwMode="auto">
          <a:xfrm>
            <a:off x="5592249" y="3572457"/>
            <a:ext cx="504047" cy="416674"/>
          </a:xfrm>
          <a:custGeom>
            <a:avLst/>
            <a:gdLst>
              <a:gd name="T0" fmla="*/ 29 w 39"/>
              <a:gd name="T1" fmla="*/ 30 h 33"/>
              <a:gd name="T2" fmla="*/ 31 w 39"/>
              <a:gd name="T3" fmla="*/ 30 h 33"/>
              <a:gd name="T4" fmla="*/ 33 w 39"/>
              <a:gd name="T5" fmla="*/ 29 h 33"/>
              <a:gd name="T6" fmla="*/ 33 w 39"/>
              <a:gd name="T7" fmla="*/ 28 h 33"/>
              <a:gd name="T8" fmla="*/ 34 w 39"/>
              <a:gd name="T9" fmla="*/ 26 h 33"/>
              <a:gd name="T10" fmla="*/ 35 w 39"/>
              <a:gd name="T11" fmla="*/ 23 h 33"/>
              <a:gd name="T12" fmla="*/ 36 w 39"/>
              <a:gd name="T13" fmla="*/ 22 h 33"/>
              <a:gd name="T14" fmla="*/ 37 w 39"/>
              <a:gd name="T15" fmla="*/ 21 h 33"/>
              <a:gd name="T16" fmla="*/ 38 w 39"/>
              <a:gd name="T17" fmla="*/ 19 h 33"/>
              <a:gd name="T18" fmla="*/ 38 w 39"/>
              <a:gd name="T19" fmla="*/ 13 h 33"/>
              <a:gd name="T20" fmla="*/ 39 w 39"/>
              <a:gd name="T21" fmla="*/ 9 h 33"/>
              <a:gd name="T22" fmla="*/ 38 w 39"/>
              <a:gd name="T23" fmla="*/ 8 h 33"/>
              <a:gd name="T24" fmla="*/ 37 w 39"/>
              <a:gd name="T25" fmla="*/ 7 h 33"/>
              <a:gd name="T26" fmla="*/ 37 w 39"/>
              <a:gd name="T27" fmla="*/ 4 h 33"/>
              <a:gd name="T28" fmla="*/ 37 w 39"/>
              <a:gd name="T29" fmla="*/ 2 h 33"/>
              <a:gd name="T30" fmla="*/ 36 w 39"/>
              <a:gd name="T31" fmla="*/ 2 h 33"/>
              <a:gd name="T32" fmla="*/ 34 w 39"/>
              <a:gd name="T33" fmla="*/ 2 h 33"/>
              <a:gd name="T34" fmla="*/ 32 w 39"/>
              <a:gd name="T35" fmla="*/ 1 h 33"/>
              <a:gd name="T36" fmla="*/ 31 w 39"/>
              <a:gd name="T37" fmla="*/ 0 h 33"/>
              <a:gd name="T38" fmla="*/ 28 w 39"/>
              <a:gd name="T39" fmla="*/ 1 h 33"/>
              <a:gd name="T40" fmla="*/ 27 w 39"/>
              <a:gd name="T41" fmla="*/ 2 h 33"/>
              <a:gd name="T42" fmla="*/ 25 w 39"/>
              <a:gd name="T43" fmla="*/ 4 h 33"/>
              <a:gd name="T44" fmla="*/ 21 w 39"/>
              <a:gd name="T45" fmla="*/ 7 h 33"/>
              <a:gd name="T46" fmla="*/ 17 w 39"/>
              <a:gd name="T47" fmla="*/ 10 h 33"/>
              <a:gd name="T48" fmla="*/ 14 w 39"/>
              <a:gd name="T49" fmla="*/ 12 h 33"/>
              <a:gd name="T50" fmla="*/ 9 w 39"/>
              <a:gd name="T51" fmla="*/ 13 h 33"/>
              <a:gd name="T52" fmla="*/ 10 w 39"/>
              <a:gd name="T53" fmla="*/ 14 h 33"/>
              <a:gd name="T54" fmla="*/ 10 w 39"/>
              <a:gd name="T55" fmla="*/ 17 h 33"/>
              <a:gd name="T56" fmla="*/ 10 w 39"/>
              <a:gd name="T57" fmla="*/ 21 h 33"/>
              <a:gd name="T58" fmla="*/ 9 w 39"/>
              <a:gd name="T59" fmla="*/ 23 h 33"/>
              <a:gd name="T60" fmla="*/ 7 w 39"/>
              <a:gd name="T61" fmla="*/ 23 h 33"/>
              <a:gd name="T62" fmla="*/ 4 w 39"/>
              <a:gd name="T63" fmla="*/ 24 h 33"/>
              <a:gd name="T64" fmla="*/ 2 w 39"/>
              <a:gd name="T65" fmla="*/ 24 h 33"/>
              <a:gd name="T66" fmla="*/ 0 w 39"/>
              <a:gd name="T67" fmla="*/ 25 h 33"/>
              <a:gd name="T68" fmla="*/ 0 w 39"/>
              <a:gd name="T69" fmla="*/ 26 h 33"/>
              <a:gd name="T70" fmla="*/ 2 w 39"/>
              <a:gd name="T71" fmla="*/ 28 h 33"/>
              <a:gd name="T72" fmla="*/ 2 w 39"/>
              <a:gd name="T73" fmla="*/ 30 h 33"/>
              <a:gd name="T74" fmla="*/ 4 w 39"/>
              <a:gd name="T75" fmla="*/ 31 h 33"/>
              <a:gd name="T76" fmla="*/ 5 w 39"/>
              <a:gd name="T77" fmla="*/ 31 h 33"/>
              <a:gd name="T78" fmla="*/ 5 w 39"/>
              <a:gd name="T79" fmla="*/ 33 h 33"/>
              <a:gd name="T80" fmla="*/ 7 w 39"/>
              <a:gd name="T81" fmla="*/ 32 h 33"/>
              <a:gd name="T82" fmla="*/ 8 w 39"/>
              <a:gd name="T83" fmla="*/ 33 h 33"/>
              <a:gd name="T84" fmla="*/ 8 w 39"/>
              <a:gd name="T85" fmla="*/ 32 h 33"/>
              <a:gd name="T86" fmla="*/ 10 w 39"/>
              <a:gd name="T87" fmla="*/ 30 h 33"/>
              <a:gd name="T88" fmla="*/ 11 w 39"/>
              <a:gd name="T89" fmla="*/ 28 h 33"/>
              <a:gd name="T90" fmla="*/ 13 w 39"/>
              <a:gd name="T91" fmla="*/ 28 h 33"/>
              <a:gd name="T92" fmla="*/ 14 w 39"/>
              <a:gd name="T93" fmla="*/ 28 h 33"/>
              <a:gd name="T94" fmla="*/ 16 w 39"/>
              <a:gd name="T95" fmla="*/ 29 h 33"/>
              <a:gd name="T96" fmla="*/ 18 w 39"/>
              <a:gd name="T97" fmla="*/ 30 h 33"/>
              <a:gd name="T98" fmla="*/ 20 w 39"/>
              <a:gd name="T99" fmla="*/ 29 h 33"/>
              <a:gd name="T100" fmla="*/ 22 w 39"/>
              <a:gd name="T101" fmla="*/ 31 h 33"/>
              <a:gd name="T102" fmla="*/ 24 w 39"/>
              <a:gd name="T103" fmla="*/ 30 h 33"/>
              <a:gd name="T104" fmla="*/ 26 w 39"/>
              <a:gd name="T105" fmla="*/ 29 h 33"/>
              <a:gd name="T106" fmla="*/ 28 w 39"/>
              <a:gd name="T107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" h="33">
                <a:moveTo>
                  <a:pt x="28" y="29"/>
                </a:move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30"/>
                  <a:pt x="30" y="30"/>
                  <a:pt x="31" y="30"/>
                </a:cubicBezTo>
                <a:cubicBezTo>
                  <a:pt x="31" y="29"/>
                  <a:pt x="31" y="29"/>
                  <a:pt x="32" y="29"/>
                </a:cubicBezTo>
                <a:cubicBezTo>
                  <a:pt x="32" y="29"/>
                  <a:pt x="32" y="29"/>
                  <a:pt x="33" y="29"/>
                </a:cubicBezTo>
                <a:cubicBezTo>
                  <a:pt x="33" y="29"/>
                  <a:pt x="33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4" y="27"/>
                </a:cubicBezTo>
                <a:cubicBezTo>
                  <a:pt x="34" y="27"/>
                  <a:pt x="34" y="27"/>
                  <a:pt x="34" y="26"/>
                </a:cubicBezTo>
                <a:cubicBezTo>
                  <a:pt x="34" y="26"/>
                  <a:pt x="34" y="25"/>
                  <a:pt x="34" y="25"/>
                </a:cubicBezTo>
                <a:cubicBezTo>
                  <a:pt x="34" y="24"/>
                  <a:pt x="34" y="24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2"/>
                  <a:pt x="36" y="22"/>
                </a:cubicBezTo>
                <a:cubicBezTo>
                  <a:pt x="36" y="22"/>
                  <a:pt x="36" y="21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7" y="20"/>
                  <a:pt x="37" y="20"/>
                  <a:pt x="38" y="20"/>
                </a:cubicBezTo>
                <a:cubicBezTo>
                  <a:pt x="38" y="20"/>
                  <a:pt x="38" y="20"/>
                  <a:pt x="38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6"/>
                  <a:pt x="38" y="14"/>
                  <a:pt x="38" y="13"/>
                </a:cubicBezTo>
                <a:cubicBezTo>
                  <a:pt x="38" y="12"/>
                  <a:pt x="38" y="12"/>
                  <a:pt x="39" y="11"/>
                </a:cubicBezTo>
                <a:cubicBezTo>
                  <a:pt x="39" y="10"/>
                  <a:pt x="39" y="10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8"/>
                  <a:pt x="38" y="8"/>
                  <a:pt x="38" y="8"/>
                </a:cubicBezTo>
                <a:cubicBezTo>
                  <a:pt x="38" y="8"/>
                  <a:pt x="38" y="8"/>
                  <a:pt x="38" y="7"/>
                </a:cubicBezTo>
                <a:cubicBezTo>
                  <a:pt x="38" y="7"/>
                  <a:pt x="38" y="7"/>
                  <a:pt x="37" y="7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3"/>
                  <a:pt x="37" y="3"/>
                </a:cubicBezTo>
                <a:cubicBezTo>
                  <a:pt x="37" y="3"/>
                  <a:pt x="37" y="3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3"/>
                  <a:pt x="35" y="3"/>
                </a:cubicBezTo>
                <a:cubicBezTo>
                  <a:pt x="35" y="3"/>
                  <a:pt x="35" y="2"/>
                  <a:pt x="34" y="2"/>
                </a:cubicBezTo>
                <a:cubicBezTo>
                  <a:pt x="34" y="2"/>
                  <a:pt x="34" y="2"/>
                  <a:pt x="34" y="1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2"/>
                  <a:pt x="26" y="2"/>
                  <a:pt x="26" y="3"/>
                </a:cubicBezTo>
                <a:cubicBezTo>
                  <a:pt x="25" y="3"/>
                  <a:pt x="25" y="3"/>
                  <a:pt x="25" y="4"/>
                </a:cubicBezTo>
                <a:cubicBezTo>
                  <a:pt x="24" y="5"/>
                  <a:pt x="23" y="4"/>
                  <a:pt x="22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0" y="7"/>
                  <a:pt x="19" y="8"/>
                  <a:pt x="18" y="8"/>
                </a:cubicBezTo>
                <a:cubicBezTo>
                  <a:pt x="18" y="9"/>
                  <a:pt x="17" y="9"/>
                  <a:pt x="17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1" y="12"/>
                  <a:pt x="10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2"/>
                  <a:pt x="10" y="22"/>
                  <a:pt x="9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8" y="23"/>
                  <a:pt x="8" y="24"/>
                </a:cubicBezTo>
                <a:cubicBezTo>
                  <a:pt x="8" y="24"/>
                  <a:pt x="7" y="23"/>
                  <a:pt x="7" y="23"/>
                </a:cubicBezTo>
                <a:cubicBezTo>
                  <a:pt x="6" y="23"/>
                  <a:pt x="6" y="24"/>
                  <a:pt x="6" y="24"/>
                </a:cubicBezTo>
                <a:cubicBezTo>
                  <a:pt x="5" y="24"/>
                  <a:pt x="5" y="24"/>
                  <a:pt x="4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3" y="24"/>
                  <a:pt x="3" y="24"/>
                  <a:pt x="2" y="24"/>
                </a:cubicBezTo>
                <a:cubicBezTo>
                  <a:pt x="2" y="25"/>
                  <a:pt x="2" y="25"/>
                  <a:pt x="1" y="25"/>
                </a:cubicBez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6"/>
                  <a:pt x="0" y="27"/>
                  <a:pt x="1" y="27"/>
                </a:cubicBezTo>
                <a:cubicBezTo>
                  <a:pt x="1" y="28"/>
                  <a:pt x="1" y="28"/>
                  <a:pt x="2" y="28"/>
                </a:cubicBezTo>
                <a:cubicBezTo>
                  <a:pt x="2" y="28"/>
                  <a:pt x="2" y="28"/>
                  <a:pt x="2" y="29"/>
                </a:cubicBezTo>
                <a:cubicBezTo>
                  <a:pt x="3" y="29"/>
                  <a:pt x="2" y="29"/>
                  <a:pt x="2" y="30"/>
                </a:cubicBezTo>
                <a:cubicBezTo>
                  <a:pt x="2" y="30"/>
                  <a:pt x="2" y="31"/>
                  <a:pt x="2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6" y="32"/>
                  <a:pt x="6" y="32"/>
                </a:cubicBezTo>
                <a:cubicBezTo>
                  <a:pt x="6" y="32"/>
                  <a:pt x="6" y="32"/>
                  <a:pt x="7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1"/>
                  <a:pt x="9" y="31"/>
                  <a:pt x="9" y="31"/>
                </a:cubicBezTo>
                <a:cubicBezTo>
                  <a:pt x="10" y="31"/>
                  <a:pt x="9" y="30"/>
                  <a:pt x="10" y="30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1" y="28"/>
                  <a:pt x="11" y="28"/>
                </a:cubicBezTo>
                <a:cubicBezTo>
                  <a:pt x="11" y="28"/>
                  <a:pt x="12" y="28"/>
                  <a:pt x="12" y="28"/>
                </a:cubicBezTo>
                <a:cubicBezTo>
                  <a:pt x="12" y="28"/>
                  <a:pt x="12" y="28"/>
                  <a:pt x="13" y="28"/>
                </a:cubicBezTo>
                <a:cubicBezTo>
                  <a:pt x="13" y="28"/>
                  <a:pt x="13" y="27"/>
                  <a:pt x="13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9"/>
                  <a:pt x="15" y="29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30"/>
                  <a:pt x="16" y="30"/>
                </a:cubicBezTo>
                <a:cubicBezTo>
                  <a:pt x="17" y="30"/>
                  <a:pt x="17" y="30"/>
                  <a:pt x="18" y="30"/>
                </a:cubicBezTo>
                <a:cubicBezTo>
                  <a:pt x="18" y="30"/>
                  <a:pt x="18" y="29"/>
                  <a:pt x="19" y="29"/>
                </a:cubicBezTo>
                <a:cubicBezTo>
                  <a:pt x="19" y="29"/>
                  <a:pt x="19" y="29"/>
                  <a:pt x="20" y="29"/>
                </a:cubicBezTo>
                <a:cubicBezTo>
                  <a:pt x="20" y="29"/>
                  <a:pt x="20" y="30"/>
                  <a:pt x="21" y="30"/>
                </a:cubicBezTo>
                <a:cubicBezTo>
                  <a:pt x="21" y="30"/>
                  <a:pt x="21" y="30"/>
                  <a:pt x="22" y="31"/>
                </a:cubicBezTo>
                <a:cubicBezTo>
                  <a:pt x="22" y="31"/>
                  <a:pt x="22" y="31"/>
                  <a:pt x="23" y="31"/>
                </a:cubicBezTo>
                <a:cubicBezTo>
                  <a:pt x="23" y="31"/>
                  <a:pt x="23" y="31"/>
                  <a:pt x="24" y="30"/>
                </a:cubicBezTo>
                <a:cubicBezTo>
                  <a:pt x="24" y="30"/>
                  <a:pt x="24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7" y="29"/>
                  <a:pt x="28" y="29"/>
                  <a:pt x="28" y="2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7" name="Freeform 244">
            <a:extLst>
              <a:ext uri="{FF2B5EF4-FFF2-40B4-BE49-F238E27FC236}">
                <a16:creationId xmlns:a16="http://schemas.microsoft.com/office/drawing/2014/main" id="{88A42195-F4CC-ED4F-9490-510AD288C5EC}"/>
              </a:ext>
            </a:extLst>
          </p:cNvPr>
          <p:cNvSpPr>
            <a:spLocks/>
          </p:cNvSpPr>
          <p:nvPr/>
        </p:nvSpPr>
        <p:spPr bwMode="auto">
          <a:xfrm>
            <a:off x="6535671" y="4505805"/>
            <a:ext cx="51356" cy="75928"/>
          </a:xfrm>
          <a:custGeom>
            <a:avLst/>
            <a:gdLst>
              <a:gd name="T0" fmla="*/ 3 w 4"/>
              <a:gd name="T1" fmla="*/ 1 h 6"/>
              <a:gd name="T2" fmla="*/ 3 w 4"/>
              <a:gd name="T3" fmla="*/ 0 h 6"/>
              <a:gd name="T4" fmla="*/ 2 w 4"/>
              <a:gd name="T5" fmla="*/ 1 h 6"/>
              <a:gd name="T6" fmla="*/ 2 w 4"/>
              <a:gd name="T7" fmla="*/ 1 h 6"/>
              <a:gd name="T8" fmla="*/ 1 w 4"/>
              <a:gd name="T9" fmla="*/ 2 h 6"/>
              <a:gd name="T10" fmla="*/ 0 w 4"/>
              <a:gd name="T11" fmla="*/ 1 h 6"/>
              <a:gd name="T12" fmla="*/ 0 w 4"/>
              <a:gd name="T13" fmla="*/ 2 h 6"/>
              <a:gd name="T14" fmla="*/ 0 w 4"/>
              <a:gd name="T15" fmla="*/ 2 h 6"/>
              <a:gd name="T16" fmla="*/ 0 w 4"/>
              <a:gd name="T17" fmla="*/ 3 h 6"/>
              <a:gd name="T18" fmla="*/ 0 w 4"/>
              <a:gd name="T19" fmla="*/ 4 h 6"/>
              <a:gd name="T20" fmla="*/ 0 w 4"/>
              <a:gd name="T21" fmla="*/ 4 h 6"/>
              <a:gd name="T22" fmla="*/ 0 w 4"/>
              <a:gd name="T23" fmla="*/ 4 h 6"/>
              <a:gd name="T24" fmla="*/ 1 w 4"/>
              <a:gd name="T25" fmla="*/ 5 h 6"/>
              <a:gd name="T26" fmla="*/ 1 w 4"/>
              <a:gd name="T27" fmla="*/ 6 h 6"/>
              <a:gd name="T28" fmla="*/ 2 w 4"/>
              <a:gd name="T29" fmla="*/ 6 h 6"/>
              <a:gd name="T30" fmla="*/ 2 w 4"/>
              <a:gd name="T31" fmla="*/ 6 h 6"/>
              <a:gd name="T32" fmla="*/ 3 w 4"/>
              <a:gd name="T33" fmla="*/ 5 h 6"/>
              <a:gd name="T34" fmla="*/ 3 w 4"/>
              <a:gd name="T35" fmla="*/ 4 h 6"/>
              <a:gd name="T36" fmla="*/ 3 w 4"/>
              <a:gd name="T37" fmla="*/ 3 h 6"/>
              <a:gd name="T38" fmla="*/ 4 w 4"/>
              <a:gd name="T39" fmla="*/ 2 h 6"/>
              <a:gd name="T40" fmla="*/ 4 w 4"/>
              <a:gd name="T41" fmla="*/ 2 h 6"/>
              <a:gd name="T42" fmla="*/ 3 w 4"/>
              <a:gd name="T4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6">
                <a:moveTo>
                  <a:pt x="3" y="1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8" name="Freeform 245">
            <a:extLst>
              <a:ext uri="{FF2B5EF4-FFF2-40B4-BE49-F238E27FC236}">
                <a16:creationId xmlns:a16="http://schemas.microsoft.com/office/drawing/2014/main" id="{1FD4C88E-95CB-2E42-9005-EB46560AA147}"/>
              </a:ext>
            </a:extLst>
          </p:cNvPr>
          <p:cNvSpPr>
            <a:spLocks/>
          </p:cNvSpPr>
          <p:nvPr/>
        </p:nvSpPr>
        <p:spPr bwMode="auto">
          <a:xfrm>
            <a:off x="6548985" y="4581732"/>
            <a:ext cx="1331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9" name="Freeform 246">
            <a:extLst>
              <a:ext uri="{FF2B5EF4-FFF2-40B4-BE49-F238E27FC236}">
                <a16:creationId xmlns:a16="http://schemas.microsoft.com/office/drawing/2014/main" id="{46DBC107-B18D-A145-997D-A136F6B2B485}"/>
              </a:ext>
            </a:extLst>
          </p:cNvPr>
          <p:cNvSpPr>
            <a:spLocks/>
          </p:cNvSpPr>
          <p:nvPr/>
        </p:nvSpPr>
        <p:spPr bwMode="auto">
          <a:xfrm>
            <a:off x="6290305" y="4720624"/>
            <a:ext cx="388020" cy="364821"/>
          </a:xfrm>
          <a:custGeom>
            <a:avLst/>
            <a:gdLst>
              <a:gd name="T0" fmla="*/ 29 w 30"/>
              <a:gd name="T1" fmla="*/ 5 h 29"/>
              <a:gd name="T2" fmla="*/ 28 w 30"/>
              <a:gd name="T3" fmla="*/ 4 h 29"/>
              <a:gd name="T4" fmla="*/ 27 w 30"/>
              <a:gd name="T5" fmla="*/ 3 h 29"/>
              <a:gd name="T6" fmla="*/ 24 w 30"/>
              <a:gd name="T7" fmla="*/ 2 h 29"/>
              <a:gd name="T8" fmla="*/ 23 w 30"/>
              <a:gd name="T9" fmla="*/ 2 h 29"/>
              <a:gd name="T10" fmla="*/ 23 w 30"/>
              <a:gd name="T11" fmla="*/ 1 h 29"/>
              <a:gd name="T12" fmla="*/ 22 w 30"/>
              <a:gd name="T13" fmla="*/ 0 h 29"/>
              <a:gd name="T14" fmla="*/ 21 w 30"/>
              <a:gd name="T15" fmla="*/ 0 h 29"/>
              <a:gd name="T16" fmla="*/ 18 w 30"/>
              <a:gd name="T17" fmla="*/ 1 h 29"/>
              <a:gd name="T18" fmla="*/ 16 w 30"/>
              <a:gd name="T19" fmla="*/ 3 h 29"/>
              <a:gd name="T20" fmla="*/ 17 w 30"/>
              <a:gd name="T21" fmla="*/ 5 h 29"/>
              <a:gd name="T22" fmla="*/ 17 w 30"/>
              <a:gd name="T23" fmla="*/ 7 h 29"/>
              <a:gd name="T24" fmla="*/ 17 w 30"/>
              <a:gd name="T25" fmla="*/ 11 h 29"/>
              <a:gd name="T26" fmla="*/ 18 w 30"/>
              <a:gd name="T27" fmla="*/ 13 h 29"/>
              <a:gd name="T28" fmla="*/ 16 w 30"/>
              <a:gd name="T29" fmla="*/ 14 h 29"/>
              <a:gd name="T30" fmla="*/ 14 w 30"/>
              <a:gd name="T31" fmla="*/ 11 h 29"/>
              <a:gd name="T32" fmla="*/ 13 w 30"/>
              <a:gd name="T33" fmla="*/ 10 h 29"/>
              <a:gd name="T34" fmla="*/ 11 w 30"/>
              <a:gd name="T35" fmla="*/ 11 h 29"/>
              <a:gd name="T36" fmla="*/ 9 w 30"/>
              <a:gd name="T37" fmla="*/ 10 h 29"/>
              <a:gd name="T38" fmla="*/ 8 w 30"/>
              <a:gd name="T39" fmla="*/ 9 h 29"/>
              <a:gd name="T40" fmla="*/ 6 w 30"/>
              <a:gd name="T41" fmla="*/ 9 h 29"/>
              <a:gd name="T42" fmla="*/ 5 w 30"/>
              <a:gd name="T43" fmla="*/ 8 h 29"/>
              <a:gd name="T44" fmla="*/ 5 w 30"/>
              <a:gd name="T45" fmla="*/ 11 h 29"/>
              <a:gd name="T46" fmla="*/ 5 w 30"/>
              <a:gd name="T47" fmla="*/ 14 h 29"/>
              <a:gd name="T48" fmla="*/ 3 w 30"/>
              <a:gd name="T49" fmla="*/ 14 h 29"/>
              <a:gd name="T50" fmla="*/ 0 w 30"/>
              <a:gd name="T51" fmla="*/ 14 h 29"/>
              <a:gd name="T52" fmla="*/ 0 w 30"/>
              <a:gd name="T53" fmla="*/ 15 h 29"/>
              <a:gd name="T54" fmla="*/ 0 w 30"/>
              <a:gd name="T55" fmla="*/ 20 h 29"/>
              <a:gd name="T56" fmla="*/ 3 w 30"/>
              <a:gd name="T57" fmla="*/ 27 h 29"/>
              <a:gd name="T58" fmla="*/ 4 w 30"/>
              <a:gd name="T59" fmla="*/ 27 h 29"/>
              <a:gd name="T60" fmla="*/ 6 w 30"/>
              <a:gd name="T61" fmla="*/ 27 h 29"/>
              <a:gd name="T62" fmla="*/ 8 w 30"/>
              <a:gd name="T63" fmla="*/ 28 h 29"/>
              <a:gd name="T64" fmla="*/ 10 w 30"/>
              <a:gd name="T65" fmla="*/ 28 h 29"/>
              <a:gd name="T66" fmla="*/ 11 w 30"/>
              <a:gd name="T67" fmla="*/ 29 h 29"/>
              <a:gd name="T68" fmla="*/ 12 w 30"/>
              <a:gd name="T69" fmla="*/ 29 h 29"/>
              <a:gd name="T70" fmla="*/ 13 w 30"/>
              <a:gd name="T71" fmla="*/ 27 h 29"/>
              <a:gd name="T72" fmla="*/ 15 w 30"/>
              <a:gd name="T73" fmla="*/ 26 h 29"/>
              <a:gd name="T74" fmla="*/ 16 w 30"/>
              <a:gd name="T75" fmla="*/ 25 h 29"/>
              <a:gd name="T76" fmla="*/ 17 w 30"/>
              <a:gd name="T77" fmla="*/ 23 h 29"/>
              <a:gd name="T78" fmla="*/ 18 w 30"/>
              <a:gd name="T79" fmla="*/ 22 h 29"/>
              <a:gd name="T80" fmla="*/ 20 w 30"/>
              <a:gd name="T81" fmla="*/ 22 h 29"/>
              <a:gd name="T82" fmla="*/ 21 w 30"/>
              <a:gd name="T83" fmla="*/ 22 h 29"/>
              <a:gd name="T84" fmla="*/ 20 w 30"/>
              <a:gd name="T85" fmla="*/ 21 h 29"/>
              <a:gd name="T86" fmla="*/ 21 w 30"/>
              <a:gd name="T87" fmla="*/ 19 h 29"/>
              <a:gd name="T88" fmla="*/ 23 w 30"/>
              <a:gd name="T89" fmla="*/ 19 h 29"/>
              <a:gd name="T90" fmla="*/ 25 w 30"/>
              <a:gd name="T91" fmla="*/ 18 h 29"/>
              <a:gd name="T92" fmla="*/ 27 w 30"/>
              <a:gd name="T93" fmla="*/ 18 h 29"/>
              <a:gd name="T94" fmla="*/ 28 w 30"/>
              <a:gd name="T95" fmla="*/ 17 h 29"/>
              <a:gd name="T96" fmla="*/ 27 w 30"/>
              <a:gd name="T97" fmla="*/ 15 h 29"/>
              <a:gd name="T98" fmla="*/ 28 w 30"/>
              <a:gd name="T99" fmla="*/ 14 h 29"/>
              <a:gd name="T100" fmla="*/ 29 w 30"/>
              <a:gd name="T101" fmla="*/ 13 h 29"/>
              <a:gd name="T102" fmla="*/ 29 w 30"/>
              <a:gd name="T103" fmla="*/ 11 h 29"/>
              <a:gd name="T104" fmla="*/ 28 w 30"/>
              <a:gd name="T105" fmla="*/ 10 h 29"/>
              <a:gd name="T106" fmla="*/ 29 w 30"/>
              <a:gd name="T107" fmla="*/ 8 h 29"/>
              <a:gd name="T108" fmla="*/ 29 w 30"/>
              <a:gd name="T109" fmla="*/ 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" h="29">
                <a:moveTo>
                  <a:pt x="29" y="6"/>
                </a:moveTo>
                <a:cubicBezTo>
                  <a:pt x="29" y="6"/>
                  <a:pt x="29" y="6"/>
                  <a:pt x="29" y="5"/>
                </a:cubicBezTo>
                <a:cubicBezTo>
                  <a:pt x="29" y="5"/>
                  <a:pt x="29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3"/>
                  <a:pt x="28" y="3"/>
                  <a:pt x="27" y="3"/>
                </a:cubicBezTo>
                <a:cubicBezTo>
                  <a:pt x="27" y="3"/>
                  <a:pt x="26" y="3"/>
                  <a:pt x="26" y="2"/>
                </a:cubicBezTo>
                <a:cubicBezTo>
                  <a:pt x="25" y="2"/>
                  <a:pt x="25" y="2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2"/>
                  <a:pt x="18" y="2"/>
                  <a:pt x="17" y="2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7" y="4"/>
                  <a:pt x="17" y="5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8"/>
                  <a:pt x="16" y="8"/>
                  <a:pt x="16" y="8"/>
                </a:cubicBezTo>
                <a:cubicBezTo>
                  <a:pt x="16" y="9"/>
                  <a:pt x="16" y="10"/>
                  <a:pt x="17" y="11"/>
                </a:cubicBezTo>
                <a:cubicBezTo>
                  <a:pt x="17" y="11"/>
                  <a:pt x="17" y="11"/>
                  <a:pt x="18" y="11"/>
                </a:cubicBezTo>
                <a:cubicBezTo>
                  <a:pt x="19" y="11"/>
                  <a:pt x="18" y="12"/>
                  <a:pt x="18" y="13"/>
                </a:cubicBezTo>
                <a:cubicBezTo>
                  <a:pt x="18" y="13"/>
                  <a:pt x="18" y="14"/>
                  <a:pt x="18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3"/>
                  <a:pt x="16" y="13"/>
                  <a:pt x="15" y="12"/>
                </a:cubicBezTo>
                <a:cubicBezTo>
                  <a:pt x="15" y="12"/>
                  <a:pt x="14" y="12"/>
                  <a:pt x="14" y="11"/>
                </a:cubicBezTo>
                <a:cubicBezTo>
                  <a:pt x="14" y="11"/>
                  <a:pt x="14" y="11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0"/>
                  <a:pt x="10" y="10"/>
                </a:cubicBezTo>
                <a:cubicBezTo>
                  <a:pt x="10" y="10"/>
                  <a:pt x="9" y="11"/>
                  <a:pt x="9" y="10"/>
                </a:cubicBezTo>
                <a:cubicBezTo>
                  <a:pt x="8" y="10"/>
                  <a:pt x="9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3"/>
                  <a:pt x="6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4" y="27"/>
                </a:cubicBezTo>
                <a:cubicBezTo>
                  <a:pt x="4" y="27"/>
                  <a:pt x="4" y="27"/>
                  <a:pt x="5" y="27"/>
                </a:cubicBezTo>
                <a:cubicBezTo>
                  <a:pt x="5" y="27"/>
                  <a:pt x="6" y="27"/>
                  <a:pt x="6" y="27"/>
                </a:cubicBezTo>
                <a:cubicBezTo>
                  <a:pt x="7" y="27"/>
                  <a:pt x="7" y="28"/>
                  <a:pt x="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9" y="28"/>
                  <a:pt x="9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29"/>
                  <a:pt x="12" y="28"/>
                  <a:pt x="12" y="28"/>
                </a:cubicBezTo>
                <a:cubicBezTo>
                  <a:pt x="13" y="28"/>
                  <a:pt x="13" y="28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5"/>
                  <a:pt x="15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0" y="22"/>
                  <a:pt x="20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0" y="21"/>
                </a:cubicBezTo>
                <a:cubicBezTo>
                  <a:pt x="20" y="20"/>
                  <a:pt x="20" y="20"/>
                  <a:pt x="21" y="20"/>
                </a:cubicBezTo>
                <a:cubicBezTo>
                  <a:pt x="21" y="20"/>
                  <a:pt x="21" y="20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4" y="19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7" y="17"/>
                  <a:pt x="27" y="16"/>
                </a:cubicBezTo>
                <a:cubicBezTo>
                  <a:pt x="27" y="16"/>
                  <a:pt x="27" y="16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8" y="13"/>
                </a:cubicBezTo>
                <a:cubicBezTo>
                  <a:pt x="28" y="13"/>
                  <a:pt x="29" y="13"/>
                  <a:pt x="29" y="13"/>
                </a:cubicBezTo>
                <a:cubicBezTo>
                  <a:pt x="29" y="13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29" y="10"/>
                  <a:pt x="28" y="10"/>
                  <a:pt x="28" y="10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8"/>
                  <a:pt x="30" y="7"/>
                </a:cubicBezTo>
                <a:cubicBezTo>
                  <a:pt x="30" y="7"/>
                  <a:pt x="29" y="7"/>
                  <a:pt x="29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0" name="Freeform 247">
            <a:extLst>
              <a:ext uri="{FF2B5EF4-FFF2-40B4-BE49-F238E27FC236}">
                <a16:creationId xmlns:a16="http://schemas.microsoft.com/office/drawing/2014/main" id="{50B25E09-74F3-764E-8789-7A8E09C61F5E}"/>
              </a:ext>
            </a:extLst>
          </p:cNvPr>
          <p:cNvSpPr>
            <a:spLocks/>
          </p:cNvSpPr>
          <p:nvPr/>
        </p:nvSpPr>
        <p:spPr bwMode="auto">
          <a:xfrm>
            <a:off x="6573712" y="525026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1" name="Freeform 248">
            <a:extLst>
              <a:ext uri="{FF2B5EF4-FFF2-40B4-BE49-F238E27FC236}">
                <a16:creationId xmlns:a16="http://schemas.microsoft.com/office/drawing/2014/main" id="{A74D57DC-98C3-9F49-A7A8-31BAA3F766CE}"/>
              </a:ext>
            </a:extLst>
          </p:cNvPr>
          <p:cNvSpPr>
            <a:spLocks/>
          </p:cNvSpPr>
          <p:nvPr/>
        </p:nvSpPr>
        <p:spPr bwMode="auto">
          <a:xfrm>
            <a:off x="6096294" y="5237298"/>
            <a:ext cx="530675" cy="453711"/>
          </a:xfrm>
          <a:custGeom>
            <a:avLst/>
            <a:gdLst>
              <a:gd name="T0" fmla="*/ 38 w 41"/>
              <a:gd name="T1" fmla="*/ 10 h 36"/>
              <a:gd name="T2" fmla="*/ 39 w 41"/>
              <a:gd name="T3" fmla="*/ 7 h 36"/>
              <a:gd name="T4" fmla="*/ 38 w 41"/>
              <a:gd name="T5" fmla="*/ 5 h 36"/>
              <a:gd name="T6" fmla="*/ 37 w 41"/>
              <a:gd name="T7" fmla="*/ 2 h 36"/>
              <a:gd name="T8" fmla="*/ 36 w 41"/>
              <a:gd name="T9" fmla="*/ 1 h 36"/>
              <a:gd name="T10" fmla="*/ 33 w 41"/>
              <a:gd name="T11" fmla="*/ 0 h 36"/>
              <a:gd name="T12" fmla="*/ 32 w 41"/>
              <a:gd name="T13" fmla="*/ 1 h 36"/>
              <a:gd name="T14" fmla="*/ 28 w 41"/>
              <a:gd name="T15" fmla="*/ 3 h 36"/>
              <a:gd name="T16" fmla="*/ 25 w 41"/>
              <a:gd name="T17" fmla="*/ 5 h 36"/>
              <a:gd name="T18" fmla="*/ 23 w 41"/>
              <a:gd name="T19" fmla="*/ 7 h 36"/>
              <a:gd name="T20" fmla="*/ 23 w 41"/>
              <a:gd name="T21" fmla="*/ 9 h 36"/>
              <a:gd name="T22" fmla="*/ 20 w 41"/>
              <a:gd name="T23" fmla="*/ 10 h 36"/>
              <a:gd name="T24" fmla="*/ 17 w 41"/>
              <a:gd name="T25" fmla="*/ 9 h 36"/>
              <a:gd name="T26" fmla="*/ 16 w 41"/>
              <a:gd name="T27" fmla="*/ 9 h 36"/>
              <a:gd name="T28" fmla="*/ 14 w 41"/>
              <a:gd name="T29" fmla="*/ 11 h 36"/>
              <a:gd name="T30" fmla="*/ 12 w 41"/>
              <a:gd name="T31" fmla="*/ 13 h 36"/>
              <a:gd name="T32" fmla="*/ 10 w 41"/>
              <a:gd name="T33" fmla="*/ 12 h 36"/>
              <a:gd name="T34" fmla="*/ 11 w 41"/>
              <a:gd name="T35" fmla="*/ 10 h 36"/>
              <a:gd name="T36" fmla="*/ 10 w 41"/>
              <a:gd name="T37" fmla="*/ 7 h 36"/>
              <a:gd name="T38" fmla="*/ 9 w 41"/>
              <a:gd name="T39" fmla="*/ 18 h 36"/>
              <a:gd name="T40" fmla="*/ 7 w 41"/>
              <a:gd name="T41" fmla="*/ 18 h 36"/>
              <a:gd name="T42" fmla="*/ 6 w 41"/>
              <a:gd name="T43" fmla="*/ 19 h 36"/>
              <a:gd name="T44" fmla="*/ 4 w 41"/>
              <a:gd name="T45" fmla="*/ 19 h 36"/>
              <a:gd name="T46" fmla="*/ 2 w 41"/>
              <a:gd name="T47" fmla="*/ 18 h 36"/>
              <a:gd name="T48" fmla="*/ 2 w 41"/>
              <a:gd name="T49" fmla="*/ 17 h 36"/>
              <a:gd name="T50" fmla="*/ 1 w 41"/>
              <a:gd name="T51" fmla="*/ 17 h 36"/>
              <a:gd name="T52" fmla="*/ 0 w 41"/>
              <a:gd name="T53" fmla="*/ 18 h 36"/>
              <a:gd name="T54" fmla="*/ 1 w 41"/>
              <a:gd name="T55" fmla="*/ 19 h 36"/>
              <a:gd name="T56" fmla="*/ 1 w 41"/>
              <a:gd name="T57" fmla="*/ 21 h 36"/>
              <a:gd name="T58" fmla="*/ 2 w 41"/>
              <a:gd name="T59" fmla="*/ 24 h 36"/>
              <a:gd name="T60" fmla="*/ 3 w 41"/>
              <a:gd name="T61" fmla="*/ 26 h 36"/>
              <a:gd name="T62" fmla="*/ 4 w 41"/>
              <a:gd name="T63" fmla="*/ 28 h 36"/>
              <a:gd name="T64" fmla="*/ 4 w 41"/>
              <a:gd name="T65" fmla="*/ 30 h 36"/>
              <a:gd name="T66" fmla="*/ 3 w 41"/>
              <a:gd name="T67" fmla="*/ 31 h 36"/>
              <a:gd name="T68" fmla="*/ 4 w 41"/>
              <a:gd name="T69" fmla="*/ 33 h 36"/>
              <a:gd name="T70" fmla="*/ 5 w 41"/>
              <a:gd name="T71" fmla="*/ 34 h 36"/>
              <a:gd name="T72" fmla="*/ 6 w 41"/>
              <a:gd name="T73" fmla="*/ 35 h 36"/>
              <a:gd name="T74" fmla="*/ 8 w 41"/>
              <a:gd name="T75" fmla="*/ 36 h 36"/>
              <a:gd name="T76" fmla="*/ 10 w 41"/>
              <a:gd name="T77" fmla="*/ 35 h 36"/>
              <a:gd name="T78" fmla="*/ 12 w 41"/>
              <a:gd name="T79" fmla="*/ 35 h 36"/>
              <a:gd name="T80" fmla="*/ 14 w 41"/>
              <a:gd name="T81" fmla="*/ 34 h 36"/>
              <a:gd name="T82" fmla="*/ 16 w 41"/>
              <a:gd name="T83" fmla="*/ 34 h 36"/>
              <a:gd name="T84" fmla="*/ 17 w 41"/>
              <a:gd name="T85" fmla="*/ 34 h 36"/>
              <a:gd name="T86" fmla="*/ 19 w 41"/>
              <a:gd name="T87" fmla="*/ 34 h 36"/>
              <a:gd name="T88" fmla="*/ 21 w 41"/>
              <a:gd name="T89" fmla="*/ 33 h 36"/>
              <a:gd name="T90" fmla="*/ 24 w 41"/>
              <a:gd name="T91" fmla="*/ 33 h 36"/>
              <a:gd name="T92" fmla="*/ 26 w 41"/>
              <a:gd name="T93" fmla="*/ 32 h 36"/>
              <a:gd name="T94" fmla="*/ 28 w 41"/>
              <a:gd name="T95" fmla="*/ 31 h 36"/>
              <a:gd name="T96" fmla="*/ 31 w 41"/>
              <a:gd name="T97" fmla="*/ 28 h 36"/>
              <a:gd name="T98" fmla="*/ 33 w 41"/>
              <a:gd name="T99" fmla="*/ 26 h 36"/>
              <a:gd name="T100" fmla="*/ 34 w 41"/>
              <a:gd name="T101" fmla="*/ 24 h 36"/>
              <a:gd name="T102" fmla="*/ 36 w 41"/>
              <a:gd name="T103" fmla="*/ 21 h 36"/>
              <a:gd name="T104" fmla="*/ 38 w 41"/>
              <a:gd name="T105" fmla="*/ 19 h 36"/>
              <a:gd name="T106" fmla="*/ 39 w 41"/>
              <a:gd name="T107" fmla="*/ 18 h 36"/>
              <a:gd name="T108" fmla="*/ 40 w 41"/>
              <a:gd name="T109" fmla="*/ 15 h 36"/>
              <a:gd name="T110" fmla="*/ 41 w 41"/>
              <a:gd name="T111" fmla="*/ 13 h 36"/>
              <a:gd name="T112" fmla="*/ 38 w 41"/>
              <a:gd name="T113" fmla="*/ 1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" h="36">
                <a:moveTo>
                  <a:pt x="38" y="11"/>
                </a:moveTo>
                <a:cubicBezTo>
                  <a:pt x="38" y="11"/>
                  <a:pt x="38" y="10"/>
                  <a:pt x="38" y="10"/>
                </a:cubicBezTo>
                <a:cubicBezTo>
                  <a:pt x="38" y="9"/>
                  <a:pt x="38" y="9"/>
                  <a:pt x="39" y="8"/>
                </a:cubicBezTo>
                <a:cubicBezTo>
                  <a:pt x="39" y="8"/>
                  <a:pt x="38" y="7"/>
                  <a:pt x="39" y="7"/>
                </a:cubicBezTo>
                <a:cubicBezTo>
                  <a:pt x="39" y="7"/>
                  <a:pt x="39" y="6"/>
                  <a:pt x="39" y="6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4"/>
                  <a:pt x="37" y="4"/>
                  <a:pt x="37" y="3"/>
                </a:cubicBezTo>
                <a:cubicBezTo>
                  <a:pt x="37" y="2"/>
                  <a:pt x="38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1"/>
                  <a:pt x="36" y="1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3" y="1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2"/>
                  <a:pt x="30" y="2"/>
                </a:cubicBezTo>
                <a:cubicBezTo>
                  <a:pt x="30" y="3"/>
                  <a:pt x="29" y="3"/>
                  <a:pt x="28" y="3"/>
                </a:cubicBezTo>
                <a:cubicBezTo>
                  <a:pt x="28" y="4"/>
                  <a:pt x="27" y="4"/>
                  <a:pt x="27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4" y="6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2" y="10"/>
                  <a:pt x="21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19" y="10"/>
                  <a:pt x="19" y="10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2"/>
                  <a:pt x="13" y="12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0" y="13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1"/>
                  <a:pt x="11" y="10"/>
                  <a:pt x="11" y="10"/>
                </a:cubicBezTo>
                <a:cubicBezTo>
                  <a:pt x="11" y="9"/>
                  <a:pt x="10" y="9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1"/>
                  <a:pt x="9" y="14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5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9"/>
                  <a:pt x="1" y="19"/>
                </a:cubicBezTo>
                <a:cubicBezTo>
                  <a:pt x="1" y="20"/>
                  <a:pt x="1" y="20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4"/>
                  <a:pt x="2" y="24"/>
                </a:cubicBezTo>
                <a:cubicBezTo>
                  <a:pt x="2" y="24"/>
                  <a:pt x="2" y="25"/>
                  <a:pt x="3" y="25"/>
                </a:cubicBezTo>
                <a:cubicBezTo>
                  <a:pt x="3" y="25"/>
                  <a:pt x="3" y="26"/>
                  <a:pt x="3" y="26"/>
                </a:cubicBezTo>
                <a:cubicBezTo>
                  <a:pt x="3" y="27"/>
                  <a:pt x="4" y="27"/>
                  <a:pt x="4" y="27"/>
                </a:cubicBezTo>
                <a:cubicBezTo>
                  <a:pt x="4" y="27"/>
                  <a:pt x="4" y="28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0"/>
                  <a:pt x="3" y="30"/>
                  <a:pt x="3" y="30"/>
                </a:cubicBezTo>
                <a:cubicBezTo>
                  <a:pt x="3" y="30"/>
                  <a:pt x="3" y="31"/>
                  <a:pt x="3" y="31"/>
                </a:cubicBezTo>
                <a:cubicBezTo>
                  <a:pt x="3" y="32"/>
                  <a:pt x="3" y="32"/>
                  <a:pt x="4" y="32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3"/>
                  <a:pt x="4" y="34"/>
                </a:cubicBezTo>
                <a:cubicBezTo>
                  <a:pt x="4" y="34"/>
                  <a:pt x="4" y="34"/>
                  <a:pt x="5" y="34"/>
                </a:cubicBezTo>
                <a:cubicBezTo>
                  <a:pt x="5" y="34"/>
                  <a:pt x="5" y="34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6"/>
                  <a:pt x="7" y="36"/>
                  <a:pt x="7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5"/>
                  <a:pt x="9" y="35"/>
                  <a:pt x="9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4" y="34"/>
                  <a:pt x="14" y="34"/>
                </a:cubicBezTo>
                <a:cubicBezTo>
                  <a:pt x="14" y="34"/>
                  <a:pt x="14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1" y="34"/>
                  <a:pt x="21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3" y="33"/>
                  <a:pt x="24" y="33"/>
                </a:cubicBezTo>
                <a:cubicBezTo>
                  <a:pt x="24" y="33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6" y="32"/>
                  <a:pt x="26" y="32"/>
                  <a:pt x="27" y="31"/>
                </a:cubicBezTo>
                <a:cubicBezTo>
                  <a:pt x="27" y="31"/>
                  <a:pt x="27" y="31"/>
                  <a:pt x="28" y="31"/>
                </a:cubicBezTo>
                <a:cubicBezTo>
                  <a:pt x="28" y="30"/>
                  <a:pt x="29" y="30"/>
                  <a:pt x="29" y="30"/>
                </a:cubicBezTo>
                <a:cubicBezTo>
                  <a:pt x="30" y="29"/>
                  <a:pt x="30" y="29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6"/>
                  <a:pt x="32" y="27"/>
                  <a:pt x="33" y="26"/>
                </a:cubicBezTo>
                <a:cubicBezTo>
                  <a:pt x="33" y="26"/>
                  <a:pt x="33" y="26"/>
                  <a:pt x="34" y="25"/>
                </a:cubicBezTo>
                <a:cubicBezTo>
                  <a:pt x="34" y="25"/>
                  <a:pt x="34" y="25"/>
                  <a:pt x="34" y="24"/>
                </a:cubicBezTo>
                <a:cubicBezTo>
                  <a:pt x="35" y="24"/>
                  <a:pt x="35" y="23"/>
                  <a:pt x="35" y="23"/>
                </a:cubicBezTo>
                <a:cubicBezTo>
                  <a:pt x="36" y="22"/>
                  <a:pt x="36" y="22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9" y="19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6"/>
                  <a:pt x="40" y="16"/>
                  <a:pt x="40" y="15"/>
                </a:cubicBezTo>
                <a:cubicBezTo>
                  <a:pt x="40" y="15"/>
                  <a:pt x="40" y="15"/>
                  <a:pt x="40" y="14"/>
                </a:cubicBezTo>
                <a:cubicBezTo>
                  <a:pt x="40" y="14"/>
                  <a:pt x="41" y="13"/>
                  <a:pt x="41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2" name="Freeform 249">
            <a:extLst>
              <a:ext uri="{FF2B5EF4-FFF2-40B4-BE49-F238E27FC236}">
                <a16:creationId xmlns:a16="http://schemas.microsoft.com/office/drawing/2014/main" id="{196B9460-1060-8241-AD63-94EBA2137C1F}"/>
              </a:ext>
            </a:extLst>
          </p:cNvPr>
          <p:cNvSpPr>
            <a:spLocks/>
          </p:cNvSpPr>
          <p:nvPr/>
        </p:nvSpPr>
        <p:spPr bwMode="auto">
          <a:xfrm>
            <a:off x="6729681" y="35854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3" name="Freeform 250">
            <a:extLst>
              <a:ext uri="{FF2B5EF4-FFF2-40B4-BE49-F238E27FC236}">
                <a16:creationId xmlns:a16="http://schemas.microsoft.com/office/drawing/2014/main" id="{E3A6A3EB-0D4E-5140-A8C2-9AE30F69BC92}"/>
              </a:ext>
            </a:extLst>
          </p:cNvPr>
          <p:cNvSpPr>
            <a:spLocks/>
          </p:cNvSpPr>
          <p:nvPr/>
        </p:nvSpPr>
        <p:spPr bwMode="auto">
          <a:xfrm>
            <a:off x="6303620" y="3585420"/>
            <a:ext cx="542088" cy="705567"/>
          </a:xfrm>
          <a:custGeom>
            <a:avLst/>
            <a:gdLst>
              <a:gd name="T0" fmla="*/ 40 w 42"/>
              <a:gd name="T1" fmla="*/ 13 h 56"/>
              <a:gd name="T2" fmla="*/ 38 w 42"/>
              <a:gd name="T3" fmla="*/ 11 h 56"/>
              <a:gd name="T4" fmla="*/ 37 w 42"/>
              <a:gd name="T5" fmla="*/ 5 h 56"/>
              <a:gd name="T6" fmla="*/ 35 w 42"/>
              <a:gd name="T7" fmla="*/ 1 h 56"/>
              <a:gd name="T8" fmla="*/ 32 w 42"/>
              <a:gd name="T9" fmla="*/ 1 h 56"/>
              <a:gd name="T10" fmla="*/ 30 w 42"/>
              <a:gd name="T11" fmla="*/ 3 h 56"/>
              <a:gd name="T12" fmla="*/ 29 w 42"/>
              <a:gd name="T13" fmla="*/ 5 h 56"/>
              <a:gd name="T14" fmla="*/ 27 w 42"/>
              <a:gd name="T15" fmla="*/ 4 h 56"/>
              <a:gd name="T16" fmla="*/ 7 w 42"/>
              <a:gd name="T17" fmla="*/ 9 h 56"/>
              <a:gd name="T18" fmla="*/ 4 w 42"/>
              <a:gd name="T19" fmla="*/ 11 h 56"/>
              <a:gd name="T20" fmla="*/ 2 w 42"/>
              <a:gd name="T21" fmla="*/ 22 h 56"/>
              <a:gd name="T22" fmla="*/ 1 w 42"/>
              <a:gd name="T23" fmla="*/ 25 h 56"/>
              <a:gd name="T24" fmla="*/ 1 w 42"/>
              <a:gd name="T25" fmla="*/ 28 h 56"/>
              <a:gd name="T26" fmla="*/ 1 w 42"/>
              <a:gd name="T27" fmla="*/ 30 h 56"/>
              <a:gd name="T28" fmla="*/ 1 w 42"/>
              <a:gd name="T29" fmla="*/ 33 h 56"/>
              <a:gd name="T30" fmla="*/ 2 w 42"/>
              <a:gd name="T31" fmla="*/ 35 h 56"/>
              <a:gd name="T32" fmla="*/ 3 w 42"/>
              <a:gd name="T33" fmla="*/ 37 h 56"/>
              <a:gd name="T34" fmla="*/ 4 w 42"/>
              <a:gd name="T35" fmla="*/ 41 h 56"/>
              <a:gd name="T36" fmla="*/ 8 w 42"/>
              <a:gd name="T37" fmla="*/ 44 h 56"/>
              <a:gd name="T38" fmla="*/ 10 w 42"/>
              <a:gd name="T39" fmla="*/ 47 h 56"/>
              <a:gd name="T40" fmla="*/ 12 w 42"/>
              <a:gd name="T41" fmla="*/ 50 h 56"/>
              <a:gd name="T42" fmla="*/ 13 w 42"/>
              <a:gd name="T43" fmla="*/ 52 h 56"/>
              <a:gd name="T44" fmla="*/ 16 w 42"/>
              <a:gd name="T45" fmla="*/ 54 h 56"/>
              <a:gd name="T46" fmla="*/ 18 w 42"/>
              <a:gd name="T47" fmla="*/ 54 h 56"/>
              <a:gd name="T48" fmla="*/ 20 w 42"/>
              <a:gd name="T49" fmla="*/ 55 h 56"/>
              <a:gd name="T50" fmla="*/ 22 w 42"/>
              <a:gd name="T51" fmla="*/ 56 h 56"/>
              <a:gd name="T52" fmla="*/ 26 w 42"/>
              <a:gd name="T53" fmla="*/ 56 h 56"/>
              <a:gd name="T54" fmla="*/ 28 w 42"/>
              <a:gd name="T55" fmla="*/ 56 h 56"/>
              <a:gd name="T56" fmla="*/ 30 w 42"/>
              <a:gd name="T57" fmla="*/ 55 h 56"/>
              <a:gd name="T58" fmla="*/ 34 w 42"/>
              <a:gd name="T59" fmla="*/ 53 h 56"/>
              <a:gd name="T60" fmla="*/ 35 w 42"/>
              <a:gd name="T61" fmla="*/ 52 h 56"/>
              <a:gd name="T62" fmla="*/ 33 w 42"/>
              <a:gd name="T63" fmla="*/ 50 h 56"/>
              <a:gd name="T64" fmla="*/ 32 w 42"/>
              <a:gd name="T65" fmla="*/ 47 h 56"/>
              <a:gd name="T66" fmla="*/ 29 w 42"/>
              <a:gd name="T67" fmla="*/ 45 h 56"/>
              <a:gd name="T68" fmla="*/ 28 w 42"/>
              <a:gd name="T69" fmla="*/ 42 h 56"/>
              <a:gd name="T70" fmla="*/ 30 w 42"/>
              <a:gd name="T71" fmla="*/ 42 h 56"/>
              <a:gd name="T72" fmla="*/ 30 w 42"/>
              <a:gd name="T73" fmla="*/ 38 h 56"/>
              <a:gd name="T74" fmla="*/ 32 w 42"/>
              <a:gd name="T75" fmla="*/ 35 h 56"/>
              <a:gd name="T76" fmla="*/ 33 w 42"/>
              <a:gd name="T77" fmla="*/ 33 h 56"/>
              <a:gd name="T78" fmla="*/ 34 w 42"/>
              <a:gd name="T79" fmla="*/ 31 h 56"/>
              <a:gd name="T80" fmla="*/ 36 w 42"/>
              <a:gd name="T81" fmla="*/ 29 h 56"/>
              <a:gd name="T82" fmla="*/ 36 w 42"/>
              <a:gd name="T83" fmla="*/ 27 h 56"/>
              <a:gd name="T84" fmla="*/ 36 w 42"/>
              <a:gd name="T85" fmla="*/ 24 h 56"/>
              <a:gd name="T86" fmla="*/ 37 w 42"/>
              <a:gd name="T87" fmla="*/ 20 h 56"/>
              <a:gd name="T88" fmla="*/ 37 w 42"/>
              <a:gd name="T89" fmla="*/ 18 h 56"/>
              <a:gd name="T90" fmla="*/ 39 w 42"/>
              <a:gd name="T91" fmla="*/ 17 h 56"/>
              <a:gd name="T92" fmla="*/ 41 w 42"/>
              <a:gd name="T93" fmla="*/ 15 h 56"/>
              <a:gd name="T94" fmla="*/ 41 w 42"/>
              <a:gd name="T95" fmla="*/ 1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" h="56">
                <a:moveTo>
                  <a:pt x="41" y="14"/>
                </a:moveTo>
                <a:cubicBezTo>
                  <a:pt x="41" y="14"/>
                  <a:pt x="40" y="14"/>
                  <a:pt x="40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2"/>
                  <a:pt x="39" y="13"/>
                  <a:pt x="39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0"/>
                  <a:pt x="38" y="9"/>
                  <a:pt x="38" y="9"/>
                </a:cubicBezTo>
                <a:cubicBezTo>
                  <a:pt x="37" y="8"/>
                  <a:pt x="38" y="8"/>
                  <a:pt x="38" y="7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6" y="4"/>
                  <a:pt x="36" y="3"/>
                  <a:pt x="36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4" y="1"/>
                  <a:pt x="33" y="1"/>
                  <a:pt x="33" y="0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1" y="2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22"/>
                  <a:pt x="5" y="22"/>
                  <a:pt x="5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0" y="25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4"/>
                </a:cubicBezTo>
                <a:cubicBezTo>
                  <a:pt x="1" y="34"/>
                  <a:pt x="2" y="34"/>
                  <a:pt x="2" y="34"/>
                </a:cubicBezTo>
                <a:cubicBezTo>
                  <a:pt x="2" y="34"/>
                  <a:pt x="2" y="34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3" y="36"/>
                  <a:pt x="3" y="37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9"/>
                  <a:pt x="4" y="39"/>
                </a:cubicBezTo>
                <a:cubicBezTo>
                  <a:pt x="4" y="40"/>
                  <a:pt x="3" y="40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2"/>
                  <a:pt x="5" y="42"/>
                  <a:pt x="6" y="42"/>
                </a:cubicBezTo>
                <a:cubicBezTo>
                  <a:pt x="7" y="43"/>
                  <a:pt x="7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5"/>
                  <a:pt x="8" y="45"/>
                  <a:pt x="8" y="46"/>
                </a:cubicBezTo>
                <a:cubicBezTo>
                  <a:pt x="8" y="47"/>
                  <a:pt x="9" y="46"/>
                  <a:pt x="10" y="47"/>
                </a:cubicBezTo>
                <a:cubicBezTo>
                  <a:pt x="10" y="47"/>
                  <a:pt x="10" y="47"/>
                  <a:pt x="10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2" y="49"/>
                  <a:pt x="12" y="49"/>
                  <a:pt x="12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52"/>
                  <a:pt x="14" y="52"/>
                  <a:pt x="14" y="52"/>
                </a:cubicBezTo>
                <a:cubicBezTo>
                  <a:pt x="14" y="53"/>
                  <a:pt x="14" y="53"/>
                  <a:pt x="15" y="53"/>
                </a:cubicBezTo>
                <a:cubicBezTo>
                  <a:pt x="15" y="54"/>
                  <a:pt x="15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4"/>
                  <a:pt x="19" y="53"/>
                  <a:pt x="19" y="53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5"/>
                  <a:pt x="20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6"/>
                  <a:pt x="21" y="56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6"/>
                  <a:pt x="24" y="56"/>
                  <a:pt x="24" y="56"/>
                </a:cubicBezTo>
                <a:cubicBezTo>
                  <a:pt x="25" y="56"/>
                  <a:pt x="25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9" y="56"/>
                  <a:pt x="29" y="55"/>
                  <a:pt x="29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1" y="54"/>
                  <a:pt x="31" y="53"/>
                </a:cubicBezTo>
                <a:cubicBezTo>
                  <a:pt x="31" y="53"/>
                  <a:pt x="33" y="53"/>
                  <a:pt x="33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1"/>
                  <a:pt x="35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0"/>
                  <a:pt x="33" y="50"/>
                </a:cubicBezTo>
                <a:cubicBezTo>
                  <a:pt x="33" y="50"/>
                  <a:pt x="33" y="49"/>
                  <a:pt x="33" y="49"/>
                </a:cubicBezTo>
                <a:cubicBezTo>
                  <a:pt x="32" y="48"/>
                  <a:pt x="33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1" y="47"/>
                  <a:pt x="31" y="46"/>
                </a:cubicBezTo>
                <a:cubicBezTo>
                  <a:pt x="31" y="46"/>
                  <a:pt x="30" y="46"/>
                  <a:pt x="30" y="45"/>
                </a:cubicBezTo>
                <a:cubicBezTo>
                  <a:pt x="30" y="45"/>
                  <a:pt x="29" y="45"/>
                  <a:pt x="29" y="45"/>
                </a:cubicBezTo>
                <a:cubicBezTo>
                  <a:pt x="29" y="44"/>
                  <a:pt x="28" y="45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8" y="43"/>
                  <a:pt x="28" y="42"/>
                </a:cubicBezTo>
                <a:cubicBezTo>
                  <a:pt x="28" y="42"/>
                  <a:pt x="29" y="42"/>
                  <a:pt x="29" y="42"/>
                </a:cubicBezTo>
                <a:cubicBezTo>
                  <a:pt x="29" y="42"/>
                  <a:pt x="29" y="43"/>
                  <a:pt x="30" y="43"/>
                </a:cubicBezTo>
                <a:cubicBezTo>
                  <a:pt x="30" y="43"/>
                  <a:pt x="30" y="43"/>
                  <a:pt x="30" y="42"/>
                </a:cubicBezTo>
                <a:cubicBezTo>
                  <a:pt x="31" y="42"/>
                  <a:pt x="30" y="42"/>
                  <a:pt x="30" y="41"/>
                </a:cubicBezTo>
                <a:cubicBezTo>
                  <a:pt x="30" y="41"/>
                  <a:pt x="30" y="40"/>
                  <a:pt x="30" y="40"/>
                </a:cubicBezTo>
                <a:cubicBezTo>
                  <a:pt x="30" y="39"/>
                  <a:pt x="30" y="39"/>
                  <a:pt x="30" y="38"/>
                </a:cubicBezTo>
                <a:cubicBezTo>
                  <a:pt x="30" y="38"/>
                  <a:pt x="30" y="37"/>
                  <a:pt x="31" y="37"/>
                </a:cubicBezTo>
                <a:cubicBezTo>
                  <a:pt x="31" y="37"/>
                  <a:pt x="31" y="36"/>
                  <a:pt x="31" y="36"/>
                </a:cubicBezTo>
                <a:cubicBezTo>
                  <a:pt x="31" y="36"/>
                  <a:pt x="32" y="36"/>
                  <a:pt x="32" y="35"/>
                </a:cubicBezTo>
                <a:cubicBezTo>
                  <a:pt x="32" y="35"/>
                  <a:pt x="32" y="35"/>
                  <a:pt x="33" y="35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3"/>
                  <a:pt x="32" y="33"/>
                  <a:pt x="33" y="33"/>
                </a:cubicBezTo>
                <a:cubicBezTo>
                  <a:pt x="33" y="32"/>
                  <a:pt x="33" y="33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4" y="31"/>
                </a:cubicBezTo>
                <a:cubicBezTo>
                  <a:pt x="34" y="31"/>
                  <a:pt x="34" y="30"/>
                  <a:pt x="34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0"/>
                  <a:pt x="36" y="29"/>
                  <a:pt x="36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8"/>
                  <a:pt x="36" y="28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3"/>
                  <a:pt x="36" y="23"/>
                </a:cubicBezTo>
                <a:cubicBezTo>
                  <a:pt x="36" y="22"/>
                  <a:pt x="36" y="22"/>
                  <a:pt x="37" y="21"/>
                </a:cubicBezTo>
                <a:cubicBezTo>
                  <a:pt x="37" y="21"/>
                  <a:pt x="37" y="21"/>
                  <a:pt x="37" y="20"/>
                </a:cubicBezTo>
                <a:cubicBezTo>
                  <a:pt x="37" y="20"/>
                  <a:pt x="36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8" y="18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40" y="17"/>
                </a:cubicBezTo>
                <a:cubicBezTo>
                  <a:pt x="40" y="16"/>
                  <a:pt x="40" y="16"/>
                  <a:pt x="41" y="16"/>
                </a:cubicBezTo>
                <a:cubicBezTo>
                  <a:pt x="41" y="16"/>
                  <a:pt x="41" y="16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4"/>
                  <a:pt x="41" y="14"/>
                  <a:pt x="41" y="1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4" name="Freeform 251">
            <a:extLst>
              <a:ext uri="{FF2B5EF4-FFF2-40B4-BE49-F238E27FC236}">
                <a16:creationId xmlns:a16="http://schemas.microsoft.com/office/drawing/2014/main" id="{D5887E71-9092-454F-ABA3-063C8C9DB677}"/>
              </a:ext>
            </a:extLst>
          </p:cNvPr>
          <p:cNvSpPr>
            <a:spLocks/>
          </p:cNvSpPr>
          <p:nvPr/>
        </p:nvSpPr>
        <p:spPr bwMode="auto">
          <a:xfrm>
            <a:off x="6988361" y="4846552"/>
            <a:ext cx="0" cy="12964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5" name="Freeform 252">
            <a:extLst>
              <a:ext uri="{FF2B5EF4-FFF2-40B4-BE49-F238E27FC236}">
                <a16:creationId xmlns:a16="http://schemas.microsoft.com/office/drawing/2014/main" id="{845CA442-D967-DC44-B9C9-705D9EAFF720}"/>
              </a:ext>
            </a:extLst>
          </p:cNvPr>
          <p:cNvSpPr>
            <a:spLocks/>
          </p:cNvSpPr>
          <p:nvPr/>
        </p:nvSpPr>
        <p:spPr bwMode="auto">
          <a:xfrm>
            <a:off x="7414423" y="5161371"/>
            <a:ext cx="26629" cy="25926"/>
          </a:xfrm>
          <a:custGeom>
            <a:avLst/>
            <a:gdLst>
              <a:gd name="T0" fmla="*/ 1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0 w 2"/>
              <a:gd name="T7" fmla="*/ 2 h 2"/>
              <a:gd name="T8" fmla="*/ 1 w 2"/>
              <a:gd name="T9" fmla="*/ 1 h 2"/>
              <a:gd name="T10" fmla="*/ 2 w 2"/>
              <a:gd name="T11" fmla="*/ 1 h 2"/>
              <a:gd name="T12" fmla="*/ 2 w 2"/>
              <a:gd name="T13" fmla="*/ 0 h 2"/>
              <a:gd name="T14" fmla="*/ 1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6" name="Freeform 253">
            <a:extLst>
              <a:ext uri="{FF2B5EF4-FFF2-40B4-BE49-F238E27FC236}">
                <a16:creationId xmlns:a16="http://schemas.microsoft.com/office/drawing/2014/main" id="{91706453-DBAF-2843-88F5-A843C3D79C8E}"/>
              </a:ext>
            </a:extLst>
          </p:cNvPr>
          <p:cNvSpPr>
            <a:spLocks/>
          </p:cNvSpPr>
          <p:nvPr/>
        </p:nvSpPr>
        <p:spPr bwMode="auto">
          <a:xfrm>
            <a:off x="7349753" y="5187298"/>
            <a:ext cx="13315" cy="25926"/>
          </a:xfrm>
          <a:custGeom>
            <a:avLst/>
            <a:gdLst>
              <a:gd name="T0" fmla="*/ 0 w 1"/>
              <a:gd name="T1" fmla="*/ 1 h 2"/>
              <a:gd name="T2" fmla="*/ 0 w 1"/>
              <a:gd name="T3" fmla="*/ 1 h 2"/>
              <a:gd name="T4" fmla="*/ 1 w 1"/>
              <a:gd name="T5" fmla="*/ 1 h 2"/>
              <a:gd name="T6" fmla="*/ 1 w 1"/>
              <a:gd name="T7" fmla="*/ 1 h 2"/>
              <a:gd name="T8" fmla="*/ 1 w 1"/>
              <a:gd name="T9" fmla="*/ 1 h 2"/>
              <a:gd name="T10" fmla="*/ 0 w 1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7" name="Freeform 254">
            <a:extLst>
              <a:ext uri="{FF2B5EF4-FFF2-40B4-BE49-F238E27FC236}">
                <a16:creationId xmlns:a16="http://schemas.microsoft.com/office/drawing/2014/main" id="{BEA98F36-401A-4549-80AA-5362AD3A0E44}"/>
              </a:ext>
            </a:extLst>
          </p:cNvPr>
          <p:cNvSpPr>
            <a:spLocks/>
          </p:cNvSpPr>
          <p:nvPr/>
        </p:nvSpPr>
        <p:spPr bwMode="auto">
          <a:xfrm>
            <a:off x="6807665" y="3257638"/>
            <a:ext cx="1331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8" name="Freeform 255">
            <a:extLst>
              <a:ext uri="{FF2B5EF4-FFF2-40B4-BE49-F238E27FC236}">
                <a16:creationId xmlns:a16="http://schemas.microsoft.com/office/drawing/2014/main" id="{286EDFB5-33E4-0A45-AD6B-46DD47D97BE6}"/>
              </a:ext>
            </a:extLst>
          </p:cNvPr>
          <p:cNvSpPr>
            <a:spLocks/>
          </p:cNvSpPr>
          <p:nvPr/>
        </p:nvSpPr>
        <p:spPr bwMode="auto">
          <a:xfrm>
            <a:off x="6678325" y="3257638"/>
            <a:ext cx="671428" cy="592602"/>
          </a:xfrm>
          <a:custGeom>
            <a:avLst/>
            <a:gdLst>
              <a:gd name="T0" fmla="*/ 50 w 52"/>
              <a:gd name="T1" fmla="*/ 27 h 47"/>
              <a:gd name="T2" fmla="*/ 45 w 52"/>
              <a:gd name="T3" fmla="*/ 26 h 47"/>
              <a:gd name="T4" fmla="*/ 42 w 52"/>
              <a:gd name="T5" fmla="*/ 23 h 47"/>
              <a:gd name="T6" fmla="*/ 41 w 52"/>
              <a:gd name="T7" fmla="*/ 21 h 47"/>
              <a:gd name="T8" fmla="*/ 40 w 52"/>
              <a:gd name="T9" fmla="*/ 19 h 47"/>
              <a:gd name="T10" fmla="*/ 39 w 52"/>
              <a:gd name="T11" fmla="*/ 17 h 47"/>
              <a:gd name="T12" fmla="*/ 38 w 52"/>
              <a:gd name="T13" fmla="*/ 15 h 47"/>
              <a:gd name="T14" fmla="*/ 37 w 52"/>
              <a:gd name="T15" fmla="*/ 14 h 47"/>
              <a:gd name="T16" fmla="*/ 35 w 52"/>
              <a:gd name="T17" fmla="*/ 11 h 47"/>
              <a:gd name="T18" fmla="*/ 34 w 52"/>
              <a:gd name="T19" fmla="*/ 10 h 47"/>
              <a:gd name="T20" fmla="*/ 32 w 52"/>
              <a:gd name="T21" fmla="*/ 10 h 47"/>
              <a:gd name="T22" fmla="*/ 30 w 52"/>
              <a:gd name="T23" fmla="*/ 9 h 47"/>
              <a:gd name="T24" fmla="*/ 29 w 52"/>
              <a:gd name="T25" fmla="*/ 9 h 47"/>
              <a:gd name="T26" fmla="*/ 23 w 52"/>
              <a:gd name="T27" fmla="*/ 8 h 47"/>
              <a:gd name="T28" fmla="*/ 21 w 52"/>
              <a:gd name="T29" fmla="*/ 4 h 47"/>
              <a:gd name="T30" fmla="*/ 15 w 52"/>
              <a:gd name="T31" fmla="*/ 2 h 47"/>
              <a:gd name="T32" fmla="*/ 11 w 52"/>
              <a:gd name="T33" fmla="*/ 0 h 47"/>
              <a:gd name="T34" fmla="*/ 9 w 52"/>
              <a:gd name="T35" fmla="*/ 1 h 47"/>
              <a:gd name="T36" fmla="*/ 5 w 52"/>
              <a:gd name="T37" fmla="*/ 3 h 47"/>
              <a:gd name="T38" fmla="*/ 7 w 52"/>
              <a:gd name="T39" fmla="*/ 5 h 47"/>
              <a:gd name="T40" fmla="*/ 5 w 52"/>
              <a:gd name="T41" fmla="*/ 7 h 47"/>
              <a:gd name="T42" fmla="*/ 2 w 52"/>
              <a:gd name="T43" fmla="*/ 8 h 47"/>
              <a:gd name="T44" fmla="*/ 1 w 52"/>
              <a:gd name="T45" fmla="*/ 9 h 47"/>
              <a:gd name="T46" fmla="*/ 1 w 52"/>
              <a:gd name="T47" fmla="*/ 13 h 47"/>
              <a:gd name="T48" fmla="*/ 5 w 52"/>
              <a:gd name="T49" fmla="*/ 16 h 47"/>
              <a:gd name="T50" fmla="*/ 7 w 52"/>
              <a:gd name="T51" fmla="*/ 19 h 47"/>
              <a:gd name="T52" fmla="*/ 9 w 52"/>
              <a:gd name="T53" fmla="*/ 23 h 47"/>
              <a:gd name="T54" fmla="*/ 12 w 52"/>
              <a:gd name="T55" fmla="*/ 25 h 47"/>
              <a:gd name="T56" fmla="*/ 13 w 52"/>
              <a:gd name="T57" fmla="*/ 29 h 47"/>
              <a:gd name="T58" fmla="*/ 13 w 52"/>
              <a:gd name="T59" fmla="*/ 32 h 47"/>
              <a:gd name="T60" fmla="*/ 16 w 52"/>
              <a:gd name="T61" fmla="*/ 35 h 47"/>
              <a:gd name="T62" fmla="*/ 18 w 52"/>
              <a:gd name="T63" fmla="*/ 37 h 47"/>
              <a:gd name="T64" fmla="*/ 18 w 52"/>
              <a:gd name="T65" fmla="*/ 39 h 47"/>
              <a:gd name="T66" fmla="*/ 20 w 52"/>
              <a:gd name="T67" fmla="*/ 41 h 47"/>
              <a:gd name="T68" fmla="*/ 22 w 52"/>
              <a:gd name="T69" fmla="*/ 43 h 47"/>
              <a:gd name="T70" fmla="*/ 26 w 52"/>
              <a:gd name="T71" fmla="*/ 43 h 47"/>
              <a:gd name="T72" fmla="*/ 29 w 52"/>
              <a:gd name="T73" fmla="*/ 45 h 47"/>
              <a:gd name="T74" fmla="*/ 31 w 52"/>
              <a:gd name="T75" fmla="*/ 46 h 47"/>
              <a:gd name="T76" fmla="*/ 33 w 52"/>
              <a:gd name="T77" fmla="*/ 42 h 47"/>
              <a:gd name="T78" fmla="*/ 40 w 52"/>
              <a:gd name="T79" fmla="*/ 40 h 47"/>
              <a:gd name="T80" fmla="*/ 44 w 52"/>
              <a:gd name="T81" fmla="*/ 38 h 47"/>
              <a:gd name="T82" fmla="*/ 50 w 52"/>
              <a:gd name="T83" fmla="*/ 34 h 47"/>
              <a:gd name="T84" fmla="*/ 52 w 52"/>
              <a:gd name="T85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" h="47">
                <a:moveTo>
                  <a:pt x="52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8" y="26"/>
                </a:cubicBezTo>
                <a:cubicBezTo>
                  <a:pt x="47" y="26"/>
                  <a:pt x="47" y="26"/>
                  <a:pt x="46" y="26"/>
                </a:cubicBezTo>
                <a:cubicBezTo>
                  <a:pt x="46" y="26"/>
                  <a:pt x="45" y="26"/>
                  <a:pt x="45" y="26"/>
                </a:cubicBezTo>
                <a:cubicBezTo>
                  <a:pt x="44" y="26"/>
                  <a:pt x="44" y="26"/>
                  <a:pt x="44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4"/>
                  <a:pt x="42" y="24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9"/>
                  <a:pt x="40" y="19"/>
                  <a:pt x="39" y="19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6"/>
                  <a:pt x="39" y="16"/>
                  <a:pt x="39" y="16"/>
                </a:cubicBezTo>
                <a:cubicBezTo>
                  <a:pt x="39" y="16"/>
                  <a:pt x="38" y="16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5"/>
                  <a:pt x="37" y="15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5" y="12"/>
                </a:cubicBezTo>
                <a:cubicBezTo>
                  <a:pt x="35" y="12"/>
                  <a:pt x="35" y="12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2" y="10"/>
                  <a:pt x="32" y="10"/>
                </a:cubicBezTo>
                <a:cubicBezTo>
                  <a:pt x="32" y="10"/>
                  <a:pt x="32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8"/>
                  <a:pt x="30" y="9"/>
                  <a:pt x="30" y="9"/>
                </a:cubicBezTo>
                <a:cubicBezTo>
                  <a:pt x="30" y="9"/>
                  <a:pt x="30" y="9"/>
                  <a:pt x="29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8"/>
                  <a:pt x="27" y="8"/>
                </a:cubicBezTo>
                <a:cubicBezTo>
                  <a:pt x="25" y="8"/>
                  <a:pt x="24" y="8"/>
                  <a:pt x="23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6"/>
                  <a:pt x="22" y="6"/>
                  <a:pt x="22" y="6"/>
                </a:cubicBezTo>
                <a:cubicBezTo>
                  <a:pt x="22" y="5"/>
                  <a:pt x="21" y="5"/>
                  <a:pt x="21" y="4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3"/>
                  <a:pt x="18" y="3"/>
                  <a:pt x="17" y="3"/>
                </a:cubicBezTo>
                <a:cubicBezTo>
                  <a:pt x="16" y="3"/>
                  <a:pt x="16" y="3"/>
                  <a:pt x="15" y="2"/>
                </a:cubicBezTo>
                <a:cubicBezTo>
                  <a:pt x="14" y="2"/>
                  <a:pt x="14" y="2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6" y="3"/>
                  <a:pt x="6" y="4"/>
                </a:cubicBezTo>
                <a:cubicBezTo>
                  <a:pt x="6" y="4"/>
                  <a:pt x="7" y="3"/>
                  <a:pt x="7" y="4"/>
                </a:cubicBezTo>
                <a:cubicBezTo>
                  <a:pt x="7" y="4"/>
                  <a:pt x="7" y="4"/>
                  <a:pt x="7" y="5"/>
                </a:cubicBezTo>
                <a:cubicBezTo>
                  <a:pt x="7" y="5"/>
                  <a:pt x="8" y="6"/>
                  <a:pt x="7" y="6"/>
                </a:cubicBezTo>
                <a:cubicBezTo>
                  <a:pt x="7" y="7"/>
                  <a:pt x="6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8"/>
                  <a:pt x="4" y="8"/>
                </a:cubicBezTo>
                <a:cubicBezTo>
                  <a:pt x="4" y="8"/>
                  <a:pt x="4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0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3" y="13"/>
                  <a:pt x="3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20"/>
                  <a:pt x="7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2"/>
                  <a:pt x="8" y="23"/>
                  <a:pt x="9" y="23"/>
                </a:cubicBezTo>
                <a:cubicBezTo>
                  <a:pt x="9" y="23"/>
                  <a:pt x="9" y="23"/>
                  <a:pt x="10" y="23"/>
                </a:cubicBezTo>
                <a:cubicBezTo>
                  <a:pt x="10" y="24"/>
                  <a:pt x="10" y="24"/>
                  <a:pt x="11" y="24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7"/>
                  <a:pt x="13" y="27"/>
                  <a:pt x="13" y="28"/>
                </a:cubicBezTo>
                <a:cubicBezTo>
                  <a:pt x="13" y="28"/>
                  <a:pt x="12" y="28"/>
                  <a:pt x="13" y="29"/>
                </a:cubicBezTo>
                <a:cubicBezTo>
                  <a:pt x="13" y="29"/>
                  <a:pt x="13" y="30"/>
                  <a:pt x="13" y="30"/>
                </a:cubicBezTo>
                <a:cubicBezTo>
                  <a:pt x="13" y="31"/>
                  <a:pt x="13" y="31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3"/>
                  <a:pt x="14" y="33"/>
                  <a:pt x="14" y="34"/>
                </a:cubicBezTo>
                <a:cubicBezTo>
                  <a:pt x="15" y="34"/>
                  <a:pt x="15" y="34"/>
                  <a:pt x="15" y="35"/>
                </a:cubicBezTo>
                <a:cubicBezTo>
                  <a:pt x="16" y="35"/>
                  <a:pt x="16" y="34"/>
                  <a:pt x="16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6"/>
                  <a:pt x="18" y="36"/>
                  <a:pt x="18" y="36"/>
                </a:cubicBezTo>
                <a:cubicBezTo>
                  <a:pt x="18" y="36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9"/>
                  <a:pt x="18" y="39"/>
                </a:cubicBezTo>
                <a:cubicBezTo>
                  <a:pt x="19" y="39"/>
                  <a:pt x="19" y="39"/>
                  <a:pt x="19" y="40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6" y="43"/>
                  <a:pt x="26" y="43"/>
                </a:cubicBezTo>
                <a:cubicBezTo>
                  <a:pt x="27" y="43"/>
                  <a:pt x="27" y="44"/>
                  <a:pt x="27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9" y="44"/>
                  <a:pt x="29" y="45"/>
                  <a:pt x="29" y="45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1" y="47"/>
                  <a:pt x="31" y="47"/>
                  <a:pt x="31" y="46"/>
                </a:cubicBezTo>
                <a:cubicBezTo>
                  <a:pt x="32" y="46"/>
                  <a:pt x="32" y="45"/>
                  <a:pt x="32" y="45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3" y="42"/>
                  <a:pt x="33" y="42"/>
                </a:cubicBezTo>
                <a:cubicBezTo>
                  <a:pt x="34" y="41"/>
                  <a:pt x="34" y="42"/>
                  <a:pt x="35" y="41"/>
                </a:cubicBezTo>
                <a:cubicBezTo>
                  <a:pt x="36" y="41"/>
                  <a:pt x="37" y="41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1" y="39"/>
                  <a:pt x="42" y="39"/>
                  <a:pt x="43" y="39"/>
                </a:cubicBezTo>
                <a:cubicBezTo>
                  <a:pt x="43" y="39"/>
                  <a:pt x="43" y="39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47" y="37"/>
                  <a:pt x="47" y="37"/>
                  <a:pt x="49" y="36"/>
                </a:cubicBezTo>
                <a:cubicBezTo>
                  <a:pt x="50" y="36"/>
                  <a:pt x="50" y="35"/>
                  <a:pt x="50" y="34"/>
                </a:cubicBezTo>
                <a:cubicBezTo>
                  <a:pt x="51" y="33"/>
                  <a:pt x="51" y="33"/>
                  <a:pt x="51" y="32"/>
                </a:cubicBezTo>
                <a:cubicBezTo>
                  <a:pt x="52" y="31"/>
                  <a:pt x="52" y="31"/>
                  <a:pt x="52" y="30"/>
                </a:cubicBezTo>
                <a:cubicBezTo>
                  <a:pt x="52" y="29"/>
                  <a:pt x="52" y="29"/>
                  <a:pt x="52" y="2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9" name="Freeform 256">
            <a:extLst>
              <a:ext uri="{FF2B5EF4-FFF2-40B4-BE49-F238E27FC236}">
                <a16:creationId xmlns:a16="http://schemas.microsoft.com/office/drawing/2014/main" id="{D49C9264-4193-B641-9F6B-A5287CF2C3BB}"/>
              </a:ext>
            </a:extLst>
          </p:cNvPr>
          <p:cNvSpPr>
            <a:spLocks/>
          </p:cNvSpPr>
          <p:nvPr/>
        </p:nvSpPr>
        <p:spPr bwMode="auto">
          <a:xfrm>
            <a:off x="6742995" y="1970580"/>
            <a:ext cx="51356" cy="25926"/>
          </a:xfrm>
          <a:custGeom>
            <a:avLst/>
            <a:gdLst>
              <a:gd name="T0" fmla="*/ 1 w 4"/>
              <a:gd name="T1" fmla="*/ 0 h 2"/>
              <a:gd name="T2" fmla="*/ 1 w 4"/>
              <a:gd name="T3" fmla="*/ 1 h 2"/>
              <a:gd name="T4" fmla="*/ 1 w 4"/>
              <a:gd name="T5" fmla="*/ 2 h 2"/>
              <a:gd name="T6" fmla="*/ 3 w 4"/>
              <a:gd name="T7" fmla="*/ 2 h 2"/>
              <a:gd name="T8" fmla="*/ 4 w 4"/>
              <a:gd name="T9" fmla="*/ 1 h 2"/>
              <a:gd name="T10" fmla="*/ 4 w 4"/>
              <a:gd name="T11" fmla="*/ 1 h 2"/>
              <a:gd name="T12" fmla="*/ 4 w 4"/>
              <a:gd name="T13" fmla="*/ 1 h 2"/>
              <a:gd name="T14" fmla="*/ 3 w 4"/>
              <a:gd name="T15" fmla="*/ 0 h 2"/>
              <a:gd name="T16" fmla="*/ 2 w 4"/>
              <a:gd name="T17" fmla="*/ 0 h 2"/>
              <a:gd name="T18" fmla="*/ 1 w 4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0" name="Freeform 257">
            <a:extLst>
              <a:ext uri="{FF2B5EF4-FFF2-40B4-BE49-F238E27FC236}">
                <a16:creationId xmlns:a16="http://schemas.microsoft.com/office/drawing/2014/main" id="{EE341C0E-B7E3-1C41-AA01-D86931DD1CA5}"/>
              </a:ext>
            </a:extLst>
          </p:cNvPr>
          <p:cNvSpPr>
            <a:spLocks/>
          </p:cNvSpPr>
          <p:nvPr/>
        </p:nvSpPr>
        <p:spPr bwMode="auto">
          <a:xfrm>
            <a:off x="6975046" y="1946506"/>
            <a:ext cx="51356" cy="24075"/>
          </a:xfrm>
          <a:custGeom>
            <a:avLst/>
            <a:gdLst>
              <a:gd name="T0" fmla="*/ 2 w 4"/>
              <a:gd name="T1" fmla="*/ 1 h 2"/>
              <a:gd name="T2" fmla="*/ 2 w 4"/>
              <a:gd name="T3" fmla="*/ 0 h 2"/>
              <a:gd name="T4" fmla="*/ 1 w 4"/>
              <a:gd name="T5" fmla="*/ 0 h 2"/>
              <a:gd name="T6" fmla="*/ 0 w 4"/>
              <a:gd name="T7" fmla="*/ 0 h 2"/>
              <a:gd name="T8" fmla="*/ 0 w 4"/>
              <a:gd name="T9" fmla="*/ 1 h 2"/>
              <a:gd name="T10" fmla="*/ 1 w 4"/>
              <a:gd name="T11" fmla="*/ 1 h 2"/>
              <a:gd name="T12" fmla="*/ 2 w 4"/>
              <a:gd name="T13" fmla="*/ 1 h 2"/>
              <a:gd name="T14" fmla="*/ 3 w 4"/>
              <a:gd name="T15" fmla="*/ 1 h 2"/>
              <a:gd name="T16" fmla="*/ 3 w 4"/>
              <a:gd name="T17" fmla="*/ 1 h 2"/>
              <a:gd name="T18" fmla="*/ 2 w 4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3" y="1"/>
                  <a:pt x="3" y="2"/>
                  <a:pt x="3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1" name="Freeform 258">
            <a:extLst>
              <a:ext uri="{FF2B5EF4-FFF2-40B4-BE49-F238E27FC236}">
                <a16:creationId xmlns:a16="http://schemas.microsoft.com/office/drawing/2014/main" id="{6AFFC964-365D-034E-B830-84A445A0E624}"/>
              </a:ext>
            </a:extLst>
          </p:cNvPr>
          <p:cNvSpPr>
            <a:spLocks/>
          </p:cNvSpPr>
          <p:nvPr/>
        </p:nvSpPr>
        <p:spPr bwMode="auto">
          <a:xfrm>
            <a:off x="6781036" y="1744650"/>
            <a:ext cx="298624" cy="201856"/>
          </a:xfrm>
          <a:custGeom>
            <a:avLst/>
            <a:gdLst>
              <a:gd name="T0" fmla="*/ 2 w 23"/>
              <a:gd name="T1" fmla="*/ 13 h 16"/>
              <a:gd name="T2" fmla="*/ 4 w 23"/>
              <a:gd name="T3" fmla="*/ 14 h 16"/>
              <a:gd name="T4" fmla="*/ 5 w 23"/>
              <a:gd name="T5" fmla="*/ 14 h 16"/>
              <a:gd name="T6" fmla="*/ 6 w 23"/>
              <a:gd name="T7" fmla="*/ 15 h 16"/>
              <a:gd name="T8" fmla="*/ 8 w 23"/>
              <a:gd name="T9" fmla="*/ 15 h 16"/>
              <a:gd name="T10" fmla="*/ 10 w 23"/>
              <a:gd name="T11" fmla="*/ 15 h 16"/>
              <a:gd name="T12" fmla="*/ 12 w 23"/>
              <a:gd name="T13" fmla="*/ 15 h 16"/>
              <a:gd name="T14" fmla="*/ 11 w 23"/>
              <a:gd name="T15" fmla="*/ 14 h 16"/>
              <a:gd name="T16" fmla="*/ 9 w 23"/>
              <a:gd name="T17" fmla="*/ 13 h 16"/>
              <a:gd name="T18" fmla="*/ 7 w 23"/>
              <a:gd name="T19" fmla="*/ 12 h 16"/>
              <a:gd name="T20" fmla="*/ 7 w 23"/>
              <a:gd name="T21" fmla="*/ 10 h 16"/>
              <a:gd name="T22" fmla="*/ 7 w 23"/>
              <a:gd name="T23" fmla="*/ 9 h 16"/>
              <a:gd name="T24" fmla="*/ 8 w 23"/>
              <a:gd name="T25" fmla="*/ 9 h 16"/>
              <a:gd name="T26" fmla="*/ 9 w 23"/>
              <a:gd name="T27" fmla="*/ 7 h 16"/>
              <a:gd name="T28" fmla="*/ 11 w 23"/>
              <a:gd name="T29" fmla="*/ 6 h 16"/>
              <a:gd name="T30" fmla="*/ 12 w 23"/>
              <a:gd name="T31" fmla="*/ 5 h 16"/>
              <a:gd name="T32" fmla="*/ 15 w 23"/>
              <a:gd name="T33" fmla="*/ 4 h 16"/>
              <a:gd name="T34" fmla="*/ 17 w 23"/>
              <a:gd name="T35" fmla="*/ 4 h 16"/>
              <a:gd name="T36" fmla="*/ 20 w 23"/>
              <a:gd name="T37" fmla="*/ 3 h 16"/>
              <a:gd name="T38" fmla="*/ 23 w 23"/>
              <a:gd name="T39" fmla="*/ 2 h 16"/>
              <a:gd name="T40" fmla="*/ 23 w 23"/>
              <a:gd name="T41" fmla="*/ 1 h 16"/>
              <a:gd name="T42" fmla="*/ 21 w 23"/>
              <a:gd name="T43" fmla="*/ 0 h 16"/>
              <a:gd name="T44" fmla="*/ 19 w 23"/>
              <a:gd name="T45" fmla="*/ 1 h 16"/>
              <a:gd name="T46" fmla="*/ 18 w 23"/>
              <a:gd name="T47" fmla="*/ 2 h 16"/>
              <a:gd name="T48" fmla="*/ 15 w 23"/>
              <a:gd name="T49" fmla="*/ 2 h 16"/>
              <a:gd name="T50" fmla="*/ 13 w 23"/>
              <a:gd name="T51" fmla="*/ 2 h 16"/>
              <a:gd name="T52" fmla="*/ 11 w 23"/>
              <a:gd name="T53" fmla="*/ 3 h 16"/>
              <a:gd name="T54" fmla="*/ 9 w 23"/>
              <a:gd name="T55" fmla="*/ 3 h 16"/>
              <a:gd name="T56" fmla="*/ 7 w 23"/>
              <a:gd name="T57" fmla="*/ 4 h 16"/>
              <a:gd name="T58" fmla="*/ 6 w 23"/>
              <a:gd name="T59" fmla="*/ 5 h 16"/>
              <a:gd name="T60" fmla="*/ 4 w 23"/>
              <a:gd name="T61" fmla="*/ 6 h 16"/>
              <a:gd name="T62" fmla="*/ 4 w 23"/>
              <a:gd name="T63" fmla="*/ 7 h 16"/>
              <a:gd name="T64" fmla="*/ 3 w 23"/>
              <a:gd name="T65" fmla="*/ 8 h 16"/>
              <a:gd name="T66" fmla="*/ 3 w 23"/>
              <a:gd name="T67" fmla="*/ 9 h 16"/>
              <a:gd name="T68" fmla="*/ 1 w 23"/>
              <a:gd name="T69" fmla="*/ 10 h 16"/>
              <a:gd name="T70" fmla="*/ 2 w 23"/>
              <a:gd name="T71" fmla="*/ 11 h 16"/>
              <a:gd name="T72" fmla="*/ 0 w 23"/>
              <a:gd name="T73" fmla="*/ 11 h 16"/>
              <a:gd name="T74" fmla="*/ 0 w 23"/>
              <a:gd name="T75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16">
                <a:moveTo>
                  <a:pt x="1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3" y="14"/>
                  <a:pt x="3" y="14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4"/>
                  <a:pt x="4" y="13"/>
                  <a:pt x="4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5"/>
                  <a:pt x="12" y="16"/>
                  <a:pt x="12" y="15"/>
                </a:cubicBezTo>
                <a:cubicBezTo>
                  <a:pt x="12" y="15"/>
                  <a:pt x="12" y="15"/>
                  <a:pt x="12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4"/>
                  <a:pt x="10" y="14"/>
                  <a:pt x="9" y="14"/>
                </a:cubicBezTo>
                <a:cubicBezTo>
                  <a:pt x="9" y="14"/>
                  <a:pt x="9" y="14"/>
                  <a:pt x="9" y="13"/>
                </a:cubicBezTo>
                <a:cubicBezTo>
                  <a:pt x="9" y="13"/>
                  <a:pt x="8" y="13"/>
                  <a:pt x="8" y="13"/>
                </a:cubicBezTo>
                <a:cubicBezTo>
                  <a:pt x="8" y="13"/>
                  <a:pt x="8" y="12"/>
                  <a:pt x="7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9"/>
                  <a:pt x="8" y="9"/>
                </a:cubicBezTo>
                <a:cubicBezTo>
                  <a:pt x="8" y="9"/>
                  <a:pt x="8" y="8"/>
                  <a:pt x="9" y="8"/>
                </a:cubicBezTo>
                <a:cubicBezTo>
                  <a:pt x="9" y="8"/>
                  <a:pt x="9" y="7"/>
                  <a:pt x="9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4"/>
                  <a:pt x="14" y="4"/>
                  <a:pt x="15" y="4"/>
                </a:cubicBezTo>
                <a:cubicBezTo>
                  <a:pt x="15" y="4"/>
                  <a:pt x="16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1" y="3"/>
                  <a:pt x="21" y="3"/>
                </a:cubicBezTo>
                <a:cubicBezTo>
                  <a:pt x="22" y="3"/>
                  <a:pt x="22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2" y="1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20" y="1"/>
                  <a:pt x="20" y="0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2"/>
                  <a:pt x="18" y="2"/>
                </a:cubicBezTo>
                <a:cubicBezTo>
                  <a:pt x="18" y="2"/>
                  <a:pt x="17" y="2"/>
                  <a:pt x="16" y="2"/>
                </a:cubicBezTo>
                <a:cubicBezTo>
                  <a:pt x="16" y="2"/>
                  <a:pt x="15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4"/>
                  <a:pt x="7" y="4"/>
                </a:cubicBezTo>
                <a:cubicBezTo>
                  <a:pt x="7" y="4"/>
                  <a:pt x="7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4" y="8"/>
                  <a:pt x="4" y="8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2" y="9"/>
                  <a:pt x="2" y="9"/>
                </a:cubicBezTo>
                <a:cubicBezTo>
                  <a:pt x="2" y="9"/>
                  <a:pt x="2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ubicBezTo>
                  <a:pt x="1" y="12"/>
                  <a:pt x="1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1" y="13"/>
                  <a:pt x="1" y="1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2" name="Freeform 259">
            <a:extLst>
              <a:ext uri="{FF2B5EF4-FFF2-40B4-BE49-F238E27FC236}">
                <a16:creationId xmlns:a16="http://schemas.microsoft.com/office/drawing/2014/main" id="{A2F7E7DD-06BE-E741-AC1A-CACC87800C93}"/>
              </a:ext>
            </a:extLst>
          </p:cNvPr>
          <p:cNvSpPr>
            <a:spLocks/>
          </p:cNvSpPr>
          <p:nvPr/>
        </p:nvSpPr>
        <p:spPr bwMode="auto">
          <a:xfrm>
            <a:off x="6199006" y="2665036"/>
            <a:ext cx="271995" cy="175929"/>
          </a:xfrm>
          <a:custGeom>
            <a:avLst/>
            <a:gdLst>
              <a:gd name="T0" fmla="*/ 1 w 21"/>
              <a:gd name="T1" fmla="*/ 7 h 14"/>
              <a:gd name="T2" fmla="*/ 0 w 21"/>
              <a:gd name="T3" fmla="*/ 8 h 14"/>
              <a:gd name="T4" fmla="*/ 0 w 21"/>
              <a:gd name="T5" fmla="*/ 8 h 14"/>
              <a:gd name="T6" fmla="*/ 1 w 21"/>
              <a:gd name="T7" fmla="*/ 8 h 14"/>
              <a:gd name="T8" fmla="*/ 2 w 21"/>
              <a:gd name="T9" fmla="*/ 9 h 14"/>
              <a:gd name="T10" fmla="*/ 2 w 21"/>
              <a:gd name="T11" fmla="*/ 10 h 14"/>
              <a:gd name="T12" fmla="*/ 2 w 21"/>
              <a:gd name="T13" fmla="*/ 11 h 14"/>
              <a:gd name="T14" fmla="*/ 3 w 21"/>
              <a:gd name="T15" fmla="*/ 11 h 14"/>
              <a:gd name="T16" fmla="*/ 4 w 21"/>
              <a:gd name="T17" fmla="*/ 11 h 14"/>
              <a:gd name="T18" fmla="*/ 5 w 21"/>
              <a:gd name="T19" fmla="*/ 11 h 14"/>
              <a:gd name="T20" fmla="*/ 5 w 21"/>
              <a:gd name="T21" fmla="*/ 12 h 14"/>
              <a:gd name="T22" fmla="*/ 5 w 21"/>
              <a:gd name="T23" fmla="*/ 13 h 14"/>
              <a:gd name="T24" fmla="*/ 7 w 21"/>
              <a:gd name="T25" fmla="*/ 13 h 14"/>
              <a:gd name="T26" fmla="*/ 8 w 21"/>
              <a:gd name="T27" fmla="*/ 14 h 14"/>
              <a:gd name="T28" fmla="*/ 9 w 21"/>
              <a:gd name="T29" fmla="*/ 14 h 14"/>
              <a:gd name="T30" fmla="*/ 9 w 21"/>
              <a:gd name="T31" fmla="*/ 14 h 14"/>
              <a:gd name="T32" fmla="*/ 11 w 21"/>
              <a:gd name="T33" fmla="*/ 14 h 14"/>
              <a:gd name="T34" fmla="*/ 11 w 21"/>
              <a:gd name="T35" fmla="*/ 14 h 14"/>
              <a:gd name="T36" fmla="*/ 12 w 21"/>
              <a:gd name="T37" fmla="*/ 13 h 14"/>
              <a:gd name="T38" fmla="*/ 13 w 21"/>
              <a:gd name="T39" fmla="*/ 13 h 14"/>
              <a:gd name="T40" fmla="*/ 15 w 21"/>
              <a:gd name="T41" fmla="*/ 13 h 14"/>
              <a:gd name="T42" fmla="*/ 16 w 21"/>
              <a:gd name="T43" fmla="*/ 13 h 14"/>
              <a:gd name="T44" fmla="*/ 17 w 21"/>
              <a:gd name="T45" fmla="*/ 13 h 14"/>
              <a:gd name="T46" fmla="*/ 18 w 21"/>
              <a:gd name="T47" fmla="*/ 14 h 14"/>
              <a:gd name="T48" fmla="*/ 18 w 21"/>
              <a:gd name="T49" fmla="*/ 13 h 14"/>
              <a:gd name="T50" fmla="*/ 19 w 21"/>
              <a:gd name="T51" fmla="*/ 13 h 14"/>
              <a:gd name="T52" fmla="*/ 19 w 21"/>
              <a:gd name="T53" fmla="*/ 12 h 14"/>
              <a:gd name="T54" fmla="*/ 19 w 21"/>
              <a:gd name="T55" fmla="*/ 11 h 14"/>
              <a:gd name="T56" fmla="*/ 20 w 21"/>
              <a:gd name="T57" fmla="*/ 10 h 14"/>
              <a:gd name="T58" fmla="*/ 21 w 21"/>
              <a:gd name="T59" fmla="*/ 10 h 14"/>
              <a:gd name="T60" fmla="*/ 21 w 21"/>
              <a:gd name="T61" fmla="*/ 9 h 14"/>
              <a:gd name="T62" fmla="*/ 20 w 21"/>
              <a:gd name="T63" fmla="*/ 9 h 14"/>
              <a:gd name="T64" fmla="*/ 20 w 21"/>
              <a:gd name="T65" fmla="*/ 8 h 14"/>
              <a:gd name="T66" fmla="*/ 19 w 21"/>
              <a:gd name="T67" fmla="*/ 9 h 14"/>
              <a:gd name="T68" fmla="*/ 18 w 21"/>
              <a:gd name="T69" fmla="*/ 9 h 14"/>
              <a:gd name="T70" fmla="*/ 17 w 21"/>
              <a:gd name="T71" fmla="*/ 9 h 14"/>
              <a:gd name="T72" fmla="*/ 17 w 21"/>
              <a:gd name="T73" fmla="*/ 8 h 14"/>
              <a:gd name="T74" fmla="*/ 17 w 21"/>
              <a:gd name="T75" fmla="*/ 7 h 14"/>
              <a:gd name="T76" fmla="*/ 16 w 21"/>
              <a:gd name="T77" fmla="*/ 5 h 14"/>
              <a:gd name="T78" fmla="*/ 15 w 21"/>
              <a:gd name="T79" fmla="*/ 4 h 14"/>
              <a:gd name="T80" fmla="*/ 14 w 21"/>
              <a:gd name="T81" fmla="*/ 3 h 14"/>
              <a:gd name="T82" fmla="*/ 14 w 21"/>
              <a:gd name="T83" fmla="*/ 2 h 14"/>
              <a:gd name="T84" fmla="*/ 12 w 21"/>
              <a:gd name="T85" fmla="*/ 0 h 14"/>
              <a:gd name="T86" fmla="*/ 13 w 21"/>
              <a:gd name="T87" fmla="*/ 1 h 14"/>
              <a:gd name="T88" fmla="*/ 12 w 21"/>
              <a:gd name="T89" fmla="*/ 1 h 14"/>
              <a:gd name="T90" fmla="*/ 12 w 21"/>
              <a:gd name="T91" fmla="*/ 1 h 14"/>
              <a:gd name="T92" fmla="*/ 11 w 21"/>
              <a:gd name="T93" fmla="*/ 2 h 14"/>
              <a:gd name="T94" fmla="*/ 10 w 21"/>
              <a:gd name="T95" fmla="*/ 1 h 14"/>
              <a:gd name="T96" fmla="*/ 9 w 21"/>
              <a:gd name="T97" fmla="*/ 2 h 14"/>
              <a:gd name="T98" fmla="*/ 8 w 21"/>
              <a:gd name="T99" fmla="*/ 2 h 14"/>
              <a:gd name="T100" fmla="*/ 7 w 21"/>
              <a:gd name="T101" fmla="*/ 2 h 14"/>
              <a:gd name="T102" fmla="*/ 6 w 21"/>
              <a:gd name="T103" fmla="*/ 2 h 14"/>
              <a:gd name="T104" fmla="*/ 6 w 21"/>
              <a:gd name="T105" fmla="*/ 1 h 14"/>
              <a:gd name="T106" fmla="*/ 5 w 21"/>
              <a:gd name="T107" fmla="*/ 1 h 14"/>
              <a:gd name="T108" fmla="*/ 4 w 21"/>
              <a:gd name="T109" fmla="*/ 2 h 14"/>
              <a:gd name="T110" fmla="*/ 4 w 21"/>
              <a:gd name="T111" fmla="*/ 2 h 14"/>
              <a:gd name="T112" fmla="*/ 3 w 21"/>
              <a:gd name="T113" fmla="*/ 2 h 14"/>
              <a:gd name="T114" fmla="*/ 3 w 21"/>
              <a:gd name="T115" fmla="*/ 3 h 14"/>
              <a:gd name="T116" fmla="*/ 2 w 21"/>
              <a:gd name="T117" fmla="*/ 4 h 14"/>
              <a:gd name="T118" fmla="*/ 1 w 21"/>
              <a:gd name="T119" fmla="*/ 4 h 14"/>
              <a:gd name="T120" fmla="*/ 1 w 21"/>
              <a:gd name="T121" fmla="*/ 6 h 14"/>
              <a:gd name="T122" fmla="*/ 1 w 21"/>
              <a:gd name="T123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" h="14">
                <a:moveTo>
                  <a:pt x="1" y="7"/>
                </a:moveTo>
                <a:cubicBezTo>
                  <a:pt x="1" y="7"/>
                  <a:pt x="1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2" y="11"/>
                  <a:pt x="3" y="11"/>
                  <a:pt x="3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3"/>
                  <a:pt x="7" y="13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4" y="13"/>
                  <a:pt x="15" y="13"/>
                </a:cubicBezTo>
                <a:cubicBezTo>
                  <a:pt x="15" y="13"/>
                  <a:pt x="15" y="13"/>
                  <a:pt x="16" y="13"/>
                </a:cubicBezTo>
                <a:cubicBezTo>
                  <a:pt x="16" y="13"/>
                  <a:pt x="17" y="13"/>
                  <a:pt x="17" y="13"/>
                </a:cubicBezTo>
                <a:cubicBezTo>
                  <a:pt x="17" y="13"/>
                  <a:pt x="17" y="14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9" y="11"/>
                  <a:pt x="18" y="11"/>
                  <a:pt x="19" y="11"/>
                </a:cubicBezTo>
                <a:cubicBezTo>
                  <a:pt x="19" y="10"/>
                  <a:pt x="19" y="11"/>
                  <a:pt x="20" y="10"/>
                </a:cubicBezTo>
                <a:cubicBezTo>
                  <a:pt x="20" y="10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8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6" y="5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2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10" y="1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2" y="6"/>
                  <a:pt x="1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3" name="Freeform 260">
            <a:extLst>
              <a:ext uri="{FF2B5EF4-FFF2-40B4-BE49-F238E27FC236}">
                <a16:creationId xmlns:a16="http://schemas.microsoft.com/office/drawing/2014/main" id="{134124A9-FF43-DE41-ACA1-8253AEE253A3}"/>
              </a:ext>
            </a:extLst>
          </p:cNvPr>
          <p:cNvSpPr>
            <a:spLocks/>
          </p:cNvSpPr>
          <p:nvPr/>
        </p:nvSpPr>
        <p:spPr bwMode="auto">
          <a:xfrm>
            <a:off x="6471001" y="27780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4" name="Freeform 261">
            <a:extLst>
              <a:ext uri="{FF2B5EF4-FFF2-40B4-BE49-F238E27FC236}">
                <a16:creationId xmlns:a16="http://schemas.microsoft.com/office/drawing/2014/main" id="{472DA1D2-D5FD-EC4B-9C4A-54B035AB715D}"/>
              </a:ext>
            </a:extLst>
          </p:cNvPr>
          <p:cNvSpPr>
            <a:spLocks/>
          </p:cNvSpPr>
          <p:nvPr/>
        </p:nvSpPr>
        <p:spPr bwMode="auto">
          <a:xfrm>
            <a:off x="5888970" y="2652072"/>
            <a:ext cx="207325" cy="88890"/>
          </a:xfrm>
          <a:custGeom>
            <a:avLst/>
            <a:gdLst>
              <a:gd name="T0" fmla="*/ 1 w 16"/>
              <a:gd name="T1" fmla="*/ 6 h 7"/>
              <a:gd name="T2" fmla="*/ 3 w 16"/>
              <a:gd name="T3" fmla="*/ 5 h 7"/>
              <a:gd name="T4" fmla="*/ 4 w 16"/>
              <a:gd name="T5" fmla="*/ 6 h 7"/>
              <a:gd name="T6" fmla="*/ 5 w 16"/>
              <a:gd name="T7" fmla="*/ 6 h 7"/>
              <a:gd name="T8" fmla="*/ 7 w 16"/>
              <a:gd name="T9" fmla="*/ 6 h 7"/>
              <a:gd name="T10" fmla="*/ 7 w 16"/>
              <a:gd name="T11" fmla="*/ 7 h 7"/>
              <a:gd name="T12" fmla="*/ 8 w 16"/>
              <a:gd name="T13" fmla="*/ 7 h 7"/>
              <a:gd name="T14" fmla="*/ 9 w 16"/>
              <a:gd name="T15" fmla="*/ 7 h 7"/>
              <a:gd name="T16" fmla="*/ 9 w 16"/>
              <a:gd name="T17" fmla="*/ 7 h 7"/>
              <a:gd name="T18" fmla="*/ 10 w 16"/>
              <a:gd name="T19" fmla="*/ 7 h 7"/>
              <a:gd name="T20" fmla="*/ 11 w 16"/>
              <a:gd name="T21" fmla="*/ 7 h 7"/>
              <a:gd name="T22" fmla="*/ 12 w 16"/>
              <a:gd name="T23" fmla="*/ 6 h 7"/>
              <a:gd name="T24" fmla="*/ 12 w 16"/>
              <a:gd name="T25" fmla="*/ 6 h 7"/>
              <a:gd name="T26" fmla="*/ 13 w 16"/>
              <a:gd name="T27" fmla="*/ 7 h 7"/>
              <a:gd name="T28" fmla="*/ 13 w 16"/>
              <a:gd name="T29" fmla="*/ 6 h 7"/>
              <a:gd name="T30" fmla="*/ 14 w 16"/>
              <a:gd name="T31" fmla="*/ 6 h 7"/>
              <a:gd name="T32" fmla="*/ 14 w 16"/>
              <a:gd name="T33" fmla="*/ 5 h 7"/>
              <a:gd name="T34" fmla="*/ 14 w 16"/>
              <a:gd name="T35" fmla="*/ 5 h 7"/>
              <a:gd name="T36" fmla="*/ 15 w 16"/>
              <a:gd name="T37" fmla="*/ 3 h 7"/>
              <a:gd name="T38" fmla="*/ 15 w 16"/>
              <a:gd name="T39" fmla="*/ 3 h 7"/>
              <a:gd name="T40" fmla="*/ 15 w 16"/>
              <a:gd name="T41" fmla="*/ 2 h 7"/>
              <a:gd name="T42" fmla="*/ 15 w 16"/>
              <a:gd name="T43" fmla="*/ 1 h 7"/>
              <a:gd name="T44" fmla="*/ 15 w 16"/>
              <a:gd name="T45" fmla="*/ 1 h 7"/>
              <a:gd name="T46" fmla="*/ 16 w 16"/>
              <a:gd name="T47" fmla="*/ 0 h 7"/>
              <a:gd name="T48" fmla="*/ 15 w 16"/>
              <a:gd name="T49" fmla="*/ 0 h 7"/>
              <a:gd name="T50" fmla="*/ 14 w 16"/>
              <a:gd name="T51" fmla="*/ 0 h 7"/>
              <a:gd name="T52" fmla="*/ 13 w 16"/>
              <a:gd name="T53" fmla="*/ 0 h 7"/>
              <a:gd name="T54" fmla="*/ 12 w 16"/>
              <a:gd name="T55" fmla="*/ 0 h 7"/>
              <a:gd name="T56" fmla="*/ 10 w 16"/>
              <a:gd name="T57" fmla="*/ 0 h 7"/>
              <a:gd name="T58" fmla="*/ 9 w 16"/>
              <a:gd name="T59" fmla="*/ 0 h 7"/>
              <a:gd name="T60" fmla="*/ 8 w 16"/>
              <a:gd name="T61" fmla="*/ 0 h 7"/>
              <a:gd name="T62" fmla="*/ 7 w 16"/>
              <a:gd name="T63" fmla="*/ 2 h 7"/>
              <a:gd name="T64" fmla="*/ 6 w 16"/>
              <a:gd name="T65" fmla="*/ 2 h 7"/>
              <a:gd name="T66" fmla="*/ 6 w 16"/>
              <a:gd name="T67" fmla="*/ 3 h 7"/>
              <a:gd name="T68" fmla="*/ 6 w 16"/>
              <a:gd name="T69" fmla="*/ 4 h 7"/>
              <a:gd name="T70" fmla="*/ 5 w 16"/>
              <a:gd name="T71" fmla="*/ 4 h 7"/>
              <a:gd name="T72" fmla="*/ 4 w 16"/>
              <a:gd name="T73" fmla="*/ 3 h 7"/>
              <a:gd name="T74" fmla="*/ 3 w 16"/>
              <a:gd name="T75" fmla="*/ 4 h 7"/>
              <a:gd name="T76" fmla="*/ 2 w 16"/>
              <a:gd name="T77" fmla="*/ 4 h 7"/>
              <a:gd name="T78" fmla="*/ 0 w 16"/>
              <a:gd name="T79" fmla="*/ 5 h 7"/>
              <a:gd name="T80" fmla="*/ 0 w 16"/>
              <a:gd name="T81" fmla="*/ 5 h 7"/>
              <a:gd name="T82" fmla="*/ 1 w 16"/>
              <a:gd name="T8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" h="7">
                <a:moveTo>
                  <a:pt x="1" y="6"/>
                </a:moveTo>
                <a:cubicBezTo>
                  <a:pt x="2" y="6"/>
                  <a:pt x="2" y="5"/>
                  <a:pt x="3" y="5"/>
                </a:cubicBezTo>
                <a:cubicBezTo>
                  <a:pt x="3" y="5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7"/>
                  <a:pt x="11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4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1"/>
                  <a:pt x="8" y="1"/>
                  <a:pt x="7" y="2"/>
                </a:cubicBezTo>
                <a:cubicBezTo>
                  <a:pt x="7" y="2"/>
                  <a:pt x="6" y="1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6" y="3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6"/>
                  <a:pt x="1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5" name="Freeform 262">
            <a:extLst>
              <a:ext uri="{FF2B5EF4-FFF2-40B4-BE49-F238E27FC236}">
                <a16:creationId xmlns:a16="http://schemas.microsoft.com/office/drawing/2014/main" id="{BF83002A-A786-FE47-BFF0-177C40F76579}"/>
              </a:ext>
            </a:extLst>
          </p:cNvPr>
          <p:cNvSpPr>
            <a:spLocks/>
          </p:cNvSpPr>
          <p:nvPr/>
        </p:nvSpPr>
        <p:spPr bwMode="auto">
          <a:xfrm>
            <a:off x="6004996" y="2426142"/>
            <a:ext cx="13315" cy="11111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6" name="Freeform 263">
            <a:extLst>
              <a:ext uri="{FF2B5EF4-FFF2-40B4-BE49-F238E27FC236}">
                <a16:creationId xmlns:a16="http://schemas.microsoft.com/office/drawing/2014/main" id="{5CA67F8E-827F-E74E-BA6D-07A95784F50E}"/>
              </a:ext>
            </a:extLst>
          </p:cNvPr>
          <p:cNvSpPr>
            <a:spLocks/>
          </p:cNvSpPr>
          <p:nvPr/>
        </p:nvSpPr>
        <p:spPr bwMode="auto">
          <a:xfrm>
            <a:off x="5850929" y="2866890"/>
            <a:ext cx="24727" cy="50001"/>
          </a:xfrm>
          <a:custGeom>
            <a:avLst/>
            <a:gdLst>
              <a:gd name="T0" fmla="*/ 1 w 2"/>
              <a:gd name="T1" fmla="*/ 3 h 4"/>
              <a:gd name="T2" fmla="*/ 1 w 2"/>
              <a:gd name="T3" fmla="*/ 4 h 4"/>
              <a:gd name="T4" fmla="*/ 1 w 2"/>
              <a:gd name="T5" fmla="*/ 4 h 4"/>
              <a:gd name="T6" fmla="*/ 2 w 2"/>
              <a:gd name="T7" fmla="*/ 4 h 4"/>
              <a:gd name="T8" fmla="*/ 2 w 2"/>
              <a:gd name="T9" fmla="*/ 3 h 4"/>
              <a:gd name="T10" fmla="*/ 2 w 2"/>
              <a:gd name="T11" fmla="*/ 1 h 4"/>
              <a:gd name="T12" fmla="*/ 2 w 2"/>
              <a:gd name="T13" fmla="*/ 1 h 4"/>
              <a:gd name="T14" fmla="*/ 2 w 2"/>
              <a:gd name="T15" fmla="*/ 0 h 4"/>
              <a:gd name="T16" fmla="*/ 1 w 2"/>
              <a:gd name="T17" fmla="*/ 1 h 4"/>
              <a:gd name="T18" fmla="*/ 0 w 2"/>
              <a:gd name="T19" fmla="*/ 1 h 4"/>
              <a:gd name="T20" fmla="*/ 0 w 2"/>
              <a:gd name="T21" fmla="*/ 2 h 4"/>
              <a:gd name="T22" fmla="*/ 0 w 2"/>
              <a:gd name="T23" fmla="*/ 3 h 4"/>
              <a:gd name="T24" fmla="*/ 1 w 2"/>
              <a:gd name="T2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4">
                <a:moveTo>
                  <a:pt x="1" y="3"/>
                </a:moveTo>
                <a:cubicBezTo>
                  <a:pt x="1" y="3"/>
                  <a:pt x="0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7" name="Freeform 264">
            <a:extLst>
              <a:ext uri="{FF2B5EF4-FFF2-40B4-BE49-F238E27FC236}">
                <a16:creationId xmlns:a16="http://schemas.microsoft.com/office/drawing/2014/main" id="{01306CC2-277F-0943-A891-FD34738591FF}"/>
              </a:ext>
            </a:extLst>
          </p:cNvPr>
          <p:cNvSpPr>
            <a:spLocks/>
          </p:cNvSpPr>
          <p:nvPr/>
        </p:nvSpPr>
        <p:spPr bwMode="auto">
          <a:xfrm>
            <a:off x="6134336" y="2426142"/>
            <a:ext cx="77985" cy="62964"/>
          </a:xfrm>
          <a:custGeom>
            <a:avLst/>
            <a:gdLst>
              <a:gd name="T0" fmla="*/ 2 w 6"/>
              <a:gd name="T1" fmla="*/ 3 h 5"/>
              <a:gd name="T2" fmla="*/ 3 w 6"/>
              <a:gd name="T3" fmla="*/ 3 h 5"/>
              <a:gd name="T4" fmla="*/ 3 w 6"/>
              <a:gd name="T5" fmla="*/ 3 h 5"/>
              <a:gd name="T6" fmla="*/ 4 w 6"/>
              <a:gd name="T7" fmla="*/ 4 h 5"/>
              <a:gd name="T8" fmla="*/ 6 w 6"/>
              <a:gd name="T9" fmla="*/ 4 h 5"/>
              <a:gd name="T10" fmla="*/ 6 w 6"/>
              <a:gd name="T11" fmla="*/ 4 h 5"/>
              <a:gd name="T12" fmla="*/ 5 w 6"/>
              <a:gd name="T13" fmla="*/ 3 h 5"/>
              <a:gd name="T14" fmla="*/ 5 w 6"/>
              <a:gd name="T15" fmla="*/ 2 h 5"/>
              <a:gd name="T16" fmla="*/ 5 w 6"/>
              <a:gd name="T17" fmla="*/ 1 h 5"/>
              <a:gd name="T18" fmla="*/ 4 w 6"/>
              <a:gd name="T19" fmla="*/ 1 h 5"/>
              <a:gd name="T20" fmla="*/ 3 w 6"/>
              <a:gd name="T21" fmla="*/ 0 h 5"/>
              <a:gd name="T22" fmla="*/ 3 w 6"/>
              <a:gd name="T23" fmla="*/ 0 h 5"/>
              <a:gd name="T24" fmla="*/ 2 w 6"/>
              <a:gd name="T25" fmla="*/ 1 h 5"/>
              <a:gd name="T26" fmla="*/ 1 w 6"/>
              <a:gd name="T27" fmla="*/ 1 h 5"/>
              <a:gd name="T28" fmla="*/ 0 w 6"/>
              <a:gd name="T29" fmla="*/ 2 h 5"/>
              <a:gd name="T30" fmla="*/ 0 w 6"/>
              <a:gd name="T31" fmla="*/ 3 h 5"/>
              <a:gd name="T32" fmla="*/ 1 w 6"/>
              <a:gd name="T33" fmla="*/ 3 h 5"/>
              <a:gd name="T34" fmla="*/ 2 w 6"/>
              <a:gd name="T3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5">
                <a:moveTo>
                  <a:pt x="2" y="3"/>
                </a:move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8" name="Freeform 265">
            <a:extLst>
              <a:ext uri="{FF2B5EF4-FFF2-40B4-BE49-F238E27FC236}">
                <a16:creationId xmlns:a16="http://schemas.microsoft.com/office/drawing/2014/main" id="{6A4DA017-6232-6140-B4DE-C54EC65EB7FE}"/>
              </a:ext>
            </a:extLst>
          </p:cNvPr>
          <p:cNvSpPr>
            <a:spLocks/>
          </p:cNvSpPr>
          <p:nvPr/>
        </p:nvSpPr>
        <p:spPr bwMode="auto">
          <a:xfrm>
            <a:off x="6185692" y="2903928"/>
            <a:ext cx="207325" cy="151854"/>
          </a:xfrm>
          <a:custGeom>
            <a:avLst/>
            <a:gdLst>
              <a:gd name="T0" fmla="*/ 11 w 16"/>
              <a:gd name="T1" fmla="*/ 12 h 12"/>
              <a:gd name="T2" fmla="*/ 11 w 16"/>
              <a:gd name="T3" fmla="*/ 11 h 12"/>
              <a:gd name="T4" fmla="*/ 9 w 16"/>
              <a:gd name="T5" fmla="*/ 10 h 12"/>
              <a:gd name="T6" fmla="*/ 11 w 16"/>
              <a:gd name="T7" fmla="*/ 10 h 12"/>
              <a:gd name="T8" fmla="*/ 10 w 16"/>
              <a:gd name="T9" fmla="*/ 8 h 12"/>
              <a:gd name="T10" fmla="*/ 9 w 16"/>
              <a:gd name="T11" fmla="*/ 8 h 12"/>
              <a:gd name="T12" fmla="*/ 8 w 16"/>
              <a:gd name="T13" fmla="*/ 7 h 12"/>
              <a:gd name="T14" fmla="*/ 7 w 16"/>
              <a:gd name="T15" fmla="*/ 6 h 12"/>
              <a:gd name="T16" fmla="*/ 7 w 16"/>
              <a:gd name="T17" fmla="*/ 4 h 12"/>
              <a:gd name="T18" fmla="*/ 9 w 16"/>
              <a:gd name="T19" fmla="*/ 5 h 12"/>
              <a:gd name="T20" fmla="*/ 9 w 16"/>
              <a:gd name="T21" fmla="*/ 5 h 12"/>
              <a:gd name="T22" fmla="*/ 10 w 16"/>
              <a:gd name="T23" fmla="*/ 4 h 12"/>
              <a:gd name="T24" fmla="*/ 11 w 16"/>
              <a:gd name="T25" fmla="*/ 3 h 12"/>
              <a:gd name="T26" fmla="*/ 13 w 16"/>
              <a:gd name="T27" fmla="*/ 3 h 12"/>
              <a:gd name="T28" fmla="*/ 15 w 16"/>
              <a:gd name="T29" fmla="*/ 4 h 12"/>
              <a:gd name="T30" fmla="*/ 15 w 16"/>
              <a:gd name="T31" fmla="*/ 2 h 12"/>
              <a:gd name="T32" fmla="*/ 15 w 16"/>
              <a:gd name="T33" fmla="*/ 1 h 12"/>
              <a:gd name="T34" fmla="*/ 15 w 16"/>
              <a:gd name="T35" fmla="*/ 0 h 12"/>
              <a:gd name="T36" fmla="*/ 14 w 16"/>
              <a:gd name="T37" fmla="*/ 1 h 12"/>
              <a:gd name="T38" fmla="*/ 13 w 16"/>
              <a:gd name="T39" fmla="*/ 2 h 12"/>
              <a:gd name="T40" fmla="*/ 11 w 16"/>
              <a:gd name="T41" fmla="*/ 1 h 12"/>
              <a:gd name="T42" fmla="*/ 9 w 16"/>
              <a:gd name="T43" fmla="*/ 1 h 12"/>
              <a:gd name="T44" fmla="*/ 7 w 16"/>
              <a:gd name="T45" fmla="*/ 2 h 12"/>
              <a:gd name="T46" fmla="*/ 6 w 16"/>
              <a:gd name="T47" fmla="*/ 2 h 12"/>
              <a:gd name="T48" fmla="*/ 3 w 16"/>
              <a:gd name="T49" fmla="*/ 3 h 12"/>
              <a:gd name="T50" fmla="*/ 2 w 16"/>
              <a:gd name="T51" fmla="*/ 5 h 12"/>
              <a:gd name="T52" fmla="*/ 0 w 16"/>
              <a:gd name="T53" fmla="*/ 7 h 12"/>
              <a:gd name="T54" fmla="*/ 1 w 16"/>
              <a:gd name="T55" fmla="*/ 7 h 12"/>
              <a:gd name="T56" fmla="*/ 2 w 16"/>
              <a:gd name="T57" fmla="*/ 8 h 12"/>
              <a:gd name="T58" fmla="*/ 4 w 16"/>
              <a:gd name="T59" fmla="*/ 10 h 12"/>
              <a:gd name="T60" fmla="*/ 5 w 16"/>
              <a:gd name="T61" fmla="*/ 10 h 12"/>
              <a:gd name="T62" fmla="*/ 7 w 16"/>
              <a:gd name="T63" fmla="*/ 10 h 12"/>
              <a:gd name="T64" fmla="*/ 8 w 16"/>
              <a:gd name="T65" fmla="*/ 11 h 12"/>
              <a:gd name="T66" fmla="*/ 9 w 16"/>
              <a:gd name="T67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" h="12">
                <a:moveTo>
                  <a:pt x="10" y="12"/>
                </a:moveTo>
                <a:cubicBezTo>
                  <a:pt x="10" y="12"/>
                  <a:pt x="11" y="12"/>
                  <a:pt x="11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"/>
                  <a:pt x="11" y="10"/>
                  <a:pt x="10" y="10"/>
                </a:cubicBezTo>
                <a:cubicBezTo>
                  <a:pt x="10" y="10"/>
                  <a:pt x="10" y="10"/>
                  <a:pt x="9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0" y="9"/>
                  <a:pt x="10" y="8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8" y="3"/>
                  <a:pt x="8" y="4"/>
                  <a:pt x="8" y="4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2"/>
                </a:cubicBezTo>
                <a:cubicBezTo>
                  <a:pt x="15" y="2"/>
                  <a:pt x="16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5" y="1"/>
                  <a:pt x="14" y="1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3"/>
                  <a:pt x="5" y="2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3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9" name="Freeform 266">
            <a:extLst>
              <a:ext uri="{FF2B5EF4-FFF2-40B4-BE49-F238E27FC236}">
                <a16:creationId xmlns:a16="http://schemas.microsoft.com/office/drawing/2014/main" id="{1E695B66-6DFF-AD4F-A009-EFA62FABD057}"/>
              </a:ext>
            </a:extLst>
          </p:cNvPr>
          <p:cNvSpPr>
            <a:spLocks/>
          </p:cNvSpPr>
          <p:nvPr/>
        </p:nvSpPr>
        <p:spPr bwMode="auto">
          <a:xfrm>
            <a:off x="5462909" y="2576145"/>
            <a:ext cx="361391" cy="316672"/>
          </a:xfrm>
          <a:custGeom>
            <a:avLst/>
            <a:gdLst>
              <a:gd name="T0" fmla="*/ 12 w 28"/>
              <a:gd name="T1" fmla="*/ 23 h 25"/>
              <a:gd name="T2" fmla="*/ 14 w 28"/>
              <a:gd name="T3" fmla="*/ 24 h 25"/>
              <a:gd name="T4" fmla="*/ 16 w 28"/>
              <a:gd name="T5" fmla="*/ 25 h 25"/>
              <a:gd name="T6" fmla="*/ 17 w 28"/>
              <a:gd name="T7" fmla="*/ 24 h 25"/>
              <a:gd name="T8" fmla="*/ 17 w 28"/>
              <a:gd name="T9" fmla="*/ 24 h 25"/>
              <a:gd name="T10" fmla="*/ 19 w 28"/>
              <a:gd name="T11" fmla="*/ 22 h 25"/>
              <a:gd name="T12" fmla="*/ 22 w 28"/>
              <a:gd name="T13" fmla="*/ 22 h 25"/>
              <a:gd name="T14" fmla="*/ 23 w 28"/>
              <a:gd name="T15" fmla="*/ 23 h 25"/>
              <a:gd name="T16" fmla="*/ 25 w 28"/>
              <a:gd name="T17" fmla="*/ 22 h 25"/>
              <a:gd name="T18" fmla="*/ 28 w 28"/>
              <a:gd name="T19" fmla="*/ 21 h 25"/>
              <a:gd name="T20" fmla="*/ 28 w 28"/>
              <a:gd name="T21" fmla="*/ 19 h 25"/>
              <a:gd name="T22" fmla="*/ 26 w 28"/>
              <a:gd name="T23" fmla="*/ 19 h 25"/>
              <a:gd name="T24" fmla="*/ 27 w 28"/>
              <a:gd name="T25" fmla="*/ 17 h 25"/>
              <a:gd name="T26" fmla="*/ 27 w 28"/>
              <a:gd name="T27" fmla="*/ 16 h 25"/>
              <a:gd name="T28" fmla="*/ 27 w 28"/>
              <a:gd name="T29" fmla="*/ 15 h 25"/>
              <a:gd name="T30" fmla="*/ 26 w 28"/>
              <a:gd name="T31" fmla="*/ 13 h 25"/>
              <a:gd name="T32" fmla="*/ 26 w 28"/>
              <a:gd name="T33" fmla="*/ 11 h 25"/>
              <a:gd name="T34" fmla="*/ 27 w 28"/>
              <a:gd name="T35" fmla="*/ 9 h 25"/>
              <a:gd name="T36" fmla="*/ 27 w 28"/>
              <a:gd name="T37" fmla="*/ 6 h 25"/>
              <a:gd name="T38" fmla="*/ 27 w 28"/>
              <a:gd name="T39" fmla="*/ 4 h 25"/>
              <a:gd name="T40" fmla="*/ 24 w 28"/>
              <a:gd name="T41" fmla="*/ 3 h 25"/>
              <a:gd name="T42" fmla="*/ 24 w 28"/>
              <a:gd name="T43" fmla="*/ 2 h 25"/>
              <a:gd name="T44" fmla="*/ 22 w 28"/>
              <a:gd name="T45" fmla="*/ 2 h 25"/>
              <a:gd name="T46" fmla="*/ 18 w 28"/>
              <a:gd name="T47" fmla="*/ 2 h 25"/>
              <a:gd name="T48" fmla="*/ 16 w 28"/>
              <a:gd name="T49" fmla="*/ 1 h 25"/>
              <a:gd name="T50" fmla="*/ 16 w 28"/>
              <a:gd name="T51" fmla="*/ 0 h 25"/>
              <a:gd name="T52" fmla="*/ 14 w 28"/>
              <a:gd name="T53" fmla="*/ 0 h 25"/>
              <a:gd name="T54" fmla="*/ 14 w 28"/>
              <a:gd name="T55" fmla="*/ 2 h 25"/>
              <a:gd name="T56" fmla="*/ 12 w 28"/>
              <a:gd name="T57" fmla="*/ 3 h 25"/>
              <a:gd name="T58" fmla="*/ 12 w 28"/>
              <a:gd name="T59" fmla="*/ 4 h 25"/>
              <a:gd name="T60" fmla="*/ 11 w 28"/>
              <a:gd name="T61" fmla="*/ 5 h 25"/>
              <a:gd name="T62" fmla="*/ 9 w 28"/>
              <a:gd name="T63" fmla="*/ 5 h 25"/>
              <a:gd name="T64" fmla="*/ 8 w 28"/>
              <a:gd name="T65" fmla="*/ 4 h 25"/>
              <a:gd name="T66" fmla="*/ 6 w 28"/>
              <a:gd name="T67" fmla="*/ 4 h 25"/>
              <a:gd name="T68" fmla="*/ 6 w 28"/>
              <a:gd name="T69" fmla="*/ 5 h 25"/>
              <a:gd name="T70" fmla="*/ 7 w 28"/>
              <a:gd name="T71" fmla="*/ 7 h 25"/>
              <a:gd name="T72" fmla="*/ 5 w 28"/>
              <a:gd name="T73" fmla="*/ 7 h 25"/>
              <a:gd name="T74" fmla="*/ 4 w 28"/>
              <a:gd name="T75" fmla="*/ 6 h 25"/>
              <a:gd name="T76" fmla="*/ 2 w 28"/>
              <a:gd name="T77" fmla="*/ 7 h 25"/>
              <a:gd name="T78" fmla="*/ 0 w 28"/>
              <a:gd name="T79" fmla="*/ 7 h 25"/>
              <a:gd name="T80" fmla="*/ 0 w 28"/>
              <a:gd name="T81" fmla="*/ 8 h 25"/>
              <a:gd name="T82" fmla="*/ 1 w 28"/>
              <a:gd name="T83" fmla="*/ 9 h 25"/>
              <a:gd name="T84" fmla="*/ 2 w 28"/>
              <a:gd name="T85" fmla="*/ 9 h 25"/>
              <a:gd name="T86" fmla="*/ 4 w 28"/>
              <a:gd name="T87" fmla="*/ 10 h 25"/>
              <a:gd name="T88" fmla="*/ 5 w 28"/>
              <a:gd name="T89" fmla="*/ 11 h 25"/>
              <a:gd name="T90" fmla="*/ 6 w 28"/>
              <a:gd name="T91" fmla="*/ 12 h 25"/>
              <a:gd name="T92" fmla="*/ 7 w 28"/>
              <a:gd name="T93" fmla="*/ 13 h 25"/>
              <a:gd name="T94" fmla="*/ 8 w 28"/>
              <a:gd name="T95" fmla="*/ 15 h 25"/>
              <a:gd name="T96" fmla="*/ 8 w 28"/>
              <a:gd name="T97" fmla="*/ 17 h 25"/>
              <a:gd name="T98" fmla="*/ 7 w 28"/>
              <a:gd name="T99" fmla="*/ 20 h 25"/>
              <a:gd name="T100" fmla="*/ 7 w 28"/>
              <a:gd name="T101" fmla="*/ 21 h 25"/>
              <a:gd name="T102" fmla="*/ 8 w 28"/>
              <a:gd name="T103" fmla="*/ 22 h 25"/>
              <a:gd name="T104" fmla="*/ 9 w 28"/>
              <a:gd name="T105" fmla="*/ 23 h 25"/>
              <a:gd name="T106" fmla="*/ 11 w 28"/>
              <a:gd name="T107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" h="25">
                <a:moveTo>
                  <a:pt x="11" y="23"/>
                </a:moveTo>
                <a:cubicBezTo>
                  <a:pt x="11" y="23"/>
                  <a:pt x="12" y="23"/>
                  <a:pt x="12" y="23"/>
                </a:cubicBezTo>
                <a:cubicBezTo>
                  <a:pt x="12" y="23"/>
                  <a:pt x="13" y="23"/>
                  <a:pt x="13" y="23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4" y="24"/>
                  <a:pt x="15" y="24"/>
                </a:cubicBezTo>
                <a:cubicBezTo>
                  <a:pt x="15" y="25"/>
                  <a:pt x="15" y="24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5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7" y="24"/>
                  <a:pt x="17" y="24"/>
                </a:cubicBezTo>
                <a:cubicBezTo>
                  <a:pt x="17" y="23"/>
                  <a:pt x="17" y="23"/>
                  <a:pt x="18" y="22"/>
                </a:cubicBezTo>
                <a:cubicBezTo>
                  <a:pt x="18" y="22"/>
                  <a:pt x="18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1" y="22"/>
                  <a:pt x="21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0"/>
                  <a:pt x="28" y="20"/>
                  <a:pt x="28" y="19"/>
                </a:cubicBezTo>
                <a:cubicBezTo>
                  <a:pt x="27" y="19"/>
                  <a:pt x="27" y="20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8"/>
                  <a:pt x="26" y="18"/>
                  <a:pt x="27" y="18"/>
                </a:cubicBezTo>
                <a:cubicBezTo>
                  <a:pt x="27" y="17"/>
                  <a:pt x="27" y="18"/>
                  <a:pt x="27" y="17"/>
                </a:cubicBezTo>
                <a:cubicBezTo>
                  <a:pt x="27" y="17"/>
                  <a:pt x="27" y="17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4"/>
                  <a:pt x="27" y="14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6" y="13"/>
                  <a:pt x="26" y="12"/>
                </a:cubicBezTo>
                <a:cubicBezTo>
                  <a:pt x="25" y="12"/>
                  <a:pt x="25" y="12"/>
                  <a:pt x="26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7" y="10"/>
                  <a:pt x="27" y="9"/>
                </a:cubicBezTo>
                <a:cubicBezTo>
                  <a:pt x="27" y="9"/>
                  <a:pt x="27" y="9"/>
                  <a:pt x="27" y="8"/>
                </a:cubicBezTo>
                <a:cubicBezTo>
                  <a:pt x="27" y="8"/>
                  <a:pt x="27" y="7"/>
                  <a:pt x="27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3"/>
                  <a:pt x="26" y="3"/>
                  <a:pt x="26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4" y="3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2" y="2"/>
                </a:cubicBezTo>
                <a:cubicBezTo>
                  <a:pt x="21" y="2"/>
                  <a:pt x="21" y="2"/>
                  <a:pt x="20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2" y="3"/>
                  <a:pt x="11" y="3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2" y="5"/>
                  <a:pt x="12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5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5" y="7"/>
                </a:cubicBezTo>
                <a:cubicBezTo>
                  <a:pt x="5" y="7"/>
                  <a:pt x="5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6"/>
                  <a:pt x="3" y="6"/>
                  <a:pt x="3" y="6"/>
                </a:cubicBezTo>
                <a:cubicBezTo>
                  <a:pt x="3" y="6"/>
                  <a:pt x="2" y="7"/>
                  <a:pt x="2" y="7"/>
                </a:cubicBezTo>
                <a:cubicBezTo>
                  <a:pt x="1" y="7"/>
                  <a:pt x="1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0"/>
                  <a:pt x="4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5" y="11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3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4"/>
                  <a:pt x="7" y="14"/>
                  <a:pt x="8" y="15"/>
                </a:cubicBezTo>
                <a:cubicBezTo>
                  <a:pt x="8" y="15"/>
                  <a:pt x="8" y="15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8"/>
                  <a:pt x="7" y="18"/>
                  <a:pt x="7" y="19"/>
                </a:cubicBezTo>
                <a:cubicBezTo>
                  <a:pt x="7" y="19"/>
                  <a:pt x="7" y="19"/>
                  <a:pt x="7" y="20"/>
                </a:cubicBezTo>
                <a:cubicBezTo>
                  <a:pt x="7" y="20"/>
                  <a:pt x="7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8" y="22"/>
                </a:cubicBezTo>
                <a:cubicBezTo>
                  <a:pt x="8" y="22"/>
                  <a:pt x="8" y="22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1" y="23"/>
                  <a:pt x="11" y="2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0" name="Freeform 267">
            <a:extLst>
              <a:ext uri="{FF2B5EF4-FFF2-40B4-BE49-F238E27FC236}">
                <a16:creationId xmlns:a16="http://schemas.microsoft.com/office/drawing/2014/main" id="{34FD6901-2760-0148-B56A-5DDF99160FBC}"/>
              </a:ext>
            </a:extLst>
          </p:cNvPr>
          <p:cNvSpPr>
            <a:spLocks/>
          </p:cNvSpPr>
          <p:nvPr/>
        </p:nvSpPr>
        <p:spPr bwMode="auto">
          <a:xfrm>
            <a:off x="6238950" y="3042819"/>
            <a:ext cx="64670" cy="62964"/>
          </a:xfrm>
          <a:custGeom>
            <a:avLst/>
            <a:gdLst>
              <a:gd name="T0" fmla="*/ 5 w 5"/>
              <a:gd name="T1" fmla="*/ 2 h 5"/>
              <a:gd name="T2" fmla="*/ 5 w 5"/>
              <a:gd name="T3" fmla="*/ 1 h 5"/>
              <a:gd name="T4" fmla="*/ 4 w 5"/>
              <a:gd name="T5" fmla="*/ 0 h 5"/>
              <a:gd name="T6" fmla="*/ 3 w 5"/>
              <a:gd name="T7" fmla="*/ 0 h 5"/>
              <a:gd name="T8" fmla="*/ 2 w 5"/>
              <a:gd name="T9" fmla="*/ 0 h 5"/>
              <a:gd name="T10" fmla="*/ 1 w 5"/>
              <a:gd name="T11" fmla="*/ 0 h 5"/>
              <a:gd name="T12" fmla="*/ 0 w 5"/>
              <a:gd name="T13" fmla="*/ 0 h 5"/>
              <a:gd name="T14" fmla="*/ 0 w 5"/>
              <a:gd name="T15" fmla="*/ 1 h 5"/>
              <a:gd name="T16" fmla="*/ 0 w 5"/>
              <a:gd name="T17" fmla="*/ 1 h 5"/>
              <a:gd name="T18" fmla="*/ 1 w 5"/>
              <a:gd name="T19" fmla="*/ 2 h 5"/>
              <a:gd name="T20" fmla="*/ 1 w 5"/>
              <a:gd name="T21" fmla="*/ 3 h 5"/>
              <a:gd name="T22" fmla="*/ 2 w 5"/>
              <a:gd name="T23" fmla="*/ 4 h 5"/>
              <a:gd name="T24" fmla="*/ 3 w 5"/>
              <a:gd name="T25" fmla="*/ 3 h 5"/>
              <a:gd name="T26" fmla="*/ 3 w 5"/>
              <a:gd name="T27" fmla="*/ 4 h 5"/>
              <a:gd name="T28" fmla="*/ 3 w 5"/>
              <a:gd name="T29" fmla="*/ 5 h 5"/>
              <a:gd name="T30" fmla="*/ 3 w 5"/>
              <a:gd name="T31" fmla="*/ 4 h 5"/>
              <a:gd name="T32" fmla="*/ 4 w 5"/>
              <a:gd name="T33" fmla="*/ 4 h 5"/>
              <a:gd name="T34" fmla="*/ 5 w 5"/>
              <a:gd name="T35" fmla="*/ 5 h 5"/>
              <a:gd name="T36" fmla="*/ 5 w 5"/>
              <a:gd name="T37" fmla="*/ 4 h 5"/>
              <a:gd name="T38" fmla="*/ 5 w 5"/>
              <a:gd name="T39" fmla="*/ 3 h 5"/>
              <a:gd name="T40" fmla="*/ 4 w 5"/>
              <a:gd name="T41" fmla="*/ 2 h 5"/>
              <a:gd name="T42" fmla="*/ 5 w 5"/>
              <a:gd name="T4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5">
                <a:moveTo>
                  <a:pt x="5" y="2"/>
                </a:moveTo>
                <a:cubicBezTo>
                  <a:pt x="5" y="2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4" y="5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5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1" name="Freeform 268">
            <a:extLst>
              <a:ext uri="{FF2B5EF4-FFF2-40B4-BE49-F238E27FC236}">
                <a16:creationId xmlns:a16="http://schemas.microsoft.com/office/drawing/2014/main" id="{709F14FA-DC9B-EE44-B2FE-9BD2A61BB771}"/>
              </a:ext>
            </a:extLst>
          </p:cNvPr>
          <p:cNvSpPr>
            <a:spLocks/>
          </p:cNvSpPr>
          <p:nvPr/>
        </p:nvSpPr>
        <p:spPr bwMode="auto">
          <a:xfrm>
            <a:off x="6341661" y="3042819"/>
            <a:ext cx="13315" cy="12964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2" name="Freeform 269">
            <a:extLst>
              <a:ext uri="{FF2B5EF4-FFF2-40B4-BE49-F238E27FC236}">
                <a16:creationId xmlns:a16="http://schemas.microsoft.com/office/drawing/2014/main" id="{BE38044F-24CB-D346-BFD6-99E0805ACCB1}"/>
              </a:ext>
            </a:extLst>
          </p:cNvPr>
          <p:cNvSpPr>
            <a:spLocks/>
          </p:cNvSpPr>
          <p:nvPr/>
        </p:nvSpPr>
        <p:spPr bwMode="auto">
          <a:xfrm>
            <a:off x="6328346" y="3081708"/>
            <a:ext cx="26629" cy="12964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1 w 2"/>
              <a:gd name="T5" fmla="*/ 1 h 1"/>
              <a:gd name="T6" fmla="*/ 2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3" name="Freeform 270">
            <a:extLst>
              <a:ext uri="{FF2B5EF4-FFF2-40B4-BE49-F238E27FC236}">
                <a16:creationId xmlns:a16="http://schemas.microsoft.com/office/drawing/2014/main" id="{54881F73-037D-3040-8D48-0B3A05608CED}"/>
              </a:ext>
            </a:extLst>
          </p:cNvPr>
          <p:cNvSpPr>
            <a:spLocks/>
          </p:cNvSpPr>
          <p:nvPr/>
        </p:nvSpPr>
        <p:spPr bwMode="auto">
          <a:xfrm>
            <a:off x="6368290" y="3094672"/>
            <a:ext cx="11412" cy="11111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4" name="Freeform 271">
            <a:extLst>
              <a:ext uri="{FF2B5EF4-FFF2-40B4-BE49-F238E27FC236}">
                <a16:creationId xmlns:a16="http://schemas.microsoft.com/office/drawing/2014/main" id="{1750B238-455B-6D4D-95D9-D8E6083F7F0B}"/>
              </a:ext>
            </a:extLst>
          </p:cNvPr>
          <p:cNvSpPr>
            <a:spLocks/>
          </p:cNvSpPr>
          <p:nvPr/>
        </p:nvSpPr>
        <p:spPr bwMode="auto">
          <a:xfrm>
            <a:off x="6315032" y="3118746"/>
            <a:ext cx="77985" cy="50001"/>
          </a:xfrm>
          <a:custGeom>
            <a:avLst/>
            <a:gdLst>
              <a:gd name="T0" fmla="*/ 1 w 6"/>
              <a:gd name="T1" fmla="*/ 2 h 4"/>
              <a:gd name="T2" fmla="*/ 2 w 6"/>
              <a:gd name="T3" fmla="*/ 2 h 4"/>
              <a:gd name="T4" fmla="*/ 3 w 6"/>
              <a:gd name="T5" fmla="*/ 3 h 4"/>
              <a:gd name="T6" fmla="*/ 4 w 6"/>
              <a:gd name="T7" fmla="*/ 3 h 4"/>
              <a:gd name="T8" fmla="*/ 5 w 6"/>
              <a:gd name="T9" fmla="*/ 3 h 4"/>
              <a:gd name="T10" fmla="*/ 6 w 6"/>
              <a:gd name="T11" fmla="*/ 3 h 4"/>
              <a:gd name="T12" fmla="*/ 6 w 6"/>
              <a:gd name="T13" fmla="*/ 3 h 4"/>
              <a:gd name="T14" fmla="*/ 6 w 6"/>
              <a:gd name="T15" fmla="*/ 2 h 4"/>
              <a:gd name="T16" fmla="*/ 5 w 6"/>
              <a:gd name="T17" fmla="*/ 1 h 4"/>
              <a:gd name="T18" fmla="*/ 4 w 6"/>
              <a:gd name="T19" fmla="*/ 1 h 4"/>
              <a:gd name="T20" fmla="*/ 3 w 6"/>
              <a:gd name="T21" fmla="*/ 1 h 4"/>
              <a:gd name="T22" fmla="*/ 3 w 6"/>
              <a:gd name="T23" fmla="*/ 2 h 4"/>
              <a:gd name="T24" fmla="*/ 2 w 6"/>
              <a:gd name="T25" fmla="*/ 1 h 4"/>
              <a:gd name="T26" fmla="*/ 1 w 6"/>
              <a:gd name="T27" fmla="*/ 1 h 4"/>
              <a:gd name="T28" fmla="*/ 0 w 6"/>
              <a:gd name="T29" fmla="*/ 1 h 4"/>
              <a:gd name="T30" fmla="*/ 0 w 6"/>
              <a:gd name="T31" fmla="*/ 1 h 4"/>
              <a:gd name="T32" fmla="*/ 0 w 6"/>
              <a:gd name="T33" fmla="*/ 2 h 4"/>
              <a:gd name="T34" fmla="*/ 1 w 6"/>
              <a:gd name="T3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4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4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5" name="Freeform 272">
            <a:extLst>
              <a:ext uri="{FF2B5EF4-FFF2-40B4-BE49-F238E27FC236}">
                <a16:creationId xmlns:a16="http://schemas.microsoft.com/office/drawing/2014/main" id="{19886AA7-2882-1643-8AA3-BF61A9785A76}"/>
              </a:ext>
            </a:extLst>
          </p:cNvPr>
          <p:cNvSpPr>
            <a:spLocks/>
          </p:cNvSpPr>
          <p:nvPr/>
        </p:nvSpPr>
        <p:spPr bwMode="auto">
          <a:xfrm>
            <a:off x="6691640" y="3068746"/>
            <a:ext cx="205422" cy="188892"/>
          </a:xfrm>
          <a:custGeom>
            <a:avLst/>
            <a:gdLst>
              <a:gd name="T0" fmla="*/ 0 w 16"/>
              <a:gd name="T1" fmla="*/ 11 h 15"/>
              <a:gd name="T2" fmla="*/ 0 w 16"/>
              <a:gd name="T3" fmla="*/ 12 h 15"/>
              <a:gd name="T4" fmla="*/ 0 w 16"/>
              <a:gd name="T5" fmla="*/ 12 h 15"/>
              <a:gd name="T6" fmla="*/ 1 w 16"/>
              <a:gd name="T7" fmla="*/ 13 h 15"/>
              <a:gd name="T8" fmla="*/ 1 w 16"/>
              <a:gd name="T9" fmla="*/ 13 h 15"/>
              <a:gd name="T10" fmla="*/ 2 w 16"/>
              <a:gd name="T11" fmla="*/ 13 h 15"/>
              <a:gd name="T12" fmla="*/ 3 w 16"/>
              <a:gd name="T13" fmla="*/ 14 h 15"/>
              <a:gd name="T14" fmla="*/ 4 w 16"/>
              <a:gd name="T15" fmla="*/ 15 h 15"/>
              <a:gd name="T16" fmla="*/ 5 w 16"/>
              <a:gd name="T17" fmla="*/ 14 h 15"/>
              <a:gd name="T18" fmla="*/ 6 w 16"/>
              <a:gd name="T19" fmla="*/ 13 h 15"/>
              <a:gd name="T20" fmla="*/ 8 w 16"/>
              <a:gd name="T21" fmla="*/ 12 h 15"/>
              <a:gd name="T22" fmla="*/ 9 w 16"/>
              <a:gd name="T23" fmla="*/ 11 h 15"/>
              <a:gd name="T24" fmla="*/ 9 w 16"/>
              <a:gd name="T25" fmla="*/ 11 h 15"/>
              <a:gd name="T26" fmla="*/ 10 w 16"/>
              <a:gd name="T27" fmla="*/ 10 h 15"/>
              <a:gd name="T28" fmla="*/ 11 w 16"/>
              <a:gd name="T29" fmla="*/ 10 h 15"/>
              <a:gd name="T30" fmla="*/ 11 w 16"/>
              <a:gd name="T31" fmla="*/ 9 h 15"/>
              <a:gd name="T32" fmla="*/ 13 w 16"/>
              <a:gd name="T33" fmla="*/ 9 h 15"/>
              <a:gd name="T34" fmla="*/ 13 w 16"/>
              <a:gd name="T35" fmla="*/ 8 h 15"/>
              <a:gd name="T36" fmla="*/ 13 w 16"/>
              <a:gd name="T37" fmla="*/ 6 h 15"/>
              <a:gd name="T38" fmla="*/ 13 w 16"/>
              <a:gd name="T39" fmla="*/ 5 h 15"/>
              <a:gd name="T40" fmla="*/ 13 w 16"/>
              <a:gd name="T41" fmla="*/ 3 h 15"/>
              <a:gd name="T42" fmla="*/ 14 w 16"/>
              <a:gd name="T43" fmla="*/ 2 h 15"/>
              <a:gd name="T44" fmla="*/ 15 w 16"/>
              <a:gd name="T45" fmla="*/ 1 h 15"/>
              <a:gd name="T46" fmla="*/ 16 w 16"/>
              <a:gd name="T47" fmla="*/ 1 h 15"/>
              <a:gd name="T48" fmla="*/ 16 w 16"/>
              <a:gd name="T49" fmla="*/ 1 h 15"/>
              <a:gd name="T50" fmla="*/ 16 w 16"/>
              <a:gd name="T51" fmla="*/ 0 h 15"/>
              <a:gd name="T52" fmla="*/ 15 w 16"/>
              <a:gd name="T53" fmla="*/ 0 h 15"/>
              <a:gd name="T54" fmla="*/ 14 w 16"/>
              <a:gd name="T55" fmla="*/ 1 h 15"/>
              <a:gd name="T56" fmla="*/ 13 w 16"/>
              <a:gd name="T57" fmla="*/ 1 h 15"/>
              <a:gd name="T58" fmla="*/ 11 w 16"/>
              <a:gd name="T59" fmla="*/ 1 h 15"/>
              <a:gd name="T60" fmla="*/ 11 w 16"/>
              <a:gd name="T61" fmla="*/ 1 h 15"/>
              <a:gd name="T62" fmla="*/ 10 w 16"/>
              <a:gd name="T63" fmla="*/ 1 h 15"/>
              <a:gd name="T64" fmla="*/ 9 w 16"/>
              <a:gd name="T65" fmla="*/ 2 h 15"/>
              <a:gd name="T66" fmla="*/ 8 w 16"/>
              <a:gd name="T67" fmla="*/ 2 h 15"/>
              <a:gd name="T68" fmla="*/ 7 w 16"/>
              <a:gd name="T69" fmla="*/ 2 h 15"/>
              <a:gd name="T70" fmla="*/ 6 w 16"/>
              <a:gd name="T71" fmla="*/ 1 h 15"/>
              <a:gd name="T72" fmla="*/ 4 w 16"/>
              <a:gd name="T73" fmla="*/ 2 h 15"/>
              <a:gd name="T74" fmla="*/ 3 w 16"/>
              <a:gd name="T75" fmla="*/ 2 h 15"/>
              <a:gd name="T76" fmla="*/ 2 w 16"/>
              <a:gd name="T77" fmla="*/ 1 h 15"/>
              <a:gd name="T78" fmla="*/ 2 w 16"/>
              <a:gd name="T79" fmla="*/ 2 h 15"/>
              <a:gd name="T80" fmla="*/ 2 w 16"/>
              <a:gd name="T81" fmla="*/ 3 h 15"/>
              <a:gd name="T82" fmla="*/ 1 w 16"/>
              <a:gd name="T83" fmla="*/ 4 h 15"/>
              <a:gd name="T84" fmla="*/ 0 w 16"/>
              <a:gd name="T85" fmla="*/ 4 h 15"/>
              <a:gd name="T86" fmla="*/ 0 w 16"/>
              <a:gd name="T87" fmla="*/ 4 h 15"/>
              <a:gd name="T88" fmla="*/ 0 w 16"/>
              <a:gd name="T89" fmla="*/ 5 h 15"/>
              <a:gd name="T90" fmla="*/ 0 w 16"/>
              <a:gd name="T91" fmla="*/ 6 h 15"/>
              <a:gd name="T92" fmla="*/ 0 w 16"/>
              <a:gd name="T93" fmla="*/ 7 h 15"/>
              <a:gd name="T94" fmla="*/ 0 w 16"/>
              <a:gd name="T95" fmla="*/ 8 h 15"/>
              <a:gd name="T96" fmla="*/ 0 w 16"/>
              <a:gd name="T97" fmla="*/ 10 h 15"/>
              <a:gd name="T98" fmla="*/ 0 w 16"/>
              <a:gd name="T99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" h="15"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4"/>
                  <a:pt x="4" y="15"/>
                  <a:pt x="4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8" y="12"/>
                  <a:pt x="8" y="12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0"/>
                  <a:pt x="10" y="10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10"/>
                  <a:pt x="13" y="9"/>
                </a:cubicBezTo>
                <a:cubicBezTo>
                  <a:pt x="13" y="9"/>
                  <a:pt x="13" y="8"/>
                  <a:pt x="13" y="8"/>
                </a:cubicBezTo>
                <a:cubicBezTo>
                  <a:pt x="14" y="7"/>
                  <a:pt x="14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4" y="2"/>
                  <a:pt x="14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0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2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6" name="Freeform 273">
            <a:extLst>
              <a:ext uri="{FF2B5EF4-FFF2-40B4-BE49-F238E27FC236}">
                <a16:creationId xmlns:a16="http://schemas.microsoft.com/office/drawing/2014/main" id="{09F4DC03-1F64-C246-9413-686B74506C66}"/>
              </a:ext>
            </a:extLst>
          </p:cNvPr>
          <p:cNvSpPr>
            <a:spLocks/>
          </p:cNvSpPr>
          <p:nvPr/>
        </p:nvSpPr>
        <p:spPr bwMode="auto">
          <a:xfrm>
            <a:off x="11127244" y="4026168"/>
            <a:ext cx="13315" cy="1296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7" name="Freeform 274">
            <a:extLst>
              <a:ext uri="{FF2B5EF4-FFF2-40B4-BE49-F238E27FC236}">
                <a16:creationId xmlns:a16="http://schemas.microsoft.com/office/drawing/2014/main" id="{A5B52581-A941-E240-AA0F-95327F863EA6}"/>
              </a:ext>
            </a:extLst>
          </p:cNvPr>
          <p:cNvSpPr>
            <a:spLocks/>
          </p:cNvSpPr>
          <p:nvPr/>
        </p:nvSpPr>
        <p:spPr bwMode="auto">
          <a:xfrm>
            <a:off x="11178599" y="4115058"/>
            <a:ext cx="26629" cy="12964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1 w 2"/>
              <a:gd name="T5" fmla="*/ 0 h 1"/>
              <a:gd name="T6" fmla="*/ 1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1 h 1"/>
              <a:gd name="T14" fmla="*/ 1 w 2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8" name="Freeform 275">
            <a:extLst>
              <a:ext uri="{FF2B5EF4-FFF2-40B4-BE49-F238E27FC236}">
                <a16:creationId xmlns:a16="http://schemas.microsoft.com/office/drawing/2014/main" id="{ECBCF4C8-1207-8E48-AC9B-C2D3350D4AF2}"/>
              </a:ext>
            </a:extLst>
          </p:cNvPr>
          <p:cNvSpPr>
            <a:spLocks/>
          </p:cNvSpPr>
          <p:nvPr/>
        </p:nvSpPr>
        <p:spPr bwMode="auto">
          <a:xfrm>
            <a:off x="11140558" y="4090984"/>
            <a:ext cx="26629" cy="11111"/>
          </a:xfrm>
          <a:custGeom>
            <a:avLst/>
            <a:gdLst>
              <a:gd name="T0" fmla="*/ 1 w 2"/>
              <a:gd name="T1" fmla="*/ 0 h 1"/>
              <a:gd name="T2" fmla="*/ 2 w 2"/>
              <a:gd name="T3" fmla="*/ 0 h 1"/>
              <a:gd name="T4" fmla="*/ 1 w 2"/>
              <a:gd name="T5" fmla="*/ 0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9" name="Freeform 276">
            <a:extLst>
              <a:ext uri="{FF2B5EF4-FFF2-40B4-BE49-F238E27FC236}">
                <a16:creationId xmlns:a16="http://schemas.microsoft.com/office/drawing/2014/main" id="{5BD2064B-2EB3-0944-A3D2-5CA19D0E64AA}"/>
              </a:ext>
            </a:extLst>
          </p:cNvPr>
          <p:cNvSpPr>
            <a:spLocks/>
          </p:cNvSpPr>
          <p:nvPr/>
        </p:nvSpPr>
        <p:spPr bwMode="auto">
          <a:xfrm>
            <a:off x="9989812" y="4153948"/>
            <a:ext cx="13315" cy="24075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2 h 2"/>
              <a:gd name="T8" fmla="*/ 1 w 1"/>
              <a:gd name="T9" fmla="*/ 1 h 2"/>
              <a:gd name="T10" fmla="*/ 1 w 1"/>
              <a:gd name="T11" fmla="*/ 0 h 2"/>
              <a:gd name="T12" fmla="*/ 0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0" name="Freeform 277">
            <a:extLst>
              <a:ext uri="{FF2B5EF4-FFF2-40B4-BE49-F238E27FC236}">
                <a16:creationId xmlns:a16="http://schemas.microsoft.com/office/drawing/2014/main" id="{C156876B-EAD3-814B-AF3A-262D6EE295CA}"/>
              </a:ext>
            </a:extLst>
          </p:cNvPr>
          <p:cNvSpPr>
            <a:spLocks/>
          </p:cNvSpPr>
          <p:nvPr/>
        </p:nvSpPr>
        <p:spPr bwMode="auto">
          <a:xfrm>
            <a:off x="6522356" y="1655760"/>
            <a:ext cx="51356" cy="25926"/>
          </a:xfrm>
          <a:custGeom>
            <a:avLst/>
            <a:gdLst>
              <a:gd name="T0" fmla="*/ 1 w 4"/>
              <a:gd name="T1" fmla="*/ 1 h 2"/>
              <a:gd name="T2" fmla="*/ 2 w 4"/>
              <a:gd name="T3" fmla="*/ 1 h 2"/>
              <a:gd name="T4" fmla="*/ 2 w 4"/>
              <a:gd name="T5" fmla="*/ 1 h 2"/>
              <a:gd name="T6" fmla="*/ 3 w 4"/>
              <a:gd name="T7" fmla="*/ 1 h 2"/>
              <a:gd name="T8" fmla="*/ 4 w 4"/>
              <a:gd name="T9" fmla="*/ 1 h 2"/>
              <a:gd name="T10" fmla="*/ 4 w 4"/>
              <a:gd name="T11" fmla="*/ 0 h 2"/>
              <a:gd name="T12" fmla="*/ 3 w 4"/>
              <a:gd name="T13" fmla="*/ 0 h 2"/>
              <a:gd name="T14" fmla="*/ 1 w 4"/>
              <a:gd name="T15" fmla="*/ 0 h 2"/>
              <a:gd name="T16" fmla="*/ 0 w 4"/>
              <a:gd name="T17" fmla="*/ 0 h 2"/>
              <a:gd name="T18" fmla="*/ 1 w 4"/>
              <a:gd name="T19" fmla="*/ 1 h 2"/>
              <a:gd name="T20" fmla="*/ 1 w 4"/>
              <a:gd name="T2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2"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1" name="Freeform 278">
            <a:extLst>
              <a:ext uri="{FF2B5EF4-FFF2-40B4-BE49-F238E27FC236}">
                <a16:creationId xmlns:a16="http://schemas.microsoft.com/office/drawing/2014/main" id="{A87D5949-7AE7-154C-B638-2393858303ED}"/>
              </a:ext>
            </a:extLst>
          </p:cNvPr>
          <p:cNvSpPr>
            <a:spLocks/>
          </p:cNvSpPr>
          <p:nvPr/>
        </p:nvSpPr>
        <p:spPr bwMode="auto">
          <a:xfrm>
            <a:off x="6600341" y="1655760"/>
            <a:ext cx="26629" cy="12964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1 w 2"/>
              <a:gd name="T5" fmla="*/ 1 h 1"/>
              <a:gd name="T6" fmla="*/ 2 w 2"/>
              <a:gd name="T7" fmla="*/ 0 h 1"/>
              <a:gd name="T8" fmla="*/ 2 w 2"/>
              <a:gd name="T9" fmla="*/ 0 h 1"/>
              <a:gd name="T10" fmla="*/ 1 w 2"/>
              <a:gd name="T11" fmla="*/ 0 h 1"/>
              <a:gd name="T12" fmla="*/ 0 w 2"/>
              <a:gd name="T13" fmla="*/ 0 h 1"/>
              <a:gd name="T14" fmla="*/ 0 w 2"/>
              <a:gd name="T15" fmla="*/ 1 h 1"/>
              <a:gd name="T16" fmla="*/ 0 w 2"/>
              <a:gd name="T1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2" name="Freeform 279">
            <a:extLst>
              <a:ext uri="{FF2B5EF4-FFF2-40B4-BE49-F238E27FC236}">
                <a16:creationId xmlns:a16="http://schemas.microsoft.com/office/drawing/2014/main" id="{067C6C6F-3CAF-BE4F-A1C5-10F59002235D}"/>
              </a:ext>
            </a:extLst>
          </p:cNvPr>
          <p:cNvSpPr>
            <a:spLocks/>
          </p:cNvSpPr>
          <p:nvPr/>
        </p:nvSpPr>
        <p:spPr bwMode="auto">
          <a:xfrm>
            <a:off x="6665011" y="1655760"/>
            <a:ext cx="13315" cy="12964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3" name="Freeform 280">
            <a:extLst>
              <a:ext uri="{FF2B5EF4-FFF2-40B4-BE49-F238E27FC236}">
                <a16:creationId xmlns:a16="http://schemas.microsoft.com/office/drawing/2014/main" id="{5ABFA0F2-DBA4-F54C-A7BA-A6FC4FB84376}"/>
              </a:ext>
            </a:extLst>
          </p:cNvPr>
          <p:cNvSpPr>
            <a:spLocks/>
          </p:cNvSpPr>
          <p:nvPr/>
        </p:nvSpPr>
        <p:spPr bwMode="auto">
          <a:xfrm>
            <a:off x="6703052" y="1642797"/>
            <a:ext cx="26629" cy="12964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0 h 1"/>
              <a:gd name="T10" fmla="*/ 0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4" name="Freeform 281">
            <a:extLst>
              <a:ext uri="{FF2B5EF4-FFF2-40B4-BE49-F238E27FC236}">
                <a16:creationId xmlns:a16="http://schemas.microsoft.com/office/drawing/2014/main" id="{8793D9EA-0B9D-C147-B0AB-BAB00F25502A}"/>
              </a:ext>
            </a:extLst>
          </p:cNvPr>
          <p:cNvSpPr>
            <a:spLocks/>
          </p:cNvSpPr>
          <p:nvPr/>
        </p:nvSpPr>
        <p:spPr bwMode="auto">
          <a:xfrm>
            <a:off x="6703052" y="1655760"/>
            <a:ext cx="26629" cy="12964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1 w 2"/>
              <a:gd name="T5" fmla="*/ 1 h 1"/>
              <a:gd name="T6" fmla="*/ 2 w 2"/>
              <a:gd name="T7" fmla="*/ 1 h 1"/>
              <a:gd name="T8" fmla="*/ 0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5" name="Freeform 282">
            <a:extLst>
              <a:ext uri="{FF2B5EF4-FFF2-40B4-BE49-F238E27FC236}">
                <a16:creationId xmlns:a16="http://schemas.microsoft.com/office/drawing/2014/main" id="{5FD56446-3468-024C-899C-70E8E24F0015}"/>
              </a:ext>
            </a:extLst>
          </p:cNvPr>
          <p:cNvSpPr>
            <a:spLocks/>
          </p:cNvSpPr>
          <p:nvPr/>
        </p:nvSpPr>
        <p:spPr bwMode="auto">
          <a:xfrm>
            <a:off x="6626970" y="1668724"/>
            <a:ext cx="24727" cy="12964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2 w 2"/>
              <a:gd name="T5" fmla="*/ 1 h 1"/>
              <a:gd name="T6" fmla="*/ 1 w 2"/>
              <a:gd name="T7" fmla="*/ 0 h 1"/>
              <a:gd name="T8" fmla="*/ 0 w 2"/>
              <a:gd name="T9" fmla="*/ 1 h 1"/>
              <a:gd name="T10" fmla="*/ 1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6" name="Freeform 283">
            <a:extLst>
              <a:ext uri="{FF2B5EF4-FFF2-40B4-BE49-F238E27FC236}">
                <a16:creationId xmlns:a16="http://schemas.microsoft.com/office/drawing/2014/main" id="{8A0A1F79-41A3-E040-BDD2-44BE20465DD4}"/>
              </a:ext>
            </a:extLst>
          </p:cNvPr>
          <p:cNvSpPr>
            <a:spLocks/>
          </p:cNvSpPr>
          <p:nvPr/>
        </p:nvSpPr>
        <p:spPr bwMode="auto">
          <a:xfrm>
            <a:off x="6729681" y="1655760"/>
            <a:ext cx="38041" cy="25926"/>
          </a:xfrm>
          <a:custGeom>
            <a:avLst/>
            <a:gdLst>
              <a:gd name="T0" fmla="*/ 1 w 3"/>
              <a:gd name="T1" fmla="*/ 2 h 2"/>
              <a:gd name="T2" fmla="*/ 2 w 3"/>
              <a:gd name="T3" fmla="*/ 2 h 2"/>
              <a:gd name="T4" fmla="*/ 2 w 3"/>
              <a:gd name="T5" fmla="*/ 2 h 2"/>
              <a:gd name="T6" fmla="*/ 3 w 3"/>
              <a:gd name="T7" fmla="*/ 1 h 2"/>
              <a:gd name="T8" fmla="*/ 3 w 3"/>
              <a:gd name="T9" fmla="*/ 1 h 2"/>
              <a:gd name="T10" fmla="*/ 3 w 3"/>
              <a:gd name="T11" fmla="*/ 1 h 2"/>
              <a:gd name="T12" fmla="*/ 2 w 3"/>
              <a:gd name="T13" fmla="*/ 1 h 2"/>
              <a:gd name="T14" fmla="*/ 1 w 3"/>
              <a:gd name="T15" fmla="*/ 1 h 2"/>
              <a:gd name="T16" fmla="*/ 0 w 3"/>
              <a:gd name="T17" fmla="*/ 1 h 2"/>
              <a:gd name="T18" fmla="*/ 1 w 3"/>
              <a:gd name="T1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7" name="Freeform 284">
            <a:extLst>
              <a:ext uri="{FF2B5EF4-FFF2-40B4-BE49-F238E27FC236}">
                <a16:creationId xmlns:a16="http://schemas.microsoft.com/office/drawing/2014/main" id="{DDE7550F-72CC-8D46-A786-5F0078CD93DC}"/>
              </a:ext>
            </a:extLst>
          </p:cNvPr>
          <p:cNvSpPr>
            <a:spLocks/>
          </p:cNvSpPr>
          <p:nvPr/>
        </p:nvSpPr>
        <p:spPr bwMode="auto">
          <a:xfrm>
            <a:off x="6794351" y="1655760"/>
            <a:ext cx="51356" cy="12964"/>
          </a:xfrm>
          <a:custGeom>
            <a:avLst/>
            <a:gdLst>
              <a:gd name="T0" fmla="*/ 1 w 4"/>
              <a:gd name="T1" fmla="*/ 1 h 1"/>
              <a:gd name="T2" fmla="*/ 2 w 4"/>
              <a:gd name="T3" fmla="*/ 1 h 1"/>
              <a:gd name="T4" fmla="*/ 3 w 4"/>
              <a:gd name="T5" fmla="*/ 1 h 1"/>
              <a:gd name="T6" fmla="*/ 4 w 4"/>
              <a:gd name="T7" fmla="*/ 1 h 1"/>
              <a:gd name="T8" fmla="*/ 3 w 4"/>
              <a:gd name="T9" fmla="*/ 0 h 1"/>
              <a:gd name="T10" fmla="*/ 2 w 4"/>
              <a:gd name="T11" fmla="*/ 0 h 1"/>
              <a:gd name="T12" fmla="*/ 0 w 4"/>
              <a:gd name="T13" fmla="*/ 0 h 1"/>
              <a:gd name="T14" fmla="*/ 0 w 4"/>
              <a:gd name="T15" fmla="*/ 1 h 1"/>
              <a:gd name="T16" fmla="*/ 1 w 4"/>
              <a:gd name="T1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8" name="Freeform 285">
            <a:extLst>
              <a:ext uri="{FF2B5EF4-FFF2-40B4-BE49-F238E27FC236}">
                <a16:creationId xmlns:a16="http://schemas.microsoft.com/office/drawing/2014/main" id="{C35B11E7-6CDC-DF4F-9455-962B1D642055}"/>
              </a:ext>
            </a:extLst>
          </p:cNvPr>
          <p:cNvSpPr>
            <a:spLocks/>
          </p:cNvSpPr>
          <p:nvPr/>
        </p:nvSpPr>
        <p:spPr bwMode="auto">
          <a:xfrm>
            <a:off x="6859021" y="1642797"/>
            <a:ext cx="38041" cy="25926"/>
          </a:xfrm>
          <a:custGeom>
            <a:avLst/>
            <a:gdLst>
              <a:gd name="T0" fmla="*/ 2 w 3"/>
              <a:gd name="T1" fmla="*/ 1 h 2"/>
              <a:gd name="T2" fmla="*/ 3 w 3"/>
              <a:gd name="T3" fmla="*/ 1 h 2"/>
              <a:gd name="T4" fmla="*/ 3 w 3"/>
              <a:gd name="T5" fmla="*/ 1 h 2"/>
              <a:gd name="T6" fmla="*/ 2 w 3"/>
              <a:gd name="T7" fmla="*/ 0 h 2"/>
              <a:gd name="T8" fmla="*/ 1 w 3"/>
              <a:gd name="T9" fmla="*/ 0 h 2"/>
              <a:gd name="T10" fmla="*/ 1 w 3"/>
              <a:gd name="T11" fmla="*/ 1 h 2"/>
              <a:gd name="T12" fmla="*/ 0 w 3"/>
              <a:gd name="T13" fmla="*/ 1 h 2"/>
              <a:gd name="T14" fmla="*/ 2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9" name="Freeform 286">
            <a:extLst>
              <a:ext uri="{FF2B5EF4-FFF2-40B4-BE49-F238E27FC236}">
                <a16:creationId xmlns:a16="http://schemas.microsoft.com/office/drawing/2014/main" id="{5D3F8DF5-B56C-274E-A5E4-D46ACEE6881C}"/>
              </a:ext>
            </a:extLst>
          </p:cNvPr>
          <p:cNvSpPr>
            <a:spLocks/>
          </p:cNvSpPr>
          <p:nvPr/>
        </p:nvSpPr>
        <p:spPr bwMode="auto">
          <a:xfrm>
            <a:off x="7454365" y="1642797"/>
            <a:ext cx="116026" cy="38890"/>
          </a:xfrm>
          <a:custGeom>
            <a:avLst/>
            <a:gdLst>
              <a:gd name="T0" fmla="*/ 2 w 9"/>
              <a:gd name="T1" fmla="*/ 2 h 3"/>
              <a:gd name="T2" fmla="*/ 4 w 9"/>
              <a:gd name="T3" fmla="*/ 2 h 3"/>
              <a:gd name="T4" fmla="*/ 5 w 9"/>
              <a:gd name="T5" fmla="*/ 2 h 3"/>
              <a:gd name="T6" fmla="*/ 6 w 9"/>
              <a:gd name="T7" fmla="*/ 2 h 3"/>
              <a:gd name="T8" fmla="*/ 8 w 9"/>
              <a:gd name="T9" fmla="*/ 2 h 3"/>
              <a:gd name="T10" fmla="*/ 9 w 9"/>
              <a:gd name="T11" fmla="*/ 2 h 3"/>
              <a:gd name="T12" fmla="*/ 9 w 9"/>
              <a:gd name="T13" fmla="*/ 1 h 3"/>
              <a:gd name="T14" fmla="*/ 8 w 9"/>
              <a:gd name="T15" fmla="*/ 0 h 3"/>
              <a:gd name="T16" fmla="*/ 6 w 9"/>
              <a:gd name="T17" fmla="*/ 0 h 3"/>
              <a:gd name="T18" fmla="*/ 5 w 9"/>
              <a:gd name="T19" fmla="*/ 0 h 3"/>
              <a:gd name="T20" fmla="*/ 3 w 9"/>
              <a:gd name="T21" fmla="*/ 0 h 3"/>
              <a:gd name="T22" fmla="*/ 2 w 9"/>
              <a:gd name="T23" fmla="*/ 1 h 3"/>
              <a:gd name="T24" fmla="*/ 1 w 9"/>
              <a:gd name="T25" fmla="*/ 1 h 3"/>
              <a:gd name="T26" fmla="*/ 0 w 9"/>
              <a:gd name="T27" fmla="*/ 1 h 3"/>
              <a:gd name="T28" fmla="*/ 1 w 9"/>
              <a:gd name="T29" fmla="*/ 2 h 3"/>
              <a:gd name="T30" fmla="*/ 2 w 9"/>
              <a:gd name="T3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3">
                <a:moveTo>
                  <a:pt x="2" y="2"/>
                </a:move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0" name="Freeform 287">
            <a:extLst>
              <a:ext uri="{FF2B5EF4-FFF2-40B4-BE49-F238E27FC236}">
                <a16:creationId xmlns:a16="http://schemas.microsoft.com/office/drawing/2014/main" id="{03D5A321-082F-FD45-AEA6-EAA4C39AF867}"/>
              </a:ext>
            </a:extLst>
          </p:cNvPr>
          <p:cNvSpPr>
            <a:spLocks/>
          </p:cNvSpPr>
          <p:nvPr/>
        </p:nvSpPr>
        <p:spPr bwMode="auto">
          <a:xfrm>
            <a:off x="7505722" y="1668724"/>
            <a:ext cx="155969" cy="50001"/>
          </a:xfrm>
          <a:custGeom>
            <a:avLst/>
            <a:gdLst>
              <a:gd name="T0" fmla="*/ 3 w 12"/>
              <a:gd name="T1" fmla="*/ 0 h 4"/>
              <a:gd name="T2" fmla="*/ 1 w 12"/>
              <a:gd name="T3" fmla="*/ 1 h 4"/>
              <a:gd name="T4" fmla="*/ 0 w 12"/>
              <a:gd name="T5" fmla="*/ 1 h 4"/>
              <a:gd name="T6" fmla="*/ 1 w 12"/>
              <a:gd name="T7" fmla="*/ 2 h 4"/>
              <a:gd name="T8" fmla="*/ 2 w 12"/>
              <a:gd name="T9" fmla="*/ 2 h 4"/>
              <a:gd name="T10" fmla="*/ 3 w 12"/>
              <a:gd name="T11" fmla="*/ 2 h 4"/>
              <a:gd name="T12" fmla="*/ 4 w 12"/>
              <a:gd name="T13" fmla="*/ 2 h 4"/>
              <a:gd name="T14" fmla="*/ 5 w 12"/>
              <a:gd name="T15" fmla="*/ 2 h 4"/>
              <a:gd name="T16" fmla="*/ 7 w 12"/>
              <a:gd name="T17" fmla="*/ 3 h 4"/>
              <a:gd name="T18" fmla="*/ 8 w 12"/>
              <a:gd name="T19" fmla="*/ 3 h 4"/>
              <a:gd name="T20" fmla="*/ 10 w 12"/>
              <a:gd name="T21" fmla="*/ 3 h 4"/>
              <a:gd name="T22" fmla="*/ 12 w 12"/>
              <a:gd name="T23" fmla="*/ 3 h 4"/>
              <a:gd name="T24" fmla="*/ 12 w 12"/>
              <a:gd name="T25" fmla="*/ 3 h 4"/>
              <a:gd name="T26" fmla="*/ 12 w 12"/>
              <a:gd name="T27" fmla="*/ 2 h 4"/>
              <a:gd name="T28" fmla="*/ 11 w 12"/>
              <a:gd name="T29" fmla="*/ 2 h 4"/>
              <a:gd name="T30" fmla="*/ 11 w 12"/>
              <a:gd name="T31" fmla="*/ 1 h 4"/>
              <a:gd name="T32" fmla="*/ 10 w 12"/>
              <a:gd name="T33" fmla="*/ 1 h 4"/>
              <a:gd name="T34" fmla="*/ 9 w 12"/>
              <a:gd name="T35" fmla="*/ 1 h 4"/>
              <a:gd name="T36" fmla="*/ 8 w 12"/>
              <a:gd name="T37" fmla="*/ 1 h 4"/>
              <a:gd name="T38" fmla="*/ 7 w 12"/>
              <a:gd name="T39" fmla="*/ 0 h 4"/>
              <a:gd name="T40" fmla="*/ 6 w 12"/>
              <a:gd name="T41" fmla="*/ 0 h 4"/>
              <a:gd name="T42" fmla="*/ 5 w 12"/>
              <a:gd name="T43" fmla="*/ 0 h 4"/>
              <a:gd name="T44" fmla="*/ 3 w 12"/>
              <a:gd name="T4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" h="4">
                <a:moveTo>
                  <a:pt x="3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1" y="3"/>
                  <a:pt x="11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1" name="Freeform 288">
            <a:extLst>
              <a:ext uri="{FF2B5EF4-FFF2-40B4-BE49-F238E27FC236}">
                <a16:creationId xmlns:a16="http://schemas.microsoft.com/office/drawing/2014/main" id="{D77F117B-53A0-0A44-825E-584569C1A4F0}"/>
              </a:ext>
            </a:extLst>
          </p:cNvPr>
          <p:cNvSpPr>
            <a:spLocks/>
          </p:cNvSpPr>
          <p:nvPr/>
        </p:nvSpPr>
        <p:spPr bwMode="auto">
          <a:xfrm>
            <a:off x="7686417" y="1681686"/>
            <a:ext cx="104614" cy="50001"/>
          </a:xfrm>
          <a:custGeom>
            <a:avLst/>
            <a:gdLst>
              <a:gd name="T0" fmla="*/ 1 w 8"/>
              <a:gd name="T1" fmla="*/ 4 h 4"/>
              <a:gd name="T2" fmla="*/ 2 w 8"/>
              <a:gd name="T3" fmla="*/ 4 h 4"/>
              <a:gd name="T4" fmla="*/ 3 w 8"/>
              <a:gd name="T5" fmla="*/ 3 h 4"/>
              <a:gd name="T6" fmla="*/ 5 w 8"/>
              <a:gd name="T7" fmla="*/ 3 h 4"/>
              <a:gd name="T8" fmla="*/ 7 w 8"/>
              <a:gd name="T9" fmla="*/ 3 h 4"/>
              <a:gd name="T10" fmla="*/ 8 w 8"/>
              <a:gd name="T11" fmla="*/ 3 h 4"/>
              <a:gd name="T12" fmla="*/ 8 w 8"/>
              <a:gd name="T13" fmla="*/ 2 h 4"/>
              <a:gd name="T14" fmla="*/ 6 w 8"/>
              <a:gd name="T15" fmla="*/ 2 h 4"/>
              <a:gd name="T16" fmla="*/ 6 w 8"/>
              <a:gd name="T17" fmla="*/ 2 h 4"/>
              <a:gd name="T18" fmla="*/ 4 w 8"/>
              <a:gd name="T19" fmla="*/ 1 h 4"/>
              <a:gd name="T20" fmla="*/ 3 w 8"/>
              <a:gd name="T21" fmla="*/ 1 h 4"/>
              <a:gd name="T22" fmla="*/ 3 w 8"/>
              <a:gd name="T23" fmla="*/ 2 h 4"/>
              <a:gd name="T24" fmla="*/ 3 w 8"/>
              <a:gd name="T25" fmla="*/ 1 h 4"/>
              <a:gd name="T26" fmla="*/ 1 w 8"/>
              <a:gd name="T27" fmla="*/ 1 h 4"/>
              <a:gd name="T28" fmla="*/ 0 w 8"/>
              <a:gd name="T29" fmla="*/ 2 h 4"/>
              <a:gd name="T30" fmla="*/ 0 w 8"/>
              <a:gd name="T31" fmla="*/ 3 h 4"/>
              <a:gd name="T32" fmla="*/ 1 w 8"/>
              <a:gd name="T3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4">
                <a:moveTo>
                  <a:pt x="1" y="4"/>
                </a:moveTo>
                <a:cubicBezTo>
                  <a:pt x="1" y="4"/>
                  <a:pt x="2" y="4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4"/>
                  <a:pt x="7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1"/>
                  <a:pt x="3" y="1"/>
                  <a:pt x="3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2" name="Freeform 289">
            <a:extLst>
              <a:ext uri="{FF2B5EF4-FFF2-40B4-BE49-F238E27FC236}">
                <a16:creationId xmlns:a16="http://schemas.microsoft.com/office/drawing/2014/main" id="{33564976-66AE-D544-9E7F-DC755E1F1DC7}"/>
              </a:ext>
            </a:extLst>
          </p:cNvPr>
          <p:cNvSpPr>
            <a:spLocks/>
          </p:cNvSpPr>
          <p:nvPr/>
        </p:nvSpPr>
        <p:spPr bwMode="auto">
          <a:xfrm>
            <a:off x="8591797" y="1768725"/>
            <a:ext cx="194010" cy="51853"/>
          </a:xfrm>
          <a:custGeom>
            <a:avLst/>
            <a:gdLst>
              <a:gd name="T0" fmla="*/ 1 w 15"/>
              <a:gd name="T1" fmla="*/ 2 h 4"/>
              <a:gd name="T2" fmla="*/ 1 w 15"/>
              <a:gd name="T3" fmla="*/ 3 h 4"/>
              <a:gd name="T4" fmla="*/ 2 w 15"/>
              <a:gd name="T5" fmla="*/ 3 h 4"/>
              <a:gd name="T6" fmla="*/ 3 w 15"/>
              <a:gd name="T7" fmla="*/ 3 h 4"/>
              <a:gd name="T8" fmla="*/ 4 w 15"/>
              <a:gd name="T9" fmla="*/ 3 h 4"/>
              <a:gd name="T10" fmla="*/ 5 w 15"/>
              <a:gd name="T11" fmla="*/ 4 h 4"/>
              <a:gd name="T12" fmla="*/ 5 w 15"/>
              <a:gd name="T13" fmla="*/ 4 h 4"/>
              <a:gd name="T14" fmla="*/ 5 w 15"/>
              <a:gd name="T15" fmla="*/ 4 h 4"/>
              <a:gd name="T16" fmla="*/ 7 w 15"/>
              <a:gd name="T17" fmla="*/ 4 h 4"/>
              <a:gd name="T18" fmla="*/ 8 w 15"/>
              <a:gd name="T19" fmla="*/ 4 h 4"/>
              <a:gd name="T20" fmla="*/ 10 w 15"/>
              <a:gd name="T21" fmla="*/ 3 h 4"/>
              <a:gd name="T22" fmla="*/ 11 w 15"/>
              <a:gd name="T23" fmla="*/ 3 h 4"/>
              <a:gd name="T24" fmla="*/ 12 w 15"/>
              <a:gd name="T25" fmla="*/ 3 h 4"/>
              <a:gd name="T26" fmla="*/ 13 w 15"/>
              <a:gd name="T27" fmla="*/ 4 h 4"/>
              <a:gd name="T28" fmla="*/ 14 w 15"/>
              <a:gd name="T29" fmla="*/ 3 h 4"/>
              <a:gd name="T30" fmla="*/ 15 w 15"/>
              <a:gd name="T31" fmla="*/ 3 h 4"/>
              <a:gd name="T32" fmla="*/ 15 w 15"/>
              <a:gd name="T33" fmla="*/ 2 h 4"/>
              <a:gd name="T34" fmla="*/ 14 w 15"/>
              <a:gd name="T35" fmla="*/ 2 h 4"/>
              <a:gd name="T36" fmla="*/ 12 w 15"/>
              <a:gd name="T37" fmla="*/ 2 h 4"/>
              <a:gd name="T38" fmla="*/ 11 w 15"/>
              <a:gd name="T39" fmla="*/ 1 h 4"/>
              <a:gd name="T40" fmla="*/ 9 w 15"/>
              <a:gd name="T41" fmla="*/ 1 h 4"/>
              <a:gd name="T42" fmla="*/ 8 w 15"/>
              <a:gd name="T43" fmla="*/ 1 h 4"/>
              <a:gd name="T44" fmla="*/ 7 w 15"/>
              <a:gd name="T45" fmla="*/ 1 h 4"/>
              <a:gd name="T46" fmla="*/ 6 w 15"/>
              <a:gd name="T47" fmla="*/ 1 h 4"/>
              <a:gd name="T48" fmla="*/ 6 w 15"/>
              <a:gd name="T49" fmla="*/ 1 h 4"/>
              <a:gd name="T50" fmla="*/ 6 w 15"/>
              <a:gd name="T51" fmla="*/ 2 h 4"/>
              <a:gd name="T52" fmla="*/ 5 w 15"/>
              <a:gd name="T53" fmla="*/ 1 h 4"/>
              <a:gd name="T54" fmla="*/ 5 w 15"/>
              <a:gd name="T55" fmla="*/ 1 h 4"/>
              <a:gd name="T56" fmla="*/ 3 w 15"/>
              <a:gd name="T57" fmla="*/ 1 h 4"/>
              <a:gd name="T58" fmla="*/ 2 w 15"/>
              <a:gd name="T59" fmla="*/ 0 h 4"/>
              <a:gd name="T60" fmla="*/ 1 w 15"/>
              <a:gd name="T61" fmla="*/ 0 h 4"/>
              <a:gd name="T62" fmla="*/ 0 w 15"/>
              <a:gd name="T63" fmla="*/ 1 h 4"/>
              <a:gd name="T64" fmla="*/ 1 w 15"/>
              <a:gd name="T6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" h="4">
                <a:moveTo>
                  <a:pt x="1" y="2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9" y="4"/>
                  <a:pt x="9" y="4"/>
                  <a:pt x="10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4"/>
                  <a:pt x="14" y="4"/>
                  <a:pt x="14" y="3"/>
                </a:cubicBezTo>
                <a:cubicBezTo>
                  <a:pt x="14" y="3"/>
                  <a:pt x="15" y="3"/>
                  <a:pt x="15" y="3"/>
                </a:cubicBezTo>
                <a:cubicBezTo>
                  <a:pt x="15" y="3"/>
                  <a:pt x="15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1" y="2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3" name="Freeform 290">
            <a:extLst>
              <a:ext uri="{FF2B5EF4-FFF2-40B4-BE49-F238E27FC236}">
                <a16:creationId xmlns:a16="http://schemas.microsoft.com/office/drawing/2014/main" id="{E586FBB9-C3BD-2F44-8EF9-37417367F95B}"/>
              </a:ext>
            </a:extLst>
          </p:cNvPr>
          <p:cNvSpPr>
            <a:spLocks/>
          </p:cNvSpPr>
          <p:nvPr/>
        </p:nvSpPr>
        <p:spPr bwMode="auto">
          <a:xfrm>
            <a:off x="8812436" y="1794652"/>
            <a:ext cx="116026" cy="38890"/>
          </a:xfrm>
          <a:custGeom>
            <a:avLst/>
            <a:gdLst>
              <a:gd name="T0" fmla="*/ 0 w 9"/>
              <a:gd name="T1" fmla="*/ 1 h 3"/>
              <a:gd name="T2" fmla="*/ 1 w 9"/>
              <a:gd name="T3" fmla="*/ 1 h 3"/>
              <a:gd name="T4" fmla="*/ 2 w 9"/>
              <a:gd name="T5" fmla="*/ 1 h 3"/>
              <a:gd name="T6" fmla="*/ 4 w 9"/>
              <a:gd name="T7" fmla="*/ 1 h 3"/>
              <a:gd name="T8" fmla="*/ 5 w 9"/>
              <a:gd name="T9" fmla="*/ 2 h 3"/>
              <a:gd name="T10" fmla="*/ 6 w 9"/>
              <a:gd name="T11" fmla="*/ 2 h 3"/>
              <a:gd name="T12" fmla="*/ 7 w 9"/>
              <a:gd name="T13" fmla="*/ 2 h 3"/>
              <a:gd name="T14" fmla="*/ 9 w 9"/>
              <a:gd name="T15" fmla="*/ 2 h 3"/>
              <a:gd name="T16" fmla="*/ 9 w 9"/>
              <a:gd name="T17" fmla="*/ 1 h 3"/>
              <a:gd name="T18" fmla="*/ 8 w 9"/>
              <a:gd name="T19" fmla="*/ 1 h 3"/>
              <a:gd name="T20" fmla="*/ 7 w 9"/>
              <a:gd name="T21" fmla="*/ 1 h 3"/>
              <a:gd name="T22" fmla="*/ 6 w 9"/>
              <a:gd name="T23" fmla="*/ 1 h 3"/>
              <a:gd name="T24" fmla="*/ 4 w 9"/>
              <a:gd name="T25" fmla="*/ 0 h 3"/>
              <a:gd name="T26" fmla="*/ 3 w 9"/>
              <a:gd name="T27" fmla="*/ 0 h 3"/>
              <a:gd name="T28" fmla="*/ 2 w 9"/>
              <a:gd name="T29" fmla="*/ 0 h 3"/>
              <a:gd name="T30" fmla="*/ 1 w 9"/>
              <a:gd name="T31" fmla="*/ 1 h 3"/>
              <a:gd name="T32" fmla="*/ 0 w 9"/>
              <a:gd name="T33" fmla="*/ 0 h 3"/>
              <a:gd name="T34" fmla="*/ 0 w 9"/>
              <a:gd name="T35" fmla="*/ 0 h 3"/>
              <a:gd name="T36" fmla="*/ 0 w 9"/>
              <a:gd name="T3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3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9" y="3"/>
                  <a:pt x="9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4" name="Freeform 291">
            <a:extLst>
              <a:ext uri="{FF2B5EF4-FFF2-40B4-BE49-F238E27FC236}">
                <a16:creationId xmlns:a16="http://schemas.microsoft.com/office/drawing/2014/main" id="{68E2B3BF-6723-594B-ACBC-9809776A79BF}"/>
              </a:ext>
            </a:extLst>
          </p:cNvPr>
          <p:cNvSpPr>
            <a:spLocks/>
          </p:cNvSpPr>
          <p:nvPr/>
        </p:nvSpPr>
        <p:spPr bwMode="auto">
          <a:xfrm>
            <a:off x="7648375" y="1744650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5" name="Freeform 292">
            <a:extLst>
              <a:ext uri="{FF2B5EF4-FFF2-40B4-BE49-F238E27FC236}">
                <a16:creationId xmlns:a16="http://schemas.microsoft.com/office/drawing/2014/main" id="{AAF4D81B-6441-EB46-8B2A-8DB5E3BE1766}"/>
              </a:ext>
            </a:extLst>
          </p:cNvPr>
          <p:cNvSpPr>
            <a:spLocks/>
          </p:cNvSpPr>
          <p:nvPr/>
        </p:nvSpPr>
        <p:spPr bwMode="auto">
          <a:xfrm>
            <a:off x="8567071" y="1781688"/>
            <a:ext cx="13315" cy="25926"/>
          </a:xfrm>
          <a:custGeom>
            <a:avLst/>
            <a:gdLst>
              <a:gd name="T0" fmla="*/ 1 w 1"/>
              <a:gd name="T1" fmla="*/ 2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1 h 2"/>
              <a:gd name="T8" fmla="*/ 1 w 1"/>
              <a:gd name="T9" fmla="*/ 1 h 2"/>
              <a:gd name="T10" fmla="*/ 0 w 1"/>
              <a:gd name="T11" fmla="*/ 1 h 2"/>
              <a:gd name="T12" fmla="*/ 0 w 1"/>
              <a:gd name="T13" fmla="*/ 1 h 2"/>
              <a:gd name="T14" fmla="*/ 1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6" name="Freeform 293">
            <a:extLst>
              <a:ext uri="{FF2B5EF4-FFF2-40B4-BE49-F238E27FC236}">
                <a16:creationId xmlns:a16="http://schemas.microsoft.com/office/drawing/2014/main" id="{0D2D3B19-CDF6-4A44-ADEA-AA31221B13B5}"/>
              </a:ext>
            </a:extLst>
          </p:cNvPr>
          <p:cNvSpPr>
            <a:spLocks/>
          </p:cNvSpPr>
          <p:nvPr/>
        </p:nvSpPr>
        <p:spPr bwMode="auto">
          <a:xfrm>
            <a:off x="8734452" y="1833541"/>
            <a:ext cx="26629" cy="11111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2 w 2"/>
              <a:gd name="T7" fmla="*/ 1 h 1"/>
              <a:gd name="T8" fmla="*/ 1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7" name="Freeform 294">
            <a:extLst>
              <a:ext uri="{FF2B5EF4-FFF2-40B4-BE49-F238E27FC236}">
                <a16:creationId xmlns:a16="http://schemas.microsoft.com/office/drawing/2014/main" id="{D3816E91-4414-DF42-8BEE-A4CBB7CE17E5}"/>
              </a:ext>
            </a:extLst>
          </p:cNvPr>
          <p:cNvSpPr>
            <a:spLocks/>
          </p:cNvSpPr>
          <p:nvPr/>
        </p:nvSpPr>
        <p:spPr bwMode="auto">
          <a:xfrm>
            <a:off x="8761081" y="1844652"/>
            <a:ext cx="89397" cy="25926"/>
          </a:xfrm>
          <a:custGeom>
            <a:avLst/>
            <a:gdLst>
              <a:gd name="T0" fmla="*/ 1 w 7"/>
              <a:gd name="T1" fmla="*/ 0 h 2"/>
              <a:gd name="T2" fmla="*/ 1 w 7"/>
              <a:gd name="T3" fmla="*/ 0 h 2"/>
              <a:gd name="T4" fmla="*/ 0 w 7"/>
              <a:gd name="T5" fmla="*/ 1 h 2"/>
              <a:gd name="T6" fmla="*/ 1 w 7"/>
              <a:gd name="T7" fmla="*/ 1 h 2"/>
              <a:gd name="T8" fmla="*/ 2 w 7"/>
              <a:gd name="T9" fmla="*/ 1 h 2"/>
              <a:gd name="T10" fmla="*/ 3 w 7"/>
              <a:gd name="T11" fmla="*/ 1 h 2"/>
              <a:gd name="T12" fmla="*/ 4 w 7"/>
              <a:gd name="T13" fmla="*/ 1 h 2"/>
              <a:gd name="T14" fmla="*/ 5 w 7"/>
              <a:gd name="T15" fmla="*/ 2 h 2"/>
              <a:gd name="T16" fmla="*/ 7 w 7"/>
              <a:gd name="T17" fmla="*/ 1 h 2"/>
              <a:gd name="T18" fmla="*/ 6 w 7"/>
              <a:gd name="T19" fmla="*/ 1 h 2"/>
              <a:gd name="T20" fmla="*/ 5 w 7"/>
              <a:gd name="T21" fmla="*/ 1 h 2"/>
              <a:gd name="T22" fmla="*/ 3 w 7"/>
              <a:gd name="T23" fmla="*/ 0 h 2"/>
              <a:gd name="T24" fmla="*/ 2 w 7"/>
              <a:gd name="T25" fmla="*/ 0 h 2"/>
              <a:gd name="T26" fmla="*/ 1 w 7"/>
              <a:gd name="T2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6" y="2"/>
                  <a:pt x="7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8" name="Freeform 295">
            <a:extLst>
              <a:ext uri="{FF2B5EF4-FFF2-40B4-BE49-F238E27FC236}">
                <a16:creationId xmlns:a16="http://schemas.microsoft.com/office/drawing/2014/main" id="{E466F0C1-FFC6-304E-88C3-8AE7A83BEFE1}"/>
              </a:ext>
            </a:extLst>
          </p:cNvPr>
          <p:cNvSpPr>
            <a:spLocks/>
          </p:cNvSpPr>
          <p:nvPr/>
        </p:nvSpPr>
        <p:spPr bwMode="auto">
          <a:xfrm>
            <a:off x="9601792" y="1959468"/>
            <a:ext cx="13315" cy="11111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19" name="Freeform 296">
            <a:extLst>
              <a:ext uri="{FF2B5EF4-FFF2-40B4-BE49-F238E27FC236}">
                <a16:creationId xmlns:a16="http://schemas.microsoft.com/office/drawing/2014/main" id="{1C4BB519-DC10-7549-8CCB-424BA539A701}"/>
              </a:ext>
            </a:extLst>
          </p:cNvPr>
          <p:cNvSpPr>
            <a:spLocks/>
          </p:cNvSpPr>
          <p:nvPr/>
        </p:nvSpPr>
        <p:spPr bwMode="auto">
          <a:xfrm>
            <a:off x="10143878" y="2437254"/>
            <a:ext cx="26629" cy="38890"/>
          </a:xfrm>
          <a:custGeom>
            <a:avLst/>
            <a:gdLst>
              <a:gd name="T0" fmla="*/ 0 w 2"/>
              <a:gd name="T1" fmla="*/ 1 h 3"/>
              <a:gd name="T2" fmla="*/ 1 w 2"/>
              <a:gd name="T3" fmla="*/ 1 h 3"/>
              <a:gd name="T4" fmla="*/ 1 w 2"/>
              <a:gd name="T5" fmla="*/ 2 h 3"/>
              <a:gd name="T6" fmla="*/ 2 w 2"/>
              <a:gd name="T7" fmla="*/ 2 h 3"/>
              <a:gd name="T8" fmla="*/ 2 w 2"/>
              <a:gd name="T9" fmla="*/ 1 h 3"/>
              <a:gd name="T10" fmla="*/ 1 w 2"/>
              <a:gd name="T11" fmla="*/ 1 h 3"/>
              <a:gd name="T12" fmla="*/ 0 w 2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0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0" name="Freeform 297">
            <a:extLst>
              <a:ext uri="{FF2B5EF4-FFF2-40B4-BE49-F238E27FC236}">
                <a16:creationId xmlns:a16="http://schemas.microsoft.com/office/drawing/2014/main" id="{99AF0E2B-7B27-0D42-9D10-F94945ECD044}"/>
              </a:ext>
            </a:extLst>
          </p:cNvPr>
          <p:cNvSpPr>
            <a:spLocks/>
          </p:cNvSpPr>
          <p:nvPr/>
        </p:nvSpPr>
        <p:spPr bwMode="auto">
          <a:xfrm>
            <a:off x="10197136" y="2450217"/>
            <a:ext cx="24727" cy="25926"/>
          </a:xfrm>
          <a:custGeom>
            <a:avLst/>
            <a:gdLst>
              <a:gd name="T0" fmla="*/ 0 w 2"/>
              <a:gd name="T1" fmla="*/ 0 h 2"/>
              <a:gd name="T2" fmla="*/ 0 w 2"/>
              <a:gd name="T3" fmla="*/ 1 h 2"/>
              <a:gd name="T4" fmla="*/ 1 w 2"/>
              <a:gd name="T5" fmla="*/ 1 h 2"/>
              <a:gd name="T6" fmla="*/ 1 w 2"/>
              <a:gd name="T7" fmla="*/ 1 h 2"/>
              <a:gd name="T8" fmla="*/ 2 w 2"/>
              <a:gd name="T9" fmla="*/ 2 h 2"/>
              <a:gd name="T10" fmla="*/ 1 w 2"/>
              <a:gd name="T11" fmla="*/ 1 h 2"/>
              <a:gd name="T12" fmla="*/ 0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1" name="Freeform 298">
            <a:extLst>
              <a:ext uri="{FF2B5EF4-FFF2-40B4-BE49-F238E27FC236}">
                <a16:creationId xmlns:a16="http://schemas.microsoft.com/office/drawing/2014/main" id="{974F4867-74A7-EE45-A43C-B227CFE181FF}"/>
              </a:ext>
            </a:extLst>
          </p:cNvPr>
          <p:cNvSpPr>
            <a:spLocks/>
          </p:cNvSpPr>
          <p:nvPr/>
        </p:nvSpPr>
        <p:spPr bwMode="auto">
          <a:xfrm>
            <a:off x="10402558" y="2526144"/>
            <a:ext cx="39944" cy="12964"/>
          </a:xfrm>
          <a:custGeom>
            <a:avLst/>
            <a:gdLst>
              <a:gd name="T0" fmla="*/ 1 w 3"/>
              <a:gd name="T1" fmla="*/ 1 h 1"/>
              <a:gd name="T2" fmla="*/ 2 w 3"/>
              <a:gd name="T3" fmla="*/ 1 h 1"/>
              <a:gd name="T4" fmla="*/ 2 w 3"/>
              <a:gd name="T5" fmla="*/ 1 h 1"/>
              <a:gd name="T6" fmla="*/ 3 w 3"/>
              <a:gd name="T7" fmla="*/ 0 h 1"/>
              <a:gd name="T8" fmla="*/ 2 w 3"/>
              <a:gd name="T9" fmla="*/ 0 h 1"/>
              <a:gd name="T10" fmla="*/ 1 w 3"/>
              <a:gd name="T11" fmla="*/ 0 h 1"/>
              <a:gd name="T12" fmla="*/ 1 w 3"/>
              <a:gd name="T13" fmla="*/ 0 h 1"/>
              <a:gd name="T14" fmla="*/ 1 w 3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2" name="Freeform 299">
            <a:extLst>
              <a:ext uri="{FF2B5EF4-FFF2-40B4-BE49-F238E27FC236}">
                <a16:creationId xmlns:a16="http://schemas.microsoft.com/office/drawing/2014/main" id="{1A1D3FF7-38E2-FD42-8E69-7CD6DCCF3396}"/>
              </a:ext>
            </a:extLst>
          </p:cNvPr>
          <p:cNvSpPr>
            <a:spLocks/>
          </p:cNvSpPr>
          <p:nvPr/>
        </p:nvSpPr>
        <p:spPr bwMode="auto">
          <a:xfrm>
            <a:off x="10455816" y="2539108"/>
            <a:ext cx="11412" cy="12964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3" name="Freeform 300">
            <a:extLst>
              <a:ext uri="{FF2B5EF4-FFF2-40B4-BE49-F238E27FC236}">
                <a16:creationId xmlns:a16="http://schemas.microsoft.com/office/drawing/2014/main" id="{041A3708-1470-D541-BC97-D2AF69C2D6CE}"/>
              </a:ext>
            </a:extLst>
          </p:cNvPr>
          <p:cNvSpPr>
            <a:spLocks/>
          </p:cNvSpPr>
          <p:nvPr/>
        </p:nvSpPr>
        <p:spPr bwMode="auto">
          <a:xfrm>
            <a:off x="10585156" y="2552070"/>
            <a:ext cx="11412" cy="1296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4" name="Freeform 301">
            <a:extLst>
              <a:ext uri="{FF2B5EF4-FFF2-40B4-BE49-F238E27FC236}">
                <a16:creationId xmlns:a16="http://schemas.microsoft.com/office/drawing/2014/main" id="{B5C43A50-FCB2-844E-9E53-AB0CE3F559C8}"/>
              </a:ext>
            </a:extLst>
          </p:cNvPr>
          <p:cNvSpPr>
            <a:spLocks/>
          </p:cNvSpPr>
          <p:nvPr/>
        </p:nvSpPr>
        <p:spPr bwMode="auto">
          <a:xfrm>
            <a:off x="10003126" y="2589108"/>
            <a:ext cx="11412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5" name="Freeform 302">
            <a:extLst>
              <a:ext uri="{FF2B5EF4-FFF2-40B4-BE49-F238E27FC236}">
                <a16:creationId xmlns:a16="http://schemas.microsoft.com/office/drawing/2014/main" id="{6ABC1191-5B6A-B545-8640-09D9E0DB1752}"/>
              </a:ext>
            </a:extLst>
          </p:cNvPr>
          <p:cNvSpPr>
            <a:spLocks/>
          </p:cNvSpPr>
          <p:nvPr/>
        </p:nvSpPr>
        <p:spPr bwMode="auto">
          <a:xfrm>
            <a:off x="10003126" y="2602072"/>
            <a:ext cx="38041" cy="25926"/>
          </a:xfrm>
          <a:custGeom>
            <a:avLst/>
            <a:gdLst>
              <a:gd name="T0" fmla="*/ 2 w 3"/>
              <a:gd name="T1" fmla="*/ 1 h 2"/>
              <a:gd name="T2" fmla="*/ 2 w 3"/>
              <a:gd name="T3" fmla="*/ 0 h 2"/>
              <a:gd name="T4" fmla="*/ 2 w 3"/>
              <a:gd name="T5" fmla="*/ 0 h 2"/>
              <a:gd name="T6" fmla="*/ 1 w 3"/>
              <a:gd name="T7" fmla="*/ 0 h 2"/>
              <a:gd name="T8" fmla="*/ 1 w 3"/>
              <a:gd name="T9" fmla="*/ 1 h 2"/>
              <a:gd name="T10" fmla="*/ 1 w 3"/>
              <a:gd name="T11" fmla="*/ 2 h 2"/>
              <a:gd name="T12" fmla="*/ 1 w 3"/>
              <a:gd name="T13" fmla="*/ 2 h 2"/>
              <a:gd name="T14" fmla="*/ 2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3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2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6" name="Freeform 303">
            <a:extLst>
              <a:ext uri="{FF2B5EF4-FFF2-40B4-BE49-F238E27FC236}">
                <a16:creationId xmlns:a16="http://schemas.microsoft.com/office/drawing/2014/main" id="{BB022CAD-FDEC-6148-B70A-87DFDA6713BB}"/>
              </a:ext>
            </a:extLst>
          </p:cNvPr>
          <p:cNvSpPr>
            <a:spLocks/>
          </p:cNvSpPr>
          <p:nvPr/>
        </p:nvSpPr>
        <p:spPr bwMode="auto">
          <a:xfrm>
            <a:off x="10014538" y="2639109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7" name="Freeform 305">
            <a:extLst>
              <a:ext uri="{FF2B5EF4-FFF2-40B4-BE49-F238E27FC236}">
                <a16:creationId xmlns:a16="http://schemas.microsoft.com/office/drawing/2014/main" id="{0C1D2157-7D6A-5F43-BACA-61028281CF55}"/>
              </a:ext>
            </a:extLst>
          </p:cNvPr>
          <p:cNvSpPr>
            <a:spLocks/>
          </p:cNvSpPr>
          <p:nvPr/>
        </p:nvSpPr>
        <p:spPr bwMode="auto">
          <a:xfrm>
            <a:off x="6961732" y="301874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8" name="Freeform 306">
            <a:extLst>
              <a:ext uri="{FF2B5EF4-FFF2-40B4-BE49-F238E27FC236}">
                <a16:creationId xmlns:a16="http://schemas.microsoft.com/office/drawing/2014/main" id="{40981BDB-48D1-364E-B5F2-76D6B7EBEB52}"/>
              </a:ext>
            </a:extLst>
          </p:cNvPr>
          <p:cNvSpPr>
            <a:spLocks/>
          </p:cNvSpPr>
          <p:nvPr/>
        </p:nvSpPr>
        <p:spPr bwMode="auto">
          <a:xfrm>
            <a:off x="6885650" y="294281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29" name="Freeform 307">
            <a:extLst>
              <a:ext uri="{FF2B5EF4-FFF2-40B4-BE49-F238E27FC236}">
                <a16:creationId xmlns:a16="http://schemas.microsoft.com/office/drawing/2014/main" id="{DC687060-96D2-9149-8BC3-CE133303BB2F}"/>
              </a:ext>
            </a:extLst>
          </p:cNvPr>
          <p:cNvSpPr>
            <a:spLocks/>
          </p:cNvSpPr>
          <p:nvPr/>
        </p:nvSpPr>
        <p:spPr bwMode="auto">
          <a:xfrm>
            <a:off x="8139107" y="2539108"/>
            <a:ext cx="945324" cy="390747"/>
          </a:xfrm>
          <a:custGeom>
            <a:avLst/>
            <a:gdLst>
              <a:gd name="T0" fmla="*/ 58 w 73"/>
              <a:gd name="T1" fmla="*/ 27 h 31"/>
              <a:gd name="T2" fmla="*/ 59 w 73"/>
              <a:gd name="T3" fmla="*/ 25 h 31"/>
              <a:gd name="T4" fmla="*/ 58 w 73"/>
              <a:gd name="T5" fmla="*/ 23 h 31"/>
              <a:gd name="T6" fmla="*/ 57 w 73"/>
              <a:gd name="T7" fmla="*/ 21 h 31"/>
              <a:gd name="T8" fmla="*/ 60 w 73"/>
              <a:gd name="T9" fmla="*/ 21 h 31"/>
              <a:gd name="T10" fmla="*/ 62 w 73"/>
              <a:gd name="T11" fmla="*/ 21 h 31"/>
              <a:gd name="T12" fmla="*/ 64 w 73"/>
              <a:gd name="T13" fmla="*/ 20 h 31"/>
              <a:gd name="T14" fmla="*/ 66 w 73"/>
              <a:gd name="T15" fmla="*/ 17 h 31"/>
              <a:gd name="T16" fmla="*/ 69 w 73"/>
              <a:gd name="T17" fmla="*/ 16 h 31"/>
              <a:gd name="T18" fmla="*/ 71 w 73"/>
              <a:gd name="T19" fmla="*/ 16 h 31"/>
              <a:gd name="T20" fmla="*/ 73 w 73"/>
              <a:gd name="T21" fmla="*/ 17 h 31"/>
              <a:gd name="T22" fmla="*/ 72 w 73"/>
              <a:gd name="T23" fmla="*/ 15 h 31"/>
              <a:gd name="T24" fmla="*/ 69 w 73"/>
              <a:gd name="T25" fmla="*/ 13 h 31"/>
              <a:gd name="T26" fmla="*/ 66 w 73"/>
              <a:gd name="T27" fmla="*/ 13 h 31"/>
              <a:gd name="T28" fmla="*/ 64 w 73"/>
              <a:gd name="T29" fmla="*/ 13 h 31"/>
              <a:gd name="T30" fmla="*/ 61 w 73"/>
              <a:gd name="T31" fmla="*/ 12 h 31"/>
              <a:gd name="T32" fmla="*/ 61 w 73"/>
              <a:gd name="T33" fmla="*/ 8 h 31"/>
              <a:gd name="T34" fmla="*/ 59 w 73"/>
              <a:gd name="T35" fmla="*/ 7 h 31"/>
              <a:gd name="T36" fmla="*/ 55 w 73"/>
              <a:gd name="T37" fmla="*/ 6 h 31"/>
              <a:gd name="T38" fmla="*/ 49 w 73"/>
              <a:gd name="T39" fmla="*/ 8 h 31"/>
              <a:gd name="T40" fmla="*/ 43 w 73"/>
              <a:gd name="T41" fmla="*/ 8 h 31"/>
              <a:gd name="T42" fmla="*/ 40 w 73"/>
              <a:gd name="T43" fmla="*/ 7 h 31"/>
              <a:gd name="T44" fmla="*/ 36 w 73"/>
              <a:gd name="T45" fmla="*/ 5 h 31"/>
              <a:gd name="T46" fmla="*/ 30 w 73"/>
              <a:gd name="T47" fmla="*/ 6 h 31"/>
              <a:gd name="T48" fmla="*/ 28 w 73"/>
              <a:gd name="T49" fmla="*/ 5 h 31"/>
              <a:gd name="T50" fmla="*/ 24 w 73"/>
              <a:gd name="T51" fmla="*/ 3 h 31"/>
              <a:gd name="T52" fmla="*/ 20 w 73"/>
              <a:gd name="T53" fmla="*/ 1 h 31"/>
              <a:gd name="T54" fmla="*/ 17 w 73"/>
              <a:gd name="T55" fmla="*/ 2 h 31"/>
              <a:gd name="T56" fmla="*/ 19 w 73"/>
              <a:gd name="T57" fmla="*/ 5 h 31"/>
              <a:gd name="T58" fmla="*/ 18 w 73"/>
              <a:gd name="T59" fmla="*/ 7 h 31"/>
              <a:gd name="T60" fmla="*/ 14 w 73"/>
              <a:gd name="T61" fmla="*/ 6 h 31"/>
              <a:gd name="T62" fmla="*/ 10 w 73"/>
              <a:gd name="T63" fmla="*/ 5 h 31"/>
              <a:gd name="T64" fmla="*/ 7 w 73"/>
              <a:gd name="T65" fmla="*/ 4 h 31"/>
              <a:gd name="T66" fmla="*/ 6 w 73"/>
              <a:gd name="T67" fmla="*/ 4 h 31"/>
              <a:gd name="T68" fmla="*/ 2 w 73"/>
              <a:gd name="T69" fmla="*/ 6 h 31"/>
              <a:gd name="T70" fmla="*/ 0 w 73"/>
              <a:gd name="T71" fmla="*/ 8 h 31"/>
              <a:gd name="T72" fmla="*/ 2 w 73"/>
              <a:gd name="T73" fmla="*/ 11 h 31"/>
              <a:gd name="T74" fmla="*/ 5 w 73"/>
              <a:gd name="T75" fmla="*/ 13 h 31"/>
              <a:gd name="T76" fmla="*/ 8 w 73"/>
              <a:gd name="T77" fmla="*/ 16 h 31"/>
              <a:gd name="T78" fmla="*/ 9 w 73"/>
              <a:gd name="T79" fmla="*/ 18 h 31"/>
              <a:gd name="T80" fmla="*/ 14 w 73"/>
              <a:gd name="T81" fmla="*/ 19 h 31"/>
              <a:gd name="T82" fmla="*/ 18 w 73"/>
              <a:gd name="T83" fmla="*/ 21 h 31"/>
              <a:gd name="T84" fmla="*/ 22 w 73"/>
              <a:gd name="T85" fmla="*/ 24 h 31"/>
              <a:gd name="T86" fmla="*/ 25 w 73"/>
              <a:gd name="T87" fmla="*/ 27 h 31"/>
              <a:gd name="T88" fmla="*/ 31 w 73"/>
              <a:gd name="T89" fmla="*/ 28 h 31"/>
              <a:gd name="T90" fmla="*/ 36 w 73"/>
              <a:gd name="T91" fmla="*/ 28 h 31"/>
              <a:gd name="T92" fmla="*/ 40 w 73"/>
              <a:gd name="T93" fmla="*/ 29 h 31"/>
              <a:gd name="T94" fmla="*/ 43 w 73"/>
              <a:gd name="T95" fmla="*/ 30 h 31"/>
              <a:gd name="T96" fmla="*/ 46 w 73"/>
              <a:gd name="T97" fmla="*/ 30 h 31"/>
              <a:gd name="T98" fmla="*/ 48 w 73"/>
              <a:gd name="T99" fmla="*/ 30 h 31"/>
              <a:gd name="T100" fmla="*/ 51 w 73"/>
              <a:gd name="T101" fmla="*/ 29 h 31"/>
              <a:gd name="T102" fmla="*/ 55 w 73"/>
              <a:gd name="T103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3" h="31">
                <a:moveTo>
                  <a:pt x="56" y="29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7"/>
                  <a:pt x="57" y="27"/>
                  <a:pt x="58" y="27"/>
                </a:cubicBezTo>
                <a:cubicBezTo>
                  <a:pt x="58" y="27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0" y="25"/>
                  <a:pt x="60" y="24"/>
                </a:cubicBezTo>
                <a:cubicBezTo>
                  <a:pt x="60" y="24"/>
                  <a:pt x="59" y="24"/>
                  <a:pt x="59" y="24"/>
                </a:cubicBezTo>
                <a:cubicBezTo>
                  <a:pt x="59" y="23"/>
                  <a:pt x="59" y="23"/>
                  <a:pt x="58" y="23"/>
                </a:cubicBezTo>
                <a:cubicBezTo>
                  <a:pt x="58" y="23"/>
                  <a:pt x="58" y="23"/>
                  <a:pt x="57" y="23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2"/>
                  <a:pt x="57" y="21"/>
                  <a:pt x="57" y="21"/>
                </a:cubicBezTo>
                <a:cubicBezTo>
                  <a:pt x="57" y="21"/>
                  <a:pt x="58" y="21"/>
                  <a:pt x="58" y="21"/>
                </a:cubicBezTo>
                <a:cubicBezTo>
                  <a:pt x="59" y="20"/>
                  <a:pt x="59" y="20"/>
                  <a:pt x="59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1" y="21"/>
                  <a:pt x="61" y="22"/>
                </a:cubicBezTo>
                <a:cubicBezTo>
                  <a:pt x="61" y="22"/>
                  <a:pt x="61" y="22"/>
                  <a:pt x="62" y="22"/>
                </a:cubicBezTo>
                <a:cubicBezTo>
                  <a:pt x="62" y="22"/>
                  <a:pt x="62" y="21"/>
                  <a:pt x="62" y="21"/>
                </a:cubicBezTo>
                <a:cubicBezTo>
                  <a:pt x="63" y="21"/>
                  <a:pt x="63" y="21"/>
                  <a:pt x="63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4" y="19"/>
                  <a:pt x="64" y="20"/>
                  <a:pt x="64" y="20"/>
                </a:cubicBezTo>
                <a:cubicBezTo>
                  <a:pt x="65" y="20"/>
                  <a:pt x="65" y="20"/>
                  <a:pt x="66" y="19"/>
                </a:cubicBezTo>
                <a:cubicBezTo>
                  <a:pt x="66" y="19"/>
                  <a:pt x="66" y="19"/>
                  <a:pt x="66" y="18"/>
                </a:cubicBezTo>
                <a:cubicBezTo>
                  <a:pt x="66" y="18"/>
                  <a:pt x="66" y="18"/>
                  <a:pt x="66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8" y="17"/>
                  <a:pt x="68" y="17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6"/>
                  <a:pt x="70" y="16"/>
                  <a:pt x="71" y="16"/>
                </a:cubicBezTo>
                <a:cubicBezTo>
                  <a:pt x="71" y="16"/>
                  <a:pt x="71" y="16"/>
                  <a:pt x="72" y="17"/>
                </a:cubicBezTo>
                <a:cubicBezTo>
                  <a:pt x="72" y="17"/>
                  <a:pt x="73" y="18"/>
                  <a:pt x="73" y="17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6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4"/>
                  <a:pt x="72" y="14"/>
                  <a:pt x="71" y="14"/>
                </a:cubicBezTo>
                <a:cubicBezTo>
                  <a:pt x="71" y="14"/>
                  <a:pt x="70" y="14"/>
                  <a:pt x="70" y="14"/>
                </a:cubicBezTo>
                <a:cubicBezTo>
                  <a:pt x="69" y="14"/>
                  <a:pt x="69" y="13"/>
                  <a:pt x="69" y="13"/>
                </a:cubicBezTo>
                <a:cubicBezTo>
                  <a:pt x="68" y="13"/>
                  <a:pt x="68" y="13"/>
                  <a:pt x="68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3"/>
                  <a:pt x="67" y="13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3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2" y="13"/>
                </a:cubicBezTo>
                <a:cubicBezTo>
                  <a:pt x="62" y="13"/>
                  <a:pt x="61" y="13"/>
                  <a:pt x="61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1" y="11"/>
                  <a:pt x="61" y="10"/>
                  <a:pt x="61" y="10"/>
                </a:cubicBezTo>
                <a:cubicBezTo>
                  <a:pt x="61" y="9"/>
                  <a:pt x="61" y="9"/>
                  <a:pt x="61" y="8"/>
                </a:cubicBezTo>
                <a:cubicBezTo>
                  <a:pt x="61" y="8"/>
                  <a:pt x="61" y="8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0" y="7"/>
                  <a:pt x="60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ubicBezTo>
                  <a:pt x="57" y="7"/>
                  <a:pt x="57" y="7"/>
                  <a:pt x="56" y="6"/>
                </a:cubicBezTo>
                <a:cubicBezTo>
                  <a:pt x="56" y="6"/>
                  <a:pt x="55" y="6"/>
                  <a:pt x="55" y="6"/>
                </a:cubicBezTo>
                <a:cubicBezTo>
                  <a:pt x="54" y="6"/>
                  <a:pt x="54" y="6"/>
                  <a:pt x="53" y="7"/>
                </a:cubicBezTo>
                <a:cubicBezTo>
                  <a:pt x="52" y="7"/>
                  <a:pt x="52" y="7"/>
                  <a:pt x="51" y="8"/>
                </a:cubicBezTo>
                <a:cubicBezTo>
                  <a:pt x="50" y="8"/>
                  <a:pt x="50" y="8"/>
                  <a:pt x="49" y="8"/>
                </a:cubicBezTo>
                <a:cubicBezTo>
                  <a:pt x="48" y="8"/>
                  <a:pt x="48" y="8"/>
                  <a:pt x="47" y="8"/>
                </a:cubicBezTo>
                <a:cubicBezTo>
                  <a:pt x="46" y="8"/>
                  <a:pt x="46" y="8"/>
                  <a:pt x="45" y="8"/>
                </a:cubicBezTo>
                <a:cubicBezTo>
                  <a:pt x="44" y="8"/>
                  <a:pt x="44" y="9"/>
                  <a:pt x="43" y="8"/>
                </a:cubicBezTo>
                <a:cubicBezTo>
                  <a:pt x="42" y="8"/>
                  <a:pt x="42" y="8"/>
                  <a:pt x="42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6"/>
                  <a:pt x="40" y="7"/>
                  <a:pt x="40" y="7"/>
                </a:cubicBezTo>
                <a:cubicBezTo>
                  <a:pt x="39" y="7"/>
                  <a:pt x="39" y="6"/>
                  <a:pt x="38" y="6"/>
                </a:cubicBezTo>
                <a:cubicBezTo>
                  <a:pt x="38" y="6"/>
                  <a:pt x="38" y="6"/>
                  <a:pt x="37" y="6"/>
                </a:cubicBezTo>
                <a:cubicBezTo>
                  <a:pt x="37" y="6"/>
                  <a:pt x="36" y="5"/>
                  <a:pt x="36" y="5"/>
                </a:cubicBezTo>
                <a:cubicBezTo>
                  <a:pt x="35" y="5"/>
                  <a:pt x="35" y="5"/>
                  <a:pt x="34" y="5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1" y="7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9" y="6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4"/>
                  <a:pt x="27" y="4"/>
                  <a:pt x="27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3" y="2"/>
                  <a:pt x="22" y="2"/>
                </a:cubicBezTo>
                <a:cubicBezTo>
                  <a:pt x="22" y="2"/>
                  <a:pt x="21" y="2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1"/>
                  <a:pt x="17" y="2"/>
                  <a:pt x="17" y="2"/>
                </a:cubicBezTo>
                <a:cubicBezTo>
                  <a:pt x="17" y="2"/>
                  <a:pt x="17" y="3"/>
                  <a:pt x="17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6"/>
                </a:cubicBezTo>
                <a:cubicBezTo>
                  <a:pt x="19" y="6"/>
                  <a:pt x="19" y="6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6"/>
                  <a:pt x="14" y="6"/>
                </a:cubicBezTo>
                <a:cubicBezTo>
                  <a:pt x="13" y="6"/>
                  <a:pt x="13" y="7"/>
                  <a:pt x="12" y="7"/>
                </a:cubicBezTo>
                <a:cubicBezTo>
                  <a:pt x="12" y="6"/>
                  <a:pt x="12" y="6"/>
                  <a:pt x="11" y="6"/>
                </a:cubicBezTo>
                <a:cubicBezTo>
                  <a:pt x="11" y="6"/>
                  <a:pt x="11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4"/>
                  <a:pt x="6" y="4"/>
                </a:cubicBezTo>
                <a:cubicBezTo>
                  <a:pt x="6" y="5"/>
                  <a:pt x="5" y="5"/>
                  <a:pt x="5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2" y="6"/>
                  <a:pt x="1" y="7"/>
                </a:cubicBezTo>
                <a:cubicBezTo>
                  <a:pt x="1" y="7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9"/>
                  <a:pt x="1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2"/>
                  <a:pt x="2" y="12"/>
                  <a:pt x="3" y="13"/>
                </a:cubicBezTo>
                <a:cubicBezTo>
                  <a:pt x="3" y="13"/>
                  <a:pt x="3" y="13"/>
                  <a:pt x="4" y="14"/>
                </a:cubicBezTo>
                <a:cubicBezTo>
                  <a:pt x="4" y="14"/>
                  <a:pt x="5" y="13"/>
                  <a:pt x="5" y="13"/>
                </a:cubicBezTo>
                <a:cubicBezTo>
                  <a:pt x="6" y="13"/>
                  <a:pt x="6" y="14"/>
                  <a:pt x="7" y="14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8" y="17"/>
                  <a:pt x="9" y="17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8"/>
                  <a:pt x="11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8"/>
                  <a:pt x="14" y="18"/>
                  <a:pt x="14" y="19"/>
                </a:cubicBezTo>
                <a:cubicBezTo>
                  <a:pt x="15" y="19"/>
                  <a:pt x="15" y="19"/>
                  <a:pt x="15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2"/>
                  <a:pt x="18" y="22"/>
                  <a:pt x="19" y="22"/>
                </a:cubicBezTo>
                <a:cubicBezTo>
                  <a:pt x="20" y="22"/>
                  <a:pt x="20" y="22"/>
                  <a:pt x="20" y="23"/>
                </a:cubicBezTo>
                <a:cubicBezTo>
                  <a:pt x="21" y="23"/>
                  <a:pt x="21" y="23"/>
                  <a:pt x="22" y="24"/>
                </a:cubicBezTo>
                <a:cubicBezTo>
                  <a:pt x="22" y="24"/>
                  <a:pt x="22" y="24"/>
                  <a:pt x="22" y="25"/>
                </a:cubicBezTo>
                <a:cubicBezTo>
                  <a:pt x="23" y="25"/>
                  <a:pt x="23" y="26"/>
                  <a:pt x="24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8"/>
                  <a:pt x="28" y="28"/>
                  <a:pt x="29" y="28"/>
                </a:cubicBezTo>
                <a:cubicBezTo>
                  <a:pt x="30" y="28"/>
                  <a:pt x="30" y="28"/>
                  <a:pt x="31" y="28"/>
                </a:cubicBezTo>
                <a:cubicBezTo>
                  <a:pt x="32" y="28"/>
                  <a:pt x="32" y="28"/>
                  <a:pt x="33" y="28"/>
                </a:cubicBezTo>
                <a:cubicBezTo>
                  <a:pt x="34" y="28"/>
                  <a:pt x="34" y="28"/>
                  <a:pt x="35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8"/>
                  <a:pt x="39" y="29"/>
                </a:cubicBezTo>
                <a:cubicBezTo>
                  <a:pt x="39" y="29"/>
                  <a:pt x="39" y="29"/>
                  <a:pt x="40" y="29"/>
                </a:cubicBezTo>
                <a:cubicBezTo>
                  <a:pt x="40" y="29"/>
                  <a:pt x="40" y="29"/>
                  <a:pt x="41" y="29"/>
                </a:cubicBezTo>
                <a:cubicBezTo>
                  <a:pt x="41" y="29"/>
                  <a:pt x="41" y="29"/>
                  <a:pt x="42" y="30"/>
                </a:cubicBezTo>
                <a:cubicBezTo>
                  <a:pt x="42" y="30"/>
                  <a:pt x="42" y="30"/>
                  <a:pt x="43" y="30"/>
                </a:cubicBezTo>
                <a:cubicBezTo>
                  <a:pt x="43" y="30"/>
                  <a:pt x="44" y="30"/>
                  <a:pt x="4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0"/>
                  <a:pt x="48" y="30"/>
                </a:cubicBezTo>
                <a:cubicBezTo>
                  <a:pt x="49" y="30"/>
                  <a:pt x="49" y="30"/>
                  <a:pt x="49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1" y="29"/>
                  <a:pt x="51" y="29"/>
                </a:cubicBezTo>
                <a:cubicBezTo>
                  <a:pt x="51" y="28"/>
                  <a:pt x="52" y="29"/>
                  <a:pt x="52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4" y="28"/>
                  <a:pt x="54" y="28"/>
                  <a:pt x="55" y="28"/>
                </a:cubicBezTo>
                <a:cubicBezTo>
                  <a:pt x="55" y="28"/>
                  <a:pt x="56" y="29"/>
                  <a:pt x="56" y="2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0" name="Freeform 308">
            <a:extLst>
              <a:ext uri="{FF2B5EF4-FFF2-40B4-BE49-F238E27FC236}">
                <a16:creationId xmlns:a16="http://schemas.microsoft.com/office/drawing/2014/main" id="{C2FDDEE8-11D0-734D-B2A9-B0708B795072}"/>
              </a:ext>
            </a:extLst>
          </p:cNvPr>
          <p:cNvSpPr>
            <a:spLocks/>
          </p:cNvSpPr>
          <p:nvPr/>
        </p:nvSpPr>
        <p:spPr bwMode="auto">
          <a:xfrm>
            <a:off x="7648375" y="2942818"/>
            <a:ext cx="245366" cy="162966"/>
          </a:xfrm>
          <a:custGeom>
            <a:avLst/>
            <a:gdLst>
              <a:gd name="T0" fmla="*/ 18 w 19"/>
              <a:gd name="T1" fmla="*/ 8 h 13"/>
              <a:gd name="T2" fmla="*/ 16 w 19"/>
              <a:gd name="T3" fmla="*/ 8 h 13"/>
              <a:gd name="T4" fmla="*/ 15 w 19"/>
              <a:gd name="T5" fmla="*/ 7 h 13"/>
              <a:gd name="T6" fmla="*/ 15 w 19"/>
              <a:gd name="T7" fmla="*/ 6 h 13"/>
              <a:gd name="T8" fmla="*/ 14 w 19"/>
              <a:gd name="T9" fmla="*/ 4 h 13"/>
              <a:gd name="T10" fmla="*/ 14 w 19"/>
              <a:gd name="T11" fmla="*/ 4 h 13"/>
              <a:gd name="T12" fmla="*/ 13 w 19"/>
              <a:gd name="T13" fmla="*/ 4 h 13"/>
              <a:gd name="T14" fmla="*/ 11 w 19"/>
              <a:gd name="T15" fmla="*/ 4 h 13"/>
              <a:gd name="T16" fmla="*/ 10 w 19"/>
              <a:gd name="T17" fmla="*/ 4 h 13"/>
              <a:gd name="T18" fmla="*/ 8 w 19"/>
              <a:gd name="T19" fmla="*/ 4 h 13"/>
              <a:gd name="T20" fmla="*/ 7 w 19"/>
              <a:gd name="T21" fmla="*/ 4 h 13"/>
              <a:gd name="T22" fmla="*/ 6 w 19"/>
              <a:gd name="T23" fmla="*/ 4 h 13"/>
              <a:gd name="T24" fmla="*/ 5 w 19"/>
              <a:gd name="T25" fmla="*/ 3 h 13"/>
              <a:gd name="T26" fmla="*/ 5 w 19"/>
              <a:gd name="T27" fmla="*/ 3 h 13"/>
              <a:gd name="T28" fmla="*/ 5 w 19"/>
              <a:gd name="T29" fmla="*/ 2 h 13"/>
              <a:gd name="T30" fmla="*/ 6 w 19"/>
              <a:gd name="T31" fmla="*/ 2 h 13"/>
              <a:gd name="T32" fmla="*/ 6 w 19"/>
              <a:gd name="T33" fmla="*/ 1 h 13"/>
              <a:gd name="T34" fmla="*/ 5 w 19"/>
              <a:gd name="T35" fmla="*/ 1 h 13"/>
              <a:gd name="T36" fmla="*/ 4 w 19"/>
              <a:gd name="T37" fmla="*/ 1 h 13"/>
              <a:gd name="T38" fmla="*/ 3 w 19"/>
              <a:gd name="T39" fmla="*/ 2 h 13"/>
              <a:gd name="T40" fmla="*/ 3 w 19"/>
              <a:gd name="T41" fmla="*/ 2 h 13"/>
              <a:gd name="T42" fmla="*/ 3 w 19"/>
              <a:gd name="T43" fmla="*/ 3 h 13"/>
              <a:gd name="T44" fmla="*/ 2 w 19"/>
              <a:gd name="T45" fmla="*/ 4 h 13"/>
              <a:gd name="T46" fmla="*/ 1 w 19"/>
              <a:gd name="T47" fmla="*/ 5 h 13"/>
              <a:gd name="T48" fmla="*/ 0 w 19"/>
              <a:gd name="T49" fmla="*/ 5 h 13"/>
              <a:gd name="T50" fmla="*/ 0 w 19"/>
              <a:gd name="T51" fmla="*/ 7 h 13"/>
              <a:gd name="T52" fmla="*/ 1 w 19"/>
              <a:gd name="T53" fmla="*/ 7 h 13"/>
              <a:gd name="T54" fmla="*/ 2 w 19"/>
              <a:gd name="T55" fmla="*/ 7 h 13"/>
              <a:gd name="T56" fmla="*/ 2 w 19"/>
              <a:gd name="T57" fmla="*/ 8 h 13"/>
              <a:gd name="T58" fmla="*/ 2 w 19"/>
              <a:gd name="T59" fmla="*/ 9 h 13"/>
              <a:gd name="T60" fmla="*/ 2 w 19"/>
              <a:gd name="T61" fmla="*/ 10 h 13"/>
              <a:gd name="T62" fmla="*/ 2 w 19"/>
              <a:gd name="T63" fmla="*/ 11 h 13"/>
              <a:gd name="T64" fmla="*/ 3 w 19"/>
              <a:gd name="T65" fmla="*/ 11 h 13"/>
              <a:gd name="T66" fmla="*/ 3 w 19"/>
              <a:gd name="T67" fmla="*/ 11 h 13"/>
              <a:gd name="T68" fmla="*/ 4 w 19"/>
              <a:gd name="T69" fmla="*/ 11 h 13"/>
              <a:gd name="T70" fmla="*/ 5 w 19"/>
              <a:gd name="T71" fmla="*/ 11 h 13"/>
              <a:gd name="T72" fmla="*/ 6 w 19"/>
              <a:gd name="T73" fmla="*/ 11 h 13"/>
              <a:gd name="T74" fmla="*/ 7 w 19"/>
              <a:gd name="T75" fmla="*/ 9 h 13"/>
              <a:gd name="T76" fmla="*/ 7 w 19"/>
              <a:gd name="T77" fmla="*/ 9 h 13"/>
              <a:gd name="T78" fmla="*/ 7 w 19"/>
              <a:gd name="T79" fmla="*/ 8 h 13"/>
              <a:gd name="T80" fmla="*/ 8 w 19"/>
              <a:gd name="T81" fmla="*/ 8 h 13"/>
              <a:gd name="T82" fmla="*/ 9 w 19"/>
              <a:gd name="T83" fmla="*/ 8 h 13"/>
              <a:gd name="T84" fmla="*/ 9 w 19"/>
              <a:gd name="T85" fmla="*/ 8 h 13"/>
              <a:gd name="T86" fmla="*/ 10 w 19"/>
              <a:gd name="T87" fmla="*/ 9 h 13"/>
              <a:gd name="T88" fmla="*/ 11 w 19"/>
              <a:gd name="T89" fmla="*/ 10 h 13"/>
              <a:gd name="T90" fmla="*/ 11 w 19"/>
              <a:gd name="T91" fmla="*/ 11 h 13"/>
              <a:gd name="T92" fmla="*/ 11 w 19"/>
              <a:gd name="T93" fmla="*/ 12 h 13"/>
              <a:gd name="T94" fmla="*/ 13 w 19"/>
              <a:gd name="T95" fmla="*/ 12 h 13"/>
              <a:gd name="T96" fmla="*/ 14 w 19"/>
              <a:gd name="T97" fmla="*/ 11 h 13"/>
              <a:gd name="T98" fmla="*/ 15 w 19"/>
              <a:gd name="T99" fmla="*/ 10 h 13"/>
              <a:gd name="T100" fmla="*/ 16 w 19"/>
              <a:gd name="T101" fmla="*/ 10 h 13"/>
              <a:gd name="T102" fmla="*/ 16 w 19"/>
              <a:gd name="T103" fmla="*/ 11 h 13"/>
              <a:gd name="T104" fmla="*/ 17 w 19"/>
              <a:gd name="T105" fmla="*/ 11 h 13"/>
              <a:gd name="T106" fmla="*/ 18 w 19"/>
              <a:gd name="T107" fmla="*/ 11 h 13"/>
              <a:gd name="T108" fmla="*/ 19 w 19"/>
              <a:gd name="T109" fmla="*/ 10 h 13"/>
              <a:gd name="T110" fmla="*/ 19 w 19"/>
              <a:gd name="T111" fmla="*/ 9 h 13"/>
              <a:gd name="T112" fmla="*/ 18 w 19"/>
              <a:gd name="T113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" h="13">
                <a:moveTo>
                  <a:pt x="18" y="8"/>
                </a:moveTo>
                <a:cubicBezTo>
                  <a:pt x="18" y="7"/>
                  <a:pt x="17" y="8"/>
                  <a:pt x="16" y="8"/>
                </a:cubicBezTo>
                <a:cubicBezTo>
                  <a:pt x="16" y="8"/>
                  <a:pt x="15" y="8"/>
                  <a:pt x="15" y="7"/>
                </a:cubicBezTo>
                <a:cubicBezTo>
                  <a:pt x="15" y="7"/>
                  <a:pt x="15" y="6"/>
                  <a:pt x="15" y="6"/>
                </a:cubicBez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3" y="4"/>
                  <a:pt x="13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0" y="4"/>
                  <a:pt x="10" y="4"/>
                </a:cubicBezTo>
                <a:cubicBezTo>
                  <a:pt x="9" y="4"/>
                  <a:pt x="9" y="5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3" y="8"/>
                  <a:pt x="3" y="9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0"/>
                  <a:pt x="7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8" y="8"/>
                </a:cubicBezTo>
                <a:cubicBezTo>
                  <a:pt x="8" y="8"/>
                  <a:pt x="8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1" y="10"/>
                </a:cubicBezTo>
                <a:cubicBezTo>
                  <a:pt x="11" y="10"/>
                  <a:pt x="10" y="11"/>
                  <a:pt x="11" y="11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2"/>
                  <a:pt x="13" y="12"/>
                </a:cubicBezTo>
                <a:cubicBezTo>
                  <a:pt x="13" y="12"/>
                  <a:pt x="13" y="11"/>
                  <a:pt x="14" y="11"/>
                </a:cubicBezTo>
                <a:cubicBezTo>
                  <a:pt x="14" y="11"/>
                  <a:pt x="14" y="10"/>
                  <a:pt x="15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6" y="10"/>
                  <a:pt x="16" y="11"/>
                </a:cubicBezTo>
                <a:cubicBezTo>
                  <a:pt x="16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19" y="11"/>
                  <a:pt x="19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8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1" name="Freeform 309">
            <a:extLst>
              <a:ext uri="{FF2B5EF4-FFF2-40B4-BE49-F238E27FC236}">
                <a16:creationId xmlns:a16="http://schemas.microsoft.com/office/drawing/2014/main" id="{1E7F7391-4073-2142-8A10-0C3B786895C5}"/>
              </a:ext>
            </a:extLst>
          </p:cNvPr>
          <p:cNvSpPr>
            <a:spLocks/>
          </p:cNvSpPr>
          <p:nvPr/>
        </p:nvSpPr>
        <p:spPr bwMode="auto">
          <a:xfrm>
            <a:off x="8397787" y="3472456"/>
            <a:ext cx="169284" cy="214818"/>
          </a:xfrm>
          <a:custGeom>
            <a:avLst/>
            <a:gdLst>
              <a:gd name="T0" fmla="*/ 12 w 13"/>
              <a:gd name="T1" fmla="*/ 10 h 17"/>
              <a:gd name="T2" fmla="*/ 11 w 13"/>
              <a:gd name="T3" fmla="*/ 8 h 17"/>
              <a:gd name="T4" fmla="*/ 10 w 13"/>
              <a:gd name="T5" fmla="*/ 9 h 17"/>
              <a:gd name="T6" fmla="*/ 9 w 13"/>
              <a:gd name="T7" fmla="*/ 8 h 17"/>
              <a:gd name="T8" fmla="*/ 9 w 13"/>
              <a:gd name="T9" fmla="*/ 7 h 17"/>
              <a:gd name="T10" fmla="*/ 11 w 13"/>
              <a:gd name="T11" fmla="*/ 6 h 17"/>
              <a:gd name="T12" fmla="*/ 11 w 13"/>
              <a:gd name="T13" fmla="*/ 5 h 17"/>
              <a:gd name="T14" fmla="*/ 10 w 13"/>
              <a:gd name="T15" fmla="*/ 4 h 17"/>
              <a:gd name="T16" fmla="*/ 6 w 13"/>
              <a:gd name="T17" fmla="*/ 4 h 17"/>
              <a:gd name="T18" fmla="*/ 4 w 13"/>
              <a:gd name="T19" fmla="*/ 3 h 17"/>
              <a:gd name="T20" fmla="*/ 4 w 13"/>
              <a:gd name="T21" fmla="*/ 1 h 17"/>
              <a:gd name="T22" fmla="*/ 3 w 13"/>
              <a:gd name="T23" fmla="*/ 1 h 17"/>
              <a:gd name="T24" fmla="*/ 1 w 13"/>
              <a:gd name="T25" fmla="*/ 0 h 17"/>
              <a:gd name="T26" fmla="*/ 1 w 13"/>
              <a:gd name="T27" fmla="*/ 2 h 17"/>
              <a:gd name="T28" fmla="*/ 2 w 13"/>
              <a:gd name="T29" fmla="*/ 3 h 17"/>
              <a:gd name="T30" fmla="*/ 2 w 13"/>
              <a:gd name="T31" fmla="*/ 4 h 17"/>
              <a:gd name="T32" fmla="*/ 1 w 13"/>
              <a:gd name="T33" fmla="*/ 5 h 17"/>
              <a:gd name="T34" fmla="*/ 2 w 13"/>
              <a:gd name="T35" fmla="*/ 6 h 17"/>
              <a:gd name="T36" fmla="*/ 2 w 13"/>
              <a:gd name="T37" fmla="*/ 8 h 17"/>
              <a:gd name="T38" fmla="*/ 3 w 13"/>
              <a:gd name="T39" fmla="*/ 9 h 17"/>
              <a:gd name="T40" fmla="*/ 4 w 13"/>
              <a:gd name="T41" fmla="*/ 12 h 17"/>
              <a:gd name="T42" fmla="*/ 3 w 13"/>
              <a:gd name="T43" fmla="*/ 14 h 17"/>
              <a:gd name="T44" fmla="*/ 5 w 13"/>
              <a:gd name="T45" fmla="*/ 13 h 17"/>
              <a:gd name="T46" fmla="*/ 6 w 13"/>
              <a:gd name="T47" fmla="*/ 13 h 17"/>
              <a:gd name="T48" fmla="*/ 8 w 13"/>
              <a:gd name="T49" fmla="*/ 12 h 17"/>
              <a:gd name="T50" fmla="*/ 8 w 13"/>
              <a:gd name="T51" fmla="*/ 11 h 17"/>
              <a:gd name="T52" fmla="*/ 9 w 13"/>
              <a:gd name="T53" fmla="*/ 10 h 17"/>
              <a:gd name="T54" fmla="*/ 10 w 13"/>
              <a:gd name="T55" fmla="*/ 12 h 17"/>
              <a:gd name="T56" fmla="*/ 11 w 13"/>
              <a:gd name="T57" fmla="*/ 15 h 17"/>
              <a:gd name="T58" fmla="*/ 12 w 13"/>
              <a:gd name="T59" fmla="*/ 17 h 17"/>
              <a:gd name="T60" fmla="*/ 13 w 13"/>
              <a:gd name="T61" fmla="*/ 16 h 17"/>
              <a:gd name="T62" fmla="*/ 13 w 13"/>
              <a:gd name="T63" fmla="*/ 13 h 17"/>
              <a:gd name="T64" fmla="*/ 13 w 13"/>
              <a:gd name="T6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" h="17">
                <a:moveTo>
                  <a:pt x="13" y="11"/>
                </a:moveTo>
                <a:cubicBezTo>
                  <a:pt x="12" y="10"/>
                  <a:pt x="12" y="11"/>
                  <a:pt x="12" y="10"/>
                </a:cubicBezTo>
                <a:cubicBezTo>
                  <a:pt x="11" y="10"/>
                  <a:pt x="12" y="10"/>
                  <a:pt x="12" y="9"/>
                </a:cubicBezTo>
                <a:cubicBezTo>
                  <a:pt x="12" y="9"/>
                  <a:pt x="12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1" y="9"/>
                  <a:pt x="10" y="9"/>
                </a:cubicBezTo>
                <a:cubicBezTo>
                  <a:pt x="10" y="10"/>
                  <a:pt x="10" y="10"/>
                  <a:pt x="10" y="9"/>
                </a:cubicBezTo>
                <a:cubicBezTo>
                  <a:pt x="9" y="9"/>
                  <a:pt x="9" y="9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1" y="6"/>
                </a:cubicBezTo>
                <a:cubicBezTo>
                  <a:pt x="11" y="6"/>
                  <a:pt x="10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4"/>
                  <a:pt x="10" y="4"/>
                </a:cubicBezTo>
                <a:cubicBezTo>
                  <a:pt x="9" y="4"/>
                  <a:pt x="9" y="4"/>
                  <a:pt x="8" y="4"/>
                </a:cubicBezTo>
                <a:cubicBezTo>
                  <a:pt x="7" y="4"/>
                  <a:pt x="7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3" y="7"/>
                  <a:pt x="3" y="7"/>
                </a:cubicBezTo>
                <a:cubicBezTo>
                  <a:pt x="3" y="7"/>
                  <a:pt x="2" y="7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8" y="12"/>
                  <a:pt x="8" y="11"/>
                </a:cubicBezTo>
                <a:cubicBezTo>
                  <a:pt x="9" y="11"/>
                  <a:pt x="8" y="11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1" y="14"/>
                  <a:pt x="11" y="14"/>
                  <a:pt x="11" y="15"/>
                </a:cubicBezTo>
                <a:cubicBezTo>
                  <a:pt x="11" y="16"/>
                  <a:pt x="11" y="16"/>
                  <a:pt x="11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6"/>
                  <a:pt x="13" y="16"/>
                </a:cubicBezTo>
                <a:cubicBezTo>
                  <a:pt x="13" y="15"/>
                  <a:pt x="13" y="15"/>
                  <a:pt x="13" y="14"/>
                </a:cubicBezTo>
                <a:cubicBezTo>
                  <a:pt x="13" y="14"/>
                  <a:pt x="13" y="13"/>
                  <a:pt x="13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3" y="11"/>
                  <a:pt x="13" y="1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2" name="Freeform 310">
            <a:extLst>
              <a:ext uri="{FF2B5EF4-FFF2-40B4-BE49-F238E27FC236}">
                <a16:creationId xmlns:a16="http://schemas.microsoft.com/office/drawing/2014/main" id="{D25F7456-5B08-D64C-881A-0229B1DE47E2}"/>
              </a:ext>
            </a:extLst>
          </p:cNvPr>
          <p:cNvSpPr>
            <a:spLocks/>
          </p:cNvSpPr>
          <p:nvPr/>
        </p:nvSpPr>
        <p:spPr bwMode="auto">
          <a:xfrm>
            <a:off x="9523807" y="3207636"/>
            <a:ext cx="26629" cy="12964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1 w 2"/>
              <a:gd name="T5" fmla="*/ 0 h 1"/>
              <a:gd name="T6" fmla="*/ 1 w 2"/>
              <a:gd name="T7" fmla="*/ 1 h 1"/>
              <a:gd name="T8" fmla="*/ 0 w 2"/>
              <a:gd name="T9" fmla="*/ 1 h 1"/>
              <a:gd name="T10" fmla="*/ 1 w 2"/>
              <a:gd name="T11" fmla="*/ 1 h 1"/>
              <a:gd name="T12" fmla="*/ 2 w 2"/>
              <a:gd name="T13" fmla="*/ 1 h 1"/>
              <a:gd name="T14" fmla="*/ 2 w 2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3" name="Freeform 311">
            <a:extLst>
              <a:ext uri="{FF2B5EF4-FFF2-40B4-BE49-F238E27FC236}">
                <a16:creationId xmlns:a16="http://schemas.microsoft.com/office/drawing/2014/main" id="{3796E2AF-2D51-6A4C-B09D-98A05A3F2D43}"/>
              </a:ext>
            </a:extLst>
          </p:cNvPr>
          <p:cNvSpPr>
            <a:spLocks/>
          </p:cNvSpPr>
          <p:nvPr/>
        </p:nvSpPr>
        <p:spPr bwMode="auto">
          <a:xfrm>
            <a:off x="9459137" y="3018744"/>
            <a:ext cx="142655" cy="188892"/>
          </a:xfrm>
          <a:custGeom>
            <a:avLst/>
            <a:gdLst>
              <a:gd name="T0" fmla="*/ 1 w 11"/>
              <a:gd name="T1" fmla="*/ 4 h 15"/>
              <a:gd name="T2" fmla="*/ 2 w 11"/>
              <a:gd name="T3" fmla="*/ 5 h 15"/>
              <a:gd name="T4" fmla="*/ 1 w 11"/>
              <a:gd name="T5" fmla="*/ 6 h 15"/>
              <a:gd name="T6" fmla="*/ 1 w 11"/>
              <a:gd name="T7" fmla="*/ 7 h 15"/>
              <a:gd name="T8" fmla="*/ 2 w 11"/>
              <a:gd name="T9" fmla="*/ 8 h 15"/>
              <a:gd name="T10" fmla="*/ 3 w 11"/>
              <a:gd name="T11" fmla="*/ 9 h 15"/>
              <a:gd name="T12" fmla="*/ 3 w 11"/>
              <a:gd name="T13" fmla="*/ 11 h 15"/>
              <a:gd name="T14" fmla="*/ 3 w 11"/>
              <a:gd name="T15" fmla="*/ 12 h 15"/>
              <a:gd name="T16" fmla="*/ 3 w 11"/>
              <a:gd name="T17" fmla="*/ 13 h 15"/>
              <a:gd name="T18" fmla="*/ 4 w 11"/>
              <a:gd name="T19" fmla="*/ 14 h 15"/>
              <a:gd name="T20" fmla="*/ 5 w 11"/>
              <a:gd name="T21" fmla="*/ 15 h 15"/>
              <a:gd name="T22" fmla="*/ 6 w 11"/>
              <a:gd name="T23" fmla="*/ 14 h 15"/>
              <a:gd name="T24" fmla="*/ 5 w 11"/>
              <a:gd name="T25" fmla="*/ 13 h 15"/>
              <a:gd name="T26" fmla="*/ 6 w 11"/>
              <a:gd name="T27" fmla="*/ 12 h 15"/>
              <a:gd name="T28" fmla="*/ 7 w 11"/>
              <a:gd name="T29" fmla="*/ 12 h 15"/>
              <a:gd name="T30" fmla="*/ 9 w 11"/>
              <a:gd name="T31" fmla="*/ 11 h 15"/>
              <a:gd name="T32" fmla="*/ 10 w 11"/>
              <a:gd name="T33" fmla="*/ 11 h 15"/>
              <a:gd name="T34" fmla="*/ 11 w 11"/>
              <a:gd name="T35" fmla="*/ 11 h 15"/>
              <a:gd name="T36" fmla="*/ 11 w 11"/>
              <a:gd name="T37" fmla="*/ 10 h 15"/>
              <a:gd name="T38" fmla="*/ 11 w 11"/>
              <a:gd name="T39" fmla="*/ 8 h 15"/>
              <a:gd name="T40" fmla="*/ 10 w 11"/>
              <a:gd name="T41" fmla="*/ 7 h 15"/>
              <a:gd name="T42" fmla="*/ 9 w 11"/>
              <a:gd name="T43" fmla="*/ 6 h 15"/>
              <a:gd name="T44" fmla="*/ 8 w 11"/>
              <a:gd name="T45" fmla="*/ 4 h 15"/>
              <a:gd name="T46" fmla="*/ 7 w 11"/>
              <a:gd name="T47" fmla="*/ 3 h 15"/>
              <a:gd name="T48" fmla="*/ 6 w 11"/>
              <a:gd name="T49" fmla="*/ 2 h 15"/>
              <a:gd name="T50" fmla="*/ 5 w 11"/>
              <a:gd name="T51" fmla="*/ 2 h 15"/>
              <a:gd name="T52" fmla="*/ 4 w 11"/>
              <a:gd name="T53" fmla="*/ 1 h 15"/>
              <a:gd name="T54" fmla="*/ 3 w 11"/>
              <a:gd name="T55" fmla="*/ 0 h 15"/>
              <a:gd name="T56" fmla="*/ 3 w 11"/>
              <a:gd name="T57" fmla="*/ 0 h 15"/>
              <a:gd name="T58" fmla="*/ 2 w 11"/>
              <a:gd name="T59" fmla="*/ 1 h 15"/>
              <a:gd name="T60" fmla="*/ 1 w 11"/>
              <a:gd name="T61" fmla="*/ 2 h 15"/>
              <a:gd name="T62" fmla="*/ 1 w 11"/>
              <a:gd name="T63" fmla="*/ 3 h 15"/>
              <a:gd name="T64" fmla="*/ 0 w 11"/>
              <a:gd name="T65" fmla="*/ 3 h 15"/>
              <a:gd name="T66" fmla="*/ 1 w 11"/>
              <a:gd name="T67" fmla="*/ 4 h 15"/>
              <a:gd name="T68" fmla="*/ 1 w 11"/>
              <a:gd name="T69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5">
                <a:moveTo>
                  <a:pt x="1" y="4"/>
                </a:moveTo>
                <a:cubicBezTo>
                  <a:pt x="2" y="4"/>
                  <a:pt x="2" y="5"/>
                  <a:pt x="2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10"/>
                  <a:pt x="3" y="10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6" y="14"/>
                </a:cubicBezTo>
                <a:cubicBezTo>
                  <a:pt x="6" y="14"/>
                  <a:pt x="5" y="14"/>
                  <a:pt x="5" y="13"/>
                </a:cubicBezTo>
                <a:cubicBezTo>
                  <a:pt x="5" y="13"/>
                  <a:pt x="5" y="13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10" y="11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8" y="5"/>
                  <a:pt x="8" y="4"/>
                </a:cubicBezTo>
                <a:cubicBezTo>
                  <a:pt x="7" y="4"/>
                  <a:pt x="7" y="4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4" name="Freeform 312">
            <a:extLst>
              <a:ext uri="{FF2B5EF4-FFF2-40B4-BE49-F238E27FC236}">
                <a16:creationId xmlns:a16="http://schemas.microsoft.com/office/drawing/2014/main" id="{04CCEDE2-FC27-604E-8ACB-54D2422C09A9}"/>
              </a:ext>
            </a:extLst>
          </p:cNvPr>
          <p:cNvSpPr>
            <a:spLocks/>
          </p:cNvSpPr>
          <p:nvPr/>
        </p:nvSpPr>
        <p:spPr bwMode="auto">
          <a:xfrm>
            <a:off x="9459137" y="305578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5" name="Freeform 313">
            <a:extLst>
              <a:ext uri="{FF2B5EF4-FFF2-40B4-BE49-F238E27FC236}">
                <a16:creationId xmlns:a16="http://schemas.microsoft.com/office/drawing/2014/main" id="{A075E0EF-D11C-1942-A19F-DFAF66B1D1B5}"/>
              </a:ext>
            </a:extLst>
          </p:cNvPr>
          <p:cNvSpPr>
            <a:spLocks/>
          </p:cNvSpPr>
          <p:nvPr/>
        </p:nvSpPr>
        <p:spPr bwMode="auto">
          <a:xfrm>
            <a:off x="8192365" y="4078020"/>
            <a:ext cx="76082" cy="138892"/>
          </a:xfrm>
          <a:custGeom>
            <a:avLst/>
            <a:gdLst>
              <a:gd name="T0" fmla="*/ 5 w 6"/>
              <a:gd name="T1" fmla="*/ 6 h 11"/>
              <a:gd name="T2" fmla="*/ 5 w 6"/>
              <a:gd name="T3" fmla="*/ 6 h 11"/>
              <a:gd name="T4" fmla="*/ 4 w 6"/>
              <a:gd name="T5" fmla="*/ 4 h 11"/>
              <a:gd name="T6" fmla="*/ 3 w 6"/>
              <a:gd name="T7" fmla="*/ 4 h 11"/>
              <a:gd name="T8" fmla="*/ 3 w 6"/>
              <a:gd name="T9" fmla="*/ 2 h 11"/>
              <a:gd name="T10" fmla="*/ 2 w 6"/>
              <a:gd name="T11" fmla="*/ 2 h 11"/>
              <a:gd name="T12" fmla="*/ 2 w 6"/>
              <a:gd name="T13" fmla="*/ 1 h 11"/>
              <a:gd name="T14" fmla="*/ 2 w 6"/>
              <a:gd name="T15" fmla="*/ 0 h 11"/>
              <a:gd name="T16" fmla="*/ 0 w 6"/>
              <a:gd name="T17" fmla="*/ 0 h 11"/>
              <a:gd name="T18" fmla="*/ 1 w 6"/>
              <a:gd name="T19" fmla="*/ 1 h 11"/>
              <a:gd name="T20" fmla="*/ 1 w 6"/>
              <a:gd name="T21" fmla="*/ 2 h 11"/>
              <a:gd name="T22" fmla="*/ 1 w 6"/>
              <a:gd name="T23" fmla="*/ 2 h 11"/>
              <a:gd name="T24" fmla="*/ 1 w 6"/>
              <a:gd name="T25" fmla="*/ 4 h 11"/>
              <a:gd name="T26" fmla="*/ 0 w 6"/>
              <a:gd name="T27" fmla="*/ 5 h 11"/>
              <a:gd name="T28" fmla="*/ 1 w 6"/>
              <a:gd name="T29" fmla="*/ 6 h 11"/>
              <a:gd name="T30" fmla="*/ 0 w 6"/>
              <a:gd name="T31" fmla="*/ 7 h 11"/>
              <a:gd name="T32" fmla="*/ 1 w 6"/>
              <a:gd name="T33" fmla="*/ 8 h 11"/>
              <a:gd name="T34" fmla="*/ 1 w 6"/>
              <a:gd name="T35" fmla="*/ 9 h 11"/>
              <a:gd name="T36" fmla="*/ 1 w 6"/>
              <a:gd name="T37" fmla="*/ 9 h 11"/>
              <a:gd name="T38" fmla="*/ 1 w 6"/>
              <a:gd name="T39" fmla="*/ 10 h 11"/>
              <a:gd name="T40" fmla="*/ 1 w 6"/>
              <a:gd name="T41" fmla="*/ 11 h 11"/>
              <a:gd name="T42" fmla="*/ 2 w 6"/>
              <a:gd name="T43" fmla="*/ 11 h 11"/>
              <a:gd name="T44" fmla="*/ 3 w 6"/>
              <a:gd name="T45" fmla="*/ 11 h 11"/>
              <a:gd name="T46" fmla="*/ 4 w 6"/>
              <a:gd name="T47" fmla="*/ 10 h 11"/>
              <a:gd name="T48" fmla="*/ 5 w 6"/>
              <a:gd name="T49" fmla="*/ 9 h 11"/>
              <a:gd name="T50" fmla="*/ 5 w 6"/>
              <a:gd name="T51" fmla="*/ 9 h 11"/>
              <a:gd name="T52" fmla="*/ 5 w 6"/>
              <a:gd name="T53" fmla="*/ 8 h 11"/>
              <a:gd name="T54" fmla="*/ 5 w 6"/>
              <a:gd name="T5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" h="11"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3"/>
                  <a:pt x="4" y="3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0" y="6"/>
                  <a:pt x="0" y="7"/>
                </a:cubicBezTo>
                <a:cubicBezTo>
                  <a:pt x="0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10"/>
                  <a:pt x="4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5" y="8"/>
                </a:cubicBezTo>
                <a:cubicBezTo>
                  <a:pt x="5" y="7"/>
                  <a:pt x="5" y="7"/>
                  <a:pt x="5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6" name="Freeform 314">
            <a:extLst>
              <a:ext uri="{FF2B5EF4-FFF2-40B4-BE49-F238E27FC236}">
                <a16:creationId xmlns:a16="http://schemas.microsoft.com/office/drawing/2014/main" id="{5813D66A-56C0-9943-870B-ADA02F4C947E}"/>
              </a:ext>
            </a:extLst>
          </p:cNvPr>
          <p:cNvSpPr>
            <a:spLocks/>
          </p:cNvSpPr>
          <p:nvPr/>
        </p:nvSpPr>
        <p:spPr bwMode="auto">
          <a:xfrm>
            <a:off x="8863792" y="3585420"/>
            <a:ext cx="298624" cy="542602"/>
          </a:xfrm>
          <a:custGeom>
            <a:avLst/>
            <a:gdLst>
              <a:gd name="T0" fmla="*/ 17 w 23"/>
              <a:gd name="T1" fmla="*/ 19 h 43"/>
              <a:gd name="T2" fmla="*/ 15 w 23"/>
              <a:gd name="T3" fmla="*/ 18 h 43"/>
              <a:gd name="T4" fmla="*/ 14 w 23"/>
              <a:gd name="T5" fmla="*/ 17 h 43"/>
              <a:gd name="T6" fmla="*/ 13 w 23"/>
              <a:gd name="T7" fmla="*/ 15 h 43"/>
              <a:gd name="T8" fmla="*/ 12 w 23"/>
              <a:gd name="T9" fmla="*/ 14 h 43"/>
              <a:gd name="T10" fmla="*/ 11 w 23"/>
              <a:gd name="T11" fmla="*/ 13 h 43"/>
              <a:gd name="T12" fmla="*/ 11 w 23"/>
              <a:gd name="T13" fmla="*/ 11 h 43"/>
              <a:gd name="T14" fmla="*/ 12 w 23"/>
              <a:gd name="T15" fmla="*/ 9 h 43"/>
              <a:gd name="T16" fmla="*/ 13 w 23"/>
              <a:gd name="T17" fmla="*/ 7 h 43"/>
              <a:gd name="T18" fmla="*/ 15 w 23"/>
              <a:gd name="T19" fmla="*/ 6 h 43"/>
              <a:gd name="T20" fmla="*/ 16 w 23"/>
              <a:gd name="T21" fmla="*/ 5 h 43"/>
              <a:gd name="T22" fmla="*/ 14 w 23"/>
              <a:gd name="T23" fmla="*/ 5 h 43"/>
              <a:gd name="T24" fmla="*/ 12 w 23"/>
              <a:gd name="T25" fmla="*/ 3 h 43"/>
              <a:gd name="T26" fmla="*/ 12 w 23"/>
              <a:gd name="T27" fmla="*/ 2 h 43"/>
              <a:gd name="T28" fmla="*/ 10 w 23"/>
              <a:gd name="T29" fmla="*/ 1 h 43"/>
              <a:gd name="T30" fmla="*/ 8 w 23"/>
              <a:gd name="T31" fmla="*/ 0 h 43"/>
              <a:gd name="T32" fmla="*/ 6 w 23"/>
              <a:gd name="T33" fmla="*/ 1 h 43"/>
              <a:gd name="T34" fmla="*/ 4 w 23"/>
              <a:gd name="T35" fmla="*/ 2 h 43"/>
              <a:gd name="T36" fmla="*/ 2 w 23"/>
              <a:gd name="T37" fmla="*/ 2 h 43"/>
              <a:gd name="T38" fmla="*/ 1 w 23"/>
              <a:gd name="T39" fmla="*/ 3 h 43"/>
              <a:gd name="T40" fmla="*/ 1 w 23"/>
              <a:gd name="T41" fmla="*/ 3 h 43"/>
              <a:gd name="T42" fmla="*/ 3 w 23"/>
              <a:gd name="T43" fmla="*/ 5 h 43"/>
              <a:gd name="T44" fmla="*/ 4 w 23"/>
              <a:gd name="T45" fmla="*/ 7 h 43"/>
              <a:gd name="T46" fmla="*/ 6 w 23"/>
              <a:gd name="T47" fmla="*/ 7 h 43"/>
              <a:gd name="T48" fmla="*/ 7 w 23"/>
              <a:gd name="T49" fmla="*/ 8 h 43"/>
              <a:gd name="T50" fmla="*/ 9 w 23"/>
              <a:gd name="T51" fmla="*/ 9 h 43"/>
              <a:gd name="T52" fmla="*/ 9 w 23"/>
              <a:gd name="T53" fmla="*/ 13 h 43"/>
              <a:gd name="T54" fmla="*/ 11 w 23"/>
              <a:gd name="T55" fmla="*/ 15 h 43"/>
              <a:gd name="T56" fmla="*/ 12 w 23"/>
              <a:gd name="T57" fmla="*/ 17 h 43"/>
              <a:gd name="T58" fmla="*/ 13 w 23"/>
              <a:gd name="T59" fmla="*/ 18 h 43"/>
              <a:gd name="T60" fmla="*/ 15 w 23"/>
              <a:gd name="T61" fmla="*/ 20 h 43"/>
              <a:gd name="T62" fmla="*/ 16 w 23"/>
              <a:gd name="T63" fmla="*/ 21 h 43"/>
              <a:gd name="T64" fmla="*/ 16 w 23"/>
              <a:gd name="T65" fmla="*/ 22 h 43"/>
              <a:gd name="T66" fmla="*/ 17 w 23"/>
              <a:gd name="T67" fmla="*/ 24 h 43"/>
              <a:gd name="T68" fmla="*/ 16 w 23"/>
              <a:gd name="T69" fmla="*/ 26 h 43"/>
              <a:gd name="T70" fmla="*/ 17 w 23"/>
              <a:gd name="T71" fmla="*/ 27 h 43"/>
              <a:gd name="T72" fmla="*/ 18 w 23"/>
              <a:gd name="T73" fmla="*/ 28 h 43"/>
              <a:gd name="T74" fmla="*/ 18 w 23"/>
              <a:gd name="T75" fmla="*/ 30 h 43"/>
              <a:gd name="T76" fmla="*/ 17 w 23"/>
              <a:gd name="T77" fmla="*/ 32 h 43"/>
              <a:gd name="T78" fmla="*/ 16 w 23"/>
              <a:gd name="T79" fmla="*/ 32 h 43"/>
              <a:gd name="T80" fmla="*/ 15 w 23"/>
              <a:gd name="T81" fmla="*/ 33 h 43"/>
              <a:gd name="T82" fmla="*/ 14 w 23"/>
              <a:gd name="T83" fmla="*/ 34 h 43"/>
              <a:gd name="T84" fmla="*/ 13 w 23"/>
              <a:gd name="T85" fmla="*/ 35 h 43"/>
              <a:gd name="T86" fmla="*/ 12 w 23"/>
              <a:gd name="T87" fmla="*/ 36 h 43"/>
              <a:gd name="T88" fmla="*/ 10 w 23"/>
              <a:gd name="T89" fmla="*/ 37 h 43"/>
              <a:gd name="T90" fmla="*/ 11 w 23"/>
              <a:gd name="T91" fmla="*/ 38 h 43"/>
              <a:gd name="T92" fmla="*/ 12 w 23"/>
              <a:gd name="T93" fmla="*/ 39 h 43"/>
              <a:gd name="T94" fmla="*/ 11 w 23"/>
              <a:gd name="T95" fmla="*/ 40 h 43"/>
              <a:gd name="T96" fmla="*/ 12 w 23"/>
              <a:gd name="T97" fmla="*/ 42 h 43"/>
              <a:gd name="T98" fmla="*/ 14 w 23"/>
              <a:gd name="T99" fmla="*/ 41 h 43"/>
              <a:gd name="T100" fmla="*/ 15 w 23"/>
              <a:gd name="T101" fmla="*/ 41 h 43"/>
              <a:gd name="T102" fmla="*/ 15 w 23"/>
              <a:gd name="T103" fmla="*/ 40 h 43"/>
              <a:gd name="T104" fmla="*/ 17 w 23"/>
              <a:gd name="T105" fmla="*/ 38 h 43"/>
              <a:gd name="T106" fmla="*/ 18 w 23"/>
              <a:gd name="T107" fmla="*/ 37 h 43"/>
              <a:gd name="T108" fmla="*/ 21 w 23"/>
              <a:gd name="T109" fmla="*/ 35 h 43"/>
              <a:gd name="T110" fmla="*/ 23 w 23"/>
              <a:gd name="T111" fmla="*/ 33 h 43"/>
              <a:gd name="T112" fmla="*/ 23 w 23"/>
              <a:gd name="T113" fmla="*/ 31 h 43"/>
              <a:gd name="T114" fmla="*/ 22 w 23"/>
              <a:gd name="T115" fmla="*/ 29 h 43"/>
              <a:gd name="T116" fmla="*/ 21 w 23"/>
              <a:gd name="T117" fmla="*/ 26 h 43"/>
              <a:gd name="T118" fmla="*/ 20 w 23"/>
              <a:gd name="T119" fmla="*/ 23 h 43"/>
              <a:gd name="T120" fmla="*/ 19 w 23"/>
              <a:gd name="T121" fmla="*/ 21 h 43"/>
              <a:gd name="T122" fmla="*/ 18 w 23"/>
              <a:gd name="T123" fmla="*/ 20 h 43"/>
              <a:gd name="T124" fmla="*/ 17 w 23"/>
              <a:gd name="T125" fmla="*/ 1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" h="43">
                <a:moveTo>
                  <a:pt x="17" y="19"/>
                </a:moveTo>
                <a:cubicBezTo>
                  <a:pt x="17" y="19"/>
                  <a:pt x="17" y="19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4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3" y="16"/>
                  <a:pt x="13" y="16"/>
                </a:cubicBezTo>
                <a:cubicBezTo>
                  <a:pt x="13" y="16"/>
                  <a:pt x="13" y="15"/>
                  <a:pt x="13" y="15"/>
                </a:cubicBezTo>
                <a:cubicBezTo>
                  <a:pt x="13" y="15"/>
                  <a:pt x="13" y="15"/>
                  <a:pt x="12" y="15"/>
                </a:cubicBezTo>
                <a:cubicBezTo>
                  <a:pt x="12" y="15"/>
                  <a:pt x="12" y="15"/>
                  <a:pt x="12" y="14"/>
                </a:cubicBezTo>
                <a:cubicBezTo>
                  <a:pt x="12" y="14"/>
                  <a:pt x="12" y="14"/>
                  <a:pt x="11" y="14"/>
                </a:cubicBezTo>
                <a:cubicBezTo>
                  <a:pt x="11" y="14"/>
                  <a:pt x="11" y="13"/>
                  <a:pt x="11" y="13"/>
                </a:cubicBezTo>
                <a:cubicBezTo>
                  <a:pt x="11" y="13"/>
                  <a:pt x="11" y="12"/>
                  <a:pt x="11" y="12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9"/>
                </a:cubicBezTo>
                <a:cubicBezTo>
                  <a:pt x="12" y="9"/>
                  <a:pt x="12" y="8"/>
                  <a:pt x="13" y="8"/>
                </a:cubicBezTo>
                <a:cubicBezTo>
                  <a:pt x="13" y="8"/>
                  <a:pt x="12" y="7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1" y="2"/>
                  <a:pt x="12" y="2"/>
                </a:cubicBezTo>
                <a:cubicBezTo>
                  <a:pt x="12" y="2"/>
                  <a:pt x="12" y="2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1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3" y="7"/>
                  <a:pt x="4" y="7"/>
                </a:cubicBezTo>
                <a:cubicBezTo>
                  <a:pt x="4" y="7"/>
                  <a:pt x="5" y="8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7"/>
                  <a:pt x="7" y="7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8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2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5"/>
                  <a:pt x="11" y="16"/>
                  <a:pt x="11" y="16"/>
                </a:cubicBezTo>
                <a:cubicBezTo>
                  <a:pt x="11" y="16"/>
                  <a:pt x="11" y="16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18"/>
                  <a:pt x="14" y="19"/>
                  <a:pt x="14" y="19"/>
                </a:cubicBezTo>
                <a:cubicBezTo>
                  <a:pt x="14" y="19"/>
                  <a:pt x="14" y="19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6" y="20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2"/>
                  <a:pt x="16" y="22"/>
                </a:cubicBezTo>
                <a:cubicBezTo>
                  <a:pt x="16" y="22"/>
                  <a:pt x="17" y="22"/>
                  <a:pt x="17" y="23"/>
                </a:cubicBezTo>
                <a:cubicBezTo>
                  <a:pt x="17" y="23"/>
                  <a:pt x="17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6" y="25"/>
                  <a:pt x="16" y="25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6"/>
                  <a:pt x="17" y="26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7"/>
                  <a:pt x="18" y="28"/>
                </a:cubicBezTo>
                <a:cubicBezTo>
                  <a:pt x="18" y="28"/>
                  <a:pt x="17" y="28"/>
                  <a:pt x="17" y="29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1"/>
                  <a:pt x="18" y="31"/>
                </a:cubicBezTo>
                <a:cubicBezTo>
                  <a:pt x="17" y="31"/>
                  <a:pt x="17" y="32"/>
                  <a:pt x="17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2"/>
                  <a:pt x="16" y="32"/>
                  <a:pt x="15" y="32"/>
                </a:cubicBezTo>
                <a:cubicBezTo>
                  <a:pt x="15" y="32"/>
                  <a:pt x="15" y="33"/>
                  <a:pt x="15" y="33"/>
                </a:cubicBezTo>
                <a:cubicBezTo>
                  <a:pt x="15" y="33"/>
                  <a:pt x="14" y="33"/>
                  <a:pt x="14" y="33"/>
                </a:cubicBezTo>
                <a:cubicBezTo>
                  <a:pt x="14" y="33"/>
                  <a:pt x="14" y="34"/>
                  <a:pt x="14" y="34"/>
                </a:cubicBezTo>
                <a:cubicBezTo>
                  <a:pt x="14" y="34"/>
                  <a:pt x="14" y="35"/>
                  <a:pt x="14" y="35"/>
                </a:cubicBezTo>
                <a:cubicBezTo>
                  <a:pt x="14" y="35"/>
                  <a:pt x="13" y="35"/>
                  <a:pt x="13" y="35"/>
                </a:cubicBezTo>
                <a:cubicBezTo>
                  <a:pt x="12" y="35"/>
                  <a:pt x="12" y="35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1" y="36"/>
                  <a:pt x="11" y="36"/>
                </a:cubicBezTo>
                <a:cubicBezTo>
                  <a:pt x="11" y="36"/>
                  <a:pt x="11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1" y="40"/>
                  <a:pt x="11" y="40"/>
                </a:cubicBezTo>
                <a:cubicBezTo>
                  <a:pt x="11" y="41"/>
                  <a:pt x="12" y="41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3"/>
                  <a:pt x="12" y="42"/>
                  <a:pt x="13" y="42"/>
                </a:cubicBezTo>
                <a:cubicBezTo>
                  <a:pt x="13" y="42"/>
                  <a:pt x="13" y="42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9"/>
                  <a:pt x="16" y="39"/>
                  <a:pt x="16" y="39"/>
                </a:cubicBezTo>
                <a:cubicBezTo>
                  <a:pt x="17" y="38"/>
                  <a:pt x="16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8" y="37"/>
                  <a:pt x="18" y="37"/>
                </a:cubicBezTo>
                <a:cubicBezTo>
                  <a:pt x="19" y="36"/>
                  <a:pt x="20" y="36"/>
                  <a:pt x="20" y="36"/>
                </a:cubicBezTo>
                <a:cubicBezTo>
                  <a:pt x="21" y="36"/>
                  <a:pt x="21" y="35"/>
                  <a:pt x="21" y="35"/>
                </a:cubicBezTo>
                <a:cubicBezTo>
                  <a:pt x="21" y="35"/>
                  <a:pt x="22" y="34"/>
                  <a:pt x="22" y="34"/>
                </a:cubicBezTo>
                <a:cubicBezTo>
                  <a:pt x="22" y="34"/>
                  <a:pt x="23" y="33"/>
                  <a:pt x="23" y="33"/>
                </a:cubicBezTo>
                <a:cubicBezTo>
                  <a:pt x="23" y="32"/>
                  <a:pt x="22" y="32"/>
                  <a:pt x="22" y="32"/>
                </a:cubicBezTo>
                <a:cubicBezTo>
                  <a:pt x="22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9"/>
                  <a:pt x="22" y="29"/>
                  <a:pt x="22" y="29"/>
                </a:cubicBezTo>
                <a:cubicBezTo>
                  <a:pt x="22" y="28"/>
                  <a:pt x="22" y="27"/>
                  <a:pt x="22" y="27"/>
                </a:cubicBezTo>
                <a:cubicBezTo>
                  <a:pt x="22" y="26"/>
                  <a:pt x="22" y="26"/>
                  <a:pt x="21" y="26"/>
                </a:cubicBezTo>
                <a:cubicBezTo>
                  <a:pt x="21" y="25"/>
                  <a:pt x="21" y="25"/>
                  <a:pt x="21" y="24"/>
                </a:cubicBezTo>
                <a:cubicBezTo>
                  <a:pt x="21" y="24"/>
                  <a:pt x="21" y="23"/>
                  <a:pt x="20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19" y="22"/>
                  <a:pt x="20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8" y="20"/>
                </a:cubicBezTo>
                <a:cubicBezTo>
                  <a:pt x="18" y="20"/>
                  <a:pt x="17" y="20"/>
                  <a:pt x="17" y="19"/>
                </a:cubicBezTo>
                <a:cubicBezTo>
                  <a:pt x="17" y="19"/>
                  <a:pt x="17" y="19"/>
                  <a:pt x="17" y="1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7" name="Freeform 315">
            <a:extLst>
              <a:ext uri="{FF2B5EF4-FFF2-40B4-BE49-F238E27FC236}">
                <a16:creationId xmlns:a16="http://schemas.microsoft.com/office/drawing/2014/main" id="{E81429B3-1DA5-624F-9B06-D8A9FD2D5AC0}"/>
              </a:ext>
            </a:extLst>
          </p:cNvPr>
          <p:cNvSpPr>
            <a:spLocks/>
          </p:cNvSpPr>
          <p:nvPr/>
        </p:nvSpPr>
        <p:spPr bwMode="auto">
          <a:xfrm>
            <a:off x="3121473" y="3446529"/>
            <a:ext cx="38041" cy="50001"/>
          </a:xfrm>
          <a:custGeom>
            <a:avLst/>
            <a:gdLst>
              <a:gd name="T0" fmla="*/ 1 w 3"/>
              <a:gd name="T1" fmla="*/ 3 h 4"/>
              <a:gd name="T2" fmla="*/ 2 w 3"/>
              <a:gd name="T3" fmla="*/ 3 h 4"/>
              <a:gd name="T4" fmla="*/ 2 w 3"/>
              <a:gd name="T5" fmla="*/ 2 h 4"/>
              <a:gd name="T6" fmla="*/ 3 w 3"/>
              <a:gd name="T7" fmla="*/ 2 h 4"/>
              <a:gd name="T8" fmla="*/ 2 w 3"/>
              <a:gd name="T9" fmla="*/ 1 h 4"/>
              <a:gd name="T10" fmla="*/ 2 w 3"/>
              <a:gd name="T11" fmla="*/ 0 h 4"/>
              <a:gd name="T12" fmla="*/ 1 w 3"/>
              <a:gd name="T13" fmla="*/ 0 h 4"/>
              <a:gd name="T14" fmla="*/ 1 w 3"/>
              <a:gd name="T15" fmla="*/ 2 h 4"/>
              <a:gd name="T16" fmla="*/ 1 w 3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3"/>
                </a:moveTo>
                <a:cubicBezTo>
                  <a:pt x="1" y="4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0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8" name="Freeform 316">
            <a:extLst>
              <a:ext uri="{FF2B5EF4-FFF2-40B4-BE49-F238E27FC236}">
                <a16:creationId xmlns:a16="http://schemas.microsoft.com/office/drawing/2014/main" id="{8D71731A-6A24-F940-AAD5-17E35D53588B}"/>
              </a:ext>
            </a:extLst>
          </p:cNvPr>
          <p:cNvSpPr>
            <a:spLocks/>
          </p:cNvSpPr>
          <p:nvPr/>
        </p:nvSpPr>
        <p:spPr bwMode="auto">
          <a:xfrm>
            <a:off x="3132885" y="3509493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39" name="Freeform 317">
            <a:extLst>
              <a:ext uri="{FF2B5EF4-FFF2-40B4-BE49-F238E27FC236}">
                <a16:creationId xmlns:a16="http://schemas.microsoft.com/office/drawing/2014/main" id="{64E6A2E1-9890-4E45-9D03-1EC775AA84C0}"/>
              </a:ext>
            </a:extLst>
          </p:cNvPr>
          <p:cNvSpPr>
            <a:spLocks/>
          </p:cNvSpPr>
          <p:nvPr/>
        </p:nvSpPr>
        <p:spPr bwMode="auto">
          <a:xfrm>
            <a:off x="3159514" y="3496530"/>
            <a:ext cx="13315" cy="25926"/>
          </a:xfrm>
          <a:custGeom>
            <a:avLst/>
            <a:gdLst>
              <a:gd name="T0" fmla="*/ 0 w 1"/>
              <a:gd name="T1" fmla="*/ 1 h 2"/>
              <a:gd name="T2" fmla="*/ 0 w 1"/>
              <a:gd name="T3" fmla="*/ 2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1 w 1"/>
              <a:gd name="T11" fmla="*/ 1 h 2"/>
              <a:gd name="T12" fmla="*/ 1 w 1"/>
              <a:gd name="T13" fmla="*/ 0 h 2"/>
              <a:gd name="T14" fmla="*/ 0 w 1"/>
              <a:gd name="T15" fmla="*/ 1 h 2"/>
              <a:gd name="T16" fmla="*/ 0 w 1"/>
              <a:gd name="T17" fmla="*/ 1 h 2"/>
              <a:gd name="T18" fmla="*/ 0 w 1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0" name="Freeform 318">
            <a:extLst>
              <a:ext uri="{FF2B5EF4-FFF2-40B4-BE49-F238E27FC236}">
                <a16:creationId xmlns:a16="http://schemas.microsoft.com/office/drawing/2014/main" id="{E923B5B4-A4F8-7245-B2A9-8D1FBFCD649E}"/>
              </a:ext>
            </a:extLst>
          </p:cNvPr>
          <p:cNvSpPr>
            <a:spLocks/>
          </p:cNvSpPr>
          <p:nvPr/>
        </p:nvSpPr>
        <p:spPr bwMode="auto">
          <a:xfrm>
            <a:off x="3108159" y="3548382"/>
            <a:ext cx="13315" cy="1111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1" name="Freeform 319">
            <a:extLst>
              <a:ext uri="{FF2B5EF4-FFF2-40B4-BE49-F238E27FC236}">
                <a16:creationId xmlns:a16="http://schemas.microsoft.com/office/drawing/2014/main" id="{CB7E2F24-A2CD-B546-839D-035477F01C34}"/>
              </a:ext>
            </a:extLst>
          </p:cNvPr>
          <p:cNvSpPr>
            <a:spLocks/>
          </p:cNvSpPr>
          <p:nvPr/>
        </p:nvSpPr>
        <p:spPr bwMode="auto">
          <a:xfrm>
            <a:off x="3094844" y="3522456"/>
            <a:ext cx="26629" cy="25926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2 w 2"/>
              <a:gd name="T5" fmla="*/ 1 h 2"/>
              <a:gd name="T6" fmla="*/ 2 w 2"/>
              <a:gd name="T7" fmla="*/ 0 h 2"/>
              <a:gd name="T8" fmla="*/ 1 w 2"/>
              <a:gd name="T9" fmla="*/ 0 h 2"/>
              <a:gd name="T10" fmla="*/ 0 w 2"/>
              <a:gd name="T11" fmla="*/ 0 h 2"/>
              <a:gd name="T12" fmla="*/ 0 w 2"/>
              <a:gd name="T13" fmla="*/ 1 h 2"/>
              <a:gd name="T14" fmla="*/ 0 w 2"/>
              <a:gd name="T15" fmla="*/ 1 h 2"/>
              <a:gd name="T16" fmla="*/ 0 w 2"/>
              <a:gd name="T1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2" name="Freeform 320">
            <a:extLst>
              <a:ext uri="{FF2B5EF4-FFF2-40B4-BE49-F238E27FC236}">
                <a16:creationId xmlns:a16="http://schemas.microsoft.com/office/drawing/2014/main" id="{66054D39-F34D-1548-8CC9-0C875CE45B4B}"/>
              </a:ext>
            </a:extLst>
          </p:cNvPr>
          <p:cNvSpPr>
            <a:spLocks/>
          </p:cNvSpPr>
          <p:nvPr/>
        </p:nvSpPr>
        <p:spPr bwMode="auto">
          <a:xfrm>
            <a:off x="3186143" y="3572457"/>
            <a:ext cx="11412" cy="25926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0 h 2"/>
              <a:gd name="T8" fmla="*/ 1 w 1"/>
              <a:gd name="T9" fmla="*/ 0 h 2"/>
              <a:gd name="T10" fmla="*/ 0 w 1"/>
              <a:gd name="T11" fmla="*/ 0 h 2"/>
              <a:gd name="T12" fmla="*/ 0 w 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3" name="Freeform 321">
            <a:extLst>
              <a:ext uri="{FF2B5EF4-FFF2-40B4-BE49-F238E27FC236}">
                <a16:creationId xmlns:a16="http://schemas.microsoft.com/office/drawing/2014/main" id="{F2CA8096-0A15-F349-A15C-62439846A6FB}"/>
              </a:ext>
            </a:extLst>
          </p:cNvPr>
          <p:cNvSpPr>
            <a:spLocks/>
          </p:cNvSpPr>
          <p:nvPr/>
        </p:nvSpPr>
        <p:spPr bwMode="auto">
          <a:xfrm>
            <a:off x="3210870" y="3598384"/>
            <a:ext cx="26629" cy="25926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1 w 2"/>
              <a:gd name="T5" fmla="*/ 0 h 2"/>
              <a:gd name="T6" fmla="*/ 0 w 2"/>
              <a:gd name="T7" fmla="*/ 0 h 2"/>
              <a:gd name="T8" fmla="*/ 1 w 2"/>
              <a:gd name="T9" fmla="*/ 1 h 2"/>
              <a:gd name="T10" fmla="*/ 0 w 2"/>
              <a:gd name="T11" fmla="*/ 2 h 2"/>
              <a:gd name="T12" fmla="*/ 1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2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4" name="Freeform 322">
            <a:extLst>
              <a:ext uri="{FF2B5EF4-FFF2-40B4-BE49-F238E27FC236}">
                <a16:creationId xmlns:a16="http://schemas.microsoft.com/office/drawing/2014/main" id="{A191EDE4-A448-EC42-B549-F60761619ADE}"/>
              </a:ext>
            </a:extLst>
          </p:cNvPr>
          <p:cNvSpPr>
            <a:spLocks/>
          </p:cNvSpPr>
          <p:nvPr/>
        </p:nvSpPr>
        <p:spPr bwMode="auto">
          <a:xfrm>
            <a:off x="3585575" y="3989130"/>
            <a:ext cx="1331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5" name="Freeform 323">
            <a:extLst>
              <a:ext uri="{FF2B5EF4-FFF2-40B4-BE49-F238E27FC236}">
                <a16:creationId xmlns:a16="http://schemas.microsoft.com/office/drawing/2014/main" id="{D6B8B1F9-1DCE-6741-81A5-7C1E13721994}"/>
              </a:ext>
            </a:extLst>
          </p:cNvPr>
          <p:cNvSpPr>
            <a:spLocks/>
          </p:cNvSpPr>
          <p:nvPr/>
        </p:nvSpPr>
        <p:spPr bwMode="auto">
          <a:xfrm>
            <a:off x="3612204" y="3889128"/>
            <a:ext cx="13315" cy="24075"/>
          </a:xfrm>
          <a:custGeom>
            <a:avLst/>
            <a:gdLst>
              <a:gd name="T0" fmla="*/ 0 w 1"/>
              <a:gd name="T1" fmla="*/ 1 h 2"/>
              <a:gd name="T2" fmla="*/ 1 w 1"/>
              <a:gd name="T3" fmla="*/ 1 h 2"/>
              <a:gd name="T4" fmla="*/ 1 w 1"/>
              <a:gd name="T5" fmla="*/ 0 h 2"/>
              <a:gd name="T6" fmla="*/ 0 w 1"/>
              <a:gd name="T7" fmla="*/ 0 h 2"/>
              <a:gd name="T8" fmla="*/ 0 w 1"/>
              <a:gd name="T9" fmla="*/ 1 h 2"/>
              <a:gd name="T10" fmla="*/ 0 w 1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1"/>
                  <a:pt x="1" y="2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6" name="Freeform 324">
            <a:extLst>
              <a:ext uri="{FF2B5EF4-FFF2-40B4-BE49-F238E27FC236}">
                <a16:creationId xmlns:a16="http://schemas.microsoft.com/office/drawing/2014/main" id="{155CDBC4-5915-6840-B977-9580B3B20BB7}"/>
              </a:ext>
            </a:extLst>
          </p:cNvPr>
          <p:cNvSpPr>
            <a:spLocks/>
          </p:cNvSpPr>
          <p:nvPr/>
        </p:nvSpPr>
        <p:spPr bwMode="auto">
          <a:xfrm>
            <a:off x="3585575" y="3837276"/>
            <a:ext cx="26629" cy="12964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1 w 2"/>
              <a:gd name="T7" fmla="*/ 0 h 1"/>
              <a:gd name="T8" fmla="*/ 1 w 2"/>
              <a:gd name="T9" fmla="*/ 1 h 1"/>
              <a:gd name="T10" fmla="*/ 1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7" name="Freeform 325">
            <a:extLst>
              <a:ext uri="{FF2B5EF4-FFF2-40B4-BE49-F238E27FC236}">
                <a16:creationId xmlns:a16="http://schemas.microsoft.com/office/drawing/2014/main" id="{CC1F6DDF-35C4-DD41-A1EF-0CCC19D6B5F4}"/>
              </a:ext>
            </a:extLst>
          </p:cNvPr>
          <p:cNvSpPr>
            <a:spLocks/>
          </p:cNvSpPr>
          <p:nvPr/>
        </p:nvSpPr>
        <p:spPr bwMode="auto">
          <a:xfrm>
            <a:off x="3186143" y="3698385"/>
            <a:ext cx="102711" cy="75928"/>
          </a:xfrm>
          <a:custGeom>
            <a:avLst/>
            <a:gdLst>
              <a:gd name="T0" fmla="*/ 1 w 8"/>
              <a:gd name="T1" fmla="*/ 5 h 6"/>
              <a:gd name="T2" fmla="*/ 2 w 8"/>
              <a:gd name="T3" fmla="*/ 5 h 6"/>
              <a:gd name="T4" fmla="*/ 4 w 8"/>
              <a:gd name="T5" fmla="*/ 5 h 6"/>
              <a:gd name="T6" fmla="*/ 5 w 8"/>
              <a:gd name="T7" fmla="*/ 6 h 6"/>
              <a:gd name="T8" fmla="*/ 6 w 8"/>
              <a:gd name="T9" fmla="*/ 6 h 6"/>
              <a:gd name="T10" fmla="*/ 7 w 8"/>
              <a:gd name="T11" fmla="*/ 6 h 6"/>
              <a:gd name="T12" fmla="*/ 7 w 8"/>
              <a:gd name="T13" fmla="*/ 5 h 6"/>
              <a:gd name="T14" fmla="*/ 7 w 8"/>
              <a:gd name="T15" fmla="*/ 4 h 6"/>
              <a:gd name="T16" fmla="*/ 7 w 8"/>
              <a:gd name="T17" fmla="*/ 3 h 6"/>
              <a:gd name="T18" fmla="*/ 8 w 8"/>
              <a:gd name="T19" fmla="*/ 2 h 6"/>
              <a:gd name="T20" fmla="*/ 8 w 8"/>
              <a:gd name="T21" fmla="*/ 1 h 6"/>
              <a:gd name="T22" fmla="*/ 8 w 8"/>
              <a:gd name="T23" fmla="*/ 0 h 6"/>
              <a:gd name="T24" fmla="*/ 6 w 8"/>
              <a:gd name="T25" fmla="*/ 0 h 6"/>
              <a:gd name="T26" fmla="*/ 5 w 8"/>
              <a:gd name="T27" fmla="*/ 0 h 6"/>
              <a:gd name="T28" fmla="*/ 3 w 8"/>
              <a:gd name="T29" fmla="*/ 1 h 6"/>
              <a:gd name="T30" fmla="*/ 3 w 8"/>
              <a:gd name="T31" fmla="*/ 1 h 6"/>
              <a:gd name="T32" fmla="*/ 4 w 8"/>
              <a:gd name="T33" fmla="*/ 2 h 6"/>
              <a:gd name="T34" fmla="*/ 5 w 8"/>
              <a:gd name="T35" fmla="*/ 2 h 6"/>
              <a:gd name="T36" fmla="*/ 5 w 8"/>
              <a:gd name="T37" fmla="*/ 3 h 6"/>
              <a:gd name="T38" fmla="*/ 5 w 8"/>
              <a:gd name="T39" fmla="*/ 3 h 6"/>
              <a:gd name="T40" fmla="*/ 6 w 8"/>
              <a:gd name="T41" fmla="*/ 4 h 6"/>
              <a:gd name="T42" fmla="*/ 5 w 8"/>
              <a:gd name="T43" fmla="*/ 4 h 6"/>
              <a:gd name="T44" fmla="*/ 4 w 8"/>
              <a:gd name="T45" fmla="*/ 4 h 6"/>
              <a:gd name="T46" fmla="*/ 3 w 8"/>
              <a:gd name="T47" fmla="*/ 4 h 6"/>
              <a:gd name="T48" fmla="*/ 1 w 8"/>
              <a:gd name="T49" fmla="*/ 4 h 6"/>
              <a:gd name="T50" fmla="*/ 0 w 8"/>
              <a:gd name="T51" fmla="*/ 4 h 6"/>
              <a:gd name="T52" fmla="*/ 0 w 8"/>
              <a:gd name="T53" fmla="*/ 5 h 6"/>
              <a:gd name="T54" fmla="*/ 1 w 8"/>
              <a:gd name="T5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" h="6">
                <a:moveTo>
                  <a:pt x="1" y="5"/>
                </a:move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5"/>
                  <a:pt x="7" y="5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4" y="1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3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5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8" name="Freeform 326">
            <a:extLst>
              <a:ext uri="{FF2B5EF4-FFF2-40B4-BE49-F238E27FC236}">
                <a16:creationId xmlns:a16="http://schemas.microsoft.com/office/drawing/2014/main" id="{BD157E30-02CF-A145-A211-667221884BB6}"/>
              </a:ext>
            </a:extLst>
          </p:cNvPr>
          <p:cNvSpPr>
            <a:spLocks/>
          </p:cNvSpPr>
          <p:nvPr/>
        </p:nvSpPr>
        <p:spPr bwMode="auto">
          <a:xfrm>
            <a:off x="2693510" y="3761349"/>
            <a:ext cx="64670" cy="88890"/>
          </a:xfrm>
          <a:custGeom>
            <a:avLst/>
            <a:gdLst>
              <a:gd name="T0" fmla="*/ 4 w 5"/>
              <a:gd name="T1" fmla="*/ 0 h 7"/>
              <a:gd name="T2" fmla="*/ 3 w 5"/>
              <a:gd name="T3" fmla="*/ 0 h 7"/>
              <a:gd name="T4" fmla="*/ 3 w 5"/>
              <a:gd name="T5" fmla="*/ 0 h 7"/>
              <a:gd name="T6" fmla="*/ 2 w 5"/>
              <a:gd name="T7" fmla="*/ 1 h 7"/>
              <a:gd name="T8" fmla="*/ 1 w 5"/>
              <a:gd name="T9" fmla="*/ 1 h 7"/>
              <a:gd name="T10" fmla="*/ 1 w 5"/>
              <a:gd name="T11" fmla="*/ 3 h 7"/>
              <a:gd name="T12" fmla="*/ 1 w 5"/>
              <a:gd name="T13" fmla="*/ 4 h 7"/>
              <a:gd name="T14" fmla="*/ 0 w 5"/>
              <a:gd name="T15" fmla="*/ 5 h 7"/>
              <a:gd name="T16" fmla="*/ 1 w 5"/>
              <a:gd name="T17" fmla="*/ 7 h 7"/>
              <a:gd name="T18" fmla="*/ 2 w 5"/>
              <a:gd name="T19" fmla="*/ 7 h 7"/>
              <a:gd name="T20" fmla="*/ 2 w 5"/>
              <a:gd name="T21" fmla="*/ 7 h 7"/>
              <a:gd name="T22" fmla="*/ 2 w 5"/>
              <a:gd name="T23" fmla="*/ 6 h 7"/>
              <a:gd name="T24" fmla="*/ 2 w 5"/>
              <a:gd name="T25" fmla="*/ 6 h 7"/>
              <a:gd name="T26" fmla="*/ 4 w 5"/>
              <a:gd name="T27" fmla="*/ 4 h 7"/>
              <a:gd name="T28" fmla="*/ 4 w 5"/>
              <a:gd name="T29" fmla="*/ 3 h 7"/>
              <a:gd name="T30" fmla="*/ 4 w 5"/>
              <a:gd name="T31" fmla="*/ 2 h 7"/>
              <a:gd name="T32" fmla="*/ 5 w 5"/>
              <a:gd name="T33" fmla="*/ 1 h 7"/>
              <a:gd name="T34" fmla="*/ 4 w 5"/>
              <a:gd name="T35" fmla="*/ 0 h 7"/>
              <a:gd name="T36" fmla="*/ 4 w 5"/>
              <a:gd name="T3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" h="7">
                <a:moveTo>
                  <a:pt x="4" y="0"/>
                </a:move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3" y="5"/>
                  <a:pt x="4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2"/>
                  <a:pt x="4" y="1"/>
                  <a:pt x="5" y="1"/>
                </a:cubicBezTo>
                <a:cubicBezTo>
                  <a:pt x="5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9" name="Freeform 327">
            <a:extLst>
              <a:ext uri="{FF2B5EF4-FFF2-40B4-BE49-F238E27FC236}">
                <a16:creationId xmlns:a16="http://schemas.microsoft.com/office/drawing/2014/main" id="{66DC3180-9AF6-644F-944A-9A164CF160E7}"/>
              </a:ext>
            </a:extLst>
          </p:cNvPr>
          <p:cNvSpPr>
            <a:spLocks/>
          </p:cNvSpPr>
          <p:nvPr/>
        </p:nvSpPr>
        <p:spPr bwMode="auto">
          <a:xfrm>
            <a:off x="3754859" y="4355802"/>
            <a:ext cx="0" cy="11111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0" name="Freeform 328">
            <a:extLst>
              <a:ext uri="{FF2B5EF4-FFF2-40B4-BE49-F238E27FC236}">
                <a16:creationId xmlns:a16="http://schemas.microsoft.com/office/drawing/2014/main" id="{B9D27B51-5378-CA45-9031-B1150AE89CDB}"/>
              </a:ext>
            </a:extLst>
          </p:cNvPr>
          <p:cNvSpPr>
            <a:spLocks/>
          </p:cNvSpPr>
          <p:nvPr/>
        </p:nvSpPr>
        <p:spPr bwMode="auto">
          <a:xfrm>
            <a:off x="3598890" y="4115058"/>
            <a:ext cx="155969" cy="264820"/>
          </a:xfrm>
          <a:custGeom>
            <a:avLst/>
            <a:gdLst>
              <a:gd name="T0" fmla="*/ 2 w 12"/>
              <a:gd name="T1" fmla="*/ 3 h 21"/>
              <a:gd name="T2" fmla="*/ 2 w 12"/>
              <a:gd name="T3" fmla="*/ 4 h 21"/>
              <a:gd name="T4" fmla="*/ 2 w 12"/>
              <a:gd name="T5" fmla="*/ 4 h 21"/>
              <a:gd name="T6" fmla="*/ 1 w 12"/>
              <a:gd name="T7" fmla="*/ 5 h 21"/>
              <a:gd name="T8" fmla="*/ 0 w 12"/>
              <a:gd name="T9" fmla="*/ 5 h 21"/>
              <a:gd name="T10" fmla="*/ 0 w 12"/>
              <a:gd name="T11" fmla="*/ 7 h 21"/>
              <a:gd name="T12" fmla="*/ 1 w 12"/>
              <a:gd name="T13" fmla="*/ 9 h 21"/>
              <a:gd name="T14" fmla="*/ 1 w 12"/>
              <a:gd name="T15" fmla="*/ 10 h 21"/>
              <a:gd name="T16" fmla="*/ 1 w 12"/>
              <a:gd name="T17" fmla="*/ 10 h 21"/>
              <a:gd name="T18" fmla="*/ 3 w 12"/>
              <a:gd name="T19" fmla="*/ 10 h 21"/>
              <a:gd name="T20" fmla="*/ 3 w 12"/>
              <a:gd name="T21" fmla="*/ 10 h 21"/>
              <a:gd name="T22" fmla="*/ 3 w 12"/>
              <a:gd name="T23" fmla="*/ 12 h 21"/>
              <a:gd name="T24" fmla="*/ 3 w 12"/>
              <a:gd name="T25" fmla="*/ 13 h 21"/>
              <a:gd name="T26" fmla="*/ 4 w 12"/>
              <a:gd name="T27" fmla="*/ 13 h 21"/>
              <a:gd name="T28" fmla="*/ 4 w 12"/>
              <a:gd name="T29" fmla="*/ 14 h 21"/>
              <a:gd name="T30" fmla="*/ 3 w 12"/>
              <a:gd name="T31" fmla="*/ 15 h 21"/>
              <a:gd name="T32" fmla="*/ 3 w 12"/>
              <a:gd name="T33" fmla="*/ 16 h 21"/>
              <a:gd name="T34" fmla="*/ 3 w 12"/>
              <a:gd name="T35" fmla="*/ 18 h 21"/>
              <a:gd name="T36" fmla="*/ 3 w 12"/>
              <a:gd name="T37" fmla="*/ 18 h 21"/>
              <a:gd name="T38" fmla="*/ 4 w 12"/>
              <a:gd name="T39" fmla="*/ 19 h 21"/>
              <a:gd name="T40" fmla="*/ 4 w 12"/>
              <a:gd name="T41" fmla="*/ 21 h 21"/>
              <a:gd name="T42" fmla="*/ 5 w 12"/>
              <a:gd name="T43" fmla="*/ 21 h 21"/>
              <a:gd name="T44" fmla="*/ 6 w 12"/>
              <a:gd name="T45" fmla="*/ 21 h 21"/>
              <a:gd name="T46" fmla="*/ 7 w 12"/>
              <a:gd name="T47" fmla="*/ 21 h 21"/>
              <a:gd name="T48" fmla="*/ 8 w 12"/>
              <a:gd name="T49" fmla="*/ 20 h 21"/>
              <a:gd name="T50" fmla="*/ 9 w 12"/>
              <a:gd name="T51" fmla="*/ 20 h 21"/>
              <a:gd name="T52" fmla="*/ 10 w 12"/>
              <a:gd name="T53" fmla="*/ 19 h 21"/>
              <a:gd name="T54" fmla="*/ 12 w 12"/>
              <a:gd name="T55" fmla="*/ 19 h 21"/>
              <a:gd name="T56" fmla="*/ 11 w 12"/>
              <a:gd name="T57" fmla="*/ 18 h 21"/>
              <a:gd name="T58" fmla="*/ 10 w 12"/>
              <a:gd name="T59" fmla="*/ 17 h 21"/>
              <a:gd name="T60" fmla="*/ 10 w 12"/>
              <a:gd name="T61" fmla="*/ 16 h 21"/>
              <a:gd name="T62" fmla="*/ 10 w 12"/>
              <a:gd name="T63" fmla="*/ 15 h 21"/>
              <a:gd name="T64" fmla="*/ 9 w 12"/>
              <a:gd name="T65" fmla="*/ 15 h 21"/>
              <a:gd name="T66" fmla="*/ 8 w 12"/>
              <a:gd name="T67" fmla="*/ 14 h 21"/>
              <a:gd name="T68" fmla="*/ 8 w 12"/>
              <a:gd name="T69" fmla="*/ 11 h 21"/>
              <a:gd name="T70" fmla="*/ 9 w 12"/>
              <a:gd name="T71" fmla="*/ 10 h 21"/>
              <a:gd name="T72" fmla="*/ 10 w 12"/>
              <a:gd name="T73" fmla="*/ 11 h 21"/>
              <a:gd name="T74" fmla="*/ 10 w 12"/>
              <a:gd name="T75" fmla="*/ 9 h 21"/>
              <a:gd name="T76" fmla="*/ 10 w 12"/>
              <a:gd name="T77" fmla="*/ 8 h 21"/>
              <a:gd name="T78" fmla="*/ 10 w 12"/>
              <a:gd name="T79" fmla="*/ 7 h 21"/>
              <a:gd name="T80" fmla="*/ 10 w 12"/>
              <a:gd name="T81" fmla="*/ 7 h 21"/>
              <a:gd name="T82" fmla="*/ 10 w 12"/>
              <a:gd name="T83" fmla="*/ 6 h 21"/>
              <a:gd name="T84" fmla="*/ 9 w 12"/>
              <a:gd name="T85" fmla="*/ 6 h 21"/>
              <a:gd name="T86" fmla="*/ 8 w 12"/>
              <a:gd name="T87" fmla="*/ 5 h 21"/>
              <a:gd name="T88" fmla="*/ 8 w 12"/>
              <a:gd name="T89" fmla="*/ 5 h 21"/>
              <a:gd name="T90" fmla="*/ 7 w 12"/>
              <a:gd name="T91" fmla="*/ 4 h 21"/>
              <a:gd name="T92" fmla="*/ 6 w 12"/>
              <a:gd name="T93" fmla="*/ 3 h 21"/>
              <a:gd name="T94" fmla="*/ 6 w 12"/>
              <a:gd name="T95" fmla="*/ 2 h 21"/>
              <a:gd name="T96" fmla="*/ 5 w 12"/>
              <a:gd name="T97" fmla="*/ 1 h 21"/>
              <a:gd name="T98" fmla="*/ 4 w 12"/>
              <a:gd name="T99" fmla="*/ 0 h 21"/>
              <a:gd name="T100" fmla="*/ 4 w 12"/>
              <a:gd name="T101" fmla="*/ 0 h 21"/>
              <a:gd name="T102" fmla="*/ 4 w 12"/>
              <a:gd name="T103" fmla="*/ 1 h 21"/>
              <a:gd name="T104" fmla="*/ 3 w 12"/>
              <a:gd name="T105" fmla="*/ 2 h 21"/>
              <a:gd name="T106" fmla="*/ 2 w 12"/>
              <a:gd name="T107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" h="21">
                <a:moveTo>
                  <a:pt x="2" y="3"/>
                </a:moveTo>
                <a:cubicBezTo>
                  <a:pt x="2" y="3"/>
                  <a:pt x="1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8"/>
                  <a:pt x="0" y="8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9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3" y="12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2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3" y="19"/>
                  <a:pt x="4" y="19"/>
                </a:cubicBezTo>
                <a:cubicBezTo>
                  <a:pt x="4" y="20"/>
                  <a:pt x="4" y="20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6" y="21"/>
                  <a:pt x="7" y="21"/>
                </a:cubicBezTo>
                <a:cubicBezTo>
                  <a:pt x="7" y="20"/>
                  <a:pt x="8" y="21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2" y="19"/>
                </a:cubicBezTo>
                <a:cubicBezTo>
                  <a:pt x="12" y="19"/>
                  <a:pt x="11" y="19"/>
                  <a:pt x="11" y="18"/>
                </a:cubicBezTo>
                <a:cubicBezTo>
                  <a:pt x="11" y="18"/>
                  <a:pt x="11" y="18"/>
                  <a:pt x="10" y="17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4"/>
                  <a:pt x="8" y="14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11"/>
                  <a:pt x="8" y="10"/>
                  <a:pt x="9" y="10"/>
                </a:cubicBezTo>
                <a:cubicBezTo>
                  <a:pt x="9" y="10"/>
                  <a:pt x="9" y="11"/>
                  <a:pt x="10" y="11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4"/>
                </a:cubicBezTo>
                <a:cubicBezTo>
                  <a:pt x="6" y="4"/>
                  <a:pt x="7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2" y="2"/>
                  <a:pt x="2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1" name="Freeform 329">
            <a:extLst>
              <a:ext uri="{FF2B5EF4-FFF2-40B4-BE49-F238E27FC236}">
                <a16:creationId xmlns:a16="http://schemas.microsoft.com/office/drawing/2014/main" id="{DE5C1463-C344-E640-8F9B-5C58077D2CCB}"/>
              </a:ext>
            </a:extLst>
          </p:cNvPr>
          <p:cNvSpPr>
            <a:spLocks/>
          </p:cNvSpPr>
          <p:nvPr/>
        </p:nvSpPr>
        <p:spPr bwMode="auto">
          <a:xfrm>
            <a:off x="2927462" y="4366914"/>
            <a:ext cx="205422" cy="240745"/>
          </a:xfrm>
          <a:custGeom>
            <a:avLst/>
            <a:gdLst>
              <a:gd name="T0" fmla="*/ 1 w 16"/>
              <a:gd name="T1" fmla="*/ 11 h 19"/>
              <a:gd name="T2" fmla="*/ 1 w 16"/>
              <a:gd name="T3" fmla="*/ 12 h 19"/>
              <a:gd name="T4" fmla="*/ 2 w 16"/>
              <a:gd name="T5" fmla="*/ 12 h 19"/>
              <a:gd name="T6" fmla="*/ 4 w 16"/>
              <a:gd name="T7" fmla="*/ 13 h 19"/>
              <a:gd name="T8" fmla="*/ 3 w 16"/>
              <a:gd name="T9" fmla="*/ 13 h 19"/>
              <a:gd name="T10" fmla="*/ 3 w 16"/>
              <a:gd name="T11" fmla="*/ 14 h 19"/>
              <a:gd name="T12" fmla="*/ 3 w 16"/>
              <a:gd name="T13" fmla="*/ 14 h 19"/>
              <a:gd name="T14" fmla="*/ 3 w 16"/>
              <a:gd name="T15" fmla="*/ 15 h 19"/>
              <a:gd name="T16" fmla="*/ 4 w 16"/>
              <a:gd name="T17" fmla="*/ 16 h 19"/>
              <a:gd name="T18" fmla="*/ 3 w 16"/>
              <a:gd name="T19" fmla="*/ 16 h 19"/>
              <a:gd name="T20" fmla="*/ 3 w 16"/>
              <a:gd name="T21" fmla="*/ 17 h 19"/>
              <a:gd name="T22" fmla="*/ 4 w 16"/>
              <a:gd name="T23" fmla="*/ 17 h 19"/>
              <a:gd name="T24" fmla="*/ 5 w 16"/>
              <a:gd name="T25" fmla="*/ 18 h 19"/>
              <a:gd name="T26" fmla="*/ 6 w 16"/>
              <a:gd name="T27" fmla="*/ 19 h 19"/>
              <a:gd name="T28" fmla="*/ 7 w 16"/>
              <a:gd name="T29" fmla="*/ 18 h 19"/>
              <a:gd name="T30" fmla="*/ 7 w 16"/>
              <a:gd name="T31" fmla="*/ 17 h 19"/>
              <a:gd name="T32" fmla="*/ 8 w 16"/>
              <a:gd name="T33" fmla="*/ 15 h 19"/>
              <a:gd name="T34" fmla="*/ 9 w 16"/>
              <a:gd name="T35" fmla="*/ 14 h 19"/>
              <a:gd name="T36" fmla="*/ 9 w 16"/>
              <a:gd name="T37" fmla="*/ 13 h 19"/>
              <a:gd name="T38" fmla="*/ 11 w 16"/>
              <a:gd name="T39" fmla="*/ 13 h 19"/>
              <a:gd name="T40" fmla="*/ 12 w 16"/>
              <a:gd name="T41" fmla="*/ 12 h 19"/>
              <a:gd name="T42" fmla="*/ 13 w 16"/>
              <a:gd name="T43" fmla="*/ 12 h 19"/>
              <a:gd name="T44" fmla="*/ 14 w 16"/>
              <a:gd name="T45" fmla="*/ 11 h 19"/>
              <a:gd name="T46" fmla="*/ 15 w 16"/>
              <a:gd name="T47" fmla="*/ 10 h 19"/>
              <a:gd name="T48" fmla="*/ 15 w 16"/>
              <a:gd name="T49" fmla="*/ 9 h 19"/>
              <a:gd name="T50" fmla="*/ 15 w 16"/>
              <a:gd name="T51" fmla="*/ 7 h 19"/>
              <a:gd name="T52" fmla="*/ 16 w 16"/>
              <a:gd name="T53" fmla="*/ 6 h 19"/>
              <a:gd name="T54" fmla="*/ 15 w 16"/>
              <a:gd name="T55" fmla="*/ 5 h 19"/>
              <a:gd name="T56" fmla="*/ 15 w 16"/>
              <a:gd name="T57" fmla="*/ 5 h 19"/>
              <a:gd name="T58" fmla="*/ 14 w 16"/>
              <a:gd name="T59" fmla="*/ 4 h 19"/>
              <a:gd name="T60" fmla="*/ 13 w 16"/>
              <a:gd name="T61" fmla="*/ 3 h 19"/>
              <a:gd name="T62" fmla="*/ 12 w 16"/>
              <a:gd name="T63" fmla="*/ 4 h 19"/>
              <a:gd name="T64" fmla="*/ 11 w 16"/>
              <a:gd name="T65" fmla="*/ 4 h 19"/>
              <a:gd name="T66" fmla="*/ 11 w 16"/>
              <a:gd name="T67" fmla="*/ 3 h 19"/>
              <a:gd name="T68" fmla="*/ 9 w 16"/>
              <a:gd name="T69" fmla="*/ 3 h 19"/>
              <a:gd name="T70" fmla="*/ 8 w 16"/>
              <a:gd name="T71" fmla="*/ 2 h 19"/>
              <a:gd name="T72" fmla="*/ 8 w 16"/>
              <a:gd name="T73" fmla="*/ 1 h 19"/>
              <a:gd name="T74" fmla="*/ 7 w 16"/>
              <a:gd name="T75" fmla="*/ 1 h 19"/>
              <a:gd name="T76" fmla="*/ 7 w 16"/>
              <a:gd name="T77" fmla="*/ 0 h 19"/>
              <a:gd name="T78" fmla="*/ 6 w 16"/>
              <a:gd name="T79" fmla="*/ 2 h 19"/>
              <a:gd name="T80" fmla="*/ 4 w 16"/>
              <a:gd name="T81" fmla="*/ 2 h 19"/>
              <a:gd name="T82" fmla="*/ 4 w 16"/>
              <a:gd name="T83" fmla="*/ 3 h 19"/>
              <a:gd name="T84" fmla="*/ 3 w 16"/>
              <a:gd name="T85" fmla="*/ 5 h 19"/>
              <a:gd name="T86" fmla="*/ 3 w 16"/>
              <a:gd name="T87" fmla="*/ 5 h 19"/>
              <a:gd name="T88" fmla="*/ 2 w 16"/>
              <a:gd name="T89" fmla="*/ 5 h 19"/>
              <a:gd name="T90" fmla="*/ 1 w 16"/>
              <a:gd name="T91" fmla="*/ 7 h 19"/>
              <a:gd name="T92" fmla="*/ 0 w 16"/>
              <a:gd name="T93" fmla="*/ 9 h 19"/>
              <a:gd name="T94" fmla="*/ 0 w 16"/>
              <a:gd name="T95" fmla="*/ 10 h 19"/>
              <a:gd name="T96" fmla="*/ 1 w 16"/>
              <a:gd name="T97" fmla="*/ 1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" h="19">
                <a:moveTo>
                  <a:pt x="1" y="11"/>
                </a:move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4" y="12"/>
                  <a:pt x="4" y="13"/>
                </a:cubicBezTo>
                <a:cubicBezTo>
                  <a:pt x="4" y="13"/>
                  <a:pt x="3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4" y="15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7"/>
                  <a:pt x="5" y="17"/>
                  <a:pt x="5" y="18"/>
                </a:cubicBezTo>
                <a:cubicBezTo>
                  <a:pt x="5" y="18"/>
                  <a:pt x="5" y="19"/>
                  <a:pt x="6" y="19"/>
                </a:cubicBezTo>
                <a:cubicBezTo>
                  <a:pt x="6" y="19"/>
                  <a:pt x="6" y="19"/>
                  <a:pt x="7" y="18"/>
                </a:cubicBezTo>
                <a:cubicBezTo>
                  <a:pt x="7" y="18"/>
                  <a:pt x="7" y="17"/>
                  <a:pt x="7" y="17"/>
                </a:cubicBezTo>
                <a:cubicBezTo>
                  <a:pt x="7" y="16"/>
                  <a:pt x="7" y="16"/>
                  <a:pt x="8" y="15"/>
                </a:cubicBezTo>
                <a:cubicBezTo>
                  <a:pt x="8" y="15"/>
                  <a:pt x="8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3" y="12"/>
                </a:cubicBezTo>
                <a:cubicBezTo>
                  <a:pt x="13" y="12"/>
                  <a:pt x="13" y="11"/>
                  <a:pt x="14" y="11"/>
                </a:cubicBezTo>
                <a:cubicBezTo>
                  <a:pt x="14" y="11"/>
                  <a:pt x="14" y="10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8"/>
                  <a:pt x="15" y="8"/>
                  <a:pt x="15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3"/>
                  <a:pt x="13" y="3"/>
                </a:cubicBezTo>
                <a:cubicBezTo>
                  <a:pt x="13" y="3"/>
                  <a:pt x="13" y="4"/>
                  <a:pt x="12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3"/>
                  <a:pt x="11" y="3"/>
                </a:cubicBezTo>
                <a:cubicBezTo>
                  <a:pt x="10" y="3"/>
                  <a:pt x="10" y="3"/>
                  <a:pt x="9" y="3"/>
                </a:cubicBezTo>
                <a:cubicBezTo>
                  <a:pt x="9" y="3"/>
                  <a:pt x="9" y="3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6" y="1"/>
                  <a:pt x="6" y="2"/>
                </a:cubicBezTo>
                <a:cubicBezTo>
                  <a:pt x="5" y="2"/>
                  <a:pt x="5" y="1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4"/>
                  <a:pt x="4" y="4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0" y="8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1" y="10"/>
                  <a:pt x="1" y="1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2" name="Freeform 330">
            <a:extLst>
              <a:ext uri="{FF2B5EF4-FFF2-40B4-BE49-F238E27FC236}">
                <a16:creationId xmlns:a16="http://schemas.microsoft.com/office/drawing/2014/main" id="{7E70F78B-6288-034D-944D-BCC9CDA0C66A}"/>
              </a:ext>
            </a:extLst>
          </p:cNvPr>
          <p:cNvSpPr>
            <a:spLocks/>
          </p:cNvSpPr>
          <p:nvPr/>
        </p:nvSpPr>
        <p:spPr bwMode="auto">
          <a:xfrm>
            <a:off x="3315483" y="5022480"/>
            <a:ext cx="361391" cy="1350022"/>
          </a:xfrm>
          <a:custGeom>
            <a:avLst/>
            <a:gdLst>
              <a:gd name="T0" fmla="*/ 25 w 28"/>
              <a:gd name="T1" fmla="*/ 104 h 107"/>
              <a:gd name="T2" fmla="*/ 28 w 28"/>
              <a:gd name="T3" fmla="*/ 103 h 107"/>
              <a:gd name="T4" fmla="*/ 23 w 28"/>
              <a:gd name="T5" fmla="*/ 102 h 107"/>
              <a:gd name="T6" fmla="*/ 18 w 28"/>
              <a:gd name="T7" fmla="*/ 100 h 107"/>
              <a:gd name="T8" fmla="*/ 16 w 28"/>
              <a:gd name="T9" fmla="*/ 98 h 107"/>
              <a:gd name="T10" fmla="*/ 14 w 28"/>
              <a:gd name="T11" fmla="*/ 94 h 107"/>
              <a:gd name="T12" fmla="*/ 14 w 28"/>
              <a:gd name="T13" fmla="*/ 90 h 107"/>
              <a:gd name="T14" fmla="*/ 15 w 28"/>
              <a:gd name="T15" fmla="*/ 86 h 107"/>
              <a:gd name="T16" fmla="*/ 14 w 28"/>
              <a:gd name="T17" fmla="*/ 82 h 107"/>
              <a:gd name="T18" fmla="*/ 13 w 28"/>
              <a:gd name="T19" fmla="*/ 80 h 107"/>
              <a:gd name="T20" fmla="*/ 11 w 28"/>
              <a:gd name="T21" fmla="*/ 78 h 107"/>
              <a:gd name="T22" fmla="*/ 9 w 28"/>
              <a:gd name="T23" fmla="*/ 73 h 107"/>
              <a:gd name="T24" fmla="*/ 8 w 28"/>
              <a:gd name="T25" fmla="*/ 68 h 107"/>
              <a:gd name="T26" fmla="*/ 7 w 28"/>
              <a:gd name="T27" fmla="*/ 61 h 107"/>
              <a:gd name="T28" fmla="*/ 8 w 28"/>
              <a:gd name="T29" fmla="*/ 55 h 107"/>
              <a:gd name="T30" fmla="*/ 7 w 28"/>
              <a:gd name="T31" fmla="*/ 47 h 107"/>
              <a:gd name="T32" fmla="*/ 6 w 28"/>
              <a:gd name="T33" fmla="*/ 35 h 107"/>
              <a:gd name="T34" fmla="*/ 10 w 28"/>
              <a:gd name="T35" fmla="*/ 27 h 107"/>
              <a:gd name="T36" fmla="*/ 12 w 28"/>
              <a:gd name="T37" fmla="*/ 21 h 107"/>
              <a:gd name="T38" fmla="*/ 10 w 28"/>
              <a:gd name="T39" fmla="*/ 17 h 107"/>
              <a:gd name="T40" fmla="*/ 11 w 28"/>
              <a:gd name="T41" fmla="*/ 11 h 107"/>
              <a:gd name="T42" fmla="*/ 9 w 28"/>
              <a:gd name="T43" fmla="*/ 5 h 107"/>
              <a:gd name="T44" fmla="*/ 5 w 28"/>
              <a:gd name="T45" fmla="*/ 1 h 107"/>
              <a:gd name="T46" fmla="*/ 3 w 28"/>
              <a:gd name="T47" fmla="*/ 2 h 107"/>
              <a:gd name="T48" fmla="*/ 0 w 28"/>
              <a:gd name="T49" fmla="*/ 5 h 107"/>
              <a:gd name="T50" fmla="*/ 1 w 28"/>
              <a:gd name="T51" fmla="*/ 7 h 107"/>
              <a:gd name="T52" fmla="*/ 3 w 28"/>
              <a:gd name="T53" fmla="*/ 14 h 107"/>
              <a:gd name="T54" fmla="*/ 2 w 28"/>
              <a:gd name="T55" fmla="*/ 21 h 107"/>
              <a:gd name="T56" fmla="*/ 3 w 28"/>
              <a:gd name="T57" fmla="*/ 26 h 107"/>
              <a:gd name="T58" fmla="*/ 3 w 28"/>
              <a:gd name="T59" fmla="*/ 31 h 107"/>
              <a:gd name="T60" fmla="*/ 2 w 28"/>
              <a:gd name="T61" fmla="*/ 36 h 107"/>
              <a:gd name="T62" fmla="*/ 2 w 28"/>
              <a:gd name="T63" fmla="*/ 40 h 107"/>
              <a:gd name="T64" fmla="*/ 3 w 28"/>
              <a:gd name="T65" fmla="*/ 45 h 107"/>
              <a:gd name="T66" fmla="*/ 3 w 28"/>
              <a:gd name="T67" fmla="*/ 50 h 107"/>
              <a:gd name="T68" fmla="*/ 3 w 28"/>
              <a:gd name="T69" fmla="*/ 55 h 107"/>
              <a:gd name="T70" fmla="*/ 3 w 28"/>
              <a:gd name="T71" fmla="*/ 61 h 107"/>
              <a:gd name="T72" fmla="*/ 4 w 28"/>
              <a:gd name="T73" fmla="*/ 67 h 107"/>
              <a:gd name="T74" fmla="*/ 5 w 28"/>
              <a:gd name="T75" fmla="*/ 71 h 107"/>
              <a:gd name="T76" fmla="*/ 8 w 28"/>
              <a:gd name="T77" fmla="*/ 72 h 107"/>
              <a:gd name="T78" fmla="*/ 9 w 28"/>
              <a:gd name="T79" fmla="*/ 75 h 107"/>
              <a:gd name="T80" fmla="*/ 9 w 28"/>
              <a:gd name="T81" fmla="*/ 78 h 107"/>
              <a:gd name="T82" fmla="*/ 10 w 28"/>
              <a:gd name="T83" fmla="*/ 81 h 107"/>
              <a:gd name="T84" fmla="*/ 10 w 28"/>
              <a:gd name="T85" fmla="*/ 84 h 107"/>
              <a:gd name="T86" fmla="*/ 10 w 28"/>
              <a:gd name="T87" fmla="*/ 89 h 107"/>
              <a:gd name="T88" fmla="*/ 13 w 28"/>
              <a:gd name="T89" fmla="*/ 91 h 107"/>
              <a:gd name="T90" fmla="*/ 11 w 28"/>
              <a:gd name="T91" fmla="*/ 94 h 107"/>
              <a:gd name="T92" fmla="*/ 13 w 28"/>
              <a:gd name="T93" fmla="*/ 97 h 107"/>
              <a:gd name="T94" fmla="*/ 16 w 28"/>
              <a:gd name="T95" fmla="*/ 100 h 107"/>
              <a:gd name="T96" fmla="*/ 18 w 28"/>
              <a:gd name="T97" fmla="*/ 103 h 107"/>
              <a:gd name="T98" fmla="*/ 21 w 28"/>
              <a:gd name="T99" fmla="*/ 103 h 107"/>
              <a:gd name="T100" fmla="*/ 22 w 28"/>
              <a:gd name="T101" fmla="*/ 105 h 107"/>
              <a:gd name="T102" fmla="*/ 20 w 28"/>
              <a:gd name="T103" fmla="*/ 105 h 107"/>
              <a:gd name="T104" fmla="*/ 23 w 28"/>
              <a:gd name="T10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" h="107">
                <a:moveTo>
                  <a:pt x="24" y="107"/>
                </a:moveTo>
                <a:cubicBezTo>
                  <a:pt x="24" y="107"/>
                  <a:pt x="24" y="106"/>
                  <a:pt x="24" y="106"/>
                </a:cubicBezTo>
                <a:cubicBezTo>
                  <a:pt x="24" y="106"/>
                  <a:pt x="24" y="105"/>
                  <a:pt x="25" y="105"/>
                </a:cubicBezTo>
                <a:cubicBezTo>
                  <a:pt x="25" y="105"/>
                  <a:pt x="25" y="105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6" y="103"/>
                  <a:pt x="27" y="103"/>
                  <a:pt x="27" y="103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7" y="102"/>
                  <a:pt x="27" y="102"/>
                  <a:pt x="26" y="102"/>
                </a:cubicBezTo>
                <a:cubicBezTo>
                  <a:pt x="25" y="102"/>
                  <a:pt x="25" y="101"/>
                  <a:pt x="24" y="101"/>
                </a:cubicBezTo>
                <a:cubicBezTo>
                  <a:pt x="24" y="101"/>
                  <a:pt x="24" y="102"/>
                  <a:pt x="23" y="102"/>
                </a:cubicBezTo>
                <a:cubicBezTo>
                  <a:pt x="22" y="102"/>
                  <a:pt x="22" y="102"/>
                  <a:pt x="21" y="102"/>
                </a:cubicBezTo>
                <a:cubicBezTo>
                  <a:pt x="20" y="101"/>
                  <a:pt x="20" y="101"/>
                  <a:pt x="19" y="101"/>
                </a:cubicBezTo>
                <a:cubicBezTo>
                  <a:pt x="19" y="101"/>
                  <a:pt x="19" y="101"/>
                  <a:pt x="19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8" y="99"/>
                  <a:pt x="19" y="99"/>
                  <a:pt x="18" y="98"/>
                </a:cubicBezTo>
                <a:cubicBezTo>
                  <a:pt x="18" y="98"/>
                  <a:pt x="18" y="98"/>
                  <a:pt x="18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7"/>
                  <a:pt x="16" y="97"/>
                  <a:pt x="16" y="96"/>
                </a:cubicBezTo>
                <a:cubicBezTo>
                  <a:pt x="15" y="96"/>
                  <a:pt x="15" y="97"/>
                  <a:pt x="14" y="96"/>
                </a:cubicBezTo>
                <a:cubicBezTo>
                  <a:pt x="14" y="96"/>
                  <a:pt x="14" y="96"/>
                  <a:pt x="14" y="95"/>
                </a:cubicBezTo>
                <a:cubicBezTo>
                  <a:pt x="14" y="95"/>
                  <a:pt x="13" y="94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3"/>
                  <a:pt x="14" y="94"/>
                  <a:pt x="15" y="93"/>
                </a:cubicBezTo>
                <a:cubicBezTo>
                  <a:pt x="15" y="92"/>
                  <a:pt x="15" y="92"/>
                  <a:pt x="15" y="91"/>
                </a:cubicBezTo>
                <a:cubicBezTo>
                  <a:pt x="15" y="90"/>
                  <a:pt x="14" y="90"/>
                  <a:pt x="14" y="90"/>
                </a:cubicBezTo>
                <a:cubicBezTo>
                  <a:pt x="14" y="89"/>
                  <a:pt x="15" y="89"/>
                  <a:pt x="15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87"/>
                  <a:pt x="15" y="87"/>
                  <a:pt x="15" y="86"/>
                </a:cubicBezTo>
                <a:cubicBezTo>
                  <a:pt x="15" y="86"/>
                  <a:pt x="15" y="86"/>
                  <a:pt x="15" y="86"/>
                </a:cubicBezTo>
                <a:cubicBezTo>
                  <a:pt x="14" y="85"/>
                  <a:pt x="14" y="85"/>
                  <a:pt x="14" y="85"/>
                </a:cubicBezTo>
                <a:cubicBezTo>
                  <a:pt x="14" y="84"/>
                  <a:pt x="14" y="84"/>
                  <a:pt x="14" y="83"/>
                </a:cubicBezTo>
                <a:cubicBezTo>
                  <a:pt x="14" y="83"/>
                  <a:pt x="14" y="83"/>
                  <a:pt x="14" y="82"/>
                </a:cubicBezTo>
                <a:cubicBezTo>
                  <a:pt x="14" y="82"/>
                  <a:pt x="13" y="82"/>
                  <a:pt x="13" y="81"/>
                </a:cubicBezTo>
                <a:cubicBezTo>
                  <a:pt x="13" y="81"/>
                  <a:pt x="14" y="81"/>
                  <a:pt x="14" y="81"/>
                </a:cubicBezTo>
                <a:cubicBezTo>
                  <a:pt x="14" y="81"/>
                  <a:pt x="14" y="80"/>
                  <a:pt x="14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1"/>
                  <a:pt x="13" y="81"/>
                  <a:pt x="13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2" y="80"/>
                  <a:pt x="12" y="80"/>
                  <a:pt x="12" y="79"/>
                </a:cubicBezTo>
                <a:cubicBezTo>
                  <a:pt x="12" y="79"/>
                  <a:pt x="12" y="79"/>
                  <a:pt x="11" y="78"/>
                </a:cubicBezTo>
                <a:cubicBezTo>
                  <a:pt x="11" y="78"/>
                  <a:pt x="11" y="77"/>
                  <a:pt x="11" y="77"/>
                </a:cubicBezTo>
                <a:cubicBezTo>
                  <a:pt x="11" y="77"/>
                  <a:pt x="10" y="77"/>
                  <a:pt x="10" y="76"/>
                </a:cubicBezTo>
                <a:cubicBezTo>
                  <a:pt x="10" y="76"/>
                  <a:pt x="10" y="75"/>
                  <a:pt x="10" y="74"/>
                </a:cubicBezTo>
                <a:cubicBezTo>
                  <a:pt x="10" y="74"/>
                  <a:pt x="10" y="74"/>
                  <a:pt x="9" y="73"/>
                </a:cubicBezTo>
                <a:cubicBezTo>
                  <a:pt x="9" y="73"/>
                  <a:pt x="9" y="73"/>
                  <a:pt x="9" y="72"/>
                </a:cubicBezTo>
                <a:cubicBezTo>
                  <a:pt x="9" y="72"/>
                  <a:pt x="9" y="72"/>
                  <a:pt x="9" y="71"/>
                </a:cubicBezTo>
                <a:cubicBezTo>
                  <a:pt x="9" y="71"/>
                  <a:pt x="8" y="70"/>
                  <a:pt x="8" y="69"/>
                </a:cubicBezTo>
                <a:cubicBezTo>
                  <a:pt x="8" y="69"/>
                  <a:pt x="8" y="69"/>
                  <a:pt x="8" y="68"/>
                </a:cubicBezTo>
                <a:cubicBezTo>
                  <a:pt x="8" y="67"/>
                  <a:pt x="8" y="66"/>
                  <a:pt x="8" y="65"/>
                </a:cubicBezTo>
                <a:cubicBezTo>
                  <a:pt x="9" y="64"/>
                  <a:pt x="9" y="64"/>
                  <a:pt x="9" y="63"/>
                </a:cubicBezTo>
                <a:cubicBezTo>
                  <a:pt x="10" y="63"/>
                  <a:pt x="9" y="62"/>
                  <a:pt x="8" y="61"/>
                </a:cubicBezTo>
                <a:cubicBezTo>
                  <a:pt x="8" y="61"/>
                  <a:pt x="7" y="61"/>
                  <a:pt x="7" y="61"/>
                </a:cubicBezTo>
                <a:cubicBezTo>
                  <a:pt x="7" y="60"/>
                  <a:pt x="7" y="59"/>
                  <a:pt x="7" y="59"/>
                </a:cubicBezTo>
                <a:cubicBezTo>
                  <a:pt x="7" y="58"/>
                  <a:pt x="7" y="57"/>
                  <a:pt x="8" y="57"/>
                </a:cubicBezTo>
                <a:cubicBezTo>
                  <a:pt x="8" y="56"/>
                  <a:pt x="8" y="57"/>
                  <a:pt x="8" y="56"/>
                </a:cubicBezTo>
                <a:cubicBezTo>
                  <a:pt x="9" y="56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1"/>
                  <a:pt x="7" y="51"/>
                  <a:pt x="7" y="50"/>
                </a:cubicBezTo>
                <a:cubicBezTo>
                  <a:pt x="7" y="49"/>
                  <a:pt x="7" y="48"/>
                  <a:pt x="7" y="47"/>
                </a:cubicBezTo>
                <a:cubicBezTo>
                  <a:pt x="7" y="46"/>
                  <a:pt x="7" y="45"/>
                  <a:pt x="6" y="44"/>
                </a:cubicBezTo>
                <a:cubicBezTo>
                  <a:pt x="6" y="43"/>
                  <a:pt x="6" y="42"/>
                  <a:pt x="6" y="41"/>
                </a:cubicBezTo>
                <a:cubicBezTo>
                  <a:pt x="6" y="40"/>
                  <a:pt x="5" y="39"/>
                  <a:pt x="5" y="38"/>
                </a:cubicBezTo>
                <a:cubicBezTo>
                  <a:pt x="5" y="37"/>
                  <a:pt x="5" y="36"/>
                  <a:pt x="6" y="35"/>
                </a:cubicBezTo>
                <a:cubicBezTo>
                  <a:pt x="6" y="34"/>
                  <a:pt x="7" y="34"/>
                  <a:pt x="7" y="33"/>
                </a:cubicBezTo>
                <a:cubicBezTo>
                  <a:pt x="8" y="32"/>
                  <a:pt x="8" y="31"/>
                  <a:pt x="9" y="30"/>
                </a:cubicBezTo>
                <a:cubicBezTo>
                  <a:pt x="9" y="30"/>
                  <a:pt x="9" y="29"/>
                  <a:pt x="10" y="29"/>
                </a:cubicBezTo>
                <a:cubicBezTo>
                  <a:pt x="10" y="28"/>
                  <a:pt x="10" y="28"/>
                  <a:pt x="10" y="27"/>
                </a:cubicBezTo>
                <a:cubicBezTo>
                  <a:pt x="11" y="27"/>
                  <a:pt x="11" y="26"/>
                  <a:pt x="11" y="26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2" y="22"/>
                  <a:pt x="12" y="21"/>
                </a:cubicBezTo>
                <a:cubicBezTo>
                  <a:pt x="12" y="21"/>
                  <a:pt x="12" y="21"/>
                  <a:pt x="12" y="20"/>
                </a:cubicBezTo>
                <a:cubicBezTo>
                  <a:pt x="12" y="19"/>
                  <a:pt x="12" y="18"/>
                  <a:pt x="12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0" y="17"/>
                </a:cubicBezTo>
                <a:cubicBezTo>
                  <a:pt x="10" y="16"/>
                  <a:pt x="10" y="16"/>
                  <a:pt x="10" y="15"/>
                </a:cubicBezTo>
                <a:cubicBezTo>
                  <a:pt x="10" y="15"/>
                  <a:pt x="10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10" y="8"/>
                  <a:pt x="10" y="8"/>
                </a:cubicBezTo>
                <a:cubicBezTo>
                  <a:pt x="10" y="7"/>
                  <a:pt x="9" y="6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1"/>
                </a:cubicBezTo>
                <a:cubicBezTo>
                  <a:pt x="4" y="1"/>
                  <a:pt x="3" y="1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14"/>
                  <a:pt x="3" y="14"/>
                  <a:pt x="3" y="14"/>
                </a:cubicBezTo>
                <a:cubicBezTo>
                  <a:pt x="3" y="15"/>
                  <a:pt x="2" y="16"/>
                  <a:pt x="2" y="16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9"/>
                  <a:pt x="1" y="19"/>
                  <a:pt x="1" y="20"/>
                </a:cubicBezTo>
                <a:cubicBezTo>
                  <a:pt x="2" y="20"/>
                  <a:pt x="2" y="20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2" y="24"/>
                  <a:pt x="2" y="25"/>
                </a:cubicBezTo>
                <a:cubicBezTo>
                  <a:pt x="2" y="25"/>
                  <a:pt x="3" y="25"/>
                  <a:pt x="3" y="26"/>
                </a:cubicBezTo>
                <a:cubicBezTo>
                  <a:pt x="3" y="26"/>
                  <a:pt x="3" y="26"/>
                  <a:pt x="3" y="27"/>
                </a:cubicBezTo>
                <a:cubicBezTo>
                  <a:pt x="2" y="27"/>
                  <a:pt x="3" y="27"/>
                  <a:pt x="3" y="28"/>
                </a:cubicBezTo>
                <a:cubicBezTo>
                  <a:pt x="3" y="28"/>
                  <a:pt x="3" y="29"/>
                  <a:pt x="3" y="29"/>
                </a:cubicBezTo>
                <a:cubicBezTo>
                  <a:pt x="3" y="30"/>
                  <a:pt x="3" y="30"/>
                  <a:pt x="3" y="31"/>
                </a:cubicBezTo>
                <a:cubicBezTo>
                  <a:pt x="3" y="31"/>
                  <a:pt x="3" y="31"/>
                  <a:pt x="3" y="32"/>
                </a:cubicBezTo>
                <a:cubicBezTo>
                  <a:pt x="3" y="32"/>
                  <a:pt x="3" y="33"/>
                  <a:pt x="3" y="33"/>
                </a:cubicBezTo>
                <a:cubicBezTo>
                  <a:pt x="3" y="34"/>
                  <a:pt x="3" y="34"/>
                  <a:pt x="3" y="35"/>
                </a:cubicBezTo>
                <a:cubicBezTo>
                  <a:pt x="3" y="35"/>
                  <a:pt x="2" y="35"/>
                  <a:pt x="2" y="36"/>
                </a:cubicBezTo>
                <a:cubicBezTo>
                  <a:pt x="2" y="36"/>
                  <a:pt x="2" y="36"/>
                  <a:pt x="2" y="37"/>
                </a:cubicBezTo>
                <a:cubicBezTo>
                  <a:pt x="2" y="37"/>
                  <a:pt x="2" y="37"/>
                  <a:pt x="3" y="37"/>
                </a:cubicBezTo>
                <a:cubicBezTo>
                  <a:pt x="3" y="38"/>
                  <a:pt x="3" y="38"/>
                  <a:pt x="3" y="39"/>
                </a:cubicBezTo>
                <a:cubicBezTo>
                  <a:pt x="3" y="39"/>
                  <a:pt x="3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1"/>
                  <a:pt x="2" y="41"/>
                  <a:pt x="2" y="42"/>
                </a:cubicBezTo>
                <a:cubicBezTo>
                  <a:pt x="2" y="43"/>
                  <a:pt x="2" y="43"/>
                  <a:pt x="2" y="44"/>
                </a:cubicBezTo>
                <a:cubicBezTo>
                  <a:pt x="3" y="44"/>
                  <a:pt x="3" y="44"/>
                  <a:pt x="3" y="45"/>
                </a:cubicBezTo>
                <a:cubicBezTo>
                  <a:pt x="3" y="46"/>
                  <a:pt x="3" y="46"/>
                  <a:pt x="3" y="47"/>
                </a:cubicBezTo>
                <a:cubicBezTo>
                  <a:pt x="3" y="47"/>
                  <a:pt x="4" y="47"/>
                  <a:pt x="4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3" y="50"/>
                  <a:pt x="3" y="50"/>
                </a:cubicBezTo>
                <a:cubicBezTo>
                  <a:pt x="3" y="51"/>
                  <a:pt x="3" y="51"/>
                  <a:pt x="3" y="52"/>
                </a:cubicBezTo>
                <a:cubicBezTo>
                  <a:pt x="3" y="53"/>
                  <a:pt x="3" y="53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5"/>
                </a:cubicBezTo>
                <a:cubicBezTo>
                  <a:pt x="3" y="56"/>
                  <a:pt x="3" y="56"/>
                  <a:pt x="3" y="57"/>
                </a:cubicBezTo>
                <a:cubicBezTo>
                  <a:pt x="3" y="57"/>
                  <a:pt x="3" y="58"/>
                  <a:pt x="3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60"/>
                  <a:pt x="2" y="60"/>
                  <a:pt x="3" y="61"/>
                </a:cubicBezTo>
                <a:cubicBezTo>
                  <a:pt x="3" y="62"/>
                  <a:pt x="3" y="62"/>
                  <a:pt x="3" y="62"/>
                </a:cubicBezTo>
                <a:cubicBezTo>
                  <a:pt x="4" y="63"/>
                  <a:pt x="4" y="63"/>
                  <a:pt x="4" y="64"/>
                </a:cubicBezTo>
                <a:cubicBezTo>
                  <a:pt x="4" y="64"/>
                  <a:pt x="4" y="65"/>
                  <a:pt x="4" y="66"/>
                </a:cubicBezTo>
                <a:cubicBezTo>
                  <a:pt x="4" y="66"/>
                  <a:pt x="4" y="66"/>
                  <a:pt x="4" y="67"/>
                </a:cubicBezTo>
                <a:cubicBezTo>
                  <a:pt x="4" y="67"/>
                  <a:pt x="4" y="67"/>
                  <a:pt x="4" y="68"/>
                </a:cubicBezTo>
                <a:cubicBezTo>
                  <a:pt x="4" y="68"/>
                  <a:pt x="4" y="68"/>
                  <a:pt x="4" y="69"/>
                </a:cubicBezTo>
                <a:cubicBezTo>
                  <a:pt x="4" y="69"/>
                  <a:pt x="4" y="70"/>
                  <a:pt x="4" y="70"/>
                </a:cubicBezTo>
                <a:cubicBezTo>
                  <a:pt x="4" y="70"/>
                  <a:pt x="4" y="71"/>
                  <a:pt x="5" y="71"/>
                </a:cubicBezTo>
                <a:cubicBezTo>
                  <a:pt x="5" y="71"/>
                  <a:pt x="5" y="72"/>
                  <a:pt x="5" y="72"/>
                </a:cubicBezTo>
                <a:cubicBezTo>
                  <a:pt x="5" y="72"/>
                  <a:pt x="6" y="73"/>
                  <a:pt x="6" y="73"/>
                </a:cubicBezTo>
                <a:cubicBezTo>
                  <a:pt x="6" y="73"/>
                  <a:pt x="6" y="72"/>
                  <a:pt x="7" y="72"/>
                </a:cubicBezTo>
                <a:cubicBezTo>
                  <a:pt x="7" y="72"/>
                  <a:pt x="7" y="72"/>
                  <a:pt x="8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8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8"/>
                  <a:pt x="9" y="79"/>
                  <a:pt x="9" y="80"/>
                </a:cubicBezTo>
                <a:cubicBezTo>
                  <a:pt x="9" y="80"/>
                  <a:pt x="9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80"/>
                  <a:pt x="10" y="81"/>
                  <a:pt x="10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0" y="84"/>
                  <a:pt x="10" y="84"/>
                </a:cubicBezTo>
                <a:cubicBezTo>
                  <a:pt x="10" y="84"/>
                  <a:pt x="10" y="85"/>
                  <a:pt x="10" y="85"/>
                </a:cubicBezTo>
                <a:cubicBezTo>
                  <a:pt x="10" y="85"/>
                  <a:pt x="10" y="86"/>
                  <a:pt x="10" y="87"/>
                </a:cubicBezTo>
                <a:cubicBezTo>
                  <a:pt x="10" y="87"/>
                  <a:pt x="11" y="88"/>
                  <a:pt x="10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10" y="89"/>
                  <a:pt x="10" y="89"/>
                  <a:pt x="10" y="90"/>
                </a:cubicBezTo>
                <a:cubicBezTo>
                  <a:pt x="11" y="90"/>
                  <a:pt x="10" y="90"/>
                  <a:pt x="11" y="91"/>
                </a:cubicBezTo>
                <a:cubicBezTo>
                  <a:pt x="11" y="91"/>
                  <a:pt x="11" y="90"/>
                  <a:pt x="12" y="91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2" y="91"/>
                  <a:pt x="12" y="92"/>
                </a:cubicBezTo>
                <a:cubicBezTo>
                  <a:pt x="12" y="92"/>
                  <a:pt x="12" y="92"/>
                  <a:pt x="11" y="93"/>
                </a:cubicBezTo>
                <a:cubicBezTo>
                  <a:pt x="11" y="93"/>
                  <a:pt x="11" y="94"/>
                  <a:pt x="11" y="94"/>
                </a:cubicBezTo>
                <a:cubicBezTo>
                  <a:pt x="11" y="94"/>
                  <a:pt x="11" y="94"/>
                  <a:pt x="11" y="94"/>
                </a:cubicBezTo>
                <a:cubicBezTo>
                  <a:pt x="12" y="94"/>
                  <a:pt x="12" y="94"/>
                  <a:pt x="12" y="95"/>
                </a:cubicBezTo>
                <a:cubicBezTo>
                  <a:pt x="12" y="95"/>
                  <a:pt x="13" y="95"/>
                  <a:pt x="13" y="95"/>
                </a:cubicBezTo>
                <a:cubicBezTo>
                  <a:pt x="13" y="96"/>
                  <a:pt x="13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4" y="97"/>
                  <a:pt x="14" y="97"/>
                </a:cubicBezTo>
                <a:cubicBezTo>
                  <a:pt x="14" y="98"/>
                  <a:pt x="14" y="98"/>
                  <a:pt x="14" y="99"/>
                </a:cubicBezTo>
                <a:cubicBezTo>
                  <a:pt x="15" y="99"/>
                  <a:pt x="15" y="99"/>
                  <a:pt x="15" y="100"/>
                </a:cubicBezTo>
                <a:cubicBezTo>
                  <a:pt x="15" y="100"/>
                  <a:pt x="15" y="100"/>
                  <a:pt x="16" y="100"/>
                </a:cubicBezTo>
                <a:cubicBezTo>
                  <a:pt x="16" y="100"/>
                  <a:pt x="16" y="101"/>
                  <a:pt x="16" y="101"/>
                </a:cubicBezTo>
                <a:cubicBezTo>
                  <a:pt x="17" y="101"/>
                  <a:pt x="17" y="101"/>
                  <a:pt x="17" y="102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9" y="104"/>
                  <a:pt x="19" y="104"/>
                  <a:pt x="19" y="103"/>
                </a:cubicBezTo>
                <a:cubicBezTo>
                  <a:pt x="20" y="103"/>
                  <a:pt x="20" y="103"/>
                  <a:pt x="21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2" y="103"/>
                  <a:pt x="22" y="103"/>
                  <a:pt x="22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1" y="105"/>
                  <a:pt x="22" y="104"/>
                  <a:pt x="21" y="104"/>
                </a:cubicBezTo>
                <a:cubicBezTo>
                  <a:pt x="21" y="104"/>
                  <a:pt x="20" y="104"/>
                  <a:pt x="20" y="104"/>
                </a:cubicBezTo>
                <a:cubicBezTo>
                  <a:pt x="20" y="104"/>
                  <a:pt x="20" y="104"/>
                  <a:pt x="20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5"/>
                  <a:pt x="21" y="106"/>
                </a:cubicBezTo>
                <a:cubicBezTo>
                  <a:pt x="21" y="106"/>
                  <a:pt x="20" y="106"/>
                  <a:pt x="20" y="106"/>
                </a:cubicBezTo>
                <a:cubicBezTo>
                  <a:pt x="20" y="107"/>
                  <a:pt x="21" y="106"/>
                  <a:pt x="21" y="107"/>
                </a:cubicBezTo>
                <a:cubicBezTo>
                  <a:pt x="22" y="107"/>
                  <a:pt x="22" y="107"/>
                  <a:pt x="23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4" y="107"/>
                  <a:pt x="24" y="107"/>
                  <a:pt x="24" y="10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3" name="Freeform 331">
            <a:extLst>
              <a:ext uri="{FF2B5EF4-FFF2-40B4-BE49-F238E27FC236}">
                <a16:creationId xmlns:a16="http://schemas.microsoft.com/office/drawing/2014/main" id="{7E68159C-D3D7-5345-9E91-04A6C1EE416D}"/>
              </a:ext>
            </a:extLst>
          </p:cNvPr>
          <p:cNvSpPr>
            <a:spLocks/>
          </p:cNvSpPr>
          <p:nvPr/>
        </p:nvSpPr>
        <p:spPr bwMode="auto">
          <a:xfrm>
            <a:off x="2590798" y="4418766"/>
            <a:ext cx="24727" cy="50001"/>
          </a:xfrm>
          <a:custGeom>
            <a:avLst/>
            <a:gdLst>
              <a:gd name="T0" fmla="*/ 1 w 2"/>
              <a:gd name="T1" fmla="*/ 1 h 4"/>
              <a:gd name="T2" fmla="*/ 0 w 2"/>
              <a:gd name="T3" fmla="*/ 0 h 4"/>
              <a:gd name="T4" fmla="*/ 0 w 2"/>
              <a:gd name="T5" fmla="*/ 1 h 4"/>
              <a:gd name="T6" fmla="*/ 0 w 2"/>
              <a:gd name="T7" fmla="*/ 2 h 4"/>
              <a:gd name="T8" fmla="*/ 0 w 2"/>
              <a:gd name="T9" fmla="*/ 2 h 4"/>
              <a:gd name="T10" fmla="*/ 0 w 2"/>
              <a:gd name="T11" fmla="*/ 3 h 4"/>
              <a:gd name="T12" fmla="*/ 0 w 2"/>
              <a:gd name="T13" fmla="*/ 4 h 4"/>
              <a:gd name="T14" fmla="*/ 0 w 2"/>
              <a:gd name="T15" fmla="*/ 4 h 4"/>
              <a:gd name="T16" fmla="*/ 1 w 2"/>
              <a:gd name="T17" fmla="*/ 4 h 4"/>
              <a:gd name="T18" fmla="*/ 2 w 2"/>
              <a:gd name="T19" fmla="*/ 3 h 4"/>
              <a:gd name="T20" fmla="*/ 2 w 2"/>
              <a:gd name="T21" fmla="*/ 2 h 4"/>
              <a:gd name="T22" fmla="*/ 1 w 2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" h="4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4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4" name="Freeform 332">
            <a:extLst>
              <a:ext uri="{FF2B5EF4-FFF2-40B4-BE49-F238E27FC236}">
                <a16:creationId xmlns:a16="http://schemas.microsoft.com/office/drawing/2014/main" id="{E79B54D6-FF8F-B043-A39A-C01C21726D4F}"/>
              </a:ext>
            </a:extLst>
          </p:cNvPr>
          <p:cNvSpPr>
            <a:spLocks/>
          </p:cNvSpPr>
          <p:nvPr/>
        </p:nvSpPr>
        <p:spPr bwMode="auto">
          <a:xfrm>
            <a:off x="2628840" y="4442841"/>
            <a:ext cx="13315" cy="25926"/>
          </a:xfrm>
          <a:custGeom>
            <a:avLst/>
            <a:gdLst>
              <a:gd name="T0" fmla="*/ 0 w 1"/>
              <a:gd name="T1" fmla="*/ 1 h 2"/>
              <a:gd name="T2" fmla="*/ 0 w 1"/>
              <a:gd name="T3" fmla="*/ 1 h 2"/>
              <a:gd name="T4" fmla="*/ 1 w 1"/>
              <a:gd name="T5" fmla="*/ 1 h 2"/>
              <a:gd name="T6" fmla="*/ 0 w 1"/>
              <a:gd name="T7" fmla="*/ 1 h 2"/>
              <a:gd name="T8" fmla="*/ 0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5" name="Freeform 333">
            <a:extLst>
              <a:ext uri="{FF2B5EF4-FFF2-40B4-BE49-F238E27FC236}">
                <a16:creationId xmlns:a16="http://schemas.microsoft.com/office/drawing/2014/main" id="{54A7B1B9-C848-654B-814A-D6186D839C7F}"/>
              </a:ext>
            </a:extLst>
          </p:cNvPr>
          <p:cNvSpPr>
            <a:spLocks/>
          </p:cNvSpPr>
          <p:nvPr/>
        </p:nvSpPr>
        <p:spPr bwMode="auto">
          <a:xfrm>
            <a:off x="2655468" y="4455804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6" name="Freeform 334">
            <a:extLst>
              <a:ext uri="{FF2B5EF4-FFF2-40B4-BE49-F238E27FC236}">
                <a16:creationId xmlns:a16="http://schemas.microsoft.com/office/drawing/2014/main" id="{9CDAE4BD-A28C-894E-9EF5-49A54ACF638F}"/>
              </a:ext>
            </a:extLst>
          </p:cNvPr>
          <p:cNvSpPr>
            <a:spLocks/>
          </p:cNvSpPr>
          <p:nvPr/>
        </p:nvSpPr>
        <p:spPr bwMode="auto">
          <a:xfrm>
            <a:off x="3380153" y="5944716"/>
            <a:ext cx="24727" cy="62964"/>
          </a:xfrm>
          <a:custGeom>
            <a:avLst/>
            <a:gdLst>
              <a:gd name="T0" fmla="*/ 2 w 2"/>
              <a:gd name="T1" fmla="*/ 5 h 5"/>
              <a:gd name="T2" fmla="*/ 2 w 2"/>
              <a:gd name="T3" fmla="*/ 4 h 5"/>
              <a:gd name="T4" fmla="*/ 2 w 2"/>
              <a:gd name="T5" fmla="*/ 3 h 5"/>
              <a:gd name="T6" fmla="*/ 2 w 2"/>
              <a:gd name="T7" fmla="*/ 2 h 5"/>
              <a:gd name="T8" fmla="*/ 2 w 2"/>
              <a:gd name="T9" fmla="*/ 1 h 5"/>
              <a:gd name="T10" fmla="*/ 1 w 2"/>
              <a:gd name="T11" fmla="*/ 1 h 5"/>
              <a:gd name="T12" fmla="*/ 0 w 2"/>
              <a:gd name="T13" fmla="*/ 1 h 5"/>
              <a:gd name="T14" fmla="*/ 0 w 2"/>
              <a:gd name="T15" fmla="*/ 1 h 5"/>
              <a:gd name="T16" fmla="*/ 0 w 2"/>
              <a:gd name="T17" fmla="*/ 2 h 5"/>
              <a:gd name="T18" fmla="*/ 0 w 2"/>
              <a:gd name="T19" fmla="*/ 3 h 5"/>
              <a:gd name="T20" fmla="*/ 0 w 2"/>
              <a:gd name="T21" fmla="*/ 4 h 5"/>
              <a:gd name="T22" fmla="*/ 0 w 2"/>
              <a:gd name="T23" fmla="*/ 5 h 5"/>
              <a:gd name="T24" fmla="*/ 1 w 2"/>
              <a:gd name="T25" fmla="*/ 5 h 5"/>
              <a:gd name="T26" fmla="*/ 2 w 2"/>
              <a:gd name="T2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" h="5">
                <a:moveTo>
                  <a:pt x="2" y="5"/>
                </a:move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7" name="Freeform 335">
            <a:extLst>
              <a:ext uri="{FF2B5EF4-FFF2-40B4-BE49-F238E27FC236}">
                <a16:creationId xmlns:a16="http://schemas.microsoft.com/office/drawing/2014/main" id="{91C57BF0-BBD6-0F4F-89B2-CBCC73392033}"/>
              </a:ext>
            </a:extLst>
          </p:cNvPr>
          <p:cNvSpPr>
            <a:spLocks/>
          </p:cNvSpPr>
          <p:nvPr/>
        </p:nvSpPr>
        <p:spPr bwMode="auto">
          <a:xfrm>
            <a:off x="3431509" y="6044718"/>
            <a:ext cx="13315" cy="12964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1 h 1"/>
              <a:gd name="T12" fmla="*/ 1 w 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8" name="Freeform 336">
            <a:extLst>
              <a:ext uri="{FF2B5EF4-FFF2-40B4-BE49-F238E27FC236}">
                <a16:creationId xmlns:a16="http://schemas.microsoft.com/office/drawing/2014/main" id="{4A37B587-A65E-A243-8B78-02CC18A9F3FC}"/>
              </a:ext>
            </a:extLst>
          </p:cNvPr>
          <p:cNvSpPr>
            <a:spLocks/>
          </p:cNvSpPr>
          <p:nvPr/>
        </p:nvSpPr>
        <p:spPr bwMode="auto">
          <a:xfrm>
            <a:off x="3404880" y="6057682"/>
            <a:ext cx="26629" cy="24075"/>
          </a:xfrm>
          <a:custGeom>
            <a:avLst/>
            <a:gdLst>
              <a:gd name="T0" fmla="*/ 1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2 w 2"/>
              <a:gd name="T11" fmla="*/ 1 h 2"/>
              <a:gd name="T12" fmla="*/ 1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9" name="Freeform 337">
            <a:extLst>
              <a:ext uri="{FF2B5EF4-FFF2-40B4-BE49-F238E27FC236}">
                <a16:creationId xmlns:a16="http://schemas.microsoft.com/office/drawing/2014/main" id="{D34BE213-A8E9-FE48-990B-6D8FFD60D53E}"/>
              </a:ext>
            </a:extLst>
          </p:cNvPr>
          <p:cNvSpPr>
            <a:spLocks/>
          </p:cNvSpPr>
          <p:nvPr/>
        </p:nvSpPr>
        <p:spPr bwMode="auto">
          <a:xfrm>
            <a:off x="3391565" y="6094719"/>
            <a:ext cx="53258" cy="25926"/>
          </a:xfrm>
          <a:custGeom>
            <a:avLst/>
            <a:gdLst>
              <a:gd name="T0" fmla="*/ 3 w 4"/>
              <a:gd name="T1" fmla="*/ 2 h 2"/>
              <a:gd name="T2" fmla="*/ 4 w 4"/>
              <a:gd name="T3" fmla="*/ 2 h 2"/>
              <a:gd name="T4" fmla="*/ 4 w 4"/>
              <a:gd name="T5" fmla="*/ 1 h 2"/>
              <a:gd name="T6" fmla="*/ 3 w 4"/>
              <a:gd name="T7" fmla="*/ 0 h 2"/>
              <a:gd name="T8" fmla="*/ 2 w 4"/>
              <a:gd name="T9" fmla="*/ 0 h 2"/>
              <a:gd name="T10" fmla="*/ 2 w 4"/>
              <a:gd name="T11" fmla="*/ 1 h 2"/>
              <a:gd name="T12" fmla="*/ 1 w 4"/>
              <a:gd name="T13" fmla="*/ 1 h 2"/>
              <a:gd name="T14" fmla="*/ 0 w 4"/>
              <a:gd name="T15" fmla="*/ 2 h 2"/>
              <a:gd name="T16" fmla="*/ 1 w 4"/>
              <a:gd name="T17" fmla="*/ 2 h 2"/>
              <a:gd name="T18" fmla="*/ 2 w 4"/>
              <a:gd name="T19" fmla="*/ 2 h 2"/>
              <a:gd name="T20" fmla="*/ 3 w 4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2"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0" name="Freeform 338">
            <a:extLst>
              <a:ext uri="{FF2B5EF4-FFF2-40B4-BE49-F238E27FC236}">
                <a16:creationId xmlns:a16="http://schemas.microsoft.com/office/drawing/2014/main" id="{F0A10787-6DAF-F842-B2F8-35234EB38D8C}"/>
              </a:ext>
            </a:extLst>
          </p:cNvPr>
          <p:cNvSpPr>
            <a:spLocks/>
          </p:cNvSpPr>
          <p:nvPr/>
        </p:nvSpPr>
        <p:spPr bwMode="auto">
          <a:xfrm>
            <a:off x="3418194" y="6170646"/>
            <a:ext cx="13315" cy="12964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1" name="Freeform 339">
            <a:extLst>
              <a:ext uri="{FF2B5EF4-FFF2-40B4-BE49-F238E27FC236}">
                <a16:creationId xmlns:a16="http://schemas.microsoft.com/office/drawing/2014/main" id="{307A10CD-2E27-A243-8C84-D50D8FD5DA1E}"/>
              </a:ext>
            </a:extLst>
          </p:cNvPr>
          <p:cNvSpPr>
            <a:spLocks/>
          </p:cNvSpPr>
          <p:nvPr/>
        </p:nvSpPr>
        <p:spPr bwMode="auto">
          <a:xfrm>
            <a:off x="3418194" y="6196572"/>
            <a:ext cx="38041" cy="37038"/>
          </a:xfrm>
          <a:custGeom>
            <a:avLst/>
            <a:gdLst>
              <a:gd name="T0" fmla="*/ 3 w 3"/>
              <a:gd name="T1" fmla="*/ 0 h 3"/>
              <a:gd name="T2" fmla="*/ 2 w 3"/>
              <a:gd name="T3" fmla="*/ 0 h 3"/>
              <a:gd name="T4" fmla="*/ 0 w 3"/>
              <a:gd name="T5" fmla="*/ 0 h 3"/>
              <a:gd name="T6" fmla="*/ 1 w 3"/>
              <a:gd name="T7" fmla="*/ 2 h 3"/>
              <a:gd name="T8" fmla="*/ 1 w 3"/>
              <a:gd name="T9" fmla="*/ 2 h 3"/>
              <a:gd name="T10" fmla="*/ 2 w 3"/>
              <a:gd name="T11" fmla="*/ 3 h 3"/>
              <a:gd name="T12" fmla="*/ 3 w 3"/>
              <a:gd name="T13" fmla="*/ 3 h 3"/>
              <a:gd name="T14" fmla="*/ 2 w 3"/>
              <a:gd name="T15" fmla="*/ 2 h 3"/>
              <a:gd name="T16" fmla="*/ 2 w 3"/>
              <a:gd name="T17" fmla="*/ 1 h 3"/>
              <a:gd name="T18" fmla="*/ 3 w 3"/>
              <a:gd name="T19" fmla="*/ 1 h 3"/>
              <a:gd name="T20" fmla="*/ 3 w 3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2" name="Freeform 340">
            <a:extLst>
              <a:ext uri="{FF2B5EF4-FFF2-40B4-BE49-F238E27FC236}">
                <a16:creationId xmlns:a16="http://schemas.microsoft.com/office/drawing/2014/main" id="{D803069F-794E-B14D-B1A8-EC825217C71B}"/>
              </a:ext>
            </a:extLst>
          </p:cNvPr>
          <p:cNvSpPr>
            <a:spLocks/>
          </p:cNvSpPr>
          <p:nvPr/>
        </p:nvSpPr>
        <p:spPr bwMode="auto">
          <a:xfrm>
            <a:off x="3469550" y="6296574"/>
            <a:ext cx="26629" cy="12964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1 w 2"/>
              <a:gd name="T5" fmla="*/ 1 h 1"/>
              <a:gd name="T6" fmla="*/ 1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3" name="Freeform 341">
            <a:extLst>
              <a:ext uri="{FF2B5EF4-FFF2-40B4-BE49-F238E27FC236}">
                <a16:creationId xmlns:a16="http://schemas.microsoft.com/office/drawing/2014/main" id="{068BC111-5685-FE43-BDEF-2892FC7B3BB2}"/>
              </a:ext>
            </a:extLst>
          </p:cNvPr>
          <p:cNvSpPr>
            <a:spLocks/>
          </p:cNvSpPr>
          <p:nvPr/>
        </p:nvSpPr>
        <p:spPr bwMode="auto">
          <a:xfrm>
            <a:off x="3509493" y="6335464"/>
            <a:ext cx="51356" cy="24075"/>
          </a:xfrm>
          <a:custGeom>
            <a:avLst/>
            <a:gdLst>
              <a:gd name="T0" fmla="*/ 3 w 4"/>
              <a:gd name="T1" fmla="*/ 1 h 2"/>
              <a:gd name="T2" fmla="*/ 2 w 4"/>
              <a:gd name="T3" fmla="*/ 0 h 2"/>
              <a:gd name="T4" fmla="*/ 1 w 4"/>
              <a:gd name="T5" fmla="*/ 0 h 2"/>
              <a:gd name="T6" fmla="*/ 0 w 4"/>
              <a:gd name="T7" fmla="*/ 0 h 2"/>
              <a:gd name="T8" fmla="*/ 0 w 4"/>
              <a:gd name="T9" fmla="*/ 1 h 2"/>
              <a:gd name="T10" fmla="*/ 1 w 4"/>
              <a:gd name="T11" fmla="*/ 1 h 2"/>
              <a:gd name="T12" fmla="*/ 3 w 4"/>
              <a:gd name="T13" fmla="*/ 1 h 2"/>
              <a:gd name="T14" fmla="*/ 4 w 4"/>
              <a:gd name="T15" fmla="*/ 1 h 2"/>
              <a:gd name="T16" fmla="*/ 3 w 4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2">
                <a:moveTo>
                  <a:pt x="3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2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4" name="Freeform 342">
            <a:extLst>
              <a:ext uri="{FF2B5EF4-FFF2-40B4-BE49-F238E27FC236}">
                <a16:creationId xmlns:a16="http://schemas.microsoft.com/office/drawing/2014/main" id="{7CFB2556-6B37-E649-AA4A-1DDFB0CD136E}"/>
              </a:ext>
            </a:extLst>
          </p:cNvPr>
          <p:cNvSpPr>
            <a:spLocks/>
          </p:cNvSpPr>
          <p:nvPr/>
        </p:nvSpPr>
        <p:spPr bwMode="auto">
          <a:xfrm>
            <a:off x="3547534" y="6359538"/>
            <a:ext cx="38041" cy="25926"/>
          </a:xfrm>
          <a:custGeom>
            <a:avLst/>
            <a:gdLst>
              <a:gd name="T0" fmla="*/ 2 w 3"/>
              <a:gd name="T1" fmla="*/ 1 h 2"/>
              <a:gd name="T2" fmla="*/ 2 w 3"/>
              <a:gd name="T3" fmla="*/ 0 h 2"/>
              <a:gd name="T4" fmla="*/ 1 w 3"/>
              <a:gd name="T5" fmla="*/ 0 h 2"/>
              <a:gd name="T6" fmla="*/ 1 w 3"/>
              <a:gd name="T7" fmla="*/ 1 h 2"/>
              <a:gd name="T8" fmla="*/ 2 w 3"/>
              <a:gd name="T9" fmla="*/ 1 h 2"/>
              <a:gd name="T10" fmla="*/ 2 w 3"/>
              <a:gd name="T11" fmla="*/ 2 h 2"/>
              <a:gd name="T12" fmla="*/ 3 w 3"/>
              <a:gd name="T13" fmla="*/ 2 h 2"/>
              <a:gd name="T14" fmla="*/ 3 w 3"/>
              <a:gd name="T15" fmla="*/ 1 h 2"/>
              <a:gd name="T16" fmla="*/ 2 w 3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5" name="Freeform 343">
            <a:extLst>
              <a:ext uri="{FF2B5EF4-FFF2-40B4-BE49-F238E27FC236}">
                <a16:creationId xmlns:a16="http://schemas.microsoft.com/office/drawing/2014/main" id="{598DE351-0492-3547-8BD2-374297B1D441}"/>
              </a:ext>
            </a:extLst>
          </p:cNvPr>
          <p:cNvSpPr>
            <a:spLocks/>
          </p:cNvSpPr>
          <p:nvPr/>
        </p:nvSpPr>
        <p:spPr bwMode="auto">
          <a:xfrm>
            <a:off x="3625519" y="6346575"/>
            <a:ext cx="24727" cy="25926"/>
          </a:xfrm>
          <a:custGeom>
            <a:avLst/>
            <a:gdLst>
              <a:gd name="T0" fmla="*/ 1 w 2"/>
              <a:gd name="T1" fmla="*/ 0 h 2"/>
              <a:gd name="T2" fmla="*/ 1 w 2"/>
              <a:gd name="T3" fmla="*/ 1 h 2"/>
              <a:gd name="T4" fmla="*/ 1 w 2"/>
              <a:gd name="T5" fmla="*/ 2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6" name="Freeform 344">
            <a:extLst>
              <a:ext uri="{FF2B5EF4-FFF2-40B4-BE49-F238E27FC236}">
                <a16:creationId xmlns:a16="http://schemas.microsoft.com/office/drawing/2014/main" id="{DB23AFBB-47C9-F848-93F0-622102E97356}"/>
              </a:ext>
            </a:extLst>
          </p:cNvPr>
          <p:cNvSpPr>
            <a:spLocks/>
          </p:cNvSpPr>
          <p:nvPr/>
        </p:nvSpPr>
        <p:spPr bwMode="auto">
          <a:xfrm>
            <a:off x="3754859" y="6422502"/>
            <a:ext cx="51356" cy="25926"/>
          </a:xfrm>
          <a:custGeom>
            <a:avLst/>
            <a:gdLst>
              <a:gd name="T0" fmla="*/ 2 w 4"/>
              <a:gd name="T1" fmla="*/ 0 h 2"/>
              <a:gd name="T2" fmla="*/ 1 w 4"/>
              <a:gd name="T3" fmla="*/ 1 h 2"/>
              <a:gd name="T4" fmla="*/ 0 w 4"/>
              <a:gd name="T5" fmla="*/ 1 h 2"/>
              <a:gd name="T6" fmla="*/ 1 w 4"/>
              <a:gd name="T7" fmla="*/ 1 h 2"/>
              <a:gd name="T8" fmla="*/ 2 w 4"/>
              <a:gd name="T9" fmla="*/ 1 h 2"/>
              <a:gd name="T10" fmla="*/ 3 w 4"/>
              <a:gd name="T11" fmla="*/ 1 h 2"/>
              <a:gd name="T12" fmla="*/ 3 w 4"/>
              <a:gd name="T13" fmla="*/ 0 h 2"/>
              <a:gd name="T14" fmla="*/ 2 w 4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7" name="Freeform 345">
            <a:extLst>
              <a:ext uri="{FF2B5EF4-FFF2-40B4-BE49-F238E27FC236}">
                <a16:creationId xmlns:a16="http://schemas.microsoft.com/office/drawing/2014/main" id="{9BC0D378-16DF-2C4F-A9F6-111F1CC900B8}"/>
              </a:ext>
            </a:extLst>
          </p:cNvPr>
          <p:cNvSpPr>
            <a:spLocks/>
          </p:cNvSpPr>
          <p:nvPr/>
        </p:nvSpPr>
        <p:spPr bwMode="auto">
          <a:xfrm>
            <a:off x="3703503" y="6411390"/>
            <a:ext cx="64670" cy="24075"/>
          </a:xfrm>
          <a:custGeom>
            <a:avLst/>
            <a:gdLst>
              <a:gd name="T0" fmla="*/ 4 w 5"/>
              <a:gd name="T1" fmla="*/ 0 h 2"/>
              <a:gd name="T2" fmla="*/ 4 w 5"/>
              <a:gd name="T3" fmla="*/ 0 h 2"/>
              <a:gd name="T4" fmla="*/ 3 w 5"/>
              <a:gd name="T5" fmla="*/ 0 h 2"/>
              <a:gd name="T6" fmla="*/ 1 w 5"/>
              <a:gd name="T7" fmla="*/ 0 h 2"/>
              <a:gd name="T8" fmla="*/ 1 w 5"/>
              <a:gd name="T9" fmla="*/ 1 h 2"/>
              <a:gd name="T10" fmla="*/ 0 w 5"/>
              <a:gd name="T11" fmla="*/ 1 h 2"/>
              <a:gd name="T12" fmla="*/ 0 w 5"/>
              <a:gd name="T13" fmla="*/ 2 h 2"/>
              <a:gd name="T14" fmla="*/ 1 w 5"/>
              <a:gd name="T15" fmla="*/ 2 h 2"/>
              <a:gd name="T16" fmla="*/ 2 w 5"/>
              <a:gd name="T17" fmla="*/ 2 h 2"/>
              <a:gd name="T18" fmla="*/ 3 w 5"/>
              <a:gd name="T19" fmla="*/ 2 h 2"/>
              <a:gd name="T20" fmla="*/ 3 w 5"/>
              <a:gd name="T21" fmla="*/ 1 h 2"/>
              <a:gd name="T22" fmla="*/ 4 w 5"/>
              <a:gd name="T23" fmla="*/ 1 h 2"/>
              <a:gd name="T24" fmla="*/ 5 w 5"/>
              <a:gd name="T25" fmla="*/ 1 h 2"/>
              <a:gd name="T26" fmla="*/ 4 w 5"/>
              <a:gd name="T2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1"/>
                  <a:pt x="5" y="0"/>
                  <a:pt x="4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8" name="Freeform 346">
            <a:extLst>
              <a:ext uri="{FF2B5EF4-FFF2-40B4-BE49-F238E27FC236}">
                <a16:creationId xmlns:a16="http://schemas.microsoft.com/office/drawing/2014/main" id="{483C5EAA-1725-9541-BA6C-465EE5D6877E}"/>
              </a:ext>
            </a:extLst>
          </p:cNvPr>
          <p:cNvSpPr>
            <a:spLocks/>
          </p:cNvSpPr>
          <p:nvPr/>
        </p:nvSpPr>
        <p:spPr bwMode="auto">
          <a:xfrm>
            <a:off x="3625519" y="6335464"/>
            <a:ext cx="102711" cy="75928"/>
          </a:xfrm>
          <a:custGeom>
            <a:avLst/>
            <a:gdLst>
              <a:gd name="T0" fmla="*/ 7 w 8"/>
              <a:gd name="T1" fmla="*/ 6 h 6"/>
              <a:gd name="T2" fmla="*/ 8 w 8"/>
              <a:gd name="T3" fmla="*/ 6 h 6"/>
              <a:gd name="T4" fmla="*/ 8 w 8"/>
              <a:gd name="T5" fmla="*/ 6 h 6"/>
              <a:gd name="T6" fmla="*/ 8 w 8"/>
              <a:gd name="T7" fmla="*/ 5 h 6"/>
              <a:gd name="T8" fmla="*/ 7 w 8"/>
              <a:gd name="T9" fmla="*/ 5 h 6"/>
              <a:gd name="T10" fmla="*/ 6 w 8"/>
              <a:gd name="T11" fmla="*/ 3 h 6"/>
              <a:gd name="T12" fmla="*/ 6 w 8"/>
              <a:gd name="T13" fmla="*/ 2 h 6"/>
              <a:gd name="T14" fmla="*/ 5 w 8"/>
              <a:gd name="T15" fmla="*/ 1 h 6"/>
              <a:gd name="T16" fmla="*/ 5 w 8"/>
              <a:gd name="T17" fmla="*/ 0 h 6"/>
              <a:gd name="T18" fmla="*/ 4 w 8"/>
              <a:gd name="T19" fmla="*/ 0 h 6"/>
              <a:gd name="T20" fmla="*/ 4 w 8"/>
              <a:gd name="T21" fmla="*/ 0 h 6"/>
              <a:gd name="T22" fmla="*/ 3 w 8"/>
              <a:gd name="T23" fmla="*/ 0 h 6"/>
              <a:gd name="T24" fmla="*/ 2 w 8"/>
              <a:gd name="T25" fmla="*/ 0 h 6"/>
              <a:gd name="T26" fmla="*/ 2 w 8"/>
              <a:gd name="T27" fmla="*/ 1 h 6"/>
              <a:gd name="T28" fmla="*/ 2 w 8"/>
              <a:gd name="T29" fmla="*/ 2 h 6"/>
              <a:gd name="T30" fmla="*/ 2 w 8"/>
              <a:gd name="T31" fmla="*/ 2 h 6"/>
              <a:gd name="T32" fmla="*/ 3 w 8"/>
              <a:gd name="T33" fmla="*/ 2 h 6"/>
              <a:gd name="T34" fmla="*/ 4 w 8"/>
              <a:gd name="T35" fmla="*/ 2 h 6"/>
              <a:gd name="T36" fmla="*/ 4 w 8"/>
              <a:gd name="T37" fmla="*/ 2 h 6"/>
              <a:gd name="T38" fmla="*/ 3 w 8"/>
              <a:gd name="T39" fmla="*/ 3 h 6"/>
              <a:gd name="T40" fmla="*/ 3 w 8"/>
              <a:gd name="T41" fmla="*/ 4 h 6"/>
              <a:gd name="T42" fmla="*/ 4 w 8"/>
              <a:gd name="T43" fmla="*/ 4 h 6"/>
              <a:gd name="T44" fmla="*/ 5 w 8"/>
              <a:gd name="T45" fmla="*/ 4 h 6"/>
              <a:gd name="T46" fmla="*/ 4 w 8"/>
              <a:gd name="T47" fmla="*/ 5 h 6"/>
              <a:gd name="T48" fmla="*/ 3 w 8"/>
              <a:gd name="T49" fmla="*/ 5 h 6"/>
              <a:gd name="T50" fmla="*/ 3 w 8"/>
              <a:gd name="T51" fmla="*/ 4 h 6"/>
              <a:gd name="T52" fmla="*/ 1 w 8"/>
              <a:gd name="T53" fmla="*/ 4 h 6"/>
              <a:gd name="T54" fmla="*/ 0 w 8"/>
              <a:gd name="T55" fmla="*/ 4 h 6"/>
              <a:gd name="T56" fmla="*/ 0 w 8"/>
              <a:gd name="T57" fmla="*/ 5 h 6"/>
              <a:gd name="T58" fmla="*/ 1 w 8"/>
              <a:gd name="T59" fmla="*/ 5 h 6"/>
              <a:gd name="T60" fmla="*/ 2 w 8"/>
              <a:gd name="T61" fmla="*/ 6 h 6"/>
              <a:gd name="T62" fmla="*/ 4 w 8"/>
              <a:gd name="T63" fmla="*/ 6 h 6"/>
              <a:gd name="T64" fmla="*/ 5 w 8"/>
              <a:gd name="T65" fmla="*/ 6 h 6"/>
              <a:gd name="T66" fmla="*/ 6 w 8"/>
              <a:gd name="T67" fmla="*/ 6 h 6"/>
              <a:gd name="T68" fmla="*/ 7 w 8"/>
              <a:gd name="T6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" h="6">
                <a:moveTo>
                  <a:pt x="7" y="6"/>
                </a:move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5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7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9" name="Freeform 347">
            <a:extLst>
              <a:ext uri="{FF2B5EF4-FFF2-40B4-BE49-F238E27FC236}">
                <a16:creationId xmlns:a16="http://schemas.microsoft.com/office/drawing/2014/main" id="{7205A836-9DB2-454A-B324-4AE5E70D2058}"/>
              </a:ext>
            </a:extLst>
          </p:cNvPr>
          <p:cNvSpPr>
            <a:spLocks/>
          </p:cNvSpPr>
          <p:nvPr/>
        </p:nvSpPr>
        <p:spPr bwMode="auto">
          <a:xfrm>
            <a:off x="5850929" y="308170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0" name="Freeform 348">
            <a:extLst>
              <a:ext uri="{FF2B5EF4-FFF2-40B4-BE49-F238E27FC236}">
                <a16:creationId xmlns:a16="http://schemas.microsoft.com/office/drawing/2014/main" id="{2B02F866-B836-CD4B-A5F6-215038092490}"/>
              </a:ext>
            </a:extLst>
          </p:cNvPr>
          <p:cNvSpPr>
            <a:spLocks/>
          </p:cNvSpPr>
          <p:nvPr/>
        </p:nvSpPr>
        <p:spPr bwMode="auto">
          <a:xfrm>
            <a:off x="5824300" y="3055782"/>
            <a:ext cx="129340" cy="277782"/>
          </a:xfrm>
          <a:custGeom>
            <a:avLst/>
            <a:gdLst>
              <a:gd name="T0" fmla="*/ 9 w 10"/>
              <a:gd name="T1" fmla="*/ 13 h 22"/>
              <a:gd name="T2" fmla="*/ 9 w 10"/>
              <a:gd name="T3" fmla="*/ 12 h 22"/>
              <a:gd name="T4" fmla="*/ 9 w 10"/>
              <a:gd name="T5" fmla="*/ 12 h 22"/>
              <a:gd name="T6" fmla="*/ 8 w 10"/>
              <a:gd name="T7" fmla="*/ 12 h 22"/>
              <a:gd name="T8" fmla="*/ 8 w 10"/>
              <a:gd name="T9" fmla="*/ 12 h 22"/>
              <a:gd name="T10" fmla="*/ 7 w 10"/>
              <a:gd name="T11" fmla="*/ 11 h 22"/>
              <a:gd name="T12" fmla="*/ 6 w 10"/>
              <a:gd name="T13" fmla="*/ 11 h 22"/>
              <a:gd name="T14" fmla="*/ 6 w 10"/>
              <a:gd name="T15" fmla="*/ 10 h 22"/>
              <a:gd name="T16" fmla="*/ 7 w 10"/>
              <a:gd name="T17" fmla="*/ 9 h 22"/>
              <a:gd name="T18" fmla="*/ 7 w 10"/>
              <a:gd name="T19" fmla="*/ 9 h 22"/>
              <a:gd name="T20" fmla="*/ 8 w 10"/>
              <a:gd name="T21" fmla="*/ 8 h 22"/>
              <a:gd name="T22" fmla="*/ 9 w 10"/>
              <a:gd name="T23" fmla="*/ 7 h 22"/>
              <a:gd name="T24" fmla="*/ 9 w 10"/>
              <a:gd name="T25" fmla="*/ 6 h 22"/>
              <a:gd name="T26" fmla="*/ 8 w 10"/>
              <a:gd name="T27" fmla="*/ 6 h 22"/>
              <a:gd name="T28" fmla="*/ 8 w 10"/>
              <a:gd name="T29" fmla="*/ 5 h 22"/>
              <a:gd name="T30" fmla="*/ 7 w 10"/>
              <a:gd name="T31" fmla="*/ 5 h 22"/>
              <a:gd name="T32" fmla="*/ 8 w 10"/>
              <a:gd name="T33" fmla="*/ 3 h 22"/>
              <a:gd name="T34" fmla="*/ 8 w 10"/>
              <a:gd name="T35" fmla="*/ 2 h 22"/>
              <a:gd name="T36" fmla="*/ 8 w 10"/>
              <a:gd name="T37" fmla="*/ 2 h 22"/>
              <a:gd name="T38" fmla="*/ 8 w 10"/>
              <a:gd name="T39" fmla="*/ 2 h 22"/>
              <a:gd name="T40" fmla="*/ 7 w 10"/>
              <a:gd name="T41" fmla="*/ 3 h 22"/>
              <a:gd name="T42" fmla="*/ 7 w 10"/>
              <a:gd name="T43" fmla="*/ 2 h 22"/>
              <a:gd name="T44" fmla="*/ 6 w 10"/>
              <a:gd name="T45" fmla="*/ 2 h 22"/>
              <a:gd name="T46" fmla="*/ 5 w 10"/>
              <a:gd name="T47" fmla="*/ 1 h 22"/>
              <a:gd name="T48" fmla="*/ 4 w 10"/>
              <a:gd name="T49" fmla="*/ 1 h 22"/>
              <a:gd name="T50" fmla="*/ 3 w 10"/>
              <a:gd name="T51" fmla="*/ 1 h 22"/>
              <a:gd name="T52" fmla="*/ 3 w 10"/>
              <a:gd name="T53" fmla="*/ 2 h 22"/>
              <a:gd name="T54" fmla="*/ 2 w 10"/>
              <a:gd name="T55" fmla="*/ 2 h 22"/>
              <a:gd name="T56" fmla="*/ 2 w 10"/>
              <a:gd name="T57" fmla="*/ 3 h 22"/>
              <a:gd name="T58" fmla="*/ 2 w 10"/>
              <a:gd name="T59" fmla="*/ 4 h 22"/>
              <a:gd name="T60" fmla="*/ 1 w 10"/>
              <a:gd name="T61" fmla="*/ 5 h 22"/>
              <a:gd name="T62" fmla="*/ 2 w 10"/>
              <a:gd name="T63" fmla="*/ 7 h 22"/>
              <a:gd name="T64" fmla="*/ 2 w 10"/>
              <a:gd name="T65" fmla="*/ 8 h 22"/>
              <a:gd name="T66" fmla="*/ 1 w 10"/>
              <a:gd name="T67" fmla="*/ 10 h 22"/>
              <a:gd name="T68" fmla="*/ 0 w 10"/>
              <a:gd name="T69" fmla="*/ 11 h 22"/>
              <a:gd name="T70" fmla="*/ 0 w 10"/>
              <a:gd name="T71" fmla="*/ 12 h 22"/>
              <a:gd name="T72" fmla="*/ 0 w 10"/>
              <a:gd name="T73" fmla="*/ 13 h 22"/>
              <a:gd name="T74" fmla="*/ 1 w 10"/>
              <a:gd name="T75" fmla="*/ 13 h 22"/>
              <a:gd name="T76" fmla="*/ 2 w 10"/>
              <a:gd name="T77" fmla="*/ 14 h 22"/>
              <a:gd name="T78" fmla="*/ 2 w 10"/>
              <a:gd name="T79" fmla="*/ 15 h 22"/>
              <a:gd name="T80" fmla="*/ 3 w 10"/>
              <a:gd name="T81" fmla="*/ 16 h 22"/>
              <a:gd name="T82" fmla="*/ 4 w 10"/>
              <a:gd name="T83" fmla="*/ 16 h 22"/>
              <a:gd name="T84" fmla="*/ 4 w 10"/>
              <a:gd name="T85" fmla="*/ 18 h 22"/>
              <a:gd name="T86" fmla="*/ 5 w 10"/>
              <a:gd name="T87" fmla="*/ 19 h 22"/>
              <a:gd name="T88" fmla="*/ 5 w 10"/>
              <a:gd name="T89" fmla="*/ 21 h 22"/>
              <a:gd name="T90" fmla="*/ 5 w 10"/>
              <a:gd name="T91" fmla="*/ 22 h 22"/>
              <a:gd name="T92" fmla="*/ 5 w 10"/>
              <a:gd name="T93" fmla="*/ 22 h 22"/>
              <a:gd name="T94" fmla="*/ 6 w 10"/>
              <a:gd name="T95" fmla="*/ 22 h 22"/>
              <a:gd name="T96" fmla="*/ 7 w 10"/>
              <a:gd name="T97" fmla="*/ 21 h 22"/>
              <a:gd name="T98" fmla="*/ 7 w 10"/>
              <a:gd name="T99" fmla="*/ 19 h 22"/>
              <a:gd name="T100" fmla="*/ 7 w 10"/>
              <a:gd name="T101" fmla="*/ 18 h 22"/>
              <a:gd name="T102" fmla="*/ 7 w 10"/>
              <a:gd name="T103" fmla="*/ 18 h 22"/>
              <a:gd name="T104" fmla="*/ 8 w 10"/>
              <a:gd name="T105" fmla="*/ 17 h 22"/>
              <a:gd name="T106" fmla="*/ 9 w 10"/>
              <a:gd name="T107" fmla="*/ 16 h 22"/>
              <a:gd name="T108" fmla="*/ 9 w 10"/>
              <a:gd name="T109" fmla="*/ 16 h 22"/>
              <a:gd name="T110" fmla="*/ 10 w 10"/>
              <a:gd name="T111" fmla="*/ 16 h 22"/>
              <a:gd name="T112" fmla="*/ 10 w 10"/>
              <a:gd name="T113" fmla="*/ 15 h 22"/>
              <a:gd name="T114" fmla="*/ 10 w 10"/>
              <a:gd name="T115" fmla="*/ 13 h 22"/>
              <a:gd name="T116" fmla="*/ 10 w 10"/>
              <a:gd name="T117" fmla="*/ 13 h 22"/>
              <a:gd name="T118" fmla="*/ 9 w 10"/>
              <a:gd name="T119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" h="22">
                <a:moveTo>
                  <a:pt x="9" y="13"/>
                </a:move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1"/>
                  <a:pt x="6" y="10"/>
                  <a:pt x="6" y="10"/>
                </a:cubicBezTo>
                <a:cubicBezTo>
                  <a:pt x="6" y="10"/>
                  <a:pt x="6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8"/>
                  <a:pt x="8" y="8"/>
                </a:cubicBezTo>
                <a:cubicBezTo>
                  <a:pt x="8" y="8"/>
                  <a:pt x="8" y="8"/>
                  <a:pt x="9" y="7"/>
                </a:cubicBezTo>
                <a:cubicBezTo>
                  <a:pt x="9" y="7"/>
                  <a:pt x="9" y="7"/>
                  <a:pt x="9" y="6"/>
                </a:cubicBezTo>
                <a:cubicBezTo>
                  <a:pt x="9" y="6"/>
                  <a:pt x="8" y="6"/>
                  <a:pt x="8" y="6"/>
                </a:cubicBezTo>
                <a:cubicBezTo>
                  <a:pt x="8" y="5"/>
                  <a:pt x="8" y="6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8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9"/>
                  <a:pt x="2" y="9"/>
                  <a:pt x="1" y="10"/>
                </a:cubicBezTo>
                <a:cubicBezTo>
                  <a:pt x="1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6"/>
                  <a:pt x="3" y="16"/>
                  <a:pt x="4" y="16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4" y="19"/>
                  <a:pt x="5" y="19"/>
                </a:cubicBezTo>
                <a:cubicBezTo>
                  <a:pt x="5" y="20"/>
                  <a:pt x="5" y="20"/>
                  <a:pt x="5" y="21"/>
                </a:cubicBezTo>
                <a:cubicBezTo>
                  <a:pt x="5" y="21"/>
                  <a:pt x="5" y="21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7" y="21"/>
                  <a:pt x="7" y="21"/>
                </a:cubicBezTo>
                <a:cubicBezTo>
                  <a:pt x="7" y="20"/>
                  <a:pt x="7" y="20"/>
                  <a:pt x="7" y="19"/>
                </a:cubicBezTo>
                <a:cubicBezTo>
                  <a:pt x="7" y="19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4"/>
                  <a:pt x="10" y="14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9" y="1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1" name="Freeform 349">
            <a:extLst>
              <a:ext uri="{FF2B5EF4-FFF2-40B4-BE49-F238E27FC236}">
                <a16:creationId xmlns:a16="http://schemas.microsoft.com/office/drawing/2014/main" id="{32092EE2-C138-AA49-9CBE-408BC3CFCBDC}"/>
              </a:ext>
            </a:extLst>
          </p:cNvPr>
          <p:cNvSpPr>
            <a:spLocks/>
          </p:cNvSpPr>
          <p:nvPr/>
        </p:nvSpPr>
        <p:spPr bwMode="auto">
          <a:xfrm>
            <a:off x="7209000" y="3485418"/>
            <a:ext cx="24727" cy="50001"/>
          </a:xfrm>
          <a:custGeom>
            <a:avLst/>
            <a:gdLst>
              <a:gd name="T0" fmla="*/ 2 w 2"/>
              <a:gd name="T1" fmla="*/ 1 h 4"/>
              <a:gd name="T2" fmla="*/ 1 w 2"/>
              <a:gd name="T3" fmla="*/ 0 h 4"/>
              <a:gd name="T4" fmla="*/ 1 w 2"/>
              <a:gd name="T5" fmla="*/ 0 h 4"/>
              <a:gd name="T6" fmla="*/ 0 w 2"/>
              <a:gd name="T7" fmla="*/ 1 h 4"/>
              <a:gd name="T8" fmla="*/ 0 w 2"/>
              <a:gd name="T9" fmla="*/ 2 h 4"/>
              <a:gd name="T10" fmla="*/ 1 w 2"/>
              <a:gd name="T11" fmla="*/ 2 h 4"/>
              <a:gd name="T12" fmla="*/ 0 w 2"/>
              <a:gd name="T13" fmla="*/ 3 h 4"/>
              <a:gd name="T14" fmla="*/ 2 w 2"/>
              <a:gd name="T15" fmla="*/ 4 h 4"/>
              <a:gd name="T16" fmla="*/ 2 w 2"/>
              <a:gd name="T17" fmla="*/ 3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" h="4">
                <a:moveTo>
                  <a:pt x="2" y="1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1" y="3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2" name="Freeform 350">
            <a:extLst>
              <a:ext uri="{FF2B5EF4-FFF2-40B4-BE49-F238E27FC236}">
                <a16:creationId xmlns:a16="http://schemas.microsoft.com/office/drawing/2014/main" id="{F965787A-9044-414D-BBAF-5135D802122A}"/>
              </a:ext>
            </a:extLst>
          </p:cNvPr>
          <p:cNvSpPr>
            <a:spLocks/>
          </p:cNvSpPr>
          <p:nvPr/>
        </p:nvSpPr>
        <p:spPr bwMode="auto">
          <a:xfrm>
            <a:off x="5888970" y="4342840"/>
            <a:ext cx="64670" cy="50001"/>
          </a:xfrm>
          <a:custGeom>
            <a:avLst/>
            <a:gdLst>
              <a:gd name="T0" fmla="*/ 4 w 5"/>
              <a:gd name="T1" fmla="*/ 0 h 4"/>
              <a:gd name="T2" fmla="*/ 2 w 5"/>
              <a:gd name="T3" fmla="*/ 0 h 4"/>
              <a:gd name="T4" fmla="*/ 1 w 5"/>
              <a:gd name="T5" fmla="*/ 0 h 4"/>
              <a:gd name="T6" fmla="*/ 1 w 5"/>
              <a:gd name="T7" fmla="*/ 0 h 4"/>
              <a:gd name="T8" fmla="*/ 1 w 5"/>
              <a:gd name="T9" fmla="*/ 2 h 4"/>
              <a:gd name="T10" fmla="*/ 0 w 5"/>
              <a:gd name="T11" fmla="*/ 3 h 4"/>
              <a:gd name="T12" fmla="*/ 0 w 5"/>
              <a:gd name="T13" fmla="*/ 4 h 4"/>
              <a:gd name="T14" fmla="*/ 1 w 5"/>
              <a:gd name="T15" fmla="*/ 4 h 4"/>
              <a:gd name="T16" fmla="*/ 2 w 5"/>
              <a:gd name="T17" fmla="*/ 3 h 4"/>
              <a:gd name="T18" fmla="*/ 3 w 5"/>
              <a:gd name="T19" fmla="*/ 3 h 4"/>
              <a:gd name="T20" fmla="*/ 4 w 5"/>
              <a:gd name="T21" fmla="*/ 3 h 4"/>
              <a:gd name="T22" fmla="*/ 5 w 5"/>
              <a:gd name="T23" fmla="*/ 3 h 4"/>
              <a:gd name="T24" fmla="*/ 5 w 5"/>
              <a:gd name="T25" fmla="*/ 1 h 4"/>
              <a:gd name="T26" fmla="*/ 5 w 5"/>
              <a:gd name="T27" fmla="*/ 0 h 4"/>
              <a:gd name="T28" fmla="*/ 5 w 5"/>
              <a:gd name="T29" fmla="*/ 0 h 4"/>
              <a:gd name="T30" fmla="*/ 4 w 5"/>
              <a:gd name="T3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" h="4">
                <a:moveTo>
                  <a:pt x="4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3"/>
                  <a:pt x="5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3" name="Freeform 351">
            <a:extLst>
              <a:ext uri="{FF2B5EF4-FFF2-40B4-BE49-F238E27FC236}">
                <a16:creationId xmlns:a16="http://schemas.microsoft.com/office/drawing/2014/main" id="{EB54CDB0-3FF6-3348-AEE3-462ED5FB0CD7}"/>
              </a:ext>
            </a:extLst>
          </p:cNvPr>
          <p:cNvSpPr>
            <a:spLocks/>
          </p:cNvSpPr>
          <p:nvPr/>
        </p:nvSpPr>
        <p:spPr bwMode="auto">
          <a:xfrm>
            <a:off x="5034945" y="3913203"/>
            <a:ext cx="104614" cy="38890"/>
          </a:xfrm>
          <a:custGeom>
            <a:avLst/>
            <a:gdLst>
              <a:gd name="T0" fmla="*/ 7 w 8"/>
              <a:gd name="T1" fmla="*/ 1 h 3"/>
              <a:gd name="T2" fmla="*/ 6 w 8"/>
              <a:gd name="T3" fmla="*/ 1 h 3"/>
              <a:gd name="T4" fmla="*/ 5 w 8"/>
              <a:gd name="T5" fmla="*/ 1 h 3"/>
              <a:gd name="T6" fmla="*/ 4 w 8"/>
              <a:gd name="T7" fmla="*/ 1 h 3"/>
              <a:gd name="T8" fmla="*/ 3 w 8"/>
              <a:gd name="T9" fmla="*/ 1 h 3"/>
              <a:gd name="T10" fmla="*/ 2 w 8"/>
              <a:gd name="T11" fmla="*/ 1 h 3"/>
              <a:gd name="T12" fmla="*/ 0 w 8"/>
              <a:gd name="T13" fmla="*/ 1 h 3"/>
              <a:gd name="T14" fmla="*/ 0 w 8"/>
              <a:gd name="T15" fmla="*/ 1 h 3"/>
              <a:gd name="T16" fmla="*/ 0 w 8"/>
              <a:gd name="T17" fmla="*/ 3 h 3"/>
              <a:gd name="T18" fmla="*/ 1 w 8"/>
              <a:gd name="T19" fmla="*/ 2 h 3"/>
              <a:gd name="T20" fmla="*/ 2 w 8"/>
              <a:gd name="T21" fmla="*/ 2 h 3"/>
              <a:gd name="T22" fmla="*/ 3 w 8"/>
              <a:gd name="T23" fmla="*/ 2 h 3"/>
              <a:gd name="T24" fmla="*/ 3 w 8"/>
              <a:gd name="T25" fmla="*/ 2 h 3"/>
              <a:gd name="T26" fmla="*/ 4 w 8"/>
              <a:gd name="T27" fmla="*/ 2 h 3"/>
              <a:gd name="T28" fmla="*/ 5 w 8"/>
              <a:gd name="T29" fmla="*/ 2 h 3"/>
              <a:gd name="T30" fmla="*/ 5 w 8"/>
              <a:gd name="T31" fmla="*/ 2 h 3"/>
              <a:gd name="T32" fmla="*/ 6 w 8"/>
              <a:gd name="T33" fmla="*/ 2 h 3"/>
              <a:gd name="T34" fmla="*/ 7 w 8"/>
              <a:gd name="T35" fmla="*/ 2 h 3"/>
              <a:gd name="T36" fmla="*/ 8 w 8"/>
              <a:gd name="T37" fmla="*/ 2 h 3"/>
              <a:gd name="T38" fmla="*/ 7 w 8"/>
              <a:gd name="T3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" h="3">
                <a:moveTo>
                  <a:pt x="7" y="1"/>
                </a:move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1"/>
                  <a:pt x="5" y="1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4" name="Freeform 352">
            <a:extLst>
              <a:ext uri="{FF2B5EF4-FFF2-40B4-BE49-F238E27FC236}">
                <a16:creationId xmlns:a16="http://schemas.microsoft.com/office/drawing/2014/main" id="{02D6110A-8B55-554B-AAE6-2579BACF1787}"/>
              </a:ext>
            </a:extLst>
          </p:cNvPr>
          <p:cNvSpPr>
            <a:spLocks/>
          </p:cNvSpPr>
          <p:nvPr/>
        </p:nvSpPr>
        <p:spPr bwMode="auto">
          <a:xfrm>
            <a:off x="5139559" y="4090984"/>
            <a:ext cx="11412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5" name="Freeform 353">
            <a:extLst>
              <a:ext uri="{FF2B5EF4-FFF2-40B4-BE49-F238E27FC236}">
                <a16:creationId xmlns:a16="http://schemas.microsoft.com/office/drawing/2014/main" id="{4DB909BA-1C8E-0F42-87B3-63B83F3DF90D}"/>
              </a:ext>
            </a:extLst>
          </p:cNvPr>
          <p:cNvSpPr>
            <a:spLocks/>
          </p:cNvSpPr>
          <p:nvPr/>
        </p:nvSpPr>
        <p:spPr bwMode="auto">
          <a:xfrm>
            <a:off x="5204229" y="417802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6" name="Freeform 354">
            <a:extLst>
              <a:ext uri="{FF2B5EF4-FFF2-40B4-BE49-F238E27FC236}">
                <a16:creationId xmlns:a16="http://schemas.microsoft.com/office/drawing/2014/main" id="{DA39B326-BA07-0940-9A80-D719DFF3908B}"/>
              </a:ext>
            </a:extLst>
          </p:cNvPr>
          <p:cNvSpPr>
            <a:spLocks/>
          </p:cNvSpPr>
          <p:nvPr/>
        </p:nvSpPr>
        <p:spPr bwMode="auto">
          <a:xfrm>
            <a:off x="5139559" y="4065058"/>
            <a:ext cx="102711" cy="112965"/>
          </a:xfrm>
          <a:custGeom>
            <a:avLst/>
            <a:gdLst>
              <a:gd name="T0" fmla="*/ 8 w 8"/>
              <a:gd name="T1" fmla="*/ 3 h 9"/>
              <a:gd name="T2" fmla="*/ 8 w 8"/>
              <a:gd name="T3" fmla="*/ 3 h 9"/>
              <a:gd name="T4" fmla="*/ 7 w 8"/>
              <a:gd name="T5" fmla="*/ 2 h 9"/>
              <a:gd name="T6" fmla="*/ 7 w 8"/>
              <a:gd name="T7" fmla="*/ 1 h 9"/>
              <a:gd name="T8" fmla="*/ 6 w 8"/>
              <a:gd name="T9" fmla="*/ 0 h 9"/>
              <a:gd name="T10" fmla="*/ 5 w 8"/>
              <a:gd name="T11" fmla="*/ 0 h 9"/>
              <a:gd name="T12" fmla="*/ 4 w 8"/>
              <a:gd name="T13" fmla="*/ 0 h 9"/>
              <a:gd name="T14" fmla="*/ 3 w 8"/>
              <a:gd name="T15" fmla="*/ 0 h 9"/>
              <a:gd name="T16" fmla="*/ 2 w 8"/>
              <a:gd name="T17" fmla="*/ 1 h 9"/>
              <a:gd name="T18" fmla="*/ 2 w 8"/>
              <a:gd name="T19" fmla="*/ 2 h 9"/>
              <a:gd name="T20" fmla="*/ 1 w 8"/>
              <a:gd name="T21" fmla="*/ 2 h 9"/>
              <a:gd name="T22" fmla="*/ 0 w 8"/>
              <a:gd name="T23" fmla="*/ 3 h 9"/>
              <a:gd name="T24" fmla="*/ 1 w 8"/>
              <a:gd name="T25" fmla="*/ 4 h 9"/>
              <a:gd name="T26" fmla="*/ 1 w 8"/>
              <a:gd name="T27" fmla="*/ 5 h 9"/>
              <a:gd name="T28" fmla="*/ 2 w 8"/>
              <a:gd name="T29" fmla="*/ 6 h 9"/>
              <a:gd name="T30" fmla="*/ 3 w 8"/>
              <a:gd name="T31" fmla="*/ 6 h 9"/>
              <a:gd name="T32" fmla="*/ 3 w 8"/>
              <a:gd name="T33" fmla="*/ 7 h 9"/>
              <a:gd name="T34" fmla="*/ 4 w 8"/>
              <a:gd name="T35" fmla="*/ 8 h 9"/>
              <a:gd name="T36" fmla="*/ 5 w 8"/>
              <a:gd name="T37" fmla="*/ 8 h 9"/>
              <a:gd name="T38" fmla="*/ 5 w 8"/>
              <a:gd name="T39" fmla="*/ 9 h 9"/>
              <a:gd name="T40" fmla="*/ 6 w 8"/>
              <a:gd name="T41" fmla="*/ 8 h 9"/>
              <a:gd name="T42" fmla="*/ 6 w 8"/>
              <a:gd name="T43" fmla="*/ 7 h 9"/>
              <a:gd name="T44" fmla="*/ 7 w 8"/>
              <a:gd name="T45" fmla="*/ 6 h 9"/>
              <a:gd name="T46" fmla="*/ 8 w 8"/>
              <a:gd name="T47" fmla="*/ 5 h 9"/>
              <a:gd name="T48" fmla="*/ 8 w 8"/>
              <a:gd name="T49" fmla="*/ 4 h 9"/>
              <a:gd name="T50" fmla="*/ 8 w 8"/>
              <a:gd name="T51" fmla="*/ 4 h 9"/>
              <a:gd name="T52" fmla="*/ 7 w 8"/>
              <a:gd name="T53" fmla="*/ 4 h 9"/>
              <a:gd name="T54" fmla="*/ 8 w 8"/>
              <a:gd name="T5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" h="9">
                <a:moveTo>
                  <a:pt x="8" y="3"/>
                </a:move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8"/>
                  <a:pt x="4" y="8"/>
                  <a:pt x="5" y="8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8" y="3"/>
                  <a:pt x="8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7" name="Freeform 355">
            <a:extLst>
              <a:ext uri="{FF2B5EF4-FFF2-40B4-BE49-F238E27FC236}">
                <a16:creationId xmlns:a16="http://schemas.microsoft.com/office/drawing/2014/main" id="{B1E0402C-CC7C-374E-8545-288203E42128}"/>
              </a:ext>
            </a:extLst>
          </p:cNvPr>
          <p:cNvSpPr>
            <a:spLocks/>
          </p:cNvSpPr>
          <p:nvPr/>
        </p:nvSpPr>
        <p:spPr bwMode="auto">
          <a:xfrm>
            <a:off x="5603661" y="4026168"/>
            <a:ext cx="39944" cy="177781"/>
          </a:xfrm>
          <a:custGeom>
            <a:avLst/>
            <a:gdLst>
              <a:gd name="T0" fmla="*/ 3 w 3"/>
              <a:gd name="T1" fmla="*/ 10 h 14"/>
              <a:gd name="T2" fmla="*/ 3 w 3"/>
              <a:gd name="T3" fmla="*/ 8 h 14"/>
              <a:gd name="T4" fmla="*/ 3 w 3"/>
              <a:gd name="T5" fmla="*/ 6 h 14"/>
              <a:gd name="T6" fmla="*/ 3 w 3"/>
              <a:gd name="T7" fmla="*/ 5 h 14"/>
              <a:gd name="T8" fmla="*/ 3 w 3"/>
              <a:gd name="T9" fmla="*/ 3 h 14"/>
              <a:gd name="T10" fmla="*/ 2 w 3"/>
              <a:gd name="T11" fmla="*/ 2 h 14"/>
              <a:gd name="T12" fmla="*/ 1 w 3"/>
              <a:gd name="T13" fmla="*/ 1 h 14"/>
              <a:gd name="T14" fmla="*/ 1 w 3"/>
              <a:gd name="T15" fmla="*/ 0 h 14"/>
              <a:gd name="T16" fmla="*/ 1 w 3"/>
              <a:gd name="T17" fmla="*/ 0 h 14"/>
              <a:gd name="T18" fmla="*/ 0 w 3"/>
              <a:gd name="T19" fmla="*/ 0 h 14"/>
              <a:gd name="T20" fmla="*/ 0 w 3"/>
              <a:gd name="T21" fmla="*/ 0 h 14"/>
              <a:gd name="T22" fmla="*/ 0 w 3"/>
              <a:gd name="T23" fmla="*/ 1 h 14"/>
              <a:gd name="T24" fmla="*/ 0 w 3"/>
              <a:gd name="T25" fmla="*/ 2 h 14"/>
              <a:gd name="T26" fmla="*/ 0 w 3"/>
              <a:gd name="T27" fmla="*/ 4 h 14"/>
              <a:gd name="T28" fmla="*/ 0 w 3"/>
              <a:gd name="T29" fmla="*/ 5 h 14"/>
              <a:gd name="T30" fmla="*/ 1 w 3"/>
              <a:gd name="T31" fmla="*/ 7 h 14"/>
              <a:gd name="T32" fmla="*/ 1 w 3"/>
              <a:gd name="T33" fmla="*/ 9 h 14"/>
              <a:gd name="T34" fmla="*/ 1 w 3"/>
              <a:gd name="T35" fmla="*/ 10 h 14"/>
              <a:gd name="T36" fmla="*/ 1 w 3"/>
              <a:gd name="T37" fmla="*/ 11 h 14"/>
              <a:gd name="T38" fmla="*/ 1 w 3"/>
              <a:gd name="T39" fmla="*/ 13 h 14"/>
              <a:gd name="T40" fmla="*/ 1 w 3"/>
              <a:gd name="T41" fmla="*/ 14 h 14"/>
              <a:gd name="T42" fmla="*/ 1 w 3"/>
              <a:gd name="T43" fmla="*/ 14 h 14"/>
              <a:gd name="T44" fmla="*/ 2 w 3"/>
              <a:gd name="T45" fmla="*/ 14 h 14"/>
              <a:gd name="T46" fmla="*/ 3 w 3"/>
              <a:gd name="T47" fmla="*/ 13 h 14"/>
              <a:gd name="T48" fmla="*/ 3 w 3"/>
              <a:gd name="T49" fmla="*/ 13 h 14"/>
              <a:gd name="T50" fmla="*/ 3 w 3"/>
              <a:gd name="T51" fmla="*/ 12 h 14"/>
              <a:gd name="T52" fmla="*/ 3 w 3"/>
              <a:gd name="T5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" h="14">
                <a:moveTo>
                  <a:pt x="3" y="10"/>
                </a:move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3" y="4"/>
                  <a:pt x="3" y="3"/>
                </a:cubicBezTo>
                <a:cubicBezTo>
                  <a:pt x="3" y="3"/>
                  <a:pt x="2" y="3"/>
                  <a:pt x="2" y="2"/>
                </a:cubicBezTo>
                <a:cubicBezTo>
                  <a:pt x="2" y="2"/>
                  <a:pt x="2" y="2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1" y="6"/>
                  <a:pt x="1" y="7"/>
                </a:cubicBezTo>
                <a:cubicBezTo>
                  <a:pt x="1" y="8"/>
                  <a:pt x="1" y="8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0" y="11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3"/>
                  <a:pt x="2" y="14"/>
                  <a:pt x="2" y="14"/>
                </a:cubicBezTo>
                <a:cubicBezTo>
                  <a:pt x="3" y="14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3" y="11"/>
                  <a:pt x="3" y="11"/>
                  <a:pt x="3" y="1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8" name="Freeform 356">
            <a:extLst>
              <a:ext uri="{FF2B5EF4-FFF2-40B4-BE49-F238E27FC236}">
                <a16:creationId xmlns:a16="http://schemas.microsoft.com/office/drawing/2014/main" id="{6440891D-F590-F24D-80F9-6766EA7A8FA7}"/>
              </a:ext>
            </a:extLst>
          </p:cNvPr>
          <p:cNvSpPr>
            <a:spLocks/>
          </p:cNvSpPr>
          <p:nvPr/>
        </p:nvSpPr>
        <p:spPr bwMode="auto">
          <a:xfrm>
            <a:off x="6522356" y="4468768"/>
            <a:ext cx="77985" cy="62964"/>
          </a:xfrm>
          <a:custGeom>
            <a:avLst/>
            <a:gdLst>
              <a:gd name="T0" fmla="*/ 5 w 6"/>
              <a:gd name="T1" fmla="*/ 1 h 5"/>
              <a:gd name="T2" fmla="*/ 4 w 6"/>
              <a:gd name="T3" fmla="*/ 1 h 5"/>
              <a:gd name="T4" fmla="*/ 4 w 6"/>
              <a:gd name="T5" fmla="*/ 0 h 5"/>
              <a:gd name="T6" fmla="*/ 3 w 6"/>
              <a:gd name="T7" fmla="*/ 1 h 5"/>
              <a:gd name="T8" fmla="*/ 2 w 6"/>
              <a:gd name="T9" fmla="*/ 0 h 5"/>
              <a:gd name="T10" fmla="*/ 2 w 6"/>
              <a:gd name="T11" fmla="*/ 1 h 5"/>
              <a:gd name="T12" fmla="*/ 1 w 6"/>
              <a:gd name="T13" fmla="*/ 1 h 5"/>
              <a:gd name="T14" fmla="*/ 1 w 6"/>
              <a:gd name="T15" fmla="*/ 2 h 5"/>
              <a:gd name="T16" fmla="*/ 0 w 6"/>
              <a:gd name="T17" fmla="*/ 3 h 5"/>
              <a:gd name="T18" fmla="*/ 0 w 6"/>
              <a:gd name="T19" fmla="*/ 4 h 5"/>
              <a:gd name="T20" fmla="*/ 1 w 6"/>
              <a:gd name="T21" fmla="*/ 5 h 5"/>
              <a:gd name="T22" fmla="*/ 1 w 6"/>
              <a:gd name="T23" fmla="*/ 4 h 5"/>
              <a:gd name="T24" fmla="*/ 2 w 6"/>
              <a:gd name="T25" fmla="*/ 5 h 5"/>
              <a:gd name="T26" fmla="*/ 3 w 6"/>
              <a:gd name="T27" fmla="*/ 4 h 5"/>
              <a:gd name="T28" fmla="*/ 3 w 6"/>
              <a:gd name="T29" fmla="*/ 4 h 5"/>
              <a:gd name="T30" fmla="*/ 4 w 6"/>
              <a:gd name="T31" fmla="*/ 3 h 5"/>
              <a:gd name="T32" fmla="*/ 5 w 6"/>
              <a:gd name="T33" fmla="*/ 4 h 5"/>
              <a:gd name="T34" fmla="*/ 5 w 6"/>
              <a:gd name="T35" fmla="*/ 3 h 5"/>
              <a:gd name="T36" fmla="*/ 5 w 6"/>
              <a:gd name="T37" fmla="*/ 2 h 5"/>
              <a:gd name="T38" fmla="*/ 5 w 6"/>
              <a:gd name="T3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" h="5">
                <a:moveTo>
                  <a:pt x="5" y="1"/>
                </a:move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2"/>
                  <a:pt x="5" y="2"/>
                  <a:pt x="5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9" name="Freeform 357">
            <a:extLst>
              <a:ext uri="{FF2B5EF4-FFF2-40B4-BE49-F238E27FC236}">
                <a16:creationId xmlns:a16="http://schemas.microsoft.com/office/drawing/2014/main" id="{BB83C19B-5D18-284A-AAA5-251B8F5AAF9C}"/>
              </a:ext>
            </a:extLst>
          </p:cNvPr>
          <p:cNvSpPr>
            <a:spLocks/>
          </p:cNvSpPr>
          <p:nvPr/>
        </p:nvSpPr>
        <p:spPr bwMode="auto">
          <a:xfrm>
            <a:off x="6509042" y="5237298"/>
            <a:ext cx="1331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0" name="Freeform 358">
            <a:extLst>
              <a:ext uri="{FF2B5EF4-FFF2-40B4-BE49-F238E27FC236}">
                <a16:creationId xmlns:a16="http://schemas.microsoft.com/office/drawing/2014/main" id="{B6BDBF28-2065-9E49-AF1F-66676D983BB0}"/>
              </a:ext>
            </a:extLst>
          </p:cNvPr>
          <p:cNvSpPr>
            <a:spLocks/>
          </p:cNvSpPr>
          <p:nvPr/>
        </p:nvSpPr>
        <p:spPr bwMode="auto">
          <a:xfrm>
            <a:off x="6212321" y="5074332"/>
            <a:ext cx="296721" cy="327784"/>
          </a:xfrm>
          <a:custGeom>
            <a:avLst/>
            <a:gdLst>
              <a:gd name="T0" fmla="*/ 23 w 23"/>
              <a:gd name="T1" fmla="*/ 13 h 26"/>
              <a:gd name="T2" fmla="*/ 22 w 23"/>
              <a:gd name="T3" fmla="*/ 11 h 26"/>
              <a:gd name="T4" fmla="*/ 21 w 23"/>
              <a:gd name="T5" fmla="*/ 11 h 26"/>
              <a:gd name="T6" fmla="*/ 20 w 23"/>
              <a:gd name="T7" fmla="*/ 10 h 26"/>
              <a:gd name="T8" fmla="*/ 19 w 23"/>
              <a:gd name="T9" fmla="*/ 9 h 26"/>
              <a:gd name="T10" fmla="*/ 19 w 23"/>
              <a:gd name="T11" fmla="*/ 8 h 26"/>
              <a:gd name="T12" fmla="*/ 18 w 23"/>
              <a:gd name="T13" fmla="*/ 7 h 26"/>
              <a:gd name="T14" fmla="*/ 17 w 23"/>
              <a:gd name="T15" fmla="*/ 7 h 26"/>
              <a:gd name="T16" fmla="*/ 16 w 23"/>
              <a:gd name="T17" fmla="*/ 6 h 26"/>
              <a:gd name="T18" fmla="*/ 16 w 23"/>
              <a:gd name="T19" fmla="*/ 5 h 26"/>
              <a:gd name="T20" fmla="*/ 15 w 23"/>
              <a:gd name="T21" fmla="*/ 3 h 26"/>
              <a:gd name="T22" fmla="*/ 15 w 23"/>
              <a:gd name="T23" fmla="*/ 2 h 26"/>
              <a:gd name="T24" fmla="*/ 14 w 23"/>
              <a:gd name="T25" fmla="*/ 1 h 26"/>
              <a:gd name="T26" fmla="*/ 14 w 23"/>
              <a:gd name="T27" fmla="*/ 0 h 26"/>
              <a:gd name="T28" fmla="*/ 13 w 23"/>
              <a:gd name="T29" fmla="*/ 0 h 26"/>
              <a:gd name="T30" fmla="*/ 12 w 23"/>
              <a:gd name="T31" fmla="*/ 0 h 26"/>
              <a:gd name="T32" fmla="*/ 12 w 23"/>
              <a:gd name="T33" fmla="*/ 1 h 26"/>
              <a:gd name="T34" fmla="*/ 11 w 23"/>
              <a:gd name="T35" fmla="*/ 1 h 26"/>
              <a:gd name="T36" fmla="*/ 10 w 23"/>
              <a:gd name="T37" fmla="*/ 2 h 26"/>
              <a:gd name="T38" fmla="*/ 9 w 23"/>
              <a:gd name="T39" fmla="*/ 1 h 26"/>
              <a:gd name="T40" fmla="*/ 8 w 23"/>
              <a:gd name="T41" fmla="*/ 0 h 26"/>
              <a:gd name="T42" fmla="*/ 8 w 23"/>
              <a:gd name="T43" fmla="*/ 1 h 26"/>
              <a:gd name="T44" fmla="*/ 6 w 23"/>
              <a:gd name="T45" fmla="*/ 1 h 26"/>
              <a:gd name="T46" fmla="*/ 5 w 23"/>
              <a:gd name="T47" fmla="*/ 1 h 26"/>
              <a:gd name="T48" fmla="*/ 3 w 23"/>
              <a:gd name="T49" fmla="*/ 1 h 26"/>
              <a:gd name="T50" fmla="*/ 3 w 23"/>
              <a:gd name="T51" fmla="*/ 2 h 26"/>
              <a:gd name="T52" fmla="*/ 3 w 23"/>
              <a:gd name="T53" fmla="*/ 2 h 26"/>
              <a:gd name="T54" fmla="*/ 3 w 23"/>
              <a:gd name="T55" fmla="*/ 4 h 26"/>
              <a:gd name="T56" fmla="*/ 3 w 23"/>
              <a:gd name="T57" fmla="*/ 6 h 26"/>
              <a:gd name="T58" fmla="*/ 3 w 23"/>
              <a:gd name="T59" fmla="*/ 12 h 26"/>
              <a:gd name="T60" fmla="*/ 1 w 23"/>
              <a:gd name="T61" fmla="*/ 12 h 26"/>
              <a:gd name="T62" fmla="*/ 0 w 23"/>
              <a:gd name="T63" fmla="*/ 20 h 26"/>
              <a:gd name="T64" fmla="*/ 1 w 23"/>
              <a:gd name="T65" fmla="*/ 20 h 26"/>
              <a:gd name="T66" fmla="*/ 1 w 23"/>
              <a:gd name="T67" fmla="*/ 22 h 26"/>
              <a:gd name="T68" fmla="*/ 2 w 23"/>
              <a:gd name="T69" fmla="*/ 23 h 26"/>
              <a:gd name="T70" fmla="*/ 2 w 23"/>
              <a:gd name="T71" fmla="*/ 24 h 26"/>
              <a:gd name="T72" fmla="*/ 1 w 23"/>
              <a:gd name="T73" fmla="*/ 25 h 26"/>
              <a:gd name="T74" fmla="*/ 1 w 23"/>
              <a:gd name="T75" fmla="*/ 25 h 26"/>
              <a:gd name="T76" fmla="*/ 3 w 23"/>
              <a:gd name="T77" fmla="*/ 26 h 26"/>
              <a:gd name="T78" fmla="*/ 4 w 23"/>
              <a:gd name="T79" fmla="*/ 26 h 26"/>
              <a:gd name="T80" fmla="*/ 5 w 23"/>
              <a:gd name="T81" fmla="*/ 24 h 26"/>
              <a:gd name="T82" fmla="*/ 6 w 23"/>
              <a:gd name="T83" fmla="*/ 24 h 26"/>
              <a:gd name="T84" fmla="*/ 7 w 23"/>
              <a:gd name="T85" fmla="*/ 22 h 26"/>
              <a:gd name="T86" fmla="*/ 7 w 23"/>
              <a:gd name="T87" fmla="*/ 21 h 26"/>
              <a:gd name="T88" fmla="*/ 8 w 23"/>
              <a:gd name="T89" fmla="*/ 22 h 26"/>
              <a:gd name="T90" fmla="*/ 10 w 23"/>
              <a:gd name="T91" fmla="*/ 22 h 26"/>
              <a:gd name="T92" fmla="*/ 11 w 23"/>
              <a:gd name="T93" fmla="*/ 23 h 26"/>
              <a:gd name="T94" fmla="*/ 12 w 23"/>
              <a:gd name="T95" fmla="*/ 23 h 26"/>
              <a:gd name="T96" fmla="*/ 14 w 23"/>
              <a:gd name="T97" fmla="*/ 22 h 26"/>
              <a:gd name="T98" fmla="*/ 14 w 23"/>
              <a:gd name="T99" fmla="*/ 21 h 26"/>
              <a:gd name="T100" fmla="*/ 14 w 23"/>
              <a:gd name="T101" fmla="*/ 20 h 26"/>
              <a:gd name="T102" fmla="*/ 15 w 23"/>
              <a:gd name="T103" fmla="*/ 19 h 26"/>
              <a:gd name="T104" fmla="*/ 16 w 23"/>
              <a:gd name="T105" fmla="*/ 18 h 26"/>
              <a:gd name="T106" fmla="*/ 18 w 23"/>
              <a:gd name="T107" fmla="*/ 18 h 26"/>
              <a:gd name="T108" fmla="*/ 19 w 23"/>
              <a:gd name="T109" fmla="*/ 16 h 26"/>
              <a:gd name="T110" fmla="*/ 21 w 23"/>
              <a:gd name="T111" fmla="*/ 15 h 26"/>
              <a:gd name="T112" fmla="*/ 23 w 23"/>
              <a:gd name="T113" fmla="*/ 14 h 26"/>
              <a:gd name="T114" fmla="*/ 23 w 23"/>
              <a:gd name="T115" fmla="*/ 13 h 26"/>
              <a:gd name="T116" fmla="*/ 23 w 23"/>
              <a:gd name="T117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" h="26">
                <a:moveTo>
                  <a:pt x="23" y="13"/>
                </a:moveTo>
                <a:cubicBezTo>
                  <a:pt x="23" y="12"/>
                  <a:pt x="23" y="12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20" y="11"/>
                  <a:pt x="20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8" y="7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5" y="4"/>
                  <a:pt x="15" y="4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2"/>
                  <a:pt x="10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5"/>
                  <a:pt x="3" y="6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2"/>
                  <a:pt x="2" y="22"/>
                  <a:pt x="2" y="23"/>
                </a:cubicBezTo>
                <a:cubicBezTo>
                  <a:pt x="2" y="23"/>
                  <a:pt x="2" y="24"/>
                  <a:pt x="2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2" y="26"/>
                  <a:pt x="3" y="26"/>
                </a:cubicBezTo>
                <a:cubicBezTo>
                  <a:pt x="3" y="26"/>
                  <a:pt x="3" y="26"/>
                  <a:pt x="4" y="26"/>
                </a:cubicBezTo>
                <a:cubicBezTo>
                  <a:pt x="4" y="25"/>
                  <a:pt x="4" y="25"/>
                  <a:pt x="5" y="24"/>
                </a:cubicBezTo>
                <a:cubicBezTo>
                  <a:pt x="5" y="24"/>
                  <a:pt x="6" y="24"/>
                  <a:pt x="6" y="24"/>
                </a:cubicBezTo>
                <a:cubicBezTo>
                  <a:pt x="6" y="23"/>
                  <a:pt x="6" y="23"/>
                  <a:pt x="7" y="22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1"/>
                  <a:pt x="8" y="21"/>
                  <a:pt x="8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0" y="23"/>
                  <a:pt x="10" y="23"/>
                  <a:pt x="11" y="23"/>
                </a:cubicBezTo>
                <a:cubicBezTo>
                  <a:pt x="11" y="23"/>
                  <a:pt x="12" y="23"/>
                  <a:pt x="12" y="23"/>
                </a:cubicBezTo>
                <a:cubicBezTo>
                  <a:pt x="13" y="23"/>
                  <a:pt x="13" y="23"/>
                  <a:pt x="14" y="22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1"/>
                  <a:pt x="14" y="21"/>
                  <a:pt x="14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6" y="19"/>
                  <a:pt x="16" y="18"/>
                  <a:pt x="16" y="18"/>
                </a:cubicBezTo>
                <a:cubicBezTo>
                  <a:pt x="17" y="18"/>
                  <a:pt x="17" y="18"/>
                  <a:pt x="18" y="18"/>
                </a:cubicBezTo>
                <a:cubicBezTo>
                  <a:pt x="18" y="17"/>
                  <a:pt x="19" y="17"/>
                  <a:pt x="19" y="16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4"/>
                  <a:pt x="23" y="14"/>
                </a:cubicBezTo>
                <a:cubicBezTo>
                  <a:pt x="23" y="14"/>
                  <a:pt x="23" y="14"/>
                  <a:pt x="23" y="13"/>
                </a:cubicBezTo>
                <a:cubicBezTo>
                  <a:pt x="23" y="13"/>
                  <a:pt x="23" y="13"/>
                  <a:pt x="23" y="1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1" name="Freeform 359">
            <a:extLst>
              <a:ext uri="{FF2B5EF4-FFF2-40B4-BE49-F238E27FC236}">
                <a16:creationId xmlns:a16="http://schemas.microsoft.com/office/drawing/2014/main" id="{C15A6A39-415D-704F-87DF-05A49AA86C13}"/>
              </a:ext>
            </a:extLst>
          </p:cNvPr>
          <p:cNvSpPr>
            <a:spLocks/>
          </p:cNvSpPr>
          <p:nvPr/>
        </p:nvSpPr>
        <p:spPr bwMode="auto">
          <a:xfrm>
            <a:off x="6767722" y="3774312"/>
            <a:ext cx="220639" cy="201856"/>
          </a:xfrm>
          <a:custGeom>
            <a:avLst/>
            <a:gdLst>
              <a:gd name="T0" fmla="*/ 16 w 17"/>
              <a:gd name="T1" fmla="*/ 16 h 16"/>
              <a:gd name="T2" fmla="*/ 17 w 17"/>
              <a:gd name="T3" fmla="*/ 15 h 16"/>
              <a:gd name="T4" fmla="*/ 17 w 17"/>
              <a:gd name="T5" fmla="*/ 15 h 16"/>
              <a:gd name="T6" fmla="*/ 16 w 17"/>
              <a:gd name="T7" fmla="*/ 15 h 16"/>
              <a:gd name="T8" fmla="*/ 16 w 17"/>
              <a:gd name="T9" fmla="*/ 14 h 16"/>
              <a:gd name="T10" fmla="*/ 15 w 17"/>
              <a:gd name="T11" fmla="*/ 13 h 16"/>
              <a:gd name="T12" fmla="*/ 15 w 17"/>
              <a:gd name="T13" fmla="*/ 12 h 16"/>
              <a:gd name="T14" fmla="*/ 14 w 17"/>
              <a:gd name="T15" fmla="*/ 12 h 16"/>
              <a:gd name="T16" fmla="*/ 12 w 17"/>
              <a:gd name="T17" fmla="*/ 11 h 16"/>
              <a:gd name="T18" fmla="*/ 12 w 17"/>
              <a:gd name="T19" fmla="*/ 10 h 16"/>
              <a:gd name="T20" fmla="*/ 11 w 17"/>
              <a:gd name="T21" fmla="*/ 9 h 16"/>
              <a:gd name="T22" fmla="*/ 10 w 17"/>
              <a:gd name="T23" fmla="*/ 9 h 16"/>
              <a:gd name="T24" fmla="*/ 9 w 17"/>
              <a:gd name="T25" fmla="*/ 8 h 16"/>
              <a:gd name="T26" fmla="*/ 8 w 17"/>
              <a:gd name="T27" fmla="*/ 7 h 16"/>
              <a:gd name="T28" fmla="*/ 8 w 17"/>
              <a:gd name="T29" fmla="*/ 7 h 16"/>
              <a:gd name="T30" fmla="*/ 7 w 17"/>
              <a:gd name="T31" fmla="*/ 6 h 16"/>
              <a:gd name="T32" fmla="*/ 7 w 17"/>
              <a:gd name="T33" fmla="*/ 5 h 16"/>
              <a:gd name="T34" fmla="*/ 6 w 17"/>
              <a:gd name="T35" fmla="*/ 3 h 16"/>
              <a:gd name="T36" fmla="*/ 6 w 17"/>
              <a:gd name="T37" fmla="*/ 1 h 16"/>
              <a:gd name="T38" fmla="*/ 6 w 17"/>
              <a:gd name="T39" fmla="*/ 0 h 16"/>
              <a:gd name="T40" fmla="*/ 5 w 17"/>
              <a:gd name="T41" fmla="*/ 0 h 16"/>
              <a:gd name="T42" fmla="*/ 5 w 17"/>
              <a:gd name="T43" fmla="*/ 0 h 16"/>
              <a:gd name="T44" fmla="*/ 5 w 17"/>
              <a:gd name="T45" fmla="*/ 1 h 16"/>
              <a:gd name="T46" fmla="*/ 4 w 17"/>
              <a:gd name="T47" fmla="*/ 2 h 16"/>
              <a:gd name="T48" fmla="*/ 3 w 17"/>
              <a:gd name="T49" fmla="*/ 2 h 16"/>
              <a:gd name="T50" fmla="*/ 2 w 17"/>
              <a:gd name="T51" fmla="*/ 2 h 16"/>
              <a:gd name="T52" fmla="*/ 2 w 17"/>
              <a:gd name="T53" fmla="*/ 3 h 16"/>
              <a:gd name="T54" fmla="*/ 1 w 17"/>
              <a:gd name="T55" fmla="*/ 3 h 16"/>
              <a:gd name="T56" fmla="*/ 1 w 17"/>
              <a:gd name="T57" fmla="*/ 4 h 16"/>
              <a:gd name="T58" fmla="*/ 1 w 17"/>
              <a:gd name="T59" fmla="*/ 4 h 16"/>
              <a:gd name="T60" fmla="*/ 1 w 17"/>
              <a:gd name="T61" fmla="*/ 5 h 16"/>
              <a:gd name="T62" fmla="*/ 1 w 17"/>
              <a:gd name="T63" fmla="*/ 6 h 16"/>
              <a:gd name="T64" fmla="*/ 0 w 17"/>
              <a:gd name="T65" fmla="*/ 8 h 16"/>
              <a:gd name="T66" fmla="*/ 0 w 17"/>
              <a:gd name="T67" fmla="*/ 9 h 16"/>
              <a:gd name="T68" fmla="*/ 0 w 17"/>
              <a:gd name="T69" fmla="*/ 10 h 16"/>
              <a:gd name="T70" fmla="*/ 0 w 17"/>
              <a:gd name="T71" fmla="*/ 11 h 16"/>
              <a:gd name="T72" fmla="*/ 0 w 17"/>
              <a:gd name="T73" fmla="*/ 12 h 16"/>
              <a:gd name="T74" fmla="*/ 0 w 17"/>
              <a:gd name="T75" fmla="*/ 12 h 16"/>
              <a:gd name="T76" fmla="*/ 0 w 17"/>
              <a:gd name="T77" fmla="*/ 13 h 16"/>
              <a:gd name="T78" fmla="*/ 1 w 17"/>
              <a:gd name="T79" fmla="*/ 12 h 16"/>
              <a:gd name="T80" fmla="*/ 2 w 17"/>
              <a:gd name="T81" fmla="*/ 12 h 16"/>
              <a:gd name="T82" fmla="*/ 3 w 17"/>
              <a:gd name="T83" fmla="*/ 13 h 16"/>
              <a:gd name="T84" fmla="*/ 3 w 17"/>
              <a:gd name="T85" fmla="*/ 12 h 16"/>
              <a:gd name="T86" fmla="*/ 3 w 17"/>
              <a:gd name="T87" fmla="*/ 11 h 16"/>
              <a:gd name="T88" fmla="*/ 4 w 17"/>
              <a:gd name="T89" fmla="*/ 10 h 16"/>
              <a:gd name="T90" fmla="*/ 5 w 17"/>
              <a:gd name="T91" fmla="*/ 11 h 16"/>
              <a:gd name="T92" fmla="*/ 5 w 17"/>
              <a:gd name="T93" fmla="*/ 11 h 16"/>
              <a:gd name="T94" fmla="*/ 6 w 17"/>
              <a:gd name="T95" fmla="*/ 11 h 16"/>
              <a:gd name="T96" fmla="*/ 7 w 17"/>
              <a:gd name="T97" fmla="*/ 11 h 16"/>
              <a:gd name="T98" fmla="*/ 8 w 17"/>
              <a:gd name="T99" fmla="*/ 10 h 16"/>
              <a:gd name="T100" fmla="*/ 9 w 17"/>
              <a:gd name="T101" fmla="*/ 11 h 16"/>
              <a:gd name="T102" fmla="*/ 9 w 17"/>
              <a:gd name="T103" fmla="*/ 11 h 16"/>
              <a:gd name="T104" fmla="*/ 11 w 17"/>
              <a:gd name="T105" fmla="*/ 12 h 16"/>
              <a:gd name="T106" fmla="*/ 12 w 17"/>
              <a:gd name="T107" fmla="*/ 12 h 16"/>
              <a:gd name="T108" fmla="*/ 13 w 17"/>
              <a:gd name="T109" fmla="*/ 13 h 16"/>
              <a:gd name="T110" fmla="*/ 13 w 17"/>
              <a:gd name="T111" fmla="*/ 14 h 16"/>
              <a:gd name="T112" fmla="*/ 14 w 17"/>
              <a:gd name="T113" fmla="*/ 15 h 16"/>
              <a:gd name="T114" fmla="*/ 15 w 17"/>
              <a:gd name="T115" fmla="*/ 16 h 16"/>
              <a:gd name="T116" fmla="*/ 15 w 17"/>
              <a:gd name="T117" fmla="*/ 16 h 16"/>
              <a:gd name="T118" fmla="*/ 16 w 17"/>
              <a:gd name="T1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" h="16">
                <a:moveTo>
                  <a:pt x="16" y="16"/>
                </a:moveTo>
                <a:cubicBezTo>
                  <a:pt x="16" y="16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5" y="13"/>
                  <a:pt x="15" y="13"/>
                </a:cubicBezTo>
                <a:cubicBezTo>
                  <a:pt x="15" y="13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1"/>
                  <a:pt x="13" y="12"/>
                  <a:pt x="12" y="11"/>
                </a:cubicBezTo>
                <a:cubicBezTo>
                  <a:pt x="12" y="11"/>
                  <a:pt x="12" y="10"/>
                  <a:pt x="12" y="10"/>
                </a:cubicBezTo>
                <a:cubicBezTo>
                  <a:pt x="12" y="10"/>
                  <a:pt x="11" y="10"/>
                  <a:pt x="11" y="9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6"/>
                  <a:pt x="7" y="6"/>
                  <a:pt x="7" y="5"/>
                </a:cubicBezTo>
                <a:cubicBezTo>
                  <a:pt x="7" y="4"/>
                  <a:pt x="7" y="4"/>
                  <a:pt x="6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0"/>
                  <a:pt x="4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1"/>
                  <a:pt x="6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8" y="10"/>
                  <a:pt x="8" y="10"/>
                </a:cubicBezTo>
                <a:cubicBezTo>
                  <a:pt x="8" y="10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3"/>
                  <a:pt x="12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6" y="16"/>
                  <a:pt x="16" y="1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2" name="Freeform 360">
            <a:extLst>
              <a:ext uri="{FF2B5EF4-FFF2-40B4-BE49-F238E27FC236}">
                <a16:creationId xmlns:a16="http://schemas.microsoft.com/office/drawing/2014/main" id="{EB4F4857-E1CD-A740-9DA1-CEBF40921912}"/>
              </a:ext>
            </a:extLst>
          </p:cNvPr>
          <p:cNvSpPr>
            <a:spLocks/>
          </p:cNvSpPr>
          <p:nvPr/>
        </p:nvSpPr>
        <p:spPr bwMode="auto">
          <a:xfrm>
            <a:off x="5850929" y="4279876"/>
            <a:ext cx="24727" cy="24075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  <a:gd name="T12" fmla="*/ 1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3" name="Freeform 361">
            <a:extLst>
              <a:ext uri="{FF2B5EF4-FFF2-40B4-BE49-F238E27FC236}">
                <a16:creationId xmlns:a16="http://schemas.microsoft.com/office/drawing/2014/main" id="{DA252F6B-16CC-7E48-89DE-8B5CE54B7837}"/>
              </a:ext>
            </a:extLst>
          </p:cNvPr>
          <p:cNvSpPr>
            <a:spLocks/>
          </p:cNvSpPr>
          <p:nvPr/>
        </p:nvSpPr>
        <p:spPr bwMode="auto">
          <a:xfrm>
            <a:off x="4802894" y="3863202"/>
            <a:ext cx="24727" cy="25926"/>
          </a:xfrm>
          <a:custGeom>
            <a:avLst/>
            <a:gdLst>
              <a:gd name="T0" fmla="*/ 2 w 2"/>
              <a:gd name="T1" fmla="*/ 0 h 2"/>
              <a:gd name="T2" fmla="*/ 1 w 2"/>
              <a:gd name="T3" fmla="*/ 1 h 2"/>
              <a:gd name="T4" fmla="*/ 0 w 2"/>
              <a:gd name="T5" fmla="*/ 1 h 2"/>
              <a:gd name="T6" fmla="*/ 1 w 2"/>
              <a:gd name="T7" fmla="*/ 1 h 2"/>
              <a:gd name="T8" fmla="*/ 1 w 2"/>
              <a:gd name="T9" fmla="*/ 2 h 2"/>
              <a:gd name="T10" fmla="*/ 1 w 2"/>
              <a:gd name="T11" fmla="*/ 2 h 2"/>
              <a:gd name="T12" fmla="*/ 2 w 2"/>
              <a:gd name="T13" fmla="*/ 1 h 2"/>
              <a:gd name="T14" fmla="*/ 2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4" name="Freeform 362">
            <a:extLst>
              <a:ext uri="{FF2B5EF4-FFF2-40B4-BE49-F238E27FC236}">
                <a16:creationId xmlns:a16="http://schemas.microsoft.com/office/drawing/2014/main" id="{DC8C5F6A-D29D-A343-A220-C8EE0A11427E}"/>
              </a:ext>
            </a:extLst>
          </p:cNvPr>
          <p:cNvSpPr>
            <a:spLocks/>
          </p:cNvSpPr>
          <p:nvPr/>
        </p:nvSpPr>
        <p:spPr bwMode="auto">
          <a:xfrm>
            <a:off x="4802894" y="3826164"/>
            <a:ext cx="13315" cy="11111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5" name="Oval 363">
            <a:extLst>
              <a:ext uri="{FF2B5EF4-FFF2-40B4-BE49-F238E27FC236}">
                <a16:creationId xmlns:a16="http://schemas.microsoft.com/office/drawing/2014/main" id="{6D3134CC-0CD5-F54F-987A-DC76793CF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975" y="4544694"/>
            <a:ext cx="26629" cy="11111"/>
          </a:xfrm>
          <a:prstGeom prst="ellipse">
            <a:avLst/>
          </a:pr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6" name="Freeform 364">
            <a:extLst>
              <a:ext uri="{FF2B5EF4-FFF2-40B4-BE49-F238E27FC236}">
                <a16:creationId xmlns:a16="http://schemas.microsoft.com/office/drawing/2014/main" id="{B56CFB5E-C83F-A744-BA11-595E3BA04787}"/>
              </a:ext>
            </a:extLst>
          </p:cNvPr>
          <p:cNvSpPr>
            <a:spLocks/>
          </p:cNvSpPr>
          <p:nvPr/>
        </p:nvSpPr>
        <p:spPr bwMode="auto">
          <a:xfrm>
            <a:off x="6961732" y="4872478"/>
            <a:ext cx="258680" cy="490749"/>
          </a:xfrm>
          <a:custGeom>
            <a:avLst/>
            <a:gdLst>
              <a:gd name="T0" fmla="*/ 19 w 20"/>
              <a:gd name="T1" fmla="*/ 7 h 39"/>
              <a:gd name="T2" fmla="*/ 19 w 20"/>
              <a:gd name="T3" fmla="*/ 3 h 39"/>
              <a:gd name="T4" fmla="*/ 18 w 20"/>
              <a:gd name="T5" fmla="*/ 0 h 39"/>
              <a:gd name="T6" fmla="*/ 16 w 20"/>
              <a:gd name="T7" fmla="*/ 0 h 39"/>
              <a:gd name="T8" fmla="*/ 16 w 20"/>
              <a:gd name="T9" fmla="*/ 2 h 39"/>
              <a:gd name="T10" fmla="*/ 15 w 20"/>
              <a:gd name="T11" fmla="*/ 4 h 39"/>
              <a:gd name="T12" fmla="*/ 13 w 20"/>
              <a:gd name="T13" fmla="*/ 5 h 39"/>
              <a:gd name="T14" fmla="*/ 13 w 20"/>
              <a:gd name="T15" fmla="*/ 7 h 39"/>
              <a:gd name="T16" fmla="*/ 11 w 20"/>
              <a:gd name="T17" fmla="*/ 7 h 39"/>
              <a:gd name="T18" fmla="*/ 10 w 20"/>
              <a:gd name="T19" fmla="*/ 8 h 39"/>
              <a:gd name="T20" fmla="*/ 8 w 20"/>
              <a:gd name="T21" fmla="*/ 10 h 39"/>
              <a:gd name="T22" fmla="*/ 6 w 20"/>
              <a:gd name="T23" fmla="*/ 11 h 39"/>
              <a:gd name="T24" fmla="*/ 5 w 20"/>
              <a:gd name="T25" fmla="*/ 12 h 39"/>
              <a:gd name="T26" fmla="*/ 4 w 20"/>
              <a:gd name="T27" fmla="*/ 13 h 39"/>
              <a:gd name="T28" fmla="*/ 2 w 20"/>
              <a:gd name="T29" fmla="*/ 16 h 39"/>
              <a:gd name="T30" fmla="*/ 3 w 20"/>
              <a:gd name="T31" fmla="*/ 19 h 39"/>
              <a:gd name="T32" fmla="*/ 4 w 20"/>
              <a:gd name="T33" fmla="*/ 21 h 39"/>
              <a:gd name="T34" fmla="*/ 3 w 20"/>
              <a:gd name="T35" fmla="*/ 24 h 39"/>
              <a:gd name="T36" fmla="*/ 1 w 20"/>
              <a:gd name="T37" fmla="*/ 26 h 39"/>
              <a:gd name="T38" fmla="*/ 0 w 20"/>
              <a:gd name="T39" fmla="*/ 30 h 39"/>
              <a:gd name="T40" fmla="*/ 1 w 20"/>
              <a:gd name="T41" fmla="*/ 33 h 39"/>
              <a:gd name="T42" fmla="*/ 1 w 20"/>
              <a:gd name="T43" fmla="*/ 35 h 39"/>
              <a:gd name="T44" fmla="*/ 3 w 20"/>
              <a:gd name="T45" fmla="*/ 38 h 39"/>
              <a:gd name="T46" fmla="*/ 5 w 20"/>
              <a:gd name="T47" fmla="*/ 39 h 39"/>
              <a:gd name="T48" fmla="*/ 9 w 20"/>
              <a:gd name="T49" fmla="*/ 37 h 39"/>
              <a:gd name="T50" fmla="*/ 10 w 20"/>
              <a:gd name="T51" fmla="*/ 34 h 39"/>
              <a:gd name="T52" fmla="*/ 12 w 20"/>
              <a:gd name="T53" fmla="*/ 31 h 39"/>
              <a:gd name="T54" fmla="*/ 12 w 20"/>
              <a:gd name="T55" fmla="*/ 28 h 39"/>
              <a:gd name="T56" fmla="*/ 13 w 20"/>
              <a:gd name="T57" fmla="*/ 25 h 39"/>
              <a:gd name="T58" fmla="*/ 14 w 20"/>
              <a:gd name="T59" fmla="*/ 23 h 39"/>
              <a:gd name="T60" fmla="*/ 15 w 20"/>
              <a:gd name="T61" fmla="*/ 20 h 39"/>
              <a:gd name="T62" fmla="*/ 16 w 20"/>
              <a:gd name="T63" fmla="*/ 18 h 39"/>
              <a:gd name="T64" fmla="*/ 17 w 20"/>
              <a:gd name="T65" fmla="*/ 15 h 39"/>
              <a:gd name="T66" fmla="*/ 18 w 20"/>
              <a:gd name="T67" fmla="*/ 12 h 39"/>
              <a:gd name="T68" fmla="*/ 18 w 20"/>
              <a:gd name="T69" fmla="*/ 11 h 39"/>
              <a:gd name="T70" fmla="*/ 19 w 20"/>
              <a:gd name="T71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" h="39">
                <a:moveTo>
                  <a:pt x="20" y="8"/>
                </a:moveTo>
                <a:cubicBezTo>
                  <a:pt x="20" y="7"/>
                  <a:pt x="19" y="7"/>
                  <a:pt x="19" y="7"/>
                </a:cubicBezTo>
                <a:cubicBezTo>
                  <a:pt x="19" y="6"/>
                  <a:pt x="19" y="5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"/>
                  <a:pt x="15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3"/>
                  <a:pt x="16" y="3"/>
                </a:cubicBezTo>
                <a:cubicBezTo>
                  <a:pt x="15" y="3"/>
                  <a:pt x="15" y="4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4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1" y="7"/>
                </a:cubicBezTo>
                <a:cubicBezTo>
                  <a:pt x="11" y="7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10"/>
                  <a:pt x="9" y="10"/>
                  <a:pt x="8" y="10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10"/>
                  <a:pt x="7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4"/>
                  <a:pt x="3" y="14"/>
                  <a:pt x="3" y="14"/>
                </a:cubicBezTo>
                <a:cubicBezTo>
                  <a:pt x="3" y="15"/>
                  <a:pt x="2" y="15"/>
                  <a:pt x="2" y="16"/>
                </a:cubicBezTo>
                <a:cubicBezTo>
                  <a:pt x="2" y="17"/>
                  <a:pt x="2" y="17"/>
                  <a:pt x="2" y="18"/>
                </a:cubicBezTo>
                <a:cubicBezTo>
                  <a:pt x="2" y="18"/>
                  <a:pt x="3" y="18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1"/>
                  <a:pt x="4" y="21"/>
                  <a:pt x="4" y="21"/>
                </a:cubicBezTo>
                <a:cubicBezTo>
                  <a:pt x="4" y="22"/>
                  <a:pt x="4" y="22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2" y="25"/>
                  <a:pt x="2" y="25"/>
                  <a:pt x="2" y="26"/>
                </a:cubicBezTo>
                <a:cubicBezTo>
                  <a:pt x="2" y="26"/>
                  <a:pt x="2" y="26"/>
                  <a:pt x="1" y="26"/>
                </a:cubicBezTo>
                <a:cubicBezTo>
                  <a:pt x="1" y="27"/>
                  <a:pt x="0" y="27"/>
                  <a:pt x="0" y="28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2"/>
                  <a:pt x="1" y="32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4"/>
                  <a:pt x="1" y="35"/>
                  <a:pt x="1" y="35"/>
                </a:cubicBezTo>
                <a:cubicBezTo>
                  <a:pt x="2" y="36"/>
                  <a:pt x="2" y="36"/>
                  <a:pt x="2" y="37"/>
                </a:cubicBezTo>
                <a:cubicBezTo>
                  <a:pt x="2" y="37"/>
                  <a:pt x="2" y="37"/>
                  <a:pt x="3" y="38"/>
                </a:cubicBezTo>
                <a:cubicBezTo>
                  <a:pt x="3" y="38"/>
                  <a:pt x="3" y="38"/>
                  <a:pt x="4" y="39"/>
                </a:cubicBezTo>
                <a:cubicBezTo>
                  <a:pt x="4" y="39"/>
                  <a:pt x="5" y="39"/>
                  <a:pt x="5" y="39"/>
                </a:cubicBezTo>
                <a:cubicBezTo>
                  <a:pt x="6" y="39"/>
                  <a:pt x="6" y="38"/>
                  <a:pt x="7" y="38"/>
                </a:cubicBezTo>
                <a:cubicBezTo>
                  <a:pt x="8" y="38"/>
                  <a:pt x="8" y="37"/>
                  <a:pt x="9" y="37"/>
                </a:cubicBezTo>
                <a:cubicBezTo>
                  <a:pt x="9" y="36"/>
                  <a:pt x="10" y="36"/>
                  <a:pt x="10" y="36"/>
                </a:cubicBezTo>
                <a:cubicBezTo>
                  <a:pt x="10" y="36"/>
                  <a:pt x="10" y="35"/>
                  <a:pt x="10" y="34"/>
                </a:cubicBezTo>
                <a:cubicBezTo>
                  <a:pt x="11" y="33"/>
                  <a:pt x="10" y="33"/>
                  <a:pt x="11" y="32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9"/>
                  <a:pt x="12" y="28"/>
                  <a:pt x="12" y="28"/>
                </a:cubicBezTo>
                <a:cubicBezTo>
                  <a:pt x="13" y="27"/>
                  <a:pt x="13" y="27"/>
                  <a:pt x="13" y="26"/>
                </a:cubicBezTo>
                <a:cubicBezTo>
                  <a:pt x="13" y="26"/>
                  <a:pt x="13" y="25"/>
                  <a:pt x="13" y="25"/>
                </a:cubicBezTo>
                <a:cubicBezTo>
                  <a:pt x="13" y="24"/>
                  <a:pt x="14" y="24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20"/>
                  <a:pt x="16" y="20"/>
                  <a:pt x="16" y="19"/>
                </a:cubicBezTo>
                <a:cubicBezTo>
                  <a:pt x="16" y="19"/>
                  <a:pt x="16" y="19"/>
                  <a:pt x="16" y="18"/>
                </a:cubicBezTo>
                <a:cubicBezTo>
                  <a:pt x="16" y="18"/>
                  <a:pt x="16" y="17"/>
                  <a:pt x="16" y="17"/>
                </a:cubicBezTo>
                <a:cubicBezTo>
                  <a:pt x="16" y="16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8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11"/>
                  <a:pt x="19" y="11"/>
                </a:cubicBezTo>
                <a:cubicBezTo>
                  <a:pt x="20" y="11"/>
                  <a:pt x="19" y="10"/>
                  <a:pt x="19" y="10"/>
                </a:cubicBezTo>
                <a:cubicBezTo>
                  <a:pt x="20" y="9"/>
                  <a:pt x="20" y="9"/>
                  <a:pt x="20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7" name="Freeform 365">
            <a:extLst>
              <a:ext uri="{FF2B5EF4-FFF2-40B4-BE49-F238E27FC236}">
                <a16:creationId xmlns:a16="http://schemas.microsoft.com/office/drawing/2014/main" id="{39DE673A-A7D8-974C-B7B9-3BD231122E05}"/>
              </a:ext>
            </a:extLst>
          </p:cNvPr>
          <p:cNvSpPr>
            <a:spLocks/>
          </p:cNvSpPr>
          <p:nvPr/>
        </p:nvSpPr>
        <p:spPr bwMode="auto">
          <a:xfrm>
            <a:off x="7053031" y="3333564"/>
            <a:ext cx="64670" cy="50001"/>
          </a:xfrm>
          <a:custGeom>
            <a:avLst/>
            <a:gdLst>
              <a:gd name="T0" fmla="*/ 2 w 5"/>
              <a:gd name="T1" fmla="*/ 4 h 4"/>
              <a:gd name="T2" fmla="*/ 3 w 5"/>
              <a:gd name="T3" fmla="*/ 4 h 4"/>
              <a:gd name="T4" fmla="*/ 4 w 5"/>
              <a:gd name="T5" fmla="*/ 4 h 4"/>
              <a:gd name="T6" fmla="*/ 5 w 5"/>
              <a:gd name="T7" fmla="*/ 4 h 4"/>
              <a:gd name="T8" fmla="*/ 5 w 5"/>
              <a:gd name="T9" fmla="*/ 4 h 4"/>
              <a:gd name="T10" fmla="*/ 5 w 5"/>
              <a:gd name="T11" fmla="*/ 3 h 4"/>
              <a:gd name="T12" fmla="*/ 4 w 5"/>
              <a:gd name="T13" fmla="*/ 3 h 4"/>
              <a:gd name="T14" fmla="*/ 3 w 5"/>
              <a:gd name="T15" fmla="*/ 2 h 4"/>
              <a:gd name="T16" fmla="*/ 3 w 5"/>
              <a:gd name="T17" fmla="*/ 2 h 4"/>
              <a:gd name="T18" fmla="*/ 4 w 5"/>
              <a:gd name="T19" fmla="*/ 1 h 4"/>
              <a:gd name="T20" fmla="*/ 4 w 5"/>
              <a:gd name="T21" fmla="*/ 1 h 4"/>
              <a:gd name="T22" fmla="*/ 3 w 5"/>
              <a:gd name="T23" fmla="*/ 0 h 4"/>
              <a:gd name="T24" fmla="*/ 2 w 5"/>
              <a:gd name="T25" fmla="*/ 0 h 4"/>
              <a:gd name="T26" fmla="*/ 2 w 5"/>
              <a:gd name="T27" fmla="*/ 0 h 4"/>
              <a:gd name="T28" fmla="*/ 2 w 5"/>
              <a:gd name="T29" fmla="*/ 1 h 4"/>
              <a:gd name="T30" fmla="*/ 1 w 5"/>
              <a:gd name="T31" fmla="*/ 1 h 4"/>
              <a:gd name="T32" fmla="*/ 0 w 5"/>
              <a:gd name="T33" fmla="*/ 2 h 4"/>
              <a:gd name="T34" fmla="*/ 0 w 5"/>
              <a:gd name="T35" fmla="*/ 2 h 4"/>
              <a:gd name="T36" fmla="*/ 1 w 5"/>
              <a:gd name="T37" fmla="*/ 3 h 4"/>
              <a:gd name="T38" fmla="*/ 2 w 5"/>
              <a:gd name="T39" fmla="*/ 3 h 4"/>
              <a:gd name="T40" fmla="*/ 2 w 5"/>
              <a:gd name="T4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2"/>
                  <a:pt x="4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8" name="Freeform 366">
            <a:extLst>
              <a:ext uri="{FF2B5EF4-FFF2-40B4-BE49-F238E27FC236}">
                <a16:creationId xmlns:a16="http://schemas.microsoft.com/office/drawing/2014/main" id="{11B8B127-220E-5D41-BE3E-4E5E6B102156}"/>
              </a:ext>
            </a:extLst>
          </p:cNvPr>
          <p:cNvSpPr>
            <a:spLocks/>
          </p:cNvSpPr>
          <p:nvPr/>
        </p:nvSpPr>
        <p:spPr bwMode="auto">
          <a:xfrm>
            <a:off x="4996904" y="2059470"/>
            <a:ext cx="258680" cy="101854"/>
          </a:xfrm>
          <a:custGeom>
            <a:avLst/>
            <a:gdLst>
              <a:gd name="T0" fmla="*/ 20 w 20"/>
              <a:gd name="T1" fmla="*/ 2 h 8"/>
              <a:gd name="T2" fmla="*/ 19 w 20"/>
              <a:gd name="T3" fmla="*/ 2 h 8"/>
              <a:gd name="T4" fmla="*/ 18 w 20"/>
              <a:gd name="T5" fmla="*/ 1 h 8"/>
              <a:gd name="T6" fmla="*/ 18 w 20"/>
              <a:gd name="T7" fmla="*/ 1 h 8"/>
              <a:gd name="T8" fmla="*/ 16 w 20"/>
              <a:gd name="T9" fmla="*/ 1 h 8"/>
              <a:gd name="T10" fmla="*/ 16 w 20"/>
              <a:gd name="T11" fmla="*/ 0 h 8"/>
              <a:gd name="T12" fmla="*/ 15 w 20"/>
              <a:gd name="T13" fmla="*/ 0 h 8"/>
              <a:gd name="T14" fmla="*/ 15 w 20"/>
              <a:gd name="T15" fmla="*/ 1 h 8"/>
              <a:gd name="T16" fmla="*/ 14 w 20"/>
              <a:gd name="T17" fmla="*/ 1 h 8"/>
              <a:gd name="T18" fmla="*/ 13 w 20"/>
              <a:gd name="T19" fmla="*/ 1 h 8"/>
              <a:gd name="T20" fmla="*/ 12 w 20"/>
              <a:gd name="T21" fmla="*/ 1 h 8"/>
              <a:gd name="T22" fmla="*/ 11 w 20"/>
              <a:gd name="T23" fmla="*/ 1 h 8"/>
              <a:gd name="T24" fmla="*/ 10 w 20"/>
              <a:gd name="T25" fmla="*/ 1 h 8"/>
              <a:gd name="T26" fmla="*/ 9 w 20"/>
              <a:gd name="T27" fmla="*/ 1 h 8"/>
              <a:gd name="T28" fmla="*/ 9 w 20"/>
              <a:gd name="T29" fmla="*/ 2 h 8"/>
              <a:gd name="T30" fmla="*/ 9 w 20"/>
              <a:gd name="T31" fmla="*/ 2 h 8"/>
              <a:gd name="T32" fmla="*/ 8 w 20"/>
              <a:gd name="T33" fmla="*/ 2 h 8"/>
              <a:gd name="T34" fmla="*/ 7 w 20"/>
              <a:gd name="T35" fmla="*/ 1 h 8"/>
              <a:gd name="T36" fmla="*/ 7 w 20"/>
              <a:gd name="T37" fmla="*/ 1 h 8"/>
              <a:gd name="T38" fmla="*/ 7 w 20"/>
              <a:gd name="T39" fmla="*/ 2 h 8"/>
              <a:gd name="T40" fmla="*/ 6 w 20"/>
              <a:gd name="T41" fmla="*/ 3 h 8"/>
              <a:gd name="T42" fmla="*/ 6 w 20"/>
              <a:gd name="T43" fmla="*/ 3 h 8"/>
              <a:gd name="T44" fmla="*/ 5 w 20"/>
              <a:gd name="T45" fmla="*/ 2 h 8"/>
              <a:gd name="T46" fmla="*/ 5 w 20"/>
              <a:gd name="T47" fmla="*/ 1 h 8"/>
              <a:gd name="T48" fmla="*/ 4 w 20"/>
              <a:gd name="T49" fmla="*/ 1 h 8"/>
              <a:gd name="T50" fmla="*/ 3 w 20"/>
              <a:gd name="T51" fmla="*/ 1 h 8"/>
              <a:gd name="T52" fmla="*/ 3 w 20"/>
              <a:gd name="T53" fmla="*/ 1 h 8"/>
              <a:gd name="T54" fmla="*/ 2 w 20"/>
              <a:gd name="T55" fmla="*/ 1 h 8"/>
              <a:gd name="T56" fmla="*/ 2 w 20"/>
              <a:gd name="T57" fmla="*/ 1 h 8"/>
              <a:gd name="T58" fmla="*/ 1 w 20"/>
              <a:gd name="T59" fmla="*/ 2 h 8"/>
              <a:gd name="T60" fmla="*/ 0 w 20"/>
              <a:gd name="T61" fmla="*/ 3 h 8"/>
              <a:gd name="T62" fmla="*/ 0 w 20"/>
              <a:gd name="T63" fmla="*/ 3 h 8"/>
              <a:gd name="T64" fmla="*/ 2 w 20"/>
              <a:gd name="T65" fmla="*/ 3 h 8"/>
              <a:gd name="T66" fmla="*/ 3 w 20"/>
              <a:gd name="T67" fmla="*/ 2 h 8"/>
              <a:gd name="T68" fmla="*/ 4 w 20"/>
              <a:gd name="T69" fmla="*/ 3 h 8"/>
              <a:gd name="T70" fmla="*/ 4 w 20"/>
              <a:gd name="T71" fmla="*/ 3 h 8"/>
              <a:gd name="T72" fmla="*/ 3 w 20"/>
              <a:gd name="T73" fmla="*/ 4 h 8"/>
              <a:gd name="T74" fmla="*/ 2 w 20"/>
              <a:gd name="T75" fmla="*/ 4 h 8"/>
              <a:gd name="T76" fmla="*/ 0 w 20"/>
              <a:gd name="T77" fmla="*/ 4 h 8"/>
              <a:gd name="T78" fmla="*/ 0 w 20"/>
              <a:gd name="T79" fmla="*/ 5 h 8"/>
              <a:gd name="T80" fmla="*/ 1 w 20"/>
              <a:gd name="T81" fmla="*/ 5 h 8"/>
              <a:gd name="T82" fmla="*/ 2 w 20"/>
              <a:gd name="T83" fmla="*/ 6 h 8"/>
              <a:gd name="T84" fmla="*/ 3 w 20"/>
              <a:gd name="T85" fmla="*/ 7 h 8"/>
              <a:gd name="T86" fmla="*/ 4 w 20"/>
              <a:gd name="T87" fmla="*/ 7 h 8"/>
              <a:gd name="T88" fmla="*/ 6 w 20"/>
              <a:gd name="T89" fmla="*/ 7 h 8"/>
              <a:gd name="T90" fmla="*/ 8 w 20"/>
              <a:gd name="T91" fmla="*/ 8 h 8"/>
              <a:gd name="T92" fmla="*/ 9 w 20"/>
              <a:gd name="T93" fmla="*/ 7 h 8"/>
              <a:gd name="T94" fmla="*/ 12 w 20"/>
              <a:gd name="T95" fmla="*/ 7 h 8"/>
              <a:gd name="T96" fmla="*/ 15 w 20"/>
              <a:gd name="T97" fmla="*/ 7 h 8"/>
              <a:gd name="T98" fmla="*/ 15 w 20"/>
              <a:gd name="T99" fmla="*/ 7 h 8"/>
              <a:gd name="T100" fmla="*/ 16 w 20"/>
              <a:gd name="T101" fmla="*/ 7 h 8"/>
              <a:gd name="T102" fmla="*/ 17 w 20"/>
              <a:gd name="T103" fmla="*/ 7 h 8"/>
              <a:gd name="T104" fmla="*/ 18 w 20"/>
              <a:gd name="T105" fmla="*/ 6 h 8"/>
              <a:gd name="T106" fmla="*/ 18 w 20"/>
              <a:gd name="T107" fmla="*/ 5 h 8"/>
              <a:gd name="T108" fmla="*/ 19 w 20"/>
              <a:gd name="T109" fmla="*/ 4 h 8"/>
              <a:gd name="T110" fmla="*/ 20 w 20"/>
              <a:gd name="T111" fmla="*/ 4 h 8"/>
              <a:gd name="T112" fmla="*/ 20 w 20"/>
              <a:gd name="T113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" h="8">
                <a:moveTo>
                  <a:pt x="20" y="2"/>
                </a:moveTo>
                <a:cubicBezTo>
                  <a:pt x="19" y="2"/>
                  <a:pt x="19" y="3"/>
                  <a:pt x="19" y="2"/>
                </a:cubicBezTo>
                <a:cubicBezTo>
                  <a:pt x="18" y="2"/>
                  <a:pt x="19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10" y="1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2"/>
                  <a:pt x="7" y="2"/>
                </a:cubicBezTo>
                <a:cubicBezTo>
                  <a:pt x="7" y="3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6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2" y="7"/>
                  <a:pt x="3" y="7"/>
                </a:cubicBezTo>
                <a:cubicBezTo>
                  <a:pt x="3" y="8"/>
                  <a:pt x="3" y="7"/>
                  <a:pt x="4" y="7"/>
                </a:cubicBezTo>
                <a:cubicBezTo>
                  <a:pt x="5" y="8"/>
                  <a:pt x="5" y="7"/>
                  <a:pt x="6" y="7"/>
                </a:cubicBezTo>
                <a:cubicBezTo>
                  <a:pt x="6" y="7"/>
                  <a:pt x="7" y="8"/>
                  <a:pt x="8" y="8"/>
                </a:cubicBezTo>
                <a:cubicBezTo>
                  <a:pt x="8" y="8"/>
                  <a:pt x="8" y="7"/>
                  <a:pt x="9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3" y="7"/>
                  <a:pt x="13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8" y="6"/>
                  <a:pt x="18" y="6"/>
                  <a:pt x="18" y="5"/>
                </a:cubicBezTo>
                <a:cubicBezTo>
                  <a:pt x="18" y="5"/>
                  <a:pt x="19" y="4"/>
                  <a:pt x="19" y="4"/>
                </a:cubicBezTo>
                <a:cubicBezTo>
                  <a:pt x="19" y="4"/>
                  <a:pt x="20" y="4"/>
                  <a:pt x="20" y="4"/>
                </a:cubicBezTo>
                <a:cubicBezTo>
                  <a:pt x="20" y="3"/>
                  <a:pt x="20" y="3"/>
                  <a:pt x="2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89" name="Freeform 367">
            <a:extLst>
              <a:ext uri="{FF2B5EF4-FFF2-40B4-BE49-F238E27FC236}">
                <a16:creationId xmlns:a16="http://schemas.microsoft.com/office/drawing/2014/main" id="{D37EB8C1-D3D3-5E4F-9EF7-8DF182D3CED4}"/>
              </a:ext>
            </a:extLst>
          </p:cNvPr>
          <p:cNvSpPr>
            <a:spLocks/>
          </p:cNvSpPr>
          <p:nvPr/>
        </p:nvSpPr>
        <p:spPr bwMode="auto">
          <a:xfrm>
            <a:off x="5398239" y="2185398"/>
            <a:ext cx="24727" cy="25926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0 w 2"/>
              <a:gd name="T5" fmla="*/ 1 h 2"/>
              <a:gd name="T6" fmla="*/ 1 w 2"/>
              <a:gd name="T7" fmla="*/ 1 h 2"/>
              <a:gd name="T8" fmla="*/ 1 w 2"/>
              <a:gd name="T9" fmla="*/ 2 h 2"/>
              <a:gd name="T10" fmla="*/ 2 w 2"/>
              <a:gd name="T11" fmla="*/ 2 h 2"/>
              <a:gd name="T12" fmla="*/ 2 w 2"/>
              <a:gd name="T13" fmla="*/ 1 h 2"/>
              <a:gd name="T14" fmla="*/ 2 w 2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0" name="Freeform 368">
            <a:extLst>
              <a:ext uri="{FF2B5EF4-FFF2-40B4-BE49-F238E27FC236}">
                <a16:creationId xmlns:a16="http://schemas.microsoft.com/office/drawing/2014/main" id="{48EF1D42-F6D3-6248-B466-454DE77FED44}"/>
              </a:ext>
            </a:extLst>
          </p:cNvPr>
          <p:cNvSpPr>
            <a:spLocks/>
          </p:cNvSpPr>
          <p:nvPr/>
        </p:nvSpPr>
        <p:spPr bwMode="auto">
          <a:xfrm>
            <a:off x="5991682" y="27650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1" name="Freeform 369">
            <a:extLst>
              <a:ext uri="{FF2B5EF4-FFF2-40B4-BE49-F238E27FC236}">
                <a16:creationId xmlns:a16="http://schemas.microsoft.com/office/drawing/2014/main" id="{7C78CAFF-C20A-C34E-864C-5CE984C5E863}"/>
              </a:ext>
            </a:extLst>
          </p:cNvPr>
          <p:cNvSpPr>
            <a:spLocks/>
          </p:cNvSpPr>
          <p:nvPr/>
        </p:nvSpPr>
        <p:spPr bwMode="auto">
          <a:xfrm>
            <a:off x="5980269" y="2728000"/>
            <a:ext cx="102711" cy="37038"/>
          </a:xfrm>
          <a:custGeom>
            <a:avLst/>
            <a:gdLst>
              <a:gd name="T0" fmla="*/ 7 w 8"/>
              <a:gd name="T1" fmla="*/ 0 h 3"/>
              <a:gd name="T2" fmla="*/ 7 w 8"/>
              <a:gd name="T3" fmla="*/ 0 h 3"/>
              <a:gd name="T4" fmla="*/ 6 w 8"/>
              <a:gd name="T5" fmla="*/ 0 h 3"/>
              <a:gd name="T6" fmla="*/ 6 w 8"/>
              <a:gd name="T7" fmla="*/ 1 h 3"/>
              <a:gd name="T8" fmla="*/ 5 w 8"/>
              <a:gd name="T9" fmla="*/ 0 h 3"/>
              <a:gd name="T10" fmla="*/ 5 w 8"/>
              <a:gd name="T11" fmla="*/ 0 h 3"/>
              <a:gd name="T12" fmla="*/ 4 w 8"/>
              <a:gd name="T13" fmla="*/ 1 h 3"/>
              <a:gd name="T14" fmla="*/ 3 w 8"/>
              <a:gd name="T15" fmla="*/ 1 h 3"/>
              <a:gd name="T16" fmla="*/ 2 w 8"/>
              <a:gd name="T17" fmla="*/ 1 h 3"/>
              <a:gd name="T18" fmla="*/ 2 w 8"/>
              <a:gd name="T19" fmla="*/ 1 h 3"/>
              <a:gd name="T20" fmla="*/ 1 w 8"/>
              <a:gd name="T21" fmla="*/ 1 h 3"/>
              <a:gd name="T22" fmla="*/ 0 w 8"/>
              <a:gd name="T23" fmla="*/ 1 h 3"/>
              <a:gd name="T24" fmla="*/ 1 w 8"/>
              <a:gd name="T25" fmla="*/ 2 h 3"/>
              <a:gd name="T26" fmla="*/ 1 w 8"/>
              <a:gd name="T27" fmla="*/ 3 h 3"/>
              <a:gd name="T28" fmla="*/ 2 w 8"/>
              <a:gd name="T29" fmla="*/ 3 h 3"/>
              <a:gd name="T30" fmla="*/ 3 w 8"/>
              <a:gd name="T31" fmla="*/ 3 h 3"/>
              <a:gd name="T32" fmla="*/ 4 w 8"/>
              <a:gd name="T33" fmla="*/ 2 h 3"/>
              <a:gd name="T34" fmla="*/ 5 w 8"/>
              <a:gd name="T35" fmla="*/ 2 h 3"/>
              <a:gd name="T36" fmla="*/ 5 w 8"/>
              <a:gd name="T37" fmla="*/ 2 h 3"/>
              <a:gd name="T38" fmla="*/ 6 w 8"/>
              <a:gd name="T39" fmla="*/ 2 h 3"/>
              <a:gd name="T40" fmla="*/ 7 w 8"/>
              <a:gd name="T41" fmla="*/ 2 h 3"/>
              <a:gd name="T42" fmla="*/ 7 w 8"/>
              <a:gd name="T43" fmla="*/ 1 h 3"/>
              <a:gd name="T44" fmla="*/ 8 w 8"/>
              <a:gd name="T45" fmla="*/ 1 h 3"/>
              <a:gd name="T46" fmla="*/ 7 w 8"/>
              <a:gd name="T4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3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2" name="Freeform 370">
            <a:extLst>
              <a:ext uri="{FF2B5EF4-FFF2-40B4-BE49-F238E27FC236}">
                <a16:creationId xmlns:a16="http://schemas.microsoft.com/office/drawing/2014/main" id="{0B1C91BD-64B3-9942-A31F-3F79765C5307}"/>
              </a:ext>
            </a:extLst>
          </p:cNvPr>
          <p:cNvSpPr>
            <a:spLocks/>
          </p:cNvSpPr>
          <p:nvPr/>
        </p:nvSpPr>
        <p:spPr bwMode="auto">
          <a:xfrm>
            <a:off x="5902284" y="2400216"/>
            <a:ext cx="38041" cy="37038"/>
          </a:xfrm>
          <a:custGeom>
            <a:avLst/>
            <a:gdLst>
              <a:gd name="T0" fmla="*/ 1 w 3"/>
              <a:gd name="T1" fmla="*/ 2 h 3"/>
              <a:gd name="T2" fmla="*/ 1 w 3"/>
              <a:gd name="T3" fmla="*/ 3 h 3"/>
              <a:gd name="T4" fmla="*/ 2 w 3"/>
              <a:gd name="T5" fmla="*/ 3 h 3"/>
              <a:gd name="T6" fmla="*/ 2 w 3"/>
              <a:gd name="T7" fmla="*/ 2 h 3"/>
              <a:gd name="T8" fmla="*/ 2 w 3"/>
              <a:gd name="T9" fmla="*/ 2 h 3"/>
              <a:gd name="T10" fmla="*/ 3 w 3"/>
              <a:gd name="T11" fmla="*/ 1 h 3"/>
              <a:gd name="T12" fmla="*/ 3 w 3"/>
              <a:gd name="T13" fmla="*/ 0 h 3"/>
              <a:gd name="T14" fmla="*/ 2 w 3"/>
              <a:gd name="T15" fmla="*/ 0 h 3"/>
              <a:gd name="T16" fmla="*/ 2 w 3"/>
              <a:gd name="T17" fmla="*/ 1 h 3"/>
              <a:gd name="T18" fmla="*/ 1 w 3"/>
              <a:gd name="T19" fmla="*/ 1 h 3"/>
              <a:gd name="T20" fmla="*/ 0 w 3"/>
              <a:gd name="T21" fmla="*/ 1 h 3"/>
              <a:gd name="T22" fmla="*/ 0 w 3"/>
              <a:gd name="T23" fmla="*/ 2 h 3"/>
              <a:gd name="T24" fmla="*/ 1 w 3"/>
              <a:gd name="T2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3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3" name="Freeform 371">
            <a:extLst>
              <a:ext uri="{FF2B5EF4-FFF2-40B4-BE49-F238E27FC236}">
                <a16:creationId xmlns:a16="http://schemas.microsoft.com/office/drawing/2014/main" id="{8482A89E-0B7E-D34F-8A27-9E077452BB32}"/>
              </a:ext>
            </a:extLst>
          </p:cNvPr>
          <p:cNvSpPr>
            <a:spLocks/>
          </p:cNvSpPr>
          <p:nvPr/>
        </p:nvSpPr>
        <p:spPr bwMode="auto">
          <a:xfrm>
            <a:off x="5902284" y="2437254"/>
            <a:ext cx="24727" cy="12964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1 w 2"/>
              <a:gd name="T5" fmla="*/ 1 h 1"/>
              <a:gd name="T6" fmla="*/ 1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1 h 1"/>
              <a:gd name="T14" fmla="*/ 0 w 2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4" name="Freeform 372">
            <a:extLst>
              <a:ext uri="{FF2B5EF4-FFF2-40B4-BE49-F238E27FC236}">
                <a16:creationId xmlns:a16="http://schemas.microsoft.com/office/drawing/2014/main" id="{C707BE8F-DF57-A942-B4B2-242D657849C3}"/>
              </a:ext>
            </a:extLst>
          </p:cNvPr>
          <p:cNvSpPr>
            <a:spLocks/>
          </p:cNvSpPr>
          <p:nvPr/>
        </p:nvSpPr>
        <p:spPr bwMode="auto">
          <a:xfrm>
            <a:off x="6160964" y="2337252"/>
            <a:ext cx="154067" cy="88890"/>
          </a:xfrm>
          <a:custGeom>
            <a:avLst/>
            <a:gdLst>
              <a:gd name="T0" fmla="*/ 1 w 12"/>
              <a:gd name="T1" fmla="*/ 5 h 7"/>
              <a:gd name="T2" fmla="*/ 1 w 12"/>
              <a:gd name="T3" fmla="*/ 5 h 7"/>
              <a:gd name="T4" fmla="*/ 1 w 12"/>
              <a:gd name="T5" fmla="*/ 5 h 7"/>
              <a:gd name="T6" fmla="*/ 2 w 12"/>
              <a:gd name="T7" fmla="*/ 5 h 7"/>
              <a:gd name="T8" fmla="*/ 3 w 12"/>
              <a:gd name="T9" fmla="*/ 5 h 7"/>
              <a:gd name="T10" fmla="*/ 4 w 12"/>
              <a:gd name="T11" fmla="*/ 5 h 7"/>
              <a:gd name="T12" fmla="*/ 5 w 12"/>
              <a:gd name="T13" fmla="*/ 5 h 7"/>
              <a:gd name="T14" fmla="*/ 7 w 12"/>
              <a:gd name="T15" fmla="*/ 6 h 7"/>
              <a:gd name="T16" fmla="*/ 8 w 12"/>
              <a:gd name="T17" fmla="*/ 7 h 7"/>
              <a:gd name="T18" fmla="*/ 10 w 12"/>
              <a:gd name="T19" fmla="*/ 7 h 7"/>
              <a:gd name="T20" fmla="*/ 10 w 12"/>
              <a:gd name="T21" fmla="*/ 7 h 7"/>
              <a:gd name="T22" fmla="*/ 11 w 12"/>
              <a:gd name="T23" fmla="*/ 7 h 7"/>
              <a:gd name="T24" fmla="*/ 12 w 12"/>
              <a:gd name="T25" fmla="*/ 7 h 7"/>
              <a:gd name="T26" fmla="*/ 12 w 12"/>
              <a:gd name="T27" fmla="*/ 7 h 7"/>
              <a:gd name="T28" fmla="*/ 12 w 12"/>
              <a:gd name="T29" fmla="*/ 6 h 7"/>
              <a:gd name="T30" fmla="*/ 12 w 12"/>
              <a:gd name="T31" fmla="*/ 5 h 7"/>
              <a:gd name="T32" fmla="*/ 11 w 12"/>
              <a:gd name="T33" fmla="*/ 4 h 7"/>
              <a:gd name="T34" fmla="*/ 12 w 12"/>
              <a:gd name="T35" fmla="*/ 2 h 7"/>
              <a:gd name="T36" fmla="*/ 11 w 12"/>
              <a:gd name="T37" fmla="*/ 1 h 7"/>
              <a:gd name="T38" fmla="*/ 9 w 12"/>
              <a:gd name="T39" fmla="*/ 2 h 7"/>
              <a:gd name="T40" fmla="*/ 9 w 12"/>
              <a:gd name="T41" fmla="*/ 1 h 7"/>
              <a:gd name="T42" fmla="*/ 8 w 12"/>
              <a:gd name="T43" fmla="*/ 0 h 7"/>
              <a:gd name="T44" fmla="*/ 7 w 12"/>
              <a:gd name="T45" fmla="*/ 0 h 7"/>
              <a:gd name="T46" fmla="*/ 7 w 12"/>
              <a:gd name="T47" fmla="*/ 0 h 7"/>
              <a:gd name="T48" fmla="*/ 7 w 12"/>
              <a:gd name="T49" fmla="*/ 1 h 7"/>
              <a:gd name="T50" fmla="*/ 7 w 12"/>
              <a:gd name="T51" fmla="*/ 2 h 7"/>
              <a:gd name="T52" fmla="*/ 6 w 12"/>
              <a:gd name="T53" fmla="*/ 2 h 7"/>
              <a:gd name="T54" fmla="*/ 5 w 12"/>
              <a:gd name="T55" fmla="*/ 3 h 7"/>
              <a:gd name="T56" fmla="*/ 4 w 12"/>
              <a:gd name="T57" fmla="*/ 2 h 7"/>
              <a:gd name="T58" fmla="*/ 4 w 12"/>
              <a:gd name="T59" fmla="*/ 1 h 7"/>
              <a:gd name="T60" fmla="*/ 3 w 12"/>
              <a:gd name="T61" fmla="*/ 1 h 7"/>
              <a:gd name="T62" fmla="*/ 2 w 12"/>
              <a:gd name="T63" fmla="*/ 1 h 7"/>
              <a:gd name="T64" fmla="*/ 1 w 12"/>
              <a:gd name="T65" fmla="*/ 2 h 7"/>
              <a:gd name="T66" fmla="*/ 0 w 12"/>
              <a:gd name="T67" fmla="*/ 3 h 7"/>
              <a:gd name="T68" fmla="*/ 0 w 12"/>
              <a:gd name="T69" fmla="*/ 4 h 7"/>
              <a:gd name="T70" fmla="*/ 1 w 12"/>
              <a:gd name="T71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" h="7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7" y="6"/>
                </a:cubicBezTo>
                <a:cubicBezTo>
                  <a:pt x="7" y="6"/>
                  <a:pt x="7" y="6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0" y="7"/>
                  <a:pt x="11" y="7"/>
                </a:cubicBezTo>
                <a:cubicBezTo>
                  <a:pt x="11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3"/>
                  <a:pt x="12" y="3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1"/>
                  <a:pt x="7" y="1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2"/>
                  <a:pt x="5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1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5"/>
                  <a:pt x="1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5" name="Freeform 373">
            <a:extLst>
              <a:ext uri="{FF2B5EF4-FFF2-40B4-BE49-F238E27FC236}">
                <a16:creationId xmlns:a16="http://schemas.microsoft.com/office/drawing/2014/main" id="{31C0C175-A312-664B-BE87-E760ED79B9C4}"/>
              </a:ext>
            </a:extLst>
          </p:cNvPr>
          <p:cNvSpPr>
            <a:spLocks/>
          </p:cNvSpPr>
          <p:nvPr/>
        </p:nvSpPr>
        <p:spPr bwMode="auto">
          <a:xfrm>
            <a:off x="5991682" y="2450217"/>
            <a:ext cx="285309" cy="201856"/>
          </a:xfrm>
          <a:custGeom>
            <a:avLst/>
            <a:gdLst>
              <a:gd name="T0" fmla="*/ 20 w 22"/>
              <a:gd name="T1" fmla="*/ 15 h 16"/>
              <a:gd name="T2" fmla="*/ 20 w 22"/>
              <a:gd name="T3" fmla="*/ 15 h 16"/>
              <a:gd name="T4" fmla="*/ 19 w 22"/>
              <a:gd name="T5" fmla="*/ 13 h 16"/>
              <a:gd name="T6" fmla="*/ 20 w 22"/>
              <a:gd name="T7" fmla="*/ 13 h 16"/>
              <a:gd name="T8" fmla="*/ 21 w 22"/>
              <a:gd name="T9" fmla="*/ 12 h 16"/>
              <a:gd name="T10" fmla="*/ 22 w 22"/>
              <a:gd name="T11" fmla="*/ 11 h 16"/>
              <a:gd name="T12" fmla="*/ 21 w 22"/>
              <a:gd name="T13" fmla="*/ 10 h 16"/>
              <a:gd name="T14" fmla="*/ 20 w 22"/>
              <a:gd name="T15" fmla="*/ 9 h 16"/>
              <a:gd name="T16" fmla="*/ 20 w 22"/>
              <a:gd name="T17" fmla="*/ 7 h 16"/>
              <a:gd name="T18" fmla="*/ 20 w 22"/>
              <a:gd name="T19" fmla="*/ 7 h 16"/>
              <a:gd name="T20" fmla="*/ 20 w 22"/>
              <a:gd name="T21" fmla="*/ 6 h 16"/>
              <a:gd name="T22" fmla="*/ 21 w 22"/>
              <a:gd name="T23" fmla="*/ 6 h 16"/>
              <a:gd name="T24" fmla="*/ 21 w 22"/>
              <a:gd name="T25" fmla="*/ 5 h 16"/>
              <a:gd name="T26" fmla="*/ 20 w 22"/>
              <a:gd name="T27" fmla="*/ 4 h 16"/>
              <a:gd name="T28" fmla="*/ 20 w 22"/>
              <a:gd name="T29" fmla="*/ 3 h 16"/>
              <a:gd name="T30" fmla="*/ 20 w 22"/>
              <a:gd name="T31" fmla="*/ 2 h 16"/>
              <a:gd name="T32" fmla="*/ 19 w 22"/>
              <a:gd name="T33" fmla="*/ 2 h 16"/>
              <a:gd name="T34" fmla="*/ 18 w 22"/>
              <a:gd name="T35" fmla="*/ 2 h 16"/>
              <a:gd name="T36" fmla="*/ 17 w 22"/>
              <a:gd name="T37" fmla="*/ 2 h 16"/>
              <a:gd name="T38" fmla="*/ 15 w 22"/>
              <a:gd name="T39" fmla="*/ 2 h 16"/>
              <a:gd name="T40" fmla="*/ 14 w 22"/>
              <a:gd name="T41" fmla="*/ 1 h 16"/>
              <a:gd name="T42" fmla="*/ 14 w 22"/>
              <a:gd name="T43" fmla="*/ 1 h 16"/>
              <a:gd name="T44" fmla="*/ 13 w 22"/>
              <a:gd name="T45" fmla="*/ 1 h 16"/>
              <a:gd name="T46" fmla="*/ 12 w 22"/>
              <a:gd name="T47" fmla="*/ 1 h 16"/>
              <a:gd name="T48" fmla="*/ 11 w 22"/>
              <a:gd name="T49" fmla="*/ 1 h 16"/>
              <a:gd name="T50" fmla="*/ 11 w 22"/>
              <a:gd name="T51" fmla="*/ 0 h 16"/>
              <a:gd name="T52" fmla="*/ 10 w 22"/>
              <a:gd name="T53" fmla="*/ 1 h 16"/>
              <a:gd name="T54" fmla="*/ 9 w 22"/>
              <a:gd name="T55" fmla="*/ 1 h 16"/>
              <a:gd name="T56" fmla="*/ 9 w 22"/>
              <a:gd name="T57" fmla="*/ 1 h 16"/>
              <a:gd name="T58" fmla="*/ 9 w 22"/>
              <a:gd name="T59" fmla="*/ 0 h 16"/>
              <a:gd name="T60" fmla="*/ 8 w 22"/>
              <a:gd name="T61" fmla="*/ 0 h 16"/>
              <a:gd name="T62" fmla="*/ 7 w 22"/>
              <a:gd name="T63" fmla="*/ 0 h 16"/>
              <a:gd name="T64" fmla="*/ 5 w 22"/>
              <a:gd name="T65" fmla="*/ 0 h 16"/>
              <a:gd name="T66" fmla="*/ 5 w 22"/>
              <a:gd name="T67" fmla="*/ 0 h 16"/>
              <a:gd name="T68" fmla="*/ 4 w 22"/>
              <a:gd name="T69" fmla="*/ 1 h 16"/>
              <a:gd name="T70" fmla="*/ 3 w 22"/>
              <a:gd name="T71" fmla="*/ 1 h 16"/>
              <a:gd name="T72" fmla="*/ 1 w 22"/>
              <a:gd name="T73" fmla="*/ 1 h 16"/>
              <a:gd name="T74" fmla="*/ 1 w 22"/>
              <a:gd name="T75" fmla="*/ 2 h 16"/>
              <a:gd name="T76" fmla="*/ 0 w 22"/>
              <a:gd name="T77" fmla="*/ 2 h 16"/>
              <a:gd name="T78" fmla="*/ 0 w 22"/>
              <a:gd name="T79" fmla="*/ 2 h 16"/>
              <a:gd name="T80" fmla="*/ 0 w 22"/>
              <a:gd name="T81" fmla="*/ 3 h 16"/>
              <a:gd name="T82" fmla="*/ 1 w 22"/>
              <a:gd name="T83" fmla="*/ 4 h 16"/>
              <a:gd name="T84" fmla="*/ 0 w 22"/>
              <a:gd name="T85" fmla="*/ 5 h 16"/>
              <a:gd name="T86" fmla="*/ 1 w 22"/>
              <a:gd name="T87" fmla="*/ 6 h 16"/>
              <a:gd name="T88" fmla="*/ 1 w 22"/>
              <a:gd name="T89" fmla="*/ 7 h 16"/>
              <a:gd name="T90" fmla="*/ 1 w 22"/>
              <a:gd name="T91" fmla="*/ 8 h 16"/>
              <a:gd name="T92" fmla="*/ 2 w 22"/>
              <a:gd name="T93" fmla="*/ 9 h 16"/>
              <a:gd name="T94" fmla="*/ 2 w 22"/>
              <a:gd name="T95" fmla="*/ 10 h 16"/>
              <a:gd name="T96" fmla="*/ 2 w 22"/>
              <a:gd name="T97" fmla="*/ 10 h 16"/>
              <a:gd name="T98" fmla="*/ 2 w 22"/>
              <a:gd name="T99" fmla="*/ 10 h 16"/>
              <a:gd name="T100" fmla="*/ 3 w 22"/>
              <a:gd name="T101" fmla="*/ 10 h 16"/>
              <a:gd name="T102" fmla="*/ 4 w 22"/>
              <a:gd name="T103" fmla="*/ 11 h 16"/>
              <a:gd name="T104" fmla="*/ 5 w 22"/>
              <a:gd name="T105" fmla="*/ 12 h 16"/>
              <a:gd name="T106" fmla="*/ 6 w 22"/>
              <a:gd name="T107" fmla="*/ 12 h 16"/>
              <a:gd name="T108" fmla="*/ 7 w 22"/>
              <a:gd name="T109" fmla="*/ 13 h 16"/>
              <a:gd name="T110" fmla="*/ 9 w 22"/>
              <a:gd name="T111" fmla="*/ 14 h 16"/>
              <a:gd name="T112" fmla="*/ 10 w 22"/>
              <a:gd name="T113" fmla="*/ 14 h 16"/>
              <a:gd name="T114" fmla="*/ 19 w 22"/>
              <a:gd name="T115" fmla="*/ 16 h 16"/>
              <a:gd name="T116" fmla="*/ 20 w 22"/>
              <a:gd name="T117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" h="16">
                <a:moveTo>
                  <a:pt x="20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19" y="14"/>
                  <a:pt x="19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2" y="11"/>
                  <a:pt x="22" y="11"/>
                </a:cubicBezTo>
                <a:cubicBezTo>
                  <a:pt x="22" y="11"/>
                  <a:pt x="22" y="10"/>
                  <a:pt x="21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8"/>
                  <a:pt x="21" y="8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5" y="3"/>
                  <a:pt x="15" y="2"/>
                </a:cubicBezTo>
                <a:cubicBezTo>
                  <a:pt x="15" y="2"/>
                  <a:pt x="15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4"/>
                  <a:pt x="1" y="4"/>
                </a:cubicBezTo>
                <a:cubicBezTo>
                  <a:pt x="0" y="5"/>
                  <a:pt x="0" y="4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1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11"/>
                  <a:pt x="4" y="11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3"/>
                </a:cubicBezTo>
                <a:cubicBezTo>
                  <a:pt x="8" y="13"/>
                  <a:pt x="8" y="13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20" y="1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6" name="Freeform 374">
            <a:extLst>
              <a:ext uri="{FF2B5EF4-FFF2-40B4-BE49-F238E27FC236}">
                <a16:creationId xmlns:a16="http://schemas.microsoft.com/office/drawing/2014/main" id="{3C45A9E9-9922-E942-B8E9-0E022FD83ADC}"/>
              </a:ext>
            </a:extLst>
          </p:cNvPr>
          <p:cNvSpPr>
            <a:spLocks/>
          </p:cNvSpPr>
          <p:nvPr/>
        </p:nvSpPr>
        <p:spPr bwMode="auto">
          <a:xfrm>
            <a:off x="5668332" y="2565034"/>
            <a:ext cx="104614" cy="37038"/>
          </a:xfrm>
          <a:custGeom>
            <a:avLst/>
            <a:gdLst>
              <a:gd name="T0" fmla="*/ 8 w 8"/>
              <a:gd name="T1" fmla="*/ 2 h 3"/>
              <a:gd name="T2" fmla="*/ 8 w 8"/>
              <a:gd name="T3" fmla="*/ 1 h 3"/>
              <a:gd name="T4" fmla="*/ 8 w 8"/>
              <a:gd name="T5" fmla="*/ 1 h 3"/>
              <a:gd name="T6" fmla="*/ 8 w 8"/>
              <a:gd name="T7" fmla="*/ 1 h 3"/>
              <a:gd name="T8" fmla="*/ 6 w 8"/>
              <a:gd name="T9" fmla="*/ 0 h 3"/>
              <a:gd name="T10" fmla="*/ 5 w 8"/>
              <a:gd name="T11" fmla="*/ 0 h 3"/>
              <a:gd name="T12" fmla="*/ 4 w 8"/>
              <a:gd name="T13" fmla="*/ 0 h 3"/>
              <a:gd name="T14" fmla="*/ 3 w 8"/>
              <a:gd name="T15" fmla="*/ 0 h 3"/>
              <a:gd name="T16" fmla="*/ 3 w 8"/>
              <a:gd name="T17" fmla="*/ 0 h 3"/>
              <a:gd name="T18" fmla="*/ 2 w 8"/>
              <a:gd name="T19" fmla="*/ 0 h 3"/>
              <a:gd name="T20" fmla="*/ 1 w 8"/>
              <a:gd name="T21" fmla="*/ 0 h 3"/>
              <a:gd name="T22" fmla="*/ 0 w 8"/>
              <a:gd name="T23" fmla="*/ 1 h 3"/>
              <a:gd name="T24" fmla="*/ 0 w 8"/>
              <a:gd name="T25" fmla="*/ 1 h 3"/>
              <a:gd name="T26" fmla="*/ 0 w 8"/>
              <a:gd name="T27" fmla="*/ 2 h 3"/>
              <a:gd name="T28" fmla="*/ 1 w 8"/>
              <a:gd name="T29" fmla="*/ 2 h 3"/>
              <a:gd name="T30" fmla="*/ 2 w 8"/>
              <a:gd name="T31" fmla="*/ 3 h 3"/>
              <a:gd name="T32" fmla="*/ 4 w 8"/>
              <a:gd name="T33" fmla="*/ 3 h 3"/>
              <a:gd name="T34" fmla="*/ 6 w 8"/>
              <a:gd name="T35" fmla="*/ 3 h 3"/>
              <a:gd name="T36" fmla="*/ 8 w 8"/>
              <a:gd name="T37" fmla="*/ 3 h 3"/>
              <a:gd name="T38" fmla="*/ 8 w 8"/>
              <a:gd name="T39" fmla="*/ 3 h 3"/>
              <a:gd name="T40" fmla="*/ 8 w 8"/>
              <a:gd name="T4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" h="3">
                <a:moveTo>
                  <a:pt x="8" y="2"/>
                </a:moveTo>
                <a:cubicBezTo>
                  <a:pt x="8" y="2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3"/>
                </a:cubicBezTo>
                <a:cubicBezTo>
                  <a:pt x="3" y="3"/>
                  <a:pt x="3" y="3"/>
                  <a:pt x="4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7" name="Freeform 375">
            <a:extLst>
              <a:ext uri="{FF2B5EF4-FFF2-40B4-BE49-F238E27FC236}">
                <a16:creationId xmlns:a16="http://schemas.microsoft.com/office/drawing/2014/main" id="{47313629-C34C-4541-BDCB-91298E15B567}"/>
              </a:ext>
            </a:extLst>
          </p:cNvPr>
          <p:cNvSpPr>
            <a:spLocks/>
          </p:cNvSpPr>
          <p:nvPr/>
        </p:nvSpPr>
        <p:spPr bwMode="auto">
          <a:xfrm>
            <a:off x="5810985" y="2350216"/>
            <a:ext cx="77985" cy="100002"/>
          </a:xfrm>
          <a:custGeom>
            <a:avLst/>
            <a:gdLst>
              <a:gd name="T0" fmla="*/ 2 w 6"/>
              <a:gd name="T1" fmla="*/ 8 h 8"/>
              <a:gd name="T2" fmla="*/ 2 w 6"/>
              <a:gd name="T3" fmla="*/ 8 h 8"/>
              <a:gd name="T4" fmla="*/ 3 w 6"/>
              <a:gd name="T5" fmla="*/ 8 h 8"/>
              <a:gd name="T6" fmla="*/ 3 w 6"/>
              <a:gd name="T7" fmla="*/ 8 h 8"/>
              <a:gd name="T8" fmla="*/ 4 w 6"/>
              <a:gd name="T9" fmla="*/ 7 h 8"/>
              <a:gd name="T10" fmla="*/ 4 w 6"/>
              <a:gd name="T11" fmla="*/ 7 h 8"/>
              <a:gd name="T12" fmla="*/ 4 w 6"/>
              <a:gd name="T13" fmla="*/ 6 h 8"/>
              <a:gd name="T14" fmla="*/ 4 w 6"/>
              <a:gd name="T15" fmla="*/ 6 h 8"/>
              <a:gd name="T16" fmla="*/ 4 w 6"/>
              <a:gd name="T17" fmla="*/ 5 h 8"/>
              <a:gd name="T18" fmla="*/ 4 w 6"/>
              <a:gd name="T19" fmla="*/ 5 h 8"/>
              <a:gd name="T20" fmla="*/ 5 w 6"/>
              <a:gd name="T21" fmla="*/ 4 h 8"/>
              <a:gd name="T22" fmla="*/ 6 w 6"/>
              <a:gd name="T23" fmla="*/ 4 h 8"/>
              <a:gd name="T24" fmla="*/ 6 w 6"/>
              <a:gd name="T25" fmla="*/ 3 h 8"/>
              <a:gd name="T26" fmla="*/ 5 w 6"/>
              <a:gd name="T27" fmla="*/ 3 h 8"/>
              <a:gd name="T28" fmla="*/ 5 w 6"/>
              <a:gd name="T29" fmla="*/ 2 h 8"/>
              <a:gd name="T30" fmla="*/ 5 w 6"/>
              <a:gd name="T31" fmla="*/ 1 h 8"/>
              <a:gd name="T32" fmla="*/ 5 w 6"/>
              <a:gd name="T33" fmla="*/ 0 h 8"/>
              <a:gd name="T34" fmla="*/ 5 w 6"/>
              <a:gd name="T35" fmla="*/ 0 h 8"/>
              <a:gd name="T36" fmla="*/ 4 w 6"/>
              <a:gd name="T37" fmla="*/ 1 h 8"/>
              <a:gd name="T38" fmla="*/ 3 w 6"/>
              <a:gd name="T39" fmla="*/ 1 h 8"/>
              <a:gd name="T40" fmla="*/ 2 w 6"/>
              <a:gd name="T41" fmla="*/ 1 h 8"/>
              <a:gd name="T42" fmla="*/ 1 w 6"/>
              <a:gd name="T43" fmla="*/ 2 h 8"/>
              <a:gd name="T44" fmla="*/ 0 w 6"/>
              <a:gd name="T45" fmla="*/ 3 h 8"/>
              <a:gd name="T46" fmla="*/ 0 w 6"/>
              <a:gd name="T47" fmla="*/ 4 h 8"/>
              <a:gd name="T48" fmla="*/ 0 w 6"/>
              <a:gd name="T49" fmla="*/ 5 h 8"/>
              <a:gd name="T50" fmla="*/ 1 w 6"/>
              <a:gd name="T51" fmla="*/ 6 h 8"/>
              <a:gd name="T52" fmla="*/ 1 w 6"/>
              <a:gd name="T53" fmla="*/ 7 h 8"/>
              <a:gd name="T54" fmla="*/ 2 w 6"/>
              <a:gd name="T5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" h="8"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6"/>
                  <a:pt x="3" y="6"/>
                  <a:pt x="4" y="6"/>
                </a:cubicBezTo>
                <a:cubicBezTo>
                  <a:pt x="4" y="5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2" y="7"/>
                  <a:pt x="2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8" name="Freeform 376">
            <a:extLst>
              <a:ext uri="{FF2B5EF4-FFF2-40B4-BE49-F238E27FC236}">
                <a16:creationId xmlns:a16="http://schemas.microsoft.com/office/drawing/2014/main" id="{489CE9DB-C53F-C244-BE2B-E838E271FE55}"/>
              </a:ext>
            </a:extLst>
          </p:cNvPr>
          <p:cNvSpPr>
            <a:spLocks/>
          </p:cNvSpPr>
          <p:nvPr/>
        </p:nvSpPr>
        <p:spPr bwMode="auto">
          <a:xfrm>
            <a:off x="6121022" y="2840964"/>
            <a:ext cx="64670" cy="62964"/>
          </a:xfrm>
          <a:custGeom>
            <a:avLst/>
            <a:gdLst>
              <a:gd name="T0" fmla="*/ 5 w 5"/>
              <a:gd name="T1" fmla="*/ 2 h 5"/>
              <a:gd name="T2" fmla="*/ 4 w 5"/>
              <a:gd name="T3" fmla="*/ 1 h 5"/>
              <a:gd name="T4" fmla="*/ 4 w 5"/>
              <a:gd name="T5" fmla="*/ 0 h 5"/>
              <a:gd name="T6" fmla="*/ 4 w 5"/>
              <a:gd name="T7" fmla="*/ 0 h 5"/>
              <a:gd name="T8" fmla="*/ 3 w 5"/>
              <a:gd name="T9" fmla="*/ 1 h 5"/>
              <a:gd name="T10" fmla="*/ 2 w 5"/>
              <a:gd name="T11" fmla="*/ 1 h 5"/>
              <a:gd name="T12" fmla="*/ 1 w 5"/>
              <a:gd name="T13" fmla="*/ 2 h 5"/>
              <a:gd name="T14" fmla="*/ 0 w 5"/>
              <a:gd name="T15" fmla="*/ 3 h 5"/>
              <a:gd name="T16" fmla="*/ 0 w 5"/>
              <a:gd name="T17" fmla="*/ 3 h 5"/>
              <a:gd name="T18" fmla="*/ 1 w 5"/>
              <a:gd name="T19" fmla="*/ 4 h 5"/>
              <a:gd name="T20" fmla="*/ 3 w 5"/>
              <a:gd name="T21" fmla="*/ 4 h 5"/>
              <a:gd name="T22" fmla="*/ 3 w 5"/>
              <a:gd name="T23" fmla="*/ 5 h 5"/>
              <a:gd name="T24" fmla="*/ 4 w 5"/>
              <a:gd name="T25" fmla="*/ 5 h 5"/>
              <a:gd name="T26" fmla="*/ 4 w 5"/>
              <a:gd name="T27" fmla="*/ 5 h 5"/>
              <a:gd name="T28" fmla="*/ 4 w 5"/>
              <a:gd name="T29" fmla="*/ 4 h 5"/>
              <a:gd name="T30" fmla="*/ 4 w 5"/>
              <a:gd name="T31" fmla="*/ 3 h 5"/>
              <a:gd name="T32" fmla="*/ 5 w 5"/>
              <a:gd name="T33" fmla="*/ 3 h 5"/>
              <a:gd name="T34" fmla="*/ 5 w 5"/>
              <a:gd name="T35" fmla="*/ 3 h 5"/>
              <a:gd name="T36" fmla="*/ 5 w 5"/>
              <a:gd name="T37" fmla="*/ 2 h 5"/>
              <a:gd name="T38" fmla="*/ 5 w 5"/>
              <a:gd name="T3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5">
                <a:moveTo>
                  <a:pt x="5" y="2"/>
                </a:moveTo>
                <a:cubicBezTo>
                  <a:pt x="5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4" y="2"/>
                  <a:pt x="5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9" name="Freeform 377">
            <a:extLst>
              <a:ext uri="{FF2B5EF4-FFF2-40B4-BE49-F238E27FC236}">
                <a16:creationId xmlns:a16="http://schemas.microsoft.com/office/drawing/2014/main" id="{1E0931F6-0FB9-A04B-9FE6-122A7D38D358}"/>
              </a:ext>
            </a:extLst>
          </p:cNvPr>
          <p:cNvSpPr>
            <a:spLocks/>
          </p:cNvSpPr>
          <p:nvPr/>
        </p:nvSpPr>
        <p:spPr bwMode="auto">
          <a:xfrm>
            <a:off x="6678325" y="32317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0" name="Freeform 378">
            <a:extLst>
              <a:ext uri="{FF2B5EF4-FFF2-40B4-BE49-F238E27FC236}">
                <a16:creationId xmlns:a16="http://schemas.microsoft.com/office/drawing/2014/main" id="{62525CBB-CD77-C740-B5C5-54D9E1546F78}"/>
              </a:ext>
            </a:extLst>
          </p:cNvPr>
          <p:cNvSpPr>
            <a:spLocks/>
          </p:cNvSpPr>
          <p:nvPr/>
        </p:nvSpPr>
        <p:spPr bwMode="auto">
          <a:xfrm>
            <a:off x="6678325" y="3144672"/>
            <a:ext cx="24727" cy="87039"/>
          </a:xfrm>
          <a:custGeom>
            <a:avLst/>
            <a:gdLst>
              <a:gd name="T0" fmla="*/ 2 w 2"/>
              <a:gd name="T1" fmla="*/ 3 h 7"/>
              <a:gd name="T2" fmla="*/ 2 w 2"/>
              <a:gd name="T3" fmla="*/ 2 h 7"/>
              <a:gd name="T4" fmla="*/ 2 w 2"/>
              <a:gd name="T5" fmla="*/ 1 h 7"/>
              <a:gd name="T6" fmla="*/ 2 w 2"/>
              <a:gd name="T7" fmla="*/ 0 h 7"/>
              <a:gd name="T8" fmla="*/ 1 w 2"/>
              <a:gd name="T9" fmla="*/ 0 h 7"/>
              <a:gd name="T10" fmla="*/ 1 w 2"/>
              <a:gd name="T11" fmla="*/ 1 h 7"/>
              <a:gd name="T12" fmla="*/ 1 w 2"/>
              <a:gd name="T13" fmla="*/ 2 h 7"/>
              <a:gd name="T14" fmla="*/ 1 w 2"/>
              <a:gd name="T15" fmla="*/ 4 h 7"/>
              <a:gd name="T16" fmla="*/ 1 w 2"/>
              <a:gd name="T17" fmla="*/ 5 h 7"/>
              <a:gd name="T18" fmla="*/ 1 w 2"/>
              <a:gd name="T19" fmla="*/ 6 h 7"/>
              <a:gd name="T20" fmla="*/ 0 w 2"/>
              <a:gd name="T21" fmla="*/ 7 h 7"/>
              <a:gd name="T22" fmla="*/ 2 w 2"/>
              <a:gd name="T23" fmla="*/ 7 h 7"/>
              <a:gd name="T24" fmla="*/ 2 w 2"/>
              <a:gd name="T25" fmla="*/ 6 h 7"/>
              <a:gd name="T26" fmla="*/ 2 w 2"/>
              <a:gd name="T27" fmla="*/ 5 h 7"/>
              <a:gd name="T28" fmla="*/ 2 w 2"/>
              <a:gd name="T29" fmla="*/ 4 h 7"/>
              <a:gd name="T30" fmla="*/ 2 w 2"/>
              <a:gd name="T3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" h="7">
                <a:moveTo>
                  <a:pt x="2" y="3"/>
                </a:move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4"/>
                  <a:pt x="2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1" name="Freeform 379">
            <a:extLst>
              <a:ext uri="{FF2B5EF4-FFF2-40B4-BE49-F238E27FC236}">
                <a16:creationId xmlns:a16="http://schemas.microsoft.com/office/drawing/2014/main" id="{2D6440E4-4475-2B46-986D-12A28FBED117}"/>
              </a:ext>
            </a:extLst>
          </p:cNvPr>
          <p:cNvSpPr>
            <a:spLocks/>
          </p:cNvSpPr>
          <p:nvPr/>
        </p:nvSpPr>
        <p:spPr bwMode="auto">
          <a:xfrm>
            <a:off x="10402558" y="4492842"/>
            <a:ext cx="39944" cy="25926"/>
          </a:xfrm>
          <a:custGeom>
            <a:avLst/>
            <a:gdLst>
              <a:gd name="T0" fmla="*/ 1 w 3"/>
              <a:gd name="T1" fmla="*/ 2 h 2"/>
              <a:gd name="T2" fmla="*/ 2 w 3"/>
              <a:gd name="T3" fmla="*/ 2 h 2"/>
              <a:gd name="T4" fmla="*/ 3 w 3"/>
              <a:gd name="T5" fmla="*/ 1 h 2"/>
              <a:gd name="T6" fmla="*/ 2 w 3"/>
              <a:gd name="T7" fmla="*/ 0 h 2"/>
              <a:gd name="T8" fmla="*/ 1 w 3"/>
              <a:gd name="T9" fmla="*/ 0 h 2"/>
              <a:gd name="T10" fmla="*/ 0 w 3"/>
              <a:gd name="T11" fmla="*/ 1 h 2"/>
              <a:gd name="T12" fmla="*/ 0 w 3"/>
              <a:gd name="T13" fmla="*/ 2 h 2"/>
              <a:gd name="T14" fmla="*/ 1 w 3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3" y="1"/>
                </a:cubicBezTo>
                <a:cubicBezTo>
                  <a:pt x="3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2" name="Freeform 380">
            <a:extLst>
              <a:ext uri="{FF2B5EF4-FFF2-40B4-BE49-F238E27FC236}">
                <a16:creationId xmlns:a16="http://schemas.microsoft.com/office/drawing/2014/main" id="{BC3CF969-CCCD-9649-AB88-A126F55B2A4F}"/>
              </a:ext>
            </a:extLst>
          </p:cNvPr>
          <p:cNvSpPr>
            <a:spLocks/>
          </p:cNvSpPr>
          <p:nvPr/>
        </p:nvSpPr>
        <p:spPr bwMode="auto">
          <a:xfrm>
            <a:off x="10507172" y="4518768"/>
            <a:ext cx="24727" cy="12964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2 w 2"/>
              <a:gd name="T5" fmla="*/ 1 h 1"/>
              <a:gd name="T6" fmla="*/ 1 w 2"/>
              <a:gd name="T7" fmla="*/ 0 h 1"/>
              <a:gd name="T8" fmla="*/ 0 w 2"/>
              <a:gd name="T9" fmla="*/ 0 h 1"/>
              <a:gd name="T10" fmla="*/ 0 w 2"/>
              <a:gd name="T11" fmla="*/ 1 h 1"/>
              <a:gd name="T12" fmla="*/ 1 w 2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3" name="Freeform 381">
            <a:extLst>
              <a:ext uri="{FF2B5EF4-FFF2-40B4-BE49-F238E27FC236}">
                <a16:creationId xmlns:a16="http://schemas.microsoft.com/office/drawing/2014/main" id="{0A490786-FA09-CD4C-9267-A721E1D07CFA}"/>
              </a:ext>
            </a:extLst>
          </p:cNvPr>
          <p:cNvSpPr>
            <a:spLocks/>
          </p:cNvSpPr>
          <p:nvPr/>
        </p:nvSpPr>
        <p:spPr bwMode="auto">
          <a:xfrm>
            <a:off x="10545213" y="4531732"/>
            <a:ext cx="39944" cy="37038"/>
          </a:xfrm>
          <a:custGeom>
            <a:avLst/>
            <a:gdLst>
              <a:gd name="T0" fmla="*/ 0 w 3"/>
              <a:gd name="T1" fmla="*/ 2 h 3"/>
              <a:gd name="T2" fmla="*/ 1 w 3"/>
              <a:gd name="T3" fmla="*/ 2 h 3"/>
              <a:gd name="T4" fmla="*/ 2 w 3"/>
              <a:gd name="T5" fmla="*/ 3 h 3"/>
              <a:gd name="T6" fmla="*/ 3 w 3"/>
              <a:gd name="T7" fmla="*/ 3 h 3"/>
              <a:gd name="T8" fmla="*/ 3 w 3"/>
              <a:gd name="T9" fmla="*/ 2 h 3"/>
              <a:gd name="T10" fmla="*/ 2 w 3"/>
              <a:gd name="T11" fmla="*/ 1 h 3"/>
              <a:gd name="T12" fmla="*/ 1 w 3"/>
              <a:gd name="T13" fmla="*/ 1 h 3"/>
              <a:gd name="T14" fmla="*/ 0 w 3"/>
              <a:gd name="T15" fmla="*/ 0 h 3"/>
              <a:gd name="T16" fmla="*/ 0 w 3"/>
              <a:gd name="T17" fmla="*/ 1 h 3"/>
              <a:gd name="T18" fmla="*/ 0 w 3"/>
              <a:gd name="T1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2" y="2"/>
                  <a:pt x="1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4" name="Freeform 382">
            <a:extLst>
              <a:ext uri="{FF2B5EF4-FFF2-40B4-BE49-F238E27FC236}">
                <a16:creationId xmlns:a16="http://schemas.microsoft.com/office/drawing/2014/main" id="{06D80B57-EB66-D14A-950C-BE04FCACA83F}"/>
              </a:ext>
            </a:extLst>
          </p:cNvPr>
          <p:cNvSpPr>
            <a:spLocks/>
          </p:cNvSpPr>
          <p:nvPr/>
        </p:nvSpPr>
        <p:spPr bwMode="auto">
          <a:xfrm>
            <a:off x="10402558" y="4620622"/>
            <a:ext cx="26629" cy="24075"/>
          </a:xfrm>
          <a:custGeom>
            <a:avLst/>
            <a:gdLst>
              <a:gd name="T0" fmla="*/ 1 w 2"/>
              <a:gd name="T1" fmla="*/ 1 h 2"/>
              <a:gd name="T2" fmla="*/ 2 w 2"/>
              <a:gd name="T3" fmla="*/ 1 h 2"/>
              <a:gd name="T4" fmla="*/ 1 w 2"/>
              <a:gd name="T5" fmla="*/ 1 h 2"/>
              <a:gd name="T6" fmla="*/ 1 w 2"/>
              <a:gd name="T7" fmla="*/ 0 h 2"/>
              <a:gd name="T8" fmla="*/ 1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5" name="Freeform 383">
            <a:extLst>
              <a:ext uri="{FF2B5EF4-FFF2-40B4-BE49-F238E27FC236}">
                <a16:creationId xmlns:a16="http://schemas.microsoft.com/office/drawing/2014/main" id="{56FAAAD9-2753-9F46-87C1-6640830BD937}"/>
              </a:ext>
            </a:extLst>
          </p:cNvPr>
          <p:cNvSpPr>
            <a:spLocks/>
          </p:cNvSpPr>
          <p:nvPr/>
        </p:nvSpPr>
        <p:spPr bwMode="auto">
          <a:xfrm>
            <a:off x="10429187" y="4631733"/>
            <a:ext cx="13315" cy="1296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6" name="Freeform 384">
            <a:extLst>
              <a:ext uri="{FF2B5EF4-FFF2-40B4-BE49-F238E27FC236}">
                <a16:creationId xmlns:a16="http://schemas.microsoft.com/office/drawing/2014/main" id="{4C879EA7-FA36-444C-A482-8037FF347924}"/>
              </a:ext>
            </a:extLst>
          </p:cNvPr>
          <p:cNvSpPr>
            <a:spLocks/>
          </p:cNvSpPr>
          <p:nvPr/>
        </p:nvSpPr>
        <p:spPr bwMode="auto">
          <a:xfrm>
            <a:off x="10520486" y="4746550"/>
            <a:ext cx="11412" cy="11111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7" name="Freeform 385">
            <a:extLst>
              <a:ext uri="{FF2B5EF4-FFF2-40B4-BE49-F238E27FC236}">
                <a16:creationId xmlns:a16="http://schemas.microsoft.com/office/drawing/2014/main" id="{EB57D045-D100-4D49-AC1E-D4540BB6DE70}"/>
              </a:ext>
            </a:extLst>
          </p:cNvPr>
          <p:cNvSpPr>
            <a:spLocks/>
          </p:cNvSpPr>
          <p:nvPr/>
        </p:nvSpPr>
        <p:spPr bwMode="auto">
          <a:xfrm>
            <a:off x="10507172" y="4770624"/>
            <a:ext cx="24727" cy="25926"/>
          </a:xfrm>
          <a:custGeom>
            <a:avLst/>
            <a:gdLst>
              <a:gd name="T0" fmla="*/ 2 w 2"/>
              <a:gd name="T1" fmla="*/ 2 h 2"/>
              <a:gd name="T2" fmla="*/ 1 w 2"/>
              <a:gd name="T3" fmla="*/ 1 h 2"/>
              <a:gd name="T4" fmla="*/ 1 w 2"/>
              <a:gd name="T5" fmla="*/ 1 h 2"/>
              <a:gd name="T6" fmla="*/ 0 w 2"/>
              <a:gd name="T7" fmla="*/ 0 h 2"/>
              <a:gd name="T8" fmla="*/ 0 w 2"/>
              <a:gd name="T9" fmla="*/ 1 h 2"/>
              <a:gd name="T10" fmla="*/ 0 w 2"/>
              <a:gd name="T11" fmla="*/ 2 h 2"/>
              <a:gd name="T12" fmla="*/ 1 w 2"/>
              <a:gd name="T13" fmla="*/ 2 h 2"/>
              <a:gd name="T14" fmla="*/ 2 w 2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8" name="Freeform 386">
            <a:extLst>
              <a:ext uri="{FF2B5EF4-FFF2-40B4-BE49-F238E27FC236}">
                <a16:creationId xmlns:a16="http://schemas.microsoft.com/office/drawing/2014/main" id="{16541CE4-F2F6-A343-9FC5-D78E330C05C5}"/>
              </a:ext>
            </a:extLst>
          </p:cNvPr>
          <p:cNvSpPr>
            <a:spLocks/>
          </p:cNvSpPr>
          <p:nvPr/>
        </p:nvSpPr>
        <p:spPr bwMode="auto">
          <a:xfrm>
            <a:off x="10520486" y="4796550"/>
            <a:ext cx="24727" cy="12964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1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1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9" name="Freeform 387">
            <a:extLst>
              <a:ext uri="{FF2B5EF4-FFF2-40B4-BE49-F238E27FC236}">
                <a16:creationId xmlns:a16="http://schemas.microsoft.com/office/drawing/2014/main" id="{E83CACD9-51CB-0945-8FA3-4102FB2707BE}"/>
              </a:ext>
            </a:extLst>
          </p:cNvPr>
          <p:cNvSpPr>
            <a:spLocks/>
          </p:cNvSpPr>
          <p:nvPr/>
        </p:nvSpPr>
        <p:spPr bwMode="auto">
          <a:xfrm>
            <a:off x="10571842" y="4757661"/>
            <a:ext cx="24727" cy="25926"/>
          </a:xfrm>
          <a:custGeom>
            <a:avLst/>
            <a:gdLst>
              <a:gd name="T0" fmla="*/ 1 w 2"/>
              <a:gd name="T1" fmla="*/ 1 h 2"/>
              <a:gd name="T2" fmla="*/ 2 w 2"/>
              <a:gd name="T3" fmla="*/ 1 h 2"/>
              <a:gd name="T4" fmla="*/ 2 w 2"/>
              <a:gd name="T5" fmla="*/ 1 h 2"/>
              <a:gd name="T6" fmla="*/ 1 w 2"/>
              <a:gd name="T7" fmla="*/ 0 h 2"/>
              <a:gd name="T8" fmla="*/ 1 w 2"/>
              <a:gd name="T9" fmla="*/ 1 h 2"/>
              <a:gd name="T10" fmla="*/ 1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0" name="Freeform 388">
            <a:extLst>
              <a:ext uri="{FF2B5EF4-FFF2-40B4-BE49-F238E27FC236}">
                <a16:creationId xmlns:a16="http://schemas.microsoft.com/office/drawing/2014/main" id="{6CDE6431-2705-AD4C-AB96-904443A4B9D8}"/>
              </a:ext>
            </a:extLst>
          </p:cNvPr>
          <p:cNvSpPr>
            <a:spLocks/>
          </p:cNvSpPr>
          <p:nvPr/>
        </p:nvSpPr>
        <p:spPr bwMode="auto">
          <a:xfrm>
            <a:off x="10455816" y="4581732"/>
            <a:ext cx="140752" cy="88890"/>
          </a:xfrm>
          <a:custGeom>
            <a:avLst/>
            <a:gdLst>
              <a:gd name="T0" fmla="*/ 10 w 11"/>
              <a:gd name="T1" fmla="*/ 3 h 7"/>
              <a:gd name="T2" fmla="*/ 11 w 11"/>
              <a:gd name="T3" fmla="*/ 2 h 7"/>
              <a:gd name="T4" fmla="*/ 11 w 11"/>
              <a:gd name="T5" fmla="*/ 1 h 7"/>
              <a:gd name="T6" fmla="*/ 10 w 11"/>
              <a:gd name="T7" fmla="*/ 1 h 7"/>
              <a:gd name="T8" fmla="*/ 9 w 11"/>
              <a:gd name="T9" fmla="*/ 0 h 7"/>
              <a:gd name="T10" fmla="*/ 8 w 11"/>
              <a:gd name="T11" fmla="*/ 1 h 7"/>
              <a:gd name="T12" fmla="*/ 8 w 11"/>
              <a:gd name="T13" fmla="*/ 2 h 7"/>
              <a:gd name="T14" fmla="*/ 8 w 11"/>
              <a:gd name="T15" fmla="*/ 3 h 7"/>
              <a:gd name="T16" fmla="*/ 7 w 11"/>
              <a:gd name="T17" fmla="*/ 3 h 7"/>
              <a:gd name="T18" fmla="*/ 7 w 11"/>
              <a:gd name="T19" fmla="*/ 4 h 7"/>
              <a:gd name="T20" fmla="*/ 6 w 11"/>
              <a:gd name="T21" fmla="*/ 4 h 7"/>
              <a:gd name="T22" fmla="*/ 5 w 11"/>
              <a:gd name="T23" fmla="*/ 4 h 7"/>
              <a:gd name="T24" fmla="*/ 4 w 11"/>
              <a:gd name="T25" fmla="*/ 4 h 7"/>
              <a:gd name="T26" fmla="*/ 4 w 11"/>
              <a:gd name="T27" fmla="*/ 4 h 7"/>
              <a:gd name="T28" fmla="*/ 2 w 11"/>
              <a:gd name="T29" fmla="*/ 4 h 7"/>
              <a:gd name="T30" fmla="*/ 1 w 11"/>
              <a:gd name="T31" fmla="*/ 4 h 7"/>
              <a:gd name="T32" fmla="*/ 0 w 11"/>
              <a:gd name="T33" fmla="*/ 4 h 7"/>
              <a:gd name="T34" fmla="*/ 0 w 11"/>
              <a:gd name="T35" fmla="*/ 5 h 7"/>
              <a:gd name="T36" fmla="*/ 1 w 11"/>
              <a:gd name="T37" fmla="*/ 6 h 7"/>
              <a:gd name="T38" fmla="*/ 2 w 11"/>
              <a:gd name="T39" fmla="*/ 6 h 7"/>
              <a:gd name="T40" fmla="*/ 3 w 11"/>
              <a:gd name="T41" fmla="*/ 6 h 7"/>
              <a:gd name="T42" fmla="*/ 4 w 11"/>
              <a:gd name="T43" fmla="*/ 7 h 7"/>
              <a:gd name="T44" fmla="*/ 6 w 11"/>
              <a:gd name="T45" fmla="*/ 6 h 7"/>
              <a:gd name="T46" fmla="*/ 7 w 11"/>
              <a:gd name="T47" fmla="*/ 6 h 7"/>
              <a:gd name="T48" fmla="*/ 8 w 11"/>
              <a:gd name="T49" fmla="*/ 5 h 7"/>
              <a:gd name="T50" fmla="*/ 9 w 11"/>
              <a:gd name="T51" fmla="*/ 4 h 7"/>
              <a:gd name="T52" fmla="*/ 10 w 11"/>
              <a:gd name="T53" fmla="*/ 4 h 7"/>
              <a:gd name="T54" fmla="*/ 10 w 11"/>
              <a:gd name="T5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" h="7">
                <a:moveTo>
                  <a:pt x="10" y="3"/>
                </a:moveTo>
                <a:cubicBezTo>
                  <a:pt x="11" y="3"/>
                  <a:pt x="11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2"/>
                  <a:pt x="7" y="3"/>
                </a:cubicBezTo>
                <a:cubicBezTo>
                  <a:pt x="7" y="3"/>
                  <a:pt x="7" y="3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7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3"/>
                  <a:pt x="10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1" name="Freeform 389">
            <a:extLst>
              <a:ext uri="{FF2B5EF4-FFF2-40B4-BE49-F238E27FC236}">
                <a16:creationId xmlns:a16="http://schemas.microsoft.com/office/drawing/2014/main" id="{5FE8AA96-B200-D942-B2B7-0DE77898AC93}"/>
              </a:ext>
            </a:extLst>
          </p:cNvPr>
          <p:cNvSpPr>
            <a:spLocks/>
          </p:cNvSpPr>
          <p:nvPr/>
        </p:nvSpPr>
        <p:spPr bwMode="auto">
          <a:xfrm>
            <a:off x="10197136" y="4531732"/>
            <a:ext cx="323350" cy="288893"/>
          </a:xfrm>
          <a:custGeom>
            <a:avLst/>
            <a:gdLst>
              <a:gd name="T0" fmla="*/ 23 w 25"/>
              <a:gd name="T1" fmla="*/ 22 h 23"/>
              <a:gd name="T2" fmla="*/ 23 w 25"/>
              <a:gd name="T3" fmla="*/ 20 h 23"/>
              <a:gd name="T4" fmla="*/ 21 w 25"/>
              <a:gd name="T5" fmla="*/ 19 h 23"/>
              <a:gd name="T6" fmla="*/ 20 w 25"/>
              <a:gd name="T7" fmla="*/ 18 h 23"/>
              <a:gd name="T8" fmla="*/ 19 w 25"/>
              <a:gd name="T9" fmla="*/ 16 h 23"/>
              <a:gd name="T10" fmla="*/ 17 w 25"/>
              <a:gd name="T11" fmla="*/ 15 h 23"/>
              <a:gd name="T12" fmla="*/ 17 w 25"/>
              <a:gd name="T13" fmla="*/ 12 h 23"/>
              <a:gd name="T14" fmla="*/ 18 w 25"/>
              <a:gd name="T15" fmla="*/ 11 h 23"/>
              <a:gd name="T16" fmla="*/ 16 w 25"/>
              <a:gd name="T17" fmla="*/ 10 h 23"/>
              <a:gd name="T18" fmla="*/ 14 w 25"/>
              <a:gd name="T19" fmla="*/ 9 h 23"/>
              <a:gd name="T20" fmla="*/ 14 w 25"/>
              <a:gd name="T21" fmla="*/ 7 h 23"/>
              <a:gd name="T22" fmla="*/ 12 w 25"/>
              <a:gd name="T23" fmla="*/ 5 h 23"/>
              <a:gd name="T24" fmla="*/ 10 w 25"/>
              <a:gd name="T25" fmla="*/ 4 h 23"/>
              <a:gd name="T26" fmla="*/ 8 w 25"/>
              <a:gd name="T27" fmla="*/ 2 h 23"/>
              <a:gd name="T28" fmla="*/ 5 w 25"/>
              <a:gd name="T29" fmla="*/ 2 h 23"/>
              <a:gd name="T30" fmla="*/ 2 w 25"/>
              <a:gd name="T31" fmla="*/ 0 h 23"/>
              <a:gd name="T32" fmla="*/ 1 w 25"/>
              <a:gd name="T33" fmla="*/ 0 h 23"/>
              <a:gd name="T34" fmla="*/ 1 w 25"/>
              <a:gd name="T35" fmla="*/ 9 h 23"/>
              <a:gd name="T36" fmla="*/ 0 w 25"/>
              <a:gd name="T37" fmla="*/ 18 h 23"/>
              <a:gd name="T38" fmla="*/ 0 w 25"/>
              <a:gd name="T39" fmla="*/ 19 h 23"/>
              <a:gd name="T40" fmla="*/ 3 w 25"/>
              <a:gd name="T41" fmla="*/ 19 h 23"/>
              <a:gd name="T42" fmla="*/ 5 w 25"/>
              <a:gd name="T43" fmla="*/ 19 h 23"/>
              <a:gd name="T44" fmla="*/ 6 w 25"/>
              <a:gd name="T45" fmla="*/ 18 h 23"/>
              <a:gd name="T46" fmla="*/ 7 w 25"/>
              <a:gd name="T47" fmla="*/ 17 h 23"/>
              <a:gd name="T48" fmla="*/ 8 w 25"/>
              <a:gd name="T49" fmla="*/ 15 h 23"/>
              <a:gd name="T50" fmla="*/ 9 w 25"/>
              <a:gd name="T51" fmla="*/ 15 h 23"/>
              <a:gd name="T52" fmla="*/ 10 w 25"/>
              <a:gd name="T53" fmla="*/ 15 h 23"/>
              <a:gd name="T54" fmla="*/ 12 w 25"/>
              <a:gd name="T55" fmla="*/ 15 h 23"/>
              <a:gd name="T56" fmla="*/ 14 w 25"/>
              <a:gd name="T57" fmla="*/ 16 h 23"/>
              <a:gd name="T58" fmla="*/ 15 w 25"/>
              <a:gd name="T59" fmla="*/ 18 h 23"/>
              <a:gd name="T60" fmla="*/ 15 w 25"/>
              <a:gd name="T61" fmla="*/ 19 h 23"/>
              <a:gd name="T62" fmla="*/ 17 w 25"/>
              <a:gd name="T63" fmla="*/ 20 h 23"/>
              <a:gd name="T64" fmla="*/ 19 w 25"/>
              <a:gd name="T65" fmla="*/ 22 h 23"/>
              <a:gd name="T66" fmla="*/ 20 w 25"/>
              <a:gd name="T67" fmla="*/ 22 h 23"/>
              <a:gd name="T68" fmla="*/ 22 w 25"/>
              <a:gd name="T69" fmla="*/ 23 h 23"/>
              <a:gd name="T70" fmla="*/ 24 w 25"/>
              <a:gd name="T71" fmla="*/ 23 h 23"/>
              <a:gd name="T72" fmla="*/ 24 w 25"/>
              <a:gd name="T73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" h="23">
                <a:moveTo>
                  <a:pt x="24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8"/>
                </a:cubicBezTo>
                <a:cubicBezTo>
                  <a:pt x="20" y="18"/>
                  <a:pt x="20" y="19"/>
                  <a:pt x="20" y="18"/>
                </a:cubicBezTo>
                <a:cubicBezTo>
                  <a:pt x="19" y="18"/>
                  <a:pt x="20" y="18"/>
                  <a:pt x="20" y="18"/>
                </a:cubicBezTo>
                <a:cubicBezTo>
                  <a:pt x="19" y="17"/>
                  <a:pt x="19" y="16"/>
                  <a:pt x="19" y="16"/>
                </a:cubicBezTo>
                <a:cubicBezTo>
                  <a:pt x="18" y="16"/>
                  <a:pt x="18" y="16"/>
                  <a:pt x="18" y="15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2"/>
                  <a:pt x="17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7" y="10"/>
                  <a:pt x="17" y="10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3" y="6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3"/>
                  <a:pt x="9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2"/>
                  <a:pt x="7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4"/>
                  <a:pt x="1" y="4"/>
                  <a:pt x="1" y="4"/>
                </a:cubicBezTo>
                <a:cubicBezTo>
                  <a:pt x="1" y="9"/>
                  <a:pt x="1" y="9"/>
                  <a:pt x="1" y="9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19"/>
                  <a:pt x="1" y="19"/>
                </a:cubicBezTo>
                <a:cubicBezTo>
                  <a:pt x="2" y="19"/>
                  <a:pt x="2" y="19"/>
                  <a:pt x="3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7" y="17"/>
                  <a:pt x="7" y="17"/>
                </a:cubicBezTo>
                <a:cubicBezTo>
                  <a:pt x="7" y="17"/>
                  <a:pt x="7" y="17"/>
                  <a:pt x="7" y="16"/>
                </a:cubicBezTo>
                <a:cubicBezTo>
                  <a:pt x="8" y="16"/>
                  <a:pt x="7" y="16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6"/>
                  <a:pt x="13" y="15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4" y="17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9"/>
                  <a:pt x="15" y="19"/>
                  <a:pt x="15" y="19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2"/>
                  <a:pt x="18" y="21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2" y="22"/>
                  <a:pt x="22" y="22"/>
                  <a:pt x="22" y="23"/>
                </a:cubicBezTo>
                <a:cubicBezTo>
                  <a:pt x="22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2"/>
                  <a:pt x="24" y="22"/>
                  <a:pt x="24" y="2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2" name="Freeform 390">
            <a:extLst>
              <a:ext uri="{FF2B5EF4-FFF2-40B4-BE49-F238E27FC236}">
                <a16:creationId xmlns:a16="http://schemas.microsoft.com/office/drawing/2014/main" id="{24ABCFD5-9D53-A549-9011-329967D90165}"/>
              </a:ext>
            </a:extLst>
          </p:cNvPr>
          <p:cNvSpPr>
            <a:spLocks/>
          </p:cNvSpPr>
          <p:nvPr/>
        </p:nvSpPr>
        <p:spPr bwMode="auto">
          <a:xfrm>
            <a:off x="10596568" y="4568769"/>
            <a:ext cx="26629" cy="38890"/>
          </a:xfrm>
          <a:custGeom>
            <a:avLst/>
            <a:gdLst>
              <a:gd name="T0" fmla="*/ 1 w 2"/>
              <a:gd name="T1" fmla="*/ 0 h 3"/>
              <a:gd name="T2" fmla="*/ 0 w 2"/>
              <a:gd name="T3" fmla="*/ 2 h 3"/>
              <a:gd name="T4" fmla="*/ 1 w 2"/>
              <a:gd name="T5" fmla="*/ 3 h 3"/>
              <a:gd name="T6" fmla="*/ 1 w 2"/>
              <a:gd name="T7" fmla="*/ 3 h 3"/>
              <a:gd name="T8" fmla="*/ 2 w 2"/>
              <a:gd name="T9" fmla="*/ 1 h 3"/>
              <a:gd name="T10" fmla="*/ 1 w 2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2"/>
                  <a:pt x="2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3" name="Freeform 391">
            <a:extLst>
              <a:ext uri="{FF2B5EF4-FFF2-40B4-BE49-F238E27FC236}">
                <a16:creationId xmlns:a16="http://schemas.microsoft.com/office/drawing/2014/main" id="{387CAD3D-9EAF-BC4E-B63E-66EACAE3CEED}"/>
              </a:ext>
            </a:extLst>
          </p:cNvPr>
          <p:cNvSpPr>
            <a:spLocks/>
          </p:cNvSpPr>
          <p:nvPr/>
        </p:nvSpPr>
        <p:spPr bwMode="auto">
          <a:xfrm>
            <a:off x="10531898" y="4833588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4" name="Freeform 392">
            <a:extLst>
              <a:ext uri="{FF2B5EF4-FFF2-40B4-BE49-F238E27FC236}">
                <a16:creationId xmlns:a16="http://schemas.microsoft.com/office/drawing/2014/main" id="{6E896A7A-C655-CD41-9232-98EB4F4CDD60}"/>
              </a:ext>
            </a:extLst>
          </p:cNvPr>
          <p:cNvSpPr>
            <a:spLocks/>
          </p:cNvSpPr>
          <p:nvPr/>
        </p:nvSpPr>
        <p:spPr bwMode="auto">
          <a:xfrm>
            <a:off x="10558527" y="4820625"/>
            <a:ext cx="13315" cy="25926"/>
          </a:xfrm>
          <a:custGeom>
            <a:avLst/>
            <a:gdLst>
              <a:gd name="T0" fmla="*/ 0 w 1"/>
              <a:gd name="T1" fmla="*/ 0 h 2"/>
              <a:gd name="T2" fmla="*/ 0 w 1"/>
              <a:gd name="T3" fmla="*/ 1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5" name="Freeform 393">
            <a:extLst>
              <a:ext uri="{FF2B5EF4-FFF2-40B4-BE49-F238E27FC236}">
                <a16:creationId xmlns:a16="http://schemas.microsoft.com/office/drawing/2014/main" id="{86158E14-5C76-334B-AFB8-9B016F32D731}"/>
              </a:ext>
            </a:extLst>
          </p:cNvPr>
          <p:cNvSpPr>
            <a:spLocks/>
          </p:cNvSpPr>
          <p:nvPr/>
        </p:nvSpPr>
        <p:spPr bwMode="auto">
          <a:xfrm>
            <a:off x="10585156" y="4846552"/>
            <a:ext cx="24727" cy="25926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0 w 2"/>
              <a:gd name="T5" fmla="*/ 1 h 2"/>
              <a:gd name="T6" fmla="*/ 0 w 2"/>
              <a:gd name="T7" fmla="*/ 1 h 2"/>
              <a:gd name="T8" fmla="*/ 1 w 2"/>
              <a:gd name="T9" fmla="*/ 2 h 2"/>
              <a:gd name="T10" fmla="*/ 1 w 2"/>
              <a:gd name="T11" fmla="*/ 1 h 2"/>
              <a:gd name="T12" fmla="*/ 2 w 2"/>
              <a:gd name="T13" fmla="*/ 1 h 2"/>
              <a:gd name="T14" fmla="*/ 1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6" name="Freeform 394">
            <a:extLst>
              <a:ext uri="{FF2B5EF4-FFF2-40B4-BE49-F238E27FC236}">
                <a16:creationId xmlns:a16="http://schemas.microsoft.com/office/drawing/2014/main" id="{540E7FB7-153B-A94E-B90E-DD9F524647CE}"/>
              </a:ext>
            </a:extLst>
          </p:cNvPr>
          <p:cNvSpPr>
            <a:spLocks/>
          </p:cNvSpPr>
          <p:nvPr/>
        </p:nvSpPr>
        <p:spPr bwMode="auto">
          <a:xfrm>
            <a:off x="10649826" y="4631733"/>
            <a:ext cx="51356" cy="62964"/>
          </a:xfrm>
          <a:custGeom>
            <a:avLst/>
            <a:gdLst>
              <a:gd name="T0" fmla="*/ 4 w 4"/>
              <a:gd name="T1" fmla="*/ 2 h 5"/>
              <a:gd name="T2" fmla="*/ 3 w 4"/>
              <a:gd name="T3" fmla="*/ 2 h 5"/>
              <a:gd name="T4" fmla="*/ 3 w 4"/>
              <a:gd name="T5" fmla="*/ 1 h 5"/>
              <a:gd name="T6" fmla="*/ 2 w 4"/>
              <a:gd name="T7" fmla="*/ 0 h 5"/>
              <a:gd name="T8" fmla="*/ 1 w 4"/>
              <a:gd name="T9" fmla="*/ 0 h 5"/>
              <a:gd name="T10" fmla="*/ 1 w 4"/>
              <a:gd name="T11" fmla="*/ 1 h 5"/>
              <a:gd name="T12" fmla="*/ 1 w 4"/>
              <a:gd name="T13" fmla="*/ 1 h 5"/>
              <a:gd name="T14" fmla="*/ 1 w 4"/>
              <a:gd name="T15" fmla="*/ 2 h 5"/>
              <a:gd name="T16" fmla="*/ 1 w 4"/>
              <a:gd name="T17" fmla="*/ 2 h 5"/>
              <a:gd name="T18" fmla="*/ 2 w 4"/>
              <a:gd name="T19" fmla="*/ 3 h 5"/>
              <a:gd name="T20" fmla="*/ 2 w 4"/>
              <a:gd name="T21" fmla="*/ 4 h 5"/>
              <a:gd name="T22" fmla="*/ 3 w 4"/>
              <a:gd name="T23" fmla="*/ 5 h 5"/>
              <a:gd name="T24" fmla="*/ 4 w 4"/>
              <a:gd name="T25" fmla="*/ 4 h 5"/>
              <a:gd name="T26" fmla="*/ 4 w 4"/>
              <a:gd name="T27" fmla="*/ 3 h 5"/>
              <a:gd name="T28" fmla="*/ 4 w 4"/>
              <a:gd name="T2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" h="5"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1" y="4"/>
                  <a:pt x="2" y="4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7" name="Freeform 395">
            <a:extLst>
              <a:ext uri="{FF2B5EF4-FFF2-40B4-BE49-F238E27FC236}">
                <a16:creationId xmlns:a16="http://schemas.microsoft.com/office/drawing/2014/main" id="{71E9FBA3-E566-1644-8B27-E604DFF86B0D}"/>
              </a:ext>
            </a:extLst>
          </p:cNvPr>
          <p:cNvSpPr>
            <a:spLocks/>
          </p:cNvSpPr>
          <p:nvPr/>
        </p:nvSpPr>
        <p:spPr bwMode="auto">
          <a:xfrm>
            <a:off x="10714496" y="4683586"/>
            <a:ext cx="51356" cy="37038"/>
          </a:xfrm>
          <a:custGeom>
            <a:avLst/>
            <a:gdLst>
              <a:gd name="T0" fmla="*/ 3 w 4"/>
              <a:gd name="T1" fmla="*/ 1 h 3"/>
              <a:gd name="T2" fmla="*/ 2 w 4"/>
              <a:gd name="T3" fmla="*/ 1 h 3"/>
              <a:gd name="T4" fmla="*/ 2 w 4"/>
              <a:gd name="T5" fmla="*/ 0 h 3"/>
              <a:gd name="T6" fmla="*/ 1 w 4"/>
              <a:gd name="T7" fmla="*/ 0 h 3"/>
              <a:gd name="T8" fmla="*/ 0 w 4"/>
              <a:gd name="T9" fmla="*/ 0 h 3"/>
              <a:gd name="T10" fmla="*/ 1 w 4"/>
              <a:gd name="T11" fmla="*/ 1 h 3"/>
              <a:gd name="T12" fmla="*/ 1 w 4"/>
              <a:gd name="T13" fmla="*/ 1 h 3"/>
              <a:gd name="T14" fmla="*/ 1 w 4"/>
              <a:gd name="T15" fmla="*/ 2 h 3"/>
              <a:gd name="T16" fmla="*/ 2 w 4"/>
              <a:gd name="T17" fmla="*/ 3 h 3"/>
              <a:gd name="T18" fmla="*/ 4 w 4"/>
              <a:gd name="T19" fmla="*/ 2 h 3"/>
              <a:gd name="T20" fmla="*/ 3 w 4"/>
              <a:gd name="T2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3">
                <a:moveTo>
                  <a:pt x="3" y="1"/>
                </a:move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4" y="2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8" name="Freeform 396">
            <a:extLst>
              <a:ext uri="{FF2B5EF4-FFF2-40B4-BE49-F238E27FC236}">
                <a16:creationId xmlns:a16="http://schemas.microsoft.com/office/drawing/2014/main" id="{413EA3DD-C3F5-9C4C-96D9-549F82DDB8BF}"/>
              </a:ext>
            </a:extLst>
          </p:cNvPr>
          <p:cNvSpPr>
            <a:spLocks/>
          </p:cNvSpPr>
          <p:nvPr/>
        </p:nvSpPr>
        <p:spPr bwMode="auto">
          <a:xfrm>
            <a:off x="10725909" y="4733586"/>
            <a:ext cx="39944" cy="24075"/>
          </a:xfrm>
          <a:custGeom>
            <a:avLst/>
            <a:gdLst>
              <a:gd name="T0" fmla="*/ 2 w 3"/>
              <a:gd name="T1" fmla="*/ 0 h 2"/>
              <a:gd name="T2" fmla="*/ 1 w 3"/>
              <a:gd name="T3" fmla="*/ 0 h 2"/>
              <a:gd name="T4" fmla="*/ 1 w 3"/>
              <a:gd name="T5" fmla="*/ 1 h 2"/>
              <a:gd name="T6" fmla="*/ 1 w 3"/>
              <a:gd name="T7" fmla="*/ 2 h 2"/>
              <a:gd name="T8" fmla="*/ 1 w 3"/>
              <a:gd name="T9" fmla="*/ 2 h 2"/>
              <a:gd name="T10" fmla="*/ 2 w 3"/>
              <a:gd name="T11" fmla="*/ 1 h 2"/>
              <a:gd name="T12" fmla="*/ 2 w 3"/>
              <a:gd name="T13" fmla="*/ 1 h 2"/>
              <a:gd name="T14" fmla="*/ 2 w 3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9" name="Freeform 397">
            <a:extLst>
              <a:ext uri="{FF2B5EF4-FFF2-40B4-BE49-F238E27FC236}">
                <a16:creationId xmlns:a16="http://schemas.microsoft.com/office/drawing/2014/main" id="{7C3BF7AF-4F77-2C4E-8F99-E8D3A22EE32E}"/>
              </a:ext>
            </a:extLst>
          </p:cNvPr>
          <p:cNvSpPr>
            <a:spLocks/>
          </p:cNvSpPr>
          <p:nvPr/>
        </p:nvSpPr>
        <p:spPr bwMode="auto">
          <a:xfrm>
            <a:off x="10765852" y="4707660"/>
            <a:ext cx="51356" cy="50001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4 w 4"/>
              <a:gd name="T5" fmla="*/ 2 h 4"/>
              <a:gd name="T6" fmla="*/ 3 w 4"/>
              <a:gd name="T7" fmla="*/ 1 h 4"/>
              <a:gd name="T8" fmla="*/ 2 w 4"/>
              <a:gd name="T9" fmla="*/ 0 h 4"/>
              <a:gd name="T10" fmla="*/ 1 w 4"/>
              <a:gd name="T11" fmla="*/ 0 h 4"/>
              <a:gd name="T12" fmla="*/ 0 w 4"/>
              <a:gd name="T13" fmla="*/ 1 h 4"/>
              <a:gd name="T14" fmla="*/ 2 w 4"/>
              <a:gd name="T15" fmla="*/ 2 h 4"/>
              <a:gd name="T16" fmla="*/ 3 w 4"/>
              <a:gd name="T17" fmla="*/ 3 h 4"/>
              <a:gd name="T18" fmla="*/ 4 w 4"/>
              <a:gd name="T1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4" y="4"/>
                  <a:pt x="4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0" name="Freeform 398">
            <a:extLst>
              <a:ext uri="{FF2B5EF4-FFF2-40B4-BE49-F238E27FC236}">
                <a16:creationId xmlns:a16="http://schemas.microsoft.com/office/drawing/2014/main" id="{BB642A33-8EE6-A549-BB80-C9110534D4CE}"/>
              </a:ext>
            </a:extLst>
          </p:cNvPr>
          <p:cNvSpPr>
            <a:spLocks/>
          </p:cNvSpPr>
          <p:nvPr/>
        </p:nvSpPr>
        <p:spPr bwMode="auto">
          <a:xfrm>
            <a:off x="10843836" y="4746550"/>
            <a:ext cx="24727" cy="50001"/>
          </a:xfrm>
          <a:custGeom>
            <a:avLst/>
            <a:gdLst>
              <a:gd name="T0" fmla="*/ 2 w 2"/>
              <a:gd name="T1" fmla="*/ 3 h 4"/>
              <a:gd name="T2" fmla="*/ 1 w 2"/>
              <a:gd name="T3" fmla="*/ 2 h 4"/>
              <a:gd name="T4" fmla="*/ 1 w 2"/>
              <a:gd name="T5" fmla="*/ 1 h 4"/>
              <a:gd name="T6" fmla="*/ 0 w 2"/>
              <a:gd name="T7" fmla="*/ 1 h 4"/>
              <a:gd name="T8" fmla="*/ 0 w 2"/>
              <a:gd name="T9" fmla="*/ 2 h 4"/>
              <a:gd name="T10" fmla="*/ 0 w 2"/>
              <a:gd name="T11" fmla="*/ 3 h 4"/>
              <a:gd name="T12" fmla="*/ 1 w 2"/>
              <a:gd name="T13" fmla="*/ 3 h 4"/>
              <a:gd name="T14" fmla="*/ 2 w 2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2" y="3"/>
                </a:moveTo>
                <a:cubicBezTo>
                  <a:pt x="2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4"/>
                  <a:pt x="1" y="3"/>
                </a:cubicBezTo>
                <a:cubicBezTo>
                  <a:pt x="2" y="3"/>
                  <a:pt x="2" y="3"/>
                  <a:pt x="2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1" name="Freeform 399">
            <a:extLst>
              <a:ext uri="{FF2B5EF4-FFF2-40B4-BE49-F238E27FC236}">
                <a16:creationId xmlns:a16="http://schemas.microsoft.com/office/drawing/2014/main" id="{3733764A-F9BA-EB48-988E-2E2A8245B0D3}"/>
              </a:ext>
            </a:extLst>
          </p:cNvPr>
          <p:cNvSpPr>
            <a:spLocks/>
          </p:cNvSpPr>
          <p:nvPr/>
        </p:nvSpPr>
        <p:spPr bwMode="auto">
          <a:xfrm>
            <a:off x="10803894" y="4770624"/>
            <a:ext cx="39944" cy="38890"/>
          </a:xfrm>
          <a:custGeom>
            <a:avLst/>
            <a:gdLst>
              <a:gd name="T0" fmla="*/ 2 w 3"/>
              <a:gd name="T1" fmla="*/ 1 h 3"/>
              <a:gd name="T2" fmla="*/ 1 w 3"/>
              <a:gd name="T3" fmla="*/ 1 h 3"/>
              <a:gd name="T4" fmla="*/ 0 w 3"/>
              <a:gd name="T5" fmla="*/ 0 h 3"/>
              <a:gd name="T6" fmla="*/ 0 w 3"/>
              <a:gd name="T7" fmla="*/ 1 h 3"/>
              <a:gd name="T8" fmla="*/ 0 w 3"/>
              <a:gd name="T9" fmla="*/ 1 h 3"/>
              <a:gd name="T10" fmla="*/ 1 w 3"/>
              <a:gd name="T11" fmla="*/ 2 h 3"/>
              <a:gd name="T12" fmla="*/ 3 w 3"/>
              <a:gd name="T13" fmla="*/ 2 h 3"/>
              <a:gd name="T14" fmla="*/ 3 w 3"/>
              <a:gd name="T15" fmla="*/ 2 h 3"/>
              <a:gd name="T16" fmla="*/ 3 w 3"/>
              <a:gd name="T17" fmla="*/ 1 h 3"/>
              <a:gd name="T18" fmla="*/ 2 w 3"/>
              <a:gd name="T1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3"/>
                  <a:pt x="2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2" name="Freeform 400">
            <a:extLst>
              <a:ext uri="{FF2B5EF4-FFF2-40B4-BE49-F238E27FC236}">
                <a16:creationId xmlns:a16="http://schemas.microsoft.com/office/drawing/2014/main" id="{C4DF0B29-9D84-C040-A309-36995E054F03}"/>
              </a:ext>
            </a:extLst>
          </p:cNvPr>
          <p:cNvSpPr>
            <a:spLocks/>
          </p:cNvSpPr>
          <p:nvPr/>
        </p:nvSpPr>
        <p:spPr bwMode="auto">
          <a:xfrm>
            <a:off x="10817207" y="487247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3" name="Freeform 401">
            <a:extLst>
              <a:ext uri="{FF2B5EF4-FFF2-40B4-BE49-F238E27FC236}">
                <a16:creationId xmlns:a16="http://schemas.microsoft.com/office/drawing/2014/main" id="{81E1F903-BFDF-484F-B1D6-F06A13F4A57D}"/>
              </a:ext>
            </a:extLst>
          </p:cNvPr>
          <p:cNvSpPr>
            <a:spLocks/>
          </p:cNvSpPr>
          <p:nvPr/>
        </p:nvSpPr>
        <p:spPr bwMode="auto">
          <a:xfrm>
            <a:off x="10803894" y="4859514"/>
            <a:ext cx="26629" cy="12964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1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4" name="Freeform 402">
            <a:extLst>
              <a:ext uri="{FF2B5EF4-FFF2-40B4-BE49-F238E27FC236}">
                <a16:creationId xmlns:a16="http://schemas.microsoft.com/office/drawing/2014/main" id="{2C0C6265-5D91-054E-AC96-877A3DD8DD6E}"/>
              </a:ext>
            </a:extLst>
          </p:cNvPr>
          <p:cNvSpPr>
            <a:spLocks/>
          </p:cNvSpPr>
          <p:nvPr/>
        </p:nvSpPr>
        <p:spPr bwMode="auto">
          <a:xfrm>
            <a:off x="10868564" y="4809514"/>
            <a:ext cx="26629" cy="24075"/>
          </a:xfrm>
          <a:custGeom>
            <a:avLst/>
            <a:gdLst>
              <a:gd name="T0" fmla="*/ 1 w 2"/>
              <a:gd name="T1" fmla="*/ 1 h 2"/>
              <a:gd name="T2" fmla="*/ 1 w 2"/>
              <a:gd name="T3" fmla="*/ 1 h 2"/>
              <a:gd name="T4" fmla="*/ 0 w 2"/>
              <a:gd name="T5" fmla="*/ 0 h 2"/>
              <a:gd name="T6" fmla="*/ 0 w 2"/>
              <a:gd name="T7" fmla="*/ 1 h 2"/>
              <a:gd name="T8" fmla="*/ 0 w 2"/>
              <a:gd name="T9" fmla="*/ 2 h 2"/>
              <a:gd name="T10" fmla="*/ 0 w 2"/>
              <a:gd name="T11" fmla="*/ 2 h 2"/>
              <a:gd name="T12" fmla="*/ 1 w 2"/>
              <a:gd name="T13" fmla="*/ 2 h 2"/>
              <a:gd name="T14" fmla="*/ 2 w 2"/>
              <a:gd name="T15" fmla="*/ 2 h 2"/>
              <a:gd name="T16" fmla="*/ 2 w 2"/>
              <a:gd name="T17" fmla="*/ 1 h 2"/>
              <a:gd name="T18" fmla="*/ 1 w 2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5" name="Freeform 403">
            <a:extLst>
              <a:ext uri="{FF2B5EF4-FFF2-40B4-BE49-F238E27FC236}">
                <a16:creationId xmlns:a16="http://schemas.microsoft.com/office/drawing/2014/main" id="{B9E66B1C-270E-C145-8D88-4CD4060D1D25}"/>
              </a:ext>
            </a:extLst>
          </p:cNvPr>
          <p:cNvSpPr>
            <a:spLocks/>
          </p:cNvSpPr>
          <p:nvPr/>
        </p:nvSpPr>
        <p:spPr bwMode="auto">
          <a:xfrm>
            <a:off x="10803894" y="4896552"/>
            <a:ext cx="26629" cy="12964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0 w 2"/>
              <a:gd name="T5" fmla="*/ 0 h 1"/>
              <a:gd name="T6" fmla="*/ 1 w 2"/>
              <a:gd name="T7" fmla="*/ 1 h 1"/>
              <a:gd name="T8" fmla="*/ 1 w 2"/>
              <a:gd name="T9" fmla="*/ 0 h 1"/>
              <a:gd name="T10" fmla="*/ 1 w 2"/>
              <a:gd name="T11" fmla="*/ 0 h 1"/>
              <a:gd name="T12" fmla="*/ 1 w 2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6" name="Freeform 404">
            <a:extLst>
              <a:ext uri="{FF2B5EF4-FFF2-40B4-BE49-F238E27FC236}">
                <a16:creationId xmlns:a16="http://schemas.microsoft.com/office/drawing/2014/main" id="{43916DC6-2B8E-514B-B76C-52110742069F}"/>
              </a:ext>
            </a:extLst>
          </p:cNvPr>
          <p:cNvSpPr>
            <a:spLocks/>
          </p:cNvSpPr>
          <p:nvPr/>
        </p:nvSpPr>
        <p:spPr bwMode="auto">
          <a:xfrm>
            <a:off x="4078209" y="1592796"/>
            <a:ext cx="1280087" cy="681492"/>
          </a:xfrm>
          <a:custGeom>
            <a:avLst/>
            <a:gdLst>
              <a:gd name="T0" fmla="*/ 92 w 99"/>
              <a:gd name="T1" fmla="*/ 3 h 54"/>
              <a:gd name="T2" fmla="*/ 86 w 99"/>
              <a:gd name="T3" fmla="*/ 4 h 54"/>
              <a:gd name="T4" fmla="*/ 84 w 99"/>
              <a:gd name="T5" fmla="*/ 3 h 54"/>
              <a:gd name="T6" fmla="*/ 79 w 99"/>
              <a:gd name="T7" fmla="*/ 3 h 54"/>
              <a:gd name="T8" fmla="*/ 85 w 99"/>
              <a:gd name="T9" fmla="*/ 2 h 54"/>
              <a:gd name="T10" fmla="*/ 76 w 99"/>
              <a:gd name="T11" fmla="*/ 0 h 54"/>
              <a:gd name="T12" fmla="*/ 64 w 99"/>
              <a:gd name="T13" fmla="*/ 0 h 54"/>
              <a:gd name="T14" fmla="*/ 55 w 99"/>
              <a:gd name="T15" fmla="*/ 1 h 54"/>
              <a:gd name="T16" fmla="*/ 48 w 99"/>
              <a:gd name="T17" fmla="*/ 1 h 54"/>
              <a:gd name="T18" fmla="*/ 42 w 99"/>
              <a:gd name="T19" fmla="*/ 2 h 54"/>
              <a:gd name="T20" fmla="*/ 38 w 99"/>
              <a:gd name="T21" fmla="*/ 3 h 54"/>
              <a:gd name="T22" fmla="*/ 29 w 99"/>
              <a:gd name="T23" fmla="*/ 2 h 54"/>
              <a:gd name="T24" fmla="*/ 21 w 99"/>
              <a:gd name="T25" fmla="*/ 4 h 54"/>
              <a:gd name="T26" fmla="*/ 14 w 99"/>
              <a:gd name="T27" fmla="*/ 6 h 54"/>
              <a:gd name="T28" fmla="*/ 4 w 99"/>
              <a:gd name="T29" fmla="*/ 9 h 54"/>
              <a:gd name="T30" fmla="*/ 5 w 99"/>
              <a:gd name="T31" fmla="*/ 10 h 54"/>
              <a:gd name="T32" fmla="*/ 6 w 99"/>
              <a:gd name="T33" fmla="*/ 12 h 54"/>
              <a:gd name="T34" fmla="*/ 2 w 99"/>
              <a:gd name="T35" fmla="*/ 13 h 54"/>
              <a:gd name="T36" fmla="*/ 6 w 99"/>
              <a:gd name="T37" fmla="*/ 15 h 54"/>
              <a:gd name="T38" fmla="*/ 10 w 99"/>
              <a:gd name="T39" fmla="*/ 13 h 54"/>
              <a:gd name="T40" fmla="*/ 14 w 99"/>
              <a:gd name="T41" fmla="*/ 13 h 54"/>
              <a:gd name="T42" fmla="*/ 18 w 99"/>
              <a:gd name="T43" fmla="*/ 15 h 54"/>
              <a:gd name="T44" fmla="*/ 21 w 99"/>
              <a:gd name="T45" fmla="*/ 18 h 54"/>
              <a:gd name="T46" fmla="*/ 20 w 99"/>
              <a:gd name="T47" fmla="*/ 25 h 54"/>
              <a:gd name="T48" fmla="*/ 24 w 99"/>
              <a:gd name="T49" fmla="*/ 26 h 54"/>
              <a:gd name="T50" fmla="*/ 22 w 99"/>
              <a:gd name="T51" fmla="*/ 27 h 54"/>
              <a:gd name="T52" fmla="*/ 24 w 99"/>
              <a:gd name="T53" fmla="*/ 29 h 54"/>
              <a:gd name="T54" fmla="*/ 21 w 99"/>
              <a:gd name="T55" fmla="*/ 32 h 54"/>
              <a:gd name="T56" fmla="*/ 18 w 99"/>
              <a:gd name="T57" fmla="*/ 37 h 54"/>
              <a:gd name="T58" fmla="*/ 18 w 99"/>
              <a:gd name="T59" fmla="*/ 41 h 54"/>
              <a:gd name="T60" fmla="*/ 19 w 99"/>
              <a:gd name="T61" fmla="*/ 47 h 54"/>
              <a:gd name="T62" fmla="*/ 22 w 99"/>
              <a:gd name="T63" fmla="*/ 51 h 54"/>
              <a:gd name="T64" fmla="*/ 27 w 99"/>
              <a:gd name="T65" fmla="*/ 53 h 54"/>
              <a:gd name="T66" fmla="*/ 32 w 99"/>
              <a:gd name="T67" fmla="*/ 52 h 54"/>
              <a:gd name="T68" fmla="*/ 34 w 99"/>
              <a:gd name="T69" fmla="*/ 47 h 54"/>
              <a:gd name="T70" fmla="*/ 39 w 99"/>
              <a:gd name="T71" fmla="*/ 44 h 54"/>
              <a:gd name="T72" fmla="*/ 39 w 99"/>
              <a:gd name="T73" fmla="*/ 41 h 54"/>
              <a:gd name="T74" fmla="*/ 45 w 99"/>
              <a:gd name="T75" fmla="*/ 40 h 54"/>
              <a:gd name="T76" fmla="*/ 49 w 99"/>
              <a:gd name="T77" fmla="*/ 39 h 54"/>
              <a:gd name="T78" fmla="*/ 54 w 99"/>
              <a:gd name="T79" fmla="*/ 36 h 54"/>
              <a:gd name="T80" fmla="*/ 59 w 99"/>
              <a:gd name="T81" fmla="*/ 33 h 54"/>
              <a:gd name="T82" fmla="*/ 67 w 99"/>
              <a:gd name="T83" fmla="*/ 32 h 54"/>
              <a:gd name="T84" fmla="*/ 76 w 99"/>
              <a:gd name="T85" fmla="*/ 29 h 54"/>
              <a:gd name="T86" fmla="*/ 69 w 99"/>
              <a:gd name="T87" fmla="*/ 28 h 54"/>
              <a:gd name="T88" fmla="*/ 70 w 99"/>
              <a:gd name="T89" fmla="*/ 27 h 54"/>
              <a:gd name="T90" fmla="*/ 73 w 99"/>
              <a:gd name="T91" fmla="*/ 25 h 54"/>
              <a:gd name="T92" fmla="*/ 76 w 99"/>
              <a:gd name="T93" fmla="*/ 27 h 54"/>
              <a:gd name="T94" fmla="*/ 78 w 99"/>
              <a:gd name="T95" fmla="*/ 26 h 54"/>
              <a:gd name="T96" fmla="*/ 75 w 99"/>
              <a:gd name="T97" fmla="*/ 24 h 54"/>
              <a:gd name="T98" fmla="*/ 76 w 99"/>
              <a:gd name="T99" fmla="*/ 21 h 54"/>
              <a:gd name="T100" fmla="*/ 83 w 99"/>
              <a:gd name="T101" fmla="*/ 19 h 54"/>
              <a:gd name="T102" fmla="*/ 85 w 99"/>
              <a:gd name="T103" fmla="*/ 17 h 54"/>
              <a:gd name="T104" fmla="*/ 86 w 99"/>
              <a:gd name="T105" fmla="*/ 16 h 54"/>
              <a:gd name="T106" fmla="*/ 88 w 99"/>
              <a:gd name="T107" fmla="*/ 13 h 54"/>
              <a:gd name="T108" fmla="*/ 88 w 99"/>
              <a:gd name="T109" fmla="*/ 9 h 54"/>
              <a:gd name="T110" fmla="*/ 89 w 99"/>
              <a:gd name="T111" fmla="*/ 7 h 54"/>
              <a:gd name="T112" fmla="*/ 94 w 99"/>
              <a:gd name="T113" fmla="*/ 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" h="54">
                <a:moveTo>
                  <a:pt x="98" y="3"/>
                </a:moveTo>
                <a:cubicBezTo>
                  <a:pt x="97" y="3"/>
                  <a:pt x="97" y="3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3"/>
                  <a:pt x="95" y="3"/>
                  <a:pt x="95" y="3"/>
                </a:cubicBezTo>
                <a:cubicBezTo>
                  <a:pt x="94" y="3"/>
                  <a:pt x="94" y="3"/>
                  <a:pt x="93" y="3"/>
                </a:cubicBezTo>
                <a:cubicBezTo>
                  <a:pt x="93" y="3"/>
                  <a:pt x="92" y="3"/>
                  <a:pt x="92" y="3"/>
                </a:cubicBezTo>
                <a:cubicBezTo>
                  <a:pt x="92" y="3"/>
                  <a:pt x="91" y="3"/>
                  <a:pt x="91" y="3"/>
                </a:cubicBezTo>
                <a:cubicBezTo>
                  <a:pt x="91" y="3"/>
                  <a:pt x="91" y="3"/>
                  <a:pt x="90" y="3"/>
                </a:cubicBezTo>
                <a:cubicBezTo>
                  <a:pt x="90" y="4"/>
                  <a:pt x="89" y="3"/>
                  <a:pt x="89" y="3"/>
                </a:cubicBezTo>
                <a:cubicBezTo>
                  <a:pt x="88" y="4"/>
                  <a:pt x="88" y="4"/>
                  <a:pt x="88" y="4"/>
                </a:cubicBezTo>
                <a:cubicBezTo>
                  <a:pt x="87" y="4"/>
                  <a:pt x="87" y="3"/>
                  <a:pt x="87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5"/>
                  <a:pt x="85" y="4"/>
                  <a:pt x="84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2" y="5"/>
                  <a:pt x="82" y="6"/>
                  <a:pt x="81" y="5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4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3" y="3"/>
                  <a:pt x="83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2" y="3"/>
                  <a:pt x="82" y="3"/>
                  <a:pt x="81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2"/>
                </a:cubicBezTo>
                <a:cubicBezTo>
                  <a:pt x="80" y="2"/>
                  <a:pt x="80" y="2"/>
                  <a:pt x="81" y="2"/>
                </a:cubicBezTo>
                <a:cubicBezTo>
                  <a:pt x="82" y="2"/>
                  <a:pt x="82" y="2"/>
                  <a:pt x="83" y="2"/>
                </a:cubicBezTo>
                <a:cubicBezTo>
                  <a:pt x="83" y="2"/>
                  <a:pt x="84" y="2"/>
                  <a:pt x="84" y="2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1"/>
                  <a:pt x="84" y="1"/>
                  <a:pt x="84" y="1"/>
                </a:cubicBezTo>
                <a:cubicBezTo>
                  <a:pt x="83" y="1"/>
                  <a:pt x="83" y="1"/>
                  <a:pt x="82" y="1"/>
                </a:cubicBezTo>
                <a:cubicBezTo>
                  <a:pt x="81" y="1"/>
                  <a:pt x="81" y="1"/>
                  <a:pt x="80" y="1"/>
                </a:cubicBezTo>
                <a:cubicBezTo>
                  <a:pt x="80" y="1"/>
                  <a:pt x="79" y="1"/>
                  <a:pt x="79" y="0"/>
                </a:cubicBezTo>
                <a:cubicBezTo>
                  <a:pt x="78" y="0"/>
                  <a:pt x="78" y="0"/>
                  <a:pt x="77" y="0"/>
                </a:cubicBezTo>
                <a:cubicBezTo>
                  <a:pt x="77" y="0"/>
                  <a:pt x="77" y="0"/>
                  <a:pt x="76" y="0"/>
                </a:cubicBezTo>
                <a:cubicBezTo>
                  <a:pt x="75" y="0"/>
                  <a:pt x="75" y="0"/>
                  <a:pt x="74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69" y="0"/>
                  <a:pt x="68" y="0"/>
                  <a:pt x="68" y="0"/>
                </a:cubicBezTo>
                <a:cubicBezTo>
                  <a:pt x="67" y="0"/>
                  <a:pt x="67" y="1"/>
                  <a:pt x="66" y="1"/>
                </a:cubicBezTo>
                <a:cubicBezTo>
                  <a:pt x="65" y="1"/>
                  <a:pt x="65" y="0"/>
                  <a:pt x="64" y="0"/>
                </a:cubicBezTo>
                <a:cubicBezTo>
                  <a:pt x="63" y="0"/>
                  <a:pt x="63" y="0"/>
                  <a:pt x="62" y="0"/>
                </a:cubicBezTo>
                <a:cubicBezTo>
                  <a:pt x="61" y="0"/>
                  <a:pt x="61" y="1"/>
                  <a:pt x="60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58" y="1"/>
                  <a:pt x="58" y="1"/>
                  <a:pt x="57" y="1"/>
                </a:cubicBezTo>
                <a:cubicBezTo>
                  <a:pt x="57" y="1"/>
                  <a:pt x="57" y="1"/>
                  <a:pt x="56" y="1"/>
                </a:cubicBezTo>
                <a:cubicBezTo>
                  <a:pt x="56" y="1"/>
                  <a:pt x="56" y="1"/>
                  <a:pt x="55" y="1"/>
                </a:cubicBezTo>
                <a:cubicBezTo>
                  <a:pt x="55" y="1"/>
                  <a:pt x="55" y="1"/>
                  <a:pt x="54" y="1"/>
                </a:cubicBezTo>
                <a:cubicBezTo>
                  <a:pt x="54" y="1"/>
                  <a:pt x="53" y="1"/>
                  <a:pt x="53" y="1"/>
                </a:cubicBezTo>
                <a:cubicBezTo>
                  <a:pt x="52" y="1"/>
                  <a:pt x="52" y="1"/>
                  <a:pt x="51" y="1"/>
                </a:cubicBezTo>
                <a:cubicBezTo>
                  <a:pt x="51" y="2"/>
                  <a:pt x="51" y="2"/>
                  <a:pt x="50" y="2"/>
                </a:cubicBezTo>
                <a:cubicBezTo>
                  <a:pt x="50" y="2"/>
                  <a:pt x="50" y="2"/>
                  <a:pt x="49" y="1"/>
                </a:cubicBezTo>
                <a:cubicBezTo>
                  <a:pt x="49" y="1"/>
                  <a:pt x="48" y="1"/>
                  <a:pt x="48" y="1"/>
                </a:cubicBezTo>
                <a:cubicBezTo>
                  <a:pt x="47" y="1"/>
                  <a:pt x="47" y="2"/>
                  <a:pt x="47" y="2"/>
                </a:cubicBezTo>
                <a:cubicBezTo>
                  <a:pt x="46" y="2"/>
                  <a:pt x="46" y="3"/>
                  <a:pt x="46" y="3"/>
                </a:cubicBezTo>
                <a:cubicBezTo>
                  <a:pt x="45" y="3"/>
                  <a:pt x="45" y="3"/>
                  <a:pt x="45" y="2"/>
                </a:cubicBezTo>
                <a:cubicBezTo>
                  <a:pt x="44" y="2"/>
                  <a:pt x="44" y="2"/>
                  <a:pt x="43" y="2"/>
                </a:cubicBezTo>
                <a:cubicBezTo>
                  <a:pt x="43" y="2"/>
                  <a:pt x="42" y="1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4"/>
                  <a:pt x="40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2"/>
                  <a:pt x="38" y="2"/>
                </a:cubicBezTo>
                <a:cubicBezTo>
                  <a:pt x="38" y="2"/>
                  <a:pt x="38" y="3"/>
                  <a:pt x="38" y="3"/>
                </a:cubicBezTo>
                <a:cubicBezTo>
                  <a:pt x="37" y="3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3" y="2"/>
                </a:cubicBezTo>
                <a:cubicBezTo>
                  <a:pt x="32" y="2"/>
                  <a:pt x="32" y="2"/>
                  <a:pt x="31" y="2"/>
                </a:cubicBezTo>
                <a:cubicBezTo>
                  <a:pt x="30" y="2"/>
                  <a:pt x="29" y="2"/>
                  <a:pt x="29" y="2"/>
                </a:cubicBezTo>
                <a:cubicBezTo>
                  <a:pt x="28" y="2"/>
                  <a:pt x="28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4"/>
                  <a:pt x="25" y="4"/>
                  <a:pt x="24" y="4"/>
                </a:cubicBezTo>
                <a:cubicBezTo>
                  <a:pt x="24" y="4"/>
                  <a:pt x="24" y="4"/>
                  <a:pt x="23" y="4"/>
                </a:cubicBezTo>
                <a:cubicBezTo>
                  <a:pt x="22" y="5"/>
                  <a:pt x="22" y="4"/>
                  <a:pt x="21" y="4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6" y="5"/>
                  <a:pt x="16" y="5"/>
                  <a:pt x="15" y="5"/>
                </a:cubicBezTo>
                <a:cubicBezTo>
                  <a:pt x="14" y="5"/>
                  <a:pt x="14" y="5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4" y="7"/>
                  <a:pt x="13" y="8"/>
                </a:cubicBezTo>
                <a:cubicBezTo>
                  <a:pt x="12" y="8"/>
                  <a:pt x="11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7" y="8"/>
                  <a:pt x="7" y="8"/>
                </a:cubicBezTo>
                <a:cubicBezTo>
                  <a:pt x="6" y="8"/>
                  <a:pt x="5" y="9"/>
                  <a:pt x="4" y="9"/>
                </a:cubicBezTo>
                <a:cubicBezTo>
                  <a:pt x="3" y="9"/>
                  <a:pt x="3" y="9"/>
                  <a:pt x="2" y="9"/>
                </a:cubicBezTo>
                <a:cubicBezTo>
                  <a:pt x="1" y="9"/>
                  <a:pt x="1" y="9"/>
                  <a:pt x="0" y="10"/>
                </a:cubicBezTo>
                <a:cubicBezTo>
                  <a:pt x="0" y="10"/>
                  <a:pt x="0" y="10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4" y="11"/>
                  <a:pt x="5" y="10"/>
                </a:cubicBezTo>
                <a:cubicBezTo>
                  <a:pt x="5" y="10"/>
                  <a:pt x="6" y="10"/>
                  <a:pt x="6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8" y="11"/>
                  <a:pt x="8" y="11"/>
                </a:cubicBezTo>
                <a:cubicBezTo>
                  <a:pt x="7" y="12"/>
                  <a:pt x="7" y="12"/>
                  <a:pt x="6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1"/>
                  <a:pt x="2" y="12"/>
                </a:cubicBezTo>
                <a:cubicBezTo>
                  <a:pt x="2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3" y="12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4" y="14"/>
                  <a:pt x="4" y="14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4"/>
                  <a:pt x="6" y="14"/>
                  <a:pt x="7" y="14"/>
                </a:cubicBezTo>
                <a:cubicBezTo>
                  <a:pt x="7" y="14"/>
                  <a:pt x="7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9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4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3" y="14"/>
                  <a:pt x="13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7" y="14"/>
                  <a:pt x="18" y="15"/>
                  <a:pt x="18" y="15"/>
                </a:cubicBezTo>
                <a:cubicBezTo>
                  <a:pt x="18" y="15"/>
                  <a:pt x="18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6"/>
                  <a:pt x="19" y="16"/>
                  <a:pt x="19" y="16"/>
                </a:cubicBezTo>
                <a:cubicBezTo>
                  <a:pt x="20" y="17"/>
                  <a:pt x="20" y="16"/>
                  <a:pt x="20" y="17"/>
                </a:cubicBezTo>
                <a:cubicBezTo>
                  <a:pt x="20" y="17"/>
                  <a:pt x="21" y="17"/>
                  <a:pt x="21" y="17"/>
                </a:cubicBezTo>
                <a:cubicBezTo>
                  <a:pt x="21" y="17"/>
                  <a:pt x="21" y="17"/>
                  <a:pt x="21" y="18"/>
                </a:cubicBezTo>
                <a:cubicBezTo>
                  <a:pt x="21" y="18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1"/>
                  <a:pt x="21" y="21"/>
                  <a:pt x="21" y="22"/>
                </a:cubicBezTo>
                <a:cubicBezTo>
                  <a:pt x="21" y="22"/>
                  <a:pt x="21" y="22"/>
                  <a:pt x="21" y="23"/>
                </a:cubicBezTo>
                <a:cubicBezTo>
                  <a:pt x="20" y="23"/>
                  <a:pt x="20" y="23"/>
                  <a:pt x="20" y="24"/>
                </a:cubicBezTo>
                <a:cubicBezTo>
                  <a:pt x="20" y="24"/>
                  <a:pt x="20" y="24"/>
                  <a:pt x="20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20" y="26"/>
                  <a:pt x="20" y="25"/>
                  <a:pt x="21" y="25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4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8"/>
                  <a:pt x="24" y="28"/>
                </a:cubicBezTo>
                <a:cubicBezTo>
                  <a:pt x="24" y="28"/>
                  <a:pt x="24" y="27"/>
                  <a:pt x="24" y="27"/>
                </a:cubicBezTo>
                <a:cubicBezTo>
                  <a:pt x="23" y="27"/>
                  <a:pt x="23" y="27"/>
                  <a:pt x="22" y="27"/>
                </a:cubicBezTo>
                <a:cubicBezTo>
                  <a:pt x="22" y="27"/>
                  <a:pt x="22" y="27"/>
                  <a:pt x="21" y="27"/>
                </a:cubicBezTo>
                <a:cubicBezTo>
                  <a:pt x="21" y="27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1" y="27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4" y="28"/>
                  <a:pt x="24" y="29"/>
                </a:cubicBezTo>
                <a:cubicBezTo>
                  <a:pt x="24" y="29"/>
                  <a:pt x="25" y="29"/>
                  <a:pt x="25" y="29"/>
                </a:cubicBezTo>
                <a:cubicBezTo>
                  <a:pt x="25" y="30"/>
                  <a:pt x="25" y="30"/>
                  <a:pt x="25" y="31"/>
                </a:cubicBezTo>
                <a:cubicBezTo>
                  <a:pt x="25" y="31"/>
                  <a:pt x="24" y="32"/>
                  <a:pt x="24" y="32"/>
                </a:cubicBezTo>
                <a:cubicBezTo>
                  <a:pt x="23" y="32"/>
                  <a:pt x="23" y="32"/>
                  <a:pt x="22" y="32"/>
                </a:cubicBezTo>
                <a:cubicBezTo>
                  <a:pt x="22" y="32"/>
                  <a:pt x="22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3"/>
                  <a:pt x="20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8" y="34"/>
                  <a:pt x="18" y="34"/>
                </a:cubicBezTo>
                <a:cubicBezTo>
                  <a:pt x="18" y="34"/>
                  <a:pt x="17" y="35"/>
                  <a:pt x="17" y="35"/>
                </a:cubicBezTo>
                <a:cubicBezTo>
                  <a:pt x="17" y="36"/>
                  <a:pt x="17" y="36"/>
                  <a:pt x="18" y="36"/>
                </a:cubicBezTo>
                <a:cubicBezTo>
                  <a:pt x="18" y="37"/>
                  <a:pt x="18" y="36"/>
                  <a:pt x="18" y="37"/>
                </a:cubicBezTo>
                <a:cubicBezTo>
                  <a:pt x="19" y="37"/>
                  <a:pt x="18" y="37"/>
                  <a:pt x="17" y="37"/>
                </a:cubicBezTo>
                <a:cubicBezTo>
                  <a:pt x="17" y="38"/>
                  <a:pt x="17" y="38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2"/>
                  <a:pt x="18" y="42"/>
                  <a:pt x="18" y="43"/>
                </a:cubicBezTo>
                <a:cubicBezTo>
                  <a:pt x="18" y="43"/>
                  <a:pt x="18" y="44"/>
                  <a:pt x="18" y="44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20" y="46"/>
                  <a:pt x="20" y="46"/>
                </a:cubicBezTo>
                <a:cubicBezTo>
                  <a:pt x="20" y="47"/>
                  <a:pt x="19" y="47"/>
                  <a:pt x="19" y="47"/>
                </a:cubicBezTo>
                <a:cubicBezTo>
                  <a:pt x="19" y="47"/>
                  <a:pt x="19" y="48"/>
                  <a:pt x="19" y="48"/>
                </a:cubicBezTo>
                <a:cubicBezTo>
                  <a:pt x="20" y="48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50"/>
                  <a:pt x="21" y="50"/>
                </a:cubicBezTo>
                <a:cubicBezTo>
                  <a:pt x="21" y="50"/>
                  <a:pt x="21" y="51"/>
                  <a:pt x="21" y="51"/>
                </a:cubicBezTo>
                <a:cubicBezTo>
                  <a:pt x="21" y="51"/>
                  <a:pt x="21" y="51"/>
                  <a:pt x="22" y="51"/>
                </a:cubicBezTo>
                <a:cubicBezTo>
                  <a:pt x="22" y="52"/>
                  <a:pt x="23" y="51"/>
                  <a:pt x="23" y="51"/>
                </a:cubicBezTo>
                <a:cubicBezTo>
                  <a:pt x="24" y="51"/>
                  <a:pt x="24" y="52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2"/>
                  <a:pt x="27" y="52"/>
                  <a:pt x="27" y="52"/>
                </a:cubicBezTo>
                <a:cubicBezTo>
                  <a:pt x="27" y="52"/>
                  <a:pt x="27" y="53"/>
                  <a:pt x="27" y="53"/>
                </a:cubicBezTo>
                <a:cubicBezTo>
                  <a:pt x="28" y="53"/>
                  <a:pt x="27" y="54"/>
                  <a:pt x="28" y="54"/>
                </a:cubicBezTo>
                <a:cubicBezTo>
                  <a:pt x="28" y="54"/>
                  <a:pt x="28" y="53"/>
                  <a:pt x="28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52"/>
                  <a:pt x="32" y="52"/>
                </a:cubicBezTo>
                <a:cubicBezTo>
                  <a:pt x="32" y="52"/>
                  <a:pt x="32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0"/>
                  <a:pt x="33" y="50"/>
                  <a:pt x="34" y="50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8"/>
                  <a:pt x="34" y="48"/>
                </a:cubicBezTo>
                <a:cubicBezTo>
                  <a:pt x="34" y="48"/>
                  <a:pt x="34" y="47"/>
                  <a:pt x="34" y="47"/>
                </a:cubicBezTo>
                <a:cubicBezTo>
                  <a:pt x="34" y="47"/>
                  <a:pt x="35" y="46"/>
                  <a:pt x="35" y="46"/>
                </a:cubicBezTo>
                <a:cubicBezTo>
                  <a:pt x="35" y="46"/>
                  <a:pt x="35" y="47"/>
                  <a:pt x="36" y="47"/>
                </a:cubicBezTo>
                <a:cubicBezTo>
                  <a:pt x="36" y="47"/>
                  <a:pt x="36" y="46"/>
                  <a:pt x="36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5"/>
                  <a:pt x="38" y="45"/>
                  <a:pt x="38" y="45"/>
                </a:cubicBezTo>
                <a:cubicBezTo>
                  <a:pt x="38" y="45"/>
                  <a:pt x="39" y="45"/>
                  <a:pt x="39" y="44"/>
                </a:cubicBezTo>
                <a:cubicBezTo>
                  <a:pt x="39" y="44"/>
                  <a:pt x="39" y="43"/>
                  <a:pt x="38" y="43"/>
                </a:cubicBezTo>
                <a:cubicBezTo>
                  <a:pt x="38" y="43"/>
                  <a:pt x="38" y="44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1"/>
                  <a:pt x="39" y="41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2" y="40"/>
                  <a:pt x="42" y="40"/>
                  <a:pt x="43" y="40"/>
                </a:cubicBezTo>
                <a:cubicBezTo>
                  <a:pt x="44" y="40"/>
                  <a:pt x="44" y="40"/>
                  <a:pt x="45" y="40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45" y="38"/>
                  <a:pt x="46" y="38"/>
                </a:cubicBezTo>
                <a:cubicBezTo>
                  <a:pt x="46" y="38"/>
                  <a:pt x="46" y="38"/>
                  <a:pt x="47" y="38"/>
                </a:cubicBezTo>
                <a:cubicBezTo>
                  <a:pt x="47" y="38"/>
                  <a:pt x="46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39"/>
                  <a:pt x="48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0" y="39"/>
                  <a:pt x="49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1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4"/>
                  <a:pt x="56" y="34"/>
                  <a:pt x="56" y="34"/>
                </a:cubicBezTo>
                <a:cubicBezTo>
                  <a:pt x="57" y="34"/>
                  <a:pt x="57" y="34"/>
                  <a:pt x="58" y="34"/>
                </a:cubicBezTo>
                <a:cubicBezTo>
                  <a:pt x="58" y="33"/>
                  <a:pt x="57" y="33"/>
                  <a:pt x="58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3"/>
                  <a:pt x="59" y="33"/>
                </a:cubicBezTo>
                <a:cubicBezTo>
                  <a:pt x="59" y="33"/>
                  <a:pt x="59" y="33"/>
                  <a:pt x="60" y="33"/>
                </a:cubicBezTo>
                <a:cubicBezTo>
                  <a:pt x="60" y="34"/>
                  <a:pt x="60" y="33"/>
                  <a:pt x="61" y="33"/>
                </a:cubicBezTo>
                <a:cubicBezTo>
                  <a:pt x="61" y="33"/>
                  <a:pt x="62" y="33"/>
                  <a:pt x="62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4" y="33"/>
                  <a:pt x="64" y="33"/>
                  <a:pt x="65" y="32"/>
                </a:cubicBezTo>
                <a:cubicBezTo>
                  <a:pt x="65" y="32"/>
                  <a:pt x="66" y="32"/>
                  <a:pt x="67" y="32"/>
                </a:cubicBezTo>
                <a:cubicBezTo>
                  <a:pt x="67" y="32"/>
                  <a:pt x="68" y="32"/>
                  <a:pt x="69" y="31"/>
                </a:cubicBezTo>
                <a:cubicBezTo>
                  <a:pt x="69" y="31"/>
                  <a:pt x="69" y="31"/>
                  <a:pt x="70" y="31"/>
                </a:cubicBezTo>
                <a:cubicBezTo>
                  <a:pt x="70" y="30"/>
                  <a:pt x="71" y="30"/>
                  <a:pt x="72" y="30"/>
                </a:cubicBezTo>
                <a:cubicBezTo>
                  <a:pt x="72" y="30"/>
                  <a:pt x="73" y="30"/>
                  <a:pt x="73" y="29"/>
                </a:cubicBezTo>
                <a:cubicBezTo>
                  <a:pt x="74" y="29"/>
                  <a:pt x="74" y="29"/>
                  <a:pt x="75" y="29"/>
                </a:cubicBezTo>
                <a:cubicBezTo>
                  <a:pt x="75" y="29"/>
                  <a:pt x="76" y="29"/>
                  <a:pt x="76" y="29"/>
                </a:cubicBezTo>
                <a:cubicBezTo>
                  <a:pt x="76" y="28"/>
                  <a:pt x="76" y="28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5" y="27"/>
                  <a:pt x="75" y="28"/>
                  <a:pt x="74" y="28"/>
                </a:cubicBezTo>
                <a:cubicBezTo>
                  <a:pt x="73" y="28"/>
                  <a:pt x="73" y="28"/>
                  <a:pt x="72" y="28"/>
                </a:cubicBezTo>
                <a:cubicBezTo>
                  <a:pt x="72" y="28"/>
                  <a:pt x="71" y="28"/>
                  <a:pt x="70" y="28"/>
                </a:cubicBezTo>
                <a:cubicBezTo>
                  <a:pt x="70" y="28"/>
                  <a:pt x="70" y="28"/>
                  <a:pt x="69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8" y="28"/>
                  <a:pt x="68" y="29"/>
                  <a:pt x="68" y="29"/>
                </a:cubicBezTo>
                <a:cubicBezTo>
                  <a:pt x="68" y="29"/>
                  <a:pt x="67" y="29"/>
                  <a:pt x="67" y="28"/>
                </a:cubicBezTo>
                <a:cubicBezTo>
                  <a:pt x="67" y="28"/>
                  <a:pt x="68" y="28"/>
                  <a:pt x="68" y="28"/>
                </a:cubicBezTo>
                <a:cubicBezTo>
                  <a:pt x="68" y="27"/>
                  <a:pt x="68" y="27"/>
                  <a:pt x="69" y="27"/>
                </a:cubicBezTo>
                <a:cubicBezTo>
                  <a:pt x="69" y="27"/>
                  <a:pt x="69" y="27"/>
                  <a:pt x="70" y="27"/>
                </a:cubicBezTo>
                <a:cubicBezTo>
                  <a:pt x="70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6"/>
                  <a:pt x="74" y="26"/>
                </a:cubicBezTo>
                <a:cubicBezTo>
                  <a:pt x="74" y="26"/>
                  <a:pt x="74" y="26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7" y="27"/>
                  <a:pt x="77" y="27"/>
                </a:cubicBezTo>
                <a:cubicBezTo>
                  <a:pt x="77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6"/>
                  <a:pt x="78" y="26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24"/>
                  <a:pt x="77" y="25"/>
                  <a:pt x="77" y="25"/>
                </a:cubicBezTo>
                <a:cubicBezTo>
                  <a:pt x="77" y="25"/>
                  <a:pt x="77" y="24"/>
                  <a:pt x="77" y="24"/>
                </a:cubicBezTo>
                <a:cubicBezTo>
                  <a:pt x="77" y="24"/>
                  <a:pt x="77" y="24"/>
                  <a:pt x="76" y="23"/>
                </a:cubicBezTo>
                <a:cubicBezTo>
                  <a:pt x="76" y="23"/>
                  <a:pt x="76" y="24"/>
                  <a:pt x="75" y="24"/>
                </a:cubicBezTo>
                <a:cubicBezTo>
                  <a:pt x="75" y="23"/>
                  <a:pt x="75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2"/>
                  <a:pt x="74" y="22"/>
                  <a:pt x="74" y="22"/>
                </a:cubicBezTo>
                <a:cubicBezTo>
                  <a:pt x="73" y="21"/>
                  <a:pt x="73" y="21"/>
                  <a:pt x="73" y="21"/>
                </a:cubicBezTo>
                <a:cubicBezTo>
                  <a:pt x="74" y="20"/>
                  <a:pt x="74" y="21"/>
                  <a:pt x="74" y="21"/>
                </a:cubicBezTo>
                <a:cubicBezTo>
                  <a:pt x="75" y="21"/>
                  <a:pt x="75" y="21"/>
                  <a:pt x="76" y="21"/>
                </a:cubicBezTo>
                <a:cubicBezTo>
                  <a:pt x="76" y="21"/>
                  <a:pt x="76" y="22"/>
                  <a:pt x="77" y="22"/>
                </a:cubicBezTo>
                <a:cubicBezTo>
                  <a:pt x="78" y="22"/>
                  <a:pt x="79" y="22"/>
                  <a:pt x="79" y="22"/>
                </a:cubicBezTo>
                <a:cubicBezTo>
                  <a:pt x="79" y="21"/>
                  <a:pt x="78" y="21"/>
                  <a:pt x="78" y="21"/>
                </a:cubicBezTo>
                <a:cubicBezTo>
                  <a:pt x="78" y="21"/>
                  <a:pt x="79" y="20"/>
                  <a:pt x="79" y="20"/>
                </a:cubicBezTo>
                <a:cubicBezTo>
                  <a:pt x="80" y="20"/>
                  <a:pt x="80" y="20"/>
                  <a:pt x="81" y="19"/>
                </a:cubicBezTo>
                <a:cubicBezTo>
                  <a:pt x="82" y="19"/>
                  <a:pt x="82" y="20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4" y="19"/>
                  <a:pt x="85" y="19"/>
                  <a:pt x="85" y="18"/>
                </a:cubicBezTo>
                <a:cubicBezTo>
                  <a:pt x="85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7"/>
                  <a:pt x="84" y="17"/>
                </a:cubicBezTo>
                <a:cubicBezTo>
                  <a:pt x="84" y="17"/>
                  <a:pt x="84" y="17"/>
                  <a:pt x="85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8" y="17"/>
                  <a:pt x="88" y="16"/>
                </a:cubicBezTo>
                <a:cubicBezTo>
                  <a:pt x="88" y="16"/>
                  <a:pt x="87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5" y="15"/>
                  <a:pt x="86" y="15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5"/>
                  <a:pt x="86" y="14"/>
                  <a:pt x="86" y="14"/>
                </a:cubicBezTo>
                <a:cubicBezTo>
                  <a:pt x="86" y="14"/>
                  <a:pt x="86" y="13"/>
                  <a:pt x="86" y="13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3"/>
                  <a:pt x="88" y="13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1"/>
                  <a:pt x="87" y="12"/>
                  <a:pt x="86" y="12"/>
                </a:cubicBezTo>
                <a:cubicBezTo>
                  <a:pt x="86" y="12"/>
                  <a:pt x="85" y="12"/>
                  <a:pt x="85" y="12"/>
                </a:cubicBezTo>
                <a:cubicBezTo>
                  <a:pt x="85" y="11"/>
                  <a:pt x="86" y="11"/>
                  <a:pt x="86" y="11"/>
                </a:cubicBezTo>
                <a:cubicBezTo>
                  <a:pt x="86" y="11"/>
                  <a:pt x="87" y="10"/>
                  <a:pt x="87" y="10"/>
                </a:cubicBezTo>
                <a:cubicBezTo>
                  <a:pt x="87" y="10"/>
                  <a:pt x="87" y="10"/>
                  <a:pt x="88" y="9"/>
                </a:cubicBezTo>
                <a:cubicBezTo>
                  <a:pt x="88" y="9"/>
                  <a:pt x="89" y="9"/>
                  <a:pt x="89" y="9"/>
                </a:cubicBezTo>
                <a:cubicBezTo>
                  <a:pt x="89" y="8"/>
                  <a:pt x="89" y="8"/>
                  <a:pt x="88" y="8"/>
                </a:cubicBezTo>
                <a:cubicBezTo>
                  <a:pt x="88" y="8"/>
                  <a:pt x="88" y="8"/>
                  <a:pt x="88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7"/>
                  <a:pt x="88" y="7"/>
                  <a:pt x="89" y="7"/>
                </a:cubicBezTo>
                <a:cubicBezTo>
                  <a:pt x="89" y="7"/>
                  <a:pt x="89" y="7"/>
                  <a:pt x="89" y="7"/>
                </a:cubicBezTo>
                <a:cubicBezTo>
                  <a:pt x="89" y="7"/>
                  <a:pt x="89" y="7"/>
                  <a:pt x="9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0" y="6"/>
                  <a:pt x="91" y="6"/>
                  <a:pt x="91" y="6"/>
                </a:cubicBezTo>
                <a:cubicBezTo>
                  <a:pt x="92" y="6"/>
                  <a:pt x="92" y="5"/>
                  <a:pt x="92" y="5"/>
                </a:cubicBezTo>
                <a:cubicBezTo>
                  <a:pt x="92" y="5"/>
                  <a:pt x="93" y="5"/>
                  <a:pt x="93" y="6"/>
                </a:cubicBezTo>
                <a:cubicBezTo>
                  <a:pt x="93" y="6"/>
                  <a:pt x="94" y="5"/>
                  <a:pt x="94" y="5"/>
                </a:cubicBezTo>
                <a:cubicBezTo>
                  <a:pt x="94" y="5"/>
                  <a:pt x="94" y="5"/>
                  <a:pt x="95" y="4"/>
                </a:cubicBezTo>
                <a:cubicBezTo>
                  <a:pt x="95" y="4"/>
                  <a:pt x="95" y="4"/>
                  <a:pt x="96" y="4"/>
                </a:cubicBezTo>
                <a:cubicBezTo>
                  <a:pt x="96" y="4"/>
                  <a:pt x="97" y="4"/>
                  <a:pt x="97" y="4"/>
                </a:cubicBezTo>
                <a:cubicBezTo>
                  <a:pt x="98" y="4"/>
                  <a:pt x="99" y="4"/>
                  <a:pt x="99" y="3"/>
                </a:cubicBezTo>
                <a:cubicBezTo>
                  <a:pt x="98" y="3"/>
                  <a:pt x="98" y="3"/>
                  <a:pt x="98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7" name="Freeform 405">
            <a:extLst>
              <a:ext uri="{FF2B5EF4-FFF2-40B4-BE49-F238E27FC236}">
                <a16:creationId xmlns:a16="http://schemas.microsoft.com/office/drawing/2014/main" id="{B2F37AA9-549D-4240-A3C8-A7DF9E0FEFA7}"/>
              </a:ext>
            </a:extLst>
          </p:cNvPr>
          <p:cNvSpPr>
            <a:spLocks/>
          </p:cNvSpPr>
          <p:nvPr/>
        </p:nvSpPr>
        <p:spPr bwMode="auto">
          <a:xfrm>
            <a:off x="4310261" y="1946506"/>
            <a:ext cx="64670" cy="24075"/>
          </a:xfrm>
          <a:custGeom>
            <a:avLst/>
            <a:gdLst>
              <a:gd name="T0" fmla="*/ 0 w 5"/>
              <a:gd name="T1" fmla="*/ 2 h 2"/>
              <a:gd name="T2" fmla="*/ 2 w 5"/>
              <a:gd name="T3" fmla="*/ 2 h 2"/>
              <a:gd name="T4" fmla="*/ 3 w 5"/>
              <a:gd name="T5" fmla="*/ 2 h 2"/>
              <a:gd name="T6" fmla="*/ 4 w 5"/>
              <a:gd name="T7" fmla="*/ 2 h 2"/>
              <a:gd name="T8" fmla="*/ 5 w 5"/>
              <a:gd name="T9" fmla="*/ 2 h 2"/>
              <a:gd name="T10" fmla="*/ 5 w 5"/>
              <a:gd name="T11" fmla="*/ 1 h 2"/>
              <a:gd name="T12" fmla="*/ 4 w 5"/>
              <a:gd name="T13" fmla="*/ 1 h 2"/>
              <a:gd name="T14" fmla="*/ 3 w 5"/>
              <a:gd name="T15" fmla="*/ 0 h 2"/>
              <a:gd name="T16" fmla="*/ 2 w 5"/>
              <a:gd name="T17" fmla="*/ 0 h 2"/>
              <a:gd name="T18" fmla="*/ 1 w 5"/>
              <a:gd name="T19" fmla="*/ 0 h 2"/>
              <a:gd name="T20" fmla="*/ 0 w 5"/>
              <a:gd name="T21" fmla="*/ 1 h 2"/>
              <a:gd name="T22" fmla="*/ 0 w 5"/>
              <a:gd name="T23" fmla="*/ 1 h 2"/>
              <a:gd name="T24" fmla="*/ 0 w 5"/>
              <a:gd name="T2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2">
                <a:moveTo>
                  <a:pt x="0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8" name="Freeform 408">
            <a:extLst>
              <a:ext uri="{FF2B5EF4-FFF2-40B4-BE49-F238E27FC236}">
                <a16:creationId xmlns:a16="http://schemas.microsoft.com/office/drawing/2014/main" id="{78A2216A-B3CF-6E43-BC0B-AF76FC6B0729}"/>
              </a:ext>
            </a:extLst>
          </p:cNvPr>
          <p:cNvSpPr>
            <a:spLocks/>
          </p:cNvSpPr>
          <p:nvPr/>
        </p:nvSpPr>
        <p:spPr bwMode="auto">
          <a:xfrm>
            <a:off x="6923691" y="3005782"/>
            <a:ext cx="13315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9" name="Freeform 410">
            <a:extLst>
              <a:ext uri="{FF2B5EF4-FFF2-40B4-BE49-F238E27FC236}">
                <a16:creationId xmlns:a16="http://schemas.microsoft.com/office/drawing/2014/main" id="{CC8475D6-FC0A-2041-A451-2362CF118D90}"/>
              </a:ext>
            </a:extLst>
          </p:cNvPr>
          <p:cNvSpPr>
            <a:spLocks/>
          </p:cNvSpPr>
          <p:nvPr/>
        </p:nvSpPr>
        <p:spPr bwMode="auto">
          <a:xfrm>
            <a:off x="9316483" y="4240986"/>
            <a:ext cx="51356" cy="38890"/>
          </a:xfrm>
          <a:custGeom>
            <a:avLst/>
            <a:gdLst>
              <a:gd name="T0" fmla="*/ 1 w 4"/>
              <a:gd name="T1" fmla="*/ 3 h 3"/>
              <a:gd name="T2" fmla="*/ 2 w 4"/>
              <a:gd name="T3" fmla="*/ 3 h 3"/>
              <a:gd name="T4" fmla="*/ 3 w 4"/>
              <a:gd name="T5" fmla="*/ 2 h 3"/>
              <a:gd name="T6" fmla="*/ 3 w 4"/>
              <a:gd name="T7" fmla="*/ 2 h 3"/>
              <a:gd name="T8" fmla="*/ 4 w 4"/>
              <a:gd name="T9" fmla="*/ 2 h 3"/>
              <a:gd name="T10" fmla="*/ 4 w 4"/>
              <a:gd name="T11" fmla="*/ 1 h 3"/>
              <a:gd name="T12" fmla="*/ 4 w 4"/>
              <a:gd name="T13" fmla="*/ 0 h 3"/>
              <a:gd name="T14" fmla="*/ 3 w 4"/>
              <a:gd name="T15" fmla="*/ 1 h 3"/>
              <a:gd name="T16" fmla="*/ 2 w 4"/>
              <a:gd name="T17" fmla="*/ 1 h 3"/>
              <a:gd name="T18" fmla="*/ 2 w 4"/>
              <a:gd name="T19" fmla="*/ 2 h 3"/>
              <a:gd name="T20" fmla="*/ 1 w 4"/>
              <a:gd name="T21" fmla="*/ 2 h 3"/>
              <a:gd name="T22" fmla="*/ 1 w 4"/>
              <a:gd name="T23" fmla="*/ 2 h 3"/>
              <a:gd name="T24" fmla="*/ 0 w 4"/>
              <a:gd name="T25" fmla="*/ 2 h 3"/>
              <a:gd name="T26" fmla="*/ 0 w 4"/>
              <a:gd name="T27" fmla="*/ 2 h 3"/>
              <a:gd name="T28" fmla="*/ 1 w 4"/>
              <a:gd name="T2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" h="3">
                <a:moveTo>
                  <a:pt x="1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0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0" name="Freeform 411">
            <a:extLst>
              <a:ext uri="{FF2B5EF4-FFF2-40B4-BE49-F238E27FC236}">
                <a16:creationId xmlns:a16="http://schemas.microsoft.com/office/drawing/2014/main" id="{A10FCE3E-E3C2-7942-A5B7-F7C7A3C49732}"/>
              </a:ext>
            </a:extLst>
          </p:cNvPr>
          <p:cNvSpPr>
            <a:spLocks/>
          </p:cNvSpPr>
          <p:nvPr/>
        </p:nvSpPr>
        <p:spPr bwMode="auto">
          <a:xfrm>
            <a:off x="9316483" y="4266912"/>
            <a:ext cx="0" cy="1296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1" name="Freeform 412">
            <a:extLst>
              <a:ext uri="{FF2B5EF4-FFF2-40B4-BE49-F238E27FC236}">
                <a16:creationId xmlns:a16="http://schemas.microsoft.com/office/drawing/2014/main" id="{AE5F8FC5-29E1-C843-B856-A37D957ED921}"/>
              </a:ext>
            </a:extLst>
          </p:cNvPr>
          <p:cNvSpPr>
            <a:spLocks/>
          </p:cNvSpPr>
          <p:nvPr/>
        </p:nvSpPr>
        <p:spPr bwMode="auto">
          <a:xfrm>
            <a:off x="9755858" y="2778000"/>
            <a:ext cx="169284" cy="151854"/>
          </a:xfrm>
          <a:custGeom>
            <a:avLst/>
            <a:gdLst>
              <a:gd name="T0" fmla="*/ 2 w 13"/>
              <a:gd name="T1" fmla="*/ 3 h 12"/>
              <a:gd name="T2" fmla="*/ 2 w 13"/>
              <a:gd name="T3" fmla="*/ 4 h 12"/>
              <a:gd name="T4" fmla="*/ 2 w 13"/>
              <a:gd name="T5" fmla="*/ 5 h 12"/>
              <a:gd name="T6" fmla="*/ 3 w 13"/>
              <a:gd name="T7" fmla="*/ 6 h 12"/>
              <a:gd name="T8" fmla="*/ 3 w 13"/>
              <a:gd name="T9" fmla="*/ 7 h 12"/>
              <a:gd name="T10" fmla="*/ 2 w 13"/>
              <a:gd name="T11" fmla="*/ 7 h 12"/>
              <a:gd name="T12" fmla="*/ 1 w 13"/>
              <a:gd name="T13" fmla="*/ 7 h 12"/>
              <a:gd name="T14" fmla="*/ 2 w 13"/>
              <a:gd name="T15" fmla="*/ 8 h 12"/>
              <a:gd name="T16" fmla="*/ 1 w 13"/>
              <a:gd name="T17" fmla="*/ 9 h 12"/>
              <a:gd name="T18" fmla="*/ 1 w 13"/>
              <a:gd name="T19" fmla="*/ 10 h 12"/>
              <a:gd name="T20" fmla="*/ 1 w 13"/>
              <a:gd name="T21" fmla="*/ 11 h 12"/>
              <a:gd name="T22" fmla="*/ 2 w 13"/>
              <a:gd name="T23" fmla="*/ 11 h 12"/>
              <a:gd name="T24" fmla="*/ 3 w 13"/>
              <a:gd name="T25" fmla="*/ 11 h 12"/>
              <a:gd name="T26" fmla="*/ 3 w 13"/>
              <a:gd name="T27" fmla="*/ 12 h 12"/>
              <a:gd name="T28" fmla="*/ 4 w 13"/>
              <a:gd name="T29" fmla="*/ 12 h 12"/>
              <a:gd name="T30" fmla="*/ 6 w 13"/>
              <a:gd name="T31" fmla="*/ 11 h 12"/>
              <a:gd name="T32" fmla="*/ 5 w 13"/>
              <a:gd name="T33" fmla="*/ 11 h 12"/>
              <a:gd name="T34" fmla="*/ 4 w 13"/>
              <a:gd name="T35" fmla="*/ 10 h 12"/>
              <a:gd name="T36" fmla="*/ 3 w 13"/>
              <a:gd name="T37" fmla="*/ 10 h 12"/>
              <a:gd name="T38" fmla="*/ 3 w 13"/>
              <a:gd name="T39" fmla="*/ 9 h 12"/>
              <a:gd name="T40" fmla="*/ 4 w 13"/>
              <a:gd name="T41" fmla="*/ 9 h 12"/>
              <a:gd name="T42" fmla="*/ 5 w 13"/>
              <a:gd name="T43" fmla="*/ 9 h 12"/>
              <a:gd name="T44" fmla="*/ 5 w 13"/>
              <a:gd name="T45" fmla="*/ 9 h 12"/>
              <a:gd name="T46" fmla="*/ 6 w 13"/>
              <a:gd name="T47" fmla="*/ 9 h 12"/>
              <a:gd name="T48" fmla="*/ 7 w 13"/>
              <a:gd name="T49" fmla="*/ 9 h 12"/>
              <a:gd name="T50" fmla="*/ 8 w 13"/>
              <a:gd name="T51" fmla="*/ 10 h 12"/>
              <a:gd name="T52" fmla="*/ 9 w 13"/>
              <a:gd name="T53" fmla="*/ 11 h 12"/>
              <a:gd name="T54" fmla="*/ 10 w 13"/>
              <a:gd name="T55" fmla="*/ 11 h 12"/>
              <a:gd name="T56" fmla="*/ 10 w 13"/>
              <a:gd name="T57" fmla="*/ 9 h 12"/>
              <a:gd name="T58" fmla="*/ 10 w 13"/>
              <a:gd name="T59" fmla="*/ 8 h 12"/>
              <a:gd name="T60" fmla="*/ 11 w 13"/>
              <a:gd name="T61" fmla="*/ 8 h 12"/>
              <a:gd name="T62" fmla="*/ 12 w 13"/>
              <a:gd name="T63" fmla="*/ 8 h 12"/>
              <a:gd name="T64" fmla="*/ 13 w 13"/>
              <a:gd name="T65" fmla="*/ 7 h 12"/>
              <a:gd name="T66" fmla="*/ 12 w 13"/>
              <a:gd name="T67" fmla="*/ 6 h 12"/>
              <a:gd name="T68" fmla="*/ 12 w 13"/>
              <a:gd name="T69" fmla="*/ 5 h 12"/>
              <a:gd name="T70" fmla="*/ 12 w 13"/>
              <a:gd name="T71" fmla="*/ 4 h 12"/>
              <a:gd name="T72" fmla="*/ 11 w 13"/>
              <a:gd name="T73" fmla="*/ 4 h 12"/>
              <a:gd name="T74" fmla="*/ 10 w 13"/>
              <a:gd name="T75" fmla="*/ 4 h 12"/>
              <a:gd name="T76" fmla="*/ 9 w 13"/>
              <a:gd name="T77" fmla="*/ 4 h 12"/>
              <a:gd name="T78" fmla="*/ 8 w 13"/>
              <a:gd name="T79" fmla="*/ 4 h 12"/>
              <a:gd name="T80" fmla="*/ 6 w 13"/>
              <a:gd name="T81" fmla="*/ 4 h 12"/>
              <a:gd name="T82" fmla="*/ 5 w 13"/>
              <a:gd name="T83" fmla="*/ 3 h 12"/>
              <a:gd name="T84" fmla="*/ 3 w 13"/>
              <a:gd name="T85" fmla="*/ 2 h 12"/>
              <a:gd name="T86" fmla="*/ 1 w 13"/>
              <a:gd name="T87" fmla="*/ 1 h 12"/>
              <a:gd name="T88" fmla="*/ 0 w 13"/>
              <a:gd name="T89" fmla="*/ 1 h 12"/>
              <a:gd name="T90" fmla="*/ 1 w 13"/>
              <a:gd name="T91" fmla="*/ 2 h 12"/>
              <a:gd name="T92" fmla="*/ 2 w 13"/>
              <a:gd name="T93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" h="12">
                <a:moveTo>
                  <a:pt x="2" y="3"/>
                </a:moveTo>
                <a:cubicBezTo>
                  <a:pt x="2" y="4"/>
                  <a:pt x="1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6"/>
                </a:cubicBezTo>
                <a:cubicBezTo>
                  <a:pt x="3" y="6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2" y="8"/>
                  <a:pt x="2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6" y="12"/>
                  <a:pt x="6" y="11"/>
                </a:cubicBezTo>
                <a:cubicBezTo>
                  <a:pt x="6" y="11"/>
                  <a:pt x="5" y="11"/>
                  <a:pt x="5" y="11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10"/>
                  <a:pt x="8" y="10"/>
                  <a:pt x="8" y="10"/>
                </a:cubicBezTo>
                <a:cubicBezTo>
                  <a:pt x="8" y="10"/>
                  <a:pt x="8" y="10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3"/>
                  <a:pt x="11" y="4"/>
                  <a:pt x="11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7" y="4"/>
                  <a:pt x="6" y="4"/>
                </a:cubicBezTo>
                <a:cubicBezTo>
                  <a:pt x="6" y="3"/>
                  <a:pt x="5" y="3"/>
                  <a:pt x="5" y="3"/>
                </a:cubicBezTo>
                <a:cubicBezTo>
                  <a:pt x="4" y="2"/>
                  <a:pt x="4" y="2"/>
                  <a:pt x="3" y="2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2" name="Freeform 413">
            <a:extLst>
              <a:ext uri="{FF2B5EF4-FFF2-40B4-BE49-F238E27FC236}">
                <a16:creationId xmlns:a16="http://schemas.microsoft.com/office/drawing/2014/main" id="{26BAABB5-CC21-C644-B5B8-58E632288AEB}"/>
              </a:ext>
            </a:extLst>
          </p:cNvPr>
          <p:cNvSpPr>
            <a:spLocks/>
          </p:cNvSpPr>
          <p:nvPr/>
        </p:nvSpPr>
        <p:spPr bwMode="auto">
          <a:xfrm>
            <a:off x="9653147" y="2929854"/>
            <a:ext cx="285309" cy="290746"/>
          </a:xfrm>
          <a:custGeom>
            <a:avLst/>
            <a:gdLst>
              <a:gd name="T0" fmla="*/ 2 w 22"/>
              <a:gd name="T1" fmla="*/ 21 h 23"/>
              <a:gd name="T2" fmla="*/ 4 w 22"/>
              <a:gd name="T3" fmla="*/ 21 h 23"/>
              <a:gd name="T4" fmla="*/ 6 w 22"/>
              <a:gd name="T5" fmla="*/ 21 h 23"/>
              <a:gd name="T6" fmla="*/ 8 w 22"/>
              <a:gd name="T7" fmla="*/ 19 h 23"/>
              <a:gd name="T8" fmla="*/ 10 w 22"/>
              <a:gd name="T9" fmla="*/ 20 h 23"/>
              <a:gd name="T10" fmla="*/ 11 w 22"/>
              <a:gd name="T11" fmla="*/ 20 h 23"/>
              <a:gd name="T12" fmla="*/ 12 w 22"/>
              <a:gd name="T13" fmla="*/ 22 h 23"/>
              <a:gd name="T14" fmla="*/ 14 w 22"/>
              <a:gd name="T15" fmla="*/ 22 h 23"/>
              <a:gd name="T16" fmla="*/ 15 w 22"/>
              <a:gd name="T17" fmla="*/ 21 h 23"/>
              <a:gd name="T18" fmla="*/ 14 w 22"/>
              <a:gd name="T19" fmla="*/ 20 h 23"/>
              <a:gd name="T20" fmla="*/ 14 w 22"/>
              <a:gd name="T21" fmla="*/ 19 h 23"/>
              <a:gd name="T22" fmla="*/ 16 w 22"/>
              <a:gd name="T23" fmla="*/ 20 h 23"/>
              <a:gd name="T24" fmla="*/ 18 w 22"/>
              <a:gd name="T25" fmla="*/ 19 h 23"/>
              <a:gd name="T26" fmla="*/ 20 w 22"/>
              <a:gd name="T27" fmla="*/ 19 h 23"/>
              <a:gd name="T28" fmla="*/ 20 w 22"/>
              <a:gd name="T29" fmla="*/ 18 h 23"/>
              <a:gd name="T30" fmla="*/ 21 w 22"/>
              <a:gd name="T31" fmla="*/ 18 h 23"/>
              <a:gd name="T32" fmla="*/ 22 w 22"/>
              <a:gd name="T33" fmla="*/ 18 h 23"/>
              <a:gd name="T34" fmla="*/ 22 w 22"/>
              <a:gd name="T35" fmla="*/ 16 h 23"/>
              <a:gd name="T36" fmla="*/ 21 w 22"/>
              <a:gd name="T37" fmla="*/ 14 h 23"/>
              <a:gd name="T38" fmla="*/ 20 w 22"/>
              <a:gd name="T39" fmla="*/ 11 h 23"/>
              <a:gd name="T40" fmla="*/ 20 w 22"/>
              <a:gd name="T41" fmla="*/ 10 h 23"/>
              <a:gd name="T42" fmla="*/ 20 w 22"/>
              <a:gd name="T43" fmla="*/ 8 h 23"/>
              <a:gd name="T44" fmla="*/ 19 w 22"/>
              <a:gd name="T45" fmla="*/ 5 h 23"/>
              <a:gd name="T46" fmla="*/ 17 w 22"/>
              <a:gd name="T47" fmla="*/ 3 h 23"/>
              <a:gd name="T48" fmla="*/ 16 w 22"/>
              <a:gd name="T49" fmla="*/ 2 h 23"/>
              <a:gd name="T50" fmla="*/ 15 w 22"/>
              <a:gd name="T51" fmla="*/ 0 h 23"/>
              <a:gd name="T52" fmla="*/ 14 w 22"/>
              <a:gd name="T53" fmla="*/ 1 h 23"/>
              <a:gd name="T54" fmla="*/ 13 w 22"/>
              <a:gd name="T55" fmla="*/ 2 h 23"/>
              <a:gd name="T56" fmla="*/ 13 w 22"/>
              <a:gd name="T57" fmla="*/ 3 h 23"/>
              <a:gd name="T58" fmla="*/ 13 w 22"/>
              <a:gd name="T59" fmla="*/ 4 h 23"/>
              <a:gd name="T60" fmla="*/ 14 w 22"/>
              <a:gd name="T61" fmla="*/ 6 h 23"/>
              <a:gd name="T62" fmla="*/ 15 w 22"/>
              <a:gd name="T63" fmla="*/ 8 h 23"/>
              <a:gd name="T64" fmla="*/ 15 w 22"/>
              <a:gd name="T65" fmla="*/ 10 h 23"/>
              <a:gd name="T66" fmla="*/ 14 w 22"/>
              <a:gd name="T67" fmla="*/ 12 h 23"/>
              <a:gd name="T68" fmla="*/ 12 w 22"/>
              <a:gd name="T69" fmla="*/ 13 h 23"/>
              <a:gd name="T70" fmla="*/ 12 w 22"/>
              <a:gd name="T71" fmla="*/ 12 h 23"/>
              <a:gd name="T72" fmla="*/ 11 w 22"/>
              <a:gd name="T73" fmla="*/ 12 h 23"/>
              <a:gd name="T74" fmla="*/ 10 w 22"/>
              <a:gd name="T75" fmla="*/ 15 h 23"/>
              <a:gd name="T76" fmla="*/ 10 w 22"/>
              <a:gd name="T77" fmla="*/ 17 h 23"/>
              <a:gd name="T78" fmla="*/ 9 w 22"/>
              <a:gd name="T79" fmla="*/ 16 h 23"/>
              <a:gd name="T80" fmla="*/ 5 w 22"/>
              <a:gd name="T81" fmla="*/ 17 h 23"/>
              <a:gd name="T82" fmla="*/ 3 w 22"/>
              <a:gd name="T83" fmla="*/ 18 h 23"/>
              <a:gd name="T84" fmla="*/ 2 w 22"/>
              <a:gd name="T85" fmla="*/ 20 h 23"/>
              <a:gd name="T86" fmla="*/ 1 w 22"/>
              <a:gd name="T87" fmla="*/ 20 h 23"/>
              <a:gd name="T88" fmla="*/ 2 w 22"/>
              <a:gd name="T8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" h="23">
                <a:moveTo>
                  <a:pt x="2" y="21"/>
                </a:moveTo>
                <a:cubicBezTo>
                  <a:pt x="2" y="22"/>
                  <a:pt x="2" y="21"/>
                  <a:pt x="2" y="21"/>
                </a:cubicBezTo>
                <a:cubicBezTo>
                  <a:pt x="3" y="21"/>
                  <a:pt x="3" y="22"/>
                  <a:pt x="4" y="22"/>
                </a:cubicBezTo>
                <a:cubicBezTo>
                  <a:pt x="4" y="22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6" y="21"/>
                  <a:pt x="6" y="21"/>
                </a:cubicBezTo>
                <a:cubicBezTo>
                  <a:pt x="6" y="20"/>
                  <a:pt x="7" y="20"/>
                  <a:pt x="7" y="20"/>
                </a:cubicBezTo>
                <a:cubicBezTo>
                  <a:pt x="7" y="20"/>
                  <a:pt x="7" y="20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20"/>
                  <a:pt x="10" y="20"/>
                </a:cubicBezTo>
                <a:cubicBezTo>
                  <a:pt x="10" y="20"/>
                  <a:pt x="11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3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4" y="20"/>
                </a:cubicBezTo>
                <a:cubicBezTo>
                  <a:pt x="14" y="20"/>
                  <a:pt x="14" y="20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5" y="18"/>
                  <a:pt x="15" y="19"/>
                </a:cubicBezTo>
                <a:cubicBezTo>
                  <a:pt x="15" y="19"/>
                  <a:pt x="15" y="19"/>
                  <a:pt x="16" y="20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9" y="19"/>
                  <a:pt x="19" y="20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7"/>
                </a:cubicBezTo>
                <a:cubicBezTo>
                  <a:pt x="20" y="17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2" y="18"/>
                  <a:pt x="22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5"/>
                </a:cubicBezTo>
                <a:cubicBezTo>
                  <a:pt x="21" y="15"/>
                  <a:pt x="21" y="15"/>
                  <a:pt x="21" y="14"/>
                </a:cubicBezTo>
                <a:cubicBezTo>
                  <a:pt x="21" y="13"/>
                  <a:pt x="21" y="13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20" y="9"/>
                  <a:pt x="21" y="9"/>
                  <a:pt x="21" y="9"/>
                </a:cubicBezTo>
                <a:cubicBezTo>
                  <a:pt x="21" y="9"/>
                  <a:pt x="21" y="9"/>
                  <a:pt x="20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4"/>
                  <a:pt x="19" y="4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1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3" y="1"/>
                  <a:pt x="13" y="0"/>
                  <a:pt x="13" y="1"/>
                </a:cubicBezTo>
                <a:cubicBezTo>
                  <a:pt x="13" y="1"/>
                  <a:pt x="13" y="1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3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4" y="6"/>
                </a:cubicBezTo>
                <a:cubicBezTo>
                  <a:pt x="15" y="6"/>
                  <a:pt x="14" y="6"/>
                  <a:pt x="14" y="7"/>
                </a:cubicBezTo>
                <a:cubicBezTo>
                  <a:pt x="14" y="7"/>
                  <a:pt x="15" y="8"/>
                  <a:pt x="15" y="8"/>
                </a:cubicBezTo>
                <a:cubicBezTo>
                  <a:pt x="15" y="9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4" y="12"/>
                  <a:pt x="14" y="12"/>
                  <a:pt x="13" y="13"/>
                </a:cubicBezTo>
                <a:cubicBezTo>
                  <a:pt x="13" y="13"/>
                  <a:pt x="13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4"/>
                  <a:pt x="11" y="14"/>
                  <a:pt x="10" y="15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8" y="16"/>
                  <a:pt x="7" y="16"/>
                  <a:pt x="6" y="16"/>
                </a:cubicBezTo>
                <a:cubicBezTo>
                  <a:pt x="6" y="17"/>
                  <a:pt x="6" y="17"/>
                  <a:pt x="5" y="17"/>
                </a:cubicBezTo>
                <a:cubicBezTo>
                  <a:pt x="5" y="17"/>
                  <a:pt x="5" y="17"/>
                  <a:pt x="4" y="17"/>
                </a:cubicBezTo>
                <a:cubicBezTo>
                  <a:pt x="4" y="17"/>
                  <a:pt x="3" y="18"/>
                  <a:pt x="3" y="18"/>
                </a:cubicBezTo>
                <a:cubicBezTo>
                  <a:pt x="3" y="18"/>
                  <a:pt x="3" y="18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1"/>
                  <a:pt x="1" y="21"/>
                </a:cubicBezTo>
                <a:cubicBezTo>
                  <a:pt x="1" y="21"/>
                  <a:pt x="1" y="21"/>
                  <a:pt x="2" y="21"/>
                </a:cubicBezTo>
              </a:path>
            </a:pathLst>
          </a:custGeom>
          <a:solidFill>
            <a:schemeClr val="accent6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3" name="Freeform 414">
            <a:extLst>
              <a:ext uri="{FF2B5EF4-FFF2-40B4-BE49-F238E27FC236}">
                <a16:creationId xmlns:a16="http://schemas.microsoft.com/office/drawing/2014/main" id="{0D702149-5D91-2248-A8B2-5EF9411B8B97}"/>
              </a:ext>
            </a:extLst>
          </p:cNvPr>
          <p:cNvSpPr>
            <a:spLocks/>
          </p:cNvSpPr>
          <p:nvPr/>
        </p:nvSpPr>
        <p:spPr bwMode="auto">
          <a:xfrm>
            <a:off x="7713045" y="2840964"/>
            <a:ext cx="271995" cy="164818"/>
          </a:xfrm>
          <a:custGeom>
            <a:avLst/>
            <a:gdLst>
              <a:gd name="T0" fmla="*/ 1 w 21"/>
              <a:gd name="T1" fmla="*/ 12 h 13"/>
              <a:gd name="T2" fmla="*/ 2 w 21"/>
              <a:gd name="T3" fmla="*/ 12 h 13"/>
              <a:gd name="T4" fmla="*/ 3 w 21"/>
              <a:gd name="T5" fmla="*/ 12 h 13"/>
              <a:gd name="T6" fmla="*/ 5 w 21"/>
              <a:gd name="T7" fmla="*/ 12 h 13"/>
              <a:gd name="T8" fmla="*/ 6 w 21"/>
              <a:gd name="T9" fmla="*/ 12 h 13"/>
              <a:gd name="T10" fmla="*/ 8 w 21"/>
              <a:gd name="T11" fmla="*/ 12 h 13"/>
              <a:gd name="T12" fmla="*/ 9 w 21"/>
              <a:gd name="T13" fmla="*/ 12 h 13"/>
              <a:gd name="T14" fmla="*/ 10 w 21"/>
              <a:gd name="T15" fmla="*/ 12 h 13"/>
              <a:gd name="T16" fmla="*/ 10 w 21"/>
              <a:gd name="T17" fmla="*/ 11 h 13"/>
              <a:gd name="T18" fmla="*/ 11 w 21"/>
              <a:gd name="T19" fmla="*/ 10 h 13"/>
              <a:gd name="T20" fmla="*/ 12 w 21"/>
              <a:gd name="T21" fmla="*/ 9 h 13"/>
              <a:gd name="T22" fmla="*/ 14 w 21"/>
              <a:gd name="T23" fmla="*/ 8 h 13"/>
              <a:gd name="T24" fmla="*/ 15 w 21"/>
              <a:gd name="T25" fmla="*/ 8 h 13"/>
              <a:gd name="T26" fmla="*/ 16 w 21"/>
              <a:gd name="T27" fmla="*/ 8 h 13"/>
              <a:gd name="T28" fmla="*/ 18 w 21"/>
              <a:gd name="T29" fmla="*/ 8 h 13"/>
              <a:gd name="T30" fmla="*/ 18 w 21"/>
              <a:gd name="T31" fmla="*/ 7 h 13"/>
              <a:gd name="T32" fmla="*/ 19 w 21"/>
              <a:gd name="T33" fmla="*/ 6 h 13"/>
              <a:gd name="T34" fmla="*/ 21 w 21"/>
              <a:gd name="T35" fmla="*/ 6 h 13"/>
              <a:gd name="T36" fmla="*/ 21 w 21"/>
              <a:gd name="T37" fmla="*/ 5 h 13"/>
              <a:gd name="T38" fmla="*/ 21 w 21"/>
              <a:gd name="T39" fmla="*/ 3 h 13"/>
              <a:gd name="T40" fmla="*/ 21 w 21"/>
              <a:gd name="T41" fmla="*/ 3 h 13"/>
              <a:gd name="T42" fmla="*/ 20 w 21"/>
              <a:gd name="T43" fmla="*/ 3 h 13"/>
              <a:gd name="T44" fmla="*/ 19 w 21"/>
              <a:gd name="T45" fmla="*/ 3 h 13"/>
              <a:gd name="T46" fmla="*/ 17 w 21"/>
              <a:gd name="T47" fmla="*/ 3 h 13"/>
              <a:gd name="T48" fmla="*/ 16 w 21"/>
              <a:gd name="T49" fmla="*/ 2 h 13"/>
              <a:gd name="T50" fmla="*/ 14 w 21"/>
              <a:gd name="T51" fmla="*/ 2 h 13"/>
              <a:gd name="T52" fmla="*/ 13 w 21"/>
              <a:gd name="T53" fmla="*/ 2 h 13"/>
              <a:gd name="T54" fmla="*/ 12 w 21"/>
              <a:gd name="T55" fmla="*/ 2 h 13"/>
              <a:gd name="T56" fmla="*/ 10 w 21"/>
              <a:gd name="T57" fmla="*/ 1 h 13"/>
              <a:gd name="T58" fmla="*/ 8 w 21"/>
              <a:gd name="T59" fmla="*/ 1 h 13"/>
              <a:gd name="T60" fmla="*/ 7 w 21"/>
              <a:gd name="T61" fmla="*/ 1 h 13"/>
              <a:gd name="T62" fmla="*/ 6 w 21"/>
              <a:gd name="T63" fmla="*/ 2 h 13"/>
              <a:gd name="T64" fmla="*/ 5 w 21"/>
              <a:gd name="T65" fmla="*/ 2 h 13"/>
              <a:gd name="T66" fmla="*/ 4 w 21"/>
              <a:gd name="T67" fmla="*/ 2 h 13"/>
              <a:gd name="T68" fmla="*/ 3 w 21"/>
              <a:gd name="T69" fmla="*/ 3 h 13"/>
              <a:gd name="T70" fmla="*/ 2 w 21"/>
              <a:gd name="T71" fmla="*/ 4 h 13"/>
              <a:gd name="T72" fmla="*/ 1 w 21"/>
              <a:gd name="T73" fmla="*/ 5 h 13"/>
              <a:gd name="T74" fmla="*/ 1 w 21"/>
              <a:gd name="T75" fmla="*/ 5 h 13"/>
              <a:gd name="T76" fmla="*/ 1 w 21"/>
              <a:gd name="T77" fmla="*/ 6 h 13"/>
              <a:gd name="T78" fmla="*/ 1 w 21"/>
              <a:gd name="T79" fmla="*/ 6 h 13"/>
              <a:gd name="T80" fmla="*/ 3 w 21"/>
              <a:gd name="T81" fmla="*/ 6 h 13"/>
              <a:gd name="T82" fmla="*/ 4 w 21"/>
              <a:gd name="T83" fmla="*/ 6 h 13"/>
              <a:gd name="T84" fmla="*/ 4 w 21"/>
              <a:gd name="T85" fmla="*/ 8 h 13"/>
              <a:gd name="T86" fmla="*/ 5 w 21"/>
              <a:gd name="T87" fmla="*/ 8 h 13"/>
              <a:gd name="T88" fmla="*/ 6 w 21"/>
              <a:gd name="T89" fmla="*/ 7 h 13"/>
              <a:gd name="T90" fmla="*/ 5 w 21"/>
              <a:gd name="T91" fmla="*/ 9 h 13"/>
              <a:gd name="T92" fmla="*/ 4 w 21"/>
              <a:gd name="T93" fmla="*/ 9 h 13"/>
              <a:gd name="T94" fmla="*/ 3 w 21"/>
              <a:gd name="T95" fmla="*/ 9 h 13"/>
              <a:gd name="T96" fmla="*/ 1 w 21"/>
              <a:gd name="T97" fmla="*/ 10 h 13"/>
              <a:gd name="T98" fmla="*/ 1 w 21"/>
              <a:gd name="T99" fmla="*/ 9 h 13"/>
              <a:gd name="T100" fmla="*/ 1 w 21"/>
              <a:gd name="T101" fmla="*/ 10 h 13"/>
              <a:gd name="T102" fmla="*/ 0 w 21"/>
              <a:gd name="T103" fmla="*/ 10 h 13"/>
              <a:gd name="T104" fmla="*/ 0 w 21"/>
              <a:gd name="T105" fmla="*/ 11 h 13"/>
              <a:gd name="T106" fmla="*/ 0 w 21"/>
              <a:gd name="T107" fmla="*/ 11 h 13"/>
              <a:gd name="T108" fmla="*/ 1 w 21"/>
              <a:gd name="T109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" h="13">
                <a:moveTo>
                  <a:pt x="1" y="12"/>
                </a:move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9" y="12"/>
                  <a:pt x="9" y="13"/>
                  <a:pt x="9" y="12"/>
                </a:cubicBezTo>
                <a:cubicBezTo>
                  <a:pt x="10" y="12"/>
                  <a:pt x="9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4" y="8"/>
                  <a:pt x="14" y="8"/>
                  <a:pt x="15" y="8"/>
                </a:cubicBezTo>
                <a:cubicBezTo>
                  <a:pt x="15" y="8"/>
                  <a:pt x="15" y="8"/>
                  <a:pt x="16" y="8"/>
                </a:cubicBezTo>
                <a:cubicBezTo>
                  <a:pt x="17" y="8"/>
                  <a:pt x="17" y="8"/>
                  <a:pt x="18" y="8"/>
                </a:cubicBezTo>
                <a:cubicBezTo>
                  <a:pt x="18" y="7"/>
                  <a:pt x="18" y="8"/>
                  <a:pt x="18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20" y="6"/>
                  <a:pt x="20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4"/>
                  <a:pt x="21" y="4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6" y="3"/>
                  <a:pt x="16" y="2"/>
                  <a:pt x="16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1" y="2"/>
                  <a:pt x="11" y="1"/>
                  <a:pt x="10" y="1"/>
                </a:cubicBezTo>
                <a:cubicBezTo>
                  <a:pt x="9" y="1"/>
                  <a:pt x="9" y="0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7"/>
                  <a:pt x="3" y="7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5" y="7"/>
                  <a:pt x="6" y="7"/>
                </a:cubicBezTo>
                <a:cubicBezTo>
                  <a:pt x="6" y="8"/>
                  <a:pt x="6" y="8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1" y="10"/>
                </a:cubicBezTo>
                <a:cubicBezTo>
                  <a:pt x="1" y="10"/>
                  <a:pt x="1" y="10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1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4" name="Freeform 415">
            <a:extLst>
              <a:ext uri="{FF2B5EF4-FFF2-40B4-BE49-F238E27FC236}">
                <a16:creationId xmlns:a16="http://schemas.microsoft.com/office/drawing/2014/main" id="{5A5181B9-1DFF-3C48-B5AF-37662DBF8D5F}"/>
              </a:ext>
            </a:extLst>
          </p:cNvPr>
          <p:cNvSpPr>
            <a:spLocks/>
          </p:cNvSpPr>
          <p:nvPr/>
        </p:nvSpPr>
        <p:spPr bwMode="auto">
          <a:xfrm>
            <a:off x="9717817" y="3181710"/>
            <a:ext cx="64670" cy="62964"/>
          </a:xfrm>
          <a:custGeom>
            <a:avLst/>
            <a:gdLst>
              <a:gd name="T0" fmla="*/ 4 w 5"/>
              <a:gd name="T1" fmla="*/ 3 h 5"/>
              <a:gd name="T2" fmla="*/ 4 w 5"/>
              <a:gd name="T3" fmla="*/ 4 h 5"/>
              <a:gd name="T4" fmla="*/ 5 w 5"/>
              <a:gd name="T5" fmla="*/ 3 h 5"/>
              <a:gd name="T6" fmla="*/ 5 w 5"/>
              <a:gd name="T7" fmla="*/ 2 h 5"/>
              <a:gd name="T8" fmla="*/ 5 w 5"/>
              <a:gd name="T9" fmla="*/ 1 h 5"/>
              <a:gd name="T10" fmla="*/ 4 w 5"/>
              <a:gd name="T11" fmla="*/ 1 h 5"/>
              <a:gd name="T12" fmla="*/ 3 w 5"/>
              <a:gd name="T13" fmla="*/ 1 h 5"/>
              <a:gd name="T14" fmla="*/ 2 w 5"/>
              <a:gd name="T15" fmla="*/ 1 h 5"/>
              <a:gd name="T16" fmla="*/ 2 w 5"/>
              <a:gd name="T17" fmla="*/ 1 h 5"/>
              <a:gd name="T18" fmla="*/ 1 w 5"/>
              <a:gd name="T19" fmla="*/ 1 h 5"/>
              <a:gd name="T20" fmla="*/ 1 w 5"/>
              <a:gd name="T21" fmla="*/ 2 h 5"/>
              <a:gd name="T22" fmla="*/ 0 w 5"/>
              <a:gd name="T23" fmla="*/ 3 h 5"/>
              <a:gd name="T24" fmla="*/ 0 w 5"/>
              <a:gd name="T25" fmla="*/ 4 h 5"/>
              <a:gd name="T26" fmla="*/ 0 w 5"/>
              <a:gd name="T27" fmla="*/ 5 h 5"/>
              <a:gd name="T28" fmla="*/ 1 w 5"/>
              <a:gd name="T29" fmla="*/ 5 h 5"/>
              <a:gd name="T30" fmla="*/ 2 w 5"/>
              <a:gd name="T31" fmla="*/ 5 h 5"/>
              <a:gd name="T32" fmla="*/ 2 w 5"/>
              <a:gd name="T33" fmla="*/ 4 h 5"/>
              <a:gd name="T34" fmla="*/ 2 w 5"/>
              <a:gd name="T35" fmla="*/ 3 h 5"/>
              <a:gd name="T36" fmla="*/ 4 w 5"/>
              <a:gd name="T3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" h="5">
                <a:moveTo>
                  <a:pt x="4" y="3"/>
                </a:moveTo>
                <a:cubicBezTo>
                  <a:pt x="4" y="3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3" y="3"/>
                  <a:pt x="3" y="3"/>
                  <a:pt x="4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5" name="Freeform 416">
            <a:extLst>
              <a:ext uri="{FF2B5EF4-FFF2-40B4-BE49-F238E27FC236}">
                <a16:creationId xmlns:a16="http://schemas.microsoft.com/office/drawing/2014/main" id="{78DA4F04-E3E5-3048-912A-463B07FBD792}"/>
              </a:ext>
            </a:extLst>
          </p:cNvPr>
          <p:cNvSpPr>
            <a:spLocks/>
          </p:cNvSpPr>
          <p:nvPr/>
        </p:nvSpPr>
        <p:spPr bwMode="auto">
          <a:xfrm>
            <a:off x="9626518" y="3207636"/>
            <a:ext cx="91299" cy="100002"/>
          </a:xfrm>
          <a:custGeom>
            <a:avLst/>
            <a:gdLst>
              <a:gd name="T0" fmla="*/ 1 w 7"/>
              <a:gd name="T1" fmla="*/ 2 h 8"/>
              <a:gd name="T2" fmla="*/ 1 w 7"/>
              <a:gd name="T3" fmla="*/ 3 h 8"/>
              <a:gd name="T4" fmla="*/ 2 w 7"/>
              <a:gd name="T5" fmla="*/ 3 h 8"/>
              <a:gd name="T6" fmla="*/ 2 w 7"/>
              <a:gd name="T7" fmla="*/ 2 h 8"/>
              <a:gd name="T8" fmla="*/ 3 w 7"/>
              <a:gd name="T9" fmla="*/ 2 h 8"/>
              <a:gd name="T10" fmla="*/ 4 w 7"/>
              <a:gd name="T11" fmla="*/ 3 h 8"/>
              <a:gd name="T12" fmla="*/ 4 w 7"/>
              <a:gd name="T13" fmla="*/ 3 h 8"/>
              <a:gd name="T14" fmla="*/ 4 w 7"/>
              <a:gd name="T15" fmla="*/ 4 h 8"/>
              <a:gd name="T16" fmla="*/ 4 w 7"/>
              <a:gd name="T17" fmla="*/ 5 h 8"/>
              <a:gd name="T18" fmla="*/ 4 w 7"/>
              <a:gd name="T19" fmla="*/ 6 h 8"/>
              <a:gd name="T20" fmla="*/ 4 w 7"/>
              <a:gd name="T21" fmla="*/ 7 h 8"/>
              <a:gd name="T22" fmla="*/ 5 w 7"/>
              <a:gd name="T23" fmla="*/ 8 h 8"/>
              <a:gd name="T24" fmla="*/ 6 w 7"/>
              <a:gd name="T25" fmla="*/ 8 h 8"/>
              <a:gd name="T26" fmla="*/ 6 w 7"/>
              <a:gd name="T27" fmla="*/ 7 h 8"/>
              <a:gd name="T28" fmla="*/ 7 w 7"/>
              <a:gd name="T29" fmla="*/ 6 h 8"/>
              <a:gd name="T30" fmla="*/ 7 w 7"/>
              <a:gd name="T31" fmla="*/ 5 h 8"/>
              <a:gd name="T32" fmla="*/ 7 w 7"/>
              <a:gd name="T33" fmla="*/ 3 h 8"/>
              <a:gd name="T34" fmla="*/ 7 w 7"/>
              <a:gd name="T35" fmla="*/ 3 h 8"/>
              <a:gd name="T36" fmla="*/ 6 w 7"/>
              <a:gd name="T37" fmla="*/ 2 h 8"/>
              <a:gd name="T38" fmla="*/ 6 w 7"/>
              <a:gd name="T39" fmla="*/ 1 h 8"/>
              <a:gd name="T40" fmla="*/ 5 w 7"/>
              <a:gd name="T41" fmla="*/ 0 h 8"/>
              <a:gd name="T42" fmla="*/ 4 w 7"/>
              <a:gd name="T43" fmla="*/ 0 h 8"/>
              <a:gd name="T44" fmla="*/ 4 w 7"/>
              <a:gd name="T45" fmla="*/ 0 h 8"/>
              <a:gd name="T46" fmla="*/ 3 w 7"/>
              <a:gd name="T47" fmla="*/ 0 h 8"/>
              <a:gd name="T48" fmla="*/ 2 w 7"/>
              <a:gd name="T49" fmla="*/ 0 h 8"/>
              <a:gd name="T50" fmla="*/ 2 w 7"/>
              <a:gd name="T51" fmla="*/ 0 h 8"/>
              <a:gd name="T52" fmla="*/ 1 w 7"/>
              <a:gd name="T53" fmla="*/ 1 h 8"/>
              <a:gd name="T54" fmla="*/ 0 w 7"/>
              <a:gd name="T55" fmla="*/ 1 h 8"/>
              <a:gd name="T56" fmla="*/ 1 w 7"/>
              <a:gd name="T5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8">
                <a:moveTo>
                  <a:pt x="1" y="2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3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5" y="7"/>
                  <a:pt x="5" y="7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7" y="7"/>
                  <a:pt x="7" y="7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4"/>
                  <a:pt x="6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6" name="Freeform 417">
            <a:extLst>
              <a:ext uri="{FF2B5EF4-FFF2-40B4-BE49-F238E27FC236}">
                <a16:creationId xmlns:a16="http://schemas.microsoft.com/office/drawing/2014/main" id="{CD9BD100-BB75-C143-B747-579E67CD13DF}"/>
              </a:ext>
            </a:extLst>
          </p:cNvPr>
          <p:cNvSpPr>
            <a:spLocks/>
          </p:cNvSpPr>
          <p:nvPr/>
        </p:nvSpPr>
        <p:spPr bwMode="auto">
          <a:xfrm>
            <a:off x="9704503" y="3320602"/>
            <a:ext cx="13315" cy="12964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7" name="Freeform 418">
            <a:extLst>
              <a:ext uri="{FF2B5EF4-FFF2-40B4-BE49-F238E27FC236}">
                <a16:creationId xmlns:a16="http://schemas.microsoft.com/office/drawing/2014/main" id="{4C3680ED-206B-8E4D-8332-3E2D3342DC2D}"/>
              </a:ext>
            </a:extLst>
          </p:cNvPr>
          <p:cNvSpPr>
            <a:spLocks/>
          </p:cNvSpPr>
          <p:nvPr/>
        </p:nvSpPr>
        <p:spPr bwMode="auto">
          <a:xfrm>
            <a:off x="9679776" y="3396528"/>
            <a:ext cx="24727" cy="25926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0 w 2"/>
              <a:gd name="T9" fmla="*/ 1 h 2"/>
              <a:gd name="T10" fmla="*/ 0 w 2"/>
              <a:gd name="T11" fmla="*/ 2 h 2"/>
              <a:gd name="T12" fmla="*/ 1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8" name="Freeform 419">
            <a:extLst>
              <a:ext uri="{FF2B5EF4-FFF2-40B4-BE49-F238E27FC236}">
                <a16:creationId xmlns:a16="http://schemas.microsoft.com/office/drawing/2014/main" id="{E28981ED-7AD3-D140-AF06-B3FF050C3E02}"/>
              </a:ext>
            </a:extLst>
          </p:cNvPr>
          <p:cNvSpPr>
            <a:spLocks/>
          </p:cNvSpPr>
          <p:nvPr/>
        </p:nvSpPr>
        <p:spPr bwMode="auto">
          <a:xfrm>
            <a:off x="9653147" y="3459492"/>
            <a:ext cx="26629" cy="25926"/>
          </a:xfrm>
          <a:custGeom>
            <a:avLst/>
            <a:gdLst>
              <a:gd name="T0" fmla="*/ 1 w 2"/>
              <a:gd name="T1" fmla="*/ 2 h 2"/>
              <a:gd name="T2" fmla="*/ 1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1 w 2"/>
              <a:gd name="T9" fmla="*/ 0 h 2"/>
              <a:gd name="T10" fmla="*/ 0 w 2"/>
              <a:gd name="T11" fmla="*/ 1 h 2"/>
              <a:gd name="T12" fmla="*/ 1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39" name="Freeform 420">
            <a:extLst>
              <a:ext uri="{FF2B5EF4-FFF2-40B4-BE49-F238E27FC236}">
                <a16:creationId xmlns:a16="http://schemas.microsoft.com/office/drawing/2014/main" id="{32B61184-C848-1A40-8336-56E1B76A7D32}"/>
              </a:ext>
            </a:extLst>
          </p:cNvPr>
          <p:cNvSpPr>
            <a:spLocks/>
          </p:cNvSpPr>
          <p:nvPr/>
        </p:nvSpPr>
        <p:spPr bwMode="auto">
          <a:xfrm>
            <a:off x="9421095" y="4026168"/>
            <a:ext cx="76082" cy="101854"/>
          </a:xfrm>
          <a:custGeom>
            <a:avLst/>
            <a:gdLst>
              <a:gd name="T0" fmla="*/ 0 w 6"/>
              <a:gd name="T1" fmla="*/ 8 h 8"/>
              <a:gd name="T2" fmla="*/ 1 w 6"/>
              <a:gd name="T3" fmla="*/ 8 h 8"/>
              <a:gd name="T4" fmla="*/ 2 w 6"/>
              <a:gd name="T5" fmla="*/ 7 h 8"/>
              <a:gd name="T6" fmla="*/ 2 w 6"/>
              <a:gd name="T7" fmla="*/ 6 h 8"/>
              <a:gd name="T8" fmla="*/ 3 w 6"/>
              <a:gd name="T9" fmla="*/ 6 h 8"/>
              <a:gd name="T10" fmla="*/ 4 w 6"/>
              <a:gd name="T11" fmla="*/ 6 h 8"/>
              <a:gd name="T12" fmla="*/ 4 w 6"/>
              <a:gd name="T13" fmla="*/ 5 h 8"/>
              <a:gd name="T14" fmla="*/ 4 w 6"/>
              <a:gd name="T15" fmla="*/ 4 h 8"/>
              <a:gd name="T16" fmla="*/ 5 w 6"/>
              <a:gd name="T17" fmla="*/ 3 h 8"/>
              <a:gd name="T18" fmla="*/ 5 w 6"/>
              <a:gd name="T19" fmla="*/ 3 h 8"/>
              <a:gd name="T20" fmla="*/ 6 w 6"/>
              <a:gd name="T21" fmla="*/ 2 h 8"/>
              <a:gd name="T22" fmla="*/ 5 w 6"/>
              <a:gd name="T23" fmla="*/ 1 h 8"/>
              <a:gd name="T24" fmla="*/ 5 w 6"/>
              <a:gd name="T25" fmla="*/ 0 h 8"/>
              <a:gd name="T26" fmla="*/ 4 w 6"/>
              <a:gd name="T27" fmla="*/ 2 h 8"/>
              <a:gd name="T28" fmla="*/ 4 w 6"/>
              <a:gd name="T29" fmla="*/ 2 h 8"/>
              <a:gd name="T30" fmla="*/ 3 w 6"/>
              <a:gd name="T31" fmla="*/ 3 h 8"/>
              <a:gd name="T32" fmla="*/ 3 w 6"/>
              <a:gd name="T33" fmla="*/ 4 h 8"/>
              <a:gd name="T34" fmla="*/ 1 w 6"/>
              <a:gd name="T35" fmla="*/ 5 h 8"/>
              <a:gd name="T36" fmla="*/ 1 w 6"/>
              <a:gd name="T37" fmla="*/ 6 h 8"/>
              <a:gd name="T38" fmla="*/ 0 w 6"/>
              <a:gd name="T39" fmla="*/ 7 h 8"/>
              <a:gd name="T40" fmla="*/ 0 w 6"/>
              <a:gd name="T4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" h="8">
                <a:moveTo>
                  <a:pt x="0" y="8"/>
                </a:moveTo>
                <a:cubicBezTo>
                  <a:pt x="0" y="8"/>
                  <a:pt x="1" y="8"/>
                  <a:pt x="1" y="8"/>
                </a:cubicBezTo>
                <a:cubicBezTo>
                  <a:pt x="1" y="8"/>
                  <a:pt x="2" y="8"/>
                  <a:pt x="2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6" y="2"/>
                  <a:pt x="6" y="2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5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0" name="Freeform 421">
            <a:extLst>
              <a:ext uri="{FF2B5EF4-FFF2-40B4-BE49-F238E27FC236}">
                <a16:creationId xmlns:a16="http://schemas.microsoft.com/office/drawing/2014/main" id="{CEDFDBDB-4F9B-0049-A2A0-4185757AD249}"/>
              </a:ext>
            </a:extLst>
          </p:cNvPr>
          <p:cNvSpPr>
            <a:spLocks/>
          </p:cNvSpPr>
          <p:nvPr/>
        </p:nvSpPr>
        <p:spPr bwMode="auto">
          <a:xfrm>
            <a:off x="9497178" y="3989130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0 h 1"/>
              <a:gd name="T12" fmla="*/ 0 w 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1" name="Freeform 422">
            <a:extLst>
              <a:ext uri="{FF2B5EF4-FFF2-40B4-BE49-F238E27FC236}">
                <a16:creationId xmlns:a16="http://schemas.microsoft.com/office/drawing/2014/main" id="{1BA292D9-29C3-DE44-BB99-8B01A4A6AE4D}"/>
              </a:ext>
            </a:extLst>
          </p:cNvPr>
          <p:cNvSpPr>
            <a:spLocks/>
          </p:cNvSpPr>
          <p:nvPr/>
        </p:nvSpPr>
        <p:spPr bwMode="auto">
          <a:xfrm>
            <a:off x="9510493" y="3939130"/>
            <a:ext cx="39944" cy="50001"/>
          </a:xfrm>
          <a:custGeom>
            <a:avLst/>
            <a:gdLst>
              <a:gd name="T0" fmla="*/ 3 w 3"/>
              <a:gd name="T1" fmla="*/ 2 h 4"/>
              <a:gd name="T2" fmla="*/ 3 w 3"/>
              <a:gd name="T3" fmla="*/ 1 h 4"/>
              <a:gd name="T4" fmla="*/ 2 w 3"/>
              <a:gd name="T5" fmla="*/ 1 h 4"/>
              <a:gd name="T6" fmla="*/ 1 w 3"/>
              <a:gd name="T7" fmla="*/ 0 h 4"/>
              <a:gd name="T8" fmla="*/ 0 w 3"/>
              <a:gd name="T9" fmla="*/ 1 h 4"/>
              <a:gd name="T10" fmla="*/ 0 w 3"/>
              <a:gd name="T11" fmla="*/ 1 h 4"/>
              <a:gd name="T12" fmla="*/ 1 w 3"/>
              <a:gd name="T13" fmla="*/ 2 h 4"/>
              <a:gd name="T14" fmla="*/ 1 w 3"/>
              <a:gd name="T15" fmla="*/ 2 h 4"/>
              <a:gd name="T16" fmla="*/ 2 w 3"/>
              <a:gd name="T17" fmla="*/ 3 h 4"/>
              <a:gd name="T18" fmla="*/ 1 w 3"/>
              <a:gd name="T19" fmla="*/ 4 h 4"/>
              <a:gd name="T20" fmla="*/ 2 w 3"/>
              <a:gd name="T21" fmla="*/ 4 h 4"/>
              <a:gd name="T22" fmla="*/ 3 w 3"/>
              <a:gd name="T23" fmla="*/ 4 h 4"/>
              <a:gd name="T24" fmla="*/ 3 w 3"/>
              <a:gd name="T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4">
                <a:moveTo>
                  <a:pt x="3" y="2"/>
                </a:move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3"/>
                  <a:pt x="3" y="3"/>
                  <a:pt x="3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2" name="Freeform 423">
            <a:extLst>
              <a:ext uri="{FF2B5EF4-FFF2-40B4-BE49-F238E27FC236}">
                <a16:creationId xmlns:a16="http://schemas.microsoft.com/office/drawing/2014/main" id="{99AF88FC-8561-B646-81FC-DDB22B2B2C2F}"/>
              </a:ext>
            </a:extLst>
          </p:cNvPr>
          <p:cNvSpPr>
            <a:spLocks/>
          </p:cNvSpPr>
          <p:nvPr/>
        </p:nvSpPr>
        <p:spPr bwMode="auto">
          <a:xfrm>
            <a:off x="9459137" y="3761349"/>
            <a:ext cx="180696" cy="240745"/>
          </a:xfrm>
          <a:custGeom>
            <a:avLst/>
            <a:gdLst>
              <a:gd name="T0" fmla="*/ 2 w 14"/>
              <a:gd name="T1" fmla="*/ 9 h 19"/>
              <a:gd name="T2" fmla="*/ 2 w 14"/>
              <a:gd name="T3" fmla="*/ 11 h 19"/>
              <a:gd name="T4" fmla="*/ 4 w 14"/>
              <a:gd name="T5" fmla="*/ 11 h 19"/>
              <a:gd name="T6" fmla="*/ 5 w 14"/>
              <a:gd name="T7" fmla="*/ 11 h 19"/>
              <a:gd name="T8" fmla="*/ 5 w 14"/>
              <a:gd name="T9" fmla="*/ 12 h 19"/>
              <a:gd name="T10" fmla="*/ 5 w 14"/>
              <a:gd name="T11" fmla="*/ 13 h 19"/>
              <a:gd name="T12" fmla="*/ 5 w 14"/>
              <a:gd name="T13" fmla="*/ 13 h 19"/>
              <a:gd name="T14" fmla="*/ 6 w 14"/>
              <a:gd name="T15" fmla="*/ 13 h 19"/>
              <a:gd name="T16" fmla="*/ 7 w 14"/>
              <a:gd name="T17" fmla="*/ 13 h 19"/>
              <a:gd name="T18" fmla="*/ 8 w 14"/>
              <a:gd name="T19" fmla="*/ 14 h 19"/>
              <a:gd name="T20" fmla="*/ 9 w 14"/>
              <a:gd name="T21" fmla="*/ 14 h 19"/>
              <a:gd name="T22" fmla="*/ 9 w 14"/>
              <a:gd name="T23" fmla="*/ 15 h 19"/>
              <a:gd name="T24" fmla="*/ 10 w 14"/>
              <a:gd name="T25" fmla="*/ 15 h 19"/>
              <a:gd name="T26" fmla="*/ 10 w 14"/>
              <a:gd name="T27" fmla="*/ 14 h 19"/>
              <a:gd name="T28" fmla="*/ 11 w 14"/>
              <a:gd name="T29" fmla="*/ 14 h 19"/>
              <a:gd name="T30" fmla="*/ 11 w 14"/>
              <a:gd name="T31" fmla="*/ 15 h 19"/>
              <a:gd name="T32" fmla="*/ 11 w 14"/>
              <a:gd name="T33" fmla="*/ 16 h 19"/>
              <a:gd name="T34" fmla="*/ 11 w 14"/>
              <a:gd name="T35" fmla="*/ 16 h 19"/>
              <a:gd name="T36" fmla="*/ 12 w 14"/>
              <a:gd name="T37" fmla="*/ 17 h 19"/>
              <a:gd name="T38" fmla="*/ 11 w 14"/>
              <a:gd name="T39" fmla="*/ 18 h 19"/>
              <a:gd name="T40" fmla="*/ 11 w 14"/>
              <a:gd name="T41" fmla="*/ 19 h 19"/>
              <a:gd name="T42" fmla="*/ 11 w 14"/>
              <a:gd name="T43" fmla="*/ 19 h 19"/>
              <a:gd name="T44" fmla="*/ 12 w 14"/>
              <a:gd name="T45" fmla="*/ 19 h 19"/>
              <a:gd name="T46" fmla="*/ 13 w 14"/>
              <a:gd name="T47" fmla="*/ 19 h 19"/>
              <a:gd name="T48" fmla="*/ 13 w 14"/>
              <a:gd name="T49" fmla="*/ 18 h 19"/>
              <a:gd name="T50" fmla="*/ 13 w 14"/>
              <a:gd name="T51" fmla="*/ 17 h 19"/>
              <a:gd name="T52" fmla="*/ 14 w 14"/>
              <a:gd name="T53" fmla="*/ 16 h 19"/>
              <a:gd name="T54" fmla="*/ 13 w 14"/>
              <a:gd name="T55" fmla="*/ 16 h 19"/>
              <a:gd name="T56" fmla="*/ 13 w 14"/>
              <a:gd name="T57" fmla="*/ 15 h 19"/>
              <a:gd name="T58" fmla="*/ 13 w 14"/>
              <a:gd name="T59" fmla="*/ 14 h 19"/>
              <a:gd name="T60" fmla="*/ 12 w 14"/>
              <a:gd name="T61" fmla="*/ 13 h 19"/>
              <a:gd name="T62" fmla="*/ 11 w 14"/>
              <a:gd name="T63" fmla="*/ 13 h 19"/>
              <a:gd name="T64" fmla="*/ 11 w 14"/>
              <a:gd name="T65" fmla="*/ 13 h 19"/>
              <a:gd name="T66" fmla="*/ 10 w 14"/>
              <a:gd name="T67" fmla="*/ 12 h 19"/>
              <a:gd name="T68" fmla="*/ 9 w 14"/>
              <a:gd name="T69" fmla="*/ 12 h 19"/>
              <a:gd name="T70" fmla="*/ 7 w 14"/>
              <a:gd name="T71" fmla="*/ 12 h 19"/>
              <a:gd name="T72" fmla="*/ 7 w 14"/>
              <a:gd name="T73" fmla="*/ 11 h 19"/>
              <a:gd name="T74" fmla="*/ 6 w 14"/>
              <a:gd name="T75" fmla="*/ 11 h 19"/>
              <a:gd name="T76" fmla="*/ 6 w 14"/>
              <a:gd name="T77" fmla="*/ 9 h 19"/>
              <a:gd name="T78" fmla="*/ 6 w 14"/>
              <a:gd name="T79" fmla="*/ 8 h 19"/>
              <a:gd name="T80" fmla="*/ 6 w 14"/>
              <a:gd name="T81" fmla="*/ 8 h 19"/>
              <a:gd name="T82" fmla="*/ 7 w 14"/>
              <a:gd name="T83" fmla="*/ 7 h 19"/>
              <a:gd name="T84" fmla="*/ 8 w 14"/>
              <a:gd name="T85" fmla="*/ 6 h 19"/>
              <a:gd name="T86" fmla="*/ 8 w 14"/>
              <a:gd name="T87" fmla="*/ 4 h 19"/>
              <a:gd name="T88" fmla="*/ 8 w 14"/>
              <a:gd name="T89" fmla="*/ 3 h 19"/>
              <a:gd name="T90" fmla="*/ 7 w 14"/>
              <a:gd name="T91" fmla="*/ 3 h 19"/>
              <a:gd name="T92" fmla="*/ 7 w 14"/>
              <a:gd name="T93" fmla="*/ 2 h 19"/>
              <a:gd name="T94" fmla="*/ 6 w 14"/>
              <a:gd name="T95" fmla="*/ 0 h 19"/>
              <a:gd name="T96" fmla="*/ 5 w 14"/>
              <a:gd name="T97" fmla="*/ 0 h 19"/>
              <a:gd name="T98" fmla="*/ 4 w 14"/>
              <a:gd name="T99" fmla="*/ 0 h 19"/>
              <a:gd name="T100" fmla="*/ 2 w 14"/>
              <a:gd name="T101" fmla="*/ 0 h 19"/>
              <a:gd name="T102" fmla="*/ 2 w 14"/>
              <a:gd name="T103" fmla="*/ 2 h 19"/>
              <a:gd name="T104" fmla="*/ 2 w 14"/>
              <a:gd name="T105" fmla="*/ 3 h 19"/>
              <a:gd name="T106" fmla="*/ 2 w 14"/>
              <a:gd name="T107" fmla="*/ 5 h 19"/>
              <a:gd name="T108" fmla="*/ 2 w 14"/>
              <a:gd name="T109" fmla="*/ 6 h 19"/>
              <a:gd name="T110" fmla="*/ 2 w 14"/>
              <a:gd name="T111" fmla="*/ 7 h 19"/>
              <a:gd name="T112" fmla="*/ 2 w 14"/>
              <a:gd name="T113" fmla="*/ 6 h 19"/>
              <a:gd name="T114" fmla="*/ 1 w 14"/>
              <a:gd name="T115" fmla="*/ 7 h 19"/>
              <a:gd name="T116" fmla="*/ 1 w 14"/>
              <a:gd name="T117" fmla="*/ 8 h 19"/>
              <a:gd name="T118" fmla="*/ 2 w 14"/>
              <a:gd name="T11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" h="19">
                <a:moveTo>
                  <a:pt x="2" y="9"/>
                </a:moveTo>
                <a:cubicBezTo>
                  <a:pt x="2" y="10"/>
                  <a:pt x="2" y="10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6" y="13"/>
                  <a:pt x="6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8" y="13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9" y="15"/>
                  <a:pt x="10" y="15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0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6"/>
                  <a:pt x="11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2" y="16"/>
                  <a:pt x="12" y="17"/>
                </a:cubicBezTo>
                <a:cubicBezTo>
                  <a:pt x="12" y="17"/>
                  <a:pt x="11" y="17"/>
                  <a:pt x="11" y="18"/>
                </a:cubicBezTo>
                <a:cubicBezTo>
                  <a:pt x="11" y="18"/>
                  <a:pt x="10" y="18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8"/>
                </a:cubicBezTo>
                <a:cubicBezTo>
                  <a:pt x="13" y="18"/>
                  <a:pt x="13" y="18"/>
                  <a:pt x="13" y="17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6"/>
                  <a:pt x="13" y="16"/>
                  <a:pt x="13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8" y="12"/>
                  <a:pt x="8" y="12"/>
                  <a:pt x="7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7"/>
                  <a:pt x="7" y="7"/>
                </a:cubicBezTo>
                <a:cubicBezTo>
                  <a:pt x="7" y="6"/>
                  <a:pt x="7" y="6"/>
                  <a:pt x="8" y="6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3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1" y="8"/>
                  <a:pt x="1" y="8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3" name="Freeform 424">
            <a:extLst>
              <a:ext uri="{FF2B5EF4-FFF2-40B4-BE49-F238E27FC236}">
                <a16:creationId xmlns:a16="http://schemas.microsoft.com/office/drawing/2014/main" id="{02DEA6F8-DC2B-E143-BDE8-C9E606DC3283}"/>
              </a:ext>
            </a:extLst>
          </p:cNvPr>
          <p:cNvSpPr>
            <a:spLocks/>
          </p:cNvSpPr>
          <p:nvPr/>
        </p:nvSpPr>
        <p:spPr bwMode="auto">
          <a:xfrm>
            <a:off x="9561848" y="3976167"/>
            <a:ext cx="39944" cy="75928"/>
          </a:xfrm>
          <a:custGeom>
            <a:avLst/>
            <a:gdLst>
              <a:gd name="T0" fmla="*/ 3 w 3"/>
              <a:gd name="T1" fmla="*/ 4 h 6"/>
              <a:gd name="T2" fmla="*/ 3 w 3"/>
              <a:gd name="T3" fmla="*/ 3 h 6"/>
              <a:gd name="T4" fmla="*/ 3 w 3"/>
              <a:gd name="T5" fmla="*/ 3 h 6"/>
              <a:gd name="T6" fmla="*/ 1 w 3"/>
              <a:gd name="T7" fmla="*/ 3 h 6"/>
              <a:gd name="T8" fmla="*/ 1 w 3"/>
              <a:gd name="T9" fmla="*/ 2 h 6"/>
              <a:gd name="T10" fmla="*/ 0 w 3"/>
              <a:gd name="T11" fmla="*/ 0 h 6"/>
              <a:gd name="T12" fmla="*/ 0 w 3"/>
              <a:gd name="T13" fmla="*/ 1 h 6"/>
              <a:gd name="T14" fmla="*/ 1 w 3"/>
              <a:gd name="T15" fmla="*/ 3 h 6"/>
              <a:gd name="T16" fmla="*/ 0 w 3"/>
              <a:gd name="T17" fmla="*/ 4 h 6"/>
              <a:gd name="T18" fmla="*/ 0 w 3"/>
              <a:gd name="T19" fmla="*/ 6 h 6"/>
              <a:gd name="T20" fmla="*/ 1 w 3"/>
              <a:gd name="T21" fmla="*/ 6 h 6"/>
              <a:gd name="T22" fmla="*/ 2 w 3"/>
              <a:gd name="T23" fmla="*/ 5 h 6"/>
              <a:gd name="T24" fmla="*/ 3 w 3"/>
              <a:gd name="T2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6">
                <a:moveTo>
                  <a:pt x="3" y="4"/>
                </a:moveTo>
                <a:cubicBezTo>
                  <a:pt x="3" y="4"/>
                  <a:pt x="3" y="4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2" y="6"/>
                  <a:pt x="2" y="5"/>
                  <a:pt x="2" y="5"/>
                </a:cubicBezTo>
                <a:cubicBezTo>
                  <a:pt x="3" y="5"/>
                  <a:pt x="3" y="5"/>
                  <a:pt x="3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4" name="Freeform 425">
            <a:extLst>
              <a:ext uri="{FF2B5EF4-FFF2-40B4-BE49-F238E27FC236}">
                <a16:creationId xmlns:a16="http://schemas.microsoft.com/office/drawing/2014/main" id="{65C5DEEC-02CA-714A-A34B-EF7507AA0A2F}"/>
              </a:ext>
            </a:extLst>
          </p:cNvPr>
          <p:cNvSpPr>
            <a:spLocks/>
          </p:cNvSpPr>
          <p:nvPr/>
        </p:nvSpPr>
        <p:spPr bwMode="auto">
          <a:xfrm>
            <a:off x="9588477" y="3976167"/>
            <a:ext cx="91299" cy="138892"/>
          </a:xfrm>
          <a:custGeom>
            <a:avLst/>
            <a:gdLst>
              <a:gd name="T0" fmla="*/ 7 w 7"/>
              <a:gd name="T1" fmla="*/ 4 h 11"/>
              <a:gd name="T2" fmla="*/ 7 w 7"/>
              <a:gd name="T3" fmla="*/ 2 h 11"/>
              <a:gd name="T4" fmla="*/ 7 w 7"/>
              <a:gd name="T5" fmla="*/ 1 h 11"/>
              <a:gd name="T6" fmla="*/ 6 w 7"/>
              <a:gd name="T7" fmla="*/ 0 h 11"/>
              <a:gd name="T8" fmla="*/ 5 w 7"/>
              <a:gd name="T9" fmla="*/ 0 h 11"/>
              <a:gd name="T10" fmla="*/ 5 w 7"/>
              <a:gd name="T11" fmla="*/ 0 h 11"/>
              <a:gd name="T12" fmla="*/ 4 w 7"/>
              <a:gd name="T13" fmla="*/ 2 h 11"/>
              <a:gd name="T14" fmla="*/ 4 w 7"/>
              <a:gd name="T15" fmla="*/ 4 h 11"/>
              <a:gd name="T16" fmla="*/ 4 w 7"/>
              <a:gd name="T17" fmla="*/ 5 h 11"/>
              <a:gd name="T18" fmla="*/ 3 w 7"/>
              <a:gd name="T19" fmla="*/ 5 h 11"/>
              <a:gd name="T20" fmla="*/ 2 w 7"/>
              <a:gd name="T21" fmla="*/ 5 h 11"/>
              <a:gd name="T22" fmla="*/ 1 w 7"/>
              <a:gd name="T23" fmla="*/ 5 h 11"/>
              <a:gd name="T24" fmla="*/ 1 w 7"/>
              <a:gd name="T25" fmla="*/ 6 h 11"/>
              <a:gd name="T26" fmla="*/ 0 w 7"/>
              <a:gd name="T27" fmla="*/ 8 h 11"/>
              <a:gd name="T28" fmla="*/ 0 w 7"/>
              <a:gd name="T29" fmla="*/ 8 h 11"/>
              <a:gd name="T30" fmla="*/ 0 w 7"/>
              <a:gd name="T31" fmla="*/ 9 h 11"/>
              <a:gd name="T32" fmla="*/ 1 w 7"/>
              <a:gd name="T33" fmla="*/ 10 h 11"/>
              <a:gd name="T34" fmla="*/ 1 w 7"/>
              <a:gd name="T35" fmla="*/ 11 h 11"/>
              <a:gd name="T36" fmla="*/ 2 w 7"/>
              <a:gd name="T37" fmla="*/ 10 h 11"/>
              <a:gd name="T38" fmla="*/ 3 w 7"/>
              <a:gd name="T39" fmla="*/ 9 h 11"/>
              <a:gd name="T40" fmla="*/ 3 w 7"/>
              <a:gd name="T41" fmla="*/ 9 h 11"/>
              <a:gd name="T42" fmla="*/ 4 w 7"/>
              <a:gd name="T43" fmla="*/ 7 h 11"/>
              <a:gd name="T44" fmla="*/ 4 w 7"/>
              <a:gd name="T45" fmla="*/ 6 h 11"/>
              <a:gd name="T46" fmla="*/ 5 w 7"/>
              <a:gd name="T47" fmla="*/ 5 h 11"/>
              <a:gd name="T48" fmla="*/ 5 w 7"/>
              <a:gd name="T49" fmla="*/ 6 h 11"/>
              <a:gd name="T50" fmla="*/ 6 w 7"/>
              <a:gd name="T51" fmla="*/ 7 h 11"/>
              <a:gd name="T52" fmla="*/ 7 w 7"/>
              <a:gd name="T53" fmla="*/ 7 h 11"/>
              <a:gd name="T54" fmla="*/ 7 w 7"/>
              <a:gd name="T55" fmla="*/ 6 h 11"/>
              <a:gd name="T56" fmla="*/ 7 w 7"/>
              <a:gd name="T57" fmla="*/ 5 h 11"/>
              <a:gd name="T58" fmla="*/ 7 w 7"/>
              <a:gd name="T5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" h="11">
                <a:moveTo>
                  <a:pt x="7" y="4"/>
                </a:moveTo>
                <a:cubicBezTo>
                  <a:pt x="7" y="4"/>
                  <a:pt x="7" y="3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4" y="4"/>
                  <a:pt x="4" y="4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2" y="11"/>
                  <a:pt x="2" y="11"/>
                  <a:pt x="2" y="10"/>
                </a:cubicBezTo>
                <a:cubicBezTo>
                  <a:pt x="3" y="10"/>
                  <a:pt x="2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3" y="8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5"/>
                  <a:pt x="4" y="5"/>
                  <a:pt x="5" y="5"/>
                </a:cubicBezTo>
                <a:cubicBezTo>
                  <a:pt x="5" y="5"/>
                  <a:pt x="5" y="5"/>
                  <a:pt x="5" y="6"/>
                </a:cubicBezTo>
                <a:cubicBezTo>
                  <a:pt x="6" y="6"/>
                  <a:pt x="5" y="7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5" name="Freeform 426">
            <a:extLst>
              <a:ext uri="{FF2B5EF4-FFF2-40B4-BE49-F238E27FC236}">
                <a16:creationId xmlns:a16="http://schemas.microsoft.com/office/drawing/2014/main" id="{623B7621-1AF8-BD47-B0BC-07BBA89469C1}"/>
              </a:ext>
            </a:extLst>
          </p:cNvPr>
          <p:cNvSpPr>
            <a:spLocks/>
          </p:cNvSpPr>
          <p:nvPr/>
        </p:nvSpPr>
        <p:spPr bwMode="auto">
          <a:xfrm>
            <a:off x="9639833" y="4065058"/>
            <a:ext cx="26629" cy="25926"/>
          </a:xfrm>
          <a:custGeom>
            <a:avLst/>
            <a:gdLst>
              <a:gd name="T0" fmla="*/ 0 w 2"/>
              <a:gd name="T1" fmla="*/ 0 h 2"/>
              <a:gd name="T2" fmla="*/ 0 w 2"/>
              <a:gd name="T3" fmla="*/ 1 h 2"/>
              <a:gd name="T4" fmla="*/ 0 w 2"/>
              <a:gd name="T5" fmla="*/ 2 h 2"/>
              <a:gd name="T6" fmla="*/ 0 w 2"/>
              <a:gd name="T7" fmla="*/ 2 h 2"/>
              <a:gd name="T8" fmla="*/ 1 w 2"/>
              <a:gd name="T9" fmla="*/ 2 h 2"/>
              <a:gd name="T10" fmla="*/ 2 w 2"/>
              <a:gd name="T11" fmla="*/ 1 h 2"/>
              <a:gd name="T12" fmla="*/ 2 w 2"/>
              <a:gd name="T13" fmla="*/ 0 h 2"/>
              <a:gd name="T14" fmla="*/ 0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6" name="Freeform 427">
            <a:extLst>
              <a:ext uri="{FF2B5EF4-FFF2-40B4-BE49-F238E27FC236}">
                <a16:creationId xmlns:a16="http://schemas.microsoft.com/office/drawing/2014/main" id="{5A328EC9-4E3F-E748-8C25-F415AC7EAA5E}"/>
              </a:ext>
            </a:extLst>
          </p:cNvPr>
          <p:cNvSpPr>
            <a:spLocks/>
          </p:cNvSpPr>
          <p:nvPr/>
        </p:nvSpPr>
        <p:spPr bwMode="auto">
          <a:xfrm>
            <a:off x="9575163" y="4190986"/>
            <a:ext cx="26629" cy="12964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2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7" name="Freeform 428">
            <a:extLst>
              <a:ext uri="{FF2B5EF4-FFF2-40B4-BE49-F238E27FC236}">
                <a16:creationId xmlns:a16="http://schemas.microsoft.com/office/drawing/2014/main" id="{95C2C7AD-27AD-DF4C-86E9-7E86B8C34749}"/>
              </a:ext>
            </a:extLst>
          </p:cNvPr>
          <p:cNvSpPr>
            <a:spLocks/>
          </p:cNvSpPr>
          <p:nvPr/>
        </p:nvSpPr>
        <p:spPr bwMode="auto">
          <a:xfrm>
            <a:off x="9550435" y="4203948"/>
            <a:ext cx="11412" cy="24075"/>
          </a:xfrm>
          <a:custGeom>
            <a:avLst/>
            <a:gdLst>
              <a:gd name="T0" fmla="*/ 0 w 1"/>
              <a:gd name="T1" fmla="*/ 1 h 2"/>
              <a:gd name="T2" fmla="*/ 0 w 1"/>
              <a:gd name="T3" fmla="*/ 1 h 2"/>
              <a:gd name="T4" fmla="*/ 0 w 1"/>
              <a:gd name="T5" fmla="*/ 1 h 2"/>
              <a:gd name="T6" fmla="*/ 1 w 1"/>
              <a:gd name="T7" fmla="*/ 1 h 2"/>
              <a:gd name="T8" fmla="*/ 1 w 1"/>
              <a:gd name="T9" fmla="*/ 1 h 2"/>
              <a:gd name="T10" fmla="*/ 0 w 1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8" name="Freeform 429">
            <a:extLst>
              <a:ext uri="{FF2B5EF4-FFF2-40B4-BE49-F238E27FC236}">
                <a16:creationId xmlns:a16="http://schemas.microsoft.com/office/drawing/2014/main" id="{D4324E9F-DED6-EF46-9E6F-67BABAB77974}"/>
              </a:ext>
            </a:extLst>
          </p:cNvPr>
          <p:cNvSpPr>
            <a:spLocks/>
          </p:cNvSpPr>
          <p:nvPr/>
        </p:nvSpPr>
        <p:spPr bwMode="auto">
          <a:xfrm>
            <a:off x="9731132" y="4266912"/>
            <a:ext cx="13315" cy="24075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0" y="1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9" name="Freeform 430">
            <a:extLst>
              <a:ext uri="{FF2B5EF4-FFF2-40B4-BE49-F238E27FC236}">
                <a16:creationId xmlns:a16="http://schemas.microsoft.com/office/drawing/2014/main" id="{E1E711A5-ED50-474A-8CDA-6DB23C7276C0}"/>
              </a:ext>
            </a:extLst>
          </p:cNvPr>
          <p:cNvSpPr>
            <a:spLocks/>
          </p:cNvSpPr>
          <p:nvPr/>
        </p:nvSpPr>
        <p:spPr bwMode="auto">
          <a:xfrm>
            <a:off x="9575163" y="4078020"/>
            <a:ext cx="155969" cy="150003"/>
          </a:xfrm>
          <a:custGeom>
            <a:avLst/>
            <a:gdLst>
              <a:gd name="T0" fmla="*/ 12 w 12"/>
              <a:gd name="T1" fmla="*/ 10 h 12"/>
              <a:gd name="T2" fmla="*/ 12 w 12"/>
              <a:gd name="T3" fmla="*/ 8 h 12"/>
              <a:gd name="T4" fmla="*/ 12 w 12"/>
              <a:gd name="T5" fmla="*/ 7 h 12"/>
              <a:gd name="T6" fmla="*/ 12 w 12"/>
              <a:gd name="T7" fmla="*/ 6 h 12"/>
              <a:gd name="T8" fmla="*/ 12 w 12"/>
              <a:gd name="T9" fmla="*/ 5 h 12"/>
              <a:gd name="T10" fmla="*/ 11 w 12"/>
              <a:gd name="T11" fmla="*/ 4 h 12"/>
              <a:gd name="T12" fmla="*/ 11 w 12"/>
              <a:gd name="T13" fmla="*/ 3 h 12"/>
              <a:gd name="T14" fmla="*/ 11 w 12"/>
              <a:gd name="T15" fmla="*/ 2 h 12"/>
              <a:gd name="T16" fmla="*/ 10 w 12"/>
              <a:gd name="T17" fmla="*/ 1 h 12"/>
              <a:gd name="T18" fmla="*/ 9 w 12"/>
              <a:gd name="T19" fmla="*/ 0 h 12"/>
              <a:gd name="T20" fmla="*/ 8 w 12"/>
              <a:gd name="T21" fmla="*/ 0 h 12"/>
              <a:gd name="T22" fmla="*/ 8 w 12"/>
              <a:gd name="T23" fmla="*/ 2 h 12"/>
              <a:gd name="T24" fmla="*/ 8 w 12"/>
              <a:gd name="T25" fmla="*/ 3 h 12"/>
              <a:gd name="T26" fmla="*/ 7 w 12"/>
              <a:gd name="T27" fmla="*/ 3 h 12"/>
              <a:gd name="T28" fmla="*/ 6 w 12"/>
              <a:gd name="T29" fmla="*/ 4 h 12"/>
              <a:gd name="T30" fmla="*/ 5 w 12"/>
              <a:gd name="T31" fmla="*/ 4 h 12"/>
              <a:gd name="T32" fmla="*/ 5 w 12"/>
              <a:gd name="T33" fmla="*/ 3 h 12"/>
              <a:gd name="T34" fmla="*/ 4 w 12"/>
              <a:gd name="T35" fmla="*/ 3 h 12"/>
              <a:gd name="T36" fmla="*/ 3 w 12"/>
              <a:gd name="T37" fmla="*/ 4 h 12"/>
              <a:gd name="T38" fmla="*/ 2 w 12"/>
              <a:gd name="T39" fmla="*/ 5 h 12"/>
              <a:gd name="T40" fmla="*/ 1 w 12"/>
              <a:gd name="T41" fmla="*/ 5 h 12"/>
              <a:gd name="T42" fmla="*/ 0 w 12"/>
              <a:gd name="T43" fmla="*/ 6 h 12"/>
              <a:gd name="T44" fmla="*/ 0 w 12"/>
              <a:gd name="T45" fmla="*/ 7 h 12"/>
              <a:gd name="T46" fmla="*/ 0 w 12"/>
              <a:gd name="T47" fmla="*/ 7 h 12"/>
              <a:gd name="T48" fmla="*/ 0 w 12"/>
              <a:gd name="T49" fmla="*/ 8 h 12"/>
              <a:gd name="T50" fmla="*/ 1 w 12"/>
              <a:gd name="T51" fmla="*/ 9 h 12"/>
              <a:gd name="T52" fmla="*/ 2 w 12"/>
              <a:gd name="T53" fmla="*/ 8 h 12"/>
              <a:gd name="T54" fmla="*/ 2 w 12"/>
              <a:gd name="T55" fmla="*/ 6 h 12"/>
              <a:gd name="T56" fmla="*/ 3 w 12"/>
              <a:gd name="T57" fmla="*/ 6 h 12"/>
              <a:gd name="T58" fmla="*/ 4 w 12"/>
              <a:gd name="T59" fmla="*/ 7 h 12"/>
              <a:gd name="T60" fmla="*/ 4 w 12"/>
              <a:gd name="T61" fmla="*/ 6 h 12"/>
              <a:gd name="T62" fmla="*/ 5 w 12"/>
              <a:gd name="T63" fmla="*/ 6 h 12"/>
              <a:gd name="T64" fmla="*/ 7 w 12"/>
              <a:gd name="T65" fmla="*/ 6 h 12"/>
              <a:gd name="T66" fmla="*/ 8 w 12"/>
              <a:gd name="T67" fmla="*/ 6 h 12"/>
              <a:gd name="T68" fmla="*/ 7 w 12"/>
              <a:gd name="T69" fmla="*/ 7 h 12"/>
              <a:gd name="T70" fmla="*/ 6 w 12"/>
              <a:gd name="T71" fmla="*/ 7 h 12"/>
              <a:gd name="T72" fmla="*/ 6 w 12"/>
              <a:gd name="T73" fmla="*/ 9 h 12"/>
              <a:gd name="T74" fmla="*/ 7 w 12"/>
              <a:gd name="T75" fmla="*/ 10 h 12"/>
              <a:gd name="T76" fmla="*/ 8 w 12"/>
              <a:gd name="T77" fmla="*/ 11 h 12"/>
              <a:gd name="T78" fmla="*/ 9 w 12"/>
              <a:gd name="T79" fmla="*/ 12 h 12"/>
              <a:gd name="T80" fmla="*/ 10 w 12"/>
              <a:gd name="T81" fmla="*/ 12 h 12"/>
              <a:gd name="T82" fmla="*/ 10 w 12"/>
              <a:gd name="T83" fmla="*/ 10 h 12"/>
              <a:gd name="T84" fmla="*/ 10 w 12"/>
              <a:gd name="T85" fmla="*/ 10 h 12"/>
              <a:gd name="T86" fmla="*/ 9 w 12"/>
              <a:gd name="T87" fmla="*/ 8 h 12"/>
              <a:gd name="T88" fmla="*/ 10 w 12"/>
              <a:gd name="T89" fmla="*/ 8 h 12"/>
              <a:gd name="T90" fmla="*/ 11 w 12"/>
              <a:gd name="T91" fmla="*/ 8 h 12"/>
              <a:gd name="T92" fmla="*/ 11 w 12"/>
              <a:gd name="T93" fmla="*/ 9 h 12"/>
              <a:gd name="T94" fmla="*/ 12 w 12"/>
              <a:gd name="T95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" h="12">
                <a:moveTo>
                  <a:pt x="12" y="10"/>
                </a:moveTo>
                <a:cubicBezTo>
                  <a:pt x="12" y="10"/>
                  <a:pt x="12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3" y="3"/>
                  <a:pt x="3" y="4"/>
                </a:cubicBezTo>
                <a:cubicBezTo>
                  <a:pt x="2" y="4"/>
                  <a:pt x="3" y="5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1" y="9"/>
                  <a:pt x="1" y="9"/>
                </a:cubicBezTo>
                <a:cubicBezTo>
                  <a:pt x="1" y="8"/>
                  <a:pt x="1" y="8"/>
                  <a:pt x="2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7"/>
                  <a:pt x="3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8" y="6"/>
                  <a:pt x="8" y="6"/>
                </a:cubicBezTo>
                <a:cubicBezTo>
                  <a:pt x="8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9"/>
                </a:cubicBezTo>
                <a:cubicBezTo>
                  <a:pt x="6" y="9"/>
                  <a:pt x="6" y="10"/>
                  <a:pt x="7" y="10"/>
                </a:cubicBezTo>
                <a:cubicBezTo>
                  <a:pt x="7" y="11"/>
                  <a:pt x="7" y="11"/>
                  <a:pt x="8" y="11"/>
                </a:cubicBezTo>
                <a:cubicBezTo>
                  <a:pt x="8" y="11"/>
                  <a:pt x="9" y="11"/>
                  <a:pt x="9" y="12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2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9"/>
                  <a:pt x="9" y="9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0" y="9"/>
                  <a:pt x="11" y="9"/>
                </a:cubicBezTo>
                <a:cubicBezTo>
                  <a:pt x="11" y="10"/>
                  <a:pt x="11" y="10"/>
                  <a:pt x="12" y="1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0" name="Freeform 431">
            <a:extLst>
              <a:ext uri="{FF2B5EF4-FFF2-40B4-BE49-F238E27FC236}">
                <a16:creationId xmlns:a16="http://schemas.microsoft.com/office/drawing/2014/main" id="{48C218A2-AC47-0C41-855C-C30D7CA0CD1D}"/>
              </a:ext>
            </a:extLst>
          </p:cNvPr>
          <p:cNvSpPr>
            <a:spLocks/>
          </p:cNvSpPr>
          <p:nvPr/>
        </p:nvSpPr>
        <p:spPr bwMode="auto">
          <a:xfrm>
            <a:off x="8591797" y="3939130"/>
            <a:ext cx="26629" cy="87039"/>
          </a:xfrm>
          <a:custGeom>
            <a:avLst/>
            <a:gdLst>
              <a:gd name="T0" fmla="*/ 2 w 2"/>
              <a:gd name="T1" fmla="*/ 1 h 7"/>
              <a:gd name="T2" fmla="*/ 2 w 2"/>
              <a:gd name="T3" fmla="*/ 0 h 7"/>
              <a:gd name="T4" fmla="*/ 1 w 2"/>
              <a:gd name="T5" fmla="*/ 1 h 7"/>
              <a:gd name="T6" fmla="*/ 0 w 2"/>
              <a:gd name="T7" fmla="*/ 2 h 7"/>
              <a:gd name="T8" fmla="*/ 0 w 2"/>
              <a:gd name="T9" fmla="*/ 3 h 7"/>
              <a:gd name="T10" fmla="*/ 0 w 2"/>
              <a:gd name="T11" fmla="*/ 4 h 7"/>
              <a:gd name="T12" fmla="*/ 0 w 2"/>
              <a:gd name="T13" fmla="*/ 5 h 7"/>
              <a:gd name="T14" fmla="*/ 1 w 2"/>
              <a:gd name="T15" fmla="*/ 6 h 7"/>
              <a:gd name="T16" fmla="*/ 2 w 2"/>
              <a:gd name="T17" fmla="*/ 6 h 7"/>
              <a:gd name="T18" fmla="*/ 2 w 2"/>
              <a:gd name="T19" fmla="*/ 5 h 7"/>
              <a:gd name="T20" fmla="*/ 2 w 2"/>
              <a:gd name="T21" fmla="*/ 4 h 7"/>
              <a:gd name="T22" fmla="*/ 2 w 2"/>
              <a:gd name="T23" fmla="*/ 2 h 7"/>
              <a:gd name="T24" fmla="*/ 2 w 2"/>
              <a:gd name="T2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7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1" name="Oval 432">
            <a:extLst>
              <a:ext uri="{FF2B5EF4-FFF2-40B4-BE49-F238E27FC236}">
                <a16:creationId xmlns:a16="http://schemas.microsoft.com/office/drawing/2014/main" id="{3AC67A00-3FD8-244F-B1F0-FDEC3928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797" y="4039131"/>
            <a:ext cx="13315" cy="1852"/>
          </a:xfrm>
          <a:prstGeom prst="ellipse">
            <a:avLst/>
          </a:pr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2" name="Freeform 433">
            <a:extLst>
              <a:ext uri="{FF2B5EF4-FFF2-40B4-BE49-F238E27FC236}">
                <a16:creationId xmlns:a16="http://schemas.microsoft.com/office/drawing/2014/main" id="{E730ACDD-016E-BA45-8BFC-B27015BB3D1B}"/>
              </a:ext>
            </a:extLst>
          </p:cNvPr>
          <p:cNvSpPr>
            <a:spLocks/>
          </p:cNvSpPr>
          <p:nvPr/>
        </p:nvSpPr>
        <p:spPr bwMode="auto">
          <a:xfrm>
            <a:off x="8645055" y="4165059"/>
            <a:ext cx="11412" cy="25926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1 h 2"/>
              <a:gd name="T6" fmla="*/ 1 w 1"/>
              <a:gd name="T7" fmla="*/ 1 h 2"/>
              <a:gd name="T8" fmla="*/ 1 w 1"/>
              <a:gd name="T9" fmla="*/ 2 h 2"/>
              <a:gd name="T10" fmla="*/ 1 w 1"/>
              <a:gd name="T11" fmla="*/ 1 h 2"/>
              <a:gd name="T12" fmla="*/ 1 w 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3" name="Freeform 434">
            <a:extLst>
              <a:ext uri="{FF2B5EF4-FFF2-40B4-BE49-F238E27FC236}">
                <a16:creationId xmlns:a16="http://schemas.microsoft.com/office/drawing/2014/main" id="{A70F7A14-8EF9-4E4E-B344-8E9ECBB2FEBF}"/>
              </a:ext>
            </a:extLst>
          </p:cNvPr>
          <p:cNvSpPr>
            <a:spLocks/>
          </p:cNvSpPr>
          <p:nvPr/>
        </p:nvSpPr>
        <p:spPr bwMode="auto">
          <a:xfrm>
            <a:off x="1128114" y="1920580"/>
            <a:ext cx="1112706" cy="529638"/>
          </a:xfrm>
          <a:custGeom>
            <a:avLst/>
            <a:gdLst>
              <a:gd name="T0" fmla="*/ 62 w 86"/>
              <a:gd name="T1" fmla="*/ 30 h 42"/>
              <a:gd name="T2" fmla="*/ 64 w 86"/>
              <a:gd name="T3" fmla="*/ 33 h 42"/>
              <a:gd name="T4" fmla="*/ 63 w 86"/>
              <a:gd name="T5" fmla="*/ 38 h 42"/>
              <a:gd name="T6" fmla="*/ 68 w 86"/>
              <a:gd name="T7" fmla="*/ 34 h 42"/>
              <a:gd name="T8" fmla="*/ 68 w 86"/>
              <a:gd name="T9" fmla="*/ 36 h 42"/>
              <a:gd name="T10" fmla="*/ 68 w 86"/>
              <a:gd name="T11" fmla="*/ 42 h 42"/>
              <a:gd name="T12" fmla="*/ 72 w 86"/>
              <a:gd name="T13" fmla="*/ 38 h 42"/>
              <a:gd name="T14" fmla="*/ 71 w 86"/>
              <a:gd name="T15" fmla="*/ 33 h 42"/>
              <a:gd name="T16" fmla="*/ 69 w 86"/>
              <a:gd name="T17" fmla="*/ 29 h 42"/>
              <a:gd name="T18" fmla="*/ 65 w 86"/>
              <a:gd name="T19" fmla="*/ 29 h 42"/>
              <a:gd name="T20" fmla="*/ 65 w 86"/>
              <a:gd name="T21" fmla="*/ 23 h 42"/>
              <a:gd name="T22" fmla="*/ 82 w 86"/>
              <a:gd name="T23" fmla="*/ 7 h 42"/>
              <a:gd name="T24" fmla="*/ 84 w 86"/>
              <a:gd name="T25" fmla="*/ 3 h 42"/>
              <a:gd name="T26" fmla="*/ 77 w 86"/>
              <a:gd name="T27" fmla="*/ 2 h 42"/>
              <a:gd name="T28" fmla="*/ 70 w 86"/>
              <a:gd name="T29" fmla="*/ 1 h 42"/>
              <a:gd name="T30" fmla="*/ 63 w 86"/>
              <a:gd name="T31" fmla="*/ 0 h 42"/>
              <a:gd name="T32" fmla="*/ 54 w 86"/>
              <a:gd name="T33" fmla="*/ 2 h 42"/>
              <a:gd name="T34" fmla="*/ 46 w 86"/>
              <a:gd name="T35" fmla="*/ 3 h 42"/>
              <a:gd name="T36" fmla="*/ 40 w 86"/>
              <a:gd name="T37" fmla="*/ 6 h 42"/>
              <a:gd name="T38" fmla="*/ 37 w 86"/>
              <a:gd name="T39" fmla="*/ 8 h 42"/>
              <a:gd name="T40" fmla="*/ 38 w 86"/>
              <a:gd name="T41" fmla="*/ 10 h 42"/>
              <a:gd name="T42" fmla="*/ 35 w 86"/>
              <a:gd name="T43" fmla="*/ 12 h 42"/>
              <a:gd name="T44" fmla="*/ 33 w 86"/>
              <a:gd name="T45" fmla="*/ 11 h 42"/>
              <a:gd name="T46" fmla="*/ 27 w 86"/>
              <a:gd name="T47" fmla="*/ 13 h 42"/>
              <a:gd name="T48" fmla="*/ 25 w 86"/>
              <a:gd name="T49" fmla="*/ 15 h 42"/>
              <a:gd name="T50" fmla="*/ 27 w 86"/>
              <a:gd name="T51" fmla="*/ 16 h 42"/>
              <a:gd name="T52" fmla="*/ 31 w 86"/>
              <a:gd name="T53" fmla="*/ 18 h 42"/>
              <a:gd name="T54" fmla="*/ 25 w 86"/>
              <a:gd name="T55" fmla="*/ 20 h 42"/>
              <a:gd name="T56" fmla="*/ 21 w 86"/>
              <a:gd name="T57" fmla="*/ 21 h 42"/>
              <a:gd name="T58" fmla="*/ 14 w 86"/>
              <a:gd name="T59" fmla="*/ 24 h 42"/>
              <a:gd name="T60" fmla="*/ 13 w 86"/>
              <a:gd name="T61" fmla="*/ 27 h 42"/>
              <a:gd name="T62" fmla="*/ 17 w 86"/>
              <a:gd name="T63" fmla="*/ 28 h 42"/>
              <a:gd name="T64" fmla="*/ 13 w 86"/>
              <a:gd name="T65" fmla="*/ 32 h 42"/>
              <a:gd name="T66" fmla="*/ 17 w 86"/>
              <a:gd name="T67" fmla="*/ 31 h 42"/>
              <a:gd name="T68" fmla="*/ 20 w 86"/>
              <a:gd name="T69" fmla="*/ 32 h 42"/>
              <a:gd name="T70" fmla="*/ 22 w 86"/>
              <a:gd name="T71" fmla="*/ 32 h 42"/>
              <a:gd name="T72" fmla="*/ 20 w 86"/>
              <a:gd name="T73" fmla="*/ 33 h 42"/>
              <a:gd name="T74" fmla="*/ 14 w 86"/>
              <a:gd name="T75" fmla="*/ 36 h 42"/>
              <a:gd name="T76" fmla="*/ 6 w 86"/>
              <a:gd name="T77" fmla="*/ 39 h 42"/>
              <a:gd name="T78" fmla="*/ 0 w 86"/>
              <a:gd name="T79" fmla="*/ 41 h 42"/>
              <a:gd name="T80" fmla="*/ 7 w 86"/>
              <a:gd name="T81" fmla="*/ 40 h 42"/>
              <a:gd name="T82" fmla="*/ 13 w 86"/>
              <a:gd name="T83" fmla="*/ 39 h 42"/>
              <a:gd name="T84" fmla="*/ 20 w 86"/>
              <a:gd name="T85" fmla="*/ 35 h 42"/>
              <a:gd name="T86" fmla="*/ 27 w 86"/>
              <a:gd name="T87" fmla="*/ 33 h 42"/>
              <a:gd name="T88" fmla="*/ 31 w 86"/>
              <a:gd name="T89" fmla="*/ 31 h 42"/>
              <a:gd name="T90" fmla="*/ 37 w 86"/>
              <a:gd name="T91" fmla="*/ 28 h 42"/>
              <a:gd name="T92" fmla="*/ 42 w 86"/>
              <a:gd name="T93" fmla="*/ 25 h 42"/>
              <a:gd name="T94" fmla="*/ 42 w 86"/>
              <a:gd name="T95" fmla="*/ 26 h 42"/>
              <a:gd name="T96" fmla="*/ 37 w 86"/>
              <a:gd name="T97" fmla="*/ 28 h 42"/>
              <a:gd name="T98" fmla="*/ 39 w 86"/>
              <a:gd name="T99" fmla="*/ 30 h 42"/>
              <a:gd name="T100" fmla="*/ 45 w 86"/>
              <a:gd name="T101" fmla="*/ 28 h 42"/>
              <a:gd name="T102" fmla="*/ 48 w 86"/>
              <a:gd name="T103" fmla="*/ 25 h 42"/>
              <a:gd name="T104" fmla="*/ 54 w 86"/>
              <a:gd name="T105" fmla="*/ 2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" h="42">
                <a:moveTo>
                  <a:pt x="57" y="28"/>
                </a:moveTo>
                <a:cubicBezTo>
                  <a:pt x="57" y="28"/>
                  <a:pt x="57" y="28"/>
                  <a:pt x="58" y="28"/>
                </a:cubicBezTo>
                <a:cubicBezTo>
                  <a:pt x="58" y="28"/>
                  <a:pt x="58" y="29"/>
                  <a:pt x="59" y="29"/>
                </a:cubicBezTo>
                <a:cubicBezTo>
                  <a:pt x="59" y="29"/>
                  <a:pt x="60" y="29"/>
                  <a:pt x="60" y="29"/>
                </a:cubicBezTo>
                <a:cubicBezTo>
                  <a:pt x="61" y="29"/>
                  <a:pt x="61" y="29"/>
                  <a:pt x="61" y="30"/>
                </a:cubicBezTo>
                <a:cubicBezTo>
                  <a:pt x="61" y="30"/>
                  <a:pt x="61" y="30"/>
                  <a:pt x="62" y="30"/>
                </a:cubicBezTo>
                <a:cubicBezTo>
                  <a:pt x="62" y="31"/>
                  <a:pt x="62" y="30"/>
                  <a:pt x="62" y="30"/>
                </a:cubicBezTo>
                <a:cubicBezTo>
                  <a:pt x="63" y="31"/>
                  <a:pt x="62" y="31"/>
                  <a:pt x="63" y="31"/>
                </a:cubicBezTo>
                <a:cubicBezTo>
                  <a:pt x="63" y="31"/>
                  <a:pt x="63" y="31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3"/>
                  <a:pt x="65" y="33"/>
                  <a:pt x="65" y="33"/>
                </a:cubicBezTo>
                <a:cubicBezTo>
                  <a:pt x="65" y="33"/>
                  <a:pt x="65" y="33"/>
                  <a:pt x="64" y="33"/>
                </a:cubicBezTo>
                <a:cubicBezTo>
                  <a:pt x="64" y="33"/>
                  <a:pt x="63" y="33"/>
                  <a:pt x="63" y="33"/>
                </a:cubicBezTo>
                <a:cubicBezTo>
                  <a:pt x="63" y="34"/>
                  <a:pt x="64" y="34"/>
                  <a:pt x="63" y="35"/>
                </a:cubicBezTo>
                <a:cubicBezTo>
                  <a:pt x="63" y="35"/>
                  <a:pt x="63" y="36"/>
                  <a:pt x="63" y="36"/>
                </a:cubicBezTo>
                <a:cubicBezTo>
                  <a:pt x="63" y="37"/>
                  <a:pt x="62" y="38"/>
                  <a:pt x="63" y="38"/>
                </a:cubicBezTo>
                <a:cubicBezTo>
                  <a:pt x="63" y="38"/>
                  <a:pt x="63" y="38"/>
                  <a:pt x="64" y="38"/>
                </a:cubicBezTo>
                <a:cubicBezTo>
                  <a:pt x="64" y="38"/>
                  <a:pt x="64" y="37"/>
                  <a:pt x="65" y="37"/>
                </a:cubicBezTo>
                <a:cubicBezTo>
                  <a:pt x="65" y="37"/>
                  <a:pt x="65" y="36"/>
                  <a:pt x="65" y="36"/>
                </a:cubicBezTo>
                <a:cubicBezTo>
                  <a:pt x="66" y="36"/>
                  <a:pt x="66" y="35"/>
                  <a:pt x="66" y="35"/>
                </a:cubicBezTo>
                <a:cubicBezTo>
                  <a:pt x="66" y="35"/>
                  <a:pt x="67" y="35"/>
                  <a:pt x="67" y="35"/>
                </a:cubicBezTo>
                <a:cubicBezTo>
                  <a:pt x="67" y="35"/>
                  <a:pt x="67" y="35"/>
                  <a:pt x="68" y="34"/>
                </a:cubicBezTo>
                <a:cubicBezTo>
                  <a:pt x="68" y="34"/>
                  <a:pt x="68" y="34"/>
                  <a:pt x="68" y="33"/>
                </a:cubicBezTo>
                <a:cubicBezTo>
                  <a:pt x="68" y="33"/>
                  <a:pt x="67" y="33"/>
                  <a:pt x="67" y="33"/>
                </a:cubicBezTo>
                <a:cubicBezTo>
                  <a:pt x="67" y="32"/>
                  <a:pt x="68" y="32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4"/>
                  <a:pt x="68" y="34"/>
                  <a:pt x="68" y="35"/>
                </a:cubicBezTo>
                <a:cubicBezTo>
                  <a:pt x="68" y="35"/>
                  <a:pt x="68" y="35"/>
                  <a:pt x="68" y="36"/>
                </a:cubicBezTo>
                <a:cubicBezTo>
                  <a:pt x="69" y="36"/>
                  <a:pt x="69" y="36"/>
                  <a:pt x="69" y="37"/>
                </a:cubicBezTo>
                <a:cubicBezTo>
                  <a:pt x="69" y="37"/>
                  <a:pt x="69" y="37"/>
                  <a:pt x="69" y="38"/>
                </a:cubicBezTo>
                <a:cubicBezTo>
                  <a:pt x="69" y="38"/>
                  <a:pt x="68" y="39"/>
                  <a:pt x="68" y="39"/>
                </a:cubicBezTo>
                <a:cubicBezTo>
                  <a:pt x="68" y="40"/>
                  <a:pt x="67" y="40"/>
                  <a:pt x="67" y="40"/>
                </a:cubicBezTo>
                <a:cubicBezTo>
                  <a:pt x="67" y="40"/>
                  <a:pt x="68" y="40"/>
                  <a:pt x="68" y="41"/>
                </a:cubicBezTo>
                <a:cubicBezTo>
                  <a:pt x="68" y="41"/>
                  <a:pt x="68" y="41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9" y="42"/>
                  <a:pt x="69" y="42"/>
                </a:cubicBezTo>
                <a:cubicBezTo>
                  <a:pt x="69" y="41"/>
                  <a:pt x="70" y="41"/>
                  <a:pt x="71" y="41"/>
                </a:cubicBezTo>
                <a:cubicBezTo>
                  <a:pt x="71" y="41"/>
                  <a:pt x="71" y="40"/>
                  <a:pt x="71" y="40"/>
                </a:cubicBezTo>
                <a:cubicBezTo>
                  <a:pt x="72" y="39"/>
                  <a:pt x="72" y="39"/>
                  <a:pt x="72" y="38"/>
                </a:cubicBezTo>
                <a:cubicBezTo>
                  <a:pt x="72" y="38"/>
                  <a:pt x="71" y="38"/>
                  <a:pt x="71" y="38"/>
                </a:cubicBezTo>
                <a:cubicBezTo>
                  <a:pt x="71" y="37"/>
                  <a:pt x="71" y="37"/>
                  <a:pt x="70" y="37"/>
                </a:cubicBezTo>
                <a:cubicBezTo>
                  <a:pt x="70" y="37"/>
                  <a:pt x="70" y="36"/>
                  <a:pt x="70" y="36"/>
                </a:cubicBezTo>
                <a:cubicBezTo>
                  <a:pt x="70" y="35"/>
                  <a:pt x="70" y="35"/>
                  <a:pt x="71" y="35"/>
                </a:cubicBezTo>
                <a:cubicBezTo>
                  <a:pt x="71" y="35"/>
                  <a:pt x="71" y="34"/>
                  <a:pt x="71" y="34"/>
                </a:cubicBezTo>
                <a:cubicBezTo>
                  <a:pt x="71" y="34"/>
                  <a:pt x="71" y="33"/>
                  <a:pt x="71" y="33"/>
                </a:cubicBezTo>
                <a:cubicBezTo>
                  <a:pt x="71" y="32"/>
                  <a:pt x="71" y="32"/>
                  <a:pt x="70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1"/>
                  <a:pt x="70" y="30"/>
                  <a:pt x="71" y="30"/>
                </a:cubicBezTo>
                <a:cubicBezTo>
                  <a:pt x="71" y="30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30"/>
                  <a:pt x="67" y="30"/>
                  <a:pt x="67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1"/>
                  <a:pt x="65" y="31"/>
                  <a:pt x="64" y="31"/>
                </a:cubicBezTo>
                <a:cubicBezTo>
                  <a:pt x="64" y="31"/>
                  <a:pt x="65" y="30"/>
                  <a:pt x="65" y="30"/>
                </a:cubicBezTo>
                <a:cubicBezTo>
                  <a:pt x="65" y="30"/>
                  <a:pt x="65" y="29"/>
                  <a:pt x="65" y="29"/>
                </a:cubicBezTo>
                <a:cubicBezTo>
                  <a:pt x="65" y="28"/>
                  <a:pt x="65" y="28"/>
                  <a:pt x="65" y="27"/>
                </a:cubicBezTo>
                <a:cubicBezTo>
                  <a:pt x="65" y="27"/>
                  <a:pt x="65" y="27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4" y="25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3"/>
                  <a:pt x="65" y="23"/>
                </a:cubicBezTo>
                <a:cubicBezTo>
                  <a:pt x="66" y="22"/>
                  <a:pt x="66" y="22"/>
                  <a:pt x="67" y="21"/>
                </a:cubicBezTo>
                <a:cubicBezTo>
                  <a:pt x="67" y="20"/>
                  <a:pt x="68" y="20"/>
                  <a:pt x="69" y="19"/>
                </a:cubicBezTo>
                <a:cubicBezTo>
                  <a:pt x="70" y="17"/>
                  <a:pt x="71" y="17"/>
                  <a:pt x="72" y="15"/>
                </a:cubicBezTo>
                <a:cubicBezTo>
                  <a:pt x="74" y="14"/>
                  <a:pt x="75" y="13"/>
                  <a:pt x="77" y="11"/>
                </a:cubicBezTo>
                <a:cubicBezTo>
                  <a:pt x="77" y="11"/>
                  <a:pt x="78" y="11"/>
                  <a:pt x="78" y="10"/>
                </a:cubicBezTo>
                <a:cubicBezTo>
                  <a:pt x="79" y="9"/>
                  <a:pt x="80" y="8"/>
                  <a:pt x="82" y="7"/>
                </a:cubicBezTo>
                <a:cubicBezTo>
                  <a:pt x="84" y="6"/>
                  <a:pt x="84" y="5"/>
                  <a:pt x="86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3"/>
                  <a:pt x="85" y="2"/>
                  <a:pt x="85" y="2"/>
                </a:cubicBezTo>
                <a:cubicBezTo>
                  <a:pt x="85" y="2"/>
                  <a:pt x="84" y="2"/>
                  <a:pt x="84" y="2"/>
                </a:cubicBezTo>
                <a:cubicBezTo>
                  <a:pt x="84" y="3"/>
                  <a:pt x="84" y="3"/>
                  <a:pt x="84" y="3"/>
                </a:cubicBezTo>
                <a:cubicBezTo>
                  <a:pt x="83" y="3"/>
                  <a:pt x="83" y="3"/>
                  <a:pt x="82" y="3"/>
                </a:cubicBezTo>
                <a:cubicBezTo>
                  <a:pt x="82" y="3"/>
                  <a:pt x="82" y="3"/>
                  <a:pt x="81" y="3"/>
                </a:cubicBezTo>
                <a:cubicBezTo>
                  <a:pt x="81" y="3"/>
                  <a:pt x="81" y="2"/>
                  <a:pt x="80" y="2"/>
                </a:cubicBezTo>
                <a:cubicBezTo>
                  <a:pt x="80" y="2"/>
                  <a:pt x="80" y="2"/>
                  <a:pt x="79" y="2"/>
                </a:cubicBezTo>
                <a:cubicBezTo>
                  <a:pt x="79" y="2"/>
                  <a:pt x="79" y="2"/>
                  <a:pt x="78" y="2"/>
                </a:cubicBezTo>
                <a:cubicBezTo>
                  <a:pt x="78" y="2"/>
                  <a:pt x="78" y="2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4" y="1"/>
                  <a:pt x="74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2"/>
                  <a:pt x="71" y="2"/>
                  <a:pt x="71" y="2"/>
                </a:cubicBezTo>
                <a:cubicBezTo>
                  <a:pt x="70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8" y="1"/>
                  <a:pt x="68" y="1"/>
                  <a:pt x="67" y="1"/>
                </a:cubicBezTo>
                <a:cubicBezTo>
                  <a:pt x="67" y="1"/>
                  <a:pt x="67" y="0"/>
                  <a:pt x="66" y="0"/>
                </a:cubicBezTo>
                <a:cubicBezTo>
                  <a:pt x="66" y="0"/>
                  <a:pt x="66" y="0"/>
                  <a:pt x="65" y="0"/>
                </a:cubicBezTo>
                <a:cubicBezTo>
                  <a:pt x="65" y="0"/>
                  <a:pt x="64" y="0"/>
                  <a:pt x="64" y="0"/>
                </a:cubicBezTo>
                <a:cubicBezTo>
                  <a:pt x="64" y="0"/>
                  <a:pt x="63" y="0"/>
                  <a:pt x="63" y="0"/>
                </a:cubicBezTo>
                <a:cubicBezTo>
                  <a:pt x="63" y="0"/>
                  <a:pt x="63" y="1"/>
                  <a:pt x="62" y="1"/>
                </a:cubicBezTo>
                <a:cubicBezTo>
                  <a:pt x="61" y="1"/>
                  <a:pt x="61" y="1"/>
                  <a:pt x="60" y="1"/>
                </a:cubicBezTo>
                <a:cubicBezTo>
                  <a:pt x="60" y="1"/>
                  <a:pt x="60" y="1"/>
                  <a:pt x="59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"/>
                  <a:pt x="56" y="1"/>
                  <a:pt x="56" y="1"/>
                </a:cubicBezTo>
                <a:cubicBezTo>
                  <a:pt x="55" y="2"/>
                  <a:pt x="55" y="2"/>
                  <a:pt x="54" y="2"/>
                </a:cubicBezTo>
                <a:cubicBezTo>
                  <a:pt x="54" y="2"/>
                  <a:pt x="53" y="2"/>
                  <a:pt x="53" y="2"/>
                </a:cubicBezTo>
                <a:cubicBezTo>
                  <a:pt x="53" y="1"/>
                  <a:pt x="52" y="2"/>
                  <a:pt x="52" y="2"/>
                </a:cubicBezTo>
                <a:cubicBezTo>
                  <a:pt x="51" y="2"/>
                  <a:pt x="51" y="2"/>
                  <a:pt x="50" y="2"/>
                </a:cubicBezTo>
                <a:cubicBezTo>
                  <a:pt x="50" y="3"/>
                  <a:pt x="49" y="3"/>
                  <a:pt x="48" y="3"/>
                </a:cubicBezTo>
                <a:cubicBezTo>
                  <a:pt x="48" y="3"/>
                  <a:pt x="47" y="3"/>
                  <a:pt x="47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6" y="4"/>
                  <a:pt x="45" y="4"/>
                </a:cubicBezTo>
                <a:cubicBezTo>
                  <a:pt x="45" y="4"/>
                  <a:pt x="45" y="5"/>
                  <a:pt x="44" y="5"/>
                </a:cubicBezTo>
                <a:cubicBezTo>
                  <a:pt x="44" y="5"/>
                  <a:pt x="42" y="6"/>
                  <a:pt x="42" y="6"/>
                </a:cubicBezTo>
                <a:cubicBezTo>
                  <a:pt x="42" y="6"/>
                  <a:pt x="42" y="5"/>
                  <a:pt x="42" y="5"/>
                </a:cubicBezTo>
                <a:cubicBezTo>
                  <a:pt x="41" y="5"/>
                  <a:pt x="41" y="6"/>
                  <a:pt x="41" y="6"/>
                </a:cubicBezTo>
                <a:cubicBezTo>
                  <a:pt x="41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6" y="7"/>
                  <a:pt x="35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9"/>
                  <a:pt x="38" y="9"/>
                  <a:pt x="38" y="9"/>
                </a:cubicBezTo>
                <a:cubicBezTo>
                  <a:pt x="38" y="9"/>
                  <a:pt x="37" y="9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1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3"/>
                  <a:pt x="37" y="12"/>
                  <a:pt x="37" y="12"/>
                </a:cubicBezTo>
                <a:cubicBezTo>
                  <a:pt x="36" y="12"/>
                  <a:pt x="36" y="12"/>
                  <a:pt x="35" y="12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2"/>
                </a:cubicBezTo>
                <a:cubicBezTo>
                  <a:pt x="34" y="12"/>
                  <a:pt x="35" y="12"/>
                  <a:pt x="35" y="12"/>
                </a:cubicBezTo>
                <a:cubicBezTo>
                  <a:pt x="35" y="12"/>
                  <a:pt x="36" y="12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3" y="11"/>
                </a:cubicBezTo>
                <a:cubicBezTo>
                  <a:pt x="33" y="11"/>
                  <a:pt x="33" y="11"/>
                  <a:pt x="32" y="11"/>
                </a:cubicBezTo>
                <a:cubicBezTo>
                  <a:pt x="32" y="11"/>
                  <a:pt x="31" y="11"/>
                  <a:pt x="31" y="12"/>
                </a:cubicBezTo>
                <a:cubicBezTo>
                  <a:pt x="31" y="12"/>
                  <a:pt x="30" y="12"/>
                  <a:pt x="30" y="12"/>
                </a:cubicBezTo>
                <a:cubicBezTo>
                  <a:pt x="30" y="12"/>
                  <a:pt x="30" y="12"/>
                  <a:pt x="29" y="13"/>
                </a:cubicBezTo>
                <a:cubicBezTo>
                  <a:pt x="29" y="13"/>
                  <a:pt x="28" y="12"/>
                  <a:pt x="28" y="12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5"/>
                  <a:pt x="26" y="14"/>
                  <a:pt x="26" y="15"/>
                </a:cubicBezTo>
                <a:cubicBezTo>
                  <a:pt x="26" y="15"/>
                  <a:pt x="25" y="15"/>
                  <a:pt x="25" y="15"/>
                </a:cubicBezTo>
                <a:cubicBezTo>
                  <a:pt x="25" y="15"/>
                  <a:pt x="25" y="15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6"/>
                  <a:pt x="26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7"/>
                  <a:pt x="32" y="15"/>
                  <a:pt x="32" y="16"/>
                </a:cubicBezTo>
                <a:cubicBezTo>
                  <a:pt x="32" y="16"/>
                  <a:pt x="31" y="16"/>
                  <a:pt x="31" y="16"/>
                </a:cubicBezTo>
                <a:cubicBezTo>
                  <a:pt x="31" y="17"/>
                  <a:pt x="32" y="17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8"/>
                  <a:pt x="30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18"/>
                  <a:pt x="29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6" y="20"/>
                  <a:pt x="26" y="20"/>
                  <a:pt x="25" y="20"/>
                </a:cubicBezTo>
                <a:cubicBezTo>
                  <a:pt x="25" y="20"/>
                  <a:pt x="25" y="21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19" y="22"/>
                </a:cubicBezTo>
                <a:cubicBezTo>
                  <a:pt x="19" y="22"/>
                  <a:pt x="18" y="22"/>
                  <a:pt x="18" y="22"/>
                </a:cubicBezTo>
                <a:cubicBezTo>
                  <a:pt x="17" y="22"/>
                  <a:pt x="17" y="23"/>
                  <a:pt x="16" y="23"/>
                </a:cubicBezTo>
                <a:cubicBezTo>
                  <a:pt x="16" y="23"/>
                  <a:pt x="16" y="23"/>
                  <a:pt x="16" y="24"/>
                </a:cubicBezTo>
                <a:cubicBezTo>
                  <a:pt x="15" y="24"/>
                  <a:pt x="15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4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7"/>
                </a:cubicBezTo>
                <a:cubicBezTo>
                  <a:pt x="12" y="27"/>
                  <a:pt x="13" y="27"/>
                  <a:pt x="13" y="28"/>
                </a:cubicBezTo>
                <a:cubicBezTo>
                  <a:pt x="13" y="28"/>
                  <a:pt x="13" y="28"/>
                  <a:pt x="13" y="29"/>
                </a:cubicBezTo>
                <a:cubicBezTo>
                  <a:pt x="13" y="29"/>
                  <a:pt x="13" y="29"/>
                  <a:pt x="14" y="29"/>
                </a:cubicBezTo>
                <a:cubicBezTo>
                  <a:pt x="14" y="29"/>
                  <a:pt x="14" y="28"/>
                  <a:pt x="15" y="28"/>
                </a:cubicBezTo>
                <a:cubicBezTo>
                  <a:pt x="15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7" y="29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0"/>
                  <a:pt x="15" y="29"/>
                  <a:pt x="15" y="30"/>
                </a:cubicBezTo>
                <a:cubicBezTo>
                  <a:pt x="15" y="30"/>
                  <a:pt x="15" y="30"/>
                  <a:pt x="15" y="31"/>
                </a:cubicBezTo>
                <a:cubicBezTo>
                  <a:pt x="15" y="31"/>
                  <a:pt x="14" y="31"/>
                  <a:pt x="14" y="31"/>
                </a:cubicBezTo>
                <a:cubicBezTo>
                  <a:pt x="14" y="31"/>
                  <a:pt x="14" y="31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4" y="32"/>
                  <a:pt x="14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8" y="31"/>
                  <a:pt x="18" y="31"/>
                </a:cubicBezTo>
                <a:cubicBezTo>
                  <a:pt x="18" y="31"/>
                  <a:pt x="19" y="31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2"/>
                  <a:pt x="19" y="33"/>
                </a:cubicBezTo>
                <a:cubicBezTo>
                  <a:pt x="19" y="33"/>
                  <a:pt x="19" y="33"/>
                  <a:pt x="19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2" y="31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4" y="32"/>
                  <a:pt x="24" y="32"/>
                  <a:pt x="23" y="32"/>
                </a:cubicBezTo>
                <a:cubicBezTo>
                  <a:pt x="23" y="32"/>
                  <a:pt x="22" y="32"/>
                  <a:pt x="22" y="32"/>
                </a:cubicBezTo>
                <a:cubicBezTo>
                  <a:pt x="21" y="32"/>
                  <a:pt x="22" y="33"/>
                  <a:pt x="21" y="33"/>
                </a:cubicBezTo>
                <a:cubicBezTo>
                  <a:pt x="21" y="33"/>
                  <a:pt x="21" y="33"/>
                  <a:pt x="20" y="33"/>
                </a:cubicBezTo>
                <a:cubicBezTo>
                  <a:pt x="20" y="33"/>
                  <a:pt x="20" y="34"/>
                  <a:pt x="20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19" y="35"/>
                  <a:pt x="19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6" y="35"/>
                  <a:pt x="16" y="35"/>
                  <a:pt x="15" y="35"/>
                </a:cubicBezTo>
                <a:cubicBezTo>
                  <a:pt x="15" y="36"/>
                  <a:pt x="15" y="36"/>
                  <a:pt x="14" y="36"/>
                </a:cubicBezTo>
                <a:cubicBezTo>
                  <a:pt x="14" y="37"/>
                  <a:pt x="14" y="36"/>
                  <a:pt x="13" y="36"/>
                </a:cubicBezTo>
                <a:cubicBezTo>
                  <a:pt x="13" y="37"/>
                  <a:pt x="12" y="37"/>
                  <a:pt x="12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0" y="38"/>
                  <a:pt x="10" y="38"/>
                  <a:pt x="9" y="38"/>
                </a:cubicBezTo>
                <a:cubicBezTo>
                  <a:pt x="8" y="38"/>
                  <a:pt x="8" y="39"/>
                  <a:pt x="7" y="39"/>
                </a:cubicBezTo>
                <a:cubicBezTo>
                  <a:pt x="7" y="39"/>
                  <a:pt x="6" y="38"/>
                  <a:pt x="6" y="39"/>
                </a:cubicBezTo>
                <a:cubicBezTo>
                  <a:pt x="6" y="39"/>
                  <a:pt x="5" y="39"/>
                  <a:pt x="5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3" y="40"/>
                  <a:pt x="3" y="39"/>
                  <a:pt x="2" y="40"/>
                </a:cubicBezTo>
                <a:cubicBezTo>
                  <a:pt x="2" y="40"/>
                  <a:pt x="2" y="40"/>
                  <a:pt x="1" y="40"/>
                </a:cubicBezTo>
                <a:cubicBezTo>
                  <a:pt x="1" y="40"/>
                  <a:pt x="1" y="40"/>
                  <a:pt x="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2"/>
                  <a:pt x="1" y="42"/>
                </a:cubicBezTo>
                <a:cubicBezTo>
                  <a:pt x="1" y="42"/>
                  <a:pt x="2" y="42"/>
                  <a:pt x="2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5" y="40"/>
                </a:cubicBezTo>
                <a:cubicBezTo>
                  <a:pt x="5" y="40"/>
                  <a:pt x="5" y="40"/>
                  <a:pt x="6" y="40"/>
                </a:cubicBezTo>
                <a:cubicBezTo>
                  <a:pt x="6" y="40"/>
                  <a:pt x="6" y="40"/>
                  <a:pt x="7" y="40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0"/>
                  <a:pt x="8" y="40"/>
                  <a:pt x="9" y="40"/>
                </a:cubicBezTo>
                <a:cubicBezTo>
                  <a:pt x="9" y="40"/>
                  <a:pt x="10" y="40"/>
                  <a:pt x="10" y="40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2" y="39"/>
                  <a:pt x="12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7"/>
                  <a:pt x="15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8" y="37"/>
                  <a:pt x="18" y="37"/>
                  <a:pt x="19" y="37"/>
                </a:cubicBezTo>
                <a:cubicBezTo>
                  <a:pt x="19" y="37"/>
                  <a:pt x="19" y="36"/>
                  <a:pt x="20" y="36"/>
                </a:cubicBezTo>
                <a:cubicBezTo>
                  <a:pt x="20" y="36"/>
                  <a:pt x="20" y="36"/>
                  <a:pt x="20" y="35"/>
                </a:cubicBezTo>
                <a:cubicBezTo>
                  <a:pt x="20" y="35"/>
                  <a:pt x="21" y="35"/>
                  <a:pt x="21" y="35"/>
                </a:cubicBezTo>
                <a:cubicBezTo>
                  <a:pt x="22" y="35"/>
                  <a:pt x="22" y="35"/>
                  <a:pt x="22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5" y="34"/>
                  <a:pt x="25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7" y="33"/>
                  <a:pt x="28" y="33"/>
                  <a:pt x="28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1"/>
                  <a:pt x="30" y="31"/>
                </a:cubicBezTo>
                <a:cubicBezTo>
                  <a:pt x="31" y="31"/>
                  <a:pt x="31" y="32"/>
                  <a:pt x="31" y="31"/>
                </a:cubicBezTo>
                <a:cubicBezTo>
                  <a:pt x="32" y="31"/>
                  <a:pt x="31" y="31"/>
                  <a:pt x="31" y="30"/>
                </a:cubicBezTo>
                <a:cubicBezTo>
                  <a:pt x="31" y="30"/>
                  <a:pt x="31" y="30"/>
                  <a:pt x="32" y="30"/>
                </a:cubicBezTo>
                <a:cubicBezTo>
                  <a:pt x="32" y="29"/>
                  <a:pt x="33" y="29"/>
                  <a:pt x="33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9"/>
                  <a:pt x="36" y="29"/>
                  <a:pt x="37" y="28"/>
                </a:cubicBezTo>
                <a:cubicBezTo>
                  <a:pt x="37" y="28"/>
                  <a:pt x="37" y="28"/>
                  <a:pt x="37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40" y="26"/>
                  <a:pt x="40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2" y="25"/>
                </a:cubicBezTo>
                <a:cubicBezTo>
                  <a:pt x="42" y="25"/>
                  <a:pt x="42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4" y="24"/>
                  <a:pt x="44" y="25"/>
                </a:cubicBezTo>
                <a:cubicBezTo>
                  <a:pt x="45" y="25"/>
                  <a:pt x="44" y="25"/>
                  <a:pt x="44" y="25"/>
                </a:cubicBezTo>
                <a:cubicBezTo>
                  <a:pt x="44" y="26"/>
                  <a:pt x="44" y="26"/>
                  <a:pt x="43" y="26"/>
                </a:cubicBezTo>
                <a:cubicBezTo>
                  <a:pt x="43" y="26"/>
                  <a:pt x="42" y="26"/>
                  <a:pt x="42" y="26"/>
                </a:cubicBezTo>
                <a:cubicBezTo>
                  <a:pt x="42" y="26"/>
                  <a:pt x="42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9"/>
                  <a:pt x="37" y="29"/>
                  <a:pt x="37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6" y="30"/>
                  <a:pt x="36" y="30"/>
                </a:cubicBezTo>
                <a:cubicBezTo>
                  <a:pt x="37" y="31"/>
                  <a:pt x="37" y="31"/>
                  <a:pt x="38" y="30"/>
                </a:cubicBezTo>
                <a:cubicBezTo>
                  <a:pt x="38" y="30"/>
                  <a:pt x="38" y="30"/>
                  <a:pt x="39" y="30"/>
                </a:cubicBezTo>
                <a:cubicBezTo>
                  <a:pt x="39" y="30"/>
                  <a:pt x="39" y="29"/>
                  <a:pt x="40" y="29"/>
                </a:cubicBezTo>
                <a:cubicBezTo>
                  <a:pt x="40" y="29"/>
                  <a:pt x="41" y="29"/>
                  <a:pt x="41" y="29"/>
                </a:cubicBezTo>
                <a:cubicBezTo>
                  <a:pt x="41" y="29"/>
                  <a:pt x="42" y="29"/>
                  <a:pt x="42" y="29"/>
                </a:cubicBezTo>
                <a:cubicBezTo>
                  <a:pt x="43" y="29"/>
                  <a:pt x="43" y="29"/>
                  <a:pt x="43" y="28"/>
                </a:cubicBezTo>
                <a:cubicBezTo>
                  <a:pt x="43" y="28"/>
                  <a:pt x="44" y="28"/>
                  <a:pt x="44" y="28"/>
                </a:cubicBezTo>
                <a:cubicBezTo>
                  <a:pt x="44" y="28"/>
                  <a:pt x="44" y="28"/>
                  <a:pt x="45" y="28"/>
                </a:cubicBezTo>
                <a:cubicBezTo>
                  <a:pt x="45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8" y="25"/>
                  <a:pt x="48" y="25"/>
                </a:cubicBezTo>
                <a:cubicBezTo>
                  <a:pt x="49" y="25"/>
                  <a:pt x="49" y="25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1" y="27"/>
                  <a:pt x="51" y="27"/>
                  <a:pt x="51" y="27"/>
                </a:cubicBezTo>
                <a:cubicBezTo>
                  <a:pt x="52" y="28"/>
                  <a:pt x="52" y="28"/>
                  <a:pt x="53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6" y="28"/>
                  <a:pt x="56" y="28"/>
                  <a:pt x="57" y="2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4" name="Freeform 435">
            <a:extLst>
              <a:ext uri="{FF2B5EF4-FFF2-40B4-BE49-F238E27FC236}">
                <a16:creationId xmlns:a16="http://schemas.microsoft.com/office/drawing/2014/main" id="{B3CC0158-BB32-B840-994B-80DDC5DFA19B}"/>
              </a:ext>
            </a:extLst>
          </p:cNvPr>
          <p:cNvSpPr>
            <a:spLocks/>
          </p:cNvSpPr>
          <p:nvPr/>
        </p:nvSpPr>
        <p:spPr bwMode="auto">
          <a:xfrm>
            <a:off x="1839484" y="2639109"/>
            <a:ext cx="1799349" cy="883348"/>
          </a:xfrm>
          <a:custGeom>
            <a:avLst/>
            <a:gdLst>
              <a:gd name="T0" fmla="*/ 34 w 139"/>
              <a:gd name="T1" fmla="*/ 52 h 70"/>
              <a:gd name="T2" fmla="*/ 37 w 139"/>
              <a:gd name="T3" fmla="*/ 58 h 70"/>
              <a:gd name="T4" fmla="*/ 44 w 139"/>
              <a:gd name="T5" fmla="*/ 56 h 70"/>
              <a:gd name="T6" fmla="*/ 46 w 139"/>
              <a:gd name="T7" fmla="*/ 62 h 70"/>
              <a:gd name="T8" fmla="*/ 51 w 139"/>
              <a:gd name="T9" fmla="*/ 67 h 70"/>
              <a:gd name="T10" fmla="*/ 52 w 139"/>
              <a:gd name="T11" fmla="*/ 63 h 70"/>
              <a:gd name="T12" fmla="*/ 57 w 139"/>
              <a:gd name="T13" fmla="*/ 59 h 70"/>
              <a:gd name="T14" fmla="*/ 63 w 139"/>
              <a:gd name="T15" fmla="*/ 56 h 70"/>
              <a:gd name="T16" fmla="*/ 68 w 139"/>
              <a:gd name="T17" fmla="*/ 58 h 70"/>
              <a:gd name="T18" fmla="*/ 73 w 139"/>
              <a:gd name="T19" fmla="*/ 58 h 70"/>
              <a:gd name="T20" fmla="*/ 75 w 139"/>
              <a:gd name="T21" fmla="*/ 54 h 70"/>
              <a:gd name="T22" fmla="*/ 82 w 139"/>
              <a:gd name="T23" fmla="*/ 55 h 70"/>
              <a:gd name="T24" fmla="*/ 87 w 139"/>
              <a:gd name="T25" fmla="*/ 56 h 70"/>
              <a:gd name="T26" fmla="*/ 89 w 139"/>
              <a:gd name="T27" fmla="*/ 62 h 70"/>
              <a:gd name="T28" fmla="*/ 91 w 139"/>
              <a:gd name="T29" fmla="*/ 69 h 70"/>
              <a:gd name="T30" fmla="*/ 94 w 139"/>
              <a:gd name="T31" fmla="*/ 64 h 70"/>
              <a:gd name="T32" fmla="*/ 93 w 139"/>
              <a:gd name="T33" fmla="*/ 56 h 70"/>
              <a:gd name="T34" fmla="*/ 96 w 139"/>
              <a:gd name="T35" fmla="*/ 48 h 70"/>
              <a:gd name="T36" fmla="*/ 102 w 139"/>
              <a:gd name="T37" fmla="*/ 44 h 70"/>
              <a:gd name="T38" fmla="*/ 108 w 139"/>
              <a:gd name="T39" fmla="*/ 40 h 70"/>
              <a:gd name="T40" fmla="*/ 110 w 139"/>
              <a:gd name="T41" fmla="*/ 36 h 70"/>
              <a:gd name="T42" fmla="*/ 110 w 139"/>
              <a:gd name="T43" fmla="*/ 31 h 70"/>
              <a:gd name="T44" fmla="*/ 111 w 139"/>
              <a:gd name="T45" fmla="*/ 33 h 70"/>
              <a:gd name="T46" fmla="*/ 114 w 139"/>
              <a:gd name="T47" fmla="*/ 31 h 70"/>
              <a:gd name="T48" fmla="*/ 118 w 139"/>
              <a:gd name="T49" fmla="*/ 26 h 70"/>
              <a:gd name="T50" fmla="*/ 122 w 139"/>
              <a:gd name="T51" fmla="*/ 24 h 70"/>
              <a:gd name="T52" fmla="*/ 129 w 139"/>
              <a:gd name="T53" fmla="*/ 22 h 70"/>
              <a:gd name="T54" fmla="*/ 128 w 139"/>
              <a:gd name="T55" fmla="*/ 18 h 70"/>
              <a:gd name="T56" fmla="*/ 133 w 139"/>
              <a:gd name="T57" fmla="*/ 15 h 70"/>
              <a:gd name="T58" fmla="*/ 138 w 139"/>
              <a:gd name="T59" fmla="*/ 13 h 70"/>
              <a:gd name="T60" fmla="*/ 137 w 139"/>
              <a:gd name="T61" fmla="*/ 6 h 70"/>
              <a:gd name="T62" fmla="*/ 131 w 139"/>
              <a:gd name="T63" fmla="*/ 11 h 70"/>
              <a:gd name="T64" fmla="*/ 124 w 139"/>
              <a:gd name="T65" fmla="*/ 13 h 70"/>
              <a:gd name="T66" fmla="*/ 116 w 139"/>
              <a:gd name="T67" fmla="*/ 14 h 70"/>
              <a:gd name="T68" fmla="*/ 110 w 139"/>
              <a:gd name="T69" fmla="*/ 16 h 70"/>
              <a:gd name="T70" fmla="*/ 107 w 139"/>
              <a:gd name="T71" fmla="*/ 18 h 70"/>
              <a:gd name="T72" fmla="*/ 101 w 139"/>
              <a:gd name="T73" fmla="*/ 20 h 70"/>
              <a:gd name="T74" fmla="*/ 98 w 139"/>
              <a:gd name="T75" fmla="*/ 21 h 70"/>
              <a:gd name="T76" fmla="*/ 102 w 139"/>
              <a:gd name="T77" fmla="*/ 17 h 70"/>
              <a:gd name="T78" fmla="*/ 105 w 139"/>
              <a:gd name="T79" fmla="*/ 13 h 70"/>
              <a:gd name="T80" fmla="*/ 109 w 139"/>
              <a:gd name="T81" fmla="*/ 12 h 70"/>
              <a:gd name="T82" fmla="*/ 102 w 139"/>
              <a:gd name="T83" fmla="*/ 8 h 70"/>
              <a:gd name="T84" fmla="*/ 101 w 139"/>
              <a:gd name="T85" fmla="*/ 6 h 70"/>
              <a:gd name="T86" fmla="*/ 99 w 139"/>
              <a:gd name="T87" fmla="*/ 2 h 70"/>
              <a:gd name="T88" fmla="*/ 94 w 139"/>
              <a:gd name="T89" fmla="*/ 2 h 70"/>
              <a:gd name="T90" fmla="*/ 90 w 139"/>
              <a:gd name="T91" fmla="*/ 4 h 70"/>
              <a:gd name="T92" fmla="*/ 85 w 139"/>
              <a:gd name="T93" fmla="*/ 3 h 70"/>
              <a:gd name="T94" fmla="*/ 81 w 139"/>
              <a:gd name="T95" fmla="*/ 1 h 70"/>
              <a:gd name="T96" fmla="*/ 18 w 139"/>
              <a:gd name="T97" fmla="*/ 1 h 70"/>
              <a:gd name="T98" fmla="*/ 15 w 139"/>
              <a:gd name="T99" fmla="*/ 3 h 70"/>
              <a:gd name="T100" fmla="*/ 12 w 139"/>
              <a:gd name="T101" fmla="*/ 6 h 70"/>
              <a:gd name="T102" fmla="*/ 7 w 139"/>
              <a:gd name="T103" fmla="*/ 14 h 70"/>
              <a:gd name="T104" fmla="*/ 3 w 139"/>
              <a:gd name="T105" fmla="*/ 19 h 70"/>
              <a:gd name="T106" fmla="*/ 0 w 139"/>
              <a:gd name="T107" fmla="*/ 28 h 70"/>
              <a:gd name="T108" fmla="*/ 0 w 139"/>
              <a:gd name="T109" fmla="*/ 34 h 70"/>
              <a:gd name="T110" fmla="*/ 0 w 139"/>
              <a:gd name="T111" fmla="*/ 37 h 70"/>
              <a:gd name="T112" fmla="*/ 4 w 139"/>
              <a:gd name="T113" fmla="*/ 43 h 70"/>
              <a:gd name="T114" fmla="*/ 8 w 139"/>
              <a:gd name="T115" fmla="*/ 47 h 70"/>
              <a:gd name="T116" fmla="*/ 13 w 139"/>
              <a:gd name="T117" fmla="*/ 49 h 70"/>
              <a:gd name="T118" fmla="*/ 18 w 139"/>
              <a:gd name="T119" fmla="*/ 5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" h="70">
                <a:moveTo>
                  <a:pt x="21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8" y="51"/>
                  <a:pt x="28" y="51"/>
                  <a:pt x="28" y="51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5"/>
                  <a:pt x="35" y="55"/>
                  <a:pt x="35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7"/>
                  <a:pt x="36" y="57"/>
                  <a:pt x="36" y="57"/>
                </a:cubicBezTo>
                <a:cubicBezTo>
                  <a:pt x="37" y="57"/>
                  <a:pt x="37" y="58"/>
                  <a:pt x="37" y="58"/>
                </a:cubicBezTo>
                <a:cubicBezTo>
                  <a:pt x="38" y="58"/>
                  <a:pt x="38" y="58"/>
                  <a:pt x="39" y="58"/>
                </a:cubicBezTo>
                <a:cubicBezTo>
                  <a:pt x="39" y="58"/>
                  <a:pt x="39" y="58"/>
                  <a:pt x="39" y="57"/>
                </a:cubicBezTo>
                <a:cubicBezTo>
                  <a:pt x="40" y="57"/>
                  <a:pt x="39" y="57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2" y="56"/>
                  <a:pt x="42" y="56"/>
                  <a:pt x="43" y="56"/>
                </a:cubicBezTo>
                <a:cubicBezTo>
                  <a:pt x="43" y="56"/>
                  <a:pt x="44" y="56"/>
                  <a:pt x="44" y="56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8"/>
                  <a:pt x="44" y="58"/>
                  <a:pt x="45" y="58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60"/>
                  <a:pt x="45" y="60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4"/>
                  <a:pt x="47" y="64"/>
                  <a:pt x="47" y="64"/>
                </a:cubicBezTo>
                <a:cubicBezTo>
                  <a:pt x="47" y="65"/>
                  <a:pt x="46" y="65"/>
                  <a:pt x="46" y="65"/>
                </a:cubicBezTo>
                <a:cubicBezTo>
                  <a:pt x="46" y="65"/>
                  <a:pt x="47" y="66"/>
                  <a:pt x="47" y="66"/>
                </a:cubicBezTo>
                <a:cubicBezTo>
                  <a:pt x="48" y="66"/>
                  <a:pt x="48" y="66"/>
                  <a:pt x="49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2" y="64"/>
                  <a:pt x="52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5" y="61"/>
                  <a:pt x="55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6" y="60"/>
                </a:cubicBezTo>
                <a:cubicBezTo>
                  <a:pt x="56" y="60"/>
                  <a:pt x="56" y="60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8"/>
                  <a:pt x="58" y="58"/>
                  <a:pt x="59" y="58"/>
                </a:cubicBezTo>
                <a:cubicBezTo>
                  <a:pt x="59" y="58"/>
                  <a:pt x="60" y="58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1" y="57"/>
                  <a:pt x="61" y="56"/>
                </a:cubicBezTo>
                <a:cubicBezTo>
                  <a:pt x="62" y="56"/>
                  <a:pt x="62" y="56"/>
                  <a:pt x="63" y="56"/>
                </a:cubicBezTo>
                <a:cubicBezTo>
                  <a:pt x="63" y="56"/>
                  <a:pt x="63" y="56"/>
                  <a:pt x="64" y="56"/>
                </a:cubicBezTo>
                <a:cubicBezTo>
                  <a:pt x="64" y="56"/>
                  <a:pt x="64" y="56"/>
                  <a:pt x="64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6"/>
                </a:cubicBezTo>
                <a:cubicBezTo>
                  <a:pt x="66" y="56"/>
                  <a:pt x="67" y="56"/>
                  <a:pt x="67" y="56"/>
                </a:cubicBezTo>
                <a:cubicBezTo>
                  <a:pt x="67" y="56"/>
                  <a:pt x="67" y="57"/>
                  <a:pt x="68" y="57"/>
                </a:cubicBezTo>
                <a:cubicBezTo>
                  <a:pt x="68" y="57"/>
                  <a:pt x="67" y="58"/>
                  <a:pt x="68" y="58"/>
                </a:cubicBezTo>
                <a:cubicBezTo>
                  <a:pt x="68" y="58"/>
                  <a:pt x="69" y="58"/>
                  <a:pt x="69" y="58"/>
                </a:cubicBezTo>
                <a:cubicBezTo>
                  <a:pt x="69" y="58"/>
                  <a:pt x="70" y="58"/>
                  <a:pt x="70" y="58"/>
                </a:cubicBezTo>
                <a:cubicBezTo>
                  <a:pt x="70" y="58"/>
                  <a:pt x="70" y="58"/>
                  <a:pt x="71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3" y="59"/>
                  <a:pt x="73" y="59"/>
                  <a:pt x="74" y="58"/>
                </a:cubicBezTo>
                <a:cubicBezTo>
                  <a:pt x="74" y="58"/>
                  <a:pt x="74" y="58"/>
                  <a:pt x="73" y="58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2" y="56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3" y="55"/>
                </a:cubicBezTo>
                <a:cubicBezTo>
                  <a:pt x="73" y="54"/>
                  <a:pt x="73" y="54"/>
                  <a:pt x="74" y="54"/>
                </a:cubicBezTo>
                <a:cubicBezTo>
                  <a:pt x="74" y="54"/>
                  <a:pt x="74" y="54"/>
                  <a:pt x="75" y="54"/>
                </a:cubicBezTo>
                <a:cubicBezTo>
                  <a:pt x="76" y="54"/>
                  <a:pt x="76" y="54"/>
                  <a:pt x="77" y="54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8" y="55"/>
                </a:cubicBezTo>
                <a:cubicBezTo>
                  <a:pt x="78" y="55"/>
                  <a:pt x="78" y="55"/>
                  <a:pt x="79" y="55"/>
                </a:cubicBezTo>
                <a:cubicBezTo>
                  <a:pt x="79" y="54"/>
                  <a:pt x="80" y="54"/>
                  <a:pt x="80" y="54"/>
                </a:cubicBezTo>
                <a:cubicBezTo>
                  <a:pt x="81" y="54"/>
                  <a:pt x="81" y="55"/>
                  <a:pt x="81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6"/>
                  <a:pt x="82" y="56"/>
                </a:cubicBezTo>
                <a:cubicBezTo>
                  <a:pt x="83" y="57"/>
                  <a:pt x="83" y="56"/>
                  <a:pt x="84" y="56"/>
                </a:cubicBezTo>
                <a:cubicBezTo>
                  <a:pt x="84" y="56"/>
                  <a:pt x="84" y="56"/>
                  <a:pt x="85" y="56"/>
                </a:cubicBezTo>
                <a:cubicBezTo>
                  <a:pt x="85" y="56"/>
                  <a:pt x="85" y="56"/>
                  <a:pt x="85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7"/>
                  <a:pt x="87" y="57"/>
                  <a:pt x="88" y="57"/>
                </a:cubicBezTo>
                <a:cubicBezTo>
                  <a:pt x="88" y="57"/>
                  <a:pt x="88" y="57"/>
                  <a:pt x="88" y="58"/>
                </a:cubicBezTo>
                <a:cubicBezTo>
                  <a:pt x="88" y="58"/>
                  <a:pt x="89" y="58"/>
                  <a:pt x="89" y="59"/>
                </a:cubicBezTo>
                <a:cubicBezTo>
                  <a:pt x="89" y="59"/>
                  <a:pt x="89" y="59"/>
                  <a:pt x="89" y="60"/>
                </a:cubicBezTo>
                <a:cubicBezTo>
                  <a:pt x="89" y="60"/>
                  <a:pt x="89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2"/>
                  <a:pt x="89" y="62"/>
                  <a:pt x="89" y="62"/>
                </a:cubicBezTo>
                <a:cubicBezTo>
                  <a:pt x="89" y="63"/>
                  <a:pt x="88" y="63"/>
                  <a:pt x="88" y="64"/>
                </a:cubicBezTo>
                <a:cubicBezTo>
                  <a:pt x="88" y="64"/>
                  <a:pt x="89" y="64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6"/>
                  <a:pt x="89" y="66"/>
                  <a:pt x="90" y="66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8"/>
                  <a:pt x="91" y="68"/>
                  <a:pt x="91" y="68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70"/>
                  <a:pt x="92" y="70"/>
                  <a:pt x="92" y="70"/>
                </a:cubicBezTo>
                <a:cubicBezTo>
                  <a:pt x="93" y="70"/>
                  <a:pt x="93" y="70"/>
                  <a:pt x="93" y="69"/>
                </a:cubicBezTo>
                <a:cubicBezTo>
                  <a:pt x="93" y="69"/>
                  <a:pt x="93" y="68"/>
                  <a:pt x="93" y="68"/>
                </a:cubicBezTo>
                <a:cubicBezTo>
                  <a:pt x="93" y="68"/>
                  <a:pt x="94" y="68"/>
                  <a:pt x="94" y="67"/>
                </a:cubicBezTo>
                <a:cubicBezTo>
                  <a:pt x="94" y="67"/>
                  <a:pt x="94" y="66"/>
                  <a:pt x="94" y="66"/>
                </a:cubicBezTo>
                <a:cubicBezTo>
                  <a:pt x="94" y="66"/>
                  <a:pt x="94" y="65"/>
                  <a:pt x="94" y="65"/>
                </a:cubicBezTo>
                <a:cubicBezTo>
                  <a:pt x="94" y="65"/>
                  <a:pt x="94" y="64"/>
                  <a:pt x="94" y="64"/>
                </a:cubicBezTo>
                <a:cubicBezTo>
                  <a:pt x="94" y="64"/>
                  <a:pt x="94" y="63"/>
                  <a:pt x="94" y="63"/>
                </a:cubicBezTo>
                <a:cubicBezTo>
                  <a:pt x="94" y="63"/>
                  <a:pt x="94" y="63"/>
                  <a:pt x="94" y="62"/>
                </a:cubicBezTo>
                <a:cubicBezTo>
                  <a:pt x="94" y="62"/>
                  <a:pt x="94" y="61"/>
                  <a:pt x="94" y="61"/>
                </a:cubicBezTo>
                <a:cubicBezTo>
                  <a:pt x="94" y="61"/>
                  <a:pt x="94" y="61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59"/>
                  <a:pt x="94" y="59"/>
                  <a:pt x="94" y="58"/>
                </a:cubicBezTo>
                <a:cubicBezTo>
                  <a:pt x="93" y="57"/>
                  <a:pt x="93" y="57"/>
                  <a:pt x="93" y="56"/>
                </a:cubicBezTo>
                <a:cubicBezTo>
                  <a:pt x="93" y="55"/>
                  <a:pt x="93" y="54"/>
                  <a:pt x="93" y="54"/>
                </a:cubicBezTo>
                <a:cubicBezTo>
                  <a:pt x="93" y="53"/>
                  <a:pt x="93" y="53"/>
                  <a:pt x="93" y="52"/>
                </a:cubicBezTo>
                <a:cubicBezTo>
                  <a:pt x="93" y="52"/>
                  <a:pt x="94" y="52"/>
                  <a:pt x="94" y="52"/>
                </a:cubicBezTo>
                <a:cubicBezTo>
                  <a:pt x="94" y="52"/>
                  <a:pt x="94" y="51"/>
                  <a:pt x="95" y="51"/>
                </a:cubicBezTo>
                <a:cubicBezTo>
                  <a:pt x="95" y="50"/>
                  <a:pt x="95" y="50"/>
                  <a:pt x="95" y="50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8" y="48"/>
                  <a:pt x="98" y="48"/>
                  <a:pt x="99" y="47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46"/>
                  <a:pt x="100" y="47"/>
                  <a:pt x="101" y="47"/>
                </a:cubicBezTo>
                <a:cubicBezTo>
                  <a:pt x="101" y="46"/>
                  <a:pt x="100" y="46"/>
                  <a:pt x="101" y="45"/>
                </a:cubicBezTo>
                <a:cubicBezTo>
                  <a:pt x="101" y="45"/>
                  <a:pt x="101" y="45"/>
                  <a:pt x="102" y="45"/>
                </a:cubicBezTo>
                <a:cubicBezTo>
                  <a:pt x="102" y="45"/>
                  <a:pt x="102" y="44"/>
                  <a:pt x="102" y="44"/>
                </a:cubicBezTo>
                <a:cubicBezTo>
                  <a:pt x="102" y="44"/>
                  <a:pt x="103" y="44"/>
                  <a:pt x="103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3"/>
                  <a:pt x="105" y="43"/>
                  <a:pt x="105" y="43"/>
                </a:cubicBezTo>
                <a:cubicBezTo>
                  <a:pt x="105" y="42"/>
                  <a:pt x="105" y="42"/>
                  <a:pt x="106" y="42"/>
                </a:cubicBezTo>
                <a:cubicBezTo>
                  <a:pt x="106" y="42"/>
                  <a:pt x="107" y="42"/>
                  <a:pt x="107" y="42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1"/>
                  <a:pt x="108" y="41"/>
                  <a:pt x="108" y="40"/>
                </a:cubicBezTo>
                <a:cubicBezTo>
                  <a:pt x="108" y="40"/>
                  <a:pt x="108" y="40"/>
                  <a:pt x="108" y="39"/>
                </a:cubicBezTo>
                <a:cubicBezTo>
                  <a:pt x="108" y="39"/>
                  <a:pt x="109" y="40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39"/>
                  <a:pt x="110" y="3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0" y="37"/>
                  <a:pt x="110" y="37"/>
                  <a:pt x="110" y="36"/>
                </a:cubicBezTo>
                <a:cubicBezTo>
                  <a:pt x="111" y="36"/>
                  <a:pt x="111" y="36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4"/>
                  <a:pt x="110" y="34"/>
                </a:cubicBezTo>
                <a:cubicBezTo>
                  <a:pt x="110" y="34"/>
                  <a:pt x="110" y="34"/>
                  <a:pt x="110" y="33"/>
                </a:cubicBezTo>
                <a:cubicBezTo>
                  <a:pt x="110" y="33"/>
                  <a:pt x="110" y="33"/>
                  <a:pt x="110" y="32"/>
                </a:cubicBezTo>
                <a:cubicBezTo>
                  <a:pt x="111" y="32"/>
                  <a:pt x="110" y="31"/>
                  <a:pt x="110" y="31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3" y="29"/>
                  <a:pt x="112" y="29"/>
                  <a:pt x="112" y="30"/>
                </a:cubicBezTo>
                <a:cubicBezTo>
                  <a:pt x="112" y="30"/>
                  <a:pt x="111" y="31"/>
                  <a:pt x="111" y="31"/>
                </a:cubicBezTo>
                <a:cubicBezTo>
                  <a:pt x="111" y="31"/>
                  <a:pt x="112" y="32"/>
                  <a:pt x="112" y="32"/>
                </a:cubicBezTo>
                <a:cubicBezTo>
                  <a:pt x="112" y="32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5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5"/>
                  <a:pt x="112" y="34"/>
                  <a:pt x="112" y="34"/>
                </a:cubicBezTo>
                <a:cubicBezTo>
                  <a:pt x="113" y="33"/>
                  <a:pt x="113" y="33"/>
                  <a:pt x="114" y="32"/>
                </a:cubicBezTo>
                <a:cubicBezTo>
                  <a:pt x="114" y="32"/>
                  <a:pt x="114" y="32"/>
                  <a:pt x="114" y="31"/>
                </a:cubicBezTo>
                <a:cubicBezTo>
                  <a:pt x="115" y="31"/>
                  <a:pt x="115" y="31"/>
                  <a:pt x="114" y="30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5" y="28"/>
                  <a:pt x="115" y="29"/>
                  <a:pt x="115" y="29"/>
                </a:cubicBezTo>
                <a:cubicBezTo>
                  <a:pt x="116" y="29"/>
                  <a:pt x="116" y="29"/>
                  <a:pt x="116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8" y="27"/>
                  <a:pt x="118" y="27"/>
                </a:cubicBezTo>
                <a:cubicBezTo>
                  <a:pt x="118" y="27"/>
                  <a:pt x="118" y="27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9" y="25"/>
                  <a:pt x="118" y="25"/>
                  <a:pt x="119" y="25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1" y="25"/>
                  <a:pt x="121" y="25"/>
                  <a:pt x="122" y="25"/>
                </a:cubicBezTo>
                <a:cubicBezTo>
                  <a:pt x="122" y="25"/>
                  <a:pt x="122" y="24"/>
                  <a:pt x="122" y="24"/>
                </a:cubicBezTo>
                <a:cubicBezTo>
                  <a:pt x="123" y="24"/>
                  <a:pt x="123" y="23"/>
                  <a:pt x="123" y="23"/>
                </a:cubicBezTo>
                <a:cubicBezTo>
                  <a:pt x="124" y="23"/>
                  <a:pt x="124" y="22"/>
                  <a:pt x="125" y="22"/>
                </a:cubicBezTo>
                <a:cubicBezTo>
                  <a:pt x="125" y="22"/>
                  <a:pt x="125" y="22"/>
                  <a:pt x="126" y="22"/>
                </a:cubicBezTo>
                <a:cubicBezTo>
                  <a:pt x="126" y="22"/>
                  <a:pt x="126" y="22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8" y="22"/>
                  <a:pt x="128" y="23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1"/>
                  <a:pt x="130" y="21"/>
                  <a:pt x="129" y="21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8" y="20"/>
                  <a:pt x="129" y="21"/>
                  <a:pt x="128" y="21"/>
                </a:cubicBezTo>
                <a:cubicBezTo>
                  <a:pt x="128" y="21"/>
                  <a:pt x="128" y="21"/>
                  <a:pt x="128" y="20"/>
                </a:cubicBezTo>
                <a:cubicBezTo>
                  <a:pt x="127" y="20"/>
                  <a:pt x="127" y="20"/>
                  <a:pt x="127" y="1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19"/>
                  <a:pt x="128" y="19"/>
                  <a:pt x="128" y="18"/>
                </a:cubicBezTo>
                <a:cubicBezTo>
                  <a:pt x="128" y="18"/>
                  <a:pt x="128" y="18"/>
                  <a:pt x="129" y="18"/>
                </a:cubicBezTo>
                <a:cubicBezTo>
                  <a:pt x="129" y="18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30" y="17"/>
                  <a:pt x="130" y="16"/>
                  <a:pt x="130" y="16"/>
                </a:cubicBezTo>
                <a:cubicBezTo>
                  <a:pt x="130" y="16"/>
                  <a:pt x="130" y="16"/>
                  <a:pt x="131" y="16"/>
                </a:cubicBezTo>
                <a:cubicBezTo>
                  <a:pt x="131" y="15"/>
                  <a:pt x="131" y="16"/>
                  <a:pt x="132" y="15"/>
                </a:cubicBezTo>
                <a:cubicBezTo>
                  <a:pt x="132" y="15"/>
                  <a:pt x="133" y="15"/>
                  <a:pt x="133" y="15"/>
                </a:cubicBezTo>
                <a:cubicBezTo>
                  <a:pt x="133" y="15"/>
                  <a:pt x="134" y="15"/>
                  <a:pt x="134" y="15"/>
                </a:cubicBezTo>
                <a:cubicBezTo>
                  <a:pt x="134" y="15"/>
                  <a:pt x="134" y="14"/>
                  <a:pt x="134" y="14"/>
                </a:cubicBezTo>
                <a:cubicBezTo>
                  <a:pt x="134" y="14"/>
                  <a:pt x="135" y="14"/>
                  <a:pt x="135" y="14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7" y="14"/>
                  <a:pt x="137" y="14"/>
                  <a:pt x="137" y="13"/>
                </a:cubicBezTo>
                <a:cubicBezTo>
                  <a:pt x="137" y="13"/>
                  <a:pt x="138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8" y="12"/>
                  <a:pt x="138" y="12"/>
                  <a:pt x="138" y="11"/>
                </a:cubicBezTo>
                <a:cubicBezTo>
                  <a:pt x="138" y="11"/>
                  <a:pt x="137" y="11"/>
                  <a:pt x="137" y="10"/>
                </a:cubicBezTo>
                <a:cubicBezTo>
                  <a:pt x="137" y="10"/>
                  <a:pt x="137" y="10"/>
                  <a:pt x="137" y="9"/>
                </a:cubicBezTo>
                <a:cubicBezTo>
                  <a:pt x="138" y="9"/>
                  <a:pt x="138" y="8"/>
                  <a:pt x="138" y="8"/>
                </a:cubicBezTo>
                <a:cubicBezTo>
                  <a:pt x="138" y="7"/>
                  <a:pt x="139" y="7"/>
                  <a:pt x="138" y="6"/>
                </a:cubicBezTo>
                <a:cubicBezTo>
                  <a:pt x="138" y="6"/>
                  <a:pt x="138" y="6"/>
                  <a:pt x="137" y="6"/>
                </a:cubicBezTo>
                <a:cubicBezTo>
                  <a:pt x="137" y="6"/>
                  <a:pt x="137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5" y="6"/>
                  <a:pt x="135" y="6"/>
                  <a:pt x="135" y="6"/>
                </a:cubicBezTo>
                <a:cubicBezTo>
                  <a:pt x="134" y="6"/>
                  <a:pt x="134" y="7"/>
                  <a:pt x="133" y="7"/>
                </a:cubicBezTo>
                <a:cubicBezTo>
                  <a:pt x="133" y="8"/>
                  <a:pt x="133" y="8"/>
                  <a:pt x="132" y="8"/>
                </a:cubicBezTo>
                <a:cubicBezTo>
                  <a:pt x="132" y="9"/>
                  <a:pt x="132" y="9"/>
                  <a:pt x="132" y="9"/>
                </a:cubicBezTo>
                <a:cubicBezTo>
                  <a:pt x="132" y="10"/>
                  <a:pt x="131" y="10"/>
                  <a:pt x="131" y="11"/>
                </a:cubicBezTo>
                <a:cubicBezTo>
                  <a:pt x="131" y="11"/>
                  <a:pt x="130" y="11"/>
                  <a:pt x="130" y="11"/>
                </a:cubicBezTo>
                <a:cubicBezTo>
                  <a:pt x="130" y="12"/>
                  <a:pt x="129" y="11"/>
                  <a:pt x="129" y="11"/>
                </a:cubicBezTo>
                <a:cubicBezTo>
                  <a:pt x="129" y="11"/>
                  <a:pt x="129" y="12"/>
                  <a:pt x="128" y="12"/>
                </a:cubicBezTo>
                <a:cubicBezTo>
                  <a:pt x="128" y="12"/>
                  <a:pt x="128" y="13"/>
                  <a:pt x="127" y="13"/>
                </a:cubicBezTo>
                <a:cubicBezTo>
                  <a:pt x="127" y="13"/>
                  <a:pt x="127" y="12"/>
                  <a:pt x="126" y="12"/>
                </a:cubicBezTo>
                <a:cubicBezTo>
                  <a:pt x="126" y="12"/>
                  <a:pt x="125" y="13"/>
                  <a:pt x="125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3" y="13"/>
                  <a:pt x="123" y="13"/>
                  <a:pt x="122" y="13"/>
                </a:cubicBezTo>
                <a:cubicBezTo>
                  <a:pt x="121" y="13"/>
                  <a:pt x="121" y="13"/>
                  <a:pt x="120" y="13"/>
                </a:cubicBezTo>
                <a:cubicBezTo>
                  <a:pt x="120" y="13"/>
                  <a:pt x="120" y="13"/>
                  <a:pt x="119" y="13"/>
                </a:cubicBezTo>
                <a:cubicBezTo>
                  <a:pt x="119" y="13"/>
                  <a:pt x="119" y="13"/>
                  <a:pt x="118" y="13"/>
                </a:cubicBezTo>
                <a:cubicBezTo>
                  <a:pt x="118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6" y="14"/>
                  <a:pt x="116" y="14"/>
                </a:cubicBezTo>
                <a:cubicBezTo>
                  <a:pt x="116" y="15"/>
                  <a:pt x="116" y="15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5"/>
                  <a:pt x="114" y="15"/>
                  <a:pt x="113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2" y="15"/>
                  <a:pt x="112" y="15"/>
                  <a:pt x="111" y="15"/>
                </a:cubicBezTo>
                <a:cubicBezTo>
                  <a:pt x="111" y="15"/>
                  <a:pt x="111" y="16"/>
                  <a:pt x="110" y="16"/>
                </a:cubicBezTo>
                <a:cubicBezTo>
                  <a:pt x="110" y="16"/>
                  <a:pt x="109" y="16"/>
                  <a:pt x="109" y="16"/>
                </a:cubicBezTo>
                <a:cubicBezTo>
                  <a:pt x="109" y="16"/>
                  <a:pt x="108" y="16"/>
                  <a:pt x="108" y="16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9"/>
                  <a:pt x="106" y="19"/>
                  <a:pt x="106" y="19"/>
                </a:cubicBezTo>
                <a:cubicBezTo>
                  <a:pt x="106" y="19"/>
                  <a:pt x="106" y="19"/>
                  <a:pt x="105" y="19"/>
                </a:cubicBezTo>
                <a:cubicBezTo>
                  <a:pt x="105" y="19"/>
                  <a:pt x="105" y="19"/>
                  <a:pt x="104" y="19"/>
                </a:cubicBezTo>
                <a:cubicBezTo>
                  <a:pt x="104" y="19"/>
                  <a:pt x="104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20"/>
                  <a:pt x="102" y="20"/>
                </a:cubicBezTo>
                <a:cubicBezTo>
                  <a:pt x="102" y="20"/>
                  <a:pt x="102" y="20"/>
                  <a:pt x="101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0" y="20"/>
                  <a:pt x="100" y="21"/>
                  <a:pt x="100" y="21"/>
                </a:cubicBezTo>
                <a:cubicBezTo>
                  <a:pt x="100" y="21"/>
                  <a:pt x="100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0"/>
                  <a:pt x="98" y="20"/>
                  <a:pt x="98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19"/>
                  <a:pt x="100" y="20"/>
                  <a:pt x="100" y="20"/>
                </a:cubicBezTo>
                <a:cubicBezTo>
                  <a:pt x="100" y="19"/>
                  <a:pt x="100" y="19"/>
                  <a:pt x="101" y="19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3" y="17"/>
                </a:cubicBezTo>
                <a:cubicBezTo>
                  <a:pt x="103" y="17"/>
                  <a:pt x="103" y="16"/>
                  <a:pt x="103" y="16"/>
                </a:cubicBezTo>
                <a:cubicBezTo>
                  <a:pt x="104" y="16"/>
                  <a:pt x="104" y="16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4"/>
                  <a:pt x="104" y="14"/>
                  <a:pt x="105" y="14"/>
                </a:cubicBezTo>
                <a:cubicBezTo>
                  <a:pt x="105" y="14"/>
                  <a:pt x="105" y="14"/>
                  <a:pt x="105" y="13"/>
                </a:cubicBezTo>
                <a:cubicBezTo>
                  <a:pt x="106" y="13"/>
                  <a:pt x="105" y="13"/>
                  <a:pt x="105" y="13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6" y="11"/>
                  <a:pt x="106" y="11"/>
                  <a:pt x="106" y="12"/>
                </a:cubicBezTo>
                <a:cubicBezTo>
                  <a:pt x="107" y="12"/>
                  <a:pt x="107" y="12"/>
                  <a:pt x="107" y="13"/>
                </a:cubicBezTo>
                <a:cubicBezTo>
                  <a:pt x="107" y="13"/>
                  <a:pt x="107" y="13"/>
                  <a:pt x="108" y="13"/>
                </a:cubicBezTo>
                <a:cubicBezTo>
                  <a:pt x="108" y="13"/>
                  <a:pt x="108" y="13"/>
                  <a:pt x="109" y="13"/>
                </a:cubicBezTo>
                <a:cubicBezTo>
                  <a:pt x="109" y="13"/>
                  <a:pt x="109" y="13"/>
                  <a:pt x="109" y="12"/>
                </a:cubicBezTo>
                <a:cubicBezTo>
                  <a:pt x="109" y="12"/>
                  <a:pt x="109" y="11"/>
                  <a:pt x="109" y="11"/>
                </a:cubicBezTo>
                <a:cubicBezTo>
                  <a:pt x="109" y="10"/>
                  <a:pt x="108" y="10"/>
                  <a:pt x="108" y="10"/>
                </a:cubicBezTo>
                <a:cubicBezTo>
                  <a:pt x="108" y="10"/>
                  <a:pt x="107" y="9"/>
                  <a:pt x="107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5" y="9"/>
                  <a:pt x="105" y="9"/>
                  <a:pt x="104" y="9"/>
                </a:cubicBezTo>
                <a:cubicBezTo>
                  <a:pt x="104" y="9"/>
                  <a:pt x="103" y="9"/>
                  <a:pt x="103" y="9"/>
                </a:cubicBezTo>
                <a:cubicBezTo>
                  <a:pt x="102" y="9"/>
                  <a:pt x="102" y="8"/>
                  <a:pt x="102" y="8"/>
                </a:cubicBezTo>
                <a:cubicBezTo>
                  <a:pt x="101" y="9"/>
                  <a:pt x="102" y="9"/>
                  <a:pt x="101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01" y="9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6"/>
                  <a:pt x="100" y="6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4"/>
                  <a:pt x="101" y="4"/>
                </a:cubicBezTo>
                <a:cubicBezTo>
                  <a:pt x="101" y="4"/>
                  <a:pt x="100" y="4"/>
                  <a:pt x="100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99" y="3"/>
                  <a:pt x="99" y="4"/>
                  <a:pt x="99" y="3"/>
                </a:cubicBezTo>
                <a:cubicBezTo>
                  <a:pt x="98" y="3"/>
                  <a:pt x="99" y="3"/>
                  <a:pt x="99" y="2"/>
                </a:cubicBezTo>
                <a:cubicBezTo>
                  <a:pt x="99" y="2"/>
                  <a:pt x="99" y="2"/>
                  <a:pt x="98" y="2"/>
                </a:cubicBezTo>
                <a:cubicBezTo>
                  <a:pt x="98" y="1"/>
                  <a:pt x="98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6" y="1"/>
                  <a:pt x="96" y="1"/>
                  <a:pt x="96" y="1"/>
                </a:cubicBezTo>
                <a:cubicBezTo>
                  <a:pt x="96" y="1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2"/>
                  <a:pt x="95" y="2"/>
                  <a:pt x="94" y="2"/>
                </a:cubicBezTo>
                <a:cubicBezTo>
                  <a:pt x="94" y="2"/>
                  <a:pt x="94" y="3"/>
                  <a:pt x="94" y="3"/>
                </a:cubicBezTo>
                <a:cubicBezTo>
                  <a:pt x="93" y="3"/>
                  <a:pt x="93" y="2"/>
                  <a:pt x="93" y="2"/>
                </a:cubicBezTo>
                <a:cubicBezTo>
                  <a:pt x="93" y="3"/>
                  <a:pt x="93" y="3"/>
                  <a:pt x="92" y="3"/>
                </a:cubicBezTo>
                <a:cubicBezTo>
                  <a:pt x="92" y="3"/>
                  <a:pt x="92" y="3"/>
                  <a:pt x="92" y="3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89" y="3"/>
                </a:cubicBezTo>
                <a:cubicBezTo>
                  <a:pt x="89" y="3"/>
                  <a:pt x="89" y="3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3"/>
                  <a:pt x="87" y="4"/>
                  <a:pt x="87" y="4"/>
                </a:cubicBezTo>
                <a:cubicBezTo>
                  <a:pt x="87" y="4"/>
                  <a:pt x="87" y="4"/>
                  <a:pt x="86" y="4"/>
                </a:cubicBezTo>
                <a:cubicBezTo>
                  <a:pt x="86" y="4"/>
                  <a:pt x="86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4" y="2"/>
                  <a:pt x="84" y="2"/>
                  <a:pt x="84" y="2"/>
                </a:cubicBezTo>
                <a:cubicBezTo>
                  <a:pt x="83" y="2"/>
                  <a:pt x="83" y="2"/>
                  <a:pt x="83" y="2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81" y="3"/>
                  <a:pt x="81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1" y="2"/>
                  <a:pt x="81" y="1"/>
                </a:cubicBezTo>
                <a:cubicBezTo>
                  <a:pt x="81" y="1"/>
                  <a:pt x="81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9" y="1"/>
                  <a:pt x="79" y="1"/>
                </a:cubicBezTo>
                <a:cubicBezTo>
                  <a:pt x="79" y="1"/>
                  <a:pt x="79" y="1"/>
                  <a:pt x="79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3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7"/>
                  <a:pt x="12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2"/>
                  <a:pt x="9" y="12"/>
                  <a:pt x="8" y="12"/>
                </a:cubicBezTo>
                <a:cubicBezTo>
                  <a:pt x="8" y="13"/>
                  <a:pt x="8" y="14"/>
                  <a:pt x="7" y="14"/>
                </a:cubicBezTo>
                <a:cubicBezTo>
                  <a:pt x="7" y="15"/>
                  <a:pt x="6" y="15"/>
                  <a:pt x="6" y="15"/>
                </a:cubicBezTo>
                <a:cubicBezTo>
                  <a:pt x="6" y="15"/>
                  <a:pt x="6" y="16"/>
                  <a:pt x="5" y="16"/>
                </a:cubicBezTo>
                <a:cubicBezTo>
                  <a:pt x="5" y="17"/>
                  <a:pt x="5" y="17"/>
                  <a:pt x="4" y="17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3" y="18"/>
                </a:cubicBezTo>
                <a:cubicBezTo>
                  <a:pt x="3" y="18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1" y="24"/>
                  <a:pt x="1" y="24"/>
                  <a:pt x="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1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5"/>
                  <a:pt x="1" y="35"/>
                </a:cubicBezTo>
                <a:cubicBezTo>
                  <a:pt x="1" y="36"/>
                  <a:pt x="1" y="35"/>
                  <a:pt x="1" y="36"/>
                </a:cubicBezTo>
                <a:cubicBezTo>
                  <a:pt x="2" y="36"/>
                  <a:pt x="1" y="36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1" y="39"/>
                </a:cubicBezTo>
                <a:cubicBezTo>
                  <a:pt x="1" y="39"/>
                  <a:pt x="1" y="39"/>
                  <a:pt x="1" y="40"/>
                </a:cubicBezTo>
                <a:cubicBezTo>
                  <a:pt x="1" y="40"/>
                  <a:pt x="2" y="41"/>
                  <a:pt x="2" y="41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4" y="43"/>
                  <a:pt x="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6" y="45"/>
                  <a:pt x="7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1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8"/>
                  <a:pt x="13" y="48"/>
                  <a:pt x="14" y="48"/>
                </a:cubicBezTo>
                <a:cubicBezTo>
                  <a:pt x="13" y="49"/>
                  <a:pt x="13" y="49"/>
                  <a:pt x="13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6" y="49"/>
                  <a:pt x="16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8" y="50"/>
                  <a:pt x="18" y="51"/>
                  <a:pt x="18" y="51"/>
                </a:cubicBezTo>
                <a:cubicBezTo>
                  <a:pt x="18" y="51"/>
                  <a:pt x="19" y="51"/>
                  <a:pt x="19" y="51"/>
                </a:cubicBezTo>
                <a:cubicBezTo>
                  <a:pt x="20" y="51"/>
                  <a:pt x="20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</a:path>
            </a:pathLst>
          </a:custGeom>
          <a:solidFill>
            <a:schemeClr val="accent6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5" name="Freeform 436">
            <a:extLst>
              <a:ext uri="{FF2B5EF4-FFF2-40B4-BE49-F238E27FC236}">
                <a16:creationId xmlns:a16="http://schemas.microsoft.com/office/drawing/2014/main" id="{87D37D68-1027-3F4F-8CF1-CFA4256C8334}"/>
              </a:ext>
            </a:extLst>
          </p:cNvPr>
          <p:cNvSpPr>
            <a:spLocks/>
          </p:cNvSpPr>
          <p:nvPr/>
        </p:nvSpPr>
        <p:spPr bwMode="auto">
          <a:xfrm>
            <a:off x="1219412" y="2261326"/>
            <a:ext cx="38041" cy="25926"/>
          </a:xfrm>
          <a:custGeom>
            <a:avLst/>
            <a:gdLst>
              <a:gd name="T0" fmla="*/ 0 w 3"/>
              <a:gd name="T1" fmla="*/ 1 h 2"/>
              <a:gd name="T2" fmla="*/ 1 w 3"/>
              <a:gd name="T3" fmla="*/ 2 h 2"/>
              <a:gd name="T4" fmla="*/ 2 w 3"/>
              <a:gd name="T5" fmla="*/ 1 h 2"/>
              <a:gd name="T6" fmla="*/ 3 w 3"/>
              <a:gd name="T7" fmla="*/ 1 h 2"/>
              <a:gd name="T8" fmla="*/ 3 w 3"/>
              <a:gd name="T9" fmla="*/ 0 h 2"/>
              <a:gd name="T10" fmla="*/ 2 w 3"/>
              <a:gd name="T11" fmla="*/ 0 h 2"/>
              <a:gd name="T12" fmla="*/ 2 w 3"/>
              <a:gd name="T13" fmla="*/ 0 h 2"/>
              <a:gd name="T14" fmla="*/ 1 w 3"/>
              <a:gd name="T15" fmla="*/ 0 h 2"/>
              <a:gd name="T16" fmla="*/ 0 w 3"/>
              <a:gd name="T17" fmla="*/ 0 h 2"/>
              <a:gd name="T18" fmla="*/ 0 w 3"/>
              <a:gd name="T19" fmla="*/ 1 h 2"/>
              <a:gd name="T20" fmla="*/ 0 w 3"/>
              <a:gd name="T2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6" name="Freeform 437">
            <a:extLst>
              <a:ext uri="{FF2B5EF4-FFF2-40B4-BE49-F238E27FC236}">
                <a16:creationId xmlns:a16="http://schemas.microsoft.com/office/drawing/2014/main" id="{35301E1A-9A0A-E44F-A19C-B5816D2DDF00}"/>
              </a:ext>
            </a:extLst>
          </p:cNvPr>
          <p:cNvSpPr>
            <a:spLocks/>
          </p:cNvSpPr>
          <p:nvPr/>
        </p:nvSpPr>
        <p:spPr bwMode="auto">
          <a:xfrm>
            <a:off x="1052031" y="2437254"/>
            <a:ext cx="64670" cy="38890"/>
          </a:xfrm>
          <a:custGeom>
            <a:avLst/>
            <a:gdLst>
              <a:gd name="T0" fmla="*/ 3 w 5"/>
              <a:gd name="T1" fmla="*/ 0 h 3"/>
              <a:gd name="T2" fmla="*/ 2 w 5"/>
              <a:gd name="T3" fmla="*/ 0 h 3"/>
              <a:gd name="T4" fmla="*/ 1 w 5"/>
              <a:gd name="T5" fmla="*/ 1 h 3"/>
              <a:gd name="T6" fmla="*/ 0 w 5"/>
              <a:gd name="T7" fmla="*/ 1 h 3"/>
              <a:gd name="T8" fmla="*/ 1 w 5"/>
              <a:gd name="T9" fmla="*/ 2 h 3"/>
              <a:gd name="T10" fmla="*/ 1 w 5"/>
              <a:gd name="T11" fmla="*/ 3 h 3"/>
              <a:gd name="T12" fmla="*/ 2 w 5"/>
              <a:gd name="T13" fmla="*/ 2 h 3"/>
              <a:gd name="T14" fmla="*/ 3 w 5"/>
              <a:gd name="T15" fmla="*/ 2 h 3"/>
              <a:gd name="T16" fmla="*/ 4 w 5"/>
              <a:gd name="T17" fmla="*/ 1 h 3"/>
              <a:gd name="T18" fmla="*/ 5 w 5"/>
              <a:gd name="T19" fmla="*/ 1 h 3"/>
              <a:gd name="T20" fmla="*/ 5 w 5"/>
              <a:gd name="T21" fmla="*/ 0 h 3"/>
              <a:gd name="T22" fmla="*/ 3 w 5"/>
              <a:gd name="T2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3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7" name="Freeform 438">
            <a:extLst>
              <a:ext uri="{FF2B5EF4-FFF2-40B4-BE49-F238E27FC236}">
                <a16:creationId xmlns:a16="http://schemas.microsoft.com/office/drawing/2014/main" id="{C1355674-119A-1C41-82C3-5A3C1691441D}"/>
              </a:ext>
            </a:extLst>
          </p:cNvPr>
          <p:cNvSpPr>
            <a:spLocks/>
          </p:cNvSpPr>
          <p:nvPr/>
        </p:nvSpPr>
        <p:spPr bwMode="auto">
          <a:xfrm>
            <a:off x="1957412" y="2400216"/>
            <a:ext cx="38041" cy="62964"/>
          </a:xfrm>
          <a:custGeom>
            <a:avLst/>
            <a:gdLst>
              <a:gd name="T0" fmla="*/ 1 w 3"/>
              <a:gd name="T1" fmla="*/ 5 h 5"/>
              <a:gd name="T2" fmla="*/ 2 w 3"/>
              <a:gd name="T3" fmla="*/ 3 h 5"/>
              <a:gd name="T4" fmla="*/ 2 w 3"/>
              <a:gd name="T5" fmla="*/ 3 h 5"/>
              <a:gd name="T6" fmla="*/ 3 w 3"/>
              <a:gd name="T7" fmla="*/ 2 h 5"/>
              <a:gd name="T8" fmla="*/ 3 w 3"/>
              <a:gd name="T9" fmla="*/ 1 h 5"/>
              <a:gd name="T10" fmla="*/ 3 w 3"/>
              <a:gd name="T11" fmla="*/ 1 h 5"/>
              <a:gd name="T12" fmla="*/ 2 w 3"/>
              <a:gd name="T13" fmla="*/ 0 h 5"/>
              <a:gd name="T14" fmla="*/ 2 w 3"/>
              <a:gd name="T15" fmla="*/ 0 h 5"/>
              <a:gd name="T16" fmla="*/ 1 w 3"/>
              <a:gd name="T17" fmla="*/ 1 h 5"/>
              <a:gd name="T18" fmla="*/ 1 w 3"/>
              <a:gd name="T19" fmla="*/ 2 h 5"/>
              <a:gd name="T20" fmla="*/ 0 w 3"/>
              <a:gd name="T21" fmla="*/ 2 h 5"/>
              <a:gd name="T22" fmla="*/ 1 w 3"/>
              <a:gd name="T23" fmla="*/ 3 h 5"/>
              <a:gd name="T24" fmla="*/ 1 w 3"/>
              <a:gd name="T25" fmla="*/ 4 h 5"/>
              <a:gd name="T26" fmla="*/ 1 w 3"/>
              <a:gd name="T2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" h="5">
                <a:moveTo>
                  <a:pt x="1" y="5"/>
                </a:moveTo>
                <a:cubicBezTo>
                  <a:pt x="1" y="5"/>
                  <a:pt x="2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8" name="Freeform 439">
            <a:extLst>
              <a:ext uri="{FF2B5EF4-FFF2-40B4-BE49-F238E27FC236}">
                <a16:creationId xmlns:a16="http://schemas.microsoft.com/office/drawing/2014/main" id="{120DCB8C-FCDB-2348-880D-7670D032AF52}"/>
              </a:ext>
            </a:extLst>
          </p:cNvPr>
          <p:cNvSpPr>
            <a:spLocks/>
          </p:cNvSpPr>
          <p:nvPr/>
        </p:nvSpPr>
        <p:spPr bwMode="auto">
          <a:xfrm>
            <a:off x="1968824" y="2374290"/>
            <a:ext cx="39944" cy="25926"/>
          </a:xfrm>
          <a:custGeom>
            <a:avLst/>
            <a:gdLst>
              <a:gd name="T0" fmla="*/ 3 w 3"/>
              <a:gd name="T1" fmla="*/ 1 h 2"/>
              <a:gd name="T2" fmla="*/ 3 w 3"/>
              <a:gd name="T3" fmla="*/ 0 h 2"/>
              <a:gd name="T4" fmla="*/ 3 w 3"/>
              <a:gd name="T5" fmla="*/ 0 h 2"/>
              <a:gd name="T6" fmla="*/ 2 w 3"/>
              <a:gd name="T7" fmla="*/ 0 h 2"/>
              <a:gd name="T8" fmla="*/ 1 w 3"/>
              <a:gd name="T9" fmla="*/ 0 h 2"/>
              <a:gd name="T10" fmla="*/ 0 w 3"/>
              <a:gd name="T11" fmla="*/ 1 h 2"/>
              <a:gd name="T12" fmla="*/ 0 w 3"/>
              <a:gd name="T13" fmla="*/ 2 h 2"/>
              <a:gd name="T14" fmla="*/ 0 w 3"/>
              <a:gd name="T15" fmla="*/ 2 h 2"/>
              <a:gd name="T16" fmla="*/ 1 w 3"/>
              <a:gd name="T17" fmla="*/ 2 h 2"/>
              <a:gd name="T18" fmla="*/ 2 w 3"/>
              <a:gd name="T19" fmla="*/ 2 h 2"/>
              <a:gd name="T20" fmla="*/ 3 w 3"/>
              <a:gd name="T2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9" name="Freeform 440">
            <a:extLst>
              <a:ext uri="{FF2B5EF4-FFF2-40B4-BE49-F238E27FC236}">
                <a16:creationId xmlns:a16="http://schemas.microsoft.com/office/drawing/2014/main" id="{D98D8F77-47A2-9440-B5A7-8E33198C57F0}"/>
              </a:ext>
            </a:extLst>
          </p:cNvPr>
          <p:cNvSpPr>
            <a:spLocks/>
          </p:cNvSpPr>
          <p:nvPr/>
        </p:nvSpPr>
        <p:spPr bwMode="auto">
          <a:xfrm>
            <a:off x="1478093" y="2337252"/>
            <a:ext cx="38041" cy="37038"/>
          </a:xfrm>
          <a:custGeom>
            <a:avLst/>
            <a:gdLst>
              <a:gd name="T0" fmla="*/ 2 w 3"/>
              <a:gd name="T1" fmla="*/ 0 h 3"/>
              <a:gd name="T2" fmla="*/ 1 w 3"/>
              <a:gd name="T3" fmla="*/ 1 h 3"/>
              <a:gd name="T4" fmla="*/ 0 w 3"/>
              <a:gd name="T5" fmla="*/ 1 h 3"/>
              <a:gd name="T6" fmla="*/ 0 w 3"/>
              <a:gd name="T7" fmla="*/ 3 h 3"/>
              <a:gd name="T8" fmla="*/ 1 w 3"/>
              <a:gd name="T9" fmla="*/ 2 h 3"/>
              <a:gd name="T10" fmla="*/ 2 w 3"/>
              <a:gd name="T11" fmla="*/ 2 h 3"/>
              <a:gd name="T12" fmla="*/ 2 w 3"/>
              <a:gd name="T13" fmla="*/ 2 h 3"/>
              <a:gd name="T14" fmla="*/ 3 w 3"/>
              <a:gd name="T15" fmla="*/ 1 h 3"/>
              <a:gd name="T16" fmla="*/ 3 w 3"/>
              <a:gd name="T17" fmla="*/ 1 h 3"/>
              <a:gd name="T18" fmla="*/ 2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0" name="Freeform 441">
            <a:extLst>
              <a:ext uri="{FF2B5EF4-FFF2-40B4-BE49-F238E27FC236}">
                <a16:creationId xmlns:a16="http://schemas.microsoft.com/office/drawing/2014/main" id="{7A4EF5A8-4A4A-9441-9CB3-0799C67630A4}"/>
              </a:ext>
            </a:extLst>
          </p:cNvPr>
          <p:cNvSpPr>
            <a:spLocks/>
          </p:cNvSpPr>
          <p:nvPr/>
        </p:nvSpPr>
        <p:spPr bwMode="auto">
          <a:xfrm>
            <a:off x="1516134" y="2324290"/>
            <a:ext cx="39944" cy="12964"/>
          </a:xfrm>
          <a:custGeom>
            <a:avLst/>
            <a:gdLst>
              <a:gd name="T0" fmla="*/ 2 w 3"/>
              <a:gd name="T1" fmla="*/ 0 h 1"/>
              <a:gd name="T2" fmla="*/ 1 w 3"/>
              <a:gd name="T3" fmla="*/ 0 h 1"/>
              <a:gd name="T4" fmla="*/ 1 w 3"/>
              <a:gd name="T5" fmla="*/ 0 h 1"/>
              <a:gd name="T6" fmla="*/ 0 w 3"/>
              <a:gd name="T7" fmla="*/ 0 h 1"/>
              <a:gd name="T8" fmla="*/ 0 w 3"/>
              <a:gd name="T9" fmla="*/ 1 h 1"/>
              <a:gd name="T10" fmla="*/ 1 w 3"/>
              <a:gd name="T11" fmla="*/ 1 h 1"/>
              <a:gd name="T12" fmla="*/ 2 w 3"/>
              <a:gd name="T13" fmla="*/ 1 h 1"/>
              <a:gd name="T14" fmla="*/ 2 w 3"/>
              <a:gd name="T15" fmla="*/ 1 h 1"/>
              <a:gd name="T16" fmla="*/ 2 w 3"/>
              <a:gd name="T17" fmla="*/ 0 h 1"/>
              <a:gd name="T18" fmla="*/ 2 w 3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1" name="Freeform 442">
            <a:extLst>
              <a:ext uri="{FF2B5EF4-FFF2-40B4-BE49-F238E27FC236}">
                <a16:creationId xmlns:a16="http://schemas.microsoft.com/office/drawing/2014/main" id="{100542EA-CA8E-FE40-91D7-593D45E3A610}"/>
              </a:ext>
            </a:extLst>
          </p:cNvPr>
          <p:cNvSpPr>
            <a:spLocks/>
          </p:cNvSpPr>
          <p:nvPr/>
        </p:nvSpPr>
        <p:spPr bwMode="auto">
          <a:xfrm>
            <a:off x="3456235" y="3774312"/>
            <a:ext cx="13315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2" name="Freeform 443">
            <a:extLst>
              <a:ext uri="{FF2B5EF4-FFF2-40B4-BE49-F238E27FC236}">
                <a16:creationId xmlns:a16="http://schemas.microsoft.com/office/drawing/2014/main" id="{59F47A93-74E2-5A43-8C84-579349CCD13F}"/>
              </a:ext>
            </a:extLst>
          </p:cNvPr>
          <p:cNvSpPr>
            <a:spLocks/>
          </p:cNvSpPr>
          <p:nvPr/>
        </p:nvSpPr>
        <p:spPr bwMode="auto">
          <a:xfrm>
            <a:off x="3418194" y="3750238"/>
            <a:ext cx="64670" cy="24075"/>
          </a:xfrm>
          <a:custGeom>
            <a:avLst/>
            <a:gdLst>
              <a:gd name="T0" fmla="*/ 5 w 5"/>
              <a:gd name="T1" fmla="*/ 1 h 2"/>
              <a:gd name="T2" fmla="*/ 5 w 5"/>
              <a:gd name="T3" fmla="*/ 1 h 2"/>
              <a:gd name="T4" fmla="*/ 3 w 5"/>
              <a:gd name="T5" fmla="*/ 0 h 2"/>
              <a:gd name="T6" fmla="*/ 2 w 5"/>
              <a:gd name="T7" fmla="*/ 0 h 2"/>
              <a:gd name="T8" fmla="*/ 1 w 5"/>
              <a:gd name="T9" fmla="*/ 0 h 2"/>
              <a:gd name="T10" fmla="*/ 0 w 5"/>
              <a:gd name="T11" fmla="*/ 1 h 2"/>
              <a:gd name="T12" fmla="*/ 1 w 5"/>
              <a:gd name="T13" fmla="*/ 2 h 2"/>
              <a:gd name="T14" fmla="*/ 2 w 5"/>
              <a:gd name="T15" fmla="*/ 2 h 2"/>
              <a:gd name="T16" fmla="*/ 2 w 5"/>
              <a:gd name="T17" fmla="*/ 2 h 2"/>
              <a:gd name="T18" fmla="*/ 3 w 5"/>
              <a:gd name="T19" fmla="*/ 2 h 2"/>
              <a:gd name="T20" fmla="*/ 4 w 5"/>
              <a:gd name="T21" fmla="*/ 2 h 2"/>
              <a:gd name="T22" fmla="*/ 5 w 5"/>
              <a:gd name="T2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3" name="Freeform 444">
            <a:extLst>
              <a:ext uri="{FF2B5EF4-FFF2-40B4-BE49-F238E27FC236}">
                <a16:creationId xmlns:a16="http://schemas.microsoft.com/office/drawing/2014/main" id="{53B56DEE-4BCB-2A47-958F-C44A7ECD87AC}"/>
              </a:ext>
            </a:extLst>
          </p:cNvPr>
          <p:cNvSpPr>
            <a:spLocks/>
          </p:cNvSpPr>
          <p:nvPr/>
        </p:nvSpPr>
        <p:spPr bwMode="auto">
          <a:xfrm>
            <a:off x="2693510" y="3837276"/>
            <a:ext cx="207325" cy="114817"/>
          </a:xfrm>
          <a:custGeom>
            <a:avLst/>
            <a:gdLst>
              <a:gd name="T0" fmla="*/ 10 w 16"/>
              <a:gd name="T1" fmla="*/ 5 h 9"/>
              <a:gd name="T2" fmla="*/ 11 w 16"/>
              <a:gd name="T3" fmla="*/ 4 h 9"/>
              <a:gd name="T4" fmla="*/ 11 w 16"/>
              <a:gd name="T5" fmla="*/ 5 h 9"/>
              <a:gd name="T6" fmla="*/ 12 w 16"/>
              <a:gd name="T7" fmla="*/ 5 h 9"/>
              <a:gd name="T8" fmla="*/ 13 w 16"/>
              <a:gd name="T9" fmla="*/ 4 h 9"/>
              <a:gd name="T10" fmla="*/ 13 w 16"/>
              <a:gd name="T11" fmla="*/ 4 h 9"/>
              <a:gd name="T12" fmla="*/ 14 w 16"/>
              <a:gd name="T13" fmla="*/ 4 h 9"/>
              <a:gd name="T14" fmla="*/ 15 w 16"/>
              <a:gd name="T15" fmla="*/ 3 h 9"/>
              <a:gd name="T16" fmla="*/ 16 w 16"/>
              <a:gd name="T17" fmla="*/ 3 h 9"/>
              <a:gd name="T18" fmla="*/ 15 w 16"/>
              <a:gd name="T19" fmla="*/ 3 h 9"/>
              <a:gd name="T20" fmla="*/ 13 w 16"/>
              <a:gd name="T21" fmla="*/ 2 h 9"/>
              <a:gd name="T22" fmla="*/ 13 w 16"/>
              <a:gd name="T23" fmla="*/ 1 h 9"/>
              <a:gd name="T24" fmla="*/ 13 w 16"/>
              <a:gd name="T25" fmla="*/ 1 h 9"/>
              <a:gd name="T26" fmla="*/ 12 w 16"/>
              <a:gd name="T27" fmla="*/ 0 h 9"/>
              <a:gd name="T28" fmla="*/ 10 w 16"/>
              <a:gd name="T29" fmla="*/ 1 h 9"/>
              <a:gd name="T30" fmla="*/ 10 w 16"/>
              <a:gd name="T31" fmla="*/ 0 h 9"/>
              <a:gd name="T32" fmla="*/ 8 w 16"/>
              <a:gd name="T33" fmla="*/ 1 h 9"/>
              <a:gd name="T34" fmla="*/ 7 w 16"/>
              <a:gd name="T35" fmla="*/ 1 h 9"/>
              <a:gd name="T36" fmla="*/ 6 w 16"/>
              <a:gd name="T37" fmla="*/ 1 h 9"/>
              <a:gd name="T38" fmla="*/ 4 w 16"/>
              <a:gd name="T39" fmla="*/ 1 h 9"/>
              <a:gd name="T40" fmla="*/ 3 w 16"/>
              <a:gd name="T41" fmla="*/ 1 h 9"/>
              <a:gd name="T42" fmla="*/ 3 w 16"/>
              <a:gd name="T43" fmla="*/ 1 h 9"/>
              <a:gd name="T44" fmla="*/ 1 w 16"/>
              <a:gd name="T45" fmla="*/ 2 h 9"/>
              <a:gd name="T46" fmla="*/ 0 w 16"/>
              <a:gd name="T47" fmla="*/ 3 h 9"/>
              <a:gd name="T48" fmla="*/ 0 w 16"/>
              <a:gd name="T49" fmla="*/ 4 h 9"/>
              <a:gd name="T50" fmla="*/ 0 w 16"/>
              <a:gd name="T51" fmla="*/ 5 h 9"/>
              <a:gd name="T52" fmla="*/ 0 w 16"/>
              <a:gd name="T53" fmla="*/ 5 h 9"/>
              <a:gd name="T54" fmla="*/ 1 w 16"/>
              <a:gd name="T55" fmla="*/ 6 h 9"/>
              <a:gd name="T56" fmla="*/ 2 w 16"/>
              <a:gd name="T57" fmla="*/ 7 h 9"/>
              <a:gd name="T58" fmla="*/ 2 w 16"/>
              <a:gd name="T59" fmla="*/ 7 h 9"/>
              <a:gd name="T60" fmla="*/ 3 w 16"/>
              <a:gd name="T61" fmla="*/ 7 h 9"/>
              <a:gd name="T62" fmla="*/ 3 w 16"/>
              <a:gd name="T63" fmla="*/ 7 h 9"/>
              <a:gd name="T64" fmla="*/ 3 w 16"/>
              <a:gd name="T65" fmla="*/ 8 h 9"/>
              <a:gd name="T66" fmla="*/ 3 w 16"/>
              <a:gd name="T67" fmla="*/ 9 h 9"/>
              <a:gd name="T68" fmla="*/ 3 w 16"/>
              <a:gd name="T69" fmla="*/ 9 h 9"/>
              <a:gd name="T70" fmla="*/ 4 w 16"/>
              <a:gd name="T71" fmla="*/ 9 h 9"/>
              <a:gd name="T72" fmla="*/ 4 w 16"/>
              <a:gd name="T73" fmla="*/ 9 h 9"/>
              <a:gd name="T74" fmla="*/ 4 w 16"/>
              <a:gd name="T75" fmla="*/ 9 h 9"/>
              <a:gd name="T76" fmla="*/ 5 w 16"/>
              <a:gd name="T77" fmla="*/ 9 h 9"/>
              <a:gd name="T78" fmla="*/ 6 w 16"/>
              <a:gd name="T79" fmla="*/ 8 h 9"/>
              <a:gd name="T80" fmla="*/ 6 w 16"/>
              <a:gd name="T81" fmla="*/ 7 h 9"/>
              <a:gd name="T82" fmla="*/ 7 w 16"/>
              <a:gd name="T83" fmla="*/ 7 h 9"/>
              <a:gd name="T84" fmla="*/ 7 w 16"/>
              <a:gd name="T85" fmla="*/ 6 h 9"/>
              <a:gd name="T86" fmla="*/ 9 w 16"/>
              <a:gd name="T87" fmla="*/ 7 h 9"/>
              <a:gd name="T88" fmla="*/ 9 w 16"/>
              <a:gd name="T89" fmla="*/ 6 h 9"/>
              <a:gd name="T90" fmla="*/ 10 w 16"/>
              <a:gd name="T9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" h="9">
                <a:moveTo>
                  <a:pt x="10" y="5"/>
                </a:moveTo>
                <a:cubicBezTo>
                  <a:pt x="10" y="4"/>
                  <a:pt x="10" y="4"/>
                  <a:pt x="11" y="4"/>
                </a:cubicBezTo>
                <a:cubicBezTo>
                  <a:pt x="11" y="4"/>
                  <a:pt x="11" y="4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2"/>
                  <a:pt x="14" y="3"/>
                  <a:pt x="13" y="2"/>
                </a:cubicBezTo>
                <a:cubicBezTo>
                  <a:pt x="13" y="2"/>
                  <a:pt x="14" y="2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0"/>
                  <a:pt x="12" y="0"/>
                </a:cubicBezTo>
                <a:cubicBezTo>
                  <a:pt x="11" y="0"/>
                  <a:pt x="11" y="1"/>
                  <a:pt x="10" y="1"/>
                </a:cubicBezTo>
                <a:cubicBezTo>
                  <a:pt x="10" y="1"/>
                  <a:pt x="10" y="0"/>
                  <a:pt x="10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3" y="8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8"/>
                  <a:pt x="4" y="9"/>
                </a:cubicBezTo>
                <a:cubicBezTo>
                  <a:pt x="5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6"/>
                  <a:pt x="8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10" y="5"/>
                  <a:pt x="10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4" name="Freeform 445">
            <a:extLst>
              <a:ext uri="{FF2B5EF4-FFF2-40B4-BE49-F238E27FC236}">
                <a16:creationId xmlns:a16="http://schemas.microsoft.com/office/drawing/2014/main" id="{356545BD-826E-1A47-AEB1-B3B215FABD94}"/>
              </a:ext>
            </a:extLst>
          </p:cNvPr>
          <p:cNvSpPr>
            <a:spLocks/>
          </p:cNvSpPr>
          <p:nvPr/>
        </p:nvSpPr>
        <p:spPr bwMode="auto">
          <a:xfrm>
            <a:off x="3754859" y="43669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5" name="Freeform 446">
            <a:extLst>
              <a:ext uri="{FF2B5EF4-FFF2-40B4-BE49-F238E27FC236}">
                <a16:creationId xmlns:a16="http://schemas.microsoft.com/office/drawing/2014/main" id="{E8D7DFA0-B183-6447-A8CD-2E4AA95157C5}"/>
              </a:ext>
            </a:extLst>
          </p:cNvPr>
          <p:cNvSpPr>
            <a:spLocks/>
          </p:cNvSpPr>
          <p:nvPr/>
        </p:nvSpPr>
        <p:spPr bwMode="auto">
          <a:xfrm>
            <a:off x="3703503" y="4203948"/>
            <a:ext cx="129340" cy="162966"/>
          </a:xfrm>
          <a:custGeom>
            <a:avLst/>
            <a:gdLst>
              <a:gd name="T0" fmla="*/ 1 w 10"/>
              <a:gd name="T1" fmla="*/ 8 h 13"/>
              <a:gd name="T2" fmla="*/ 2 w 10"/>
              <a:gd name="T3" fmla="*/ 8 h 13"/>
              <a:gd name="T4" fmla="*/ 2 w 10"/>
              <a:gd name="T5" fmla="*/ 9 h 13"/>
              <a:gd name="T6" fmla="*/ 2 w 10"/>
              <a:gd name="T7" fmla="*/ 10 h 13"/>
              <a:gd name="T8" fmla="*/ 3 w 10"/>
              <a:gd name="T9" fmla="*/ 11 h 13"/>
              <a:gd name="T10" fmla="*/ 4 w 10"/>
              <a:gd name="T11" fmla="*/ 13 h 13"/>
              <a:gd name="T12" fmla="*/ 5 w 10"/>
              <a:gd name="T13" fmla="*/ 12 h 13"/>
              <a:gd name="T14" fmla="*/ 5 w 10"/>
              <a:gd name="T15" fmla="*/ 11 h 13"/>
              <a:gd name="T16" fmla="*/ 6 w 10"/>
              <a:gd name="T17" fmla="*/ 11 h 13"/>
              <a:gd name="T18" fmla="*/ 6 w 10"/>
              <a:gd name="T19" fmla="*/ 11 h 13"/>
              <a:gd name="T20" fmla="*/ 8 w 10"/>
              <a:gd name="T21" fmla="*/ 11 h 13"/>
              <a:gd name="T22" fmla="*/ 8 w 10"/>
              <a:gd name="T23" fmla="*/ 11 h 13"/>
              <a:gd name="T24" fmla="*/ 8 w 10"/>
              <a:gd name="T25" fmla="*/ 11 h 13"/>
              <a:gd name="T26" fmla="*/ 9 w 10"/>
              <a:gd name="T27" fmla="*/ 10 h 13"/>
              <a:gd name="T28" fmla="*/ 10 w 10"/>
              <a:gd name="T29" fmla="*/ 9 h 13"/>
              <a:gd name="T30" fmla="*/ 10 w 10"/>
              <a:gd name="T31" fmla="*/ 8 h 13"/>
              <a:gd name="T32" fmla="*/ 9 w 10"/>
              <a:gd name="T33" fmla="*/ 6 h 13"/>
              <a:gd name="T34" fmla="*/ 9 w 10"/>
              <a:gd name="T35" fmla="*/ 3 h 13"/>
              <a:gd name="T36" fmla="*/ 10 w 10"/>
              <a:gd name="T37" fmla="*/ 2 h 13"/>
              <a:gd name="T38" fmla="*/ 10 w 10"/>
              <a:gd name="T39" fmla="*/ 1 h 13"/>
              <a:gd name="T40" fmla="*/ 10 w 10"/>
              <a:gd name="T41" fmla="*/ 1 h 13"/>
              <a:gd name="T42" fmla="*/ 10 w 10"/>
              <a:gd name="T43" fmla="*/ 1 h 13"/>
              <a:gd name="T44" fmla="*/ 8 w 10"/>
              <a:gd name="T45" fmla="*/ 1 h 13"/>
              <a:gd name="T46" fmla="*/ 7 w 10"/>
              <a:gd name="T47" fmla="*/ 1 h 13"/>
              <a:gd name="T48" fmla="*/ 6 w 10"/>
              <a:gd name="T49" fmla="*/ 0 h 13"/>
              <a:gd name="T50" fmla="*/ 5 w 10"/>
              <a:gd name="T51" fmla="*/ 1 h 13"/>
              <a:gd name="T52" fmla="*/ 4 w 10"/>
              <a:gd name="T53" fmla="*/ 1 h 13"/>
              <a:gd name="T54" fmla="*/ 2 w 10"/>
              <a:gd name="T55" fmla="*/ 0 h 13"/>
              <a:gd name="T56" fmla="*/ 2 w 10"/>
              <a:gd name="T57" fmla="*/ 0 h 13"/>
              <a:gd name="T58" fmla="*/ 2 w 10"/>
              <a:gd name="T59" fmla="*/ 1 h 13"/>
              <a:gd name="T60" fmla="*/ 2 w 10"/>
              <a:gd name="T61" fmla="*/ 2 h 13"/>
              <a:gd name="T62" fmla="*/ 2 w 10"/>
              <a:gd name="T63" fmla="*/ 4 h 13"/>
              <a:gd name="T64" fmla="*/ 1 w 10"/>
              <a:gd name="T65" fmla="*/ 3 h 13"/>
              <a:gd name="T66" fmla="*/ 0 w 10"/>
              <a:gd name="T67" fmla="*/ 4 h 13"/>
              <a:gd name="T68" fmla="*/ 0 w 10"/>
              <a:gd name="T69" fmla="*/ 7 h 13"/>
              <a:gd name="T70" fmla="*/ 1 w 10"/>
              <a:gd name="T7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13">
                <a:moveTo>
                  <a:pt x="1" y="8"/>
                </a:moveTo>
                <a:cubicBezTo>
                  <a:pt x="1" y="8"/>
                  <a:pt x="1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0"/>
                  <a:pt x="7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9" y="10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9" y="7"/>
                  <a:pt x="9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3"/>
                  <a:pt x="10" y="3"/>
                  <a:pt x="10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3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6" name="Freeform 447">
            <a:extLst>
              <a:ext uri="{FF2B5EF4-FFF2-40B4-BE49-F238E27FC236}">
                <a16:creationId xmlns:a16="http://schemas.microsoft.com/office/drawing/2014/main" id="{DBCEBAFF-1FD4-7C44-BF85-850CD6580285}"/>
              </a:ext>
            </a:extLst>
          </p:cNvPr>
          <p:cNvSpPr>
            <a:spLocks/>
          </p:cNvSpPr>
          <p:nvPr/>
        </p:nvSpPr>
        <p:spPr bwMode="auto">
          <a:xfrm>
            <a:off x="2927462" y="4429878"/>
            <a:ext cx="439376" cy="655566"/>
          </a:xfrm>
          <a:custGeom>
            <a:avLst/>
            <a:gdLst>
              <a:gd name="T0" fmla="*/ 27 w 34"/>
              <a:gd name="T1" fmla="*/ 50 h 52"/>
              <a:gd name="T2" fmla="*/ 30 w 34"/>
              <a:gd name="T3" fmla="*/ 52 h 52"/>
              <a:gd name="T4" fmla="*/ 31 w 34"/>
              <a:gd name="T5" fmla="*/ 51 h 52"/>
              <a:gd name="T6" fmla="*/ 34 w 34"/>
              <a:gd name="T7" fmla="*/ 48 h 52"/>
              <a:gd name="T8" fmla="*/ 33 w 34"/>
              <a:gd name="T9" fmla="*/ 44 h 52"/>
              <a:gd name="T10" fmla="*/ 34 w 34"/>
              <a:gd name="T11" fmla="*/ 41 h 52"/>
              <a:gd name="T12" fmla="*/ 33 w 34"/>
              <a:gd name="T13" fmla="*/ 36 h 52"/>
              <a:gd name="T14" fmla="*/ 32 w 34"/>
              <a:gd name="T15" fmla="*/ 33 h 52"/>
              <a:gd name="T16" fmla="*/ 30 w 34"/>
              <a:gd name="T17" fmla="*/ 31 h 52"/>
              <a:gd name="T18" fmla="*/ 28 w 34"/>
              <a:gd name="T19" fmla="*/ 30 h 52"/>
              <a:gd name="T20" fmla="*/ 27 w 34"/>
              <a:gd name="T21" fmla="*/ 28 h 52"/>
              <a:gd name="T22" fmla="*/ 24 w 34"/>
              <a:gd name="T23" fmla="*/ 27 h 52"/>
              <a:gd name="T24" fmla="*/ 22 w 34"/>
              <a:gd name="T25" fmla="*/ 26 h 52"/>
              <a:gd name="T26" fmla="*/ 21 w 34"/>
              <a:gd name="T27" fmla="*/ 24 h 52"/>
              <a:gd name="T28" fmla="*/ 20 w 34"/>
              <a:gd name="T29" fmla="*/ 22 h 52"/>
              <a:gd name="T30" fmla="*/ 21 w 34"/>
              <a:gd name="T31" fmla="*/ 18 h 52"/>
              <a:gd name="T32" fmla="*/ 22 w 34"/>
              <a:gd name="T33" fmla="*/ 14 h 52"/>
              <a:gd name="T34" fmla="*/ 25 w 34"/>
              <a:gd name="T35" fmla="*/ 12 h 52"/>
              <a:gd name="T36" fmla="*/ 28 w 34"/>
              <a:gd name="T37" fmla="*/ 12 h 52"/>
              <a:gd name="T38" fmla="*/ 28 w 34"/>
              <a:gd name="T39" fmla="*/ 9 h 52"/>
              <a:gd name="T40" fmla="*/ 29 w 34"/>
              <a:gd name="T41" fmla="*/ 7 h 52"/>
              <a:gd name="T42" fmla="*/ 27 w 34"/>
              <a:gd name="T43" fmla="*/ 6 h 52"/>
              <a:gd name="T44" fmla="*/ 24 w 34"/>
              <a:gd name="T45" fmla="*/ 7 h 52"/>
              <a:gd name="T46" fmla="*/ 21 w 34"/>
              <a:gd name="T47" fmla="*/ 6 h 52"/>
              <a:gd name="T48" fmla="*/ 20 w 34"/>
              <a:gd name="T49" fmla="*/ 3 h 52"/>
              <a:gd name="T50" fmla="*/ 17 w 34"/>
              <a:gd name="T51" fmla="*/ 1 h 52"/>
              <a:gd name="T52" fmla="*/ 15 w 34"/>
              <a:gd name="T53" fmla="*/ 0 h 52"/>
              <a:gd name="T54" fmla="*/ 15 w 34"/>
              <a:gd name="T55" fmla="*/ 4 h 52"/>
              <a:gd name="T56" fmla="*/ 13 w 34"/>
              <a:gd name="T57" fmla="*/ 7 h 52"/>
              <a:gd name="T58" fmla="*/ 9 w 34"/>
              <a:gd name="T59" fmla="*/ 8 h 52"/>
              <a:gd name="T60" fmla="*/ 7 w 34"/>
              <a:gd name="T61" fmla="*/ 12 h 52"/>
              <a:gd name="T62" fmla="*/ 5 w 34"/>
              <a:gd name="T63" fmla="*/ 13 h 52"/>
              <a:gd name="T64" fmla="*/ 3 w 34"/>
              <a:gd name="T65" fmla="*/ 11 h 52"/>
              <a:gd name="T66" fmla="*/ 3 w 34"/>
              <a:gd name="T67" fmla="*/ 9 h 52"/>
              <a:gd name="T68" fmla="*/ 1 w 34"/>
              <a:gd name="T69" fmla="*/ 10 h 52"/>
              <a:gd name="T70" fmla="*/ 0 w 34"/>
              <a:gd name="T71" fmla="*/ 13 h 52"/>
              <a:gd name="T72" fmla="*/ 1 w 34"/>
              <a:gd name="T73" fmla="*/ 16 h 52"/>
              <a:gd name="T74" fmla="*/ 3 w 34"/>
              <a:gd name="T75" fmla="*/ 18 h 52"/>
              <a:gd name="T76" fmla="*/ 6 w 34"/>
              <a:gd name="T77" fmla="*/ 23 h 52"/>
              <a:gd name="T78" fmla="*/ 8 w 34"/>
              <a:gd name="T79" fmla="*/ 26 h 52"/>
              <a:gd name="T80" fmla="*/ 11 w 34"/>
              <a:gd name="T81" fmla="*/ 31 h 52"/>
              <a:gd name="T82" fmla="*/ 14 w 34"/>
              <a:gd name="T83" fmla="*/ 37 h 52"/>
              <a:gd name="T84" fmla="*/ 15 w 34"/>
              <a:gd name="T85" fmla="*/ 41 h 52"/>
              <a:gd name="T86" fmla="*/ 19 w 34"/>
              <a:gd name="T87" fmla="*/ 45 h 52"/>
              <a:gd name="T88" fmla="*/ 22 w 34"/>
              <a:gd name="T89" fmla="*/ 4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" h="52">
                <a:moveTo>
                  <a:pt x="24" y="48"/>
                </a:moveTo>
                <a:cubicBezTo>
                  <a:pt x="25" y="48"/>
                  <a:pt x="25" y="48"/>
                  <a:pt x="26" y="49"/>
                </a:cubicBezTo>
                <a:cubicBezTo>
                  <a:pt x="26" y="49"/>
                  <a:pt x="26" y="49"/>
                  <a:pt x="27" y="50"/>
                </a:cubicBezTo>
                <a:cubicBezTo>
                  <a:pt x="27" y="50"/>
                  <a:pt x="28" y="50"/>
                  <a:pt x="28" y="50"/>
                </a:cubicBezTo>
                <a:cubicBezTo>
                  <a:pt x="28" y="50"/>
                  <a:pt x="28" y="51"/>
                  <a:pt x="28" y="52"/>
                </a:cubicBezTo>
                <a:cubicBezTo>
                  <a:pt x="29" y="52"/>
                  <a:pt x="29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0"/>
                  <a:pt x="31" y="50"/>
                  <a:pt x="32" y="50"/>
                </a:cubicBezTo>
                <a:cubicBezTo>
                  <a:pt x="32" y="50"/>
                  <a:pt x="32" y="49"/>
                  <a:pt x="33" y="49"/>
                </a:cubicBezTo>
                <a:cubicBezTo>
                  <a:pt x="33" y="48"/>
                  <a:pt x="34" y="48"/>
                  <a:pt x="34" y="48"/>
                </a:cubicBezTo>
                <a:cubicBezTo>
                  <a:pt x="34" y="47"/>
                  <a:pt x="34" y="47"/>
                  <a:pt x="34" y="46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3"/>
                  <a:pt x="33" y="43"/>
                  <a:pt x="33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4" y="41"/>
                  <a:pt x="34" y="41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4" y="38"/>
                </a:cubicBezTo>
                <a:cubicBezTo>
                  <a:pt x="34" y="37"/>
                  <a:pt x="33" y="37"/>
                  <a:pt x="33" y="36"/>
                </a:cubicBezTo>
                <a:cubicBezTo>
                  <a:pt x="33" y="36"/>
                  <a:pt x="33" y="36"/>
                  <a:pt x="33" y="35"/>
                </a:cubicBezTo>
                <a:cubicBezTo>
                  <a:pt x="33" y="34"/>
                  <a:pt x="33" y="34"/>
                  <a:pt x="32" y="34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2"/>
                  <a:pt x="32" y="32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30" y="31"/>
                  <a:pt x="30" y="31"/>
                  <a:pt x="29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8" y="31"/>
                  <a:pt x="28" y="31"/>
                  <a:pt x="28" y="30"/>
                </a:cubicBezTo>
                <a:cubicBezTo>
                  <a:pt x="28" y="30"/>
                  <a:pt x="28" y="29"/>
                  <a:pt x="28" y="29"/>
                </a:cubicBezTo>
                <a:cubicBezTo>
                  <a:pt x="28" y="27"/>
                  <a:pt x="28" y="28"/>
                  <a:pt x="28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5"/>
                  <a:pt x="22" y="25"/>
                </a:cubicBezTo>
                <a:cubicBezTo>
                  <a:pt x="22" y="25"/>
                  <a:pt x="22" y="25"/>
                  <a:pt x="21" y="24"/>
                </a:cubicBezTo>
                <a:cubicBezTo>
                  <a:pt x="21" y="24"/>
                  <a:pt x="21" y="24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0"/>
                  <a:pt x="20" y="19"/>
                  <a:pt x="20" y="19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7"/>
                  <a:pt x="22" y="17"/>
                  <a:pt x="22" y="16"/>
                </a:cubicBezTo>
                <a:cubicBezTo>
                  <a:pt x="22" y="16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3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7" y="13"/>
                  <a:pt x="27" y="12"/>
                </a:cubicBezTo>
                <a:cubicBezTo>
                  <a:pt x="27" y="12"/>
                  <a:pt x="27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7" y="11"/>
                  <a:pt x="27" y="10"/>
                </a:cubicBezTo>
                <a:cubicBezTo>
                  <a:pt x="27" y="10"/>
                  <a:pt x="28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6" y="7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7"/>
                  <a:pt x="24" y="7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7"/>
                  <a:pt x="22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5"/>
                  <a:pt x="20" y="4"/>
                  <a:pt x="20" y="4"/>
                </a:cubicBezTo>
                <a:cubicBezTo>
                  <a:pt x="20" y="4"/>
                  <a:pt x="20" y="4"/>
                  <a:pt x="20" y="3"/>
                </a:cubicBezTo>
                <a:cubicBezTo>
                  <a:pt x="20" y="3"/>
                  <a:pt x="19" y="3"/>
                  <a:pt x="18" y="2"/>
                </a:cubicBezTo>
                <a:cubicBezTo>
                  <a:pt x="18" y="2"/>
                  <a:pt x="18" y="2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0"/>
                  <a:pt x="16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"/>
                  <a:pt x="16" y="1"/>
                  <a:pt x="16" y="1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3"/>
                  <a:pt x="15" y="3"/>
                  <a:pt x="15" y="4"/>
                </a:cubicBezTo>
                <a:cubicBezTo>
                  <a:pt x="15" y="4"/>
                  <a:pt x="15" y="5"/>
                  <a:pt x="15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8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7" y="11"/>
                  <a:pt x="7" y="11"/>
                  <a:pt x="7" y="12"/>
                </a:cubicBezTo>
                <a:cubicBezTo>
                  <a:pt x="7" y="12"/>
                  <a:pt x="7" y="13"/>
                  <a:pt x="7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5" y="12"/>
                  <a:pt x="4" y="12"/>
                  <a:pt x="4" y="12"/>
                </a:cubicBezTo>
                <a:cubicBezTo>
                  <a:pt x="3" y="12"/>
                  <a:pt x="3" y="13"/>
                  <a:pt x="3" y="12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0" y="12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3"/>
                  <a:pt x="1" y="14"/>
                </a:cubicBezTo>
                <a:cubicBezTo>
                  <a:pt x="1" y="14"/>
                  <a:pt x="0" y="14"/>
                  <a:pt x="0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1" y="16"/>
                  <a:pt x="0" y="17"/>
                  <a:pt x="1" y="17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3" y="18"/>
                </a:cubicBezTo>
                <a:cubicBezTo>
                  <a:pt x="3" y="19"/>
                  <a:pt x="4" y="18"/>
                  <a:pt x="4" y="19"/>
                </a:cubicBezTo>
                <a:cubicBezTo>
                  <a:pt x="5" y="19"/>
                  <a:pt x="4" y="20"/>
                  <a:pt x="5" y="20"/>
                </a:cubicBezTo>
                <a:cubicBezTo>
                  <a:pt x="5" y="21"/>
                  <a:pt x="5" y="22"/>
                  <a:pt x="6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5"/>
                  <a:pt x="8" y="25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8"/>
                  <a:pt x="9" y="29"/>
                  <a:pt x="10" y="30"/>
                </a:cubicBezTo>
                <a:cubicBezTo>
                  <a:pt x="10" y="30"/>
                  <a:pt x="10" y="31"/>
                  <a:pt x="11" y="31"/>
                </a:cubicBezTo>
                <a:cubicBezTo>
                  <a:pt x="11" y="32"/>
                  <a:pt x="11" y="33"/>
                  <a:pt x="11" y="33"/>
                </a:cubicBezTo>
                <a:cubicBezTo>
                  <a:pt x="12" y="34"/>
                  <a:pt x="12" y="34"/>
                  <a:pt x="13" y="35"/>
                </a:cubicBezTo>
                <a:cubicBezTo>
                  <a:pt x="13" y="36"/>
                  <a:pt x="13" y="36"/>
                  <a:pt x="14" y="37"/>
                </a:cubicBezTo>
                <a:cubicBezTo>
                  <a:pt x="14" y="37"/>
                  <a:pt x="14" y="37"/>
                  <a:pt x="14" y="38"/>
                </a:cubicBezTo>
                <a:cubicBezTo>
                  <a:pt x="14" y="38"/>
                  <a:pt x="15" y="39"/>
                  <a:pt x="15" y="39"/>
                </a:cubicBezTo>
                <a:cubicBezTo>
                  <a:pt x="15" y="40"/>
                  <a:pt x="15" y="40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7" y="43"/>
                  <a:pt x="17" y="43"/>
                  <a:pt x="17" y="43"/>
                </a:cubicBezTo>
                <a:cubicBezTo>
                  <a:pt x="18" y="44"/>
                  <a:pt x="18" y="44"/>
                  <a:pt x="19" y="45"/>
                </a:cubicBezTo>
                <a:cubicBezTo>
                  <a:pt x="19" y="45"/>
                  <a:pt x="19" y="45"/>
                  <a:pt x="20" y="46"/>
                </a:cubicBezTo>
                <a:cubicBezTo>
                  <a:pt x="20" y="46"/>
                  <a:pt x="21" y="46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7"/>
                  <a:pt x="23" y="48"/>
                  <a:pt x="24" y="4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7" name="Freeform 448">
            <a:extLst>
              <a:ext uri="{FF2B5EF4-FFF2-40B4-BE49-F238E27FC236}">
                <a16:creationId xmlns:a16="http://schemas.microsoft.com/office/drawing/2014/main" id="{8C2DB2D5-C22F-FB4D-8642-2BD7BD0312ED}"/>
              </a:ext>
            </a:extLst>
          </p:cNvPr>
          <p:cNvSpPr>
            <a:spLocks/>
          </p:cNvSpPr>
          <p:nvPr/>
        </p:nvSpPr>
        <p:spPr bwMode="auto">
          <a:xfrm>
            <a:off x="3585575" y="5124334"/>
            <a:ext cx="271995" cy="301857"/>
          </a:xfrm>
          <a:custGeom>
            <a:avLst/>
            <a:gdLst>
              <a:gd name="T0" fmla="*/ 1 w 21"/>
              <a:gd name="T1" fmla="*/ 3 h 24"/>
              <a:gd name="T2" fmla="*/ 0 w 21"/>
              <a:gd name="T3" fmla="*/ 7 h 24"/>
              <a:gd name="T4" fmla="*/ 0 w 21"/>
              <a:gd name="T5" fmla="*/ 9 h 24"/>
              <a:gd name="T6" fmla="*/ 0 w 21"/>
              <a:gd name="T7" fmla="*/ 10 h 24"/>
              <a:gd name="T8" fmla="*/ 1 w 21"/>
              <a:gd name="T9" fmla="*/ 11 h 24"/>
              <a:gd name="T10" fmla="*/ 6 w 21"/>
              <a:gd name="T11" fmla="*/ 13 h 24"/>
              <a:gd name="T12" fmla="*/ 8 w 21"/>
              <a:gd name="T13" fmla="*/ 15 h 24"/>
              <a:gd name="T14" fmla="*/ 11 w 21"/>
              <a:gd name="T15" fmla="*/ 16 h 24"/>
              <a:gd name="T16" fmla="*/ 13 w 21"/>
              <a:gd name="T17" fmla="*/ 17 h 24"/>
              <a:gd name="T18" fmla="*/ 13 w 21"/>
              <a:gd name="T19" fmla="*/ 19 h 24"/>
              <a:gd name="T20" fmla="*/ 13 w 21"/>
              <a:gd name="T21" fmla="*/ 22 h 24"/>
              <a:gd name="T22" fmla="*/ 12 w 21"/>
              <a:gd name="T23" fmla="*/ 23 h 24"/>
              <a:gd name="T24" fmla="*/ 12 w 21"/>
              <a:gd name="T25" fmla="*/ 24 h 24"/>
              <a:gd name="T26" fmla="*/ 14 w 21"/>
              <a:gd name="T27" fmla="*/ 24 h 24"/>
              <a:gd name="T28" fmla="*/ 16 w 21"/>
              <a:gd name="T29" fmla="*/ 24 h 24"/>
              <a:gd name="T30" fmla="*/ 19 w 21"/>
              <a:gd name="T31" fmla="*/ 23 h 24"/>
              <a:gd name="T32" fmla="*/ 21 w 21"/>
              <a:gd name="T33" fmla="*/ 22 h 24"/>
              <a:gd name="T34" fmla="*/ 21 w 21"/>
              <a:gd name="T35" fmla="*/ 19 h 24"/>
              <a:gd name="T36" fmla="*/ 21 w 21"/>
              <a:gd name="T37" fmla="*/ 17 h 24"/>
              <a:gd name="T38" fmla="*/ 21 w 21"/>
              <a:gd name="T39" fmla="*/ 15 h 24"/>
              <a:gd name="T40" fmla="*/ 20 w 21"/>
              <a:gd name="T41" fmla="*/ 13 h 24"/>
              <a:gd name="T42" fmla="*/ 18 w 21"/>
              <a:gd name="T43" fmla="*/ 13 h 24"/>
              <a:gd name="T44" fmla="*/ 18 w 21"/>
              <a:gd name="T45" fmla="*/ 10 h 24"/>
              <a:gd name="T46" fmla="*/ 16 w 21"/>
              <a:gd name="T47" fmla="*/ 9 h 24"/>
              <a:gd name="T48" fmla="*/ 14 w 21"/>
              <a:gd name="T49" fmla="*/ 8 h 24"/>
              <a:gd name="T50" fmla="*/ 12 w 21"/>
              <a:gd name="T51" fmla="*/ 8 h 24"/>
              <a:gd name="T52" fmla="*/ 11 w 21"/>
              <a:gd name="T53" fmla="*/ 7 h 24"/>
              <a:gd name="T54" fmla="*/ 11 w 21"/>
              <a:gd name="T55" fmla="*/ 5 h 24"/>
              <a:gd name="T56" fmla="*/ 11 w 21"/>
              <a:gd name="T57" fmla="*/ 2 h 24"/>
              <a:gd name="T58" fmla="*/ 8 w 21"/>
              <a:gd name="T59" fmla="*/ 1 h 24"/>
              <a:gd name="T60" fmla="*/ 5 w 21"/>
              <a:gd name="T61" fmla="*/ 1 h 24"/>
              <a:gd name="T62" fmla="*/ 2 w 21"/>
              <a:gd name="T6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" h="24">
                <a:moveTo>
                  <a:pt x="2" y="2"/>
                </a:moveTo>
                <a:cubicBezTo>
                  <a:pt x="1" y="2"/>
                  <a:pt x="1" y="2"/>
                  <a:pt x="1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2"/>
                  <a:pt x="3" y="11"/>
                  <a:pt x="5" y="12"/>
                </a:cubicBezTo>
                <a:cubicBezTo>
                  <a:pt x="5" y="13"/>
                  <a:pt x="5" y="13"/>
                  <a:pt x="6" y="13"/>
                </a:cubicBezTo>
                <a:cubicBezTo>
                  <a:pt x="6" y="14"/>
                  <a:pt x="7" y="14"/>
                  <a:pt x="7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6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4" y="18"/>
                  <a:pt x="13" y="18"/>
                </a:cubicBezTo>
                <a:cubicBezTo>
                  <a:pt x="13" y="18"/>
                  <a:pt x="13" y="19"/>
                  <a:pt x="13" y="19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3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3" y="24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5" y="24"/>
                  <a:pt x="15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4"/>
                  <a:pt x="18" y="24"/>
                  <a:pt x="19" y="23"/>
                </a:cubicBezTo>
                <a:cubicBezTo>
                  <a:pt x="19" y="23"/>
                  <a:pt x="19" y="23"/>
                  <a:pt x="20" y="23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1"/>
                  <a:pt x="21" y="21"/>
                  <a:pt x="21" y="20"/>
                </a:cubicBezTo>
                <a:cubicBezTo>
                  <a:pt x="21" y="20"/>
                  <a:pt x="21" y="20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8"/>
                  <a:pt x="21" y="18"/>
                  <a:pt x="21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1" y="16"/>
                  <a:pt x="21" y="15"/>
                  <a:pt x="21" y="15"/>
                </a:cubicBezTo>
                <a:cubicBezTo>
                  <a:pt x="21" y="14"/>
                  <a:pt x="21" y="14"/>
                  <a:pt x="21" y="13"/>
                </a:cubicBezTo>
                <a:cubicBezTo>
                  <a:pt x="21" y="13"/>
                  <a:pt x="20" y="13"/>
                  <a:pt x="20" y="13"/>
                </a:cubicBezTo>
                <a:cubicBezTo>
                  <a:pt x="20" y="13"/>
                  <a:pt x="19" y="14"/>
                  <a:pt x="19" y="14"/>
                </a:cubicBezTo>
                <a:cubicBezTo>
                  <a:pt x="19" y="14"/>
                  <a:pt x="18" y="14"/>
                  <a:pt x="18" y="13"/>
                </a:cubicBezTo>
                <a:cubicBezTo>
                  <a:pt x="17" y="13"/>
                  <a:pt x="18" y="12"/>
                  <a:pt x="18" y="12"/>
                </a:cubicBezTo>
                <a:cubicBezTo>
                  <a:pt x="18" y="11"/>
                  <a:pt x="18" y="11"/>
                  <a:pt x="18" y="10"/>
                </a:cubicBezTo>
                <a:cubicBezTo>
                  <a:pt x="18" y="10"/>
                  <a:pt x="18" y="9"/>
                  <a:pt x="17" y="9"/>
                </a:cubicBezTo>
                <a:cubicBezTo>
                  <a:pt x="17" y="8"/>
                  <a:pt x="17" y="9"/>
                  <a:pt x="16" y="9"/>
                </a:cubicBezTo>
                <a:cubicBezTo>
                  <a:pt x="16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2" y="8"/>
                  <a:pt x="12" y="9"/>
                  <a:pt x="12" y="8"/>
                </a:cubicBezTo>
                <a:cubicBezTo>
                  <a:pt x="11" y="8"/>
                  <a:pt x="12" y="8"/>
                  <a:pt x="12" y="7"/>
                </a:cubicBezTo>
                <a:cubicBezTo>
                  <a:pt x="12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1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8" name="Freeform 449">
            <a:extLst>
              <a:ext uri="{FF2B5EF4-FFF2-40B4-BE49-F238E27FC236}">
                <a16:creationId xmlns:a16="http://schemas.microsoft.com/office/drawing/2014/main" id="{34B8064E-1234-8749-87A0-91B6FE51142A}"/>
              </a:ext>
            </a:extLst>
          </p:cNvPr>
          <p:cNvSpPr>
            <a:spLocks/>
          </p:cNvSpPr>
          <p:nvPr/>
        </p:nvSpPr>
        <p:spPr bwMode="auto">
          <a:xfrm>
            <a:off x="3897513" y="6283611"/>
            <a:ext cx="24727" cy="25926"/>
          </a:xfrm>
          <a:custGeom>
            <a:avLst/>
            <a:gdLst>
              <a:gd name="T0" fmla="*/ 1 w 2"/>
              <a:gd name="T1" fmla="*/ 2 h 2"/>
              <a:gd name="T2" fmla="*/ 1 w 2"/>
              <a:gd name="T3" fmla="*/ 2 h 2"/>
              <a:gd name="T4" fmla="*/ 2 w 2"/>
              <a:gd name="T5" fmla="*/ 1 h 2"/>
              <a:gd name="T6" fmla="*/ 2 w 2"/>
              <a:gd name="T7" fmla="*/ 1 h 2"/>
              <a:gd name="T8" fmla="*/ 2 w 2"/>
              <a:gd name="T9" fmla="*/ 0 h 2"/>
              <a:gd name="T10" fmla="*/ 1 w 2"/>
              <a:gd name="T11" fmla="*/ 0 h 2"/>
              <a:gd name="T12" fmla="*/ 0 w 2"/>
              <a:gd name="T13" fmla="*/ 1 h 2"/>
              <a:gd name="T14" fmla="*/ 1 w 2"/>
              <a:gd name="T15" fmla="*/ 1 h 2"/>
              <a:gd name="T16" fmla="*/ 0 w 2"/>
              <a:gd name="T17" fmla="*/ 2 h 2"/>
              <a:gd name="T18" fmla="*/ 1 w 2"/>
              <a:gd name="T1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9" name="Freeform 450">
            <a:extLst>
              <a:ext uri="{FF2B5EF4-FFF2-40B4-BE49-F238E27FC236}">
                <a16:creationId xmlns:a16="http://schemas.microsoft.com/office/drawing/2014/main" id="{25B2F38C-E257-1A45-891E-87FC7D799775}"/>
              </a:ext>
            </a:extLst>
          </p:cNvPr>
          <p:cNvSpPr>
            <a:spLocks/>
          </p:cNvSpPr>
          <p:nvPr/>
        </p:nvSpPr>
        <p:spPr bwMode="auto">
          <a:xfrm>
            <a:off x="3922240" y="6283611"/>
            <a:ext cx="39944" cy="25926"/>
          </a:xfrm>
          <a:custGeom>
            <a:avLst/>
            <a:gdLst>
              <a:gd name="T0" fmla="*/ 1 w 3"/>
              <a:gd name="T1" fmla="*/ 2 h 2"/>
              <a:gd name="T2" fmla="*/ 2 w 3"/>
              <a:gd name="T3" fmla="*/ 2 h 2"/>
              <a:gd name="T4" fmla="*/ 2 w 3"/>
              <a:gd name="T5" fmla="*/ 1 h 2"/>
              <a:gd name="T6" fmla="*/ 3 w 3"/>
              <a:gd name="T7" fmla="*/ 1 h 2"/>
              <a:gd name="T8" fmla="*/ 3 w 3"/>
              <a:gd name="T9" fmla="*/ 1 h 2"/>
              <a:gd name="T10" fmla="*/ 3 w 3"/>
              <a:gd name="T11" fmla="*/ 1 h 2"/>
              <a:gd name="T12" fmla="*/ 2 w 3"/>
              <a:gd name="T13" fmla="*/ 1 h 2"/>
              <a:gd name="T14" fmla="*/ 1 w 3"/>
              <a:gd name="T15" fmla="*/ 1 h 2"/>
              <a:gd name="T16" fmla="*/ 1 w 3"/>
              <a:gd name="T17" fmla="*/ 2 h 2"/>
              <a:gd name="T18" fmla="*/ 1 w 3"/>
              <a:gd name="T1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0" name="Freeform 451">
            <a:extLst>
              <a:ext uri="{FF2B5EF4-FFF2-40B4-BE49-F238E27FC236}">
                <a16:creationId xmlns:a16="http://schemas.microsoft.com/office/drawing/2014/main" id="{C19F9EE5-A44B-9648-AA5E-2ECD7061E801}"/>
              </a:ext>
            </a:extLst>
          </p:cNvPr>
          <p:cNvSpPr>
            <a:spLocks/>
          </p:cNvSpPr>
          <p:nvPr/>
        </p:nvSpPr>
        <p:spPr bwMode="auto">
          <a:xfrm>
            <a:off x="5164285" y="3118746"/>
            <a:ext cx="388020" cy="303708"/>
          </a:xfrm>
          <a:custGeom>
            <a:avLst/>
            <a:gdLst>
              <a:gd name="T0" fmla="*/ 12 w 30"/>
              <a:gd name="T1" fmla="*/ 24 h 24"/>
              <a:gd name="T2" fmla="*/ 12 w 30"/>
              <a:gd name="T3" fmla="*/ 21 h 24"/>
              <a:gd name="T4" fmla="*/ 14 w 30"/>
              <a:gd name="T5" fmla="*/ 20 h 24"/>
              <a:gd name="T6" fmla="*/ 16 w 30"/>
              <a:gd name="T7" fmla="*/ 19 h 24"/>
              <a:gd name="T8" fmla="*/ 19 w 30"/>
              <a:gd name="T9" fmla="*/ 18 h 24"/>
              <a:gd name="T10" fmla="*/ 21 w 30"/>
              <a:gd name="T11" fmla="*/ 16 h 24"/>
              <a:gd name="T12" fmla="*/ 23 w 30"/>
              <a:gd name="T13" fmla="*/ 16 h 24"/>
              <a:gd name="T14" fmla="*/ 24 w 30"/>
              <a:gd name="T15" fmla="*/ 14 h 24"/>
              <a:gd name="T16" fmla="*/ 27 w 30"/>
              <a:gd name="T17" fmla="*/ 12 h 24"/>
              <a:gd name="T18" fmla="*/ 29 w 30"/>
              <a:gd name="T19" fmla="*/ 12 h 24"/>
              <a:gd name="T20" fmla="*/ 30 w 30"/>
              <a:gd name="T21" fmla="*/ 10 h 24"/>
              <a:gd name="T22" fmla="*/ 29 w 30"/>
              <a:gd name="T23" fmla="*/ 8 h 24"/>
              <a:gd name="T24" fmla="*/ 29 w 30"/>
              <a:gd name="T25" fmla="*/ 6 h 24"/>
              <a:gd name="T26" fmla="*/ 28 w 30"/>
              <a:gd name="T27" fmla="*/ 3 h 24"/>
              <a:gd name="T28" fmla="*/ 28 w 30"/>
              <a:gd name="T29" fmla="*/ 2 h 24"/>
              <a:gd name="T30" fmla="*/ 26 w 30"/>
              <a:gd name="T31" fmla="*/ 2 h 24"/>
              <a:gd name="T32" fmla="*/ 23 w 30"/>
              <a:gd name="T33" fmla="*/ 2 h 24"/>
              <a:gd name="T34" fmla="*/ 21 w 30"/>
              <a:gd name="T35" fmla="*/ 1 h 24"/>
              <a:gd name="T36" fmla="*/ 19 w 30"/>
              <a:gd name="T37" fmla="*/ 0 h 24"/>
              <a:gd name="T38" fmla="*/ 18 w 30"/>
              <a:gd name="T39" fmla="*/ 2 h 24"/>
              <a:gd name="T40" fmla="*/ 16 w 30"/>
              <a:gd name="T41" fmla="*/ 5 h 24"/>
              <a:gd name="T42" fmla="*/ 15 w 30"/>
              <a:gd name="T43" fmla="*/ 6 h 24"/>
              <a:gd name="T44" fmla="*/ 12 w 30"/>
              <a:gd name="T45" fmla="*/ 8 h 24"/>
              <a:gd name="T46" fmla="*/ 9 w 30"/>
              <a:gd name="T47" fmla="*/ 9 h 24"/>
              <a:gd name="T48" fmla="*/ 9 w 30"/>
              <a:gd name="T49" fmla="*/ 12 h 24"/>
              <a:gd name="T50" fmla="*/ 8 w 30"/>
              <a:gd name="T51" fmla="*/ 13 h 24"/>
              <a:gd name="T52" fmla="*/ 9 w 30"/>
              <a:gd name="T53" fmla="*/ 15 h 24"/>
              <a:gd name="T54" fmla="*/ 9 w 30"/>
              <a:gd name="T55" fmla="*/ 17 h 24"/>
              <a:gd name="T56" fmla="*/ 7 w 30"/>
              <a:gd name="T57" fmla="*/ 20 h 24"/>
              <a:gd name="T58" fmla="*/ 5 w 30"/>
              <a:gd name="T59" fmla="*/ 21 h 24"/>
              <a:gd name="T60" fmla="*/ 3 w 30"/>
              <a:gd name="T61" fmla="*/ 22 h 24"/>
              <a:gd name="T62" fmla="*/ 1 w 30"/>
              <a:gd name="T63" fmla="*/ 23 h 24"/>
              <a:gd name="T64" fmla="*/ 0 w 30"/>
              <a:gd name="T6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" h="24">
                <a:moveTo>
                  <a:pt x="11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0"/>
                  <a:pt x="13" y="20"/>
                </a:cubicBezTo>
                <a:cubicBezTo>
                  <a:pt x="13" y="20"/>
                  <a:pt x="14" y="20"/>
                  <a:pt x="14" y="20"/>
                </a:cubicBezTo>
                <a:cubicBezTo>
                  <a:pt x="14" y="20"/>
                  <a:pt x="14" y="20"/>
                  <a:pt x="15" y="19"/>
                </a:cubicBezTo>
                <a:cubicBezTo>
                  <a:pt x="15" y="19"/>
                  <a:pt x="16" y="19"/>
                  <a:pt x="16" y="19"/>
                </a:cubicBezTo>
                <a:cubicBezTo>
                  <a:pt x="17" y="18"/>
                  <a:pt x="17" y="18"/>
                  <a:pt x="18" y="18"/>
                </a:cubicBezTo>
                <a:cubicBezTo>
                  <a:pt x="18" y="18"/>
                  <a:pt x="18" y="18"/>
                  <a:pt x="19" y="18"/>
                </a:cubicBezTo>
                <a:cubicBezTo>
                  <a:pt x="19" y="18"/>
                  <a:pt x="20" y="17"/>
                  <a:pt x="20" y="17"/>
                </a:cubicBezTo>
                <a:cubicBezTo>
                  <a:pt x="21" y="17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5" y="16"/>
                  <a:pt x="25" y="15"/>
                </a:cubicBezTo>
                <a:cubicBezTo>
                  <a:pt x="25" y="15"/>
                  <a:pt x="24" y="14"/>
                  <a:pt x="24" y="14"/>
                </a:cubicBezTo>
                <a:cubicBezTo>
                  <a:pt x="24" y="13"/>
                  <a:pt x="25" y="13"/>
                  <a:pt x="25" y="12"/>
                </a:cubicBezTo>
                <a:cubicBezTo>
                  <a:pt x="25" y="12"/>
                  <a:pt x="26" y="12"/>
                  <a:pt x="27" y="12"/>
                </a:cubicBezTo>
                <a:cubicBezTo>
                  <a:pt x="27" y="11"/>
                  <a:pt x="28" y="11"/>
                  <a:pt x="28" y="12"/>
                </a:cubicBezTo>
                <a:cubicBezTo>
                  <a:pt x="28" y="12"/>
                  <a:pt x="29" y="12"/>
                  <a:pt x="29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30" y="11"/>
                  <a:pt x="30" y="11"/>
                  <a:pt x="30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7"/>
                  <a:pt x="29" y="7"/>
                </a:cubicBezTo>
                <a:cubicBezTo>
                  <a:pt x="29" y="7"/>
                  <a:pt x="29" y="6"/>
                  <a:pt x="29" y="6"/>
                </a:cubicBezTo>
                <a:cubicBezTo>
                  <a:pt x="29" y="6"/>
                  <a:pt x="29" y="5"/>
                  <a:pt x="29" y="5"/>
                </a:cubicBezTo>
                <a:cubicBezTo>
                  <a:pt x="29" y="4"/>
                  <a:pt x="29" y="4"/>
                  <a:pt x="28" y="3"/>
                </a:cubicBezTo>
                <a:cubicBezTo>
                  <a:pt x="28" y="3"/>
                  <a:pt x="28" y="3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7" y="2"/>
                  <a:pt x="27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3" y="2"/>
                  <a:pt x="22" y="2"/>
                </a:cubicBezTo>
                <a:cubicBezTo>
                  <a:pt x="21" y="2"/>
                  <a:pt x="21" y="2"/>
                  <a:pt x="21" y="1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4"/>
                  <a:pt x="17" y="4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7"/>
                  <a:pt x="13" y="7"/>
                  <a:pt x="12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8"/>
                  <a:pt x="9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9" y="15"/>
                  <a:pt x="9" y="15"/>
                  <a:pt x="9" y="16"/>
                </a:cubicBezTo>
                <a:cubicBezTo>
                  <a:pt x="9" y="16"/>
                  <a:pt x="9" y="17"/>
                  <a:pt x="9" y="17"/>
                </a:cubicBezTo>
                <a:cubicBezTo>
                  <a:pt x="9" y="18"/>
                  <a:pt x="8" y="18"/>
                  <a:pt x="8" y="18"/>
                </a:cubicBezTo>
                <a:cubicBezTo>
                  <a:pt x="8" y="19"/>
                  <a:pt x="8" y="19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6" y="21"/>
                  <a:pt x="6" y="21"/>
                  <a:pt x="5" y="21"/>
                </a:cubicBezTo>
                <a:cubicBezTo>
                  <a:pt x="5" y="21"/>
                  <a:pt x="5" y="22"/>
                  <a:pt x="5" y="22"/>
                </a:cubicBezTo>
                <a:cubicBezTo>
                  <a:pt x="4" y="22"/>
                  <a:pt x="4" y="22"/>
                  <a:pt x="3" y="22"/>
                </a:cubicBezTo>
                <a:cubicBezTo>
                  <a:pt x="3" y="22"/>
                  <a:pt x="3" y="22"/>
                  <a:pt x="2" y="22"/>
                </a:cubicBezTo>
                <a:cubicBezTo>
                  <a:pt x="2" y="23"/>
                  <a:pt x="1" y="23"/>
                  <a:pt x="1" y="23"/>
                </a:cubicBezTo>
                <a:cubicBezTo>
                  <a:pt x="1" y="23"/>
                  <a:pt x="1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1" y="24"/>
                  <a:pt x="11" y="24"/>
                  <a:pt x="11" y="2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1" name="Freeform 452">
            <a:extLst>
              <a:ext uri="{FF2B5EF4-FFF2-40B4-BE49-F238E27FC236}">
                <a16:creationId xmlns:a16="http://schemas.microsoft.com/office/drawing/2014/main" id="{B0B704BC-139D-B249-A5F8-B558C8AE9A9A}"/>
              </a:ext>
            </a:extLst>
          </p:cNvPr>
          <p:cNvSpPr>
            <a:spLocks/>
          </p:cNvSpPr>
          <p:nvPr/>
        </p:nvSpPr>
        <p:spPr bwMode="auto">
          <a:xfrm>
            <a:off x="6665011" y="3220600"/>
            <a:ext cx="38041" cy="138892"/>
          </a:xfrm>
          <a:custGeom>
            <a:avLst/>
            <a:gdLst>
              <a:gd name="T0" fmla="*/ 0 w 3"/>
              <a:gd name="T1" fmla="*/ 6 h 11"/>
              <a:gd name="T2" fmla="*/ 1 w 3"/>
              <a:gd name="T3" fmla="*/ 7 h 11"/>
              <a:gd name="T4" fmla="*/ 1 w 3"/>
              <a:gd name="T5" fmla="*/ 8 h 11"/>
              <a:gd name="T6" fmla="*/ 2 w 3"/>
              <a:gd name="T7" fmla="*/ 9 h 11"/>
              <a:gd name="T8" fmla="*/ 2 w 3"/>
              <a:gd name="T9" fmla="*/ 10 h 11"/>
              <a:gd name="T10" fmla="*/ 2 w 3"/>
              <a:gd name="T11" fmla="*/ 11 h 11"/>
              <a:gd name="T12" fmla="*/ 2 w 3"/>
              <a:gd name="T13" fmla="*/ 11 h 11"/>
              <a:gd name="T14" fmla="*/ 2 w 3"/>
              <a:gd name="T15" fmla="*/ 9 h 11"/>
              <a:gd name="T16" fmla="*/ 3 w 3"/>
              <a:gd name="T17" fmla="*/ 7 h 11"/>
              <a:gd name="T18" fmla="*/ 3 w 3"/>
              <a:gd name="T19" fmla="*/ 5 h 11"/>
              <a:gd name="T20" fmla="*/ 2 w 3"/>
              <a:gd name="T21" fmla="*/ 3 h 11"/>
              <a:gd name="T22" fmla="*/ 3 w 3"/>
              <a:gd name="T23" fmla="*/ 2 h 11"/>
              <a:gd name="T24" fmla="*/ 3 w 3"/>
              <a:gd name="T25" fmla="*/ 1 h 11"/>
              <a:gd name="T26" fmla="*/ 3 w 3"/>
              <a:gd name="T27" fmla="*/ 1 h 11"/>
              <a:gd name="T28" fmla="*/ 3 w 3"/>
              <a:gd name="T29" fmla="*/ 1 h 11"/>
              <a:gd name="T30" fmla="*/ 2 w 3"/>
              <a:gd name="T31" fmla="*/ 0 h 11"/>
              <a:gd name="T32" fmla="*/ 2 w 3"/>
              <a:gd name="T33" fmla="*/ 0 h 11"/>
              <a:gd name="T34" fmla="*/ 1 w 3"/>
              <a:gd name="T35" fmla="*/ 1 h 11"/>
              <a:gd name="T36" fmla="*/ 1 w 3"/>
              <a:gd name="T37" fmla="*/ 3 h 11"/>
              <a:gd name="T38" fmla="*/ 0 w 3"/>
              <a:gd name="T39" fmla="*/ 4 h 11"/>
              <a:gd name="T40" fmla="*/ 0 w 3"/>
              <a:gd name="T41" fmla="*/ 5 h 11"/>
              <a:gd name="T42" fmla="*/ 0 w 3"/>
              <a:gd name="T43" fmla="*/ 6 h 11"/>
              <a:gd name="T44" fmla="*/ 0 w 3"/>
              <a:gd name="T45" fmla="*/ 6 h 11"/>
              <a:gd name="T46" fmla="*/ 0 w 3"/>
              <a:gd name="T4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11">
                <a:moveTo>
                  <a:pt x="0" y="6"/>
                </a:move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2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9"/>
                  <a:pt x="2" y="9"/>
                </a:cubicBezTo>
                <a:cubicBezTo>
                  <a:pt x="3" y="8"/>
                  <a:pt x="3" y="8"/>
                  <a:pt x="3" y="7"/>
                </a:cubicBezTo>
                <a:cubicBezTo>
                  <a:pt x="3" y="6"/>
                  <a:pt x="3" y="6"/>
                  <a:pt x="3" y="5"/>
                </a:cubicBezTo>
                <a:cubicBezTo>
                  <a:pt x="3" y="5"/>
                  <a:pt x="2" y="4"/>
                  <a:pt x="2" y="3"/>
                </a:cubicBezTo>
                <a:cubicBezTo>
                  <a:pt x="2" y="3"/>
                  <a:pt x="2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2" name="Freeform 453">
            <a:extLst>
              <a:ext uri="{FF2B5EF4-FFF2-40B4-BE49-F238E27FC236}">
                <a16:creationId xmlns:a16="http://schemas.microsoft.com/office/drawing/2014/main" id="{4E3BFB4F-2761-0846-8545-122103E6695E}"/>
              </a:ext>
            </a:extLst>
          </p:cNvPr>
          <p:cNvSpPr>
            <a:spLocks/>
          </p:cNvSpPr>
          <p:nvPr/>
        </p:nvSpPr>
        <p:spPr bwMode="auto">
          <a:xfrm>
            <a:off x="7247041" y="3509493"/>
            <a:ext cx="258680" cy="316672"/>
          </a:xfrm>
          <a:custGeom>
            <a:avLst/>
            <a:gdLst>
              <a:gd name="T0" fmla="*/ 17 w 20"/>
              <a:gd name="T1" fmla="*/ 14 h 25"/>
              <a:gd name="T2" fmla="*/ 18 w 20"/>
              <a:gd name="T3" fmla="*/ 13 h 25"/>
              <a:gd name="T4" fmla="*/ 18 w 20"/>
              <a:gd name="T5" fmla="*/ 12 h 25"/>
              <a:gd name="T6" fmla="*/ 19 w 20"/>
              <a:gd name="T7" fmla="*/ 12 h 25"/>
              <a:gd name="T8" fmla="*/ 19 w 20"/>
              <a:gd name="T9" fmla="*/ 11 h 25"/>
              <a:gd name="T10" fmla="*/ 20 w 20"/>
              <a:gd name="T11" fmla="*/ 10 h 25"/>
              <a:gd name="T12" fmla="*/ 20 w 20"/>
              <a:gd name="T13" fmla="*/ 9 h 25"/>
              <a:gd name="T14" fmla="*/ 20 w 20"/>
              <a:gd name="T15" fmla="*/ 8 h 25"/>
              <a:gd name="T16" fmla="*/ 19 w 20"/>
              <a:gd name="T17" fmla="*/ 8 h 25"/>
              <a:gd name="T18" fmla="*/ 19 w 20"/>
              <a:gd name="T19" fmla="*/ 7 h 25"/>
              <a:gd name="T20" fmla="*/ 18 w 20"/>
              <a:gd name="T21" fmla="*/ 7 h 25"/>
              <a:gd name="T22" fmla="*/ 18 w 20"/>
              <a:gd name="T23" fmla="*/ 6 h 25"/>
              <a:gd name="T24" fmla="*/ 17 w 20"/>
              <a:gd name="T25" fmla="*/ 5 h 25"/>
              <a:gd name="T26" fmla="*/ 16 w 20"/>
              <a:gd name="T27" fmla="*/ 5 h 25"/>
              <a:gd name="T28" fmla="*/ 15 w 20"/>
              <a:gd name="T29" fmla="*/ 5 h 25"/>
              <a:gd name="T30" fmla="*/ 14 w 20"/>
              <a:gd name="T31" fmla="*/ 5 h 25"/>
              <a:gd name="T32" fmla="*/ 14 w 20"/>
              <a:gd name="T33" fmla="*/ 4 h 25"/>
              <a:gd name="T34" fmla="*/ 13 w 20"/>
              <a:gd name="T35" fmla="*/ 3 h 25"/>
              <a:gd name="T36" fmla="*/ 12 w 20"/>
              <a:gd name="T37" fmla="*/ 3 h 25"/>
              <a:gd name="T38" fmla="*/ 11 w 20"/>
              <a:gd name="T39" fmla="*/ 2 h 25"/>
              <a:gd name="T40" fmla="*/ 11 w 20"/>
              <a:gd name="T41" fmla="*/ 2 h 25"/>
              <a:gd name="T42" fmla="*/ 11 w 20"/>
              <a:gd name="T43" fmla="*/ 1 h 25"/>
              <a:gd name="T44" fmla="*/ 11 w 20"/>
              <a:gd name="T45" fmla="*/ 0 h 25"/>
              <a:gd name="T46" fmla="*/ 10 w 20"/>
              <a:gd name="T47" fmla="*/ 0 h 25"/>
              <a:gd name="T48" fmla="*/ 9 w 20"/>
              <a:gd name="T49" fmla="*/ 1 h 25"/>
              <a:gd name="T50" fmla="*/ 9 w 20"/>
              <a:gd name="T51" fmla="*/ 3 h 25"/>
              <a:gd name="T52" fmla="*/ 8 w 20"/>
              <a:gd name="T53" fmla="*/ 5 h 25"/>
              <a:gd name="T54" fmla="*/ 8 w 20"/>
              <a:gd name="T55" fmla="*/ 7 h 25"/>
              <a:gd name="T56" fmla="*/ 8 w 20"/>
              <a:gd name="T57" fmla="*/ 8 h 25"/>
              <a:gd name="T58" fmla="*/ 8 w 20"/>
              <a:gd name="T59" fmla="*/ 10 h 25"/>
              <a:gd name="T60" fmla="*/ 7 w 20"/>
              <a:gd name="T61" fmla="*/ 12 h 25"/>
              <a:gd name="T62" fmla="*/ 6 w 20"/>
              <a:gd name="T63" fmla="*/ 14 h 25"/>
              <a:gd name="T64" fmla="*/ 5 w 20"/>
              <a:gd name="T65" fmla="*/ 16 h 25"/>
              <a:gd name="T66" fmla="*/ 1 w 20"/>
              <a:gd name="T67" fmla="*/ 18 h 25"/>
              <a:gd name="T68" fmla="*/ 0 w 20"/>
              <a:gd name="T69" fmla="*/ 18 h 25"/>
              <a:gd name="T70" fmla="*/ 0 w 20"/>
              <a:gd name="T71" fmla="*/ 18 h 25"/>
              <a:gd name="T72" fmla="*/ 1 w 20"/>
              <a:gd name="T73" fmla="*/ 20 h 25"/>
              <a:gd name="T74" fmla="*/ 2 w 20"/>
              <a:gd name="T75" fmla="*/ 22 h 25"/>
              <a:gd name="T76" fmla="*/ 4 w 20"/>
              <a:gd name="T77" fmla="*/ 25 h 25"/>
              <a:gd name="T78" fmla="*/ 5 w 20"/>
              <a:gd name="T79" fmla="*/ 25 h 25"/>
              <a:gd name="T80" fmla="*/ 6 w 20"/>
              <a:gd name="T81" fmla="*/ 24 h 25"/>
              <a:gd name="T82" fmla="*/ 7 w 20"/>
              <a:gd name="T83" fmla="*/ 24 h 25"/>
              <a:gd name="T84" fmla="*/ 8 w 20"/>
              <a:gd name="T85" fmla="*/ 24 h 25"/>
              <a:gd name="T86" fmla="*/ 9 w 20"/>
              <a:gd name="T87" fmla="*/ 24 h 25"/>
              <a:gd name="T88" fmla="*/ 10 w 20"/>
              <a:gd name="T89" fmla="*/ 24 h 25"/>
              <a:gd name="T90" fmla="*/ 11 w 20"/>
              <a:gd name="T91" fmla="*/ 23 h 25"/>
              <a:gd name="T92" fmla="*/ 10 w 20"/>
              <a:gd name="T93" fmla="*/ 23 h 25"/>
              <a:gd name="T94" fmla="*/ 10 w 20"/>
              <a:gd name="T95" fmla="*/ 22 h 25"/>
              <a:gd name="T96" fmla="*/ 11 w 20"/>
              <a:gd name="T97" fmla="*/ 21 h 25"/>
              <a:gd name="T98" fmla="*/ 13 w 20"/>
              <a:gd name="T99" fmla="*/ 21 h 25"/>
              <a:gd name="T100" fmla="*/ 13 w 20"/>
              <a:gd name="T101" fmla="*/ 21 h 25"/>
              <a:gd name="T102" fmla="*/ 13 w 20"/>
              <a:gd name="T103" fmla="*/ 20 h 25"/>
              <a:gd name="T104" fmla="*/ 14 w 20"/>
              <a:gd name="T105" fmla="*/ 19 h 25"/>
              <a:gd name="T106" fmla="*/ 15 w 20"/>
              <a:gd name="T107" fmla="*/ 18 h 25"/>
              <a:gd name="T108" fmla="*/ 15 w 20"/>
              <a:gd name="T109" fmla="*/ 17 h 25"/>
              <a:gd name="T110" fmla="*/ 16 w 20"/>
              <a:gd name="T111" fmla="*/ 16 h 25"/>
              <a:gd name="T112" fmla="*/ 16 w 20"/>
              <a:gd name="T113" fmla="*/ 15 h 25"/>
              <a:gd name="T114" fmla="*/ 16 w 20"/>
              <a:gd name="T115" fmla="*/ 14 h 25"/>
              <a:gd name="T116" fmla="*/ 17 w 20"/>
              <a:gd name="T117" fmla="*/ 1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5">
                <a:moveTo>
                  <a:pt x="17" y="14"/>
                </a:moveTo>
                <a:cubicBezTo>
                  <a:pt x="17" y="14"/>
                  <a:pt x="18" y="14"/>
                  <a:pt x="18" y="13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8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20" y="11"/>
                  <a:pt x="20" y="11"/>
                  <a:pt x="20" y="10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7" y="5"/>
                  <a:pt x="17" y="5"/>
                </a:cubicBezTo>
                <a:cubicBezTo>
                  <a:pt x="17" y="5"/>
                  <a:pt x="17" y="5"/>
                  <a:pt x="16" y="5"/>
                </a:cubicBezTo>
                <a:cubicBezTo>
                  <a:pt x="16" y="5"/>
                  <a:pt x="16" y="5"/>
                  <a:pt x="15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9" y="1"/>
                </a:cubicBezTo>
                <a:cubicBezTo>
                  <a:pt x="9" y="2"/>
                  <a:pt x="9" y="3"/>
                  <a:pt x="9" y="3"/>
                </a:cubicBezTo>
                <a:cubicBezTo>
                  <a:pt x="9" y="4"/>
                  <a:pt x="9" y="5"/>
                  <a:pt x="8" y="5"/>
                </a:cubicBezTo>
                <a:cubicBezTo>
                  <a:pt x="8" y="6"/>
                  <a:pt x="8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8" y="9"/>
                  <a:pt x="8" y="10"/>
                </a:cubicBezTo>
                <a:cubicBezTo>
                  <a:pt x="8" y="11"/>
                  <a:pt x="8" y="11"/>
                  <a:pt x="7" y="12"/>
                </a:cubicBezTo>
                <a:cubicBezTo>
                  <a:pt x="7" y="13"/>
                  <a:pt x="7" y="13"/>
                  <a:pt x="6" y="14"/>
                </a:cubicBezTo>
                <a:cubicBezTo>
                  <a:pt x="6" y="15"/>
                  <a:pt x="6" y="16"/>
                  <a:pt x="5" y="16"/>
                </a:cubicBezTo>
                <a:cubicBezTo>
                  <a:pt x="3" y="17"/>
                  <a:pt x="3" y="17"/>
                  <a:pt x="1" y="18"/>
                </a:cubicBezTo>
                <a:cubicBezTo>
                  <a:pt x="1" y="18"/>
                  <a:pt x="1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1" y="19"/>
                  <a:pt x="1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3" y="23"/>
                  <a:pt x="4" y="24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2"/>
                  <a:pt x="10" y="22"/>
                </a:cubicBezTo>
                <a:cubicBezTo>
                  <a:pt x="10" y="21"/>
                  <a:pt x="11" y="22"/>
                  <a:pt x="11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3" y="19"/>
                  <a:pt x="14" y="19"/>
                </a:cubicBezTo>
                <a:cubicBezTo>
                  <a:pt x="14" y="18"/>
                  <a:pt x="14" y="18"/>
                  <a:pt x="15" y="18"/>
                </a:cubicBezTo>
                <a:cubicBezTo>
                  <a:pt x="15" y="18"/>
                  <a:pt x="15" y="17"/>
                  <a:pt x="15" y="17"/>
                </a:cubicBezTo>
                <a:cubicBezTo>
                  <a:pt x="16" y="17"/>
                  <a:pt x="16" y="16"/>
                  <a:pt x="16" y="16"/>
                </a:cubicBezTo>
                <a:cubicBezTo>
                  <a:pt x="16" y="16"/>
                  <a:pt x="16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3" name="Freeform 454">
            <a:extLst>
              <a:ext uri="{FF2B5EF4-FFF2-40B4-BE49-F238E27FC236}">
                <a16:creationId xmlns:a16="http://schemas.microsoft.com/office/drawing/2014/main" id="{CD502E5F-023F-A84D-BDB9-1386C27B7EF4}"/>
              </a:ext>
            </a:extLst>
          </p:cNvPr>
          <p:cNvSpPr>
            <a:spLocks/>
          </p:cNvSpPr>
          <p:nvPr/>
        </p:nvSpPr>
        <p:spPr bwMode="auto">
          <a:xfrm>
            <a:off x="7298396" y="3826164"/>
            <a:ext cx="13315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4" name="Freeform 455">
            <a:extLst>
              <a:ext uri="{FF2B5EF4-FFF2-40B4-BE49-F238E27FC236}">
                <a16:creationId xmlns:a16="http://schemas.microsoft.com/office/drawing/2014/main" id="{E49C898A-8E08-3443-9A1C-3C716AC48D5F}"/>
              </a:ext>
            </a:extLst>
          </p:cNvPr>
          <p:cNvSpPr>
            <a:spLocks/>
          </p:cNvSpPr>
          <p:nvPr/>
        </p:nvSpPr>
        <p:spPr bwMode="auto">
          <a:xfrm>
            <a:off x="7985041" y="3144672"/>
            <a:ext cx="13315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5" name="Freeform 456">
            <a:extLst>
              <a:ext uri="{FF2B5EF4-FFF2-40B4-BE49-F238E27FC236}">
                <a16:creationId xmlns:a16="http://schemas.microsoft.com/office/drawing/2014/main" id="{926056C8-75AE-9A49-8BE7-B035E8B51F66}"/>
              </a:ext>
            </a:extLst>
          </p:cNvPr>
          <p:cNvSpPr>
            <a:spLocks/>
          </p:cNvSpPr>
          <p:nvPr/>
        </p:nvSpPr>
        <p:spPr bwMode="auto">
          <a:xfrm>
            <a:off x="7764402" y="3144672"/>
            <a:ext cx="918696" cy="996312"/>
          </a:xfrm>
          <a:custGeom>
            <a:avLst/>
            <a:gdLst>
              <a:gd name="T0" fmla="*/ 11 w 71"/>
              <a:gd name="T1" fmla="*/ 2 h 79"/>
              <a:gd name="T2" fmla="*/ 13 w 71"/>
              <a:gd name="T3" fmla="*/ 8 h 79"/>
              <a:gd name="T4" fmla="*/ 13 w 71"/>
              <a:gd name="T5" fmla="*/ 11 h 79"/>
              <a:gd name="T6" fmla="*/ 12 w 71"/>
              <a:gd name="T7" fmla="*/ 15 h 79"/>
              <a:gd name="T8" fmla="*/ 9 w 71"/>
              <a:gd name="T9" fmla="*/ 19 h 79"/>
              <a:gd name="T10" fmla="*/ 7 w 71"/>
              <a:gd name="T11" fmla="*/ 21 h 79"/>
              <a:gd name="T12" fmla="*/ 4 w 71"/>
              <a:gd name="T13" fmla="*/ 22 h 79"/>
              <a:gd name="T14" fmla="*/ 4 w 71"/>
              <a:gd name="T15" fmla="*/ 25 h 79"/>
              <a:gd name="T16" fmla="*/ 7 w 71"/>
              <a:gd name="T17" fmla="*/ 29 h 79"/>
              <a:gd name="T18" fmla="*/ 6 w 71"/>
              <a:gd name="T19" fmla="*/ 31 h 79"/>
              <a:gd name="T20" fmla="*/ 2 w 71"/>
              <a:gd name="T21" fmla="*/ 33 h 79"/>
              <a:gd name="T22" fmla="*/ 3 w 71"/>
              <a:gd name="T23" fmla="*/ 36 h 79"/>
              <a:gd name="T24" fmla="*/ 6 w 71"/>
              <a:gd name="T25" fmla="*/ 37 h 79"/>
              <a:gd name="T26" fmla="*/ 4 w 71"/>
              <a:gd name="T27" fmla="*/ 39 h 79"/>
              <a:gd name="T28" fmla="*/ 8 w 71"/>
              <a:gd name="T29" fmla="*/ 42 h 79"/>
              <a:gd name="T30" fmla="*/ 11 w 71"/>
              <a:gd name="T31" fmla="*/ 40 h 79"/>
              <a:gd name="T32" fmla="*/ 12 w 71"/>
              <a:gd name="T33" fmla="*/ 39 h 79"/>
              <a:gd name="T34" fmla="*/ 13 w 71"/>
              <a:gd name="T35" fmla="*/ 44 h 79"/>
              <a:gd name="T36" fmla="*/ 15 w 71"/>
              <a:gd name="T37" fmla="*/ 51 h 79"/>
              <a:gd name="T38" fmla="*/ 17 w 71"/>
              <a:gd name="T39" fmla="*/ 57 h 79"/>
              <a:gd name="T40" fmla="*/ 20 w 71"/>
              <a:gd name="T41" fmla="*/ 63 h 79"/>
              <a:gd name="T42" fmla="*/ 23 w 71"/>
              <a:gd name="T43" fmla="*/ 69 h 79"/>
              <a:gd name="T44" fmla="*/ 26 w 71"/>
              <a:gd name="T45" fmla="*/ 77 h 79"/>
              <a:gd name="T46" fmla="*/ 30 w 71"/>
              <a:gd name="T47" fmla="*/ 76 h 79"/>
              <a:gd name="T48" fmla="*/ 31 w 71"/>
              <a:gd name="T49" fmla="*/ 73 h 79"/>
              <a:gd name="T50" fmla="*/ 33 w 71"/>
              <a:gd name="T51" fmla="*/ 68 h 79"/>
              <a:gd name="T52" fmla="*/ 33 w 71"/>
              <a:gd name="T53" fmla="*/ 63 h 79"/>
              <a:gd name="T54" fmla="*/ 34 w 71"/>
              <a:gd name="T55" fmla="*/ 57 h 79"/>
              <a:gd name="T56" fmla="*/ 37 w 71"/>
              <a:gd name="T57" fmla="*/ 55 h 79"/>
              <a:gd name="T58" fmla="*/ 40 w 71"/>
              <a:gd name="T59" fmla="*/ 52 h 79"/>
              <a:gd name="T60" fmla="*/ 42 w 71"/>
              <a:gd name="T61" fmla="*/ 49 h 79"/>
              <a:gd name="T62" fmla="*/ 45 w 71"/>
              <a:gd name="T63" fmla="*/ 46 h 79"/>
              <a:gd name="T64" fmla="*/ 48 w 71"/>
              <a:gd name="T65" fmla="*/ 41 h 79"/>
              <a:gd name="T66" fmla="*/ 51 w 71"/>
              <a:gd name="T67" fmla="*/ 39 h 79"/>
              <a:gd name="T68" fmla="*/ 53 w 71"/>
              <a:gd name="T69" fmla="*/ 39 h 79"/>
              <a:gd name="T70" fmla="*/ 51 w 71"/>
              <a:gd name="T71" fmla="*/ 34 h 79"/>
              <a:gd name="T72" fmla="*/ 50 w 71"/>
              <a:gd name="T73" fmla="*/ 30 h 79"/>
              <a:gd name="T74" fmla="*/ 50 w 71"/>
              <a:gd name="T75" fmla="*/ 28 h 79"/>
              <a:gd name="T76" fmla="*/ 52 w 71"/>
              <a:gd name="T77" fmla="*/ 27 h 79"/>
              <a:gd name="T78" fmla="*/ 53 w 71"/>
              <a:gd name="T79" fmla="*/ 29 h 79"/>
              <a:gd name="T80" fmla="*/ 60 w 71"/>
              <a:gd name="T81" fmla="*/ 30 h 79"/>
              <a:gd name="T82" fmla="*/ 58 w 71"/>
              <a:gd name="T83" fmla="*/ 33 h 79"/>
              <a:gd name="T84" fmla="*/ 60 w 71"/>
              <a:gd name="T85" fmla="*/ 34 h 79"/>
              <a:gd name="T86" fmla="*/ 62 w 71"/>
              <a:gd name="T87" fmla="*/ 38 h 79"/>
              <a:gd name="T88" fmla="*/ 63 w 71"/>
              <a:gd name="T89" fmla="*/ 37 h 79"/>
              <a:gd name="T90" fmla="*/ 64 w 71"/>
              <a:gd name="T91" fmla="*/ 33 h 79"/>
              <a:gd name="T92" fmla="*/ 66 w 71"/>
              <a:gd name="T93" fmla="*/ 29 h 79"/>
              <a:gd name="T94" fmla="*/ 67 w 71"/>
              <a:gd name="T95" fmla="*/ 25 h 79"/>
              <a:gd name="T96" fmla="*/ 70 w 71"/>
              <a:gd name="T97" fmla="*/ 20 h 79"/>
              <a:gd name="T98" fmla="*/ 64 w 71"/>
              <a:gd name="T99" fmla="*/ 18 h 79"/>
              <a:gd name="T100" fmla="*/ 58 w 71"/>
              <a:gd name="T101" fmla="*/ 19 h 79"/>
              <a:gd name="T102" fmla="*/ 53 w 71"/>
              <a:gd name="T103" fmla="*/ 20 h 79"/>
              <a:gd name="T104" fmla="*/ 48 w 71"/>
              <a:gd name="T105" fmla="*/ 20 h 79"/>
              <a:gd name="T106" fmla="*/ 48 w 71"/>
              <a:gd name="T107" fmla="*/ 24 h 79"/>
              <a:gd name="T108" fmla="*/ 44 w 71"/>
              <a:gd name="T109" fmla="*/ 25 h 79"/>
              <a:gd name="T110" fmla="*/ 39 w 71"/>
              <a:gd name="T111" fmla="*/ 23 h 79"/>
              <a:gd name="T112" fmla="*/ 34 w 71"/>
              <a:gd name="T113" fmla="*/ 22 h 79"/>
              <a:gd name="T114" fmla="*/ 30 w 71"/>
              <a:gd name="T115" fmla="*/ 20 h 79"/>
              <a:gd name="T116" fmla="*/ 26 w 71"/>
              <a:gd name="T117" fmla="*/ 17 h 79"/>
              <a:gd name="T118" fmla="*/ 21 w 71"/>
              <a:gd name="T119" fmla="*/ 15 h 79"/>
              <a:gd name="T120" fmla="*/ 23 w 71"/>
              <a:gd name="T121" fmla="*/ 11 h 79"/>
              <a:gd name="T122" fmla="*/ 22 w 71"/>
              <a:gd name="T123" fmla="*/ 4 h 79"/>
              <a:gd name="T124" fmla="*/ 17 w 71"/>
              <a:gd name="T125" fmla="*/ 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" h="79">
                <a:moveTo>
                  <a:pt x="16" y="1"/>
                </a:move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5" y="2"/>
                  <a:pt x="15" y="3"/>
                </a:cubicBezTo>
                <a:cubicBezTo>
                  <a:pt x="14" y="3"/>
                  <a:pt x="14" y="3"/>
                  <a:pt x="13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1" y="4"/>
                  <a:pt x="11" y="4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7"/>
                  <a:pt x="11" y="7"/>
                  <a:pt x="12" y="7"/>
                </a:cubicBezTo>
                <a:cubicBezTo>
                  <a:pt x="12" y="8"/>
                  <a:pt x="12" y="8"/>
                  <a:pt x="13" y="8"/>
                </a:cubicBezTo>
                <a:cubicBezTo>
                  <a:pt x="13" y="8"/>
                  <a:pt x="13" y="8"/>
                  <a:pt x="14" y="8"/>
                </a:cubicBezTo>
                <a:cubicBezTo>
                  <a:pt x="14" y="9"/>
                  <a:pt x="14" y="8"/>
                  <a:pt x="14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3" y="11"/>
                </a:cubicBezTo>
                <a:cubicBezTo>
                  <a:pt x="13" y="11"/>
                  <a:pt x="13" y="12"/>
                  <a:pt x="13" y="12"/>
                </a:cubicBezTo>
                <a:cubicBezTo>
                  <a:pt x="13" y="12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2" y="14"/>
                </a:cubicBezTo>
                <a:cubicBezTo>
                  <a:pt x="12" y="14"/>
                  <a:pt x="13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8"/>
                  <a:pt x="11" y="18"/>
                  <a:pt x="10" y="18"/>
                </a:cubicBezTo>
                <a:cubicBezTo>
                  <a:pt x="10" y="18"/>
                  <a:pt x="10" y="18"/>
                  <a:pt x="9" y="19"/>
                </a:cubicBezTo>
                <a:cubicBezTo>
                  <a:pt x="9" y="19"/>
                  <a:pt x="9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2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5" y="22"/>
                  <a:pt x="4" y="23"/>
                </a:cubicBezTo>
                <a:cubicBezTo>
                  <a:pt x="4" y="23"/>
                  <a:pt x="4" y="23"/>
                  <a:pt x="3" y="23"/>
                </a:cubicBezTo>
                <a:cubicBezTo>
                  <a:pt x="3" y="23"/>
                  <a:pt x="3" y="24"/>
                  <a:pt x="3" y="24"/>
                </a:cubicBezTo>
                <a:cubicBezTo>
                  <a:pt x="3" y="25"/>
                  <a:pt x="3" y="25"/>
                  <a:pt x="3" y="26"/>
                </a:cubicBezTo>
                <a:cubicBezTo>
                  <a:pt x="4" y="26"/>
                  <a:pt x="4" y="25"/>
                  <a:pt x="4" y="25"/>
                </a:cubicBezTo>
                <a:cubicBezTo>
                  <a:pt x="5" y="25"/>
                  <a:pt x="5" y="25"/>
                  <a:pt x="5" y="26"/>
                </a:cubicBezTo>
                <a:cubicBezTo>
                  <a:pt x="5" y="26"/>
                  <a:pt x="5" y="26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2"/>
                  <a:pt x="7" y="32"/>
                  <a:pt x="7" y="32"/>
                </a:cubicBezTo>
                <a:cubicBezTo>
                  <a:pt x="7" y="32"/>
                  <a:pt x="7" y="31"/>
                  <a:pt x="6" y="31"/>
                </a:cubicBezTo>
                <a:cubicBezTo>
                  <a:pt x="6" y="31"/>
                  <a:pt x="6" y="32"/>
                  <a:pt x="5" y="32"/>
                </a:cubicBezTo>
                <a:cubicBezTo>
                  <a:pt x="5" y="32"/>
                  <a:pt x="5" y="32"/>
                  <a:pt x="4" y="32"/>
                </a:cubicBezTo>
                <a:cubicBezTo>
                  <a:pt x="4" y="32"/>
                  <a:pt x="4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3"/>
                </a:cubicBezTo>
                <a:cubicBezTo>
                  <a:pt x="2" y="33"/>
                  <a:pt x="1" y="33"/>
                  <a:pt x="1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4" y="36"/>
                  <a:pt x="4" y="36"/>
                </a:cubicBezTo>
                <a:cubicBezTo>
                  <a:pt x="4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5" y="37"/>
                  <a:pt x="5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3" y="37"/>
                  <a:pt x="3" y="38"/>
                </a:cubicBezTo>
                <a:cubicBezTo>
                  <a:pt x="3" y="38"/>
                  <a:pt x="3" y="38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40"/>
                  <a:pt x="5" y="40"/>
                </a:cubicBezTo>
                <a:cubicBezTo>
                  <a:pt x="5" y="40"/>
                  <a:pt x="5" y="40"/>
                  <a:pt x="6" y="41"/>
                </a:cubicBezTo>
                <a:cubicBezTo>
                  <a:pt x="6" y="41"/>
                  <a:pt x="7" y="41"/>
                  <a:pt x="7" y="42"/>
                </a:cubicBezTo>
                <a:cubicBezTo>
                  <a:pt x="7" y="42"/>
                  <a:pt x="7" y="42"/>
                  <a:pt x="8" y="42"/>
                </a:cubicBezTo>
                <a:cubicBezTo>
                  <a:pt x="8" y="43"/>
                  <a:pt x="8" y="42"/>
                  <a:pt x="9" y="42"/>
                </a:cubicBezTo>
                <a:cubicBezTo>
                  <a:pt x="9" y="42"/>
                  <a:pt x="9" y="42"/>
                  <a:pt x="10" y="42"/>
                </a:cubicBezTo>
                <a:cubicBezTo>
                  <a:pt x="10" y="42"/>
                  <a:pt x="11" y="42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1" y="38"/>
                  <a:pt x="11" y="38"/>
                </a:cubicBezTo>
                <a:cubicBezTo>
                  <a:pt x="11" y="38"/>
                  <a:pt x="11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3" y="40"/>
                  <a:pt x="12" y="40"/>
                  <a:pt x="12" y="41"/>
                </a:cubicBezTo>
                <a:cubicBezTo>
                  <a:pt x="13" y="41"/>
                  <a:pt x="13" y="41"/>
                  <a:pt x="13" y="42"/>
                </a:cubicBezTo>
                <a:cubicBezTo>
                  <a:pt x="13" y="42"/>
                  <a:pt x="14" y="43"/>
                  <a:pt x="13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5"/>
                  <a:pt x="13" y="45"/>
                </a:cubicBezTo>
                <a:cubicBezTo>
                  <a:pt x="13" y="46"/>
                  <a:pt x="13" y="46"/>
                  <a:pt x="13" y="47"/>
                </a:cubicBezTo>
                <a:cubicBezTo>
                  <a:pt x="13" y="47"/>
                  <a:pt x="14" y="47"/>
                  <a:pt x="14" y="48"/>
                </a:cubicBezTo>
                <a:cubicBezTo>
                  <a:pt x="14" y="49"/>
                  <a:pt x="14" y="49"/>
                  <a:pt x="14" y="50"/>
                </a:cubicBezTo>
                <a:cubicBezTo>
                  <a:pt x="14" y="50"/>
                  <a:pt x="14" y="50"/>
                  <a:pt x="15" y="51"/>
                </a:cubicBezTo>
                <a:cubicBezTo>
                  <a:pt x="15" y="51"/>
                  <a:pt x="15" y="52"/>
                  <a:pt x="15" y="53"/>
                </a:cubicBezTo>
                <a:cubicBezTo>
                  <a:pt x="15" y="53"/>
                  <a:pt x="15" y="54"/>
                  <a:pt x="15" y="54"/>
                </a:cubicBezTo>
                <a:cubicBezTo>
                  <a:pt x="15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7" y="57"/>
                  <a:pt x="17" y="57"/>
                </a:cubicBezTo>
                <a:cubicBezTo>
                  <a:pt x="17" y="58"/>
                  <a:pt x="17" y="58"/>
                  <a:pt x="18" y="59"/>
                </a:cubicBezTo>
                <a:cubicBezTo>
                  <a:pt x="18" y="59"/>
                  <a:pt x="18" y="59"/>
                  <a:pt x="18" y="60"/>
                </a:cubicBezTo>
                <a:cubicBezTo>
                  <a:pt x="19" y="60"/>
                  <a:pt x="19" y="60"/>
                  <a:pt x="19" y="61"/>
                </a:cubicBezTo>
                <a:cubicBezTo>
                  <a:pt x="20" y="61"/>
                  <a:pt x="20" y="62"/>
                  <a:pt x="20" y="62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6"/>
                  <a:pt x="20" y="67"/>
                  <a:pt x="21" y="67"/>
                </a:cubicBezTo>
                <a:cubicBezTo>
                  <a:pt x="21" y="67"/>
                  <a:pt x="21" y="67"/>
                  <a:pt x="22" y="68"/>
                </a:cubicBezTo>
                <a:cubicBezTo>
                  <a:pt x="22" y="68"/>
                  <a:pt x="22" y="69"/>
                  <a:pt x="23" y="69"/>
                </a:cubicBezTo>
                <a:cubicBezTo>
                  <a:pt x="23" y="70"/>
                  <a:pt x="23" y="70"/>
                  <a:pt x="23" y="71"/>
                </a:cubicBezTo>
                <a:cubicBezTo>
                  <a:pt x="23" y="71"/>
                  <a:pt x="24" y="72"/>
                  <a:pt x="24" y="72"/>
                </a:cubicBezTo>
                <a:cubicBezTo>
                  <a:pt x="24" y="73"/>
                  <a:pt x="24" y="73"/>
                  <a:pt x="24" y="74"/>
                </a:cubicBezTo>
                <a:cubicBezTo>
                  <a:pt x="25" y="75"/>
                  <a:pt x="24" y="76"/>
                  <a:pt x="25" y="76"/>
                </a:cubicBezTo>
                <a:cubicBezTo>
                  <a:pt x="25" y="77"/>
                  <a:pt x="25" y="77"/>
                  <a:pt x="26" y="77"/>
                </a:cubicBezTo>
                <a:cubicBezTo>
                  <a:pt x="26" y="77"/>
                  <a:pt x="26" y="78"/>
                  <a:pt x="26" y="78"/>
                </a:cubicBezTo>
                <a:cubicBezTo>
                  <a:pt x="26" y="79"/>
                  <a:pt x="27" y="78"/>
                  <a:pt x="27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9" y="78"/>
                  <a:pt x="29" y="78"/>
                  <a:pt x="29" y="77"/>
                </a:cubicBezTo>
                <a:cubicBezTo>
                  <a:pt x="29" y="76"/>
                  <a:pt x="30" y="76"/>
                  <a:pt x="30" y="76"/>
                </a:cubicBezTo>
                <a:cubicBezTo>
                  <a:pt x="30" y="76"/>
                  <a:pt x="30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4"/>
                  <a:pt x="31" y="74"/>
                  <a:pt x="31" y="74"/>
                </a:cubicBezTo>
                <a:cubicBezTo>
                  <a:pt x="31" y="74"/>
                  <a:pt x="32" y="74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2" y="72"/>
                  <a:pt x="32" y="73"/>
                  <a:pt x="32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1"/>
                </a:cubicBezTo>
                <a:cubicBezTo>
                  <a:pt x="33" y="71"/>
                  <a:pt x="33" y="70"/>
                  <a:pt x="33" y="70"/>
                </a:cubicBezTo>
                <a:cubicBezTo>
                  <a:pt x="33" y="69"/>
                  <a:pt x="33" y="69"/>
                  <a:pt x="33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66"/>
                  <a:pt x="33" y="66"/>
                  <a:pt x="33" y="66"/>
                </a:cubicBezTo>
                <a:cubicBezTo>
                  <a:pt x="34" y="65"/>
                  <a:pt x="34" y="65"/>
                  <a:pt x="34" y="64"/>
                </a:cubicBezTo>
                <a:cubicBezTo>
                  <a:pt x="34" y="64"/>
                  <a:pt x="33" y="64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2"/>
                  <a:pt x="33" y="62"/>
                  <a:pt x="33" y="61"/>
                </a:cubicBezTo>
                <a:cubicBezTo>
                  <a:pt x="33" y="61"/>
                  <a:pt x="33" y="60"/>
                  <a:pt x="33" y="60"/>
                </a:cubicBezTo>
                <a:cubicBezTo>
                  <a:pt x="33" y="59"/>
                  <a:pt x="33" y="59"/>
                  <a:pt x="33" y="58"/>
                </a:cubicBezTo>
                <a:cubicBezTo>
                  <a:pt x="33" y="58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5"/>
                  <a:pt x="35" y="55"/>
                  <a:pt x="36" y="55"/>
                </a:cubicBezTo>
                <a:cubicBezTo>
                  <a:pt x="36" y="55"/>
                  <a:pt x="36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8" y="55"/>
                  <a:pt x="38" y="55"/>
                  <a:pt x="38" y="54"/>
                </a:cubicBezTo>
                <a:cubicBezTo>
                  <a:pt x="38" y="54"/>
                  <a:pt x="38" y="53"/>
                  <a:pt x="38" y="53"/>
                </a:cubicBezTo>
                <a:cubicBezTo>
                  <a:pt x="39" y="53"/>
                  <a:pt x="39" y="53"/>
                  <a:pt x="39" y="52"/>
                </a:cubicBezTo>
                <a:cubicBezTo>
                  <a:pt x="39" y="52"/>
                  <a:pt x="39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0"/>
                  <a:pt x="41" y="50"/>
                </a:cubicBezTo>
                <a:cubicBezTo>
                  <a:pt x="41" y="50"/>
                  <a:pt x="41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7"/>
                  <a:pt x="43" y="47"/>
                  <a:pt x="44" y="47"/>
                </a:cubicBezTo>
                <a:cubicBezTo>
                  <a:pt x="44" y="47"/>
                  <a:pt x="44" y="47"/>
                  <a:pt x="44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6" y="45"/>
                  <a:pt x="46" y="45"/>
                </a:cubicBezTo>
                <a:cubicBezTo>
                  <a:pt x="46" y="45"/>
                  <a:pt x="47" y="45"/>
                  <a:pt x="47" y="44"/>
                </a:cubicBezTo>
                <a:cubicBezTo>
                  <a:pt x="48" y="44"/>
                  <a:pt x="48" y="44"/>
                  <a:pt x="48" y="43"/>
                </a:cubicBezTo>
                <a:cubicBezTo>
                  <a:pt x="48" y="43"/>
                  <a:pt x="48" y="43"/>
                  <a:pt x="48" y="42"/>
                </a:cubicBezTo>
                <a:cubicBezTo>
                  <a:pt x="48" y="42"/>
                  <a:pt x="48" y="41"/>
                  <a:pt x="48" y="41"/>
                </a:cubicBezTo>
                <a:cubicBezTo>
                  <a:pt x="48" y="40"/>
                  <a:pt x="49" y="40"/>
                  <a:pt x="49" y="40"/>
                </a:cubicBezTo>
                <a:cubicBezTo>
                  <a:pt x="49" y="40"/>
                  <a:pt x="49" y="40"/>
                  <a:pt x="50" y="40"/>
                </a:cubicBezTo>
                <a:cubicBezTo>
                  <a:pt x="50" y="40"/>
                  <a:pt x="50" y="39"/>
                  <a:pt x="50" y="39"/>
                </a:cubicBezTo>
                <a:cubicBezTo>
                  <a:pt x="51" y="39"/>
                  <a:pt x="51" y="40"/>
                  <a:pt x="51" y="40"/>
                </a:cubicBezTo>
                <a:cubicBezTo>
                  <a:pt x="51" y="40"/>
                  <a:pt x="51" y="40"/>
                  <a:pt x="51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40"/>
                  <a:pt x="52" y="40"/>
                </a:cubicBezTo>
                <a:cubicBezTo>
                  <a:pt x="52" y="40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6"/>
                  <a:pt x="53" y="36"/>
                  <a:pt x="52" y="35"/>
                </a:cubicBezTo>
                <a:cubicBezTo>
                  <a:pt x="52" y="35"/>
                  <a:pt x="52" y="35"/>
                  <a:pt x="52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2" y="33"/>
                  <a:pt x="52" y="33"/>
                </a:cubicBezTo>
                <a:cubicBezTo>
                  <a:pt x="52" y="33"/>
                  <a:pt x="51" y="32"/>
                  <a:pt x="51" y="32"/>
                </a:cubicBezTo>
                <a:cubicBezTo>
                  <a:pt x="51" y="32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50" y="31"/>
                  <a:pt x="50" y="30"/>
                  <a:pt x="50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30"/>
                  <a:pt x="52" y="30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1" y="29"/>
                  <a:pt x="51" y="29"/>
                </a:cubicBezTo>
                <a:cubicBezTo>
                  <a:pt x="51" y="29"/>
                  <a:pt x="51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49" y="27"/>
                  <a:pt x="49" y="27"/>
                </a:cubicBezTo>
                <a:cubicBezTo>
                  <a:pt x="49" y="27"/>
                  <a:pt x="50" y="26"/>
                  <a:pt x="50" y="26"/>
                </a:cubicBezTo>
                <a:cubicBezTo>
                  <a:pt x="50" y="26"/>
                  <a:pt x="50" y="26"/>
                  <a:pt x="51" y="26"/>
                </a:cubicBezTo>
                <a:cubicBezTo>
                  <a:pt x="51" y="26"/>
                  <a:pt x="51" y="26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3" y="28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4" y="30"/>
                  <a:pt x="54" y="30"/>
                  <a:pt x="55" y="30"/>
                </a:cubicBezTo>
                <a:cubicBezTo>
                  <a:pt x="56" y="30"/>
                  <a:pt x="56" y="30"/>
                  <a:pt x="57" y="30"/>
                </a:cubicBezTo>
                <a:cubicBezTo>
                  <a:pt x="58" y="30"/>
                  <a:pt x="58" y="30"/>
                  <a:pt x="59" y="30"/>
                </a:cubicBezTo>
                <a:cubicBezTo>
                  <a:pt x="59" y="30"/>
                  <a:pt x="60" y="29"/>
                  <a:pt x="60" y="30"/>
                </a:cubicBezTo>
                <a:cubicBezTo>
                  <a:pt x="60" y="30"/>
                  <a:pt x="60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59" y="31"/>
                  <a:pt x="60" y="32"/>
                  <a:pt x="60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5"/>
                  <a:pt x="58" y="35"/>
                  <a:pt x="59" y="35"/>
                </a:cubicBezTo>
                <a:cubicBezTo>
                  <a:pt x="59" y="36"/>
                  <a:pt x="59" y="36"/>
                  <a:pt x="59" y="35"/>
                </a:cubicBezTo>
                <a:cubicBezTo>
                  <a:pt x="60" y="35"/>
                  <a:pt x="59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1" y="34"/>
                  <a:pt x="61" y="35"/>
                  <a:pt x="61" y="35"/>
                </a:cubicBezTo>
                <a:cubicBezTo>
                  <a:pt x="61" y="36"/>
                  <a:pt x="60" y="36"/>
                  <a:pt x="61" y="36"/>
                </a:cubicBezTo>
                <a:cubicBezTo>
                  <a:pt x="61" y="37"/>
                  <a:pt x="61" y="36"/>
                  <a:pt x="62" y="37"/>
                </a:cubicBezTo>
                <a:cubicBezTo>
                  <a:pt x="62" y="37"/>
                  <a:pt x="62" y="37"/>
                  <a:pt x="62" y="38"/>
                </a:cubicBezTo>
                <a:cubicBezTo>
                  <a:pt x="62" y="38"/>
                  <a:pt x="62" y="38"/>
                  <a:pt x="62" y="39"/>
                </a:cubicBezTo>
                <a:cubicBezTo>
                  <a:pt x="62" y="38"/>
                  <a:pt x="62" y="38"/>
                  <a:pt x="62" y="38"/>
                </a:cubicBezTo>
                <a:cubicBezTo>
                  <a:pt x="63" y="38"/>
                  <a:pt x="63" y="39"/>
                  <a:pt x="63" y="38"/>
                </a:cubicBezTo>
                <a:cubicBezTo>
                  <a:pt x="63" y="38"/>
                  <a:pt x="64" y="38"/>
                  <a:pt x="64" y="38"/>
                </a:cubicBezTo>
                <a:cubicBezTo>
                  <a:pt x="64" y="37"/>
                  <a:pt x="63" y="37"/>
                  <a:pt x="63" y="37"/>
                </a:cubicBezTo>
                <a:cubicBezTo>
                  <a:pt x="63" y="37"/>
                  <a:pt x="63" y="37"/>
                  <a:pt x="63" y="36"/>
                </a:cubicBezTo>
                <a:cubicBezTo>
                  <a:pt x="63" y="36"/>
                  <a:pt x="64" y="36"/>
                  <a:pt x="64" y="36"/>
                </a:cubicBezTo>
                <a:cubicBezTo>
                  <a:pt x="64" y="35"/>
                  <a:pt x="64" y="35"/>
                  <a:pt x="64" y="35"/>
                </a:cubicBezTo>
                <a:cubicBezTo>
                  <a:pt x="63" y="34"/>
                  <a:pt x="63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5" y="33"/>
                  <a:pt x="65" y="34"/>
                  <a:pt x="65" y="34"/>
                </a:cubicBezTo>
                <a:cubicBezTo>
                  <a:pt x="66" y="33"/>
                  <a:pt x="65" y="33"/>
                  <a:pt x="65" y="32"/>
                </a:cubicBezTo>
                <a:cubicBezTo>
                  <a:pt x="66" y="32"/>
                  <a:pt x="66" y="32"/>
                  <a:pt x="66" y="31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8"/>
                </a:cubicBezTo>
                <a:cubicBezTo>
                  <a:pt x="66" y="28"/>
                  <a:pt x="66" y="28"/>
                  <a:pt x="66" y="27"/>
                </a:cubicBezTo>
                <a:cubicBezTo>
                  <a:pt x="66" y="27"/>
                  <a:pt x="66" y="27"/>
                  <a:pt x="66" y="26"/>
                </a:cubicBezTo>
                <a:cubicBezTo>
                  <a:pt x="66" y="26"/>
                  <a:pt x="66" y="25"/>
                  <a:pt x="67" y="25"/>
                </a:cubicBezTo>
                <a:cubicBezTo>
                  <a:pt x="67" y="24"/>
                  <a:pt x="68" y="25"/>
                  <a:pt x="68" y="24"/>
                </a:cubicBezTo>
                <a:cubicBezTo>
                  <a:pt x="68" y="24"/>
                  <a:pt x="69" y="24"/>
                  <a:pt x="69" y="23"/>
                </a:cubicBezTo>
                <a:cubicBezTo>
                  <a:pt x="70" y="23"/>
                  <a:pt x="70" y="23"/>
                  <a:pt x="71" y="22"/>
                </a:cubicBezTo>
                <a:cubicBezTo>
                  <a:pt x="71" y="21"/>
                  <a:pt x="70" y="21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0" y="19"/>
                  <a:pt x="69" y="19"/>
                  <a:pt x="69" y="19"/>
                </a:cubicBezTo>
                <a:cubicBezTo>
                  <a:pt x="69" y="19"/>
                  <a:pt x="69" y="18"/>
                  <a:pt x="68" y="18"/>
                </a:cubicBezTo>
                <a:cubicBezTo>
                  <a:pt x="68" y="18"/>
                  <a:pt x="68" y="18"/>
                  <a:pt x="67" y="18"/>
                </a:cubicBezTo>
                <a:cubicBezTo>
                  <a:pt x="66" y="18"/>
                  <a:pt x="66" y="19"/>
                  <a:pt x="65" y="19"/>
                </a:cubicBezTo>
                <a:cubicBezTo>
                  <a:pt x="65" y="19"/>
                  <a:pt x="64" y="18"/>
                  <a:pt x="64" y="18"/>
                </a:cubicBezTo>
                <a:cubicBezTo>
                  <a:pt x="64" y="18"/>
                  <a:pt x="63" y="19"/>
                  <a:pt x="63" y="19"/>
                </a:cubicBezTo>
                <a:cubicBezTo>
                  <a:pt x="62" y="19"/>
                  <a:pt x="62" y="19"/>
                  <a:pt x="61" y="19"/>
                </a:cubicBezTo>
                <a:cubicBezTo>
                  <a:pt x="61" y="19"/>
                  <a:pt x="60" y="19"/>
                  <a:pt x="60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6" y="19"/>
                  <a:pt x="56" y="19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21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21"/>
                  <a:pt x="52" y="21"/>
                  <a:pt x="51" y="21"/>
                </a:cubicBezTo>
                <a:cubicBezTo>
                  <a:pt x="51" y="21"/>
                  <a:pt x="51" y="22"/>
                  <a:pt x="50" y="21"/>
                </a:cubicBezTo>
                <a:cubicBezTo>
                  <a:pt x="50" y="21"/>
                  <a:pt x="50" y="21"/>
                  <a:pt x="50" y="20"/>
                </a:cubicBezTo>
                <a:cubicBezTo>
                  <a:pt x="49" y="20"/>
                  <a:pt x="49" y="20"/>
                  <a:pt x="48" y="20"/>
                </a:cubicBezTo>
                <a:cubicBezTo>
                  <a:pt x="48" y="20"/>
                  <a:pt x="47" y="20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23"/>
                  <a:pt x="47" y="23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5"/>
                  <a:pt x="49" y="25"/>
                  <a:pt x="48" y="26"/>
                </a:cubicBez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6" y="26"/>
                  <a:pt x="46" y="26"/>
                </a:cubicBezTo>
                <a:cubicBezTo>
                  <a:pt x="46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5"/>
                  <a:pt x="41" y="25"/>
                  <a:pt x="41" y="24"/>
                </a:cubicBezTo>
                <a:cubicBezTo>
                  <a:pt x="40" y="24"/>
                  <a:pt x="40" y="24"/>
                  <a:pt x="40" y="23"/>
                </a:cubicBezTo>
                <a:cubicBezTo>
                  <a:pt x="40" y="23"/>
                  <a:pt x="39" y="23"/>
                  <a:pt x="39" y="23"/>
                </a:cubicBezTo>
                <a:cubicBezTo>
                  <a:pt x="39" y="23"/>
                  <a:pt x="38" y="24"/>
                  <a:pt x="38" y="24"/>
                </a:cubicBezTo>
                <a:cubicBezTo>
                  <a:pt x="38" y="24"/>
                  <a:pt x="37" y="24"/>
                  <a:pt x="37" y="24"/>
                </a:cubicBezTo>
                <a:cubicBezTo>
                  <a:pt x="36" y="24"/>
                  <a:pt x="36" y="24"/>
                  <a:pt x="35" y="24"/>
                </a:cubicBezTo>
                <a:cubicBezTo>
                  <a:pt x="35" y="23"/>
                  <a:pt x="35" y="23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1"/>
                  <a:pt x="32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8" y="20"/>
                  <a:pt x="28" y="20"/>
                </a:cubicBezTo>
                <a:cubicBezTo>
                  <a:pt x="28" y="20"/>
                  <a:pt x="28" y="19"/>
                  <a:pt x="28" y="19"/>
                </a:cubicBezTo>
                <a:cubicBezTo>
                  <a:pt x="28" y="19"/>
                  <a:pt x="28" y="18"/>
                  <a:pt x="27" y="18"/>
                </a:cubicBezTo>
                <a:cubicBezTo>
                  <a:pt x="27" y="18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1" y="15"/>
                  <a:pt x="21" y="15"/>
                </a:cubicBezTo>
                <a:cubicBezTo>
                  <a:pt x="21" y="15"/>
                  <a:pt x="21" y="14"/>
                  <a:pt x="21" y="14"/>
                </a:cubicBezTo>
                <a:cubicBezTo>
                  <a:pt x="20" y="14"/>
                  <a:pt x="21" y="13"/>
                  <a:pt x="22" y="13"/>
                </a:cubicBezTo>
                <a:cubicBezTo>
                  <a:pt x="22" y="13"/>
                  <a:pt x="22" y="12"/>
                  <a:pt x="23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0"/>
                  <a:pt x="23" y="9"/>
                </a:cubicBezTo>
                <a:cubicBezTo>
                  <a:pt x="23" y="9"/>
                  <a:pt x="24" y="9"/>
                  <a:pt x="24" y="8"/>
                </a:cubicBezTo>
                <a:cubicBezTo>
                  <a:pt x="24" y="8"/>
                  <a:pt x="24" y="7"/>
                  <a:pt x="24" y="7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5"/>
                  <a:pt x="23" y="5"/>
                  <a:pt x="22" y="4"/>
                </a:cubicBezTo>
                <a:cubicBezTo>
                  <a:pt x="22" y="4"/>
                  <a:pt x="22" y="3"/>
                  <a:pt x="22" y="3"/>
                </a:cubicBezTo>
                <a:cubicBezTo>
                  <a:pt x="21" y="2"/>
                  <a:pt x="21" y="2"/>
                  <a:pt x="20" y="2"/>
                </a:cubicBezTo>
                <a:cubicBezTo>
                  <a:pt x="20" y="1"/>
                  <a:pt x="19" y="1"/>
                  <a:pt x="19" y="1"/>
                </a:cubicBezTo>
                <a:cubicBezTo>
                  <a:pt x="18" y="0"/>
                  <a:pt x="18" y="1"/>
                  <a:pt x="17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6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6" name="Freeform 457">
            <a:extLst>
              <a:ext uri="{FF2B5EF4-FFF2-40B4-BE49-F238E27FC236}">
                <a16:creationId xmlns:a16="http://schemas.microsoft.com/office/drawing/2014/main" id="{9A312843-A752-9246-A7A6-7E40DF2483CE}"/>
              </a:ext>
            </a:extLst>
          </p:cNvPr>
          <p:cNvSpPr>
            <a:spLocks/>
          </p:cNvSpPr>
          <p:nvPr/>
        </p:nvSpPr>
        <p:spPr bwMode="auto">
          <a:xfrm>
            <a:off x="5190914" y="3522456"/>
            <a:ext cx="530675" cy="529638"/>
          </a:xfrm>
          <a:custGeom>
            <a:avLst/>
            <a:gdLst>
              <a:gd name="T0" fmla="*/ 34 w 41"/>
              <a:gd name="T1" fmla="*/ 12 h 42"/>
              <a:gd name="T2" fmla="*/ 19 w 41"/>
              <a:gd name="T3" fmla="*/ 0 h 42"/>
              <a:gd name="T4" fmla="*/ 15 w 41"/>
              <a:gd name="T5" fmla="*/ 0 h 42"/>
              <a:gd name="T6" fmla="*/ 16 w 41"/>
              <a:gd name="T7" fmla="*/ 16 h 42"/>
              <a:gd name="T8" fmla="*/ 16 w 41"/>
              <a:gd name="T9" fmla="*/ 24 h 42"/>
              <a:gd name="T10" fmla="*/ 18 w 41"/>
              <a:gd name="T11" fmla="*/ 25 h 42"/>
              <a:gd name="T12" fmla="*/ 17 w 41"/>
              <a:gd name="T13" fmla="*/ 27 h 42"/>
              <a:gd name="T14" fmla="*/ 16 w 41"/>
              <a:gd name="T15" fmla="*/ 27 h 42"/>
              <a:gd name="T16" fmla="*/ 7 w 41"/>
              <a:gd name="T17" fmla="*/ 26 h 42"/>
              <a:gd name="T18" fmla="*/ 6 w 41"/>
              <a:gd name="T19" fmla="*/ 27 h 42"/>
              <a:gd name="T20" fmla="*/ 4 w 41"/>
              <a:gd name="T21" fmla="*/ 27 h 42"/>
              <a:gd name="T22" fmla="*/ 3 w 41"/>
              <a:gd name="T23" fmla="*/ 28 h 42"/>
              <a:gd name="T24" fmla="*/ 1 w 41"/>
              <a:gd name="T25" fmla="*/ 27 h 42"/>
              <a:gd name="T26" fmla="*/ 1 w 41"/>
              <a:gd name="T27" fmla="*/ 28 h 42"/>
              <a:gd name="T28" fmla="*/ 0 w 41"/>
              <a:gd name="T29" fmla="*/ 29 h 42"/>
              <a:gd name="T30" fmla="*/ 0 w 41"/>
              <a:gd name="T31" fmla="*/ 30 h 42"/>
              <a:gd name="T32" fmla="*/ 0 w 41"/>
              <a:gd name="T33" fmla="*/ 32 h 42"/>
              <a:gd name="T34" fmla="*/ 1 w 41"/>
              <a:gd name="T35" fmla="*/ 33 h 42"/>
              <a:gd name="T36" fmla="*/ 2 w 41"/>
              <a:gd name="T37" fmla="*/ 35 h 42"/>
              <a:gd name="T38" fmla="*/ 0 w 41"/>
              <a:gd name="T39" fmla="*/ 36 h 42"/>
              <a:gd name="T40" fmla="*/ 2 w 41"/>
              <a:gd name="T41" fmla="*/ 36 h 42"/>
              <a:gd name="T42" fmla="*/ 3 w 41"/>
              <a:gd name="T43" fmla="*/ 37 h 42"/>
              <a:gd name="T44" fmla="*/ 5 w 41"/>
              <a:gd name="T45" fmla="*/ 37 h 42"/>
              <a:gd name="T46" fmla="*/ 7 w 41"/>
              <a:gd name="T47" fmla="*/ 36 h 42"/>
              <a:gd name="T48" fmla="*/ 8 w 41"/>
              <a:gd name="T49" fmla="*/ 37 h 42"/>
              <a:gd name="T50" fmla="*/ 9 w 41"/>
              <a:gd name="T51" fmla="*/ 39 h 42"/>
              <a:gd name="T52" fmla="*/ 9 w 41"/>
              <a:gd name="T53" fmla="*/ 41 h 42"/>
              <a:gd name="T54" fmla="*/ 10 w 41"/>
              <a:gd name="T55" fmla="*/ 42 h 42"/>
              <a:gd name="T56" fmla="*/ 12 w 41"/>
              <a:gd name="T57" fmla="*/ 42 h 42"/>
              <a:gd name="T58" fmla="*/ 13 w 41"/>
              <a:gd name="T59" fmla="*/ 41 h 42"/>
              <a:gd name="T60" fmla="*/ 14 w 41"/>
              <a:gd name="T61" fmla="*/ 41 h 42"/>
              <a:gd name="T62" fmla="*/ 15 w 41"/>
              <a:gd name="T63" fmla="*/ 42 h 42"/>
              <a:gd name="T64" fmla="*/ 16 w 41"/>
              <a:gd name="T65" fmla="*/ 42 h 42"/>
              <a:gd name="T66" fmla="*/ 17 w 41"/>
              <a:gd name="T67" fmla="*/ 39 h 42"/>
              <a:gd name="T68" fmla="*/ 18 w 41"/>
              <a:gd name="T69" fmla="*/ 37 h 42"/>
              <a:gd name="T70" fmla="*/ 19 w 41"/>
              <a:gd name="T71" fmla="*/ 36 h 42"/>
              <a:gd name="T72" fmla="*/ 20 w 41"/>
              <a:gd name="T73" fmla="*/ 33 h 42"/>
              <a:gd name="T74" fmla="*/ 23 w 41"/>
              <a:gd name="T75" fmla="*/ 32 h 42"/>
              <a:gd name="T76" fmla="*/ 25 w 41"/>
              <a:gd name="T77" fmla="*/ 31 h 42"/>
              <a:gd name="T78" fmla="*/ 27 w 41"/>
              <a:gd name="T79" fmla="*/ 30 h 42"/>
              <a:gd name="T80" fmla="*/ 28 w 41"/>
              <a:gd name="T81" fmla="*/ 29 h 42"/>
              <a:gd name="T82" fmla="*/ 30 w 41"/>
              <a:gd name="T83" fmla="*/ 28 h 42"/>
              <a:gd name="T84" fmla="*/ 31 w 41"/>
              <a:gd name="T85" fmla="*/ 29 h 42"/>
              <a:gd name="T86" fmla="*/ 33 w 41"/>
              <a:gd name="T87" fmla="*/ 28 h 42"/>
              <a:gd name="T88" fmla="*/ 35 w 41"/>
              <a:gd name="T89" fmla="*/ 28 h 42"/>
              <a:gd name="T90" fmla="*/ 38 w 41"/>
              <a:gd name="T91" fmla="*/ 27 h 42"/>
              <a:gd name="T92" fmla="*/ 40 w 41"/>
              <a:gd name="T93" fmla="*/ 27 h 42"/>
              <a:gd name="T94" fmla="*/ 41 w 41"/>
              <a:gd name="T95" fmla="*/ 25 h 42"/>
              <a:gd name="T96" fmla="*/ 41 w 41"/>
              <a:gd name="T97" fmla="*/ 21 h 42"/>
              <a:gd name="T98" fmla="*/ 41 w 41"/>
              <a:gd name="T99" fmla="*/ 18 h 42"/>
              <a:gd name="T100" fmla="*/ 41 w 41"/>
              <a:gd name="T101" fmla="*/ 17 h 42"/>
              <a:gd name="T102" fmla="*/ 39 w 41"/>
              <a:gd name="T103" fmla="*/ 17 h 42"/>
              <a:gd name="T104" fmla="*/ 38 w 41"/>
              <a:gd name="T105" fmla="*/ 15 h 42"/>
              <a:gd name="T106" fmla="*/ 37 w 41"/>
              <a:gd name="T107" fmla="*/ 14 h 42"/>
              <a:gd name="T108" fmla="*/ 35 w 41"/>
              <a:gd name="T109" fmla="*/ 1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" h="42"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1"/>
                  <a:pt x="34" y="11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9"/>
                  <a:pt x="16" y="21"/>
                </a:cubicBezTo>
                <a:cubicBezTo>
                  <a:pt x="16" y="23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5"/>
                  <a:pt x="18" y="25"/>
                  <a:pt x="18" y="25"/>
                </a:cubicBezTo>
                <a:cubicBezTo>
                  <a:pt x="18" y="26"/>
                  <a:pt x="17" y="26"/>
                  <a:pt x="17" y="26"/>
                </a:cubicBezTo>
                <a:cubicBezTo>
                  <a:pt x="17" y="26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7" y="26"/>
                  <a:pt x="7" y="26"/>
                </a:cubicBezTo>
                <a:cubicBezTo>
                  <a:pt x="7" y="26"/>
                  <a:pt x="7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4" y="27"/>
                  <a:pt x="4" y="27"/>
                </a:cubicBezTo>
                <a:cubicBezTo>
                  <a:pt x="4" y="27"/>
                  <a:pt x="4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3" y="27"/>
                  <a:pt x="2" y="27"/>
                </a:cubicBezTo>
                <a:cubicBezTo>
                  <a:pt x="2" y="27"/>
                  <a:pt x="2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8"/>
                  <a:pt x="1" y="28"/>
                  <a:pt x="1" y="29"/>
                </a:cubicBezTo>
                <a:cubicBezTo>
                  <a:pt x="1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0" y="32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3" y="36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5" y="37"/>
                  <a:pt x="5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7" y="36"/>
                  <a:pt x="7" y="35"/>
                  <a:pt x="7" y="36"/>
                </a:cubicBezTo>
                <a:cubicBezTo>
                  <a:pt x="7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9" y="38"/>
                </a:cubicBezTo>
                <a:cubicBezTo>
                  <a:pt x="9" y="39"/>
                  <a:pt x="8" y="39"/>
                  <a:pt x="9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9" y="40"/>
                  <a:pt x="9" y="41"/>
                </a:cubicBezTo>
                <a:cubicBezTo>
                  <a:pt x="9" y="41"/>
                  <a:pt x="10" y="41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1" y="41"/>
                  <a:pt x="11" y="41"/>
                </a:cubicBezTo>
                <a:cubicBezTo>
                  <a:pt x="11" y="41"/>
                  <a:pt x="11" y="42"/>
                  <a:pt x="12" y="42"/>
                </a:cubicBezTo>
                <a:cubicBezTo>
                  <a:pt x="12" y="42"/>
                  <a:pt x="12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1"/>
                  <a:pt x="14" y="41"/>
                  <a:pt x="14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1"/>
                  <a:pt x="16" y="40"/>
                  <a:pt x="17" y="40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8"/>
                  <a:pt x="17" y="38"/>
                </a:cubicBezTo>
                <a:cubicBezTo>
                  <a:pt x="17" y="37"/>
                  <a:pt x="17" y="37"/>
                  <a:pt x="18" y="37"/>
                </a:cubicBezTo>
                <a:cubicBezTo>
                  <a:pt x="18" y="37"/>
                  <a:pt x="18" y="37"/>
                  <a:pt x="19" y="37"/>
                </a:cubicBezTo>
                <a:cubicBezTo>
                  <a:pt x="19" y="37"/>
                  <a:pt x="19" y="36"/>
                  <a:pt x="19" y="36"/>
                </a:cubicBezTo>
                <a:cubicBezTo>
                  <a:pt x="19" y="35"/>
                  <a:pt x="19" y="35"/>
                  <a:pt x="19" y="34"/>
                </a:cubicBezTo>
                <a:cubicBezTo>
                  <a:pt x="19" y="34"/>
                  <a:pt x="20" y="34"/>
                  <a:pt x="20" y="33"/>
                </a:cubicBezTo>
                <a:cubicBezTo>
                  <a:pt x="20" y="33"/>
                  <a:pt x="20" y="32"/>
                  <a:pt x="21" y="32"/>
                </a:cubicBezTo>
                <a:cubicBezTo>
                  <a:pt x="22" y="32"/>
                  <a:pt x="22" y="32"/>
                  <a:pt x="23" y="32"/>
                </a:cubicBezTo>
                <a:cubicBezTo>
                  <a:pt x="23" y="32"/>
                  <a:pt x="24" y="32"/>
                  <a:pt x="24" y="32"/>
                </a:cubicBezTo>
                <a:cubicBezTo>
                  <a:pt x="24" y="32"/>
                  <a:pt x="24" y="32"/>
                  <a:pt x="25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8"/>
                  <a:pt x="29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3" y="29"/>
                  <a:pt x="33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5" y="28"/>
                  <a:pt x="35" y="28"/>
                </a:cubicBezTo>
                <a:cubicBezTo>
                  <a:pt x="36" y="28"/>
                  <a:pt x="36" y="28"/>
                  <a:pt x="37" y="28"/>
                </a:cubicBezTo>
                <a:cubicBezTo>
                  <a:pt x="37" y="28"/>
                  <a:pt x="37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6"/>
                </a:cubicBezTo>
                <a:cubicBezTo>
                  <a:pt x="41" y="26"/>
                  <a:pt x="41" y="26"/>
                  <a:pt x="41" y="25"/>
                </a:cubicBezTo>
                <a:cubicBezTo>
                  <a:pt x="41" y="25"/>
                  <a:pt x="41" y="24"/>
                  <a:pt x="41" y="24"/>
                </a:cubicBezTo>
                <a:cubicBezTo>
                  <a:pt x="41" y="23"/>
                  <a:pt x="41" y="22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8"/>
                  <a:pt x="41" y="18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9" y="16"/>
                  <a:pt x="39" y="16"/>
                </a:cubicBezTo>
                <a:cubicBezTo>
                  <a:pt x="39" y="16"/>
                  <a:pt x="39" y="15"/>
                  <a:pt x="38" y="15"/>
                </a:cubicBezTo>
                <a:cubicBezTo>
                  <a:pt x="38" y="14"/>
                  <a:pt x="38" y="14"/>
                  <a:pt x="37" y="14"/>
                </a:cubicBezTo>
                <a:cubicBezTo>
                  <a:pt x="37" y="14"/>
                  <a:pt x="37" y="15"/>
                  <a:pt x="37" y="14"/>
                </a:cubicBezTo>
                <a:cubicBezTo>
                  <a:pt x="36" y="14"/>
                  <a:pt x="36" y="14"/>
                  <a:pt x="36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7" name="Freeform 458">
            <a:extLst>
              <a:ext uri="{FF2B5EF4-FFF2-40B4-BE49-F238E27FC236}">
                <a16:creationId xmlns:a16="http://schemas.microsoft.com/office/drawing/2014/main" id="{58F474A2-91D3-9A43-8D6D-CB89D78651E1}"/>
              </a:ext>
            </a:extLst>
          </p:cNvPr>
          <p:cNvSpPr>
            <a:spLocks/>
          </p:cNvSpPr>
          <p:nvPr/>
        </p:nvSpPr>
        <p:spPr bwMode="auto">
          <a:xfrm>
            <a:off x="5034945" y="3963204"/>
            <a:ext cx="104614" cy="62964"/>
          </a:xfrm>
          <a:custGeom>
            <a:avLst/>
            <a:gdLst>
              <a:gd name="T0" fmla="*/ 1 w 8"/>
              <a:gd name="T1" fmla="*/ 2 h 5"/>
              <a:gd name="T2" fmla="*/ 2 w 8"/>
              <a:gd name="T3" fmla="*/ 2 h 5"/>
              <a:gd name="T4" fmla="*/ 3 w 8"/>
              <a:gd name="T5" fmla="*/ 3 h 5"/>
              <a:gd name="T6" fmla="*/ 4 w 8"/>
              <a:gd name="T7" fmla="*/ 4 h 5"/>
              <a:gd name="T8" fmla="*/ 4 w 8"/>
              <a:gd name="T9" fmla="*/ 5 h 5"/>
              <a:gd name="T10" fmla="*/ 4 w 8"/>
              <a:gd name="T11" fmla="*/ 5 h 5"/>
              <a:gd name="T12" fmla="*/ 5 w 8"/>
              <a:gd name="T13" fmla="*/ 4 h 5"/>
              <a:gd name="T14" fmla="*/ 6 w 8"/>
              <a:gd name="T15" fmla="*/ 3 h 5"/>
              <a:gd name="T16" fmla="*/ 6 w 8"/>
              <a:gd name="T17" fmla="*/ 3 h 5"/>
              <a:gd name="T18" fmla="*/ 7 w 8"/>
              <a:gd name="T19" fmla="*/ 3 h 5"/>
              <a:gd name="T20" fmla="*/ 8 w 8"/>
              <a:gd name="T21" fmla="*/ 2 h 5"/>
              <a:gd name="T22" fmla="*/ 8 w 8"/>
              <a:gd name="T23" fmla="*/ 1 h 5"/>
              <a:gd name="T24" fmla="*/ 8 w 8"/>
              <a:gd name="T25" fmla="*/ 0 h 5"/>
              <a:gd name="T26" fmla="*/ 8 w 8"/>
              <a:gd name="T27" fmla="*/ 0 h 5"/>
              <a:gd name="T28" fmla="*/ 8 w 8"/>
              <a:gd name="T29" fmla="*/ 0 h 5"/>
              <a:gd name="T30" fmla="*/ 6 w 8"/>
              <a:gd name="T31" fmla="*/ 0 h 5"/>
              <a:gd name="T32" fmla="*/ 4 w 8"/>
              <a:gd name="T33" fmla="*/ 0 h 5"/>
              <a:gd name="T34" fmla="*/ 4 w 8"/>
              <a:gd name="T35" fmla="*/ 0 h 5"/>
              <a:gd name="T36" fmla="*/ 3 w 8"/>
              <a:gd name="T37" fmla="*/ 1 h 5"/>
              <a:gd name="T38" fmla="*/ 2 w 8"/>
              <a:gd name="T39" fmla="*/ 1 h 5"/>
              <a:gd name="T40" fmla="*/ 0 w 8"/>
              <a:gd name="T41" fmla="*/ 1 h 5"/>
              <a:gd name="T42" fmla="*/ 0 w 8"/>
              <a:gd name="T43" fmla="*/ 1 h 5"/>
              <a:gd name="T44" fmla="*/ 1 w 8"/>
              <a:gd name="T4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5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5" y="4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1"/>
                  <a:pt x="8" y="1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8" name="Freeform 459">
            <a:extLst>
              <a:ext uri="{FF2B5EF4-FFF2-40B4-BE49-F238E27FC236}">
                <a16:creationId xmlns:a16="http://schemas.microsoft.com/office/drawing/2014/main" id="{EAE46DD4-6A8E-4242-BBD4-4AE164CB62E3}"/>
              </a:ext>
            </a:extLst>
          </p:cNvPr>
          <p:cNvSpPr>
            <a:spLocks/>
          </p:cNvSpPr>
          <p:nvPr/>
        </p:nvSpPr>
        <p:spPr bwMode="auto">
          <a:xfrm>
            <a:off x="5616975" y="3976167"/>
            <a:ext cx="91299" cy="214818"/>
          </a:xfrm>
          <a:custGeom>
            <a:avLst/>
            <a:gdLst>
              <a:gd name="T0" fmla="*/ 6 w 7"/>
              <a:gd name="T1" fmla="*/ 7 h 17"/>
              <a:gd name="T2" fmla="*/ 6 w 7"/>
              <a:gd name="T3" fmla="*/ 7 h 17"/>
              <a:gd name="T4" fmla="*/ 6 w 7"/>
              <a:gd name="T5" fmla="*/ 6 h 17"/>
              <a:gd name="T6" fmla="*/ 7 w 7"/>
              <a:gd name="T7" fmla="*/ 5 h 17"/>
              <a:gd name="T8" fmla="*/ 6 w 7"/>
              <a:gd name="T9" fmla="*/ 4 h 17"/>
              <a:gd name="T10" fmla="*/ 6 w 7"/>
              <a:gd name="T11" fmla="*/ 2 h 17"/>
              <a:gd name="T12" fmla="*/ 6 w 7"/>
              <a:gd name="T13" fmla="*/ 1 h 17"/>
              <a:gd name="T14" fmla="*/ 6 w 7"/>
              <a:gd name="T15" fmla="*/ 1 h 17"/>
              <a:gd name="T16" fmla="*/ 5 w 7"/>
              <a:gd name="T17" fmla="*/ 1 h 17"/>
              <a:gd name="T18" fmla="*/ 5 w 7"/>
              <a:gd name="T19" fmla="*/ 0 h 17"/>
              <a:gd name="T20" fmla="*/ 4 w 7"/>
              <a:gd name="T21" fmla="*/ 0 h 17"/>
              <a:gd name="T22" fmla="*/ 3 w 7"/>
              <a:gd name="T23" fmla="*/ 1 h 17"/>
              <a:gd name="T24" fmla="*/ 3 w 7"/>
              <a:gd name="T25" fmla="*/ 0 h 17"/>
              <a:gd name="T26" fmla="*/ 3 w 7"/>
              <a:gd name="T27" fmla="*/ 2 h 17"/>
              <a:gd name="T28" fmla="*/ 2 w 7"/>
              <a:gd name="T29" fmla="*/ 3 h 17"/>
              <a:gd name="T30" fmla="*/ 1 w 7"/>
              <a:gd name="T31" fmla="*/ 3 h 17"/>
              <a:gd name="T32" fmla="*/ 0 w 7"/>
              <a:gd name="T33" fmla="*/ 3 h 17"/>
              <a:gd name="T34" fmla="*/ 0 w 7"/>
              <a:gd name="T35" fmla="*/ 4 h 17"/>
              <a:gd name="T36" fmla="*/ 0 w 7"/>
              <a:gd name="T37" fmla="*/ 4 h 17"/>
              <a:gd name="T38" fmla="*/ 0 w 7"/>
              <a:gd name="T39" fmla="*/ 4 h 17"/>
              <a:gd name="T40" fmla="*/ 0 w 7"/>
              <a:gd name="T41" fmla="*/ 5 h 17"/>
              <a:gd name="T42" fmla="*/ 1 w 7"/>
              <a:gd name="T43" fmla="*/ 6 h 17"/>
              <a:gd name="T44" fmla="*/ 2 w 7"/>
              <a:gd name="T45" fmla="*/ 7 h 17"/>
              <a:gd name="T46" fmla="*/ 2 w 7"/>
              <a:gd name="T47" fmla="*/ 9 h 17"/>
              <a:gd name="T48" fmla="*/ 2 w 7"/>
              <a:gd name="T49" fmla="*/ 10 h 17"/>
              <a:gd name="T50" fmla="*/ 2 w 7"/>
              <a:gd name="T51" fmla="*/ 12 h 17"/>
              <a:gd name="T52" fmla="*/ 2 w 7"/>
              <a:gd name="T53" fmla="*/ 14 h 17"/>
              <a:gd name="T54" fmla="*/ 2 w 7"/>
              <a:gd name="T55" fmla="*/ 16 h 17"/>
              <a:gd name="T56" fmla="*/ 2 w 7"/>
              <a:gd name="T57" fmla="*/ 17 h 17"/>
              <a:gd name="T58" fmla="*/ 2 w 7"/>
              <a:gd name="T59" fmla="*/ 17 h 17"/>
              <a:gd name="T60" fmla="*/ 3 w 7"/>
              <a:gd name="T61" fmla="*/ 17 h 17"/>
              <a:gd name="T62" fmla="*/ 4 w 7"/>
              <a:gd name="T63" fmla="*/ 17 h 17"/>
              <a:gd name="T64" fmla="*/ 4 w 7"/>
              <a:gd name="T65" fmla="*/ 17 h 17"/>
              <a:gd name="T66" fmla="*/ 4 w 7"/>
              <a:gd name="T67" fmla="*/ 15 h 17"/>
              <a:gd name="T68" fmla="*/ 4 w 7"/>
              <a:gd name="T69" fmla="*/ 14 h 17"/>
              <a:gd name="T70" fmla="*/ 4 w 7"/>
              <a:gd name="T71" fmla="*/ 12 h 17"/>
              <a:gd name="T72" fmla="*/ 4 w 7"/>
              <a:gd name="T73" fmla="*/ 10 h 17"/>
              <a:gd name="T74" fmla="*/ 5 w 7"/>
              <a:gd name="T75" fmla="*/ 9 h 17"/>
              <a:gd name="T76" fmla="*/ 5 w 7"/>
              <a:gd name="T77" fmla="*/ 8 h 17"/>
              <a:gd name="T78" fmla="*/ 6 w 7"/>
              <a:gd name="T79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" h="17"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6" y="4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2" y="8"/>
                  <a:pt x="1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3" y="17"/>
                  <a:pt x="3" y="17"/>
                </a:cubicBezTo>
                <a:cubicBezTo>
                  <a:pt x="3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4" y="13"/>
                  <a:pt x="4" y="12"/>
                  <a:pt x="4" y="12"/>
                </a:cubicBezTo>
                <a:cubicBezTo>
                  <a:pt x="4" y="11"/>
                  <a:pt x="4" y="10"/>
                  <a:pt x="4" y="10"/>
                </a:cubicBezTo>
                <a:cubicBezTo>
                  <a:pt x="4" y="9"/>
                  <a:pt x="5" y="9"/>
                  <a:pt x="5" y="9"/>
                </a:cubicBezTo>
                <a:cubicBezTo>
                  <a:pt x="5" y="9"/>
                  <a:pt x="5" y="9"/>
                  <a:pt x="5" y="8"/>
                </a:cubicBezTo>
                <a:cubicBezTo>
                  <a:pt x="5" y="8"/>
                  <a:pt x="5" y="8"/>
                  <a:pt x="6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9" name="Freeform 460">
            <a:extLst>
              <a:ext uri="{FF2B5EF4-FFF2-40B4-BE49-F238E27FC236}">
                <a16:creationId xmlns:a16="http://schemas.microsoft.com/office/drawing/2014/main" id="{CA219236-402B-874D-A61E-28C3B8872002}"/>
              </a:ext>
            </a:extLst>
          </p:cNvPr>
          <p:cNvSpPr>
            <a:spLocks/>
          </p:cNvSpPr>
          <p:nvPr/>
        </p:nvSpPr>
        <p:spPr bwMode="auto">
          <a:xfrm>
            <a:off x="5980269" y="4228023"/>
            <a:ext cx="620072" cy="668530"/>
          </a:xfrm>
          <a:custGeom>
            <a:avLst/>
            <a:gdLst>
              <a:gd name="T0" fmla="*/ 1 w 48"/>
              <a:gd name="T1" fmla="*/ 33 h 53"/>
              <a:gd name="T2" fmla="*/ 3 w 48"/>
              <a:gd name="T3" fmla="*/ 32 h 53"/>
              <a:gd name="T4" fmla="*/ 8 w 48"/>
              <a:gd name="T5" fmla="*/ 32 h 53"/>
              <a:gd name="T6" fmla="*/ 11 w 48"/>
              <a:gd name="T7" fmla="*/ 33 h 53"/>
              <a:gd name="T8" fmla="*/ 12 w 48"/>
              <a:gd name="T9" fmla="*/ 36 h 53"/>
              <a:gd name="T10" fmla="*/ 14 w 48"/>
              <a:gd name="T11" fmla="*/ 39 h 53"/>
              <a:gd name="T12" fmla="*/ 17 w 48"/>
              <a:gd name="T13" fmla="*/ 38 h 53"/>
              <a:gd name="T14" fmla="*/ 18 w 48"/>
              <a:gd name="T15" fmla="*/ 36 h 53"/>
              <a:gd name="T16" fmla="*/ 21 w 48"/>
              <a:gd name="T17" fmla="*/ 36 h 53"/>
              <a:gd name="T18" fmla="*/ 24 w 48"/>
              <a:gd name="T19" fmla="*/ 36 h 53"/>
              <a:gd name="T20" fmla="*/ 24 w 48"/>
              <a:gd name="T21" fmla="*/ 39 h 53"/>
              <a:gd name="T22" fmla="*/ 24 w 48"/>
              <a:gd name="T23" fmla="*/ 43 h 53"/>
              <a:gd name="T24" fmla="*/ 25 w 48"/>
              <a:gd name="T25" fmla="*/ 47 h 53"/>
              <a:gd name="T26" fmla="*/ 27 w 48"/>
              <a:gd name="T27" fmla="*/ 47 h 53"/>
              <a:gd name="T28" fmla="*/ 30 w 48"/>
              <a:gd name="T29" fmla="*/ 47 h 53"/>
              <a:gd name="T30" fmla="*/ 32 w 48"/>
              <a:gd name="T31" fmla="*/ 48 h 53"/>
              <a:gd name="T32" fmla="*/ 34 w 48"/>
              <a:gd name="T33" fmla="*/ 49 h 53"/>
              <a:gd name="T34" fmla="*/ 37 w 48"/>
              <a:gd name="T35" fmla="*/ 49 h 53"/>
              <a:gd name="T36" fmla="*/ 39 w 48"/>
              <a:gd name="T37" fmla="*/ 51 h 53"/>
              <a:gd name="T38" fmla="*/ 42 w 48"/>
              <a:gd name="T39" fmla="*/ 52 h 53"/>
              <a:gd name="T40" fmla="*/ 40 w 48"/>
              <a:gd name="T41" fmla="*/ 47 h 53"/>
              <a:gd name="T42" fmla="*/ 41 w 48"/>
              <a:gd name="T43" fmla="*/ 44 h 53"/>
              <a:gd name="T44" fmla="*/ 41 w 48"/>
              <a:gd name="T45" fmla="*/ 41 h 53"/>
              <a:gd name="T46" fmla="*/ 43 w 48"/>
              <a:gd name="T47" fmla="*/ 39 h 53"/>
              <a:gd name="T48" fmla="*/ 46 w 48"/>
              <a:gd name="T49" fmla="*/ 39 h 53"/>
              <a:gd name="T50" fmla="*/ 45 w 48"/>
              <a:gd name="T51" fmla="*/ 37 h 53"/>
              <a:gd name="T52" fmla="*/ 44 w 48"/>
              <a:gd name="T53" fmla="*/ 34 h 53"/>
              <a:gd name="T54" fmla="*/ 43 w 48"/>
              <a:gd name="T55" fmla="*/ 30 h 53"/>
              <a:gd name="T56" fmla="*/ 43 w 48"/>
              <a:gd name="T57" fmla="*/ 26 h 53"/>
              <a:gd name="T58" fmla="*/ 43 w 48"/>
              <a:gd name="T59" fmla="*/ 25 h 53"/>
              <a:gd name="T60" fmla="*/ 42 w 48"/>
              <a:gd name="T61" fmla="*/ 23 h 53"/>
              <a:gd name="T62" fmla="*/ 43 w 48"/>
              <a:gd name="T63" fmla="*/ 20 h 53"/>
              <a:gd name="T64" fmla="*/ 44 w 48"/>
              <a:gd name="T65" fmla="*/ 17 h 53"/>
              <a:gd name="T66" fmla="*/ 46 w 48"/>
              <a:gd name="T67" fmla="*/ 12 h 53"/>
              <a:gd name="T68" fmla="*/ 47 w 48"/>
              <a:gd name="T69" fmla="*/ 8 h 53"/>
              <a:gd name="T70" fmla="*/ 47 w 48"/>
              <a:gd name="T71" fmla="*/ 5 h 53"/>
              <a:gd name="T72" fmla="*/ 45 w 48"/>
              <a:gd name="T73" fmla="*/ 3 h 53"/>
              <a:gd name="T74" fmla="*/ 43 w 48"/>
              <a:gd name="T75" fmla="*/ 3 h 53"/>
              <a:gd name="T76" fmla="*/ 40 w 48"/>
              <a:gd name="T77" fmla="*/ 2 h 53"/>
              <a:gd name="T78" fmla="*/ 38 w 48"/>
              <a:gd name="T79" fmla="*/ 1 h 53"/>
              <a:gd name="T80" fmla="*/ 36 w 48"/>
              <a:gd name="T81" fmla="*/ 1 h 53"/>
              <a:gd name="T82" fmla="*/ 33 w 48"/>
              <a:gd name="T83" fmla="*/ 1 h 53"/>
              <a:gd name="T84" fmla="*/ 31 w 48"/>
              <a:gd name="T85" fmla="*/ 1 h 53"/>
              <a:gd name="T86" fmla="*/ 28 w 48"/>
              <a:gd name="T87" fmla="*/ 2 h 53"/>
              <a:gd name="T88" fmla="*/ 27 w 48"/>
              <a:gd name="T89" fmla="*/ 4 h 53"/>
              <a:gd name="T90" fmla="*/ 23 w 48"/>
              <a:gd name="T91" fmla="*/ 3 h 53"/>
              <a:gd name="T92" fmla="*/ 21 w 48"/>
              <a:gd name="T93" fmla="*/ 2 h 53"/>
              <a:gd name="T94" fmla="*/ 18 w 48"/>
              <a:gd name="T95" fmla="*/ 1 h 53"/>
              <a:gd name="T96" fmla="*/ 17 w 48"/>
              <a:gd name="T97" fmla="*/ 5 h 53"/>
              <a:gd name="T98" fmla="*/ 16 w 48"/>
              <a:gd name="T99" fmla="*/ 6 h 53"/>
              <a:gd name="T100" fmla="*/ 14 w 48"/>
              <a:gd name="T101" fmla="*/ 10 h 53"/>
              <a:gd name="T102" fmla="*/ 14 w 48"/>
              <a:gd name="T103" fmla="*/ 14 h 53"/>
              <a:gd name="T104" fmla="*/ 13 w 48"/>
              <a:gd name="T105" fmla="*/ 18 h 53"/>
              <a:gd name="T106" fmla="*/ 11 w 48"/>
              <a:gd name="T107" fmla="*/ 20 h 53"/>
              <a:gd name="T108" fmla="*/ 10 w 48"/>
              <a:gd name="T109" fmla="*/ 22 h 53"/>
              <a:gd name="T110" fmla="*/ 10 w 48"/>
              <a:gd name="T111" fmla="*/ 25 h 53"/>
              <a:gd name="T112" fmla="*/ 8 w 48"/>
              <a:gd name="T113" fmla="*/ 27 h 53"/>
              <a:gd name="T114" fmla="*/ 6 w 48"/>
              <a:gd name="T115" fmla="*/ 29 h 53"/>
              <a:gd name="T116" fmla="*/ 4 w 48"/>
              <a:gd name="T117" fmla="*/ 28 h 53"/>
              <a:gd name="T118" fmla="*/ 2 w 48"/>
              <a:gd name="T119" fmla="*/ 29 h 53"/>
              <a:gd name="T120" fmla="*/ 0 w 48"/>
              <a:gd name="T121" fmla="*/ 31 h 53"/>
              <a:gd name="T122" fmla="*/ 0 w 48"/>
              <a:gd name="T123" fmla="*/ 3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" h="53">
                <a:moveTo>
                  <a:pt x="0" y="33"/>
                </a:moveTo>
                <a:cubicBezTo>
                  <a:pt x="1" y="33"/>
                  <a:pt x="0" y="33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2" y="32"/>
                  <a:pt x="3" y="32"/>
                  <a:pt x="3" y="32"/>
                </a:cubicBezTo>
                <a:cubicBezTo>
                  <a:pt x="4" y="32"/>
                  <a:pt x="4" y="32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8" y="32"/>
                </a:cubicBezTo>
                <a:cubicBezTo>
                  <a:pt x="9" y="32"/>
                  <a:pt x="9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12" y="37"/>
                  <a:pt x="12" y="38"/>
                  <a:pt x="13" y="38"/>
                </a:cubicBezTo>
                <a:cubicBezTo>
                  <a:pt x="13" y="38"/>
                  <a:pt x="13" y="39"/>
                  <a:pt x="14" y="39"/>
                </a:cubicBezTo>
                <a:cubicBezTo>
                  <a:pt x="14" y="39"/>
                  <a:pt x="14" y="38"/>
                  <a:pt x="15" y="38"/>
                </a:cubicBezTo>
                <a:cubicBezTo>
                  <a:pt x="15" y="38"/>
                  <a:pt x="15" y="38"/>
                  <a:pt x="16" y="38"/>
                </a:cubicBezTo>
                <a:cubicBezTo>
                  <a:pt x="16" y="38"/>
                  <a:pt x="17" y="38"/>
                  <a:pt x="17" y="38"/>
                </a:cubicBezTo>
                <a:cubicBezTo>
                  <a:pt x="17" y="38"/>
                  <a:pt x="18" y="38"/>
                  <a:pt x="18" y="38"/>
                </a:cubicBezTo>
                <a:cubicBezTo>
                  <a:pt x="18" y="38"/>
                  <a:pt x="18" y="38"/>
                  <a:pt x="18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6"/>
                  <a:pt x="18" y="36"/>
                  <a:pt x="19" y="36"/>
                </a:cubicBezTo>
                <a:cubicBezTo>
                  <a:pt x="19" y="35"/>
                  <a:pt x="19" y="35"/>
                  <a:pt x="20" y="35"/>
                </a:cubicBezTo>
                <a:cubicBezTo>
                  <a:pt x="20" y="36"/>
                  <a:pt x="21" y="35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40"/>
                </a:cubicBezTo>
                <a:cubicBezTo>
                  <a:pt x="24" y="40"/>
                  <a:pt x="24" y="41"/>
                  <a:pt x="24" y="41"/>
                </a:cubicBezTo>
                <a:cubicBezTo>
                  <a:pt x="24" y="42"/>
                  <a:pt x="24" y="42"/>
                  <a:pt x="24" y="43"/>
                </a:cubicBezTo>
                <a:cubicBezTo>
                  <a:pt x="24" y="43"/>
                  <a:pt x="25" y="44"/>
                  <a:pt x="25" y="44"/>
                </a:cubicBez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6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8"/>
                  <a:pt x="26" y="47"/>
                  <a:pt x="26" y="47"/>
                </a:cubicBezTo>
                <a:cubicBezTo>
                  <a:pt x="26" y="47"/>
                  <a:pt x="27" y="47"/>
                  <a:pt x="27" y="47"/>
                </a:cubicBezTo>
                <a:cubicBezTo>
                  <a:pt x="27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7"/>
                  <a:pt x="30" y="47"/>
                  <a:pt x="30" y="48"/>
                </a:cubicBezTo>
                <a:cubicBezTo>
                  <a:pt x="30" y="48"/>
                  <a:pt x="30" y="48"/>
                  <a:pt x="31" y="48"/>
                </a:cubicBezTo>
                <a:cubicBezTo>
                  <a:pt x="31" y="48"/>
                  <a:pt x="31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48"/>
                  <a:pt x="32" y="49"/>
                  <a:pt x="33" y="49"/>
                </a:cubicBezTo>
                <a:cubicBezTo>
                  <a:pt x="33" y="50"/>
                  <a:pt x="34" y="49"/>
                  <a:pt x="34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7" y="50"/>
                  <a:pt x="36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1"/>
                  <a:pt x="39" y="51"/>
                  <a:pt x="39" y="51"/>
                </a:cubicBezTo>
                <a:cubicBezTo>
                  <a:pt x="40" y="52"/>
                  <a:pt x="40" y="52"/>
                  <a:pt x="40" y="53"/>
                </a:cubicBezTo>
                <a:cubicBezTo>
                  <a:pt x="41" y="53"/>
                  <a:pt x="41" y="53"/>
                  <a:pt x="42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2" y="51"/>
                  <a:pt x="43" y="50"/>
                  <a:pt x="42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40" y="48"/>
                  <a:pt x="40" y="47"/>
                </a:cubicBezTo>
                <a:cubicBezTo>
                  <a:pt x="40" y="47"/>
                  <a:pt x="41" y="47"/>
                  <a:pt x="41" y="46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0" y="44"/>
                  <a:pt x="40" y="43"/>
                </a:cubicBezTo>
                <a:cubicBezTo>
                  <a:pt x="40" y="43"/>
                  <a:pt x="40" y="43"/>
                  <a:pt x="40" y="42"/>
                </a:cubicBezTo>
                <a:cubicBezTo>
                  <a:pt x="41" y="42"/>
                  <a:pt x="41" y="42"/>
                  <a:pt x="41" y="41"/>
                </a:cubicBezTo>
                <a:cubicBezTo>
                  <a:pt x="42" y="41"/>
                  <a:pt x="42" y="41"/>
                  <a:pt x="42" y="40"/>
                </a:cubicBezTo>
                <a:cubicBezTo>
                  <a:pt x="42" y="40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4" y="39"/>
                  <a:pt x="44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8"/>
                </a:cubicBezTo>
                <a:cubicBezTo>
                  <a:pt x="46" y="38"/>
                  <a:pt x="45" y="38"/>
                  <a:pt x="45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4" y="36"/>
                  <a:pt x="44" y="35"/>
                </a:cubicBezTo>
                <a:cubicBezTo>
                  <a:pt x="44" y="35"/>
                  <a:pt x="44" y="35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3" y="33"/>
                  <a:pt x="44" y="32"/>
                  <a:pt x="44" y="32"/>
                </a:cubicBezTo>
                <a:cubicBezTo>
                  <a:pt x="43" y="31"/>
                  <a:pt x="43" y="31"/>
                  <a:pt x="43" y="30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7"/>
                  <a:pt x="42" y="27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2" y="23"/>
                  <a:pt x="42" y="23"/>
                </a:cubicBezTo>
                <a:cubicBezTo>
                  <a:pt x="42" y="23"/>
                  <a:pt x="42" y="22"/>
                  <a:pt x="42" y="22"/>
                </a:cubicBezTo>
                <a:cubicBezTo>
                  <a:pt x="43" y="22"/>
                  <a:pt x="43" y="22"/>
                  <a:pt x="43" y="21"/>
                </a:cubicBezTo>
                <a:cubicBezTo>
                  <a:pt x="43" y="21"/>
                  <a:pt x="43" y="21"/>
                  <a:pt x="43" y="20"/>
                </a:cubicBezTo>
                <a:cubicBezTo>
                  <a:pt x="43" y="20"/>
                  <a:pt x="43" y="20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7"/>
                </a:cubicBezTo>
                <a:cubicBezTo>
                  <a:pt x="45" y="16"/>
                  <a:pt x="44" y="16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9"/>
                  <a:pt x="48" y="9"/>
                </a:cubicBezTo>
                <a:cubicBezTo>
                  <a:pt x="48" y="9"/>
                  <a:pt x="48" y="9"/>
                  <a:pt x="47" y="8"/>
                </a:cubicBezTo>
                <a:cubicBezTo>
                  <a:pt x="47" y="8"/>
                  <a:pt x="47" y="7"/>
                  <a:pt x="47" y="7"/>
                </a:cubicBezTo>
                <a:cubicBezTo>
                  <a:pt x="47" y="6"/>
                  <a:pt x="47" y="6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4"/>
                </a:cubicBezTo>
                <a:cubicBezTo>
                  <a:pt x="46" y="4"/>
                  <a:pt x="46" y="4"/>
                  <a:pt x="45" y="4"/>
                </a:cubicBezTo>
                <a:cubicBezTo>
                  <a:pt x="45" y="4"/>
                  <a:pt x="45" y="3"/>
                  <a:pt x="45" y="3"/>
                </a:cubicBezTo>
                <a:cubicBezTo>
                  <a:pt x="45" y="3"/>
                  <a:pt x="45" y="3"/>
                  <a:pt x="44" y="2"/>
                </a:cubicBezTo>
                <a:cubicBezTo>
                  <a:pt x="44" y="2"/>
                  <a:pt x="44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3"/>
                  <a:pt x="42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3"/>
                  <a:pt x="40" y="3"/>
                  <a:pt x="40" y="2"/>
                </a:cubicBezTo>
                <a:cubicBezTo>
                  <a:pt x="39" y="2"/>
                  <a:pt x="39" y="2"/>
                  <a:pt x="39" y="1"/>
                </a:cubicBezTo>
                <a:cubicBezTo>
                  <a:pt x="39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7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2"/>
                </a:cubicBezTo>
                <a:cubicBezTo>
                  <a:pt x="30" y="2"/>
                  <a:pt x="30" y="2"/>
                  <a:pt x="29" y="2"/>
                </a:cubicBezTo>
                <a:cubicBezTo>
                  <a:pt x="29" y="2"/>
                  <a:pt x="29" y="2"/>
                  <a:pt x="28" y="2"/>
                </a:cubicBezTo>
                <a:cubicBezTo>
                  <a:pt x="28" y="2"/>
                  <a:pt x="28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3"/>
                  <a:pt x="25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4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4"/>
                </a:cubicBezTo>
                <a:cubicBezTo>
                  <a:pt x="16" y="4"/>
                  <a:pt x="17" y="4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7"/>
                  <a:pt x="16" y="7"/>
                  <a:pt x="16" y="8"/>
                </a:cubicBezTo>
                <a:cubicBezTo>
                  <a:pt x="15" y="8"/>
                  <a:pt x="15" y="8"/>
                  <a:pt x="15" y="9"/>
                </a:cubicBezTo>
                <a:cubicBezTo>
                  <a:pt x="14" y="9"/>
                  <a:pt x="15" y="10"/>
                  <a:pt x="14" y="10"/>
                </a:cubicBezTo>
                <a:cubicBezTo>
                  <a:pt x="14" y="10"/>
                  <a:pt x="14" y="11"/>
                  <a:pt x="14" y="11"/>
                </a:cubicBezTo>
                <a:cubicBezTo>
                  <a:pt x="14" y="12"/>
                  <a:pt x="14" y="12"/>
                  <a:pt x="14" y="13"/>
                </a:cubicBezTo>
                <a:cubicBezTo>
                  <a:pt x="14" y="13"/>
                  <a:pt x="15" y="13"/>
                  <a:pt x="14" y="14"/>
                </a:cubicBezTo>
                <a:cubicBezTo>
                  <a:pt x="14" y="14"/>
                  <a:pt x="14" y="14"/>
                  <a:pt x="14" y="15"/>
                </a:cubicBezTo>
                <a:cubicBezTo>
                  <a:pt x="13" y="15"/>
                  <a:pt x="14" y="16"/>
                  <a:pt x="14" y="17"/>
                </a:cubicBezTo>
                <a:cubicBezTo>
                  <a:pt x="13" y="17"/>
                  <a:pt x="13" y="17"/>
                  <a:pt x="13" y="18"/>
                </a:cubicBezTo>
                <a:cubicBezTo>
                  <a:pt x="13" y="18"/>
                  <a:pt x="12" y="18"/>
                  <a:pt x="12" y="18"/>
                </a:cubicBezTo>
                <a:cubicBezTo>
                  <a:pt x="12" y="19"/>
                  <a:pt x="12" y="19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4"/>
                  <a:pt x="11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8" y="27"/>
                </a:cubicBezTo>
                <a:cubicBezTo>
                  <a:pt x="8" y="27"/>
                  <a:pt x="8" y="28"/>
                  <a:pt x="7" y="28"/>
                </a:cubicBezTo>
                <a:cubicBezTo>
                  <a:pt x="7" y="29"/>
                  <a:pt x="7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6" y="29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29"/>
                  <a:pt x="2" y="29"/>
                  <a:pt x="1" y="29"/>
                </a:cubicBezTo>
                <a:cubicBezTo>
                  <a:pt x="1" y="29"/>
                  <a:pt x="1" y="30"/>
                  <a:pt x="1" y="30"/>
                </a:cubicBezTo>
                <a:cubicBezTo>
                  <a:pt x="0" y="31"/>
                  <a:pt x="1" y="31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0" name="Freeform 461">
            <a:extLst>
              <a:ext uri="{FF2B5EF4-FFF2-40B4-BE49-F238E27FC236}">
                <a16:creationId xmlns:a16="http://schemas.microsoft.com/office/drawing/2014/main" id="{B34AE34D-BF1E-2842-8186-B49CE64C8F5B}"/>
              </a:ext>
            </a:extLst>
          </p:cNvPr>
          <p:cNvSpPr>
            <a:spLocks/>
          </p:cNvSpPr>
          <p:nvPr/>
        </p:nvSpPr>
        <p:spPr bwMode="auto">
          <a:xfrm>
            <a:off x="6716366" y="48465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1" name="Freeform 462">
            <a:extLst>
              <a:ext uri="{FF2B5EF4-FFF2-40B4-BE49-F238E27FC236}">
                <a16:creationId xmlns:a16="http://schemas.microsoft.com/office/drawing/2014/main" id="{58EC0909-2A9F-B64F-A516-44438EA33413}"/>
              </a:ext>
            </a:extLst>
          </p:cNvPr>
          <p:cNvSpPr>
            <a:spLocks/>
          </p:cNvSpPr>
          <p:nvPr/>
        </p:nvSpPr>
        <p:spPr bwMode="auto">
          <a:xfrm>
            <a:off x="6548985" y="4809514"/>
            <a:ext cx="361391" cy="592602"/>
          </a:xfrm>
          <a:custGeom>
            <a:avLst/>
            <a:gdLst>
              <a:gd name="T0" fmla="*/ 1 w 28"/>
              <a:gd name="T1" fmla="*/ 12 h 47"/>
              <a:gd name="T2" fmla="*/ 1 w 28"/>
              <a:gd name="T3" fmla="*/ 14 h 47"/>
              <a:gd name="T4" fmla="*/ 2 w 28"/>
              <a:gd name="T5" fmla="*/ 16 h 47"/>
              <a:gd name="T6" fmla="*/ 6 w 28"/>
              <a:gd name="T7" fmla="*/ 18 h 47"/>
              <a:gd name="T8" fmla="*/ 7 w 28"/>
              <a:gd name="T9" fmla="*/ 21 h 47"/>
              <a:gd name="T10" fmla="*/ 7 w 28"/>
              <a:gd name="T11" fmla="*/ 25 h 47"/>
              <a:gd name="T12" fmla="*/ 6 w 28"/>
              <a:gd name="T13" fmla="*/ 30 h 47"/>
              <a:gd name="T14" fmla="*/ 4 w 28"/>
              <a:gd name="T15" fmla="*/ 33 h 47"/>
              <a:gd name="T16" fmla="*/ 2 w 28"/>
              <a:gd name="T17" fmla="*/ 36 h 47"/>
              <a:gd name="T18" fmla="*/ 4 w 28"/>
              <a:gd name="T19" fmla="*/ 40 h 47"/>
              <a:gd name="T20" fmla="*/ 3 w 28"/>
              <a:gd name="T21" fmla="*/ 44 h 47"/>
              <a:gd name="T22" fmla="*/ 6 w 28"/>
              <a:gd name="T23" fmla="*/ 47 h 47"/>
              <a:gd name="T24" fmla="*/ 6 w 28"/>
              <a:gd name="T25" fmla="*/ 44 h 47"/>
              <a:gd name="T26" fmla="*/ 9 w 28"/>
              <a:gd name="T27" fmla="*/ 42 h 47"/>
              <a:gd name="T28" fmla="*/ 12 w 28"/>
              <a:gd name="T29" fmla="*/ 40 h 47"/>
              <a:gd name="T30" fmla="*/ 13 w 28"/>
              <a:gd name="T31" fmla="*/ 36 h 47"/>
              <a:gd name="T32" fmla="*/ 13 w 28"/>
              <a:gd name="T33" fmla="*/ 32 h 47"/>
              <a:gd name="T34" fmla="*/ 11 w 28"/>
              <a:gd name="T35" fmla="*/ 29 h 47"/>
              <a:gd name="T36" fmla="*/ 13 w 28"/>
              <a:gd name="T37" fmla="*/ 27 h 47"/>
              <a:gd name="T38" fmla="*/ 16 w 28"/>
              <a:gd name="T39" fmla="*/ 24 h 47"/>
              <a:gd name="T40" fmla="*/ 18 w 28"/>
              <a:gd name="T41" fmla="*/ 22 h 47"/>
              <a:gd name="T42" fmla="*/ 22 w 28"/>
              <a:gd name="T43" fmla="*/ 19 h 47"/>
              <a:gd name="T44" fmla="*/ 25 w 28"/>
              <a:gd name="T45" fmla="*/ 15 h 47"/>
              <a:gd name="T46" fmla="*/ 28 w 28"/>
              <a:gd name="T47" fmla="*/ 12 h 47"/>
              <a:gd name="T48" fmla="*/ 28 w 28"/>
              <a:gd name="T49" fmla="*/ 6 h 47"/>
              <a:gd name="T50" fmla="*/ 28 w 28"/>
              <a:gd name="T51" fmla="*/ 2 h 47"/>
              <a:gd name="T52" fmla="*/ 27 w 28"/>
              <a:gd name="T53" fmla="*/ 0 h 47"/>
              <a:gd name="T54" fmla="*/ 26 w 28"/>
              <a:gd name="T55" fmla="*/ 1 h 47"/>
              <a:gd name="T56" fmla="*/ 24 w 28"/>
              <a:gd name="T57" fmla="*/ 2 h 47"/>
              <a:gd name="T58" fmla="*/ 22 w 28"/>
              <a:gd name="T59" fmla="*/ 3 h 47"/>
              <a:gd name="T60" fmla="*/ 20 w 28"/>
              <a:gd name="T61" fmla="*/ 3 h 47"/>
              <a:gd name="T62" fmla="*/ 18 w 28"/>
              <a:gd name="T63" fmla="*/ 3 h 47"/>
              <a:gd name="T64" fmla="*/ 16 w 28"/>
              <a:gd name="T65" fmla="*/ 3 h 47"/>
              <a:gd name="T66" fmla="*/ 13 w 28"/>
              <a:gd name="T67" fmla="*/ 3 h 47"/>
              <a:gd name="T68" fmla="*/ 12 w 28"/>
              <a:gd name="T69" fmla="*/ 4 h 47"/>
              <a:gd name="T70" fmla="*/ 13 w 28"/>
              <a:gd name="T71" fmla="*/ 8 h 47"/>
              <a:gd name="T72" fmla="*/ 14 w 28"/>
              <a:gd name="T73" fmla="*/ 10 h 47"/>
              <a:gd name="T74" fmla="*/ 15 w 28"/>
              <a:gd name="T75" fmla="*/ 12 h 47"/>
              <a:gd name="T76" fmla="*/ 13 w 28"/>
              <a:gd name="T77" fmla="*/ 16 h 47"/>
              <a:gd name="T78" fmla="*/ 12 w 28"/>
              <a:gd name="T79" fmla="*/ 14 h 47"/>
              <a:gd name="T80" fmla="*/ 10 w 28"/>
              <a:gd name="T81" fmla="*/ 12 h 47"/>
              <a:gd name="T82" fmla="*/ 8 w 28"/>
              <a:gd name="T83" fmla="*/ 10 h 47"/>
              <a:gd name="T84" fmla="*/ 7 w 28"/>
              <a:gd name="T85" fmla="*/ 11 h 47"/>
              <a:gd name="T86" fmla="*/ 4 w 28"/>
              <a:gd name="T87" fmla="*/ 1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" h="47">
                <a:moveTo>
                  <a:pt x="3" y="12"/>
                </a:move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3" y="16"/>
                  <a:pt x="3" y="16"/>
                </a:cubicBezTo>
                <a:cubicBezTo>
                  <a:pt x="4" y="17"/>
                  <a:pt x="4" y="17"/>
                  <a:pt x="5" y="17"/>
                </a:cubicBezTo>
                <a:cubicBezTo>
                  <a:pt x="5" y="17"/>
                  <a:pt x="6" y="17"/>
                  <a:pt x="6" y="18"/>
                </a:cubicBezTo>
                <a:cubicBezTo>
                  <a:pt x="6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ubicBezTo>
                  <a:pt x="7" y="22"/>
                  <a:pt x="7" y="22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6" y="28"/>
                  <a:pt x="6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6" y="30"/>
                  <a:pt x="5" y="31"/>
                  <a:pt x="5" y="31"/>
                </a:cubicBezTo>
                <a:cubicBezTo>
                  <a:pt x="5" y="32"/>
                  <a:pt x="5" y="32"/>
                  <a:pt x="4" y="32"/>
                </a:cubicBezTo>
                <a:cubicBezTo>
                  <a:pt x="4" y="32"/>
                  <a:pt x="4" y="33"/>
                  <a:pt x="4" y="33"/>
                </a:cubicBezTo>
                <a:cubicBezTo>
                  <a:pt x="4" y="33"/>
                  <a:pt x="3" y="33"/>
                  <a:pt x="3" y="34"/>
                </a:cubicBezTo>
                <a:cubicBezTo>
                  <a:pt x="3" y="34"/>
                  <a:pt x="2" y="34"/>
                  <a:pt x="2" y="35"/>
                </a:cubicBezTo>
                <a:cubicBezTo>
                  <a:pt x="2" y="35"/>
                  <a:pt x="2" y="35"/>
                  <a:pt x="2" y="36"/>
                </a:cubicBezTo>
                <a:cubicBezTo>
                  <a:pt x="3" y="36"/>
                  <a:pt x="2" y="36"/>
                  <a:pt x="2" y="37"/>
                </a:cubicBezTo>
                <a:cubicBezTo>
                  <a:pt x="2" y="38"/>
                  <a:pt x="3" y="38"/>
                  <a:pt x="3" y="39"/>
                </a:cubicBezTo>
                <a:cubicBezTo>
                  <a:pt x="3" y="39"/>
                  <a:pt x="4" y="39"/>
                  <a:pt x="4" y="40"/>
                </a:cubicBezTo>
                <a:cubicBezTo>
                  <a:pt x="4" y="40"/>
                  <a:pt x="4" y="41"/>
                  <a:pt x="4" y="41"/>
                </a:cubicBezTo>
                <a:cubicBezTo>
                  <a:pt x="3" y="41"/>
                  <a:pt x="4" y="42"/>
                  <a:pt x="4" y="42"/>
                </a:cubicBezTo>
                <a:cubicBezTo>
                  <a:pt x="3" y="43"/>
                  <a:pt x="3" y="43"/>
                  <a:pt x="3" y="44"/>
                </a:cubicBezTo>
                <a:cubicBezTo>
                  <a:pt x="3" y="44"/>
                  <a:pt x="3" y="45"/>
                  <a:pt x="3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2"/>
                  <a:pt x="8" y="42"/>
                </a:cubicBezTo>
                <a:cubicBezTo>
                  <a:pt x="8" y="42"/>
                  <a:pt x="9" y="42"/>
                  <a:pt x="9" y="42"/>
                </a:cubicBezTo>
                <a:cubicBezTo>
                  <a:pt x="10" y="41"/>
                  <a:pt x="10" y="42"/>
                  <a:pt x="11" y="41"/>
                </a:cubicBezTo>
                <a:cubicBezTo>
                  <a:pt x="11" y="41"/>
                  <a:pt x="11" y="41"/>
                  <a:pt x="12" y="41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8"/>
                  <a:pt x="12" y="38"/>
                  <a:pt x="13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3"/>
                </a:cubicBezTo>
                <a:cubicBezTo>
                  <a:pt x="12" y="33"/>
                  <a:pt x="13" y="33"/>
                  <a:pt x="13" y="32"/>
                </a:cubicBezTo>
                <a:cubicBezTo>
                  <a:pt x="12" y="32"/>
                  <a:pt x="12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7"/>
                  <a:pt x="14" y="27"/>
                  <a:pt x="14" y="26"/>
                </a:cubicBezTo>
                <a:cubicBezTo>
                  <a:pt x="15" y="26"/>
                  <a:pt x="14" y="26"/>
                  <a:pt x="15" y="25"/>
                </a:cubicBezTo>
                <a:cubicBezTo>
                  <a:pt x="15" y="24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8" y="22"/>
                </a:cubicBezTo>
                <a:cubicBezTo>
                  <a:pt x="18" y="22"/>
                  <a:pt x="18" y="21"/>
                  <a:pt x="19" y="21"/>
                </a:cubicBezTo>
                <a:cubicBezTo>
                  <a:pt x="19" y="20"/>
                  <a:pt x="20" y="20"/>
                  <a:pt x="20" y="20"/>
                </a:cubicBezTo>
                <a:cubicBezTo>
                  <a:pt x="21" y="20"/>
                  <a:pt x="22" y="20"/>
                  <a:pt x="22" y="19"/>
                </a:cubicBezTo>
                <a:cubicBezTo>
                  <a:pt x="23" y="19"/>
                  <a:pt x="23" y="18"/>
                  <a:pt x="24" y="18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6"/>
                  <a:pt x="25" y="16"/>
                  <a:pt x="25" y="15"/>
                </a:cubicBezTo>
                <a:cubicBezTo>
                  <a:pt x="25" y="15"/>
                  <a:pt x="26" y="15"/>
                  <a:pt x="26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8" y="12"/>
                  <a:pt x="28" y="12"/>
                </a:cubicBezTo>
                <a:cubicBezTo>
                  <a:pt x="28" y="11"/>
                  <a:pt x="28" y="11"/>
                  <a:pt x="28" y="10"/>
                </a:cubicBezTo>
                <a:cubicBezTo>
                  <a:pt x="28" y="10"/>
                  <a:pt x="28" y="9"/>
                  <a:pt x="28" y="8"/>
                </a:cubicBezTo>
                <a:cubicBezTo>
                  <a:pt x="28" y="8"/>
                  <a:pt x="28" y="7"/>
                  <a:pt x="28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5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2" y="3"/>
                  <a:pt x="22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3"/>
                  <a:pt x="20" y="3"/>
                </a:cubicBezTo>
                <a:cubicBezTo>
                  <a:pt x="20" y="3"/>
                  <a:pt x="20" y="4"/>
                  <a:pt x="19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4"/>
                </a:cubicBezTo>
                <a:cubicBezTo>
                  <a:pt x="17" y="4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4"/>
                </a:cubicBezTo>
                <a:cubicBezTo>
                  <a:pt x="15" y="14"/>
                  <a:pt x="15" y="15"/>
                  <a:pt x="14" y="15"/>
                </a:cubicBezTo>
                <a:cubicBezTo>
                  <a:pt x="14" y="15"/>
                  <a:pt x="14" y="16"/>
                  <a:pt x="13" y="16"/>
                </a:cubicBezTo>
                <a:cubicBezTo>
                  <a:pt x="13" y="16"/>
                  <a:pt x="13" y="16"/>
                  <a:pt x="12" y="16"/>
                </a:cubicBezTo>
                <a:cubicBezTo>
                  <a:pt x="12" y="16"/>
                  <a:pt x="12" y="16"/>
                  <a:pt x="11" y="15"/>
                </a:cubicBezTo>
                <a:cubicBezTo>
                  <a:pt x="11" y="15"/>
                  <a:pt x="12" y="15"/>
                  <a:pt x="12" y="14"/>
                </a:cubicBezTo>
                <a:cubicBezTo>
                  <a:pt x="12" y="14"/>
                  <a:pt x="12" y="13"/>
                  <a:pt x="12" y="13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8" y="11"/>
                  <a:pt x="9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4" y="11"/>
                </a:cubicBezTo>
                <a:cubicBezTo>
                  <a:pt x="4" y="12"/>
                  <a:pt x="4" y="12"/>
                  <a:pt x="3" y="1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2" name="Freeform 463">
            <a:extLst>
              <a:ext uri="{FF2B5EF4-FFF2-40B4-BE49-F238E27FC236}">
                <a16:creationId xmlns:a16="http://schemas.microsoft.com/office/drawing/2014/main" id="{32A1B0AE-13E4-284E-B54B-8FF672656FCD}"/>
              </a:ext>
            </a:extLst>
          </p:cNvPr>
          <p:cNvSpPr>
            <a:spLocks/>
          </p:cNvSpPr>
          <p:nvPr/>
        </p:nvSpPr>
        <p:spPr bwMode="auto">
          <a:xfrm>
            <a:off x="6018311" y="3572457"/>
            <a:ext cx="349979" cy="581491"/>
          </a:xfrm>
          <a:custGeom>
            <a:avLst/>
            <a:gdLst>
              <a:gd name="T0" fmla="*/ 2 w 27"/>
              <a:gd name="T1" fmla="*/ 29 h 46"/>
              <a:gd name="T2" fmla="*/ 2 w 27"/>
              <a:gd name="T3" fmla="*/ 30 h 46"/>
              <a:gd name="T4" fmla="*/ 3 w 27"/>
              <a:gd name="T5" fmla="*/ 31 h 46"/>
              <a:gd name="T6" fmla="*/ 4 w 27"/>
              <a:gd name="T7" fmla="*/ 33 h 46"/>
              <a:gd name="T8" fmla="*/ 4 w 27"/>
              <a:gd name="T9" fmla="*/ 34 h 46"/>
              <a:gd name="T10" fmla="*/ 4 w 27"/>
              <a:gd name="T11" fmla="*/ 37 h 46"/>
              <a:gd name="T12" fmla="*/ 5 w 27"/>
              <a:gd name="T13" fmla="*/ 39 h 46"/>
              <a:gd name="T14" fmla="*/ 3 w 27"/>
              <a:gd name="T15" fmla="*/ 39 h 46"/>
              <a:gd name="T16" fmla="*/ 2 w 27"/>
              <a:gd name="T17" fmla="*/ 40 h 46"/>
              <a:gd name="T18" fmla="*/ 3 w 27"/>
              <a:gd name="T19" fmla="*/ 42 h 46"/>
              <a:gd name="T20" fmla="*/ 5 w 27"/>
              <a:gd name="T21" fmla="*/ 43 h 46"/>
              <a:gd name="T22" fmla="*/ 5 w 27"/>
              <a:gd name="T23" fmla="*/ 46 h 46"/>
              <a:gd name="T24" fmla="*/ 7 w 27"/>
              <a:gd name="T25" fmla="*/ 46 h 46"/>
              <a:gd name="T26" fmla="*/ 8 w 27"/>
              <a:gd name="T27" fmla="*/ 45 h 46"/>
              <a:gd name="T28" fmla="*/ 10 w 27"/>
              <a:gd name="T29" fmla="*/ 45 h 46"/>
              <a:gd name="T30" fmla="*/ 11 w 27"/>
              <a:gd name="T31" fmla="*/ 44 h 46"/>
              <a:gd name="T32" fmla="*/ 13 w 27"/>
              <a:gd name="T33" fmla="*/ 42 h 46"/>
              <a:gd name="T34" fmla="*/ 15 w 27"/>
              <a:gd name="T35" fmla="*/ 42 h 46"/>
              <a:gd name="T36" fmla="*/ 17 w 27"/>
              <a:gd name="T37" fmla="*/ 41 h 46"/>
              <a:gd name="T38" fmla="*/ 19 w 27"/>
              <a:gd name="T39" fmla="*/ 40 h 46"/>
              <a:gd name="T40" fmla="*/ 20 w 27"/>
              <a:gd name="T41" fmla="*/ 39 h 46"/>
              <a:gd name="T42" fmla="*/ 21 w 27"/>
              <a:gd name="T43" fmla="*/ 38 h 46"/>
              <a:gd name="T44" fmla="*/ 22 w 27"/>
              <a:gd name="T45" fmla="*/ 37 h 46"/>
              <a:gd name="T46" fmla="*/ 24 w 27"/>
              <a:gd name="T47" fmla="*/ 36 h 46"/>
              <a:gd name="T48" fmla="*/ 24 w 27"/>
              <a:gd name="T49" fmla="*/ 36 h 46"/>
              <a:gd name="T50" fmla="*/ 23 w 27"/>
              <a:gd name="T51" fmla="*/ 35 h 46"/>
              <a:gd name="T52" fmla="*/ 23 w 27"/>
              <a:gd name="T53" fmla="*/ 33 h 46"/>
              <a:gd name="T54" fmla="*/ 23 w 27"/>
              <a:gd name="T55" fmla="*/ 31 h 46"/>
              <a:gd name="T56" fmla="*/ 23 w 27"/>
              <a:gd name="T57" fmla="*/ 29 h 46"/>
              <a:gd name="T58" fmla="*/ 22 w 27"/>
              <a:gd name="T59" fmla="*/ 27 h 46"/>
              <a:gd name="T60" fmla="*/ 24 w 27"/>
              <a:gd name="T61" fmla="*/ 25 h 46"/>
              <a:gd name="T62" fmla="*/ 24 w 27"/>
              <a:gd name="T63" fmla="*/ 23 h 46"/>
              <a:gd name="T64" fmla="*/ 25 w 27"/>
              <a:gd name="T65" fmla="*/ 23 h 46"/>
              <a:gd name="T66" fmla="*/ 26 w 27"/>
              <a:gd name="T67" fmla="*/ 12 h 46"/>
              <a:gd name="T68" fmla="*/ 25 w 27"/>
              <a:gd name="T69" fmla="*/ 11 h 46"/>
              <a:gd name="T70" fmla="*/ 23 w 27"/>
              <a:gd name="T71" fmla="*/ 10 h 46"/>
              <a:gd name="T72" fmla="*/ 20 w 27"/>
              <a:gd name="T73" fmla="*/ 8 h 46"/>
              <a:gd name="T74" fmla="*/ 18 w 27"/>
              <a:gd name="T75" fmla="*/ 7 h 46"/>
              <a:gd name="T76" fmla="*/ 14 w 27"/>
              <a:gd name="T77" fmla="*/ 5 h 46"/>
              <a:gd name="T78" fmla="*/ 13 w 27"/>
              <a:gd name="T79" fmla="*/ 4 h 46"/>
              <a:gd name="T80" fmla="*/ 8 w 27"/>
              <a:gd name="T81" fmla="*/ 2 h 46"/>
              <a:gd name="T82" fmla="*/ 6 w 27"/>
              <a:gd name="T83" fmla="*/ 0 h 46"/>
              <a:gd name="T84" fmla="*/ 5 w 27"/>
              <a:gd name="T85" fmla="*/ 1 h 46"/>
              <a:gd name="T86" fmla="*/ 4 w 27"/>
              <a:gd name="T87" fmla="*/ 2 h 46"/>
              <a:gd name="T88" fmla="*/ 4 w 27"/>
              <a:gd name="T89" fmla="*/ 4 h 46"/>
              <a:gd name="T90" fmla="*/ 4 w 27"/>
              <a:gd name="T91" fmla="*/ 7 h 46"/>
              <a:gd name="T92" fmla="*/ 5 w 27"/>
              <a:gd name="T93" fmla="*/ 8 h 46"/>
              <a:gd name="T94" fmla="*/ 6 w 27"/>
              <a:gd name="T95" fmla="*/ 9 h 46"/>
              <a:gd name="T96" fmla="*/ 5 w 27"/>
              <a:gd name="T97" fmla="*/ 13 h 46"/>
              <a:gd name="T98" fmla="*/ 5 w 27"/>
              <a:gd name="T99" fmla="*/ 20 h 46"/>
              <a:gd name="T100" fmla="*/ 3 w 27"/>
              <a:gd name="T101" fmla="*/ 21 h 46"/>
              <a:gd name="T102" fmla="*/ 2 w 27"/>
              <a:gd name="T103" fmla="*/ 23 h 46"/>
              <a:gd name="T104" fmla="*/ 2 w 27"/>
              <a:gd name="T105" fmla="*/ 23 h 46"/>
              <a:gd name="T106" fmla="*/ 1 w 27"/>
              <a:gd name="T107" fmla="*/ 26 h 46"/>
              <a:gd name="T108" fmla="*/ 0 w 27"/>
              <a:gd name="T109" fmla="*/ 28 h 46"/>
              <a:gd name="T110" fmla="*/ 1 w 27"/>
              <a:gd name="T111" fmla="*/ 2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" h="46">
                <a:moveTo>
                  <a:pt x="1" y="28"/>
                </a:moveTo>
                <a:cubicBezTo>
                  <a:pt x="2" y="28"/>
                  <a:pt x="1" y="29"/>
                  <a:pt x="2" y="29"/>
                </a:cubicBezTo>
                <a:cubicBezTo>
                  <a:pt x="2" y="29"/>
                  <a:pt x="2" y="29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0"/>
                  <a:pt x="3" y="31"/>
                  <a:pt x="3" y="31"/>
                </a:cubicBezTo>
                <a:cubicBezTo>
                  <a:pt x="3" y="31"/>
                  <a:pt x="4" y="31"/>
                  <a:pt x="4" y="32"/>
                </a:cubicBezTo>
                <a:cubicBezTo>
                  <a:pt x="4" y="32"/>
                  <a:pt x="4" y="33"/>
                  <a:pt x="4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35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5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39"/>
                  <a:pt x="4" y="39"/>
                  <a:pt x="3" y="39"/>
                </a:cubicBezTo>
                <a:cubicBezTo>
                  <a:pt x="3" y="39"/>
                  <a:pt x="2" y="39"/>
                  <a:pt x="2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2" y="40"/>
                  <a:pt x="2" y="40"/>
                  <a:pt x="2" y="41"/>
                </a:cubicBezTo>
                <a:cubicBezTo>
                  <a:pt x="2" y="41"/>
                  <a:pt x="2" y="41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4" y="42"/>
                  <a:pt x="4" y="42"/>
                  <a:pt x="5" y="43"/>
                </a:cubicBezTo>
                <a:cubicBezTo>
                  <a:pt x="5" y="43"/>
                  <a:pt x="5" y="44"/>
                  <a:pt x="5" y="44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7" y="46"/>
                </a:cubicBezTo>
                <a:cubicBezTo>
                  <a:pt x="7" y="46"/>
                  <a:pt x="7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9" y="46"/>
                </a:cubicBezTo>
                <a:cubicBezTo>
                  <a:pt x="9" y="46"/>
                  <a:pt x="9" y="45"/>
                  <a:pt x="10" y="45"/>
                </a:cubicBezTo>
                <a:cubicBezTo>
                  <a:pt x="10" y="44"/>
                  <a:pt x="10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2" y="43"/>
                </a:cubicBezTo>
                <a:cubicBezTo>
                  <a:pt x="12" y="42"/>
                  <a:pt x="12" y="42"/>
                  <a:pt x="13" y="42"/>
                </a:cubicBezTo>
                <a:cubicBezTo>
                  <a:pt x="13" y="42"/>
                  <a:pt x="14" y="42"/>
                  <a:pt x="14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1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7"/>
                  <a:pt x="21" y="37"/>
                </a:cubicBezTo>
                <a:cubicBezTo>
                  <a:pt x="21" y="37"/>
                  <a:pt x="21" y="37"/>
                  <a:pt x="22" y="37"/>
                </a:cubicBezTo>
                <a:cubicBezTo>
                  <a:pt x="22" y="36"/>
                  <a:pt x="22" y="36"/>
                  <a:pt x="23" y="36"/>
                </a:cubicBezTo>
                <a:cubicBezTo>
                  <a:pt x="23" y="36"/>
                  <a:pt x="23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3" y="35"/>
                  <a:pt x="23" y="35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3" y="30"/>
                  <a:pt x="23" y="30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7"/>
                </a:cubicBezTo>
                <a:cubicBezTo>
                  <a:pt x="23" y="27"/>
                  <a:pt x="22" y="27"/>
                  <a:pt x="22" y="27"/>
                </a:cubicBezTo>
                <a:cubicBezTo>
                  <a:pt x="22" y="26"/>
                  <a:pt x="23" y="26"/>
                  <a:pt x="23" y="26"/>
                </a:cubicBezTo>
                <a:cubicBezTo>
                  <a:pt x="23" y="25"/>
                  <a:pt x="23" y="25"/>
                  <a:pt x="24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5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1"/>
                  <a:pt x="25" y="11"/>
                </a:cubicBezTo>
                <a:cubicBezTo>
                  <a:pt x="25" y="11"/>
                  <a:pt x="25" y="11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2" y="10"/>
                  <a:pt x="22" y="9"/>
                  <a:pt x="21" y="9"/>
                </a:cubicBezTo>
                <a:cubicBezTo>
                  <a:pt x="21" y="9"/>
                  <a:pt x="20" y="9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7"/>
                  <a:pt x="18" y="7"/>
                  <a:pt x="18" y="7"/>
                </a:cubicBezTo>
                <a:cubicBezTo>
                  <a:pt x="17" y="7"/>
                  <a:pt x="17" y="6"/>
                  <a:pt x="16" y="6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3" y="5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3"/>
                  <a:pt x="11" y="3"/>
                  <a:pt x="11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0"/>
                  <a:pt x="6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6"/>
                  <a:pt x="7" y="17"/>
                  <a:pt x="5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1"/>
                </a:cubicBezTo>
                <a:cubicBezTo>
                  <a:pt x="4" y="21"/>
                  <a:pt x="3" y="21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3" y="22"/>
                  <a:pt x="3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3" name="Freeform 464">
            <a:extLst>
              <a:ext uri="{FF2B5EF4-FFF2-40B4-BE49-F238E27FC236}">
                <a16:creationId xmlns:a16="http://schemas.microsoft.com/office/drawing/2014/main" id="{0889ABF5-62BE-0A4B-AFBB-F31B61942FF0}"/>
              </a:ext>
            </a:extLst>
          </p:cNvPr>
          <p:cNvSpPr>
            <a:spLocks/>
          </p:cNvSpPr>
          <p:nvPr/>
        </p:nvSpPr>
        <p:spPr bwMode="auto">
          <a:xfrm>
            <a:off x="6691640" y="4253950"/>
            <a:ext cx="258680" cy="340746"/>
          </a:xfrm>
          <a:custGeom>
            <a:avLst/>
            <a:gdLst>
              <a:gd name="T0" fmla="*/ 0 w 20"/>
              <a:gd name="T1" fmla="*/ 2 h 27"/>
              <a:gd name="T2" fmla="*/ 1 w 20"/>
              <a:gd name="T3" fmla="*/ 3 h 27"/>
              <a:gd name="T4" fmla="*/ 3 w 20"/>
              <a:gd name="T5" fmla="*/ 6 h 27"/>
              <a:gd name="T6" fmla="*/ 3 w 20"/>
              <a:gd name="T7" fmla="*/ 8 h 27"/>
              <a:gd name="T8" fmla="*/ 2 w 20"/>
              <a:gd name="T9" fmla="*/ 10 h 27"/>
              <a:gd name="T10" fmla="*/ 0 w 20"/>
              <a:gd name="T11" fmla="*/ 12 h 27"/>
              <a:gd name="T12" fmla="*/ 0 w 20"/>
              <a:gd name="T13" fmla="*/ 14 h 27"/>
              <a:gd name="T14" fmla="*/ 1 w 20"/>
              <a:gd name="T15" fmla="*/ 14 h 27"/>
              <a:gd name="T16" fmla="*/ 0 w 20"/>
              <a:gd name="T17" fmla="*/ 16 h 27"/>
              <a:gd name="T18" fmla="*/ 0 w 20"/>
              <a:gd name="T19" fmla="*/ 17 h 27"/>
              <a:gd name="T20" fmla="*/ 5 w 20"/>
              <a:gd name="T21" fmla="*/ 19 h 27"/>
              <a:gd name="T22" fmla="*/ 8 w 20"/>
              <a:gd name="T23" fmla="*/ 21 h 27"/>
              <a:gd name="T24" fmla="*/ 9 w 20"/>
              <a:gd name="T25" fmla="*/ 24 h 27"/>
              <a:gd name="T26" fmla="*/ 12 w 20"/>
              <a:gd name="T27" fmla="*/ 26 h 27"/>
              <a:gd name="T28" fmla="*/ 14 w 20"/>
              <a:gd name="T29" fmla="*/ 27 h 27"/>
              <a:gd name="T30" fmla="*/ 15 w 20"/>
              <a:gd name="T31" fmla="*/ 27 h 27"/>
              <a:gd name="T32" fmla="*/ 15 w 20"/>
              <a:gd name="T33" fmla="*/ 24 h 27"/>
              <a:gd name="T34" fmla="*/ 16 w 20"/>
              <a:gd name="T35" fmla="*/ 23 h 27"/>
              <a:gd name="T36" fmla="*/ 17 w 20"/>
              <a:gd name="T37" fmla="*/ 21 h 27"/>
              <a:gd name="T38" fmla="*/ 18 w 20"/>
              <a:gd name="T39" fmla="*/ 20 h 27"/>
              <a:gd name="T40" fmla="*/ 19 w 20"/>
              <a:gd name="T41" fmla="*/ 19 h 27"/>
              <a:gd name="T42" fmla="*/ 19 w 20"/>
              <a:gd name="T43" fmla="*/ 18 h 27"/>
              <a:gd name="T44" fmla="*/ 18 w 20"/>
              <a:gd name="T45" fmla="*/ 17 h 27"/>
              <a:gd name="T46" fmla="*/ 18 w 20"/>
              <a:gd name="T47" fmla="*/ 13 h 27"/>
              <a:gd name="T48" fmla="*/ 18 w 20"/>
              <a:gd name="T49" fmla="*/ 10 h 27"/>
              <a:gd name="T50" fmla="*/ 18 w 20"/>
              <a:gd name="T51" fmla="*/ 7 h 27"/>
              <a:gd name="T52" fmla="*/ 19 w 20"/>
              <a:gd name="T53" fmla="*/ 4 h 27"/>
              <a:gd name="T54" fmla="*/ 20 w 20"/>
              <a:gd name="T55" fmla="*/ 3 h 27"/>
              <a:gd name="T56" fmla="*/ 20 w 20"/>
              <a:gd name="T57" fmla="*/ 2 h 27"/>
              <a:gd name="T58" fmla="*/ 18 w 20"/>
              <a:gd name="T59" fmla="*/ 2 h 27"/>
              <a:gd name="T60" fmla="*/ 17 w 20"/>
              <a:gd name="T61" fmla="*/ 2 h 27"/>
              <a:gd name="T62" fmla="*/ 15 w 20"/>
              <a:gd name="T63" fmla="*/ 3 h 27"/>
              <a:gd name="T64" fmla="*/ 14 w 20"/>
              <a:gd name="T65" fmla="*/ 4 h 27"/>
              <a:gd name="T66" fmla="*/ 12 w 20"/>
              <a:gd name="T67" fmla="*/ 3 h 27"/>
              <a:gd name="T68" fmla="*/ 10 w 20"/>
              <a:gd name="T69" fmla="*/ 3 h 27"/>
              <a:gd name="T70" fmla="*/ 8 w 20"/>
              <a:gd name="T71" fmla="*/ 1 h 27"/>
              <a:gd name="T72" fmla="*/ 6 w 20"/>
              <a:gd name="T73" fmla="*/ 1 h 27"/>
              <a:gd name="T74" fmla="*/ 5 w 20"/>
              <a:gd name="T75" fmla="*/ 0 h 27"/>
              <a:gd name="T76" fmla="*/ 3 w 20"/>
              <a:gd name="T77" fmla="*/ 0 h 27"/>
              <a:gd name="T78" fmla="*/ 0 w 20"/>
              <a:gd name="T79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" h="27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0" y="12"/>
                  <a:pt x="0" y="12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6"/>
                  <a:pt x="1" y="16"/>
                  <a:pt x="0" y="16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8"/>
                  <a:pt x="4" y="18"/>
                  <a:pt x="5" y="19"/>
                </a:cubicBezTo>
                <a:cubicBezTo>
                  <a:pt x="5" y="19"/>
                  <a:pt x="6" y="20"/>
                  <a:pt x="6" y="20"/>
                </a:cubicBezTo>
                <a:cubicBezTo>
                  <a:pt x="7" y="21"/>
                  <a:pt x="7" y="21"/>
                  <a:pt x="8" y="21"/>
                </a:cubicBezTo>
                <a:cubicBezTo>
                  <a:pt x="8" y="22"/>
                  <a:pt x="9" y="22"/>
                  <a:pt x="9" y="22"/>
                </a:cubicBezTo>
                <a:cubicBezTo>
                  <a:pt x="10" y="23"/>
                  <a:pt x="9" y="23"/>
                  <a:pt x="9" y="24"/>
                </a:cubicBezTo>
                <a:cubicBezTo>
                  <a:pt x="10" y="25"/>
                  <a:pt x="10" y="25"/>
                  <a:pt x="11" y="26"/>
                </a:cubicBezTo>
                <a:cubicBezTo>
                  <a:pt x="11" y="26"/>
                  <a:pt x="11" y="26"/>
                  <a:pt x="12" y="26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5" y="27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4"/>
                </a:cubicBezTo>
                <a:cubicBezTo>
                  <a:pt x="15" y="24"/>
                  <a:pt x="15" y="24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2"/>
                  <a:pt x="17" y="22"/>
                </a:cubicBezTo>
                <a:cubicBezTo>
                  <a:pt x="17" y="22"/>
                  <a:pt x="17" y="21"/>
                  <a:pt x="17" y="21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1"/>
                  <a:pt x="18" y="20"/>
                  <a:pt x="18" y="20"/>
                </a:cubicBezTo>
                <a:cubicBezTo>
                  <a:pt x="18" y="20"/>
                  <a:pt x="18" y="20"/>
                  <a:pt x="19" y="20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5"/>
                  <a:pt x="17" y="14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1"/>
                  <a:pt x="18" y="10"/>
                  <a:pt x="18" y="10"/>
                </a:cubicBezTo>
                <a:cubicBezTo>
                  <a:pt x="18" y="9"/>
                  <a:pt x="18" y="9"/>
                  <a:pt x="18" y="8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5"/>
                  <a:pt x="18" y="5"/>
                </a:cubicBezTo>
                <a:cubicBezTo>
                  <a:pt x="18" y="5"/>
                  <a:pt x="19" y="5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7" y="2"/>
                  <a:pt x="17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3"/>
                </a:cubicBezTo>
                <a:cubicBezTo>
                  <a:pt x="15" y="3"/>
                  <a:pt x="15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1"/>
                  <a:pt x="0" y="2"/>
                  <a:pt x="0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4" name="Freeform 465">
            <a:extLst>
              <a:ext uri="{FF2B5EF4-FFF2-40B4-BE49-F238E27FC236}">
                <a16:creationId xmlns:a16="http://schemas.microsoft.com/office/drawing/2014/main" id="{BC3FA326-6F83-3948-87A1-A9ACC67B6917}"/>
              </a:ext>
            </a:extLst>
          </p:cNvPr>
          <p:cNvSpPr>
            <a:spLocks/>
          </p:cNvSpPr>
          <p:nvPr/>
        </p:nvSpPr>
        <p:spPr bwMode="auto">
          <a:xfrm>
            <a:off x="6937005" y="3963204"/>
            <a:ext cx="64670" cy="75928"/>
          </a:xfrm>
          <a:custGeom>
            <a:avLst/>
            <a:gdLst>
              <a:gd name="T0" fmla="*/ 4 w 5"/>
              <a:gd name="T1" fmla="*/ 0 h 6"/>
              <a:gd name="T2" fmla="*/ 4 w 5"/>
              <a:gd name="T3" fmla="*/ 0 h 6"/>
              <a:gd name="T4" fmla="*/ 3 w 5"/>
              <a:gd name="T5" fmla="*/ 1 h 6"/>
              <a:gd name="T6" fmla="*/ 2 w 5"/>
              <a:gd name="T7" fmla="*/ 1 h 6"/>
              <a:gd name="T8" fmla="*/ 1 w 5"/>
              <a:gd name="T9" fmla="*/ 2 h 6"/>
              <a:gd name="T10" fmla="*/ 1 w 5"/>
              <a:gd name="T11" fmla="*/ 3 h 6"/>
              <a:gd name="T12" fmla="*/ 1 w 5"/>
              <a:gd name="T13" fmla="*/ 5 h 6"/>
              <a:gd name="T14" fmla="*/ 1 w 5"/>
              <a:gd name="T15" fmla="*/ 6 h 6"/>
              <a:gd name="T16" fmla="*/ 2 w 5"/>
              <a:gd name="T17" fmla="*/ 5 h 6"/>
              <a:gd name="T18" fmla="*/ 2 w 5"/>
              <a:gd name="T19" fmla="*/ 5 h 6"/>
              <a:gd name="T20" fmla="*/ 3 w 5"/>
              <a:gd name="T21" fmla="*/ 5 h 6"/>
              <a:gd name="T22" fmla="*/ 3 w 5"/>
              <a:gd name="T23" fmla="*/ 6 h 6"/>
              <a:gd name="T24" fmla="*/ 4 w 5"/>
              <a:gd name="T25" fmla="*/ 5 h 6"/>
              <a:gd name="T26" fmla="*/ 4 w 5"/>
              <a:gd name="T27" fmla="*/ 4 h 6"/>
              <a:gd name="T28" fmla="*/ 5 w 5"/>
              <a:gd name="T29" fmla="*/ 4 h 6"/>
              <a:gd name="T30" fmla="*/ 4 w 5"/>
              <a:gd name="T31" fmla="*/ 4 h 6"/>
              <a:gd name="T32" fmla="*/ 3 w 5"/>
              <a:gd name="T33" fmla="*/ 4 h 6"/>
              <a:gd name="T34" fmla="*/ 3 w 5"/>
              <a:gd name="T35" fmla="*/ 3 h 6"/>
              <a:gd name="T36" fmla="*/ 4 w 5"/>
              <a:gd name="T37" fmla="*/ 3 h 6"/>
              <a:gd name="T38" fmla="*/ 5 w 5"/>
              <a:gd name="T39" fmla="*/ 2 h 6"/>
              <a:gd name="T40" fmla="*/ 4 w 5"/>
              <a:gd name="T41" fmla="*/ 1 h 6"/>
              <a:gd name="T42" fmla="*/ 4 w 5"/>
              <a:gd name="T4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6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2" y="6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5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4" y="1"/>
                  <a:pt x="4" y="1"/>
                  <a:pt x="4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5" name="Freeform 466">
            <a:extLst>
              <a:ext uri="{FF2B5EF4-FFF2-40B4-BE49-F238E27FC236}">
                <a16:creationId xmlns:a16="http://schemas.microsoft.com/office/drawing/2014/main" id="{A595C94E-B1C4-094B-83BC-1F611C25369F}"/>
              </a:ext>
            </a:extLst>
          </p:cNvPr>
          <p:cNvSpPr>
            <a:spLocks/>
          </p:cNvSpPr>
          <p:nvPr/>
        </p:nvSpPr>
        <p:spPr bwMode="auto">
          <a:xfrm>
            <a:off x="6368290" y="2665036"/>
            <a:ext cx="76082" cy="112965"/>
          </a:xfrm>
          <a:custGeom>
            <a:avLst/>
            <a:gdLst>
              <a:gd name="T0" fmla="*/ 2 w 6"/>
              <a:gd name="T1" fmla="*/ 0 h 9"/>
              <a:gd name="T2" fmla="*/ 2 w 6"/>
              <a:gd name="T3" fmla="*/ 0 h 9"/>
              <a:gd name="T4" fmla="*/ 0 w 6"/>
              <a:gd name="T5" fmla="*/ 0 h 9"/>
              <a:gd name="T6" fmla="*/ 0 w 6"/>
              <a:gd name="T7" fmla="*/ 1 h 9"/>
              <a:gd name="T8" fmla="*/ 1 w 6"/>
              <a:gd name="T9" fmla="*/ 2 h 9"/>
              <a:gd name="T10" fmla="*/ 1 w 6"/>
              <a:gd name="T11" fmla="*/ 3 h 9"/>
              <a:gd name="T12" fmla="*/ 2 w 6"/>
              <a:gd name="T13" fmla="*/ 4 h 9"/>
              <a:gd name="T14" fmla="*/ 3 w 6"/>
              <a:gd name="T15" fmla="*/ 5 h 9"/>
              <a:gd name="T16" fmla="*/ 4 w 6"/>
              <a:gd name="T17" fmla="*/ 7 h 9"/>
              <a:gd name="T18" fmla="*/ 4 w 6"/>
              <a:gd name="T19" fmla="*/ 8 h 9"/>
              <a:gd name="T20" fmla="*/ 4 w 6"/>
              <a:gd name="T21" fmla="*/ 9 h 9"/>
              <a:gd name="T22" fmla="*/ 4 w 6"/>
              <a:gd name="T23" fmla="*/ 9 h 9"/>
              <a:gd name="T24" fmla="*/ 5 w 6"/>
              <a:gd name="T25" fmla="*/ 8 h 9"/>
              <a:gd name="T26" fmla="*/ 6 w 6"/>
              <a:gd name="T27" fmla="*/ 7 h 9"/>
              <a:gd name="T28" fmla="*/ 6 w 6"/>
              <a:gd name="T29" fmla="*/ 6 h 9"/>
              <a:gd name="T30" fmla="*/ 6 w 6"/>
              <a:gd name="T31" fmla="*/ 4 h 9"/>
              <a:gd name="T32" fmla="*/ 6 w 6"/>
              <a:gd name="T33" fmla="*/ 3 h 9"/>
              <a:gd name="T34" fmla="*/ 6 w 6"/>
              <a:gd name="T35" fmla="*/ 2 h 9"/>
              <a:gd name="T36" fmla="*/ 5 w 6"/>
              <a:gd name="T37" fmla="*/ 1 h 9"/>
              <a:gd name="T38" fmla="*/ 4 w 6"/>
              <a:gd name="T39" fmla="*/ 1 h 9"/>
              <a:gd name="T40" fmla="*/ 3 w 6"/>
              <a:gd name="T41" fmla="*/ 1 h 9"/>
              <a:gd name="T42" fmla="*/ 3 w 6"/>
              <a:gd name="T43" fmla="*/ 1 h 9"/>
              <a:gd name="T44" fmla="*/ 2 w 6"/>
              <a:gd name="T4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3" y="4"/>
                  <a:pt x="3" y="5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6" y="8"/>
                  <a:pt x="5" y="8"/>
                </a:cubicBezTo>
                <a:cubicBezTo>
                  <a:pt x="5" y="7"/>
                  <a:pt x="5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6" name="Freeform 467">
            <a:extLst>
              <a:ext uri="{FF2B5EF4-FFF2-40B4-BE49-F238E27FC236}">
                <a16:creationId xmlns:a16="http://schemas.microsoft.com/office/drawing/2014/main" id="{CFBA8CD0-8341-454A-AACD-89365BA8DC0B}"/>
              </a:ext>
            </a:extLst>
          </p:cNvPr>
          <p:cNvSpPr>
            <a:spLocks/>
          </p:cNvSpPr>
          <p:nvPr/>
        </p:nvSpPr>
        <p:spPr bwMode="auto">
          <a:xfrm>
            <a:off x="6354975" y="2665036"/>
            <a:ext cx="13315" cy="12964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7" name="Freeform 468">
            <a:extLst>
              <a:ext uri="{FF2B5EF4-FFF2-40B4-BE49-F238E27FC236}">
                <a16:creationId xmlns:a16="http://schemas.microsoft.com/office/drawing/2014/main" id="{19DE107E-FDBB-C74B-BD57-C533DD35CEC3}"/>
              </a:ext>
            </a:extLst>
          </p:cNvPr>
          <p:cNvSpPr>
            <a:spLocks/>
          </p:cNvSpPr>
          <p:nvPr/>
        </p:nvSpPr>
        <p:spPr bwMode="auto">
          <a:xfrm>
            <a:off x="6109609" y="2248362"/>
            <a:ext cx="11412" cy="25926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1 h 2"/>
              <a:gd name="T8" fmla="*/ 0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8" name="Freeform 469">
            <a:extLst>
              <a:ext uri="{FF2B5EF4-FFF2-40B4-BE49-F238E27FC236}">
                <a16:creationId xmlns:a16="http://schemas.microsoft.com/office/drawing/2014/main" id="{888C1786-8F2D-0D4A-9F29-11074A94193C}"/>
              </a:ext>
            </a:extLst>
          </p:cNvPr>
          <p:cNvSpPr>
            <a:spLocks/>
          </p:cNvSpPr>
          <p:nvPr/>
        </p:nvSpPr>
        <p:spPr bwMode="auto">
          <a:xfrm>
            <a:off x="5552305" y="2248362"/>
            <a:ext cx="26629" cy="12964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1 h 1"/>
              <a:gd name="T14" fmla="*/ 0 w 2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89" name="Freeform 470">
            <a:extLst>
              <a:ext uri="{FF2B5EF4-FFF2-40B4-BE49-F238E27FC236}">
                <a16:creationId xmlns:a16="http://schemas.microsoft.com/office/drawing/2014/main" id="{C27F4FD4-4BD6-BC40-AD00-5D046FA828DD}"/>
              </a:ext>
            </a:extLst>
          </p:cNvPr>
          <p:cNvSpPr>
            <a:spLocks/>
          </p:cNvSpPr>
          <p:nvPr/>
        </p:nvSpPr>
        <p:spPr bwMode="auto">
          <a:xfrm>
            <a:off x="5500950" y="2287252"/>
            <a:ext cx="26629" cy="11111"/>
          </a:xfrm>
          <a:custGeom>
            <a:avLst/>
            <a:gdLst>
              <a:gd name="T0" fmla="*/ 1 w 2"/>
              <a:gd name="T1" fmla="*/ 1 h 1"/>
              <a:gd name="T2" fmla="*/ 1 w 2"/>
              <a:gd name="T3" fmla="*/ 1 h 1"/>
              <a:gd name="T4" fmla="*/ 2 w 2"/>
              <a:gd name="T5" fmla="*/ 1 h 1"/>
              <a:gd name="T6" fmla="*/ 2 w 2"/>
              <a:gd name="T7" fmla="*/ 0 h 1"/>
              <a:gd name="T8" fmla="*/ 1 w 2"/>
              <a:gd name="T9" fmla="*/ 0 h 1"/>
              <a:gd name="T10" fmla="*/ 0 w 2"/>
              <a:gd name="T11" fmla="*/ 1 h 1"/>
              <a:gd name="T12" fmla="*/ 1 w 2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0" name="Freeform 471">
            <a:extLst>
              <a:ext uri="{FF2B5EF4-FFF2-40B4-BE49-F238E27FC236}">
                <a16:creationId xmlns:a16="http://schemas.microsoft.com/office/drawing/2014/main" id="{AD1550FE-3570-1049-A631-E10381A601E1}"/>
              </a:ext>
            </a:extLst>
          </p:cNvPr>
          <p:cNvSpPr>
            <a:spLocks/>
          </p:cNvSpPr>
          <p:nvPr/>
        </p:nvSpPr>
        <p:spPr bwMode="auto">
          <a:xfrm>
            <a:off x="5398239" y="2311326"/>
            <a:ext cx="245366" cy="303708"/>
          </a:xfrm>
          <a:custGeom>
            <a:avLst/>
            <a:gdLst>
              <a:gd name="T0" fmla="*/ 2 w 19"/>
              <a:gd name="T1" fmla="*/ 3 h 24"/>
              <a:gd name="T2" fmla="*/ 2 w 19"/>
              <a:gd name="T3" fmla="*/ 4 h 24"/>
              <a:gd name="T4" fmla="*/ 3 w 19"/>
              <a:gd name="T5" fmla="*/ 5 h 24"/>
              <a:gd name="T6" fmla="*/ 4 w 19"/>
              <a:gd name="T7" fmla="*/ 7 h 24"/>
              <a:gd name="T8" fmla="*/ 4 w 19"/>
              <a:gd name="T9" fmla="*/ 8 h 24"/>
              <a:gd name="T10" fmla="*/ 5 w 19"/>
              <a:gd name="T11" fmla="*/ 9 h 24"/>
              <a:gd name="T12" fmla="*/ 5 w 19"/>
              <a:gd name="T13" fmla="*/ 10 h 24"/>
              <a:gd name="T14" fmla="*/ 6 w 19"/>
              <a:gd name="T15" fmla="*/ 11 h 24"/>
              <a:gd name="T16" fmla="*/ 7 w 19"/>
              <a:gd name="T17" fmla="*/ 10 h 24"/>
              <a:gd name="T18" fmla="*/ 8 w 19"/>
              <a:gd name="T19" fmla="*/ 12 h 24"/>
              <a:gd name="T20" fmla="*/ 9 w 19"/>
              <a:gd name="T21" fmla="*/ 13 h 24"/>
              <a:gd name="T22" fmla="*/ 8 w 19"/>
              <a:gd name="T23" fmla="*/ 14 h 24"/>
              <a:gd name="T24" fmla="*/ 6 w 19"/>
              <a:gd name="T25" fmla="*/ 14 h 24"/>
              <a:gd name="T26" fmla="*/ 6 w 19"/>
              <a:gd name="T27" fmla="*/ 16 h 24"/>
              <a:gd name="T28" fmla="*/ 5 w 19"/>
              <a:gd name="T29" fmla="*/ 18 h 24"/>
              <a:gd name="T30" fmla="*/ 5 w 19"/>
              <a:gd name="T31" fmla="*/ 19 h 24"/>
              <a:gd name="T32" fmla="*/ 7 w 19"/>
              <a:gd name="T33" fmla="*/ 20 h 24"/>
              <a:gd name="T34" fmla="*/ 8 w 19"/>
              <a:gd name="T35" fmla="*/ 20 h 24"/>
              <a:gd name="T36" fmla="*/ 7 w 19"/>
              <a:gd name="T37" fmla="*/ 21 h 24"/>
              <a:gd name="T38" fmla="*/ 6 w 19"/>
              <a:gd name="T39" fmla="*/ 21 h 24"/>
              <a:gd name="T40" fmla="*/ 4 w 19"/>
              <a:gd name="T41" fmla="*/ 22 h 24"/>
              <a:gd name="T42" fmla="*/ 3 w 19"/>
              <a:gd name="T43" fmla="*/ 24 h 24"/>
              <a:gd name="T44" fmla="*/ 5 w 19"/>
              <a:gd name="T45" fmla="*/ 23 h 24"/>
              <a:gd name="T46" fmla="*/ 7 w 19"/>
              <a:gd name="T47" fmla="*/ 23 h 24"/>
              <a:gd name="T48" fmla="*/ 9 w 19"/>
              <a:gd name="T49" fmla="*/ 22 h 24"/>
              <a:gd name="T50" fmla="*/ 11 w 19"/>
              <a:gd name="T51" fmla="*/ 22 h 24"/>
              <a:gd name="T52" fmla="*/ 14 w 19"/>
              <a:gd name="T53" fmla="*/ 21 h 24"/>
              <a:gd name="T54" fmla="*/ 17 w 19"/>
              <a:gd name="T55" fmla="*/ 21 h 24"/>
              <a:gd name="T56" fmla="*/ 18 w 19"/>
              <a:gd name="T57" fmla="*/ 20 h 24"/>
              <a:gd name="T58" fmla="*/ 17 w 19"/>
              <a:gd name="T59" fmla="*/ 19 h 24"/>
              <a:gd name="T60" fmla="*/ 19 w 19"/>
              <a:gd name="T61" fmla="*/ 18 h 24"/>
              <a:gd name="T62" fmla="*/ 19 w 19"/>
              <a:gd name="T63" fmla="*/ 17 h 24"/>
              <a:gd name="T64" fmla="*/ 17 w 19"/>
              <a:gd name="T65" fmla="*/ 16 h 24"/>
              <a:gd name="T66" fmla="*/ 17 w 19"/>
              <a:gd name="T67" fmla="*/ 15 h 24"/>
              <a:gd name="T68" fmla="*/ 16 w 19"/>
              <a:gd name="T69" fmla="*/ 13 h 24"/>
              <a:gd name="T70" fmla="*/ 15 w 19"/>
              <a:gd name="T71" fmla="*/ 12 h 24"/>
              <a:gd name="T72" fmla="*/ 14 w 19"/>
              <a:gd name="T73" fmla="*/ 11 h 24"/>
              <a:gd name="T74" fmla="*/ 13 w 19"/>
              <a:gd name="T75" fmla="*/ 10 h 24"/>
              <a:gd name="T76" fmla="*/ 12 w 19"/>
              <a:gd name="T77" fmla="*/ 8 h 24"/>
              <a:gd name="T78" fmla="*/ 10 w 19"/>
              <a:gd name="T79" fmla="*/ 8 h 24"/>
              <a:gd name="T80" fmla="*/ 8 w 19"/>
              <a:gd name="T81" fmla="*/ 7 h 24"/>
              <a:gd name="T82" fmla="*/ 10 w 19"/>
              <a:gd name="T83" fmla="*/ 6 h 24"/>
              <a:gd name="T84" fmla="*/ 11 w 19"/>
              <a:gd name="T85" fmla="*/ 4 h 24"/>
              <a:gd name="T86" fmla="*/ 9 w 19"/>
              <a:gd name="T87" fmla="*/ 2 h 24"/>
              <a:gd name="T88" fmla="*/ 7 w 19"/>
              <a:gd name="T89" fmla="*/ 3 h 24"/>
              <a:gd name="T90" fmla="*/ 8 w 19"/>
              <a:gd name="T91" fmla="*/ 1 h 24"/>
              <a:gd name="T92" fmla="*/ 8 w 19"/>
              <a:gd name="T93" fmla="*/ 0 h 24"/>
              <a:gd name="T94" fmla="*/ 7 w 19"/>
              <a:gd name="T95" fmla="*/ 0 h 24"/>
              <a:gd name="T96" fmla="*/ 5 w 19"/>
              <a:gd name="T97" fmla="*/ 0 h 24"/>
              <a:gd name="T98" fmla="*/ 4 w 19"/>
              <a:gd name="T99" fmla="*/ 2 h 24"/>
              <a:gd name="T100" fmla="*/ 3 w 19"/>
              <a:gd name="T101" fmla="*/ 2 h 24"/>
              <a:gd name="T102" fmla="*/ 2 w 19"/>
              <a:gd name="T103" fmla="*/ 2 h 24"/>
              <a:gd name="T104" fmla="*/ 3 w 19"/>
              <a:gd name="T105" fmla="*/ 1 h 24"/>
              <a:gd name="T106" fmla="*/ 1 w 19"/>
              <a:gd name="T107" fmla="*/ 1 h 24"/>
              <a:gd name="T108" fmla="*/ 1 w 19"/>
              <a:gd name="T109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" h="24">
                <a:moveTo>
                  <a:pt x="1" y="3"/>
                </a:moveTo>
                <a:cubicBezTo>
                  <a:pt x="1" y="3"/>
                  <a:pt x="1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2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3" y="7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10"/>
                  <a:pt x="5" y="10"/>
                  <a:pt x="5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9" y="12"/>
                  <a:pt x="9" y="13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5"/>
                  <a:pt x="7" y="15"/>
                  <a:pt x="7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19"/>
                </a:cubicBezTo>
                <a:cubicBezTo>
                  <a:pt x="4" y="20"/>
                  <a:pt x="5" y="19"/>
                  <a:pt x="5" y="19"/>
                </a:cubicBezTo>
                <a:cubicBezTo>
                  <a:pt x="5" y="19"/>
                  <a:pt x="5" y="19"/>
                  <a:pt x="6" y="19"/>
                </a:cubicBezTo>
                <a:cubicBezTo>
                  <a:pt x="6" y="19"/>
                  <a:pt x="6" y="19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8" y="20"/>
                  <a:pt x="8" y="20"/>
                </a:cubicBezTo>
                <a:cubicBezTo>
                  <a:pt x="8" y="20"/>
                  <a:pt x="8" y="20"/>
                  <a:pt x="8" y="21"/>
                </a:cubicBezTo>
                <a:cubicBezTo>
                  <a:pt x="8" y="21"/>
                  <a:pt x="8" y="21"/>
                  <a:pt x="7" y="21"/>
                </a:cubicBezTo>
                <a:cubicBezTo>
                  <a:pt x="7" y="21"/>
                  <a:pt x="7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2"/>
                </a:cubicBezTo>
                <a:cubicBezTo>
                  <a:pt x="5" y="22"/>
                  <a:pt x="4" y="22"/>
                  <a:pt x="4" y="22"/>
                </a:cubicBezTo>
                <a:cubicBezTo>
                  <a:pt x="4" y="22"/>
                  <a:pt x="4" y="23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3" y="24"/>
                  <a:pt x="4" y="24"/>
                  <a:pt x="4" y="24"/>
                </a:cubicBezTo>
                <a:cubicBezTo>
                  <a:pt x="5" y="24"/>
                  <a:pt x="5" y="23"/>
                  <a:pt x="5" y="23"/>
                </a:cubicBezTo>
                <a:cubicBezTo>
                  <a:pt x="6" y="23"/>
                  <a:pt x="6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2"/>
                </a:cubicBezTo>
                <a:cubicBezTo>
                  <a:pt x="8" y="22"/>
                  <a:pt x="8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0" y="22"/>
                  <a:pt x="10" y="22"/>
                  <a:pt x="11" y="22"/>
                </a:cubicBezTo>
                <a:cubicBezTo>
                  <a:pt x="11" y="22"/>
                  <a:pt x="11" y="22"/>
                  <a:pt x="12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1"/>
                  <a:pt x="15" y="21"/>
                  <a:pt x="16" y="21"/>
                </a:cubicBezTo>
                <a:cubicBezTo>
                  <a:pt x="16" y="21"/>
                  <a:pt x="16" y="21"/>
                  <a:pt x="17" y="21"/>
                </a:cubicBezTo>
                <a:cubicBezTo>
                  <a:pt x="17" y="21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8" y="20"/>
                  <a:pt x="17" y="20"/>
                </a:cubicBezTo>
                <a:cubicBezTo>
                  <a:pt x="17" y="20"/>
                  <a:pt x="17" y="20"/>
                  <a:pt x="17" y="19"/>
                </a:cubicBezTo>
                <a:cubicBezTo>
                  <a:pt x="17" y="19"/>
                  <a:pt x="17" y="19"/>
                  <a:pt x="18" y="19"/>
                </a:cubicBezTo>
                <a:cubicBezTo>
                  <a:pt x="18" y="18"/>
                  <a:pt x="18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6"/>
                  <a:pt x="19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4"/>
                  <a:pt x="16" y="13"/>
                  <a:pt x="16" y="13"/>
                </a:cubicBezTo>
                <a:cubicBezTo>
                  <a:pt x="16" y="13"/>
                  <a:pt x="15" y="13"/>
                  <a:pt x="15" y="13"/>
                </a:cubicBezTo>
                <a:cubicBezTo>
                  <a:pt x="15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3" y="11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1" y="8"/>
                  <a:pt x="11" y="7"/>
                </a:cubicBezTo>
                <a:cubicBezTo>
                  <a:pt x="11" y="7"/>
                  <a:pt x="10" y="8"/>
                  <a:pt x="10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8" y="7"/>
                  <a:pt x="9" y="7"/>
                  <a:pt x="9" y="6"/>
                </a:cubicBezTo>
                <a:cubicBezTo>
                  <a:pt x="10" y="6"/>
                  <a:pt x="9" y="6"/>
                  <a:pt x="10" y="6"/>
                </a:cubicBezTo>
                <a:cubicBezTo>
                  <a:pt x="10" y="5"/>
                  <a:pt x="10" y="6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3"/>
                  <a:pt x="12" y="3"/>
                  <a:pt x="11" y="2"/>
                </a:cubicBezTo>
                <a:cubicBezTo>
                  <a:pt x="11" y="2"/>
                  <a:pt x="10" y="2"/>
                  <a:pt x="9" y="2"/>
                </a:cubicBezTo>
                <a:cubicBezTo>
                  <a:pt x="9" y="2"/>
                  <a:pt x="9" y="3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5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1" name="Freeform 472">
            <a:extLst>
              <a:ext uri="{FF2B5EF4-FFF2-40B4-BE49-F238E27FC236}">
                <a16:creationId xmlns:a16="http://schemas.microsoft.com/office/drawing/2014/main" id="{2F6C930D-78B3-E540-8D30-D97E6E9EACCB}"/>
              </a:ext>
            </a:extLst>
          </p:cNvPr>
          <p:cNvSpPr>
            <a:spLocks/>
          </p:cNvSpPr>
          <p:nvPr/>
        </p:nvSpPr>
        <p:spPr bwMode="auto">
          <a:xfrm>
            <a:off x="5422965" y="2387254"/>
            <a:ext cx="13315" cy="1296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2" name="Freeform 473">
            <a:extLst>
              <a:ext uri="{FF2B5EF4-FFF2-40B4-BE49-F238E27FC236}">
                <a16:creationId xmlns:a16="http://schemas.microsoft.com/office/drawing/2014/main" id="{D331F107-F2A1-DF43-82F9-CCFC528258BC}"/>
              </a:ext>
            </a:extLst>
          </p:cNvPr>
          <p:cNvSpPr>
            <a:spLocks/>
          </p:cNvSpPr>
          <p:nvPr/>
        </p:nvSpPr>
        <p:spPr bwMode="auto">
          <a:xfrm>
            <a:off x="5422965" y="2400216"/>
            <a:ext cx="13315" cy="1296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3" name="Freeform 474">
            <a:extLst>
              <a:ext uri="{FF2B5EF4-FFF2-40B4-BE49-F238E27FC236}">
                <a16:creationId xmlns:a16="http://schemas.microsoft.com/office/drawing/2014/main" id="{FC4C761D-952F-DF45-BEFE-413C269B1018}"/>
              </a:ext>
            </a:extLst>
          </p:cNvPr>
          <p:cNvSpPr>
            <a:spLocks/>
          </p:cNvSpPr>
          <p:nvPr/>
        </p:nvSpPr>
        <p:spPr bwMode="auto">
          <a:xfrm>
            <a:off x="5422965" y="2413180"/>
            <a:ext cx="13315" cy="12964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4" name="Freeform 475">
            <a:extLst>
              <a:ext uri="{FF2B5EF4-FFF2-40B4-BE49-F238E27FC236}">
                <a16:creationId xmlns:a16="http://schemas.microsoft.com/office/drawing/2014/main" id="{1303805F-7126-5C4B-91DD-7E21E5F876C1}"/>
              </a:ext>
            </a:extLst>
          </p:cNvPr>
          <p:cNvSpPr>
            <a:spLocks/>
          </p:cNvSpPr>
          <p:nvPr/>
        </p:nvSpPr>
        <p:spPr bwMode="auto">
          <a:xfrm>
            <a:off x="5371610" y="2426142"/>
            <a:ext cx="77985" cy="50001"/>
          </a:xfrm>
          <a:custGeom>
            <a:avLst/>
            <a:gdLst>
              <a:gd name="T0" fmla="*/ 1 w 6"/>
              <a:gd name="T1" fmla="*/ 3 h 4"/>
              <a:gd name="T2" fmla="*/ 1 w 6"/>
              <a:gd name="T3" fmla="*/ 4 h 4"/>
              <a:gd name="T4" fmla="*/ 2 w 6"/>
              <a:gd name="T5" fmla="*/ 3 h 4"/>
              <a:gd name="T6" fmla="*/ 3 w 6"/>
              <a:gd name="T7" fmla="*/ 3 h 4"/>
              <a:gd name="T8" fmla="*/ 3 w 6"/>
              <a:gd name="T9" fmla="*/ 3 h 4"/>
              <a:gd name="T10" fmla="*/ 4 w 6"/>
              <a:gd name="T11" fmla="*/ 4 h 4"/>
              <a:gd name="T12" fmla="*/ 4 w 6"/>
              <a:gd name="T13" fmla="*/ 4 h 4"/>
              <a:gd name="T14" fmla="*/ 5 w 6"/>
              <a:gd name="T15" fmla="*/ 3 h 4"/>
              <a:gd name="T16" fmla="*/ 6 w 6"/>
              <a:gd name="T17" fmla="*/ 2 h 4"/>
              <a:gd name="T18" fmla="*/ 5 w 6"/>
              <a:gd name="T19" fmla="*/ 2 h 4"/>
              <a:gd name="T20" fmla="*/ 5 w 6"/>
              <a:gd name="T21" fmla="*/ 1 h 4"/>
              <a:gd name="T22" fmla="*/ 4 w 6"/>
              <a:gd name="T23" fmla="*/ 0 h 4"/>
              <a:gd name="T24" fmla="*/ 3 w 6"/>
              <a:gd name="T25" fmla="*/ 0 h 4"/>
              <a:gd name="T26" fmla="*/ 3 w 6"/>
              <a:gd name="T27" fmla="*/ 0 h 4"/>
              <a:gd name="T28" fmla="*/ 3 w 6"/>
              <a:gd name="T29" fmla="*/ 1 h 4"/>
              <a:gd name="T30" fmla="*/ 2 w 6"/>
              <a:gd name="T31" fmla="*/ 1 h 4"/>
              <a:gd name="T32" fmla="*/ 1 w 6"/>
              <a:gd name="T33" fmla="*/ 1 h 4"/>
              <a:gd name="T34" fmla="*/ 1 w 6"/>
              <a:gd name="T35" fmla="*/ 2 h 4"/>
              <a:gd name="T36" fmla="*/ 0 w 6"/>
              <a:gd name="T37" fmla="*/ 3 h 4"/>
              <a:gd name="T38" fmla="*/ 1 w 6"/>
              <a:gd name="T3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" h="4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2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5" name="Freeform 476">
            <a:extLst>
              <a:ext uri="{FF2B5EF4-FFF2-40B4-BE49-F238E27FC236}">
                <a16:creationId xmlns:a16="http://schemas.microsoft.com/office/drawing/2014/main" id="{024BA745-265D-0B47-B319-79D15F309CB2}"/>
              </a:ext>
            </a:extLst>
          </p:cNvPr>
          <p:cNvSpPr>
            <a:spLocks/>
          </p:cNvSpPr>
          <p:nvPr/>
        </p:nvSpPr>
        <p:spPr bwMode="auto">
          <a:xfrm>
            <a:off x="5422965" y="247614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6" name="Freeform 477">
            <a:extLst>
              <a:ext uri="{FF2B5EF4-FFF2-40B4-BE49-F238E27FC236}">
                <a16:creationId xmlns:a16="http://schemas.microsoft.com/office/drawing/2014/main" id="{B0669493-E70B-FA47-87E4-91F5FA0ADE60}"/>
              </a:ext>
            </a:extLst>
          </p:cNvPr>
          <p:cNvSpPr>
            <a:spLocks/>
          </p:cNvSpPr>
          <p:nvPr/>
        </p:nvSpPr>
        <p:spPr bwMode="auto">
          <a:xfrm>
            <a:off x="5786259" y="2690962"/>
            <a:ext cx="116026" cy="74075"/>
          </a:xfrm>
          <a:custGeom>
            <a:avLst/>
            <a:gdLst>
              <a:gd name="T0" fmla="*/ 2 w 9"/>
              <a:gd name="T1" fmla="*/ 5 h 6"/>
              <a:gd name="T2" fmla="*/ 2 w 9"/>
              <a:gd name="T3" fmla="*/ 6 h 6"/>
              <a:gd name="T4" fmla="*/ 3 w 9"/>
              <a:gd name="T5" fmla="*/ 5 h 6"/>
              <a:gd name="T6" fmla="*/ 5 w 9"/>
              <a:gd name="T7" fmla="*/ 5 h 6"/>
              <a:gd name="T8" fmla="*/ 5 w 9"/>
              <a:gd name="T9" fmla="*/ 5 h 6"/>
              <a:gd name="T10" fmla="*/ 7 w 9"/>
              <a:gd name="T11" fmla="*/ 4 h 6"/>
              <a:gd name="T12" fmla="*/ 8 w 9"/>
              <a:gd name="T13" fmla="*/ 4 h 6"/>
              <a:gd name="T14" fmla="*/ 9 w 9"/>
              <a:gd name="T15" fmla="*/ 3 h 6"/>
              <a:gd name="T16" fmla="*/ 9 w 9"/>
              <a:gd name="T17" fmla="*/ 2 h 6"/>
              <a:gd name="T18" fmla="*/ 8 w 9"/>
              <a:gd name="T19" fmla="*/ 2 h 6"/>
              <a:gd name="T20" fmla="*/ 8 w 9"/>
              <a:gd name="T21" fmla="*/ 1 h 6"/>
              <a:gd name="T22" fmla="*/ 7 w 9"/>
              <a:gd name="T23" fmla="*/ 1 h 6"/>
              <a:gd name="T24" fmla="*/ 6 w 9"/>
              <a:gd name="T25" fmla="*/ 1 h 6"/>
              <a:gd name="T26" fmla="*/ 4 w 9"/>
              <a:gd name="T27" fmla="*/ 1 h 6"/>
              <a:gd name="T28" fmla="*/ 3 w 9"/>
              <a:gd name="T29" fmla="*/ 1 h 6"/>
              <a:gd name="T30" fmla="*/ 2 w 9"/>
              <a:gd name="T31" fmla="*/ 1 h 6"/>
              <a:gd name="T32" fmla="*/ 2 w 9"/>
              <a:gd name="T33" fmla="*/ 0 h 6"/>
              <a:gd name="T34" fmla="*/ 1 w 9"/>
              <a:gd name="T35" fmla="*/ 1 h 6"/>
              <a:gd name="T36" fmla="*/ 1 w 9"/>
              <a:gd name="T37" fmla="*/ 2 h 6"/>
              <a:gd name="T38" fmla="*/ 1 w 9"/>
              <a:gd name="T39" fmla="*/ 4 h 6"/>
              <a:gd name="T40" fmla="*/ 2 w 9"/>
              <a:gd name="T4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" h="6"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7" y="4"/>
                </a:cubicBezTo>
                <a:cubicBezTo>
                  <a:pt x="7" y="4"/>
                  <a:pt x="7" y="5"/>
                  <a:pt x="8" y="4"/>
                </a:cubicBezTo>
                <a:cubicBezTo>
                  <a:pt x="8" y="4"/>
                  <a:pt x="8" y="4"/>
                  <a:pt x="9" y="3"/>
                </a:cubicBezTo>
                <a:cubicBezTo>
                  <a:pt x="9" y="3"/>
                  <a:pt x="9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6" y="0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3"/>
                  <a:pt x="1" y="3"/>
                  <a:pt x="1" y="4"/>
                </a:cubicBezTo>
                <a:cubicBezTo>
                  <a:pt x="1" y="4"/>
                  <a:pt x="2" y="4"/>
                  <a:pt x="2" y="5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7" name="Freeform 478">
            <a:extLst>
              <a:ext uri="{FF2B5EF4-FFF2-40B4-BE49-F238E27FC236}">
                <a16:creationId xmlns:a16="http://schemas.microsoft.com/office/drawing/2014/main" id="{0D7642B4-0990-6D44-BB40-5E68252ED4B0}"/>
              </a:ext>
            </a:extLst>
          </p:cNvPr>
          <p:cNvSpPr>
            <a:spLocks/>
          </p:cNvSpPr>
          <p:nvPr/>
        </p:nvSpPr>
        <p:spPr bwMode="auto">
          <a:xfrm>
            <a:off x="5810985" y="27650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8" name="Freeform 479">
            <a:extLst>
              <a:ext uri="{FF2B5EF4-FFF2-40B4-BE49-F238E27FC236}">
                <a16:creationId xmlns:a16="http://schemas.microsoft.com/office/drawing/2014/main" id="{F09D8EB9-86B9-B94E-852A-6088DB35A21E}"/>
              </a:ext>
            </a:extLst>
          </p:cNvPr>
          <p:cNvSpPr>
            <a:spLocks/>
          </p:cNvSpPr>
          <p:nvPr/>
        </p:nvSpPr>
        <p:spPr bwMode="auto">
          <a:xfrm>
            <a:off x="6082981" y="1959468"/>
            <a:ext cx="323350" cy="314820"/>
          </a:xfrm>
          <a:custGeom>
            <a:avLst/>
            <a:gdLst>
              <a:gd name="T0" fmla="*/ 3 w 25"/>
              <a:gd name="T1" fmla="*/ 4 h 25"/>
              <a:gd name="T2" fmla="*/ 5 w 25"/>
              <a:gd name="T3" fmla="*/ 4 h 25"/>
              <a:gd name="T4" fmla="*/ 6 w 25"/>
              <a:gd name="T5" fmla="*/ 6 h 25"/>
              <a:gd name="T6" fmla="*/ 7 w 25"/>
              <a:gd name="T7" fmla="*/ 7 h 25"/>
              <a:gd name="T8" fmla="*/ 8 w 25"/>
              <a:gd name="T9" fmla="*/ 8 h 25"/>
              <a:gd name="T10" fmla="*/ 7 w 25"/>
              <a:gd name="T11" fmla="*/ 10 h 25"/>
              <a:gd name="T12" fmla="*/ 8 w 25"/>
              <a:gd name="T13" fmla="*/ 10 h 25"/>
              <a:gd name="T14" fmla="*/ 10 w 25"/>
              <a:gd name="T15" fmla="*/ 10 h 25"/>
              <a:gd name="T16" fmla="*/ 11 w 25"/>
              <a:gd name="T17" fmla="*/ 11 h 25"/>
              <a:gd name="T18" fmla="*/ 10 w 25"/>
              <a:gd name="T19" fmla="*/ 12 h 25"/>
              <a:gd name="T20" fmla="*/ 10 w 25"/>
              <a:gd name="T21" fmla="*/ 13 h 25"/>
              <a:gd name="T22" fmla="*/ 8 w 25"/>
              <a:gd name="T23" fmla="*/ 14 h 25"/>
              <a:gd name="T24" fmla="*/ 7 w 25"/>
              <a:gd name="T25" fmla="*/ 15 h 25"/>
              <a:gd name="T26" fmla="*/ 5 w 25"/>
              <a:gd name="T27" fmla="*/ 16 h 25"/>
              <a:gd name="T28" fmla="*/ 4 w 25"/>
              <a:gd name="T29" fmla="*/ 17 h 25"/>
              <a:gd name="T30" fmla="*/ 5 w 25"/>
              <a:gd name="T31" fmla="*/ 19 h 25"/>
              <a:gd name="T32" fmla="*/ 5 w 25"/>
              <a:gd name="T33" fmla="*/ 21 h 25"/>
              <a:gd name="T34" fmla="*/ 6 w 25"/>
              <a:gd name="T35" fmla="*/ 23 h 25"/>
              <a:gd name="T36" fmla="*/ 7 w 25"/>
              <a:gd name="T37" fmla="*/ 24 h 25"/>
              <a:gd name="T38" fmla="*/ 9 w 25"/>
              <a:gd name="T39" fmla="*/ 24 h 25"/>
              <a:gd name="T40" fmla="*/ 10 w 25"/>
              <a:gd name="T41" fmla="*/ 25 h 25"/>
              <a:gd name="T42" fmla="*/ 13 w 25"/>
              <a:gd name="T43" fmla="*/ 24 h 25"/>
              <a:gd name="T44" fmla="*/ 15 w 25"/>
              <a:gd name="T45" fmla="*/ 24 h 25"/>
              <a:gd name="T46" fmla="*/ 17 w 25"/>
              <a:gd name="T47" fmla="*/ 24 h 25"/>
              <a:gd name="T48" fmla="*/ 19 w 25"/>
              <a:gd name="T49" fmla="*/ 24 h 25"/>
              <a:gd name="T50" fmla="*/ 19 w 25"/>
              <a:gd name="T51" fmla="*/ 23 h 25"/>
              <a:gd name="T52" fmla="*/ 20 w 25"/>
              <a:gd name="T53" fmla="*/ 22 h 25"/>
              <a:gd name="T54" fmla="*/ 22 w 25"/>
              <a:gd name="T55" fmla="*/ 20 h 25"/>
              <a:gd name="T56" fmla="*/ 24 w 25"/>
              <a:gd name="T57" fmla="*/ 19 h 25"/>
              <a:gd name="T58" fmla="*/ 23 w 25"/>
              <a:gd name="T59" fmla="*/ 17 h 25"/>
              <a:gd name="T60" fmla="*/ 22 w 25"/>
              <a:gd name="T61" fmla="*/ 16 h 25"/>
              <a:gd name="T62" fmla="*/ 22 w 25"/>
              <a:gd name="T63" fmla="*/ 15 h 25"/>
              <a:gd name="T64" fmla="*/ 20 w 25"/>
              <a:gd name="T65" fmla="*/ 14 h 25"/>
              <a:gd name="T66" fmla="*/ 19 w 25"/>
              <a:gd name="T67" fmla="*/ 13 h 25"/>
              <a:gd name="T68" fmla="*/ 19 w 25"/>
              <a:gd name="T69" fmla="*/ 11 h 25"/>
              <a:gd name="T70" fmla="*/ 18 w 25"/>
              <a:gd name="T71" fmla="*/ 9 h 25"/>
              <a:gd name="T72" fmla="*/ 17 w 25"/>
              <a:gd name="T73" fmla="*/ 7 h 25"/>
              <a:gd name="T74" fmla="*/ 18 w 25"/>
              <a:gd name="T75" fmla="*/ 5 h 25"/>
              <a:gd name="T76" fmla="*/ 16 w 25"/>
              <a:gd name="T77" fmla="*/ 4 h 25"/>
              <a:gd name="T78" fmla="*/ 16 w 25"/>
              <a:gd name="T79" fmla="*/ 3 h 25"/>
              <a:gd name="T80" fmla="*/ 15 w 25"/>
              <a:gd name="T81" fmla="*/ 2 h 25"/>
              <a:gd name="T82" fmla="*/ 14 w 25"/>
              <a:gd name="T83" fmla="*/ 1 h 25"/>
              <a:gd name="T84" fmla="*/ 13 w 25"/>
              <a:gd name="T85" fmla="*/ 0 h 25"/>
              <a:gd name="T86" fmla="*/ 11 w 25"/>
              <a:gd name="T87" fmla="*/ 0 h 25"/>
              <a:gd name="T88" fmla="*/ 10 w 25"/>
              <a:gd name="T89" fmla="*/ 2 h 25"/>
              <a:gd name="T90" fmla="*/ 9 w 25"/>
              <a:gd name="T91" fmla="*/ 3 h 25"/>
              <a:gd name="T92" fmla="*/ 7 w 25"/>
              <a:gd name="T93" fmla="*/ 3 h 25"/>
              <a:gd name="T94" fmla="*/ 4 w 25"/>
              <a:gd name="T95" fmla="*/ 3 h 25"/>
              <a:gd name="T96" fmla="*/ 2 w 25"/>
              <a:gd name="T97" fmla="*/ 2 h 25"/>
              <a:gd name="T98" fmla="*/ 1 w 25"/>
              <a:gd name="T99" fmla="*/ 2 h 25"/>
              <a:gd name="T100" fmla="*/ 1 w 25"/>
              <a:gd name="T101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" h="25">
                <a:moveTo>
                  <a:pt x="2" y="3"/>
                </a:moveTo>
                <a:cubicBezTo>
                  <a:pt x="2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6" y="4"/>
                  <a:pt x="6" y="5"/>
                </a:cubicBezTo>
                <a:cubicBezTo>
                  <a:pt x="6" y="5"/>
                  <a:pt x="6" y="5"/>
                  <a:pt x="6" y="6"/>
                </a:cubicBezTo>
                <a:cubicBezTo>
                  <a:pt x="6" y="6"/>
                  <a:pt x="7" y="6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2"/>
                  <a:pt x="12" y="12"/>
                  <a:pt x="12" y="12"/>
                </a:cubicBezTo>
                <a:cubicBezTo>
                  <a:pt x="11" y="13"/>
                  <a:pt x="11" y="12"/>
                  <a:pt x="10" y="12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7" y="15"/>
                  <a:pt x="7" y="15"/>
                </a:cubicBezTo>
                <a:cubicBezTo>
                  <a:pt x="7" y="15"/>
                  <a:pt x="7" y="16"/>
                  <a:pt x="6" y="16"/>
                </a:cubicBezTo>
                <a:cubicBezTo>
                  <a:pt x="6" y="16"/>
                  <a:pt x="6" y="16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7"/>
                  <a:pt x="4" y="17"/>
                  <a:pt x="4" y="17"/>
                </a:cubicBezTo>
                <a:cubicBezTo>
                  <a:pt x="4" y="18"/>
                  <a:pt x="4" y="18"/>
                  <a:pt x="4" y="19"/>
                </a:cubicBezTo>
                <a:cubicBezTo>
                  <a:pt x="4" y="19"/>
                  <a:pt x="5" y="19"/>
                  <a:pt x="5" y="19"/>
                </a:cubicBezTo>
                <a:cubicBezTo>
                  <a:pt x="5" y="20"/>
                  <a:pt x="5" y="20"/>
                  <a:pt x="6" y="20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2"/>
                  <a:pt x="5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8" y="24"/>
                  <a:pt x="8" y="24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5"/>
                  <a:pt x="9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4"/>
                  <a:pt x="13" y="24"/>
                </a:cubicBezTo>
                <a:cubicBezTo>
                  <a:pt x="13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1"/>
                  <a:pt x="21" y="21"/>
                </a:cubicBezTo>
                <a:cubicBezTo>
                  <a:pt x="22" y="21"/>
                  <a:pt x="22" y="21"/>
                  <a:pt x="22" y="20"/>
                </a:cubicBezTo>
                <a:cubicBezTo>
                  <a:pt x="22" y="20"/>
                  <a:pt x="22" y="20"/>
                  <a:pt x="23" y="20"/>
                </a:cubicBezTo>
                <a:cubicBezTo>
                  <a:pt x="23" y="19"/>
                  <a:pt x="24" y="19"/>
                  <a:pt x="24" y="19"/>
                </a:cubicBezTo>
                <a:cubicBezTo>
                  <a:pt x="24" y="18"/>
                  <a:pt x="25" y="17"/>
                  <a:pt x="24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1" y="16"/>
                  <a:pt x="21" y="16"/>
                  <a:pt x="21" y="15"/>
                </a:cubicBezTo>
                <a:cubicBezTo>
                  <a:pt x="21" y="15"/>
                  <a:pt x="21" y="15"/>
                  <a:pt x="22" y="15"/>
                </a:cubicBezTo>
                <a:cubicBezTo>
                  <a:pt x="22" y="15"/>
                  <a:pt x="22" y="14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4"/>
                  <a:pt x="21" y="13"/>
                  <a:pt x="20" y="13"/>
                </a:cubicBezTo>
                <a:cubicBezTo>
                  <a:pt x="20" y="13"/>
                  <a:pt x="20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8" y="9"/>
                  <a:pt x="18" y="8"/>
                  <a:pt x="18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6"/>
                </a:cubicBezTo>
                <a:cubicBezTo>
                  <a:pt x="19" y="6"/>
                  <a:pt x="18" y="5"/>
                  <a:pt x="18" y="5"/>
                </a:cubicBezTo>
                <a:cubicBezTo>
                  <a:pt x="18" y="5"/>
                  <a:pt x="17" y="5"/>
                  <a:pt x="17" y="4"/>
                </a:cubicBezTo>
                <a:cubicBezTo>
                  <a:pt x="17" y="4"/>
                  <a:pt x="16" y="5"/>
                  <a:pt x="16" y="4"/>
                </a:cubicBezTo>
                <a:cubicBezTo>
                  <a:pt x="15" y="4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1"/>
                  <a:pt x="16" y="1"/>
                </a:cubicBezTo>
                <a:cubicBezTo>
                  <a:pt x="15" y="0"/>
                  <a:pt x="15" y="1"/>
                  <a:pt x="14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0" y="0"/>
                  <a:pt x="10" y="1"/>
                </a:cubicBezTo>
                <a:cubicBezTo>
                  <a:pt x="9" y="1"/>
                  <a:pt x="10" y="2"/>
                  <a:pt x="10" y="2"/>
                </a:cubicBezTo>
                <a:cubicBezTo>
                  <a:pt x="10" y="2"/>
                  <a:pt x="10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4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99" name="Freeform 480">
            <a:extLst>
              <a:ext uri="{FF2B5EF4-FFF2-40B4-BE49-F238E27FC236}">
                <a16:creationId xmlns:a16="http://schemas.microsoft.com/office/drawing/2014/main" id="{95421493-BFB1-7844-A6B4-071044ACEB74}"/>
              </a:ext>
            </a:extLst>
          </p:cNvPr>
          <p:cNvSpPr>
            <a:spLocks/>
          </p:cNvSpPr>
          <p:nvPr/>
        </p:nvSpPr>
        <p:spPr bwMode="auto">
          <a:xfrm>
            <a:off x="6174279" y="2400216"/>
            <a:ext cx="116026" cy="88890"/>
          </a:xfrm>
          <a:custGeom>
            <a:avLst/>
            <a:gdLst>
              <a:gd name="T0" fmla="*/ 9 w 9"/>
              <a:gd name="T1" fmla="*/ 2 h 7"/>
              <a:gd name="T2" fmla="*/ 7 w 9"/>
              <a:gd name="T3" fmla="*/ 2 h 7"/>
              <a:gd name="T4" fmla="*/ 6 w 9"/>
              <a:gd name="T5" fmla="*/ 1 h 7"/>
              <a:gd name="T6" fmla="*/ 4 w 9"/>
              <a:gd name="T7" fmla="*/ 0 h 7"/>
              <a:gd name="T8" fmla="*/ 3 w 9"/>
              <a:gd name="T9" fmla="*/ 0 h 7"/>
              <a:gd name="T10" fmla="*/ 2 w 9"/>
              <a:gd name="T11" fmla="*/ 0 h 7"/>
              <a:gd name="T12" fmla="*/ 1 w 9"/>
              <a:gd name="T13" fmla="*/ 0 h 7"/>
              <a:gd name="T14" fmla="*/ 0 w 9"/>
              <a:gd name="T15" fmla="*/ 0 h 7"/>
              <a:gd name="T16" fmla="*/ 0 w 9"/>
              <a:gd name="T17" fmla="*/ 0 h 7"/>
              <a:gd name="T18" fmla="*/ 0 w 9"/>
              <a:gd name="T19" fmla="*/ 1 h 7"/>
              <a:gd name="T20" fmla="*/ 0 w 9"/>
              <a:gd name="T21" fmla="*/ 2 h 7"/>
              <a:gd name="T22" fmla="*/ 0 w 9"/>
              <a:gd name="T23" fmla="*/ 2 h 7"/>
              <a:gd name="T24" fmla="*/ 1 w 9"/>
              <a:gd name="T25" fmla="*/ 3 h 7"/>
              <a:gd name="T26" fmla="*/ 2 w 9"/>
              <a:gd name="T27" fmla="*/ 3 h 7"/>
              <a:gd name="T28" fmla="*/ 2 w 9"/>
              <a:gd name="T29" fmla="*/ 4 h 7"/>
              <a:gd name="T30" fmla="*/ 2 w 9"/>
              <a:gd name="T31" fmla="*/ 5 h 7"/>
              <a:gd name="T32" fmla="*/ 3 w 9"/>
              <a:gd name="T33" fmla="*/ 6 h 7"/>
              <a:gd name="T34" fmla="*/ 3 w 9"/>
              <a:gd name="T35" fmla="*/ 6 h 7"/>
              <a:gd name="T36" fmla="*/ 4 w 9"/>
              <a:gd name="T37" fmla="*/ 6 h 7"/>
              <a:gd name="T38" fmla="*/ 5 w 9"/>
              <a:gd name="T39" fmla="*/ 6 h 7"/>
              <a:gd name="T40" fmla="*/ 6 w 9"/>
              <a:gd name="T41" fmla="*/ 6 h 7"/>
              <a:gd name="T42" fmla="*/ 6 w 9"/>
              <a:gd name="T43" fmla="*/ 7 h 7"/>
              <a:gd name="T44" fmla="*/ 6 w 9"/>
              <a:gd name="T45" fmla="*/ 6 h 7"/>
              <a:gd name="T46" fmla="*/ 7 w 9"/>
              <a:gd name="T47" fmla="*/ 5 h 7"/>
              <a:gd name="T48" fmla="*/ 8 w 9"/>
              <a:gd name="T49" fmla="*/ 4 h 7"/>
              <a:gd name="T50" fmla="*/ 9 w 9"/>
              <a:gd name="T51" fmla="*/ 4 h 7"/>
              <a:gd name="T52" fmla="*/ 9 w 9"/>
              <a:gd name="T53" fmla="*/ 2 h 7"/>
              <a:gd name="T54" fmla="*/ 9 w 9"/>
              <a:gd name="T5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" h="7">
                <a:moveTo>
                  <a:pt x="9" y="2"/>
                </a:moveTo>
                <a:cubicBezTo>
                  <a:pt x="8" y="2"/>
                  <a:pt x="8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5"/>
                </a:cubicBezTo>
                <a:cubicBezTo>
                  <a:pt x="7" y="5"/>
                  <a:pt x="7" y="5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3"/>
                  <a:pt x="8" y="3"/>
                  <a:pt x="9" y="2"/>
                </a:cubicBezTo>
                <a:cubicBezTo>
                  <a:pt x="9" y="2"/>
                  <a:pt x="9" y="2"/>
                  <a:pt x="9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0" name="Freeform 481">
            <a:extLst>
              <a:ext uri="{FF2B5EF4-FFF2-40B4-BE49-F238E27FC236}">
                <a16:creationId xmlns:a16="http://schemas.microsoft.com/office/drawing/2014/main" id="{8DE7DAE6-601D-C446-8B80-E7B6688F6B00}"/>
              </a:ext>
            </a:extLst>
          </p:cNvPr>
          <p:cNvSpPr>
            <a:spLocks/>
          </p:cNvSpPr>
          <p:nvPr/>
        </p:nvSpPr>
        <p:spPr bwMode="auto">
          <a:xfrm>
            <a:off x="6807665" y="3068746"/>
            <a:ext cx="310036" cy="301857"/>
          </a:xfrm>
          <a:custGeom>
            <a:avLst/>
            <a:gdLst>
              <a:gd name="T0" fmla="*/ 13 w 24"/>
              <a:gd name="T1" fmla="*/ 2 h 24"/>
              <a:gd name="T2" fmla="*/ 12 w 24"/>
              <a:gd name="T3" fmla="*/ 1 h 24"/>
              <a:gd name="T4" fmla="*/ 11 w 24"/>
              <a:gd name="T5" fmla="*/ 0 h 24"/>
              <a:gd name="T6" fmla="*/ 9 w 24"/>
              <a:gd name="T7" fmla="*/ 1 h 24"/>
              <a:gd name="T8" fmla="*/ 7 w 24"/>
              <a:gd name="T9" fmla="*/ 0 h 24"/>
              <a:gd name="T10" fmla="*/ 6 w 24"/>
              <a:gd name="T11" fmla="*/ 1 h 24"/>
              <a:gd name="T12" fmla="*/ 4 w 24"/>
              <a:gd name="T13" fmla="*/ 3 h 24"/>
              <a:gd name="T14" fmla="*/ 4 w 24"/>
              <a:gd name="T15" fmla="*/ 6 h 24"/>
              <a:gd name="T16" fmla="*/ 4 w 24"/>
              <a:gd name="T17" fmla="*/ 9 h 24"/>
              <a:gd name="T18" fmla="*/ 2 w 24"/>
              <a:gd name="T19" fmla="*/ 10 h 24"/>
              <a:gd name="T20" fmla="*/ 0 w 24"/>
              <a:gd name="T21" fmla="*/ 11 h 24"/>
              <a:gd name="T22" fmla="*/ 0 w 24"/>
              <a:gd name="T23" fmla="*/ 12 h 24"/>
              <a:gd name="T24" fmla="*/ 0 w 24"/>
              <a:gd name="T25" fmla="*/ 15 h 24"/>
              <a:gd name="T26" fmla="*/ 2 w 24"/>
              <a:gd name="T27" fmla="*/ 16 h 24"/>
              <a:gd name="T28" fmla="*/ 5 w 24"/>
              <a:gd name="T29" fmla="*/ 17 h 24"/>
              <a:gd name="T30" fmla="*/ 9 w 24"/>
              <a:gd name="T31" fmla="*/ 19 h 24"/>
              <a:gd name="T32" fmla="*/ 12 w 24"/>
              <a:gd name="T33" fmla="*/ 21 h 24"/>
              <a:gd name="T34" fmla="*/ 13 w 24"/>
              <a:gd name="T35" fmla="*/ 23 h 24"/>
              <a:gd name="T36" fmla="*/ 18 w 24"/>
              <a:gd name="T37" fmla="*/ 24 h 24"/>
              <a:gd name="T38" fmla="*/ 19 w 24"/>
              <a:gd name="T39" fmla="*/ 24 h 24"/>
              <a:gd name="T40" fmla="*/ 19 w 24"/>
              <a:gd name="T41" fmla="*/ 23 h 24"/>
              <a:gd name="T42" fmla="*/ 21 w 24"/>
              <a:gd name="T43" fmla="*/ 22 h 24"/>
              <a:gd name="T44" fmla="*/ 21 w 24"/>
              <a:gd name="T45" fmla="*/ 21 h 24"/>
              <a:gd name="T46" fmla="*/ 23 w 24"/>
              <a:gd name="T47" fmla="*/ 22 h 24"/>
              <a:gd name="T48" fmla="*/ 23 w 24"/>
              <a:gd name="T49" fmla="*/ 22 h 24"/>
              <a:gd name="T50" fmla="*/ 24 w 24"/>
              <a:gd name="T51" fmla="*/ 22 h 24"/>
              <a:gd name="T52" fmla="*/ 23 w 24"/>
              <a:gd name="T53" fmla="*/ 20 h 24"/>
              <a:gd name="T54" fmla="*/ 22 w 24"/>
              <a:gd name="T55" fmla="*/ 19 h 24"/>
              <a:gd name="T56" fmla="*/ 21 w 24"/>
              <a:gd name="T57" fmla="*/ 17 h 24"/>
              <a:gd name="T58" fmla="*/ 20 w 24"/>
              <a:gd name="T59" fmla="*/ 15 h 24"/>
              <a:gd name="T60" fmla="*/ 19 w 24"/>
              <a:gd name="T61" fmla="*/ 14 h 24"/>
              <a:gd name="T62" fmla="*/ 18 w 24"/>
              <a:gd name="T63" fmla="*/ 13 h 24"/>
              <a:gd name="T64" fmla="*/ 17 w 24"/>
              <a:gd name="T65" fmla="*/ 12 h 24"/>
              <a:gd name="T66" fmla="*/ 15 w 24"/>
              <a:gd name="T67" fmla="*/ 10 h 24"/>
              <a:gd name="T68" fmla="*/ 15 w 24"/>
              <a:gd name="T69" fmla="*/ 8 h 24"/>
              <a:gd name="T70" fmla="*/ 16 w 24"/>
              <a:gd name="T71" fmla="*/ 6 h 24"/>
              <a:gd name="T72" fmla="*/ 15 w 24"/>
              <a:gd name="T73" fmla="*/ 4 h 24"/>
              <a:gd name="T74" fmla="*/ 14 w 24"/>
              <a:gd name="T7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" h="24">
                <a:moveTo>
                  <a:pt x="13" y="3"/>
                </a:move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4" y="2"/>
                  <a:pt x="4" y="3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5" y="6"/>
                  <a:pt x="5" y="7"/>
                  <a:pt x="4" y="8"/>
                </a:cubicBezTo>
                <a:cubicBezTo>
                  <a:pt x="4" y="8"/>
                  <a:pt x="4" y="9"/>
                  <a:pt x="4" y="9"/>
                </a:cubicBezTo>
                <a:cubicBezTo>
                  <a:pt x="3" y="10"/>
                  <a:pt x="3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3" y="16"/>
                  <a:pt x="3" y="16"/>
                </a:cubicBezTo>
                <a:cubicBezTo>
                  <a:pt x="4" y="17"/>
                  <a:pt x="4" y="17"/>
                  <a:pt x="5" y="17"/>
                </a:cubicBezTo>
                <a:cubicBezTo>
                  <a:pt x="6" y="18"/>
                  <a:pt x="6" y="18"/>
                  <a:pt x="7" y="18"/>
                </a:cubicBezTo>
                <a:cubicBezTo>
                  <a:pt x="8" y="18"/>
                  <a:pt x="8" y="18"/>
                  <a:pt x="9" y="19"/>
                </a:cubicBezTo>
                <a:cubicBezTo>
                  <a:pt x="10" y="19"/>
                  <a:pt x="10" y="19"/>
                  <a:pt x="11" y="19"/>
                </a:cubicBezTo>
                <a:cubicBezTo>
                  <a:pt x="11" y="20"/>
                  <a:pt x="12" y="20"/>
                  <a:pt x="12" y="21"/>
                </a:cubicBezTo>
                <a:cubicBezTo>
                  <a:pt x="12" y="21"/>
                  <a:pt x="11" y="21"/>
                  <a:pt x="12" y="22"/>
                </a:cubicBezTo>
                <a:cubicBezTo>
                  <a:pt x="12" y="22"/>
                  <a:pt x="12" y="22"/>
                  <a:pt x="13" y="23"/>
                </a:cubicBezTo>
                <a:cubicBezTo>
                  <a:pt x="14" y="23"/>
                  <a:pt x="15" y="23"/>
                  <a:pt x="17" y="23"/>
                </a:cubicBezTo>
                <a:cubicBezTo>
                  <a:pt x="17" y="23"/>
                  <a:pt x="17" y="24"/>
                  <a:pt x="18" y="24"/>
                </a:cubicBezTo>
                <a:cubicBezTo>
                  <a:pt x="18" y="24"/>
                  <a:pt x="18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20" y="22"/>
                  <a:pt x="20" y="22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2"/>
                  <a:pt x="20" y="22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8"/>
                  <a:pt x="22" y="18"/>
                  <a:pt x="21" y="17"/>
                </a:cubicBezTo>
                <a:cubicBezTo>
                  <a:pt x="21" y="17"/>
                  <a:pt x="22" y="17"/>
                  <a:pt x="21" y="16"/>
                </a:cubicBezTo>
                <a:cubicBezTo>
                  <a:pt x="21" y="15"/>
                  <a:pt x="21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6" y="11"/>
                </a:cubicBezTo>
                <a:cubicBezTo>
                  <a:pt x="16" y="11"/>
                  <a:pt x="16" y="11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9"/>
                  <a:pt x="15" y="8"/>
                  <a:pt x="15" y="8"/>
                </a:cubicBezTo>
                <a:cubicBezTo>
                  <a:pt x="15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6" y="5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4"/>
                  <a:pt x="14" y="4"/>
                  <a:pt x="14" y="4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3" y="3"/>
                  <a:pt x="13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1" name="Freeform 482">
            <a:extLst>
              <a:ext uri="{FF2B5EF4-FFF2-40B4-BE49-F238E27FC236}">
                <a16:creationId xmlns:a16="http://schemas.microsoft.com/office/drawing/2014/main" id="{C1631B33-614E-A348-8BC7-1A92BA08F1AE}"/>
              </a:ext>
            </a:extLst>
          </p:cNvPr>
          <p:cNvSpPr>
            <a:spLocks/>
          </p:cNvSpPr>
          <p:nvPr/>
        </p:nvSpPr>
        <p:spPr bwMode="auto">
          <a:xfrm>
            <a:off x="7155742" y="2879854"/>
            <a:ext cx="479319" cy="277782"/>
          </a:xfrm>
          <a:custGeom>
            <a:avLst/>
            <a:gdLst>
              <a:gd name="T0" fmla="*/ 2 w 37"/>
              <a:gd name="T1" fmla="*/ 4 h 22"/>
              <a:gd name="T2" fmla="*/ 2 w 37"/>
              <a:gd name="T3" fmla="*/ 2 h 22"/>
              <a:gd name="T4" fmla="*/ 3 w 37"/>
              <a:gd name="T5" fmla="*/ 1 h 22"/>
              <a:gd name="T6" fmla="*/ 5 w 37"/>
              <a:gd name="T7" fmla="*/ 3 h 22"/>
              <a:gd name="T8" fmla="*/ 6 w 37"/>
              <a:gd name="T9" fmla="*/ 5 h 22"/>
              <a:gd name="T10" fmla="*/ 4 w 37"/>
              <a:gd name="T11" fmla="*/ 5 h 22"/>
              <a:gd name="T12" fmla="*/ 2 w 37"/>
              <a:gd name="T13" fmla="*/ 5 h 22"/>
              <a:gd name="T14" fmla="*/ 2 w 37"/>
              <a:gd name="T15" fmla="*/ 7 h 22"/>
              <a:gd name="T16" fmla="*/ 4 w 37"/>
              <a:gd name="T17" fmla="*/ 8 h 22"/>
              <a:gd name="T18" fmla="*/ 4 w 37"/>
              <a:gd name="T19" fmla="*/ 10 h 22"/>
              <a:gd name="T20" fmla="*/ 5 w 37"/>
              <a:gd name="T21" fmla="*/ 11 h 22"/>
              <a:gd name="T22" fmla="*/ 6 w 37"/>
              <a:gd name="T23" fmla="*/ 12 h 22"/>
              <a:gd name="T24" fmla="*/ 7 w 37"/>
              <a:gd name="T25" fmla="*/ 15 h 22"/>
              <a:gd name="T26" fmla="*/ 8 w 37"/>
              <a:gd name="T27" fmla="*/ 15 h 22"/>
              <a:gd name="T28" fmla="*/ 10 w 37"/>
              <a:gd name="T29" fmla="*/ 13 h 22"/>
              <a:gd name="T30" fmla="*/ 11 w 37"/>
              <a:gd name="T31" fmla="*/ 13 h 22"/>
              <a:gd name="T32" fmla="*/ 12 w 37"/>
              <a:gd name="T33" fmla="*/ 13 h 22"/>
              <a:gd name="T34" fmla="*/ 15 w 37"/>
              <a:gd name="T35" fmla="*/ 13 h 22"/>
              <a:gd name="T36" fmla="*/ 17 w 37"/>
              <a:gd name="T37" fmla="*/ 14 h 22"/>
              <a:gd name="T38" fmla="*/ 19 w 37"/>
              <a:gd name="T39" fmla="*/ 14 h 22"/>
              <a:gd name="T40" fmla="*/ 21 w 37"/>
              <a:gd name="T41" fmla="*/ 16 h 22"/>
              <a:gd name="T42" fmla="*/ 23 w 37"/>
              <a:gd name="T43" fmla="*/ 17 h 22"/>
              <a:gd name="T44" fmla="*/ 24 w 37"/>
              <a:gd name="T45" fmla="*/ 17 h 22"/>
              <a:gd name="T46" fmla="*/ 26 w 37"/>
              <a:gd name="T47" fmla="*/ 20 h 22"/>
              <a:gd name="T48" fmla="*/ 26 w 37"/>
              <a:gd name="T49" fmla="*/ 21 h 22"/>
              <a:gd name="T50" fmla="*/ 28 w 37"/>
              <a:gd name="T51" fmla="*/ 21 h 22"/>
              <a:gd name="T52" fmla="*/ 29 w 37"/>
              <a:gd name="T53" fmla="*/ 21 h 22"/>
              <a:gd name="T54" fmla="*/ 30 w 37"/>
              <a:gd name="T55" fmla="*/ 20 h 22"/>
              <a:gd name="T56" fmla="*/ 32 w 37"/>
              <a:gd name="T57" fmla="*/ 19 h 22"/>
              <a:gd name="T58" fmla="*/ 33 w 37"/>
              <a:gd name="T59" fmla="*/ 18 h 22"/>
              <a:gd name="T60" fmla="*/ 34 w 37"/>
              <a:gd name="T61" fmla="*/ 16 h 22"/>
              <a:gd name="T62" fmla="*/ 35 w 37"/>
              <a:gd name="T63" fmla="*/ 15 h 22"/>
              <a:gd name="T64" fmla="*/ 37 w 37"/>
              <a:gd name="T65" fmla="*/ 15 h 22"/>
              <a:gd name="T66" fmla="*/ 37 w 37"/>
              <a:gd name="T67" fmla="*/ 14 h 22"/>
              <a:gd name="T68" fmla="*/ 36 w 37"/>
              <a:gd name="T69" fmla="*/ 13 h 22"/>
              <a:gd name="T70" fmla="*/ 33 w 37"/>
              <a:gd name="T71" fmla="*/ 13 h 22"/>
              <a:gd name="T72" fmla="*/ 31 w 37"/>
              <a:gd name="T73" fmla="*/ 12 h 22"/>
              <a:gd name="T74" fmla="*/ 29 w 37"/>
              <a:gd name="T75" fmla="*/ 11 h 22"/>
              <a:gd name="T76" fmla="*/ 28 w 37"/>
              <a:gd name="T77" fmla="*/ 9 h 22"/>
              <a:gd name="T78" fmla="*/ 25 w 37"/>
              <a:gd name="T79" fmla="*/ 6 h 22"/>
              <a:gd name="T80" fmla="*/ 21 w 37"/>
              <a:gd name="T81" fmla="*/ 5 h 22"/>
              <a:gd name="T82" fmla="*/ 20 w 37"/>
              <a:gd name="T83" fmla="*/ 3 h 22"/>
              <a:gd name="T84" fmla="*/ 18 w 37"/>
              <a:gd name="T85" fmla="*/ 1 h 22"/>
              <a:gd name="T86" fmla="*/ 14 w 37"/>
              <a:gd name="T87" fmla="*/ 1 h 22"/>
              <a:gd name="T88" fmla="*/ 11 w 37"/>
              <a:gd name="T89" fmla="*/ 4 h 22"/>
              <a:gd name="T90" fmla="*/ 9 w 37"/>
              <a:gd name="T91" fmla="*/ 3 h 22"/>
              <a:gd name="T92" fmla="*/ 7 w 37"/>
              <a:gd name="T93" fmla="*/ 2 h 22"/>
              <a:gd name="T94" fmla="*/ 5 w 37"/>
              <a:gd name="T95" fmla="*/ 1 h 22"/>
              <a:gd name="T96" fmla="*/ 3 w 37"/>
              <a:gd name="T97" fmla="*/ 1 h 22"/>
              <a:gd name="T98" fmla="*/ 1 w 37"/>
              <a:gd name="T99" fmla="*/ 1 h 22"/>
              <a:gd name="T100" fmla="*/ 1 w 37"/>
              <a:gd name="T101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" h="22">
                <a:moveTo>
                  <a:pt x="1" y="3"/>
                </a:move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4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2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7" y="4"/>
                  <a:pt x="7" y="4"/>
                </a:cubicBezTo>
                <a:cubicBezTo>
                  <a:pt x="7" y="5"/>
                  <a:pt x="7" y="5"/>
                  <a:pt x="6" y="5"/>
                </a:cubicBezTo>
                <a:cubicBezTo>
                  <a:pt x="6" y="6"/>
                  <a:pt x="6" y="6"/>
                  <a:pt x="5" y="6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3" y="7"/>
                  <a:pt x="4" y="7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3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6" y="12"/>
                  <a:pt x="6" y="12"/>
                </a:cubicBezTo>
                <a:cubicBezTo>
                  <a:pt x="6" y="13"/>
                  <a:pt x="6" y="13"/>
                  <a:pt x="6" y="14"/>
                </a:cubicBezTo>
                <a:cubicBezTo>
                  <a:pt x="7" y="14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9" y="15"/>
                  <a:pt x="9" y="14"/>
                </a:cubicBezTo>
                <a:cubicBezTo>
                  <a:pt x="9" y="14"/>
                  <a:pt x="9" y="14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2"/>
                  <a:pt x="13" y="13"/>
                  <a:pt x="14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6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2" y="16"/>
                  <a:pt x="22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8"/>
                  <a:pt x="25" y="18"/>
                  <a:pt x="25" y="19"/>
                </a:cubicBezTo>
                <a:cubicBezTo>
                  <a:pt x="25" y="19"/>
                  <a:pt x="25" y="19"/>
                  <a:pt x="26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8" y="22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9"/>
                  <a:pt x="31" y="20"/>
                  <a:pt x="31" y="19"/>
                </a:cubicBezTo>
                <a:cubicBezTo>
                  <a:pt x="31" y="19"/>
                  <a:pt x="31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3" y="18"/>
                  <a:pt x="33" y="17"/>
                  <a:pt x="33" y="17"/>
                </a:cubicBezTo>
                <a:cubicBezTo>
                  <a:pt x="33" y="16"/>
                  <a:pt x="33" y="16"/>
                  <a:pt x="34" y="16"/>
                </a:cubicBezTo>
                <a:cubicBezTo>
                  <a:pt x="34" y="16"/>
                  <a:pt x="34" y="16"/>
                  <a:pt x="35" y="16"/>
                </a:cubicBezTo>
                <a:cubicBezTo>
                  <a:pt x="35" y="15"/>
                  <a:pt x="35" y="15"/>
                  <a:pt x="35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4"/>
                </a:cubicBezTo>
                <a:cubicBezTo>
                  <a:pt x="37" y="14"/>
                  <a:pt x="37" y="14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28" y="10"/>
                  <a:pt x="28" y="9"/>
                  <a:pt x="28" y="9"/>
                </a:cubicBezTo>
                <a:cubicBezTo>
                  <a:pt x="27" y="8"/>
                  <a:pt x="27" y="8"/>
                  <a:pt x="26" y="8"/>
                </a:cubicBezTo>
                <a:cubicBezTo>
                  <a:pt x="26" y="7"/>
                  <a:pt x="25" y="7"/>
                  <a:pt x="25" y="6"/>
                </a:cubicBezTo>
                <a:cubicBezTo>
                  <a:pt x="24" y="5"/>
                  <a:pt x="24" y="5"/>
                  <a:pt x="23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1" y="5"/>
                  <a:pt x="21" y="4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5" y="0"/>
                  <a:pt x="15" y="1"/>
                  <a:pt x="14" y="1"/>
                </a:cubicBezTo>
                <a:cubicBezTo>
                  <a:pt x="13" y="2"/>
                  <a:pt x="13" y="2"/>
                  <a:pt x="12" y="3"/>
                </a:cubicBezTo>
                <a:cubicBezTo>
                  <a:pt x="12" y="3"/>
                  <a:pt x="12" y="4"/>
                  <a:pt x="11" y="4"/>
                </a:cubicBezTo>
                <a:cubicBezTo>
                  <a:pt x="11" y="4"/>
                  <a:pt x="11" y="3"/>
                  <a:pt x="10" y="3"/>
                </a:cubicBezTo>
                <a:cubicBezTo>
                  <a:pt x="10" y="3"/>
                  <a:pt x="10" y="3"/>
                  <a:pt x="9" y="3"/>
                </a:cubicBezTo>
                <a:cubicBezTo>
                  <a:pt x="9" y="3"/>
                  <a:pt x="9" y="3"/>
                  <a:pt x="8" y="3"/>
                </a:cubicBezTo>
                <a:cubicBezTo>
                  <a:pt x="8" y="3"/>
                  <a:pt x="8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3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2" name="Freeform 483">
            <a:extLst>
              <a:ext uri="{FF2B5EF4-FFF2-40B4-BE49-F238E27FC236}">
                <a16:creationId xmlns:a16="http://schemas.microsoft.com/office/drawing/2014/main" id="{39A8E5A5-E3BC-3244-A61C-7AE38E7273AE}"/>
              </a:ext>
            </a:extLst>
          </p:cNvPr>
          <p:cNvSpPr>
            <a:spLocks/>
          </p:cNvSpPr>
          <p:nvPr/>
        </p:nvSpPr>
        <p:spPr bwMode="auto">
          <a:xfrm>
            <a:off x="6147651" y="2753926"/>
            <a:ext cx="0" cy="11111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3" name="Freeform 484">
            <a:extLst>
              <a:ext uri="{FF2B5EF4-FFF2-40B4-BE49-F238E27FC236}">
                <a16:creationId xmlns:a16="http://schemas.microsoft.com/office/drawing/2014/main" id="{2B4D9CD2-4FDF-894B-AD3F-91D1CC02B1B0}"/>
              </a:ext>
            </a:extLst>
          </p:cNvPr>
          <p:cNvSpPr>
            <a:spLocks/>
          </p:cNvSpPr>
          <p:nvPr/>
        </p:nvSpPr>
        <p:spPr bwMode="auto">
          <a:xfrm>
            <a:off x="6147651" y="2753926"/>
            <a:ext cx="116026" cy="150003"/>
          </a:xfrm>
          <a:custGeom>
            <a:avLst/>
            <a:gdLst>
              <a:gd name="T0" fmla="*/ 9 w 9"/>
              <a:gd name="T1" fmla="*/ 9 h 12"/>
              <a:gd name="T2" fmla="*/ 9 w 9"/>
              <a:gd name="T3" fmla="*/ 8 h 12"/>
              <a:gd name="T4" fmla="*/ 8 w 9"/>
              <a:gd name="T5" fmla="*/ 7 h 12"/>
              <a:gd name="T6" fmla="*/ 8 w 9"/>
              <a:gd name="T7" fmla="*/ 6 h 12"/>
              <a:gd name="T8" fmla="*/ 9 w 9"/>
              <a:gd name="T9" fmla="*/ 5 h 12"/>
              <a:gd name="T10" fmla="*/ 9 w 9"/>
              <a:gd name="T11" fmla="*/ 5 h 12"/>
              <a:gd name="T12" fmla="*/ 9 w 9"/>
              <a:gd name="T13" fmla="*/ 4 h 12"/>
              <a:gd name="T14" fmla="*/ 8 w 9"/>
              <a:gd name="T15" fmla="*/ 4 h 12"/>
              <a:gd name="T16" fmla="*/ 7 w 9"/>
              <a:gd name="T17" fmla="*/ 4 h 12"/>
              <a:gd name="T18" fmla="*/ 6 w 9"/>
              <a:gd name="T19" fmla="*/ 4 h 12"/>
              <a:gd name="T20" fmla="*/ 6 w 9"/>
              <a:gd name="T21" fmla="*/ 3 h 12"/>
              <a:gd name="T22" fmla="*/ 6 w 9"/>
              <a:gd name="T23" fmla="*/ 2 h 12"/>
              <a:gd name="T24" fmla="*/ 5 w 9"/>
              <a:gd name="T25" fmla="*/ 1 h 12"/>
              <a:gd name="T26" fmla="*/ 4 w 9"/>
              <a:gd name="T27" fmla="*/ 1 h 12"/>
              <a:gd name="T28" fmla="*/ 4 w 9"/>
              <a:gd name="T29" fmla="*/ 1 h 12"/>
              <a:gd name="T30" fmla="*/ 4 w 9"/>
              <a:gd name="T31" fmla="*/ 1 h 12"/>
              <a:gd name="T32" fmla="*/ 3 w 9"/>
              <a:gd name="T33" fmla="*/ 1 h 12"/>
              <a:gd name="T34" fmla="*/ 2 w 9"/>
              <a:gd name="T35" fmla="*/ 0 h 12"/>
              <a:gd name="T36" fmla="*/ 1 w 9"/>
              <a:gd name="T37" fmla="*/ 0 h 12"/>
              <a:gd name="T38" fmla="*/ 0 w 9"/>
              <a:gd name="T39" fmla="*/ 1 h 12"/>
              <a:gd name="T40" fmla="*/ 0 w 9"/>
              <a:gd name="T41" fmla="*/ 2 h 12"/>
              <a:gd name="T42" fmla="*/ 1 w 9"/>
              <a:gd name="T43" fmla="*/ 3 h 12"/>
              <a:gd name="T44" fmla="*/ 2 w 9"/>
              <a:gd name="T45" fmla="*/ 4 h 12"/>
              <a:gd name="T46" fmla="*/ 1 w 9"/>
              <a:gd name="T47" fmla="*/ 5 h 12"/>
              <a:gd name="T48" fmla="*/ 2 w 9"/>
              <a:gd name="T49" fmla="*/ 6 h 12"/>
              <a:gd name="T50" fmla="*/ 2 w 9"/>
              <a:gd name="T51" fmla="*/ 7 h 12"/>
              <a:gd name="T52" fmla="*/ 2 w 9"/>
              <a:gd name="T53" fmla="*/ 7 h 12"/>
              <a:gd name="T54" fmla="*/ 2 w 9"/>
              <a:gd name="T55" fmla="*/ 8 h 12"/>
              <a:gd name="T56" fmla="*/ 3 w 9"/>
              <a:gd name="T57" fmla="*/ 9 h 12"/>
              <a:gd name="T58" fmla="*/ 3 w 9"/>
              <a:gd name="T59" fmla="*/ 9 h 12"/>
              <a:gd name="T60" fmla="*/ 3 w 9"/>
              <a:gd name="T61" fmla="*/ 10 h 12"/>
              <a:gd name="T62" fmla="*/ 3 w 9"/>
              <a:gd name="T63" fmla="*/ 10 h 12"/>
              <a:gd name="T64" fmla="*/ 3 w 9"/>
              <a:gd name="T65" fmla="*/ 10 h 12"/>
              <a:gd name="T66" fmla="*/ 4 w 9"/>
              <a:gd name="T67" fmla="*/ 11 h 12"/>
              <a:gd name="T68" fmla="*/ 4 w 9"/>
              <a:gd name="T69" fmla="*/ 12 h 12"/>
              <a:gd name="T70" fmla="*/ 5 w 9"/>
              <a:gd name="T71" fmla="*/ 12 h 12"/>
              <a:gd name="T72" fmla="*/ 6 w 9"/>
              <a:gd name="T73" fmla="*/ 12 h 12"/>
              <a:gd name="T74" fmla="*/ 7 w 9"/>
              <a:gd name="T75" fmla="*/ 12 h 12"/>
              <a:gd name="T76" fmla="*/ 8 w 9"/>
              <a:gd name="T77" fmla="*/ 11 h 12"/>
              <a:gd name="T78" fmla="*/ 9 w 9"/>
              <a:gd name="T79" fmla="*/ 11 h 12"/>
              <a:gd name="T80" fmla="*/ 9 w 9"/>
              <a:gd name="T81" fmla="*/ 11 h 12"/>
              <a:gd name="T82" fmla="*/ 9 w 9"/>
              <a:gd name="T83" fmla="*/ 9 h 12"/>
              <a:gd name="T84" fmla="*/ 9 w 9"/>
              <a:gd name="T85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" h="12">
                <a:moveTo>
                  <a:pt x="9" y="9"/>
                </a:moveTo>
                <a:cubicBezTo>
                  <a:pt x="9" y="9"/>
                  <a:pt x="9" y="8"/>
                  <a:pt x="9" y="8"/>
                </a:cubicBezTo>
                <a:cubicBezTo>
                  <a:pt x="9" y="8"/>
                  <a:pt x="9" y="8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8" y="6"/>
                  <a:pt x="9" y="6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2" y="4"/>
                  <a:pt x="2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3" y="8"/>
                  <a:pt x="3" y="9"/>
                </a:cubicBezTo>
                <a:cubicBezTo>
                  <a:pt x="2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1"/>
                  <a:pt x="4" y="11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7" y="12"/>
                  <a:pt x="8" y="12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8" y="10"/>
                  <a:pt x="9" y="9"/>
                </a:cubicBezTo>
                <a:cubicBezTo>
                  <a:pt x="9" y="9"/>
                  <a:pt x="9" y="9"/>
                  <a:pt x="9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4" name="Freeform 485">
            <a:extLst>
              <a:ext uri="{FF2B5EF4-FFF2-40B4-BE49-F238E27FC236}">
                <a16:creationId xmlns:a16="http://schemas.microsoft.com/office/drawing/2014/main" id="{015F3CC5-BBCA-1342-AC4C-BA08C129CD59}"/>
              </a:ext>
            </a:extLst>
          </p:cNvPr>
          <p:cNvSpPr>
            <a:spLocks/>
          </p:cNvSpPr>
          <p:nvPr/>
        </p:nvSpPr>
        <p:spPr bwMode="auto">
          <a:xfrm>
            <a:off x="6082981" y="2627998"/>
            <a:ext cx="155969" cy="62964"/>
          </a:xfrm>
          <a:custGeom>
            <a:avLst/>
            <a:gdLst>
              <a:gd name="T0" fmla="*/ 0 w 12"/>
              <a:gd name="T1" fmla="*/ 4 h 5"/>
              <a:gd name="T2" fmla="*/ 0 w 12"/>
              <a:gd name="T3" fmla="*/ 5 h 5"/>
              <a:gd name="T4" fmla="*/ 1 w 12"/>
              <a:gd name="T5" fmla="*/ 5 h 5"/>
              <a:gd name="T6" fmla="*/ 2 w 12"/>
              <a:gd name="T7" fmla="*/ 5 h 5"/>
              <a:gd name="T8" fmla="*/ 4 w 12"/>
              <a:gd name="T9" fmla="*/ 5 h 5"/>
              <a:gd name="T10" fmla="*/ 5 w 12"/>
              <a:gd name="T11" fmla="*/ 4 h 5"/>
              <a:gd name="T12" fmla="*/ 6 w 12"/>
              <a:gd name="T13" fmla="*/ 4 h 5"/>
              <a:gd name="T14" fmla="*/ 7 w 12"/>
              <a:gd name="T15" fmla="*/ 4 h 5"/>
              <a:gd name="T16" fmla="*/ 8 w 12"/>
              <a:gd name="T17" fmla="*/ 3 h 5"/>
              <a:gd name="T18" fmla="*/ 9 w 12"/>
              <a:gd name="T19" fmla="*/ 3 h 5"/>
              <a:gd name="T20" fmla="*/ 9 w 12"/>
              <a:gd name="T21" fmla="*/ 3 h 5"/>
              <a:gd name="T22" fmla="*/ 11 w 12"/>
              <a:gd name="T23" fmla="*/ 3 h 5"/>
              <a:gd name="T24" fmla="*/ 11 w 12"/>
              <a:gd name="T25" fmla="*/ 4 h 5"/>
              <a:gd name="T26" fmla="*/ 12 w 12"/>
              <a:gd name="T27" fmla="*/ 4 h 5"/>
              <a:gd name="T28" fmla="*/ 12 w 12"/>
              <a:gd name="T29" fmla="*/ 3 h 5"/>
              <a:gd name="T30" fmla="*/ 12 w 12"/>
              <a:gd name="T31" fmla="*/ 3 h 5"/>
              <a:gd name="T32" fmla="*/ 12 w 12"/>
              <a:gd name="T33" fmla="*/ 2 h 5"/>
              <a:gd name="T34" fmla="*/ 12 w 12"/>
              <a:gd name="T35" fmla="*/ 2 h 5"/>
              <a:gd name="T36" fmla="*/ 12 w 12"/>
              <a:gd name="T37" fmla="*/ 2 h 5"/>
              <a:gd name="T38" fmla="*/ 12 w 12"/>
              <a:gd name="T39" fmla="*/ 1 h 5"/>
              <a:gd name="T40" fmla="*/ 11 w 12"/>
              <a:gd name="T41" fmla="*/ 1 h 5"/>
              <a:gd name="T42" fmla="*/ 10 w 12"/>
              <a:gd name="T43" fmla="*/ 0 h 5"/>
              <a:gd name="T44" fmla="*/ 9 w 12"/>
              <a:gd name="T45" fmla="*/ 0 h 5"/>
              <a:gd name="T46" fmla="*/ 9 w 12"/>
              <a:gd name="T47" fmla="*/ 1 h 5"/>
              <a:gd name="T48" fmla="*/ 8 w 12"/>
              <a:gd name="T49" fmla="*/ 1 h 5"/>
              <a:gd name="T50" fmla="*/ 7 w 12"/>
              <a:gd name="T51" fmla="*/ 1 h 5"/>
              <a:gd name="T52" fmla="*/ 6 w 12"/>
              <a:gd name="T53" fmla="*/ 0 h 5"/>
              <a:gd name="T54" fmla="*/ 5 w 12"/>
              <a:gd name="T55" fmla="*/ 0 h 5"/>
              <a:gd name="T56" fmla="*/ 4 w 12"/>
              <a:gd name="T57" fmla="*/ 0 h 5"/>
              <a:gd name="T58" fmla="*/ 3 w 12"/>
              <a:gd name="T59" fmla="*/ 0 h 5"/>
              <a:gd name="T60" fmla="*/ 3 w 12"/>
              <a:gd name="T61" fmla="*/ 0 h 5"/>
              <a:gd name="T62" fmla="*/ 2 w 12"/>
              <a:gd name="T63" fmla="*/ 0 h 5"/>
              <a:gd name="T64" fmla="*/ 1 w 12"/>
              <a:gd name="T65" fmla="*/ 1 h 5"/>
              <a:gd name="T66" fmla="*/ 1 w 12"/>
              <a:gd name="T67" fmla="*/ 2 h 5"/>
              <a:gd name="T68" fmla="*/ 0 w 12"/>
              <a:gd name="T69" fmla="*/ 3 h 5"/>
              <a:gd name="T70" fmla="*/ 0 w 12"/>
              <a:gd name="T71" fmla="*/ 3 h 5"/>
              <a:gd name="T72" fmla="*/ 0 w 12"/>
              <a:gd name="T7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" h="5">
                <a:moveTo>
                  <a:pt x="0" y="4"/>
                </a:move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5" y="5"/>
                  <a:pt x="5" y="4"/>
                </a:cubicBezTo>
                <a:cubicBezTo>
                  <a:pt x="5" y="4"/>
                  <a:pt x="6" y="4"/>
                  <a:pt x="6" y="4"/>
                </a:cubicBezTo>
                <a:cubicBezTo>
                  <a:pt x="6" y="4"/>
                  <a:pt x="7" y="4"/>
                  <a:pt x="7" y="4"/>
                </a:cubicBezTo>
                <a:cubicBezTo>
                  <a:pt x="8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1" y="3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5" name="Freeform 486">
            <a:extLst>
              <a:ext uri="{FF2B5EF4-FFF2-40B4-BE49-F238E27FC236}">
                <a16:creationId xmlns:a16="http://schemas.microsoft.com/office/drawing/2014/main" id="{E3DCDDD2-9EF8-4D4E-9CA8-ECE5AD539A20}"/>
              </a:ext>
            </a:extLst>
          </p:cNvPr>
          <p:cNvSpPr>
            <a:spLocks/>
          </p:cNvSpPr>
          <p:nvPr/>
        </p:nvSpPr>
        <p:spPr bwMode="auto">
          <a:xfrm>
            <a:off x="8734452" y="3674310"/>
            <a:ext cx="285309" cy="542602"/>
          </a:xfrm>
          <a:custGeom>
            <a:avLst/>
            <a:gdLst>
              <a:gd name="T0" fmla="*/ 3 w 22"/>
              <a:gd name="T1" fmla="*/ 11 h 43"/>
              <a:gd name="T2" fmla="*/ 5 w 22"/>
              <a:gd name="T3" fmla="*/ 15 h 43"/>
              <a:gd name="T4" fmla="*/ 4 w 22"/>
              <a:gd name="T5" fmla="*/ 18 h 43"/>
              <a:gd name="T6" fmla="*/ 6 w 22"/>
              <a:gd name="T7" fmla="*/ 21 h 43"/>
              <a:gd name="T8" fmla="*/ 7 w 22"/>
              <a:gd name="T9" fmla="*/ 23 h 43"/>
              <a:gd name="T10" fmla="*/ 7 w 22"/>
              <a:gd name="T11" fmla="*/ 27 h 43"/>
              <a:gd name="T12" fmla="*/ 5 w 22"/>
              <a:gd name="T13" fmla="*/ 29 h 43"/>
              <a:gd name="T14" fmla="*/ 5 w 22"/>
              <a:gd name="T15" fmla="*/ 31 h 43"/>
              <a:gd name="T16" fmla="*/ 5 w 22"/>
              <a:gd name="T17" fmla="*/ 33 h 43"/>
              <a:gd name="T18" fmla="*/ 4 w 22"/>
              <a:gd name="T19" fmla="*/ 36 h 43"/>
              <a:gd name="T20" fmla="*/ 5 w 22"/>
              <a:gd name="T21" fmla="*/ 37 h 43"/>
              <a:gd name="T22" fmla="*/ 7 w 22"/>
              <a:gd name="T23" fmla="*/ 38 h 43"/>
              <a:gd name="T24" fmla="*/ 9 w 22"/>
              <a:gd name="T25" fmla="*/ 40 h 43"/>
              <a:gd name="T26" fmla="*/ 10 w 22"/>
              <a:gd name="T27" fmla="*/ 40 h 43"/>
              <a:gd name="T28" fmla="*/ 11 w 22"/>
              <a:gd name="T29" fmla="*/ 42 h 43"/>
              <a:gd name="T30" fmla="*/ 13 w 22"/>
              <a:gd name="T31" fmla="*/ 41 h 43"/>
              <a:gd name="T32" fmla="*/ 15 w 22"/>
              <a:gd name="T33" fmla="*/ 41 h 43"/>
              <a:gd name="T34" fmla="*/ 12 w 22"/>
              <a:gd name="T35" fmla="*/ 39 h 43"/>
              <a:gd name="T36" fmla="*/ 10 w 22"/>
              <a:gd name="T37" fmla="*/ 36 h 43"/>
              <a:gd name="T38" fmla="*/ 9 w 22"/>
              <a:gd name="T39" fmla="*/ 34 h 43"/>
              <a:gd name="T40" fmla="*/ 7 w 22"/>
              <a:gd name="T41" fmla="*/ 31 h 43"/>
              <a:gd name="T42" fmla="*/ 8 w 22"/>
              <a:gd name="T43" fmla="*/ 27 h 43"/>
              <a:gd name="T44" fmla="*/ 9 w 22"/>
              <a:gd name="T45" fmla="*/ 23 h 43"/>
              <a:gd name="T46" fmla="*/ 10 w 22"/>
              <a:gd name="T47" fmla="*/ 21 h 43"/>
              <a:gd name="T48" fmla="*/ 11 w 22"/>
              <a:gd name="T49" fmla="*/ 23 h 43"/>
              <a:gd name="T50" fmla="*/ 13 w 22"/>
              <a:gd name="T51" fmla="*/ 24 h 43"/>
              <a:gd name="T52" fmla="*/ 15 w 22"/>
              <a:gd name="T53" fmla="*/ 25 h 43"/>
              <a:gd name="T54" fmla="*/ 15 w 22"/>
              <a:gd name="T55" fmla="*/ 23 h 43"/>
              <a:gd name="T56" fmla="*/ 15 w 22"/>
              <a:gd name="T57" fmla="*/ 21 h 43"/>
              <a:gd name="T58" fmla="*/ 16 w 22"/>
              <a:gd name="T59" fmla="*/ 19 h 43"/>
              <a:gd name="T60" fmla="*/ 19 w 22"/>
              <a:gd name="T61" fmla="*/ 19 h 43"/>
              <a:gd name="T62" fmla="*/ 21 w 22"/>
              <a:gd name="T63" fmla="*/ 19 h 43"/>
              <a:gd name="T64" fmla="*/ 22 w 22"/>
              <a:gd name="T65" fmla="*/ 16 h 43"/>
              <a:gd name="T66" fmla="*/ 20 w 22"/>
              <a:gd name="T67" fmla="*/ 13 h 43"/>
              <a:gd name="T68" fmla="*/ 18 w 22"/>
              <a:gd name="T69" fmla="*/ 10 h 43"/>
              <a:gd name="T70" fmla="*/ 16 w 22"/>
              <a:gd name="T71" fmla="*/ 8 h 43"/>
              <a:gd name="T72" fmla="*/ 14 w 22"/>
              <a:gd name="T73" fmla="*/ 9 h 43"/>
              <a:gd name="T74" fmla="*/ 11 w 22"/>
              <a:gd name="T75" fmla="*/ 8 h 43"/>
              <a:gd name="T76" fmla="*/ 9 w 22"/>
              <a:gd name="T77" fmla="*/ 9 h 43"/>
              <a:gd name="T78" fmla="*/ 9 w 22"/>
              <a:gd name="T79" fmla="*/ 7 h 43"/>
              <a:gd name="T80" fmla="*/ 8 w 22"/>
              <a:gd name="T81" fmla="*/ 4 h 43"/>
              <a:gd name="T82" fmla="*/ 7 w 22"/>
              <a:gd name="T83" fmla="*/ 1 h 43"/>
              <a:gd name="T84" fmla="*/ 6 w 22"/>
              <a:gd name="T85" fmla="*/ 0 h 43"/>
              <a:gd name="T86" fmla="*/ 3 w 22"/>
              <a:gd name="T87" fmla="*/ 3 h 43"/>
              <a:gd name="T88" fmla="*/ 1 w 22"/>
              <a:gd name="T89" fmla="*/ 4 h 43"/>
              <a:gd name="T90" fmla="*/ 0 w 22"/>
              <a:gd name="T91" fmla="*/ 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" h="43">
                <a:moveTo>
                  <a:pt x="1" y="9"/>
                </a:moveTo>
                <a:cubicBezTo>
                  <a:pt x="2" y="9"/>
                  <a:pt x="2" y="9"/>
                  <a:pt x="2" y="10"/>
                </a:cubicBezTo>
                <a:cubicBezTo>
                  <a:pt x="3" y="10"/>
                  <a:pt x="3" y="10"/>
                  <a:pt x="3" y="11"/>
                </a:cubicBezTo>
                <a:cubicBezTo>
                  <a:pt x="4" y="11"/>
                  <a:pt x="4" y="12"/>
                  <a:pt x="4" y="12"/>
                </a:cubicBezTo>
                <a:cubicBezTo>
                  <a:pt x="4" y="13"/>
                  <a:pt x="5" y="13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5" y="15"/>
                  <a:pt x="5" y="15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5" y="19"/>
                </a:cubicBezTo>
                <a:cubicBezTo>
                  <a:pt x="5" y="19"/>
                  <a:pt x="5" y="19"/>
                  <a:pt x="6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2"/>
                  <a:pt x="6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7"/>
                  <a:pt x="7" y="27"/>
                  <a:pt x="7" y="28"/>
                </a:cubicBezTo>
                <a:cubicBezTo>
                  <a:pt x="7" y="28"/>
                  <a:pt x="6" y="28"/>
                  <a:pt x="6" y="28"/>
                </a:cubicBezTo>
                <a:cubicBezTo>
                  <a:pt x="6" y="28"/>
                  <a:pt x="6" y="28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6" y="31"/>
                  <a:pt x="6" y="31"/>
                </a:cubicBezTo>
                <a:cubicBezTo>
                  <a:pt x="6" y="32"/>
                  <a:pt x="5" y="32"/>
                  <a:pt x="5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5" y="35"/>
                  <a:pt x="5" y="35"/>
                </a:cubicBezTo>
                <a:cubicBezTo>
                  <a:pt x="5" y="35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7"/>
                </a:cubicBezTo>
                <a:cubicBezTo>
                  <a:pt x="4" y="37"/>
                  <a:pt x="5" y="37"/>
                  <a:pt x="5" y="37"/>
                </a:cubicBezTo>
                <a:cubicBezTo>
                  <a:pt x="5" y="37"/>
                  <a:pt x="5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7" y="37"/>
                  <a:pt x="7" y="38"/>
                </a:cubicBezTo>
                <a:cubicBezTo>
                  <a:pt x="7" y="38"/>
                  <a:pt x="7" y="38"/>
                  <a:pt x="8" y="39"/>
                </a:cubicBezTo>
                <a:cubicBezTo>
                  <a:pt x="8" y="39"/>
                  <a:pt x="8" y="39"/>
                  <a:pt x="9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10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1" y="40"/>
                  <a:pt x="10" y="40"/>
                  <a:pt x="11" y="40"/>
                </a:cubicBezTo>
                <a:cubicBezTo>
                  <a:pt x="11" y="41"/>
                  <a:pt x="11" y="42"/>
                  <a:pt x="11" y="42"/>
                </a:cubicBezTo>
                <a:cubicBezTo>
                  <a:pt x="11" y="42"/>
                  <a:pt x="12" y="43"/>
                  <a:pt x="12" y="42"/>
                </a:cubicBezTo>
                <a:cubicBezTo>
                  <a:pt x="12" y="42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4" y="41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1"/>
                </a:cubicBezTo>
                <a:cubicBezTo>
                  <a:pt x="15" y="41"/>
                  <a:pt x="14" y="41"/>
                  <a:pt x="14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0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8"/>
                  <a:pt x="11" y="38"/>
                  <a:pt x="11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10" y="36"/>
                  <a:pt x="9" y="36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3"/>
                  <a:pt x="8" y="34"/>
                  <a:pt x="8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1"/>
                </a:cubicBezTo>
                <a:cubicBezTo>
                  <a:pt x="7" y="31"/>
                  <a:pt x="7" y="30"/>
                  <a:pt x="7" y="30"/>
                </a:cubicBezTo>
                <a:cubicBezTo>
                  <a:pt x="7" y="29"/>
                  <a:pt x="7" y="29"/>
                  <a:pt x="8" y="28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8" y="26"/>
                  <a:pt x="8" y="25"/>
                  <a:pt x="8" y="24"/>
                </a:cubicBezTo>
                <a:cubicBezTo>
                  <a:pt x="8" y="24"/>
                  <a:pt x="8" y="24"/>
                  <a:pt x="9" y="23"/>
                </a:cubicBezTo>
                <a:cubicBezTo>
                  <a:pt x="9" y="23"/>
                  <a:pt x="8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10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3"/>
                  <a:pt x="10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5"/>
                  <a:pt x="14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6" y="24"/>
                  <a:pt x="15" y="24"/>
                </a:cubicBezTo>
                <a:cubicBezTo>
                  <a:pt x="15" y="24"/>
                  <a:pt x="15" y="24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0"/>
                  <a:pt x="15" y="20"/>
                </a:cubicBezTo>
                <a:cubicBezTo>
                  <a:pt x="15" y="19"/>
                  <a:pt x="16" y="19"/>
                  <a:pt x="16" y="19"/>
                </a:cubicBezTo>
                <a:cubicBezTo>
                  <a:pt x="16" y="19"/>
                  <a:pt x="16" y="19"/>
                  <a:pt x="17" y="19"/>
                </a:cubicBezTo>
                <a:cubicBezTo>
                  <a:pt x="17" y="18"/>
                  <a:pt x="17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0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21" y="15"/>
                  <a:pt x="22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10"/>
                  <a:pt x="18" y="10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4" y="9"/>
                  <a:pt x="14" y="9"/>
                </a:cubicBezTo>
                <a:cubicBezTo>
                  <a:pt x="14" y="9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2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8" y="4"/>
                  <a:pt x="8" y="3"/>
                  <a:pt x="8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0" y="7"/>
                </a:cubicBezTo>
                <a:cubicBezTo>
                  <a:pt x="0" y="7"/>
                  <a:pt x="0" y="7"/>
                  <a:pt x="1" y="8"/>
                </a:cubicBezTo>
                <a:cubicBezTo>
                  <a:pt x="1" y="8"/>
                  <a:pt x="1" y="8"/>
                  <a:pt x="1" y="9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6" name="Freeform 487">
            <a:extLst>
              <a:ext uri="{FF2B5EF4-FFF2-40B4-BE49-F238E27FC236}">
                <a16:creationId xmlns:a16="http://schemas.microsoft.com/office/drawing/2014/main" id="{CF6B96DB-C27A-A74C-8275-B750878E42EA}"/>
              </a:ext>
            </a:extLst>
          </p:cNvPr>
          <p:cNvSpPr>
            <a:spLocks/>
          </p:cNvSpPr>
          <p:nvPr/>
        </p:nvSpPr>
        <p:spPr bwMode="auto">
          <a:xfrm>
            <a:off x="9938456" y="4253950"/>
            <a:ext cx="24727" cy="25926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1 w 2"/>
              <a:gd name="T5" fmla="*/ 1 h 2"/>
              <a:gd name="T6" fmla="*/ 1 w 2"/>
              <a:gd name="T7" fmla="*/ 1 h 2"/>
              <a:gd name="T8" fmla="*/ 2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7" name="Freeform 488">
            <a:extLst>
              <a:ext uri="{FF2B5EF4-FFF2-40B4-BE49-F238E27FC236}">
                <a16:creationId xmlns:a16="http://schemas.microsoft.com/office/drawing/2014/main" id="{7962CB11-B293-2E48-9F17-D8E474D491A8}"/>
              </a:ext>
            </a:extLst>
          </p:cNvPr>
          <p:cNvSpPr>
            <a:spLocks/>
          </p:cNvSpPr>
          <p:nvPr/>
        </p:nvSpPr>
        <p:spPr bwMode="auto">
          <a:xfrm>
            <a:off x="10997904" y="4985442"/>
            <a:ext cx="26629" cy="37038"/>
          </a:xfrm>
          <a:custGeom>
            <a:avLst/>
            <a:gdLst>
              <a:gd name="T0" fmla="*/ 2 w 2"/>
              <a:gd name="T1" fmla="*/ 2 h 3"/>
              <a:gd name="T2" fmla="*/ 2 w 2"/>
              <a:gd name="T3" fmla="*/ 1 h 3"/>
              <a:gd name="T4" fmla="*/ 2 w 2"/>
              <a:gd name="T5" fmla="*/ 0 h 3"/>
              <a:gd name="T6" fmla="*/ 1 w 2"/>
              <a:gd name="T7" fmla="*/ 0 h 3"/>
              <a:gd name="T8" fmla="*/ 0 w 2"/>
              <a:gd name="T9" fmla="*/ 1 h 3"/>
              <a:gd name="T10" fmla="*/ 0 w 2"/>
              <a:gd name="T11" fmla="*/ 2 h 3"/>
              <a:gd name="T12" fmla="*/ 2 w 2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2" y="2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8" name="Freeform 489">
            <a:extLst>
              <a:ext uri="{FF2B5EF4-FFF2-40B4-BE49-F238E27FC236}">
                <a16:creationId xmlns:a16="http://schemas.microsoft.com/office/drawing/2014/main" id="{86CCD677-960C-FF40-BB78-09D53FD5A011}"/>
              </a:ext>
            </a:extLst>
          </p:cNvPr>
          <p:cNvSpPr>
            <a:spLocks/>
          </p:cNvSpPr>
          <p:nvPr/>
        </p:nvSpPr>
        <p:spPr bwMode="auto">
          <a:xfrm>
            <a:off x="11011218" y="5022480"/>
            <a:ext cx="13315" cy="1296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09" name="Freeform 490">
            <a:extLst>
              <a:ext uri="{FF2B5EF4-FFF2-40B4-BE49-F238E27FC236}">
                <a16:creationId xmlns:a16="http://schemas.microsoft.com/office/drawing/2014/main" id="{B1AAA1D5-1988-A54A-B6FF-8F42B5689CFD}"/>
              </a:ext>
            </a:extLst>
          </p:cNvPr>
          <p:cNvSpPr>
            <a:spLocks/>
          </p:cNvSpPr>
          <p:nvPr/>
        </p:nvSpPr>
        <p:spPr bwMode="auto">
          <a:xfrm>
            <a:off x="11024533" y="5035443"/>
            <a:ext cx="13315" cy="1296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0" name="Freeform 491">
            <a:extLst>
              <a:ext uri="{FF2B5EF4-FFF2-40B4-BE49-F238E27FC236}">
                <a16:creationId xmlns:a16="http://schemas.microsoft.com/office/drawing/2014/main" id="{8F051316-C8D2-2A44-9C09-EFACFB230CB6}"/>
              </a:ext>
            </a:extLst>
          </p:cNvPr>
          <p:cNvSpPr>
            <a:spLocks/>
          </p:cNvSpPr>
          <p:nvPr/>
        </p:nvSpPr>
        <p:spPr bwMode="auto">
          <a:xfrm>
            <a:off x="10830522" y="5703972"/>
            <a:ext cx="218738" cy="251856"/>
          </a:xfrm>
          <a:custGeom>
            <a:avLst/>
            <a:gdLst>
              <a:gd name="T0" fmla="*/ 15 w 17"/>
              <a:gd name="T1" fmla="*/ 7 h 20"/>
              <a:gd name="T2" fmla="*/ 15 w 17"/>
              <a:gd name="T3" fmla="*/ 8 h 20"/>
              <a:gd name="T4" fmla="*/ 13 w 17"/>
              <a:gd name="T5" fmla="*/ 8 h 20"/>
              <a:gd name="T6" fmla="*/ 12 w 17"/>
              <a:gd name="T7" fmla="*/ 8 h 20"/>
              <a:gd name="T8" fmla="*/ 12 w 17"/>
              <a:gd name="T9" fmla="*/ 7 h 20"/>
              <a:gd name="T10" fmla="*/ 12 w 17"/>
              <a:gd name="T11" fmla="*/ 7 h 20"/>
              <a:gd name="T12" fmla="*/ 12 w 17"/>
              <a:gd name="T13" fmla="*/ 5 h 20"/>
              <a:gd name="T14" fmla="*/ 12 w 17"/>
              <a:gd name="T15" fmla="*/ 5 h 20"/>
              <a:gd name="T16" fmla="*/ 11 w 17"/>
              <a:gd name="T17" fmla="*/ 6 h 20"/>
              <a:gd name="T18" fmla="*/ 10 w 17"/>
              <a:gd name="T19" fmla="*/ 6 h 20"/>
              <a:gd name="T20" fmla="*/ 10 w 17"/>
              <a:gd name="T21" fmla="*/ 5 h 20"/>
              <a:gd name="T22" fmla="*/ 11 w 17"/>
              <a:gd name="T23" fmla="*/ 5 h 20"/>
              <a:gd name="T24" fmla="*/ 11 w 17"/>
              <a:gd name="T25" fmla="*/ 4 h 20"/>
              <a:gd name="T26" fmla="*/ 11 w 17"/>
              <a:gd name="T27" fmla="*/ 3 h 20"/>
              <a:gd name="T28" fmla="*/ 11 w 17"/>
              <a:gd name="T29" fmla="*/ 2 h 20"/>
              <a:gd name="T30" fmla="*/ 11 w 17"/>
              <a:gd name="T31" fmla="*/ 2 h 20"/>
              <a:gd name="T32" fmla="*/ 10 w 17"/>
              <a:gd name="T33" fmla="*/ 1 h 20"/>
              <a:gd name="T34" fmla="*/ 10 w 17"/>
              <a:gd name="T35" fmla="*/ 1 h 20"/>
              <a:gd name="T36" fmla="*/ 9 w 17"/>
              <a:gd name="T37" fmla="*/ 1 h 20"/>
              <a:gd name="T38" fmla="*/ 8 w 17"/>
              <a:gd name="T39" fmla="*/ 1 h 20"/>
              <a:gd name="T40" fmla="*/ 8 w 17"/>
              <a:gd name="T41" fmla="*/ 2 h 20"/>
              <a:gd name="T42" fmla="*/ 8 w 17"/>
              <a:gd name="T43" fmla="*/ 3 h 20"/>
              <a:gd name="T44" fmla="*/ 9 w 17"/>
              <a:gd name="T45" fmla="*/ 4 h 20"/>
              <a:gd name="T46" fmla="*/ 8 w 17"/>
              <a:gd name="T47" fmla="*/ 5 h 20"/>
              <a:gd name="T48" fmla="*/ 8 w 17"/>
              <a:gd name="T49" fmla="*/ 6 h 20"/>
              <a:gd name="T50" fmla="*/ 8 w 17"/>
              <a:gd name="T51" fmla="*/ 7 h 20"/>
              <a:gd name="T52" fmla="*/ 8 w 17"/>
              <a:gd name="T53" fmla="*/ 8 h 20"/>
              <a:gd name="T54" fmla="*/ 7 w 17"/>
              <a:gd name="T55" fmla="*/ 9 h 20"/>
              <a:gd name="T56" fmla="*/ 6 w 17"/>
              <a:gd name="T57" fmla="*/ 10 h 20"/>
              <a:gd name="T58" fmla="*/ 5 w 17"/>
              <a:gd name="T59" fmla="*/ 11 h 20"/>
              <a:gd name="T60" fmla="*/ 3 w 17"/>
              <a:gd name="T61" fmla="*/ 12 h 20"/>
              <a:gd name="T62" fmla="*/ 2 w 17"/>
              <a:gd name="T63" fmla="*/ 13 h 20"/>
              <a:gd name="T64" fmla="*/ 2 w 17"/>
              <a:gd name="T65" fmla="*/ 14 h 20"/>
              <a:gd name="T66" fmla="*/ 3 w 17"/>
              <a:gd name="T67" fmla="*/ 15 h 20"/>
              <a:gd name="T68" fmla="*/ 3 w 17"/>
              <a:gd name="T69" fmla="*/ 16 h 20"/>
              <a:gd name="T70" fmla="*/ 3 w 17"/>
              <a:gd name="T71" fmla="*/ 16 h 20"/>
              <a:gd name="T72" fmla="*/ 3 w 17"/>
              <a:gd name="T73" fmla="*/ 17 h 20"/>
              <a:gd name="T74" fmla="*/ 2 w 17"/>
              <a:gd name="T75" fmla="*/ 18 h 20"/>
              <a:gd name="T76" fmla="*/ 1 w 17"/>
              <a:gd name="T77" fmla="*/ 18 h 20"/>
              <a:gd name="T78" fmla="*/ 1 w 17"/>
              <a:gd name="T79" fmla="*/ 19 h 20"/>
              <a:gd name="T80" fmla="*/ 2 w 17"/>
              <a:gd name="T81" fmla="*/ 19 h 20"/>
              <a:gd name="T82" fmla="*/ 4 w 17"/>
              <a:gd name="T83" fmla="*/ 19 h 20"/>
              <a:gd name="T84" fmla="*/ 5 w 17"/>
              <a:gd name="T85" fmla="*/ 18 h 20"/>
              <a:gd name="T86" fmla="*/ 6 w 17"/>
              <a:gd name="T87" fmla="*/ 17 h 20"/>
              <a:gd name="T88" fmla="*/ 6 w 17"/>
              <a:gd name="T89" fmla="*/ 17 h 20"/>
              <a:gd name="T90" fmla="*/ 7 w 17"/>
              <a:gd name="T91" fmla="*/ 17 h 20"/>
              <a:gd name="T92" fmla="*/ 8 w 17"/>
              <a:gd name="T93" fmla="*/ 16 h 20"/>
              <a:gd name="T94" fmla="*/ 8 w 17"/>
              <a:gd name="T95" fmla="*/ 15 h 20"/>
              <a:gd name="T96" fmla="*/ 9 w 17"/>
              <a:gd name="T97" fmla="*/ 15 h 20"/>
              <a:gd name="T98" fmla="*/ 10 w 17"/>
              <a:gd name="T99" fmla="*/ 14 h 20"/>
              <a:gd name="T100" fmla="*/ 10 w 17"/>
              <a:gd name="T101" fmla="*/ 13 h 20"/>
              <a:gd name="T102" fmla="*/ 12 w 17"/>
              <a:gd name="T103" fmla="*/ 13 h 20"/>
              <a:gd name="T104" fmla="*/ 13 w 17"/>
              <a:gd name="T105" fmla="*/ 13 h 20"/>
              <a:gd name="T106" fmla="*/ 14 w 17"/>
              <a:gd name="T107" fmla="*/ 12 h 20"/>
              <a:gd name="T108" fmla="*/ 14 w 17"/>
              <a:gd name="T109" fmla="*/ 11 h 20"/>
              <a:gd name="T110" fmla="*/ 15 w 17"/>
              <a:gd name="T111" fmla="*/ 11 h 20"/>
              <a:gd name="T112" fmla="*/ 16 w 17"/>
              <a:gd name="T113" fmla="*/ 10 h 20"/>
              <a:gd name="T114" fmla="*/ 16 w 17"/>
              <a:gd name="T115" fmla="*/ 9 h 20"/>
              <a:gd name="T116" fmla="*/ 16 w 17"/>
              <a:gd name="T117" fmla="*/ 8 h 20"/>
              <a:gd name="T118" fmla="*/ 16 w 17"/>
              <a:gd name="T119" fmla="*/ 7 h 20"/>
              <a:gd name="T120" fmla="*/ 15 w 17"/>
              <a:gd name="T121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" h="20">
                <a:moveTo>
                  <a:pt x="15" y="7"/>
                </a:move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8"/>
                  <a:pt x="13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6"/>
                  <a:pt x="13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6"/>
                  <a:pt x="10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1" y="5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9" y="0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7" y="3"/>
                  <a:pt x="8" y="3"/>
                </a:cubicBezTo>
                <a:cubicBezTo>
                  <a:pt x="8" y="4"/>
                  <a:pt x="9" y="3"/>
                  <a:pt x="9" y="4"/>
                </a:cubicBezTo>
                <a:cubicBezTo>
                  <a:pt x="9" y="4"/>
                  <a:pt x="8" y="4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8" y="6"/>
                  <a:pt x="8" y="6"/>
                  <a:pt x="8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9"/>
                  <a:pt x="7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2"/>
                  <a:pt x="4" y="12"/>
                  <a:pt x="3" y="12"/>
                </a:cubicBezTo>
                <a:cubicBezTo>
                  <a:pt x="3" y="12"/>
                  <a:pt x="3" y="13"/>
                  <a:pt x="2" y="13"/>
                </a:cubicBezTo>
                <a:cubicBezTo>
                  <a:pt x="2" y="13"/>
                  <a:pt x="2" y="14"/>
                  <a:pt x="2" y="14"/>
                </a:cubicBezTo>
                <a:cubicBezTo>
                  <a:pt x="2" y="14"/>
                  <a:pt x="2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9"/>
                  <a:pt x="0" y="19"/>
                  <a:pt x="1" y="19"/>
                </a:cubicBezTo>
                <a:cubicBezTo>
                  <a:pt x="1" y="20"/>
                  <a:pt x="2" y="19"/>
                  <a:pt x="2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8"/>
                  <a:pt x="5" y="18"/>
                </a:cubicBezTo>
                <a:cubicBezTo>
                  <a:pt x="5" y="18"/>
                  <a:pt x="5" y="18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6"/>
                  <a:pt x="7" y="17"/>
                  <a:pt x="7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4"/>
                  <a:pt x="9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1" y="13"/>
                  <a:pt x="12" y="13"/>
                </a:cubicBezTo>
                <a:cubicBezTo>
                  <a:pt x="12" y="12"/>
                  <a:pt x="13" y="13"/>
                  <a:pt x="13" y="13"/>
                </a:cubicBezTo>
                <a:cubicBezTo>
                  <a:pt x="13" y="12"/>
                  <a:pt x="14" y="12"/>
                  <a:pt x="14" y="12"/>
                </a:cubicBezTo>
                <a:cubicBezTo>
                  <a:pt x="14" y="12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5" y="10"/>
                  <a:pt x="16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8"/>
                  <a:pt x="17" y="8"/>
                  <a:pt x="16" y="7"/>
                </a:cubicBezTo>
                <a:cubicBezTo>
                  <a:pt x="16" y="7"/>
                  <a:pt x="16" y="7"/>
                  <a:pt x="15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1" name="Freeform 492">
            <a:extLst>
              <a:ext uri="{FF2B5EF4-FFF2-40B4-BE49-F238E27FC236}">
                <a16:creationId xmlns:a16="http://schemas.microsoft.com/office/drawing/2014/main" id="{1D8F608B-88B8-C444-97DB-A79264B97E70}"/>
              </a:ext>
            </a:extLst>
          </p:cNvPr>
          <p:cNvSpPr>
            <a:spLocks/>
          </p:cNvSpPr>
          <p:nvPr/>
        </p:nvSpPr>
        <p:spPr bwMode="auto">
          <a:xfrm>
            <a:off x="10429187" y="6133608"/>
            <a:ext cx="38041" cy="24075"/>
          </a:xfrm>
          <a:custGeom>
            <a:avLst/>
            <a:gdLst>
              <a:gd name="T0" fmla="*/ 1 w 3"/>
              <a:gd name="T1" fmla="*/ 2 h 2"/>
              <a:gd name="T2" fmla="*/ 2 w 3"/>
              <a:gd name="T3" fmla="*/ 1 h 2"/>
              <a:gd name="T4" fmla="*/ 3 w 3"/>
              <a:gd name="T5" fmla="*/ 1 h 2"/>
              <a:gd name="T6" fmla="*/ 3 w 3"/>
              <a:gd name="T7" fmla="*/ 0 h 2"/>
              <a:gd name="T8" fmla="*/ 2 w 3"/>
              <a:gd name="T9" fmla="*/ 0 h 2"/>
              <a:gd name="T10" fmla="*/ 1 w 3"/>
              <a:gd name="T11" fmla="*/ 1 h 2"/>
              <a:gd name="T12" fmla="*/ 0 w 3"/>
              <a:gd name="T13" fmla="*/ 1 h 2"/>
              <a:gd name="T14" fmla="*/ 1 w 3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2" name="Freeform 493">
            <a:extLst>
              <a:ext uri="{FF2B5EF4-FFF2-40B4-BE49-F238E27FC236}">
                <a16:creationId xmlns:a16="http://schemas.microsoft.com/office/drawing/2014/main" id="{E8B58D6F-A18E-6C4D-8D77-3EC693A1D81A}"/>
              </a:ext>
            </a:extLst>
          </p:cNvPr>
          <p:cNvSpPr>
            <a:spLocks/>
          </p:cNvSpPr>
          <p:nvPr/>
        </p:nvSpPr>
        <p:spPr bwMode="auto">
          <a:xfrm>
            <a:off x="10442502" y="5905827"/>
            <a:ext cx="388020" cy="240745"/>
          </a:xfrm>
          <a:custGeom>
            <a:avLst/>
            <a:gdLst>
              <a:gd name="T0" fmla="*/ 29 w 30"/>
              <a:gd name="T1" fmla="*/ 1 h 19"/>
              <a:gd name="T2" fmla="*/ 28 w 30"/>
              <a:gd name="T3" fmla="*/ 1 h 19"/>
              <a:gd name="T4" fmla="*/ 27 w 30"/>
              <a:gd name="T5" fmla="*/ 0 h 19"/>
              <a:gd name="T6" fmla="*/ 25 w 30"/>
              <a:gd name="T7" fmla="*/ 2 h 19"/>
              <a:gd name="T8" fmla="*/ 23 w 30"/>
              <a:gd name="T9" fmla="*/ 3 h 19"/>
              <a:gd name="T10" fmla="*/ 20 w 30"/>
              <a:gd name="T11" fmla="*/ 6 h 19"/>
              <a:gd name="T12" fmla="*/ 18 w 30"/>
              <a:gd name="T13" fmla="*/ 6 h 19"/>
              <a:gd name="T14" fmla="*/ 17 w 30"/>
              <a:gd name="T15" fmla="*/ 7 h 19"/>
              <a:gd name="T16" fmla="*/ 15 w 30"/>
              <a:gd name="T17" fmla="*/ 8 h 19"/>
              <a:gd name="T18" fmla="*/ 13 w 30"/>
              <a:gd name="T19" fmla="*/ 9 h 19"/>
              <a:gd name="T20" fmla="*/ 10 w 30"/>
              <a:gd name="T21" fmla="*/ 10 h 19"/>
              <a:gd name="T22" fmla="*/ 7 w 30"/>
              <a:gd name="T23" fmla="*/ 11 h 19"/>
              <a:gd name="T24" fmla="*/ 5 w 30"/>
              <a:gd name="T25" fmla="*/ 13 h 19"/>
              <a:gd name="T26" fmla="*/ 2 w 30"/>
              <a:gd name="T27" fmla="*/ 14 h 19"/>
              <a:gd name="T28" fmla="*/ 1 w 30"/>
              <a:gd name="T29" fmla="*/ 15 h 19"/>
              <a:gd name="T30" fmla="*/ 1 w 30"/>
              <a:gd name="T31" fmla="*/ 16 h 19"/>
              <a:gd name="T32" fmla="*/ 2 w 30"/>
              <a:gd name="T33" fmla="*/ 16 h 19"/>
              <a:gd name="T34" fmla="*/ 3 w 30"/>
              <a:gd name="T35" fmla="*/ 17 h 19"/>
              <a:gd name="T36" fmla="*/ 5 w 30"/>
              <a:gd name="T37" fmla="*/ 18 h 19"/>
              <a:gd name="T38" fmla="*/ 8 w 30"/>
              <a:gd name="T39" fmla="*/ 17 h 19"/>
              <a:gd name="T40" fmla="*/ 11 w 30"/>
              <a:gd name="T41" fmla="*/ 15 h 19"/>
              <a:gd name="T42" fmla="*/ 13 w 30"/>
              <a:gd name="T43" fmla="*/ 13 h 19"/>
              <a:gd name="T44" fmla="*/ 14 w 30"/>
              <a:gd name="T45" fmla="*/ 12 h 19"/>
              <a:gd name="T46" fmla="*/ 17 w 30"/>
              <a:gd name="T47" fmla="*/ 11 h 19"/>
              <a:gd name="T48" fmla="*/ 20 w 30"/>
              <a:gd name="T49" fmla="*/ 10 h 19"/>
              <a:gd name="T50" fmla="*/ 21 w 30"/>
              <a:gd name="T51" fmla="*/ 9 h 19"/>
              <a:gd name="T52" fmla="*/ 23 w 30"/>
              <a:gd name="T53" fmla="*/ 8 h 19"/>
              <a:gd name="T54" fmla="*/ 25 w 30"/>
              <a:gd name="T55" fmla="*/ 6 h 19"/>
              <a:gd name="T56" fmla="*/ 27 w 30"/>
              <a:gd name="T57" fmla="*/ 5 h 19"/>
              <a:gd name="T58" fmla="*/ 28 w 30"/>
              <a:gd name="T59" fmla="*/ 4 h 19"/>
              <a:gd name="T60" fmla="*/ 30 w 30"/>
              <a:gd name="T61" fmla="*/ 3 h 19"/>
              <a:gd name="T62" fmla="*/ 30 w 30"/>
              <a:gd name="T63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" h="19">
                <a:moveTo>
                  <a:pt x="30" y="1"/>
                </a:move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8" y="2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25" y="1"/>
                  <a:pt x="25" y="1"/>
                  <a:pt x="25" y="2"/>
                </a:cubicBezTo>
                <a:cubicBezTo>
                  <a:pt x="25" y="2"/>
                  <a:pt x="25" y="2"/>
                  <a:pt x="24" y="3"/>
                </a:cubicBezTo>
                <a:cubicBezTo>
                  <a:pt x="24" y="3"/>
                  <a:pt x="24" y="3"/>
                  <a:pt x="23" y="3"/>
                </a:cubicBezTo>
                <a:cubicBezTo>
                  <a:pt x="22" y="4"/>
                  <a:pt x="22" y="4"/>
                  <a:pt x="21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6"/>
                  <a:pt x="18" y="6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5" y="8"/>
                  <a:pt x="15" y="8"/>
                </a:cubicBezTo>
                <a:cubicBezTo>
                  <a:pt x="14" y="8"/>
                  <a:pt x="14" y="8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0"/>
                  <a:pt x="11" y="10"/>
                  <a:pt x="10" y="10"/>
                </a:cubicBezTo>
                <a:cubicBezTo>
                  <a:pt x="10" y="11"/>
                  <a:pt x="9" y="10"/>
                  <a:pt x="9" y="10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2"/>
                  <a:pt x="7" y="12"/>
                  <a:pt x="6" y="12"/>
                </a:cubicBezTo>
                <a:cubicBezTo>
                  <a:pt x="6" y="13"/>
                  <a:pt x="6" y="12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4"/>
                  <a:pt x="3" y="13"/>
                  <a:pt x="2" y="14"/>
                </a:cubicBezTo>
                <a:cubicBezTo>
                  <a:pt x="2" y="15"/>
                  <a:pt x="3" y="15"/>
                  <a:pt x="2" y="15"/>
                </a:cubicBezTo>
                <a:cubicBezTo>
                  <a:pt x="2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0" y="16"/>
                  <a:pt x="1" y="16"/>
                </a:cubicBezTo>
                <a:cubicBezTo>
                  <a:pt x="1" y="17"/>
                  <a:pt x="1" y="16"/>
                  <a:pt x="1" y="16"/>
                </a:cubicBezTo>
                <a:cubicBezTo>
                  <a:pt x="2" y="17"/>
                  <a:pt x="2" y="16"/>
                  <a:pt x="2" y="16"/>
                </a:cubicBezTo>
                <a:cubicBezTo>
                  <a:pt x="2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9"/>
                  <a:pt x="5" y="18"/>
                  <a:pt x="5" y="18"/>
                </a:cubicBezTo>
                <a:cubicBezTo>
                  <a:pt x="6" y="18"/>
                  <a:pt x="6" y="18"/>
                  <a:pt x="7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6"/>
                  <a:pt x="9" y="16"/>
                  <a:pt x="9" y="16"/>
                </a:cubicBezTo>
                <a:cubicBezTo>
                  <a:pt x="10" y="16"/>
                  <a:pt x="10" y="16"/>
                  <a:pt x="11" y="15"/>
                </a:cubicBezTo>
                <a:cubicBezTo>
                  <a:pt x="11" y="15"/>
                  <a:pt x="11" y="15"/>
                  <a:pt x="12" y="14"/>
                </a:cubicBezTo>
                <a:cubicBezTo>
                  <a:pt x="12" y="14"/>
                  <a:pt x="12" y="13"/>
                  <a:pt x="13" y="13"/>
                </a:cubicBezTo>
                <a:cubicBezTo>
                  <a:pt x="13" y="13"/>
                  <a:pt x="14" y="13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1"/>
                  <a:pt x="16" y="12"/>
                  <a:pt x="16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0"/>
                  <a:pt x="18" y="10"/>
                </a:cubicBezTo>
                <a:cubicBezTo>
                  <a:pt x="18" y="10"/>
                  <a:pt x="19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5" y="6"/>
                </a:cubicBezTo>
                <a:cubicBezTo>
                  <a:pt x="25" y="6"/>
                  <a:pt x="25" y="6"/>
                  <a:pt x="26" y="6"/>
                </a:cubicBezTo>
                <a:cubicBezTo>
                  <a:pt x="26" y="6"/>
                  <a:pt x="27" y="6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9" y="3"/>
                </a:cubicBezTo>
                <a:cubicBezTo>
                  <a:pt x="29" y="3"/>
                  <a:pt x="30" y="3"/>
                  <a:pt x="30" y="3"/>
                </a:cubicBezTo>
                <a:cubicBezTo>
                  <a:pt x="30" y="2"/>
                  <a:pt x="30" y="2"/>
                  <a:pt x="30" y="1"/>
                </a:cubicBezTo>
                <a:cubicBezTo>
                  <a:pt x="30" y="1"/>
                  <a:pt x="30" y="1"/>
                  <a:pt x="3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3" name="Freeform 494">
            <a:extLst>
              <a:ext uri="{FF2B5EF4-FFF2-40B4-BE49-F238E27FC236}">
                <a16:creationId xmlns:a16="http://schemas.microsoft.com/office/drawing/2014/main" id="{F07A6037-E24F-1346-B4B9-8C427D4C521F}"/>
              </a:ext>
            </a:extLst>
          </p:cNvPr>
          <p:cNvSpPr>
            <a:spLocks/>
          </p:cNvSpPr>
          <p:nvPr/>
        </p:nvSpPr>
        <p:spPr bwMode="auto">
          <a:xfrm>
            <a:off x="443372" y="3624310"/>
            <a:ext cx="38041" cy="11111"/>
          </a:xfrm>
          <a:custGeom>
            <a:avLst/>
            <a:gdLst>
              <a:gd name="T0" fmla="*/ 2 w 3"/>
              <a:gd name="T1" fmla="*/ 0 h 1"/>
              <a:gd name="T2" fmla="*/ 2 w 3"/>
              <a:gd name="T3" fmla="*/ 0 h 1"/>
              <a:gd name="T4" fmla="*/ 1 w 3"/>
              <a:gd name="T5" fmla="*/ 0 h 1"/>
              <a:gd name="T6" fmla="*/ 1 w 3"/>
              <a:gd name="T7" fmla="*/ 1 h 1"/>
              <a:gd name="T8" fmla="*/ 1 w 3"/>
              <a:gd name="T9" fmla="*/ 1 h 1"/>
              <a:gd name="T10" fmla="*/ 2 w 3"/>
              <a:gd name="T11" fmla="*/ 1 h 1"/>
              <a:gd name="T12" fmla="*/ 2 w 3"/>
              <a:gd name="T13" fmla="*/ 1 h 1"/>
              <a:gd name="T14" fmla="*/ 3 w 3"/>
              <a:gd name="T15" fmla="*/ 1 h 1"/>
              <a:gd name="T16" fmla="*/ 2 w 3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4" name="Freeform 495">
            <a:extLst>
              <a:ext uri="{FF2B5EF4-FFF2-40B4-BE49-F238E27FC236}">
                <a16:creationId xmlns:a16="http://schemas.microsoft.com/office/drawing/2014/main" id="{3D1C8BB3-1044-9D48-BC6B-6E9299535A66}"/>
              </a:ext>
            </a:extLst>
          </p:cNvPr>
          <p:cNvSpPr>
            <a:spLocks/>
          </p:cNvSpPr>
          <p:nvPr/>
        </p:nvSpPr>
        <p:spPr bwMode="auto">
          <a:xfrm>
            <a:off x="494727" y="3635421"/>
            <a:ext cx="26629" cy="25926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0 w 2"/>
              <a:gd name="T5" fmla="*/ 1 h 2"/>
              <a:gd name="T6" fmla="*/ 0 w 2"/>
              <a:gd name="T7" fmla="*/ 2 h 2"/>
              <a:gd name="T8" fmla="*/ 1 w 2"/>
              <a:gd name="T9" fmla="*/ 2 h 2"/>
              <a:gd name="T10" fmla="*/ 2 w 2"/>
              <a:gd name="T11" fmla="*/ 2 h 2"/>
              <a:gd name="T12" fmla="*/ 2 w 2"/>
              <a:gd name="T13" fmla="*/ 1 h 2"/>
              <a:gd name="T14" fmla="*/ 2 w 2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5" name="Freeform 496">
            <a:extLst>
              <a:ext uri="{FF2B5EF4-FFF2-40B4-BE49-F238E27FC236}">
                <a16:creationId xmlns:a16="http://schemas.microsoft.com/office/drawing/2014/main" id="{0756626A-3C7E-6845-8850-2A005062BDD7}"/>
              </a:ext>
            </a:extLst>
          </p:cNvPr>
          <p:cNvSpPr>
            <a:spLocks/>
          </p:cNvSpPr>
          <p:nvPr/>
        </p:nvSpPr>
        <p:spPr bwMode="auto">
          <a:xfrm>
            <a:off x="534671" y="3661348"/>
            <a:ext cx="38041" cy="25926"/>
          </a:xfrm>
          <a:custGeom>
            <a:avLst/>
            <a:gdLst>
              <a:gd name="T0" fmla="*/ 2 w 3"/>
              <a:gd name="T1" fmla="*/ 2 h 2"/>
              <a:gd name="T2" fmla="*/ 3 w 3"/>
              <a:gd name="T3" fmla="*/ 2 h 2"/>
              <a:gd name="T4" fmla="*/ 3 w 3"/>
              <a:gd name="T5" fmla="*/ 1 h 2"/>
              <a:gd name="T6" fmla="*/ 3 w 3"/>
              <a:gd name="T7" fmla="*/ 1 h 2"/>
              <a:gd name="T8" fmla="*/ 2 w 3"/>
              <a:gd name="T9" fmla="*/ 0 h 2"/>
              <a:gd name="T10" fmla="*/ 1 w 3"/>
              <a:gd name="T11" fmla="*/ 0 h 2"/>
              <a:gd name="T12" fmla="*/ 0 w 3"/>
              <a:gd name="T13" fmla="*/ 0 h 2"/>
              <a:gd name="T14" fmla="*/ 0 w 3"/>
              <a:gd name="T15" fmla="*/ 1 h 2"/>
              <a:gd name="T16" fmla="*/ 1 w 3"/>
              <a:gd name="T17" fmla="*/ 1 h 2"/>
              <a:gd name="T18" fmla="*/ 1 w 3"/>
              <a:gd name="T19" fmla="*/ 1 h 2"/>
              <a:gd name="T20" fmla="*/ 1 w 3"/>
              <a:gd name="T21" fmla="*/ 2 h 2"/>
              <a:gd name="T22" fmla="*/ 2 w 3"/>
              <a:gd name="T2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" h="2">
                <a:moveTo>
                  <a:pt x="2" y="2"/>
                </a:move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6" name="Freeform 497">
            <a:extLst>
              <a:ext uri="{FF2B5EF4-FFF2-40B4-BE49-F238E27FC236}">
                <a16:creationId xmlns:a16="http://schemas.microsoft.com/office/drawing/2014/main" id="{A43D22DC-2194-F244-B5AF-5AD3A48F5784}"/>
              </a:ext>
            </a:extLst>
          </p:cNvPr>
          <p:cNvSpPr>
            <a:spLocks/>
          </p:cNvSpPr>
          <p:nvPr/>
        </p:nvSpPr>
        <p:spPr bwMode="auto">
          <a:xfrm>
            <a:off x="546083" y="3698385"/>
            <a:ext cx="53258" cy="51853"/>
          </a:xfrm>
          <a:custGeom>
            <a:avLst/>
            <a:gdLst>
              <a:gd name="T0" fmla="*/ 3 w 4"/>
              <a:gd name="T1" fmla="*/ 0 h 4"/>
              <a:gd name="T2" fmla="*/ 3 w 4"/>
              <a:gd name="T3" fmla="*/ 0 h 4"/>
              <a:gd name="T4" fmla="*/ 2 w 4"/>
              <a:gd name="T5" fmla="*/ 0 h 4"/>
              <a:gd name="T6" fmla="*/ 1 w 4"/>
              <a:gd name="T7" fmla="*/ 0 h 4"/>
              <a:gd name="T8" fmla="*/ 0 w 4"/>
              <a:gd name="T9" fmla="*/ 1 h 4"/>
              <a:gd name="T10" fmla="*/ 1 w 4"/>
              <a:gd name="T11" fmla="*/ 2 h 4"/>
              <a:gd name="T12" fmla="*/ 0 w 4"/>
              <a:gd name="T13" fmla="*/ 3 h 4"/>
              <a:gd name="T14" fmla="*/ 1 w 4"/>
              <a:gd name="T15" fmla="*/ 3 h 4"/>
              <a:gd name="T16" fmla="*/ 1 w 4"/>
              <a:gd name="T17" fmla="*/ 4 h 4"/>
              <a:gd name="T18" fmla="*/ 2 w 4"/>
              <a:gd name="T19" fmla="*/ 3 h 4"/>
              <a:gd name="T20" fmla="*/ 2 w 4"/>
              <a:gd name="T21" fmla="*/ 3 h 4"/>
              <a:gd name="T22" fmla="*/ 3 w 4"/>
              <a:gd name="T23" fmla="*/ 2 h 4"/>
              <a:gd name="T24" fmla="*/ 4 w 4"/>
              <a:gd name="T25" fmla="*/ 2 h 4"/>
              <a:gd name="T26" fmla="*/ 3 w 4"/>
              <a:gd name="T27" fmla="*/ 1 h 4"/>
              <a:gd name="T28" fmla="*/ 3 w 4"/>
              <a:gd name="T2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1"/>
                  <a:pt x="3" y="1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7" name="Freeform 498">
            <a:extLst>
              <a:ext uri="{FF2B5EF4-FFF2-40B4-BE49-F238E27FC236}">
                <a16:creationId xmlns:a16="http://schemas.microsoft.com/office/drawing/2014/main" id="{1935EDF0-B23B-5848-8AEE-1979CFFFB1F3}"/>
              </a:ext>
            </a:extLst>
          </p:cNvPr>
          <p:cNvSpPr>
            <a:spLocks/>
          </p:cNvSpPr>
          <p:nvPr/>
        </p:nvSpPr>
        <p:spPr bwMode="auto">
          <a:xfrm>
            <a:off x="909377" y="2489106"/>
            <a:ext cx="24727" cy="24075"/>
          </a:xfrm>
          <a:custGeom>
            <a:avLst/>
            <a:gdLst>
              <a:gd name="T0" fmla="*/ 7 w 13"/>
              <a:gd name="T1" fmla="*/ 6 h 13"/>
              <a:gd name="T2" fmla="*/ 0 w 13"/>
              <a:gd name="T3" fmla="*/ 6 h 13"/>
              <a:gd name="T4" fmla="*/ 7 w 13"/>
              <a:gd name="T5" fmla="*/ 13 h 13"/>
              <a:gd name="T6" fmla="*/ 13 w 13"/>
              <a:gd name="T7" fmla="*/ 6 h 13"/>
              <a:gd name="T8" fmla="*/ 13 w 13"/>
              <a:gd name="T9" fmla="*/ 6 h 13"/>
              <a:gd name="T10" fmla="*/ 13 w 13"/>
              <a:gd name="T11" fmla="*/ 0 h 13"/>
              <a:gd name="T12" fmla="*/ 7 w 13"/>
              <a:gd name="T13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3">
                <a:moveTo>
                  <a:pt x="7" y="6"/>
                </a:moveTo>
                <a:lnTo>
                  <a:pt x="0" y="6"/>
                </a:lnTo>
                <a:lnTo>
                  <a:pt x="7" y="13"/>
                </a:lnTo>
                <a:lnTo>
                  <a:pt x="13" y="6"/>
                </a:lnTo>
                <a:lnTo>
                  <a:pt x="13" y="6"/>
                </a:lnTo>
                <a:lnTo>
                  <a:pt x="13" y="0"/>
                </a:lnTo>
                <a:lnTo>
                  <a:pt x="7" y="6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8" name="Freeform 499">
            <a:extLst>
              <a:ext uri="{FF2B5EF4-FFF2-40B4-BE49-F238E27FC236}">
                <a16:creationId xmlns:a16="http://schemas.microsoft.com/office/drawing/2014/main" id="{62AFA8C6-BCBF-D849-914B-36163308E753}"/>
              </a:ext>
            </a:extLst>
          </p:cNvPr>
          <p:cNvSpPr>
            <a:spLocks/>
          </p:cNvSpPr>
          <p:nvPr/>
        </p:nvSpPr>
        <p:spPr bwMode="auto">
          <a:xfrm>
            <a:off x="909377" y="2489106"/>
            <a:ext cx="24727" cy="24075"/>
          </a:xfrm>
          <a:custGeom>
            <a:avLst/>
            <a:gdLst>
              <a:gd name="T0" fmla="*/ 7 w 13"/>
              <a:gd name="T1" fmla="*/ 6 h 13"/>
              <a:gd name="T2" fmla="*/ 0 w 13"/>
              <a:gd name="T3" fmla="*/ 6 h 13"/>
              <a:gd name="T4" fmla="*/ 7 w 13"/>
              <a:gd name="T5" fmla="*/ 13 h 13"/>
              <a:gd name="T6" fmla="*/ 13 w 13"/>
              <a:gd name="T7" fmla="*/ 6 h 13"/>
              <a:gd name="T8" fmla="*/ 13 w 13"/>
              <a:gd name="T9" fmla="*/ 6 h 13"/>
              <a:gd name="T10" fmla="*/ 13 w 13"/>
              <a:gd name="T11" fmla="*/ 0 h 13"/>
              <a:gd name="T12" fmla="*/ 7 w 13"/>
              <a:gd name="T13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3">
                <a:moveTo>
                  <a:pt x="7" y="6"/>
                </a:moveTo>
                <a:lnTo>
                  <a:pt x="0" y="6"/>
                </a:lnTo>
                <a:lnTo>
                  <a:pt x="7" y="13"/>
                </a:lnTo>
                <a:lnTo>
                  <a:pt x="13" y="6"/>
                </a:lnTo>
                <a:lnTo>
                  <a:pt x="13" y="6"/>
                </a:lnTo>
                <a:lnTo>
                  <a:pt x="13" y="0"/>
                </a:lnTo>
                <a:lnTo>
                  <a:pt x="7" y="6"/>
                </a:ln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19" name="Freeform 500">
            <a:extLst>
              <a:ext uri="{FF2B5EF4-FFF2-40B4-BE49-F238E27FC236}">
                <a16:creationId xmlns:a16="http://schemas.microsoft.com/office/drawing/2014/main" id="{84341579-9D84-714C-9384-0953C0087E34}"/>
              </a:ext>
            </a:extLst>
          </p:cNvPr>
          <p:cNvSpPr>
            <a:spLocks/>
          </p:cNvSpPr>
          <p:nvPr/>
        </p:nvSpPr>
        <p:spPr bwMode="auto">
          <a:xfrm>
            <a:off x="960732" y="2476144"/>
            <a:ext cx="38041" cy="24075"/>
          </a:xfrm>
          <a:custGeom>
            <a:avLst/>
            <a:gdLst>
              <a:gd name="T0" fmla="*/ 1 w 3"/>
              <a:gd name="T1" fmla="*/ 0 h 2"/>
              <a:gd name="T2" fmla="*/ 0 w 3"/>
              <a:gd name="T3" fmla="*/ 1 h 2"/>
              <a:gd name="T4" fmla="*/ 0 w 3"/>
              <a:gd name="T5" fmla="*/ 2 h 2"/>
              <a:gd name="T6" fmla="*/ 0 w 3"/>
              <a:gd name="T7" fmla="*/ 2 h 2"/>
              <a:gd name="T8" fmla="*/ 1 w 3"/>
              <a:gd name="T9" fmla="*/ 2 h 2"/>
              <a:gd name="T10" fmla="*/ 2 w 3"/>
              <a:gd name="T11" fmla="*/ 2 h 2"/>
              <a:gd name="T12" fmla="*/ 3 w 3"/>
              <a:gd name="T13" fmla="*/ 1 h 2"/>
              <a:gd name="T14" fmla="*/ 2 w 3"/>
              <a:gd name="T15" fmla="*/ 0 h 2"/>
              <a:gd name="T16" fmla="*/ 1 w 3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0" name="Freeform 501">
            <a:extLst>
              <a:ext uri="{FF2B5EF4-FFF2-40B4-BE49-F238E27FC236}">
                <a16:creationId xmlns:a16="http://schemas.microsoft.com/office/drawing/2014/main" id="{33CC2ABF-4E0C-1E4B-9C47-05E29019DA35}"/>
              </a:ext>
            </a:extLst>
          </p:cNvPr>
          <p:cNvSpPr>
            <a:spLocks/>
          </p:cNvSpPr>
          <p:nvPr/>
        </p:nvSpPr>
        <p:spPr bwMode="auto">
          <a:xfrm>
            <a:off x="7182371" y="3472456"/>
            <a:ext cx="13315" cy="12964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1" name="Freeform 502">
            <a:extLst>
              <a:ext uri="{FF2B5EF4-FFF2-40B4-BE49-F238E27FC236}">
                <a16:creationId xmlns:a16="http://schemas.microsoft.com/office/drawing/2014/main" id="{49C7C803-267C-AD47-BD9F-C259AA400A5D}"/>
              </a:ext>
            </a:extLst>
          </p:cNvPr>
          <p:cNvSpPr>
            <a:spLocks/>
          </p:cNvSpPr>
          <p:nvPr/>
        </p:nvSpPr>
        <p:spPr bwMode="auto">
          <a:xfrm>
            <a:off x="7971726" y="4405804"/>
            <a:ext cx="13315" cy="24075"/>
          </a:xfrm>
          <a:custGeom>
            <a:avLst/>
            <a:gdLst>
              <a:gd name="T0" fmla="*/ 0 w 1"/>
              <a:gd name="T1" fmla="*/ 1 h 2"/>
              <a:gd name="T2" fmla="*/ 1 w 1"/>
              <a:gd name="T3" fmla="*/ 1 h 2"/>
              <a:gd name="T4" fmla="*/ 1 w 1"/>
              <a:gd name="T5" fmla="*/ 0 h 2"/>
              <a:gd name="T6" fmla="*/ 0 w 1"/>
              <a:gd name="T7" fmla="*/ 0 h 2"/>
              <a:gd name="T8" fmla="*/ 0 w 1"/>
              <a:gd name="T9" fmla="*/ 1 h 2"/>
              <a:gd name="T10" fmla="*/ 0 w 1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2" name="Freeform 503">
            <a:extLst>
              <a:ext uri="{FF2B5EF4-FFF2-40B4-BE49-F238E27FC236}">
                <a16:creationId xmlns:a16="http://schemas.microsoft.com/office/drawing/2014/main" id="{8376FEC6-D4CE-A548-9BC1-B2A085CF273B}"/>
              </a:ext>
            </a:extLst>
          </p:cNvPr>
          <p:cNvSpPr>
            <a:spLocks/>
          </p:cNvSpPr>
          <p:nvPr/>
        </p:nvSpPr>
        <p:spPr bwMode="auto">
          <a:xfrm>
            <a:off x="6794351" y="2853928"/>
            <a:ext cx="0" cy="12964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3" name="Freeform 531">
            <a:extLst>
              <a:ext uri="{FF2B5EF4-FFF2-40B4-BE49-F238E27FC236}">
                <a16:creationId xmlns:a16="http://schemas.microsoft.com/office/drawing/2014/main" id="{070558AF-FEC0-2E43-8F46-B798BB3897A5}"/>
              </a:ext>
            </a:extLst>
          </p:cNvPr>
          <p:cNvSpPr>
            <a:spLocks/>
          </p:cNvSpPr>
          <p:nvPr/>
        </p:nvSpPr>
        <p:spPr bwMode="auto">
          <a:xfrm>
            <a:off x="8656467" y="3081708"/>
            <a:ext cx="26629" cy="240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1 w 2"/>
              <a:gd name="T5" fmla="*/ 0 h 2"/>
              <a:gd name="T6" fmla="*/ 2 w 2"/>
              <a:gd name="T7" fmla="*/ 0 h 2"/>
              <a:gd name="T8" fmla="*/ 1 w 2"/>
              <a:gd name="T9" fmla="*/ 0 h 2"/>
              <a:gd name="T10" fmla="*/ 2 w 2"/>
              <a:gd name="T11" fmla="*/ 1 h 2"/>
              <a:gd name="T12" fmla="*/ 2 w 2"/>
              <a:gd name="T13" fmla="*/ 1 h 2"/>
              <a:gd name="T14" fmla="*/ 1 w 2"/>
              <a:gd name="T15" fmla="*/ 1 h 2"/>
              <a:gd name="T16" fmla="*/ 0 w 2"/>
              <a:gd name="T17" fmla="*/ 1 h 2"/>
              <a:gd name="T18" fmla="*/ 0 w 2"/>
              <a:gd name="T19" fmla="*/ 0 h 2"/>
              <a:gd name="T20" fmla="*/ 0 w 2"/>
              <a:gd name="T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2" y="1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4" name="Freeform 540">
            <a:extLst>
              <a:ext uri="{FF2B5EF4-FFF2-40B4-BE49-F238E27FC236}">
                <a16:creationId xmlns:a16="http://schemas.microsoft.com/office/drawing/2014/main" id="{ADBCB1F9-4296-2940-B785-C8C2CD81DF88}"/>
              </a:ext>
            </a:extLst>
          </p:cNvPr>
          <p:cNvSpPr>
            <a:spLocks/>
          </p:cNvSpPr>
          <p:nvPr/>
        </p:nvSpPr>
        <p:spPr bwMode="auto">
          <a:xfrm>
            <a:off x="6276991" y="1731688"/>
            <a:ext cx="4332893" cy="1198168"/>
          </a:xfrm>
          <a:custGeom>
            <a:avLst/>
            <a:gdLst>
              <a:gd name="T0" fmla="*/ 266 w 335"/>
              <a:gd name="T1" fmla="*/ 19 h 95"/>
              <a:gd name="T2" fmla="*/ 256 w 335"/>
              <a:gd name="T3" fmla="*/ 18 h 95"/>
              <a:gd name="T4" fmla="*/ 222 w 335"/>
              <a:gd name="T5" fmla="*/ 16 h 95"/>
              <a:gd name="T6" fmla="*/ 204 w 335"/>
              <a:gd name="T7" fmla="*/ 12 h 95"/>
              <a:gd name="T8" fmla="*/ 190 w 335"/>
              <a:gd name="T9" fmla="*/ 14 h 95"/>
              <a:gd name="T10" fmla="*/ 175 w 335"/>
              <a:gd name="T11" fmla="*/ 12 h 95"/>
              <a:gd name="T12" fmla="*/ 163 w 335"/>
              <a:gd name="T13" fmla="*/ 10 h 95"/>
              <a:gd name="T14" fmla="*/ 146 w 335"/>
              <a:gd name="T15" fmla="*/ 10 h 95"/>
              <a:gd name="T16" fmla="*/ 139 w 335"/>
              <a:gd name="T17" fmla="*/ 7 h 95"/>
              <a:gd name="T18" fmla="*/ 125 w 335"/>
              <a:gd name="T19" fmla="*/ 2 h 95"/>
              <a:gd name="T20" fmla="*/ 107 w 335"/>
              <a:gd name="T21" fmla="*/ 4 h 95"/>
              <a:gd name="T22" fmla="*/ 97 w 335"/>
              <a:gd name="T23" fmla="*/ 9 h 95"/>
              <a:gd name="T24" fmla="*/ 97 w 335"/>
              <a:gd name="T25" fmla="*/ 13 h 95"/>
              <a:gd name="T26" fmla="*/ 84 w 335"/>
              <a:gd name="T27" fmla="*/ 14 h 95"/>
              <a:gd name="T28" fmla="*/ 81 w 335"/>
              <a:gd name="T29" fmla="*/ 12 h 95"/>
              <a:gd name="T30" fmla="*/ 83 w 335"/>
              <a:gd name="T31" fmla="*/ 19 h 95"/>
              <a:gd name="T32" fmla="*/ 90 w 335"/>
              <a:gd name="T33" fmla="*/ 21 h 95"/>
              <a:gd name="T34" fmla="*/ 78 w 335"/>
              <a:gd name="T35" fmla="*/ 26 h 95"/>
              <a:gd name="T36" fmla="*/ 80 w 335"/>
              <a:gd name="T37" fmla="*/ 18 h 95"/>
              <a:gd name="T38" fmla="*/ 68 w 335"/>
              <a:gd name="T39" fmla="*/ 14 h 95"/>
              <a:gd name="T40" fmla="*/ 68 w 335"/>
              <a:gd name="T41" fmla="*/ 20 h 95"/>
              <a:gd name="T42" fmla="*/ 52 w 335"/>
              <a:gd name="T43" fmla="*/ 21 h 95"/>
              <a:gd name="T44" fmla="*/ 33 w 335"/>
              <a:gd name="T45" fmla="*/ 25 h 95"/>
              <a:gd name="T46" fmla="*/ 31 w 335"/>
              <a:gd name="T47" fmla="*/ 26 h 95"/>
              <a:gd name="T48" fmla="*/ 15 w 335"/>
              <a:gd name="T49" fmla="*/ 20 h 95"/>
              <a:gd name="T50" fmla="*/ 1 w 335"/>
              <a:gd name="T51" fmla="*/ 22 h 95"/>
              <a:gd name="T52" fmla="*/ 8 w 335"/>
              <a:gd name="T53" fmla="*/ 35 h 95"/>
              <a:gd name="T54" fmla="*/ 7 w 335"/>
              <a:gd name="T55" fmla="*/ 42 h 95"/>
              <a:gd name="T56" fmla="*/ 3 w 335"/>
              <a:gd name="T57" fmla="*/ 53 h 95"/>
              <a:gd name="T58" fmla="*/ 10 w 335"/>
              <a:gd name="T59" fmla="*/ 65 h 95"/>
              <a:gd name="T60" fmla="*/ 25 w 335"/>
              <a:gd name="T61" fmla="*/ 72 h 95"/>
              <a:gd name="T62" fmla="*/ 33 w 335"/>
              <a:gd name="T63" fmla="*/ 80 h 95"/>
              <a:gd name="T64" fmla="*/ 40 w 335"/>
              <a:gd name="T65" fmla="*/ 89 h 95"/>
              <a:gd name="T66" fmla="*/ 59 w 335"/>
              <a:gd name="T67" fmla="*/ 93 h 95"/>
              <a:gd name="T68" fmla="*/ 54 w 335"/>
              <a:gd name="T69" fmla="*/ 74 h 95"/>
              <a:gd name="T70" fmla="*/ 75 w 335"/>
              <a:gd name="T71" fmla="*/ 71 h 95"/>
              <a:gd name="T72" fmla="*/ 83 w 335"/>
              <a:gd name="T73" fmla="*/ 64 h 95"/>
              <a:gd name="T74" fmla="*/ 95 w 335"/>
              <a:gd name="T75" fmla="*/ 58 h 95"/>
              <a:gd name="T76" fmla="*/ 112 w 335"/>
              <a:gd name="T77" fmla="*/ 63 h 95"/>
              <a:gd name="T78" fmla="*/ 127 w 335"/>
              <a:gd name="T79" fmla="*/ 70 h 95"/>
              <a:gd name="T80" fmla="*/ 141 w 335"/>
              <a:gd name="T81" fmla="*/ 71 h 95"/>
              <a:gd name="T82" fmla="*/ 158 w 335"/>
              <a:gd name="T83" fmla="*/ 70 h 95"/>
              <a:gd name="T84" fmla="*/ 166 w 335"/>
              <a:gd name="T85" fmla="*/ 66 h 95"/>
              <a:gd name="T86" fmla="*/ 189 w 335"/>
              <a:gd name="T87" fmla="*/ 72 h 95"/>
              <a:gd name="T88" fmla="*/ 209 w 335"/>
              <a:gd name="T89" fmla="*/ 69 h 95"/>
              <a:gd name="T90" fmla="*/ 217 w 335"/>
              <a:gd name="T91" fmla="*/ 62 h 95"/>
              <a:gd name="T92" fmla="*/ 235 w 335"/>
              <a:gd name="T93" fmla="*/ 73 h 95"/>
              <a:gd name="T94" fmla="*/ 249 w 335"/>
              <a:gd name="T95" fmla="*/ 81 h 95"/>
              <a:gd name="T96" fmla="*/ 257 w 335"/>
              <a:gd name="T97" fmla="*/ 90 h 95"/>
              <a:gd name="T98" fmla="*/ 255 w 335"/>
              <a:gd name="T99" fmla="*/ 68 h 95"/>
              <a:gd name="T100" fmla="*/ 243 w 335"/>
              <a:gd name="T101" fmla="*/ 59 h 95"/>
              <a:gd name="T102" fmla="*/ 237 w 335"/>
              <a:gd name="T103" fmla="*/ 52 h 95"/>
              <a:gd name="T104" fmla="*/ 248 w 335"/>
              <a:gd name="T105" fmla="*/ 46 h 95"/>
              <a:gd name="T106" fmla="*/ 263 w 335"/>
              <a:gd name="T107" fmla="*/ 46 h 95"/>
              <a:gd name="T108" fmla="*/ 267 w 335"/>
              <a:gd name="T109" fmla="*/ 39 h 95"/>
              <a:gd name="T110" fmla="*/ 274 w 335"/>
              <a:gd name="T111" fmla="*/ 38 h 95"/>
              <a:gd name="T112" fmla="*/ 275 w 335"/>
              <a:gd name="T113" fmla="*/ 54 h 95"/>
              <a:gd name="T114" fmla="*/ 291 w 335"/>
              <a:gd name="T115" fmla="*/ 61 h 95"/>
              <a:gd name="T116" fmla="*/ 287 w 335"/>
              <a:gd name="T117" fmla="*/ 51 h 95"/>
              <a:gd name="T118" fmla="*/ 285 w 335"/>
              <a:gd name="T119" fmla="*/ 44 h 95"/>
              <a:gd name="T120" fmla="*/ 296 w 335"/>
              <a:gd name="T121" fmla="*/ 39 h 95"/>
              <a:gd name="T122" fmla="*/ 309 w 335"/>
              <a:gd name="T123" fmla="*/ 36 h 95"/>
              <a:gd name="T124" fmla="*/ 327 w 335"/>
              <a:gd name="T125" fmla="*/ 3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5" h="95">
                <a:moveTo>
                  <a:pt x="335" y="34"/>
                </a:moveTo>
                <a:cubicBezTo>
                  <a:pt x="335" y="34"/>
                  <a:pt x="334" y="34"/>
                  <a:pt x="334" y="33"/>
                </a:cubicBezTo>
                <a:cubicBezTo>
                  <a:pt x="332" y="33"/>
                  <a:pt x="332" y="33"/>
                  <a:pt x="331" y="32"/>
                </a:cubicBezTo>
                <a:cubicBezTo>
                  <a:pt x="330" y="32"/>
                  <a:pt x="330" y="31"/>
                  <a:pt x="329" y="31"/>
                </a:cubicBezTo>
                <a:cubicBezTo>
                  <a:pt x="328" y="31"/>
                  <a:pt x="328" y="31"/>
                  <a:pt x="327" y="31"/>
                </a:cubicBezTo>
                <a:cubicBezTo>
                  <a:pt x="326" y="31"/>
                  <a:pt x="326" y="31"/>
                  <a:pt x="325" y="31"/>
                </a:cubicBezTo>
                <a:cubicBezTo>
                  <a:pt x="324" y="31"/>
                  <a:pt x="324" y="31"/>
                  <a:pt x="323" y="31"/>
                </a:cubicBezTo>
                <a:cubicBezTo>
                  <a:pt x="323" y="30"/>
                  <a:pt x="323" y="30"/>
                  <a:pt x="322" y="30"/>
                </a:cubicBezTo>
                <a:cubicBezTo>
                  <a:pt x="321" y="29"/>
                  <a:pt x="321" y="29"/>
                  <a:pt x="320" y="28"/>
                </a:cubicBezTo>
                <a:cubicBezTo>
                  <a:pt x="319" y="27"/>
                  <a:pt x="310" y="21"/>
                  <a:pt x="309" y="20"/>
                </a:cubicBezTo>
                <a:cubicBezTo>
                  <a:pt x="308" y="20"/>
                  <a:pt x="297" y="20"/>
                  <a:pt x="296" y="19"/>
                </a:cubicBezTo>
                <a:cubicBezTo>
                  <a:pt x="296" y="19"/>
                  <a:pt x="278" y="20"/>
                  <a:pt x="277" y="19"/>
                </a:cubicBezTo>
                <a:cubicBezTo>
                  <a:pt x="277" y="19"/>
                  <a:pt x="277" y="19"/>
                  <a:pt x="277" y="19"/>
                </a:cubicBezTo>
                <a:cubicBezTo>
                  <a:pt x="276" y="20"/>
                  <a:pt x="275" y="20"/>
                  <a:pt x="274" y="20"/>
                </a:cubicBezTo>
                <a:cubicBezTo>
                  <a:pt x="273" y="20"/>
                  <a:pt x="273" y="20"/>
                  <a:pt x="271" y="19"/>
                </a:cubicBezTo>
                <a:cubicBezTo>
                  <a:pt x="271" y="19"/>
                  <a:pt x="271" y="19"/>
                  <a:pt x="270" y="18"/>
                </a:cubicBezTo>
                <a:cubicBezTo>
                  <a:pt x="270" y="18"/>
                  <a:pt x="269" y="18"/>
                  <a:pt x="269" y="18"/>
                </a:cubicBezTo>
                <a:cubicBezTo>
                  <a:pt x="268" y="19"/>
                  <a:pt x="267" y="19"/>
                  <a:pt x="266" y="19"/>
                </a:cubicBezTo>
                <a:cubicBezTo>
                  <a:pt x="266" y="19"/>
                  <a:pt x="265" y="19"/>
                  <a:pt x="264" y="19"/>
                </a:cubicBezTo>
                <a:cubicBezTo>
                  <a:pt x="264" y="19"/>
                  <a:pt x="263" y="19"/>
                  <a:pt x="262" y="18"/>
                </a:cubicBezTo>
                <a:cubicBezTo>
                  <a:pt x="261" y="18"/>
                  <a:pt x="261" y="18"/>
                  <a:pt x="260" y="18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60" y="19"/>
                  <a:pt x="260" y="19"/>
                  <a:pt x="260" y="20"/>
                </a:cubicBezTo>
                <a:cubicBezTo>
                  <a:pt x="261" y="20"/>
                  <a:pt x="261" y="19"/>
                  <a:pt x="262" y="20"/>
                </a:cubicBezTo>
                <a:cubicBezTo>
                  <a:pt x="262" y="20"/>
                  <a:pt x="263" y="20"/>
                  <a:pt x="263" y="20"/>
                </a:cubicBezTo>
                <a:cubicBezTo>
                  <a:pt x="263" y="20"/>
                  <a:pt x="263" y="21"/>
                  <a:pt x="263" y="21"/>
                </a:cubicBezTo>
                <a:cubicBezTo>
                  <a:pt x="263" y="22"/>
                  <a:pt x="262" y="21"/>
                  <a:pt x="262" y="21"/>
                </a:cubicBezTo>
                <a:cubicBezTo>
                  <a:pt x="261" y="21"/>
                  <a:pt x="261" y="21"/>
                  <a:pt x="260" y="20"/>
                </a:cubicBezTo>
                <a:cubicBezTo>
                  <a:pt x="260" y="20"/>
                  <a:pt x="259" y="21"/>
                  <a:pt x="259" y="20"/>
                </a:cubicBezTo>
                <a:cubicBezTo>
                  <a:pt x="258" y="20"/>
                  <a:pt x="257" y="20"/>
                  <a:pt x="257" y="19"/>
                </a:cubicBezTo>
                <a:cubicBezTo>
                  <a:pt x="256" y="19"/>
                  <a:pt x="256" y="19"/>
                  <a:pt x="256" y="19"/>
                </a:cubicBezTo>
                <a:cubicBezTo>
                  <a:pt x="256" y="19"/>
                  <a:pt x="257" y="18"/>
                  <a:pt x="257" y="18"/>
                </a:cubicBezTo>
                <a:cubicBezTo>
                  <a:pt x="257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5" y="18"/>
                  <a:pt x="255" y="19"/>
                  <a:pt x="255" y="19"/>
                </a:cubicBezTo>
                <a:cubicBezTo>
                  <a:pt x="255" y="19"/>
                  <a:pt x="254" y="19"/>
                  <a:pt x="254" y="19"/>
                </a:cubicBezTo>
                <a:cubicBezTo>
                  <a:pt x="253" y="20"/>
                  <a:pt x="252" y="19"/>
                  <a:pt x="251" y="19"/>
                </a:cubicBezTo>
                <a:cubicBezTo>
                  <a:pt x="250" y="19"/>
                  <a:pt x="249" y="19"/>
                  <a:pt x="248" y="19"/>
                </a:cubicBezTo>
                <a:cubicBezTo>
                  <a:pt x="247" y="19"/>
                  <a:pt x="246" y="18"/>
                  <a:pt x="246" y="19"/>
                </a:cubicBezTo>
                <a:cubicBezTo>
                  <a:pt x="245" y="19"/>
                  <a:pt x="245" y="19"/>
                  <a:pt x="244" y="19"/>
                </a:cubicBezTo>
                <a:cubicBezTo>
                  <a:pt x="244" y="19"/>
                  <a:pt x="243" y="19"/>
                  <a:pt x="242" y="19"/>
                </a:cubicBezTo>
                <a:cubicBezTo>
                  <a:pt x="241" y="19"/>
                  <a:pt x="241" y="19"/>
                  <a:pt x="240" y="19"/>
                </a:cubicBezTo>
                <a:cubicBezTo>
                  <a:pt x="240" y="18"/>
                  <a:pt x="240" y="18"/>
                  <a:pt x="240" y="18"/>
                </a:cubicBezTo>
                <a:cubicBezTo>
                  <a:pt x="240" y="18"/>
                  <a:pt x="240" y="18"/>
                  <a:pt x="240" y="18"/>
                </a:cubicBezTo>
                <a:cubicBezTo>
                  <a:pt x="239" y="17"/>
                  <a:pt x="239" y="17"/>
                  <a:pt x="238" y="17"/>
                </a:cubicBezTo>
                <a:cubicBezTo>
                  <a:pt x="237" y="16"/>
                  <a:pt x="237" y="17"/>
                  <a:pt x="236" y="16"/>
                </a:cubicBezTo>
                <a:cubicBezTo>
                  <a:pt x="235" y="16"/>
                  <a:pt x="235" y="16"/>
                  <a:pt x="234" y="16"/>
                </a:cubicBezTo>
                <a:cubicBezTo>
                  <a:pt x="233" y="16"/>
                  <a:pt x="233" y="16"/>
                  <a:pt x="232" y="15"/>
                </a:cubicBezTo>
                <a:cubicBezTo>
                  <a:pt x="231" y="15"/>
                  <a:pt x="230" y="15"/>
                  <a:pt x="229" y="15"/>
                </a:cubicBezTo>
                <a:cubicBezTo>
                  <a:pt x="228" y="15"/>
                  <a:pt x="227" y="15"/>
                  <a:pt x="226" y="15"/>
                </a:cubicBezTo>
                <a:cubicBezTo>
                  <a:pt x="225" y="15"/>
                  <a:pt x="225" y="16"/>
                  <a:pt x="224" y="16"/>
                </a:cubicBezTo>
                <a:cubicBezTo>
                  <a:pt x="223" y="16"/>
                  <a:pt x="223" y="16"/>
                  <a:pt x="222" y="16"/>
                </a:cubicBezTo>
                <a:cubicBezTo>
                  <a:pt x="221" y="16"/>
                  <a:pt x="221" y="15"/>
                  <a:pt x="220" y="15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9" y="15"/>
                  <a:pt x="219" y="15"/>
                  <a:pt x="218" y="15"/>
                </a:cubicBezTo>
                <a:cubicBezTo>
                  <a:pt x="218" y="15"/>
                  <a:pt x="218" y="15"/>
                  <a:pt x="217" y="15"/>
                </a:cubicBezTo>
                <a:cubicBezTo>
                  <a:pt x="217" y="15"/>
                  <a:pt x="217" y="14"/>
                  <a:pt x="216" y="14"/>
                </a:cubicBezTo>
                <a:cubicBezTo>
                  <a:pt x="216" y="14"/>
                  <a:pt x="215" y="14"/>
                  <a:pt x="215" y="14"/>
                </a:cubicBezTo>
                <a:cubicBezTo>
                  <a:pt x="214" y="14"/>
                  <a:pt x="214" y="14"/>
                  <a:pt x="214" y="14"/>
                </a:cubicBezTo>
                <a:cubicBezTo>
                  <a:pt x="214" y="14"/>
                  <a:pt x="214" y="14"/>
                  <a:pt x="214" y="13"/>
                </a:cubicBezTo>
                <a:cubicBezTo>
                  <a:pt x="214" y="13"/>
                  <a:pt x="213" y="13"/>
                  <a:pt x="213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1" y="13"/>
                  <a:pt x="210" y="12"/>
                  <a:pt x="209" y="13"/>
                </a:cubicBezTo>
                <a:cubicBezTo>
                  <a:pt x="209" y="13"/>
                  <a:pt x="209" y="13"/>
                  <a:pt x="209" y="14"/>
                </a:cubicBezTo>
                <a:cubicBezTo>
                  <a:pt x="209" y="14"/>
                  <a:pt x="208" y="14"/>
                  <a:pt x="208" y="14"/>
                </a:cubicBezTo>
                <a:cubicBezTo>
                  <a:pt x="208" y="14"/>
                  <a:pt x="208" y="13"/>
                  <a:pt x="208" y="13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7" y="12"/>
                  <a:pt x="207" y="12"/>
                  <a:pt x="206" y="12"/>
                </a:cubicBezTo>
                <a:cubicBezTo>
                  <a:pt x="205" y="12"/>
                  <a:pt x="205" y="12"/>
                  <a:pt x="204" y="12"/>
                </a:cubicBezTo>
                <a:cubicBezTo>
                  <a:pt x="203" y="12"/>
                  <a:pt x="203" y="12"/>
                  <a:pt x="202" y="12"/>
                </a:cubicBezTo>
                <a:cubicBezTo>
                  <a:pt x="201" y="12"/>
                  <a:pt x="200" y="12"/>
                  <a:pt x="199" y="12"/>
                </a:cubicBezTo>
                <a:cubicBezTo>
                  <a:pt x="198" y="11"/>
                  <a:pt x="198" y="11"/>
                  <a:pt x="197" y="11"/>
                </a:cubicBezTo>
                <a:cubicBezTo>
                  <a:pt x="197" y="11"/>
                  <a:pt x="196" y="11"/>
                  <a:pt x="196" y="11"/>
                </a:cubicBezTo>
                <a:cubicBezTo>
                  <a:pt x="196" y="11"/>
                  <a:pt x="196" y="12"/>
                  <a:pt x="196" y="12"/>
                </a:cubicBezTo>
                <a:cubicBezTo>
                  <a:pt x="196" y="12"/>
                  <a:pt x="195" y="12"/>
                  <a:pt x="195" y="12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4" y="12"/>
                  <a:pt x="194" y="13"/>
                  <a:pt x="195" y="13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6" y="13"/>
                  <a:pt x="196" y="13"/>
                  <a:pt x="197" y="13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7" y="14"/>
                  <a:pt x="197" y="14"/>
                  <a:pt x="198" y="14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196" y="15"/>
                  <a:pt x="196" y="14"/>
                  <a:pt x="196" y="14"/>
                </a:cubicBezTo>
                <a:cubicBezTo>
                  <a:pt x="195" y="14"/>
                  <a:pt x="195" y="15"/>
                  <a:pt x="194" y="15"/>
                </a:cubicBezTo>
                <a:cubicBezTo>
                  <a:pt x="194" y="15"/>
                  <a:pt x="194" y="14"/>
                  <a:pt x="193" y="14"/>
                </a:cubicBezTo>
                <a:cubicBezTo>
                  <a:pt x="192" y="14"/>
                  <a:pt x="192" y="14"/>
                  <a:pt x="191" y="14"/>
                </a:cubicBezTo>
                <a:cubicBezTo>
                  <a:pt x="191" y="14"/>
                  <a:pt x="190" y="14"/>
                  <a:pt x="190" y="14"/>
                </a:cubicBezTo>
                <a:cubicBezTo>
                  <a:pt x="189" y="15"/>
                  <a:pt x="189" y="15"/>
                  <a:pt x="188" y="15"/>
                </a:cubicBezTo>
                <a:cubicBezTo>
                  <a:pt x="188" y="15"/>
                  <a:pt x="187" y="15"/>
                  <a:pt x="187" y="15"/>
                </a:cubicBezTo>
                <a:cubicBezTo>
                  <a:pt x="186" y="14"/>
                  <a:pt x="186" y="14"/>
                  <a:pt x="185" y="14"/>
                </a:cubicBezTo>
                <a:cubicBezTo>
                  <a:pt x="185" y="14"/>
                  <a:pt x="185" y="13"/>
                  <a:pt x="184" y="14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15"/>
                  <a:pt x="185" y="16"/>
                  <a:pt x="184" y="16"/>
                </a:cubicBezTo>
                <a:cubicBezTo>
                  <a:pt x="184" y="16"/>
                  <a:pt x="184" y="16"/>
                  <a:pt x="184" y="16"/>
                </a:cubicBezTo>
                <a:cubicBezTo>
                  <a:pt x="183" y="16"/>
                  <a:pt x="183" y="16"/>
                  <a:pt x="183" y="15"/>
                </a:cubicBezTo>
                <a:cubicBezTo>
                  <a:pt x="182" y="15"/>
                  <a:pt x="181" y="16"/>
                  <a:pt x="180" y="15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80" y="15"/>
                  <a:pt x="180" y="15"/>
                  <a:pt x="180" y="14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8" y="14"/>
                  <a:pt x="178" y="14"/>
                  <a:pt x="177" y="14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3"/>
                  <a:pt x="176" y="13"/>
                  <a:pt x="175" y="13"/>
                </a:cubicBezTo>
                <a:cubicBezTo>
                  <a:pt x="175" y="13"/>
                  <a:pt x="175" y="13"/>
                  <a:pt x="175" y="12"/>
                </a:cubicBezTo>
                <a:cubicBezTo>
                  <a:pt x="174" y="12"/>
                  <a:pt x="174" y="12"/>
                  <a:pt x="173" y="12"/>
                </a:cubicBezTo>
                <a:cubicBezTo>
                  <a:pt x="173" y="13"/>
                  <a:pt x="173" y="13"/>
                  <a:pt x="172" y="13"/>
                </a:cubicBezTo>
                <a:cubicBezTo>
                  <a:pt x="172" y="13"/>
                  <a:pt x="172" y="12"/>
                  <a:pt x="172" y="12"/>
                </a:cubicBezTo>
                <a:cubicBezTo>
                  <a:pt x="172" y="12"/>
                  <a:pt x="172" y="12"/>
                  <a:pt x="172" y="12"/>
                </a:cubicBezTo>
                <a:cubicBezTo>
                  <a:pt x="172" y="12"/>
                  <a:pt x="172" y="12"/>
                  <a:pt x="173" y="11"/>
                </a:cubicBezTo>
                <a:cubicBezTo>
                  <a:pt x="173" y="11"/>
                  <a:pt x="173" y="11"/>
                  <a:pt x="174" y="11"/>
                </a:cubicBezTo>
                <a:cubicBezTo>
                  <a:pt x="174" y="11"/>
                  <a:pt x="174" y="11"/>
                  <a:pt x="174" y="10"/>
                </a:cubicBezTo>
                <a:cubicBezTo>
                  <a:pt x="174" y="10"/>
                  <a:pt x="173" y="10"/>
                  <a:pt x="173" y="10"/>
                </a:cubicBezTo>
                <a:cubicBezTo>
                  <a:pt x="173" y="10"/>
                  <a:pt x="172" y="10"/>
                  <a:pt x="172" y="10"/>
                </a:cubicBezTo>
                <a:cubicBezTo>
                  <a:pt x="172" y="10"/>
                  <a:pt x="172" y="10"/>
                  <a:pt x="171" y="1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0" y="10"/>
                  <a:pt x="170" y="10"/>
                  <a:pt x="169" y="10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8" y="10"/>
                  <a:pt x="168" y="10"/>
                  <a:pt x="168" y="10"/>
                </a:cubicBezTo>
                <a:cubicBezTo>
                  <a:pt x="167" y="10"/>
                  <a:pt x="167" y="10"/>
                  <a:pt x="166" y="10"/>
                </a:cubicBezTo>
                <a:cubicBezTo>
                  <a:pt x="165" y="10"/>
                  <a:pt x="165" y="9"/>
                  <a:pt x="165" y="9"/>
                </a:cubicBezTo>
                <a:cubicBezTo>
                  <a:pt x="164" y="9"/>
                  <a:pt x="164" y="9"/>
                  <a:pt x="163" y="9"/>
                </a:cubicBezTo>
                <a:cubicBezTo>
                  <a:pt x="163" y="9"/>
                  <a:pt x="163" y="10"/>
                  <a:pt x="163" y="10"/>
                </a:cubicBezTo>
                <a:cubicBezTo>
                  <a:pt x="165" y="11"/>
                  <a:pt x="165" y="11"/>
                  <a:pt x="165" y="11"/>
                </a:cubicBezTo>
                <a:cubicBezTo>
                  <a:pt x="165" y="11"/>
                  <a:pt x="165" y="11"/>
                  <a:pt x="166" y="11"/>
                </a:cubicBezTo>
                <a:cubicBezTo>
                  <a:pt x="166" y="11"/>
                  <a:pt x="166" y="11"/>
                  <a:pt x="166" y="12"/>
                </a:cubicBezTo>
                <a:cubicBezTo>
                  <a:pt x="166" y="12"/>
                  <a:pt x="166" y="11"/>
                  <a:pt x="165" y="11"/>
                </a:cubicBezTo>
                <a:cubicBezTo>
                  <a:pt x="165" y="11"/>
                  <a:pt x="165" y="11"/>
                  <a:pt x="164" y="11"/>
                </a:cubicBezTo>
                <a:cubicBezTo>
                  <a:pt x="163" y="11"/>
                  <a:pt x="163" y="11"/>
                  <a:pt x="162" y="11"/>
                </a:cubicBezTo>
                <a:cubicBezTo>
                  <a:pt x="162" y="11"/>
                  <a:pt x="162" y="11"/>
                  <a:pt x="161" y="11"/>
                </a:cubicBezTo>
                <a:cubicBezTo>
                  <a:pt x="161" y="11"/>
                  <a:pt x="160" y="11"/>
                  <a:pt x="160" y="11"/>
                </a:cubicBezTo>
                <a:cubicBezTo>
                  <a:pt x="159" y="11"/>
                  <a:pt x="159" y="11"/>
                  <a:pt x="158" y="11"/>
                </a:cubicBezTo>
                <a:cubicBezTo>
                  <a:pt x="158" y="11"/>
                  <a:pt x="157" y="11"/>
                  <a:pt x="156" y="11"/>
                </a:cubicBezTo>
                <a:cubicBezTo>
                  <a:pt x="156" y="11"/>
                  <a:pt x="156" y="11"/>
                  <a:pt x="156" y="10"/>
                </a:cubicBezTo>
                <a:cubicBezTo>
                  <a:pt x="156" y="10"/>
                  <a:pt x="155" y="10"/>
                  <a:pt x="155" y="10"/>
                </a:cubicBezTo>
                <a:cubicBezTo>
                  <a:pt x="155" y="10"/>
                  <a:pt x="155" y="10"/>
                  <a:pt x="154" y="10"/>
                </a:cubicBezTo>
                <a:cubicBezTo>
                  <a:pt x="154" y="9"/>
                  <a:pt x="153" y="9"/>
                  <a:pt x="152" y="9"/>
                </a:cubicBezTo>
                <a:cubicBezTo>
                  <a:pt x="151" y="9"/>
                  <a:pt x="151" y="9"/>
                  <a:pt x="150" y="9"/>
                </a:cubicBezTo>
                <a:cubicBezTo>
                  <a:pt x="149" y="9"/>
                  <a:pt x="148" y="9"/>
                  <a:pt x="148" y="9"/>
                </a:cubicBezTo>
                <a:cubicBezTo>
                  <a:pt x="147" y="9"/>
                  <a:pt x="147" y="9"/>
                  <a:pt x="146" y="9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5" y="10"/>
                  <a:pt x="145" y="9"/>
                  <a:pt x="145" y="9"/>
                </a:cubicBezTo>
                <a:cubicBezTo>
                  <a:pt x="144" y="9"/>
                  <a:pt x="144" y="8"/>
                  <a:pt x="143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142" y="10"/>
                  <a:pt x="142" y="9"/>
                  <a:pt x="142" y="9"/>
                </a:cubicBezTo>
                <a:cubicBezTo>
                  <a:pt x="141" y="9"/>
                  <a:pt x="141" y="9"/>
                  <a:pt x="140" y="8"/>
                </a:cubicBezTo>
                <a:cubicBezTo>
                  <a:pt x="140" y="8"/>
                  <a:pt x="140" y="8"/>
                  <a:pt x="139" y="9"/>
                </a:cubicBezTo>
                <a:cubicBezTo>
                  <a:pt x="139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10"/>
                  <a:pt x="139" y="9"/>
                  <a:pt x="139" y="10"/>
                </a:cubicBezTo>
                <a:cubicBezTo>
                  <a:pt x="139" y="10"/>
                  <a:pt x="138" y="10"/>
                  <a:pt x="138" y="10"/>
                </a:cubicBezTo>
                <a:cubicBezTo>
                  <a:pt x="137" y="10"/>
                  <a:pt x="137" y="10"/>
                  <a:pt x="137" y="10"/>
                </a:cubicBezTo>
                <a:cubicBezTo>
                  <a:pt x="136" y="10"/>
                  <a:pt x="136" y="11"/>
                  <a:pt x="135" y="11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34" y="10"/>
                  <a:pt x="134" y="10"/>
                  <a:pt x="135" y="10"/>
                </a:cubicBezTo>
                <a:cubicBezTo>
                  <a:pt x="135" y="9"/>
                  <a:pt x="136" y="9"/>
                  <a:pt x="136" y="9"/>
                </a:cubicBezTo>
                <a:cubicBezTo>
                  <a:pt x="136" y="9"/>
                  <a:pt x="136" y="9"/>
                  <a:pt x="137" y="8"/>
                </a:cubicBezTo>
                <a:cubicBezTo>
                  <a:pt x="137" y="8"/>
                  <a:pt x="137" y="8"/>
                  <a:pt x="138" y="8"/>
                </a:cubicBezTo>
                <a:cubicBezTo>
                  <a:pt x="138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0" y="7"/>
                  <a:pt x="140" y="6"/>
                  <a:pt x="140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5"/>
                  <a:pt x="140" y="5"/>
                  <a:pt x="140" y="5"/>
                </a:cubicBezTo>
                <a:cubicBezTo>
                  <a:pt x="140" y="5"/>
                  <a:pt x="140" y="4"/>
                  <a:pt x="140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7" y="4"/>
                  <a:pt x="136" y="3"/>
                </a:cubicBezTo>
                <a:cubicBezTo>
                  <a:pt x="136" y="3"/>
                  <a:pt x="136" y="3"/>
                  <a:pt x="135" y="3"/>
                </a:cubicBezTo>
                <a:cubicBezTo>
                  <a:pt x="135" y="3"/>
                  <a:pt x="134" y="3"/>
                  <a:pt x="13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2" y="2"/>
                  <a:pt x="132" y="2"/>
                  <a:pt x="131" y="2"/>
                </a:cubicBezTo>
                <a:cubicBezTo>
                  <a:pt x="131" y="2"/>
                  <a:pt x="130" y="3"/>
                  <a:pt x="130" y="3"/>
                </a:cubicBezTo>
                <a:cubicBezTo>
                  <a:pt x="129" y="3"/>
                  <a:pt x="129" y="3"/>
                  <a:pt x="128" y="3"/>
                </a:cubicBezTo>
                <a:cubicBezTo>
                  <a:pt x="127" y="3"/>
                  <a:pt x="126" y="4"/>
                  <a:pt x="126" y="3"/>
                </a:cubicBezTo>
                <a:cubicBezTo>
                  <a:pt x="126" y="3"/>
                  <a:pt x="126" y="2"/>
                  <a:pt x="126" y="2"/>
                </a:cubicBezTo>
                <a:cubicBezTo>
                  <a:pt x="126" y="1"/>
                  <a:pt x="125" y="2"/>
                  <a:pt x="125" y="2"/>
                </a:cubicBezTo>
                <a:cubicBezTo>
                  <a:pt x="124" y="2"/>
                  <a:pt x="124" y="2"/>
                  <a:pt x="123" y="2"/>
                </a:cubicBezTo>
                <a:cubicBezTo>
                  <a:pt x="123" y="2"/>
                  <a:pt x="123" y="2"/>
                  <a:pt x="123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1" y="1"/>
                  <a:pt x="122" y="1"/>
                  <a:pt x="121" y="1"/>
                </a:cubicBezTo>
                <a:cubicBezTo>
                  <a:pt x="121" y="0"/>
                  <a:pt x="120" y="1"/>
                  <a:pt x="120" y="1"/>
                </a:cubicBezTo>
                <a:cubicBezTo>
                  <a:pt x="119" y="1"/>
                  <a:pt x="119" y="1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17" y="0"/>
                  <a:pt x="116" y="0"/>
                  <a:pt x="116" y="1"/>
                </a:cubicBezTo>
                <a:cubicBezTo>
                  <a:pt x="116" y="1"/>
                  <a:pt x="115" y="1"/>
                  <a:pt x="115" y="1"/>
                </a:cubicBezTo>
                <a:cubicBezTo>
                  <a:pt x="115" y="2"/>
                  <a:pt x="116" y="2"/>
                  <a:pt x="116" y="2"/>
                </a:cubicBezTo>
                <a:cubicBezTo>
                  <a:pt x="116" y="3"/>
                  <a:pt x="116" y="3"/>
                  <a:pt x="116" y="3"/>
                </a:cubicBezTo>
                <a:cubicBezTo>
                  <a:pt x="115" y="3"/>
                  <a:pt x="115" y="3"/>
                  <a:pt x="115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3"/>
                  <a:pt x="114" y="3"/>
                  <a:pt x="113" y="4"/>
                </a:cubicBezTo>
                <a:cubicBezTo>
                  <a:pt x="113" y="4"/>
                  <a:pt x="113" y="4"/>
                  <a:pt x="112" y="4"/>
                </a:cubicBezTo>
                <a:cubicBezTo>
                  <a:pt x="111" y="4"/>
                  <a:pt x="111" y="4"/>
                  <a:pt x="111" y="4"/>
                </a:cubicBezTo>
                <a:cubicBezTo>
                  <a:pt x="110" y="4"/>
                  <a:pt x="110" y="4"/>
                  <a:pt x="109" y="4"/>
                </a:cubicBezTo>
                <a:cubicBezTo>
                  <a:pt x="108" y="4"/>
                  <a:pt x="108" y="4"/>
                  <a:pt x="107" y="4"/>
                </a:cubicBezTo>
                <a:cubicBezTo>
                  <a:pt x="107" y="3"/>
                  <a:pt x="106" y="4"/>
                  <a:pt x="106" y="4"/>
                </a:cubicBezTo>
                <a:cubicBezTo>
                  <a:pt x="105" y="4"/>
                  <a:pt x="105" y="3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4"/>
                  <a:pt x="104" y="4"/>
                  <a:pt x="103" y="5"/>
                </a:cubicBezTo>
                <a:cubicBezTo>
                  <a:pt x="103" y="5"/>
                  <a:pt x="102" y="4"/>
                  <a:pt x="101" y="4"/>
                </a:cubicBezTo>
                <a:cubicBezTo>
                  <a:pt x="101" y="5"/>
                  <a:pt x="100" y="5"/>
                  <a:pt x="100" y="5"/>
                </a:cubicBezTo>
                <a:cubicBezTo>
                  <a:pt x="99" y="5"/>
                  <a:pt x="99" y="5"/>
                  <a:pt x="98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7" y="6"/>
                  <a:pt x="97" y="6"/>
                  <a:pt x="96" y="6"/>
                </a:cubicBezTo>
                <a:cubicBezTo>
                  <a:pt x="96" y="6"/>
                  <a:pt x="95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7"/>
                  <a:pt x="96" y="7"/>
                  <a:pt x="96" y="7"/>
                </a:cubicBezTo>
                <a:cubicBezTo>
                  <a:pt x="96" y="7"/>
                  <a:pt x="97" y="7"/>
                  <a:pt x="97" y="7"/>
                </a:cubicBezTo>
                <a:cubicBezTo>
                  <a:pt x="97" y="7"/>
                  <a:pt x="97" y="8"/>
                  <a:pt x="98" y="8"/>
                </a:cubicBezTo>
                <a:cubicBezTo>
                  <a:pt x="98" y="8"/>
                  <a:pt x="98" y="8"/>
                  <a:pt x="99" y="8"/>
                </a:cubicBezTo>
                <a:cubicBezTo>
                  <a:pt x="99" y="8"/>
                  <a:pt x="99" y="8"/>
                  <a:pt x="99" y="9"/>
                </a:cubicBezTo>
                <a:cubicBezTo>
                  <a:pt x="99" y="9"/>
                  <a:pt x="98" y="9"/>
                  <a:pt x="98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2" y="9"/>
                  <a:pt x="92" y="9"/>
                  <a:pt x="91" y="9"/>
                </a:cubicBezTo>
                <a:cubicBezTo>
                  <a:pt x="90" y="9"/>
                  <a:pt x="90" y="9"/>
                  <a:pt x="89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88" y="9"/>
                  <a:pt x="88" y="10"/>
                  <a:pt x="89" y="10"/>
                </a:cubicBezTo>
                <a:cubicBezTo>
                  <a:pt x="89" y="11"/>
                  <a:pt x="89" y="10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90" y="12"/>
                  <a:pt x="91" y="12"/>
                  <a:pt x="91" y="12"/>
                </a:cubicBezTo>
                <a:cubicBezTo>
                  <a:pt x="91" y="12"/>
                  <a:pt x="92" y="12"/>
                  <a:pt x="92" y="12"/>
                </a:cubicBezTo>
                <a:cubicBezTo>
                  <a:pt x="92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4" y="12"/>
                </a:cubicBezTo>
                <a:cubicBezTo>
                  <a:pt x="94" y="13"/>
                  <a:pt x="94" y="12"/>
                  <a:pt x="95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3"/>
                  <a:pt x="97" y="13"/>
                  <a:pt x="97" y="13"/>
                </a:cubicBezTo>
                <a:cubicBezTo>
                  <a:pt x="96" y="14"/>
                  <a:pt x="96" y="13"/>
                  <a:pt x="95" y="14"/>
                </a:cubicBezTo>
                <a:cubicBezTo>
                  <a:pt x="95" y="14"/>
                  <a:pt x="94" y="13"/>
                  <a:pt x="94" y="14"/>
                </a:cubicBezTo>
                <a:cubicBezTo>
                  <a:pt x="94" y="14"/>
                  <a:pt x="93" y="14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13"/>
                  <a:pt x="89" y="13"/>
                  <a:pt x="89" y="13"/>
                </a:cubicBezTo>
                <a:cubicBezTo>
                  <a:pt x="88" y="13"/>
                  <a:pt x="88" y="13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3"/>
                  <a:pt x="87" y="13"/>
                  <a:pt x="86" y="13"/>
                </a:cubicBezTo>
                <a:cubicBezTo>
                  <a:pt x="86" y="14"/>
                  <a:pt x="86" y="13"/>
                  <a:pt x="85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83" y="13"/>
                  <a:pt x="84" y="13"/>
                  <a:pt x="84" y="14"/>
                </a:cubicBezTo>
                <a:cubicBezTo>
                  <a:pt x="84" y="14"/>
                  <a:pt x="84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6" y="14"/>
                  <a:pt x="86" y="14"/>
                  <a:pt x="86" y="14"/>
                </a:cubicBezTo>
                <a:cubicBezTo>
                  <a:pt x="87" y="14"/>
                  <a:pt x="87" y="14"/>
                  <a:pt x="88" y="14"/>
                </a:cubicBezTo>
                <a:cubicBezTo>
                  <a:pt x="88" y="14"/>
                  <a:pt x="88" y="14"/>
                  <a:pt x="88" y="15"/>
                </a:cubicBezTo>
                <a:cubicBezTo>
                  <a:pt x="88" y="15"/>
                  <a:pt x="89" y="15"/>
                  <a:pt x="89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16"/>
                  <a:pt x="89" y="15"/>
                  <a:pt x="88" y="15"/>
                </a:cubicBezTo>
                <a:cubicBezTo>
                  <a:pt x="88" y="15"/>
                  <a:pt x="88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6" y="15"/>
                  <a:pt x="86" y="15"/>
                </a:cubicBezTo>
                <a:cubicBezTo>
                  <a:pt x="86" y="15"/>
                  <a:pt x="85" y="15"/>
                  <a:pt x="85" y="15"/>
                </a:cubicBezTo>
                <a:cubicBezTo>
                  <a:pt x="84" y="15"/>
                  <a:pt x="84" y="15"/>
                  <a:pt x="84" y="15"/>
                </a:cubicBezTo>
                <a:cubicBezTo>
                  <a:pt x="83" y="15"/>
                  <a:pt x="83" y="15"/>
                  <a:pt x="83" y="14"/>
                </a:cubicBezTo>
                <a:cubicBezTo>
                  <a:pt x="82" y="14"/>
                  <a:pt x="82" y="14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13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1"/>
                  <a:pt x="81" y="11"/>
                  <a:pt x="80" y="11"/>
                </a:cubicBezTo>
                <a:cubicBezTo>
                  <a:pt x="80" y="11"/>
                  <a:pt x="79" y="11"/>
                  <a:pt x="79" y="11"/>
                </a:cubicBezTo>
                <a:cubicBezTo>
                  <a:pt x="79" y="11"/>
                  <a:pt x="79" y="11"/>
                  <a:pt x="80" y="11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80" y="13"/>
                  <a:pt x="80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3"/>
                  <a:pt x="79" y="14"/>
                  <a:pt x="79" y="14"/>
                </a:cubicBezTo>
                <a:cubicBezTo>
                  <a:pt x="79" y="14"/>
                  <a:pt x="79" y="14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1" y="15"/>
                  <a:pt x="81" y="15"/>
                  <a:pt x="81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2" y="17"/>
                  <a:pt x="82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8"/>
                  <a:pt x="83" y="19"/>
                </a:cubicBezTo>
                <a:cubicBezTo>
                  <a:pt x="83" y="19"/>
                  <a:pt x="83" y="19"/>
                  <a:pt x="83" y="20"/>
                </a:cubicBezTo>
                <a:cubicBezTo>
                  <a:pt x="84" y="20"/>
                  <a:pt x="84" y="20"/>
                  <a:pt x="85" y="20"/>
                </a:cubicBezTo>
                <a:cubicBezTo>
                  <a:pt x="85" y="20"/>
                  <a:pt x="85" y="20"/>
                  <a:pt x="86" y="20"/>
                </a:cubicBezTo>
                <a:cubicBezTo>
                  <a:pt x="86" y="20"/>
                  <a:pt x="86" y="20"/>
                  <a:pt x="87" y="20"/>
                </a:cubicBezTo>
                <a:cubicBezTo>
                  <a:pt x="87" y="20"/>
                  <a:pt x="87" y="19"/>
                  <a:pt x="87" y="19"/>
                </a:cubicBezTo>
                <a:cubicBezTo>
                  <a:pt x="88" y="19"/>
                  <a:pt x="88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0"/>
                  <a:pt x="91" y="20"/>
                  <a:pt x="91" y="21"/>
                </a:cubicBezTo>
                <a:cubicBezTo>
                  <a:pt x="91" y="21"/>
                  <a:pt x="92" y="21"/>
                  <a:pt x="92" y="21"/>
                </a:cubicBezTo>
                <a:cubicBezTo>
                  <a:pt x="93" y="22"/>
                  <a:pt x="92" y="22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4" y="23"/>
                  <a:pt x="94" y="23"/>
                  <a:pt x="94" y="24"/>
                </a:cubicBezTo>
                <a:cubicBezTo>
                  <a:pt x="94" y="24"/>
                  <a:pt x="94" y="24"/>
                  <a:pt x="93" y="24"/>
                </a:cubicBezTo>
                <a:cubicBezTo>
                  <a:pt x="93" y="24"/>
                  <a:pt x="93" y="24"/>
                  <a:pt x="92" y="24"/>
                </a:cubicBezTo>
                <a:cubicBezTo>
                  <a:pt x="92" y="24"/>
                  <a:pt x="92" y="23"/>
                  <a:pt x="92" y="23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0" y="21"/>
                </a:cubicBezTo>
                <a:cubicBezTo>
                  <a:pt x="90" y="21"/>
                  <a:pt x="90" y="21"/>
                  <a:pt x="89" y="21"/>
                </a:cubicBezTo>
                <a:cubicBezTo>
                  <a:pt x="89" y="21"/>
                  <a:pt x="89" y="21"/>
                  <a:pt x="88" y="21"/>
                </a:cubicBezTo>
                <a:cubicBezTo>
                  <a:pt x="88" y="20"/>
                  <a:pt x="88" y="21"/>
                  <a:pt x="87" y="21"/>
                </a:cubicBezTo>
                <a:cubicBezTo>
                  <a:pt x="87" y="21"/>
                  <a:pt x="87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5" y="21"/>
                  <a:pt x="85" y="21"/>
                  <a:pt x="85" y="22"/>
                </a:cubicBezTo>
                <a:cubicBezTo>
                  <a:pt x="85" y="22"/>
                  <a:pt x="86" y="22"/>
                  <a:pt x="86" y="22"/>
                </a:cubicBezTo>
                <a:cubicBezTo>
                  <a:pt x="87" y="23"/>
                  <a:pt x="86" y="23"/>
                  <a:pt x="86" y="23"/>
                </a:cubicBezTo>
                <a:cubicBezTo>
                  <a:pt x="86" y="24"/>
                  <a:pt x="86" y="24"/>
                  <a:pt x="87" y="24"/>
                </a:cubicBezTo>
                <a:cubicBezTo>
                  <a:pt x="87" y="24"/>
                  <a:pt x="87" y="25"/>
                  <a:pt x="86" y="25"/>
                </a:cubicBezTo>
                <a:cubicBezTo>
                  <a:pt x="86" y="25"/>
                  <a:pt x="86" y="25"/>
                  <a:pt x="86" y="26"/>
                </a:cubicBezTo>
                <a:cubicBezTo>
                  <a:pt x="86" y="26"/>
                  <a:pt x="85" y="26"/>
                  <a:pt x="85" y="26"/>
                </a:cubicBezTo>
                <a:cubicBezTo>
                  <a:pt x="85" y="26"/>
                  <a:pt x="85" y="27"/>
                  <a:pt x="84" y="27"/>
                </a:cubicBezTo>
                <a:cubicBezTo>
                  <a:pt x="84" y="27"/>
                  <a:pt x="83" y="27"/>
                  <a:pt x="83" y="27"/>
                </a:cubicBezTo>
                <a:cubicBezTo>
                  <a:pt x="82" y="27"/>
                  <a:pt x="82" y="27"/>
                  <a:pt x="81" y="27"/>
                </a:cubicBezTo>
                <a:cubicBezTo>
                  <a:pt x="80" y="26"/>
                  <a:pt x="80" y="27"/>
                  <a:pt x="79" y="26"/>
                </a:cubicBezTo>
                <a:cubicBezTo>
                  <a:pt x="79" y="26"/>
                  <a:pt x="79" y="26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7" y="25"/>
                  <a:pt x="78" y="25"/>
                  <a:pt x="79" y="25"/>
                </a:cubicBezTo>
                <a:cubicBezTo>
                  <a:pt x="79" y="25"/>
                  <a:pt x="79" y="26"/>
                  <a:pt x="79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2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4" y="23"/>
                  <a:pt x="84" y="22"/>
                </a:cubicBezTo>
                <a:cubicBezTo>
                  <a:pt x="83" y="22"/>
                  <a:pt x="84" y="21"/>
                  <a:pt x="84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2" y="21"/>
                  <a:pt x="82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0" y="18"/>
                </a:cubicBezTo>
                <a:cubicBezTo>
                  <a:pt x="80" y="18"/>
                  <a:pt x="80" y="18"/>
                  <a:pt x="80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5"/>
                  <a:pt x="78" y="15"/>
                  <a:pt x="78" y="15"/>
                </a:cubicBezTo>
                <a:cubicBezTo>
                  <a:pt x="78" y="15"/>
                  <a:pt x="78" y="1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4"/>
                  <a:pt x="77" y="14"/>
                  <a:pt x="77" y="13"/>
                </a:cubicBezTo>
                <a:cubicBezTo>
                  <a:pt x="77" y="13"/>
                  <a:pt x="77" y="13"/>
                  <a:pt x="77" y="12"/>
                </a:cubicBezTo>
                <a:cubicBezTo>
                  <a:pt x="76" y="12"/>
                  <a:pt x="76" y="12"/>
                  <a:pt x="76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4" y="11"/>
                  <a:pt x="74" y="11"/>
                  <a:pt x="73" y="11"/>
                </a:cubicBezTo>
                <a:cubicBezTo>
                  <a:pt x="73" y="11"/>
                  <a:pt x="73" y="11"/>
                  <a:pt x="72" y="11"/>
                </a:cubicBezTo>
                <a:cubicBezTo>
                  <a:pt x="72" y="11"/>
                  <a:pt x="72" y="11"/>
                  <a:pt x="71" y="11"/>
                </a:cubicBezTo>
                <a:cubicBezTo>
                  <a:pt x="71" y="11"/>
                  <a:pt x="70" y="11"/>
                  <a:pt x="70" y="11"/>
                </a:cubicBezTo>
                <a:cubicBezTo>
                  <a:pt x="70" y="11"/>
                  <a:pt x="69" y="11"/>
                  <a:pt x="69" y="11"/>
                </a:cubicBezTo>
                <a:cubicBezTo>
                  <a:pt x="69" y="12"/>
                  <a:pt x="70" y="12"/>
                  <a:pt x="70" y="13"/>
                </a:cubicBezTo>
                <a:cubicBezTo>
                  <a:pt x="70" y="13"/>
                  <a:pt x="70" y="13"/>
                  <a:pt x="69" y="14"/>
                </a:cubicBezTo>
                <a:cubicBezTo>
                  <a:pt x="69" y="14"/>
                  <a:pt x="69" y="14"/>
                  <a:pt x="68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7" y="15"/>
                  <a:pt x="68" y="15"/>
                  <a:pt x="68" y="15"/>
                </a:cubicBezTo>
                <a:cubicBezTo>
                  <a:pt x="68" y="16"/>
                  <a:pt x="69" y="15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70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3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5" y="20"/>
                  <a:pt x="75" y="21"/>
                </a:cubicBezTo>
                <a:cubicBezTo>
                  <a:pt x="75" y="21"/>
                  <a:pt x="75" y="21"/>
                  <a:pt x="75" y="22"/>
                </a:cubicBezTo>
                <a:cubicBezTo>
                  <a:pt x="75" y="22"/>
                  <a:pt x="74" y="22"/>
                  <a:pt x="74" y="22"/>
                </a:cubicBezTo>
                <a:cubicBezTo>
                  <a:pt x="74" y="22"/>
                  <a:pt x="74" y="21"/>
                  <a:pt x="73" y="21"/>
                </a:cubicBezTo>
                <a:cubicBezTo>
                  <a:pt x="73" y="21"/>
                  <a:pt x="72" y="21"/>
                  <a:pt x="72" y="21"/>
                </a:cubicBezTo>
                <a:cubicBezTo>
                  <a:pt x="71" y="21"/>
                  <a:pt x="71" y="21"/>
                  <a:pt x="70" y="21"/>
                </a:cubicBezTo>
                <a:cubicBezTo>
                  <a:pt x="69" y="20"/>
                  <a:pt x="69" y="20"/>
                  <a:pt x="68" y="20"/>
                </a:cubicBezTo>
                <a:cubicBezTo>
                  <a:pt x="68" y="20"/>
                  <a:pt x="68" y="20"/>
                  <a:pt x="67" y="20"/>
                </a:cubicBezTo>
                <a:cubicBezTo>
                  <a:pt x="66" y="19"/>
                  <a:pt x="66" y="19"/>
                  <a:pt x="66" y="19"/>
                </a:cubicBezTo>
                <a:cubicBezTo>
                  <a:pt x="65" y="19"/>
                  <a:pt x="65" y="19"/>
                  <a:pt x="64" y="19"/>
                </a:cubicBezTo>
                <a:cubicBezTo>
                  <a:pt x="63" y="19"/>
                  <a:pt x="63" y="18"/>
                  <a:pt x="62" y="18"/>
                </a:cubicBezTo>
                <a:cubicBezTo>
                  <a:pt x="62" y="18"/>
                  <a:pt x="61" y="18"/>
                  <a:pt x="61" y="18"/>
                </a:cubicBezTo>
                <a:cubicBezTo>
                  <a:pt x="60" y="18"/>
                  <a:pt x="60" y="18"/>
                  <a:pt x="59" y="18"/>
                </a:cubicBezTo>
                <a:cubicBezTo>
                  <a:pt x="59" y="18"/>
                  <a:pt x="58" y="18"/>
                  <a:pt x="58" y="18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0"/>
                  <a:pt x="59" y="19"/>
                  <a:pt x="59" y="20"/>
                </a:cubicBezTo>
                <a:cubicBezTo>
                  <a:pt x="60" y="20"/>
                  <a:pt x="60" y="20"/>
                  <a:pt x="60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8" y="21"/>
                  <a:pt x="57" y="21"/>
                </a:cubicBezTo>
                <a:cubicBezTo>
                  <a:pt x="57" y="21"/>
                  <a:pt x="57" y="20"/>
                  <a:pt x="56" y="20"/>
                </a:cubicBezTo>
                <a:cubicBezTo>
                  <a:pt x="56" y="20"/>
                  <a:pt x="56" y="20"/>
                  <a:pt x="56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49" y="22"/>
                  <a:pt x="49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7" y="21"/>
                  <a:pt x="48" y="21"/>
                  <a:pt x="47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46" y="20"/>
                  <a:pt x="46" y="21"/>
                  <a:pt x="45" y="21"/>
                </a:cubicBezTo>
                <a:cubicBezTo>
                  <a:pt x="45" y="21"/>
                  <a:pt x="44" y="21"/>
                  <a:pt x="44" y="21"/>
                </a:cubicBezTo>
                <a:cubicBezTo>
                  <a:pt x="44" y="21"/>
                  <a:pt x="43" y="21"/>
                  <a:pt x="43" y="21"/>
                </a:cubicBezTo>
                <a:cubicBezTo>
                  <a:pt x="43" y="22"/>
                  <a:pt x="42" y="22"/>
                  <a:pt x="42" y="22"/>
                </a:cubicBezTo>
                <a:cubicBezTo>
                  <a:pt x="41" y="22"/>
                  <a:pt x="41" y="22"/>
                  <a:pt x="40" y="22"/>
                </a:cubicBezTo>
                <a:cubicBezTo>
                  <a:pt x="40" y="23"/>
                  <a:pt x="40" y="23"/>
                  <a:pt x="39" y="23"/>
                </a:cubicBezTo>
                <a:cubicBezTo>
                  <a:pt x="39" y="23"/>
                  <a:pt x="38" y="23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5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4" y="23"/>
                  <a:pt x="34" y="24"/>
                  <a:pt x="35" y="23"/>
                </a:cubicBezTo>
                <a:cubicBezTo>
                  <a:pt x="35" y="23"/>
                  <a:pt x="35" y="23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1"/>
                  <a:pt x="33" y="21"/>
                  <a:pt x="32" y="21"/>
                </a:cubicBezTo>
                <a:cubicBezTo>
                  <a:pt x="32" y="21"/>
                  <a:pt x="32" y="21"/>
                  <a:pt x="31" y="21"/>
                </a:cubicBezTo>
                <a:cubicBezTo>
                  <a:pt x="30" y="21"/>
                  <a:pt x="30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8" y="21"/>
                  <a:pt x="29" y="21"/>
                  <a:pt x="29" y="22"/>
                </a:cubicBezTo>
                <a:cubicBezTo>
                  <a:pt x="29" y="22"/>
                  <a:pt x="30" y="22"/>
                  <a:pt x="30" y="22"/>
                </a:cubicBezTo>
                <a:cubicBezTo>
                  <a:pt x="30" y="22"/>
                  <a:pt x="30" y="23"/>
                  <a:pt x="30" y="23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5"/>
                  <a:pt x="30" y="25"/>
                  <a:pt x="31" y="25"/>
                </a:cubicBezTo>
                <a:cubicBezTo>
                  <a:pt x="31" y="25"/>
                  <a:pt x="32" y="25"/>
                  <a:pt x="32" y="25"/>
                </a:cubicBezTo>
                <a:cubicBezTo>
                  <a:pt x="32" y="26"/>
                  <a:pt x="31" y="26"/>
                  <a:pt x="31" y="26"/>
                </a:cubicBezTo>
                <a:cubicBezTo>
                  <a:pt x="31" y="27"/>
                  <a:pt x="32" y="27"/>
                  <a:pt x="32" y="27"/>
                </a:cubicBezTo>
                <a:cubicBezTo>
                  <a:pt x="31" y="28"/>
                  <a:pt x="31" y="27"/>
                  <a:pt x="30" y="27"/>
                </a:cubicBezTo>
                <a:cubicBezTo>
                  <a:pt x="30" y="27"/>
                  <a:pt x="30" y="27"/>
                  <a:pt x="29" y="27"/>
                </a:cubicBezTo>
                <a:cubicBezTo>
                  <a:pt x="29" y="27"/>
                  <a:pt x="28" y="27"/>
                  <a:pt x="28" y="26"/>
                </a:cubicBezTo>
                <a:cubicBezTo>
                  <a:pt x="27" y="26"/>
                  <a:pt x="27" y="27"/>
                  <a:pt x="26" y="26"/>
                </a:cubicBezTo>
                <a:cubicBezTo>
                  <a:pt x="26" y="26"/>
                  <a:pt x="26" y="26"/>
                  <a:pt x="26" y="25"/>
                </a:cubicBezTo>
                <a:cubicBezTo>
                  <a:pt x="26" y="25"/>
                  <a:pt x="25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3" y="23"/>
                  <a:pt x="23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2" y="22"/>
                  <a:pt x="21" y="22"/>
                  <a:pt x="21" y="22"/>
                </a:cubicBezTo>
                <a:cubicBezTo>
                  <a:pt x="21" y="22"/>
                  <a:pt x="20" y="22"/>
                  <a:pt x="2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7" y="21"/>
                  <a:pt x="17" y="20"/>
                </a:cubicBezTo>
                <a:cubicBezTo>
                  <a:pt x="16" y="20"/>
                  <a:pt x="16" y="20"/>
                  <a:pt x="15" y="20"/>
                </a:cubicBezTo>
                <a:cubicBezTo>
                  <a:pt x="15" y="20"/>
                  <a:pt x="14" y="20"/>
                  <a:pt x="14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19"/>
                  <a:pt x="12" y="20"/>
                  <a:pt x="12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20"/>
                  <a:pt x="9" y="20"/>
                  <a:pt x="9" y="19"/>
                </a:cubicBezTo>
                <a:cubicBezTo>
                  <a:pt x="8" y="19"/>
                  <a:pt x="8" y="19"/>
                  <a:pt x="8" y="18"/>
                </a:cubicBezTo>
                <a:cubicBezTo>
                  <a:pt x="8" y="18"/>
                  <a:pt x="8" y="18"/>
                  <a:pt x="7" y="18"/>
                </a:cubicBezTo>
                <a:cubicBezTo>
                  <a:pt x="7" y="18"/>
                  <a:pt x="7" y="18"/>
                  <a:pt x="6" y="18"/>
                </a:cubicBezTo>
                <a:cubicBezTo>
                  <a:pt x="6" y="18"/>
                  <a:pt x="6" y="18"/>
                  <a:pt x="5" y="18"/>
                </a:cubicBezTo>
                <a:cubicBezTo>
                  <a:pt x="5" y="18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3" y="19"/>
                  <a:pt x="3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2" y="20"/>
                  <a:pt x="1" y="20"/>
                </a:cubicBezTo>
                <a:cubicBezTo>
                  <a:pt x="1" y="21"/>
                  <a:pt x="1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3"/>
                  <a:pt x="2" y="22"/>
                  <a:pt x="2" y="22"/>
                </a:cubicBezTo>
                <a:cubicBezTo>
                  <a:pt x="2" y="23"/>
                  <a:pt x="3" y="23"/>
                  <a:pt x="3" y="23"/>
                </a:cubicBezTo>
                <a:cubicBezTo>
                  <a:pt x="3" y="23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5"/>
                  <a:pt x="2" y="25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7"/>
                  <a:pt x="3" y="27"/>
                </a:cubicBezTo>
                <a:cubicBezTo>
                  <a:pt x="3" y="28"/>
                  <a:pt x="3" y="28"/>
                  <a:pt x="3" y="29"/>
                </a:cubicBezTo>
                <a:cubicBezTo>
                  <a:pt x="3" y="29"/>
                  <a:pt x="4" y="29"/>
                  <a:pt x="4" y="29"/>
                </a:cubicBezTo>
                <a:cubicBezTo>
                  <a:pt x="4" y="30"/>
                  <a:pt x="4" y="30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5" y="32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4"/>
                  <a:pt x="6" y="34"/>
                  <a:pt x="7" y="34"/>
                </a:cubicBezTo>
                <a:cubicBezTo>
                  <a:pt x="7" y="34"/>
                  <a:pt x="7" y="34"/>
                  <a:pt x="8" y="34"/>
                </a:cubicBezTo>
                <a:cubicBezTo>
                  <a:pt x="8" y="34"/>
                  <a:pt x="8" y="35"/>
                  <a:pt x="8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6"/>
                </a:cubicBezTo>
                <a:cubicBezTo>
                  <a:pt x="9" y="36"/>
                  <a:pt x="9" y="36"/>
                  <a:pt x="9" y="37"/>
                </a:cubicBezTo>
                <a:cubicBezTo>
                  <a:pt x="9" y="37"/>
                  <a:pt x="8" y="37"/>
                  <a:pt x="8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6" y="39"/>
                </a:cubicBezTo>
                <a:cubicBezTo>
                  <a:pt x="6" y="39"/>
                  <a:pt x="6" y="40"/>
                  <a:pt x="5" y="40"/>
                </a:cubicBezTo>
                <a:cubicBezTo>
                  <a:pt x="5" y="40"/>
                  <a:pt x="5" y="40"/>
                  <a:pt x="4" y="40"/>
                </a:cubicBezTo>
                <a:cubicBezTo>
                  <a:pt x="4" y="40"/>
                  <a:pt x="4" y="40"/>
                  <a:pt x="4" y="41"/>
                </a:cubicBezTo>
                <a:cubicBezTo>
                  <a:pt x="4" y="41"/>
                  <a:pt x="4" y="41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2"/>
                </a:cubicBezTo>
                <a:cubicBezTo>
                  <a:pt x="5" y="42"/>
                  <a:pt x="5" y="42"/>
                  <a:pt x="6" y="42"/>
                </a:cubicBezTo>
                <a:cubicBezTo>
                  <a:pt x="6" y="42"/>
                  <a:pt x="6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8" y="43"/>
                  <a:pt x="8" y="43"/>
                </a:cubicBezTo>
                <a:cubicBezTo>
                  <a:pt x="7" y="43"/>
                  <a:pt x="7" y="43"/>
                  <a:pt x="6" y="43"/>
                </a:cubicBezTo>
                <a:cubicBezTo>
                  <a:pt x="6" y="43"/>
                  <a:pt x="6" y="43"/>
                  <a:pt x="5" y="44"/>
                </a:cubicBezTo>
                <a:cubicBezTo>
                  <a:pt x="5" y="44"/>
                  <a:pt x="5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4" y="49"/>
                  <a:pt x="3" y="49"/>
                </a:cubicBezTo>
                <a:cubicBezTo>
                  <a:pt x="3" y="49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1"/>
                  <a:pt x="2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5"/>
                  <a:pt x="4" y="55"/>
                </a:cubicBezTo>
                <a:cubicBezTo>
                  <a:pt x="4" y="56"/>
                  <a:pt x="4" y="55"/>
                  <a:pt x="4" y="55"/>
                </a:cubicBezTo>
                <a:cubicBezTo>
                  <a:pt x="5" y="55"/>
                  <a:pt x="5" y="55"/>
                  <a:pt x="6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8"/>
                  <a:pt x="9" y="57"/>
                  <a:pt x="9" y="58"/>
                </a:cubicBezTo>
                <a:cubicBezTo>
                  <a:pt x="9" y="58"/>
                  <a:pt x="9" y="58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60"/>
                  <a:pt x="9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61"/>
                  <a:pt x="11" y="61"/>
                  <a:pt x="11" y="62"/>
                </a:cubicBezTo>
                <a:cubicBezTo>
                  <a:pt x="11" y="62"/>
                  <a:pt x="12" y="62"/>
                  <a:pt x="12" y="63"/>
                </a:cubicBezTo>
                <a:cubicBezTo>
                  <a:pt x="12" y="63"/>
                  <a:pt x="11" y="63"/>
                  <a:pt x="11" y="63"/>
                </a:cubicBezTo>
                <a:cubicBezTo>
                  <a:pt x="11" y="63"/>
                  <a:pt x="11" y="63"/>
                  <a:pt x="10" y="63"/>
                </a:cubicBezTo>
                <a:cubicBezTo>
                  <a:pt x="10" y="63"/>
                  <a:pt x="11" y="63"/>
                  <a:pt x="10" y="64"/>
                </a:cubicBezTo>
                <a:cubicBezTo>
                  <a:pt x="10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0" y="66"/>
                  <a:pt x="11" y="66"/>
                </a:cubicBezTo>
                <a:cubicBezTo>
                  <a:pt x="11" y="66"/>
                  <a:pt x="11" y="66"/>
                  <a:pt x="12" y="66"/>
                </a:cubicBezTo>
                <a:cubicBezTo>
                  <a:pt x="12" y="66"/>
                  <a:pt x="12" y="65"/>
                  <a:pt x="13" y="65"/>
                </a:cubicBezTo>
                <a:cubicBezTo>
                  <a:pt x="13" y="65"/>
                  <a:pt x="13" y="65"/>
                  <a:pt x="14" y="65"/>
                </a:cubicBezTo>
                <a:cubicBezTo>
                  <a:pt x="15" y="65"/>
                  <a:pt x="15" y="65"/>
                  <a:pt x="16" y="65"/>
                </a:cubicBezTo>
                <a:cubicBezTo>
                  <a:pt x="16" y="65"/>
                  <a:pt x="16" y="65"/>
                  <a:pt x="16" y="66"/>
                </a:cubicBezTo>
                <a:cubicBezTo>
                  <a:pt x="17" y="66"/>
                  <a:pt x="16" y="67"/>
                  <a:pt x="17" y="67"/>
                </a:cubicBezTo>
                <a:cubicBezTo>
                  <a:pt x="17" y="68"/>
                  <a:pt x="17" y="68"/>
                  <a:pt x="17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0" y="69"/>
                  <a:pt x="20" y="70"/>
                  <a:pt x="21" y="70"/>
                </a:cubicBezTo>
                <a:cubicBezTo>
                  <a:pt x="21" y="70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2"/>
                  <a:pt x="22" y="72"/>
                  <a:pt x="22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4" y="72"/>
                  <a:pt x="25" y="72"/>
                  <a:pt x="25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27" y="71"/>
                  <a:pt x="27" y="71"/>
                  <a:pt x="27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9" y="71"/>
                  <a:pt x="29" y="71"/>
                  <a:pt x="29" y="72"/>
                </a:cubicBezTo>
                <a:cubicBezTo>
                  <a:pt x="30" y="72"/>
                  <a:pt x="29" y="73"/>
                  <a:pt x="30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2" y="73"/>
                  <a:pt x="32" y="72"/>
                  <a:pt x="33" y="72"/>
                </a:cubicBezTo>
                <a:cubicBezTo>
                  <a:pt x="33" y="72"/>
                  <a:pt x="34" y="72"/>
                  <a:pt x="34" y="72"/>
                </a:cubicBezTo>
                <a:cubicBezTo>
                  <a:pt x="34" y="73"/>
                  <a:pt x="35" y="73"/>
                  <a:pt x="35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4"/>
                  <a:pt x="37" y="74"/>
                  <a:pt x="36" y="75"/>
                </a:cubicBezTo>
                <a:cubicBezTo>
                  <a:pt x="36" y="75"/>
                  <a:pt x="35" y="75"/>
                  <a:pt x="35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7"/>
                  <a:pt x="35" y="77"/>
                  <a:pt x="34" y="77"/>
                </a:cubicBezTo>
                <a:cubicBezTo>
                  <a:pt x="34" y="78"/>
                  <a:pt x="33" y="78"/>
                  <a:pt x="33" y="78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1"/>
                  <a:pt x="33" y="81"/>
                  <a:pt x="32" y="82"/>
                </a:cubicBezTo>
                <a:cubicBezTo>
                  <a:pt x="32" y="82"/>
                  <a:pt x="33" y="82"/>
                  <a:pt x="32" y="82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3"/>
                  <a:pt x="31" y="83"/>
                  <a:pt x="31" y="83"/>
                </a:cubicBezTo>
                <a:cubicBezTo>
                  <a:pt x="31" y="83"/>
                  <a:pt x="31" y="84"/>
                  <a:pt x="31" y="84"/>
                </a:cubicBezTo>
                <a:cubicBezTo>
                  <a:pt x="31" y="84"/>
                  <a:pt x="32" y="84"/>
                  <a:pt x="32" y="84"/>
                </a:cubicBezTo>
                <a:cubicBezTo>
                  <a:pt x="32" y="85"/>
                  <a:pt x="32" y="85"/>
                  <a:pt x="33" y="85"/>
                </a:cubicBezTo>
                <a:cubicBezTo>
                  <a:pt x="33" y="85"/>
                  <a:pt x="33" y="85"/>
                  <a:pt x="34" y="85"/>
                </a:cubicBezTo>
                <a:cubicBezTo>
                  <a:pt x="34" y="85"/>
                  <a:pt x="34" y="85"/>
                  <a:pt x="34" y="86"/>
                </a:cubicBezTo>
                <a:cubicBezTo>
                  <a:pt x="35" y="86"/>
                  <a:pt x="35" y="86"/>
                  <a:pt x="36" y="86"/>
                </a:cubicBezTo>
                <a:cubicBezTo>
                  <a:pt x="36" y="86"/>
                  <a:pt x="36" y="87"/>
                  <a:pt x="3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88"/>
                  <a:pt x="37" y="88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8" y="89"/>
                  <a:pt x="38" y="89"/>
                  <a:pt x="39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9"/>
                  <a:pt x="39" y="89"/>
                  <a:pt x="40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40" y="89"/>
                  <a:pt x="40" y="89"/>
                  <a:pt x="41" y="89"/>
                </a:cubicBezTo>
                <a:cubicBezTo>
                  <a:pt x="41" y="89"/>
                  <a:pt x="41" y="89"/>
                  <a:pt x="42" y="89"/>
                </a:cubicBezTo>
                <a:cubicBezTo>
                  <a:pt x="42" y="89"/>
                  <a:pt x="43" y="89"/>
                  <a:pt x="44" y="89"/>
                </a:cubicBezTo>
                <a:cubicBezTo>
                  <a:pt x="44" y="89"/>
                  <a:pt x="44" y="90"/>
                  <a:pt x="45" y="90"/>
                </a:cubicBezTo>
                <a:cubicBezTo>
                  <a:pt x="45" y="91"/>
                  <a:pt x="45" y="91"/>
                  <a:pt x="46" y="92"/>
                </a:cubicBezTo>
                <a:cubicBezTo>
                  <a:pt x="47" y="92"/>
                  <a:pt x="47" y="91"/>
                  <a:pt x="48" y="91"/>
                </a:cubicBezTo>
                <a:cubicBezTo>
                  <a:pt x="49" y="91"/>
                  <a:pt x="50" y="92"/>
                  <a:pt x="51" y="93"/>
                </a:cubicBezTo>
                <a:cubicBezTo>
                  <a:pt x="51" y="93"/>
                  <a:pt x="51" y="93"/>
                  <a:pt x="51" y="93"/>
                </a:cubicBezTo>
                <a:cubicBezTo>
                  <a:pt x="52" y="94"/>
                  <a:pt x="52" y="94"/>
                  <a:pt x="53" y="94"/>
                </a:cubicBezTo>
                <a:cubicBezTo>
                  <a:pt x="54" y="94"/>
                  <a:pt x="54" y="94"/>
                  <a:pt x="55" y="94"/>
                </a:cubicBezTo>
                <a:cubicBezTo>
                  <a:pt x="55" y="94"/>
                  <a:pt x="56" y="94"/>
                  <a:pt x="56" y="94"/>
                </a:cubicBezTo>
                <a:cubicBezTo>
                  <a:pt x="57" y="94"/>
                  <a:pt x="57" y="94"/>
                  <a:pt x="57" y="94"/>
                </a:cubicBezTo>
                <a:cubicBezTo>
                  <a:pt x="58" y="94"/>
                  <a:pt x="58" y="94"/>
                  <a:pt x="59" y="94"/>
                </a:cubicBezTo>
                <a:cubicBezTo>
                  <a:pt x="59" y="95"/>
                  <a:pt x="60" y="95"/>
                  <a:pt x="60" y="94"/>
                </a:cubicBezTo>
                <a:cubicBezTo>
                  <a:pt x="60" y="94"/>
                  <a:pt x="60" y="94"/>
                  <a:pt x="61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3"/>
                  <a:pt x="60" y="93"/>
                  <a:pt x="59" y="93"/>
                </a:cubicBezTo>
                <a:cubicBezTo>
                  <a:pt x="59" y="92"/>
                  <a:pt x="59" y="92"/>
                  <a:pt x="58" y="91"/>
                </a:cubicBezTo>
                <a:cubicBezTo>
                  <a:pt x="58" y="91"/>
                  <a:pt x="57" y="91"/>
                  <a:pt x="57" y="90"/>
                </a:cubicBezTo>
                <a:cubicBezTo>
                  <a:pt x="56" y="89"/>
                  <a:pt x="57" y="89"/>
                  <a:pt x="56" y="88"/>
                </a:cubicBezTo>
                <a:cubicBezTo>
                  <a:pt x="56" y="88"/>
                  <a:pt x="56" y="87"/>
                  <a:pt x="56" y="87"/>
                </a:cubicBezTo>
                <a:cubicBezTo>
                  <a:pt x="55" y="87"/>
                  <a:pt x="55" y="86"/>
                  <a:pt x="55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5"/>
                  <a:pt x="54" y="85"/>
                </a:cubicBezTo>
                <a:cubicBezTo>
                  <a:pt x="54" y="84"/>
                  <a:pt x="55" y="84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2"/>
                  <a:pt x="56" y="82"/>
                  <a:pt x="56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57" y="80"/>
                  <a:pt x="56" y="80"/>
                  <a:pt x="56" y="79"/>
                </a:cubicBezTo>
                <a:cubicBezTo>
                  <a:pt x="56" y="78"/>
                  <a:pt x="57" y="78"/>
                  <a:pt x="56" y="78"/>
                </a:cubicBezTo>
                <a:cubicBezTo>
                  <a:pt x="56" y="77"/>
                  <a:pt x="56" y="77"/>
                  <a:pt x="56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4" y="75"/>
                  <a:pt x="54" y="75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4" y="72"/>
                  <a:pt x="54" y="72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6" y="72"/>
                  <a:pt x="56" y="73"/>
                  <a:pt x="56" y="73"/>
                </a:cubicBezTo>
                <a:cubicBezTo>
                  <a:pt x="56" y="73"/>
                  <a:pt x="57" y="72"/>
                  <a:pt x="57" y="72"/>
                </a:cubicBezTo>
                <a:cubicBezTo>
                  <a:pt x="58" y="72"/>
                  <a:pt x="58" y="71"/>
                  <a:pt x="5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70"/>
                  <a:pt x="58" y="70"/>
                  <a:pt x="59" y="69"/>
                </a:cubicBezTo>
                <a:cubicBezTo>
                  <a:pt x="59" y="69"/>
                  <a:pt x="59" y="69"/>
                  <a:pt x="60" y="68"/>
                </a:cubicBezTo>
                <a:cubicBezTo>
                  <a:pt x="61" y="68"/>
                  <a:pt x="61" y="69"/>
                  <a:pt x="62" y="68"/>
                </a:cubicBezTo>
                <a:cubicBezTo>
                  <a:pt x="63" y="68"/>
                  <a:pt x="63" y="68"/>
                  <a:pt x="64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68"/>
                  <a:pt x="66" y="68"/>
                  <a:pt x="67" y="69"/>
                </a:cubicBezTo>
                <a:cubicBezTo>
                  <a:pt x="67" y="69"/>
                  <a:pt x="67" y="70"/>
                  <a:pt x="68" y="70"/>
                </a:cubicBezTo>
                <a:cubicBezTo>
                  <a:pt x="68" y="70"/>
                  <a:pt x="69" y="70"/>
                  <a:pt x="69" y="70"/>
                </a:cubicBezTo>
                <a:cubicBezTo>
                  <a:pt x="70" y="70"/>
                  <a:pt x="70" y="71"/>
                  <a:pt x="70" y="71"/>
                </a:cubicBezTo>
                <a:cubicBezTo>
                  <a:pt x="71" y="71"/>
                  <a:pt x="71" y="71"/>
                  <a:pt x="72" y="71"/>
                </a:cubicBezTo>
                <a:cubicBezTo>
                  <a:pt x="73" y="70"/>
                  <a:pt x="74" y="71"/>
                  <a:pt x="75" y="71"/>
                </a:cubicBezTo>
                <a:cubicBezTo>
                  <a:pt x="75" y="70"/>
                  <a:pt x="76" y="70"/>
                  <a:pt x="77" y="70"/>
                </a:cubicBezTo>
                <a:cubicBezTo>
                  <a:pt x="77" y="70"/>
                  <a:pt x="77" y="70"/>
                  <a:pt x="78" y="70"/>
                </a:cubicBezTo>
                <a:cubicBezTo>
                  <a:pt x="78" y="70"/>
                  <a:pt x="79" y="70"/>
                  <a:pt x="79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2" y="71"/>
                  <a:pt x="83" y="71"/>
                  <a:pt x="83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69"/>
                  <a:pt x="83" y="69"/>
                  <a:pt x="82" y="69"/>
                </a:cubicBezTo>
                <a:cubicBezTo>
                  <a:pt x="82" y="69"/>
                  <a:pt x="82" y="69"/>
                  <a:pt x="81" y="69"/>
                </a:cubicBezTo>
                <a:cubicBezTo>
                  <a:pt x="81" y="69"/>
                  <a:pt x="81" y="69"/>
                  <a:pt x="80" y="69"/>
                </a:cubicBezTo>
                <a:cubicBezTo>
                  <a:pt x="80" y="69"/>
                  <a:pt x="80" y="68"/>
                  <a:pt x="80" y="68"/>
                </a:cubicBezTo>
                <a:cubicBezTo>
                  <a:pt x="80" y="67"/>
                  <a:pt x="81" y="68"/>
                  <a:pt x="81" y="68"/>
                </a:cubicBezTo>
                <a:cubicBezTo>
                  <a:pt x="81" y="67"/>
                  <a:pt x="82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65"/>
                  <a:pt x="82" y="65"/>
                  <a:pt x="82" y="65"/>
                </a:cubicBezTo>
                <a:cubicBezTo>
                  <a:pt x="82" y="65"/>
                  <a:pt x="83" y="65"/>
                  <a:pt x="83" y="65"/>
                </a:cubicBezTo>
                <a:cubicBezTo>
                  <a:pt x="83" y="65"/>
                  <a:pt x="83" y="65"/>
                  <a:pt x="83" y="64"/>
                </a:cubicBezTo>
                <a:cubicBezTo>
                  <a:pt x="83" y="64"/>
                  <a:pt x="83" y="64"/>
                  <a:pt x="83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2"/>
                  <a:pt x="82" y="62"/>
                  <a:pt x="82" y="62"/>
                </a:cubicBezTo>
                <a:cubicBezTo>
                  <a:pt x="82" y="61"/>
                  <a:pt x="83" y="62"/>
                  <a:pt x="83" y="62"/>
                </a:cubicBezTo>
                <a:cubicBezTo>
                  <a:pt x="84" y="62"/>
                  <a:pt x="84" y="62"/>
                  <a:pt x="85" y="62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1"/>
                  <a:pt x="86" y="61"/>
                  <a:pt x="86" y="61"/>
                </a:cubicBezTo>
                <a:cubicBezTo>
                  <a:pt x="87" y="61"/>
                  <a:pt x="87" y="61"/>
                  <a:pt x="88" y="61"/>
                </a:cubicBezTo>
                <a:cubicBezTo>
                  <a:pt x="88" y="61"/>
                  <a:pt x="88" y="61"/>
                  <a:pt x="89" y="60"/>
                </a:cubicBezTo>
                <a:cubicBezTo>
                  <a:pt x="89" y="60"/>
                  <a:pt x="89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1" y="60"/>
                  <a:pt x="91" y="60"/>
                </a:cubicBezTo>
                <a:cubicBezTo>
                  <a:pt x="92" y="60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4" y="58"/>
                  <a:pt x="94" y="59"/>
                  <a:pt x="94" y="59"/>
                </a:cubicBezTo>
                <a:cubicBezTo>
                  <a:pt x="94" y="58"/>
                  <a:pt x="95" y="58"/>
                  <a:pt x="95" y="58"/>
                </a:cubicBezTo>
                <a:cubicBezTo>
                  <a:pt x="95" y="58"/>
                  <a:pt x="95" y="58"/>
                  <a:pt x="96" y="58"/>
                </a:cubicBezTo>
                <a:cubicBezTo>
                  <a:pt x="96" y="58"/>
                  <a:pt x="97" y="58"/>
                  <a:pt x="97" y="58"/>
                </a:cubicBezTo>
                <a:cubicBezTo>
                  <a:pt x="97" y="58"/>
                  <a:pt x="98" y="59"/>
                  <a:pt x="98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99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0" y="61"/>
                  <a:pt x="101" y="61"/>
                  <a:pt x="101" y="61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3" y="61"/>
                  <a:pt x="103" y="61"/>
                  <a:pt x="103" y="62"/>
                </a:cubicBezTo>
                <a:cubicBezTo>
                  <a:pt x="103" y="62"/>
                  <a:pt x="104" y="62"/>
                  <a:pt x="104" y="63"/>
                </a:cubicBezTo>
                <a:cubicBezTo>
                  <a:pt x="104" y="63"/>
                  <a:pt x="104" y="63"/>
                  <a:pt x="105" y="63"/>
                </a:cubicBezTo>
                <a:cubicBezTo>
                  <a:pt x="105" y="63"/>
                  <a:pt x="105" y="62"/>
                  <a:pt x="106" y="62"/>
                </a:cubicBezTo>
                <a:cubicBezTo>
                  <a:pt x="106" y="62"/>
                  <a:pt x="107" y="61"/>
                  <a:pt x="107" y="61"/>
                </a:cubicBezTo>
                <a:cubicBezTo>
                  <a:pt x="107" y="61"/>
                  <a:pt x="108" y="61"/>
                  <a:pt x="108" y="61"/>
                </a:cubicBezTo>
                <a:cubicBezTo>
                  <a:pt x="109" y="61"/>
                  <a:pt x="109" y="61"/>
                  <a:pt x="110" y="61"/>
                </a:cubicBezTo>
                <a:cubicBezTo>
                  <a:pt x="110" y="62"/>
                  <a:pt x="110" y="62"/>
                  <a:pt x="110" y="63"/>
                </a:cubicBezTo>
                <a:cubicBezTo>
                  <a:pt x="111" y="63"/>
                  <a:pt x="111" y="63"/>
                  <a:pt x="112" y="63"/>
                </a:cubicBezTo>
                <a:cubicBezTo>
                  <a:pt x="112" y="63"/>
                  <a:pt x="113" y="63"/>
                  <a:pt x="113" y="64"/>
                </a:cubicBezTo>
                <a:cubicBezTo>
                  <a:pt x="114" y="64"/>
                  <a:pt x="114" y="64"/>
                  <a:pt x="115" y="65"/>
                </a:cubicBezTo>
                <a:cubicBezTo>
                  <a:pt x="115" y="65"/>
                  <a:pt x="115" y="65"/>
                  <a:pt x="116" y="65"/>
                </a:cubicBezTo>
                <a:cubicBezTo>
                  <a:pt x="116" y="65"/>
                  <a:pt x="116" y="65"/>
                  <a:pt x="117" y="66"/>
                </a:cubicBezTo>
                <a:cubicBezTo>
                  <a:pt x="117" y="66"/>
                  <a:pt x="117" y="67"/>
                  <a:pt x="117" y="67"/>
                </a:cubicBezTo>
                <a:cubicBezTo>
                  <a:pt x="118" y="67"/>
                  <a:pt x="118" y="68"/>
                  <a:pt x="118" y="68"/>
                </a:cubicBezTo>
                <a:cubicBezTo>
                  <a:pt x="119" y="68"/>
                  <a:pt x="119" y="69"/>
                  <a:pt x="119" y="69"/>
                </a:cubicBezTo>
                <a:cubicBezTo>
                  <a:pt x="119" y="69"/>
                  <a:pt x="120" y="69"/>
                  <a:pt x="120" y="69"/>
                </a:cubicBezTo>
                <a:cubicBezTo>
                  <a:pt x="120" y="70"/>
                  <a:pt x="120" y="70"/>
                  <a:pt x="121" y="70"/>
                </a:cubicBezTo>
                <a:cubicBezTo>
                  <a:pt x="121" y="70"/>
                  <a:pt x="122" y="70"/>
                  <a:pt x="122" y="71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0"/>
                  <a:pt x="124" y="70"/>
                  <a:pt x="125" y="70"/>
                </a:cubicBezTo>
                <a:cubicBezTo>
                  <a:pt x="125" y="69"/>
                  <a:pt x="125" y="69"/>
                  <a:pt x="126" y="69"/>
                </a:cubicBezTo>
                <a:cubicBezTo>
                  <a:pt x="126" y="69"/>
                  <a:pt x="126" y="69"/>
                  <a:pt x="126" y="70"/>
                </a:cubicBezTo>
                <a:cubicBezTo>
                  <a:pt x="126" y="70"/>
                  <a:pt x="127" y="70"/>
                  <a:pt x="127" y="70"/>
                </a:cubicBezTo>
                <a:cubicBezTo>
                  <a:pt x="127" y="70"/>
                  <a:pt x="128" y="70"/>
                  <a:pt x="128" y="69"/>
                </a:cubicBezTo>
                <a:cubicBezTo>
                  <a:pt x="128" y="69"/>
                  <a:pt x="129" y="69"/>
                  <a:pt x="129" y="69"/>
                </a:cubicBezTo>
                <a:cubicBezTo>
                  <a:pt x="129" y="69"/>
                  <a:pt x="130" y="69"/>
                  <a:pt x="130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2" y="69"/>
                  <a:pt x="132" y="68"/>
                  <a:pt x="133" y="69"/>
                </a:cubicBezTo>
                <a:cubicBezTo>
                  <a:pt x="133" y="69"/>
                  <a:pt x="133" y="69"/>
                  <a:pt x="134" y="69"/>
                </a:cubicBezTo>
                <a:cubicBezTo>
                  <a:pt x="134" y="69"/>
                  <a:pt x="134" y="70"/>
                  <a:pt x="134" y="70"/>
                </a:cubicBezTo>
                <a:cubicBezTo>
                  <a:pt x="134" y="70"/>
                  <a:pt x="135" y="70"/>
                  <a:pt x="135" y="70"/>
                </a:cubicBezTo>
                <a:cubicBezTo>
                  <a:pt x="135" y="70"/>
                  <a:pt x="135" y="70"/>
                  <a:pt x="136" y="71"/>
                </a:cubicBezTo>
                <a:cubicBezTo>
                  <a:pt x="136" y="71"/>
                  <a:pt x="136" y="71"/>
                  <a:pt x="136" y="7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71"/>
                  <a:pt x="138" y="70"/>
                  <a:pt x="138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2" y="72"/>
                  <a:pt x="143" y="72"/>
                  <a:pt x="143" y="72"/>
                </a:cubicBezTo>
                <a:cubicBezTo>
                  <a:pt x="143" y="72"/>
                  <a:pt x="143" y="72"/>
                  <a:pt x="144" y="73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72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7" y="70"/>
                  <a:pt x="147" y="70"/>
                  <a:pt x="147" y="69"/>
                </a:cubicBezTo>
                <a:cubicBezTo>
                  <a:pt x="148" y="69"/>
                  <a:pt x="148" y="69"/>
                  <a:pt x="149" y="69"/>
                </a:cubicBezTo>
                <a:cubicBezTo>
                  <a:pt x="149" y="69"/>
                  <a:pt x="150" y="69"/>
                  <a:pt x="150" y="68"/>
                </a:cubicBezTo>
                <a:cubicBezTo>
                  <a:pt x="151" y="68"/>
                  <a:pt x="151" y="67"/>
                  <a:pt x="151" y="67"/>
                </a:cubicBezTo>
                <a:cubicBezTo>
                  <a:pt x="152" y="67"/>
                  <a:pt x="152" y="67"/>
                  <a:pt x="152" y="68"/>
                </a:cubicBezTo>
                <a:cubicBezTo>
                  <a:pt x="152" y="68"/>
                  <a:pt x="152" y="68"/>
                  <a:pt x="151" y="68"/>
                </a:cubicBezTo>
                <a:cubicBezTo>
                  <a:pt x="151" y="69"/>
                  <a:pt x="151" y="69"/>
                  <a:pt x="152" y="69"/>
                </a:cubicBezTo>
                <a:cubicBezTo>
                  <a:pt x="152" y="69"/>
                  <a:pt x="152" y="69"/>
                  <a:pt x="153" y="69"/>
                </a:cubicBezTo>
                <a:cubicBezTo>
                  <a:pt x="153" y="69"/>
                  <a:pt x="154" y="69"/>
                  <a:pt x="154" y="69"/>
                </a:cubicBezTo>
                <a:cubicBezTo>
                  <a:pt x="155" y="69"/>
                  <a:pt x="155" y="70"/>
                  <a:pt x="155" y="70"/>
                </a:cubicBezTo>
                <a:cubicBezTo>
                  <a:pt x="156" y="70"/>
                  <a:pt x="156" y="70"/>
                  <a:pt x="156" y="71"/>
                </a:cubicBezTo>
                <a:cubicBezTo>
                  <a:pt x="157" y="71"/>
                  <a:pt x="157" y="70"/>
                  <a:pt x="158" y="70"/>
                </a:cubicBezTo>
                <a:cubicBezTo>
                  <a:pt x="159" y="70"/>
                  <a:pt x="159" y="71"/>
                  <a:pt x="160" y="71"/>
                </a:cubicBezTo>
                <a:cubicBezTo>
                  <a:pt x="160" y="71"/>
                  <a:pt x="160" y="71"/>
                  <a:pt x="161" y="71"/>
                </a:cubicBezTo>
                <a:cubicBezTo>
                  <a:pt x="161" y="71"/>
                  <a:pt x="161" y="71"/>
                  <a:pt x="161" y="71"/>
                </a:cubicBezTo>
                <a:cubicBezTo>
                  <a:pt x="161" y="71"/>
                  <a:pt x="162" y="71"/>
                  <a:pt x="162" y="71"/>
                </a:cubicBezTo>
                <a:cubicBezTo>
                  <a:pt x="162" y="71"/>
                  <a:pt x="162" y="71"/>
                  <a:pt x="163" y="71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3" y="70"/>
                  <a:pt x="163" y="70"/>
                  <a:pt x="163" y="70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69"/>
                  <a:pt x="163" y="69"/>
                  <a:pt x="162" y="68"/>
                </a:cubicBezTo>
                <a:cubicBezTo>
                  <a:pt x="162" y="68"/>
                  <a:pt x="162" y="68"/>
                  <a:pt x="161" y="67"/>
                </a:cubicBezTo>
                <a:cubicBezTo>
                  <a:pt x="161" y="67"/>
                  <a:pt x="161" y="66"/>
                  <a:pt x="161" y="66"/>
                </a:cubicBezTo>
                <a:cubicBezTo>
                  <a:pt x="161" y="66"/>
                  <a:pt x="162" y="65"/>
                  <a:pt x="162" y="65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63" y="65"/>
                  <a:pt x="163" y="65"/>
                  <a:pt x="163" y="65"/>
                </a:cubicBezTo>
                <a:cubicBezTo>
                  <a:pt x="163" y="65"/>
                  <a:pt x="164" y="64"/>
                  <a:pt x="164" y="65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64" y="65"/>
                  <a:pt x="165" y="65"/>
                  <a:pt x="165" y="65"/>
                </a:cubicBezTo>
                <a:cubicBezTo>
                  <a:pt x="165" y="66"/>
                  <a:pt x="166" y="66"/>
                  <a:pt x="166" y="66"/>
                </a:cubicBezTo>
                <a:cubicBezTo>
                  <a:pt x="167" y="66"/>
                  <a:pt x="168" y="67"/>
                  <a:pt x="168" y="67"/>
                </a:cubicBezTo>
                <a:cubicBezTo>
                  <a:pt x="169" y="67"/>
                  <a:pt x="169" y="67"/>
                  <a:pt x="170" y="67"/>
                </a:cubicBezTo>
                <a:cubicBezTo>
                  <a:pt x="170" y="67"/>
                  <a:pt x="170" y="67"/>
                  <a:pt x="171" y="68"/>
                </a:cubicBezTo>
                <a:cubicBezTo>
                  <a:pt x="171" y="68"/>
                  <a:pt x="172" y="68"/>
                  <a:pt x="172" y="69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3" y="70"/>
                  <a:pt x="173" y="69"/>
                  <a:pt x="174" y="70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71"/>
                  <a:pt x="176" y="70"/>
                  <a:pt x="176" y="70"/>
                </a:cubicBezTo>
                <a:cubicBezTo>
                  <a:pt x="177" y="70"/>
                  <a:pt x="177" y="70"/>
                  <a:pt x="178" y="69"/>
                </a:cubicBezTo>
                <a:cubicBezTo>
                  <a:pt x="179" y="69"/>
                  <a:pt x="179" y="69"/>
                  <a:pt x="180" y="69"/>
                </a:cubicBezTo>
                <a:cubicBezTo>
                  <a:pt x="180" y="69"/>
                  <a:pt x="181" y="70"/>
                  <a:pt x="181" y="70"/>
                </a:cubicBezTo>
                <a:cubicBezTo>
                  <a:pt x="182" y="70"/>
                  <a:pt x="182" y="70"/>
                  <a:pt x="182" y="70"/>
                </a:cubicBezTo>
                <a:cubicBezTo>
                  <a:pt x="183" y="70"/>
                  <a:pt x="183" y="71"/>
                  <a:pt x="184" y="71"/>
                </a:cubicBezTo>
                <a:cubicBezTo>
                  <a:pt x="184" y="71"/>
                  <a:pt x="185" y="70"/>
                  <a:pt x="185" y="71"/>
                </a:cubicBezTo>
                <a:cubicBezTo>
                  <a:pt x="185" y="71"/>
                  <a:pt x="185" y="71"/>
                  <a:pt x="185" y="71"/>
                </a:cubicBezTo>
                <a:cubicBezTo>
                  <a:pt x="185" y="71"/>
                  <a:pt x="186" y="71"/>
                  <a:pt x="186" y="71"/>
                </a:cubicBezTo>
                <a:cubicBezTo>
                  <a:pt x="186" y="72"/>
                  <a:pt x="186" y="72"/>
                  <a:pt x="187" y="72"/>
                </a:cubicBezTo>
                <a:cubicBezTo>
                  <a:pt x="188" y="73"/>
                  <a:pt x="188" y="72"/>
                  <a:pt x="189" y="72"/>
                </a:cubicBezTo>
                <a:cubicBezTo>
                  <a:pt x="190" y="72"/>
                  <a:pt x="190" y="72"/>
                  <a:pt x="191" y="72"/>
                </a:cubicBezTo>
                <a:cubicBezTo>
                  <a:pt x="192" y="72"/>
                  <a:pt x="192" y="72"/>
                  <a:pt x="193" y="72"/>
                </a:cubicBezTo>
                <a:cubicBezTo>
                  <a:pt x="194" y="72"/>
                  <a:pt x="194" y="72"/>
                  <a:pt x="195" y="72"/>
                </a:cubicBezTo>
                <a:cubicBezTo>
                  <a:pt x="196" y="71"/>
                  <a:pt x="196" y="71"/>
                  <a:pt x="196" y="71"/>
                </a:cubicBezTo>
                <a:cubicBezTo>
                  <a:pt x="196" y="71"/>
                  <a:pt x="197" y="71"/>
                  <a:pt x="197" y="71"/>
                </a:cubicBezTo>
                <a:cubicBezTo>
                  <a:pt x="198" y="70"/>
                  <a:pt x="198" y="70"/>
                  <a:pt x="199" y="70"/>
                </a:cubicBezTo>
                <a:cubicBezTo>
                  <a:pt x="199" y="70"/>
                  <a:pt x="200" y="70"/>
                  <a:pt x="200" y="70"/>
                </a:cubicBezTo>
                <a:cubicBezTo>
                  <a:pt x="201" y="71"/>
                  <a:pt x="201" y="71"/>
                  <a:pt x="202" y="71"/>
                </a:cubicBezTo>
                <a:cubicBezTo>
                  <a:pt x="202" y="71"/>
                  <a:pt x="202" y="71"/>
                  <a:pt x="202" y="71"/>
                </a:cubicBezTo>
                <a:cubicBezTo>
                  <a:pt x="202" y="71"/>
                  <a:pt x="203" y="71"/>
                  <a:pt x="203" y="71"/>
                </a:cubicBezTo>
                <a:cubicBezTo>
                  <a:pt x="204" y="71"/>
                  <a:pt x="204" y="71"/>
                  <a:pt x="205" y="71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6" y="71"/>
                  <a:pt x="206" y="71"/>
                  <a:pt x="207" y="72"/>
                </a:cubicBezTo>
                <a:cubicBezTo>
                  <a:pt x="207" y="72"/>
                  <a:pt x="208" y="72"/>
                  <a:pt x="208" y="72"/>
                </a:cubicBezTo>
                <a:cubicBezTo>
                  <a:pt x="209" y="72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10" y="71"/>
                  <a:pt x="210" y="70"/>
                </a:cubicBezTo>
                <a:cubicBezTo>
                  <a:pt x="210" y="70"/>
                  <a:pt x="209" y="70"/>
                  <a:pt x="209" y="69"/>
                </a:cubicBezTo>
                <a:cubicBezTo>
                  <a:pt x="209" y="69"/>
                  <a:pt x="209" y="68"/>
                  <a:pt x="209" y="68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8" y="66"/>
                  <a:pt x="209" y="66"/>
                  <a:pt x="209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8" y="64"/>
                  <a:pt x="208" y="63"/>
                  <a:pt x="208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8" y="61"/>
                  <a:pt x="208" y="62"/>
                  <a:pt x="208" y="61"/>
                </a:cubicBezTo>
                <a:cubicBezTo>
                  <a:pt x="209" y="61"/>
                  <a:pt x="209" y="61"/>
                  <a:pt x="210" y="61"/>
                </a:cubicBezTo>
                <a:cubicBezTo>
                  <a:pt x="211" y="61"/>
                  <a:pt x="211" y="61"/>
                  <a:pt x="212" y="61"/>
                </a:cubicBezTo>
                <a:cubicBezTo>
                  <a:pt x="212" y="61"/>
                  <a:pt x="212" y="61"/>
                  <a:pt x="213" y="61"/>
                </a:cubicBezTo>
                <a:cubicBezTo>
                  <a:pt x="213" y="61"/>
                  <a:pt x="214" y="61"/>
                  <a:pt x="214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215" y="62"/>
                  <a:pt x="216" y="62"/>
                  <a:pt x="216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8" y="62"/>
                  <a:pt x="218" y="62"/>
                  <a:pt x="219" y="63"/>
                </a:cubicBezTo>
                <a:cubicBezTo>
                  <a:pt x="219" y="63"/>
                  <a:pt x="219" y="63"/>
                  <a:pt x="219" y="63"/>
                </a:cubicBezTo>
                <a:cubicBezTo>
                  <a:pt x="220" y="63"/>
                  <a:pt x="220" y="64"/>
                  <a:pt x="221" y="64"/>
                </a:cubicBezTo>
                <a:cubicBezTo>
                  <a:pt x="221" y="64"/>
                  <a:pt x="221" y="64"/>
                  <a:pt x="221" y="64"/>
                </a:cubicBezTo>
                <a:cubicBezTo>
                  <a:pt x="222" y="64"/>
                  <a:pt x="222" y="64"/>
                  <a:pt x="222" y="64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3" y="65"/>
                  <a:pt x="223" y="66"/>
                  <a:pt x="223" y="66"/>
                </a:cubicBezTo>
                <a:cubicBezTo>
                  <a:pt x="223" y="66"/>
                  <a:pt x="224" y="67"/>
                  <a:pt x="224" y="67"/>
                </a:cubicBezTo>
                <a:cubicBezTo>
                  <a:pt x="225" y="67"/>
                  <a:pt x="225" y="68"/>
                  <a:pt x="226" y="68"/>
                </a:cubicBezTo>
                <a:cubicBezTo>
                  <a:pt x="226" y="69"/>
                  <a:pt x="227" y="69"/>
                  <a:pt x="227" y="70"/>
                </a:cubicBezTo>
                <a:cubicBezTo>
                  <a:pt x="228" y="70"/>
                  <a:pt x="228" y="71"/>
                  <a:pt x="228" y="71"/>
                </a:cubicBezTo>
                <a:cubicBezTo>
                  <a:pt x="228" y="71"/>
                  <a:pt x="229" y="71"/>
                  <a:pt x="229" y="71"/>
                </a:cubicBezTo>
                <a:cubicBezTo>
                  <a:pt x="229" y="71"/>
                  <a:pt x="229" y="72"/>
                  <a:pt x="229" y="72"/>
                </a:cubicBezTo>
                <a:cubicBezTo>
                  <a:pt x="230" y="72"/>
                  <a:pt x="230" y="72"/>
                  <a:pt x="230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2" y="72"/>
                  <a:pt x="232" y="72"/>
                  <a:pt x="233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5" y="73"/>
                  <a:pt x="235" y="73"/>
                  <a:pt x="236" y="73"/>
                </a:cubicBezTo>
                <a:cubicBezTo>
                  <a:pt x="236" y="73"/>
                  <a:pt x="236" y="74"/>
                  <a:pt x="237" y="74"/>
                </a:cubicBezTo>
                <a:cubicBezTo>
                  <a:pt x="237" y="74"/>
                  <a:pt x="238" y="74"/>
                  <a:pt x="238" y="75"/>
                </a:cubicBezTo>
                <a:cubicBezTo>
                  <a:pt x="239" y="75"/>
                  <a:pt x="239" y="75"/>
                  <a:pt x="239" y="76"/>
                </a:cubicBezTo>
                <a:cubicBezTo>
                  <a:pt x="239" y="76"/>
                  <a:pt x="240" y="76"/>
                  <a:pt x="240" y="77"/>
                </a:cubicBezTo>
                <a:cubicBezTo>
                  <a:pt x="240" y="77"/>
                  <a:pt x="241" y="77"/>
                  <a:pt x="241" y="77"/>
                </a:cubicBezTo>
                <a:cubicBezTo>
                  <a:pt x="241" y="77"/>
                  <a:pt x="242" y="77"/>
                  <a:pt x="242" y="77"/>
                </a:cubicBezTo>
                <a:cubicBezTo>
                  <a:pt x="243" y="77"/>
                  <a:pt x="243" y="77"/>
                  <a:pt x="243" y="77"/>
                </a:cubicBezTo>
                <a:cubicBezTo>
                  <a:pt x="244" y="77"/>
                  <a:pt x="244" y="77"/>
                  <a:pt x="245" y="77"/>
                </a:cubicBezTo>
                <a:cubicBezTo>
                  <a:pt x="245" y="77"/>
                  <a:pt x="245" y="76"/>
                  <a:pt x="246" y="76"/>
                </a:cubicBezTo>
                <a:cubicBezTo>
                  <a:pt x="246" y="76"/>
                  <a:pt x="246" y="76"/>
                  <a:pt x="247" y="76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7" y="76"/>
                  <a:pt x="247" y="77"/>
                  <a:pt x="248" y="77"/>
                </a:cubicBezTo>
                <a:cubicBezTo>
                  <a:pt x="248" y="77"/>
                  <a:pt x="248" y="77"/>
                  <a:pt x="248" y="77"/>
                </a:cubicBezTo>
                <a:cubicBezTo>
                  <a:pt x="248" y="77"/>
                  <a:pt x="248" y="78"/>
                  <a:pt x="248" y="78"/>
                </a:cubicBezTo>
                <a:cubicBezTo>
                  <a:pt x="248" y="78"/>
                  <a:pt x="248" y="78"/>
                  <a:pt x="248" y="79"/>
                </a:cubicBezTo>
                <a:cubicBezTo>
                  <a:pt x="248" y="79"/>
                  <a:pt x="248" y="79"/>
                  <a:pt x="249" y="80"/>
                </a:cubicBezTo>
                <a:cubicBezTo>
                  <a:pt x="249" y="80"/>
                  <a:pt x="249" y="80"/>
                  <a:pt x="249" y="81"/>
                </a:cubicBezTo>
                <a:cubicBezTo>
                  <a:pt x="249" y="81"/>
                  <a:pt x="249" y="81"/>
                  <a:pt x="249" y="82"/>
                </a:cubicBezTo>
                <a:cubicBezTo>
                  <a:pt x="250" y="82"/>
                  <a:pt x="250" y="83"/>
                  <a:pt x="250" y="83"/>
                </a:cubicBezTo>
                <a:cubicBezTo>
                  <a:pt x="249" y="84"/>
                  <a:pt x="249" y="84"/>
                  <a:pt x="248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5"/>
                  <a:pt x="247" y="85"/>
                  <a:pt x="247" y="86"/>
                </a:cubicBezTo>
                <a:cubicBezTo>
                  <a:pt x="247" y="86"/>
                  <a:pt x="247" y="87"/>
                  <a:pt x="247" y="87"/>
                </a:cubicBezTo>
                <a:cubicBezTo>
                  <a:pt x="247" y="88"/>
                  <a:pt x="248" y="88"/>
                  <a:pt x="248" y="88"/>
                </a:cubicBezTo>
                <a:cubicBezTo>
                  <a:pt x="248" y="89"/>
                  <a:pt x="248" y="89"/>
                  <a:pt x="249" y="90"/>
                </a:cubicBezTo>
                <a:cubicBezTo>
                  <a:pt x="249" y="90"/>
                  <a:pt x="249" y="90"/>
                  <a:pt x="249" y="91"/>
                </a:cubicBezTo>
                <a:cubicBezTo>
                  <a:pt x="249" y="91"/>
                  <a:pt x="249" y="91"/>
                  <a:pt x="249" y="92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50" y="91"/>
                  <a:pt x="250" y="90"/>
                  <a:pt x="250" y="90"/>
                </a:cubicBezTo>
                <a:cubicBezTo>
                  <a:pt x="250" y="90"/>
                  <a:pt x="251" y="90"/>
                  <a:pt x="251" y="90"/>
                </a:cubicBezTo>
                <a:cubicBezTo>
                  <a:pt x="251" y="90"/>
                  <a:pt x="252" y="90"/>
                  <a:pt x="252" y="90"/>
                </a:cubicBezTo>
                <a:cubicBezTo>
                  <a:pt x="252" y="91"/>
                  <a:pt x="253" y="91"/>
                  <a:pt x="253" y="91"/>
                </a:cubicBezTo>
                <a:cubicBezTo>
                  <a:pt x="253" y="91"/>
                  <a:pt x="254" y="91"/>
                  <a:pt x="254" y="91"/>
                </a:cubicBezTo>
                <a:cubicBezTo>
                  <a:pt x="255" y="91"/>
                  <a:pt x="255" y="91"/>
                  <a:pt x="256" y="91"/>
                </a:cubicBezTo>
                <a:cubicBezTo>
                  <a:pt x="256" y="90"/>
                  <a:pt x="256" y="90"/>
                  <a:pt x="257" y="90"/>
                </a:cubicBezTo>
                <a:cubicBezTo>
                  <a:pt x="257" y="89"/>
                  <a:pt x="258" y="89"/>
                  <a:pt x="258" y="89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258" y="87"/>
                  <a:pt x="258" y="87"/>
                  <a:pt x="258" y="86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59" y="85"/>
                  <a:pt x="259" y="84"/>
                  <a:pt x="259" y="83"/>
                </a:cubicBezTo>
                <a:cubicBezTo>
                  <a:pt x="259" y="83"/>
                  <a:pt x="259" y="82"/>
                  <a:pt x="259" y="82"/>
                </a:cubicBezTo>
                <a:cubicBezTo>
                  <a:pt x="259" y="81"/>
                  <a:pt x="259" y="81"/>
                  <a:pt x="259" y="80"/>
                </a:cubicBezTo>
                <a:cubicBezTo>
                  <a:pt x="259" y="79"/>
                  <a:pt x="259" y="79"/>
                  <a:pt x="259" y="78"/>
                </a:cubicBezTo>
                <a:cubicBezTo>
                  <a:pt x="259" y="77"/>
                  <a:pt x="259" y="77"/>
                  <a:pt x="259" y="76"/>
                </a:cubicBezTo>
                <a:cubicBezTo>
                  <a:pt x="259" y="76"/>
                  <a:pt x="260" y="76"/>
                  <a:pt x="260" y="75"/>
                </a:cubicBezTo>
                <a:cubicBezTo>
                  <a:pt x="260" y="75"/>
                  <a:pt x="260" y="75"/>
                  <a:pt x="259" y="74"/>
                </a:cubicBezTo>
                <a:cubicBezTo>
                  <a:pt x="259" y="74"/>
                  <a:pt x="259" y="73"/>
                  <a:pt x="259" y="73"/>
                </a:cubicBezTo>
                <a:cubicBezTo>
                  <a:pt x="258" y="72"/>
                  <a:pt x="258" y="72"/>
                  <a:pt x="258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71"/>
                  <a:pt x="258" y="71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56" y="69"/>
                  <a:pt x="256" y="69"/>
                  <a:pt x="256" y="69"/>
                </a:cubicBezTo>
                <a:cubicBezTo>
                  <a:pt x="256" y="69"/>
                  <a:pt x="256" y="68"/>
                  <a:pt x="255" y="68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6"/>
                  <a:pt x="255" y="66"/>
                  <a:pt x="255" y="65"/>
                </a:cubicBezTo>
                <a:cubicBezTo>
                  <a:pt x="255" y="65"/>
                  <a:pt x="255" y="65"/>
                  <a:pt x="255" y="65"/>
                </a:cubicBezTo>
                <a:cubicBezTo>
                  <a:pt x="254" y="65"/>
                  <a:pt x="254" y="65"/>
                  <a:pt x="254" y="64"/>
                </a:cubicBezTo>
                <a:cubicBezTo>
                  <a:pt x="254" y="64"/>
                  <a:pt x="253" y="64"/>
                  <a:pt x="253" y="64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2" y="62"/>
                  <a:pt x="252" y="62"/>
                  <a:pt x="252" y="62"/>
                </a:cubicBezTo>
                <a:cubicBezTo>
                  <a:pt x="252" y="61"/>
                  <a:pt x="251" y="61"/>
                  <a:pt x="251" y="61"/>
                </a:cubicBezTo>
                <a:cubicBezTo>
                  <a:pt x="251" y="61"/>
                  <a:pt x="250" y="61"/>
                  <a:pt x="250" y="60"/>
                </a:cubicBezTo>
                <a:cubicBezTo>
                  <a:pt x="249" y="60"/>
                  <a:pt x="249" y="60"/>
                  <a:pt x="248" y="59"/>
                </a:cubicBezTo>
                <a:cubicBezTo>
                  <a:pt x="248" y="59"/>
                  <a:pt x="248" y="59"/>
                  <a:pt x="247" y="59"/>
                </a:cubicBezTo>
                <a:cubicBezTo>
                  <a:pt x="247" y="59"/>
                  <a:pt x="247" y="59"/>
                  <a:pt x="247" y="59"/>
                </a:cubicBezTo>
                <a:cubicBezTo>
                  <a:pt x="247" y="59"/>
                  <a:pt x="247" y="59"/>
                  <a:pt x="246" y="59"/>
                </a:cubicBezTo>
                <a:cubicBezTo>
                  <a:pt x="246" y="59"/>
                  <a:pt x="246" y="58"/>
                  <a:pt x="245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59"/>
                  <a:pt x="245" y="59"/>
                  <a:pt x="245" y="59"/>
                </a:cubicBezTo>
                <a:cubicBezTo>
                  <a:pt x="244" y="59"/>
                  <a:pt x="244" y="58"/>
                  <a:pt x="244" y="59"/>
                </a:cubicBezTo>
                <a:cubicBezTo>
                  <a:pt x="243" y="59"/>
                  <a:pt x="244" y="59"/>
                  <a:pt x="243" y="59"/>
                </a:cubicBezTo>
                <a:cubicBezTo>
                  <a:pt x="243" y="59"/>
                  <a:pt x="243" y="59"/>
                  <a:pt x="243" y="59"/>
                </a:cubicBezTo>
                <a:cubicBezTo>
                  <a:pt x="243" y="60"/>
                  <a:pt x="243" y="60"/>
                  <a:pt x="243" y="60"/>
                </a:cubicBezTo>
                <a:cubicBezTo>
                  <a:pt x="243" y="60"/>
                  <a:pt x="243" y="60"/>
                  <a:pt x="242" y="60"/>
                </a:cubicBezTo>
                <a:cubicBezTo>
                  <a:pt x="242" y="60"/>
                  <a:pt x="242" y="60"/>
                  <a:pt x="242" y="59"/>
                </a:cubicBezTo>
                <a:cubicBezTo>
                  <a:pt x="242" y="59"/>
                  <a:pt x="242" y="59"/>
                  <a:pt x="242" y="59"/>
                </a:cubicBezTo>
                <a:cubicBezTo>
                  <a:pt x="242" y="59"/>
                  <a:pt x="241" y="59"/>
                  <a:pt x="241" y="59"/>
                </a:cubicBezTo>
                <a:cubicBezTo>
                  <a:pt x="241" y="59"/>
                  <a:pt x="241" y="59"/>
                  <a:pt x="241" y="59"/>
                </a:cubicBezTo>
                <a:cubicBezTo>
                  <a:pt x="240" y="58"/>
                  <a:pt x="240" y="59"/>
                  <a:pt x="239" y="58"/>
                </a:cubicBezTo>
                <a:cubicBezTo>
                  <a:pt x="239" y="58"/>
                  <a:pt x="239" y="58"/>
                  <a:pt x="239" y="58"/>
                </a:cubicBezTo>
                <a:cubicBezTo>
                  <a:pt x="238" y="57"/>
                  <a:pt x="238" y="57"/>
                  <a:pt x="238" y="57"/>
                </a:cubicBezTo>
                <a:cubicBezTo>
                  <a:pt x="237" y="57"/>
                  <a:pt x="236" y="57"/>
                  <a:pt x="235" y="57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34" y="57"/>
                  <a:pt x="235" y="56"/>
                  <a:pt x="235" y="56"/>
                </a:cubicBezTo>
                <a:cubicBezTo>
                  <a:pt x="235" y="56"/>
                  <a:pt x="235" y="56"/>
                  <a:pt x="235" y="55"/>
                </a:cubicBezTo>
                <a:cubicBezTo>
                  <a:pt x="235" y="55"/>
                  <a:pt x="235" y="55"/>
                  <a:pt x="236" y="55"/>
                </a:cubicBezTo>
                <a:cubicBezTo>
                  <a:pt x="236" y="55"/>
                  <a:pt x="236" y="55"/>
                  <a:pt x="236" y="55"/>
                </a:cubicBezTo>
                <a:cubicBezTo>
                  <a:pt x="237" y="54"/>
                  <a:pt x="237" y="54"/>
                  <a:pt x="237" y="53"/>
                </a:cubicBezTo>
                <a:cubicBezTo>
                  <a:pt x="237" y="53"/>
                  <a:pt x="237" y="53"/>
                  <a:pt x="237" y="52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37" y="51"/>
                  <a:pt x="238" y="51"/>
                  <a:pt x="238" y="51"/>
                </a:cubicBezTo>
                <a:cubicBezTo>
                  <a:pt x="238" y="50"/>
                  <a:pt x="238" y="50"/>
                  <a:pt x="238" y="49"/>
                </a:cubicBezTo>
                <a:cubicBezTo>
                  <a:pt x="238" y="49"/>
                  <a:pt x="238" y="49"/>
                  <a:pt x="238" y="49"/>
                </a:cubicBezTo>
                <a:cubicBezTo>
                  <a:pt x="239" y="49"/>
                  <a:pt x="239" y="49"/>
                  <a:pt x="239" y="48"/>
                </a:cubicBezTo>
                <a:cubicBezTo>
                  <a:pt x="239" y="48"/>
                  <a:pt x="238" y="48"/>
                  <a:pt x="238" y="48"/>
                </a:cubicBezTo>
                <a:cubicBezTo>
                  <a:pt x="238" y="48"/>
                  <a:pt x="238" y="48"/>
                  <a:pt x="238" y="47"/>
                </a:cubicBezTo>
                <a:cubicBezTo>
                  <a:pt x="238" y="47"/>
                  <a:pt x="238" y="47"/>
                  <a:pt x="238" y="47"/>
                </a:cubicBezTo>
                <a:cubicBezTo>
                  <a:pt x="239" y="46"/>
                  <a:pt x="239" y="46"/>
                  <a:pt x="239" y="45"/>
                </a:cubicBezTo>
                <a:cubicBezTo>
                  <a:pt x="239" y="45"/>
                  <a:pt x="240" y="45"/>
                  <a:pt x="240" y="45"/>
                </a:cubicBezTo>
                <a:cubicBezTo>
                  <a:pt x="241" y="45"/>
                  <a:pt x="241" y="45"/>
                  <a:pt x="242" y="45"/>
                </a:cubicBezTo>
                <a:cubicBezTo>
                  <a:pt x="243" y="45"/>
                  <a:pt x="243" y="45"/>
                  <a:pt x="244" y="45"/>
                </a:cubicBezTo>
                <a:cubicBezTo>
                  <a:pt x="244" y="45"/>
                  <a:pt x="244" y="45"/>
                  <a:pt x="245" y="45"/>
                </a:cubicBezTo>
                <a:cubicBezTo>
                  <a:pt x="245" y="45"/>
                  <a:pt x="245" y="46"/>
                  <a:pt x="246" y="46"/>
                </a:cubicBezTo>
                <a:cubicBezTo>
                  <a:pt x="246" y="46"/>
                  <a:pt x="246" y="45"/>
                  <a:pt x="247" y="45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9" y="46"/>
                  <a:pt x="249" y="45"/>
                  <a:pt x="249" y="45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51" y="46"/>
                  <a:pt x="251" y="46"/>
                  <a:pt x="251" y="46"/>
                </a:cubicBezTo>
                <a:cubicBezTo>
                  <a:pt x="252" y="46"/>
                  <a:pt x="251" y="45"/>
                  <a:pt x="251" y="44"/>
                </a:cubicBezTo>
                <a:cubicBezTo>
                  <a:pt x="252" y="44"/>
                  <a:pt x="252" y="44"/>
                  <a:pt x="252" y="44"/>
                </a:cubicBezTo>
                <a:cubicBezTo>
                  <a:pt x="253" y="44"/>
                  <a:pt x="253" y="45"/>
                  <a:pt x="253" y="45"/>
                </a:cubicBezTo>
                <a:cubicBezTo>
                  <a:pt x="254" y="45"/>
                  <a:pt x="254" y="45"/>
                  <a:pt x="255" y="45"/>
                </a:cubicBezTo>
                <a:cubicBezTo>
                  <a:pt x="255" y="45"/>
                  <a:pt x="255" y="45"/>
                  <a:pt x="256" y="45"/>
                </a:cubicBezTo>
                <a:cubicBezTo>
                  <a:pt x="256" y="45"/>
                  <a:pt x="257" y="45"/>
                  <a:pt x="257" y="45"/>
                </a:cubicBezTo>
                <a:cubicBezTo>
                  <a:pt x="257" y="46"/>
                  <a:pt x="257" y="46"/>
                  <a:pt x="257" y="46"/>
                </a:cubicBezTo>
                <a:cubicBezTo>
                  <a:pt x="257" y="46"/>
                  <a:pt x="257" y="47"/>
                  <a:pt x="257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8" y="47"/>
                  <a:pt x="258" y="47"/>
                  <a:pt x="259" y="47"/>
                </a:cubicBezTo>
                <a:cubicBezTo>
                  <a:pt x="259" y="47"/>
                  <a:pt x="259" y="46"/>
                  <a:pt x="260" y="46"/>
                </a:cubicBezTo>
                <a:cubicBezTo>
                  <a:pt x="260" y="46"/>
                  <a:pt x="260" y="47"/>
                  <a:pt x="261" y="47"/>
                </a:cubicBezTo>
                <a:cubicBezTo>
                  <a:pt x="261" y="47"/>
                  <a:pt x="261" y="46"/>
                  <a:pt x="261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6"/>
                </a:cubicBezTo>
                <a:cubicBezTo>
                  <a:pt x="265" y="46"/>
                  <a:pt x="265" y="45"/>
                  <a:pt x="265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2" y="45"/>
                  <a:pt x="261" y="45"/>
                  <a:pt x="261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3"/>
                  <a:pt x="261" y="43"/>
                  <a:pt x="261" y="43"/>
                </a:cubicBezTo>
                <a:cubicBezTo>
                  <a:pt x="261" y="42"/>
                  <a:pt x="262" y="43"/>
                  <a:pt x="262" y="42"/>
                </a:cubicBezTo>
                <a:cubicBezTo>
                  <a:pt x="262" y="42"/>
                  <a:pt x="262" y="42"/>
                  <a:pt x="262" y="42"/>
                </a:cubicBezTo>
                <a:cubicBezTo>
                  <a:pt x="262" y="42"/>
                  <a:pt x="262" y="41"/>
                  <a:pt x="262" y="41"/>
                </a:cubicBezTo>
                <a:cubicBezTo>
                  <a:pt x="261" y="41"/>
                  <a:pt x="261" y="41"/>
                  <a:pt x="261" y="41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61" y="40"/>
                  <a:pt x="261" y="39"/>
                  <a:pt x="261" y="39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264" y="39"/>
                  <a:pt x="264" y="39"/>
                  <a:pt x="264" y="39"/>
                </a:cubicBezTo>
                <a:cubicBezTo>
                  <a:pt x="265" y="39"/>
                  <a:pt x="265" y="39"/>
                  <a:pt x="266" y="39"/>
                </a:cubicBezTo>
                <a:cubicBezTo>
                  <a:pt x="266" y="39"/>
                  <a:pt x="267" y="39"/>
                  <a:pt x="267" y="39"/>
                </a:cubicBezTo>
                <a:cubicBezTo>
                  <a:pt x="267" y="39"/>
                  <a:pt x="267" y="39"/>
                  <a:pt x="268" y="39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269" y="40"/>
                  <a:pt x="269" y="41"/>
                  <a:pt x="269" y="41"/>
                </a:cubicBezTo>
                <a:cubicBezTo>
                  <a:pt x="269" y="41"/>
                  <a:pt x="270" y="41"/>
                  <a:pt x="270" y="41"/>
                </a:cubicBezTo>
                <a:cubicBezTo>
                  <a:pt x="270" y="41"/>
                  <a:pt x="270" y="41"/>
                  <a:pt x="270" y="41"/>
                </a:cubicBezTo>
                <a:cubicBezTo>
                  <a:pt x="270" y="41"/>
                  <a:pt x="271" y="42"/>
                  <a:pt x="271" y="42"/>
                </a:cubicBezTo>
                <a:cubicBezTo>
                  <a:pt x="271" y="42"/>
                  <a:pt x="271" y="42"/>
                  <a:pt x="271" y="42"/>
                </a:cubicBezTo>
                <a:cubicBezTo>
                  <a:pt x="271" y="42"/>
                  <a:pt x="271" y="42"/>
                  <a:pt x="271" y="41"/>
                </a:cubicBezTo>
                <a:cubicBezTo>
                  <a:pt x="272" y="41"/>
                  <a:pt x="272" y="41"/>
                  <a:pt x="272" y="41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2" y="40"/>
                  <a:pt x="272" y="40"/>
                  <a:pt x="273" y="39"/>
                </a:cubicBezTo>
                <a:cubicBezTo>
                  <a:pt x="273" y="39"/>
                  <a:pt x="273" y="39"/>
                  <a:pt x="273" y="39"/>
                </a:cubicBezTo>
                <a:cubicBezTo>
                  <a:pt x="273" y="38"/>
                  <a:pt x="272" y="38"/>
                  <a:pt x="272" y="38"/>
                </a:cubicBezTo>
                <a:cubicBezTo>
                  <a:pt x="271" y="38"/>
                  <a:pt x="271" y="37"/>
                  <a:pt x="271" y="37"/>
                </a:cubicBezTo>
                <a:cubicBezTo>
                  <a:pt x="271" y="37"/>
                  <a:pt x="272" y="37"/>
                  <a:pt x="272" y="37"/>
                </a:cubicBezTo>
                <a:cubicBezTo>
                  <a:pt x="272" y="37"/>
                  <a:pt x="273" y="36"/>
                  <a:pt x="273" y="37"/>
                </a:cubicBezTo>
                <a:cubicBezTo>
                  <a:pt x="273" y="37"/>
                  <a:pt x="273" y="37"/>
                  <a:pt x="274" y="37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5" y="38"/>
                  <a:pt x="275" y="39"/>
                  <a:pt x="275" y="39"/>
                </a:cubicBezTo>
                <a:cubicBezTo>
                  <a:pt x="275" y="39"/>
                  <a:pt x="275" y="39"/>
                  <a:pt x="275" y="40"/>
                </a:cubicBezTo>
                <a:cubicBezTo>
                  <a:pt x="275" y="40"/>
                  <a:pt x="276" y="40"/>
                  <a:pt x="276" y="40"/>
                </a:cubicBezTo>
                <a:cubicBezTo>
                  <a:pt x="276" y="40"/>
                  <a:pt x="277" y="41"/>
                  <a:pt x="276" y="41"/>
                </a:cubicBezTo>
                <a:cubicBezTo>
                  <a:pt x="276" y="41"/>
                  <a:pt x="276" y="41"/>
                  <a:pt x="276" y="42"/>
                </a:cubicBezTo>
                <a:cubicBezTo>
                  <a:pt x="276" y="42"/>
                  <a:pt x="276" y="42"/>
                  <a:pt x="276" y="42"/>
                </a:cubicBezTo>
                <a:cubicBezTo>
                  <a:pt x="276" y="42"/>
                  <a:pt x="276" y="42"/>
                  <a:pt x="275" y="42"/>
                </a:cubicBezTo>
                <a:cubicBezTo>
                  <a:pt x="275" y="43"/>
                  <a:pt x="275" y="43"/>
                  <a:pt x="275" y="44"/>
                </a:cubicBezTo>
                <a:cubicBezTo>
                  <a:pt x="275" y="45"/>
                  <a:pt x="275" y="45"/>
                  <a:pt x="275" y="46"/>
                </a:cubicBezTo>
                <a:cubicBezTo>
                  <a:pt x="275" y="47"/>
                  <a:pt x="275" y="47"/>
                  <a:pt x="275" y="47"/>
                </a:cubicBezTo>
                <a:cubicBezTo>
                  <a:pt x="275" y="48"/>
                  <a:pt x="275" y="48"/>
                  <a:pt x="275" y="48"/>
                </a:cubicBezTo>
                <a:cubicBezTo>
                  <a:pt x="275" y="48"/>
                  <a:pt x="275" y="48"/>
                  <a:pt x="275" y="49"/>
                </a:cubicBezTo>
                <a:cubicBezTo>
                  <a:pt x="274" y="49"/>
                  <a:pt x="273" y="49"/>
                  <a:pt x="273" y="49"/>
                </a:cubicBezTo>
                <a:cubicBezTo>
                  <a:pt x="273" y="49"/>
                  <a:pt x="273" y="50"/>
                  <a:pt x="273" y="50"/>
                </a:cubicBezTo>
                <a:cubicBezTo>
                  <a:pt x="273" y="50"/>
                  <a:pt x="274" y="51"/>
                  <a:pt x="274" y="51"/>
                </a:cubicBezTo>
                <a:cubicBezTo>
                  <a:pt x="274" y="51"/>
                  <a:pt x="273" y="52"/>
                  <a:pt x="273" y="52"/>
                </a:cubicBezTo>
                <a:cubicBezTo>
                  <a:pt x="273" y="52"/>
                  <a:pt x="274" y="53"/>
                  <a:pt x="274" y="53"/>
                </a:cubicBezTo>
                <a:cubicBezTo>
                  <a:pt x="274" y="53"/>
                  <a:pt x="275" y="54"/>
                  <a:pt x="275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56"/>
                  <a:pt x="277" y="56"/>
                  <a:pt x="277" y="57"/>
                </a:cubicBezTo>
                <a:cubicBezTo>
                  <a:pt x="278" y="57"/>
                  <a:pt x="278" y="57"/>
                  <a:pt x="279" y="58"/>
                </a:cubicBezTo>
                <a:cubicBezTo>
                  <a:pt x="280" y="59"/>
                  <a:pt x="280" y="59"/>
                  <a:pt x="281" y="59"/>
                </a:cubicBezTo>
                <a:cubicBezTo>
                  <a:pt x="282" y="60"/>
                  <a:pt x="282" y="60"/>
                  <a:pt x="282" y="61"/>
                </a:cubicBezTo>
                <a:cubicBezTo>
                  <a:pt x="283" y="61"/>
                  <a:pt x="283" y="62"/>
                  <a:pt x="284" y="62"/>
                </a:cubicBezTo>
                <a:cubicBezTo>
                  <a:pt x="284" y="63"/>
                  <a:pt x="284" y="63"/>
                  <a:pt x="285" y="63"/>
                </a:cubicBezTo>
                <a:cubicBezTo>
                  <a:pt x="285" y="63"/>
                  <a:pt x="286" y="64"/>
                  <a:pt x="286" y="64"/>
                </a:cubicBezTo>
                <a:cubicBezTo>
                  <a:pt x="287" y="65"/>
                  <a:pt x="288" y="65"/>
                  <a:pt x="288" y="66"/>
                </a:cubicBezTo>
                <a:cubicBezTo>
                  <a:pt x="289" y="66"/>
                  <a:pt x="289" y="67"/>
                  <a:pt x="290" y="67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91" y="68"/>
                  <a:pt x="291" y="67"/>
                  <a:pt x="291" y="67"/>
                </a:cubicBezTo>
                <a:cubicBezTo>
                  <a:pt x="291" y="67"/>
                  <a:pt x="291" y="66"/>
                  <a:pt x="291" y="66"/>
                </a:cubicBezTo>
                <a:cubicBezTo>
                  <a:pt x="291" y="65"/>
                  <a:pt x="291" y="65"/>
                  <a:pt x="291" y="64"/>
                </a:cubicBezTo>
                <a:cubicBezTo>
                  <a:pt x="291" y="64"/>
                  <a:pt x="290" y="63"/>
                  <a:pt x="290" y="63"/>
                </a:cubicBezTo>
                <a:cubicBezTo>
                  <a:pt x="290" y="63"/>
                  <a:pt x="289" y="63"/>
                  <a:pt x="290" y="62"/>
                </a:cubicBezTo>
                <a:cubicBezTo>
                  <a:pt x="290" y="62"/>
                  <a:pt x="290" y="62"/>
                  <a:pt x="291" y="62"/>
                </a:cubicBezTo>
                <a:cubicBezTo>
                  <a:pt x="291" y="62"/>
                  <a:pt x="291" y="62"/>
                  <a:pt x="291" y="61"/>
                </a:cubicBezTo>
                <a:cubicBezTo>
                  <a:pt x="291" y="61"/>
                  <a:pt x="291" y="60"/>
                  <a:pt x="291" y="60"/>
                </a:cubicBezTo>
                <a:cubicBezTo>
                  <a:pt x="290" y="60"/>
                  <a:pt x="290" y="60"/>
                  <a:pt x="290" y="59"/>
                </a:cubicBezTo>
                <a:cubicBezTo>
                  <a:pt x="290" y="59"/>
                  <a:pt x="290" y="59"/>
                  <a:pt x="290" y="59"/>
                </a:cubicBezTo>
                <a:cubicBezTo>
                  <a:pt x="290" y="58"/>
                  <a:pt x="290" y="58"/>
                  <a:pt x="291" y="58"/>
                </a:cubicBezTo>
                <a:cubicBezTo>
                  <a:pt x="291" y="58"/>
                  <a:pt x="291" y="58"/>
                  <a:pt x="291" y="58"/>
                </a:cubicBezTo>
                <a:cubicBezTo>
                  <a:pt x="292" y="58"/>
                  <a:pt x="292" y="58"/>
                  <a:pt x="292" y="58"/>
                </a:cubicBezTo>
                <a:cubicBezTo>
                  <a:pt x="292" y="58"/>
                  <a:pt x="293" y="57"/>
                  <a:pt x="292" y="57"/>
                </a:cubicBezTo>
                <a:cubicBezTo>
                  <a:pt x="292" y="57"/>
                  <a:pt x="292" y="57"/>
                  <a:pt x="292" y="57"/>
                </a:cubicBezTo>
                <a:cubicBezTo>
                  <a:pt x="291" y="57"/>
                  <a:pt x="291" y="57"/>
                  <a:pt x="290" y="56"/>
                </a:cubicBezTo>
                <a:cubicBezTo>
                  <a:pt x="290" y="56"/>
                  <a:pt x="290" y="56"/>
                  <a:pt x="289" y="55"/>
                </a:cubicBezTo>
                <a:cubicBezTo>
                  <a:pt x="289" y="55"/>
                  <a:pt x="288" y="55"/>
                  <a:pt x="288" y="54"/>
                </a:cubicBezTo>
                <a:cubicBezTo>
                  <a:pt x="289" y="54"/>
                  <a:pt x="289" y="54"/>
                  <a:pt x="289" y="54"/>
                </a:cubicBezTo>
                <a:cubicBezTo>
                  <a:pt x="289" y="54"/>
                  <a:pt x="289" y="54"/>
                  <a:pt x="290" y="54"/>
                </a:cubicBezTo>
                <a:cubicBezTo>
                  <a:pt x="290" y="54"/>
                  <a:pt x="291" y="54"/>
                  <a:pt x="291" y="53"/>
                </a:cubicBezTo>
                <a:cubicBezTo>
                  <a:pt x="291" y="53"/>
                  <a:pt x="290" y="53"/>
                  <a:pt x="290" y="53"/>
                </a:cubicBezTo>
                <a:cubicBezTo>
                  <a:pt x="289" y="52"/>
                  <a:pt x="289" y="52"/>
                  <a:pt x="289" y="52"/>
                </a:cubicBezTo>
                <a:cubicBezTo>
                  <a:pt x="289" y="52"/>
                  <a:pt x="288" y="52"/>
                  <a:pt x="288" y="52"/>
                </a:cubicBezTo>
                <a:cubicBezTo>
                  <a:pt x="288" y="52"/>
                  <a:pt x="288" y="52"/>
                  <a:pt x="287" y="51"/>
                </a:cubicBezTo>
                <a:cubicBezTo>
                  <a:pt x="287" y="51"/>
                  <a:pt x="287" y="50"/>
                  <a:pt x="286" y="50"/>
                </a:cubicBezTo>
                <a:cubicBezTo>
                  <a:pt x="286" y="49"/>
                  <a:pt x="286" y="49"/>
                  <a:pt x="285" y="49"/>
                </a:cubicBezTo>
                <a:cubicBezTo>
                  <a:pt x="285" y="49"/>
                  <a:pt x="284" y="49"/>
                  <a:pt x="283" y="49"/>
                </a:cubicBezTo>
                <a:cubicBezTo>
                  <a:pt x="283" y="49"/>
                  <a:pt x="283" y="49"/>
                  <a:pt x="282" y="48"/>
                </a:cubicBezTo>
                <a:cubicBezTo>
                  <a:pt x="282" y="48"/>
                  <a:pt x="282" y="48"/>
                  <a:pt x="282" y="47"/>
                </a:cubicBezTo>
                <a:cubicBezTo>
                  <a:pt x="282" y="47"/>
                  <a:pt x="282" y="47"/>
                  <a:pt x="282" y="47"/>
                </a:cubicBezTo>
                <a:cubicBezTo>
                  <a:pt x="281" y="47"/>
                  <a:pt x="282" y="46"/>
                  <a:pt x="281" y="46"/>
                </a:cubicBezTo>
                <a:cubicBezTo>
                  <a:pt x="281" y="46"/>
                  <a:pt x="281" y="46"/>
                  <a:pt x="281" y="45"/>
                </a:cubicBezTo>
                <a:cubicBezTo>
                  <a:pt x="280" y="45"/>
                  <a:pt x="280" y="45"/>
                  <a:pt x="280" y="44"/>
                </a:cubicBezTo>
                <a:cubicBezTo>
                  <a:pt x="280" y="44"/>
                  <a:pt x="280" y="43"/>
                  <a:pt x="281" y="44"/>
                </a:cubicBezTo>
                <a:cubicBezTo>
                  <a:pt x="281" y="44"/>
                  <a:pt x="281" y="44"/>
                  <a:pt x="281" y="4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3" y="44"/>
                  <a:pt x="283" y="44"/>
                  <a:pt x="283" y="43"/>
                </a:cubicBezTo>
                <a:cubicBezTo>
                  <a:pt x="283" y="43"/>
                  <a:pt x="283" y="43"/>
                  <a:pt x="283" y="42"/>
                </a:cubicBezTo>
                <a:cubicBezTo>
                  <a:pt x="283" y="42"/>
                  <a:pt x="284" y="42"/>
                  <a:pt x="284" y="42"/>
                </a:cubicBezTo>
                <a:cubicBezTo>
                  <a:pt x="284" y="43"/>
                  <a:pt x="284" y="43"/>
                  <a:pt x="284" y="43"/>
                </a:cubicBezTo>
                <a:cubicBezTo>
                  <a:pt x="285" y="43"/>
                  <a:pt x="284" y="43"/>
                  <a:pt x="285" y="44"/>
                </a:cubicBezTo>
                <a:cubicBezTo>
                  <a:pt x="285" y="44"/>
                  <a:pt x="285" y="44"/>
                  <a:pt x="285" y="44"/>
                </a:cubicBezTo>
                <a:cubicBezTo>
                  <a:pt x="286" y="44"/>
                  <a:pt x="286" y="44"/>
                  <a:pt x="286" y="43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6" y="42"/>
                  <a:pt x="286" y="42"/>
                  <a:pt x="286" y="42"/>
                </a:cubicBezTo>
                <a:cubicBezTo>
                  <a:pt x="287" y="42"/>
                  <a:pt x="287" y="42"/>
                  <a:pt x="288" y="42"/>
                </a:cubicBezTo>
                <a:cubicBezTo>
                  <a:pt x="288" y="42"/>
                  <a:pt x="288" y="42"/>
                  <a:pt x="289" y="42"/>
                </a:cubicBezTo>
                <a:cubicBezTo>
                  <a:pt x="289" y="42"/>
                  <a:pt x="289" y="42"/>
                  <a:pt x="290" y="42"/>
                </a:cubicBezTo>
                <a:cubicBezTo>
                  <a:pt x="290" y="42"/>
                  <a:pt x="291" y="42"/>
                  <a:pt x="291" y="43"/>
                </a:cubicBezTo>
                <a:cubicBezTo>
                  <a:pt x="291" y="43"/>
                  <a:pt x="291" y="43"/>
                  <a:pt x="292" y="43"/>
                </a:cubicBezTo>
                <a:cubicBezTo>
                  <a:pt x="292" y="44"/>
                  <a:pt x="292" y="44"/>
                  <a:pt x="293" y="44"/>
                </a:cubicBezTo>
                <a:cubicBezTo>
                  <a:pt x="293" y="44"/>
                  <a:pt x="293" y="44"/>
                  <a:pt x="294" y="44"/>
                </a:cubicBezTo>
                <a:cubicBezTo>
                  <a:pt x="294" y="43"/>
                  <a:pt x="293" y="43"/>
                  <a:pt x="293" y="43"/>
                </a:cubicBezTo>
                <a:cubicBezTo>
                  <a:pt x="293" y="42"/>
                  <a:pt x="293" y="42"/>
                  <a:pt x="293" y="42"/>
                </a:cubicBezTo>
                <a:cubicBezTo>
                  <a:pt x="293" y="42"/>
                  <a:pt x="293" y="42"/>
                  <a:pt x="293" y="42"/>
                </a:cubicBezTo>
                <a:cubicBezTo>
                  <a:pt x="293" y="42"/>
                  <a:pt x="293" y="42"/>
                  <a:pt x="293" y="41"/>
                </a:cubicBezTo>
                <a:cubicBezTo>
                  <a:pt x="294" y="41"/>
                  <a:pt x="293" y="40"/>
                  <a:pt x="294" y="40"/>
                </a:cubicBezTo>
                <a:cubicBezTo>
                  <a:pt x="294" y="40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5" y="39"/>
                  <a:pt x="296" y="39"/>
                  <a:pt x="296" y="39"/>
                </a:cubicBezTo>
                <a:cubicBezTo>
                  <a:pt x="296" y="39"/>
                  <a:pt x="296" y="39"/>
                  <a:pt x="296" y="38"/>
                </a:cubicBezTo>
                <a:cubicBezTo>
                  <a:pt x="296" y="38"/>
                  <a:pt x="296" y="38"/>
                  <a:pt x="297" y="38"/>
                </a:cubicBezTo>
                <a:cubicBezTo>
                  <a:pt x="297" y="38"/>
                  <a:pt x="297" y="38"/>
                  <a:pt x="297" y="37"/>
                </a:cubicBezTo>
                <a:cubicBezTo>
                  <a:pt x="297" y="37"/>
                  <a:pt x="297" y="37"/>
                  <a:pt x="297" y="37"/>
                </a:cubicBezTo>
                <a:cubicBezTo>
                  <a:pt x="297" y="36"/>
                  <a:pt x="298" y="36"/>
                  <a:pt x="298" y="36"/>
                </a:cubicBezTo>
                <a:cubicBezTo>
                  <a:pt x="298" y="36"/>
                  <a:pt x="298" y="37"/>
                  <a:pt x="298" y="37"/>
                </a:cubicBezTo>
                <a:cubicBezTo>
                  <a:pt x="299" y="37"/>
                  <a:pt x="299" y="37"/>
                  <a:pt x="299" y="37"/>
                </a:cubicBezTo>
                <a:cubicBezTo>
                  <a:pt x="300" y="37"/>
                  <a:pt x="300" y="37"/>
                  <a:pt x="301" y="37"/>
                </a:cubicBezTo>
                <a:cubicBezTo>
                  <a:pt x="301" y="37"/>
                  <a:pt x="301" y="37"/>
                  <a:pt x="302" y="37"/>
                </a:cubicBezTo>
                <a:cubicBezTo>
                  <a:pt x="302" y="37"/>
                  <a:pt x="302" y="37"/>
                  <a:pt x="302" y="37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5" y="38"/>
                  <a:pt x="305" y="38"/>
                  <a:pt x="305" y="37"/>
                </a:cubicBezTo>
                <a:cubicBezTo>
                  <a:pt x="306" y="37"/>
                  <a:pt x="308" y="38"/>
                  <a:pt x="308" y="37"/>
                </a:cubicBezTo>
                <a:cubicBezTo>
                  <a:pt x="308" y="37"/>
                  <a:pt x="307" y="37"/>
                  <a:pt x="307" y="36"/>
                </a:cubicBezTo>
                <a:cubicBezTo>
                  <a:pt x="307" y="36"/>
                  <a:pt x="307" y="36"/>
                  <a:pt x="307" y="35"/>
                </a:cubicBezTo>
                <a:cubicBezTo>
                  <a:pt x="306" y="35"/>
                  <a:pt x="306" y="35"/>
                  <a:pt x="306" y="34"/>
                </a:cubicBezTo>
                <a:cubicBezTo>
                  <a:pt x="307" y="34"/>
                  <a:pt x="307" y="33"/>
                  <a:pt x="308" y="34"/>
                </a:cubicBezTo>
                <a:cubicBezTo>
                  <a:pt x="309" y="35"/>
                  <a:pt x="309" y="35"/>
                  <a:pt x="309" y="36"/>
                </a:cubicBezTo>
                <a:cubicBezTo>
                  <a:pt x="309" y="36"/>
                  <a:pt x="309" y="36"/>
                  <a:pt x="310" y="37"/>
                </a:cubicBezTo>
                <a:cubicBezTo>
                  <a:pt x="311" y="37"/>
                  <a:pt x="311" y="37"/>
                  <a:pt x="311" y="37"/>
                </a:cubicBezTo>
                <a:cubicBezTo>
                  <a:pt x="312" y="37"/>
                  <a:pt x="313" y="37"/>
                  <a:pt x="313" y="36"/>
                </a:cubicBezTo>
                <a:cubicBezTo>
                  <a:pt x="314" y="36"/>
                  <a:pt x="313" y="35"/>
                  <a:pt x="314" y="36"/>
                </a:cubicBezTo>
                <a:cubicBezTo>
                  <a:pt x="315" y="36"/>
                  <a:pt x="315" y="36"/>
                  <a:pt x="316" y="37"/>
                </a:cubicBezTo>
                <a:cubicBezTo>
                  <a:pt x="317" y="38"/>
                  <a:pt x="316" y="38"/>
                  <a:pt x="316" y="38"/>
                </a:cubicBezTo>
                <a:cubicBezTo>
                  <a:pt x="317" y="39"/>
                  <a:pt x="317" y="39"/>
                  <a:pt x="318" y="40"/>
                </a:cubicBezTo>
                <a:cubicBezTo>
                  <a:pt x="319" y="40"/>
                  <a:pt x="318" y="39"/>
                  <a:pt x="319" y="40"/>
                </a:cubicBezTo>
                <a:cubicBezTo>
                  <a:pt x="320" y="40"/>
                  <a:pt x="320" y="40"/>
                  <a:pt x="321" y="40"/>
                </a:cubicBezTo>
                <a:cubicBezTo>
                  <a:pt x="322" y="41"/>
                  <a:pt x="322" y="41"/>
                  <a:pt x="323" y="41"/>
                </a:cubicBezTo>
                <a:cubicBezTo>
                  <a:pt x="324" y="42"/>
                  <a:pt x="324" y="42"/>
                  <a:pt x="325" y="41"/>
                </a:cubicBezTo>
                <a:cubicBezTo>
                  <a:pt x="325" y="41"/>
                  <a:pt x="324" y="41"/>
                  <a:pt x="325" y="41"/>
                </a:cubicBezTo>
                <a:cubicBezTo>
                  <a:pt x="325" y="41"/>
                  <a:pt x="326" y="41"/>
                  <a:pt x="327" y="41"/>
                </a:cubicBezTo>
                <a:cubicBezTo>
                  <a:pt x="327" y="41"/>
                  <a:pt x="326" y="41"/>
                  <a:pt x="326" y="40"/>
                </a:cubicBezTo>
                <a:cubicBezTo>
                  <a:pt x="326" y="40"/>
                  <a:pt x="325" y="39"/>
                  <a:pt x="326" y="39"/>
                </a:cubicBezTo>
                <a:cubicBezTo>
                  <a:pt x="326" y="39"/>
                  <a:pt x="327" y="39"/>
                  <a:pt x="327" y="39"/>
                </a:cubicBezTo>
                <a:cubicBezTo>
                  <a:pt x="328" y="39"/>
                  <a:pt x="328" y="39"/>
                  <a:pt x="328" y="38"/>
                </a:cubicBezTo>
                <a:cubicBezTo>
                  <a:pt x="328" y="38"/>
                  <a:pt x="328" y="38"/>
                  <a:pt x="327" y="37"/>
                </a:cubicBezTo>
                <a:cubicBezTo>
                  <a:pt x="327" y="37"/>
                  <a:pt x="327" y="37"/>
                  <a:pt x="327" y="36"/>
                </a:cubicBezTo>
                <a:cubicBezTo>
                  <a:pt x="327" y="36"/>
                  <a:pt x="328" y="36"/>
                  <a:pt x="329" y="36"/>
                </a:cubicBezTo>
                <a:cubicBezTo>
                  <a:pt x="330" y="36"/>
                  <a:pt x="330" y="36"/>
                  <a:pt x="331" y="36"/>
                </a:cubicBezTo>
                <a:cubicBezTo>
                  <a:pt x="332" y="36"/>
                  <a:pt x="332" y="36"/>
                  <a:pt x="333" y="36"/>
                </a:cubicBezTo>
                <a:cubicBezTo>
                  <a:pt x="333" y="36"/>
                  <a:pt x="333" y="35"/>
                  <a:pt x="333" y="35"/>
                </a:cubicBezTo>
                <a:cubicBezTo>
                  <a:pt x="333" y="35"/>
                  <a:pt x="334" y="35"/>
                  <a:pt x="335" y="35"/>
                </a:cubicBezTo>
                <a:cubicBezTo>
                  <a:pt x="335" y="35"/>
                  <a:pt x="335" y="35"/>
                  <a:pt x="335" y="34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5" name="Freeform 541">
            <a:extLst>
              <a:ext uri="{FF2B5EF4-FFF2-40B4-BE49-F238E27FC236}">
                <a16:creationId xmlns:a16="http://schemas.microsoft.com/office/drawing/2014/main" id="{3926E2EF-1B1F-4F4A-B0A3-483C8576F831}"/>
              </a:ext>
            </a:extLst>
          </p:cNvPr>
          <p:cNvSpPr>
            <a:spLocks/>
          </p:cNvSpPr>
          <p:nvPr/>
        </p:nvSpPr>
        <p:spPr bwMode="auto">
          <a:xfrm>
            <a:off x="10273218" y="1883542"/>
            <a:ext cx="155969" cy="62964"/>
          </a:xfrm>
          <a:custGeom>
            <a:avLst/>
            <a:gdLst>
              <a:gd name="T0" fmla="*/ 8 w 12"/>
              <a:gd name="T1" fmla="*/ 4 h 5"/>
              <a:gd name="T2" fmla="*/ 10 w 12"/>
              <a:gd name="T3" fmla="*/ 3 h 5"/>
              <a:gd name="T4" fmla="*/ 4 w 12"/>
              <a:gd name="T5" fmla="*/ 1 h 5"/>
              <a:gd name="T6" fmla="*/ 2 w 12"/>
              <a:gd name="T7" fmla="*/ 0 h 5"/>
              <a:gd name="T8" fmla="*/ 0 w 12"/>
              <a:gd name="T9" fmla="*/ 4 h 5"/>
              <a:gd name="T10" fmla="*/ 3 w 12"/>
              <a:gd name="T11" fmla="*/ 5 h 5"/>
              <a:gd name="T12" fmla="*/ 8 w 12"/>
              <a:gd name="T1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5">
                <a:moveTo>
                  <a:pt x="8" y="4"/>
                </a:moveTo>
                <a:cubicBezTo>
                  <a:pt x="9" y="4"/>
                  <a:pt x="12" y="4"/>
                  <a:pt x="10" y="3"/>
                </a:cubicBezTo>
                <a:cubicBezTo>
                  <a:pt x="8" y="1"/>
                  <a:pt x="6" y="2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2"/>
                  <a:pt x="0" y="4"/>
                </a:cubicBezTo>
                <a:cubicBezTo>
                  <a:pt x="3" y="5"/>
                  <a:pt x="3" y="5"/>
                  <a:pt x="3" y="5"/>
                </a:cubicBezTo>
                <a:cubicBezTo>
                  <a:pt x="5" y="5"/>
                  <a:pt x="7" y="5"/>
                  <a:pt x="8" y="4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6" name="Freeform 542">
            <a:extLst>
              <a:ext uri="{FF2B5EF4-FFF2-40B4-BE49-F238E27FC236}">
                <a16:creationId xmlns:a16="http://schemas.microsoft.com/office/drawing/2014/main" id="{C387905B-62A8-774E-87BA-2C4BBFEA5844}"/>
              </a:ext>
            </a:extLst>
          </p:cNvPr>
          <p:cNvSpPr>
            <a:spLocks/>
          </p:cNvSpPr>
          <p:nvPr/>
        </p:nvSpPr>
        <p:spPr bwMode="auto">
          <a:xfrm>
            <a:off x="10507172" y="2274288"/>
            <a:ext cx="116026" cy="37038"/>
          </a:xfrm>
          <a:custGeom>
            <a:avLst/>
            <a:gdLst>
              <a:gd name="T0" fmla="*/ 2 w 9"/>
              <a:gd name="T1" fmla="*/ 2 h 3"/>
              <a:gd name="T2" fmla="*/ 3 w 9"/>
              <a:gd name="T3" fmla="*/ 2 h 3"/>
              <a:gd name="T4" fmla="*/ 5 w 9"/>
              <a:gd name="T5" fmla="*/ 3 h 3"/>
              <a:gd name="T6" fmla="*/ 8 w 9"/>
              <a:gd name="T7" fmla="*/ 3 h 3"/>
              <a:gd name="T8" fmla="*/ 9 w 9"/>
              <a:gd name="T9" fmla="*/ 2 h 3"/>
              <a:gd name="T10" fmla="*/ 7 w 9"/>
              <a:gd name="T11" fmla="*/ 1 h 3"/>
              <a:gd name="T12" fmla="*/ 5 w 9"/>
              <a:gd name="T13" fmla="*/ 1 h 3"/>
              <a:gd name="T14" fmla="*/ 3 w 9"/>
              <a:gd name="T15" fmla="*/ 0 h 3"/>
              <a:gd name="T16" fmla="*/ 2 w 9"/>
              <a:gd name="T17" fmla="*/ 1 h 3"/>
              <a:gd name="T18" fmla="*/ 0 w 9"/>
              <a:gd name="T19" fmla="*/ 0 h 3"/>
              <a:gd name="T20" fmla="*/ 0 w 9"/>
              <a:gd name="T21" fmla="*/ 1 h 3"/>
              <a:gd name="T22" fmla="*/ 2 w 9"/>
              <a:gd name="T2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3">
                <a:moveTo>
                  <a:pt x="2" y="2"/>
                </a:moveTo>
                <a:cubicBezTo>
                  <a:pt x="3" y="2"/>
                  <a:pt x="2" y="1"/>
                  <a:pt x="3" y="2"/>
                </a:cubicBezTo>
                <a:cubicBezTo>
                  <a:pt x="4" y="2"/>
                  <a:pt x="4" y="2"/>
                  <a:pt x="5" y="3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2" y="0"/>
                  <a:pt x="3" y="1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2" y="2"/>
                </a:cubicBezTo>
              </a:path>
            </a:pathLst>
          </a:custGeom>
          <a:solidFill>
            <a:schemeClr val="tx1">
              <a:alpha val="2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3E0A5966-FF26-0E4E-A0A6-73EC3927D2A9}"/>
              </a:ext>
            </a:extLst>
          </p:cNvPr>
          <p:cNvGrpSpPr/>
          <p:nvPr/>
        </p:nvGrpSpPr>
        <p:grpSpPr>
          <a:xfrm>
            <a:off x="334307" y="5301734"/>
            <a:ext cx="305291" cy="305291"/>
            <a:chOff x="619519" y="3572223"/>
            <a:chExt cx="298302" cy="298302"/>
          </a:xfrm>
        </p:grpSpPr>
        <p:sp>
          <p:nvSpPr>
            <p:cNvPr id="731" name="Teardrop 730">
              <a:extLst>
                <a:ext uri="{FF2B5EF4-FFF2-40B4-BE49-F238E27FC236}">
                  <a16:creationId xmlns:a16="http://schemas.microsoft.com/office/drawing/2014/main" id="{FFD6006A-F6E8-0B4B-95D7-AB8ACEA1DE9D}"/>
                </a:ext>
              </a:extLst>
            </p:cNvPr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92FBAC1C-5C6B-CD46-A57E-D2F2F44CEE7F}"/>
                </a:ext>
              </a:extLst>
            </p:cNvPr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5CC2A6-E2F8-DA4B-805C-7566D6AB2766}"/>
              </a:ext>
            </a:extLst>
          </p:cNvPr>
          <p:cNvSpPr txBox="1"/>
          <p:nvPr/>
        </p:nvSpPr>
        <p:spPr>
          <a:xfrm>
            <a:off x="639598" y="5275027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Aether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Management Platform (AMP)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Aether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Connectivity Control (ACC)</a:t>
            </a:r>
          </a:p>
        </p:txBody>
      </p:sp>
      <p:sp>
        <p:nvSpPr>
          <p:cNvPr id="734" name="Teardrop 733">
            <a:extLst>
              <a:ext uri="{FF2B5EF4-FFF2-40B4-BE49-F238E27FC236}">
                <a16:creationId xmlns:a16="http://schemas.microsoft.com/office/drawing/2014/main" id="{A04E82AE-3012-9C48-B33D-80043CBA2CFE}"/>
              </a:ext>
            </a:extLst>
          </p:cNvPr>
          <p:cNvSpPr/>
          <p:nvPr/>
        </p:nvSpPr>
        <p:spPr>
          <a:xfrm rot="7994273">
            <a:off x="330812" y="5790516"/>
            <a:ext cx="305291" cy="305291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35" name="Oval 734">
            <a:extLst>
              <a:ext uri="{FF2B5EF4-FFF2-40B4-BE49-F238E27FC236}">
                <a16:creationId xmlns:a16="http://schemas.microsoft.com/office/drawing/2014/main" id="{936A60DA-FEF0-004C-AC68-F33389EF285B}"/>
              </a:ext>
            </a:extLst>
          </p:cNvPr>
          <p:cNvSpPr/>
          <p:nvPr/>
        </p:nvSpPr>
        <p:spPr>
          <a:xfrm>
            <a:off x="366290" y="5825994"/>
            <a:ext cx="234334" cy="23433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F0E1A78F-5C63-084A-888C-3D1DB781AFBF}"/>
              </a:ext>
            </a:extLst>
          </p:cNvPr>
          <p:cNvSpPr txBox="1"/>
          <p:nvPr/>
        </p:nvSpPr>
        <p:spPr>
          <a:xfrm>
            <a:off x="639598" y="5837954"/>
            <a:ext cx="222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Aether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Connected Edge (ACE)</a:t>
            </a:r>
          </a:p>
        </p:txBody>
      </p:sp>
      <p:grpSp>
        <p:nvGrpSpPr>
          <p:cNvPr id="737" name="Group 736">
            <a:extLst>
              <a:ext uri="{FF2B5EF4-FFF2-40B4-BE49-F238E27FC236}">
                <a16:creationId xmlns:a16="http://schemas.microsoft.com/office/drawing/2014/main" id="{B620E864-8A0E-0F4C-BBDD-53C401C1B93F}"/>
              </a:ext>
            </a:extLst>
          </p:cNvPr>
          <p:cNvGrpSpPr>
            <a:grpSpLocks noChangeAspect="1"/>
          </p:cNvGrpSpPr>
          <p:nvPr/>
        </p:nvGrpSpPr>
        <p:grpSpPr>
          <a:xfrm>
            <a:off x="1936108" y="2996952"/>
            <a:ext cx="91440" cy="91440"/>
            <a:chOff x="619519" y="3572223"/>
            <a:chExt cx="298302" cy="298302"/>
          </a:xfrm>
        </p:grpSpPr>
        <p:sp>
          <p:nvSpPr>
            <p:cNvPr id="738" name="Teardrop 737">
              <a:extLst>
                <a:ext uri="{FF2B5EF4-FFF2-40B4-BE49-F238E27FC236}">
                  <a16:creationId xmlns:a16="http://schemas.microsoft.com/office/drawing/2014/main" id="{B4ACB1ED-1FA9-C44D-9963-A996407F142A}"/>
                </a:ext>
              </a:extLst>
            </p:cNvPr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E5C2E4C1-B727-484C-A808-55FB4A553BBD}"/>
                </a:ext>
              </a:extLst>
            </p:cNvPr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AE9A2CC1-FDAB-8840-905E-69EA30565817}"/>
              </a:ext>
            </a:extLst>
          </p:cNvPr>
          <p:cNvGrpSpPr>
            <a:grpSpLocks noChangeAspect="1"/>
          </p:cNvGrpSpPr>
          <p:nvPr/>
        </p:nvGrpSpPr>
        <p:grpSpPr>
          <a:xfrm>
            <a:off x="1991544" y="3032956"/>
            <a:ext cx="91440" cy="91440"/>
            <a:chOff x="619519" y="3572223"/>
            <a:chExt cx="298302" cy="298302"/>
          </a:xfrm>
        </p:grpSpPr>
        <p:sp>
          <p:nvSpPr>
            <p:cNvPr id="741" name="Teardrop 740">
              <a:extLst>
                <a:ext uri="{FF2B5EF4-FFF2-40B4-BE49-F238E27FC236}">
                  <a16:creationId xmlns:a16="http://schemas.microsoft.com/office/drawing/2014/main" id="{730FDEDA-7423-1548-BCC4-9FB1047D4027}"/>
                </a:ext>
              </a:extLst>
            </p:cNvPr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0CDAAB0-A32B-0E46-A6C3-3E677CE7CEF3}"/>
                </a:ext>
              </a:extLst>
            </p:cNvPr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03E87312-A12E-F242-85C1-3691A9873B72}"/>
              </a:ext>
            </a:extLst>
          </p:cNvPr>
          <p:cNvGrpSpPr>
            <a:grpSpLocks noChangeAspect="1"/>
          </p:cNvGrpSpPr>
          <p:nvPr/>
        </p:nvGrpSpPr>
        <p:grpSpPr>
          <a:xfrm>
            <a:off x="2010534" y="2974419"/>
            <a:ext cx="91440" cy="91440"/>
            <a:chOff x="619519" y="3572223"/>
            <a:chExt cx="298302" cy="298302"/>
          </a:xfrm>
        </p:grpSpPr>
        <p:sp>
          <p:nvSpPr>
            <p:cNvPr id="744" name="Teardrop 743">
              <a:extLst>
                <a:ext uri="{FF2B5EF4-FFF2-40B4-BE49-F238E27FC236}">
                  <a16:creationId xmlns:a16="http://schemas.microsoft.com/office/drawing/2014/main" id="{C5024EEE-EE56-DD4C-880B-0697F61397F0}"/>
                </a:ext>
              </a:extLst>
            </p:cNvPr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47363A29-CF3F-C042-A83A-8932612BE54D}"/>
                </a:ext>
              </a:extLst>
            </p:cNvPr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747" name="Teardrop 746">
            <a:extLst>
              <a:ext uri="{FF2B5EF4-FFF2-40B4-BE49-F238E27FC236}">
                <a16:creationId xmlns:a16="http://schemas.microsoft.com/office/drawing/2014/main" id="{CEC1EF0D-3126-1E43-9736-9F91412C8705}"/>
              </a:ext>
            </a:extLst>
          </p:cNvPr>
          <p:cNvSpPr/>
          <p:nvPr/>
        </p:nvSpPr>
        <p:spPr>
          <a:xfrm rot="7994273">
            <a:off x="1831399" y="2952685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48" name="Oval 747">
            <a:extLst>
              <a:ext uri="{FF2B5EF4-FFF2-40B4-BE49-F238E27FC236}">
                <a16:creationId xmlns:a16="http://schemas.microsoft.com/office/drawing/2014/main" id="{BC3D0F93-1D00-654E-B635-F05877A53303}"/>
              </a:ext>
            </a:extLst>
          </p:cNvPr>
          <p:cNvSpPr/>
          <p:nvPr/>
        </p:nvSpPr>
        <p:spPr>
          <a:xfrm>
            <a:off x="1842025" y="2963311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0" name="Teardrop 749">
            <a:extLst>
              <a:ext uri="{FF2B5EF4-FFF2-40B4-BE49-F238E27FC236}">
                <a16:creationId xmlns:a16="http://schemas.microsoft.com/office/drawing/2014/main" id="{486E0091-48B4-4F4B-B5C0-B7878F6DAB51}"/>
              </a:ext>
            </a:extLst>
          </p:cNvPr>
          <p:cNvSpPr/>
          <p:nvPr/>
        </p:nvSpPr>
        <p:spPr>
          <a:xfrm rot="7994273">
            <a:off x="1919094" y="2760106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1" name="Oval 750">
            <a:extLst>
              <a:ext uri="{FF2B5EF4-FFF2-40B4-BE49-F238E27FC236}">
                <a16:creationId xmlns:a16="http://schemas.microsoft.com/office/drawing/2014/main" id="{9B3C3159-4279-D342-B406-C8105534B015}"/>
              </a:ext>
            </a:extLst>
          </p:cNvPr>
          <p:cNvSpPr/>
          <p:nvPr/>
        </p:nvSpPr>
        <p:spPr>
          <a:xfrm>
            <a:off x="1929720" y="2770732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3" name="Teardrop 752">
            <a:extLst>
              <a:ext uri="{FF2B5EF4-FFF2-40B4-BE49-F238E27FC236}">
                <a16:creationId xmlns:a16="http://schemas.microsoft.com/office/drawing/2014/main" id="{28AB0E23-2E3E-D44B-803B-812FC910A2EE}"/>
              </a:ext>
            </a:extLst>
          </p:cNvPr>
          <p:cNvSpPr/>
          <p:nvPr/>
        </p:nvSpPr>
        <p:spPr>
          <a:xfrm rot="7994273">
            <a:off x="2168475" y="3156496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4" name="Oval 753">
            <a:extLst>
              <a:ext uri="{FF2B5EF4-FFF2-40B4-BE49-F238E27FC236}">
                <a16:creationId xmlns:a16="http://schemas.microsoft.com/office/drawing/2014/main" id="{A99AA6B5-89C9-764C-B551-6FAD89B08731}"/>
              </a:ext>
            </a:extLst>
          </p:cNvPr>
          <p:cNvSpPr/>
          <p:nvPr/>
        </p:nvSpPr>
        <p:spPr>
          <a:xfrm>
            <a:off x="2179101" y="3167122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6" name="Teardrop 755">
            <a:extLst>
              <a:ext uri="{FF2B5EF4-FFF2-40B4-BE49-F238E27FC236}">
                <a16:creationId xmlns:a16="http://schemas.microsoft.com/office/drawing/2014/main" id="{3D8B85A0-8DB5-3F43-AD48-22AD1BA1D4AA}"/>
              </a:ext>
            </a:extLst>
          </p:cNvPr>
          <p:cNvSpPr/>
          <p:nvPr/>
        </p:nvSpPr>
        <p:spPr>
          <a:xfrm rot="7994273">
            <a:off x="2933099" y="3121403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7" name="Oval 756">
            <a:extLst>
              <a:ext uri="{FF2B5EF4-FFF2-40B4-BE49-F238E27FC236}">
                <a16:creationId xmlns:a16="http://schemas.microsoft.com/office/drawing/2014/main" id="{56C6150B-F3DB-4B49-963A-8FE57EE6F09A}"/>
              </a:ext>
            </a:extLst>
          </p:cNvPr>
          <p:cNvSpPr/>
          <p:nvPr/>
        </p:nvSpPr>
        <p:spPr>
          <a:xfrm>
            <a:off x="2943725" y="3132029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9" name="Teardrop 758">
            <a:extLst>
              <a:ext uri="{FF2B5EF4-FFF2-40B4-BE49-F238E27FC236}">
                <a16:creationId xmlns:a16="http://schemas.microsoft.com/office/drawing/2014/main" id="{8DEBEA25-E2F3-E24B-8C5E-B863AC47D425}"/>
              </a:ext>
            </a:extLst>
          </p:cNvPr>
          <p:cNvSpPr/>
          <p:nvPr/>
        </p:nvSpPr>
        <p:spPr>
          <a:xfrm rot="7994273">
            <a:off x="3399104" y="2669649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0" name="Oval 759">
            <a:extLst>
              <a:ext uri="{FF2B5EF4-FFF2-40B4-BE49-F238E27FC236}">
                <a16:creationId xmlns:a16="http://schemas.microsoft.com/office/drawing/2014/main" id="{E0538500-59AE-8A42-8D87-9B45D53DD1AA}"/>
              </a:ext>
            </a:extLst>
          </p:cNvPr>
          <p:cNvSpPr/>
          <p:nvPr/>
        </p:nvSpPr>
        <p:spPr>
          <a:xfrm>
            <a:off x="3409730" y="2680275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2" name="Teardrop 761">
            <a:extLst>
              <a:ext uri="{FF2B5EF4-FFF2-40B4-BE49-F238E27FC236}">
                <a16:creationId xmlns:a16="http://schemas.microsoft.com/office/drawing/2014/main" id="{6C6CEF6A-A641-0A42-9D78-1E47708BDD72}"/>
              </a:ext>
            </a:extLst>
          </p:cNvPr>
          <p:cNvSpPr/>
          <p:nvPr/>
        </p:nvSpPr>
        <p:spPr>
          <a:xfrm rot="7994273">
            <a:off x="6384032" y="2838182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3" name="Oval 762">
            <a:extLst>
              <a:ext uri="{FF2B5EF4-FFF2-40B4-BE49-F238E27FC236}">
                <a16:creationId xmlns:a16="http://schemas.microsoft.com/office/drawing/2014/main" id="{A9D4AEDF-FDA5-8246-B9A6-9A06E881FE97}"/>
              </a:ext>
            </a:extLst>
          </p:cNvPr>
          <p:cNvSpPr/>
          <p:nvPr/>
        </p:nvSpPr>
        <p:spPr>
          <a:xfrm>
            <a:off x="6394658" y="2848808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5" name="Teardrop 764">
            <a:extLst>
              <a:ext uri="{FF2B5EF4-FFF2-40B4-BE49-F238E27FC236}">
                <a16:creationId xmlns:a16="http://schemas.microsoft.com/office/drawing/2014/main" id="{73C0EE79-4B22-FC41-B4CD-80E9C921D47C}"/>
              </a:ext>
            </a:extLst>
          </p:cNvPr>
          <p:cNvSpPr/>
          <p:nvPr/>
        </p:nvSpPr>
        <p:spPr>
          <a:xfrm rot="7994273">
            <a:off x="9804412" y="3071077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6" name="Oval 765">
            <a:extLst>
              <a:ext uri="{FF2B5EF4-FFF2-40B4-BE49-F238E27FC236}">
                <a16:creationId xmlns:a16="http://schemas.microsoft.com/office/drawing/2014/main" id="{4E29ED21-1EFA-E343-AF25-374A7AB2A395}"/>
              </a:ext>
            </a:extLst>
          </p:cNvPr>
          <p:cNvSpPr/>
          <p:nvPr/>
        </p:nvSpPr>
        <p:spPr>
          <a:xfrm>
            <a:off x="9815038" y="3081703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8" name="Teardrop 767">
            <a:extLst>
              <a:ext uri="{FF2B5EF4-FFF2-40B4-BE49-F238E27FC236}">
                <a16:creationId xmlns:a16="http://schemas.microsoft.com/office/drawing/2014/main" id="{74DF7DFA-4C56-D54B-BE06-91EDDF357347}"/>
              </a:ext>
            </a:extLst>
          </p:cNvPr>
          <p:cNvSpPr/>
          <p:nvPr/>
        </p:nvSpPr>
        <p:spPr>
          <a:xfrm rot="7994273">
            <a:off x="5447928" y="2888057"/>
            <a:ext cx="91440" cy="91440"/>
          </a:xfrm>
          <a:prstGeom prst="teardrop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9" name="Oval 768">
            <a:extLst>
              <a:ext uri="{FF2B5EF4-FFF2-40B4-BE49-F238E27FC236}">
                <a16:creationId xmlns:a16="http://schemas.microsoft.com/office/drawing/2014/main" id="{7BF240DB-CE7D-2643-B999-8AE801D58AF3}"/>
              </a:ext>
            </a:extLst>
          </p:cNvPr>
          <p:cNvSpPr/>
          <p:nvPr/>
        </p:nvSpPr>
        <p:spPr>
          <a:xfrm>
            <a:off x="5458554" y="2898683"/>
            <a:ext cx="70187" cy="7018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F81746D4-477B-4C42-BE79-731A44EDFC8B}"/>
              </a:ext>
            </a:extLst>
          </p:cNvPr>
          <p:cNvSpPr txBox="1"/>
          <p:nvPr/>
        </p:nvSpPr>
        <p:spPr>
          <a:xfrm>
            <a:off x="1548774" y="2900486"/>
            <a:ext cx="3497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B4358BCC-286F-764C-9902-AF73C8E6D872}"/>
              </a:ext>
            </a:extLst>
          </p:cNvPr>
          <p:cNvSpPr txBox="1"/>
          <p:nvPr/>
        </p:nvSpPr>
        <p:spPr>
          <a:xfrm>
            <a:off x="1624463" y="2699178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D522E016-583E-6247-801F-E2E4307F3FFE}"/>
              </a:ext>
            </a:extLst>
          </p:cNvPr>
          <p:cNvSpPr txBox="1"/>
          <p:nvPr/>
        </p:nvSpPr>
        <p:spPr>
          <a:xfrm>
            <a:off x="3079499" y="2619261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Ciena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379A61D6-415F-7D4F-91BB-CB4E124B45F1}"/>
              </a:ext>
            </a:extLst>
          </p:cNvPr>
          <p:cNvSpPr txBox="1"/>
          <p:nvPr/>
        </p:nvSpPr>
        <p:spPr>
          <a:xfrm>
            <a:off x="2605603" y="3079626"/>
            <a:ext cx="385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AT&amp;T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2E8FFB7A-DBF2-B244-97BF-A8482ADB6CBA}"/>
              </a:ext>
            </a:extLst>
          </p:cNvPr>
          <p:cNvSpPr txBox="1"/>
          <p:nvPr/>
        </p:nvSpPr>
        <p:spPr>
          <a:xfrm>
            <a:off x="2201929" y="3118746"/>
            <a:ext cx="3497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11D8F164-7E93-934E-82B6-79CF32262E79}"/>
              </a:ext>
            </a:extLst>
          </p:cNvPr>
          <p:cNvSpPr txBox="1"/>
          <p:nvPr/>
        </p:nvSpPr>
        <p:spPr>
          <a:xfrm>
            <a:off x="4970276" y="2838554"/>
            <a:ext cx="5838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Telefonica</a:t>
            </a:r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15E698C0-8ADF-4F48-9E79-FDC66F712AF0}"/>
              </a:ext>
            </a:extLst>
          </p:cNvPr>
          <p:cNvSpPr txBox="1"/>
          <p:nvPr/>
        </p:nvSpPr>
        <p:spPr>
          <a:xfrm>
            <a:off x="5790822" y="2787522"/>
            <a:ext cx="7136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Turk Telekom</a:t>
            </a:r>
          </a:p>
        </p:txBody>
      </p:sp>
      <p:sp>
        <p:nvSpPr>
          <p:cNvPr id="777" name="TextBox 776">
            <a:extLst>
              <a:ext uri="{FF2B5EF4-FFF2-40B4-BE49-F238E27FC236}">
                <a16:creationId xmlns:a16="http://schemas.microsoft.com/office/drawing/2014/main" id="{31D85248-9B49-5E4B-83E9-AB8266019D6F}"/>
              </a:ext>
            </a:extLst>
          </p:cNvPr>
          <p:cNvSpPr txBox="1"/>
          <p:nvPr/>
        </p:nvSpPr>
        <p:spPr>
          <a:xfrm>
            <a:off x="9525588" y="3028963"/>
            <a:ext cx="3369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NTT</a:t>
            </a:r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84F79952-9476-D140-82E0-E1F5A2E7D6F1}"/>
              </a:ext>
            </a:extLst>
          </p:cNvPr>
          <p:cNvSpPr txBox="1"/>
          <p:nvPr/>
        </p:nvSpPr>
        <p:spPr>
          <a:xfrm>
            <a:off x="2028643" y="2914600"/>
            <a:ext cx="519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Cloud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 West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7864D1-5362-C545-AAB2-7D55316A676B}"/>
              </a:ext>
            </a:extLst>
          </p:cNvPr>
          <p:cNvGrpSpPr/>
          <p:nvPr/>
        </p:nvGrpSpPr>
        <p:grpSpPr>
          <a:xfrm>
            <a:off x="1376502" y="2749110"/>
            <a:ext cx="2479886" cy="422355"/>
            <a:chOff x="1376502" y="2749110"/>
            <a:chExt cx="2479886" cy="422355"/>
          </a:xfrm>
        </p:grpSpPr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A6D95E6C-4C20-E945-877F-BA7DC9EF49E3}"/>
                </a:ext>
              </a:extLst>
            </p:cNvPr>
            <p:cNvGrpSpPr/>
            <p:nvPr/>
          </p:nvGrpSpPr>
          <p:grpSpPr>
            <a:xfrm>
              <a:off x="3344262" y="2749110"/>
              <a:ext cx="490179" cy="184666"/>
              <a:chOff x="3344262" y="2749110"/>
              <a:chExt cx="490179" cy="184666"/>
            </a:xfrm>
          </p:grpSpPr>
          <p:sp>
            <p:nvSpPr>
              <p:cNvPr id="728" name="Teardrop 727">
                <a:extLst>
                  <a:ext uri="{FF2B5EF4-FFF2-40B4-BE49-F238E27FC236}">
                    <a16:creationId xmlns:a16="http://schemas.microsoft.com/office/drawing/2014/main" id="{FA5F729F-9193-3142-B321-CA9F82C35693}"/>
                  </a:ext>
                </a:extLst>
              </p:cNvPr>
              <p:cNvSpPr/>
              <p:nvPr/>
            </p:nvSpPr>
            <p:spPr>
              <a:xfrm rot="7994273">
                <a:off x="3344262" y="2788211"/>
                <a:ext cx="91440" cy="91440"/>
              </a:xfrm>
              <a:prstGeom prst="teardrop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20B02C1A-CD82-DC4C-AA4F-31A8A2874996}"/>
                  </a:ext>
                </a:extLst>
              </p:cNvPr>
              <p:cNvSpPr/>
              <p:nvPr/>
            </p:nvSpPr>
            <p:spPr>
              <a:xfrm>
                <a:off x="3354888" y="2798837"/>
                <a:ext cx="70187" cy="70187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79" name="TextBox 778">
                <a:extLst>
                  <a:ext uri="{FF2B5EF4-FFF2-40B4-BE49-F238E27FC236}">
                    <a16:creationId xmlns:a16="http://schemas.microsoft.com/office/drawing/2014/main" id="{FBA81BD3-173F-2140-8FB8-C7870C14AAF5}"/>
                  </a:ext>
                </a:extLst>
              </p:cNvPr>
              <p:cNvSpPr txBox="1"/>
              <p:nvPr/>
            </p:nvSpPr>
            <p:spPr>
              <a:xfrm>
                <a:off x="3372455" y="2749110"/>
                <a:ext cx="46198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Cornell</a:t>
                </a:r>
              </a:p>
            </p:txBody>
          </p:sp>
        </p:grpSp>
        <p:grpSp>
          <p:nvGrpSpPr>
            <p:cNvPr id="780" name="Group 779">
              <a:extLst>
                <a:ext uri="{FF2B5EF4-FFF2-40B4-BE49-F238E27FC236}">
                  <a16:creationId xmlns:a16="http://schemas.microsoft.com/office/drawing/2014/main" id="{418CF383-B59C-724C-AB9A-EB5335E64E85}"/>
                </a:ext>
              </a:extLst>
            </p:cNvPr>
            <p:cNvGrpSpPr/>
            <p:nvPr/>
          </p:nvGrpSpPr>
          <p:grpSpPr>
            <a:xfrm>
              <a:off x="3272789" y="2857995"/>
              <a:ext cx="583599" cy="184666"/>
              <a:chOff x="3272789" y="2857995"/>
              <a:chExt cx="583599" cy="184666"/>
            </a:xfrm>
          </p:grpSpPr>
          <p:sp>
            <p:nvSpPr>
              <p:cNvPr id="781" name="Teardrop 780">
                <a:extLst>
                  <a:ext uri="{FF2B5EF4-FFF2-40B4-BE49-F238E27FC236}">
                    <a16:creationId xmlns:a16="http://schemas.microsoft.com/office/drawing/2014/main" id="{B25D8E77-3417-C340-AA42-F52B00293E21}"/>
                  </a:ext>
                </a:extLst>
              </p:cNvPr>
              <p:cNvSpPr/>
              <p:nvPr/>
            </p:nvSpPr>
            <p:spPr>
              <a:xfrm rot="7994273">
                <a:off x="3272789" y="2875376"/>
                <a:ext cx="91440" cy="91440"/>
              </a:xfrm>
              <a:prstGeom prst="teardrop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1A6787F8-D616-F747-BBE8-15474F89D9C7}"/>
                  </a:ext>
                </a:extLst>
              </p:cNvPr>
              <p:cNvSpPr/>
              <p:nvPr/>
            </p:nvSpPr>
            <p:spPr>
              <a:xfrm>
                <a:off x="3283415" y="2886002"/>
                <a:ext cx="70187" cy="70187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83" name="TextBox 782">
                <a:extLst>
                  <a:ext uri="{FF2B5EF4-FFF2-40B4-BE49-F238E27FC236}">
                    <a16:creationId xmlns:a16="http://schemas.microsoft.com/office/drawing/2014/main" id="{704B8162-5477-FB46-9679-4C5046EB130D}"/>
                  </a:ext>
                </a:extLst>
              </p:cNvPr>
              <p:cNvSpPr txBox="1"/>
              <p:nvPr/>
            </p:nvSpPr>
            <p:spPr>
              <a:xfrm>
                <a:off x="3295016" y="2857995"/>
                <a:ext cx="56137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Princeton</a:t>
                </a:r>
              </a:p>
            </p:txBody>
          </p:sp>
        </p:grpSp>
        <p:grpSp>
          <p:nvGrpSpPr>
            <p:cNvPr id="784" name="Group 783">
              <a:extLst>
                <a:ext uri="{FF2B5EF4-FFF2-40B4-BE49-F238E27FC236}">
                  <a16:creationId xmlns:a16="http://schemas.microsoft.com/office/drawing/2014/main" id="{3BFDAE44-D77F-F84E-819C-D49593DE1A26}"/>
                </a:ext>
              </a:extLst>
            </p:cNvPr>
            <p:cNvGrpSpPr/>
            <p:nvPr/>
          </p:nvGrpSpPr>
          <p:grpSpPr>
            <a:xfrm>
              <a:off x="1376502" y="2986799"/>
              <a:ext cx="523675" cy="184666"/>
              <a:chOff x="1376502" y="2986799"/>
              <a:chExt cx="523675" cy="184666"/>
            </a:xfrm>
          </p:grpSpPr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5250258D-04CA-AE42-BCD2-4CD630EFF18A}"/>
                  </a:ext>
                </a:extLst>
              </p:cNvPr>
              <p:cNvGrpSpPr/>
              <p:nvPr/>
            </p:nvGrpSpPr>
            <p:grpSpPr>
              <a:xfrm>
                <a:off x="1808737" y="3020918"/>
                <a:ext cx="91440" cy="91440"/>
                <a:chOff x="1808737" y="3020918"/>
                <a:chExt cx="91440" cy="91440"/>
              </a:xfrm>
            </p:grpSpPr>
            <p:sp>
              <p:nvSpPr>
                <p:cNvPr id="787" name="Teardrop 786">
                  <a:extLst>
                    <a:ext uri="{FF2B5EF4-FFF2-40B4-BE49-F238E27FC236}">
                      <a16:creationId xmlns:a16="http://schemas.microsoft.com/office/drawing/2014/main" id="{007C9751-E11C-B447-B44B-31849FA6F08E}"/>
                    </a:ext>
                  </a:extLst>
                </p:cNvPr>
                <p:cNvSpPr/>
                <p:nvPr/>
              </p:nvSpPr>
              <p:spPr>
                <a:xfrm rot="7994273">
                  <a:off x="1808737" y="3020918"/>
                  <a:ext cx="91440" cy="91440"/>
                </a:xfrm>
                <a:prstGeom prst="teardrop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5F750D91-841B-694B-8103-6F3E99D2EFB5}"/>
                    </a:ext>
                  </a:extLst>
                </p:cNvPr>
                <p:cNvSpPr/>
                <p:nvPr/>
              </p:nvSpPr>
              <p:spPr>
                <a:xfrm>
                  <a:off x="1819363" y="3031544"/>
                  <a:ext cx="70187" cy="7018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6" name="TextBox 785">
                <a:extLst>
                  <a:ext uri="{FF2B5EF4-FFF2-40B4-BE49-F238E27FC236}">
                    <a16:creationId xmlns:a16="http://schemas.microsoft.com/office/drawing/2014/main" id="{CAE5CD13-4ED6-E642-B971-F87A4E6D382D}"/>
                  </a:ext>
                </a:extLst>
              </p:cNvPr>
              <p:cNvSpPr txBox="1"/>
              <p:nvPr/>
            </p:nvSpPr>
            <p:spPr>
              <a:xfrm>
                <a:off x="1376502" y="2986799"/>
                <a:ext cx="51969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Stanford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34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n-lt"/>
                <a:cs typeface="Gotham Medium"/>
              </a:rPr>
              <a:t>DEMONSTRATIONS OF PRONTO’S OPERATIONAL NETWORK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1CA813-3978-8E40-8193-EA54EFE50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1AA24-FD70-3343-9535-7CAF863376F9}"/>
              </a:ext>
            </a:extLst>
          </p:cNvPr>
          <p:cNvSpPr txBox="1"/>
          <p:nvPr/>
        </p:nvSpPr>
        <p:spPr>
          <a:xfrm>
            <a:off x="1163784" y="3771900"/>
            <a:ext cx="9864432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Introduction:   </a:t>
            </a:r>
            <a:r>
              <a:rPr lang="en-US" dirty="0">
                <a:hlinkClick r:id="rId2"/>
              </a:rPr>
              <a:t>https://youtu.be/KjdXEOUMnOI</a:t>
            </a:r>
            <a:endParaRPr lang="en-US" dirty="0"/>
          </a:p>
          <a:p>
            <a:r>
              <a:rPr lang="en-US" dirty="0"/>
              <a:t>Demo 1: Resolving hardware and software failures: </a:t>
            </a:r>
            <a:r>
              <a:rPr lang="en-US" dirty="0">
                <a:hlinkClick r:id="rId3"/>
              </a:rPr>
              <a:t>https://youtu.be/CUdOSv0mUmM</a:t>
            </a:r>
            <a:endParaRPr lang="en-US" dirty="0"/>
          </a:p>
          <a:p>
            <a:r>
              <a:rPr lang="en-US" dirty="0"/>
              <a:t>Demo 2: Runtime software upgrades: </a:t>
            </a:r>
            <a:r>
              <a:rPr lang="en-US" dirty="0">
                <a:hlinkClick r:id="rId4"/>
              </a:rPr>
              <a:t>https://youtu.be/K44KgMNFcZc</a:t>
            </a:r>
            <a:endParaRPr lang="en-US" dirty="0"/>
          </a:p>
          <a:p>
            <a:r>
              <a:rPr lang="en-US" dirty="0"/>
              <a:t>Demo 3: Detecting and blocking microburst congestion: </a:t>
            </a:r>
            <a:r>
              <a:rPr lang="en-US" dirty="0">
                <a:hlinkClick r:id="rId5"/>
              </a:rPr>
              <a:t>https://youtu.be/XW_pgPMvuqw</a:t>
            </a:r>
            <a:endParaRPr lang="en-US" dirty="0"/>
          </a:p>
          <a:p>
            <a:r>
              <a:rPr lang="en-US" dirty="0"/>
              <a:t>Demo 4: Resiliency against DoS and exfiltration attacks: </a:t>
            </a:r>
            <a:r>
              <a:rPr lang="en-US" dirty="0">
                <a:hlinkClick r:id="rId6"/>
              </a:rPr>
              <a:t>https://youtu.be/lLhffmr4YbY</a:t>
            </a:r>
            <a:endParaRPr lang="en-US" dirty="0"/>
          </a:p>
          <a:p>
            <a:r>
              <a:rPr lang="en-US" dirty="0"/>
              <a:t>Demo 5a: Automated deployment of the new Stanford edge: </a:t>
            </a:r>
            <a:r>
              <a:rPr lang="en-US" dirty="0">
                <a:hlinkClick r:id="rId7"/>
              </a:rPr>
              <a:t>https://youtu.be/04sq4kQ6ySw</a:t>
            </a:r>
            <a:endParaRPr lang="en-US" dirty="0"/>
          </a:p>
          <a:p>
            <a:r>
              <a:rPr lang="en-US" dirty="0"/>
              <a:t>Demo 5b: Centralized management of all Pronto and </a:t>
            </a:r>
            <a:r>
              <a:rPr lang="en-US" dirty="0" err="1"/>
              <a:t>Aether</a:t>
            </a:r>
            <a:r>
              <a:rPr lang="en-US" dirty="0"/>
              <a:t> networks: </a:t>
            </a:r>
            <a:r>
              <a:rPr lang="en-US" dirty="0">
                <a:hlinkClick r:id="rId8"/>
              </a:rPr>
              <a:t>https://youtu.be/FAVyonQMSuc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8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E07C25CF-C4DF-B94C-8C15-EDF4B4E02C06}"/>
              </a:ext>
            </a:extLst>
          </p:cNvPr>
          <p:cNvGrpSpPr/>
          <p:nvPr/>
        </p:nvGrpSpPr>
        <p:grpSpPr>
          <a:xfrm>
            <a:off x="2815417" y="1428293"/>
            <a:ext cx="751828" cy="731520"/>
            <a:chOff x="3834897" y="2309624"/>
            <a:chExt cx="563871" cy="548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Shape 4826">
              <a:extLst>
                <a:ext uri="{FF2B5EF4-FFF2-40B4-BE49-F238E27FC236}">
                  <a16:creationId xmlns:a16="http://schemas.microsoft.com/office/drawing/2014/main" id="{1C98BE67-E678-8D42-8E19-79643C1D4D80}"/>
                </a:ext>
              </a:extLst>
            </p:cNvPr>
            <p:cNvSpPr/>
            <p:nvPr/>
          </p:nvSpPr>
          <p:spPr>
            <a:xfrm>
              <a:off x="3834897" y="2309624"/>
              <a:ext cx="563871" cy="54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338"/>
                  </a:moveTo>
                  <a:lnTo>
                    <a:pt x="10800" y="0"/>
                  </a:lnTo>
                  <a:lnTo>
                    <a:pt x="8438" y="0"/>
                  </a:lnTo>
                  <a:lnTo>
                    <a:pt x="8438" y="3132"/>
                  </a:lnTo>
                  <a:lnTo>
                    <a:pt x="6841" y="3664"/>
                  </a:lnTo>
                  <a:lnTo>
                    <a:pt x="4725" y="1548"/>
                  </a:lnTo>
                  <a:lnTo>
                    <a:pt x="1548" y="4725"/>
                  </a:lnTo>
                  <a:lnTo>
                    <a:pt x="3664" y="6841"/>
                  </a:lnTo>
                  <a:lnTo>
                    <a:pt x="3132" y="8437"/>
                  </a:lnTo>
                  <a:lnTo>
                    <a:pt x="0" y="8438"/>
                  </a:lnTo>
                  <a:lnTo>
                    <a:pt x="0" y="13162"/>
                  </a:lnTo>
                  <a:lnTo>
                    <a:pt x="3132" y="13162"/>
                  </a:lnTo>
                  <a:lnTo>
                    <a:pt x="3664" y="14759"/>
                  </a:lnTo>
                  <a:lnTo>
                    <a:pt x="1548" y="16875"/>
                  </a:lnTo>
                  <a:lnTo>
                    <a:pt x="4725" y="20052"/>
                  </a:lnTo>
                  <a:lnTo>
                    <a:pt x="6841" y="17936"/>
                  </a:lnTo>
                  <a:lnTo>
                    <a:pt x="8438" y="18468"/>
                  </a:lnTo>
                  <a:lnTo>
                    <a:pt x="8438" y="21600"/>
                  </a:lnTo>
                  <a:lnTo>
                    <a:pt x="13162" y="21600"/>
                  </a:lnTo>
                  <a:lnTo>
                    <a:pt x="13162" y="18468"/>
                  </a:lnTo>
                  <a:lnTo>
                    <a:pt x="14759" y="17936"/>
                  </a:lnTo>
                  <a:lnTo>
                    <a:pt x="16875" y="20052"/>
                  </a:lnTo>
                  <a:lnTo>
                    <a:pt x="20052" y="16875"/>
                  </a:lnTo>
                  <a:lnTo>
                    <a:pt x="17936" y="14759"/>
                  </a:lnTo>
                  <a:lnTo>
                    <a:pt x="18468" y="13162"/>
                  </a:lnTo>
                  <a:lnTo>
                    <a:pt x="21600" y="13162"/>
                  </a:lnTo>
                  <a:lnTo>
                    <a:pt x="21600" y="8438"/>
                  </a:lnTo>
                  <a:lnTo>
                    <a:pt x="18468" y="8438"/>
                  </a:lnTo>
                  <a:lnTo>
                    <a:pt x="17936" y="6841"/>
                  </a:lnTo>
                  <a:lnTo>
                    <a:pt x="20052" y="4725"/>
                  </a:lnTo>
                  <a:lnTo>
                    <a:pt x="16875" y="1548"/>
                  </a:lnTo>
                  <a:lnTo>
                    <a:pt x="14759" y="3664"/>
                  </a:lnTo>
                  <a:lnTo>
                    <a:pt x="13162" y="3132"/>
                  </a:lnTo>
                  <a:lnTo>
                    <a:pt x="13162" y="0"/>
                  </a:lnTo>
                  <a:lnTo>
                    <a:pt x="10800" y="0"/>
                  </a:lnTo>
                  <a:lnTo>
                    <a:pt x="10800" y="675"/>
                  </a:lnTo>
                  <a:lnTo>
                    <a:pt x="12487" y="675"/>
                  </a:lnTo>
                  <a:lnTo>
                    <a:pt x="12488" y="3618"/>
                  </a:lnTo>
                  <a:lnTo>
                    <a:pt x="14941" y="4436"/>
                  </a:lnTo>
                  <a:lnTo>
                    <a:pt x="16875" y="2502"/>
                  </a:lnTo>
                  <a:lnTo>
                    <a:pt x="19098" y="4725"/>
                  </a:lnTo>
                  <a:lnTo>
                    <a:pt x="17164" y="6659"/>
                  </a:lnTo>
                  <a:lnTo>
                    <a:pt x="17982" y="9112"/>
                  </a:lnTo>
                  <a:lnTo>
                    <a:pt x="20925" y="9112"/>
                  </a:lnTo>
                  <a:lnTo>
                    <a:pt x="20925" y="12487"/>
                  </a:lnTo>
                  <a:lnTo>
                    <a:pt x="17982" y="12488"/>
                  </a:lnTo>
                  <a:lnTo>
                    <a:pt x="17164" y="14941"/>
                  </a:lnTo>
                  <a:lnTo>
                    <a:pt x="19098" y="16875"/>
                  </a:lnTo>
                  <a:lnTo>
                    <a:pt x="16875" y="19098"/>
                  </a:lnTo>
                  <a:lnTo>
                    <a:pt x="14941" y="17164"/>
                  </a:lnTo>
                  <a:lnTo>
                    <a:pt x="12488" y="17982"/>
                  </a:lnTo>
                  <a:lnTo>
                    <a:pt x="12488" y="20925"/>
                  </a:lnTo>
                  <a:lnTo>
                    <a:pt x="9112" y="20925"/>
                  </a:lnTo>
                  <a:lnTo>
                    <a:pt x="9112" y="17982"/>
                  </a:lnTo>
                  <a:lnTo>
                    <a:pt x="6659" y="17164"/>
                  </a:lnTo>
                  <a:lnTo>
                    <a:pt x="4725" y="19098"/>
                  </a:lnTo>
                  <a:lnTo>
                    <a:pt x="2502" y="16875"/>
                  </a:lnTo>
                  <a:lnTo>
                    <a:pt x="4436" y="14941"/>
                  </a:lnTo>
                  <a:lnTo>
                    <a:pt x="3618" y="12488"/>
                  </a:lnTo>
                  <a:lnTo>
                    <a:pt x="675" y="12488"/>
                  </a:lnTo>
                  <a:lnTo>
                    <a:pt x="675" y="9112"/>
                  </a:lnTo>
                  <a:lnTo>
                    <a:pt x="3618" y="9112"/>
                  </a:lnTo>
                  <a:lnTo>
                    <a:pt x="4436" y="6659"/>
                  </a:lnTo>
                  <a:lnTo>
                    <a:pt x="2502" y="4725"/>
                  </a:lnTo>
                  <a:lnTo>
                    <a:pt x="4725" y="2502"/>
                  </a:lnTo>
                  <a:lnTo>
                    <a:pt x="6659" y="4436"/>
                  </a:lnTo>
                  <a:lnTo>
                    <a:pt x="9112" y="3618"/>
                  </a:lnTo>
                  <a:lnTo>
                    <a:pt x="9112" y="675"/>
                  </a:lnTo>
                  <a:lnTo>
                    <a:pt x="10800" y="675"/>
                  </a:lnTo>
                  <a:cubicBezTo>
                    <a:pt x="10800" y="675"/>
                    <a:pt x="10800" y="338"/>
                    <a:pt x="10800" y="33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95249" tIns="95249" rIns="95249" bIns="95249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cs typeface="Gill Sans"/>
                <a:sym typeface="Gill Sans"/>
              </a:endParaRPr>
            </a:p>
          </p:txBody>
        </p:sp>
        <p:sp>
          <p:nvSpPr>
            <p:cNvPr id="54" name="Shape 4827">
              <a:extLst>
                <a:ext uri="{FF2B5EF4-FFF2-40B4-BE49-F238E27FC236}">
                  <a16:creationId xmlns:a16="http://schemas.microsoft.com/office/drawing/2014/main" id="{EA864219-8818-7049-A919-C942B57023D9}"/>
                </a:ext>
              </a:extLst>
            </p:cNvPr>
            <p:cNvSpPr/>
            <p:nvPr/>
          </p:nvSpPr>
          <p:spPr>
            <a:xfrm>
              <a:off x="4055160" y="2523936"/>
              <a:ext cx="123348" cy="1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10800"/>
                  </a:moveTo>
                  <a:lnTo>
                    <a:pt x="21600" y="10800"/>
                  </a:lnTo>
                  <a:cubicBezTo>
                    <a:pt x="21599" y="4835"/>
                    <a:pt x="16765" y="1"/>
                    <a:pt x="10800" y="0"/>
                  </a:cubicBezTo>
                  <a:cubicBezTo>
                    <a:pt x="4835" y="1"/>
                    <a:pt x="1" y="4835"/>
                    <a:pt x="0" y="10800"/>
                  </a:cubicBezTo>
                  <a:cubicBezTo>
                    <a:pt x="1" y="16765"/>
                    <a:pt x="4835" y="21599"/>
                    <a:pt x="10800" y="21600"/>
                  </a:cubicBezTo>
                  <a:cubicBezTo>
                    <a:pt x="16765" y="21599"/>
                    <a:pt x="21599" y="16765"/>
                    <a:pt x="21600" y="10800"/>
                  </a:cubicBezTo>
                  <a:lnTo>
                    <a:pt x="18514" y="10800"/>
                  </a:lnTo>
                  <a:cubicBezTo>
                    <a:pt x="18514" y="12935"/>
                    <a:pt x="17653" y="14854"/>
                    <a:pt x="16255" y="16255"/>
                  </a:cubicBezTo>
                  <a:cubicBezTo>
                    <a:pt x="14854" y="17653"/>
                    <a:pt x="12935" y="18514"/>
                    <a:pt x="10800" y="18514"/>
                  </a:cubicBezTo>
                  <a:cubicBezTo>
                    <a:pt x="8665" y="18514"/>
                    <a:pt x="6746" y="17653"/>
                    <a:pt x="5345" y="16255"/>
                  </a:cubicBezTo>
                  <a:cubicBezTo>
                    <a:pt x="3947" y="14854"/>
                    <a:pt x="3086" y="12935"/>
                    <a:pt x="3086" y="10800"/>
                  </a:cubicBezTo>
                  <a:cubicBezTo>
                    <a:pt x="3086" y="8665"/>
                    <a:pt x="3947" y="6746"/>
                    <a:pt x="5345" y="5345"/>
                  </a:cubicBezTo>
                  <a:cubicBezTo>
                    <a:pt x="6746" y="3947"/>
                    <a:pt x="8665" y="3086"/>
                    <a:pt x="10800" y="3086"/>
                  </a:cubicBezTo>
                  <a:cubicBezTo>
                    <a:pt x="12935" y="3086"/>
                    <a:pt x="14854" y="3947"/>
                    <a:pt x="16255" y="5345"/>
                  </a:cubicBezTo>
                  <a:cubicBezTo>
                    <a:pt x="17653" y="6746"/>
                    <a:pt x="18514" y="8665"/>
                    <a:pt x="18514" y="10800"/>
                  </a:cubicBezTo>
                  <a:cubicBezTo>
                    <a:pt x="18514" y="10800"/>
                    <a:pt x="20057" y="10800"/>
                    <a:pt x="20057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95249" tIns="95249" rIns="95249" bIns="95249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6BBAD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cs typeface="Gill Sans"/>
                <a:sym typeface="Gill San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C8F8E610-BEE3-9D46-89C9-C50439BC4C5A}"/>
              </a:ext>
            </a:extLst>
          </p:cNvPr>
          <p:cNvSpPr txBox="1"/>
          <p:nvPr/>
        </p:nvSpPr>
        <p:spPr>
          <a:xfrm>
            <a:off x="3762867" y="1381622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Deep programmability</a:t>
            </a:r>
          </a:p>
        </p:txBody>
      </p:sp>
      <p:sp>
        <p:nvSpPr>
          <p:cNvPr id="98" name="Title 6">
            <a:extLst>
              <a:ext uri="{FF2B5EF4-FFF2-40B4-BE49-F238E27FC236}">
                <a16:creationId xmlns:a16="http://schemas.microsoft.com/office/drawing/2014/main" id="{9567FBEA-3DF5-2444-82A5-1F84ED8A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92" y="51313"/>
            <a:ext cx="10708216" cy="968771"/>
          </a:xfrm>
        </p:spPr>
        <p:txBody>
          <a:bodyPr anchor="ctr">
            <a:normAutofit/>
          </a:bodyPr>
          <a:lstStyle/>
          <a:p>
            <a:r>
              <a:rPr lang="en-US" sz="340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Pronto Demonstrations</a:t>
            </a:r>
            <a:endParaRPr lang="en-US" sz="34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BEA009-2635-5744-9C76-1014B1B1F354}"/>
              </a:ext>
            </a:extLst>
          </p:cNvPr>
          <p:cNvGrpSpPr/>
          <p:nvPr/>
        </p:nvGrpSpPr>
        <p:grpSpPr>
          <a:xfrm>
            <a:off x="2874153" y="2291227"/>
            <a:ext cx="4422054" cy="1561354"/>
            <a:chOff x="2874153" y="2291227"/>
            <a:chExt cx="4422054" cy="156135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F56E0D3-087A-EC45-A855-54D44C40910F}"/>
                </a:ext>
              </a:extLst>
            </p:cNvPr>
            <p:cNvGrpSpPr/>
            <p:nvPr/>
          </p:nvGrpSpPr>
          <p:grpSpPr>
            <a:xfrm>
              <a:off x="2874153" y="2693356"/>
              <a:ext cx="634356" cy="731520"/>
              <a:chOff x="2634947" y="2900845"/>
              <a:chExt cx="475767" cy="54864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Shape 4746">
                <a:extLst>
                  <a:ext uri="{FF2B5EF4-FFF2-40B4-BE49-F238E27FC236}">
                    <a16:creationId xmlns:a16="http://schemas.microsoft.com/office/drawing/2014/main" id="{335EDF8E-0DE0-4045-AF1A-EFCF21CC4402}"/>
                  </a:ext>
                </a:extLst>
              </p:cNvPr>
              <p:cNvSpPr/>
              <p:nvPr/>
            </p:nvSpPr>
            <p:spPr>
              <a:xfrm>
                <a:off x="2687809" y="3063722"/>
                <a:ext cx="17623" cy="385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8" name="Shape 4747">
                <a:extLst>
                  <a:ext uri="{FF2B5EF4-FFF2-40B4-BE49-F238E27FC236}">
                    <a16:creationId xmlns:a16="http://schemas.microsoft.com/office/drawing/2014/main" id="{048F0EBC-0960-484C-8F00-979F555AAC27}"/>
                  </a:ext>
                </a:extLst>
              </p:cNvPr>
              <p:cNvSpPr/>
              <p:nvPr/>
            </p:nvSpPr>
            <p:spPr>
              <a:xfrm>
                <a:off x="3040228" y="2900845"/>
                <a:ext cx="17623" cy="385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9" name="Shape 4748">
                <a:extLst>
                  <a:ext uri="{FF2B5EF4-FFF2-40B4-BE49-F238E27FC236}">
                    <a16:creationId xmlns:a16="http://schemas.microsoft.com/office/drawing/2014/main" id="{75F0EED4-1CF4-C14C-9F92-2F2A6D644FC3}"/>
                  </a:ext>
                </a:extLst>
              </p:cNvPr>
              <p:cNvSpPr/>
              <p:nvPr/>
            </p:nvSpPr>
            <p:spPr>
              <a:xfrm>
                <a:off x="2864020" y="3226598"/>
                <a:ext cx="17623" cy="222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0" name="Shape 4749">
                <a:extLst>
                  <a:ext uri="{FF2B5EF4-FFF2-40B4-BE49-F238E27FC236}">
                    <a16:creationId xmlns:a16="http://schemas.microsoft.com/office/drawing/2014/main" id="{9E1072F0-9D0A-9A4D-8BCC-07434EC7A5FC}"/>
                  </a:ext>
                </a:extLst>
              </p:cNvPr>
              <p:cNvSpPr/>
              <p:nvPr/>
            </p:nvSpPr>
            <p:spPr>
              <a:xfrm>
                <a:off x="2864020" y="2900845"/>
                <a:ext cx="17623" cy="222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" name="Shape 4750">
                <a:extLst>
                  <a:ext uri="{FF2B5EF4-FFF2-40B4-BE49-F238E27FC236}">
                    <a16:creationId xmlns:a16="http://schemas.microsoft.com/office/drawing/2014/main" id="{32F8495B-C5C7-9D43-AE0F-A5F29AD55909}"/>
                  </a:ext>
                </a:extLst>
              </p:cNvPr>
              <p:cNvSpPr/>
              <p:nvPr/>
            </p:nvSpPr>
            <p:spPr>
              <a:xfrm>
                <a:off x="2634947" y="2952279"/>
                <a:ext cx="123347" cy="120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" name="Shape 4751">
                <a:extLst>
                  <a:ext uri="{FF2B5EF4-FFF2-40B4-BE49-F238E27FC236}">
                    <a16:creationId xmlns:a16="http://schemas.microsoft.com/office/drawing/2014/main" id="{6DB81F23-0D42-AA48-8D13-AA8F07A608B7}"/>
                  </a:ext>
                </a:extLst>
              </p:cNvPr>
              <p:cNvSpPr/>
              <p:nvPr/>
            </p:nvSpPr>
            <p:spPr>
              <a:xfrm>
                <a:off x="2987366" y="3278033"/>
                <a:ext cx="123348" cy="120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" name="Shape 4752">
                <a:extLst>
                  <a:ext uri="{FF2B5EF4-FFF2-40B4-BE49-F238E27FC236}">
                    <a16:creationId xmlns:a16="http://schemas.microsoft.com/office/drawing/2014/main" id="{4C8C919C-E26D-3240-8425-AE35DABCCB99}"/>
                  </a:ext>
                </a:extLst>
              </p:cNvPr>
              <p:cNvSpPr/>
              <p:nvPr/>
            </p:nvSpPr>
            <p:spPr>
              <a:xfrm>
                <a:off x="2811156" y="3115157"/>
                <a:ext cx="123349" cy="120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" name="Shape 4753">
                <a:extLst>
                  <a:ext uri="{FF2B5EF4-FFF2-40B4-BE49-F238E27FC236}">
                    <a16:creationId xmlns:a16="http://schemas.microsoft.com/office/drawing/2014/main" id="{DC33B199-8204-5540-8DB8-3016A7796A22}"/>
                  </a:ext>
                </a:extLst>
              </p:cNvPr>
              <p:cNvSpPr/>
              <p:nvPr/>
            </p:nvSpPr>
            <p:spPr>
              <a:xfrm>
                <a:off x="2687809" y="2900845"/>
                <a:ext cx="17623" cy="6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5" name="Shape 4754">
                <a:extLst>
                  <a:ext uri="{FF2B5EF4-FFF2-40B4-BE49-F238E27FC236}">
                    <a16:creationId xmlns:a16="http://schemas.microsoft.com/office/drawing/2014/main" id="{400C8D08-2DF4-1E44-A18B-9D4AE04AD405}"/>
                  </a:ext>
                </a:extLst>
              </p:cNvPr>
              <p:cNvSpPr/>
              <p:nvPr/>
            </p:nvSpPr>
            <p:spPr>
              <a:xfrm>
                <a:off x="3040228" y="3389475"/>
                <a:ext cx="17623" cy="60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D1E6D2-BD3F-AC4B-85C4-9321D916D353}"/>
                </a:ext>
              </a:extLst>
            </p:cNvPr>
            <p:cNvSpPr txBox="1"/>
            <p:nvPr/>
          </p:nvSpPr>
          <p:spPr>
            <a:xfrm>
              <a:off x="3762867" y="2637266"/>
              <a:ext cx="3533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26262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New network capabilities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B25D6DB-F348-9E43-8191-F844AD2D83EA}"/>
                </a:ext>
              </a:extLst>
            </p:cNvPr>
            <p:cNvGrpSpPr/>
            <p:nvPr/>
          </p:nvGrpSpPr>
          <p:grpSpPr>
            <a:xfrm>
              <a:off x="3089027" y="2291227"/>
              <a:ext cx="204571" cy="270715"/>
              <a:chOff x="763244" y="1972754"/>
              <a:chExt cx="153428" cy="203036"/>
            </a:xfr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Shape 4511">
                <a:extLst>
                  <a:ext uri="{FF2B5EF4-FFF2-40B4-BE49-F238E27FC236}">
                    <a16:creationId xmlns:a16="http://schemas.microsoft.com/office/drawing/2014/main" id="{6070B1CE-139A-7945-B07E-5712B4B5C261}"/>
                  </a:ext>
                </a:extLst>
              </p:cNvPr>
              <p:cNvSpPr/>
              <p:nvPr/>
            </p:nvSpPr>
            <p:spPr>
              <a:xfrm>
                <a:off x="763244" y="2092845"/>
                <a:ext cx="153428" cy="82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46" y="0"/>
                    </a:moveTo>
                    <a:lnTo>
                      <a:pt x="10800" y="16733"/>
                    </a:lnTo>
                    <a:lnTo>
                      <a:pt x="1754" y="0"/>
                    </a:lnTo>
                    <a:lnTo>
                      <a:pt x="0" y="3245"/>
                    </a:lnTo>
                    <a:lnTo>
                      <a:pt x="9923" y="21600"/>
                    </a:lnTo>
                    <a:lnTo>
                      <a:pt x="11677" y="21600"/>
                    </a:lnTo>
                    <a:lnTo>
                      <a:pt x="21600" y="3245"/>
                    </a:lnTo>
                    <a:lnTo>
                      <a:pt x="19846" y="0"/>
                    </a:lnTo>
                    <a:cubicBezTo>
                      <a:pt x="19846" y="0"/>
                      <a:pt x="19846" y="0"/>
                      <a:pt x="1984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1" name="Shape 4512">
                <a:extLst>
                  <a:ext uri="{FF2B5EF4-FFF2-40B4-BE49-F238E27FC236}">
                    <a16:creationId xmlns:a16="http://schemas.microsoft.com/office/drawing/2014/main" id="{CFDEAC42-A5CB-C64F-873C-A4E1B7E794BB}"/>
                  </a:ext>
                </a:extLst>
              </p:cNvPr>
              <p:cNvSpPr/>
              <p:nvPr/>
            </p:nvSpPr>
            <p:spPr>
              <a:xfrm>
                <a:off x="830553" y="1972754"/>
                <a:ext cx="17623" cy="18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8A204DB-F7ED-F64C-8A34-39CC680794B2}"/>
                </a:ext>
              </a:extLst>
            </p:cNvPr>
            <p:cNvSpPr txBox="1"/>
            <p:nvPr/>
          </p:nvSpPr>
          <p:spPr>
            <a:xfrm>
              <a:off x="3811016" y="3021584"/>
              <a:ext cx="24913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AD2A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Fine-grained (</a:t>
              </a:r>
              <a:r>
                <a:rPr lang="en-US" sz="1200" dirty="0">
                  <a:solidFill>
                    <a:srgbClr val="EEAD2A"/>
                  </a:solidFill>
                  <a:latin typeface="Lato Light"/>
                </a:rPr>
                <a:t>p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AD2A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acket</a:t>
              </a:r>
              <a:r>
                <a:rPr lang="en-US" sz="1200" dirty="0">
                  <a:solidFill>
                    <a:srgbClr val="EEAD2A"/>
                  </a:solidFill>
                  <a:latin typeface="Lato Light"/>
                </a:rPr>
                <a:t>-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AD2A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level) visibility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EEAD2A"/>
                  </a:solidFill>
                  <a:latin typeface="Lato Light"/>
                </a:rPr>
                <a:t>C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AD2A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losed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AD2A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-loop control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AD2A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Run-time packet-level verification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AD2A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Cloud managed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46EFFF2C-0DD7-E140-AE5F-E439A6E95169}"/>
              </a:ext>
            </a:extLst>
          </p:cNvPr>
          <p:cNvSpPr txBox="1"/>
          <p:nvPr/>
        </p:nvSpPr>
        <p:spPr>
          <a:xfrm>
            <a:off x="3811016" y="1750568"/>
            <a:ext cx="3530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Top-down and end-to-end programmable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    Infrastructure: switches, NICs, 5G small cells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    Platform: cloud automation, cloud management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    Connectivity: 5G connectivity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BA5588-0ECA-9241-8A9E-976725ED642C}"/>
              </a:ext>
            </a:extLst>
          </p:cNvPr>
          <p:cNvGrpSpPr/>
          <p:nvPr/>
        </p:nvGrpSpPr>
        <p:grpSpPr>
          <a:xfrm>
            <a:off x="2859857" y="3556288"/>
            <a:ext cx="4991774" cy="1549021"/>
            <a:chOff x="2859857" y="3556288"/>
            <a:chExt cx="4991774" cy="154902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9959145-514B-0449-809B-5E18E4BB2D05}"/>
                </a:ext>
              </a:extLst>
            </p:cNvPr>
            <p:cNvGrpSpPr/>
            <p:nvPr/>
          </p:nvGrpSpPr>
          <p:grpSpPr>
            <a:xfrm>
              <a:off x="2859857" y="3958419"/>
              <a:ext cx="662944" cy="731520"/>
              <a:chOff x="3388826" y="3251475"/>
              <a:chExt cx="497208" cy="54864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Shape 4614">
                <a:extLst>
                  <a:ext uri="{FF2B5EF4-FFF2-40B4-BE49-F238E27FC236}">
                    <a16:creationId xmlns:a16="http://schemas.microsoft.com/office/drawing/2014/main" id="{1BBABF8A-3C73-F54E-B2B7-15589AD39CA6}"/>
                  </a:ext>
                </a:extLst>
              </p:cNvPr>
              <p:cNvSpPr/>
              <p:nvPr/>
            </p:nvSpPr>
            <p:spPr>
              <a:xfrm>
                <a:off x="3388826" y="3302908"/>
                <a:ext cx="497208" cy="497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73" y="3427"/>
                    </a:moveTo>
                    <a:lnTo>
                      <a:pt x="17910" y="3691"/>
                    </a:lnTo>
                    <a:cubicBezTo>
                      <a:pt x="19874" y="5655"/>
                      <a:pt x="20854" y="8226"/>
                      <a:pt x="20855" y="10800"/>
                    </a:cubicBezTo>
                    <a:cubicBezTo>
                      <a:pt x="20854" y="13374"/>
                      <a:pt x="19874" y="15945"/>
                      <a:pt x="17910" y="17909"/>
                    </a:cubicBezTo>
                    <a:cubicBezTo>
                      <a:pt x="15945" y="19874"/>
                      <a:pt x="13374" y="20854"/>
                      <a:pt x="10800" y="20855"/>
                    </a:cubicBezTo>
                    <a:cubicBezTo>
                      <a:pt x="8225" y="20854"/>
                      <a:pt x="5654" y="19874"/>
                      <a:pt x="3690" y="17909"/>
                    </a:cubicBezTo>
                    <a:cubicBezTo>
                      <a:pt x="1726" y="15945"/>
                      <a:pt x="746" y="13374"/>
                      <a:pt x="745" y="10800"/>
                    </a:cubicBezTo>
                    <a:cubicBezTo>
                      <a:pt x="746" y="8225"/>
                      <a:pt x="1726" y="5655"/>
                      <a:pt x="3690" y="3691"/>
                    </a:cubicBezTo>
                    <a:cubicBezTo>
                      <a:pt x="5654" y="1726"/>
                      <a:pt x="8225" y="746"/>
                      <a:pt x="10800" y="745"/>
                    </a:cubicBezTo>
                    <a:cubicBezTo>
                      <a:pt x="13374" y="746"/>
                      <a:pt x="15945" y="1726"/>
                      <a:pt x="17910" y="3691"/>
                    </a:cubicBezTo>
                    <a:lnTo>
                      <a:pt x="18173" y="3427"/>
                    </a:lnTo>
                    <a:lnTo>
                      <a:pt x="18436" y="3164"/>
                    </a:lnTo>
                    <a:cubicBezTo>
                      <a:pt x="16328" y="1056"/>
                      <a:pt x="13562" y="0"/>
                      <a:pt x="10800" y="0"/>
                    </a:cubicBezTo>
                    <a:cubicBezTo>
                      <a:pt x="8037" y="0"/>
                      <a:pt x="5271" y="1056"/>
                      <a:pt x="3164" y="3164"/>
                    </a:cubicBezTo>
                    <a:cubicBezTo>
                      <a:pt x="1056" y="5271"/>
                      <a:pt x="0" y="8037"/>
                      <a:pt x="0" y="10800"/>
                    </a:cubicBezTo>
                    <a:cubicBezTo>
                      <a:pt x="0" y="13562"/>
                      <a:pt x="1056" y="16328"/>
                      <a:pt x="3164" y="18436"/>
                    </a:cubicBezTo>
                    <a:cubicBezTo>
                      <a:pt x="5271" y="20544"/>
                      <a:pt x="8037" y="21600"/>
                      <a:pt x="10800" y="21600"/>
                    </a:cubicBezTo>
                    <a:cubicBezTo>
                      <a:pt x="13562" y="21600"/>
                      <a:pt x="16329" y="20544"/>
                      <a:pt x="18436" y="18436"/>
                    </a:cubicBezTo>
                    <a:cubicBezTo>
                      <a:pt x="20544" y="16328"/>
                      <a:pt x="21600" y="13562"/>
                      <a:pt x="21600" y="10800"/>
                    </a:cubicBezTo>
                    <a:cubicBezTo>
                      <a:pt x="21600" y="8037"/>
                      <a:pt x="20544" y="5271"/>
                      <a:pt x="18436" y="3164"/>
                    </a:cubicBezTo>
                    <a:cubicBezTo>
                      <a:pt x="18436" y="3164"/>
                      <a:pt x="18173" y="3427"/>
                      <a:pt x="18173" y="34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9" name="Shape 4615">
                <a:extLst>
                  <a:ext uri="{FF2B5EF4-FFF2-40B4-BE49-F238E27FC236}">
                    <a16:creationId xmlns:a16="http://schemas.microsoft.com/office/drawing/2014/main" id="{B8E70193-0736-DD4F-9046-43C4269D3C56}"/>
                  </a:ext>
                </a:extLst>
              </p:cNvPr>
              <p:cNvSpPr/>
              <p:nvPr/>
            </p:nvSpPr>
            <p:spPr>
              <a:xfrm>
                <a:off x="3628845" y="3251475"/>
                <a:ext cx="60006" cy="6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1" y="21600"/>
                    </a:moveTo>
                    <a:lnTo>
                      <a:pt x="6171" y="6171"/>
                    </a:lnTo>
                    <a:lnTo>
                      <a:pt x="21600" y="617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1" y="21600"/>
                    </a:lnTo>
                    <a:cubicBezTo>
                      <a:pt x="6171" y="21600"/>
                      <a:pt x="6171" y="21600"/>
                      <a:pt x="6171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0" name="Shape 4616">
                <a:extLst>
                  <a:ext uri="{FF2B5EF4-FFF2-40B4-BE49-F238E27FC236}">
                    <a16:creationId xmlns:a16="http://schemas.microsoft.com/office/drawing/2014/main" id="{9B9382F0-B14D-8D40-ABF5-5C8F227DD2D7}"/>
                  </a:ext>
                </a:extLst>
              </p:cNvPr>
              <p:cNvSpPr/>
              <p:nvPr/>
            </p:nvSpPr>
            <p:spPr>
              <a:xfrm>
                <a:off x="3585985" y="3251475"/>
                <a:ext cx="51434" cy="1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1" name="Shape 4617">
                <a:extLst>
                  <a:ext uri="{FF2B5EF4-FFF2-40B4-BE49-F238E27FC236}">
                    <a16:creationId xmlns:a16="http://schemas.microsoft.com/office/drawing/2014/main" id="{23E194A3-E8BA-7E43-BBDB-4DE48E71A9A1}"/>
                  </a:ext>
                </a:extLst>
              </p:cNvPr>
              <p:cNvSpPr/>
              <p:nvPr/>
            </p:nvSpPr>
            <p:spPr>
              <a:xfrm>
                <a:off x="3628845" y="3757230"/>
                <a:ext cx="17146" cy="3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2" name="Shape 4618">
                <a:extLst>
                  <a:ext uri="{FF2B5EF4-FFF2-40B4-BE49-F238E27FC236}">
                    <a16:creationId xmlns:a16="http://schemas.microsoft.com/office/drawing/2014/main" id="{BB6C4257-DA2C-1140-A25B-BC506140E885}"/>
                  </a:ext>
                </a:extLst>
              </p:cNvPr>
              <p:cNvSpPr/>
              <p:nvPr/>
            </p:nvSpPr>
            <p:spPr>
              <a:xfrm>
                <a:off x="3628845" y="3311480"/>
                <a:ext cx="17146" cy="34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3" name="Shape 4619">
                <a:extLst>
                  <a:ext uri="{FF2B5EF4-FFF2-40B4-BE49-F238E27FC236}">
                    <a16:creationId xmlns:a16="http://schemas.microsoft.com/office/drawing/2014/main" id="{9B2996BC-6C7C-6648-8833-B4C105A41C3E}"/>
                  </a:ext>
                </a:extLst>
              </p:cNvPr>
              <p:cNvSpPr/>
              <p:nvPr/>
            </p:nvSpPr>
            <p:spPr>
              <a:xfrm>
                <a:off x="3397398" y="3542928"/>
                <a:ext cx="34290" cy="1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4" name="Shape 4620">
                <a:extLst>
                  <a:ext uri="{FF2B5EF4-FFF2-40B4-BE49-F238E27FC236}">
                    <a16:creationId xmlns:a16="http://schemas.microsoft.com/office/drawing/2014/main" id="{2E299F97-7984-AD46-92FD-E11C10FCED14}"/>
                  </a:ext>
                </a:extLst>
              </p:cNvPr>
              <p:cNvSpPr/>
              <p:nvPr/>
            </p:nvSpPr>
            <p:spPr>
              <a:xfrm>
                <a:off x="3843149" y="3542928"/>
                <a:ext cx="34290" cy="1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5" name="Shape 4621">
                <a:extLst>
                  <a:ext uri="{FF2B5EF4-FFF2-40B4-BE49-F238E27FC236}">
                    <a16:creationId xmlns:a16="http://schemas.microsoft.com/office/drawing/2014/main" id="{0A069739-4A38-474C-83A5-DC1E2E0E0FDB}"/>
                  </a:ext>
                </a:extLst>
              </p:cNvPr>
              <p:cNvSpPr/>
              <p:nvPr/>
            </p:nvSpPr>
            <p:spPr>
              <a:xfrm>
                <a:off x="3483119" y="3397201"/>
                <a:ext cx="36375" cy="36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201"/>
                    </a:moveTo>
                    <a:lnTo>
                      <a:pt x="14402" y="21600"/>
                    </a:lnTo>
                    <a:lnTo>
                      <a:pt x="21600" y="14399"/>
                    </a:lnTo>
                    <a:lnTo>
                      <a:pt x="7198" y="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6" name="Shape 4622">
                <a:extLst>
                  <a:ext uri="{FF2B5EF4-FFF2-40B4-BE49-F238E27FC236}">
                    <a16:creationId xmlns:a16="http://schemas.microsoft.com/office/drawing/2014/main" id="{6EFD7C94-42F9-EA4A-83C2-918551DC637C}"/>
                  </a:ext>
                </a:extLst>
              </p:cNvPr>
              <p:cNvSpPr/>
              <p:nvPr/>
            </p:nvSpPr>
            <p:spPr>
              <a:xfrm>
                <a:off x="3757425" y="3671509"/>
                <a:ext cx="36375" cy="36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199"/>
                    </a:moveTo>
                    <a:lnTo>
                      <a:pt x="14401" y="21600"/>
                    </a:lnTo>
                    <a:lnTo>
                      <a:pt x="21600" y="14401"/>
                    </a:lnTo>
                    <a:lnTo>
                      <a:pt x="7199" y="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7" name="Shape 4623">
                <a:extLst>
                  <a:ext uri="{FF2B5EF4-FFF2-40B4-BE49-F238E27FC236}">
                    <a16:creationId xmlns:a16="http://schemas.microsoft.com/office/drawing/2014/main" id="{1F517F2E-44A9-BE48-993E-115CDD0E239D}"/>
                  </a:ext>
                </a:extLst>
              </p:cNvPr>
              <p:cNvSpPr/>
              <p:nvPr/>
            </p:nvSpPr>
            <p:spPr>
              <a:xfrm>
                <a:off x="3757425" y="3397201"/>
                <a:ext cx="36368" cy="36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lnTo>
                      <a:pt x="0" y="14400"/>
                    </a:lnTo>
                    <a:lnTo>
                      <a:pt x="7200" y="21600"/>
                    </a:lnTo>
                    <a:lnTo>
                      <a:pt x="21600" y="720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8" name="Shape 4624">
                <a:extLst>
                  <a:ext uri="{FF2B5EF4-FFF2-40B4-BE49-F238E27FC236}">
                    <a16:creationId xmlns:a16="http://schemas.microsoft.com/office/drawing/2014/main" id="{854799D2-DC89-AA4F-8635-CD543419CEE1}"/>
                  </a:ext>
                </a:extLst>
              </p:cNvPr>
              <p:cNvSpPr/>
              <p:nvPr/>
            </p:nvSpPr>
            <p:spPr>
              <a:xfrm>
                <a:off x="3483119" y="3671509"/>
                <a:ext cx="36381" cy="36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4" y="0"/>
                    </a:moveTo>
                    <a:lnTo>
                      <a:pt x="0" y="14400"/>
                    </a:lnTo>
                    <a:lnTo>
                      <a:pt x="7197" y="21600"/>
                    </a:lnTo>
                    <a:lnTo>
                      <a:pt x="21600" y="720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9" name="Shape 4625">
                <a:extLst>
                  <a:ext uri="{FF2B5EF4-FFF2-40B4-BE49-F238E27FC236}">
                    <a16:creationId xmlns:a16="http://schemas.microsoft.com/office/drawing/2014/main" id="{8BA0B4B8-A1F5-ED4B-B428-62968005B2C4}"/>
                  </a:ext>
                </a:extLst>
              </p:cNvPr>
              <p:cNvSpPr/>
              <p:nvPr/>
            </p:nvSpPr>
            <p:spPr>
              <a:xfrm>
                <a:off x="3628845" y="3431490"/>
                <a:ext cx="17146" cy="102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0" name="Shape 4626">
                <a:extLst>
                  <a:ext uri="{FF2B5EF4-FFF2-40B4-BE49-F238E27FC236}">
                    <a16:creationId xmlns:a16="http://schemas.microsoft.com/office/drawing/2014/main" id="{4E9DA811-0EDF-6C40-ACE3-B6495DA3F036}"/>
                  </a:ext>
                </a:extLst>
              </p:cNvPr>
              <p:cNvSpPr/>
              <p:nvPr/>
            </p:nvSpPr>
            <p:spPr>
              <a:xfrm>
                <a:off x="3603128" y="3517211"/>
                <a:ext cx="68579" cy="6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10800"/>
                    </a:moveTo>
                    <a:lnTo>
                      <a:pt x="16200" y="10800"/>
                    </a:lnTo>
                    <a:cubicBezTo>
                      <a:pt x="16195" y="13779"/>
                      <a:pt x="13779" y="16195"/>
                      <a:pt x="10800" y="16200"/>
                    </a:cubicBezTo>
                    <a:cubicBezTo>
                      <a:pt x="7821" y="16195"/>
                      <a:pt x="5405" y="13779"/>
                      <a:pt x="5400" y="10800"/>
                    </a:cubicBezTo>
                    <a:cubicBezTo>
                      <a:pt x="5405" y="7821"/>
                      <a:pt x="7821" y="5405"/>
                      <a:pt x="10800" y="5400"/>
                    </a:cubicBezTo>
                    <a:cubicBezTo>
                      <a:pt x="13779" y="5405"/>
                      <a:pt x="16195" y="7821"/>
                      <a:pt x="16200" y="10800"/>
                    </a:cubicBezTo>
                    <a:lnTo>
                      <a:pt x="21600" y="10800"/>
                    </a:lnTo>
                    <a:cubicBezTo>
                      <a:pt x="21597" y="4835"/>
                      <a:pt x="16765" y="2"/>
                      <a:pt x="10800" y="0"/>
                    </a:cubicBezTo>
                    <a:cubicBezTo>
                      <a:pt x="4835" y="2"/>
                      <a:pt x="2" y="4835"/>
                      <a:pt x="0" y="10800"/>
                    </a:cubicBezTo>
                    <a:cubicBezTo>
                      <a:pt x="2" y="16765"/>
                      <a:pt x="4835" y="21598"/>
                      <a:pt x="10800" y="21600"/>
                    </a:cubicBezTo>
                    <a:cubicBezTo>
                      <a:pt x="16765" y="21598"/>
                      <a:pt x="21597" y="16765"/>
                      <a:pt x="21600" y="10800"/>
                    </a:cubicBezTo>
                    <a:cubicBezTo>
                      <a:pt x="21600" y="10800"/>
                      <a:pt x="18900" y="10800"/>
                      <a:pt x="18900" y="10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8527450-4263-9842-9BE4-2D395838A9F6}"/>
                </a:ext>
              </a:extLst>
            </p:cNvPr>
            <p:cNvSpPr txBox="1"/>
            <p:nvPr/>
          </p:nvSpPr>
          <p:spPr>
            <a:xfrm>
              <a:off x="3762867" y="3892910"/>
              <a:ext cx="3547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26262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Under 1sec reaction time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8E8A7DC-AB8D-D142-8143-4722C37D9026}"/>
                </a:ext>
              </a:extLst>
            </p:cNvPr>
            <p:cNvGrpSpPr/>
            <p:nvPr/>
          </p:nvGrpSpPr>
          <p:grpSpPr>
            <a:xfrm>
              <a:off x="3076487" y="3556288"/>
              <a:ext cx="204571" cy="270715"/>
              <a:chOff x="763244" y="1972754"/>
              <a:chExt cx="153428" cy="203036"/>
            </a:xfr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Shape 4511">
                <a:extLst>
                  <a:ext uri="{FF2B5EF4-FFF2-40B4-BE49-F238E27FC236}">
                    <a16:creationId xmlns:a16="http://schemas.microsoft.com/office/drawing/2014/main" id="{5BE505D1-0179-B443-B81D-7F20488F9FDD}"/>
                  </a:ext>
                </a:extLst>
              </p:cNvPr>
              <p:cNvSpPr/>
              <p:nvPr/>
            </p:nvSpPr>
            <p:spPr>
              <a:xfrm>
                <a:off x="763244" y="2092845"/>
                <a:ext cx="153428" cy="82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46" y="0"/>
                    </a:moveTo>
                    <a:lnTo>
                      <a:pt x="10800" y="16733"/>
                    </a:lnTo>
                    <a:lnTo>
                      <a:pt x="1754" y="0"/>
                    </a:lnTo>
                    <a:lnTo>
                      <a:pt x="0" y="3245"/>
                    </a:lnTo>
                    <a:lnTo>
                      <a:pt x="9923" y="21600"/>
                    </a:lnTo>
                    <a:lnTo>
                      <a:pt x="11677" y="21600"/>
                    </a:lnTo>
                    <a:lnTo>
                      <a:pt x="21600" y="3245"/>
                    </a:lnTo>
                    <a:lnTo>
                      <a:pt x="19846" y="0"/>
                    </a:lnTo>
                    <a:cubicBezTo>
                      <a:pt x="19846" y="0"/>
                      <a:pt x="19846" y="0"/>
                      <a:pt x="1984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6" name="Shape 4512">
                <a:extLst>
                  <a:ext uri="{FF2B5EF4-FFF2-40B4-BE49-F238E27FC236}">
                    <a16:creationId xmlns:a16="http://schemas.microsoft.com/office/drawing/2014/main" id="{BC441A13-3350-444C-AD94-BAB61EC04C7D}"/>
                  </a:ext>
                </a:extLst>
              </p:cNvPr>
              <p:cNvSpPr/>
              <p:nvPr/>
            </p:nvSpPr>
            <p:spPr>
              <a:xfrm>
                <a:off x="830553" y="1972754"/>
                <a:ext cx="17623" cy="18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A0AA399-CAA0-FB40-A7F5-0DBE14FB06A7}"/>
                </a:ext>
              </a:extLst>
            </p:cNvPr>
            <p:cNvSpPr txBox="1"/>
            <p:nvPr/>
          </p:nvSpPr>
          <p:spPr>
            <a:xfrm>
              <a:off x="3808537" y="4274312"/>
              <a:ext cx="40430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D0525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Operational resilience against maintenance, hardware and 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D0525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software failures, congestion, vulnerabilities, and attacks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B418BB-BDFA-2847-8A3F-F9C3DAEF0E97}"/>
              </a:ext>
            </a:extLst>
          </p:cNvPr>
          <p:cNvGrpSpPr/>
          <p:nvPr/>
        </p:nvGrpSpPr>
        <p:grpSpPr>
          <a:xfrm>
            <a:off x="2887021" y="4802356"/>
            <a:ext cx="6624536" cy="1592257"/>
            <a:chOff x="2887021" y="4802356"/>
            <a:chExt cx="6624536" cy="1592257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EEA18DD-BFCE-A845-98A5-76397BE75583}"/>
                </a:ext>
              </a:extLst>
            </p:cNvPr>
            <p:cNvGrpSpPr/>
            <p:nvPr/>
          </p:nvGrpSpPr>
          <p:grpSpPr>
            <a:xfrm>
              <a:off x="2887021" y="5223481"/>
              <a:ext cx="608620" cy="609600"/>
              <a:chOff x="2630033" y="3441125"/>
              <a:chExt cx="456465" cy="4572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Shape 4832">
                <a:extLst>
                  <a:ext uri="{FF2B5EF4-FFF2-40B4-BE49-F238E27FC236}">
                    <a16:creationId xmlns:a16="http://schemas.microsoft.com/office/drawing/2014/main" id="{F683D9AD-9901-4F4A-9142-77E36F0B93BF}"/>
                  </a:ext>
                </a:extLst>
              </p:cNvPr>
              <p:cNvSpPr/>
              <p:nvPr/>
            </p:nvSpPr>
            <p:spPr>
              <a:xfrm>
                <a:off x="2982697" y="3583774"/>
                <a:ext cx="103801" cy="256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21599" y="21600"/>
                    </a:moveTo>
                    <a:cubicBezTo>
                      <a:pt x="21600" y="13383"/>
                      <a:pt x="14338" y="5846"/>
                      <a:pt x="2277" y="0"/>
                    </a:cubicBezTo>
                    <a:lnTo>
                      <a:pt x="0" y="772"/>
                    </a:lnTo>
                    <a:cubicBezTo>
                      <a:pt x="11633" y="6412"/>
                      <a:pt x="18630" y="13672"/>
                      <a:pt x="18631" y="21600"/>
                    </a:cubicBezTo>
                    <a:lnTo>
                      <a:pt x="21599" y="21600"/>
                    </a:lnTo>
                    <a:cubicBezTo>
                      <a:pt x="21599" y="21600"/>
                      <a:pt x="21599" y="21600"/>
                      <a:pt x="21599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4" name="Shape 4833">
                <a:extLst>
                  <a:ext uri="{FF2B5EF4-FFF2-40B4-BE49-F238E27FC236}">
                    <a16:creationId xmlns:a16="http://schemas.microsoft.com/office/drawing/2014/main" id="{EC494AB7-D32D-BA4A-9BA4-134374884CAD}"/>
                  </a:ext>
                </a:extLst>
              </p:cNvPr>
              <p:cNvSpPr/>
              <p:nvPr/>
            </p:nvSpPr>
            <p:spPr>
              <a:xfrm>
                <a:off x="2687092" y="3441125"/>
                <a:ext cx="306561" cy="152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04"/>
                    </a:moveTo>
                    <a:cubicBezTo>
                      <a:pt x="16440" y="7897"/>
                      <a:pt x="8676" y="0"/>
                      <a:pt x="0" y="0"/>
                    </a:cubicBezTo>
                    <a:lnTo>
                      <a:pt x="0" y="2020"/>
                    </a:lnTo>
                    <a:cubicBezTo>
                      <a:pt x="8369" y="2021"/>
                      <a:pt x="15850" y="9631"/>
                      <a:pt x="20829" y="21600"/>
                    </a:cubicBezTo>
                    <a:lnTo>
                      <a:pt x="21600" y="20304"/>
                    </a:lnTo>
                    <a:cubicBezTo>
                      <a:pt x="21600" y="20304"/>
                      <a:pt x="21600" y="20304"/>
                      <a:pt x="21600" y="203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5" name="Shape 4834">
                <a:extLst>
                  <a:ext uri="{FF2B5EF4-FFF2-40B4-BE49-F238E27FC236}">
                    <a16:creationId xmlns:a16="http://schemas.microsoft.com/office/drawing/2014/main" id="{9FA496CD-AA6E-BF4D-8B23-87110635BE20}"/>
                  </a:ext>
                </a:extLst>
              </p:cNvPr>
              <p:cNvSpPr/>
              <p:nvPr/>
            </p:nvSpPr>
            <p:spPr>
              <a:xfrm>
                <a:off x="2687092" y="3519581"/>
                <a:ext cx="318947" cy="318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9670"/>
                      <a:pt x="11929" y="0"/>
                      <a:pt x="0" y="0"/>
                    </a:cubicBezTo>
                    <a:lnTo>
                      <a:pt x="0" y="966"/>
                    </a:lnTo>
                    <a:cubicBezTo>
                      <a:pt x="5699" y="966"/>
                      <a:pt x="10855" y="3275"/>
                      <a:pt x="14590" y="7010"/>
                    </a:cubicBezTo>
                    <a:cubicBezTo>
                      <a:pt x="18325" y="10745"/>
                      <a:pt x="20634" y="15901"/>
                      <a:pt x="20634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6" name="Shape 4835">
                <a:extLst>
                  <a:ext uri="{FF2B5EF4-FFF2-40B4-BE49-F238E27FC236}">
                    <a16:creationId xmlns:a16="http://schemas.microsoft.com/office/drawing/2014/main" id="{5B3E2F8C-A198-4748-BEDE-CBF21CA75CBA}"/>
                  </a:ext>
                </a:extLst>
              </p:cNvPr>
              <p:cNvSpPr/>
              <p:nvPr/>
            </p:nvSpPr>
            <p:spPr>
              <a:xfrm>
                <a:off x="2687092" y="3605170"/>
                <a:ext cx="238478" cy="238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9671"/>
                      <a:pt x="11929" y="0"/>
                      <a:pt x="0" y="0"/>
                    </a:cubicBezTo>
                    <a:lnTo>
                      <a:pt x="0" y="1292"/>
                    </a:lnTo>
                    <a:cubicBezTo>
                      <a:pt x="5609" y="1292"/>
                      <a:pt x="10682" y="3564"/>
                      <a:pt x="14359" y="7240"/>
                    </a:cubicBezTo>
                    <a:cubicBezTo>
                      <a:pt x="18036" y="10917"/>
                      <a:pt x="20308" y="15990"/>
                      <a:pt x="20308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7" name="Shape 4836">
                <a:extLst>
                  <a:ext uri="{FF2B5EF4-FFF2-40B4-BE49-F238E27FC236}">
                    <a16:creationId xmlns:a16="http://schemas.microsoft.com/office/drawing/2014/main" id="{3578F644-8DB2-4F40-BB63-A23A233E14B1}"/>
                  </a:ext>
                </a:extLst>
              </p:cNvPr>
              <p:cNvSpPr/>
              <p:nvPr/>
            </p:nvSpPr>
            <p:spPr>
              <a:xfrm>
                <a:off x="2687092" y="3683627"/>
                <a:ext cx="158015" cy="158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599" y="9670"/>
                      <a:pt x="11929" y="1"/>
                      <a:pt x="0" y="0"/>
                    </a:cubicBezTo>
                    <a:lnTo>
                      <a:pt x="0" y="1950"/>
                    </a:lnTo>
                    <a:cubicBezTo>
                      <a:pt x="5429" y="1950"/>
                      <a:pt x="10335" y="4148"/>
                      <a:pt x="13894" y="7705"/>
                    </a:cubicBezTo>
                    <a:cubicBezTo>
                      <a:pt x="17452" y="11264"/>
                      <a:pt x="19649" y="16170"/>
                      <a:pt x="1965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8" name="Shape 4837">
                <a:extLst>
                  <a:ext uri="{FF2B5EF4-FFF2-40B4-BE49-F238E27FC236}">
                    <a16:creationId xmlns:a16="http://schemas.microsoft.com/office/drawing/2014/main" id="{86C9850E-838F-BD49-B233-8308F0AECBE9}"/>
                  </a:ext>
                </a:extLst>
              </p:cNvPr>
              <p:cNvSpPr/>
              <p:nvPr/>
            </p:nvSpPr>
            <p:spPr>
              <a:xfrm>
                <a:off x="2630033" y="3783482"/>
                <a:ext cx="114851" cy="114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1" y="10800"/>
                    </a:moveTo>
                    <a:lnTo>
                      <a:pt x="0" y="10800"/>
                    </a:lnTo>
                    <a:cubicBezTo>
                      <a:pt x="1" y="16766"/>
                      <a:pt x="4834" y="21599"/>
                      <a:pt x="10799" y="21600"/>
                    </a:cubicBezTo>
                    <a:cubicBezTo>
                      <a:pt x="16765" y="21599"/>
                      <a:pt x="21599" y="16766"/>
                      <a:pt x="21600" y="10800"/>
                    </a:cubicBezTo>
                    <a:cubicBezTo>
                      <a:pt x="21599" y="4834"/>
                      <a:pt x="16765" y="1"/>
                      <a:pt x="10799" y="0"/>
                    </a:cubicBezTo>
                    <a:cubicBezTo>
                      <a:pt x="4834" y="1"/>
                      <a:pt x="1" y="4834"/>
                      <a:pt x="0" y="10800"/>
                    </a:cubicBezTo>
                    <a:lnTo>
                      <a:pt x="2683" y="10800"/>
                    </a:lnTo>
                    <a:cubicBezTo>
                      <a:pt x="2683" y="8554"/>
                      <a:pt x="3589" y="6533"/>
                      <a:pt x="5060" y="5060"/>
                    </a:cubicBezTo>
                    <a:cubicBezTo>
                      <a:pt x="6533" y="3589"/>
                      <a:pt x="8553" y="2684"/>
                      <a:pt x="10799" y="2683"/>
                    </a:cubicBezTo>
                    <a:cubicBezTo>
                      <a:pt x="13045" y="2684"/>
                      <a:pt x="15066" y="3589"/>
                      <a:pt x="16540" y="5060"/>
                    </a:cubicBezTo>
                    <a:cubicBezTo>
                      <a:pt x="18011" y="6533"/>
                      <a:pt x="18917" y="8554"/>
                      <a:pt x="18917" y="10800"/>
                    </a:cubicBezTo>
                    <a:cubicBezTo>
                      <a:pt x="18917" y="13046"/>
                      <a:pt x="18011" y="15067"/>
                      <a:pt x="16540" y="16540"/>
                    </a:cubicBezTo>
                    <a:cubicBezTo>
                      <a:pt x="15066" y="18011"/>
                      <a:pt x="13045" y="18916"/>
                      <a:pt x="10799" y="18917"/>
                    </a:cubicBezTo>
                    <a:cubicBezTo>
                      <a:pt x="8553" y="18916"/>
                      <a:pt x="6533" y="18011"/>
                      <a:pt x="5060" y="16540"/>
                    </a:cubicBezTo>
                    <a:cubicBezTo>
                      <a:pt x="3589" y="15067"/>
                      <a:pt x="2683" y="13046"/>
                      <a:pt x="2683" y="10800"/>
                    </a:cubicBezTo>
                    <a:cubicBezTo>
                      <a:pt x="2683" y="10800"/>
                      <a:pt x="1341" y="10800"/>
                      <a:pt x="1341" y="108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898850A-B619-D64E-91E5-D01ECB1270C1}"/>
                </a:ext>
              </a:extLst>
            </p:cNvPr>
            <p:cNvGrpSpPr/>
            <p:nvPr/>
          </p:nvGrpSpPr>
          <p:grpSpPr>
            <a:xfrm>
              <a:off x="3091087" y="4802356"/>
              <a:ext cx="204571" cy="270715"/>
              <a:chOff x="763244" y="1972754"/>
              <a:chExt cx="153428" cy="203036"/>
            </a:xfr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Shape 4511">
                <a:extLst>
                  <a:ext uri="{FF2B5EF4-FFF2-40B4-BE49-F238E27FC236}">
                    <a16:creationId xmlns:a16="http://schemas.microsoft.com/office/drawing/2014/main" id="{898D65B7-4E64-8849-AAE9-EE965544D21B}"/>
                  </a:ext>
                </a:extLst>
              </p:cNvPr>
              <p:cNvSpPr/>
              <p:nvPr/>
            </p:nvSpPr>
            <p:spPr>
              <a:xfrm>
                <a:off x="763244" y="2092845"/>
                <a:ext cx="153428" cy="82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46" y="0"/>
                    </a:moveTo>
                    <a:lnTo>
                      <a:pt x="10800" y="16733"/>
                    </a:lnTo>
                    <a:lnTo>
                      <a:pt x="1754" y="0"/>
                    </a:lnTo>
                    <a:lnTo>
                      <a:pt x="0" y="3245"/>
                    </a:lnTo>
                    <a:lnTo>
                      <a:pt x="9923" y="21600"/>
                    </a:lnTo>
                    <a:lnTo>
                      <a:pt x="11677" y="21600"/>
                    </a:lnTo>
                    <a:lnTo>
                      <a:pt x="21600" y="3245"/>
                    </a:lnTo>
                    <a:lnTo>
                      <a:pt x="19846" y="0"/>
                    </a:lnTo>
                    <a:cubicBezTo>
                      <a:pt x="19846" y="0"/>
                      <a:pt x="19846" y="0"/>
                      <a:pt x="1984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9" name="Shape 4512">
                <a:extLst>
                  <a:ext uri="{FF2B5EF4-FFF2-40B4-BE49-F238E27FC236}">
                    <a16:creationId xmlns:a16="http://schemas.microsoft.com/office/drawing/2014/main" id="{4E7991E0-52D6-AE49-A9D8-E91D615D5438}"/>
                  </a:ext>
                </a:extLst>
              </p:cNvPr>
              <p:cNvSpPr/>
              <p:nvPr/>
            </p:nvSpPr>
            <p:spPr>
              <a:xfrm>
                <a:off x="830553" y="1972754"/>
                <a:ext cx="17623" cy="18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95249" tIns="95249" rIns="95249" bIns="95249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2A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40E983D-C783-684E-B1BD-66A90C8ADE60}"/>
                </a:ext>
              </a:extLst>
            </p:cNvPr>
            <p:cNvSpPr txBox="1"/>
            <p:nvPr/>
          </p:nvSpPr>
          <p:spPr>
            <a:xfrm>
              <a:off x="3762867" y="5148553"/>
              <a:ext cx="5748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26262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Applied to production-grade 5G networks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1314E7E-2863-0845-B840-B38C7458F669}"/>
                </a:ext>
              </a:extLst>
            </p:cNvPr>
            <p:cNvSpPr txBox="1"/>
            <p:nvPr/>
          </p:nvSpPr>
          <p:spPr>
            <a:xfrm>
              <a:off x="3811016" y="5563616"/>
              <a:ext cx="41969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DCACD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Virtualized, disaggregated, SDN and distributed cloud-based,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DCACD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top-down and end-to-end programmable 5G networks  </a:t>
              </a: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BADD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EF0D-EE56-2F45-8DB7-E15625A7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Aether</a:t>
            </a:r>
            <a:r>
              <a:rPr lang="en-US" dirty="0"/>
              <a:t> Empowering Autonomous Drone Flight Research at Stanford</a:t>
            </a:r>
          </a:p>
        </p:txBody>
      </p:sp>
      <p:pic>
        <p:nvPicPr>
          <p:cNvPr id="4" name="Picture 3" descr="A picture containing indoor, different&#10;&#10;Description automatically generated">
            <a:extLst>
              <a:ext uri="{FF2B5EF4-FFF2-40B4-BE49-F238E27FC236}">
                <a16:creationId xmlns:a16="http://schemas.microsoft.com/office/drawing/2014/main" id="{E3A81D9B-C688-CA4E-A2CD-1D3B2D3B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2" y="1417639"/>
            <a:ext cx="10425404" cy="52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2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134059EF-DFF5-AD47-9683-5D3DED6D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89" y="4450533"/>
            <a:ext cx="155748" cy="524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967BDA-CB1A-BC49-92A7-64A4944E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400" dirty="0"/>
              <a:t>Pronto at Stanford Flight Lab</a:t>
            </a:r>
          </a:p>
        </p:txBody>
      </p:sp>
      <p:pic>
        <p:nvPicPr>
          <p:cNvPr id="247" name="Picture 246" descr="Shape, circle&#10;&#10;Description automatically generated">
            <a:extLst>
              <a:ext uri="{FF2B5EF4-FFF2-40B4-BE49-F238E27FC236}">
                <a16:creationId xmlns:a16="http://schemas.microsoft.com/office/drawing/2014/main" id="{422D7A02-853D-2B44-88C5-F589451EF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764" y="1197362"/>
            <a:ext cx="1239083" cy="826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42FCE41B-D896-8043-86A5-F50252A14144}"/>
              </a:ext>
            </a:extLst>
          </p:cNvPr>
          <p:cNvSpPr/>
          <p:nvPr/>
        </p:nvSpPr>
        <p:spPr>
          <a:xfrm>
            <a:off x="9645429" y="1069656"/>
            <a:ext cx="2167212" cy="387073"/>
          </a:xfrm>
          <a:prstGeom prst="roundRect">
            <a:avLst/>
          </a:prstGeom>
          <a:solidFill>
            <a:schemeClr val="accent2">
              <a:alpha val="91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 err="1">
                <a:solidFill>
                  <a:prstClr val="white"/>
                </a:solidFill>
                <a:latin typeface="Open Sans Light"/>
                <a:sym typeface="Arial"/>
              </a:rPr>
              <a:t>Aether</a:t>
            </a: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 Management Platform</a:t>
            </a:r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57722A68-C500-AD4C-9D01-D096DFC5CBFF}"/>
              </a:ext>
            </a:extLst>
          </p:cNvPr>
          <p:cNvSpPr/>
          <p:nvPr/>
        </p:nvSpPr>
        <p:spPr>
          <a:xfrm>
            <a:off x="9645429" y="1510901"/>
            <a:ext cx="2167212" cy="38707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5G SD-Core Control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7401A9-7620-6247-BD37-BE20A0BB20FE}"/>
              </a:ext>
            </a:extLst>
          </p:cNvPr>
          <p:cNvGrpSpPr/>
          <p:nvPr/>
        </p:nvGrpSpPr>
        <p:grpSpPr>
          <a:xfrm>
            <a:off x="6176202" y="2380969"/>
            <a:ext cx="5580476" cy="3953625"/>
            <a:chOff x="2158659" y="1041991"/>
            <a:chExt cx="4185357" cy="2965219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EC64CC7-99C6-1F49-90D5-F095A461AD10}"/>
                </a:ext>
              </a:extLst>
            </p:cNvPr>
            <p:cNvGrpSpPr/>
            <p:nvPr/>
          </p:nvGrpSpPr>
          <p:grpSpPr>
            <a:xfrm>
              <a:off x="2525473" y="2007164"/>
              <a:ext cx="1640591" cy="922308"/>
              <a:chOff x="1741607" y="1350672"/>
              <a:chExt cx="1640591" cy="92230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92FFDC4-FAA1-5D4A-99B2-D2DAE2BA61EF}"/>
                  </a:ext>
                </a:extLst>
              </p:cNvPr>
              <p:cNvGrpSpPr/>
              <p:nvPr/>
            </p:nvGrpSpPr>
            <p:grpSpPr>
              <a:xfrm>
                <a:off x="2029241" y="1361204"/>
                <a:ext cx="287634" cy="287634"/>
                <a:chOff x="3803677" y="1653987"/>
                <a:chExt cx="287634" cy="287634"/>
              </a:xfrm>
            </p:grpSpPr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6B5ABA9B-84FB-2E49-B9DA-8022D533E89A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A8F3A11-FDA7-7041-A68F-A612397BBE24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9DA198DB-30AE-6947-B457-D45CAC11EAAF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28" name="Right Arrow 27">
                      <a:extLst>
                        <a:ext uri="{FF2B5EF4-FFF2-40B4-BE49-F238E27FC236}">
                          <a16:creationId xmlns:a16="http://schemas.microsoft.com/office/drawing/2014/main" id="{979AA8DC-48E0-5B47-B055-5F09BE5F3E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29" name="Right Arrow 28">
                      <a:extLst>
                        <a:ext uri="{FF2B5EF4-FFF2-40B4-BE49-F238E27FC236}">
                          <a16:creationId xmlns:a16="http://schemas.microsoft.com/office/drawing/2014/main" id="{AB5DF564-D80E-E24A-9B33-FB1FB6D9B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85686686-FBEE-104C-B3F3-E63CBD95A27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32" name="Right Arrow 31">
                      <a:extLst>
                        <a:ext uri="{FF2B5EF4-FFF2-40B4-BE49-F238E27FC236}">
                          <a16:creationId xmlns:a16="http://schemas.microsoft.com/office/drawing/2014/main" id="{7B0645C0-972D-0947-A478-4546D7436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33" name="Right Arrow 32">
                      <a:extLst>
                        <a:ext uri="{FF2B5EF4-FFF2-40B4-BE49-F238E27FC236}">
                          <a16:creationId xmlns:a16="http://schemas.microsoft.com/office/drawing/2014/main" id="{E38CA1F3-D915-E84F-9943-58B04737C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311649D-A119-EA48-A61F-E9E66B9B81F8}"/>
                  </a:ext>
                </a:extLst>
              </p:cNvPr>
              <p:cNvGrpSpPr/>
              <p:nvPr/>
            </p:nvGrpSpPr>
            <p:grpSpPr>
              <a:xfrm>
                <a:off x="2800726" y="1980005"/>
                <a:ext cx="287634" cy="287634"/>
                <a:chOff x="3803677" y="1653987"/>
                <a:chExt cx="287634" cy="287634"/>
              </a:xfrm>
            </p:grpSpPr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96D980FA-B811-704B-8B3A-008D18F50551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80AD7E30-E8A1-0B40-9C0D-12F1DF13C13C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31FD3EE7-82F3-6A40-B99C-D5E1D34F8B1A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58" name="Right Arrow 57">
                      <a:extLst>
                        <a:ext uri="{FF2B5EF4-FFF2-40B4-BE49-F238E27FC236}">
                          <a16:creationId xmlns:a16="http://schemas.microsoft.com/office/drawing/2014/main" id="{E9BDBD94-96A8-EE46-ADB4-7D5FE98FA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59" name="Right Arrow 58">
                      <a:extLst>
                        <a:ext uri="{FF2B5EF4-FFF2-40B4-BE49-F238E27FC236}">
                          <a16:creationId xmlns:a16="http://schemas.microsoft.com/office/drawing/2014/main" id="{3A63CC0A-CC18-164B-8AB1-EA5BE4D76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 dirty="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36D5D0A8-732D-7546-A790-9C3BAEE9B43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56" name="Right Arrow 55">
                      <a:extLst>
                        <a:ext uri="{FF2B5EF4-FFF2-40B4-BE49-F238E27FC236}">
                          <a16:creationId xmlns:a16="http://schemas.microsoft.com/office/drawing/2014/main" id="{153DEE99-A700-404C-BE2F-86275DA4B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57" name="Right Arrow 56">
                      <a:extLst>
                        <a:ext uri="{FF2B5EF4-FFF2-40B4-BE49-F238E27FC236}">
                          <a16:creationId xmlns:a16="http://schemas.microsoft.com/office/drawing/2014/main" id="{F36B5C4F-E043-BE4D-A8C5-B359D04A99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BCB0053-7A35-F945-A2C8-388A3F73D97E}"/>
                  </a:ext>
                </a:extLst>
              </p:cNvPr>
              <p:cNvGrpSpPr/>
              <p:nvPr/>
            </p:nvGrpSpPr>
            <p:grpSpPr>
              <a:xfrm>
                <a:off x="3094564" y="1350672"/>
                <a:ext cx="287634" cy="287634"/>
                <a:chOff x="3803677" y="1653987"/>
                <a:chExt cx="287634" cy="287634"/>
              </a:xfrm>
            </p:grpSpPr>
            <p:sp>
              <p:nvSpPr>
                <p:cNvPr id="61" name="Rounded Rectangle 60">
                  <a:extLst>
                    <a:ext uri="{FF2B5EF4-FFF2-40B4-BE49-F238E27FC236}">
                      <a16:creationId xmlns:a16="http://schemas.microsoft.com/office/drawing/2014/main" id="{7390BC4F-196E-ED47-BBB4-E315A609DD3D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B7BF56B-453B-6545-8F78-2CBE78571167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7AFE58BB-4009-E24C-AF86-5AE8276FD51D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67" name="Right Arrow 66">
                      <a:extLst>
                        <a:ext uri="{FF2B5EF4-FFF2-40B4-BE49-F238E27FC236}">
                          <a16:creationId xmlns:a16="http://schemas.microsoft.com/office/drawing/2014/main" id="{B6DA05E5-855A-E443-BF74-28358C4E7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68" name="Right Arrow 67">
                      <a:extLst>
                        <a:ext uri="{FF2B5EF4-FFF2-40B4-BE49-F238E27FC236}">
                          <a16:creationId xmlns:a16="http://schemas.microsoft.com/office/drawing/2014/main" id="{95AB0A7B-81F3-E447-BF78-FC4B73E33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D38421D9-63E8-A146-A36A-D4D5E670AA1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65" name="Right Arrow 64">
                      <a:extLst>
                        <a:ext uri="{FF2B5EF4-FFF2-40B4-BE49-F238E27FC236}">
                          <a16:creationId xmlns:a16="http://schemas.microsoft.com/office/drawing/2014/main" id="{44795895-B8C5-454F-99F1-8670040004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66" name="Right Arrow 65">
                      <a:extLst>
                        <a:ext uri="{FF2B5EF4-FFF2-40B4-BE49-F238E27FC236}">
                          <a16:creationId xmlns:a16="http://schemas.microsoft.com/office/drawing/2014/main" id="{9CCF011F-404D-474D-8F2A-10D0149E7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7915A8-31DD-BB4A-91D3-B6F12FD49A66}"/>
                  </a:ext>
                </a:extLst>
              </p:cNvPr>
              <p:cNvCxnSpPr>
                <a:cxnSpLocks/>
                <a:stCxn id="52" idx="0"/>
                <a:endCxn id="61" idx="2"/>
              </p:cNvCxnSpPr>
              <p:nvPr/>
            </p:nvCxnSpPr>
            <p:spPr>
              <a:xfrm flipV="1">
                <a:off x="2944543" y="1638306"/>
                <a:ext cx="293838" cy="341699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3584FD8-2C37-A04A-A646-4892BBB3F5B7}"/>
                  </a:ext>
                </a:extLst>
              </p:cNvPr>
              <p:cNvCxnSpPr>
                <a:cxnSpLocks/>
                <a:stCxn id="75" idx="0"/>
                <a:endCxn id="61" idx="2"/>
              </p:cNvCxnSpPr>
              <p:nvPr/>
            </p:nvCxnSpPr>
            <p:spPr>
              <a:xfrm flipV="1">
                <a:off x="1885424" y="1638306"/>
                <a:ext cx="1352957" cy="3470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61C247A-A18C-194E-B5DF-A9D0B66731C5}"/>
                  </a:ext>
                </a:extLst>
              </p:cNvPr>
              <p:cNvGrpSpPr/>
              <p:nvPr/>
            </p:nvGrpSpPr>
            <p:grpSpPr>
              <a:xfrm>
                <a:off x="1741607" y="1985346"/>
                <a:ext cx="287634" cy="287634"/>
                <a:chOff x="3803677" y="1653987"/>
                <a:chExt cx="287634" cy="287634"/>
              </a:xfrm>
            </p:grpSpPr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8D70A814-C4E2-4C4F-8085-F312491F6872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C8C0983-5AC0-E741-854D-F81667A6582E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BBE23F1A-6A9A-2545-B1D8-A42EB9CCD7D0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81" name="Right Arrow 80">
                      <a:extLst>
                        <a:ext uri="{FF2B5EF4-FFF2-40B4-BE49-F238E27FC236}">
                          <a16:creationId xmlns:a16="http://schemas.microsoft.com/office/drawing/2014/main" id="{AF1D7CD9-EC9E-7141-B4F2-843E32CD8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82" name="Right Arrow 81">
                      <a:extLst>
                        <a:ext uri="{FF2B5EF4-FFF2-40B4-BE49-F238E27FC236}">
                          <a16:creationId xmlns:a16="http://schemas.microsoft.com/office/drawing/2014/main" id="{C7E86A53-5A3E-4E4C-8768-178141E57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DAC1CDAC-BB6F-2B40-BAF2-DC1F0711516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79" name="Right Arrow 78">
                      <a:extLst>
                        <a:ext uri="{FF2B5EF4-FFF2-40B4-BE49-F238E27FC236}">
                          <a16:creationId xmlns:a16="http://schemas.microsoft.com/office/drawing/2014/main" id="{5E93DE33-75F1-1049-97FE-7548CAFFF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80" name="Right Arrow 79">
                      <a:extLst>
                        <a:ext uri="{FF2B5EF4-FFF2-40B4-BE49-F238E27FC236}">
                          <a16:creationId xmlns:a16="http://schemas.microsoft.com/office/drawing/2014/main" id="{7BD8FAC0-7A6F-ED40-9643-61CEE4E7E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3C3FAA0-D245-2047-9DEC-F44585C46F0E}"/>
                  </a:ext>
                </a:extLst>
              </p:cNvPr>
              <p:cNvCxnSpPr>
                <a:cxnSpLocks/>
                <a:stCxn id="75" idx="0"/>
                <a:endCxn id="27" idx="2"/>
              </p:cNvCxnSpPr>
              <p:nvPr/>
            </p:nvCxnSpPr>
            <p:spPr>
              <a:xfrm flipV="1">
                <a:off x="1885424" y="1648838"/>
                <a:ext cx="287634" cy="336508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F3F62BD-672F-314A-89BF-F131EBC61ABD}"/>
                  </a:ext>
                </a:extLst>
              </p:cNvPr>
              <p:cNvCxnSpPr>
                <a:cxnSpLocks/>
                <a:stCxn id="52" idx="0"/>
                <a:endCxn id="27" idx="2"/>
              </p:cNvCxnSpPr>
              <p:nvPr/>
            </p:nvCxnSpPr>
            <p:spPr>
              <a:xfrm flipH="1" flipV="1">
                <a:off x="2173058" y="1648838"/>
                <a:ext cx="771485" cy="331167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0193F235-F929-7645-86FC-712114F0CC5B}"/>
                </a:ext>
              </a:extLst>
            </p:cNvPr>
            <p:cNvGrpSpPr/>
            <p:nvPr/>
          </p:nvGrpSpPr>
          <p:grpSpPr>
            <a:xfrm>
              <a:off x="2338506" y="2924131"/>
              <a:ext cx="1716552" cy="1077492"/>
              <a:chOff x="2338506" y="2924131"/>
              <a:chExt cx="1716552" cy="1077492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81E9054-293E-1749-A506-7DB0BC97D7C8}"/>
                  </a:ext>
                </a:extLst>
              </p:cNvPr>
              <p:cNvCxnSpPr>
                <a:cxnSpLocks/>
                <a:stCxn id="75" idx="2"/>
              </p:cNvCxnSpPr>
              <p:nvPr/>
            </p:nvCxnSpPr>
            <p:spPr>
              <a:xfrm flipH="1">
                <a:off x="2425785" y="2929472"/>
                <a:ext cx="243505" cy="31535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422E51D-F614-8E4A-A462-E68B80BD95E6}"/>
                  </a:ext>
                </a:extLst>
              </p:cNvPr>
              <p:cNvCxnSpPr>
                <a:cxnSpLocks/>
                <a:stCxn id="75" idx="2"/>
              </p:cNvCxnSpPr>
              <p:nvPr/>
            </p:nvCxnSpPr>
            <p:spPr>
              <a:xfrm>
                <a:off x="2669290" y="2929472"/>
                <a:ext cx="272578" cy="31535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72C4CD1-FECB-204A-A28C-8B434E236F3C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 flipH="1">
                <a:off x="3457951" y="2924131"/>
                <a:ext cx="270458" cy="320696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E945975-2EC8-7349-AADD-F1DAF8D6F09D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>
                <a:off x="3728409" y="2924131"/>
                <a:ext cx="245626" cy="320696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5E9142A-39E5-EF41-8E4C-1F1A0B2CA6B4}"/>
                  </a:ext>
                </a:extLst>
              </p:cNvPr>
              <p:cNvGrpSpPr/>
              <p:nvPr/>
            </p:nvGrpSpPr>
            <p:grpSpPr>
              <a:xfrm>
                <a:off x="2338506" y="3255410"/>
                <a:ext cx="186967" cy="746213"/>
                <a:chOff x="6062624" y="3363660"/>
                <a:chExt cx="186967" cy="746213"/>
              </a:xfrm>
            </p:grpSpPr>
            <p:sp>
              <p:nvSpPr>
                <p:cNvPr id="178" name="Rounded Rectangle 177">
                  <a:extLst>
                    <a:ext uri="{FF2B5EF4-FFF2-40B4-BE49-F238E27FC236}">
                      <a16:creationId xmlns:a16="http://schemas.microsoft.com/office/drawing/2014/main" id="{849125A5-5AED-5944-B677-CDDA20374001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010E0D8B-BAFF-E44C-AAAD-7B566E65A393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BC35FD02-0C5C-804F-9C1E-1DF7E91E3F32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1C20226D-1456-4B4E-BEDB-F11F2213658F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220B809E-B4E3-1C4C-AD89-4D225CFE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1A663807-1F07-8541-A6D0-A9561508C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C1806601-A70D-7444-8A53-DB18747538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CFDDE685-331C-8B40-B75D-DFD36492B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53D51D2B-9F3A-614C-869C-74BAD07DA19E}"/>
                  </a:ext>
                </a:extLst>
              </p:cNvPr>
              <p:cNvGrpSpPr/>
              <p:nvPr/>
            </p:nvGrpSpPr>
            <p:grpSpPr>
              <a:xfrm>
                <a:off x="2854883" y="3254648"/>
                <a:ext cx="186967" cy="746213"/>
                <a:chOff x="6062624" y="3363660"/>
                <a:chExt cx="186967" cy="746213"/>
              </a:xfrm>
            </p:grpSpPr>
            <p:sp>
              <p:nvSpPr>
                <p:cNvPr id="189" name="Rounded Rectangle 188">
                  <a:extLst>
                    <a:ext uri="{FF2B5EF4-FFF2-40B4-BE49-F238E27FC236}">
                      <a16:creationId xmlns:a16="http://schemas.microsoft.com/office/drawing/2014/main" id="{6C167354-94C3-6849-A699-AA8D63C05C6C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72A17469-7993-EF4F-9E4A-32CE03574A44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A2CDA60F-2CCA-DF42-8221-F8ECCCE557DB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17DBB8C5-81D0-1642-9E70-71640053FC79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799DD7F3-12D4-B348-A825-119AE23691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84578944-CBBE-C04B-9E16-2CB60F4F7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DD7910C2-1CCF-5441-85E9-4C385E176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F6B7FC65-ED24-2643-8874-3EE918FC7B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3783B85-BDD9-F64C-ADC4-C5E108EA061D}"/>
                  </a:ext>
                </a:extLst>
              </p:cNvPr>
              <p:cNvGrpSpPr/>
              <p:nvPr/>
            </p:nvGrpSpPr>
            <p:grpSpPr>
              <a:xfrm>
                <a:off x="3365948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199" name="Rounded Rectangle 198">
                  <a:extLst>
                    <a:ext uri="{FF2B5EF4-FFF2-40B4-BE49-F238E27FC236}">
                      <a16:creationId xmlns:a16="http://schemas.microsoft.com/office/drawing/2014/main" id="{5EAF9011-A769-CD45-84E9-CC7599C66FE4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D145112F-1FEE-9449-A325-6B41E8E291F5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E5E5F78B-8304-8844-AB25-69D66EBC74F1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E9D8E500-42E1-424F-97A4-39F3EE6465A3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E0E13DD2-8A3C-5842-8CAB-A385F0FDAB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B4ADC0AA-AF78-EB4B-AA5B-1D4933ED37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130F6EF2-351E-F544-B379-0F6E28C31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EDC65758-1D15-0642-A502-3DCFAC432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88B2053-8645-C943-8257-5B3E450EC932}"/>
                  </a:ext>
                </a:extLst>
              </p:cNvPr>
              <p:cNvGrpSpPr/>
              <p:nvPr/>
            </p:nvGrpSpPr>
            <p:grpSpPr>
              <a:xfrm>
                <a:off x="3868091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9779F9D9-9511-2E4B-850E-EEA754551BFD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A094AAFA-EED0-284C-B82B-955280A4048D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A1492B5E-0D9A-9444-AD35-C2F07E200131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E15255B8-356D-9C4D-B8B3-96DDB3A058D4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4B3E834D-2FB4-5546-BD93-3B3FFDA41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37921ECD-EE38-BA43-BF08-982D86D26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258AE70E-07F7-2A4B-8F2F-4D5B7D8102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5538EFAA-B8F2-B143-9A71-C6858434B2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09AFE172-E510-8248-A7AC-7C0D014364D2}"/>
                </a:ext>
              </a:extLst>
            </p:cNvPr>
            <p:cNvSpPr/>
            <p:nvPr/>
          </p:nvSpPr>
          <p:spPr>
            <a:xfrm>
              <a:off x="2158659" y="1352426"/>
              <a:ext cx="2703238" cy="290305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Open Sans Light"/>
                  <a:sym typeface="Arial"/>
                </a:rPr>
                <a:t>ONOS (Highly Available)</a:t>
              </a:r>
            </a:p>
          </p:txBody>
        </p: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B00404AD-DA9E-E54F-8F7C-5A8B1FD0719D}"/>
                </a:ext>
              </a:extLst>
            </p:cNvPr>
            <p:cNvSpPr/>
            <p:nvPr/>
          </p:nvSpPr>
          <p:spPr>
            <a:xfrm>
              <a:off x="2201296" y="1389632"/>
              <a:ext cx="2703238" cy="290305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Open Sans Light"/>
                  <a:sym typeface="Arial"/>
                </a:rPr>
                <a:t>ONOS (Highly Available)</a:t>
              </a: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FC5AF26D-EC6C-5740-A54B-0847018ACC9B}"/>
                </a:ext>
              </a:extLst>
            </p:cNvPr>
            <p:cNvSpPr/>
            <p:nvPr/>
          </p:nvSpPr>
          <p:spPr>
            <a:xfrm>
              <a:off x="2253584" y="1424154"/>
              <a:ext cx="2703238" cy="290305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Open Sans Light"/>
                  <a:sym typeface="Arial"/>
                </a:rPr>
                <a:t>ONOS (Highly Available)</a:t>
              </a:r>
            </a:p>
          </p:txBody>
        </p:sp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E2EB6F14-D9A5-A445-B8BE-4081FAEFEC92}"/>
                </a:ext>
              </a:extLst>
            </p:cNvPr>
            <p:cNvSpPr/>
            <p:nvPr/>
          </p:nvSpPr>
          <p:spPr>
            <a:xfrm>
              <a:off x="2167694" y="1057110"/>
              <a:ext cx="814980" cy="261012"/>
            </a:xfrm>
            <a:prstGeom prst="roundRect">
              <a:avLst/>
            </a:prstGeom>
            <a:solidFill>
              <a:srgbClr val="BF8100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SD-Fabric Control</a:t>
              </a:r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A5DBEEC6-7DB3-7748-8C20-A96597897196}"/>
                </a:ext>
              </a:extLst>
            </p:cNvPr>
            <p:cNvSpPr/>
            <p:nvPr/>
          </p:nvSpPr>
          <p:spPr>
            <a:xfrm>
              <a:off x="3071848" y="1053033"/>
              <a:ext cx="813879" cy="261012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INT</a:t>
              </a:r>
            </a:p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Control</a:t>
              </a:r>
            </a:p>
          </p:txBody>
        </p:sp>
        <p:sp>
          <p:nvSpPr>
            <p:cNvPr id="226" name="Rounded Rectangle 225">
              <a:extLst>
                <a:ext uri="{FF2B5EF4-FFF2-40B4-BE49-F238E27FC236}">
                  <a16:creationId xmlns:a16="http://schemas.microsoft.com/office/drawing/2014/main" id="{927AD0ED-1F4F-DF42-8DEE-E9426E437ABE}"/>
                </a:ext>
              </a:extLst>
            </p:cNvPr>
            <p:cNvSpPr/>
            <p:nvPr/>
          </p:nvSpPr>
          <p:spPr>
            <a:xfrm>
              <a:off x="3990341" y="1048967"/>
              <a:ext cx="814981" cy="26101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5G SD-Core UPF Control</a:t>
              </a:r>
            </a:p>
          </p:txBody>
        </p:sp>
        <p:sp>
          <p:nvSpPr>
            <p:cNvPr id="260" name="Rounded Rectangle 259">
              <a:extLst>
                <a:ext uri="{FF2B5EF4-FFF2-40B4-BE49-F238E27FC236}">
                  <a16:creationId xmlns:a16="http://schemas.microsoft.com/office/drawing/2014/main" id="{E2B28ECF-6732-B84F-AD6A-2C91902E62F3}"/>
                </a:ext>
              </a:extLst>
            </p:cNvPr>
            <p:cNvSpPr/>
            <p:nvPr/>
          </p:nvSpPr>
          <p:spPr>
            <a:xfrm rot="5400000">
              <a:off x="4763810" y="2427004"/>
              <a:ext cx="2950100" cy="210312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Edge Cloud Platform</a:t>
              </a:r>
            </a:p>
          </p:txBody>
        </p:sp>
        <p:sp>
          <p:nvSpPr>
            <p:cNvPr id="261" name="Rounded Rectangle 260">
              <a:extLst>
                <a:ext uri="{FF2B5EF4-FFF2-40B4-BE49-F238E27FC236}">
                  <a16:creationId xmlns:a16="http://schemas.microsoft.com/office/drawing/2014/main" id="{BE1BAD1F-F5CA-1B4B-A2D3-2EFFF120122A}"/>
                </a:ext>
              </a:extLst>
            </p:cNvPr>
            <p:cNvSpPr/>
            <p:nvPr/>
          </p:nvSpPr>
          <p:spPr>
            <a:xfrm rot="5400000">
              <a:off x="4484612" y="2422332"/>
              <a:ext cx="2950100" cy="21031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Closed-Loop Control</a:t>
              </a:r>
            </a:p>
          </p:txBody>
        </p: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31588B1F-9720-334F-9699-6C2ED0669417}"/>
                </a:ext>
              </a:extLst>
            </p:cNvPr>
            <p:cNvSpPr/>
            <p:nvPr/>
          </p:nvSpPr>
          <p:spPr>
            <a:xfrm rot="5400000">
              <a:off x="4203390" y="2423524"/>
              <a:ext cx="2950100" cy="21031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Verification</a:t>
              </a:r>
            </a:p>
          </p:txBody>
        </p:sp>
        <p:sp>
          <p:nvSpPr>
            <p:cNvPr id="263" name="Rounded Rectangle 262">
              <a:extLst>
                <a:ext uri="{FF2B5EF4-FFF2-40B4-BE49-F238E27FC236}">
                  <a16:creationId xmlns:a16="http://schemas.microsoft.com/office/drawing/2014/main" id="{D2E3FD7C-3407-6E44-A219-7CC7D0E0E970}"/>
                </a:ext>
              </a:extLst>
            </p:cNvPr>
            <p:cNvSpPr/>
            <p:nvPr/>
          </p:nvSpPr>
          <p:spPr>
            <a:xfrm rot="5400000">
              <a:off x="3927281" y="2411885"/>
              <a:ext cx="2950100" cy="210312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Telemetry Collection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E886D53-0593-DF40-9F13-B28DEAA48C82}"/>
              </a:ext>
            </a:extLst>
          </p:cNvPr>
          <p:cNvGrpSpPr/>
          <p:nvPr/>
        </p:nvGrpSpPr>
        <p:grpSpPr>
          <a:xfrm>
            <a:off x="1616557" y="2720800"/>
            <a:ext cx="1135897" cy="1106021"/>
            <a:chOff x="1157669" y="2031959"/>
            <a:chExt cx="851923" cy="829516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F85BE6E-DE25-D94E-9F4F-6D72FD10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3" name="Picture 162" descr="Icon&#10;&#10;Description automatically generated">
              <a:extLst>
                <a:ext uri="{FF2B5EF4-FFF2-40B4-BE49-F238E27FC236}">
                  <a16:creationId xmlns:a16="http://schemas.microsoft.com/office/drawing/2014/main" id="{83B422C9-4E93-114C-9426-DAD2594B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 descr="Icon&#10;&#10;Description automatically generated">
              <a:extLst>
                <a:ext uri="{FF2B5EF4-FFF2-40B4-BE49-F238E27FC236}">
                  <a16:creationId xmlns:a16="http://schemas.microsoft.com/office/drawing/2014/main" id="{12FB9058-1319-0548-A8DD-8717B699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5" name="Picture 164" descr="Icon&#10;&#10;Description automatically generated">
              <a:extLst>
                <a:ext uri="{FF2B5EF4-FFF2-40B4-BE49-F238E27FC236}">
                  <a16:creationId xmlns:a16="http://schemas.microsoft.com/office/drawing/2014/main" id="{9606C354-60A3-B14C-9E37-AF878E3F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6" name="Picture 165" descr="Icon&#10;&#10;Description automatically generated">
              <a:extLst>
                <a:ext uri="{FF2B5EF4-FFF2-40B4-BE49-F238E27FC236}">
                  <a16:creationId xmlns:a16="http://schemas.microsoft.com/office/drawing/2014/main" id="{B655AF9A-B984-D84E-883A-487079EF6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9DD292F-E576-6C47-80AD-D980AB47B399}"/>
              </a:ext>
            </a:extLst>
          </p:cNvPr>
          <p:cNvCxnSpPr>
            <a:cxnSpLocks/>
          </p:cNvCxnSpPr>
          <p:nvPr/>
        </p:nvCxnSpPr>
        <p:spPr>
          <a:xfrm flipH="1" flipV="1">
            <a:off x="2115639" y="4790520"/>
            <a:ext cx="454761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DC51400-2EDA-6D4C-801A-14B52AA92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900" y="4333899"/>
            <a:ext cx="109728" cy="398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25E7C4-90BA-F44F-B895-DDAAA4622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9368" y="4407383"/>
            <a:ext cx="81280" cy="26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210F2E89-D0F0-E741-8DA7-02D22DA0B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834488" y="4332713"/>
            <a:ext cx="109728" cy="398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A89C80E6-B5BD-6840-96D7-FEA690F45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930808" y="4407803"/>
            <a:ext cx="81280" cy="26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68211FD7-CDA8-BA45-A73B-AE185A7648FB}"/>
              </a:ext>
            </a:extLst>
          </p:cNvPr>
          <p:cNvCxnSpPr>
            <a:cxnSpLocks/>
            <a:stCxn id="161" idx="1"/>
          </p:cNvCxnSpPr>
          <p:nvPr/>
        </p:nvCxnSpPr>
        <p:spPr>
          <a:xfrm>
            <a:off x="3597909" y="2492629"/>
            <a:ext cx="1090851" cy="6936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A32424-AC63-5141-9FDA-A91748D53946}"/>
              </a:ext>
            </a:extLst>
          </p:cNvPr>
          <p:cNvGrpSpPr/>
          <p:nvPr/>
        </p:nvGrpSpPr>
        <p:grpSpPr>
          <a:xfrm>
            <a:off x="4688760" y="3065353"/>
            <a:ext cx="383512" cy="383512"/>
            <a:chOff x="3516570" y="2299015"/>
            <a:chExt cx="287634" cy="287634"/>
          </a:xfrm>
        </p:grpSpPr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67073E26-9DF1-5649-A6A6-0AE96ED29E5E}"/>
                </a:ext>
              </a:extLst>
            </p:cNvPr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38" name="Right Arrow 237">
              <a:extLst>
                <a:ext uri="{FF2B5EF4-FFF2-40B4-BE49-F238E27FC236}">
                  <a16:creationId xmlns:a16="http://schemas.microsoft.com/office/drawing/2014/main" id="{D5A4B1DD-2D42-254F-8CFD-EAFB438262A0}"/>
                </a:ext>
              </a:extLst>
            </p:cNvPr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39" name="Right Arrow 238">
              <a:extLst>
                <a:ext uri="{FF2B5EF4-FFF2-40B4-BE49-F238E27FC236}">
                  <a16:creationId xmlns:a16="http://schemas.microsoft.com/office/drawing/2014/main" id="{24DD483F-01F8-A649-9F31-24ECAC4F62A2}"/>
                </a:ext>
              </a:extLst>
            </p:cNvPr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40" name="Right Arrow 239">
              <a:extLst>
                <a:ext uri="{FF2B5EF4-FFF2-40B4-BE49-F238E27FC236}">
                  <a16:creationId xmlns:a16="http://schemas.microsoft.com/office/drawing/2014/main" id="{9989395E-C319-2949-A91F-A326857D7087}"/>
                </a:ext>
              </a:extLst>
            </p:cNvPr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41" name="Right Arrow 240">
              <a:extLst>
                <a:ext uri="{FF2B5EF4-FFF2-40B4-BE49-F238E27FC236}">
                  <a16:creationId xmlns:a16="http://schemas.microsoft.com/office/drawing/2014/main" id="{AFD131CF-7D55-2549-9CE2-B99E4DDA5028}"/>
                </a:ext>
              </a:extLst>
            </p:cNvPr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cxnSp>
        <p:nvCxnSpPr>
          <p:cNvPr id="242" name="Elbow Connector 241">
            <a:extLst>
              <a:ext uri="{FF2B5EF4-FFF2-40B4-BE49-F238E27FC236}">
                <a16:creationId xmlns:a16="http://schemas.microsoft.com/office/drawing/2014/main" id="{772AA341-61D4-8B43-8F37-55E51C70A63B}"/>
              </a:ext>
            </a:extLst>
          </p:cNvPr>
          <p:cNvCxnSpPr>
            <a:cxnSpLocks/>
            <a:stCxn id="157" idx="1"/>
          </p:cNvCxnSpPr>
          <p:nvPr/>
        </p:nvCxnSpPr>
        <p:spPr>
          <a:xfrm flipV="1">
            <a:off x="3589344" y="3327989"/>
            <a:ext cx="1099416" cy="7747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Elbow Connector 242">
            <a:extLst>
              <a:ext uri="{FF2B5EF4-FFF2-40B4-BE49-F238E27FC236}">
                <a16:creationId xmlns:a16="http://schemas.microsoft.com/office/drawing/2014/main" id="{FED3C80E-9C87-F145-99E6-CC36E8A94E49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389956" y="503915"/>
            <a:ext cx="664227" cy="4458652"/>
          </a:xfrm>
          <a:prstGeom prst="bentConnector3">
            <a:avLst>
              <a:gd name="adj1" fmla="val -45888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5208572-3530-AD4E-BECF-02B0B3838748}"/>
              </a:ext>
            </a:extLst>
          </p:cNvPr>
          <p:cNvGrpSpPr/>
          <p:nvPr/>
        </p:nvGrpSpPr>
        <p:grpSpPr>
          <a:xfrm>
            <a:off x="498502" y="3065354"/>
            <a:ext cx="4311135" cy="936401"/>
            <a:chOff x="373876" y="2299015"/>
            <a:chExt cx="3233351" cy="702301"/>
          </a:xfrm>
        </p:grpSpPr>
        <p:cxnSp>
          <p:nvCxnSpPr>
            <p:cNvPr id="244" name="Elbow Connector 243">
              <a:extLst>
                <a:ext uri="{FF2B5EF4-FFF2-40B4-BE49-F238E27FC236}">
                  <a16:creationId xmlns:a16="http://schemas.microsoft.com/office/drawing/2014/main" id="{B50A5732-E3A8-F643-BCA6-1C1D3E9588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13" y="2299015"/>
              <a:ext cx="2882414" cy="321772"/>
            </a:xfrm>
            <a:prstGeom prst="bentConnector4">
              <a:avLst>
                <a:gd name="adj1" fmla="val 104"/>
                <a:gd name="adj2" fmla="val 311480"/>
              </a:avLst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Elbow Connector 244">
              <a:extLst>
                <a:ext uri="{FF2B5EF4-FFF2-40B4-BE49-F238E27FC236}">
                  <a16:creationId xmlns:a16="http://schemas.microsoft.com/office/drawing/2014/main" id="{7443E57B-015D-FE40-8533-AE7820F4B6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Elbow Connector 245">
            <a:extLst>
              <a:ext uri="{FF2B5EF4-FFF2-40B4-BE49-F238E27FC236}">
                <a16:creationId xmlns:a16="http://schemas.microsoft.com/office/drawing/2014/main" id="{E505F244-13AB-CB47-948D-275B1AAB1D32}"/>
              </a:ext>
            </a:extLst>
          </p:cNvPr>
          <p:cNvCxnSpPr>
            <a:cxnSpLocks/>
            <a:endCxn id="231" idx="3"/>
          </p:cNvCxnSpPr>
          <p:nvPr/>
        </p:nvCxnSpPr>
        <p:spPr>
          <a:xfrm rot="10800000">
            <a:off x="5072274" y="3257110"/>
            <a:ext cx="1593020" cy="13640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>
            <a:extLst>
              <a:ext uri="{FF2B5EF4-FFF2-40B4-BE49-F238E27FC236}">
                <a16:creationId xmlns:a16="http://schemas.microsoft.com/office/drawing/2014/main" id="{F00D368E-2BFE-6A47-969F-22BFBB7657CA}"/>
              </a:ext>
            </a:extLst>
          </p:cNvPr>
          <p:cNvCxnSpPr>
            <a:cxnSpLocks/>
            <a:endCxn id="52" idx="3"/>
          </p:cNvCxnSpPr>
          <p:nvPr/>
        </p:nvCxnSpPr>
        <p:spPr>
          <a:xfrm rot="5400000">
            <a:off x="7952343" y="2532850"/>
            <a:ext cx="2674499" cy="1657268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92939F1-1242-534D-A410-C1D3D838EFE5}"/>
              </a:ext>
            </a:extLst>
          </p:cNvPr>
          <p:cNvSpPr/>
          <p:nvPr/>
        </p:nvSpPr>
        <p:spPr>
          <a:xfrm>
            <a:off x="450071" y="2455223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2B9A829-5281-724B-B487-44291EBC1A89}"/>
              </a:ext>
            </a:extLst>
          </p:cNvPr>
          <p:cNvSpPr/>
          <p:nvPr/>
        </p:nvSpPr>
        <p:spPr>
          <a:xfrm>
            <a:off x="450071" y="4051377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B262743-EC58-AC4A-9F1B-6F2FE643DF9E}"/>
              </a:ext>
            </a:extLst>
          </p:cNvPr>
          <p:cNvSpPr/>
          <p:nvPr/>
        </p:nvSpPr>
        <p:spPr>
          <a:xfrm>
            <a:off x="3392664" y="2443799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4129B33-E496-9542-9AE6-BBE0AFAC242B}"/>
              </a:ext>
            </a:extLst>
          </p:cNvPr>
          <p:cNvSpPr/>
          <p:nvPr/>
        </p:nvSpPr>
        <p:spPr>
          <a:xfrm>
            <a:off x="3376775" y="4051377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88E0754-AD4B-844A-9108-C663388CCC7F}"/>
              </a:ext>
            </a:extLst>
          </p:cNvPr>
          <p:cNvSpPr/>
          <p:nvPr/>
        </p:nvSpPr>
        <p:spPr>
          <a:xfrm>
            <a:off x="6495064" y="5448637"/>
            <a:ext cx="85344" cy="85344"/>
          </a:xfrm>
          <a:prstGeom prst="rect">
            <a:avLst/>
          </a:prstGeom>
          <a:solidFill>
            <a:srgbClr val="FFFF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0E8BCBA-E15D-574A-A3DE-C6C3DEDF9E05}"/>
              </a:ext>
            </a:extLst>
          </p:cNvPr>
          <p:cNvSpPr/>
          <p:nvPr/>
        </p:nvSpPr>
        <p:spPr>
          <a:xfrm>
            <a:off x="7881227" y="5457013"/>
            <a:ext cx="85344" cy="85344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9B0260F1-2CAD-EC4D-8D82-E9E5FB8FD6F4}"/>
              </a:ext>
            </a:extLst>
          </p:cNvPr>
          <p:cNvSpPr/>
          <p:nvPr/>
        </p:nvSpPr>
        <p:spPr>
          <a:xfrm>
            <a:off x="6621710" y="4760813"/>
            <a:ext cx="1038369" cy="18416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5G SD-Core UPF</a:t>
            </a:r>
            <a:endParaRPr lang="en-US" sz="80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4" name="Rounded Rectangle 263">
            <a:extLst>
              <a:ext uri="{FF2B5EF4-FFF2-40B4-BE49-F238E27FC236}">
                <a16:creationId xmlns:a16="http://schemas.microsoft.com/office/drawing/2014/main" id="{D314F9EE-02C1-614B-8CE7-D9461DD2CEC7}"/>
              </a:ext>
            </a:extLst>
          </p:cNvPr>
          <p:cNvSpPr/>
          <p:nvPr/>
        </p:nvSpPr>
        <p:spPr>
          <a:xfrm>
            <a:off x="5951949" y="5378407"/>
            <a:ext cx="1133856" cy="188973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Motion Capture</a:t>
            </a:r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276630FD-6CDA-3B4F-ABFF-4783C82CCFAD}"/>
              </a:ext>
            </a:extLst>
          </p:cNvPr>
          <p:cNvSpPr/>
          <p:nvPr/>
        </p:nvSpPr>
        <p:spPr>
          <a:xfrm>
            <a:off x="7363709" y="5385929"/>
            <a:ext cx="1129968" cy="18288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Command Control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F6584D-4EAD-3941-9C5E-869A45D1D39C}"/>
              </a:ext>
            </a:extLst>
          </p:cNvPr>
          <p:cNvGrpSpPr/>
          <p:nvPr/>
        </p:nvGrpSpPr>
        <p:grpSpPr>
          <a:xfrm>
            <a:off x="328758" y="2401127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319F23-7BCB-E944-9E67-BA29B0D78209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DFD0F09-B549-954B-A2A5-8A370858EFDC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BBAA596-C247-274E-971B-2942FF2DDF98}"/>
              </a:ext>
            </a:extLst>
          </p:cNvPr>
          <p:cNvGrpSpPr/>
          <p:nvPr/>
        </p:nvGrpSpPr>
        <p:grpSpPr>
          <a:xfrm>
            <a:off x="334514" y="4005989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4ADE3D7-B7F1-1342-9FE1-14026366C1D8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53" name="Triangle 152">
              <a:extLst>
                <a:ext uri="{FF2B5EF4-FFF2-40B4-BE49-F238E27FC236}">
                  <a16:creationId xmlns:a16="http://schemas.microsoft.com/office/drawing/2014/main" id="{CB85719F-B2BD-1A4D-80CF-88B4C844922A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857477A-598D-FB49-A0A1-B79D9C1BDE69}"/>
              </a:ext>
            </a:extLst>
          </p:cNvPr>
          <p:cNvGrpSpPr/>
          <p:nvPr/>
        </p:nvGrpSpPr>
        <p:grpSpPr>
          <a:xfrm flipH="1">
            <a:off x="3127629" y="4005989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8B2C701-A8B1-0E4E-B59B-8DF0A75B2742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59" name="Triangle 158">
              <a:extLst>
                <a:ext uri="{FF2B5EF4-FFF2-40B4-BE49-F238E27FC236}">
                  <a16:creationId xmlns:a16="http://schemas.microsoft.com/office/drawing/2014/main" id="{3391F827-0F46-0F44-AACF-7B5AF272E370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89D66EF-D608-AA48-86BF-4BD0F6AD2C30}"/>
              </a:ext>
            </a:extLst>
          </p:cNvPr>
          <p:cNvGrpSpPr/>
          <p:nvPr/>
        </p:nvGrpSpPr>
        <p:grpSpPr>
          <a:xfrm flipH="1">
            <a:off x="3136194" y="2395861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9CE23B1-312B-3847-89CA-3F3B235ADE82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62" name="Triangle 161">
              <a:extLst>
                <a:ext uri="{FF2B5EF4-FFF2-40B4-BE49-F238E27FC236}">
                  <a16:creationId xmlns:a16="http://schemas.microsoft.com/office/drawing/2014/main" id="{5E1FBC88-5819-874A-8A5B-3BA19F89206F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85A7D382-68D2-7142-8E9B-ED895618F740}"/>
              </a:ext>
            </a:extLst>
          </p:cNvPr>
          <p:cNvSpPr txBox="1"/>
          <p:nvPr/>
        </p:nvSpPr>
        <p:spPr>
          <a:xfrm>
            <a:off x="1792548" y="1650822"/>
            <a:ext cx="2392001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Drone location information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delivered to the Motion Capture app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8DDF5EF-8C1F-114D-9418-17F3DCBBCA8C}"/>
              </a:ext>
            </a:extLst>
          </p:cNvPr>
          <p:cNvSpPr txBox="1"/>
          <p:nvPr/>
        </p:nvSpPr>
        <p:spPr>
          <a:xfrm>
            <a:off x="2963919" y="4928622"/>
            <a:ext cx="2815194" cy="913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Leveraging input from Motion Capture App,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The Command Control app makes decisions 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for next waypoint location of each drone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and sends them to the drones via CBRS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small cell</a:t>
            </a:r>
          </a:p>
        </p:txBody>
      </p:sp>
    </p:spTree>
    <p:extLst>
      <p:ext uri="{BB962C8B-B14F-4D97-AF65-F5344CB8AC3E}">
        <p14:creationId xmlns:p14="http://schemas.microsoft.com/office/powerpoint/2010/main" val="24916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" presetClass="emp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827E-7 C 0.00243 0.01574 0.00503 0.03117 0.00503 0.04722 C 0.00503 0.01265 0.00243 -0.0213 3.33333E-6 -0.05494 " pathEditMode="relative" rAng="0" ptsTypes="AAA">
                                      <p:cBhvr>
                                        <p:cTn id="100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401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-0.05648 L 0.36719 -0.05586 L 0.36719 0.11358 L 0.44202 0.11081 L 0.44202 0.31111 L 0.52327 0.30834 L 0.52327 0.35309 L 0.49618 0.4142 L 0.49653 0.4392 " pathEditMode="relative" ptsTypes="AAAAAAAAAA">
                                      <p:cBhvr>
                                        <p:cTn id="110" dur="5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05061 L 0.03854 -0.04876 L 0.03854 -0.2824 L 0.35364 -0.2824 L 0.35364 -0.14938 L 0.35312 -0.11944 L 0.44097 -0.12006 L 0.44097 0.07747 L 0.52274 0.07747 L 0.52274 0.11791 L 0.49513 0.17963 L 0.49652 0.20556 " pathEditMode="relative" ptsTypes="AAAAAAAAAAAAA">
                                      <p:cBhvr>
                                        <p:cTn id="112" dur="5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937 0.00401 L 0.05833 0.10556 L 0.11927 0.10278 L 0.12118 0.11482 L 0.20035 0.1176 C 0.20052 0.18303 0.20069 0.24846 0.20087 0.3142 L 0.28299 0.31142 C 0.28316 0.32531 0.28333 0.33889 0.28351 0.35278 L 0.2559 0.41451 L 0.25538 0.44136 " pathEditMode="relative" ptsTypes="AAAAAAAAAAA">
                                      <p:cBhvr>
                                        <p:cTn id="114" dur="5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5833 0.00186 C 0.05816 -0.03611 0.05816 -0.07376 0.05798 -0.11172 L 0.12083 -0.10987 L 0.12118 -0.12006 L 0.19948 -0.12006 L 0.20139 0.0784 L 0.28368 0.0784 C 0.28385 0.09167 0.28402 0.10525 0.2842 0.11852 L 0.25503 0.18056 L 0.25503 0.20556 " pathEditMode="relative" ptsTypes="AAAAAAAAAAA">
                                      <p:cBhvr>
                                        <p:cTn id="116" dur="5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L 0 -0.02562 L 0.02882 -0.08333 L 0.02743 -0.14414 L 0.05782 -0.21019 L 0.14237 -0.14167 L 0.14341 -0.08827 L 0.11285 -0.02408 L 0.1125 0.0037 " pathEditMode="relative" ptsTypes="AAAAAAAAA">
                                      <p:cBhvr>
                                        <p:cTn id="123" dur="3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L 0 -0.0284 L 0.029 -0.08951 L 0.029 -0.14537 L 0.05973 -0.21235 L -0.08593 -0.14507 L -0.08663 -0.10371 L -0.47708 -0.10371 " pathEditMode="relative" ptsTypes="AAAAAAAA">
                                      <p:cBhvr>
                                        <p:cTn id="127" dur="5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64" grpId="0" animBg="1"/>
      <p:bldP spid="266" grpId="0" animBg="1"/>
      <p:bldP spid="146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134059EF-DFF5-AD47-9683-5D3DED6D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89" y="4450533"/>
            <a:ext cx="155748" cy="524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967BDA-CB1A-BC49-92A7-64A4944E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400" dirty="0"/>
              <a:t>Graceful Handling of Failures and Software Upgrades</a:t>
            </a:r>
          </a:p>
        </p:txBody>
      </p:sp>
      <p:pic>
        <p:nvPicPr>
          <p:cNvPr id="247" name="Picture 246" descr="Shape, circle&#10;&#10;Description automatically generated">
            <a:extLst>
              <a:ext uri="{FF2B5EF4-FFF2-40B4-BE49-F238E27FC236}">
                <a16:creationId xmlns:a16="http://schemas.microsoft.com/office/drawing/2014/main" id="{422D7A02-853D-2B44-88C5-F589451EF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764" y="1197362"/>
            <a:ext cx="1239083" cy="826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42FCE41B-D896-8043-86A5-F50252A14144}"/>
              </a:ext>
            </a:extLst>
          </p:cNvPr>
          <p:cNvSpPr/>
          <p:nvPr/>
        </p:nvSpPr>
        <p:spPr>
          <a:xfrm>
            <a:off x="9645429" y="1069656"/>
            <a:ext cx="2167212" cy="387073"/>
          </a:xfrm>
          <a:prstGeom prst="roundRect">
            <a:avLst/>
          </a:prstGeom>
          <a:solidFill>
            <a:schemeClr val="accent2">
              <a:alpha val="91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 err="1">
                <a:solidFill>
                  <a:prstClr val="white"/>
                </a:solidFill>
                <a:latin typeface="Open Sans Light"/>
                <a:sym typeface="Arial"/>
              </a:rPr>
              <a:t>Aether</a:t>
            </a: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 Management Platform</a:t>
            </a:r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57722A68-C500-AD4C-9D01-D096DFC5CBFF}"/>
              </a:ext>
            </a:extLst>
          </p:cNvPr>
          <p:cNvSpPr/>
          <p:nvPr/>
        </p:nvSpPr>
        <p:spPr>
          <a:xfrm>
            <a:off x="9645429" y="1510901"/>
            <a:ext cx="2167212" cy="38707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5G SD-Core Control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7401A9-7620-6247-BD37-BE20A0BB20FE}"/>
              </a:ext>
            </a:extLst>
          </p:cNvPr>
          <p:cNvGrpSpPr/>
          <p:nvPr/>
        </p:nvGrpSpPr>
        <p:grpSpPr>
          <a:xfrm>
            <a:off x="6176202" y="2380969"/>
            <a:ext cx="5580476" cy="3953625"/>
            <a:chOff x="2158659" y="1041991"/>
            <a:chExt cx="4185357" cy="2965219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EC64CC7-99C6-1F49-90D5-F095A461AD10}"/>
                </a:ext>
              </a:extLst>
            </p:cNvPr>
            <p:cNvGrpSpPr/>
            <p:nvPr/>
          </p:nvGrpSpPr>
          <p:grpSpPr>
            <a:xfrm>
              <a:off x="2525473" y="2007164"/>
              <a:ext cx="1640591" cy="922308"/>
              <a:chOff x="1741607" y="1350672"/>
              <a:chExt cx="1640591" cy="92230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92FFDC4-FAA1-5D4A-99B2-D2DAE2BA61EF}"/>
                  </a:ext>
                </a:extLst>
              </p:cNvPr>
              <p:cNvGrpSpPr/>
              <p:nvPr/>
            </p:nvGrpSpPr>
            <p:grpSpPr>
              <a:xfrm>
                <a:off x="2029241" y="1361204"/>
                <a:ext cx="287634" cy="287634"/>
                <a:chOff x="3803677" y="1653987"/>
                <a:chExt cx="287634" cy="287634"/>
              </a:xfrm>
            </p:grpSpPr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6B5ABA9B-84FB-2E49-B9DA-8022D533E89A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A8F3A11-FDA7-7041-A68F-A612397BBE24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9DA198DB-30AE-6947-B457-D45CAC11EAAF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28" name="Right Arrow 27">
                      <a:extLst>
                        <a:ext uri="{FF2B5EF4-FFF2-40B4-BE49-F238E27FC236}">
                          <a16:creationId xmlns:a16="http://schemas.microsoft.com/office/drawing/2014/main" id="{979AA8DC-48E0-5B47-B055-5F09BE5F3E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29" name="Right Arrow 28">
                      <a:extLst>
                        <a:ext uri="{FF2B5EF4-FFF2-40B4-BE49-F238E27FC236}">
                          <a16:creationId xmlns:a16="http://schemas.microsoft.com/office/drawing/2014/main" id="{AB5DF564-D80E-E24A-9B33-FB1FB6D9B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85686686-FBEE-104C-B3F3-E63CBD95A27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32" name="Right Arrow 31">
                      <a:extLst>
                        <a:ext uri="{FF2B5EF4-FFF2-40B4-BE49-F238E27FC236}">
                          <a16:creationId xmlns:a16="http://schemas.microsoft.com/office/drawing/2014/main" id="{7B0645C0-972D-0947-A478-4546D7436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33" name="Right Arrow 32">
                      <a:extLst>
                        <a:ext uri="{FF2B5EF4-FFF2-40B4-BE49-F238E27FC236}">
                          <a16:creationId xmlns:a16="http://schemas.microsoft.com/office/drawing/2014/main" id="{E38CA1F3-D915-E84F-9943-58B04737C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311649D-A119-EA48-A61F-E9E66B9B81F8}"/>
                  </a:ext>
                </a:extLst>
              </p:cNvPr>
              <p:cNvGrpSpPr/>
              <p:nvPr/>
            </p:nvGrpSpPr>
            <p:grpSpPr>
              <a:xfrm>
                <a:off x="2800726" y="1980005"/>
                <a:ext cx="287634" cy="287634"/>
                <a:chOff x="3803677" y="1653987"/>
                <a:chExt cx="287634" cy="287634"/>
              </a:xfrm>
            </p:grpSpPr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96D980FA-B811-704B-8B3A-008D18F50551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80AD7E30-E8A1-0B40-9C0D-12F1DF13C13C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31FD3EE7-82F3-6A40-B99C-D5E1D34F8B1A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58" name="Right Arrow 57">
                      <a:extLst>
                        <a:ext uri="{FF2B5EF4-FFF2-40B4-BE49-F238E27FC236}">
                          <a16:creationId xmlns:a16="http://schemas.microsoft.com/office/drawing/2014/main" id="{E9BDBD94-96A8-EE46-ADB4-7D5FE98FA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59" name="Right Arrow 58">
                      <a:extLst>
                        <a:ext uri="{FF2B5EF4-FFF2-40B4-BE49-F238E27FC236}">
                          <a16:creationId xmlns:a16="http://schemas.microsoft.com/office/drawing/2014/main" id="{3A63CC0A-CC18-164B-8AB1-EA5BE4D76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 dirty="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36D5D0A8-732D-7546-A790-9C3BAEE9B43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56" name="Right Arrow 55">
                      <a:extLst>
                        <a:ext uri="{FF2B5EF4-FFF2-40B4-BE49-F238E27FC236}">
                          <a16:creationId xmlns:a16="http://schemas.microsoft.com/office/drawing/2014/main" id="{153DEE99-A700-404C-BE2F-86275DA4B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57" name="Right Arrow 56">
                      <a:extLst>
                        <a:ext uri="{FF2B5EF4-FFF2-40B4-BE49-F238E27FC236}">
                          <a16:creationId xmlns:a16="http://schemas.microsoft.com/office/drawing/2014/main" id="{F36B5C4F-E043-BE4D-A8C5-B359D04A99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BCB0053-7A35-F945-A2C8-388A3F73D97E}"/>
                  </a:ext>
                </a:extLst>
              </p:cNvPr>
              <p:cNvGrpSpPr/>
              <p:nvPr/>
            </p:nvGrpSpPr>
            <p:grpSpPr>
              <a:xfrm>
                <a:off x="3094564" y="1350672"/>
                <a:ext cx="287634" cy="287634"/>
                <a:chOff x="3803677" y="1653987"/>
                <a:chExt cx="287634" cy="287634"/>
              </a:xfrm>
            </p:grpSpPr>
            <p:sp>
              <p:nvSpPr>
                <p:cNvPr id="61" name="Rounded Rectangle 60">
                  <a:extLst>
                    <a:ext uri="{FF2B5EF4-FFF2-40B4-BE49-F238E27FC236}">
                      <a16:creationId xmlns:a16="http://schemas.microsoft.com/office/drawing/2014/main" id="{7390BC4F-196E-ED47-BBB4-E315A609DD3D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B7BF56B-453B-6545-8F78-2CBE78571167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7AFE58BB-4009-E24C-AF86-5AE8276FD51D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67" name="Right Arrow 66">
                      <a:extLst>
                        <a:ext uri="{FF2B5EF4-FFF2-40B4-BE49-F238E27FC236}">
                          <a16:creationId xmlns:a16="http://schemas.microsoft.com/office/drawing/2014/main" id="{B6DA05E5-855A-E443-BF74-28358C4E7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68" name="Right Arrow 67">
                      <a:extLst>
                        <a:ext uri="{FF2B5EF4-FFF2-40B4-BE49-F238E27FC236}">
                          <a16:creationId xmlns:a16="http://schemas.microsoft.com/office/drawing/2014/main" id="{95AB0A7B-81F3-E447-BF78-FC4B73E33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D38421D9-63E8-A146-A36A-D4D5E670AA1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65" name="Right Arrow 64">
                      <a:extLst>
                        <a:ext uri="{FF2B5EF4-FFF2-40B4-BE49-F238E27FC236}">
                          <a16:creationId xmlns:a16="http://schemas.microsoft.com/office/drawing/2014/main" id="{44795895-B8C5-454F-99F1-8670040004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66" name="Right Arrow 65">
                      <a:extLst>
                        <a:ext uri="{FF2B5EF4-FFF2-40B4-BE49-F238E27FC236}">
                          <a16:creationId xmlns:a16="http://schemas.microsoft.com/office/drawing/2014/main" id="{9CCF011F-404D-474D-8F2A-10D0149E7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7915A8-31DD-BB4A-91D3-B6F12FD49A66}"/>
                  </a:ext>
                </a:extLst>
              </p:cNvPr>
              <p:cNvCxnSpPr>
                <a:cxnSpLocks/>
                <a:stCxn id="52" idx="0"/>
                <a:endCxn id="61" idx="2"/>
              </p:cNvCxnSpPr>
              <p:nvPr/>
            </p:nvCxnSpPr>
            <p:spPr>
              <a:xfrm flipV="1">
                <a:off x="2944543" y="1638306"/>
                <a:ext cx="293838" cy="341699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3584FD8-2C37-A04A-A646-4892BBB3F5B7}"/>
                  </a:ext>
                </a:extLst>
              </p:cNvPr>
              <p:cNvCxnSpPr>
                <a:cxnSpLocks/>
                <a:stCxn id="75" idx="0"/>
                <a:endCxn id="61" idx="2"/>
              </p:cNvCxnSpPr>
              <p:nvPr/>
            </p:nvCxnSpPr>
            <p:spPr>
              <a:xfrm flipV="1">
                <a:off x="1885424" y="1638306"/>
                <a:ext cx="1352957" cy="3470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61C247A-A18C-194E-B5DF-A9D0B66731C5}"/>
                  </a:ext>
                </a:extLst>
              </p:cNvPr>
              <p:cNvGrpSpPr/>
              <p:nvPr/>
            </p:nvGrpSpPr>
            <p:grpSpPr>
              <a:xfrm>
                <a:off x="1741607" y="1985346"/>
                <a:ext cx="287634" cy="287634"/>
                <a:chOff x="3803677" y="1653987"/>
                <a:chExt cx="287634" cy="287634"/>
              </a:xfrm>
            </p:grpSpPr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8D70A814-C4E2-4C4F-8085-F312491F6872}"/>
                    </a:ext>
                  </a:extLst>
                </p:cNvPr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C8C0983-5AC0-E741-854D-F81667A6582E}"/>
                    </a:ext>
                  </a:extLst>
                </p:cNvPr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BBE23F1A-6A9A-2545-B1D8-A42EB9CCD7D0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81" name="Right Arrow 80">
                      <a:extLst>
                        <a:ext uri="{FF2B5EF4-FFF2-40B4-BE49-F238E27FC236}">
                          <a16:creationId xmlns:a16="http://schemas.microsoft.com/office/drawing/2014/main" id="{AF1D7CD9-EC9E-7141-B4F2-843E32CD8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82" name="Right Arrow 81">
                      <a:extLst>
                        <a:ext uri="{FF2B5EF4-FFF2-40B4-BE49-F238E27FC236}">
                          <a16:creationId xmlns:a16="http://schemas.microsoft.com/office/drawing/2014/main" id="{C7E86A53-5A3E-4E4C-8768-178141E57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DAC1CDAC-BB6F-2B40-BAF2-DC1F0711516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79" name="Right Arrow 78">
                      <a:extLst>
                        <a:ext uri="{FF2B5EF4-FFF2-40B4-BE49-F238E27FC236}">
                          <a16:creationId xmlns:a16="http://schemas.microsoft.com/office/drawing/2014/main" id="{5E93DE33-75F1-1049-97FE-7548CAFFF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  <p:sp>
                  <p:nvSpPr>
                    <p:cNvPr id="80" name="Right Arrow 79">
                      <a:extLst>
                        <a:ext uri="{FF2B5EF4-FFF2-40B4-BE49-F238E27FC236}">
                          <a16:creationId xmlns:a16="http://schemas.microsoft.com/office/drawing/2014/main" id="{7BD8FAC0-7A6F-ED40-9643-61CEE4E7E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09585"/>
                      <a:endParaRPr lang="en-US" sz="2400">
                        <a:solidFill>
                          <a:srgbClr val="626262"/>
                        </a:solidFill>
                        <a:latin typeface="Lato Light"/>
                      </a:endParaRPr>
                    </a:p>
                  </p:txBody>
                </p:sp>
              </p:grpSp>
            </p:grp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3C3FAA0-D245-2047-9DEC-F44585C46F0E}"/>
                  </a:ext>
                </a:extLst>
              </p:cNvPr>
              <p:cNvCxnSpPr>
                <a:cxnSpLocks/>
                <a:stCxn id="75" idx="0"/>
                <a:endCxn id="27" idx="2"/>
              </p:cNvCxnSpPr>
              <p:nvPr/>
            </p:nvCxnSpPr>
            <p:spPr>
              <a:xfrm flipV="1">
                <a:off x="1885424" y="1648838"/>
                <a:ext cx="287634" cy="336508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F3F62BD-672F-314A-89BF-F131EBC61ABD}"/>
                  </a:ext>
                </a:extLst>
              </p:cNvPr>
              <p:cNvCxnSpPr>
                <a:cxnSpLocks/>
                <a:stCxn id="52" idx="0"/>
                <a:endCxn id="27" idx="2"/>
              </p:cNvCxnSpPr>
              <p:nvPr/>
            </p:nvCxnSpPr>
            <p:spPr>
              <a:xfrm flipH="1" flipV="1">
                <a:off x="2173058" y="1648838"/>
                <a:ext cx="771485" cy="331167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0193F235-F929-7645-86FC-712114F0CC5B}"/>
                </a:ext>
              </a:extLst>
            </p:cNvPr>
            <p:cNvGrpSpPr/>
            <p:nvPr/>
          </p:nvGrpSpPr>
          <p:grpSpPr>
            <a:xfrm>
              <a:off x="2338506" y="2924131"/>
              <a:ext cx="1716552" cy="1077492"/>
              <a:chOff x="2338506" y="2924131"/>
              <a:chExt cx="1716552" cy="1077492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81E9054-293E-1749-A506-7DB0BC97D7C8}"/>
                  </a:ext>
                </a:extLst>
              </p:cNvPr>
              <p:cNvCxnSpPr>
                <a:cxnSpLocks/>
                <a:stCxn id="75" idx="2"/>
              </p:cNvCxnSpPr>
              <p:nvPr/>
            </p:nvCxnSpPr>
            <p:spPr>
              <a:xfrm flipH="1">
                <a:off x="2425785" y="2929472"/>
                <a:ext cx="243505" cy="31535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422E51D-F614-8E4A-A462-E68B80BD95E6}"/>
                  </a:ext>
                </a:extLst>
              </p:cNvPr>
              <p:cNvCxnSpPr>
                <a:cxnSpLocks/>
                <a:stCxn id="75" idx="2"/>
              </p:cNvCxnSpPr>
              <p:nvPr/>
            </p:nvCxnSpPr>
            <p:spPr>
              <a:xfrm>
                <a:off x="2669290" y="2929472"/>
                <a:ext cx="272578" cy="315355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72C4CD1-FECB-204A-A28C-8B434E236F3C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 flipH="1">
                <a:off x="3457951" y="2924131"/>
                <a:ext cx="270458" cy="320696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E945975-2EC8-7349-AADD-F1DAF8D6F09D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>
                <a:off x="3728409" y="2924131"/>
                <a:ext cx="245626" cy="320696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5E9142A-39E5-EF41-8E4C-1F1A0B2CA6B4}"/>
                  </a:ext>
                </a:extLst>
              </p:cNvPr>
              <p:cNvGrpSpPr/>
              <p:nvPr/>
            </p:nvGrpSpPr>
            <p:grpSpPr>
              <a:xfrm>
                <a:off x="2338506" y="3255410"/>
                <a:ext cx="186967" cy="746213"/>
                <a:chOff x="6062624" y="3363660"/>
                <a:chExt cx="186967" cy="746213"/>
              </a:xfrm>
            </p:grpSpPr>
            <p:sp>
              <p:nvSpPr>
                <p:cNvPr id="178" name="Rounded Rectangle 177">
                  <a:extLst>
                    <a:ext uri="{FF2B5EF4-FFF2-40B4-BE49-F238E27FC236}">
                      <a16:creationId xmlns:a16="http://schemas.microsoft.com/office/drawing/2014/main" id="{849125A5-5AED-5944-B677-CDDA20374001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010E0D8B-BAFF-E44C-AAAD-7B566E65A393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BC35FD02-0C5C-804F-9C1E-1DF7E91E3F32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1C20226D-1456-4B4E-BEDB-F11F2213658F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220B809E-B4E3-1C4C-AD89-4D225CFE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1A663807-1F07-8541-A6D0-A9561508C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C1806601-A70D-7444-8A53-DB18747538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CFDDE685-331C-8B40-B75D-DFD36492B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53D51D2B-9F3A-614C-869C-74BAD07DA19E}"/>
                  </a:ext>
                </a:extLst>
              </p:cNvPr>
              <p:cNvGrpSpPr/>
              <p:nvPr/>
            </p:nvGrpSpPr>
            <p:grpSpPr>
              <a:xfrm>
                <a:off x="2854883" y="3254648"/>
                <a:ext cx="186967" cy="746213"/>
                <a:chOff x="6062624" y="3363660"/>
                <a:chExt cx="186967" cy="746213"/>
              </a:xfrm>
            </p:grpSpPr>
            <p:sp>
              <p:nvSpPr>
                <p:cNvPr id="189" name="Rounded Rectangle 188">
                  <a:extLst>
                    <a:ext uri="{FF2B5EF4-FFF2-40B4-BE49-F238E27FC236}">
                      <a16:creationId xmlns:a16="http://schemas.microsoft.com/office/drawing/2014/main" id="{6C167354-94C3-6849-A699-AA8D63C05C6C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72A17469-7993-EF4F-9E4A-32CE03574A44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A2CDA60F-2CCA-DF42-8221-F8ECCCE557DB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17DBB8C5-81D0-1642-9E70-71640053FC79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799DD7F3-12D4-B348-A825-119AE23691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84578944-CBBE-C04B-9E16-2CB60F4F7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DD7910C2-1CCF-5441-85E9-4C385E176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F6B7FC65-ED24-2643-8874-3EE918FC7B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3783B85-BDD9-F64C-ADC4-C5E108EA061D}"/>
                  </a:ext>
                </a:extLst>
              </p:cNvPr>
              <p:cNvGrpSpPr/>
              <p:nvPr/>
            </p:nvGrpSpPr>
            <p:grpSpPr>
              <a:xfrm>
                <a:off x="3365948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199" name="Rounded Rectangle 198">
                  <a:extLst>
                    <a:ext uri="{FF2B5EF4-FFF2-40B4-BE49-F238E27FC236}">
                      <a16:creationId xmlns:a16="http://schemas.microsoft.com/office/drawing/2014/main" id="{5EAF9011-A769-CD45-84E9-CC7599C66FE4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D145112F-1FEE-9449-A325-6B41E8E291F5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E5E5F78B-8304-8844-AB25-69D66EBC74F1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E9D8E500-42E1-424F-97A4-39F3EE6465A3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E0E13DD2-8A3C-5842-8CAB-A385F0FDAB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B4ADC0AA-AF78-EB4B-AA5B-1D4933ED37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130F6EF2-351E-F544-B379-0F6E28C31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EDC65758-1D15-0642-A502-3DCFAC432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88B2053-8645-C943-8257-5B3E450EC932}"/>
                  </a:ext>
                </a:extLst>
              </p:cNvPr>
              <p:cNvGrpSpPr/>
              <p:nvPr/>
            </p:nvGrpSpPr>
            <p:grpSpPr>
              <a:xfrm>
                <a:off x="3868091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9779F9D9-9511-2E4B-850E-EEA754551BFD}"/>
                    </a:ext>
                  </a:extLst>
                </p:cNvPr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A094AAFA-EED0-284C-B82B-955280A4048D}"/>
                    </a:ext>
                  </a:extLst>
                </p:cNvPr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A1492B5E-0D9A-9444-AD35-C2F07E200131}"/>
                    </a:ext>
                  </a:extLst>
                </p:cNvPr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E15255B8-356D-9C4D-B8B3-96DDB3A058D4}"/>
                    </a:ext>
                  </a:extLst>
                </p:cNvPr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4B3E834D-2FB4-5546-BD93-3B3FFDA41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856049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37921ECD-EE38-BA43-BF08-982D86D26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01293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258AE70E-07F7-2A4B-8F2F-4D5B7D8102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46537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5538EFAA-B8F2-B143-9A71-C6858434B2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162205" y="3991781"/>
                  <a:ext cx="0" cy="9334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09AFE172-E510-8248-A7AC-7C0D014364D2}"/>
                </a:ext>
              </a:extLst>
            </p:cNvPr>
            <p:cNvSpPr/>
            <p:nvPr/>
          </p:nvSpPr>
          <p:spPr>
            <a:xfrm>
              <a:off x="2158659" y="1352426"/>
              <a:ext cx="2703238" cy="290305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Open Sans Light"/>
                  <a:sym typeface="Arial"/>
                </a:rPr>
                <a:t>ONOS (Highly Available)</a:t>
              </a:r>
            </a:p>
          </p:txBody>
        </p: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B00404AD-DA9E-E54F-8F7C-5A8B1FD0719D}"/>
                </a:ext>
              </a:extLst>
            </p:cNvPr>
            <p:cNvSpPr/>
            <p:nvPr/>
          </p:nvSpPr>
          <p:spPr>
            <a:xfrm>
              <a:off x="2201296" y="1389632"/>
              <a:ext cx="2703238" cy="290305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Open Sans Light"/>
                  <a:sym typeface="Arial"/>
                </a:rPr>
                <a:t>ONOS (Highly Available)</a:t>
              </a: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FC5AF26D-EC6C-5740-A54B-0847018ACC9B}"/>
                </a:ext>
              </a:extLst>
            </p:cNvPr>
            <p:cNvSpPr/>
            <p:nvPr/>
          </p:nvSpPr>
          <p:spPr>
            <a:xfrm>
              <a:off x="2253584" y="1424154"/>
              <a:ext cx="2703238" cy="290305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Open Sans Light"/>
                  <a:sym typeface="Arial"/>
                </a:rPr>
                <a:t>ONOS (Highly Available)</a:t>
              </a:r>
            </a:p>
          </p:txBody>
        </p:sp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E2EB6F14-D9A5-A445-B8BE-4081FAEFEC92}"/>
                </a:ext>
              </a:extLst>
            </p:cNvPr>
            <p:cNvSpPr/>
            <p:nvPr/>
          </p:nvSpPr>
          <p:spPr>
            <a:xfrm>
              <a:off x="2167694" y="1057110"/>
              <a:ext cx="814980" cy="261012"/>
            </a:xfrm>
            <a:prstGeom prst="roundRect">
              <a:avLst/>
            </a:prstGeom>
            <a:solidFill>
              <a:srgbClr val="BF8100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SD-Fabric Control</a:t>
              </a:r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A5DBEEC6-7DB3-7748-8C20-A96597897196}"/>
                </a:ext>
              </a:extLst>
            </p:cNvPr>
            <p:cNvSpPr/>
            <p:nvPr/>
          </p:nvSpPr>
          <p:spPr>
            <a:xfrm>
              <a:off x="3071848" y="1053033"/>
              <a:ext cx="813879" cy="261012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INT</a:t>
              </a:r>
            </a:p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Control</a:t>
              </a:r>
            </a:p>
          </p:txBody>
        </p:sp>
        <p:sp>
          <p:nvSpPr>
            <p:cNvPr id="226" name="Rounded Rectangle 225">
              <a:extLst>
                <a:ext uri="{FF2B5EF4-FFF2-40B4-BE49-F238E27FC236}">
                  <a16:creationId xmlns:a16="http://schemas.microsoft.com/office/drawing/2014/main" id="{927AD0ED-1F4F-DF42-8DEE-E9426E437ABE}"/>
                </a:ext>
              </a:extLst>
            </p:cNvPr>
            <p:cNvSpPr/>
            <p:nvPr/>
          </p:nvSpPr>
          <p:spPr>
            <a:xfrm>
              <a:off x="3990341" y="1048967"/>
              <a:ext cx="814981" cy="26101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5G SD-Core UPF Control</a:t>
              </a:r>
            </a:p>
          </p:txBody>
        </p:sp>
        <p:sp>
          <p:nvSpPr>
            <p:cNvPr id="260" name="Rounded Rectangle 259">
              <a:extLst>
                <a:ext uri="{FF2B5EF4-FFF2-40B4-BE49-F238E27FC236}">
                  <a16:creationId xmlns:a16="http://schemas.microsoft.com/office/drawing/2014/main" id="{E2B28ECF-6732-B84F-AD6A-2C91902E62F3}"/>
                </a:ext>
              </a:extLst>
            </p:cNvPr>
            <p:cNvSpPr/>
            <p:nvPr/>
          </p:nvSpPr>
          <p:spPr>
            <a:xfrm rot="5400000">
              <a:off x="4763810" y="2427004"/>
              <a:ext cx="2950100" cy="210312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Edge Cloud Platform</a:t>
              </a:r>
            </a:p>
          </p:txBody>
        </p:sp>
        <p:sp>
          <p:nvSpPr>
            <p:cNvPr id="261" name="Rounded Rectangle 260">
              <a:extLst>
                <a:ext uri="{FF2B5EF4-FFF2-40B4-BE49-F238E27FC236}">
                  <a16:creationId xmlns:a16="http://schemas.microsoft.com/office/drawing/2014/main" id="{BE1BAD1F-F5CA-1B4B-A2D3-2EFFF120122A}"/>
                </a:ext>
              </a:extLst>
            </p:cNvPr>
            <p:cNvSpPr/>
            <p:nvPr/>
          </p:nvSpPr>
          <p:spPr>
            <a:xfrm rot="5400000">
              <a:off x="4484612" y="2422332"/>
              <a:ext cx="2950100" cy="21031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Closed-Loop Control</a:t>
              </a:r>
            </a:p>
          </p:txBody>
        </p: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31588B1F-9720-334F-9699-6C2ED0669417}"/>
                </a:ext>
              </a:extLst>
            </p:cNvPr>
            <p:cNvSpPr/>
            <p:nvPr/>
          </p:nvSpPr>
          <p:spPr>
            <a:xfrm rot="5400000">
              <a:off x="4203390" y="2423524"/>
              <a:ext cx="2950100" cy="21031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Verification</a:t>
              </a:r>
            </a:p>
          </p:txBody>
        </p:sp>
        <p:sp>
          <p:nvSpPr>
            <p:cNvPr id="263" name="Rounded Rectangle 262">
              <a:extLst>
                <a:ext uri="{FF2B5EF4-FFF2-40B4-BE49-F238E27FC236}">
                  <a16:creationId xmlns:a16="http://schemas.microsoft.com/office/drawing/2014/main" id="{D2E3FD7C-3407-6E44-A219-7CC7D0E0E970}"/>
                </a:ext>
              </a:extLst>
            </p:cNvPr>
            <p:cNvSpPr/>
            <p:nvPr/>
          </p:nvSpPr>
          <p:spPr>
            <a:xfrm rot="5400000">
              <a:off x="3927281" y="2411885"/>
              <a:ext cx="2950100" cy="210312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Open Sans Light"/>
                  <a:sym typeface="Arial"/>
                </a:rPr>
                <a:t>Telemetry Collection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E886D53-0593-DF40-9F13-B28DEAA48C82}"/>
              </a:ext>
            </a:extLst>
          </p:cNvPr>
          <p:cNvGrpSpPr/>
          <p:nvPr/>
        </p:nvGrpSpPr>
        <p:grpSpPr>
          <a:xfrm>
            <a:off x="1616557" y="2720800"/>
            <a:ext cx="1135897" cy="1106021"/>
            <a:chOff x="1157669" y="2031959"/>
            <a:chExt cx="851923" cy="829516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F85BE6E-DE25-D94E-9F4F-6D72FD10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3" name="Picture 162" descr="Icon&#10;&#10;Description automatically generated">
              <a:extLst>
                <a:ext uri="{FF2B5EF4-FFF2-40B4-BE49-F238E27FC236}">
                  <a16:creationId xmlns:a16="http://schemas.microsoft.com/office/drawing/2014/main" id="{83B422C9-4E93-114C-9426-DAD2594B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 descr="Icon&#10;&#10;Description automatically generated">
              <a:extLst>
                <a:ext uri="{FF2B5EF4-FFF2-40B4-BE49-F238E27FC236}">
                  <a16:creationId xmlns:a16="http://schemas.microsoft.com/office/drawing/2014/main" id="{12FB9058-1319-0548-A8DD-8717B699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5" name="Picture 164" descr="Icon&#10;&#10;Description automatically generated">
              <a:extLst>
                <a:ext uri="{FF2B5EF4-FFF2-40B4-BE49-F238E27FC236}">
                  <a16:creationId xmlns:a16="http://schemas.microsoft.com/office/drawing/2014/main" id="{9606C354-60A3-B14C-9E37-AF878E3F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6" name="Picture 165" descr="Icon&#10;&#10;Description automatically generated">
              <a:extLst>
                <a:ext uri="{FF2B5EF4-FFF2-40B4-BE49-F238E27FC236}">
                  <a16:creationId xmlns:a16="http://schemas.microsoft.com/office/drawing/2014/main" id="{B655AF9A-B984-D84E-883A-487079EF6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9DD292F-E576-6C47-80AD-D980AB47B399}"/>
              </a:ext>
            </a:extLst>
          </p:cNvPr>
          <p:cNvCxnSpPr>
            <a:cxnSpLocks/>
          </p:cNvCxnSpPr>
          <p:nvPr/>
        </p:nvCxnSpPr>
        <p:spPr>
          <a:xfrm flipH="1" flipV="1">
            <a:off x="2115639" y="4790520"/>
            <a:ext cx="454761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DC51400-2EDA-6D4C-801A-14B52AA92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900" y="4333899"/>
            <a:ext cx="109728" cy="398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25E7C4-90BA-F44F-B895-DDAAA4622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9368" y="4407383"/>
            <a:ext cx="81280" cy="26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210F2E89-D0F0-E741-8DA7-02D22DA0B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834488" y="4332713"/>
            <a:ext cx="109728" cy="398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A89C80E6-B5BD-6840-96D7-FEA690F45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930808" y="4407803"/>
            <a:ext cx="81280" cy="26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68211FD7-CDA8-BA45-A73B-AE185A7648FB}"/>
              </a:ext>
            </a:extLst>
          </p:cNvPr>
          <p:cNvCxnSpPr>
            <a:cxnSpLocks/>
            <a:stCxn id="161" idx="1"/>
          </p:cNvCxnSpPr>
          <p:nvPr/>
        </p:nvCxnSpPr>
        <p:spPr>
          <a:xfrm>
            <a:off x="3597909" y="2492629"/>
            <a:ext cx="1090851" cy="6936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A32424-AC63-5141-9FDA-A91748D53946}"/>
              </a:ext>
            </a:extLst>
          </p:cNvPr>
          <p:cNvGrpSpPr/>
          <p:nvPr/>
        </p:nvGrpSpPr>
        <p:grpSpPr>
          <a:xfrm>
            <a:off x="4688760" y="3065353"/>
            <a:ext cx="383512" cy="383512"/>
            <a:chOff x="3516570" y="2299015"/>
            <a:chExt cx="287634" cy="287634"/>
          </a:xfrm>
        </p:grpSpPr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67073E26-9DF1-5649-A6A6-0AE96ED29E5E}"/>
                </a:ext>
              </a:extLst>
            </p:cNvPr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38" name="Right Arrow 237">
              <a:extLst>
                <a:ext uri="{FF2B5EF4-FFF2-40B4-BE49-F238E27FC236}">
                  <a16:creationId xmlns:a16="http://schemas.microsoft.com/office/drawing/2014/main" id="{D5A4B1DD-2D42-254F-8CFD-EAFB438262A0}"/>
                </a:ext>
              </a:extLst>
            </p:cNvPr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39" name="Right Arrow 238">
              <a:extLst>
                <a:ext uri="{FF2B5EF4-FFF2-40B4-BE49-F238E27FC236}">
                  <a16:creationId xmlns:a16="http://schemas.microsoft.com/office/drawing/2014/main" id="{24DD483F-01F8-A649-9F31-24ECAC4F62A2}"/>
                </a:ext>
              </a:extLst>
            </p:cNvPr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40" name="Right Arrow 239">
              <a:extLst>
                <a:ext uri="{FF2B5EF4-FFF2-40B4-BE49-F238E27FC236}">
                  <a16:creationId xmlns:a16="http://schemas.microsoft.com/office/drawing/2014/main" id="{9989395E-C319-2949-A91F-A326857D7087}"/>
                </a:ext>
              </a:extLst>
            </p:cNvPr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41" name="Right Arrow 240">
              <a:extLst>
                <a:ext uri="{FF2B5EF4-FFF2-40B4-BE49-F238E27FC236}">
                  <a16:creationId xmlns:a16="http://schemas.microsoft.com/office/drawing/2014/main" id="{AFD131CF-7D55-2549-9CE2-B99E4DDA5028}"/>
                </a:ext>
              </a:extLst>
            </p:cNvPr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cxnSp>
        <p:nvCxnSpPr>
          <p:cNvPr id="242" name="Elbow Connector 241">
            <a:extLst>
              <a:ext uri="{FF2B5EF4-FFF2-40B4-BE49-F238E27FC236}">
                <a16:creationId xmlns:a16="http://schemas.microsoft.com/office/drawing/2014/main" id="{772AA341-61D4-8B43-8F37-55E51C70A63B}"/>
              </a:ext>
            </a:extLst>
          </p:cNvPr>
          <p:cNvCxnSpPr>
            <a:cxnSpLocks/>
            <a:stCxn id="157" idx="1"/>
          </p:cNvCxnSpPr>
          <p:nvPr/>
        </p:nvCxnSpPr>
        <p:spPr>
          <a:xfrm flipV="1">
            <a:off x="3589344" y="3327989"/>
            <a:ext cx="1099416" cy="7747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Elbow Connector 242">
            <a:extLst>
              <a:ext uri="{FF2B5EF4-FFF2-40B4-BE49-F238E27FC236}">
                <a16:creationId xmlns:a16="http://schemas.microsoft.com/office/drawing/2014/main" id="{FED3C80E-9C87-F145-99E6-CC36E8A94E49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389956" y="503915"/>
            <a:ext cx="664227" cy="4458652"/>
          </a:xfrm>
          <a:prstGeom prst="bentConnector3">
            <a:avLst>
              <a:gd name="adj1" fmla="val -45888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5208572-3530-AD4E-BECF-02B0B3838748}"/>
              </a:ext>
            </a:extLst>
          </p:cNvPr>
          <p:cNvGrpSpPr/>
          <p:nvPr/>
        </p:nvGrpSpPr>
        <p:grpSpPr>
          <a:xfrm>
            <a:off x="498502" y="3065354"/>
            <a:ext cx="4311135" cy="936401"/>
            <a:chOff x="373876" y="2299015"/>
            <a:chExt cx="3233351" cy="702301"/>
          </a:xfrm>
        </p:grpSpPr>
        <p:cxnSp>
          <p:nvCxnSpPr>
            <p:cNvPr id="244" name="Elbow Connector 243">
              <a:extLst>
                <a:ext uri="{FF2B5EF4-FFF2-40B4-BE49-F238E27FC236}">
                  <a16:creationId xmlns:a16="http://schemas.microsoft.com/office/drawing/2014/main" id="{B50A5732-E3A8-F643-BCA6-1C1D3E9588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13" y="2299015"/>
              <a:ext cx="2882414" cy="321772"/>
            </a:xfrm>
            <a:prstGeom prst="bentConnector4">
              <a:avLst>
                <a:gd name="adj1" fmla="val 104"/>
                <a:gd name="adj2" fmla="val 311480"/>
              </a:avLst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Elbow Connector 244">
              <a:extLst>
                <a:ext uri="{FF2B5EF4-FFF2-40B4-BE49-F238E27FC236}">
                  <a16:creationId xmlns:a16="http://schemas.microsoft.com/office/drawing/2014/main" id="{7443E57B-015D-FE40-8533-AE7820F4B6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Elbow Connector 245">
            <a:extLst>
              <a:ext uri="{FF2B5EF4-FFF2-40B4-BE49-F238E27FC236}">
                <a16:creationId xmlns:a16="http://schemas.microsoft.com/office/drawing/2014/main" id="{E505F244-13AB-CB47-948D-275B1AAB1D32}"/>
              </a:ext>
            </a:extLst>
          </p:cNvPr>
          <p:cNvCxnSpPr>
            <a:cxnSpLocks/>
            <a:endCxn id="231" idx="3"/>
          </p:cNvCxnSpPr>
          <p:nvPr/>
        </p:nvCxnSpPr>
        <p:spPr>
          <a:xfrm rot="10800000">
            <a:off x="5072274" y="3257110"/>
            <a:ext cx="1593020" cy="13640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>
            <a:extLst>
              <a:ext uri="{FF2B5EF4-FFF2-40B4-BE49-F238E27FC236}">
                <a16:creationId xmlns:a16="http://schemas.microsoft.com/office/drawing/2014/main" id="{F00D368E-2BFE-6A47-969F-22BFBB7657CA}"/>
              </a:ext>
            </a:extLst>
          </p:cNvPr>
          <p:cNvCxnSpPr>
            <a:cxnSpLocks/>
            <a:endCxn id="52" idx="3"/>
          </p:cNvCxnSpPr>
          <p:nvPr/>
        </p:nvCxnSpPr>
        <p:spPr>
          <a:xfrm rot="5400000">
            <a:off x="7952343" y="2532850"/>
            <a:ext cx="2674499" cy="1657268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92939F1-1242-534D-A410-C1D3D838EFE5}"/>
              </a:ext>
            </a:extLst>
          </p:cNvPr>
          <p:cNvSpPr/>
          <p:nvPr/>
        </p:nvSpPr>
        <p:spPr>
          <a:xfrm>
            <a:off x="450071" y="2455223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2B9A829-5281-724B-B487-44291EBC1A89}"/>
              </a:ext>
            </a:extLst>
          </p:cNvPr>
          <p:cNvSpPr/>
          <p:nvPr/>
        </p:nvSpPr>
        <p:spPr>
          <a:xfrm>
            <a:off x="450071" y="4051377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B262743-EC58-AC4A-9F1B-6F2FE643DF9E}"/>
              </a:ext>
            </a:extLst>
          </p:cNvPr>
          <p:cNvSpPr/>
          <p:nvPr/>
        </p:nvSpPr>
        <p:spPr>
          <a:xfrm>
            <a:off x="3392664" y="2443799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4129B33-E496-9542-9AE6-BBE0AFAC242B}"/>
              </a:ext>
            </a:extLst>
          </p:cNvPr>
          <p:cNvSpPr/>
          <p:nvPr/>
        </p:nvSpPr>
        <p:spPr>
          <a:xfrm>
            <a:off x="3376775" y="4051377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88E0754-AD4B-844A-9108-C663388CCC7F}"/>
              </a:ext>
            </a:extLst>
          </p:cNvPr>
          <p:cNvSpPr/>
          <p:nvPr/>
        </p:nvSpPr>
        <p:spPr>
          <a:xfrm>
            <a:off x="6495064" y="5448637"/>
            <a:ext cx="85344" cy="85344"/>
          </a:xfrm>
          <a:prstGeom prst="rect">
            <a:avLst/>
          </a:prstGeom>
          <a:solidFill>
            <a:srgbClr val="FFFF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0E8BCBA-E15D-574A-A3DE-C6C3DEDF9E05}"/>
              </a:ext>
            </a:extLst>
          </p:cNvPr>
          <p:cNvSpPr/>
          <p:nvPr/>
        </p:nvSpPr>
        <p:spPr>
          <a:xfrm>
            <a:off x="7881227" y="5457013"/>
            <a:ext cx="85344" cy="85344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9B0260F1-2CAD-EC4D-8D82-E9E5FB8FD6F4}"/>
              </a:ext>
            </a:extLst>
          </p:cNvPr>
          <p:cNvSpPr/>
          <p:nvPr/>
        </p:nvSpPr>
        <p:spPr>
          <a:xfrm>
            <a:off x="6621710" y="4760813"/>
            <a:ext cx="1038369" cy="18416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5G SD-Core UPF</a:t>
            </a:r>
            <a:endParaRPr lang="en-US" sz="80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4" name="Rounded Rectangle 263">
            <a:extLst>
              <a:ext uri="{FF2B5EF4-FFF2-40B4-BE49-F238E27FC236}">
                <a16:creationId xmlns:a16="http://schemas.microsoft.com/office/drawing/2014/main" id="{D314F9EE-02C1-614B-8CE7-D9461DD2CEC7}"/>
              </a:ext>
            </a:extLst>
          </p:cNvPr>
          <p:cNvSpPr/>
          <p:nvPr/>
        </p:nvSpPr>
        <p:spPr>
          <a:xfrm>
            <a:off x="5951949" y="5378407"/>
            <a:ext cx="1133856" cy="188973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Motion Capture</a:t>
            </a:r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276630FD-6CDA-3B4F-ABFF-4783C82CCFAD}"/>
              </a:ext>
            </a:extLst>
          </p:cNvPr>
          <p:cNvSpPr/>
          <p:nvPr/>
        </p:nvSpPr>
        <p:spPr>
          <a:xfrm>
            <a:off x="7363709" y="5385929"/>
            <a:ext cx="1129968" cy="18288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Command Control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F6584D-4EAD-3941-9C5E-869A45D1D39C}"/>
              </a:ext>
            </a:extLst>
          </p:cNvPr>
          <p:cNvGrpSpPr/>
          <p:nvPr/>
        </p:nvGrpSpPr>
        <p:grpSpPr>
          <a:xfrm>
            <a:off x="328758" y="2401127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319F23-7BCB-E944-9E67-BA29B0D78209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DFD0F09-B549-954B-A2A5-8A370858EFDC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BBAA596-C247-274E-971B-2942FF2DDF98}"/>
              </a:ext>
            </a:extLst>
          </p:cNvPr>
          <p:cNvGrpSpPr/>
          <p:nvPr/>
        </p:nvGrpSpPr>
        <p:grpSpPr>
          <a:xfrm>
            <a:off x="334514" y="4005989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4ADE3D7-B7F1-1342-9FE1-14026366C1D8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53" name="Triangle 152">
              <a:extLst>
                <a:ext uri="{FF2B5EF4-FFF2-40B4-BE49-F238E27FC236}">
                  <a16:creationId xmlns:a16="http://schemas.microsoft.com/office/drawing/2014/main" id="{CB85719F-B2BD-1A4D-80CF-88B4C844922A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857477A-598D-FB49-A0A1-B79D9C1BDE69}"/>
              </a:ext>
            </a:extLst>
          </p:cNvPr>
          <p:cNvGrpSpPr/>
          <p:nvPr/>
        </p:nvGrpSpPr>
        <p:grpSpPr>
          <a:xfrm flipH="1">
            <a:off x="3127629" y="4005989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8B2C701-A8B1-0E4E-B59B-8DF0A75B2742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59" name="Triangle 158">
              <a:extLst>
                <a:ext uri="{FF2B5EF4-FFF2-40B4-BE49-F238E27FC236}">
                  <a16:creationId xmlns:a16="http://schemas.microsoft.com/office/drawing/2014/main" id="{3391F827-0F46-0F44-AACF-7B5AF272E370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89D66EF-D608-AA48-86BF-4BD0F6AD2C30}"/>
              </a:ext>
            </a:extLst>
          </p:cNvPr>
          <p:cNvGrpSpPr/>
          <p:nvPr/>
        </p:nvGrpSpPr>
        <p:grpSpPr>
          <a:xfrm flipH="1">
            <a:off x="3136194" y="2395861"/>
            <a:ext cx="461716" cy="195072"/>
            <a:chOff x="947285" y="1914528"/>
            <a:chExt cx="346287" cy="14630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9CE23B1-312B-3847-89CA-3F3B235ADE82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62" name="Triangle 161">
              <a:extLst>
                <a:ext uri="{FF2B5EF4-FFF2-40B4-BE49-F238E27FC236}">
                  <a16:creationId xmlns:a16="http://schemas.microsoft.com/office/drawing/2014/main" id="{5E1FBC88-5819-874A-8A5B-3BA19F89206F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5F27AE-C1A4-DA47-8AEE-477BDBD76621}"/>
              </a:ext>
            </a:extLst>
          </p:cNvPr>
          <p:cNvCxnSpPr/>
          <p:nvPr/>
        </p:nvCxnSpPr>
        <p:spPr>
          <a:xfrm>
            <a:off x="6957297" y="3672136"/>
            <a:ext cx="666770" cy="592428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200D640-3000-C84F-833F-1C9FC33AD200}"/>
              </a:ext>
            </a:extLst>
          </p:cNvPr>
          <p:cNvCxnSpPr>
            <a:cxnSpLocks/>
          </p:cNvCxnSpPr>
          <p:nvPr/>
        </p:nvCxnSpPr>
        <p:spPr>
          <a:xfrm flipV="1">
            <a:off x="6912225" y="3672136"/>
            <a:ext cx="611012" cy="592428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7437E0E-8AB7-5A41-81B1-171E2E7CCB3D}"/>
              </a:ext>
            </a:extLst>
          </p:cNvPr>
          <p:cNvCxnSpPr/>
          <p:nvPr/>
        </p:nvCxnSpPr>
        <p:spPr>
          <a:xfrm>
            <a:off x="6401740" y="2778526"/>
            <a:ext cx="666770" cy="592428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5DF10D-E90B-F14C-804C-03393C520B62}"/>
              </a:ext>
            </a:extLst>
          </p:cNvPr>
          <p:cNvCxnSpPr>
            <a:cxnSpLocks/>
          </p:cNvCxnSpPr>
          <p:nvPr/>
        </p:nvCxnSpPr>
        <p:spPr>
          <a:xfrm flipV="1">
            <a:off x="6307837" y="2778526"/>
            <a:ext cx="611012" cy="592428"/>
          </a:xfrm>
          <a:prstGeom prst="line">
            <a:avLst/>
          </a:prstGeom>
          <a:ln w="444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2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465451E-C543-6B44-A9FF-B869A604BA08}"/>
              </a:ext>
            </a:extLst>
          </p:cNvPr>
          <p:cNvGrpSpPr/>
          <p:nvPr/>
        </p:nvGrpSpPr>
        <p:grpSpPr>
          <a:xfrm>
            <a:off x="6665976" y="4517136"/>
            <a:ext cx="383512" cy="383512"/>
            <a:chOff x="3803677" y="1653987"/>
            <a:chExt cx="287634" cy="28763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83" name="Rounded Rectangle 282">
              <a:extLst>
                <a:ext uri="{FF2B5EF4-FFF2-40B4-BE49-F238E27FC236}">
                  <a16:creationId xmlns:a16="http://schemas.microsoft.com/office/drawing/2014/main" id="{631C0403-3BA8-384B-8D01-ACB38911C3A2}"/>
                </a:ext>
              </a:extLst>
            </p:cNvPr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F66CAEFD-7E93-F64B-83F2-019F7D91E3E4}"/>
                </a:ext>
              </a:extLst>
            </p:cNvPr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A9B60D60-30E2-3F45-ABA1-35C1D5082457}"/>
                  </a:ext>
                </a:extLst>
              </p:cNvPr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289" name="Right Arrow 288">
                  <a:extLst>
                    <a:ext uri="{FF2B5EF4-FFF2-40B4-BE49-F238E27FC236}">
                      <a16:creationId xmlns:a16="http://schemas.microsoft.com/office/drawing/2014/main" id="{314CC826-B6D5-4745-BD9C-F625434616FB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90" name="Right Arrow 289">
                  <a:extLst>
                    <a:ext uri="{FF2B5EF4-FFF2-40B4-BE49-F238E27FC236}">
                      <a16:creationId xmlns:a16="http://schemas.microsoft.com/office/drawing/2014/main" id="{664A3B5C-3E62-9C49-9A00-FA37CA3A2578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FA75446C-BEF8-724F-9B0A-5C880A725DC4}"/>
                  </a:ext>
                </a:extLst>
              </p:cNvPr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287" name="Right Arrow 286">
                  <a:extLst>
                    <a:ext uri="{FF2B5EF4-FFF2-40B4-BE49-F238E27FC236}">
                      <a16:creationId xmlns:a16="http://schemas.microsoft.com/office/drawing/2014/main" id="{B2750F54-6677-544F-B15A-878892250D53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88" name="Right Arrow 287">
                  <a:extLst>
                    <a:ext uri="{FF2B5EF4-FFF2-40B4-BE49-F238E27FC236}">
                      <a16:creationId xmlns:a16="http://schemas.microsoft.com/office/drawing/2014/main" id="{1BE9BFCF-9656-604A-9677-2FC781649D6A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E886D53-0593-DF40-9F13-B28DEAA48C82}"/>
              </a:ext>
            </a:extLst>
          </p:cNvPr>
          <p:cNvGrpSpPr/>
          <p:nvPr/>
        </p:nvGrpSpPr>
        <p:grpSpPr>
          <a:xfrm>
            <a:off x="1618488" y="2724912"/>
            <a:ext cx="1135897" cy="1106021"/>
            <a:chOff x="1157669" y="2031959"/>
            <a:chExt cx="851923" cy="829516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F85BE6E-DE25-D94E-9F4F-6D72FD10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3" name="Picture 162" descr="Icon&#10;&#10;Description automatically generated">
              <a:extLst>
                <a:ext uri="{FF2B5EF4-FFF2-40B4-BE49-F238E27FC236}">
                  <a16:creationId xmlns:a16="http://schemas.microsoft.com/office/drawing/2014/main" id="{83B422C9-4E93-114C-9426-DAD2594B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 descr="Icon&#10;&#10;Description automatically generated">
              <a:extLst>
                <a:ext uri="{FF2B5EF4-FFF2-40B4-BE49-F238E27FC236}">
                  <a16:creationId xmlns:a16="http://schemas.microsoft.com/office/drawing/2014/main" id="{12FB9058-1319-0548-A8DD-8717B699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5" name="Picture 164" descr="Icon&#10;&#10;Description automatically generated">
              <a:extLst>
                <a:ext uri="{FF2B5EF4-FFF2-40B4-BE49-F238E27FC236}">
                  <a16:creationId xmlns:a16="http://schemas.microsoft.com/office/drawing/2014/main" id="{9606C354-60A3-B14C-9E37-AF878E3F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6" name="Picture 165" descr="Icon&#10;&#10;Description automatically generated">
              <a:extLst>
                <a:ext uri="{FF2B5EF4-FFF2-40B4-BE49-F238E27FC236}">
                  <a16:creationId xmlns:a16="http://schemas.microsoft.com/office/drawing/2014/main" id="{B655AF9A-B984-D84E-883A-487079EF6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40A7081-07FB-724E-AA58-85E173ED0C25}"/>
              </a:ext>
            </a:extLst>
          </p:cNvPr>
          <p:cNvGrpSpPr/>
          <p:nvPr/>
        </p:nvGrpSpPr>
        <p:grpSpPr>
          <a:xfrm>
            <a:off x="1618488" y="2724912"/>
            <a:ext cx="1135897" cy="1106021"/>
            <a:chOff x="1157669" y="2031959"/>
            <a:chExt cx="851923" cy="829516"/>
          </a:xfrm>
        </p:grpSpPr>
        <p:pic>
          <p:nvPicPr>
            <p:cNvPr id="167" name="Picture 166" descr="Icon&#10;&#10;Description automatically generated">
              <a:extLst>
                <a:ext uri="{FF2B5EF4-FFF2-40B4-BE49-F238E27FC236}">
                  <a16:creationId xmlns:a16="http://schemas.microsoft.com/office/drawing/2014/main" id="{C02587B8-36EB-3A45-A83D-E3C72283C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8" name="Picture 167" descr="Icon&#10;&#10;Description automatically generated">
              <a:extLst>
                <a:ext uri="{FF2B5EF4-FFF2-40B4-BE49-F238E27FC236}">
                  <a16:creationId xmlns:a16="http://schemas.microsoft.com/office/drawing/2014/main" id="{BDA7A5B4-854E-2B42-8608-13AE235F6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9" name="Picture 168" descr="Icon&#10;&#10;Description automatically generated">
              <a:extLst>
                <a:ext uri="{FF2B5EF4-FFF2-40B4-BE49-F238E27FC236}">
                  <a16:creationId xmlns:a16="http://schemas.microsoft.com/office/drawing/2014/main" id="{B6E99C1F-B18C-A142-A7B5-E7DC8FBEE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0" name="Picture 169" descr="Icon&#10;&#10;Description automatically generated">
              <a:extLst>
                <a:ext uri="{FF2B5EF4-FFF2-40B4-BE49-F238E27FC236}">
                  <a16:creationId xmlns:a16="http://schemas.microsoft.com/office/drawing/2014/main" id="{8F8E5542-6148-9C45-ACAD-74A77DF50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3" name="Picture 172" descr="Icon&#10;&#10;Description automatically generated">
              <a:extLst>
                <a:ext uri="{FF2B5EF4-FFF2-40B4-BE49-F238E27FC236}">
                  <a16:creationId xmlns:a16="http://schemas.microsoft.com/office/drawing/2014/main" id="{B6FFFFF1-36D1-DD4A-898C-543BDC07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7" name="Picture 246" descr="Shape, circle&#10;&#10;Description automatically generated">
            <a:extLst>
              <a:ext uri="{FF2B5EF4-FFF2-40B4-BE49-F238E27FC236}">
                <a16:creationId xmlns:a16="http://schemas.microsoft.com/office/drawing/2014/main" id="{422D7A02-853D-2B44-88C5-F589451EF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764" y="1197362"/>
            <a:ext cx="1239083" cy="826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42FCE41B-D896-8043-86A5-F50252A14144}"/>
              </a:ext>
            </a:extLst>
          </p:cNvPr>
          <p:cNvSpPr/>
          <p:nvPr/>
        </p:nvSpPr>
        <p:spPr>
          <a:xfrm>
            <a:off x="9645429" y="1069656"/>
            <a:ext cx="2167212" cy="387073"/>
          </a:xfrm>
          <a:prstGeom prst="roundRect">
            <a:avLst/>
          </a:prstGeom>
          <a:solidFill>
            <a:schemeClr val="accent2">
              <a:alpha val="91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 err="1">
                <a:solidFill>
                  <a:prstClr val="white"/>
                </a:solidFill>
                <a:latin typeface="Open Sans Light"/>
                <a:sym typeface="Arial"/>
              </a:rPr>
              <a:t>Aether</a:t>
            </a: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 Management Platform</a:t>
            </a: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134059EF-DFF5-AD47-9683-5D3DED6DF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389" y="4450533"/>
            <a:ext cx="155748" cy="524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967BDA-CB1A-BC49-92A7-64A4944E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400" dirty="0">
                <a:cs typeface="Lato Light" panose="020F0502020204030203" pitchFamily="34" charset="0"/>
              </a:rPr>
              <a:t>Real-Time Mitigation of Microbursts</a:t>
            </a:r>
            <a:endParaRPr lang="en-US" sz="3400" dirty="0"/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57722A68-C500-AD4C-9D01-D096DFC5CBFF}"/>
              </a:ext>
            </a:extLst>
          </p:cNvPr>
          <p:cNvSpPr/>
          <p:nvPr/>
        </p:nvSpPr>
        <p:spPr>
          <a:xfrm>
            <a:off x="9645429" y="1510901"/>
            <a:ext cx="2167212" cy="38707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5G SD-Core Control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2FFDC4-FAA1-5D4A-99B2-D2DAE2BA61EF}"/>
              </a:ext>
            </a:extLst>
          </p:cNvPr>
          <p:cNvGrpSpPr/>
          <p:nvPr/>
        </p:nvGrpSpPr>
        <p:grpSpPr>
          <a:xfrm>
            <a:off x="7048799" y="3681908"/>
            <a:ext cx="383512" cy="383512"/>
            <a:chOff x="3803677" y="1653987"/>
            <a:chExt cx="287634" cy="28763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B5ABA9B-84FB-2E49-B9DA-8022D533E89A}"/>
                </a:ext>
              </a:extLst>
            </p:cNvPr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A8F3A11-FDA7-7041-A68F-A612397BBE24}"/>
                </a:ext>
              </a:extLst>
            </p:cNvPr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DA198DB-30AE-6947-B457-D45CAC11EAAF}"/>
                  </a:ext>
                </a:extLst>
              </p:cNvPr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28" name="Right Arrow 27">
                  <a:extLst>
                    <a:ext uri="{FF2B5EF4-FFF2-40B4-BE49-F238E27FC236}">
                      <a16:creationId xmlns:a16="http://schemas.microsoft.com/office/drawing/2014/main" id="{979AA8DC-48E0-5B47-B055-5F09BE5F3E92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29" name="Right Arrow 28">
                  <a:extLst>
                    <a:ext uri="{FF2B5EF4-FFF2-40B4-BE49-F238E27FC236}">
                      <a16:creationId xmlns:a16="http://schemas.microsoft.com/office/drawing/2014/main" id="{AB5DF564-D80E-E24A-9B33-FB1FB6D9BAFD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5686686-FBEE-104C-B3F3-E63CBD95A270}"/>
                  </a:ext>
                </a:extLst>
              </p:cNvPr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32" name="Right Arrow 31">
                  <a:extLst>
                    <a:ext uri="{FF2B5EF4-FFF2-40B4-BE49-F238E27FC236}">
                      <a16:creationId xmlns:a16="http://schemas.microsoft.com/office/drawing/2014/main" id="{7B0645C0-972D-0947-A478-4546D743626E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33" name="Right Arrow 32">
                  <a:extLst>
                    <a:ext uri="{FF2B5EF4-FFF2-40B4-BE49-F238E27FC236}">
                      <a16:creationId xmlns:a16="http://schemas.microsoft.com/office/drawing/2014/main" id="{E38CA1F3-D915-E84F-9943-58B04737C554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11649D-A119-EA48-A61F-E9E66B9B81F8}"/>
              </a:ext>
            </a:extLst>
          </p:cNvPr>
          <p:cNvGrpSpPr/>
          <p:nvPr/>
        </p:nvGrpSpPr>
        <p:grpSpPr>
          <a:xfrm>
            <a:off x="8077445" y="4506976"/>
            <a:ext cx="383512" cy="383512"/>
            <a:chOff x="3803677" y="1653987"/>
            <a:chExt cx="287634" cy="287634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96D980FA-B811-704B-8B3A-008D18F50551}"/>
                </a:ext>
              </a:extLst>
            </p:cNvPr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0AD7E30-E8A1-0B40-9C0D-12F1DF13C13C}"/>
                </a:ext>
              </a:extLst>
            </p:cNvPr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1FD3EE7-82F3-6A40-B99C-D5E1D34F8B1A}"/>
                  </a:ext>
                </a:extLst>
              </p:cNvPr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58" name="Right Arrow 57">
                  <a:extLst>
                    <a:ext uri="{FF2B5EF4-FFF2-40B4-BE49-F238E27FC236}">
                      <a16:creationId xmlns:a16="http://schemas.microsoft.com/office/drawing/2014/main" id="{E9BDBD94-96A8-EE46-ADB4-7D5FE98FA383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59" name="Right Arrow 58">
                  <a:extLst>
                    <a:ext uri="{FF2B5EF4-FFF2-40B4-BE49-F238E27FC236}">
                      <a16:creationId xmlns:a16="http://schemas.microsoft.com/office/drawing/2014/main" id="{3A63CC0A-CC18-164B-8AB1-EA5BE4D766E2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 dirty="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6D5D0A8-732D-7546-A790-9C3BAEE9B430}"/>
                  </a:ext>
                </a:extLst>
              </p:cNvPr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56" name="Right Arrow 55">
                  <a:extLst>
                    <a:ext uri="{FF2B5EF4-FFF2-40B4-BE49-F238E27FC236}">
                      <a16:creationId xmlns:a16="http://schemas.microsoft.com/office/drawing/2014/main" id="{153DEE99-A700-404C-BE2F-86275DA4B516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57" name="Right Arrow 56">
                  <a:extLst>
                    <a:ext uri="{FF2B5EF4-FFF2-40B4-BE49-F238E27FC236}">
                      <a16:creationId xmlns:a16="http://schemas.microsoft.com/office/drawing/2014/main" id="{F36B5C4F-E043-BE4D-A8C5-B359D04A991E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CB0053-7A35-F945-A2C8-388A3F73D97E}"/>
              </a:ext>
            </a:extLst>
          </p:cNvPr>
          <p:cNvGrpSpPr/>
          <p:nvPr/>
        </p:nvGrpSpPr>
        <p:grpSpPr>
          <a:xfrm>
            <a:off x="8469229" y="3667865"/>
            <a:ext cx="383512" cy="383512"/>
            <a:chOff x="3803677" y="1653987"/>
            <a:chExt cx="287634" cy="28763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7390BC4F-196E-ED47-BBB4-E315A609DD3D}"/>
                </a:ext>
              </a:extLst>
            </p:cNvPr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B7BF56B-453B-6545-8F78-2CBE78571167}"/>
                </a:ext>
              </a:extLst>
            </p:cNvPr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AFE58BB-4009-E24C-AF86-5AE8276FD51D}"/>
                  </a:ext>
                </a:extLst>
              </p:cNvPr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67" name="Right Arrow 66">
                  <a:extLst>
                    <a:ext uri="{FF2B5EF4-FFF2-40B4-BE49-F238E27FC236}">
                      <a16:creationId xmlns:a16="http://schemas.microsoft.com/office/drawing/2014/main" id="{B6DA05E5-855A-E443-BF74-28358C4E723B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68" name="Right Arrow 67">
                  <a:extLst>
                    <a:ext uri="{FF2B5EF4-FFF2-40B4-BE49-F238E27FC236}">
                      <a16:creationId xmlns:a16="http://schemas.microsoft.com/office/drawing/2014/main" id="{95AB0A7B-81F3-E447-BF78-FC4B73E33A44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38421D9-63E8-A146-A36A-D4D5E670AA12}"/>
                  </a:ext>
                </a:extLst>
              </p:cNvPr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65" name="Right Arrow 64">
                  <a:extLst>
                    <a:ext uri="{FF2B5EF4-FFF2-40B4-BE49-F238E27FC236}">
                      <a16:creationId xmlns:a16="http://schemas.microsoft.com/office/drawing/2014/main" id="{44795895-B8C5-454F-99F1-8670040004E0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66" name="Right Arrow 65">
                  <a:extLst>
                    <a:ext uri="{FF2B5EF4-FFF2-40B4-BE49-F238E27FC236}">
                      <a16:creationId xmlns:a16="http://schemas.microsoft.com/office/drawing/2014/main" id="{9CCF011F-404D-474D-8F2A-10D0149E7E43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</p:grp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7915A8-31DD-BB4A-91D3-B6F12FD49A66}"/>
              </a:ext>
            </a:extLst>
          </p:cNvPr>
          <p:cNvCxnSpPr>
            <a:cxnSpLocks/>
            <a:stCxn id="52" idx="0"/>
            <a:endCxn id="61" idx="2"/>
          </p:cNvCxnSpPr>
          <p:nvPr/>
        </p:nvCxnSpPr>
        <p:spPr>
          <a:xfrm flipV="1">
            <a:off x="8269201" y="4051378"/>
            <a:ext cx="391784" cy="455599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3584FD8-2C37-A04A-A646-4892BBB3F5B7}"/>
              </a:ext>
            </a:extLst>
          </p:cNvPr>
          <p:cNvCxnSpPr>
            <a:cxnSpLocks/>
            <a:stCxn id="75" idx="0"/>
            <a:endCxn id="61" idx="2"/>
          </p:cNvCxnSpPr>
          <p:nvPr/>
        </p:nvCxnSpPr>
        <p:spPr>
          <a:xfrm flipV="1">
            <a:off x="6857043" y="4051377"/>
            <a:ext cx="1803943" cy="46272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1C247A-A18C-194E-B5DF-A9D0B66731C5}"/>
              </a:ext>
            </a:extLst>
          </p:cNvPr>
          <p:cNvGrpSpPr/>
          <p:nvPr/>
        </p:nvGrpSpPr>
        <p:grpSpPr>
          <a:xfrm>
            <a:off x="6665287" y="4514097"/>
            <a:ext cx="383512" cy="383512"/>
            <a:chOff x="3803677" y="1653987"/>
            <a:chExt cx="287634" cy="287634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8D70A814-C4E2-4C4F-8085-F312491F6872}"/>
                </a:ext>
              </a:extLst>
            </p:cNvPr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C8C0983-5AC0-E741-854D-F81667A6582E}"/>
                </a:ext>
              </a:extLst>
            </p:cNvPr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BE23F1A-6A9A-2545-B1D8-A42EB9CCD7D0}"/>
                  </a:ext>
                </a:extLst>
              </p:cNvPr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81" name="Right Arrow 80">
                  <a:extLst>
                    <a:ext uri="{FF2B5EF4-FFF2-40B4-BE49-F238E27FC236}">
                      <a16:creationId xmlns:a16="http://schemas.microsoft.com/office/drawing/2014/main" id="{AF1D7CD9-EC9E-7141-B4F2-843E32CD8135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82" name="Right Arrow 81">
                  <a:extLst>
                    <a:ext uri="{FF2B5EF4-FFF2-40B4-BE49-F238E27FC236}">
                      <a16:creationId xmlns:a16="http://schemas.microsoft.com/office/drawing/2014/main" id="{C7E86A53-5A3E-4E4C-8768-178141E5724C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AC1CDAC-BB6F-2B40-BAF2-DC1F07115169}"/>
                  </a:ext>
                </a:extLst>
              </p:cNvPr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79" name="Right Arrow 78">
                  <a:extLst>
                    <a:ext uri="{FF2B5EF4-FFF2-40B4-BE49-F238E27FC236}">
                      <a16:creationId xmlns:a16="http://schemas.microsoft.com/office/drawing/2014/main" id="{5E93DE33-75F1-1049-97FE-7548CAFFF92E}"/>
                    </a:ext>
                  </a:extLst>
                </p:cNvPr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  <p:sp>
              <p:nvSpPr>
                <p:cNvPr id="80" name="Right Arrow 79">
                  <a:extLst>
                    <a:ext uri="{FF2B5EF4-FFF2-40B4-BE49-F238E27FC236}">
                      <a16:creationId xmlns:a16="http://schemas.microsoft.com/office/drawing/2014/main" id="{7BD8FAC0-7A6F-ED40-9643-61CEE4E7EB1D}"/>
                    </a:ext>
                  </a:extLst>
                </p:cNvPr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/>
                  <a:endParaRPr lang="en-US" sz="2400">
                    <a:solidFill>
                      <a:srgbClr val="626262"/>
                    </a:solidFill>
                    <a:latin typeface="Lato Light"/>
                  </a:endParaRPr>
                </a:p>
              </p:txBody>
            </p:sp>
          </p:grpSp>
        </p:grp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3C3FAA0-D245-2047-9DEC-F44585C46F0E}"/>
              </a:ext>
            </a:extLst>
          </p:cNvPr>
          <p:cNvCxnSpPr>
            <a:cxnSpLocks/>
            <a:stCxn id="75" idx="0"/>
            <a:endCxn id="27" idx="2"/>
          </p:cNvCxnSpPr>
          <p:nvPr/>
        </p:nvCxnSpPr>
        <p:spPr>
          <a:xfrm flipV="1">
            <a:off x="6857043" y="4065420"/>
            <a:ext cx="383512" cy="448677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F3F62BD-672F-314A-89BF-F131EBC61ABD}"/>
              </a:ext>
            </a:extLst>
          </p:cNvPr>
          <p:cNvCxnSpPr>
            <a:cxnSpLocks/>
            <a:stCxn id="52" idx="0"/>
            <a:endCxn id="27" idx="2"/>
          </p:cNvCxnSpPr>
          <p:nvPr/>
        </p:nvCxnSpPr>
        <p:spPr>
          <a:xfrm flipH="1" flipV="1">
            <a:off x="7240555" y="4065421"/>
            <a:ext cx="1028647" cy="44155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193F235-F929-7645-86FC-712114F0CC5B}"/>
              </a:ext>
            </a:extLst>
          </p:cNvPr>
          <p:cNvGrpSpPr/>
          <p:nvPr/>
        </p:nvGrpSpPr>
        <p:grpSpPr>
          <a:xfrm>
            <a:off x="6415997" y="4890488"/>
            <a:ext cx="2288736" cy="1436656"/>
            <a:chOff x="2338506" y="2924131"/>
            <a:chExt cx="1716552" cy="107749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81E9054-293E-1749-A506-7DB0BC97D7C8}"/>
                </a:ext>
              </a:extLst>
            </p:cNvPr>
            <p:cNvCxnSpPr>
              <a:cxnSpLocks/>
              <a:stCxn id="75" idx="2"/>
            </p:cNvCxnSpPr>
            <p:nvPr/>
          </p:nvCxnSpPr>
          <p:spPr>
            <a:xfrm flipH="1">
              <a:off x="2425785" y="2929472"/>
              <a:ext cx="243505" cy="315355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422E51D-F614-8E4A-A462-E68B80BD95E6}"/>
                </a:ext>
              </a:extLst>
            </p:cNvPr>
            <p:cNvCxnSpPr>
              <a:cxnSpLocks/>
              <a:stCxn id="75" idx="2"/>
            </p:cNvCxnSpPr>
            <p:nvPr/>
          </p:nvCxnSpPr>
          <p:spPr>
            <a:xfrm>
              <a:off x="2669290" y="2929472"/>
              <a:ext cx="272578" cy="315355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72C4CD1-FECB-204A-A28C-8B434E236F3C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H="1">
              <a:off x="3457951" y="2924131"/>
              <a:ext cx="270458" cy="320696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E945975-2EC8-7349-AADD-F1DAF8D6F09D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>
              <a:off x="3728409" y="2924131"/>
              <a:ext cx="245626" cy="320696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5E9142A-39E5-EF41-8E4C-1F1A0B2CA6B4}"/>
                </a:ext>
              </a:extLst>
            </p:cNvPr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178" name="Rounded Rectangle 177">
                <a:extLst>
                  <a:ext uri="{FF2B5EF4-FFF2-40B4-BE49-F238E27FC236}">
                    <a16:creationId xmlns:a16="http://schemas.microsoft.com/office/drawing/2014/main" id="{849125A5-5AED-5944-B677-CDDA20374001}"/>
                  </a:ext>
                </a:extLst>
              </p:cNvPr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010E0D8B-BAFF-E44C-AAAD-7B566E65A393}"/>
                  </a:ext>
                </a:extLst>
              </p:cNvPr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BC35FD02-0C5C-804F-9C1E-1DF7E91E3F32}"/>
                  </a:ext>
                </a:extLst>
              </p:cNvPr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C20226D-1456-4B4E-BEDB-F11F2213658F}"/>
                  </a:ext>
                </a:extLst>
              </p:cNvPr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20B809E-B4E3-1C4C-AD89-4D225CFEECD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856049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A663807-1F07-8541-A6D0-A9561508C1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01293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C1806601-A70D-7444-8A53-DB18747538A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46537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FDDE685-331C-8B40-B75D-DFD36492B35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91781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3D51D2B-9F3A-614C-869C-74BAD07DA19E}"/>
                </a:ext>
              </a:extLst>
            </p:cNvPr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189" name="Rounded Rectangle 188">
                <a:extLst>
                  <a:ext uri="{FF2B5EF4-FFF2-40B4-BE49-F238E27FC236}">
                    <a16:creationId xmlns:a16="http://schemas.microsoft.com/office/drawing/2014/main" id="{6C167354-94C3-6849-A699-AA8D63C05C6C}"/>
                  </a:ext>
                </a:extLst>
              </p:cNvPr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2A17469-7993-EF4F-9E4A-32CE03574A44}"/>
                  </a:ext>
                </a:extLst>
              </p:cNvPr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A2CDA60F-2CCA-DF42-8221-F8ECCCE557DB}"/>
                  </a:ext>
                </a:extLst>
              </p:cNvPr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17DBB8C5-81D0-1642-9E70-71640053FC79}"/>
                  </a:ext>
                </a:extLst>
              </p:cNvPr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799DD7F3-12D4-B348-A825-119AE23691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856049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4578944-CBBE-C04B-9E16-2CB60F4F76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01293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D7910C2-1CCF-5441-85E9-4C385E1769D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46537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F6B7FC65-ED24-2643-8874-3EE918FC7B9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91781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63783B85-BDD9-F64C-ADC4-C5E108EA061D}"/>
                </a:ext>
              </a:extLst>
            </p:cNvPr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5EAF9011-A769-CD45-84E9-CC7599C66FE4}"/>
                  </a:ext>
                </a:extLst>
              </p:cNvPr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D145112F-1FEE-9449-A325-6B41E8E291F5}"/>
                  </a:ext>
                </a:extLst>
              </p:cNvPr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E5E5F78B-8304-8844-AB25-69D66EBC74F1}"/>
                  </a:ext>
                </a:extLst>
              </p:cNvPr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E9D8E500-42E1-424F-97A4-39F3EE6465A3}"/>
                  </a:ext>
                </a:extLst>
              </p:cNvPr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E0E13DD2-8A3C-5842-8CAB-A385F0FDAB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856049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4ADC0AA-AF78-EB4B-AA5B-1D4933ED37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01293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130F6EF2-351E-F544-B379-0F6E28C31B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46537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DC65758-1D15-0642-A502-3DCFAC4326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91781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88B2053-8645-C943-8257-5B3E450EC932}"/>
                </a:ext>
              </a:extLst>
            </p:cNvPr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209" name="Rounded Rectangle 208">
                <a:extLst>
                  <a:ext uri="{FF2B5EF4-FFF2-40B4-BE49-F238E27FC236}">
                    <a16:creationId xmlns:a16="http://schemas.microsoft.com/office/drawing/2014/main" id="{9779F9D9-9511-2E4B-850E-EEA754551BFD}"/>
                  </a:ext>
                </a:extLst>
              </p:cNvPr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094AAFA-EED0-284C-B82B-955280A4048D}"/>
                  </a:ext>
                </a:extLst>
              </p:cNvPr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A1492B5E-0D9A-9444-AD35-C2F07E200131}"/>
                  </a:ext>
                </a:extLst>
              </p:cNvPr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E15255B8-356D-9C4D-B8B3-96DDB3A058D4}"/>
                  </a:ext>
                </a:extLst>
              </p:cNvPr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srgbClr val="626262"/>
                  </a:solidFill>
                  <a:latin typeface="Lato Light"/>
                </a:endParaRPr>
              </a:p>
            </p:txBody>
          </p: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B3E834D-2FB4-5546-BD93-3B3FFDA4178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856049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7921ECD-EE38-BA43-BF08-982D86D2669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01293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258AE70E-07F7-2A4B-8F2F-4D5B7D81028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46537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538EFAA-B8F2-B143-9A71-C6858434B2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62205" y="3991781"/>
                <a:ext cx="0" cy="9334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09AFE172-E510-8248-A7AC-7C0D014364D2}"/>
              </a:ext>
            </a:extLst>
          </p:cNvPr>
          <p:cNvSpPr/>
          <p:nvPr/>
        </p:nvSpPr>
        <p:spPr>
          <a:xfrm>
            <a:off x="6176202" y="2794882"/>
            <a:ext cx="3604317" cy="387073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333" kern="0" dirty="0">
                <a:solidFill>
                  <a:prstClr val="white"/>
                </a:solidFill>
                <a:latin typeface="Open Sans Light"/>
                <a:sym typeface="Arial"/>
              </a:rPr>
              <a:t>ONOS (Highly Available)</a:t>
            </a:r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B00404AD-DA9E-E54F-8F7C-5A8B1FD0719D}"/>
              </a:ext>
            </a:extLst>
          </p:cNvPr>
          <p:cNvSpPr/>
          <p:nvPr/>
        </p:nvSpPr>
        <p:spPr>
          <a:xfrm>
            <a:off x="6233051" y="2844490"/>
            <a:ext cx="3604317" cy="387073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333" kern="0" dirty="0">
                <a:solidFill>
                  <a:prstClr val="white"/>
                </a:solidFill>
                <a:latin typeface="Open Sans Light"/>
                <a:sym typeface="Arial"/>
              </a:rPr>
              <a:t>ONOS (Highly Available)</a:t>
            </a:r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FC5AF26D-EC6C-5740-A54B-0847018ACC9B}"/>
              </a:ext>
            </a:extLst>
          </p:cNvPr>
          <p:cNvSpPr/>
          <p:nvPr/>
        </p:nvSpPr>
        <p:spPr>
          <a:xfrm>
            <a:off x="6302768" y="2890520"/>
            <a:ext cx="3604317" cy="387073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333" kern="0" dirty="0">
                <a:solidFill>
                  <a:prstClr val="white"/>
                </a:solidFill>
                <a:latin typeface="Open Sans Light"/>
                <a:sym typeface="Arial"/>
              </a:rPr>
              <a:t>ONOS (Highly Available)</a:t>
            </a:r>
          </a:p>
        </p:txBody>
      </p:sp>
      <p:sp>
        <p:nvSpPr>
          <p:cNvPr id="223" name="Rounded Rectangle 222">
            <a:extLst>
              <a:ext uri="{FF2B5EF4-FFF2-40B4-BE49-F238E27FC236}">
                <a16:creationId xmlns:a16="http://schemas.microsoft.com/office/drawing/2014/main" id="{E2EB6F14-D9A5-A445-B8BE-4081FAEFEC92}"/>
              </a:ext>
            </a:extLst>
          </p:cNvPr>
          <p:cNvSpPr/>
          <p:nvPr/>
        </p:nvSpPr>
        <p:spPr>
          <a:xfrm>
            <a:off x="6188248" y="2401127"/>
            <a:ext cx="1086640" cy="348016"/>
          </a:xfrm>
          <a:prstGeom prst="roundRect">
            <a:avLst/>
          </a:prstGeom>
          <a:solidFill>
            <a:srgbClr val="BF81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SD-Fabric Control</a:t>
            </a:r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A5DBEEC6-7DB3-7748-8C20-A96597897196}"/>
              </a:ext>
            </a:extLst>
          </p:cNvPr>
          <p:cNvSpPr/>
          <p:nvPr/>
        </p:nvSpPr>
        <p:spPr>
          <a:xfrm>
            <a:off x="7393787" y="2395691"/>
            <a:ext cx="1085172" cy="34801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INT</a:t>
            </a:r>
          </a:p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Control</a:t>
            </a:r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927AD0ED-1F4F-DF42-8DEE-E9426E437ABE}"/>
              </a:ext>
            </a:extLst>
          </p:cNvPr>
          <p:cNvSpPr/>
          <p:nvPr/>
        </p:nvSpPr>
        <p:spPr>
          <a:xfrm>
            <a:off x="8618445" y="2390269"/>
            <a:ext cx="1086641" cy="34801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5G SD-Core UPF Control</a:t>
            </a:r>
          </a:p>
        </p:txBody>
      </p: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E2B28ECF-6732-B84F-AD6A-2C91902E62F3}"/>
              </a:ext>
            </a:extLst>
          </p:cNvPr>
          <p:cNvSpPr/>
          <p:nvPr/>
        </p:nvSpPr>
        <p:spPr>
          <a:xfrm rot="5400000">
            <a:off x="9649736" y="4227652"/>
            <a:ext cx="3933467" cy="280416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Edge Cloud Platform</a:t>
            </a:r>
          </a:p>
        </p:txBody>
      </p:sp>
      <p:sp>
        <p:nvSpPr>
          <p:cNvPr id="261" name="Rounded Rectangle 260">
            <a:extLst>
              <a:ext uri="{FF2B5EF4-FFF2-40B4-BE49-F238E27FC236}">
                <a16:creationId xmlns:a16="http://schemas.microsoft.com/office/drawing/2014/main" id="{BE1BAD1F-F5CA-1B4B-A2D3-2EFFF120122A}"/>
              </a:ext>
            </a:extLst>
          </p:cNvPr>
          <p:cNvSpPr/>
          <p:nvPr/>
        </p:nvSpPr>
        <p:spPr>
          <a:xfrm rot="5400000">
            <a:off x="9277472" y="4221423"/>
            <a:ext cx="3933467" cy="28041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Closed-Loop Control</a:t>
            </a:r>
          </a:p>
        </p:txBody>
      </p:sp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31588B1F-9720-334F-9699-6C2ED0669417}"/>
              </a:ext>
            </a:extLst>
          </p:cNvPr>
          <p:cNvSpPr/>
          <p:nvPr/>
        </p:nvSpPr>
        <p:spPr>
          <a:xfrm rot="5400000">
            <a:off x="8902509" y="4223012"/>
            <a:ext cx="3933467" cy="2804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Verification</a:t>
            </a:r>
          </a:p>
        </p:txBody>
      </p:sp>
      <p:sp>
        <p:nvSpPr>
          <p:cNvPr id="263" name="Rounded Rectangle 262">
            <a:extLst>
              <a:ext uri="{FF2B5EF4-FFF2-40B4-BE49-F238E27FC236}">
                <a16:creationId xmlns:a16="http://schemas.microsoft.com/office/drawing/2014/main" id="{D2E3FD7C-3407-6E44-A219-7CC7D0E0E970}"/>
              </a:ext>
            </a:extLst>
          </p:cNvPr>
          <p:cNvSpPr/>
          <p:nvPr/>
        </p:nvSpPr>
        <p:spPr>
          <a:xfrm rot="5400000">
            <a:off x="8534364" y="4207493"/>
            <a:ext cx="3933467" cy="28041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1067" kern="0" dirty="0">
                <a:solidFill>
                  <a:prstClr val="white"/>
                </a:solidFill>
                <a:latin typeface="Open Sans Light"/>
                <a:sym typeface="Arial"/>
              </a:rPr>
              <a:t>Telemetry Collection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9DD292F-E576-6C47-80AD-D980AB47B399}"/>
              </a:ext>
            </a:extLst>
          </p:cNvPr>
          <p:cNvCxnSpPr>
            <a:cxnSpLocks/>
          </p:cNvCxnSpPr>
          <p:nvPr/>
        </p:nvCxnSpPr>
        <p:spPr>
          <a:xfrm flipH="1" flipV="1">
            <a:off x="2115639" y="4790520"/>
            <a:ext cx="454761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DC51400-2EDA-6D4C-801A-14B52AA92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900" y="4333899"/>
            <a:ext cx="109728" cy="398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25E7C4-90BA-F44F-B895-DDAAA4622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9368" y="4407383"/>
            <a:ext cx="81280" cy="26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210F2E89-D0F0-E741-8DA7-02D22DA0B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834488" y="4332713"/>
            <a:ext cx="109728" cy="398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A89C80E6-B5BD-6840-96D7-FEA690F45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930808" y="4407803"/>
            <a:ext cx="81280" cy="26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68211FD7-CDA8-BA45-A73B-AE185A7648FB}"/>
              </a:ext>
            </a:extLst>
          </p:cNvPr>
          <p:cNvCxnSpPr>
            <a:cxnSpLocks/>
            <a:stCxn id="161" idx="1"/>
          </p:cNvCxnSpPr>
          <p:nvPr/>
        </p:nvCxnSpPr>
        <p:spPr>
          <a:xfrm>
            <a:off x="3597909" y="2492629"/>
            <a:ext cx="1090851" cy="6936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A32424-AC63-5141-9FDA-A91748D53946}"/>
              </a:ext>
            </a:extLst>
          </p:cNvPr>
          <p:cNvGrpSpPr/>
          <p:nvPr/>
        </p:nvGrpSpPr>
        <p:grpSpPr>
          <a:xfrm>
            <a:off x="4688760" y="3065353"/>
            <a:ext cx="383512" cy="383512"/>
            <a:chOff x="3516570" y="2299015"/>
            <a:chExt cx="287634" cy="287634"/>
          </a:xfrm>
        </p:grpSpPr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67073E26-9DF1-5649-A6A6-0AE96ED29E5E}"/>
                </a:ext>
              </a:extLst>
            </p:cNvPr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38" name="Right Arrow 237">
              <a:extLst>
                <a:ext uri="{FF2B5EF4-FFF2-40B4-BE49-F238E27FC236}">
                  <a16:creationId xmlns:a16="http://schemas.microsoft.com/office/drawing/2014/main" id="{D5A4B1DD-2D42-254F-8CFD-EAFB438262A0}"/>
                </a:ext>
              </a:extLst>
            </p:cNvPr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39" name="Right Arrow 238">
              <a:extLst>
                <a:ext uri="{FF2B5EF4-FFF2-40B4-BE49-F238E27FC236}">
                  <a16:creationId xmlns:a16="http://schemas.microsoft.com/office/drawing/2014/main" id="{24DD483F-01F8-A649-9F31-24ECAC4F62A2}"/>
                </a:ext>
              </a:extLst>
            </p:cNvPr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40" name="Right Arrow 239">
              <a:extLst>
                <a:ext uri="{FF2B5EF4-FFF2-40B4-BE49-F238E27FC236}">
                  <a16:creationId xmlns:a16="http://schemas.microsoft.com/office/drawing/2014/main" id="{9989395E-C319-2949-A91F-A326857D7087}"/>
                </a:ext>
              </a:extLst>
            </p:cNvPr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41" name="Right Arrow 240">
              <a:extLst>
                <a:ext uri="{FF2B5EF4-FFF2-40B4-BE49-F238E27FC236}">
                  <a16:creationId xmlns:a16="http://schemas.microsoft.com/office/drawing/2014/main" id="{AFD131CF-7D55-2549-9CE2-B99E4DDA5028}"/>
                </a:ext>
              </a:extLst>
            </p:cNvPr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cxnSp>
        <p:nvCxnSpPr>
          <p:cNvPr id="242" name="Elbow Connector 241">
            <a:extLst>
              <a:ext uri="{FF2B5EF4-FFF2-40B4-BE49-F238E27FC236}">
                <a16:creationId xmlns:a16="http://schemas.microsoft.com/office/drawing/2014/main" id="{772AA341-61D4-8B43-8F37-55E51C70A63B}"/>
              </a:ext>
            </a:extLst>
          </p:cNvPr>
          <p:cNvCxnSpPr>
            <a:cxnSpLocks/>
            <a:stCxn id="157" idx="1"/>
          </p:cNvCxnSpPr>
          <p:nvPr/>
        </p:nvCxnSpPr>
        <p:spPr>
          <a:xfrm flipV="1">
            <a:off x="3589344" y="3327989"/>
            <a:ext cx="1099416" cy="7747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Elbow Connector 242">
            <a:extLst>
              <a:ext uri="{FF2B5EF4-FFF2-40B4-BE49-F238E27FC236}">
                <a16:creationId xmlns:a16="http://schemas.microsoft.com/office/drawing/2014/main" id="{FED3C80E-9C87-F145-99E6-CC36E8A94E49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389956" y="503915"/>
            <a:ext cx="664227" cy="4458652"/>
          </a:xfrm>
          <a:prstGeom prst="bentConnector3">
            <a:avLst>
              <a:gd name="adj1" fmla="val -45888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5208572-3530-AD4E-BECF-02B0B3838748}"/>
              </a:ext>
            </a:extLst>
          </p:cNvPr>
          <p:cNvGrpSpPr/>
          <p:nvPr/>
        </p:nvGrpSpPr>
        <p:grpSpPr>
          <a:xfrm>
            <a:off x="498502" y="3065354"/>
            <a:ext cx="4311135" cy="936401"/>
            <a:chOff x="373876" y="2299015"/>
            <a:chExt cx="3233351" cy="702301"/>
          </a:xfrm>
        </p:grpSpPr>
        <p:cxnSp>
          <p:nvCxnSpPr>
            <p:cNvPr id="244" name="Elbow Connector 243">
              <a:extLst>
                <a:ext uri="{FF2B5EF4-FFF2-40B4-BE49-F238E27FC236}">
                  <a16:creationId xmlns:a16="http://schemas.microsoft.com/office/drawing/2014/main" id="{B50A5732-E3A8-F643-BCA6-1C1D3E9588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13" y="2299015"/>
              <a:ext cx="2882414" cy="321772"/>
            </a:xfrm>
            <a:prstGeom prst="bentConnector4">
              <a:avLst>
                <a:gd name="adj1" fmla="val 104"/>
                <a:gd name="adj2" fmla="val 311480"/>
              </a:avLst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Elbow Connector 244">
              <a:extLst>
                <a:ext uri="{FF2B5EF4-FFF2-40B4-BE49-F238E27FC236}">
                  <a16:creationId xmlns:a16="http://schemas.microsoft.com/office/drawing/2014/main" id="{7443E57B-015D-FE40-8533-AE7820F4B6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Elbow Connector 245">
            <a:extLst>
              <a:ext uri="{FF2B5EF4-FFF2-40B4-BE49-F238E27FC236}">
                <a16:creationId xmlns:a16="http://schemas.microsoft.com/office/drawing/2014/main" id="{E505F244-13AB-CB47-948D-275B1AAB1D32}"/>
              </a:ext>
            </a:extLst>
          </p:cNvPr>
          <p:cNvCxnSpPr>
            <a:cxnSpLocks/>
            <a:endCxn id="231" idx="3"/>
          </p:cNvCxnSpPr>
          <p:nvPr/>
        </p:nvCxnSpPr>
        <p:spPr>
          <a:xfrm rot="10800000">
            <a:off x="5072274" y="3257110"/>
            <a:ext cx="1593020" cy="13640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>
            <a:extLst>
              <a:ext uri="{FF2B5EF4-FFF2-40B4-BE49-F238E27FC236}">
                <a16:creationId xmlns:a16="http://schemas.microsoft.com/office/drawing/2014/main" id="{F00D368E-2BFE-6A47-969F-22BFBB7657CA}"/>
              </a:ext>
            </a:extLst>
          </p:cNvPr>
          <p:cNvCxnSpPr>
            <a:cxnSpLocks/>
            <a:endCxn id="52" idx="3"/>
          </p:cNvCxnSpPr>
          <p:nvPr/>
        </p:nvCxnSpPr>
        <p:spPr>
          <a:xfrm rot="5400000">
            <a:off x="7952343" y="2532850"/>
            <a:ext cx="2674499" cy="1657268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92939F1-1242-534D-A410-C1D3D838EFE5}"/>
              </a:ext>
            </a:extLst>
          </p:cNvPr>
          <p:cNvSpPr/>
          <p:nvPr/>
        </p:nvSpPr>
        <p:spPr>
          <a:xfrm>
            <a:off x="450071" y="2455223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2B9A829-5281-724B-B487-44291EBC1A89}"/>
              </a:ext>
            </a:extLst>
          </p:cNvPr>
          <p:cNvSpPr/>
          <p:nvPr/>
        </p:nvSpPr>
        <p:spPr>
          <a:xfrm>
            <a:off x="450071" y="4051377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B262743-EC58-AC4A-9F1B-6F2FE643DF9E}"/>
              </a:ext>
            </a:extLst>
          </p:cNvPr>
          <p:cNvSpPr/>
          <p:nvPr/>
        </p:nvSpPr>
        <p:spPr>
          <a:xfrm>
            <a:off x="3392664" y="2443799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4129B33-E496-9542-9AE6-BBE0AFAC242B}"/>
              </a:ext>
            </a:extLst>
          </p:cNvPr>
          <p:cNvSpPr/>
          <p:nvPr/>
        </p:nvSpPr>
        <p:spPr>
          <a:xfrm>
            <a:off x="3376775" y="4051377"/>
            <a:ext cx="85344" cy="85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0E8BCBA-E15D-574A-A3DE-C6C3DEDF9E05}"/>
              </a:ext>
            </a:extLst>
          </p:cNvPr>
          <p:cNvSpPr/>
          <p:nvPr/>
        </p:nvSpPr>
        <p:spPr>
          <a:xfrm>
            <a:off x="7881227" y="5457013"/>
            <a:ext cx="85344" cy="85344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849AEF3-7BF8-9B46-8B32-E19B833E398C}"/>
              </a:ext>
            </a:extLst>
          </p:cNvPr>
          <p:cNvSpPr/>
          <p:nvPr/>
        </p:nvSpPr>
        <p:spPr>
          <a:xfrm>
            <a:off x="7190291" y="5940474"/>
            <a:ext cx="85344" cy="8534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8DBC526-F689-2B4F-B896-55A2B03EF038}"/>
              </a:ext>
            </a:extLst>
          </p:cNvPr>
          <p:cNvSpPr txBox="1"/>
          <p:nvPr/>
        </p:nvSpPr>
        <p:spPr>
          <a:xfrm>
            <a:off x="5588470" y="4183587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800" dirty="0">
                <a:solidFill>
                  <a:srgbClr val="C00000"/>
                </a:solidFill>
                <a:latin typeface="Lato Light"/>
              </a:rPr>
              <a:t>Fine-grained visibility based </a:t>
            </a:r>
          </a:p>
          <a:p>
            <a:pPr defTabSz="609585"/>
            <a:r>
              <a:rPr lang="en-US" sz="800" dirty="0">
                <a:solidFill>
                  <a:srgbClr val="C00000"/>
                </a:solidFill>
                <a:latin typeface="Lato Light"/>
              </a:rPr>
              <a:t>closed-loop control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675960D-5E65-114B-B00A-9001D7079711}"/>
              </a:ext>
            </a:extLst>
          </p:cNvPr>
          <p:cNvGrpSpPr/>
          <p:nvPr/>
        </p:nvGrpSpPr>
        <p:grpSpPr>
          <a:xfrm>
            <a:off x="1618488" y="2724912"/>
            <a:ext cx="1135897" cy="1106021"/>
            <a:chOff x="1157669" y="2031959"/>
            <a:chExt cx="851923" cy="829516"/>
          </a:xfrm>
        </p:grpSpPr>
        <p:pic>
          <p:nvPicPr>
            <p:cNvPr id="254" name="Picture 253" descr="Icon&#10;&#10;Description automatically generated">
              <a:extLst>
                <a:ext uri="{FF2B5EF4-FFF2-40B4-BE49-F238E27FC236}">
                  <a16:creationId xmlns:a16="http://schemas.microsoft.com/office/drawing/2014/main" id="{730DC7AF-D768-5845-AE0F-9B1F08467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5" name="Picture 254" descr="Icon&#10;&#10;Description automatically generated">
              <a:extLst>
                <a:ext uri="{FF2B5EF4-FFF2-40B4-BE49-F238E27FC236}">
                  <a16:creationId xmlns:a16="http://schemas.microsoft.com/office/drawing/2014/main" id="{893B4869-C37E-0546-8DF7-129F5BCB5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6" name="Picture 255" descr="Icon&#10;&#10;Description automatically generated">
              <a:extLst>
                <a:ext uri="{FF2B5EF4-FFF2-40B4-BE49-F238E27FC236}">
                  <a16:creationId xmlns:a16="http://schemas.microsoft.com/office/drawing/2014/main" id="{692AD39F-7FC6-994D-B852-B8E265170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7" name="Picture 256" descr="Icon&#10;&#10;Description automatically generated">
              <a:extLst>
                <a:ext uri="{FF2B5EF4-FFF2-40B4-BE49-F238E27FC236}">
                  <a16:creationId xmlns:a16="http://schemas.microsoft.com/office/drawing/2014/main" id="{BDB47F2B-D299-2649-9134-9C9CA55B0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8" name="Picture 257" descr="Icon&#10;&#10;Description automatically generated">
              <a:extLst>
                <a:ext uri="{FF2B5EF4-FFF2-40B4-BE49-F238E27FC236}">
                  <a16:creationId xmlns:a16="http://schemas.microsoft.com/office/drawing/2014/main" id="{88C7E35F-C421-C74A-95F5-55F6ABAE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F6584D-4EAD-3941-9C5E-869A45D1D39C}"/>
              </a:ext>
            </a:extLst>
          </p:cNvPr>
          <p:cNvGrpSpPr/>
          <p:nvPr/>
        </p:nvGrpSpPr>
        <p:grpSpPr>
          <a:xfrm>
            <a:off x="328758" y="2401127"/>
            <a:ext cx="461716" cy="195072"/>
            <a:chOff x="947285" y="1914528"/>
            <a:chExt cx="346287" cy="146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319F23-7BCB-E944-9E67-BA29B0D78209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DFD0F09-B549-954B-A2A5-8A370858EFDC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BBAA596-C247-274E-971B-2942FF2DDF98}"/>
              </a:ext>
            </a:extLst>
          </p:cNvPr>
          <p:cNvGrpSpPr/>
          <p:nvPr/>
        </p:nvGrpSpPr>
        <p:grpSpPr>
          <a:xfrm>
            <a:off x="334514" y="4005989"/>
            <a:ext cx="461716" cy="195072"/>
            <a:chOff x="947285" y="1914528"/>
            <a:chExt cx="346287" cy="146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4ADE3D7-B7F1-1342-9FE1-14026366C1D8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53" name="Triangle 152">
              <a:extLst>
                <a:ext uri="{FF2B5EF4-FFF2-40B4-BE49-F238E27FC236}">
                  <a16:creationId xmlns:a16="http://schemas.microsoft.com/office/drawing/2014/main" id="{CB85719F-B2BD-1A4D-80CF-88B4C844922A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857477A-598D-FB49-A0A1-B79D9C1BDE69}"/>
              </a:ext>
            </a:extLst>
          </p:cNvPr>
          <p:cNvGrpSpPr/>
          <p:nvPr/>
        </p:nvGrpSpPr>
        <p:grpSpPr>
          <a:xfrm flipH="1">
            <a:off x="3127629" y="4005989"/>
            <a:ext cx="461716" cy="195072"/>
            <a:chOff x="947285" y="1914528"/>
            <a:chExt cx="346287" cy="146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8B2C701-A8B1-0E4E-B59B-8DF0A75B2742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59" name="Triangle 158">
              <a:extLst>
                <a:ext uri="{FF2B5EF4-FFF2-40B4-BE49-F238E27FC236}">
                  <a16:creationId xmlns:a16="http://schemas.microsoft.com/office/drawing/2014/main" id="{3391F827-0F46-0F44-AACF-7B5AF272E370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89D66EF-D608-AA48-86BF-4BD0F6AD2C30}"/>
              </a:ext>
            </a:extLst>
          </p:cNvPr>
          <p:cNvGrpSpPr/>
          <p:nvPr/>
        </p:nvGrpSpPr>
        <p:grpSpPr>
          <a:xfrm flipH="1">
            <a:off x="3136194" y="2395861"/>
            <a:ext cx="461716" cy="195072"/>
            <a:chOff x="947285" y="1914528"/>
            <a:chExt cx="346287" cy="146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9CE23B1-312B-3847-89CA-3F3B235ADE82}"/>
                </a:ext>
              </a:extLst>
            </p:cNvPr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  <p:sp>
          <p:nvSpPr>
            <p:cNvPr id="162" name="Triangle 161">
              <a:extLst>
                <a:ext uri="{FF2B5EF4-FFF2-40B4-BE49-F238E27FC236}">
                  <a16:creationId xmlns:a16="http://schemas.microsoft.com/office/drawing/2014/main" id="{5E1FBC88-5819-874A-8A5B-3BA19F89206F}"/>
                </a:ext>
              </a:extLst>
            </p:cNvPr>
            <p:cNvSpPr/>
            <p:nvPr/>
          </p:nvSpPr>
          <p:spPr>
            <a:xfrm rot="16200000">
              <a:off x="1174700" y="1941960"/>
              <a:ext cx="146304" cy="91440"/>
            </a:xfrm>
            <a:prstGeom prst="triangle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626262"/>
                </a:solidFill>
                <a:latin typeface="Lato Light"/>
              </a:endParaRPr>
            </a:p>
          </p:txBody>
        </p:sp>
      </p:grp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27834980-73B6-DF44-9196-D3073FAD5CF7}"/>
              </a:ext>
            </a:extLst>
          </p:cNvPr>
          <p:cNvSpPr/>
          <p:nvPr/>
        </p:nvSpPr>
        <p:spPr>
          <a:xfrm>
            <a:off x="6657071" y="5891167"/>
            <a:ext cx="1133856" cy="18897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Edge Application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871174DF-A647-B340-BD8D-5D1C7BCE5516}"/>
              </a:ext>
            </a:extLst>
          </p:cNvPr>
          <p:cNvSpPr txBox="1"/>
          <p:nvPr/>
        </p:nvSpPr>
        <p:spPr>
          <a:xfrm>
            <a:off x="2239146" y="4784802"/>
            <a:ext cx="4086375" cy="74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An edge application causes unexpected congestion, 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effectively creating a DoS attack. 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Without </a:t>
            </a:r>
            <a:r>
              <a:rPr lang="en-US" sz="1067" dirty="0" err="1">
                <a:solidFill>
                  <a:srgbClr val="626262"/>
                </a:solidFill>
                <a:latin typeface="Lato Light"/>
              </a:rPr>
              <a:t>Pronto’s</a:t>
            </a:r>
            <a:r>
              <a:rPr lang="en-US" sz="1067" dirty="0">
                <a:solidFill>
                  <a:srgbClr val="626262"/>
                </a:solidFill>
                <a:latin typeface="Lato Light"/>
              </a:rPr>
              <a:t> fine-grained visibility based closed-loop control, 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this causes disruption to the drone flight. 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64569FB-DD37-3046-A798-6E0016EDC0D3}"/>
              </a:ext>
            </a:extLst>
          </p:cNvPr>
          <p:cNvSpPr txBox="1"/>
          <p:nvPr/>
        </p:nvSpPr>
        <p:spPr>
          <a:xfrm>
            <a:off x="2335206" y="5644169"/>
            <a:ext cx="3889206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1067" dirty="0" err="1">
                <a:solidFill>
                  <a:srgbClr val="626262"/>
                </a:solidFill>
                <a:latin typeface="Lato Light"/>
              </a:rPr>
              <a:t>ConQuest</a:t>
            </a:r>
            <a:r>
              <a:rPr lang="en-US" sz="1067" dirty="0">
                <a:solidFill>
                  <a:srgbClr val="626262"/>
                </a:solidFill>
                <a:latin typeface="Lato Light"/>
              </a:rPr>
              <a:t> automatically drops/rate-limits congesting traffic, </a:t>
            </a:r>
          </a:p>
          <a:p>
            <a:pPr algn="ctr" defTabSz="609585"/>
            <a:r>
              <a:rPr lang="en-US" sz="1067" dirty="0">
                <a:solidFill>
                  <a:srgbClr val="626262"/>
                </a:solidFill>
                <a:latin typeface="Lato Light"/>
              </a:rPr>
              <a:t>enabling uninterrupted connectivity service to drone operation.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88E0754-AD4B-844A-9108-C663388CCC7F}"/>
              </a:ext>
            </a:extLst>
          </p:cNvPr>
          <p:cNvSpPr/>
          <p:nvPr/>
        </p:nvSpPr>
        <p:spPr>
          <a:xfrm>
            <a:off x="6495064" y="5448637"/>
            <a:ext cx="85344" cy="85344"/>
          </a:xfrm>
          <a:prstGeom prst="rect">
            <a:avLst/>
          </a:prstGeom>
          <a:solidFill>
            <a:srgbClr val="FFFF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626262"/>
              </a:solidFill>
              <a:latin typeface="Lato Light"/>
            </a:endParaRPr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276630FD-6CDA-3B4F-ABFF-4783C82CCFAD}"/>
              </a:ext>
            </a:extLst>
          </p:cNvPr>
          <p:cNvSpPr/>
          <p:nvPr/>
        </p:nvSpPr>
        <p:spPr>
          <a:xfrm>
            <a:off x="7363709" y="5385929"/>
            <a:ext cx="1129968" cy="18288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Command Control</a:t>
            </a:r>
          </a:p>
        </p:txBody>
      </p:sp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9B0260F1-2CAD-EC4D-8D82-E9E5FB8FD6F4}"/>
              </a:ext>
            </a:extLst>
          </p:cNvPr>
          <p:cNvSpPr/>
          <p:nvPr/>
        </p:nvSpPr>
        <p:spPr>
          <a:xfrm>
            <a:off x="6621710" y="4760813"/>
            <a:ext cx="1038369" cy="18416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5G SD-Core UPF</a:t>
            </a:r>
            <a:endParaRPr lang="en-US" sz="80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36BF94-A387-B64D-A84A-0890C79E76B3}"/>
              </a:ext>
            </a:extLst>
          </p:cNvPr>
          <p:cNvGrpSpPr/>
          <p:nvPr/>
        </p:nvGrpSpPr>
        <p:grpSpPr>
          <a:xfrm>
            <a:off x="6621710" y="4541964"/>
            <a:ext cx="1038369" cy="184168"/>
            <a:chOff x="3413896" y="5494211"/>
            <a:chExt cx="1038369" cy="184168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AC23041C-59AD-0B40-BD02-EA9D4FEBCC70}"/>
                </a:ext>
              </a:extLst>
            </p:cNvPr>
            <p:cNvSpPr/>
            <p:nvPr/>
          </p:nvSpPr>
          <p:spPr>
            <a:xfrm>
              <a:off x="3413896" y="5494211"/>
              <a:ext cx="1038369" cy="184168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625478">
                <a:defRPr/>
              </a:pPr>
              <a:r>
                <a:rPr lang="en-US" sz="800" kern="0" dirty="0" err="1">
                  <a:solidFill>
                    <a:prstClr val="white"/>
                  </a:solidFill>
                  <a:latin typeface="Open Sans Light"/>
                  <a:sym typeface="Arial"/>
                </a:rPr>
                <a:t>ConQuest</a:t>
              </a:r>
              <a:endParaRPr lang="en-US" sz="800" kern="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cxnSp>
          <p:nvCxnSpPr>
            <p:cNvPr id="175" name="Elbow Connector 174">
              <a:extLst>
                <a:ext uri="{FF2B5EF4-FFF2-40B4-BE49-F238E27FC236}">
                  <a16:creationId xmlns:a16="http://schemas.microsoft.com/office/drawing/2014/main" id="{B520C4E6-E8E5-D344-85A1-F15D11E9A49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931136" y="5089764"/>
              <a:ext cx="8070" cy="816964"/>
            </a:xfrm>
            <a:prstGeom prst="bentConnector3">
              <a:avLst>
                <a:gd name="adj1" fmla="val -1783569"/>
              </a:avLst>
            </a:prstGeom>
            <a:ln w="19050">
              <a:solidFill>
                <a:srgbClr val="C00000"/>
              </a:solidFill>
              <a:head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4" name="Rounded Rectangle 263">
            <a:extLst>
              <a:ext uri="{FF2B5EF4-FFF2-40B4-BE49-F238E27FC236}">
                <a16:creationId xmlns:a16="http://schemas.microsoft.com/office/drawing/2014/main" id="{D314F9EE-02C1-614B-8CE7-D9461DD2CEC7}"/>
              </a:ext>
            </a:extLst>
          </p:cNvPr>
          <p:cNvSpPr/>
          <p:nvPr/>
        </p:nvSpPr>
        <p:spPr>
          <a:xfrm>
            <a:off x="5951949" y="5378407"/>
            <a:ext cx="1133856" cy="188973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625478">
              <a:defRPr/>
            </a:pPr>
            <a:r>
              <a:rPr lang="en-US" sz="800" kern="0" dirty="0">
                <a:solidFill>
                  <a:prstClr val="white"/>
                </a:solidFill>
                <a:latin typeface="Open Sans Light"/>
                <a:sym typeface="Arial"/>
              </a:rPr>
              <a:t>Motion Capture</a:t>
            </a:r>
          </a:p>
        </p:txBody>
      </p:sp>
    </p:spTree>
    <p:extLst>
      <p:ext uri="{BB962C8B-B14F-4D97-AF65-F5344CB8AC3E}">
        <p14:creationId xmlns:p14="http://schemas.microsoft.com/office/powerpoint/2010/main" val="14253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C 0.00247 0.01574 0.00508 0.03125 0.00508 0.04722 C 0.00508 0.01273 0.00247 -0.0213 3.125E-6 -0.05486 " pathEditMode="relative" rAng="0" ptsTypes="AAA">
                                      <p:cBhvr>
                                        <p:cTn id="14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-39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-0.05648 L 0.36719 -0.05586 L 0.36719 0.11358 L 0.44202 0.11081 L 0.44202 0.31111 L 0.52327 0.30834 L 0.52327 0.35309 L 0.49618 0.4142 L 0.49653 0.4392 " pathEditMode="relative" ptsTypes="AAAAAAAAAA">
                                      <p:cBhvr>
                                        <p:cTn id="24" dur="5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05061 L 0.03854 -0.04876 L 0.03854 -0.2824 L 0.35364 -0.2824 L 0.35364 -0.14938 L 0.35312 -0.11944 L 0.44097 -0.12006 L 0.44097 0.07747 L 0.52274 0.07747 L 0.52274 0.11791 L 0.49513 0.17963 L 0.49652 0.20556 " pathEditMode="relative" ptsTypes="AAAAAAAAAAAAA">
                                      <p:cBhvr>
                                        <p:cTn id="26" dur="5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937 0.00401 L 0.05833 0.10556 L 0.11927 0.10278 L 0.12118 0.11482 L 0.20035 0.1176 C 0.20052 0.18303 0.20069 0.24846 0.20087 0.3142 L 0.28299 0.31142 C 0.28316 0.32531 0.28333 0.33889 0.28351 0.35278 L 0.2559 0.41451 L 0.25538 0.44136 " pathEditMode="relative" ptsTypes="AAAAAAAAAAA">
                                      <p:cBhvr>
                                        <p:cTn id="28" dur="5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5833 0.00186 C 0.05816 -0.03611 0.05816 -0.07376 0.05798 -0.11172 L 0.12083 -0.10987 L 0.12118 -0.12006 L 0.19948 -0.12006 L 0.20139 0.0784 L 0.28368 0.0784 C 0.28385 0.09167 0.28402 0.10525 0.2842 0.11852 L 0.25503 0.18056 L 0.25503 0.20556 " pathEditMode="relative" ptsTypes="AAAAAAAAAAA">
                                      <p:cBhvr>
                                        <p:cTn id="30" dur="5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L 0 -0.02562 L 0.02882 -0.08333 L 0.02743 -0.14414 L 0.05782 -0.21019 L 0.14237 -0.14167 L 0.14341 -0.08827 L 0.11285 -0.02408 L 0.1125 0.0037 " pathEditMode="relative" ptsTypes="AAAAAAAAA">
                                      <p:cBhvr>
                                        <p:cTn id="34" dur="3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L 0 -0.0284 L 0.029 -0.08951 L 0.029 -0.14537 L 0.05973 -0.21235 L -0.08593 -0.14507 L -0.08663 -0.10371 L -0.47708 -0.10371 " pathEditMode="relative" ptsTypes="AAAAAAAA">
                                      <p:cBhvr>
                                        <p:cTn id="38" dur="5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3 -0.03171 -0.00026 -0.06319 -0.00039 -0.0949 L -0.02943 -0.15486 C -0.02956 -0.16551 -0.02969 -0.17615 -0.02969 -0.18657 " pathEditMode="relative" ptsTypes="AAAA">
                                      <p:cBhvr>
                                        <p:cTn id="51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92 -0.05718 L 0.36732 -0.05625 L 0.36641 0.11157 L 0.44076 0.11481 L 0.44206 0.31296 L 0.52344 0.3118 " pathEditMode="relative" ptsTypes="AAAAAAA">
                                      <p:cBhvr>
                                        <p:cTn id="53" dur="5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92 -0.0507 L 0.03855 -0.04954 L 0.0392 -0.28079 L 0.35378 -0.28287 L 0.35404 -0.12153 L 0.44167 -0.11991 L 0.44206 0.07939 L 0.52344 0.07824 " pathEditMode="relative" ptsTypes="AAAAAAAAA">
                                      <p:cBhvr>
                                        <p:cTn id="55" dur="5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85 0.00208 L 0.05885 0.10277 L 0.11862 0.10231 L 0.11953 0.11412 L 0.19987 0.11458 L 0.20117 0.31273 L 0.28099 0.31273 " pathEditMode="relative" ptsTypes="AAAAAAAA">
                                      <p:cBhvr>
                                        <p:cTn id="57" dur="5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41 0.00208 L 0.05911 -0.11088 L 0.12122 -0.1125 L 0.12122 -0.12037 L 0.2026 -0.12037 L 0.20221 0.07824 L 0.28333 0.07939 " pathEditMode="relative" ptsTypes="AAAAAAAA">
                                      <p:cBhvr>
                                        <p:cTn id="59" dur="5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91 -0.02361 L 0.02604 -0.08819 " pathEditMode="relative" ptsTypes="AAA">
                                      <p:cBhvr>
                                        <p:cTn id="61" dur="3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65 -0.02385 L 0.02787 -0.08912 L 0.02748 -0.14491 L 0.06016 -0.21111 L -0.08763 -0.14375 L -0.08789 -0.1324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579 L 0.36536 -0.05579 C 0.36549 -0.00047 0.36562 0.05486 0.36575 0.11018 L 0.44036 0.11481 L 0.44153 0.31458 L 0.52356 0.3125 L 0.52122 0.35601 L 0.49466 0.41574 L 0.49544 0.4375 " pathEditMode="relative" ptsTypes="AAAAAAAAAA">
                                      <p:cBhvr>
                                        <p:cTn id="80" dur="5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069 L 0.03907 -0.05 L 0.03907 -0.28241 L 0.35391 -0.28194 C 0.35378 -0.22917 0.35365 -0.17639 0.35352 -0.12361 L 0.44141 -0.11968 L 0.44297 0.07824 L 0.52279 0.07685 L 0.52201 0.1169 L 0.49649 0.1787 L 0.49649 0.20509 " pathEditMode="relative" ptsTypes="AAAAAAAAAAAA">
                                      <p:cBhvr>
                                        <p:cTn id="82" dur="5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977 0.00185 L 0.05872 0.1037 L 0.11745 0.1044 L 0.12031 0.11366 L 0.20052 0.11366 C 0.20039 0.1794 0.20026 0.24537 0.20013 0.31134 L 0.28151 0.31065 L 0.28073 0.35394 L 0.25417 0.41574 L 0.25417 0.43958 " pathEditMode="relative" ptsTypes="AAAAAAAAAAA">
                                      <p:cBhvr>
                                        <p:cTn id="84" dur="5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5976 0.00394 C 0.05989 -0.03379 0.06002 -0.07176 0.06015 -0.10949 L 0.11927 -0.10833 L 0.11966 -0.12129 L 0.2013 -0.12129 C 0.20117 -0.05463 0.20104 0.01204 0.20091 0.07871 L 0.28255 0.07871 C 0.28268 0.09236 0.28281 0.10602 0.28294 0.11945 L 0.25521 0.1831 L 0.25521 0.20695 " pathEditMode="relative" ptsTypes="AAAAAAAAAAA">
                                      <p:cBhvr>
                                        <p:cTn id="86" dur="5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L 0 -0.02569 L 0.02695 -0.0868 L 0.0276 -0.14328 L 0.05872 -0.20764 L 0.14336 -0.14259 L 0.1418 -0.08889 L 0.11146 -0.02569 L 0.11263 -0.00069 " pathEditMode="relative" ptsTypes="AAAAAAAAA">
                                      <p:cBhvr>
                                        <p:cTn id="88" dur="3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04 -0.02384 L 0.02852 -0.08819 L 0.02852 -0.14074 L 0.06107 -0.21088 L -0.08568 -0.14259 L -0.08568 -0.12754 L -0.08646 -0.10138 L -0.47643 -0.10185 " pathEditMode="relative" ptsTypes="AAAAAAAAA">
                                      <p:cBhvr>
                                        <p:cTn id="90" dur="5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C 0.00247 0.01574 0.00508 0.03125 0.00508 0.04722 C 0.00508 0.01273 0.00247 -0.0213 3.125E-6 -0.05486 " pathEditMode="relative" rAng="0" ptsTypes="AAA">
                                      <p:cBhvr>
                                        <p:cTn id="96" dur="5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-394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7" grpId="1" animBg="1"/>
      <p:bldP spid="267" grpId="2" animBg="1"/>
      <p:bldP spid="267" grpId="3" animBg="1"/>
      <p:bldP spid="268" grpId="0" animBg="1"/>
      <p:bldP spid="268" grpId="1" animBg="1"/>
      <p:bldP spid="268" grpId="2" animBg="1"/>
      <p:bldP spid="268" grpId="3" animBg="1"/>
      <p:bldP spid="269" grpId="0" animBg="1"/>
      <p:bldP spid="269" grpId="1" animBg="1"/>
      <p:bldP spid="269" grpId="2" animBg="1"/>
      <p:bldP spid="269" grpId="3" animBg="1"/>
      <p:bldP spid="270" grpId="0" animBg="1"/>
      <p:bldP spid="270" grpId="1" animBg="1"/>
      <p:bldP spid="270" grpId="2" animBg="1"/>
      <p:bldP spid="270" grpId="3" animBg="1"/>
      <p:bldP spid="272" grpId="0" animBg="1"/>
      <p:bldP spid="272" grpId="1" animBg="1"/>
      <p:bldP spid="272" grpId="2" animBg="1"/>
      <p:bldP spid="272" grpId="3" animBg="1"/>
      <p:bldP spid="147" grpId="0" animBg="1"/>
      <p:bldP spid="147" grpId="1" animBg="1"/>
      <p:bldP spid="177" grpId="0"/>
      <p:bldP spid="146" grpId="0" animBg="1"/>
      <p:bldP spid="291" grpId="0"/>
      <p:bldP spid="292" grpId="0"/>
      <p:bldP spid="271" grpId="0" animBg="1"/>
      <p:bldP spid="271" grpId="1" animBg="1"/>
      <p:bldP spid="271" grpId="2" animBg="1"/>
      <p:bldP spid="27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5E05-DA8A-BD41-B0B9-51647393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3A0E-7949-1A4C-8DB6-5F53B3A4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Deep programmability</a:t>
            </a:r>
          </a:p>
          <a:p>
            <a:pPr lvl="1"/>
            <a:r>
              <a:rPr lang="en-US" dirty="0"/>
              <a:t>Top to bottom</a:t>
            </a:r>
          </a:p>
          <a:p>
            <a:pPr lvl="1"/>
            <a:r>
              <a:rPr lang="en-US" dirty="0"/>
              <a:t>End to end</a:t>
            </a:r>
          </a:p>
          <a:p>
            <a:pPr lvl="1"/>
            <a:endParaRPr lang="en-US" dirty="0"/>
          </a:p>
          <a:p>
            <a:r>
              <a:rPr lang="en-US"/>
              <a:t>Closed-loop </a:t>
            </a:r>
            <a:r>
              <a:rPr lang="en-US" dirty="0"/>
              <a:t>control</a:t>
            </a:r>
          </a:p>
          <a:p>
            <a:pPr lvl="1"/>
            <a:r>
              <a:rPr lang="en-US" dirty="0"/>
              <a:t>Measure, analyze, and adapt</a:t>
            </a:r>
          </a:p>
          <a:p>
            <a:pPr lvl="1"/>
            <a:r>
              <a:rPr lang="en-US" dirty="0"/>
              <a:t>Customized to the task at hand</a:t>
            </a:r>
          </a:p>
          <a:p>
            <a:pPr lvl="1"/>
            <a:endParaRPr lang="en-US" dirty="0"/>
          </a:p>
          <a:p>
            <a:r>
              <a:rPr lang="en-US" dirty="0"/>
              <a:t>Verification</a:t>
            </a:r>
          </a:p>
          <a:p>
            <a:pPr lvl="1"/>
            <a:r>
              <a:rPr lang="en-US" dirty="0"/>
              <a:t>Detect and mitigate problems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86381-3513-7A4B-BD35-DF51C0B8C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47BECF-4328-DD47-A972-7ED017F6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99" y="2968818"/>
            <a:ext cx="2596966" cy="21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gramming icons - Iconfinder">
            <a:extLst>
              <a:ext uri="{FF2B5EF4-FFF2-40B4-BE49-F238E27FC236}">
                <a16:creationId xmlns:a16="http://schemas.microsoft.com/office/drawing/2014/main" id="{BC3D1A9F-D03F-2A4E-B8F6-49501A41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23" y="1500615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ify Icons - Download Free Vector Icons | Noun Project">
            <a:extLst>
              <a:ext uri="{FF2B5EF4-FFF2-40B4-BE49-F238E27FC236}">
                <a16:creationId xmlns:a16="http://schemas.microsoft.com/office/drawing/2014/main" id="{FE5CB6B3-BA68-D146-A359-A0C96353F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61" y="4847787"/>
            <a:ext cx="1534524" cy="15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0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2">
            <a:extLst>
              <a:ext uri="{FF2B5EF4-FFF2-40B4-BE49-F238E27FC236}">
                <a16:creationId xmlns:a16="http://schemas.microsoft.com/office/drawing/2014/main" id="{384D6631-98BC-0840-9D60-EF03DD4500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5587" y="5311790"/>
            <a:ext cx="938259" cy="12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8BEEFDD7-844E-8049-A9BA-A7EA3136F80E}"/>
              </a:ext>
            </a:extLst>
          </p:cNvPr>
          <p:cNvSpPr/>
          <p:nvPr/>
        </p:nvSpPr>
        <p:spPr>
          <a:xfrm>
            <a:off x="2029065" y="5969772"/>
            <a:ext cx="636999" cy="390419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600" dirty="0">
                <a:solidFill>
                  <a:prstClr val="white"/>
                </a:solidFill>
                <a:latin typeface="Intel Clear"/>
              </a:rPr>
              <a:t>NIC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9BE6B1C-4A25-7F42-8744-74E5545FC982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666063" y="6160477"/>
            <a:ext cx="6950804" cy="45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5F7D0-2122-1947-81DA-37F61682CA7B}"/>
              </a:ext>
            </a:extLst>
          </p:cNvPr>
          <p:cNvGrpSpPr/>
          <p:nvPr/>
        </p:nvGrpSpPr>
        <p:grpSpPr>
          <a:xfrm>
            <a:off x="4469059" y="5832281"/>
            <a:ext cx="3122740" cy="730155"/>
            <a:chOff x="3114246" y="4000352"/>
            <a:chExt cx="2342055" cy="547616"/>
          </a:xfrm>
        </p:grpSpPr>
        <p:pic>
          <p:nvPicPr>
            <p:cNvPr id="110" name="Picture 42">
              <a:extLst>
                <a:ext uri="{FF2B5EF4-FFF2-40B4-BE49-F238E27FC236}">
                  <a16:creationId xmlns:a16="http://schemas.microsoft.com/office/drawing/2014/main" id="{B2140209-D5EE-9844-AD11-21C48DC8A1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42">
              <a:extLst>
                <a:ext uri="{FF2B5EF4-FFF2-40B4-BE49-F238E27FC236}">
                  <a16:creationId xmlns:a16="http://schemas.microsoft.com/office/drawing/2014/main" id="{3A4F11AB-69DB-984E-9292-84BDF1433F8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" name="Picture 22">
            <a:extLst>
              <a:ext uri="{FF2B5EF4-FFF2-40B4-BE49-F238E27FC236}">
                <a16:creationId xmlns:a16="http://schemas.microsoft.com/office/drawing/2014/main" id="{4360603B-277D-134E-87A6-14B30F3991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41" y="5328155"/>
            <a:ext cx="938259" cy="12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FE99C87C-AF71-5641-BF9C-656F07F157E4}"/>
              </a:ext>
            </a:extLst>
          </p:cNvPr>
          <p:cNvSpPr/>
          <p:nvPr/>
        </p:nvSpPr>
        <p:spPr>
          <a:xfrm>
            <a:off x="9373449" y="5942872"/>
            <a:ext cx="636999" cy="390419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600" dirty="0">
                <a:solidFill>
                  <a:prstClr val="white"/>
                </a:solidFill>
                <a:latin typeface="Intel Clear"/>
              </a:rPr>
              <a:t>NIC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1CD8C2F-4E6E-3245-8BF0-18ED49BEBF73}"/>
              </a:ext>
            </a:extLst>
          </p:cNvPr>
          <p:cNvGrpSpPr/>
          <p:nvPr/>
        </p:nvGrpSpPr>
        <p:grpSpPr>
          <a:xfrm>
            <a:off x="254817" y="5502582"/>
            <a:ext cx="1241019" cy="714104"/>
            <a:chOff x="191113" y="3777361"/>
            <a:chExt cx="930764" cy="535578"/>
          </a:xfrm>
        </p:grpSpPr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5B539CA7-35E2-F841-91FB-42B1A820D938}"/>
                </a:ext>
              </a:extLst>
            </p:cNvPr>
            <p:cNvSpPr/>
            <p:nvPr/>
          </p:nvSpPr>
          <p:spPr>
            <a:xfrm>
              <a:off x="216852" y="4078829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Kernel stack</a:t>
              </a:r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6D7B9EC8-F50F-8241-BFF6-B27B9254FCC0}"/>
                </a:ext>
              </a:extLst>
            </p:cNvPr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User space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3FB8297-9FEB-964B-8B3A-AF04D69BBE6E}"/>
                </a:ext>
              </a:extLst>
            </p:cNvPr>
            <p:cNvCxnSpPr>
              <a:cxnSpLocks/>
            </p:cNvCxnSpPr>
            <p:nvPr/>
          </p:nvCxnSpPr>
          <p:spPr>
            <a:xfrm>
              <a:off x="191113" y="4014234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D7B1CEF-BE66-C348-ACF3-7BF1C549E36B}"/>
              </a:ext>
            </a:extLst>
          </p:cNvPr>
          <p:cNvGrpSpPr/>
          <p:nvPr/>
        </p:nvGrpSpPr>
        <p:grpSpPr>
          <a:xfrm>
            <a:off x="10551387" y="5559732"/>
            <a:ext cx="1241019" cy="714104"/>
            <a:chOff x="7913540" y="3820223"/>
            <a:chExt cx="930764" cy="535578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42EC707A-D986-7F4E-A1CF-BAC5B638AC2C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Kernel stack</a:t>
              </a:r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2EA80825-4373-F841-B1FC-78447F1D83D6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User space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C64BC0-AB8F-A441-9D59-1F85CF039F29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212639-534D-E245-85B0-8DDEAC63A7C8}"/>
              </a:ext>
            </a:extLst>
          </p:cNvPr>
          <p:cNvGrpSpPr/>
          <p:nvPr/>
        </p:nvGrpSpPr>
        <p:grpSpPr>
          <a:xfrm>
            <a:off x="1946508" y="5225325"/>
            <a:ext cx="782445" cy="771053"/>
            <a:chOff x="1273660" y="2194809"/>
            <a:chExt cx="586834" cy="578290"/>
          </a:xfrm>
        </p:grpSpPr>
        <p:pic>
          <p:nvPicPr>
            <p:cNvPr id="143" name="Picture 42">
              <a:extLst>
                <a:ext uri="{FF2B5EF4-FFF2-40B4-BE49-F238E27FC236}">
                  <a16:creationId xmlns:a16="http://schemas.microsoft.com/office/drawing/2014/main" id="{B5124FD3-327F-5148-A207-707E63224D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5BF444-4A03-6D49-91E8-5E5D2552E15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5867" b="1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vSwitch</a:t>
              </a:r>
              <a:endParaRPr lang="en-US" sz="5867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03E9C0-4302-D047-9D11-8E08552D8E04}"/>
              </a:ext>
            </a:extLst>
          </p:cNvPr>
          <p:cNvGrpSpPr/>
          <p:nvPr/>
        </p:nvGrpSpPr>
        <p:grpSpPr>
          <a:xfrm>
            <a:off x="9307303" y="5190636"/>
            <a:ext cx="782445" cy="771053"/>
            <a:chOff x="1273660" y="2194809"/>
            <a:chExt cx="586834" cy="578290"/>
          </a:xfrm>
        </p:grpSpPr>
        <p:pic>
          <p:nvPicPr>
            <p:cNvPr id="145" name="Picture 42">
              <a:extLst>
                <a:ext uri="{FF2B5EF4-FFF2-40B4-BE49-F238E27FC236}">
                  <a16:creationId xmlns:a16="http://schemas.microsoft.com/office/drawing/2014/main" id="{8D3F3169-53B5-4147-AFB4-35D3CC0498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84152AF-585A-9E41-BCD6-40DAB8F57515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5867" b="1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vSwitch</a:t>
              </a:r>
              <a:endParaRPr lang="en-US" sz="5867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8A0B74-AAB9-4948-B3F1-3ACDD0F6A9B2}"/>
              </a:ext>
            </a:extLst>
          </p:cNvPr>
          <p:cNvGrpSpPr/>
          <p:nvPr/>
        </p:nvGrpSpPr>
        <p:grpSpPr>
          <a:xfrm>
            <a:off x="2147495" y="5174629"/>
            <a:ext cx="7720695" cy="1643781"/>
            <a:chOff x="1610621" y="3531396"/>
            <a:chExt cx="5790521" cy="1232836"/>
          </a:xfrm>
        </p:grpSpPr>
        <p:pic>
          <p:nvPicPr>
            <p:cNvPr id="147" name="Picture 146" descr="A close up of a logo&#10;&#10;Description automatically generated">
              <a:extLst>
                <a:ext uri="{FF2B5EF4-FFF2-40B4-BE49-F238E27FC236}">
                  <a16:creationId xmlns:a16="http://schemas.microsoft.com/office/drawing/2014/main" id="{36CA6B27-3AF1-0246-A282-164233E04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48" name="Picture 147" descr="A close up of a logo&#10;&#10;Description automatically generated">
              <a:extLst>
                <a:ext uri="{FF2B5EF4-FFF2-40B4-BE49-F238E27FC236}">
                  <a16:creationId xmlns:a16="http://schemas.microsoft.com/office/drawing/2014/main" id="{F1B7AD95-72B8-3943-851F-0ECE3FCC1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49" name="Picture 148" descr="A close up of a logo&#10;&#10;Description automatically generated">
              <a:extLst>
                <a:ext uri="{FF2B5EF4-FFF2-40B4-BE49-F238E27FC236}">
                  <a16:creationId xmlns:a16="http://schemas.microsoft.com/office/drawing/2014/main" id="{90F1216E-532E-BD43-B43D-8D763D9EC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7E8C75A0-448D-0E40-A59A-FAB1B3966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1" name="Picture 150" descr="A close up of a logo&#10;&#10;Description automatically generated">
              <a:extLst>
                <a:ext uri="{FF2B5EF4-FFF2-40B4-BE49-F238E27FC236}">
                  <a16:creationId xmlns:a16="http://schemas.microsoft.com/office/drawing/2014/main" id="{B8B032D6-4E46-C34E-8BDC-1DAF2F86C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2" name="Picture 151" descr="A close up of a logo&#10;&#10;Description automatically generated">
              <a:extLst>
                <a:ext uri="{FF2B5EF4-FFF2-40B4-BE49-F238E27FC236}">
                  <a16:creationId xmlns:a16="http://schemas.microsoft.com/office/drawing/2014/main" id="{F2A5B756-E97E-1C4D-8CE2-73A9CDB12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67AEAF-FB84-9849-BA16-BAE4A9ED0873}"/>
              </a:ext>
            </a:extLst>
          </p:cNvPr>
          <p:cNvGrpSpPr/>
          <p:nvPr/>
        </p:nvGrpSpPr>
        <p:grpSpPr>
          <a:xfrm>
            <a:off x="218445" y="5164612"/>
            <a:ext cx="11517242" cy="1419307"/>
            <a:chOff x="163833" y="3523883"/>
            <a:chExt cx="8637932" cy="10644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8EF20D-67C9-894D-8287-E1A4CAFEDF3A}"/>
                </a:ext>
              </a:extLst>
            </p:cNvPr>
            <p:cNvSpPr txBox="1"/>
            <p:nvPr/>
          </p:nvSpPr>
          <p:spPr>
            <a:xfrm>
              <a:off x="8070137" y="3581119"/>
              <a:ext cx="5460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DPDK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78B4C09-2F97-5544-8A19-8468524D2AF7}"/>
                </a:ext>
              </a:extLst>
            </p:cNvPr>
            <p:cNvSpPr txBox="1"/>
            <p:nvPr/>
          </p:nvSpPr>
          <p:spPr>
            <a:xfrm>
              <a:off x="7947396" y="4303621"/>
              <a:ext cx="8543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XDP/</a:t>
              </a:r>
              <a:r>
                <a:rPr lang="en-US" sz="1867" dirty="0" err="1"/>
                <a:t>eBPF</a:t>
              </a:r>
              <a:endParaRPr lang="en-US" sz="1867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B3E36C0-E924-B142-A460-73D7A3A7408B}"/>
                </a:ext>
              </a:extLst>
            </p:cNvPr>
            <p:cNvSpPr txBox="1"/>
            <p:nvPr/>
          </p:nvSpPr>
          <p:spPr>
            <a:xfrm>
              <a:off x="286574" y="3523883"/>
              <a:ext cx="5460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DPDK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DB5F0BA-F330-4D40-99CC-F540C0E807F3}"/>
                </a:ext>
              </a:extLst>
            </p:cNvPr>
            <p:cNvSpPr txBox="1"/>
            <p:nvPr/>
          </p:nvSpPr>
          <p:spPr>
            <a:xfrm>
              <a:off x="163833" y="4246385"/>
              <a:ext cx="8543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XDP/</a:t>
              </a:r>
              <a:r>
                <a:rPr lang="en-US" sz="1867" dirty="0" err="1"/>
                <a:t>eBPF</a:t>
              </a:r>
              <a:endParaRPr lang="en-US" sz="1867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F45AE6-FEA2-684C-8F5B-116EF5AB4B95}"/>
              </a:ext>
            </a:extLst>
          </p:cNvPr>
          <p:cNvGrpSpPr/>
          <p:nvPr/>
        </p:nvGrpSpPr>
        <p:grpSpPr>
          <a:xfrm>
            <a:off x="2643572" y="1536259"/>
            <a:ext cx="6736929" cy="4420821"/>
            <a:chOff x="1982678" y="802618"/>
            <a:chExt cx="5052697" cy="3315619"/>
          </a:xfrm>
        </p:grpSpPr>
        <p:sp>
          <p:nvSpPr>
            <p:cNvPr id="2" name="Rounded Rectangle 1"/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BGP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/>
                <a:t>…</a:t>
              </a:r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657ADC0-1D88-BF47-8466-63A4C62EC98E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460D37B-F690-164E-A256-D340575F2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C1F6E433-DCF8-E14D-BD5B-5E6DE39404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39C36145-1910-2647-B2DA-C70A56B80E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4070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6ED7861C-A012-3C44-92D7-DF33641D3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4741C0AF-9484-AD48-A398-4A0CD3804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DFCB831F-A5D6-6A41-9E64-F54F9DA1E5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643367-5DE9-8341-B571-34DA615ED86A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AB41123-7B79-E94E-92D3-498F3154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009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Programmability: Top-to-Bottom and End-to-End</a:t>
            </a:r>
          </a:p>
        </p:txBody>
      </p:sp>
    </p:spTree>
    <p:extLst>
      <p:ext uri="{BB962C8B-B14F-4D97-AF65-F5344CB8AC3E}">
        <p14:creationId xmlns:p14="http://schemas.microsoft.com/office/powerpoint/2010/main" val="259868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79F5-E0AD-0142-B375-FDC9BE2B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 more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5EBCC-8C9E-7F48-8AC4-23BA01F6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332" y="4350689"/>
            <a:ext cx="5769819" cy="2733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accent1"/>
                </a:solidFill>
              </a:rPr>
              <a:t>prontoproject.org</a:t>
            </a:r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dirty="0"/>
              <a:t> 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0E129C20-A1E8-AD48-94B1-C6A708345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2000"/>
          </a:blip>
          <a:srcRect t="9526" b="18807"/>
          <a:stretch/>
        </p:blipFill>
        <p:spPr>
          <a:xfrm>
            <a:off x="1739463" y="2747962"/>
            <a:ext cx="2685626" cy="13620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F6A52D-549A-EE4D-991D-CFED10F3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45" y="3117500"/>
            <a:ext cx="3450462" cy="6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9C71870-68D0-F14C-99D3-78E8AD17E2AE}"/>
              </a:ext>
            </a:extLst>
          </p:cNvPr>
          <p:cNvSpPr txBox="1">
            <a:spLocks/>
          </p:cNvSpPr>
          <p:nvPr/>
        </p:nvSpPr>
        <p:spPr>
          <a:xfrm>
            <a:off x="6297593" y="4350689"/>
            <a:ext cx="5081515" cy="284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IntelOne Display Regular" panose="020B0503020203020204" pitchFamily="34" charset="0"/>
              <a:buNone/>
            </a:pPr>
            <a:r>
              <a:rPr lang="en-US" sz="3600" dirty="0" err="1">
                <a:solidFill>
                  <a:schemeClr val="accent1"/>
                </a:solidFill>
              </a:rPr>
              <a:t>aetherproject.org</a:t>
            </a:r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Font typeface="IntelOne Display Regular" panose="020B0503020203020204" pitchFamily="34" charset="0"/>
              <a:buNone/>
            </a:pPr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Font typeface="IntelOne Display Regular" panose="020B0503020203020204" pitchFamily="34" charset="0"/>
              <a:buNone/>
            </a:pPr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Font typeface="IntelOne Display Regular" panose="020B0503020203020204" pitchFamily="34" charset="0"/>
              <a:buNone/>
            </a:pP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55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2">
            <a:extLst>
              <a:ext uri="{FF2B5EF4-FFF2-40B4-BE49-F238E27FC236}">
                <a16:creationId xmlns:a16="http://schemas.microsoft.com/office/drawing/2014/main" id="{384D6631-98BC-0840-9D60-EF03DD4500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5587" y="5383569"/>
            <a:ext cx="938259" cy="12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8BEEFDD7-844E-8049-A9BA-A7EA3136F80E}"/>
              </a:ext>
            </a:extLst>
          </p:cNvPr>
          <p:cNvSpPr/>
          <p:nvPr/>
        </p:nvSpPr>
        <p:spPr>
          <a:xfrm>
            <a:off x="2029065" y="6041551"/>
            <a:ext cx="636999" cy="390419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600" dirty="0">
                <a:solidFill>
                  <a:prstClr val="white"/>
                </a:solidFill>
                <a:latin typeface="Intel Clear"/>
              </a:rPr>
              <a:t>NIC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9BE6B1C-4A25-7F42-8744-74E5545FC982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666063" y="6232256"/>
            <a:ext cx="6950804" cy="45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5F7D0-2122-1947-81DA-37F61682CA7B}"/>
              </a:ext>
            </a:extLst>
          </p:cNvPr>
          <p:cNvGrpSpPr/>
          <p:nvPr/>
        </p:nvGrpSpPr>
        <p:grpSpPr>
          <a:xfrm>
            <a:off x="4469059" y="5904060"/>
            <a:ext cx="3122740" cy="730155"/>
            <a:chOff x="3114246" y="4000352"/>
            <a:chExt cx="2342055" cy="547616"/>
          </a:xfrm>
        </p:grpSpPr>
        <p:pic>
          <p:nvPicPr>
            <p:cNvPr id="110" name="Picture 42">
              <a:extLst>
                <a:ext uri="{FF2B5EF4-FFF2-40B4-BE49-F238E27FC236}">
                  <a16:creationId xmlns:a16="http://schemas.microsoft.com/office/drawing/2014/main" id="{B2140209-D5EE-9844-AD11-21C48DC8A1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42">
              <a:extLst>
                <a:ext uri="{FF2B5EF4-FFF2-40B4-BE49-F238E27FC236}">
                  <a16:creationId xmlns:a16="http://schemas.microsoft.com/office/drawing/2014/main" id="{3A4F11AB-69DB-984E-9292-84BDF1433F8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" name="Picture 22">
            <a:extLst>
              <a:ext uri="{FF2B5EF4-FFF2-40B4-BE49-F238E27FC236}">
                <a16:creationId xmlns:a16="http://schemas.microsoft.com/office/drawing/2014/main" id="{4360603B-277D-134E-87A6-14B30F3991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41" y="5399934"/>
            <a:ext cx="938259" cy="12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FE99C87C-AF71-5641-BF9C-656F07F157E4}"/>
              </a:ext>
            </a:extLst>
          </p:cNvPr>
          <p:cNvSpPr/>
          <p:nvPr/>
        </p:nvSpPr>
        <p:spPr>
          <a:xfrm>
            <a:off x="9373449" y="6014651"/>
            <a:ext cx="636999" cy="390419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600" dirty="0">
                <a:solidFill>
                  <a:prstClr val="white"/>
                </a:solidFill>
                <a:latin typeface="Intel Clear"/>
              </a:rPr>
              <a:t>NIC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1CD8C2F-4E6E-3245-8BF0-18ED49BEBF73}"/>
              </a:ext>
            </a:extLst>
          </p:cNvPr>
          <p:cNvGrpSpPr/>
          <p:nvPr/>
        </p:nvGrpSpPr>
        <p:grpSpPr>
          <a:xfrm>
            <a:off x="254817" y="5574361"/>
            <a:ext cx="1241019" cy="714104"/>
            <a:chOff x="191113" y="3777361"/>
            <a:chExt cx="930764" cy="535578"/>
          </a:xfrm>
        </p:grpSpPr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5B539CA7-35E2-F841-91FB-42B1A820D938}"/>
                </a:ext>
              </a:extLst>
            </p:cNvPr>
            <p:cNvSpPr/>
            <p:nvPr/>
          </p:nvSpPr>
          <p:spPr>
            <a:xfrm>
              <a:off x="216852" y="4078829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Kernel stack</a:t>
              </a:r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6D7B9EC8-F50F-8241-BFF6-B27B9254FCC0}"/>
                </a:ext>
              </a:extLst>
            </p:cNvPr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User space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3FB8297-9FEB-964B-8B3A-AF04D69BBE6E}"/>
                </a:ext>
              </a:extLst>
            </p:cNvPr>
            <p:cNvCxnSpPr>
              <a:cxnSpLocks/>
            </p:cNvCxnSpPr>
            <p:nvPr/>
          </p:nvCxnSpPr>
          <p:spPr>
            <a:xfrm>
              <a:off x="191113" y="4014234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D7B1CEF-BE66-C348-ACF3-7BF1C549E36B}"/>
              </a:ext>
            </a:extLst>
          </p:cNvPr>
          <p:cNvGrpSpPr/>
          <p:nvPr/>
        </p:nvGrpSpPr>
        <p:grpSpPr>
          <a:xfrm>
            <a:off x="10551387" y="5631511"/>
            <a:ext cx="1241019" cy="714104"/>
            <a:chOff x="7913540" y="3820223"/>
            <a:chExt cx="930764" cy="535578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42EC707A-D986-7F4E-A1CF-BAC5B638AC2C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Kernel stack</a:t>
              </a:r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2EA80825-4373-F841-B1FC-78447F1D83D6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User space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C64BC0-AB8F-A441-9D59-1F85CF039F29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212639-534D-E245-85B0-8DDEAC63A7C8}"/>
              </a:ext>
            </a:extLst>
          </p:cNvPr>
          <p:cNvGrpSpPr/>
          <p:nvPr/>
        </p:nvGrpSpPr>
        <p:grpSpPr>
          <a:xfrm>
            <a:off x="1946508" y="5297104"/>
            <a:ext cx="782445" cy="771053"/>
            <a:chOff x="1273660" y="2194809"/>
            <a:chExt cx="586834" cy="578290"/>
          </a:xfrm>
        </p:grpSpPr>
        <p:pic>
          <p:nvPicPr>
            <p:cNvPr id="143" name="Picture 42">
              <a:extLst>
                <a:ext uri="{FF2B5EF4-FFF2-40B4-BE49-F238E27FC236}">
                  <a16:creationId xmlns:a16="http://schemas.microsoft.com/office/drawing/2014/main" id="{B5124FD3-327F-5148-A207-707E63224D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5BF444-4A03-6D49-91E8-5E5D2552E15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5867" b="1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vSwitch</a:t>
              </a:r>
              <a:endParaRPr lang="en-US" sz="5867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03E9C0-4302-D047-9D11-8E08552D8E04}"/>
              </a:ext>
            </a:extLst>
          </p:cNvPr>
          <p:cNvGrpSpPr/>
          <p:nvPr/>
        </p:nvGrpSpPr>
        <p:grpSpPr>
          <a:xfrm>
            <a:off x="9307303" y="5262415"/>
            <a:ext cx="782445" cy="771053"/>
            <a:chOff x="1273660" y="2194809"/>
            <a:chExt cx="586834" cy="578290"/>
          </a:xfrm>
        </p:grpSpPr>
        <p:pic>
          <p:nvPicPr>
            <p:cNvPr id="145" name="Picture 42">
              <a:extLst>
                <a:ext uri="{FF2B5EF4-FFF2-40B4-BE49-F238E27FC236}">
                  <a16:creationId xmlns:a16="http://schemas.microsoft.com/office/drawing/2014/main" id="{8D3F3169-53B5-4147-AFB4-35D3CC0498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84152AF-585A-9E41-BCD6-40DAB8F57515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5867" b="1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vSwitch</a:t>
              </a:r>
              <a:endParaRPr lang="en-US" sz="5867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8A0B74-AAB9-4948-B3F1-3ACDD0F6A9B2}"/>
              </a:ext>
            </a:extLst>
          </p:cNvPr>
          <p:cNvGrpSpPr/>
          <p:nvPr/>
        </p:nvGrpSpPr>
        <p:grpSpPr>
          <a:xfrm>
            <a:off x="2147495" y="5246408"/>
            <a:ext cx="7720695" cy="1643781"/>
            <a:chOff x="1610621" y="3531396"/>
            <a:chExt cx="5790521" cy="1232836"/>
          </a:xfrm>
        </p:grpSpPr>
        <p:pic>
          <p:nvPicPr>
            <p:cNvPr id="147" name="Picture 146" descr="A close up of a logo&#10;&#10;Description automatically generated">
              <a:extLst>
                <a:ext uri="{FF2B5EF4-FFF2-40B4-BE49-F238E27FC236}">
                  <a16:creationId xmlns:a16="http://schemas.microsoft.com/office/drawing/2014/main" id="{36CA6B27-3AF1-0246-A282-164233E04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48" name="Picture 147" descr="A close up of a logo&#10;&#10;Description automatically generated">
              <a:extLst>
                <a:ext uri="{FF2B5EF4-FFF2-40B4-BE49-F238E27FC236}">
                  <a16:creationId xmlns:a16="http://schemas.microsoft.com/office/drawing/2014/main" id="{F1B7AD95-72B8-3943-851F-0ECE3FCC1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49" name="Picture 148" descr="A close up of a logo&#10;&#10;Description automatically generated">
              <a:extLst>
                <a:ext uri="{FF2B5EF4-FFF2-40B4-BE49-F238E27FC236}">
                  <a16:creationId xmlns:a16="http://schemas.microsoft.com/office/drawing/2014/main" id="{90F1216E-532E-BD43-B43D-8D763D9EC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7E8C75A0-448D-0E40-A59A-FAB1B3966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1" name="Picture 150" descr="A close up of a logo&#10;&#10;Description automatically generated">
              <a:extLst>
                <a:ext uri="{FF2B5EF4-FFF2-40B4-BE49-F238E27FC236}">
                  <a16:creationId xmlns:a16="http://schemas.microsoft.com/office/drawing/2014/main" id="{B8B032D6-4E46-C34E-8BDC-1DAF2F86C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2" name="Picture 151" descr="A close up of a logo&#10;&#10;Description automatically generated">
              <a:extLst>
                <a:ext uri="{FF2B5EF4-FFF2-40B4-BE49-F238E27FC236}">
                  <a16:creationId xmlns:a16="http://schemas.microsoft.com/office/drawing/2014/main" id="{F2A5B756-E97E-1C4D-8CE2-73A9CDB12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67AEAF-FB84-9849-BA16-BAE4A9ED0873}"/>
              </a:ext>
            </a:extLst>
          </p:cNvPr>
          <p:cNvGrpSpPr/>
          <p:nvPr/>
        </p:nvGrpSpPr>
        <p:grpSpPr>
          <a:xfrm>
            <a:off x="218445" y="5236391"/>
            <a:ext cx="11517242" cy="1419307"/>
            <a:chOff x="163833" y="3523883"/>
            <a:chExt cx="8637932" cy="10644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8EF20D-67C9-894D-8287-E1A4CAFEDF3A}"/>
                </a:ext>
              </a:extLst>
            </p:cNvPr>
            <p:cNvSpPr txBox="1"/>
            <p:nvPr/>
          </p:nvSpPr>
          <p:spPr>
            <a:xfrm>
              <a:off x="8070137" y="3581119"/>
              <a:ext cx="5460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DPDK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78B4C09-2F97-5544-8A19-8468524D2AF7}"/>
                </a:ext>
              </a:extLst>
            </p:cNvPr>
            <p:cNvSpPr txBox="1"/>
            <p:nvPr/>
          </p:nvSpPr>
          <p:spPr>
            <a:xfrm>
              <a:off x="7947396" y="4303621"/>
              <a:ext cx="8543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XDP/</a:t>
              </a:r>
              <a:r>
                <a:rPr lang="en-US" sz="1867" dirty="0" err="1"/>
                <a:t>eBPF</a:t>
              </a:r>
              <a:endParaRPr lang="en-US" sz="1867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B3E36C0-E924-B142-A460-73D7A3A7408B}"/>
                </a:ext>
              </a:extLst>
            </p:cNvPr>
            <p:cNvSpPr txBox="1"/>
            <p:nvPr/>
          </p:nvSpPr>
          <p:spPr>
            <a:xfrm>
              <a:off x="286574" y="3523883"/>
              <a:ext cx="5460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DPDK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DB5F0BA-F330-4D40-99CC-F540C0E807F3}"/>
                </a:ext>
              </a:extLst>
            </p:cNvPr>
            <p:cNvSpPr txBox="1"/>
            <p:nvPr/>
          </p:nvSpPr>
          <p:spPr>
            <a:xfrm>
              <a:off x="163833" y="4246385"/>
              <a:ext cx="8543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XDP/</a:t>
              </a:r>
              <a:r>
                <a:rPr lang="en-US" sz="1867" dirty="0" err="1"/>
                <a:t>eBPF</a:t>
              </a:r>
              <a:endParaRPr lang="en-US" sz="1867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F45AE6-FEA2-684C-8F5B-116EF5AB4B95}"/>
              </a:ext>
            </a:extLst>
          </p:cNvPr>
          <p:cNvGrpSpPr/>
          <p:nvPr/>
        </p:nvGrpSpPr>
        <p:grpSpPr>
          <a:xfrm>
            <a:off x="2643572" y="1608038"/>
            <a:ext cx="6736929" cy="4420821"/>
            <a:chOff x="1982678" y="802618"/>
            <a:chExt cx="5052697" cy="3315619"/>
          </a:xfrm>
        </p:grpSpPr>
        <p:sp>
          <p:nvSpPr>
            <p:cNvPr id="2" name="Rounded Rectangle 1"/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BGP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/>
                <a:t>…</a:t>
              </a:r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657ADC0-1D88-BF47-8466-63A4C62EC98E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460D37B-F690-164E-A256-D340575F2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C1F6E433-DCF8-E14D-BD5B-5E6DE39404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39C36145-1910-2647-B2DA-C70A56B80E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75230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6ED7861C-A012-3C44-92D7-DF33641D3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4741C0AF-9484-AD48-A398-4A0CD3804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DFCB831F-A5D6-6A41-9E64-F54F9DA1E5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643367-5DE9-8341-B571-34DA615ED86A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336075-B58E-CD42-81C4-390C407A7966}"/>
              </a:ext>
            </a:extLst>
          </p:cNvPr>
          <p:cNvGrpSpPr/>
          <p:nvPr/>
        </p:nvGrpSpPr>
        <p:grpSpPr>
          <a:xfrm>
            <a:off x="2466030" y="4575973"/>
            <a:ext cx="7136212" cy="1375235"/>
            <a:chOff x="1849522" y="3028569"/>
            <a:chExt cx="5352159" cy="1031426"/>
          </a:xfrm>
        </p:grpSpPr>
        <p:sp>
          <p:nvSpPr>
            <p:cNvPr id="123" name="Down Arrow 122">
              <a:extLst>
                <a:ext uri="{FF2B5EF4-FFF2-40B4-BE49-F238E27FC236}">
                  <a16:creationId xmlns:a16="http://schemas.microsoft.com/office/drawing/2014/main" id="{B4279B60-F5D0-F349-87AE-78866AFCD58A}"/>
                </a:ext>
              </a:extLst>
            </p:cNvPr>
            <p:cNvSpPr/>
            <p:nvPr/>
          </p:nvSpPr>
          <p:spPr>
            <a:xfrm rot="2914410" flipH="1">
              <a:off x="2091928" y="3179210"/>
              <a:ext cx="311958" cy="781685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4" name="Down Arrow 123">
              <a:extLst>
                <a:ext uri="{FF2B5EF4-FFF2-40B4-BE49-F238E27FC236}">
                  <a16:creationId xmlns:a16="http://schemas.microsoft.com/office/drawing/2014/main" id="{DDF0C77C-59A1-C34F-BF28-92A5FD56E1B5}"/>
                </a:ext>
              </a:extLst>
            </p:cNvPr>
            <p:cNvSpPr/>
            <p:nvPr/>
          </p:nvSpPr>
          <p:spPr>
            <a:xfrm rot="2914410" flipH="1">
              <a:off x="2297019" y="3146665"/>
              <a:ext cx="343000" cy="1237993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Down Arrow 124">
              <a:extLst>
                <a:ext uri="{FF2B5EF4-FFF2-40B4-BE49-F238E27FC236}">
                  <a16:creationId xmlns:a16="http://schemas.microsoft.com/office/drawing/2014/main" id="{8983CC5C-152C-E841-9058-E1A5A9B44D5B}"/>
                </a:ext>
              </a:extLst>
            </p:cNvPr>
            <p:cNvSpPr/>
            <p:nvPr/>
          </p:nvSpPr>
          <p:spPr>
            <a:xfrm rot="782535" flipH="1">
              <a:off x="3838116" y="3297618"/>
              <a:ext cx="303001" cy="742211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Down Arrow 126">
              <a:extLst>
                <a:ext uri="{FF2B5EF4-FFF2-40B4-BE49-F238E27FC236}">
                  <a16:creationId xmlns:a16="http://schemas.microsoft.com/office/drawing/2014/main" id="{2032301A-FB22-FA4E-8DA1-78BA98BF32A7}"/>
                </a:ext>
              </a:extLst>
            </p:cNvPr>
            <p:cNvSpPr/>
            <p:nvPr/>
          </p:nvSpPr>
          <p:spPr>
            <a:xfrm rot="20817465">
              <a:off x="4941954" y="3317784"/>
              <a:ext cx="303001" cy="742211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9" name="Down Arrow 128">
              <a:extLst>
                <a:ext uri="{FF2B5EF4-FFF2-40B4-BE49-F238E27FC236}">
                  <a16:creationId xmlns:a16="http://schemas.microsoft.com/office/drawing/2014/main" id="{AC453376-B822-5847-91BD-913201B09721}"/>
                </a:ext>
              </a:extLst>
            </p:cNvPr>
            <p:cNvSpPr/>
            <p:nvPr/>
          </p:nvSpPr>
          <p:spPr>
            <a:xfrm rot="18685590">
              <a:off x="6633020" y="3158891"/>
              <a:ext cx="311958" cy="781685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1" name="Down Arrow 130">
              <a:extLst>
                <a:ext uri="{FF2B5EF4-FFF2-40B4-BE49-F238E27FC236}">
                  <a16:creationId xmlns:a16="http://schemas.microsoft.com/office/drawing/2014/main" id="{95B6771D-67D1-8843-8000-34738CEA1E4F}"/>
                </a:ext>
              </a:extLst>
            </p:cNvPr>
            <p:cNvSpPr/>
            <p:nvPr/>
          </p:nvSpPr>
          <p:spPr>
            <a:xfrm rot="18685590">
              <a:off x="6411185" y="3125085"/>
              <a:ext cx="343000" cy="1237993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E879D80-8159-6145-890F-9459757A9EC6}"/>
                </a:ext>
              </a:extLst>
            </p:cNvPr>
            <p:cNvGrpSpPr/>
            <p:nvPr/>
          </p:nvGrpSpPr>
          <p:grpSpPr>
            <a:xfrm>
              <a:off x="2451919" y="3028569"/>
              <a:ext cx="1053281" cy="354712"/>
              <a:chOff x="3712270" y="1092017"/>
              <a:chExt cx="1461347" cy="410817"/>
            </a:xfrm>
          </p:grpSpPr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EBBA21B8-6F79-784B-960B-023671450996}"/>
                  </a:ext>
                </a:extLst>
              </p:cNvPr>
              <p:cNvSpPr/>
              <p:nvPr/>
            </p:nvSpPr>
            <p:spPr>
              <a:xfrm>
                <a:off x="3712270" y="1092017"/>
                <a:ext cx="1461347" cy="410817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333" dirty="0"/>
                  <a:t>    </a:t>
                </a:r>
              </a:p>
            </p:txBody>
          </p:sp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5C5748DC-D167-7B46-8040-4DB45ABF8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8EA3A3E-FCC6-7441-A33E-AFCA54950356}"/>
                  </a:ext>
                </a:extLst>
              </p:cNvPr>
              <p:cNvSpPr txBox="1"/>
              <p:nvPr/>
            </p:nvSpPr>
            <p:spPr>
              <a:xfrm>
                <a:off x="4116210" y="1114440"/>
                <a:ext cx="1022837" cy="329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dirty="0">
                    <a:solidFill>
                      <a:schemeClr val="bg2"/>
                    </a:solidFill>
                  </a:rPr>
                  <a:t>Compile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E17AC1B-DEFD-544C-83DB-D85050E2AD90}"/>
                </a:ext>
              </a:extLst>
            </p:cNvPr>
            <p:cNvGrpSpPr/>
            <p:nvPr/>
          </p:nvGrpSpPr>
          <p:grpSpPr>
            <a:xfrm>
              <a:off x="4004747" y="3028569"/>
              <a:ext cx="1053281" cy="354712"/>
              <a:chOff x="3712270" y="1092017"/>
              <a:chExt cx="1461347" cy="41081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81B3D013-7CEE-AE46-B023-965538A3F3BA}"/>
                  </a:ext>
                </a:extLst>
              </p:cNvPr>
              <p:cNvSpPr/>
              <p:nvPr/>
            </p:nvSpPr>
            <p:spPr>
              <a:xfrm>
                <a:off x="3712270" y="1092017"/>
                <a:ext cx="1461347" cy="410817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333" dirty="0"/>
                  <a:t>    </a:t>
                </a: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279EADC4-CFB3-0F49-BF2C-3BD3B6002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9C4C9C7-A5BE-D74B-8CA8-B73FFF5D50BB}"/>
                  </a:ext>
                </a:extLst>
              </p:cNvPr>
              <p:cNvSpPr txBox="1"/>
              <p:nvPr/>
            </p:nvSpPr>
            <p:spPr>
              <a:xfrm>
                <a:off x="4116210" y="1114440"/>
                <a:ext cx="1022837" cy="329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dirty="0">
                    <a:solidFill>
                      <a:schemeClr val="bg2"/>
                    </a:solidFill>
                  </a:rPr>
                  <a:t>Compile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7069447-9C7B-F54D-853B-3263FB950413}"/>
                </a:ext>
              </a:extLst>
            </p:cNvPr>
            <p:cNvGrpSpPr/>
            <p:nvPr/>
          </p:nvGrpSpPr>
          <p:grpSpPr>
            <a:xfrm>
              <a:off x="5699815" y="3028569"/>
              <a:ext cx="1053281" cy="354712"/>
              <a:chOff x="3712270" y="1092017"/>
              <a:chExt cx="1461347" cy="41081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630801F1-AEFD-CD48-987A-916EB4231F4C}"/>
                  </a:ext>
                </a:extLst>
              </p:cNvPr>
              <p:cNvSpPr/>
              <p:nvPr/>
            </p:nvSpPr>
            <p:spPr>
              <a:xfrm>
                <a:off x="3712270" y="1092017"/>
                <a:ext cx="1461347" cy="410817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333" dirty="0"/>
                  <a:t>    </a:t>
                </a:r>
              </a:p>
            </p:txBody>
          </p:sp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D4794567-65C2-C341-920E-1E5536FE4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0E262C4-7C5D-3241-B17D-9E7D8AB465D7}"/>
                  </a:ext>
                </a:extLst>
              </p:cNvPr>
              <p:cNvSpPr txBox="1"/>
              <p:nvPr/>
            </p:nvSpPr>
            <p:spPr>
              <a:xfrm>
                <a:off x="4116210" y="1114440"/>
                <a:ext cx="1022837" cy="329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dirty="0">
                    <a:solidFill>
                      <a:schemeClr val="bg2"/>
                    </a:solidFill>
                  </a:rPr>
                  <a:t>Compile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067A06-50E9-AB42-A0F7-C8E41E7974C8}"/>
              </a:ext>
            </a:extLst>
          </p:cNvPr>
          <p:cNvGrpSpPr/>
          <p:nvPr/>
        </p:nvGrpSpPr>
        <p:grpSpPr>
          <a:xfrm>
            <a:off x="4512363" y="4029247"/>
            <a:ext cx="3276060" cy="549115"/>
            <a:chOff x="3384272" y="2618525"/>
            <a:chExt cx="2457045" cy="411836"/>
          </a:xfrm>
        </p:grpSpPr>
        <p:sp>
          <p:nvSpPr>
            <p:cNvPr id="121" name="Down Arrow 120">
              <a:extLst>
                <a:ext uri="{FF2B5EF4-FFF2-40B4-BE49-F238E27FC236}">
                  <a16:creationId xmlns:a16="http://schemas.microsoft.com/office/drawing/2014/main" id="{E1BBD954-6B2C-8147-8F88-49AE240AE063}"/>
                </a:ext>
              </a:extLst>
            </p:cNvPr>
            <p:cNvSpPr/>
            <p:nvPr/>
          </p:nvSpPr>
          <p:spPr>
            <a:xfrm rot="2914410" flipH="1">
              <a:off x="3574083" y="2455313"/>
              <a:ext cx="319706" cy="699327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Down Arrow 121">
              <a:extLst>
                <a:ext uri="{FF2B5EF4-FFF2-40B4-BE49-F238E27FC236}">
                  <a16:creationId xmlns:a16="http://schemas.microsoft.com/office/drawing/2014/main" id="{7E2D0179-C4BE-7341-B765-4D7EC799A442}"/>
                </a:ext>
              </a:extLst>
            </p:cNvPr>
            <p:cNvSpPr/>
            <p:nvPr/>
          </p:nvSpPr>
          <p:spPr>
            <a:xfrm rot="18685590">
              <a:off x="5331801" y="2455125"/>
              <a:ext cx="319706" cy="699327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2" name="Down Arrow 131">
              <a:extLst>
                <a:ext uri="{FF2B5EF4-FFF2-40B4-BE49-F238E27FC236}">
                  <a16:creationId xmlns:a16="http://schemas.microsoft.com/office/drawing/2014/main" id="{9C2DA51D-2683-A840-990B-93C9431249E4}"/>
                </a:ext>
              </a:extLst>
            </p:cNvPr>
            <p:cNvSpPr/>
            <p:nvPr/>
          </p:nvSpPr>
          <p:spPr>
            <a:xfrm>
              <a:off x="4406148" y="2618525"/>
              <a:ext cx="267314" cy="411836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EC7153-E26E-7D4D-A998-BE465D8EEC6C}"/>
              </a:ext>
            </a:extLst>
          </p:cNvPr>
          <p:cNvGrpSpPr/>
          <p:nvPr/>
        </p:nvGrpSpPr>
        <p:grpSpPr>
          <a:xfrm>
            <a:off x="4977967" y="2545715"/>
            <a:ext cx="2109843" cy="1688175"/>
            <a:chOff x="3733475" y="1505876"/>
            <a:chExt cx="1582382" cy="1266131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8D2E93A9-11F9-CC42-ACCD-96D09B8DDC0F}"/>
                </a:ext>
              </a:extLst>
            </p:cNvPr>
            <p:cNvSpPr/>
            <p:nvPr/>
          </p:nvSpPr>
          <p:spPr>
            <a:xfrm flipH="1">
              <a:off x="4407617" y="1505876"/>
              <a:ext cx="234405" cy="736203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78B7ED5-5217-AC4A-9532-F686D2D14E20}"/>
                </a:ext>
              </a:extLst>
            </p:cNvPr>
            <p:cNvGrpSpPr/>
            <p:nvPr/>
          </p:nvGrpSpPr>
          <p:grpSpPr>
            <a:xfrm>
              <a:off x="3733475" y="2232979"/>
              <a:ext cx="1582382" cy="539028"/>
              <a:chOff x="3591235" y="1065958"/>
              <a:chExt cx="1582382" cy="539028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9A69CADD-3B16-DC49-BD97-864C4430F3A4}"/>
                  </a:ext>
                </a:extLst>
              </p:cNvPr>
              <p:cNvSpPr/>
              <p:nvPr/>
            </p:nvSpPr>
            <p:spPr>
              <a:xfrm>
                <a:off x="3712270" y="1092017"/>
                <a:ext cx="1461347" cy="410817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67" dirty="0"/>
                  <a:t>    </a:t>
                </a: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AB034A11-ED21-1F4E-A27F-EA581B73E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91235" y="1065958"/>
                <a:ext cx="612187" cy="5390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A1722C2-9A92-2D48-8C3C-C68BBAE7721E}"/>
                  </a:ext>
                </a:extLst>
              </p:cNvPr>
              <p:cNvSpPr txBox="1"/>
              <p:nvPr/>
            </p:nvSpPr>
            <p:spPr>
              <a:xfrm>
                <a:off x="4116210" y="1114440"/>
                <a:ext cx="94626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Partition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8F478D-6419-B045-86DB-1CF5011E6FA4}"/>
              </a:ext>
            </a:extLst>
          </p:cNvPr>
          <p:cNvGrpSpPr/>
          <p:nvPr/>
        </p:nvGrpSpPr>
        <p:grpSpPr>
          <a:xfrm>
            <a:off x="4990701" y="1745442"/>
            <a:ext cx="2097108" cy="924205"/>
            <a:chOff x="3743026" y="905671"/>
            <a:chExt cx="1572831" cy="6931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DE6FC5-68E1-FA47-98A6-BA18CDD539F4}"/>
                </a:ext>
              </a:extLst>
            </p:cNvPr>
            <p:cNvGrpSpPr/>
            <p:nvPr/>
          </p:nvGrpSpPr>
          <p:grpSpPr>
            <a:xfrm>
              <a:off x="3743026" y="1092017"/>
              <a:ext cx="1572831" cy="506808"/>
              <a:chOff x="3600786" y="1092017"/>
              <a:chExt cx="1572831" cy="50680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F0269CA8-1C4C-2D44-A4AE-F5A9B3EE1BC3}"/>
                  </a:ext>
                </a:extLst>
              </p:cNvPr>
              <p:cNvSpPr/>
              <p:nvPr/>
            </p:nvSpPr>
            <p:spPr>
              <a:xfrm>
                <a:off x="3712270" y="1092017"/>
                <a:ext cx="1461347" cy="410817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67" dirty="0"/>
                  <a:t>    </a:t>
                </a:r>
              </a:p>
            </p:txBody>
          </p:sp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224A98E-14E7-EF46-BFDC-8A0155B47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0786" y="1092539"/>
                <a:ext cx="575002" cy="5062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184D13B-4503-054C-B8E5-8732B33986C4}"/>
                  </a:ext>
                </a:extLst>
              </p:cNvPr>
              <p:cNvSpPr txBox="1"/>
              <p:nvPr/>
            </p:nvSpPr>
            <p:spPr>
              <a:xfrm>
                <a:off x="4116210" y="1114440"/>
                <a:ext cx="909143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Compile</a:t>
                </a:r>
              </a:p>
            </p:txBody>
          </p:sp>
        </p:grpSp>
        <p:sp>
          <p:nvSpPr>
            <p:cNvPr id="133" name="Down Arrow 132">
              <a:extLst>
                <a:ext uri="{FF2B5EF4-FFF2-40B4-BE49-F238E27FC236}">
                  <a16:creationId xmlns:a16="http://schemas.microsoft.com/office/drawing/2014/main" id="{CCB6E8DB-CAD6-8F43-842C-69FBAC2CB5D3}"/>
                </a:ext>
              </a:extLst>
            </p:cNvPr>
            <p:cNvSpPr/>
            <p:nvPr/>
          </p:nvSpPr>
          <p:spPr>
            <a:xfrm flipH="1">
              <a:off x="4396262" y="905671"/>
              <a:ext cx="225439" cy="195792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1" name="Folded Corner 100">
            <a:extLst>
              <a:ext uri="{FF2B5EF4-FFF2-40B4-BE49-F238E27FC236}">
                <a16:creationId xmlns:a16="http://schemas.microsoft.com/office/drawing/2014/main" id="{C232D4BB-673C-324A-9BD5-78733D4B5169}"/>
              </a:ext>
            </a:extLst>
          </p:cNvPr>
          <p:cNvSpPr/>
          <p:nvPr/>
        </p:nvSpPr>
        <p:spPr>
          <a:xfrm>
            <a:off x="4045894" y="1033101"/>
            <a:ext cx="4151671" cy="725168"/>
          </a:xfrm>
          <a:prstGeom prst="foldedCorner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rgbClr val="8C41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2">
                    <a:lumMod val="10000"/>
                  </a:schemeClr>
                </a:solidFill>
              </a:rPr>
              <a:t>Specified Behavior</a:t>
            </a: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5FFC4E8F-0254-8A40-953C-1B4E100C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38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Programmability: Top-to-Bottom and End-to-End</a:t>
            </a:r>
          </a:p>
        </p:txBody>
      </p:sp>
    </p:spTree>
    <p:extLst>
      <p:ext uri="{BB962C8B-B14F-4D97-AF65-F5344CB8AC3E}">
        <p14:creationId xmlns:p14="http://schemas.microsoft.com/office/powerpoint/2010/main" val="20590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EBBF-DE75-FA44-B7BF-4D3B15B0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Programmability Enables Closed-Loop Control</a:t>
            </a:r>
          </a:p>
        </p:txBody>
      </p:sp>
      <p:sp>
        <p:nvSpPr>
          <p:cNvPr id="4" name="Circular Arrow 3">
            <a:extLst>
              <a:ext uri="{FF2B5EF4-FFF2-40B4-BE49-F238E27FC236}">
                <a16:creationId xmlns:a16="http://schemas.microsoft.com/office/drawing/2014/main" id="{FFCFCCB8-BF07-8148-8F03-039EAE5A8149}"/>
              </a:ext>
            </a:extLst>
          </p:cNvPr>
          <p:cNvSpPr/>
          <p:nvPr/>
        </p:nvSpPr>
        <p:spPr>
          <a:xfrm>
            <a:off x="3946101" y="1971688"/>
            <a:ext cx="4120896" cy="4169664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DD744BD6-736C-0C48-95A9-E4A515F212F0}"/>
              </a:ext>
            </a:extLst>
          </p:cNvPr>
          <p:cNvSpPr/>
          <p:nvPr/>
        </p:nvSpPr>
        <p:spPr>
          <a:xfrm flipH="1" flipV="1">
            <a:off x="4035552" y="2196689"/>
            <a:ext cx="4120896" cy="401116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41652-0734-1145-8953-0A265E46DA92}"/>
              </a:ext>
            </a:extLst>
          </p:cNvPr>
          <p:cNvSpPr txBox="1"/>
          <p:nvPr/>
        </p:nvSpPr>
        <p:spPr>
          <a:xfrm>
            <a:off x="2181794" y="3626500"/>
            <a:ext cx="1683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Measure</a:t>
            </a:r>
            <a:br>
              <a:rPr lang="en-US" sz="3200" dirty="0"/>
            </a:br>
            <a:r>
              <a:rPr lang="en-US" sz="3200" dirty="0"/>
              <a:t>(dials)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DB16E-2023-7F44-80C5-2EF83B5F7FF9}"/>
              </a:ext>
            </a:extLst>
          </p:cNvPr>
          <p:cNvSpPr txBox="1"/>
          <p:nvPr/>
        </p:nvSpPr>
        <p:spPr>
          <a:xfrm>
            <a:off x="8250470" y="3626499"/>
            <a:ext cx="1428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Adapt</a:t>
            </a:r>
            <a:br>
              <a:rPr lang="en-US" sz="3200" dirty="0"/>
            </a:br>
            <a:r>
              <a:rPr lang="en-US" sz="3200" dirty="0"/>
              <a:t>(knobs)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44C8C-A0A0-A545-99DD-983BF7A5E4A2}"/>
              </a:ext>
            </a:extLst>
          </p:cNvPr>
          <p:cNvSpPr txBox="1"/>
          <p:nvPr/>
        </p:nvSpPr>
        <p:spPr>
          <a:xfrm>
            <a:off x="5251600" y="1566135"/>
            <a:ext cx="1509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Analyze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CB8F2-C4BC-F04F-AC16-E051B56C1F30}"/>
              </a:ext>
            </a:extLst>
          </p:cNvPr>
          <p:cNvSpPr txBox="1"/>
          <p:nvPr/>
        </p:nvSpPr>
        <p:spPr>
          <a:xfrm>
            <a:off x="1323123" y="4881943"/>
            <a:ext cx="315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Traffic, performance, attacks, failures,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7C144-EBA0-274B-8EF7-1FA44E035605}"/>
              </a:ext>
            </a:extLst>
          </p:cNvPr>
          <p:cNvSpPr txBox="1"/>
          <p:nvPr/>
        </p:nvSpPr>
        <p:spPr>
          <a:xfrm>
            <a:off x="7931684" y="4881943"/>
            <a:ext cx="315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Drop, mark, rate-limit, reroute, etc.</a:t>
            </a:r>
          </a:p>
        </p:txBody>
      </p:sp>
    </p:spTree>
    <p:extLst>
      <p:ext uri="{BB962C8B-B14F-4D97-AF65-F5344CB8AC3E}">
        <p14:creationId xmlns:p14="http://schemas.microsoft.com/office/powerpoint/2010/main" val="360673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2">
            <a:extLst>
              <a:ext uri="{FF2B5EF4-FFF2-40B4-BE49-F238E27FC236}">
                <a16:creationId xmlns:a16="http://schemas.microsoft.com/office/drawing/2014/main" id="{384D6631-98BC-0840-9D60-EF03DD4500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5587" y="4845689"/>
            <a:ext cx="938259" cy="12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8BEEFDD7-844E-8049-A9BA-A7EA3136F80E}"/>
              </a:ext>
            </a:extLst>
          </p:cNvPr>
          <p:cNvSpPr/>
          <p:nvPr/>
        </p:nvSpPr>
        <p:spPr>
          <a:xfrm>
            <a:off x="2029065" y="5503671"/>
            <a:ext cx="636999" cy="390419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600" dirty="0">
                <a:solidFill>
                  <a:prstClr val="white"/>
                </a:solidFill>
                <a:latin typeface="Intel Clear"/>
              </a:rPr>
              <a:t>NIC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9BE6B1C-4A25-7F42-8744-74E5545FC982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666063" y="5694376"/>
            <a:ext cx="6950804" cy="45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5F7D0-2122-1947-81DA-37F61682CA7B}"/>
              </a:ext>
            </a:extLst>
          </p:cNvPr>
          <p:cNvGrpSpPr/>
          <p:nvPr/>
        </p:nvGrpSpPr>
        <p:grpSpPr>
          <a:xfrm>
            <a:off x="4469059" y="5366180"/>
            <a:ext cx="3122740" cy="730155"/>
            <a:chOff x="3114246" y="4000352"/>
            <a:chExt cx="2342055" cy="547616"/>
          </a:xfrm>
        </p:grpSpPr>
        <p:pic>
          <p:nvPicPr>
            <p:cNvPr id="110" name="Picture 42">
              <a:extLst>
                <a:ext uri="{FF2B5EF4-FFF2-40B4-BE49-F238E27FC236}">
                  <a16:creationId xmlns:a16="http://schemas.microsoft.com/office/drawing/2014/main" id="{B2140209-D5EE-9844-AD11-21C48DC8A1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42">
              <a:extLst>
                <a:ext uri="{FF2B5EF4-FFF2-40B4-BE49-F238E27FC236}">
                  <a16:creationId xmlns:a16="http://schemas.microsoft.com/office/drawing/2014/main" id="{3A4F11AB-69DB-984E-9292-84BDF1433F8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" name="Picture 22">
            <a:extLst>
              <a:ext uri="{FF2B5EF4-FFF2-40B4-BE49-F238E27FC236}">
                <a16:creationId xmlns:a16="http://schemas.microsoft.com/office/drawing/2014/main" id="{4360603B-277D-134E-87A6-14B30F3991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41" y="4862054"/>
            <a:ext cx="938259" cy="12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FE99C87C-AF71-5641-BF9C-656F07F157E4}"/>
              </a:ext>
            </a:extLst>
          </p:cNvPr>
          <p:cNvSpPr/>
          <p:nvPr/>
        </p:nvSpPr>
        <p:spPr>
          <a:xfrm>
            <a:off x="9373449" y="5476771"/>
            <a:ext cx="636999" cy="390419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600" dirty="0">
                <a:solidFill>
                  <a:prstClr val="white"/>
                </a:solidFill>
                <a:latin typeface="Intel Clear"/>
              </a:rPr>
              <a:t>NIC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1CD8C2F-4E6E-3245-8BF0-18ED49BEBF73}"/>
              </a:ext>
            </a:extLst>
          </p:cNvPr>
          <p:cNvGrpSpPr/>
          <p:nvPr/>
        </p:nvGrpSpPr>
        <p:grpSpPr>
          <a:xfrm>
            <a:off x="254817" y="5036481"/>
            <a:ext cx="1241019" cy="714104"/>
            <a:chOff x="191113" y="3777361"/>
            <a:chExt cx="930764" cy="535578"/>
          </a:xfrm>
        </p:grpSpPr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5B539CA7-35E2-F841-91FB-42B1A820D938}"/>
                </a:ext>
              </a:extLst>
            </p:cNvPr>
            <p:cNvSpPr/>
            <p:nvPr/>
          </p:nvSpPr>
          <p:spPr>
            <a:xfrm>
              <a:off x="216852" y="4078829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Kernel stack</a:t>
              </a:r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6D7B9EC8-F50F-8241-BFF6-B27B9254FCC0}"/>
                </a:ext>
              </a:extLst>
            </p:cNvPr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User space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3FB8297-9FEB-964B-8B3A-AF04D69BBE6E}"/>
                </a:ext>
              </a:extLst>
            </p:cNvPr>
            <p:cNvCxnSpPr>
              <a:cxnSpLocks/>
            </p:cNvCxnSpPr>
            <p:nvPr/>
          </p:nvCxnSpPr>
          <p:spPr>
            <a:xfrm>
              <a:off x="191113" y="4014234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D7B1CEF-BE66-C348-ACF3-7BF1C549E36B}"/>
              </a:ext>
            </a:extLst>
          </p:cNvPr>
          <p:cNvGrpSpPr/>
          <p:nvPr/>
        </p:nvGrpSpPr>
        <p:grpSpPr>
          <a:xfrm>
            <a:off x="10551387" y="5093631"/>
            <a:ext cx="1241019" cy="714104"/>
            <a:chOff x="7913540" y="3820223"/>
            <a:chExt cx="930764" cy="535578"/>
          </a:xfrm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42EC707A-D986-7F4E-A1CF-BAC5B638AC2C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Kernel stack</a:t>
              </a:r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2EA80825-4373-F841-B1FC-78447F1D83D6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Intel Clear"/>
                </a:rPr>
                <a:t>User space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C64BC0-AB8F-A441-9D59-1F85CF039F29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212639-534D-E245-85B0-8DDEAC63A7C8}"/>
              </a:ext>
            </a:extLst>
          </p:cNvPr>
          <p:cNvGrpSpPr/>
          <p:nvPr/>
        </p:nvGrpSpPr>
        <p:grpSpPr>
          <a:xfrm>
            <a:off x="1946508" y="4759224"/>
            <a:ext cx="782445" cy="771053"/>
            <a:chOff x="1273660" y="2194809"/>
            <a:chExt cx="586834" cy="578290"/>
          </a:xfrm>
        </p:grpSpPr>
        <p:pic>
          <p:nvPicPr>
            <p:cNvPr id="143" name="Picture 42">
              <a:extLst>
                <a:ext uri="{FF2B5EF4-FFF2-40B4-BE49-F238E27FC236}">
                  <a16:creationId xmlns:a16="http://schemas.microsoft.com/office/drawing/2014/main" id="{B5124FD3-327F-5148-A207-707E63224D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5BF444-4A03-6D49-91E8-5E5D2552E15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5867" b="1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vSwitch</a:t>
              </a:r>
              <a:endParaRPr lang="en-US" sz="5867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03E9C0-4302-D047-9D11-8E08552D8E04}"/>
              </a:ext>
            </a:extLst>
          </p:cNvPr>
          <p:cNvGrpSpPr/>
          <p:nvPr/>
        </p:nvGrpSpPr>
        <p:grpSpPr>
          <a:xfrm>
            <a:off x="9307303" y="4724535"/>
            <a:ext cx="782445" cy="771053"/>
            <a:chOff x="1273660" y="2194809"/>
            <a:chExt cx="586834" cy="578290"/>
          </a:xfrm>
        </p:grpSpPr>
        <p:pic>
          <p:nvPicPr>
            <p:cNvPr id="145" name="Picture 42">
              <a:extLst>
                <a:ext uri="{FF2B5EF4-FFF2-40B4-BE49-F238E27FC236}">
                  <a16:creationId xmlns:a16="http://schemas.microsoft.com/office/drawing/2014/main" id="{8D3F3169-53B5-4147-AFB4-35D3CC0498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84152AF-585A-9E41-BCD6-40DAB8F57515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5867" b="1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vSwitch</a:t>
              </a:r>
              <a:endParaRPr lang="en-US" sz="5867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8A0B74-AAB9-4948-B3F1-3ACDD0F6A9B2}"/>
              </a:ext>
            </a:extLst>
          </p:cNvPr>
          <p:cNvGrpSpPr/>
          <p:nvPr/>
        </p:nvGrpSpPr>
        <p:grpSpPr>
          <a:xfrm>
            <a:off x="2147495" y="4708528"/>
            <a:ext cx="7720695" cy="1643781"/>
            <a:chOff x="1610621" y="3531396"/>
            <a:chExt cx="5790521" cy="1232836"/>
          </a:xfrm>
        </p:grpSpPr>
        <p:pic>
          <p:nvPicPr>
            <p:cNvPr id="147" name="Picture 146" descr="A close up of a logo&#10;&#10;Description automatically generated">
              <a:extLst>
                <a:ext uri="{FF2B5EF4-FFF2-40B4-BE49-F238E27FC236}">
                  <a16:creationId xmlns:a16="http://schemas.microsoft.com/office/drawing/2014/main" id="{36CA6B27-3AF1-0246-A282-164233E04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48" name="Picture 147" descr="A close up of a logo&#10;&#10;Description automatically generated">
              <a:extLst>
                <a:ext uri="{FF2B5EF4-FFF2-40B4-BE49-F238E27FC236}">
                  <a16:creationId xmlns:a16="http://schemas.microsoft.com/office/drawing/2014/main" id="{F1B7AD95-72B8-3943-851F-0ECE3FCC1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49" name="Picture 148" descr="A close up of a logo&#10;&#10;Description automatically generated">
              <a:extLst>
                <a:ext uri="{FF2B5EF4-FFF2-40B4-BE49-F238E27FC236}">
                  <a16:creationId xmlns:a16="http://schemas.microsoft.com/office/drawing/2014/main" id="{90F1216E-532E-BD43-B43D-8D763D9EC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7E8C75A0-448D-0E40-A59A-FAB1B3966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1" name="Picture 150" descr="A close up of a logo&#10;&#10;Description automatically generated">
              <a:extLst>
                <a:ext uri="{FF2B5EF4-FFF2-40B4-BE49-F238E27FC236}">
                  <a16:creationId xmlns:a16="http://schemas.microsoft.com/office/drawing/2014/main" id="{B8B032D6-4E46-C34E-8BDC-1DAF2F86C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152" name="Picture 151" descr="A close up of a logo&#10;&#10;Description automatically generated">
              <a:extLst>
                <a:ext uri="{FF2B5EF4-FFF2-40B4-BE49-F238E27FC236}">
                  <a16:creationId xmlns:a16="http://schemas.microsoft.com/office/drawing/2014/main" id="{F2A5B756-E97E-1C4D-8CE2-73A9CDB12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67AEAF-FB84-9849-BA16-BAE4A9ED0873}"/>
              </a:ext>
            </a:extLst>
          </p:cNvPr>
          <p:cNvGrpSpPr/>
          <p:nvPr/>
        </p:nvGrpSpPr>
        <p:grpSpPr>
          <a:xfrm>
            <a:off x="218445" y="4698511"/>
            <a:ext cx="11517242" cy="1419307"/>
            <a:chOff x="163833" y="3523883"/>
            <a:chExt cx="8637932" cy="10644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8EF20D-67C9-894D-8287-E1A4CAFEDF3A}"/>
                </a:ext>
              </a:extLst>
            </p:cNvPr>
            <p:cNvSpPr txBox="1"/>
            <p:nvPr/>
          </p:nvSpPr>
          <p:spPr>
            <a:xfrm>
              <a:off x="8070137" y="3581119"/>
              <a:ext cx="5460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DPDK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78B4C09-2F97-5544-8A19-8468524D2AF7}"/>
                </a:ext>
              </a:extLst>
            </p:cNvPr>
            <p:cNvSpPr txBox="1"/>
            <p:nvPr/>
          </p:nvSpPr>
          <p:spPr>
            <a:xfrm>
              <a:off x="7947396" y="4303621"/>
              <a:ext cx="8543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XDP/</a:t>
              </a:r>
              <a:r>
                <a:rPr lang="en-US" sz="1867" dirty="0" err="1"/>
                <a:t>eBPF</a:t>
              </a:r>
              <a:endParaRPr lang="en-US" sz="1867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B3E36C0-E924-B142-A460-73D7A3A7408B}"/>
                </a:ext>
              </a:extLst>
            </p:cNvPr>
            <p:cNvSpPr txBox="1"/>
            <p:nvPr/>
          </p:nvSpPr>
          <p:spPr>
            <a:xfrm>
              <a:off x="286574" y="3523883"/>
              <a:ext cx="5460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DPDK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DB5F0BA-F330-4D40-99CC-F540C0E807F3}"/>
                </a:ext>
              </a:extLst>
            </p:cNvPr>
            <p:cNvSpPr txBox="1"/>
            <p:nvPr/>
          </p:nvSpPr>
          <p:spPr>
            <a:xfrm>
              <a:off x="163833" y="4246385"/>
              <a:ext cx="8543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XDP/</a:t>
              </a:r>
              <a:r>
                <a:rPr lang="en-US" sz="1867" dirty="0" err="1"/>
                <a:t>eBPF</a:t>
              </a:r>
              <a:endParaRPr lang="en-US" sz="1867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F45AE6-FEA2-684C-8F5B-116EF5AB4B95}"/>
              </a:ext>
            </a:extLst>
          </p:cNvPr>
          <p:cNvGrpSpPr/>
          <p:nvPr/>
        </p:nvGrpSpPr>
        <p:grpSpPr>
          <a:xfrm>
            <a:off x="2643572" y="1070158"/>
            <a:ext cx="6736929" cy="4420825"/>
            <a:chOff x="1982678" y="802618"/>
            <a:chExt cx="5052697" cy="3315619"/>
          </a:xfrm>
        </p:grpSpPr>
        <p:sp>
          <p:nvSpPr>
            <p:cNvPr id="2" name="Rounded Rectangle 1"/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BGP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/>
                <a:t>…</a:t>
              </a:r>
              <a:endParaRPr lang="en-US" sz="2400" dirty="0"/>
            </a:p>
          </p:txBody>
        </p:sp>
        <p:sp>
          <p:nvSpPr>
            <p:cNvPr id="73" name="Rounded Rectangle 72"/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67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657ADC0-1D88-BF47-8466-63A4C62EC98E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460D37B-F690-164E-A256-D340575F2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C1F6E433-DCF8-E14D-BD5B-5E6DE39404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39C36145-1910-2647-B2DA-C70A56B80E77}"/>
                  </a:ext>
                </a:extLst>
              </p:cNvPr>
              <p:cNvCxnSpPr>
                <a:cxnSpLocks/>
                <a:endCxn id="110" idx="0"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6ED7861C-A012-3C44-92D7-DF33641D3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4741C0AF-9484-AD48-A398-4A0CD3804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DFCB831F-A5D6-6A41-9E64-F54F9DA1E5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643367-5DE9-8341-B571-34DA615ED86A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39354B1-0618-7A4A-8858-E77CDADC505D}"/>
              </a:ext>
            </a:extLst>
          </p:cNvPr>
          <p:cNvSpPr txBox="1"/>
          <p:nvPr/>
        </p:nvSpPr>
        <p:spPr>
          <a:xfrm>
            <a:off x="201356" y="1069019"/>
            <a:ext cx="4530215" cy="156966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Networks, for the first time, will be</a:t>
            </a:r>
          </a:p>
          <a:p>
            <a:pPr marL="372524" lvl="1" indent="-220128">
              <a:buFont typeface="Arial" panose="020B0604020202020204" pitchFamily="34" charset="0"/>
              <a:buChar char="•"/>
              <a:tabLst>
                <a:tab pos="220128" algn="l"/>
              </a:tabLst>
            </a:pPr>
            <a:r>
              <a:rPr lang="en-US" sz="2400" dirty="0"/>
              <a:t>Programmable end-to-end</a:t>
            </a:r>
          </a:p>
          <a:p>
            <a:pPr marL="372524" lvl="1" indent="-220128">
              <a:buFont typeface="Arial" panose="020B0604020202020204" pitchFamily="34" charset="0"/>
              <a:buChar char="•"/>
              <a:tabLst>
                <a:tab pos="220128" algn="l"/>
              </a:tabLst>
            </a:pPr>
            <a:r>
              <a:rPr lang="en-US" sz="2400" dirty="0"/>
              <a:t>Specified top-to-bottom</a:t>
            </a:r>
          </a:p>
          <a:p>
            <a:pPr marL="372524" lvl="1" indent="-220128">
              <a:buFont typeface="Arial" panose="020B0604020202020204" pitchFamily="34" charset="0"/>
              <a:buChar char="•"/>
              <a:tabLst>
                <a:tab pos="220128" algn="l"/>
              </a:tabLst>
            </a:pPr>
            <a:r>
              <a:rPr lang="en-US" sz="2400" dirty="0"/>
              <a:t>Defined entirely by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943F8-85FC-7F48-A2C3-EFA4EFFCA3D3}"/>
              </a:ext>
            </a:extLst>
          </p:cNvPr>
          <p:cNvSpPr txBox="1"/>
          <p:nvPr/>
        </p:nvSpPr>
        <p:spPr>
          <a:xfrm>
            <a:off x="1224033" y="3241578"/>
            <a:ext cx="10538432" cy="52322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Because of open-source, we (the research community) get to take part.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8495EE-4B18-8845-B9B2-2B72D23DEFDC}"/>
              </a:ext>
            </a:extLst>
          </p:cNvPr>
          <p:cNvSpPr txBox="1"/>
          <p:nvPr/>
        </p:nvSpPr>
        <p:spPr>
          <a:xfrm>
            <a:off x="7225509" y="1021071"/>
            <a:ext cx="485600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This creates new possibilities</a:t>
            </a:r>
          </a:p>
          <a:p>
            <a:pPr marL="180975" lvl="1" indent="-169863">
              <a:buFont typeface="Arial" panose="020B0604020202020204" pitchFamily="34" charset="0"/>
              <a:buChar char="•"/>
            </a:pPr>
            <a:r>
              <a:rPr lang="en-US" dirty="0"/>
              <a:t>To verify networks are “correct by construction”</a:t>
            </a:r>
          </a:p>
          <a:p>
            <a:pPr marL="180975" lvl="1" indent="-169863">
              <a:buFont typeface="Arial" panose="020B0604020202020204" pitchFamily="34" charset="0"/>
              <a:buChar char="•"/>
            </a:pPr>
            <a:r>
              <a:rPr lang="en-US" dirty="0"/>
              <a:t>To measure and validate, in real time, against the network specification</a:t>
            </a:r>
          </a:p>
          <a:p>
            <a:pPr marL="180975" lvl="1" indent="-169863">
              <a:buFont typeface="Arial" panose="020B0604020202020204" pitchFamily="34" charset="0"/>
              <a:buChar char="•"/>
            </a:pPr>
            <a:r>
              <a:rPr lang="en-US" dirty="0"/>
              <a:t>To correct bugs through closed-loop control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8F24BE-98F2-6947-BD4F-E7778B5AF78E}"/>
              </a:ext>
            </a:extLst>
          </p:cNvPr>
          <p:cNvGrpSpPr/>
          <p:nvPr/>
        </p:nvGrpSpPr>
        <p:grpSpPr>
          <a:xfrm>
            <a:off x="1127655" y="3971085"/>
            <a:ext cx="927914" cy="2721557"/>
            <a:chOff x="552408" y="1331261"/>
            <a:chExt cx="482485" cy="159445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08856C-4C23-0B4A-AB04-70DBE4622E16}"/>
                </a:ext>
              </a:extLst>
            </p:cNvPr>
            <p:cNvSpPr txBox="1"/>
            <p:nvPr/>
          </p:nvSpPr>
          <p:spPr>
            <a:xfrm>
              <a:off x="552408" y="2631281"/>
              <a:ext cx="470266" cy="294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333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7" name="Picture 56" descr="A close up of a logo&#10;&#10;Description automatically generated">
              <a:extLst>
                <a:ext uri="{FF2B5EF4-FFF2-40B4-BE49-F238E27FC236}">
                  <a16:creationId xmlns:a16="http://schemas.microsoft.com/office/drawing/2014/main" id="{6F025E46-B9E6-9340-B902-F5E77D74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85723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9D1F6A-9D74-A04D-8E62-08CE9D04BC97}"/>
              </a:ext>
            </a:extLst>
          </p:cNvPr>
          <p:cNvSpPr txBox="1"/>
          <p:nvPr/>
        </p:nvSpPr>
        <p:spPr>
          <a:xfrm>
            <a:off x="2128430" y="3884218"/>
            <a:ext cx="8026069" cy="666786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733" dirty="0"/>
              <a:t>5G is being redefined by software, too!</a:t>
            </a:r>
          </a:p>
        </p:txBody>
      </p:sp>
      <p:sp>
        <p:nvSpPr>
          <p:cNvPr id="68" name="Title 2">
            <a:extLst>
              <a:ext uri="{FF2B5EF4-FFF2-40B4-BE49-F238E27FC236}">
                <a16:creationId xmlns:a16="http://schemas.microsoft.com/office/drawing/2014/main" id="{8DF496DB-1D14-C24B-84BA-FC56B3D5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64" y="-8907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Pronto’s</a:t>
            </a:r>
            <a:r>
              <a:rPr lang="en-US" dirty="0"/>
              <a:t> Premise</a:t>
            </a:r>
          </a:p>
        </p:txBody>
      </p:sp>
    </p:spTree>
    <p:extLst>
      <p:ext uri="{BB962C8B-B14F-4D97-AF65-F5344CB8AC3E}">
        <p14:creationId xmlns:p14="http://schemas.microsoft.com/office/powerpoint/2010/main" val="17035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54" grpId="0" animBg="1"/>
      <p:bldP spid="54" grpId="1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BA11-B42A-314A-A437-AC70A3E0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Pronto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944BA-1CE5-7449-B47C-9CF341E5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Enable U.S. ISPs and mobile operators to make their networks programmable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26662-96B4-1242-996B-C12A4AF4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5</a:t>
            </a:fld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C25DDFB-1905-8B46-835D-8A68F5D9FED6}"/>
              </a:ext>
            </a:extLst>
          </p:cNvPr>
          <p:cNvSpPr/>
          <p:nvPr/>
        </p:nvSpPr>
        <p:spPr>
          <a:xfrm>
            <a:off x="4513186" y="3149547"/>
            <a:ext cx="2294322" cy="186944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F6271-DEFD-C043-80E5-401B9994297D}"/>
              </a:ext>
            </a:extLst>
          </p:cNvPr>
          <p:cNvSpPr txBox="1"/>
          <p:nvPr/>
        </p:nvSpPr>
        <p:spPr>
          <a:xfrm>
            <a:off x="4853239" y="2498805"/>
            <a:ext cx="1530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75455-3E8A-0A4F-A879-70BC02703916}"/>
              </a:ext>
            </a:extLst>
          </p:cNvPr>
          <p:cNvSpPr txBox="1"/>
          <p:nvPr/>
        </p:nvSpPr>
        <p:spPr>
          <a:xfrm>
            <a:off x="6849374" y="4830577"/>
            <a:ext cx="141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Develop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A7C59-ECF7-7341-B39D-AADCA6A3103E}"/>
              </a:ext>
            </a:extLst>
          </p:cNvPr>
          <p:cNvSpPr txBox="1"/>
          <p:nvPr/>
        </p:nvSpPr>
        <p:spPr>
          <a:xfrm>
            <a:off x="3238803" y="4825481"/>
            <a:ext cx="123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Deploy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6CD86-73D2-4E42-ADE7-D34A31AEBA2A}"/>
              </a:ext>
            </a:extLst>
          </p:cNvPr>
          <p:cNvSpPr txBox="1"/>
          <p:nvPr/>
        </p:nvSpPr>
        <p:spPr>
          <a:xfrm>
            <a:off x="731521" y="5384427"/>
            <a:ext cx="438404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Edge-controlled, programmable network at three universities and ONF, including Tofino switches, P4-NICs, servers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F53AE-47AB-2543-847D-CD1D24DBD982}"/>
              </a:ext>
            </a:extLst>
          </p:cNvPr>
          <p:cNvSpPr txBox="1"/>
          <p:nvPr/>
        </p:nvSpPr>
        <p:spPr>
          <a:xfrm>
            <a:off x="7172959" y="5297200"/>
            <a:ext cx="438404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ONF open-source </a:t>
            </a:r>
            <a:r>
              <a:rPr lang="en-US" sz="2000" dirty="0" err="1"/>
              <a:t>Aether</a:t>
            </a:r>
            <a:r>
              <a:rPr lang="en-US" sz="2000" dirty="0"/>
              <a:t> platform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B96A7B-5866-1E42-9EAA-14F58F13F9D9}"/>
                  </a:ext>
                </a:extLst>
              </p:cNvPr>
              <p:cNvSpPr txBox="1"/>
              <p:nvPr/>
            </p:nvSpPr>
            <p:spPr>
              <a:xfrm>
                <a:off x="6553814" y="2396546"/>
                <a:ext cx="5049519" cy="13234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High-speed network telemetry</a:t>
                </a:r>
              </a:p>
              <a:p>
                <a:r>
                  <a:rPr lang="en-US" sz="2000" dirty="0"/>
                  <a:t>Formal verification of programs and packets</a:t>
                </a:r>
              </a:p>
              <a:p>
                <a:r>
                  <a:rPr lang="en-US" sz="2000" dirty="0"/>
                  <a:t>Real-time closed-loop control to fix problems</a:t>
                </a:r>
              </a:p>
              <a:p>
                <a:r>
                  <a:rPr lang="en-US" sz="2000" dirty="0"/>
                  <a:t>Low-latency NIC for sub-1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RPCs (</a:t>
                </a:r>
                <a:r>
                  <a:rPr lang="en-US" sz="2000" dirty="0" err="1"/>
                  <a:t>nanoPU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B96A7B-5866-1E42-9EAA-14F58F13F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14" y="2396546"/>
                <a:ext cx="5049519" cy="1323439"/>
              </a:xfrm>
              <a:prstGeom prst="rect">
                <a:avLst/>
              </a:prstGeom>
              <a:blipFill>
                <a:blip r:embed="rId2"/>
                <a:stretch>
                  <a:fillRect l="-1256" t="-1905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9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304A-8B20-8948-B191-502C75C9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4" y="221694"/>
            <a:ext cx="11237456" cy="1199822"/>
          </a:xfrm>
        </p:spPr>
        <p:txBody>
          <a:bodyPr/>
          <a:lstStyle/>
          <a:p>
            <a:pPr algn="ctr"/>
            <a:r>
              <a:rPr lang="en-US" dirty="0"/>
              <a:t>High Level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2F7F-151D-7F4D-AC27-7CEC2D01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0175"/>
            <a:ext cx="10972800" cy="46899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“We will create and deploy the first network—including 5G—under </a:t>
            </a:r>
            <a:r>
              <a:rPr lang="en-US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verifiable closed-loop control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an exemplar for others in government, industry, and education to replicate.”</a:t>
            </a:r>
          </a:p>
          <a:p>
            <a:pPr marL="0" indent="0" algn="ctr">
              <a:buNone/>
            </a:pPr>
            <a:endParaRPr lang="en-U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“Pronto will be an </a:t>
            </a:r>
            <a:r>
              <a:rPr lang="en-US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network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is deployed in a production environment, carries real traffic, and runs innovative edge services.”</a:t>
            </a:r>
          </a:p>
          <a:p>
            <a:pPr marL="0" indent="0" algn="ctr">
              <a:buNone/>
            </a:pPr>
            <a:endParaRPr lang="en-U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…and then we </a:t>
            </a:r>
            <a:r>
              <a:rPr lang="en-US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new research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 on top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4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1ED5A03E-3FA9-9040-8DFB-DD9533981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304A-8B20-8948-B191-502C75C9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Pronto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FB8BE-20DB-C845-9EE1-16A4B6E0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6261" y="2776391"/>
            <a:ext cx="269283" cy="1485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86915-8950-C541-8C8F-192869CAB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42" y="3501607"/>
            <a:ext cx="344449" cy="760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0BC6BED-A231-9648-AF29-DD804E580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16" y="3590468"/>
            <a:ext cx="1300413" cy="83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9D9114-B48F-654C-9917-EA85C2BF4F1F}"/>
              </a:ext>
            </a:extLst>
          </p:cNvPr>
          <p:cNvCxnSpPr>
            <a:cxnSpLocks/>
          </p:cNvCxnSpPr>
          <p:nvPr/>
        </p:nvCxnSpPr>
        <p:spPr>
          <a:xfrm>
            <a:off x="2781216" y="4189797"/>
            <a:ext cx="738032" cy="0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" name="Picture 42">
            <a:extLst>
              <a:ext uri="{FF2B5EF4-FFF2-40B4-BE49-F238E27FC236}">
                <a16:creationId xmlns:a16="http://schemas.microsoft.com/office/drawing/2014/main" id="{5A07BE9E-AC2A-344E-8FB8-CD608F16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31" y="4006917"/>
            <a:ext cx="643171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16C8DA4-7F79-C740-81F1-551FB76C8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014" y="3603952"/>
            <a:ext cx="666046" cy="653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2">
            <a:extLst>
              <a:ext uri="{FF2B5EF4-FFF2-40B4-BE49-F238E27FC236}">
                <a16:creationId xmlns:a16="http://schemas.microsoft.com/office/drawing/2014/main" id="{0CD848D7-766B-354B-A61C-EF2A84A1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24" y="4006917"/>
            <a:ext cx="641458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A0A2995-26E0-2842-9A12-BC1BB4C84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752" y="3603952"/>
            <a:ext cx="666046" cy="653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200FDA-88D2-1745-9476-A70FD22990DB}"/>
              </a:ext>
            </a:extLst>
          </p:cNvPr>
          <p:cNvCxnSpPr>
            <a:cxnSpLocks/>
          </p:cNvCxnSpPr>
          <p:nvPr/>
        </p:nvCxnSpPr>
        <p:spPr>
          <a:xfrm>
            <a:off x="3946442" y="4189797"/>
            <a:ext cx="738032" cy="0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0EDF65-CD69-9246-8984-EB54F90FCA12}"/>
              </a:ext>
            </a:extLst>
          </p:cNvPr>
          <p:cNvCxnSpPr>
            <a:cxnSpLocks/>
          </p:cNvCxnSpPr>
          <p:nvPr/>
        </p:nvCxnSpPr>
        <p:spPr>
          <a:xfrm>
            <a:off x="5248191" y="4189797"/>
            <a:ext cx="738032" cy="0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07EC52-E25D-B148-892C-707A54D6B336}"/>
              </a:ext>
            </a:extLst>
          </p:cNvPr>
          <p:cNvCxnSpPr>
            <a:cxnSpLocks/>
          </p:cNvCxnSpPr>
          <p:nvPr/>
        </p:nvCxnSpPr>
        <p:spPr>
          <a:xfrm>
            <a:off x="6561048" y="4189797"/>
            <a:ext cx="738032" cy="0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01B37-C2B8-F842-ABAC-678A227002BB}"/>
              </a:ext>
            </a:extLst>
          </p:cNvPr>
          <p:cNvCxnSpPr>
            <a:cxnSpLocks/>
          </p:cNvCxnSpPr>
          <p:nvPr/>
        </p:nvCxnSpPr>
        <p:spPr>
          <a:xfrm>
            <a:off x="7729803" y="4189797"/>
            <a:ext cx="738032" cy="0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5000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AD03C6D-5E94-8E40-A78F-328DA984D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71060" y="3501606"/>
            <a:ext cx="277158" cy="259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EEFC414-1FD2-0F4B-9924-DE9C99A6D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6904043" y="3501606"/>
            <a:ext cx="277158" cy="259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AA9D1A3-68EC-5E4E-8671-B367D501B97A}"/>
              </a:ext>
            </a:extLst>
          </p:cNvPr>
          <p:cNvSpPr/>
          <p:nvPr/>
        </p:nvSpPr>
        <p:spPr>
          <a:xfrm>
            <a:off x="4580634" y="4314471"/>
            <a:ext cx="751637" cy="18849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PISA switch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52AD4AE-7F57-CF43-A1F1-224D4C3CCB15}"/>
              </a:ext>
            </a:extLst>
          </p:cNvPr>
          <p:cNvSpPr/>
          <p:nvPr/>
        </p:nvSpPr>
        <p:spPr>
          <a:xfrm>
            <a:off x="5896787" y="4314471"/>
            <a:ext cx="751637" cy="18849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PISA switch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BFC324E-26FE-9844-A9F7-3209A22AB9A0}"/>
              </a:ext>
            </a:extLst>
          </p:cNvPr>
          <p:cNvSpPr/>
          <p:nvPr/>
        </p:nvSpPr>
        <p:spPr>
          <a:xfrm>
            <a:off x="4580634" y="3847530"/>
            <a:ext cx="751637" cy="18849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Stratum OS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4BD7354-6225-0548-A5EA-8DC1CE44899D}"/>
              </a:ext>
            </a:extLst>
          </p:cNvPr>
          <p:cNvSpPr/>
          <p:nvPr/>
        </p:nvSpPr>
        <p:spPr>
          <a:xfrm>
            <a:off x="5887983" y="3847530"/>
            <a:ext cx="751637" cy="18849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800" kern="0" dirty="0">
                <a:solidFill>
                  <a:prstClr val="white"/>
                </a:solidFill>
                <a:sym typeface="Arial"/>
              </a:rPr>
              <a:t>Stratum 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80B6CA9-E148-074E-B125-F60E6405A406}"/>
              </a:ext>
            </a:extLst>
          </p:cNvPr>
          <p:cNvSpPr/>
          <p:nvPr/>
        </p:nvSpPr>
        <p:spPr>
          <a:xfrm>
            <a:off x="4603796" y="3634700"/>
            <a:ext cx="512064" cy="18849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525" kern="0" dirty="0">
                <a:solidFill>
                  <a:prstClr val="white"/>
                </a:solidFill>
                <a:sym typeface="Arial"/>
              </a:rPr>
              <a:t>5G RAN CU UP.p4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B111D4-D93A-AE42-95AC-C549B3C21930}"/>
              </a:ext>
            </a:extLst>
          </p:cNvPr>
          <p:cNvCxnSpPr>
            <a:cxnSpLocks/>
          </p:cNvCxnSpPr>
          <p:nvPr/>
        </p:nvCxnSpPr>
        <p:spPr>
          <a:xfrm>
            <a:off x="5198381" y="2596913"/>
            <a:ext cx="0" cy="125914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945AB4-B254-1A44-9A56-0047A78471A9}"/>
              </a:ext>
            </a:extLst>
          </p:cNvPr>
          <p:cNvCxnSpPr>
            <a:cxnSpLocks/>
          </p:cNvCxnSpPr>
          <p:nvPr/>
        </p:nvCxnSpPr>
        <p:spPr>
          <a:xfrm>
            <a:off x="6056417" y="2588390"/>
            <a:ext cx="1" cy="125914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C0946B4-E469-214F-9870-5583DB6999F8}"/>
              </a:ext>
            </a:extLst>
          </p:cNvPr>
          <p:cNvSpPr/>
          <p:nvPr/>
        </p:nvSpPr>
        <p:spPr>
          <a:xfrm>
            <a:off x="6127509" y="3631155"/>
            <a:ext cx="515436" cy="188490"/>
          </a:xfrm>
          <a:prstGeom prst="roundRect">
            <a:avLst/>
          </a:prstGeom>
          <a:solidFill>
            <a:srgbClr val="A1262D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525" kern="0" dirty="0">
                <a:solidFill>
                  <a:prstClr val="white"/>
                </a:solidFill>
                <a:sym typeface="Arial"/>
              </a:rPr>
              <a:t>5G CORE UP.p4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08C883-21D0-F948-A092-6EA4A9779862}"/>
              </a:ext>
            </a:extLst>
          </p:cNvPr>
          <p:cNvCxnSpPr>
            <a:cxnSpLocks/>
          </p:cNvCxnSpPr>
          <p:nvPr/>
        </p:nvCxnSpPr>
        <p:spPr>
          <a:xfrm>
            <a:off x="6367973" y="2596913"/>
            <a:ext cx="0" cy="1046886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8FF73-BAD4-F74D-8DDA-9465180D7F56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4859829" y="2596913"/>
            <a:ext cx="1" cy="1037787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E1F580A-D1CB-2140-B188-4F6330405429}"/>
              </a:ext>
            </a:extLst>
          </p:cNvPr>
          <p:cNvSpPr/>
          <p:nvPr/>
        </p:nvSpPr>
        <p:spPr>
          <a:xfrm>
            <a:off x="3858756" y="2390762"/>
            <a:ext cx="3961439" cy="197628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1100" kern="0" dirty="0">
                <a:solidFill>
                  <a:prstClr val="white"/>
                </a:solidFill>
                <a:sym typeface="Arial"/>
              </a:rPr>
              <a:t>P4Runtime Contract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A0306F1-50AA-1546-9AA4-7AB7E5588AF5}"/>
              </a:ext>
            </a:extLst>
          </p:cNvPr>
          <p:cNvSpPr/>
          <p:nvPr/>
        </p:nvSpPr>
        <p:spPr>
          <a:xfrm>
            <a:off x="3858756" y="2024155"/>
            <a:ext cx="3961439" cy="332342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1300" kern="0" dirty="0">
                <a:solidFill>
                  <a:prstClr val="white"/>
                </a:solidFill>
                <a:sym typeface="Arial"/>
              </a:rPr>
              <a:t>ONOS Control Plane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8242B0C-235A-8F4B-A56C-822842DBF180}"/>
              </a:ext>
            </a:extLst>
          </p:cNvPr>
          <p:cNvSpPr/>
          <p:nvPr/>
        </p:nvSpPr>
        <p:spPr>
          <a:xfrm>
            <a:off x="4198505" y="1726653"/>
            <a:ext cx="811484" cy="26445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600" kern="0" dirty="0">
                <a:solidFill>
                  <a:prstClr val="white"/>
                </a:solidFill>
                <a:sym typeface="Arial"/>
              </a:rPr>
              <a:t>5G SD-RAN Control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686EC55-4D80-F04F-89F3-C016241EAEEB}"/>
              </a:ext>
            </a:extLst>
          </p:cNvPr>
          <p:cNvSpPr/>
          <p:nvPr/>
        </p:nvSpPr>
        <p:spPr>
          <a:xfrm>
            <a:off x="5040524" y="1726652"/>
            <a:ext cx="769207" cy="26445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750" kern="0" dirty="0">
                <a:solidFill>
                  <a:prstClr val="white"/>
                </a:solidFill>
                <a:sym typeface="Arial"/>
              </a:rPr>
              <a:t>Control App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0C64852-5914-0F4E-97DC-6A1770E7F81F}"/>
              </a:ext>
            </a:extLst>
          </p:cNvPr>
          <p:cNvSpPr/>
          <p:nvPr/>
        </p:nvSpPr>
        <p:spPr>
          <a:xfrm>
            <a:off x="5840267" y="1720618"/>
            <a:ext cx="769207" cy="26445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750" kern="0" dirty="0">
                <a:solidFill>
                  <a:prstClr val="white"/>
                </a:solidFill>
                <a:sym typeface="Arial"/>
              </a:rPr>
              <a:t>Control App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1310440-8C79-1B4C-8E32-1D31629C016B}"/>
              </a:ext>
            </a:extLst>
          </p:cNvPr>
          <p:cNvSpPr/>
          <p:nvPr/>
        </p:nvSpPr>
        <p:spPr>
          <a:xfrm>
            <a:off x="6651751" y="1721262"/>
            <a:ext cx="769207" cy="264451"/>
          </a:xfrm>
          <a:prstGeom prst="roundRect">
            <a:avLst/>
          </a:prstGeom>
          <a:solidFill>
            <a:srgbClr val="A1262D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600" kern="0" dirty="0">
                <a:solidFill>
                  <a:prstClr val="white"/>
                </a:solidFill>
                <a:sym typeface="Arial"/>
              </a:rPr>
              <a:t>5G SD-CORE Control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066AFD7-AE8D-874D-A9C7-20AE887929C8}"/>
              </a:ext>
            </a:extLst>
          </p:cNvPr>
          <p:cNvSpPr/>
          <p:nvPr/>
        </p:nvSpPr>
        <p:spPr>
          <a:xfrm>
            <a:off x="1991544" y="4905164"/>
            <a:ext cx="8423799" cy="426027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1350" kern="0" dirty="0">
                <a:solidFill>
                  <a:srgbClr val="E7E6E6"/>
                </a:solidFill>
                <a:sym typeface="Arial"/>
              </a:rPr>
              <a:t>Fine-Grained Measurement (INT)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938691-E749-3F4A-9403-2271CDC7DDB3}"/>
              </a:ext>
            </a:extLst>
          </p:cNvPr>
          <p:cNvCxnSpPr>
            <a:cxnSpLocks/>
          </p:cNvCxnSpPr>
          <p:nvPr/>
        </p:nvCxnSpPr>
        <p:spPr>
          <a:xfrm>
            <a:off x="4956451" y="4512935"/>
            <a:ext cx="0" cy="392230"/>
          </a:xfrm>
          <a:prstGeom prst="straightConnector1">
            <a:avLst/>
          </a:prstGeom>
          <a:noFill/>
          <a:ln w="12700" cap="flat" cmpd="sng" algn="ctr">
            <a:solidFill>
              <a:srgbClr val="70AD4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836164-8854-8B42-A0DC-A27605A1727F}"/>
              </a:ext>
            </a:extLst>
          </p:cNvPr>
          <p:cNvCxnSpPr>
            <a:cxnSpLocks/>
          </p:cNvCxnSpPr>
          <p:nvPr/>
        </p:nvCxnSpPr>
        <p:spPr>
          <a:xfrm>
            <a:off x="6270715" y="4512935"/>
            <a:ext cx="0" cy="392230"/>
          </a:xfrm>
          <a:prstGeom prst="straightConnector1">
            <a:avLst/>
          </a:prstGeom>
          <a:noFill/>
          <a:ln w="12700" cap="flat" cmpd="sng" algn="ctr">
            <a:solidFill>
              <a:srgbClr val="70AD4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428DF1-7BC3-1D4C-86AF-6DE2ED43A947}"/>
              </a:ext>
            </a:extLst>
          </p:cNvPr>
          <p:cNvCxnSpPr>
            <a:cxnSpLocks/>
          </p:cNvCxnSpPr>
          <p:nvPr/>
        </p:nvCxnSpPr>
        <p:spPr>
          <a:xfrm>
            <a:off x="7042622" y="3917435"/>
            <a:ext cx="0" cy="987729"/>
          </a:xfrm>
          <a:prstGeom prst="straightConnector1">
            <a:avLst/>
          </a:prstGeom>
          <a:noFill/>
          <a:ln w="12700" cap="flat" cmpd="sng" algn="ctr">
            <a:solidFill>
              <a:srgbClr val="70AD4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4D2F892-0744-2D44-AF14-2B607CCE94C4}"/>
              </a:ext>
            </a:extLst>
          </p:cNvPr>
          <p:cNvCxnSpPr>
            <a:cxnSpLocks/>
          </p:cNvCxnSpPr>
          <p:nvPr/>
        </p:nvCxnSpPr>
        <p:spPr>
          <a:xfrm>
            <a:off x="4226605" y="3925958"/>
            <a:ext cx="0" cy="987729"/>
          </a:xfrm>
          <a:prstGeom prst="straightConnector1">
            <a:avLst/>
          </a:prstGeom>
          <a:noFill/>
          <a:ln w="12700" cap="flat" cmpd="sng" algn="ctr">
            <a:solidFill>
              <a:srgbClr val="70AD4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367CA9-B0AB-C84C-B96C-B91FB2E1CBFE}"/>
              </a:ext>
            </a:extLst>
          </p:cNvPr>
          <p:cNvCxnSpPr>
            <a:cxnSpLocks/>
          </p:cNvCxnSpPr>
          <p:nvPr/>
        </p:nvCxnSpPr>
        <p:spPr>
          <a:xfrm flipV="1">
            <a:off x="10003655" y="2479435"/>
            <a:ext cx="0" cy="2434253"/>
          </a:xfrm>
          <a:prstGeom prst="straightConnector1">
            <a:avLst/>
          </a:prstGeom>
          <a:noFill/>
          <a:ln w="762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65E43A3-DC7E-C144-9B30-DFD3BC23B572}"/>
              </a:ext>
            </a:extLst>
          </p:cNvPr>
          <p:cNvSpPr/>
          <p:nvPr/>
        </p:nvSpPr>
        <p:spPr>
          <a:xfrm>
            <a:off x="8822369" y="1909595"/>
            <a:ext cx="1587719" cy="561463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1300" kern="0" dirty="0">
                <a:solidFill>
                  <a:srgbClr val="E7E6E6"/>
                </a:solidFill>
                <a:sym typeface="Arial"/>
              </a:rPr>
              <a:t>Generation &amp; Verification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3C892B-91C6-7B41-A346-B57E3A6BC650}"/>
              </a:ext>
            </a:extLst>
          </p:cNvPr>
          <p:cNvCxnSpPr>
            <a:cxnSpLocks/>
            <a:stCxn id="42" idx="1"/>
            <a:endCxn id="31" idx="3"/>
          </p:cNvCxnSpPr>
          <p:nvPr/>
        </p:nvCxnSpPr>
        <p:spPr>
          <a:xfrm flipH="1">
            <a:off x="7820194" y="2190326"/>
            <a:ext cx="1002174" cy="0"/>
          </a:xfrm>
          <a:prstGeom prst="straightConnector1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44FDA5-609F-454C-B729-7B1F9D63689E}"/>
              </a:ext>
            </a:extLst>
          </p:cNvPr>
          <p:cNvCxnSpPr>
            <a:cxnSpLocks/>
          </p:cNvCxnSpPr>
          <p:nvPr/>
        </p:nvCxnSpPr>
        <p:spPr>
          <a:xfrm flipV="1">
            <a:off x="7926182" y="2195975"/>
            <a:ext cx="901384" cy="555815"/>
          </a:xfrm>
          <a:prstGeom prst="straightConnector1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ABCB129-4036-EE4D-A5DD-576EA9B11E7C}"/>
              </a:ext>
            </a:extLst>
          </p:cNvPr>
          <p:cNvCxnSpPr>
            <a:cxnSpLocks/>
          </p:cNvCxnSpPr>
          <p:nvPr/>
        </p:nvCxnSpPr>
        <p:spPr>
          <a:xfrm>
            <a:off x="7926182" y="1631687"/>
            <a:ext cx="901384" cy="555815"/>
          </a:xfrm>
          <a:prstGeom prst="straightConnector1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19C6447-7A77-0C41-9DB4-47363D1906F1}"/>
              </a:ext>
            </a:extLst>
          </p:cNvPr>
          <p:cNvSpPr txBox="1"/>
          <p:nvPr/>
        </p:nvSpPr>
        <p:spPr>
          <a:xfrm rot="19667058">
            <a:off x="7980915" y="2399683"/>
            <a:ext cx="9717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dirty="0" err="1">
                <a:solidFill>
                  <a:prstClr val="black"/>
                </a:solidFill>
                <a:cs typeface="Arial"/>
                <a:sym typeface="Arial"/>
              </a:rPr>
              <a:t>Dataplane</a:t>
            </a:r>
            <a:r>
              <a:rPr lang="en-US" sz="900" dirty="0">
                <a:solidFill>
                  <a:prstClr val="black"/>
                </a:solidFill>
                <a:cs typeface="Arial"/>
                <a:sym typeface="Arial"/>
              </a:rPr>
              <a:t> code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01236A-A145-5342-ABD5-814F40792A8A}"/>
              </a:ext>
            </a:extLst>
          </p:cNvPr>
          <p:cNvSpPr txBox="1"/>
          <p:nvPr/>
        </p:nvSpPr>
        <p:spPr>
          <a:xfrm>
            <a:off x="7980054" y="1991102"/>
            <a:ext cx="6222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cs typeface="Arial"/>
                <a:sym typeface="Arial"/>
              </a:rPr>
              <a:t>Contract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53C25A-9091-9144-A5EA-03D5E4414534}"/>
              </a:ext>
            </a:extLst>
          </p:cNvPr>
          <p:cNvSpPr txBox="1"/>
          <p:nvPr/>
        </p:nvSpPr>
        <p:spPr>
          <a:xfrm rot="1917811">
            <a:off x="8071336" y="1757877"/>
            <a:ext cx="837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cs typeface="Arial"/>
                <a:sym typeface="Arial"/>
              </a:rPr>
              <a:t>Control code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652E95-F4AB-B14E-B113-2971F262280C}"/>
              </a:ext>
            </a:extLst>
          </p:cNvPr>
          <p:cNvSpPr txBox="1"/>
          <p:nvPr/>
        </p:nvSpPr>
        <p:spPr>
          <a:xfrm>
            <a:off x="6855855" y="368356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800" kern="0" dirty="0">
                <a:solidFill>
                  <a:srgbClr val="000000"/>
                </a:solidFill>
                <a:cs typeface="Arial"/>
                <a:sym typeface="Arial"/>
              </a:rPr>
              <a:t>NIC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8B9CDF-5ADB-3F4B-A83F-4AB3892936CE}"/>
              </a:ext>
            </a:extLst>
          </p:cNvPr>
          <p:cNvSpPr txBox="1"/>
          <p:nvPr/>
        </p:nvSpPr>
        <p:spPr>
          <a:xfrm>
            <a:off x="4008571" y="368602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800" kern="0" dirty="0">
                <a:solidFill>
                  <a:srgbClr val="000000"/>
                </a:solidFill>
                <a:cs typeface="Arial"/>
                <a:sym typeface="Arial"/>
              </a:rPr>
              <a:t>NIC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EB7AFE8-7929-B04B-81F7-7FA6CFC6C9FB}"/>
              </a:ext>
            </a:extLst>
          </p:cNvPr>
          <p:cNvSpPr/>
          <p:nvPr/>
        </p:nvSpPr>
        <p:spPr>
          <a:xfrm>
            <a:off x="3969071" y="3728945"/>
            <a:ext cx="515158" cy="18849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700" kern="0" dirty="0">
                <a:solidFill>
                  <a:prstClr val="white"/>
                </a:solidFill>
                <a:sym typeface="Arial"/>
              </a:rPr>
              <a:t>P4 NIC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FCE0386-2EFF-B04F-A594-4441E95B0964}"/>
              </a:ext>
            </a:extLst>
          </p:cNvPr>
          <p:cNvSpPr/>
          <p:nvPr/>
        </p:nvSpPr>
        <p:spPr>
          <a:xfrm>
            <a:off x="6804722" y="3720377"/>
            <a:ext cx="515158" cy="18849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700" kern="0" dirty="0">
                <a:solidFill>
                  <a:prstClr val="white"/>
                </a:solidFill>
                <a:sym typeface="Arial"/>
              </a:rPr>
              <a:t>P4 NIC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5FADAE3-97BD-8045-94DB-397477D34E52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4226650" y="2596913"/>
            <a:ext cx="0" cy="1132032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D138601-AB24-8E4D-BA97-22CC51723F8E}"/>
              </a:ext>
            </a:extLst>
          </p:cNvPr>
          <p:cNvCxnSpPr>
            <a:cxnSpLocks/>
          </p:cNvCxnSpPr>
          <p:nvPr/>
        </p:nvCxnSpPr>
        <p:spPr>
          <a:xfrm>
            <a:off x="7062300" y="2596913"/>
            <a:ext cx="0" cy="1132032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ysDot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19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14964</TotalTime>
  <Words>1201</Words>
  <Application>Microsoft Macintosh PowerPoint</Application>
  <PresentationFormat>Widescreen</PresentationFormat>
  <Paragraphs>331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Gill Sans</vt:lpstr>
      <vt:lpstr>Intel Clear</vt:lpstr>
      <vt:lpstr>IntelOne Display Regular</vt:lpstr>
      <vt:lpstr>Lato Light</vt:lpstr>
      <vt:lpstr>Open Sans</vt:lpstr>
      <vt:lpstr>Open Sans Light</vt:lpstr>
      <vt:lpstr>Office Theme</vt:lpstr>
      <vt:lpstr>Securing our National Infrastructure The network as an open-source programmable  platform with verifiable closed-loop control </vt:lpstr>
      <vt:lpstr>Programmability: Top-to-Bottom and End-to-End</vt:lpstr>
      <vt:lpstr>Programmability: Top-to-Bottom and End-to-End</vt:lpstr>
      <vt:lpstr>Programmability Enables Closed-Loop Control</vt:lpstr>
      <vt:lpstr>Pronto’s Premise</vt:lpstr>
      <vt:lpstr>Pronto Summary</vt:lpstr>
      <vt:lpstr>High Level Objectives</vt:lpstr>
      <vt:lpstr>PowerPoint Presentation</vt:lpstr>
      <vt:lpstr>Pronto System</vt:lpstr>
      <vt:lpstr>Aether is Now Operational</vt:lpstr>
      <vt:lpstr>Aether Software Architecture: Current Status</vt:lpstr>
      <vt:lpstr>Aether has been operational since December ’19 Now running 2x2 Pods at Stanford, Princeton, Cornell</vt:lpstr>
      <vt:lpstr>DEMONSTRATIONS OF PRONTO’S OPERATIONAL NETWORK</vt:lpstr>
      <vt:lpstr>Pronto Demonstrations</vt:lpstr>
      <vt:lpstr>Aether Empowering Autonomous Drone Flight Research at Stanford</vt:lpstr>
      <vt:lpstr>Pronto at Stanford Flight Lab</vt:lpstr>
      <vt:lpstr>Graceful Handling of Failures and Software Upgrades</vt:lpstr>
      <vt:lpstr>Real-Time Mitigation of Microbursts</vt:lpstr>
      <vt:lpstr>Conclusions</vt:lpstr>
      <vt:lpstr>How to learn more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Jennifer L. Rexford</cp:lastModifiedBy>
  <cp:revision>2398</cp:revision>
  <cp:lastPrinted>2016-04-16T23:03:31Z</cp:lastPrinted>
  <dcterms:created xsi:type="dcterms:W3CDTF">2013-03-27T18:30:57Z</dcterms:created>
  <dcterms:modified xsi:type="dcterms:W3CDTF">2021-06-09T14:59:53Z</dcterms:modified>
</cp:coreProperties>
</file>