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16" r:id="rId3"/>
    <p:sldId id="315" r:id="rId4"/>
    <p:sldId id="269" r:id="rId5"/>
    <p:sldId id="270" r:id="rId6"/>
    <p:sldId id="271" r:id="rId7"/>
    <p:sldId id="272" r:id="rId8"/>
    <p:sldId id="273" r:id="rId9"/>
    <p:sldId id="307" r:id="rId10"/>
    <p:sldId id="308" r:id="rId11"/>
    <p:sldId id="309" r:id="rId12"/>
    <p:sldId id="310" r:id="rId13"/>
    <p:sldId id="311" r:id="rId14"/>
    <p:sldId id="312" r:id="rId15"/>
    <p:sldId id="30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0" clrIdx="0">
    <p:extLst/>
  </p:cmAuthor>
  <p:cmAuthor id="2" name="Microsoft Office User" initials="Office [2]" lastIdx="1" clrIdx="1">
    <p:extLst/>
  </p:cmAuthor>
  <p:cmAuthor id="3" name="Microsoft Office User" initials="Office [3]" lastIdx="1" clrIdx="2">
    <p:extLst/>
  </p:cmAuthor>
  <p:cmAuthor id="4" name="Microsoft Office User" initials="Office [4]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C4"/>
    <a:srgbClr val="FFF574"/>
    <a:srgbClr val="AC2A1A"/>
    <a:srgbClr val="AC1601"/>
    <a:srgbClr val="9B0000"/>
    <a:srgbClr val="D01D05"/>
    <a:srgbClr val="B81802"/>
    <a:srgbClr val="FFA2F4"/>
    <a:srgbClr val="FF8E92"/>
    <a:srgbClr val="A5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58"/>
    <p:restoredTop sz="95994" autoAdjust="0"/>
  </p:normalViewPr>
  <p:slideViewPr>
    <p:cSldViewPr snapToGrid="0" snapToObjects="1">
      <p:cViewPr>
        <p:scale>
          <a:sx n="95" d="100"/>
          <a:sy n="95" d="100"/>
        </p:scale>
        <p:origin x="14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3AD49-4EEE-7943-9DA1-D97430236F30}" type="datetimeFigureOut">
              <a:rPr lang="en-US" smtClean="0"/>
              <a:t>3/8/18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0B13D-0290-CF49-AAF4-282F3F0E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9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CD46-05C9-3646-A718-5B129CF7C931}" type="datetimeFigureOut">
              <a:rPr lang="en-US" smtClean="0"/>
              <a:t>3/8/18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163F6-5BC4-F945-9DDD-76E74D9D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601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3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693D-A9B0-4C49-90CA-E6B21035DCF3}" type="datetime1">
              <a:rPr lang="en-US" smtClean="0"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4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ABF1-55FA-3B4E-9CD7-8DCBA3FAB69C}" type="datetime1">
              <a:rPr lang="en-US" smtClean="0"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028B-2869-FB4B-802B-0468CE8B1E1B}" type="datetime1">
              <a:rPr lang="en-US" smtClean="0"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0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516"/>
            </a:lvl1pPr>
          </a:lstStyle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37037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29C9-0F64-A24A-9F0E-575912715288}" type="datetime1">
              <a:rPr lang="en-US" smtClean="0"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4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577E-059A-B348-9DF2-42DD67974880}" type="datetime1">
              <a:rPr lang="en-US" smtClean="0"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21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6355-3D33-194C-850B-1551B3BE3B42}" type="datetime1">
              <a:rPr lang="en-US" smtClean="0"/>
              <a:t>3/8/18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9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F62F-66EE-984A-BE23-FAAD1E9DEB6D}" type="datetime1">
              <a:rPr lang="en-US" smtClean="0"/>
              <a:t>3/8/18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6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818F-6231-4346-9394-2368177A5131}" type="datetime1">
              <a:rPr lang="en-US" smtClean="0"/>
              <a:t>3/8/18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3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BF38-C8B2-A447-80A5-E5DA3B84EFAC}" type="datetime1">
              <a:rPr lang="en-US" smtClean="0"/>
              <a:t>3/8/18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0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C8B6-3EEE-EE4E-8619-CBBF7D2DEED0}" type="datetime1">
              <a:rPr lang="en-US" smtClean="0"/>
              <a:t>3/8/18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4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5A15-ECBC-8F43-919A-209860764957}" type="datetime1">
              <a:rPr lang="en-US" smtClean="0"/>
              <a:t>3/8/18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6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21D60-9BE6-4942-A6C5-4076B57A16E7}" type="datetime1">
              <a:rPr lang="en-US" smtClean="0"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718992C-B9AF-2F49-8B31-EC7F489F30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1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110" y="4072508"/>
            <a:ext cx="1626931" cy="45661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93377" y="2302962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Toward Self-Driving Networks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79176" y="3518645"/>
            <a:ext cx="6400800" cy="1752600"/>
          </a:xfrm>
        </p:spPr>
        <p:txBody>
          <a:bodyPr/>
          <a:lstStyle/>
          <a:p>
            <a:r>
              <a:rPr lang="en-US" dirty="0" smtClean="0"/>
              <a:t>Jennifer Rexford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75" y="0"/>
            <a:ext cx="3227293" cy="1748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" y="0"/>
            <a:ext cx="2877670" cy="1748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968" y="0"/>
            <a:ext cx="3039032" cy="1748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095594"/>
            <a:ext cx="2877674" cy="1762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967" y="5095594"/>
            <a:ext cx="3039033" cy="1762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7674" y="5095594"/>
            <a:ext cx="3227293" cy="176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0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0"/>
    </mc:Choice>
    <mc:Fallback xmlns="">
      <p:transition xmlns:p14="http://schemas.microsoft.com/office/powerpoint/2010/main" spd="slow" advTm="1625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Heavy-Hitter </a:t>
            </a:r>
            <a:r>
              <a:rPr lang="en-US" dirty="0" smtClean="0"/>
              <a:t>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603967" cy="5257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Heavy hitters</a:t>
            </a:r>
          </a:p>
          <a:p>
            <a:pPr lvl="1"/>
            <a:r>
              <a:rPr lang="en-US" sz="3200" dirty="0" smtClean="0"/>
              <a:t>The </a:t>
            </a:r>
            <a:r>
              <a:rPr lang="en-US" sz="3200" i="1" dirty="0"/>
              <a:t>k</a:t>
            </a:r>
            <a:r>
              <a:rPr lang="en-US" sz="3200" dirty="0" smtClean="0"/>
              <a:t> largest </a:t>
            </a:r>
            <a:r>
              <a:rPr lang="en-US" sz="3200" dirty="0" err="1" smtClean="0"/>
              <a:t>trafic</a:t>
            </a:r>
            <a:r>
              <a:rPr lang="en-US" sz="3200" dirty="0" smtClean="0"/>
              <a:t> flows</a:t>
            </a:r>
          </a:p>
          <a:p>
            <a:pPr lvl="1"/>
            <a:r>
              <a:rPr lang="en-US" sz="3200" dirty="0" smtClean="0"/>
              <a:t>Flows exceeding threshold </a:t>
            </a:r>
            <a:r>
              <a:rPr lang="en-US" sz="3200" i="1" dirty="0" smtClean="0"/>
              <a:t>T</a:t>
            </a:r>
          </a:p>
          <a:p>
            <a:r>
              <a:rPr lang="en-US" sz="3600" dirty="0"/>
              <a:t>S</a:t>
            </a:r>
            <a:r>
              <a:rPr lang="en-US" sz="3600" dirty="0" smtClean="0"/>
              <a:t>pace-saving algorithm</a:t>
            </a:r>
            <a:endParaRPr lang="en-US" sz="3600" dirty="0"/>
          </a:p>
          <a:p>
            <a:pPr lvl="1"/>
            <a:r>
              <a:rPr lang="en-US" sz="3200" dirty="0" smtClean="0"/>
              <a:t>Table of (key, value) pairs</a:t>
            </a:r>
          </a:p>
          <a:p>
            <a:pPr lvl="1"/>
            <a:r>
              <a:rPr lang="en-US" sz="3200" dirty="0" smtClean="0"/>
              <a:t>Evict the key with the minimum value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128126" y="3991975"/>
          <a:ext cx="168883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2341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K6</a:t>
                      </a:r>
                      <a:endParaRPr lang="en-US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5</a:t>
                      </a:r>
                      <a:endParaRPr lang="en-US" sz="2000" b="0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6047669" y="5949248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64157" y="4740785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8" name="Right Arrow 7"/>
          <p:cNvSpPr/>
          <p:nvPr/>
        </p:nvSpPr>
        <p:spPr>
          <a:xfrm>
            <a:off x="5034990" y="5448671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69826" y="4897819"/>
            <a:ext cx="1207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</a:t>
            </a:r>
            <a:r>
              <a:rPr lang="en-US" sz="2000" b="1" dirty="0" smtClean="0"/>
              <a:t>able scan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5602623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3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6662058" cy="5121276"/>
          </a:xfrm>
        </p:spPr>
        <p:txBody>
          <a:bodyPr>
            <a:normAutofit/>
          </a:bodyPr>
          <a:lstStyle/>
          <a:p>
            <a:r>
              <a:rPr lang="en-US" dirty="0" smtClean="0"/>
              <a:t>Evict minimum of </a:t>
            </a:r>
            <a:r>
              <a:rPr lang="en-US" i="1" dirty="0" smtClean="0"/>
              <a:t>d</a:t>
            </a:r>
            <a:r>
              <a:rPr lang="en-US" dirty="0" smtClean="0"/>
              <a:t> entries</a:t>
            </a:r>
          </a:p>
          <a:p>
            <a:pPr lvl="1"/>
            <a:r>
              <a:rPr lang="en-US" dirty="0" smtClean="0"/>
              <a:t>Rather than minimum of all entries</a:t>
            </a:r>
          </a:p>
          <a:p>
            <a:pPr lvl="1"/>
            <a:r>
              <a:rPr lang="en-US" dirty="0" smtClean="0"/>
              <a:t>E.g., with </a:t>
            </a:r>
            <a:r>
              <a:rPr lang="en-US" i="1" dirty="0" smtClean="0"/>
              <a:t>d = 2 </a:t>
            </a:r>
            <a:r>
              <a:rPr lang="en-US" dirty="0" smtClean="0"/>
              <a:t>hash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2935566" y="3582672"/>
          <a:ext cx="168883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2341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K6</a:t>
                      </a:r>
                      <a:endParaRPr lang="en-US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5</a:t>
                      </a:r>
                      <a:endParaRPr lang="en-US" sz="2000" b="0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771597" y="4331482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22" name="Right Arrow 21"/>
          <p:cNvSpPr/>
          <p:nvPr/>
        </p:nvSpPr>
        <p:spPr>
          <a:xfrm>
            <a:off x="1842430" y="5039368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845225" y="4357608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97383" y="4160839"/>
            <a:ext cx="1330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Multiple memory accesses</a:t>
            </a:r>
            <a:endParaRPr lang="en-US" sz="20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39" y="5176502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5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590904" cy="1792055"/>
          </a:xfrm>
        </p:spPr>
        <p:txBody>
          <a:bodyPr>
            <a:normAutofit/>
          </a:bodyPr>
          <a:lstStyle/>
          <a:p>
            <a:r>
              <a:rPr lang="en-US" dirty="0" smtClean="0"/>
              <a:t>Divide the table </a:t>
            </a:r>
            <a:r>
              <a:rPr lang="en-US" dirty="0"/>
              <a:t>over </a:t>
            </a:r>
            <a:r>
              <a:rPr lang="en-US" i="1" dirty="0"/>
              <a:t>d</a:t>
            </a:r>
            <a:r>
              <a:rPr lang="en-US" dirty="0"/>
              <a:t> stages</a:t>
            </a:r>
          </a:p>
          <a:p>
            <a:pPr lvl="1"/>
            <a:r>
              <a:rPr lang="en-US" dirty="0"/>
              <a:t>One </a:t>
            </a:r>
            <a:r>
              <a:rPr lang="en-US" dirty="0" smtClean="0"/>
              <a:t>memory access </a:t>
            </a:r>
            <a:r>
              <a:rPr lang="en-US" dirty="0"/>
              <a:t>per </a:t>
            </a:r>
            <a:r>
              <a:rPr lang="en-US" dirty="0" smtClean="0"/>
              <a:t>stage</a:t>
            </a:r>
          </a:p>
          <a:p>
            <a:pPr lvl="1"/>
            <a:r>
              <a:rPr lang="en-US" dirty="0" smtClean="0"/>
              <a:t>Two different hash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3001904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276232" y="4046089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18" name="Right Arrow 17"/>
          <p:cNvSpPr/>
          <p:nvPr/>
        </p:nvSpPr>
        <p:spPr>
          <a:xfrm>
            <a:off x="1347065" y="4753975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5824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Oval 25"/>
          <p:cNvSpPr/>
          <p:nvPr/>
        </p:nvSpPr>
        <p:spPr>
          <a:xfrm>
            <a:off x="2921447" y="4766133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18186" y="5901961"/>
            <a:ext cx="1737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Going back to the first table</a:t>
            </a:r>
            <a:endParaRPr lang="en-US" sz="2000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91" y="5845664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600201"/>
            <a:ext cx="8386355" cy="5121276"/>
          </a:xfrm>
        </p:spPr>
        <p:txBody>
          <a:bodyPr>
            <a:normAutofit/>
          </a:bodyPr>
          <a:lstStyle/>
          <a:p>
            <a:r>
              <a:rPr lang="en-US" dirty="0" smtClean="0"/>
              <a:t>Rolling min across stages</a:t>
            </a:r>
          </a:p>
          <a:p>
            <a:pPr lvl="1"/>
            <a:r>
              <a:rPr lang="en-US" dirty="0" smtClean="0"/>
              <a:t>Avoid recirculating the packet</a:t>
            </a:r>
          </a:p>
          <a:p>
            <a:pPr lvl="1"/>
            <a:r>
              <a:rPr lang="is-IS" dirty="0" smtClean="0"/>
              <a:t>… b</a:t>
            </a:r>
            <a:r>
              <a:rPr lang="en-US" dirty="0" smtClean="0"/>
              <a:t>y carrying the minimum along the pipeline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3001904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276232" y="4155533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18" name="Right Arrow 17"/>
          <p:cNvSpPr/>
          <p:nvPr/>
        </p:nvSpPr>
        <p:spPr>
          <a:xfrm>
            <a:off x="1347065" y="486171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5824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3001904" y="3964309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K7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5824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Right Arrow 27"/>
          <p:cNvSpPr/>
          <p:nvPr/>
        </p:nvSpPr>
        <p:spPr>
          <a:xfrm>
            <a:off x="4804249" y="486171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717554" y="4463309"/>
            <a:ext cx="978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(K2, 10)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899954" y="4753975"/>
            <a:ext cx="946368" cy="334108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648667" y="4437359"/>
            <a:ext cx="946368" cy="334108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3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8" grpId="0" animBg="1"/>
      <p:bldP spid="28" grpId="1" animBg="1"/>
      <p:bldP spid="29" grpId="0"/>
      <p:bldP spid="2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 Prototype and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623079" y="268133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445756" y="268133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97407" y="2875373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Key K7</a:t>
            </a:r>
            <a:endParaRPr lang="en-US" sz="2000" dirty="0"/>
          </a:p>
        </p:txBody>
      </p:sp>
      <p:sp>
        <p:nvSpPr>
          <p:cNvPr id="16" name="Right Arrow 15"/>
          <p:cNvSpPr/>
          <p:nvPr/>
        </p:nvSpPr>
        <p:spPr>
          <a:xfrm>
            <a:off x="968240" y="358155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425424" y="358155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38729" y="3183149"/>
            <a:ext cx="978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(K2, 10)</a:t>
            </a:r>
            <a:endParaRPr lang="en-US" sz="2000" dirty="0"/>
          </a:p>
        </p:txBody>
      </p:sp>
      <p:sp>
        <p:nvSpPr>
          <p:cNvPr id="19" name="Oval Callout 18"/>
          <p:cNvSpPr/>
          <p:nvPr/>
        </p:nvSpPr>
        <p:spPr>
          <a:xfrm>
            <a:off x="718456" y="1760482"/>
            <a:ext cx="2468952" cy="885127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Hash on packet header</a:t>
            </a:r>
            <a:endParaRPr lang="en-US" sz="2000" dirty="0"/>
          </a:p>
        </p:txBody>
      </p:sp>
      <p:sp>
        <p:nvSpPr>
          <p:cNvPr id="20" name="Oval Callout 19"/>
          <p:cNvSpPr/>
          <p:nvPr/>
        </p:nvSpPr>
        <p:spPr>
          <a:xfrm>
            <a:off x="4045983" y="1760483"/>
            <a:ext cx="2219832" cy="702184"/>
          </a:xfrm>
          <a:prstGeom prst="wedgeEllipseCallout">
            <a:avLst>
              <a:gd name="adj1" fmla="val -19777"/>
              <a:gd name="adj2" fmla="val 1342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Packet metadata</a:t>
            </a:r>
            <a:endParaRPr lang="en-US" sz="2000" dirty="0"/>
          </a:p>
        </p:txBody>
      </p:sp>
      <p:sp>
        <p:nvSpPr>
          <p:cNvPr id="21" name="Oval Callout 20"/>
          <p:cNvSpPr/>
          <p:nvPr/>
        </p:nvSpPr>
        <p:spPr>
          <a:xfrm>
            <a:off x="1786528" y="4785869"/>
            <a:ext cx="3601709" cy="868954"/>
          </a:xfrm>
          <a:prstGeom prst="wedgeEllipseCallout">
            <a:avLst>
              <a:gd name="adj1" fmla="val 11420"/>
              <a:gd name="adj2" fmla="val -9348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Conditional updates to compute minimum</a:t>
            </a:r>
            <a:endParaRPr lang="en-US" sz="2000" dirty="0"/>
          </a:p>
        </p:txBody>
      </p:sp>
      <p:sp>
        <p:nvSpPr>
          <p:cNvPr id="22" name="Oval Callout 21"/>
          <p:cNvSpPr/>
          <p:nvPr/>
        </p:nvSpPr>
        <p:spPr>
          <a:xfrm>
            <a:off x="6455912" y="1709668"/>
            <a:ext cx="2116182" cy="783771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Register arrays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322371" y="5929501"/>
            <a:ext cx="5010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High accuracy with overhead </a:t>
            </a:r>
          </a:p>
          <a:p>
            <a:pPr algn="ctr"/>
            <a:r>
              <a:rPr lang="en-US" sz="2800" dirty="0" smtClean="0"/>
              <a:t>proportional to # of heavy hitters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445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Self-driving networks</a:t>
            </a:r>
          </a:p>
          <a:p>
            <a:pPr lvl="1"/>
            <a:r>
              <a:rPr lang="en-US" dirty="0" smtClean="0"/>
              <a:t>Integrate measure, analyze, and control</a:t>
            </a:r>
          </a:p>
          <a:p>
            <a:pPr lvl="1"/>
            <a:r>
              <a:rPr lang="en-US" dirty="0" smtClean="0"/>
              <a:t>Distribute across the network devices</a:t>
            </a:r>
          </a:p>
          <a:p>
            <a:r>
              <a:rPr lang="en-US" dirty="0" smtClean="0"/>
              <a:t>Enabled by programmable switches</a:t>
            </a:r>
          </a:p>
          <a:p>
            <a:pPr lvl="1"/>
            <a:r>
              <a:rPr lang="en-US" dirty="0" smtClean="0"/>
              <a:t>Parsing, processing, and state</a:t>
            </a:r>
          </a:p>
          <a:p>
            <a:r>
              <a:rPr lang="en-US" dirty="0" smtClean="0"/>
              <a:t>Approximate data structures</a:t>
            </a:r>
            <a:endParaRPr lang="en-US" dirty="0" smtClean="0"/>
          </a:p>
          <a:p>
            <a:pPr lvl="1"/>
            <a:r>
              <a:rPr lang="en-US" dirty="0" smtClean="0"/>
              <a:t>Limited memory for storing state</a:t>
            </a:r>
          </a:p>
          <a:p>
            <a:pPr lvl="1"/>
            <a:r>
              <a:rPr lang="en-US" dirty="0" smtClean="0"/>
              <a:t>Limited processing per </a:t>
            </a:r>
            <a:r>
              <a:rPr lang="en-US" dirty="0" smtClean="0"/>
              <a:t>packet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7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Self-Driving Network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88858"/>
          </a:xfrm>
        </p:spPr>
        <p:txBody>
          <a:bodyPr>
            <a:normAutofit/>
          </a:bodyPr>
          <a:lstStyle/>
          <a:p>
            <a:r>
              <a:rPr lang="en-US" dirty="0" smtClean="0"/>
              <a:t>Complete control loop</a:t>
            </a:r>
          </a:p>
          <a:p>
            <a:pPr lvl="1"/>
            <a:r>
              <a:rPr lang="en-US" dirty="0" smtClean="0"/>
              <a:t>Measure</a:t>
            </a:r>
          </a:p>
          <a:p>
            <a:pPr lvl="1"/>
            <a:r>
              <a:rPr lang="en-US" dirty="0" smtClean="0"/>
              <a:t>Analyze</a:t>
            </a:r>
          </a:p>
          <a:p>
            <a:pPr lvl="1"/>
            <a:r>
              <a:rPr lang="en-US" dirty="0" smtClean="0"/>
              <a:t>Control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Direct traffic over the best performing path</a:t>
            </a:r>
          </a:p>
          <a:p>
            <a:pPr lvl="1"/>
            <a:r>
              <a:rPr lang="en-US" dirty="0" smtClean="0"/>
              <a:t>Block or slow the heavy-hitter flows</a:t>
            </a:r>
          </a:p>
          <a:p>
            <a:r>
              <a:rPr lang="en-US" dirty="0" smtClean="0"/>
              <a:t>Possible now in the data plane!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49129" y="2038191"/>
            <a:ext cx="2180641" cy="1746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2068" y="3326278"/>
            <a:ext cx="127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measure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56733" y="1654022"/>
            <a:ext cx="1117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analyze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67315" y="3326278"/>
            <a:ext cx="10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7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5" y="274639"/>
            <a:ext cx="8688691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 Constrained Computational Model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8426" y="3517402"/>
            <a:ext cx="99873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Packet</a:t>
            </a:r>
          </a:p>
          <a:p>
            <a:pPr algn="ctr"/>
            <a:r>
              <a:rPr lang="en-US" sz="2400" dirty="0"/>
              <a:t>p</a:t>
            </a:r>
            <a:r>
              <a:rPr lang="en-US" sz="2400" dirty="0" smtClean="0"/>
              <a:t>arser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899956" y="225987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99956" y="253419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99956" y="280851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99956" y="308283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445957" y="3716065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716605" y="1852548"/>
            <a:ext cx="1145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Registers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84708" y="5620368"/>
            <a:ext cx="226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Match-action tables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2090057" y="1731151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294577" y="225987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94577" y="253419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94577" y="280851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294577" y="3082837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5840578" y="3716065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111226" y="1852548"/>
            <a:ext cx="1145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Registers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79329" y="5620368"/>
            <a:ext cx="226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Match-action tables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5484678" y="1731151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endCxn id="5" idx="1"/>
          </p:cNvCxnSpPr>
          <p:nvPr/>
        </p:nvCxnSpPr>
        <p:spPr>
          <a:xfrm>
            <a:off x="156756" y="3932900"/>
            <a:ext cx="351670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01139" y="3932899"/>
            <a:ext cx="588918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451226" y="3905739"/>
            <a:ext cx="1033452" cy="276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845847" y="3932899"/>
            <a:ext cx="840953" cy="16138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277663" y="3961137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. . .</a:t>
            </a:r>
            <a:endParaRPr lang="en-US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446666" y="3536407"/>
            <a:ext cx="110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metadata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1071154" y="5120640"/>
            <a:ext cx="836023" cy="20900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flipH="1">
            <a:off x="156755" y="1728034"/>
            <a:ext cx="200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Small amount of memory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697293" y="2252658"/>
            <a:ext cx="1052279" cy="45662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flipH="1">
            <a:off x="205490" y="5293797"/>
            <a:ext cx="180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Pipelined computation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177588" y="4422802"/>
            <a:ext cx="666402" cy="1790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flipH="1">
            <a:off x="4159374" y="4615742"/>
            <a:ext cx="200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Limited computation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1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775886"/>
            <a:ext cx="7772400" cy="1470025"/>
          </a:xfrm>
        </p:spPr>
        <p:txBody>
          <a:bodyPr/>
          <a:lstStyle/>
          <a:p>
            <a:r>
              <a:rPr lang="en-US" dirty="0" smtClean="0"/>
              <a:t>Hop-by-Hop Utilization-aware Load-balancing Architecture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88259" y="4504764"/>
            <a:ext cx="8955741" cy="1752600"/>
          </a:xfrm>
        </p:spPr>
        <p:txBody>
          <a:bodyPr>
            <a:normAutofit/>
          </a:bodyPr>
          <a:lstStyle/>
          <a:p>
            <a:r>
              <a:rPr lang="en-US" sz="2800" dirty="0"/>
              <a:t>Naga </a:t>
            </a:r>
            <a:r>
              <a:rPr lang="en-US" sz="2800" dirty="0" err="1"/>
              <a:t>Katta</a:t>
            </a:r>
            <a:r>
              <a:rPr lang="en-US" sz="2800" dirty="0"/>
              <a:t>, </a:t>
            </a:r>
            <a:r>
              <a:rPr lang="en-US" sz="2800" dirty="0" err="1"/>
              <a:t>Mukesh</a:t>
            </a:r>
            <a:r>
              <a:rPr lang="en-US" sz="2800" dirty="0"/>
              <a:t> Hira, </a:t>
            </a:r>
            <a:r>
              <a:rPr lang="en-US" sz="2800" dirty="0" err="1"/>
              <a:t>Changhoon</a:t>
            </a:r>
            <a:r>
              <a:rPr lang="en-US" sz="2800" dirty="0"/>
              <a:t> Kim,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Anirudh</a:t>
            </a:r>
            <a:r>
              <a:rPr lang="en-US" sz="2800" dirty="0" smtClean="0"/>
              <a:t> </a:t>
            </a:r>
            <a:r>
              <a:rPr lang="en-US" sz="2800" dirty="0" err="1"/>
              <a:t>Sivaraman</a:t>
            </a:r>
            <a:r>
              <a:rPr lang="en-US" sz="2800" dirty="0"/>
              <a:t>, and </a:t>
            </a:r>
            <a:r>
              <a:rPr lang="en-US" sz="2800" dirty="0" smtClean="0"/>
              <a:t>Jennifer Rexford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000" dirty="0"/>
              <a:t>http://</a:t>
            </a:r>
            <a:r>
              <a:rPr lang="en-US" sz="2000" dirty="0" err="1"/>
              <a:t>conferences.sigcomm.org</a:t>
            </a:r>
            <a:r>
              <a:rPr lang="en-US" sz="2000" dirty="0"/>
              <a:t>/</a:t>
            </a:r>
            <a:r>
              <a:rPr lang="en-US" sz="2000" dirty="0" err="1"/>
              <a:t>sosr</a:t>
            </a:r>
            <a:r>
              <a:rPr lang="en-US" sz="2000" dirty="0"/>
              <a:t>/2016/papers/sosr_paper67.pdf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174" y="349444"/>
            <a:ext cx="3492500" cy="232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3307" y="1155755"/>
            <a:ext cx="998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HULA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420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HULA Multipath Load Balancing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29" y="4293606"/>
            <a:ext cx="8996083" cy="2488584"/>
          </a:xfrm>
        </p:spPr>
        <p:txBody>
          <a:bodyPr>
            <a:normAutofit/>
          </a:bodyPr>
          <a:lstStyle/>
          <a:p>
            <a:r>
              <a:rPr lang="en-US" dirty="0" smtClean="0"/>
              <a:t>Load balancing </a:t>
            </a:r>
            <a:r>
              <a:rPr lang="en-US" i="1" dirty="0" smtClean="0"/>
              <a:t>entirely</a:t>
            </a:r>
            <a:r>
              <a:rPr lang="en-US" dirty="0" smtClean="0"/>
              <a:t> in the data plane</a:t>
            </a:r>
          </a:p>
          <a:p>
            <a:pPr lvl="1"/>
            <a:r>
              <a:rPr lang="en-US" dirty="0" smtClean="0"/>
              <a:t>Collect real-time, path-level performance statistics </a:t>
            </a:r>
          </a:p>
          <a:p>
            <a:pPr lvl="1"/>
            <a:r>
              <a:rPr lang="en-US" dirty="0" smtClean="0"/>
              <a:t>Group packets into “</a:t>
            </a:r>
            <a:r>
              <a:rPr lang="en-US" dirty="0" err="1" smtClean="0"/>
              <a:t>flowlets</a:t>
            </a:r>
            <a:r>
              <a:rPr lang="en-US" dirty="0" smtClean="0"/>
              <a:t>” based on time &amp; headers</a:t>
            </a:r>
          </a:p>
          <a:p>
            <a:pPr lvl="1"/>
            <a:r>
              <a:rPr lang="en-US" dirty="0" smtClean="0"/>
              <a:t>Direct each new </a:t>
            </a:r>
            <a:r>
              <a:rPr lang="en-US" dirty="0" err="1" smtClean="0"/>
              <a:t>flowlet</a:t>
            </a:r>
            <a:r>
              <a:rPr lang="en-US" dirty="0" smtClean="0"/>
              <a:t> over the current best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69622" y="2542167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S1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0062" y="1417639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S2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>
            <a:stCxn id="8" idx="1"/>
            <a:endCxn id="7" idx="3"/>
          </p:cNvCxnSpPr>
          <p:nvPr/>
        </p:nvCxnSpPr>
        <p:spPr>
          <a:xfrm flipH="1">
            <a:off x="4085293" y="1666278"/>
            <a:ext cx="1054769" cy="1124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612338" y="2445928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S3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>
            <a:stCxn id="19" idx="1"/>
          </p:cNvCxnSpPr>
          <p:nvPr/>
        </p:nvCxnSpPr>
        <p:spPr>
          <a:xfrm flipH="1">
            <a:off x="4085293" y="2694567"/>
            <a:ext cx="1527045" cy="962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697898" y="3389706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S4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>
            <a:stCxn id="21" idx="1"/>
          </p:cNvCxnSpPr>
          <p:nvPr/>
        </p:nvCxnSpPr>
        <p:spPr>
          <a:xfrm flipH="1" flipV="1">
            <a:off x="4085293" y="2790806"/>
            <a:ext cx="1612605" cy="847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255733" y="1666278"/>
            <a:ext cx="1839551" cy="50323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637300" y="2322282"/>
            <a:ext cx="1457984" cy="37228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813569" y="2445928"/>
            <a:ext cx="1348555" cy="119983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442576" y="2793257"/>
            <a:ext cx="1527046" cy="741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537448" y="2081569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err="1" smtClean="0">
                <a:solidFill>
                  <a:srgbClr val="000000"/>
                </a:solidFill>
              </a:rPr>
              <a:t>ToR</a:t>
            </a:r>
            <a:r>
              <a:rPr lang="en-US" sz="1400" dirty="0" smtClean="0">
                <a:solidFill>
                  <a:srgbClr val="000000"/>
                </a:solidFill>
              </a:rPr>
              <a:t> 10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" y="2552036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err="1" smtClean="0">
                <a:solidFill>
                  <a:srgbClr val="000000"/>
                </a:solidFill>
              </a:rPr>
              <a:t>ToR</a:t>
            </a:r>
            <a:r>
              <a:rPr lang="en-US" sz="1400" dirty="0" smtClean="0">
                <a:solidFill>
                  <a:srgbClr val="000000"/>
                </a:solidFill>
              </a:rPr>
              <a:t> 1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86159" y="2480905"/>
            <a:ext cx="717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86318" y="3002863"/>
            <a:ext cx="657422" cy="342575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954239" y="2943206"/>
            <a:ext cx="858055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6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Path Performance Statistics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4800906"/>
            <a:ext cx="8875059" cy="1909654"/>
          </a:xfrm>
        </p:spPr>
        <p:txBody>
          <a:bodyPr>
            <a:normAutofit/>
          </a:bodyPr>
          <a:lstStyle/>
          <a:p>
            <a:r>
              <a:rPr lang="en-US" dirty="0" smtClean="0"/>
              <a:t>Using the best-hop table</a:t>
            </a:r>
          </a:p>
          <a:p>
            <a:pPr lvl="1"/>
            <a:r>
              <a:rPr lang="en-US" i="1" dirty="0" smtClean="0"/>
              <a:t>Update</a:t>
            </a:r>
            <a:r>
              <a:rPr lang="en-US" dirty="0" smtClean="0"/>
              <a:t> the best next-hop upon new probes</a:t>
            </a:r>
          </a:p>
          <a:p>
            <a:pPr lvl="1"/>
            <a:r>
              <a:rPr lang="en-US" i="1" dirty="0"/>
              <a:t>Assign</a:t>
            </a:r>
            <a:r>
              <a:rPr lang="en-US" dirty="0"/>
              <a:t> a new </a:t>
            </a:r>
            <a:r>
              <a:rPr lang="en-US" dirty="0" err="1"/>
              <a:t>flowlet</a:t>
            </a:r>
            <a:r>
              <a:rPr lang="en-US" dirty="0"/>
              <a:t> to the best </a:t>
            </a:r>
            <a:r>
              <a:rPr lang="en-US" dirty="0" smtClean="0"/>
              <a:t>next-hop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93232" y="3787380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S1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>
            <a:stCxn id="8" idx="1"/>
            <a:endCxn id="7" idx="3"/>
          </p:cNvCxnSpPr>
          <p:nvPr/>
        </p:nvCxnSpPr>
        <p:spPr>
          <a:xfrm flipH="1">
            <a:off x="5608903" y="2911491"/>
            <a:ext cx="1054769" cy="1124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135948" y="3691141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S3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608903" y="3939780"/>
            <a:ext cx="1527045" cy="962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221508" y="4634919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S4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608903" y="4036019"/>
            <a:ext cx="1612605" cy="847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966186" y="4038470"/>
            <a:ext cx="1527046" cy="741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709928" y="4248076"/>
            <a:ext cx="657422" cy="342575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77849" y="4188419"/>
            <a:ext cx="858055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8700" y="1449796"/>
            <a:ext cx="2045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Best-hop table</a:t>
            </a:r>
            <a:endParaRPr lang="en-US" sz="2400" b="1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117331"/>
              </p:ext>
            </p:extLst>
          </p:nvPr>
        </p:nvGraphicFramePr>
        <p:xfrm>
          <a:off x="1276377" y="1986374"/>
          <a:ext cx="331853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859"/>
                <a:gridCol w="17346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Best Next-Hop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Path</a:t>
                      </a:r>
                      <a:r>
                        <a:rPr lang="en-US" baseline="0" dirty="0" smtClean="0"/>
                        <a:t> Utilization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85275" y="23474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85275" y="27267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7483" y="3072221"/>
            <a:ext cx="337271" cy="3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…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5069" y="2483411"/>
            <a:ext cx="716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Dest</a:t>
            </a:r>
            <a:r>
              <a:rPr lang="en-US" dirty="0" smtClean="0"/>
              <a:t> </a:t>
            </a:r>
            <a:r>
              <a:rPr lang="en-US" dirty="0" err="1" smtClean="0"/>
              <a:t>ToR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76755" y="4240673"/>
            <a:ext cx="717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87748" y="4420689"/>
            <a:ext cx="717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709928" y="2911491"/>
            <a:ext cx="657422" cy="735382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438463" y="3860520"/>
            <a:ext cx="758447" cy="2012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25924" y="2834605"/>
            <a:ext cx="717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Probe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69495" y="3538361"/>
            <a:ext cx="717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solidFill>
                  <a:schemeClr val="accent4">
                    <a:lumMod val="75000"/>
                  </a:schemeClr>
                </a:solidFill>
              </a:rPr>
              <a:t>Probe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Flowlet</a:t>
            </a:r>
            <a:r>
              <a:rPr lang="en-US" dirty="0" smtClean="0"/>
              <a:t> Routing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8700" y="1449796"/>
            <a:ext cx="185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Flowlet</a:t>
            </a:r>
            <a:r>
              <a:rPr lang="en-US" sz="2400" b="1" dirty="0" smtClean="0"/>
              <a:t> table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5111794" y="3787380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S1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>
            <a:stCxn id="13" idx="1"/>
            <a:endCxn id="12" idx="3"/>
          </p:cNvCxnSpPr>
          <p:nvPr/>
        </p:nvCxnSpPr>
        <p:spPr>
          <a:xfrm flipH="1">
            <a:off x="6227465" y="2911491"/>
            <a:ext cx="1054769" cy="1124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754510" y="3691141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S3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227465" y="3939780"/>
            <a:ext cx="1527045" cy="962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840070" y="4634919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S4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6227465" y="4036019"/>
            <a:ext cx="1612605" cy="847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584748" y="4038470"/>
            <a:ext cx="1527046" cy="741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328490" y="4248076"/>
            <a:ext cx="657422" cy="342575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96411" y="4188419"/>
            <a:ext cx="858055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68941" y="4800906"/>
            <a:ext cx="8875059" cy="20570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Using the </a:t>
            </a:r>
            <a:r>
              <a:rPr lang="en-US" dirty="0" err="1" smtClean="0"/>
              <a:t>flowlet</a:t>
            </a:r>
            <a:r>
              <a:rPr lang="en-US" dirty="0" smtClean="0"/>
              <a:t> table</a:t>
            </a:r>
          </a:p>
          <a:p>
            <a:pPr lvl="1"/>
            <a:r>
              <a:rPr lang="en-US" i="1" dirty="0" smtClean="0"/>
              <a:t>Update </a:t>
            </a:r>
            <a:r>
              <a:rPr lang="en-US" dirty="0" smtClean="0"/>
              <a:t>the next hop if enough time has elapsed</a:t>
            </a:r>
          </a:p>
          <a:p>
            <a:pPr lvl="1"/>
            <a:r>
              <a:rPr lang="en-US" i="1" dirty="0" smtClean="0"/>
              <a:t>Update </a:t>
            </a:r>
            <a:r>
              <a:rPr lang="en-US" dirty="0" smtClean="0"/>
              <a:t>the timestamp to the current time</a:t>
            </a:r>
          </a:p>
          <a:p>
            <a:r>
              <a:rPr lang="en-US" i="1" dirty="0" smtClean="0"/>
              <a:t>Forward </a:t>
            </a:r>
            <a:r>
              <a:rPr lang="en-US" dirty="0" smtClean="0"/>
              <a:t>the packet to the chosen next hop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095466"/>
              </p:ext>
            </p:extLst>
          </p:nvPr>
        </p:nvGraphicFramePr>
        <p:xfrm>
          <a:off x="1384586" y="1991983"/>
          <a:ext cx="3962359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30013"/>
                <a:gridCol w="1385047"/>
                <a:gridCol w="14472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Timestamp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Next-Hop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ToR</a:t>
                      </a:r>
                      <a:r>
                        <a:rPr lang="en-US" baseline="0" dirty="0" smtClean="0"/>
                        <a:t>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ToR</a:t>
                      </a:r>
                      <a:r>
                        <a:rPr lang="en-US" dirty="0" smtClean="0"/>
                        <a:t> 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79404" y="23474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79404" y="27267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1612" y="3072221"/>
            <a:ext cx="337271" cy="3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…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-40861" y="2565923"/>
            <a:ext cx="1124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dirty="0" smtClean="0"/>
              <a:t>(</a:t>
            </a:r>
            <a:r>
              <a:rPr lang="en-US" sz="2000" dirty="0" err="1" smtClean="0"/>
              <a:t>flowid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166796" y="4230362"/>
            <a:ext cx="717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9454" y="4348056"/>
            <a:ext cx="717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9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260112" y="1183341"/>
            <a:ext cx="0" cy="726141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7200" y="1126252"/>
            <a:ext cx="802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ata </a:t>
            </a:r>
            <a:br>
              <a:rPr lang="en-US" dirty="0" smtClean="0"/>
            </a:br>
            <a:r>
              <a:rPr lang="en-US" dirty="0" smtClean="0"/>
              <a:t>packet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035616" y="3534809"/>
            <a:ext cx="23000" cy="977267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721704" y="3706006"/>
            <a:ext cx="133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urrent </a:t>
            </a:r>
            <a:r>
              <a:rPr lang="en-US" smtClean="0"/>
              <a:t>best next-hop S3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553200" y="5590713"/>
            <a:ext cx="8965" cy="948201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52832" y="5710021"/>
            <a:ext cx="133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hosen next-hop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193520" y="4141551"/>
            <a:ext cx="195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Update next-hop (if enough </a:t>
            </a:r>
            <a:r>
              <a:rPr lang="en-US" smtClean="0"/>
              <a:t>time elapsed) </a:t>
            </a:r>
            <a:r>
              <a:rPr lang="en-US" dirty="0" smtClean="0"/>
              <a:t>and time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115445"/>
              </p:ext>
            </p:extLst>
          </p:nvPr>
        </p:nvGraphicFramePr>
        <p:xfrm>
          <a:off x="3643691" y="3861536"/>
          <a:ext cx="3605604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28271"/>
                <a:gridCol w="1260343"/>
                <a:gridCol w="13169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Timestamp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Next-Hop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ToR</a:t>
                      </a:r>
                      <a:r>
                        <a:rPr lang="en-US" baseline="0" dirty="0" smtClean="0"/>
                        <a:t>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ToR</a:t>
                      </a:r>
                      <a:r>
                        <a:rPr lang="en-US" dirty="0" smtClean="0"/>
                        <a:t> 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25832"/>
              </p:ext>
            </p:extLst>
          </p:nvPr>
        </p:nvGraphicFramePr>
        <p:xfrm>
          <a:off x="959477" y="2051449"/>
          <a:ext cx="331853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859"/>
                <a:gridCol w="17346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Best Next-Hop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Path</a:t>
                      </a:r>
                      <a:r>
                        <a:rPr lang="en-US" baseline="0" dirty="0" smtClean="0"/>
                        <a:t> Utilization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22206" y="24012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2206" y="27805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4414" y="3126009"/>
            <a:ext cx="337271" cy="3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…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2000" y="2483411"/>
            <a:ext cx="716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Dest</a:t>
            </a:r>
            <a:r>
              <a:rPr lang="en-US" dirty="0" smtClean="0"/>
              <a:t> </a:t>
            </a:r>
            <a:r>
              <a:rPr lang="en-US" dirty="0" err="1" smtClean="0"/>
              <a:t>ToR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43485" y="42548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43485" y="46341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25693" y="4979613"/>
            <a:ext cx="337271" cy="3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…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21739" y="4673565"/>
            <a:ext cx="1124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dirty="0" smtClean="0"/>
              <a:t>(</a:t>
            </a:r>
            <a:r>
              <a:rPr lang="en-US" sz="2000" dirty="0" err="1" smtClean="0"/>
              <a:t>flowid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3" name="Oval 2"/>
          <p:cNvSpPr/>
          <p:nvPr/>
        </p:nvSpPr>
        <p:spPr>
          <a:xfrm>
            <a:off x="1014663" y="2396053"/>
            <a:ext cx="3202242" cy="379287"/>
          </a:xfrm>
          <a:prstGeom prst="ellips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619652" y="4595348"/>
            <a:ext cx="3573868" cy="408099"/>
          </a:xfrm>
          <a:prstGeom prst="ellips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2" grpId="0"/>
      <p:bldP spid="34" grpId="0"/>
      <p:bldP spid="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229"/>
            <a:ext cx="7772400" cy="1470025"/>
          </a:xfrm>
        </p:spPr>
        <p:txBody>
          <a:bodyPr/>
          <a:lstStyle/>
          <a:p>
            <a:r>
              <a:rPr lang="en-US" dirty="0" smtClean="0"/>
              <a:t>Heavy Hitter Detection </a:t>
            </a:r>
            <a:br>
              <a:rPr lang="en-US" dirty="0" smtClean="0"/>
            </a:br>
            <a:r>
              <a:rPr lang="en-US" dirty="0" smtClean="0"/>
              <a:t>Entirely in the Data Plane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52390"/>
            <a:ext cx="91440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 err="1"/>
              <a:t>Vibhaalakshmi</a:t>
            </a:r>
            <a:r>
              <a:rPr lang="en-US" sz="3600" dirty="0"/>
              <a:t> </a:t>
            </a:r>
            <a:r>
              <a:rPr lang="en-US" sz="3600" dirty="0" err="1" smtClean="0"/>
              <a:t>Sivaraman</a:t>
            </a:r>
            <a:r>
              <a:rPr lang="en-US" sz="3600" dirty="0"/>
              <a:t>, Srinivas Narayana, Ori </a:t>
            </a:r>
            <a:r>
              <a:rPr lang="en-US" sz="3600" dirty="0" err="1" smtClean="0"/>
              <a:t>Rottenstreich</a:t>
            </a:r>
            <a:r>
              <a:rPr lang="en-US" sz="3600" dirty="0"/>
              <a:t>, S. </a:t>
            </a:r>
            <a:r>
              <a:rPr lang="en-US" sz="3600" dirty="0" err="1" smtClean="0"/>
              <a:t>Muthukrishnan</a:t>
            </a:r>
            <a:r>
              <a:rPr lang="en-US" sz="3600" dirty="0"/>
              <a:t>, and Jennifer </a:t>
            </a:r>
            <a:r>
              <a:rPr lang="en-US" sz="3600" dirty="0" smtClean="0"/>
              <a:t>Rexford</a:t>
            </a:r>
          </a:p>
          <a:p>
            <a:endParaRPr lang="en-US" sz="3300" dirty="0" smtClean="0"/>
          </a:p>
          <a:p>
            <a:r>
              <a:rPr lang="en-US" sz="2900" dirty="0"/>
              <a:t>https://</a:t>
            </a:r>
            <a:r>
              <a:rPr lang="en-US" sz="2900" dirty="0" err="1"/>
              <a:t>conferences.sigcomm.org</a:t>
            </a:r>
            <a:r>
              <a:rPr lang="en-US" sz="2900" dirty="0"/>
              <a:t>/</a:t>
            </a:r>
            <a:r>
              <a:rPr lang="en-US" sz="2900" dirty="0" err="1"/>
              <a:t>sosr</a:t>
            </a:r>
            <a:r>
              <a:rPr lang="en-US" sz="2900" dirty="0"/>
              <a:t>/2017/papers/sosr17-heavy-hitter.pdf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350" y="50429"/>
            <a:ext cx="3797300" cy="2463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4188" y="2232212"/>
            <a:ext cx="2595283" cy="282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16947" y="520984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HashPipe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35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11312</TotalTime>
  <Words>610</Words>
  <Application>Microsoft Macintosh PowerPoint</Application>
  <PresentationFormat>On-screen Show (4:3)</PresentationFormat>
  <Paragraphs>290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Calibri</vt:lpstr>
      <vt:lpstr>Arial</vt:lpstr>
      <vt:lpstr>Office Theme</vt:lpstr>
      <vt:lpstr>Toward Self-Driving Networks</vt:lpstr>
      <vt:lpstr>Self-Driving Network</vt:lpstr>
      <vt:lpstr>A Constrained Computational Model</vt:lpstr>
      <vt:lpstr>Hop-by-Hop Utilization-aware Load-balancing Architecture</vt:lpstr>
      <vt:lpstr>HULA Multipath Load Balancing</vt:lpstr>
      <vt:lpstr>Path Performance Statistics</vt:lpstr>
      <vt:lpstr>Flowlet Routing</vt:lpstr>
      <vt:lpstr>Putting it all Together</vt:lpstr>
      <vt:lpstr>Heavy Hitter Detection  Entirely in the Data Plane</vt:lpstr>
      <vt:lpstr>Heavy-Hitter Detection</vt:lpstr>
      <vt:lpstr>Approximating the Approximation</vt:lpstr>
      <vt:lpstr>Approximating the Approximation</vt:lpstr>
      <vt:lpstr>Approximating the Approximation</vt:lpstr>
      <vt:lpstr>P4 Prototype and Evaluation</vt:lpstr>
      <vt:lpstr>Conclusion</vt:lpstr>
    </vt:vector>
  </TitlesOfParts>
  <Company>Princeton University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SoftCell: Taking Control of Cellular Core networks</dc:title>
  <dc:creator>Xin Jin</dc:creator>
  <cp:lastModifiedBy>Jen</cp:lastModifiedBy>
  <cp:revision>2054</cp:revision>
  <cp:lastPrinted>2016-04-16T23:03:31Z</cp:lastPrinted>
  <dcterms:created xsi:type="dcterms:W3CDTF">2013-03-27T18:30:57Z</dcterms:created>
  <dcterms:modified xsi:type="dcterms:W3CDTF">2018-03-09T20:27:39Z</dcterms:modified>
</cp:coreProperties>
</file>