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7"/>
  </p:notesMasterIdLst>
  <p:sldIdLst>
    <p:sldId id="271" r:id="rId2"/>
    <p:sldId id="408" r:id="rId3"/>
    <p:sldId id="565" r:id="rId4"/>
    <p:sldId id="629" r:id="rId5"/>
    <p:sldId id="409" r:id="rId6"/>
    <p:sldId id="257" r:id="rId7"/>
    <p:sldId id="293" r:id="rId8"/>
    <p:sldId id="453" r:id="rId9"/>
    <p:sldId id="632" r:id="rId10"/>
    <p:sldId id="369" r:id="rId11"/>
    <p:sldId id="569" r:id="rId12"/>
    <p:sldId id="371" r:id="rId13"/>
    <p:sldId id="325" r:id="rId14"/>
    <p:sldId id="568" r:id="rId15"/>
    <p:sldId id="646" r:id="rId16"/>
    <p:sldId id="643" r:id="rId17"/>
    <p:sldId id="648" r:id="rId18"/>
    <p:sldId id="573" r:id="rId19"/>
    <p:sldId id="459" r:id="rId20"/>
    <p:sldId id="460" r:id="rId21"/>
    <p:sldId id="461" r:id="rId22"/>
    <p:sldId id="462" r:id="rId23"/>
    <p:sldId id="463" r:id="rId24"/>
    <p:sldId id="653" r:id="rId25"/>
    <p:sldId id="660" r:id="rId26"/>
    <p:sldId id="329" r:id="rId27"/>
    <p:sldId id="366" r:id="rId28"/>
    <p:sldId id="341" r:id="rId29"/>
    <p:sldId id="466" r:id="rId30"/>
    <p:sldId id="433" r:id="rId31"/>
    <p:sldId id="467" r:id="rId32"/>
    <p:sldId id="373" r:id="rId33"/>
    <p:sldId id="621" r:id="rId34"/>
    <p:sldId id="637" r:id="rId35"/>
    <p:sldId id="333" r:id="rId36"/>
    <p:sldId id="579" r:id="rId37"/>
    <p:sldId id="435" r:id="rId38"/>
    <p:sldId id="580" r:id="rId39"/>
    <p:sldId id="581" r:id="rId40"/>
    <p:sldId id="582" r:id="rId41"/>
    <p:sldId id="583" r:id="rId42"/>
    <p:sldId id="470" r:id="rId43"/>
    <p:sldId id="472" r:id="rId44"/>
    <p:sldId id="584" r:id="rId45"/>
    <p:sldId id="473" r:id="rId46"/>
    <p:sldId id="474" r:id="rId47"/>
    <p:sldId id="585" r:id="rId48"/>
    <p:sldId id="475" r:id="rId49"/>
    <p:sldId id="586" r:id="rId50"/>
    <p:sldId id="367" r:id="rId51"/>
    <p:sldId id="378" r:id="rId52"/>
    <p:sldId id="487" r:id="rId53"/>
    <p:sldId id="488" r:id="rId54"/>
    <p:sldId id="314" r:id="rId55"/>
    <p:sldId id="315" r:id="rId56"/>
    <p:sldId id="376" r:id="rId57"/>
    <p:sldId id="588" r:id="rId58"/>
    <p:sldId id="661" r:id="rId59"/>
    <p:sldId id="589" r:id="rId60"/>
    <p:sldId id="597" r:id="rId61"/>
    <p:sldId id="598" r:id="rId62"/>
    <p:sldId id="599" r:id="rId63"/>
    <p:sldId id="625" r:id="rId64"/>
    <p:sldId id="602" r:id="rId65"/>
    <p:sldId id="607" r:id="rId66"/>
    <p:sldId id="500" r:id="rId67"/>
    <p:sldId id="501" r:id="rId68"/>
    <p:sldId id="657" r:id="rId69"/>
    <p:sldId id="609" r:id="rId70"/>
    <p:sldId id="509" r:id="rId71"/>
    <p:sldId id="611" r:id="rId72"/>
    <p:sldId id="497" r:id="rId73"/>
    <p:sldId id="506" r:id="rId74"/>
    <p:sldId id="613" r:id="rId75"/>
    <p:sldId id="614" r:id="rId76"/>
    <p:sldId id="317" r:id="rId77"/>
    <p:sldId id="448" r:id="rId78"/>
    <p:sldId id="622" r:id="rId79"/>
    <p:sldId id="508" r:id="rId80"/>
    <p:sldId id="618" r:id="rId81"/>
    <p:sldId id="619" r:id="rId82"/>
    <p:sldId id="617" r:id="rId83"/>
    <p:sldId id="401" r:id="rId84"/>
    <p:sldId id="642" r:id="rId85"/>
    <p:sldId id="615" r:id="rId8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C9CD7D9-A30F-814D-80E7-596C822722B0}">
          <p14:sldIdLst>
            <p14:sldId id="271"/>
            <p14:sldId id="408"/>
            <p14:sldId id="565"/>
            <p14:sldId id="629"/>
            <p14:sldId id="409"/>
            <p14:sldId id="257"/>
            <p14:sldId id="293"/>
            <p14:sldId id="453"/>
            <p14:sldId id="632"/>
            <p14:sldId id="369"/>
            <p14:sldId id="569"/>
            <p14:sldId id="371"/>
            <p14:sldId id="325"/>
            <p14:sldId id="568"/>
            <p14:sldId id="646"/>
            <p14:sldId id="643"/>
            <p14:sldId id="648"/>
            <p14:sldId id="573"/>
            <p14:sldId id="459"/>
            <p14:sldId id="460"/>
            <p14:sldId id="461"/>
            <p14:sldId id="462"/>
            <p14:sldId id="463"/>
            <p14:sldId id="653"/>
            <p14:sldId id="660"/>
            <p14:sldId id="329"/>
            <p14:sldId id="366"/>
            <p14:sldId id="341"/>
            <p14:sldId id="466"/>
            <p14:sldId id="433"/>
            <p14:sldId id="467"/>
            <p14:sldId id="373"/>
            <p14:sldId id="621"/>
            <p14:sldId id="637"/>
            <p14:sldId id="333"/>
            <p14:sldId id="579"/>
            <p14:sldId id="435"/>
            <p14:sldId id="580"/>
            <p14:sldId id="581"/>
            <p14:sldId id="582"/>
            <p14:sldId id="583"/>
            <p14:sldId id="470"/>
            <p14:sldId id="472"/>
            <p14:sldId id="584"/>
            <p14:sldId id="473"/>
            <p14:sldId id="474"/>
            <p14:sldId id="585"/>
            <p14:sldId id="475"/>
            <p14:sldId id="586"/>
            <p14:sldId id="367"/>
            <p14:sldId id="378"/>
            <p14:sldId id="487"/>
            <p14:sldId id="488"/>
            <p14:sldId id="314"/>
            <p14:sldId id="315"/>
            <p14:sldId id="376"/>
            <p14:sldId id="588"/>
            <p14:sldId id="661"/>
            <p14:sldId id="589"/>
            <p14:sldId id="597"/>
            <p14:sldId id="598"/>
            <p14:sldId id="599"/>
            <p14:sldId id="625"/>
            <p14:sldId id="602"/>
            <p14:sldId id="607"/>
            <p14:sldId id="500"/>
            <p14:sldId id="501"/>
            <p14:sldId id="657"/>
            <p14:sldId id="609"/>
            <p14:sldId id="509"/>
            <p14:sldId id="611"/>
            <p14:sldId id="497"/>
            <p14:sldId id="506"/>
            <p14:sldId id="613"/>
            <p14:sldId id="614"/>
            <p14:sldId id="317"/>
            <p14:sldId id="448"/>
            <p14:sldId id="622"/>
            <p14:sldId id="508"/>
            <p14:sldId id="618"/>
            <p14:sldId id="619"/>
            <p14:sldId id="617"/>
            <p14:sldId id="401"/>
            <p14:sldId id="64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01"/>
    <a:srgbClr val="FFE4BB"/>
    <a:srgbClr val="FF6600"/>
    <a:srgbClr val="FFB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8"/>
    <p:restoredTop sz="80647"/>
  </p:normalViewPr>
  <p:slideViewPr>
    <p:cSldViewPr snapToGrid="0" snapToObjects="1">
      <p:cViewPr varScale="1">
        <p:scale>
          <a:sx n="100" d="100"/>
          <a:sy n="100" d="100"/>
        </p:scale>
        <p:origin x="15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F86E7-CE51-364E-B855-A9BF2482CD22}" type="datetimeFigureOut">
              <a:rPr lang="en-US" smtClean="0"/>
              <a:t>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412E-73AA-3E4B-8631-94A7DB7E9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35CDA9A-EF49-1A48-904F-D951688DE476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579" tIns="45290" rIns="90579" bIns="4529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4759B0C-ED4E-094D-A16A-0D69FFDAF5BB}" type="slidenum">
              <a:rPr lang="en-US" sz="1200" b="0">
                <a:latin typeface="Times New Roman" charset="0"/>
              </a:rPr>
              <a:pPr algn="r">
                <a:buClrTx/>
                <a:buFontTx/>
                <a:buNone/>
                <a:defRPr/>
              </a:pPr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758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6098" y="4343704"/>
            <a:ext cx="5485805" cy="4113892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3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only do we </a:t>
            </a:r>
            <a:r>
              <a:rPr lang="en-US" i="1" dirty="0" smtClean="0"/>
              <a:t>know</a:t>
            </a:r>
            <a:r>
              <a:rPr lang="en-US" dirty="0" smtClean="0"/>
              <a:t>, but also </a:t>
            </a:r>
            <a:r>
              <a:rPr lang="en-US" i="1" dirty="0" smtClean="0"/>
              <a:t>modify </a:t>
            </a:r>
            <a:r>
              <a:rPr lang="en-US" dirty="0" smtClean="0"/>
              <a:t>packet processing on switches to make measurements easier. </a:t>
            </a:r>
            <a:r>
              <a:rPr lang="en-US" dirty="0" smtClean="0">
                <a:sym typeface="Wingdings"/>
              </a:rPr>
              <a:t> need to make this point somewhere.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there are details to make the</a:t>
            </a:r>
            <a:r>
              <a:rPr lang="en-US" baseline="0" dirty="0" smtClean="0"/>
              <a:t> execution of the automaton deterministic on the data plane – which we are skipping in the interest of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Also, the queries are assumed to be matching a packet only once on each switch: typically there are 2 matching points, but let’s assume only ingress queries exist for the time being.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 only do we </a:t>
            </a:r>
            <a:r>
              <a:rPr lang="en-US" i="1" dirty="0" smtClean="0"/>
              <a:t>know</a:t>
            </a:r>
            <a:r>
              <a:rPr lang="en-US" dirty="0" smtClean="0"/>
              <a:t>, but also </a:t>
            </a:r>
            <a:r>
              <a:rPr lang="en-US" i="1" dirty="0" smtClean="0"/>
              <a:t>modify </a:t>
            </a:r>
            <a:r>
              <a:rPr lang="en-US" dirty="0" smtClean="0"/>
              <a:t>packet processing on switches to make measurements easier. </a:t>
            </a:r>
            <a:r>
              <a:rPr lang="en-US" dirty="0" smtClean="0">
                <a:sym typeface="Wingdings"/>
              </a:rPr>
              <a:t> need to make this point somewhere.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this composed policy make sense?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2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does this composed policy make sense? 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8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6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 table of optimizations + intended metrics that should be reduced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0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 table of optimizations + intended metrics that should be reduced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96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Rule space estimation for DNF cases.</a:t>
            </a:r>
          </a:p>
          <a:p>
            <a:endParaRPr lang="en-US" baseline="0" dirty="0" smtClean="0"/>
          </a:p>
          <a:p>
            <a:r>
              <a:rPr lang="en-US" dirty="0" smtClean="0"/>
              <a:t>Stanford forwarding policy</a:t>
            </a:r>
            <a:r>
              <a:rPr lang="en-US" baseline="0" dirty="0" smtClean="0"/>
              <a:t> has 3840 rules overall – that’s 240 per device on average. Almost all rules match on destination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address, which almost none of the queries actually match on. This means the best-case reduction applies: ~240 times or two orders of magnitude reduction of rule count going from single-stage to multi-stage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there’s at least a factor of 6.6 from the instances that _do_ terminate. Together, that’s 7 * 240 = 1680, or three orders of magnitude reduction in rule space from the </a:t>
            </a:r>
            <a:r>
              <a:rPr lang="en-US" baseline="0" dirty="0" err="1" smtClean="0"/>
              <a:t>unoptimized</a:t>
            </a:r>
            <a:r>
              <a:rPr lang="en-US" baseline="0" dirty="0" smtClean="0"/>
              <a:t> case.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9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Rule space estimation for DNF cases.</a:t>
            </a:r>
          </a:p>
          <a:p>
            <a:endParaRPr lang="en-US" baseline="0" dirty="0" smtClean="0"/>
          </a:p>
          <a:p>
            <a:r>
              <a:rPr lang="en-US" dirty="0" smtClean="0"/>
              <a:t>Stanford forwarding policy</a:t>
            </a:r>
            <a:r>
              <a:rPr lang="en-US" baseline="0" dirty="0" smtClean="0"/>
              <a:t> has 3840 rules overall – that’s 240 per device on </a:t>
            </a:r>
            <a:r>
              <a:rPr lang="en-US" baseline="0" dirty="0" err="1" smtClean="0"/>
              <a:t>aveage</a:t>
            </a:r>
            <a:r>
              <a:rPr lang="en-US" baseline="0" dirty="0" smtClean="0"/>
              <a:t>. Almost all rules match on destination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address, which almost none of the queries actually match on. This means the best-case reduction applies: ~240 times or two orders of magnitude reduction of rule count going from single-stage to multi-stage tables.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there’s at least a factor of 6.6 from the instances that _do_ terminate. Together, that’s 7 * 240 = 1680, or three orders of magnitude reduction in rule space from the </a:t>
            </a:r>
            <a:r>
              <a:rPr lang="en-US" baseline="0" dirty="0" err="1" smtClean="0"/>
              <a:t>unoptimized</a:t>
            </a:r>
            <a:r>
              <a:rPr lang="en-US" baseline="0" dirty="0" smtClean="0"/>
              <a:t> case.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3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5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5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Yet, challenging:</a:t>
            </a:r>
          </a:p>
          <a:p>
            <a:pPr lvl="1"/>
            <a:r>
              <a:rPr lang="en-US" i="1" dirty="0" smtClean="0"/>
              <a:t>Accuracy:</a:t>
            </a:r>
            <a:r>
              <a:rPr lang="en-US" dirty="0" smtClean="0"/>
              <a:t> Hard to infer trajectories in data plane</a:t>
            </a:r>
          </a:p>
          <a:p>
            <a:pPr lvl="1"/>
            <a:r>
              <a:rPr lang="en-US" i="1" dirty="0" smtClean="0"/>
              <a:t>Efficiency:</a:t>
            </a:r>
            <a:r>
              <a:rPr lang="en-US" dirty="0" smtClean="0"/>
              <a:t> bandwidth, packet bits, rules</a:t>
            </a:r>
          </a:p>
          <a:p>
            <a:pPr lvl="1"/>
            <a:r>
              <a:rPr lang="en-US" i="1" dirty="0" smtClean="0"/>
              <a:t>Composition:</a:t>
            </a:r>
            <a:r>
              <a:rPr lang="en-US" dirty="0" smtClean="0"/>
              <a:t> measurements with forwarding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1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56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86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6412E-73AA-3E4B-8631-94A7DB7E920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1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6912F-C33E-154A-A3E3-6805AB9E5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5CBD7-4EB3-AB4D-B09F-C2EE262BF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7988" y="381000"/>
            <a:ext cx="2149475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300788" cy="63166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DEED-20B6-4243-8B44-D010FAFE7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0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5E042-9FCA-6349-A6E6-875D1C990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7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CCF3C-FF21-114E-834B-6D68BFE51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48138" cy="547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219200"/>
            <a:ext cx="4149725" cy="547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1D71-E5B8-9C48-B63D-B225EAF1D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E07DB-0DC2-D540-AA35-F9DF928A9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3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888A5-962B-CC45-9330-E6B58B0E6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3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B6AB-964C-094B-B3B3-D586C5D9F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4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0C572-4F26-BB46-9CF6-64625B085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07CA-48DC-4F41-B770-AF67C2543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8061325" cy="6778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450263" cy="54784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</a:t>
            </a:r>
            <a:r>
              <a:rPr lang="en-GB" dirty="0" smtClean="0"/>
              <a:t>Outline </a:t>
            </a:r>
            <a:r>
              <a:rPr lang="en-GB" dirty="0"/>
              <a:t>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E187AAF2-11D3-3D45-AFD2-05393FCCC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2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3038" indent="-173038" algn="l" defTabSz="457200" rtl="0" eaLnBrk="0" fontAlgn="base" hangingPunct="0">
        <a:spcBef>
          <a:spcPts val="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457200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2pPr>
      <a:lvl3pPr marL="1087438" indent="-173038" algn="l" defTabSz="457200" rtl="0" eaLnBrk="0" fontAlgn="base" hangingPunct="0">
        <a:lnSpc>
          <a:spcPct val="100000"/>
        </a:lnSpc>
        <a:spcBef>
          <a:spcPts val="250"/>
        </a:spcBef>
        <a:spcAft>
          <a:spcPct val="0"/>
        </a:spcAft>
        <a:buClr>
          <a:srgbClr val="000000"/>
        </a:buClr>
        <a:buSzPct val="100000"/>
        <a:buFont typeface="Arial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2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79438" y="1226281"/>
            <a:ext cx="8183562" cy="138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4000" b="0" dirty="0" smtClean="0">
                <a:solidFill>
                  <a:srgbClr val="FF6633"/>
                </a:solidFill>
                <a:cs typeface="ＭＳ Ｐゴシック" charset="0"/>
              </a:rPr>
              <a:t>Compiling Network Path Queries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56" y="3382168"/>
            <a:ext cx="1488437" cy="22326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5" y="3370386"/>
            <a:ext cx="2014870" cy="223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23" y="3370451"/>
            <a:ext cx="1488393" cy="22325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34" y="3370386"/>
            <a:ext cx="1488394" cy="2232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6291" y="2294176"/>
            <a:ext cx="646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Srinivas Narayana</a:t>
            </a:r>
          </a:p>
          <a:p>
            <a:pPr algn="ctr"/>
            <a:r>
              <a:rPr lang="en-US" sz="2400" dirty="0" smtClean="0">
                <a:solidFill>
                  <a:srgbClr val="FF8A01"/>
                </a:solidFill>
              </a:rPr>
              <a:t>Princeton University</a:t>
            </a:r>
            <a:endParaRPr lang="en-US" sz="2400" b="0" dirty="0" smtClean="0">
              <a:solidFill>
                <a:srgbClr val="FF8A0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317500"/>
            <a:ext cx="6413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621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16200000">
            <a:off x="674844" y="2854646"/>
            <a:ext cx="1788409" cy="106303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61" b="761"/>
          <a:stretch>
            <a:fillRect/>
          </a:stretch>
        </p:blipFill>
        <p:spPr>
          <a:xfrm>
            <a:off x="2166416" y="1339102"/>
            <a:ext cx="2228457" cy="144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1. Path Query </a:t>
            </a:r>
            <a:r>
              <a:rPr lang="en-US" sz="2400" dirty="0">
                <a:solidFill>
                  <a:srgbClr val="FF6600"/>
                </a:solidFill>
              </a:rPr>
              <a:t>L</a:t>
            </a:r>
            <a:r>
              <a:rPr lang="en-US" sz="2400" dirty="0" smtClean="0">
                <a:solidFill>
                  <a:srgbClr val="FF6600"/>
                </a:solidFill>
              </a:rPr>
              <a:t>anguage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3086745"/>
            <a:ext cx="1110074" cy="63858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 rot="10800000">
            <a:off x="4432507" y="2303820"/>
            <a:ext cx="1061620" cy="1929513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31344" y="3041541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5429" y="4283623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7" y="4836566"/>
            <a:ext cx="57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SDN controller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29" y="4836151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62988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5463989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0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" name="Line 21"/>
          <p:cNvSpPr>
            <a:spLocks noChangeShapeType="1"/>
          </p:cNvSpPr>
          <p:nvPr/>
        </p:nvSpPr>
        <p:spPr bwMode="auto">
          <a:xfrm flipV="1">
            <a:off x="1668521" y="5744685"/>
            <a:ext cx="1146004" cy="1537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3975990" y="6145706"/>
            <a:ext cx="1273433" cy="31676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1668521" y="6298885"/>
            <a:ext cx="1146004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>
            <a:off x="4048789" y="5680801"/>
            <a:ext cx="1200633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762000" y="5368612"/>
            <a:ext cx="467882" cy="376074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574129" y="5368611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 Arrow 2"/>
          <p:cNvSpPr/>
          <p:nvPr/>
        </p:nvSpPr>
        <p:spPr>
          <a:xfrm rot="18234739">
            <a:off x="2151246" y="5381649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 rot="3193136">
            <a:off x="3761480" y="5388496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842492" y="5408615"/>
            <a:ext cx="467882" cy="1205338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2" y="555206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994091" y="5327659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Payloads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3620" y="6252227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3787" y="4293175"/>
            <a:ext cx="31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6600"/>
                </a:solidFill>
              </a:rPr>
              <a:t>3. Optimizations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3487407" y="2823667"/>
            <a:ext cx="467882" cy="1282791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60823" y="3032153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0" y="3126311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Expressions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84335" y="3126310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15524" y="3126311"/>
            <a:ext cx="2251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Forwarding</a:t>
            </a:r>
          </a:p>
        </p:txBody>
      </p:sp>
    </p:spTree>
    <p:extLst>
      <p:ext uri="{BB962C8B-B14F-4D97-AF65-F5344CB8AC3E}">
        <p14:creationId xmlns:p14="http://schemas.microsoft.com/office/powerpoint/2010/main" val="258928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11" grpId="0" animBg="1"/>
      <p:bldP spid="18" grpId="0" animBg="1"/>
      <p:bldP spid="19" grpId="0" animBg="1"/>
      <p:bldP spid="20" grpId="0" animBg="1"/>
      <p:bldP spid="21" grpId="0"/>
      <p:bldP spid="23" grpId="0"/>
      <p:bldP spid="24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" grpId="0" animBg="1"/>
      <p:bldP spid="35" grpId="0" animBg="1"/>
      <p:bldP spid="36" grpId="0" animBg="1"/>
      <p:bldP spid="39" grpId="0"/>
      <p:bldP spid="40" grpId="0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3787" y="4293175"/>
            <a:ext cx="31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6600"/>
                </a:solidFill>
              </a:rPr>
              <a:t>3. Optimizations</a:t>
            </a:r>
          </a:p>
        </p:txBody>
      </p:sp>
      <p:sp>
        <p:nvSpPr>
          <p:cNvPr id="7" name="Oval Callout 6"/>
          <p:cNvSpPr/>
          <p:nvPr/>
        </p:nvSpPr>
        <p:spPr>
          <a:xfrm rot="10800000">
            <a:off x="511590" y="1460235"/>
            <a:ext cx="3219894" cy="1842853"/>
          </a:xfrm>
          <a:prstGeom prst="wedgeEllipseCallout">
            <a:avLst>
              <a:gd name="adj1" fmla="val -98154"/>
              <a:gd name="adj2" fmla="val 29082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1353" y="1865617"/>
            <a:ext cx="2157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smtClean="0">
                <a:solidFill>
                  <a:schemeClr val="tx1"/>
                </a:solidFill>
              </a:rPr>
              <a:t>Expressive </a:t>
            </a:r>
            <a:r>
              <a:rPr lang="en-US" sz="2400" b="0" smtClean="0">
                <a:solidFill>
                  <a:schemeClr val="tx1"/>
                </a:solidFill>
              </a:rPr>
              <a:t>measurement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340484" y="5029447"/>
            <a:ext cx="4755260" cy="1664488"/>
          </a:xfrm>
          <a:prstGeom prst="wedgeEllipseCallout">
            <a:avLst>
              <a:gd name="adj1" fmla="val -33669"/>
              <a:gd name="adj2" fmla="val -6842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572641" y="5430819"/>
            <a:ext cx="422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tx1"/>
                </a:solidFill>
              </a:rPr>
              <a:t>Accurate </a:t>
            </a:r>
            <a:r>
              <a:rPr lang="en-US" sz="2400" b="0" dirty="0" smtClean="0">
                <a:solidFill>
                  <a:schemeClr val="tx1"/>
                </a:solidFill>
              </a:rPr>
              <a:t>measurements</a:t>
            </a:r>
          </a:p>
          <a:p>
            <a:pPr algn="ctr"/>
            <a:r>
              <a:rPr lang="en-US" sz="2400" dirty="0" smtClean="0"/>
              <a:t>on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i="1" dirty="0" smtClean="0">
                <a:solidFill>
                  <a:schemeClr val="tx1"/>
                </a:solidFill>
              </a:rPr>
              <a:t>commodity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b="0" i="1" dirty="0" smtClean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5560758" y="2693555"/>
            <a:ext cx="3268662" cy="1106582"/>
          </a:xfrm>
          <a:prstGeom prst="wedgeEllipseCallout">
            <a:avLst>
              <a:gd name="adj1" fmla="val 10153"/>
              <a:gd name="adj2" fmla="val 9391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655246" y="2831347"/>
            <a:ext cx="307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tx1"/>
                </a:solidFill>
              </a:rPr>
              <a:t>Efficient </a:t>
            </a:r>
            <a:r>
              <a:rPr lang="en-US" sz="2400" b="0" dirty="0" smtClean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FF6600"/>
                </a:solidFill>
              </a:rPr>
              <a:t>1. Path Query </a:t>
            </a:r>
            <a:r>
              <a:rPr lang="en-US" sz="2400" dirty="0">
                <a:solidFill>
                  <a:srgbClr val="FF6600"/>
                </a:solidFill>
              </a:rPr>
              <a:t>L</a:t>
            </a:r>
            <a:r>
              <a:rPr lang="en-US" sz="2400" dirty="0" smtClean="0">
                <a:solidFill>
                  <a:srgbClr val="FF6600"/>
                </a:solidFill>
              </a:rPr>
              <a:t>anguage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42" grpId="0"/>
      <p:bldP spid="43" grpId="0" animBg="1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6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366617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637079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473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318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799" y="1241269"/>
            <a:ext cx="84675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0" dirty="0" smtClean="0">
                <a:solidFill>
                  <a:srgbClr val="FF6600"/>
                </a:solidFill>
              </a:rPr>
              <a:t>Instead: </a:t>
            </a:r>
            <a:r>
              <a:rPr lang="en-US" sz="2600" dirty="0" smtClean="0"/>
              <a:t>get A </a:t>
            </a:r>
            <a:r>
              <a:rPr lang="en-US" sz="2600" dirty="0" smtClean="0">
                <a:sym typeface="Wingdings"/>
              </a:rPr>
              <a:t> </a:t>
            </a:r>
            <a:r>
              <a:rPr lang="en-US" sz="2600" dirty="0" smtClean="0"/>
              <a:t>B </a:t>
            </a:r>
            <a:r>
              <a:rPr lang="en-US" sz="2600" b="0" dirty="0" smtClean="0">
                <a:solidFill>
                  <a:schemeClr val="tx1"/>
                </a:solidFill>
              </a:rPr>
              <a:t>packet </a:t>
            </a:r>
            <a:r>
              <a:rPr lang="en-US" sz="2600" dirty="0" smtClean="0"/>
              <a:t>counts each step along paths where A </a:t>
            </a:r>
            <a:r>
              <a:rPr lang="en-US" sz="2600" dirty="0" smtClean="0">
                <a:sym typeface="Wingdings"/>
              </a:rPr>
              <a:t> B </a:t>
            </a:r>
            <a:r>
              <a:rPr lang="en-US" sz="2600" dirty="0" smtClean="0"/>
              <a:t>traffic flows</a:t>
            </a:r>
            <a:endParaRPr lang="en-US" sz="2600" b="0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Where’s the Packet Loss?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16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93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27951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34809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4260239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2235085" y="3252332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332799" y="3771540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564242" y="4260238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318006" y="3008389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298907" y="3243614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332799" y="4276206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4564242" y="3008389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520757" y="3803069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4501605" y="3180813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2249265" y="3764876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5668917" y="3771540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686769" y="3181801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8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91917" y="4144580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100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62918" y="4159156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pic>
        <p:nvPicPr>
          <p:cNvPr id="45" name="Picture 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61" y="3175221"/>
            <a:ext cx="413332" cy="41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 flipV="1">
            <a:off x="2065615" y="2944829"/>
            <a:ext cx="568663" cy="437175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3327720" y="2753814"/>
            <a:ext cx="655258" cy="177324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3166025" y="3431616"/>
            <a:ext cx="693455" cy="26282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2065615" y="3886229"/>
            <a:ext cx="535948" cy="479166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471437" y="2724966"/>
            <a:ext cx="684459" cy="210116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49837" y="2921970"/>
            <a:ext cx="535948" cy="479166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4" name="TextBox 63"/>
          <p:cNvSpPr txBox="1"/>
          <p:nvPr/>
        </p:nvSpPr>
        <p:spPr>
          <a:xfrm>
            <a:off x="2016295" y="2721277"/>
            <a:ext cx="5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68390" y="3062284"/>
            <a:ext cx="73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10</a:t>
            </a:r>
            <a:r>
              <a:rPr lang="en-US" sz="1800" b="0" dirty="0" smtClean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43933" y="4054993"/>
            <a:ext cx="5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50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flipV="1">
            <a:off x="3582062" y="3867311"/>
            <a:ext cx="554836" cy="367349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3332799" y="2469734"/>
            <a:ext cx="5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25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02592" y="2420946"/>
            <a:ext cx="6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5328" y="2814746"/>
            <a:ext cx="55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25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99240" y="3480932"/>
            <a:ext cx="58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 bwMode="auto">
          <a:xfrm flipV="1">
            <a:off x="4671661" y="3382004"/>
            <a:ext cx="554836" cy="367349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1384812" y="3480932"/>
            <a:ext cx="364137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TextBox 78"/>
          <p:cNvSpPr txBox="1"/>
          <p:nvPr/>
        </p:nvSpPr>
        <p:spPr>
          <a:xfrm>
            <a:off x="3728557" y="3967963"/>
            <a:ext cx="58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86417" y="3580210"/>
            <a:ext cx="6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0233" y="4971273"/>
            <a:ext cx="6116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=a &amp;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=b) ^ </a:t>
            </a:r>
          </a:p>
          <a:p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repeat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groupby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(true, [switch]), MAX_HOPS)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1" y="4953082"/>
            <a:ext cx="2297933" cy="151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4" grpId="0"/>
      <p:bldP spid="65" grpId="0"/>
      <p:bldP spid="66" grpId="0"/>
      <p:bldP spid="69" grpId="0"/>
      <p:bldP spid="70" grpId="0"/>
      <p:bldP spid="71" grpId="0"/>
      <p:bldP spid="72" grpId="0"/>
      <p:bldP spid="79" grpId="0"/>
      <p:bldP spid="8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I. Path Query Language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Declarative Measurement Spec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loss localization</a:t>
            </a:r>
          </a:p>
          <a:p>
            <a:r>
              <a:rPr lang="en-US" dirty="0" smtClean="0"/>
              <a:t>Uneven load balancing</a:t>
            </a:r>
          </a:p>
          <a:p>
            <a:r>
              <a:rPr lang="en-US" dirty="0" smtClean="0"/>
              <a:t>Traffic </a:t>
            </a:r>
            <a:r>
              <a:rPr lang="en-US" dirty="0"/>
              <a:t>matrix</a:t>
            </a:r>
          </a:p>
          <a:p>
            <a:r>
              <a:rPr lang="en-US" dirty="0"/>
              <a:t>Slice isolation</a:t>
            </a:r>
          </a:p>
          <a:p>
            <a:r>
              <a:rPr lang="en-US" dirty="0" err="1"/>
              <a:t>DDoS</a:t>
            </a:r>
            <a:r>
              <a:rPr lang="en-US" dirty="0"/>
              <a:t> source identification</a:t>
            </a:r>
          </a:p>
          <a:p>
            <a:r>
              <a:rPr lang="en-US" dirty="0"/>
              <a:t>Port-level traffic matrix</a:t>
            </a:r>
          </a:p>
          <a:p>
            <a:r>
              <a:rPr lang="en-US" dirty="0"/>
              <a:t>Congested link diagnosis</a:t>
            </a:r>
          </a:p>
          <a:p>
            <a:r>
              <a:rPr lang="en-US" dirty="0"/>
              <a:t>Loop detection</a:t>
            </a:r>
          </a:p>
          <a:p>
            <a:r>
              <a:rPr lang="en-US" dirty="0" err="1"/>
              <a:t>Middlebox</a:t>
            </a:r>
            <a:r>
              <a:rPr lang="en-US" dirty="0"/>
              <a:t> traversal order</a:t>
            </a:r>
          </a:p>
          <a:p>
            <a:r>
              <a:rPr lang="en-US" dirty="0"/>
              <a:t>Incorrect NAT rewrite</a:t>
            </a:r>
          </a:p>
          <a:p>
            <a:r>
              <a:rPr lang="en-US" dirty="0"/>
              <a:t>Firewall evasion</a:t>
            </a:r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 flipH="1">
            <a:off x="4682331" y="1219200"/>
            <a:ext cx="794286" cy="5040371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08320" y="3200776"/>
            <a:ext cx="3299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chemeClr val="tx1"/>
                </a:solidFill>
              </a:rPr>
              <a:t>Q: Common Primitives?</a:t>
            </a:r>
          </a:p>
        </p:txBody>
      </p:sp>
    </p:spTree>
    <p:extLst>
      <p:ext uri="{BB962C8B-B14F-4D97-AF65-F5344CB8AC3E}">
        <p14:creationId xmlns:p14="http://schemas.microsoft.com/office/powerpoint/2010/main" val="12736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lvl="1">
              <a:spcBef>
                <a:spcPts val="0"/>
              </a:spcBef>
            </a:pPr>
            <a:r>
              <a:rPr lang="en-US" dirty="0"/>
              <a:t>Relate </a:t>
            </a:r>
            <a:r>
              <a:rPr lang="en-US" dirty="0" smtClean="0"/>
              <a:t>a packet across interfaces it flows through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Specify multiple </a:t>
            </a:r>
            <a:r>
              <a:rPr lang="en-US" i="1" dirty="0" smtClean="0"/>
              <a:t>related </a:t>
            </a:r>
            <a:r>
              <a:rPr lang="en-US" dirty="0" smtClean="0"/>
              <a:t>trajectories</a:t>
            </a:r>
          </a:p>
          <a:p>
            <a:endParaRPr lang="en-US" dirty="0" smtClean="0"/>
          </a:p>
          <a:p>
            <a:r>
              <a:rPr lang="en-US" dirty="0" smtClean="0"/>
              <a:t>Extract different </a:t>
            </a:r>
            <a:r>
              <a:rPr lang="en-US" i="1" dirty="0" smtClean="0"/>
              <a:t>outputs</a:t>
            </a:r>
            <a:r>
              <a:rPr lang="en-US" dirty="0" smtClean="0"/>
              <a:t>: packets, counters, ...</a:t>
            </a:r>
          </a:p>
          <a:p>
            <a:endParaRPr lang="en-US" dirty="0" smtClean="0"/>
          </a:p>
          <a:p>
            <a:r>
              <a:rPr lang="en-US" dirty="0" smtClean="0"/>
              <a:t>Specify </a:t>
            </a:r>
            <a:r>
              <a:rPr lang="en-US" i="1" dirty="0" smtClean="0"/>
              <a:t>where</a:t>
            </a:r>
            <a:r>
              <a:rPr lang="en-US" dirty="0" smtClean="0"/>
              <a:t> to collect measurement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663" y="1203325"/>
            <a:ext cx="8923337" cy="5379502"/>
            <a:chOff x="220663" y="1318161"/>
            <a:chExt cx="8923337" cy="5379502"/>
          </a:xfrm>
        </p:grpSpPr>
        <p:sp>
          <p:nvSpPr>
            <p:cNvPr id="6" name="Rectangle 5"/>
            <p:cNvSpPr/>
            <p:nvPr/>
          </p:nvSpPr>
          <p:spPr>
            <a:xfrm>
              <a:off x="220663" y="1318161"/>
              <a:ext cx="8923337" cy="5379502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6300" y="1676699"/>
              <a:ext cx="7031943" cy="3976915"/>
            </a:xfrm>
            <a:prstGeom prst="rect">
              <a:avLst/>
            </a:prstGeom>
            <a:solidFill>
              <a:srgbClr val="FFE4BB"/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10767" y="2673157"/>
            <a:ext cx="730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How to </a:t>
            </a:r>
            <a:r>
              <a:rPr lang="en-US" sz="3600" dirty="0" smtClean="0"/>
              <a:t>d</a:t>
            </a:r>
            <a:r>
              <a:rPr lang="en-US" sz="3600" b="0" dirty="0" smtClean="0">
                <a:solidFill>
                  <a:schemeClr val="tx1"/>
                </a:solidFill>
              </a:rPr>
              <a:t>esign </a:t>
            </a:r>
            <a:r>
              <a:rPr lang="en-US" sz="3600" b="0" i="1" dirty="0" smtClean="0">
                <a:solidFill>
                  <a:schemeClr val="tx1"/>
                </a:solidFill>
              </a:rPr>
              <a:t>general </a:t>
            </a:r>
            <a:r>
              <a:rPr lang="en-US" sz="3600" b="0" dirty="0" smtClean="0">
                <a:solidFill>
                  <a:schemeClr val="tx1"/>
                </a:solidFill>
              </a:rPr>
              <a:t>primitives </a:t>
            </a:r>
          </a:p>
          <a:p>
            <a:pPr algn="ctr"/>
            <a:r>
              <a:rPr lang="en-US" sz="3600" dirty="0"/>
              <a:t>t</a:t>
            </a:r>
            <a:r>
              <a:rPr lang="en-US" sz="3600" b="0" dirty="0" smtClean="0">
                <a:solidFill>
                  <a:schemeClr val="tx1"/>
                </a:solidFill>
              </a:rPr>
              <a:t>hat are </a:t>
            </a:r>
            <a:r>
              <a:rPr lang="en-US" sz="3600" b="0" i="1" dirty="0" smtClean="0">
                <a:solidFill>
                  <a:schemeClr val="tx1"/>
                </a:solidFill>
              </a:rPr>
              <a:t>efficiently </a:t>
            </a:r>
            <a:r>
              <a:rPr lang="en-US" sz="3600" b="0" dirty="0" smtClean="0">
                <a:solidFill>
                  <a:schemeClr val="tx1"/>
                </a:solidFill>
              </a:rPr>
              <a:t>implemented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in the network?</a:t>
            </a:r>
          </a:p>
        </p:txBody>
      </p:sp>
    </p:spTree>
    <p:extLst>
      <p:ext uri="{BB962C8B-B14F-4D97-AF65-F5344CB8AC3E}">
        <p14:creationId xmlns:p14="http://schemas.microsoft.com/office/powerpoint/2010/main" val="12272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Goals?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3038" lvl="1">
              <a:spcBef>
                <a:spcPts val="0"/>
              </a:spcBef>
            </a:pPr>
            <a:r>
              <a:rPr lang="en-US" dirty="0"/>
              <a:t>Relate </a:t>
            </a:r>
            <a:r>
              <a:rPr lang="en-US" dirty="0" smtClean="0"/>
              <a:t>a packet across interfaces it flows through</a:t>
            </a:r>
            <a:endParaRPr lang="en-US" dirty="0"/>
          </a:p>
          <a:p>
            <a:pPr lvl="1"/>
            <a:r>
              <a:rPr lang="en-US" dirty="0" smtClean="0"/>
              <a:t>... </a:t>
            </a:r>
            <a:r>
              <a:rPr lang="en-US" dirty="0"/>
              <a:t>i</a:t>
            </a:r>
            <a:r>
              <a:rPr lang="en-US" dirty="0" smtClean="0"/>
              <a:t>n the data plane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 rot="10800000">
            <a:off x="4927599" y="2260599"/>
            <a:ext cx="3909599" cy="1144643"/>
          </a:xfrm>
          <a:prstGeom prst="wedgeEllipseCallout">
            <a:avLst>
              <a:gd name="adj1" fmla="val 70039"/>
              <a:gd name="adj2" fmla="val 705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3316" y="2404890"/>
            <a:ext cx="3394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1" dirty="0" smtClean="0">
                <a:solidFill>
                  <a:schemeClr val="tx1"/>
                </a:solidFill>
              </a:rPr>
              <a:t>Static analysis of policy</a:t>
            </a:r>
          </a:p>
          <a:p>
            <a:pPr algn="ctr"/>
            <a:r>
              <a:rPr lang="en-US" sz="2400" i="1" dirty="0"/>
              <a:t>i</a:t>
            </a:r>
            <a:r>
              <a:rPr lang="en-US" sz="2400" b="0" i="1" dirty="0" smtClean="0">
                <a:solidFill>
                  <a:schemeClr val="tx1"/>
                </a:solidFill>
              </a:rPr>
              <a:t>sn’t enough </a:t>
            </a:r>
            <a:endParaRPr lang="en-US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Primitive: Packet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 </a:t>
            </a:r>
            <a:r>
              <a:rPr lang="en-US" i="1" dirty="0"/>
              <a:t>paths</a:t>
            </a:r>
            <a:r>
              <a:rPr lang="en-US" dirty="0"/>
              <a:t>: </a:t>
            </a:r>
          </a:p>
          <a:p>
            <a:pPr lvl="1"/>
            <a:r>
              <a:rPr lang="en-US" i="1" dirty="0"/>
              <a:t>Tests </a:t>
            </a:r>
            <a:r>
              <a:rPr lang="en-US" dirty="0"/>
              <a:t>on packets at a single location in network</a:t>
            </a:r>
          </a:p>
          <a:p>
            <a:pPr lvl="1"/>
            <a:r>
              <a:rPr lang="en-US" i="1" dirty="0" smtClean="0"/>
              <a:t>Same</a:t>
            </a:r>
            <a:r>
              <a:rPr lang="en-US" dirty="0" smtClean="0"/>
              <a:t> </a:t>
            </a:r>
            <a:r>
              <a:rPr lang="en-US" dirty="0"/>
              <a:t>packet must satisfy </a:t>
            </a:r>
            <a:r>
              <a:rPr lang="en-US" i="1" dirty="0"/>
              <a:t>multiple</a:t>
            </a:r>
            <a:r>
              <a:rPr lang="en-US" dirty="0"/>
              <a:t> tests</a:t>
            </a:r>
          </a:p>
          <a:p>
            <a:pPr lvl="1"/>
            <a:r>
              <a:rPr lang="en-US" dirty="0" smtClean="0">
                <a:sym typeface="Wingdings"/>
              </a:rPr>
              <a:t> Regular expressions!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1342472" y="3436178"/>
            <a:ext cx="6224519" cy="716117"/>
          </a:xfrm>
          <a:prstGeom prst="leftRightArrow">
            <a:avLst/>
          </a:prstGeom>
          <a:gradFill flip="none" rotWithShape="1">
            <a:gsLst>
              <a:gs pos="79000">
                <a:srgbClr val="FF6600"/>
              </a:gs>
              <a:gs pos="0">
                <a:srgbClr val="FFFFFF">
                  <a:alpha val="64000"/>
                </a:srgbClr>
              </a:gs>
            </a:gsLst>
            <a:lin ang="0" scaled="1"/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7409967" y="3436178"/>
            <a:ext cx="149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General</a:t>
            </a:r>
          </a:p>
          <a:p>
            <a:pPr algn="ctr"/>
            <a:r>
              <a:rPr lang="en-US" dirty="0" smtClean="0"/>
              <a:t>Inefficient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71070"/>
            <a:ext cx="149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Narrow</a:t>
            </a:r>
          </a:p>
          <a:p>
            <a:pPr algn="ctr"/>
            <a:r>
              <a:rPr lang="en-US" dirty="0"/>
              <a:t>E</a:t>
            </a:r>
            <a:r>
              <a:rPr lang="en-US" dirty="0" smtClean="0"/>
              <a:t>fficient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2031586" y="3741227"/>
            <a:ext cx="33332" cy="1013794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403733" y="3735949"/>
            <a:ext cx="33332" cy="1013794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1183446" y="4895993"/>
            <a:ext cx="1696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Single location packet test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8925" y="4875743"/>
            <a:ext cx="1696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Packet paths over regular expressions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809213" y="3735949"/>
            <a:ext cx="33332" cy="1013794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5994405" y="4875743"/>
            <a:ext cx="187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Tests on sets of packets</a:t>
            </a:r>
          </a:p>
        </p:txBody>
      </p:sp>
    </p:spTree>
    <p:extLst>
      <p:ext uri="{BB962C8B-B14F-4D97-AF65-F5344CB8AC3E}">
        <p14:creationId xmlns:p14="http://schemas.microsoft.com/office/powerpoint/2010/main" val="174367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3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Primitive: Packet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Packet </a:t>
            </a:r>
            <a:r>
              <a:rPr lang="en-US" i="1" dirty="0" smtClean="0"/>
              <a:t>paths</a:t>
            </a:r>
            <a:r>
              <a:rPr lang="en-US" dirty="0" smtClean="0"/>
              <a:t>: </a:t>
            </a:r>
          </a:p>
          <a:p>
            <a:pPr lvl="1"/>
            <a:r>
              <a:rPr lang="en-US" i="1" dirty="0" smtClean="0"/>
              <a:t>Tests </a:t>
            </a:r>
            <a:r>
              <a:rPr lang="en-US" dirty="0" smtClean="0"/>
              <a:t>on packets at a single location in network</a:t>
            </a:r>
          </a:p>
          <a:p>
            <a:pPr lvl="1"/>
            <a:r>
              <a:rPr lang="en-US" i="1" dirty="0" smtClean="0"/>
              <a:t>Same</a:t>
            </a:r>
            <a:r>
              <a:rPr lang="en-US" dirty="0" smtClean="0"/>
              <a:t> packet must satisfy </a:t>
            </a:r>
            <a:r>
              <a:rPr lang="en-US" i="1" dirty="0" smtClean="0"/>
              <a:t>multiple</a:t>
            </a:r>
            <a:r>
              <a:rPr lang="en-US" dirty="0" smtClean="0"/>
              <a:t> tests</a:t>
            </a:r>
          </a:p>
          <a:p>
            <a:pPr lvl="1"/>
            <a:r>
              <a:rPr lang="en-US" dirty="0" smtClean="0">
                <a:sym typeface="Wingdings"/>
              </a:rPr>
              <a:t> Regular expressions!</a:t>
            </a:r>
          </a:p>
          <a:p>
            <a:pPr lvl="1"/>
            <a:endParaRPr lang="en-US" dirty="0"/>
          </a:p>
          <a:p>
            <a:r>
              <a:rPr lang="en-US" i="1" dirty="0" smtClean="0"/>
              <a:t>Multiple</a:t>
            </a:r>
            <a:r>
              <a:rPr lang="en-US" dirty="0" smtClean="0"/>
              <a:t> related trajectories:</a:t>
            </a:r>
          </a:p>
          <a:p>
            <a:pPr lvl="1"/>
            <a:r>
              <a:rPr lang="en-US" dirty="0" smtClean="0"/>
              <a:t>SQL-like constructs for aggregation</a:t>
            </a:r>
          </a:p>
          <a:p>
            <a:pPr lvl="1"/>
            <a:endParaRPr lang="en-US" dirty="0"/>
          </a:p>
          <a:p>
            <a:r>
              <a:rPr lang="en-US" dirty="0" smtClean="0"/>
              <a:t>Specify measurements precisely: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pstream and downstream capture</a:t>
            </a:r>
          </a:p>
          <a:p>
            <a:pPr lvl="1"/>
            <a:r>
              <a:rPr lang="en-US" dirty="0" smtClean="0"/>
              <a:t>Capture packets, counters, packet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349" y="3039770"/>
            <a:ext cx="33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S1 ^ .* ^ S4</a:t>
            </a:r>
          </a:p>
        </p:txBody>
      </p:sp>
      <p:sp>
        <p:nvSpPr>
          <p:cNvPr id="8" name="Freeform 7"/>
          <p:cNvSpPr/>
          <p:nvPr/>
        </p:nvSpPr>
        <p:spPr>
          <a:xfrm>
            <a:off x="1137424" y="2526584"/>
            <a:ext cx="3869474" cy="2462095"/>
          </a:xfrm>
          <a:custGeom>
            <a:avLst/>
            <a:gdLst>
              <a:gd name="connsiteX0" fmla="*/ 0 w 3869474"/>
              <a:gd name="connsiteY0" fmla="*/ 1443252 h 2462095"/>
              <a:gd name="connsiteX1" fmla="*/ 1248937 w 3869474"/>
              <a:gd name="connsiteY1" fmla="*/ 2424560 h 2462095"/>
              <a:gd name="connsiteX2" fmla="*/ 2821259 w 3869474"/>
              <a:gd name="connsiteY2" fmla="*/ 283526 h 2462095"/>
              <a:gd name="connsiteX3" fmla="*/ 947854 w 3869474"/>
              <a:gd name="connsiteY3" fmla="*/ 216618 h 2462095"/>
              <a:gd name="connsiteX4" fmla="*/ 2509025 w 3869474"/>
              <a:gd name="connsiteY4" fmla="*/ 2067721 h 2462095"/>
              <a:gd name="connsiteX5" fmla="*/ 2821259 w 3869474"/>
              <a:gd name="connsiteY5" fmla="*/ 328130 h 2462095"/>
              <a:gd name="connsiteX6" fmla="*/ 3869474 w 3869474"/>
              <a:gd name="connsiteY6" fmla="*/ 807633 h 24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474" h="2462095">
                <a:moveTo>
                  <a:pt x="0" y="1443252"/>
                </a:moveTo>
                <a:cubicBezTo>
                  <a:pt x="389363" y="2030550"/>
                  <a:pt x="778727" y="2617848"/>
                  <a:pt x="1248937" y="2424560"/>
                </a:cubicBezTo>
                <a:cubicBezTo>
                  <a:pt x="1719147" y="2231272"/>
                  <a:pt x="2871440" y="651516"/>
                  <a:pt x="2821259" y="283526"/>
                </a:cubicBezTo>
                <a:cubicBezTo>
                  <a:pt x="2771079" y="-84464"/>
                  <a:pt x="999893" y="-80748"/>
                  <a:pt x="947854" y="216618"/>
                </a:cubicBezTo>
                <a:cubicBezTo>
                  <a:pt x="895815" y="513984"/>
                  <a:pt x="2196791" y="2049136"/>
                  <a:pt x="2509025" y="2067721"/>
                </a:cubicBezTo>
                <a:cubicBezTo>
                  <a:pt x="2821259" y="2086306"/>
                  <a:pt x="2594518" y="538144"/>
                  <a:pt x="2821259" y="328130"/>
                </a:cubicBezTo>
                <a:cubicBezTo>
                  <a:pt x="3048000" y="118116"/>
                  <a:pt x="3869474" y="807633"/>
                  <a:pt x="3869474" y="807633"/>
                </a:cubicBezTo>
              </a:path>
            </a:pathLst>
          </a:custGeom>
          <a:noFill/>
          <a:ln w="47625">
            <a:solidFill>
              <a:srgbClr val="FF6600"/>
            </a:solidFill>
            <a:tailEnd type="arrow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Management is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networks getting bigger</a:t>
            </a:r>
          </a:p>
          <a:p>
            <a:endParaRPr lang="en-US" dirty="0" smtClean="0"/>
          </a:p>
          <a:p>
            <a:r>
              <a:rPr lang="en-US" dirty="0" smtClean="0"/>
              <a:t>Commodity components: high failure rates</a:t>
            </a:r>
          </a:p>
          <a:p>
            <a:endParaRPr lang="en-US" dirty="0"/>
          </a:p>
          <a:p>
            <a:r>
              <a:rPr lang="en-US" dirty="0"/>
              <a:t>Outages are costly!</a:t>
            </a:r>
          </a:p>
          <a:p>
            <a:pPr lvl="1"/>
            <a:r>
              <a:rPr lang="en-US" dirty="0" smtClean="0"/>
              <a:t>~ $300K/hour, 200 minutes/outage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Management tools are useful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rogrammatic tools can really help!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1015" y="6170116"/>
            <a:ext cx="8602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“The cost of downtime.” Andrew Lerner, 2014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“Downtime, outages and failures: Understanding their true costs.” </a:t>
            </a:r>
            <a:r>
              <a:rPr lang="en-US" sz="1800" b="0" dirty="0" err="1" smtClean="0">
                <a:solidFill>
                  <a:schemeClr val="tx1"/>
                </a:solidFill>
              </a:rPr>
              <a:t>Evolven</a:t>
            </a:r>
            <a:r>
              <a:rPr lang="en-US" sz="1800" b="0" dirty="0" smtClean="0">
                <a:solidFill>
                  <a:schemeClr val="tx1"/>
                </a:solidFill>
              </a:rPr>
              <a:t>, 2012</a:t>
            </a:r>
          </a:p>
          <a:p>
            <a:pPr algn="l"/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13371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349" y="3039770"/>
            <a:ext cx="3327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S1 ^ .* ^ S4</a:t>
            </a:r>
          </a:p>
        </p:txBody>
      </p:sp>
      <p:sp>
        <p:nvSpPr>
          <p:cNvPr id="8" name="Freeform 7"/>
          <p:cNvSpPr/>
          <p:nvPr/>
        </p:nvSpPr>
        <p:spPr>
          <a:xfrm>
            <a:off x="1137424" y="2526584"/>
            <a:ext cx="3869474" cy="2462095"/>
          </a:xfrm>
          <a:custGeom>
            <a:avLst/>
            <a:gdLst>
              <a:gd name="connsiteX0" fmla="*/ 0 w 3869474"/>
              <a:gd name="connsiteY0" fmla="*/ 1443252 h 2462095"/>
              <a:gd name="connsiteX1" fmla="*/ 1248937 w 3869474"/>
              <a:gd name="connsiteY1" fmla="*/ 2424560 h 2462095"/>
              <a:gd name="connsiteX2" fmla="*/ 2821259 w 3869474"/>
              <a:gd name="connsiteY2" fmla="*/ 283526 h 2462095"/>
              <a:gd name="connsiteX3" fmla="*/ 947854 w 3869474"/>
              <a:gd name="connsiteY3" fmla="*/ 216618 h 2462095"/>
              <a:gd name="connsiteX4" fmla="*/ 2509025 w 3869474"/>
              <a:gd name="connsiteY4" fmla="*/ 2067721 h 2462095"/>
              <a:gd name="connsiteX5" fmla="*/ 2821259 w 3869474"/>
              <a:gd name="connsiteY5" fmla="*/ 328130 h 2462095"/>
              <a:gd name="connsiteX6" fmla="*/ 3869474 w 3869474"/>
              <a:gd name="connsiteY6" fmla="*/ 807633 h 24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474" h="2462095">
                <a:moveTo>
                  <a:pt x="0" y="1443252"/>
                </a:moveTo>
                <a:cubicBezTo>
                  <a:pt x="389363" y="2030550"/>
                  <a:pt x="778727" y="2617848"/>
                  <a:pt x="1248937" y="2424560"/>
                </a:cubicBezTo>
                <a:cubicBezTo>
                  <a:pt x="1719147" y="2231272"/>
                  <a:pt x="2871440" y="651516"/>
                  <a:pt x="2821259" y="283526"/>
                </a:cubicBezTo>
                <a:cubicBezTo>
                  <a:pt x="2771079" y="-84464"/>
                  <a:pt x="999893" y="-80748"/>
                  <a:pt x="947854" y="216618"/>
                </a:cubicBezTo>
                <a:cubicBezTo>
                  <a:pt x="895815" y="513984"/>
                  <a:pt x="2196791" y="2049136"/>
                  <a:pt x="2509025" y="2067721"/>
                </a:cubicBezTo>
                <a:cubicBezTo>
                  <a:pt x="2821259" y="2086306"/>
                  <a:pt x="2594518" y="538144"/>
                  <a:pt x="2821259" y="328130"/>
                </a:cubicBezTo>
                <a:cubicBezTo>
                  <a:pt x="3048000" y="118116"/>
                  <a:pt x="3869474" y="807633"/>
                  <a:pt x="3869474" y="807633"/>
                </a:cubicBezTo>
              </a:path>
            </a:pathLst>
          </a:custGeom>
          <a:noFill/>
          <a:ln w="47625">
            <a:solidFill>
              <a:srgbClr val="FF6600"/>
            </a:solidFill>
            <a:tailEnd type="arrow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50349" y="2990278"/>
            <a:ext cx="537856" cy="511157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Callout 26"/>
          <p:cNvSpPr/>
          <p:nvPr/>
        </p:nvSpPr>
        <p:spPr>
          <a:xfrm flipV="1">
            <a:off x="4987164" y="3754160"/>
            <a:ext cx="2588029" cy="877955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32327" y="3843192"/>
            <a:ext cx="230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Boolean packet predicate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9467" y="4724640"/>
            <a:ext cx="37678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::= true | false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 | header=value</a:t>
            </a:r>
            <a:endParaRPr lang="en-US" sz="16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 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| location=value</a:t>
            </a:r>
          </a:p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 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 &amp;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 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 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endParaRPr lang="en-US" sz="16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 | ~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endParaRPr lang="en-US" sz="16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		 | ingress()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 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| egress()</a:t>
            </a:r>
          </a:p>
        </p:txBody>
      </p:sp>
    </p:spTree>
    <p:extLst>
      <p:ext uri="{BB962C8B-B14F-4D97-AF65-F5344CB8AC3E}">
        <p14:creationId xmlns:p14="http://schemas.microsoft.com/office/powerpoint/2010/main" val="136428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13371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31" name="Oval Callout 30"/>
          <p:cNvSpPr/>
          <p:nvPr/>
        </p:nvSpPr>
        <p:spPr>
          <a:xfrm rot="5400000">
            <a:off x="3726485" y="1279590"/>
            <a:ext cx="3767546" cy="6137210"/>
          </a:xfrm>
          <a:prstGeom prst="wedgeEllipseCallout">
            <a:avLst>
              <a:gd name="adj1" fmla="val -18169"/>
              <a:gd name="adj2" fmla="val 6050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219452" y="3568281"/>
            <a:ext cx="1779905" cy="155982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Elbow Connector 33"/>
          <p:cNvCxnSpPr/>
          <p:nvPr/>
        </p:nvCxnSpPr>
        <p:spPr bwMode="auto">
          <a:xfrm>
            <a:off x="3630087" y="3294155"/>
            <a:ext cx="591014" cy="548251"/>
          </a:xfrm>
          <a:prstGeom prst="bentConnector3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Elbow Connector 34"/>
          <p:cNvCxnSpPr/>
          <p:nvPr/>
        </p:nvCxnSpPr>
        <p:spPr bwMode="auto">
          <a:xfrm>
            <a:off x="6007413" y="4853981"/>
            <a:ext cx="591014" cy="548251"/>
          </a:xfrm>
          <a:prstGeom prst="bentConnector3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3567470" y="2862345"/>
            <a:ext cx="2208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Input packet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53524" y="5402232"/>
            <a:ext cx="2164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Output</a:t>
            </a:r>
            <a:r>
              <a:rPr lang="en-US" sz="2000" b="0" dirty="0" smtClean="0">
                <a:solidFill>
                  <a:schemeClr val="tx1"/>
                </a:solidFill>
              </a:rPr>
              <a:t> packet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90857" y="4107566"/>
            <a:ext cx="169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6400" y="1250141"/>
            <a:ext cx="3767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atom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::= 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|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out_atom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pPr algn="l"/>
            <a:r>
              <a:rPr lang="en-US" sz="1600" b="0" dirty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	| 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in_out_atom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16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pPr algn="l"/>
            <a:r>
              <a:rPr lang="en-US" sz="1600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				   </a:t>
            </a:r>
            <a:r>
              <a:rPr lang="en-US" sz="1600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sz="1600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  <a:endParaRPr lang="en-US" sz="16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526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Expressing Packet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expressions: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atural to state paths on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52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50" y="343641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23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299027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479" y="4036377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1655221" y="3174278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669401" y="3686822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3891692" y="3702928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909544" y="3113189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708789" y="3320196"/>
            <a:ext cx="639298" cy="70030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2737406" y="3320196"/>
            <a:ext cx="596501" cy="73728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252" y="2810110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89236" y="2495744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1723" y="2493221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9379" y="279281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48087" y="4499625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89235" y="4503982"/>
            <a:ext cx="539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S6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 flipV="1">
            <a:off x="2429755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H="1" flipV="1">
            <a:off x="3639504" y="3381918"/>
            <a:ext cx="1" cy="60513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137424" y="2526584"/>
            <a:ext cx="3869474" cy="2462095"/>
          </a:xfrm>
          <a:custGeom>
            <a:avLst/>
            <a:gdLst>
              <a:gd name="connsiteX0" fmla="*/ 0 w 3869474"/>
              <a:gd name="connsiteY0" fmla="*/ 1443252 h 2462095"/>
              <a:gd name="connsiteX1" fmla="*/ 1248937 w 3869474"/>
              <a:gd name="connsiteY1" fmla="*/ 2424560 h 2462095"/>
              <a:gd name="connsiteX2" fmla="*/ 2821259 w 3869474"/>
              <a:gd name="connsiteY2" fmla="*/ 283526 h 2462095"/>
              <a:gd name="connsiteX3" fmla="*/ 947854 w 3869474"/>
              <a:gd name="connsiteY3" fmla="*/ 216618 h 2462095"/>
              <a:gd name="connsiteX4" fmla="*/ 2509025 w 3869474"/>
              <a:gd name="connsiteY4" fmla="*/ 2067721 h 2462095"/>
              <a:gd name="connsiteX5" fmla="*/ 2821259 w 3869474"/>
              <a:gd name="connsiteY5" fmla="*/ 328130 h 2462095"/>
              <a:gd name="connsiteX6" fmla="*/ 3869474 w 3869474"/>
              <a:gd name="connsiteY6" fmla="*/ 807633 h 2462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69474" h="2462095">
                <a:moveTo>
                  <a:pt x="0" y="1443252"/>
                </a:moveTo>
                <a:cubicBezTo>
                  <a:pt x="389363" y="2030550"/>
                  <a:pt x="778727" y="2617848"/>
                  <a:pt x="1248937" y="2424560"/>
                </a:cubicBezTo>
                <a:cubicBezTo>
                  <a:pt x="1719147" y="2231272"/>
                  <a:pt x="2871440" y="651516"/>
                  <a:pt x="2821259" y="283526"/>
                </a:cubicBezTo>
                <a:cubicBezTo>
                  <a:pt x="2771079" y="-84464"/>
                  <a:pt x="999893" y="-80748"/>
                  <a:pt x="947854" y="216618"/>
                </a:cubicBezTo>
                <a:cubicBezTo>
                  <a:pt x="895815" y="513984"/>
                  <a:pt x="2196791" y="2049136"/>
                  <a:pt x="2509025" y="2067721"/>
                </a:cubicBezTo>
                <a:cubicBezTo>
                  <a:pt x="2821259" y="2086306"/>
                  <a:pt x="2594518" y="538144"/>
                  <a:pt x="2821259" y="328130"/>
                </a:cubicBezTo>
                <a:cubicBezTo>
                  <a:pt x="3048000" y="118116"/>
                  <a:pt x="3869474" y="807633"/>
                  <a:pt x="3869474" y="807633"/>
                </a:cubicBezTo>
              </a:path>
            </a:pathLst>
          </a:custGeom>
          <a:noFill/>
          <a:ln w="47625">
            <a:solidFill>
              <a:srgbClr val="FF6600"/>
            </a:solidFill>
            <a:tailEnd type="arrow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4528" y="5968310"/>
            <a:ext cx="8371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n_atom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=S1) ^ 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(true)* ^ 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=S4)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13369" y="5022520"/>
            <a:ext cx="2468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S1 ^ .* ^ S4</a:t>
            </a:r>
          </a:p>
        </p:txBody>
      </p:sp>
      <p:sp>
        <p:nvSpPr>
          <p:cNvPr id="37" name="Down Arrow 36"/>
          <p:cNvSpPr/>
          <p:nvPr/>
        </p:nvSpPr>
        <p:spPr>
          <a:xfrm>
            <a:off x="4064173" y="5538210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path ::= atom</a:t>
            </a:r>
          </a:p>
          <a:p>
            <a:endParaRPr lang="en-US" dirty="0"/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^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|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path*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&amp;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~path</a:t>
            </a:r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88" y="1332262"/>
            <a:ext cx="773017" cy="4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5144877" y="2120888"/>
            <a:ext cx="828926" cy="379224"/>
          </a:xfrm>
          <a:custGeom>
            <a:avLst/>
            <a:gdLst>
              <a:gd name="connsiteX0" fmla="*/ 0 w 2463545"/>
              <a:gd name="connsiteY0" fmla="*/ 290750 h 492492"/>
              <a:gd name="connsiteX1" fmla="*/ 821182 w 2463545"/>
              <a:gd name="connsiteY1" fmla="*/ 481714 h 492492"/>
              <a:gd name="connsiteX2" fmla="*/ 1260418 w 2463545"/>
              <a:gd name="connsiteY2" fmla="*/ 4304 h 492492"/>
              <a:gd name="connsiteX3" fmla="*/ 2463545 w 2463545"/>
              <a:gd name="connsiteY3" fmla="*/ 233461 h 49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3545" h="492492">
                <a:moveTo>
                  <a:pt x="0" y="290750"/>
                </a:moveTo>
                <a:cubicBezTo>
                  <a:pt x="305556" y="410102"/>
                  <a:pt x="611112" y="529455"/>
                  <a:pt x="821182" y="481714"/>
                </a:cubicBezTo>
                <a:cubicBezTo>
                  <a:pt x="1031252" y="433973"/>
                  <a:pt x="986691" y="45679"/>
                  <a:pt x="1260418" y="4304"/>
                </a:cubicBezTo>
                <a:cubicBezTo>
                  <a:pt x="1534145" y="-37072"/>
                  <a:pt x="2463545" y="233461"/>
                  <a:pt x="2463545" y="233461"/>
                </a:cubicBezTo>
              </a:path>
            </a:pathLst>
          </a:custGeom>
          <a:ln w="476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324" y="2123323"/>
            <a:ext cx="773017" cy="4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 bwMode="auto">
          <a:xfrm flipV="1">
            <a:off x="6606532" y="2288465"/>
            <a:ext cx="673011" cy="1"/>
          </a:xfrm>
          <a:prstGeom prst="line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461" y="2120888"/>
            <a:ext cx="773017" cy="4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Freeform 14"/>
          <p:cNvSpPr/>
          <p:nvPr/>
        </p:nvSpPr>
        <p:spPr>
          <a:xfrm>
            <a:off x="7906134" y="2124474"/>
            <a:ext cx="828926" cy="379224"/>
          </a:xfrm>
          <a:custGeom>
            <a:avLst/>
            <a:gdLst>
              <a:gd name="connsiteX0" fmla="*/ 0 w 2463545"/>
              <a:gd name="connsiteY0" fmla="*/ 290750 h 492492"/>
              <a:gd name="connsiteX1" fmla="*/ 821182 w 2463545"/>
              <a:gd name="connsiteY1" fmla="*/ 481714 h 492492"/>
              <a:gd name="connsiteX2" fmla="*/ 1260418 w 2463545"/>
              <a:gd name="connsiteY2" fmla="*/ 4304 h 492492"/>
              <a:gd name="connsiteX3" fmla="*/ 2463545 w 2463545"/>
              <a:gd name="connsiteY3" fmla="*/ 233461 h 49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3545" h="492492">
                <a:moveTo>
                  <a:pt x="0" y="290750"/>
                </a:moveTo>
                <a:cubicBezTo>
                  <a:pt x="305556" y="410102"/>
                  <a:pt x="611112" y="529455"/>
                  <a:pt x="821182" y="481714"/>
                </a:cubicBezTo>
                <a:cubicBezTo>
                  <a:pt x="1031252" y="433973"/>
                  <a:pt x="986691" y="45679"/>
                  <a:pt x="1260418" y="4304"/>
                </a:cubicBezTo>
                <a:cubicBezTo>
                  <a:pt x="1534145" y="-37072"/>
                  <a:pt x="2463545" y="233461"/>
                  <a:pt x="2463545" y="233461"/>
                </a:cubicBezTo>
              </a:path>
            </a:pathLst>
          </a:custGeom>
          <a:ln w="476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84204" y="2580865"/>
            <a:ext cx="4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89243" y="2580865"/>
            <a:ext cx="4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p2</a:t>
            </a:r>
          </a:p>
        </p:txBody>
      </p:sp>
      <p:sp>
        <p:nvSpPr>
          <p:cNvPr id="18" name="Down Arrow 17"/>
          <p:cNvSpPr/>
          <p:nvPr/>
        </p:nvSpPr>
        <p:spPr>
          <a:xfrm flipV="1">
            <a:off x="6785629" y="2341895"/>
            <a:ext cx="316450" cy="238969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517560" y="2580865"/>
            <a:ext cx="907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ea typeface="Ayuthaya" charset="-34"/>
                <a:cs typeface="Ayuthaya" charset="-34"/>
              </a:rPr>
              <a:t>“hop”</a:t>
            </a:r>
            <a:endParaRPr lang="en-US" sz="1800" b="0" dirty="0" smtClean="0">
              <a:solidFill>
                <a:schemeClr val="tx1"/>
              </a:solidFill>
              <a:latin typeface="+mj-lt"/>
              <a:ea typeface="Ayuthaya" charset="-34"/>
              <a:cs typeface="Ayuthaya" charset="-34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569465" y="1487276"/>
            <a:ext cx="493923" cy="887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4748269" y="1485909"/>
            <a:ext cx="493923" cy="8873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2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37195" y="3464093"/>
            <a:ext cx="3580653" cy="2358407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966133" y="4247246"/>
            <a:ext cx="199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0 or more </a:t>
            </a:r>
          </a:p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repetitions</a:t>
            </a:r>
          </a:p>
        </p:txBody>
      </p:sp>
      <p:sp>
        <p:nvSpPr>
          <p:cNvPr id="37" name="Left Arrow 36"/>
          <p:cNvSpPr/>
          <p:nvPr/>
        </p:nvSpPr>
        <p:spPr>
          <a:xfrm>
            <a:off x="4115187" y="4429880"/>
            <a:ext cx="1713116" cy="465765"/>
          </a:xfrm>
          <a:prstGeom prst="lef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packets evading a firewall in the network</a:t>
            </a:r>
            <a:endParaRPr lang="en-US" dirty="0">
              <a:latin typeface="Ayuthaya"/>
              <a:cs typeface="Ayuthaya"/>
            </a:endParaRPr>
          </a:p>
          <a:p>
            <a:endParaRPr lang="en-US" dirty="0" smtClean="0">
              <a:latin typeface="Ayuthaya"/>
              <a:cs typeface="Ayuthaya"/>
            </a:endParaRPr>
          </a:p>
          <a:p>
            <a:endParaRPr lang="en-US" dirty="0">
              <a:latin typeface="Ayuthaya"/>
              <a:cs typeface="Ayuthaya"/>
            </a:endParaRPr>
          </a:p>
          <a:p>
            <a:endParaRPr lang="en-US" dirty="0" smtClean="0">
              <a:latin typeface="Ayuthaya"/>
              <a:cs typeface="Ayuthaya"/>
            </a:endParaRPr>
          </a:p>
          <a:p>
            <a:endParaRPr lang="en-US" dirty="0">
              <a:latin typeface="Ayuthaya"/>
              <a:cs typeface="Ayuthaya"/>
            </a:endParaRPr>
          </a:p>
          <a:p>
            <a:pPr marL="457200" lvl="2" indent="0">
              <a:spcBef>
                <a:spcPts val="0"/>
              </a:spcBef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 smtClean="0">
                <a:latin typeface="Ayuthaya"/>
                <a:cs typeface="Ayuthaya"/>
              </a:rPr>
              <a:t>ingress</a:t>
            </a:r>
            <a:r>
              <a:rPr lang="en-US" dirty="0">
                <a:latin typeface="Ayuthaya"/>
                <a:cs typeface="Ayuthaya"/>
              </a:rPr>
              <a:t>()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^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 smtClean="0">
                <a:latin typeface="Ayuthaya"/>
                <a:cs typeface="Ayuthaya"/>
              </a:rPr>
              <a:t>(~switch=FW</a:t>
            </a:r>
            <a:r>
              <a:rPr lang="en-US" dirty="0">
                <a:latin typeface="Ayuthaya"/>
                <a:cs typeface="Ayuthaya"/>
              </a:rPr>
              <a:t>)*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^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egress()</a:t>
            </a:r>
          </a:p>
          <a:p>
            <a:pPr marL="0" indent="0">
              <a:buNone/>
            </a:pPr>
            <a:endParaRPr lang="en-US" dirty="0">
              <a:latin typeface="Ayuthaya"/>
              <a:cs typeface="Ayuthay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7195" y="2371922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3261" y="2379790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87371" y="1807697"/>
            <a:ext cx="5401816" cy="1565954"/>
            <a:chOff x="1791121" y="1818109"/>
            <a:chExt cx="5401816" cy="1565954"/>
          </a:xfrm>
        </p:grpSpPr>
        <p:grpSp>
          <p:nvGrpSpPr>
            <p:cNvPr id="41" name="Group 40"/>
            <p:cNvGrpSpPr/>
            <p:nvPr/>
          </p:nvGrpSpPr>
          <p:grpSpPr>
            <a:xfrm>
              <a:off x="1791121" y="1818109"/>
              <a:ext cx="5401816" cy="1565954"/>
              <a:chOff x="7192937" y="5030336"/>
              <a:chExt cx="5401816" cy="1565954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499412" y="5674517"/>
                <a:ext cx="596804" cy="355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7192937" y="5030336"/>
                <a:ext cx="5401816" cy="1565954"/>
                <a:chOff x="1920528" y="1898139"/>
                <a:chExt cx="5401816" cy="1565954"/>
              </a:xfrm>
            </p:grpSpPr>
            <p:sp>
              <p:nvSpPr>
                <p:cNvPr id="1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20528" y="2671128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893077" y="2690263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327354" y="253681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1898139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31752" y="310897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883057" y="2805557"/>
                  <a:ext cx="359052" cy="95373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65455" y="2671127"/>
                  <a:ext cx="352394" cy="18866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78748" y="2663434"/>
                  <a:ext cx="501479" cy="17153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3" y="2397030"/>
                  <a:ext cx="352395" cy="1452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30785" y="2096181"/>
                  <a:ext cx="387064" cy="109351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2" y="3025955"/>
                  <a:ext cx="366299" cy="176039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68729" y="2394032"/>
                  <a:ext cx="462146" cy="112526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909688" y="3025956"/>
                  <a:ext cx="470539" cy="176038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68729" y="2038065"/>
                  <a:ext cx="511499" cy="1417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92927" y="2394032"/>
                  <a:ext cx="352263" cy="14278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5966133" y="2394991"/>
                  <a:ext cx="333742" cy="101155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959149" y="2794745"/>
                  <a:ext cx="330315" cy="9628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204011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787157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20553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785646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254232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2763520" y="1987949"/>
              <a:ext cx="389027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V="1">
              <a:off x="2794751" y="2967891"/>
              <a:ext cx="347926" cy="23999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5791884" y="1954540"/>
              <a:ext cx="336942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5812130" y="2984945"/>
              <a:ext cx="316696" cy="22294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38" name="Picture 37" descr="juanjo_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50" y="2157480"/>
            <a:ext cx="835541" cy="83833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580764" y="1761866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80764" y="2974533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4158" y="2976518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64158" y="1761866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596487" y="2089413"/>
            <a:ext cx="389027" cy="1394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1805170" y="2441370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2656590" y="2858594"/>
            <a:ext cx="4068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909691" y="2877408"/>
            <a:ext cx="3222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5706278" y="1761866"/>
            <a:ext cx="450029" cy="192864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6815465" y="2451878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499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/>
      <p:bldP spid="44" grpId="0"/>
      <p:bldP spid="50" grpId="0"/>
      <p:bldP spid="51" grpId="0"/>
      <p:bldP spid="53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637195" y="3464093"/>
            <a:ext cx="3580653" cy="2358407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7195" y="2371922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3261" y="2379790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787371" y="1807697"/>
            <a:ext cx="5401816" cy="1565954"/>
            <a:chOff x="1791121" y="1818109"/>
            <a:chExt cx="5401816" cy="1565954"/>
          </a:xfrm>
        </p:grpSpPr>
        <p:grpSp>
          <p:nvGrpSpPr>
            <p:cNvPr id="41" name="Group 40"/>
            <p:cNvGrpSpPr/>
            <p:nvPr/>
          </p:nvGrpSpPr>
          <p:grpSpPr>
            <a:xfrm>
              <a:off x="1791121" y="1818109"/>
              <a:ext cx="5401816" cy="1565954"/>
              <a:chOff x="7192937" y="5030336"/>
              <a:chExt cx="5401816" cy="1565954"/>
            </a:xfrm>
          </p:grpSpPr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499412" y="5674517"/>
                <a:ext cx="596804" cy="3551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40" name="Group 39"/>
              <p:cNvGrpSpPr/>
              <p:nvPr/>
            </p:nvGrpSpPr>
            <p:grpSpPr>
              <a:xfrm>
                <a:off x="7192937" y="5030336"/>
                <a:ext cx="5401816" cy="1565954"/>
                <a:chOff x="1920528" y="1898139"/>
                <a:chExt cx="5401816" cy="1565954"/>
              </a:xfrm>
            </p:grpSpPr>
            <p:sp>
              <p:nvSpPr>
                <p:cNvPr id="10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920528" y="2671128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6893077" y="2690263"/>
                  <a:ext cx="429267" cy="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2327354" y="253681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13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1898139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15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31752" y="310897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883057" y="2805557"/>
                  <a:ext cx="359052" cy="95373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65455" y="2671127"/>
                  <a:ext cx="352394" cy="188667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19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78748" y="2663434"/>
                  <a:ext cx="501479" cy="17153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0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3" y="2397030"/>
                  <a:ext cx="352395" cy="1452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1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830785" y="2096181"/>
                  <a:ext cx="387064" cy="109351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2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3865452" y="3025955"/>
                  <a:ext cx="366299" cy="176039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3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868729" y="2394032"/>
                  <a:ext cx="462146" cy="112526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4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4909688" y="3025956"/>
                  <a:ext cx="470539" cy="176038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5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4868729" y="2038065"/>
                  <a:ext cx="511499" cy="14179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6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2892927" y="2394032"/>
                  <a:ext cx="352263" cy="142780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7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5966133" y="2394991"/>
                  <a:ext cx="333742" cy="101155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959149" y="2794745"/>
                  <a:ext cx="330315" cy="96282"/>
                </a:xfrm>
                <a:prstGeom prst="line">
                  <a:avLst/>
                </a:prstGeom>
                <a:noFill/>
                <a:ln w="3672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pic>
              <p:nvPicPr>
                <p:cNvPr id="29" name="Picture 2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204011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29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330875" y="2787157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205532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215068" y="2785646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217848" y="2542320"/>
                  <a:ext cx="596804" cy="35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blipFill dpi="0" rotWithShape="0">
                        <a:blip/>
                        <a:srcRect/>
                        <a:stretch>
                          <a:fillRect/>
                        </a:stretch>
                      </a:blip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2763520" y="1987949"/>
              <a:ext cx="389027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V="1">
              <a:off x="2794751" y="2967891"/>
              <a:ext cx="347926" cy="239997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5791884" y="1954540"/>
              <a:ext cx="336942" cy="143321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>
              <a:off x="5812130" y="2984945"/>
              <a:ext cx="316696" cy="222943"/>
            </a:xfrm>
            <a:prstGeom prst="line">
              <a:avLst/>
            </a:prstGeom>
            <a:noFill/>
            <a:ln w="3672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38" name="Picture 37" descr="juanjo_Firew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350" y="2157480"/>
            <a:ext cx="835541" cy="83833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580764" y="1761866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80764" y="2974533"/>
            <a:ext cx="115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</a:t>
            </a:r>
            <a:r>
              <a:rPr lang="en-US" dirty="0" smtClean="0"/>
              <a:t>ngress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164158" y="2976518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64158" y="1761866"/>
            <a:ext cx="104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egress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596487" y="2089413"/>
            <a:ext cx="389027" cy="1394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1805170" y="2441370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2656590" y="2858594"/>
            <a:ext cx="4068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909691" y="2877408"/>
            <a:ext cx="322226" cy="252958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V="1">
            <a:off x="5706278" y="1761866"/>
            <a:ext cx="450029" cy="192864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>
            <a:off x="6815465" y="2451878"/>
            <a:ext cx="389027" cy="28843"/>
          </a:xfrm>
          <a:prstGeom prst="straightConnector1">
            <a:avLst/>
          </a:prstGeom>
          <a:solidFill>
            <a:srgbClr val="00B8FF"/>
          </a:solidFill>
          <a:ln w="3683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0263" cy="5478463"/>
          </a:xfrm>
        </p:spPr>
        <p:txBody>
          <a:bodyPr/>
          <a:lstStyle/>
          <a:p>
            <a:r>
              <a:rPr lang="en-US" dirty="0" smtClean="0"/>
              <a:t>Capture packets evading a firewall in the network</a:t>
            </a:r>
            <a:endParaRPr lang="en-US" dirty="0">
              <a:latin typeface="Ayuthaya"/>
              <a:cs typeface="Ayuthaya"/>
            </a:endParaRPr>
          </a:p>
          <a:p>
            <a:endParaRPr lang="en-US" dirty="0" smtClean="0">
              <a:latin typeface="Ayuthaya"/>
              <a:cs typeface="Ayuthaya"/>
            </a:endParaRPr>
          </a:p>
          <a:p>
            <a:endParaRPr lang="en-US" dirty="0">
              <a:latin typeface="Ayuthaya"/>
              <a:cs typeface="Ayuthaya"/>
            </a:endParaRPr>
          </a:p>
          <a:p>
            <a:endParaRPr lang="en-US" dirty="0" smtClean="0">
              <a:latin typeface="Ayuthaya"/>
              <a:cs typeface="Ayuthaya"/>
            </a:endParaRPr>
          </a:p>
          <a:p>
            <a:endParaRPr lang="en-US" dirty="0">
              <a:latin typeface="Ayuthaya"/>
              <a:cs typeface="Ayuthaya"/>
            </a:endParaRPr>
          </a:p>
          <a:p>
            <a:pPr marL="457200" lvl="2" indent="0">
              <a:spcBef>
                <a:spcPts val="0"/>
              </a:spcBef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 smtClean="0">
                <a:latin typeface="Ayuthaya"/>
                <a:cs typeface="Ayuthaya"/>
              </a:rPr>
              <a:t>ingress</a:t>
            </a:r>
            <a:r>
              <a:rPr lang="en-US" dirty="0">
                <a:latin typeface="Ayuthaya"/>
                <a:cs typeface="Ayuthaya"/>
              </a:rPr>
              <a:t>()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^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 smtClean="0">
                <a:latin typeface="Ayuthaya"/>
                <a:cs typeface="Ayuthaya"/>
              </a:rPr>
              <a:t>(~switch=FW</a:t>
            </a:r>
            <a:r>
              <a:rPr lang="en-US" dirty="0">
                <a:latin typeface="Ayuthaya"/>
                <a:cs typeface="Ayuthaya"/>
              </a:rPr>
              <a:t>)*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^</a:t>
            </a:r>
          </a:p>
          <a:p>
            <a:pPr marL="457200" lvl="2" indent="0">
              <a:spcBef>
                <a:spcPts val="0"/>
              </a:spcBef>
              <a:buNone/>
            </a:pPr>
            <a:r>
              <a:rPr lang="en-US" dirty="0">
                <a:latin typeface="Ayuthaya"/>
                <a:cs typeface="Ayuthaya"/>
              </a:rPr>
              <a:t>egress()</a:t>
            </a:r>
          </a:p>
          <a:p>
            <a:pPr marL="0" indent="0">
              <a:buNone/>
            </a:pPr>
            <a:endParaRPr lang="en-US" dirty="0"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2263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3" grpId="0"/>
      <p:bldP spid="44" grpId="0"/>
      <p:bldP spid="50" grpId="0"/>
      <p:bldP spid="51" grpId="0"/>
      <p:bldP spid="53" grpId="0"/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Switch-level traffic matrix: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380627"/>
              </p:ext>
            </p:extLst>
          </p:nvPr>
        </p:nvGraphicFramePr>
        <p:xfrm>
          <a:off x="1296702" y="2371590"/>
          <a:ext cx="6479666" cy="21258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65280"/>
                <a:gridCol w="1548164"/>
                <a:gridCol w="1583111"/>
                <a:gridCol w="1583111"/>
              </a:tblGrid>
              <a:tr h="5329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E1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E2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53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yuthaya"/>
                        </a:rPr>
                        <a:t>I1</a:t>
                      </a:r>
                      <a:endParaRPr lang="en-US" b="1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250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530942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yuthaya"/>
                        </a:rPr>
                        <a:t>I2</a:t>
                      </a:r>
                      <a:endParaRPr lang="en-US" b="1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120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95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5309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5406" y="1833255"/>
            <a:ext cx="4612725" cy="4880283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Switch-level traffic matrix: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>
                <a:latin typeface="Ayuthaya"/>
                <a:cs typeface="Ayuthaya"/>
              </a:rPr>
              <a:t>i</a:t>
            </a:r>
            <a:r>
              <a:rPr lang="en-US" dirty="0" err="1" smtClean="0">
                <a:latin typeface="Ayuthaya"/>
                <a:cs typeface="Ayuthaya"/>
              </a:rPr>
              <a:t>n_atom</a:t>
            </a:r>
            <a:r>
              <a:rPr lang="en-US" dirty="0" smtClean="0">
                <a:latin typeface="Ayuthaya"/>
                <a:cs typeface="Ayuthaya"/>
              </a:rPr>
              <a:t>(ingress())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Ayuthaya"/>
                <a:cs typeface="Ayuthaya"/>
              </a:rPr>
              <a:t>in_atom</a:t>
            </a:r>
            <a:r>
              <a:rPr lang="en-US" dirty="0" smtClean="0">
                <a:latin typeface="Ayuthaya"/>
                <a:cs typeface="Ayuthaya"/>
              </a:rPr>
              <a:t>(true)*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Ayuthaya"/>
                <a:cs typeface="Ayuthaya"/>
              </a:rPr>
              <a:t>out_atom</a:t>
            </a:r>
            <a:r>
              <a:rPr lang="en-US" dirty="0" smtClean="0">
                <a:latin typeface="Ayuthaya"/>
                <a:cs typeface="Ayuthaya"/>
              </a:rPr>
              <a:t>(egress())</a:t>
            </a:r>
            <a:endParaRPr lang="en-US" dirty="0">
              <a:latin typeface="Ayuthaya"/>
              <a:cs typeface="Ayuthay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54446" y="3292855"/>
            <a:ext cx="2812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Count all packets, going from any ingress to any egress.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6867" y="2146125"/>
            <a:ext cx="3853467" cy="423318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232674"/>
              </p:ext>
            </p:extLst>
          </p:nvPr>
        </p:nvGraphicFramePr>
        <p:xfrm>
          <a:off x="5554446" y="1833255"/>
          <a:ext cx="3124417" cy="80901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98561"/>
                <a:gridCol w="1325856"/>
              </a:tblGrid>
              <a:tr h="4381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Flow</a:t>
                      </a:r>
                      <a:endParaRPr lang="en-US" sz="2000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#</a:t>
                      </a:r>
                      <a:r>
                        <a:rPr lang="en-US" sz="2000" dirty="0" err="1" smtClean="0">
                          <a:latin typeface="Ayuthaya"/>
                        </a:rPr>
                        <a:t>pkts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*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1000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36867" y="5619339"/>
            <a:ext cx="3853467" cy="423318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15406" y="1833255"/>
            <a:ext cx="4612725" cy="4880283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Language: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Switch-level traffic matrix: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>
                <a:latin typeface="Ayuthaya"/>
                <a:cs typeface="Ayuthaya"/>
              </a:rPr>
              <a:t>i</a:t>
            </a:r>
            <a:r>
              <a:rPr lang="en-US" dirty="0" err="1" smtClean="0">
                <a:latin typeface="Ayuthaya"/>
                <a:cs typeface="Ayuthaya"/>
              </a:rPr>
              <a:t>n_group</a:t>
            </a:r>
            <a:r>
              <a:rPr lang="en-US" dirty="0" smtClean="0">
                <a:latin typeface="Ayuthaya"/>
                <a:cs typeface="Ayuthaya"/>
              </a:rPr>
              <a:t>(ingress(),</a:t>
            </a:r>
          </a:p>
          <a:p>
            <a:pPr marL="457200" lvl="1" indent="0">
              <a:buNone/>
            </a:pPr>
            <a:r>
              <a:rPr lang="en-US" dirty="0">
                <a:latin typeface="Ayuthaya"/>
                <a:cs typeface="Ayuthaya"/>
              </a:rPr>
              <a:t> </a:t>
            </a:r>
            <a:r>
              <a:rPr lang="en-US" dirty="0" smtClean="0">
                <a:latin typeface="Ayuthaya"/>
                <a:cs typeface="Ayuthaya"/>
              </a:rPr>
              <a:t>        [switch])</a:t>
            </a: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>
                <a:latin typeface="Ayuthaya"/>
                <a:cs typeface="Ayuthaya"/>
              </a:rPr>
              <a:t>i</a:t>
            </a:r>
            <a:r>
              <a:rPr lang="en-US" dirty="0" err="1" smtClean="0">
                <a:latin typeface="Ayuthaya"/>
                <a:cs typeface="Ayuthaya"/>
              </a:rPr>
              <a:t>n_atom</a:t>
            </a:r>
            <a:r>
              <a:rPr lang="en-US" dirty="0" smtClean="0">
                <a:latin typeface="Ayuthaya"/>
                <a:cs typeface="Ayuthaya"/>
              </a:rPr>
              <a:t>(true)*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smtClean="0">
                <a:latin typeface="Ayuthaya"/>
                <a:cs typeface="Ayuthaya"/>
              </a:rPr>
              <a:t>^</a:t>
            </a:r>
          </a:p>
          <a:p>
            <a:pPr marL="457200" lvl="1" indent="0">
              <a:buNone/>
            </a:pPr>
            <a:endParaRPr lang="en-US" dirty="0" smtClean="0">
              <a:latin typeface="Ayuthaya"/>
              <a:cs typeface="Ayuthaya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Ayuthaya"/>
                <a:cs typeface="Ayuthaya"/>
              </a:rPr>
              <a:t>out_group</a:t>
            </a:r>
            <a:r>
              <a:rPr lang="en-US" dirty="0" smtClean="0">
                <a:latin typeface="Ayuthaya"/>
                <a:cs typeface="Ayuthaya"/>
              </a:rPr>
              <a:t>(egress(),</a:t>
            </a:r>
          </a:p>
          <a:p>
            <a:pPr marL="457200" lvl="1" indent="0">
              <a:buNone/>
            </a:pPr>
            <a:r>
              <a:rPr lang="en-US" dirty="0">
                <a:latin typeface="Ayuthaya"/>
                <a:cs typeface="Ayuthaya"/>
              </a:rPr>
              <a:t> </a:t>
            </a:r>
            <a:r>
              <a:rPr lang="en-US" dirty="0" smtClean="0">
                <a:latin typeface="Ayuthaya"/>
                <a:cs typeface="Ayuthaya"/>
              </a:rPr>
              <a:t>         [switch])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2" name="Bent Arrow 11"/>
          <p:cNvSpPr/>
          <p:nvPr/>
        </p:nvSpPr>
        <p:spPr>
          <a:xfrm rot="16200000">
            <a:off x="4093485" y="2724100"/>
            <a:ext cx="989259" cy="1671009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 rot="16200000">
            <a:off x="4093484" y="4097161"/>
            <a:ext cx="989259" cy="1671009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23618" y="3601672"/>
            <a:ext cx="3483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Group counts by </a:t>
            </a:r>
          </a:p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packet’s ingress </a:t>
            </a:r>
            <a:r>
              <a:rPr lang="en-US" sz="2800" dirty="0" smtClean="0"/>
              <a:t>and</a:t>
            </a:r>
            <a:r>
              <a:rPr lang="en-US" sz="2800" b="0" dirty="0" smtClean="0">
                <a:solidFill>
                  <a:schemeClr val="tx1"/>
                </a:solidFill>
              </a:rPr>
              <a:t> egress switch!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3619" y="5341473"/>
            <a:ext cx="34838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  <a:cs typeface="Ayuthaya"/>
                <a:sym typeface="Wingdings"/>
              </a:rPr>
              <a:t> Traffic matrix!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08449"/>
              </p:ext>
            </p:extLst>
          </p:nvPr>
        </p:nvGraphicFramePr>
        <p:xfrm>
          <a:off x="5423619" y="1854742"/>
          <a:ext cx="3483844" cy="155069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05464"/>
                <a:gridCol w="1478380"/>
              </a:tblGrid>
              <a:tr h="438173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Flow</a:t>
                      </a:r>
                      <a:endParaRPr lang="en-US" sz="2000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yuthaya"/>
                        </a:rPr>
                        <a:t>#</a:t>
                      </a:r>
                      <a:r>
                        <a:rPr lang="en-US" sz="2000" dirty="0" err="1" smtClean="0">
                          <a:latin typeface="Ayuthaya"/>
                        </a:rPr>
                        <a:t>pkts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=I1, </a:t>
                      </a:r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=E1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250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=I1, </a:t>
                      </a:r>
                      <a:r>
                        <a:rPr lang="en-US" dirty="0" err="1" smtClean="0">
                          <a:latin typeface="Ayuthaya"/>
                        </a:rPr>
                        <a:t>sw</a:t>
                      </a:r>
                      <a:r>
                        <a:rPr lang="en-US" dirty="0" smtClean="0">
                          <a:latin typeface="Ayuthaya"/>
                        </a:rPr>
                        <a:t>=E2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100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yuthaya"/>
                        </a:rPr>
                        <a:t>...</a:t>
                      </a:r>
                      <a:endParaRPr lang="en-US" dirty="0">
                        <a:latin typeface="Ayuthay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836867" y="2108497"/>
            <a:ext cx="4025589" cy="918850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36867" y="5609933"/>
            <a:ext cx="4025589" cy="899993"/>
          </a:xfrm>
          <a:prstGeom prst="rect">
            <a:avLst/>
          </a:prstGeom>
          <a:ln w="34925">
            <a:solidFill>
              <a:srgbClr val="FF66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path ::= atom</a:t>
            </a:r>
          </a:p>
          <a:p>
            <a:endParaRPr lang="en-US" dirty="0"/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^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|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path*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path &amp; path</a:t>
            </a:r>
          </a:p>
          <a:p>
            <a:pPr lvl="3"/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  <a:p>
            <a:pPr lvl="3"/>
            <a:r>
              <a:rPr lang="en-US" sz="2600" dirty="0" smtClean="0">
                <a:latin typeface="Ayuthaya" charset="-34"/>
                <a:ea typeface="Ayuthaya" charset="-34"/>
                <a:cs typeface="Ayuthaya" charset="-34"/>
              </a:rPr>
              <a:t>| ~path</a:t>
            </a:r>
            <a:endParaRPr lang="en-US" sz="26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21176" y="1938969"/>
            <a:ext cx="3691807" cy="4417764"/>
          </a:xfrm>
          <a:prstGeom prst="rect">
            <a:avLst/>
          </a:prstGeom>
          <a:solidFill>
            <a:srgbClr val="FFFFFF">
              <a:alpha val="75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5712" y="1686082"/>
            <a:ext cx="34285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a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tom ::=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in_atom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out_atom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in_out_atom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	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in_group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	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 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	[fields])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out_group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	[fields])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|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in_out_group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(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  [fields],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pred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,</a:t>
            </a:r>
          </a:p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	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	[fields])</a:t>
            </a:r>
          </a:p>
        </p:txBody>
      </p:sp>
      <p:sp>
        <p:nvSpPr>
          <p:cNvPr id="6" name="Oval Callout 5"/>
          <p:cNvSpPr/>
          <p:nvPr/>
        </p:nvSpPr>
        <p:spPr>
          <a:xfrm rot="5400000">
            <a:off x="4604858" y="1374851"/>
            <a:ext cx="4965459" cy="3949209"/>
          </a:xfrm>
          <a:prstGeom prst="wedgeEllipseCallout">
            <a:avLst>
              <a:gd name="adj1" fmla="val -37388"/>
              <a:gd name="adj2" fmla="val 95238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= Measure +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595" y="49006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4" y="54548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64" y="4619928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38" y="490062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 flipV="1">
            <a:off x="2653259" y="4900624"/>
            <a:ext cx="1146004" cy="1537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 flipV="1">
            <a:off x="4960728" y="5301645"/>
            <a:ext cx="1273433" cy="31676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2653259" y="5454824"/>
            <a:ext cx="1146004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>
            <a:off x="5033527" y="4836740"/>
            <a:ext cx="1200633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12108" y="1545102"/>
            <a:ext cx="4097176" cy="81123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91416" y="1638786"/>
            <a:ext cx="333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Network Operators</a:t>
            </a:r>
          </a:p>
        </p:txBody>
      </p:sp>
      <p:sp>
        <p:nvSpPr>
          <p:cNvPr id="16" name="Bent Arrow 15"/>
          <p:cNvSpPr/>
          <p:nvPr/>
        </p:nvSpPr>
        <p:spPr>
          <a:xfrm rot="19010123">
            <a:off x="2248104" y="2757640"/>
            <a:ext cx="1326803" cy="1460988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 Arrow 16"/>
          <p:cNvSpPr/>
          <p:nvPr/>
        </p:nvSpPr>
        <p:spPr>
          <a:xfrm rot="8444643">
            <a:off x="5273262" y="2951006"/>
            <a:ext cx="1326803" cy="1460988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4918" y="3318364"/>
            <a:ext cx="180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Measure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3286" y="3318364"/>
            <a:ext cx="180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Control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3286" y="3922851"/>
            <a:ext cx="236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rgbClr val="FF6600"/>
                </a:solidFill>
              </a:rPr>
              <a:t>Software-Defined Networking (SDN)</a:t>
            </a:r>
          </a:p>
        </p:txBody>
      </p:sp>
    </p:spTree>
    <p:extLst>
      <p:ext uri="{BB962C8B-B14F-4D97-AF65-F5344CB8AC3E}">
        <p14:creationId xmlns:p14="http://schemas.microsoft.com/office/powerpoint/2010/main" val="7830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capture matching packets?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77" y="2911828"/>
            <a:ext cx="1301022" cy="6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8044" y="3439938"/>
            <a:ext cx="172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Upstream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6406" y="3440425"/>
            <a:ext cx="1792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Downstream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97" y="2911828"/>
            <a:ext cx="1301022" cy="66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" name="Freeform 14"/>
          <p:cNvSpPr/>
          <p:nvPr/>
        </p:nvSpPr>
        <p:spPr>
          <a:xfrm>
            <a:off x="2988651" y="2993716"/>
            <a:ext cx="2974554" cy="892445"/>
          </a:xfrm>
          <a:custGeom>
            <a:avLst/>
            <a:gdLst>
              <a:gd name="connsiteX0" fmla="*/ 0 w 2974554"/>
              <a:gd name="connsiteY0" fmla="*/ 187363 h 892445"/>
              <a:gd name="connsiteX1" fmla="*/ 495759 w 2974554"/>
              <a:gd name="connsiteY1" fmla="*/ 837358 h 892445"/>
              <a:gd name="connsiteX2" fmla="*/ 991518 w 2974554"/>
              <a:gd name="connsiteY2" fmla="*/ 76 h 892445"/>
              <a:gd name="connsiteX3" fmla="*/ 1630496 w 2974554"/>
              <a:gd name="connsiteY3" fmla="*/ 892443 h 892445"/>
              <a:gd name="connsiteX4" fmla="*/ 2082188 w 2974554"/>
              <a:gd name="connsiteY4" fmla="*/ 11093 h 892445"/>
              <a:gd name="connsiteX5" fmla="*/ 2633031 w 2974554"/>
              <a:gd name="connsiteY5" fmla="*/ 804308 h 892445"/>
              <a:gd name="connsiteX6" fmla="*/ 2974554 w 2974554"/>
              <a:gd name="connsiteY6" fmla="*/ 286515 h 89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4554" h="892445">
                <a:moveTo>
                  <a:pt x="0" y="187363"/>
                </a:moveTo>
                <a:cubicBezTo>
                  <a:pt x="165253" y="527968"/>
                  <a:pt x="330506" y="868573"/>
                  <a:pt x="495759" y="837358"/>
                </a:cubicBezTo>
                <a:cubicBezTo>
                  <a:pt x="661012" y="806144"/>
                  <a:pt x="802395" y="-9105"/>
                  <a:pt x="991518" y="76"/>
                </a:cubicBezTo>
                <a:cubicBezTo>
                  <a:pt x="1180641" y="9257"/>
                  <a:pt x="1448718" y="890607"/>
                  <a:pt x="1630496" y="892443"/>
                </a:cubicBezTo>
                <a:cubicBezTo>
                  <a:pt x="1812274" y="894279"/>
                  <a:pt x="1915099" y="25782"/>
                  <a:pt x="2082188" y="11093"/>
                </a:cubicBezTo>
                <a:cubicBezTo>
                  <a:pt x="2249277" y="-3596"/>
                  <a:pt x="2484303" y="758404"/>
                  <a:pt x="2633031" y="804308"/>
                </a:cubicBezTo>
                <a:cubicBezTo>
                  <a:pt x="2781759" y="850212"/>
                  <a:pt x="2919470" y="372814"/>
                  <a:pt x="2974554" y="286515"/>
                </a:cubicBezTo>
              </a:path>
            </a:pathLst>
          </a:custGeom>
          <a:noFill/>
          <a:ln w="476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74241" y="4029378"/>
            <a:ext cx="286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Queried Path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171099" y="2702806"/>
            <a:ext cx="0" cy="75252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1656184" y="2685244"/>
            <a:ext cx="0" cy="75252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961002" y="2137272"/>
            <a:ext cx="1828800" cy="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277080" y="2114871"/>
            <a:ext cx="1829966" cy="22401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3098819" y="1925832"/>
            <a:ext cx="286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Packet flow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4747" y="4060153"/>
            <a:ext cx="229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{path}.up</a:t>
            </a:r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3109" y="4060154"/>
            <a:ext cx="2601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{path}.down</a:t>
            </a:r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2170176" y="4791456"/>
            <a:ext cx="1204065" cy="719328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253972" y="4791456"/>
            <a:ext cx="1000010" cy="719328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33857" y="5510784"/>
            <a:ext cx="754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For a given query: packets may be different</a:t>
            </a:r>
            <a:r>
              <a:rPr lang="en-US" sz="2800" dirty="0"/>
              <a:t>!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5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/>
      <p:bldP spid="23" grpId="0"/>
      <p:bldP spid="26" grpId="0"/>
      <p:bldP spid="27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process matching packets?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6264" y="2016087"/>
            <a:ext cx="753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{path}.</a:t>
            </a:r>
            <a:r>
              <a:rPr lang="en-US" sz="24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set_bucket</a:t>
            </a:r>
            <a:r>
              <a:rPr lang="en-US" sz="24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(bucket)</a:t>
            </a:r>
          </a:p>
        </p:txBody>
      </p:sp>
      <p:sp>
        <p:nvSpPr>
          <p:cNvPr id="6" name="Oval Callout 5"/>
          <p:cNvSpPr/>
          <p:nvPr/>
        </p:nvSpPr>
        <p:spPr>
          <a:xfrm flipH="1" flipV="1">
            <a:off x="1877568" y="2955892"/>
            <a:ext cx="5547360" cy="3432715"/>
          </a:xfrm>
          <a:prstGeom prst="wedgeEllipseCallout">
            <a:avLst>
              <a:gd name="adj1" fmla="val -30253"/>
              <a:gd name="adj2" fmla="val 65396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04941" y="3382178"/>
            <a:ext cx="3648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c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ount_bucket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  <a:p>
            <a:pPr algn="l"/>
            <a:r>
              <a:rPr lang="en-US" sz="2000" dirty="0" smtClean="0">
                <a:ea typeface="Ayuthaya" charset="-34"/>
                <a:cs typeface="Ayuthaya" charset="-34"/>
              </a:rPr>
              <a:t>(Get switch counters)</a:t>
            </a:r>
          </a:p>
          <a:p>
            <a:pPr algn="l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acket_bucket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  <a:p>
            <a:r>
              <a:rPr lang="en-US" sz="2000" dirty="0">
                <a:ea typeface="Ayuthaya" charset="-34"/>
                <a:cs typeface="Ayuthaya" charset="-34"/>
              </a:rPr>
              <a:t>(</a:t>
            </a:r>
            <a:r>
              <a:rPr lang="en-US" sz="2000" dirty="0" smtClean="0">
                <a:ea typeface="Ayuthaya" charset="-34"/>
                <a:cs typeface="Ayuthaya" charset="-34"/>
              </a:rPr>
              <a:t>Send to controller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)</a:t>
            </a:r>
          </a:p>
          <a:p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ampling_bucket</a:t>
            </a:r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()</a:t>
            </a:r>
          </a:p>
          <a:p>
            <a:r>
              <a:rPr lang="en-US" sz="2000" dirty="0" smtClean="0">
                <a:ea typeface="Ayuthaya" charset="-34"/>
                <a:cs typeface="Ayuthaya" charset="-34"/>
              </a:rPr>
              <a:t>(Get </a:t>
            </a:r>
            <a:r>
              <a:rPr lang="en-US" sz="2000" dirty="0" err="1" smtClean="0">
                <a:ea typeface="Ayuthaya" charset="-34"/>
                <a:cs typeface="Ayuthaya" charset="-34"/>
              </a:rPr>
              <a:t>sFlow</a:t>
            </a:r>
            <a:r>
              <a:rPr lang="en-US" sz="2000" dirty="0" smtClean="0">
                <a:ea typeface="Ayuthaya" charset="-34"/>
                <a:cs typeface="Ayuthaya" charset="-34"/>
              </a:rPr>
              <a:t> packet samples)</a:t>
            </a:r>
            <a:endParaRPr lang="en-US" sz="2000" dirty="0">
              <a:ea typeface="Ayuthaya" charset="-34"/>
              <a:cs typeface="Ayuthaya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Query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9" y="1189737"/>
            <a:ext cx="7703106" cy="4956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344206"/>
            <a:ext cx="760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Compiling path queries, to appear in NSDI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Query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9" y="1189737"/>
            <a:ext cx="7703106" cy="4956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344206"/>
            <a:ext cx="760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Compiling path queries, to appear in NSDI 2016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790" y="1670845"/>
            <a:ext cx="7705344" cy="3962399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34" y="2479105"/>
            <a:ext cx="75311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Query Language: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Predicates: single point tests</a:t>
            </a:r>
          </a:p>
          <a:p>
            <a:endParaRPr lang="en-US" dirty="0"/>
          </a:p>
          <a:p>
            <a:r>
              <a:rPr lang="en-US" dirty="0" smtClean="0"/>
              <a:t>Paths: regular expressions on predicates</a:t>
            </a:r>
          </a:p>
          <a:p>
            <a:endParaRPr lang="en-US" dirty="0"/>
          </a:p>
          <a:p>
            <a:r>
              <a:rPr lang="en-US" dirty="0" smtClean="0"/>
              <a:t>Aggregation: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groupby</a:t>
            </a:r>
            <a:r>
              <a:rPr lang="en-US" dirty="0" smtClean="0"/>
              <a:t> construct</a:t>
            </a:r>
          </a:p>
          <a:p>
            <a:endParaRPr lang="en-US" dirty="0"/>
          </a:p>
          <a:p>
            <a:r>
              <a:rPr lang="en-US" dirty="0" smtClean="0"/>
              <a:t>Location: downstream</a:t>
            </a:r>
            <a:r>
              <a:rPr lang="en-US" dirty="0"/>
              <a:t> </a:t>
            </a:r>
            <a:r>
              <a:rPr lang="en-US" dirty="0" smtClean="0"/>
              <a:t>and upstream measurement</a:t>
            </a:r>
          </a:p>
          <a:p>
            <a:endParaRPr lang="en-US" dirty="0"/>
          </a:p>
          <a:p>
            <a:r>
              <a:rPr lang="en-US" dirty="0" smtClean="0"/>
              <a:t>Result format: packets, counts, samples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II. The Run-Time System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16200000">
            <a:off x="674844" y="2854646"/>
            <a:ext cx="1788409" cy="106303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61" b="761"/>
          <a:stretch>
            <a:fillRect/>
          </a:stretch>
        </p:blipFill>
        <p:spPr>
          <a:xfrm>
            <a:off x="2166416" y="1339102"/>
            <a:ext cx="2228457" cy="144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3086745"/>
            <a:ext cx="1110074" cy="63858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102502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expressions</a:t>
            </a:r>
          </a:p>
        </p:txBody>
      </p:sp>
      <p:sp>
        <p:nvSpPr>
          <p:cNvPr id="18" name="Bent Arrow 17"/>
          <p:cNvSpPr/>
          <p:nvPr/>
        </p:nvSpPr>
        <p:spPr>
          <a:xfrm rot="10800000">
            <a:off x="4432507" y="2303820"/>
            <a:ext cx="1061620" cy="1929513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33808" y="3102501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898" y="3196576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5429" y="4283623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7" y="4836566"/>
            <a:ext cx="57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SDN controller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29" y="4836151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62988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5463989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0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Down Arrow 32"/>
          <p:cNvSpPr/>
          <p:nvPr/>
        </p:nvSpPr>
        <p:spPr>
          <a:xfrm>
            <a:off x="762000" y="5368612"/>
            <a:ext cx="467882" cy="376074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574129" y="5368611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 Arrow 2"/>
          <p:cNvSpPr/>
          <p:nvPr/>
        </p:nvSpPr>
        <p:spPr>
          <a:xfrm rot="18234739">
            <a:off x="2151246" y="5381649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 rot="3193136">
            <a:off x="3761480" y="5388496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842492" y="5408615"/>
            <a:ext cx="467882" cy="1205338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2" y="555206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994091" y="5327659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Payloads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3620" y="6252227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3787" y="4293175"/>
            <a:ext cx="31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/>
              <a:t>3. Optimizations</a:t>
            </a:r>
          </a:p>
        </p:txBody>
      </p:sp>
      <p:sp>
        <p:nvSpPr>
          <p:cNvPr id="6" name="Oval 5"/>
          <p:cNvSpPr/>
          <p:nvPr/>
        </p:nvSpPr>
        <p:spPr>
          <a:xfrm>
            <a:off x="1037530" y="4154435"/>
            <a:ext cx="4956561" cy="8654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1. Path Query </a:t>
            </a:r>
            <a:r>
              <a:rPr lang="en-US" sz="2400" dirty="0"/>
              <a:t>L</a:t>
            </a:r>
            <a:r>
              <a:rPr lang="en-US" sz="2400" dirty="0" smtClean="0"/>
              <a:t>anguage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3125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Query </a:t>
            </a:r>
            <a:r>
              <a:rPr lang="en-US" dirty="0" smtClean="0">
                <a:sym typeface="Wingdings"/>
              </a:rPr>
              <a:t> Network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answer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exactly for what you query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Commodity hardware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4801" y="2630435"/>
            <a:ext cx="4352544" cy="8654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9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HW: Match-Action Tables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buClrTx/>
              <a:buFontTx/>
              <a:buNone/>
              <a:tabLst>
                <a:tab pos="723900" algn="l"/>
                <a:tab pos="1447800" algn="l"/>
              </a:tabLst>
              <a:defRPr sz="1400" kern="1200">
                <a:solidFill>
                  <a:srgbClr val="000000"/>
                </a:solidFill>
                <a:latin typeface="Times New Roman" charset="0"/>
                <a:ea typeface="+mn-ea"/>
                <a:cs typeface="Arial Unicode MS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4970" y="2592261"/>
            <a:ext cx="3297333" cy="2145792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2706624"/>
            <a:ext cx="307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8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45" y="3290938"/>
            <a:ext cx="763675" cy="46584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4832" y="3523859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19088" y="3518505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7" y="3290938"/>
            <a:ext cx="763675" cy="4658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048000" y="3023616"/>
            <a:ext cx="2828544" cy="26732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26208" y="1402080"/>
            <a:ext cx="229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Wildcard bit pattern</a:t>
            </a:r>
          </a:p>
          <a:p>
            <a:pPr algn="ctr"/>
            <a:r>
              <a:rPr lang="en-US" dirty="0" smtClean="0"/>
              <a:t>(ternary matching)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9992" y="1491734"/>
            <a:ext cx="256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Forward/Drop/Modify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00589" y="2183741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Callout 16"/>
          <p:cNvSpPr/>
          <p:nvPr/>
        </p:nvSpPr>
        <p:spPr>
          <a:xfrm>
            <a:off x="5175504" y="1301282"/>
            <a:ext cx="2566416" cy="768096"/>
          </a:xfrm>
          <a:prstGeom prst="wedgeEllipseCallout">
            <a:avLst>
              <a:gd name="adj1" fmla="val -56008"/>
              <a:gd name="adj2" fmla="val 13392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Callout 14"/>
          <p:cNvSpPr/>
          <p:nvPr/>
        </p:nvSpPr>
        <p:spPr>
          <a:xfrm>
            <a:off x="2353056" y="1292351"/>
            <a:ext cx="2426208" cy="900365"/>
          </a:xfrm>
          <a:prstGeom prst="wedgeEllipseCallout">
            <a:avLst>
              <a:gd name="adj1" fmla="val 1278"/>
              <a:gd name="adj2" fmla="val 110442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6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3" grpId="0" animBg="1"/>
      <p:bldP spid="16" grpId="0"/>
      <p:bldP spid="18" grpId="0"/>
      <p:bldP spid="19" grpId="0" animBg="1"/>
      <p:bldP spid="17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74063" cy="677863"/>
          </a:xfrm>
        </p:spPr>
        <p:txBody>
          <a:bodyPr/>
          <a:lstStyle/>
          <a:p>
            <a:r>
              <a:rPr lang="en-US" dirty="0" smtClean="0"/>
              <a:t>Commodity HW: Multi-Stage Match-Act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57" y="2991970"/>
            <a:ext cx="629194" cy="3838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7848" y="2735602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47650" y="2794918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1110" y="2733474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912" y="2792790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match2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15" y="2975707"/>
            <a:ext cx="629194" cy="38380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4394166" y="3518875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304383" y="351887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7303384" y="3509479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30" y="2974729"/>
            <a:ext cx="629194" cy="3838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9579" y="325445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1327" y="2792790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06810" y="2976774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6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  <p:bldP spid="10" grpId="0"/>
      <p:bldP spid="16" grpId="0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Software-Defined Networking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7409" y="4158084"/>
            <a:ext cx="57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SDN controller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7211" y="4157669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211" y="514159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80" y="569579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80" y="4860898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54" y="5141594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 t="761" b="761"/>
          <a:stretch>
            <a:fillRect/>
          </a:stretch>
        </p:blipFill>
        <p:spPr>
          <a:xfrm>
            <a:off x="3532359" y="1204206"/>
            <a:ext cx="2228457" cy="1444750"/>
          </a:xfrm>
        </p:spPr>
      </p:pic>
      <p:sp>
        <p:nvSpPr>
          <p:cNvPr id="12" name="Down Arrow 11"/>
          <p:cNvSpPr/>
          <p:nvPr/>
        </p:nvSpPr>
        <p:spPr>
          <a:xfrm>
            <a:off x="4404242" y="2768899"/>
            <a:ext cx="467882" cy="1282791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77658" y="3002785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13020" y="3096943"/>
            <a:ext cx="4230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Forwarding</a:t>
            </a: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 flipV="1">
            <a:off x="2951659" y="5086575"/>
            <a:ext cx="1146004" cy="15374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259128" y="5487596"/>
            <a:ext cx="1273433" cy="31676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951659" y="5640775"/>
            <a:ext cx="1146004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331927" y="5022691"/>
            <a:ext cx="1200633" cy="21762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2045138" y="4710502"/>
            <a:ext cx="467882" cy="376074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857267" y="4710501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 Arrow 20"/>
          <p:cNvSpPr/>
          <p:nvPr/>
        </p:nvSpPr>
        <p:spPr>
          <a:xfrm rot="19010123">
            <a:off x="1120138" y="4611299"/>
            <a:ext cx="712417" cy="593367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-43597" y="4620986"/>
            <a:ext cx="137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Control logic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03746" y="4679192"/>
            <a:ext cx="137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Rules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Query </a:t>
            </a:r>
            <a:r>
              <a:rPr lang="en-US" dirty="0" smtClean="0">
                <a:sym typeface="Wingdings"/>
              </a:rPr>
              <a:t> Network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answer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exactly for what you query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Commodity hardware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1058862"/>
            <a:ext cx="6211824" cy="174745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 bwMode="auto">
          <a:xfrm flipH="1">
            <a:off x="5417538" y="1233545"/>
            <a:ext cx="794286" cy="1572767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54139" y="1419763"/>
            <a:ext cx="284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</a:rPr>
              <a:t>Consider downstream measurement...</a:t>
            </a:r>
          </a:p>
        </p:txBody>
      </p:sp>
    </p:spTree>
    <p:extLst>
      <p:ext uri="{BB962C8B-B14F-4D97-AF65-F5344CB8AC3E}">
        <p14:creationId xmlns:p14="http://schemas.microsoft.com/office/powerpoint/2010/main" val="9285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Query </a:t>
            </a:r>
            <a:r>
              <a:rPr lang="en-US" dirty="0" smtClean="0">
                <a:sym typeface="Wingdings"/>
              </a:rPr>
              <a:t> Network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answer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Pay for what you query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Commodity hardware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9664" y="1325843"/>
            <a:ext cx="8471970" cy="3866921"/>
            <a:chOff x="440676" y="1972019"/>
            <a:chExt cx="8471970" cy="3866921"/>
          </a:xfrm>
        </p:grpSpPr>
        <p:sp>
          <p:nvSpPr>
            <p:cNvPr id="12" name="Rectangle 11"/>
            <p:cNvSpPr/>
            <p:nvPr/>
          </p:nvSpPr>
          <p:spPr>
            <a:xfrm>
              <a:off x="440676" y="1972019"/>
              <a:ext cx="8471970" cy="3866921"/>
            </a:xfrm>
            <a:prstGeom prst="rect">
              <a:avLst/>
            </a:prstGeom>
            <a:solidFill>
              <a:schemeClr val="bg1"/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5097" y="2184311"/>
              <a:ext cx="8236992" cy="3478359"/>
            </a:xfrm>
            <a:prstGeom prst="rect">
              <a:avLst/>
            </a:prstGeom>
            <a:solidFill>
              <a:srgbClr val="FF8A01">
                <a:alpha val="26000"/>
              </a:srgbClr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30827" y="2572512"/>
            <a:ext cx="7303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How to observe a packet’s </a:t>
            </a:r>
          </a:p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path </a:t>
            </a:r>
            <a:r>
              <a:rPr lang="en-US" sz="3600" b="0" i="1" dirty="0" smtClean="0">
                <a:solidFill>
                  <a:schemeClr val="tx1"/>
                </a:solidFill>
              </a:rPr>
              <a:t>accurately</a:t>
            </a:r>
            <a:r>
              <a:rPr lang="en-US" sz="3600" b="0" dirty="0" smtClean="0">
                <a:solidFill>
                  <a:schemeClr val="tx1"/>
                </a:solidFill>
              </a:rPr>
              <a:t> in the data plane </a:t>
            </a:r>
          </a:p>
          <a:p>
            <a:pPr algn="ctr"/>
            <a:r>
              <a:rPr lang="en-US" sz="3600" dirty="0" smtClean="0"/>
              <a:t>with</a:t>
            </a:r>
            <a:r>
              <a:rPr lang="en-US" sz="3600" b="0" dirty="0" smtClean="0">
                <a:solidFill>
                  <a:schemeClr val="tx1"/>
                </a:solidFill>
              </a:rPr>
              <a:t> </a:t>
            </a:r>
            <a:r>
              <a:rPr lang="en-US" sz="3600" b="0" i="1" dirty="0" smtClean="0">
                <a:solidFill>
                  <a:schemeClr val="tx1"/>
                </a:solidFill>
              </a:rPr>
              <a:t>low overhead</a:t>
            </a:r>
            <a:r>
              <a:rPr lang="en-US" sz="3600" b="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4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96376" y="2098894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Join Traffic &amp;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998" y="4975796"/>
            <a:ext cx="295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Traffic dataset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</a:t>
            </a:r>
            <a:r>
              <a:rPr lang="en-US" sz="1800" b="0" dirty="0" err="1" smtClean="0">
                <a:solidFill>
                  <a:schemeClr val="tx1"/>
                </a:solidFill>
              </a:rPr>
              <a:t>NetFlow</a:t>
            </a:r>
            <a:r>
              <a:rPr lang="en-US" sz="1800" b="0" dirty="0" smtClean="0">
                <a:solidFill>
                  <a:schemeClr val="tx1"/>
                </a:solidFill>
              </a:rPr>
              <a:t>, SNMP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6398" y="4975796"/>
            <a:ext cx="371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 updates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OF/routing protocol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664" y="5142036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56960" y="3271470"/>
            <a:ext cx="2209165" cy="1361490"/>
          </a:xfrm>
          <a:prstGeom prst="wedgeEllipseCallout">
            <a:avLst>
              <a:gd name="adj1" fmla="val -20833"/>
              <a:gd name="adj2" fmla="val 75932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5281" y="3361495"/>
            <a:ext cx="228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Dynamic</a:t>
            </a:r>
          </a:p>
          <a:p>
            <a:pPr algn="ctr"/>
            <a:endParaRPr lang="en-US" dirty="0"/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Timestamps not    aligned!</a:t>
            </a:r>
          </a:p>
        </p:txBody>
      </p:sp>
      <p:pic>
        <p:nvPicPr>
          <p:cNvPr id="20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26" y="2507006"/>
            <a:ext cx="413332" cy="41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553200" y="1597152"/>
            <a:ext cx="249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Packets may be dropped downstream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49963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5254" y="6137449"/>
            <a:ext cx="816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Deriving </a:t>
            </a:r>
            <a:r>
              <a:rPr lang="en-US" dirty="0"/>
              <a:t>traffic demands for </a:t>
            </a:r>
            <a:r>
              <a:rPr lang="en-US" dirty="0" smtClean="0"/>
              <a:t>operational </a:t>
            </a:r>
            <a:r>
              <a:rPr lang="en-US" dirty="0"/>
              <a:t>IP </a:t>
            </a:r>
            <a:r>
              <a:rPr lang="en-US" dirty="0" smtClean="0"/>
              <a:t>networks. </a:t>
            </a:r>
            <a:r>
              <a:rPr lang="en-US" dirty="0" err="1" smtClean="0"/>
              <a:t>Feldmann</a:t>
            </a:r>
            <a:r>
              <a:rPr lang="en-US" dirty="0" smtClean="0"/>
              <a:t> et al., 2001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Sampled </a:t>
            </a:r>
            <a:r>
              <a:rPr lang="en-US" sz="1800" b="0" dirty="0" err="1" smtClean="0">
                <a:solidFill>
                  <a:schemeClr val="tx1"/>
                </a:solidFill>
              </a:rPr>
              <a:t>NetFlow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 animBg="1"/>
      <p:bldP spid="13" grpId="0"/>
      <p:bldP spid="14" grpId="0"/>
      <p:bldP spid="15" grpId="0"/>
      <p:bldP spid="17" grpId="0" animBg="1"/>
      <p:bldP spid="21" grpId="0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Join Traffic &amp;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998" y="4975796"/>
            <a:ext cx="295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Traffic dataset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</a:t>
            </a:r>
            <a:r>
              <a:rPr lang="en-US" sz="1800" b="0" dirty="0" err="1" smtClean="0">
                <a:solidFill>
                  <a:schemeClr val="tx1"/>
                </a:solidFill>
              </a:rPr>
              <a:t>NetFlow</a:t>
            </a:r>
            <a:r>
              <a:rPr lang="en-US" sz="1800" b="0" dirty="0" smtClean="0">
                <a:solidFill>
                  <a:schemeClr val="tx1"/>
                </a:solidFill>
              </a:rPr>
              <a:t>, SNMP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6398" y="4975796"/>
            <a:ext cx="371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 updates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OF/routing protocol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664" y="5142036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56960" y="3271470"/>
            <a:ext cx="2209165" cy="1361490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5281" y="3361495"/>
            <a:ext cx="228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Dynamic</a:t>
            </a:r>
          </a:p>
          <a:p>
            <a:pPr algn="ctr"/>
            <a:endParaRPr lang="en-US" dirty="0"/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Timestamps not    aligned!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64" y="2458927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059936" y="3023616"/>
            <a:ext cx="720927" cy="1011936"/>
          </a:xfrm>
          <a:custGeom>
            <a:avLst/>
            <a:gdLst>
              <a:gd name="connsiteX0" fmla="*/ 0 w 720927"/>
              <a:gd name="connsiteY0" fmla="*/ 1011936 h 1011936"/>
              <a:gd name="connsiteX1" fmla="*/ 719328 w 720927"/>
              <a:gd name="connsiteY1" fmla="*/ 731520 h 1011936"/>
              <a:gd name="connsiteX2" fmla="*/ 207264 w 720927"/>
              <a:gd name="connsiteY2" fmla="*/ 390144 h 1011936"/>
              <a:gd name="connsiteX3" fmla="*/ 658368 w 720927"/>
              <a:gd name="connsiteY3" fmla="*/ 0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27" h="1011936">
                <a:moveTo>
                  <a:pt x="0" y="1011936"/>
                </a:moveTo>
                <a:cubicBezTo>
                  <a:pt x="342392" y="923544"/>
                  <a:pt x="684784" y="835152"/>
                  <a:pt x="719328" y="731520"/>
                </a:cubicBezTo>
                <a:cubicBezTo>
                  <a:pt x="753872" y="627888"/>
                  <a:pt x="217424" y="512064"/>
                  <a:pt x="207264" y="390144"/>
                </a:cubicBezTo>
                <a:cubicBezTo>
                  <a:pt x="197104" y="268224"/>
                  <a:pt x="461264" y="176784"/>
                  <a:pt x="658368" y="0"/>
                </a:cubicBezTo>
              </a:path>
            </a:pathLst>
          </a:custGeom>
          <a:noFill/>
          <a:ln w="476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24" y="3882509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34" y="4531576"/>
            <a:ext cx="547116" cy="333741"/>
          </a:xfrm>
          <a:prstGeom prst="rect">
            <a:avLst/>
          </a:prstGeom>
        </p:spPr>
      </p:pic>
      <p:cxnSp>
        <p:nvCxnSpPr>
          <p:cNvPr id="26" name="Curved Connector 25"/>
          <p:cNvCxnSpPr/>
          <p:nvPr/>
        </p:nvCxnSpPr>
        <p:spPr bwMode="auto">
          <a:xfrm flipV="1">
            <a:off x="2540361" y="4155101"/>
            <a:ext cx="568599" cy="553307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4547493" y="1676401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2739" y="1776040"/>
            <a:ext cx="802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96376" y="2098894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1438656"/>
            <a:ext cx="249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Ambiguity between identical packets downstream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49963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254" y="6137449"/>
            <a:ext cx="760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Packet </a:t>
            </a:r>
            <a:r>
              <a:rPr lang="en-US" dirty="0" err="1"/>
              <a:t>traceback</a:t>
            </a:r>
            <a:r>
              <a:rPr lang="en-US" dirty="0"/>
              <a:t> for software-defined networks</a:t>
            </a:r>
            <a:r>
              <a:rPr lang="en-US" dirty="0" smtClean="0"/>
              <a:t>. Zhang et al.,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29" grpId="1" animBg="1"/>
      <p:bldP spid="11" grpId="0"/>
      <p:bldP spid="30" grpId="0" animBg="1"/>
      <p:bldP spid="31" grpId="0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Join Traffic &amp;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84998" y="4975796"/>
            <a:ext cx="2950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Traffic dataset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</a:t>
            </a:r>
            <a:r>
              <a:rPr lang="en-US" sz="1800" b="0" dirty="0" err="1" smtClean="0">
                <a:solidFill>
                  <a:schemeClr val="tx1"/>
                </a:solidFill>
              </a:rPr>
              <a:t>NetFlow</a:t>
            </a:r>
            <a:r>
              <a:rPr lang="en-US" sz="1800" b="0" dirty="0" smtClean="0">
                <a:solidFill>
                  <a:schemeClr val="tx1"/>
                </a:solidFill>
              </a:rPr>
              <a:t>, SNMP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6398" y="4975796"/>
            <a:ext cx="3712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 updates</a:t>
            </a:r>
          </a:p>
          <a:p>
            <a:pPr algn="l"/>
            <a:endParaRPr lang="en-US" dirty="0"/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e.g., OF/routing protocol updates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664" y="5142036"/>
            <a:ext cx="73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0" dirty="0" smtClean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6156960" y="3271470"/>
            <a:ext cx="2209165" cy="1361490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15281" y="3361495"/>
            <a:ext cx="2287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Dynamic</a:t>
            </a:r>
          </a:p>
          <a:p>
            <a:pPr algn="ctr"/>
            <a:endParaRPr lang="en-US" dirty="0"/>
          </a:p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Timestamps not    aligned!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664" y="2458927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4059936" y="3023616"/>
            <a:ext cx="720927" cy="1011936"/>
          </a:xfrm>
          <a:custGeom>
            <a:avLst/>
            <a:gdLst>
              <a:gd name="connsiteX0" fmla="*/ 0 w 720927"/>
              <a:gd name="connsiteY0" fmla="*/ 1011936 h 1011936"/>
              <a:gd name="connsiteX1" fmla="*/ 719328 w 720927"/>
              <a:gd name="connsiteY1" fmla="*/ 731520 h 1011936"/>
              <a:gd name="connsiteX2" fmla="*/ 207264 w 720927"/>
              <a:gd name="connsiteY2" fmla="*/ 390144 h 1011936"/>
              <a:gd name="connsiteX3" fmla="*/ 658368 w 720927"/>
              <a:gd name="connsiteY3" fmla="*/ 0 h 101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927" h="1011936">
                <a:moveTo>
                  <a:pt x="0" y="1011936"/>
                </a:moveTo>
                <a:cubicBezTo>
                  <a:pt x="342392" y="923544"/>
                  <a:pt x="684784" y="835152"/>
                  <a:pt x="719328" y="731520"/>
                </a:cubicBezTo>
                <a:cubicBezTo>
                  <a:pt x="753872" y="627888"/>
                  <a:pt x="217424" y="512064"/>
                  <a:pt x="207264" y="390144"/>
                </a:cubicBezTo>
                <a:cubicBezTo>
                  <a:pt x="197104" y="268224"/>
                  <a:pt x="461264" y="176784"/>
                  <a:pt x="658368" y="0"/>
                </a:cubicBezTo>
              </a:path>
            </a:pathLst>
          </a:custGeom>
          <a:noFill/>
          <a:ln w="476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924" y="3882509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534" y="4531576"/>
            <a:ext cx="547116" cy="333741"/>
          </a:xfrm>
          <a:prstGeom prst="rect">
            <a:avLst/>
          </a:prstGeom>
        </p:spPr>
      </p:pic>
      <p:cxnSp>
        <p:nvCxnSpPr>
          <p:cNvPr id="26" name="Curved Connector 25"/>
          <p:cNvCxnSpPr/>
          <p:nvPr/>
        </p:nvCxnSpPr>
        <p:spPr bwMode="auto">
          <a:xfrm flipV="1">
            <a:off x="2540361" y="4155101"/>
            <a:ext cx="568599" cy="553307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" name="Rectangle 28"/>
          <p:cNvSpPr/>
          <p:nvPr/>
        </p:nvSpPr>
        <p:spPr>
          <a:xfrm>
            <a:off x="4547493" y="1676401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2739" y="1776040"/>
            <a:ext cx="802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96376" y="2098894"/>
            <a:ext cx="837810" cy="646176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553200" y="1438656"/>
            <a:ext cx="249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Ambiguity between identical packets downstream</a:t>
            </a:r>
          </a:p>
        </p:txBody>
      </p:sp>
      <p:sp>
        <p:nvSpPr>
          <p:cNvPr id="32" name="Oval Callout 31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49963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254" y="6137449"/>
            <a:ext cx="760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Trajectory sampling for direct traffic observation. Duffield et al., 2001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602347" y="2045760"/>
            <a:ext cx="1500906" cy="810015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07" y="2817812"/>
            <a:ext cx="875528" cy="44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99" y="2193080"/>
            <a:ext cx="457923" cy="4579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280" y="2804309"/>
            <a:ext cx="547116" cy="33374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 bwMode="auto">
          <a:xfrm flipV="1">
            <a:off x="3069758" y="2496990"/>
            <a:ext cx="591677" cy="307319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Oval Callout 22"/>
          <p:cNvSpPr/>
          <p:nvPr/>
        </p:nvSpPr>
        <p:spPr>
          <a:xfrm>
            <a:off x="195073" y="1253100"/>
            <a:ext cx="2893878" cy="1318009"/>
          </a:xfrm>
          <a:prstGeom prst="wedgeEllipseCallout">
            <a:avLst>
              <a:gd name="adj1" fmla="val 56872"/>
              <a:gd name="adj2" fmla="val 5546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95687" y="1456818"/>
            <a:ext cx="2493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Packet rewriting compounds the ambiguity!</a:t>
            </a:r>
          </a:p>
        </p:txBody>
      </p:sp>
    </p:spTree>
    <p:extLst>
      <p:ext uri="{BB962C8B-B14F-4D97-AF65-F5344CB8AC3E}">
        <p14:creationId xmlns:p14="http://schemas.microsoft.com/office/powerpoint/2010/main" val="114109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Collect at Every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27" y="1309604"/>
            <a:ext cx="431345" cy="2631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59859" y="1804168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352799" y="1738203"/>
            <a:ext cx="1" cy="97973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55" y="1305461"/>
            <a:ext cx="431345" cy="263121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H="1" flipV="1">
            <a:off x="4224527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8" y="1309604"/>
            <a:ext cx="431345" cy="26312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986567" y="1738203"/>
            <a:ext cx="953" cy="64887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22" y="1305461"/>
            <a:ext cx="431345" cy="26312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 bwMode="auto">
          <a:xfrm flipH="1" flipV="1">
            <a:off x="5698394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3" y="1301815"/>
            <a:ext cx="431345" cy="26312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6425184" y="1730414"/>
            <a:ext cx="6201" cy="52070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85254" y="5864651"/>
            <a:ext cx="798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packet histories to troubleshoot networks. </a:t>
            </a:r>
            <a:r>
              <a:rPr lang="en-US" dirty="0" err="1"/>
              <a:t>Handigol</a:t>
            </a:r>
            <a:r>
              <a:rPr lang="en-US" dirty="0"/>
              <a:t> et al., 2014</a:t>
            </a:r>
          </a:p>
          <a:p>
            <a:r>
              <a:rPr lang="en-US" dirty="0" smtClean="0"/>
              <a:t>Hash-based </a:t>
            </a:r>
            <a:r>
              <a:rPr lang="en-US" dirty="0"/>
              <a:t>IP </a:t>
            </a:r>
            <a:r>
              <a:rPr lang="en-US" dirty="0" err="1"/>
              <a:t>traceback</a:t>
            </a:r>
            <a:r>
              <a:rPr lang="en-US" dirty="0"/>
              <a:t>. </a:t>
            </a:r>
            <a:r>
              <a:rPr lang="en-US" dirty="0" err="1"/>
              <a:t>Snoeren</a:t>
            </a:r>
            <a:r>
              <a:rPr lang="en-US" dirty="0"/>
              <a:t> et al., </a:t>
            </a:r>
            <a:r>
              <a:rPr lang="en-US" dirty="0" smtClean="0"/>
              <a:t>2001</a:t>
            </a:r>
          </a:p>
          <a:p>
            <a:r>
              <a:rPr lang="en-US" dirty="0" smtClean="0"/>
              <a:t>Packet-level telemetry in </a:t>
            </a:r>
            <a:r>
              <a:rPr lang="en-US" dirty="0"/>
              <a:t>large data-center networks. Zhu et al.,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78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Collect at Every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27" y="1309604"/>
            <a:ext cx="431345" cy="2631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59859" y="1804168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352799" y="1738203"/>
            <a:ext cx="1" cy="97973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55" y="1305461"/>
            <a:ext cx="431345" cy="263121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H="1" flipV="1">
            <a:off x="4224527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8" y="1309604"/>
            <a:ext cx="431345" cy="26312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986567" y="1738203"/>
            <a:ext cx="953" cy="64887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22" y="1305461"/>
            <a:ext cx="431345" cy="263121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 bwMode="auto">
          <a:xfrm flipH="1" flipV="1">
            <a:off x="5698394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13" y="1301815"/>
            <a:ext cx="431345" cy="263121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 bwMode="auto">
          <a:xfrm flipV="1">
            <a:off x="6425184" y="1730414"/>
            <a:ext cx="6201" cy="520700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84" y="2641606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747553" y="1159483"/>
            <a:ext cx="2848575" cy="502353"/>
          </a:xfrm>
          <a:prstGeom prst="ellipse">
            <a:avLst/>
          </a:prstGeom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6132" y="1572725"/>
            <a:ext cx="249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Too expensive to collect</a:t>
            </a:r>
            <a:r>
              <a:rPr lang="en-US" dirty="0"/>
              <a:t> </a:t>
            </a:r>
            <a:r>
              <a:rPr lang="en-US" dirty="0" smtClean="0"/>
              <a:t>up front!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-3510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5254" y="5864651"/>
            <a:ext cx="7980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</a:t>
            </a:r>
            <a:r>
              <a:rPr lang="en-US" dirty="0"/>
              <a:t>packet histories to troubleshoot networks. </a:t>
            </a:r>
            <a:r>
              <a:rPr lang="en-US" dirty="0" err="1"/>
              <a:t>Handigol</a:t>
            </a:r>
            <a:r>
              <a:rPr lang="en-US" dirty="0"/>
              <a:t> et al., 2014</a:t>
            </a:r>
          </a:p>
          <a:p>
            <a:r>
              <a:rPr lang="en-US" dirty="0" smtClean="0"/>
              <a:t>Hash-based </a:t>
            </a:r>
            <a:r>
              <a:rPr lang="en-US" dirty="0"/>
              <a:t>IP </a:t>
            </a:r>
            <a:r>
              <a:rPr lang="en-US" dirty="0" err="1"/>
              <a:t>traceback</a:t>
            </a:r>
            <a:r>
              <a:rPr lang="en-US" dirty="0"/>
              <a:t>. </a:t>
            </a:r>
            <a:r>
              <a:rPr lang="en-US" dirty="0" err="1"/>
              <a:t>Snoeren</a:t>
            </a:r>
            <a:r>
              <a:rPr lang="en-US" dirty="0"/>
              <a:t> et al., </a:t>
            </a:r>
            <a:r>
              <a:rPr lang="en-US" dirty="0" smtClean="0"/>
              <a:t>2001</a:t>
            </a:r>
          </a:p>
          <a:p>
            <a:r>
              <a:rPr lang="en-US" dirty="0" smtClean="0"/>
              <a:t>Packet-level telemetry in </a:t>
            </a:r>
            <a:r>
              <a:rPr lang="en-US" dirty="0"/>
              <a:t>large data-center networks. Zhu et al.,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4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Collect at Every 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27" y="1309604"/>
            <a:ext cx="431345" cy="2631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959859" y="1804168"/>
            <a:ext cx="3141714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352799" y="1738203"/>
            <a:ext cx="1" cy="97973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855" y="1305461"/>
            <a:ext cx="431345" cy="263121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 bwMode="auto">
          <a:xfrm flipH="1" flipV="1">
            <a:off x="4224527" y="1738203"/>
            <a:ext cx="1" cy="902309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8" y="1309604"/>
            <a:ext cx="431345" cy="263121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 flipV="1">
            <a:off x="4986567" y="1738203"/>
            <a:ext cx="953" cy="648878"/>
          </a:xfrm>
          <a:prstGeom prst="straightConnector1">
            <a:avLst/>
          </a:prstGeom>
          <a:solidFill>
            <a:srgbClr val="00B8FF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747553" y="1159483"/>
            <a:ext cx="2848575" cy="502353"/>
          </a:xfrm>
          <a:prstGeom prst="ellipse">
            <a:avLst/>
          </a:prstGeom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06132" y="1572725"/>
            <a:ext cx="2493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Too expensive to collect</a:t>
            </a:r>
            <a:r>
              <a:rPr lang="en-US" dirty="0"/>
              <a:t> </a:t>
            </a:r>
            <a:r>
              <a:rPr lang="en-US" dirty="0" smtClean="0"/>
              <a:t>up front!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254505" y="1253100"/>
            <a:ext cx="2791959" cy="1361490"/>
          </a:xfrm>
          <a:prstGeom prst="wedgeEllipseCallout">
            <a:avLst>
              <a:gd name="adj1" fmla="val -74108"/>
              <a:gd name="adj2" fmla="val -35109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027777" y="4626241"/>
            <a:ext cx="733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Sampling to reduce overhead may mis</a:t>
            </a:r>
            <a:r>
              <a:rPr lang="en-US" dirty="0" smtClean="0"/>
              <a:t>s the packets you care about… 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253" y="6417865"/>
            <a:ext cx="798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Trajectory </a:t>
            </a:r>
            <a:r>
              <a:rPr lang="en-US" dirty="0"/>
              <a:t>sampling for direct traffic observation. Duffield et al., </a:t>
            </a:r>
            <a:r>
              <a:rPr lang="en-US" dirty="0" smtClean="0"/>
              <a:t>2001</a:t>
            </a:r>
            <a:endParaRPr lang="en-US" dirty="0"/>
          </a:p>
        </p:txBody>
      </p:sp>
      <p:pic>
        <p:nvPicPr>
          <p:cNvPr id="35" name="Picture 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584" y="2641606"/>
            <a:ext cx="477620" cy="4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3: Write Path into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 flipH="1" flipV="1">
            <a:off x="463296" y="4267201"/>
            <a:ext cx="2743200" cy="1732627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0342" y="4418993"/>
            <a:ext cx="1910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S1,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stip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...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93751" y="3769845"/>
            <a:ext cx="3019793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 flipV="1">
            <a:off x="3283298" y="4296964"/>
            <a:ext cx="2612375" cy="1762459"/>
          </a:xfrm>
          <a:prstGeom prst="wedgeEllipseCallout">
            <a:avLst>
              <a:gd name="adj1" fmla="val -37755"/>
              <a:gd name="adj2" fmla="val 107938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12013" y="4524623"/>
            <a:ext cx="214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S2,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stip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___;</a:t>
            </a: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S1, ...;</a:t>
            </a:r>
          </a:p>
        </p:txBody>
      </p:sp>
      <p:sp>
        <p:nvSpPr>
          <p:cNvPr id="46" name="Oval Callout 45"/>
          <p:cNvSpPr/>
          <p:nvPr/>
        </p:nvSpPr>
        <p:spPr>
          <a:xfrm flipV="1">
            <a:off x="5915031" y="4084103"/>
            <a:ext cx="2422557" cy="1548601"/>
          </a:xfrm>
          <a:prstGeom prst="wedgeEllipseCallout">
            <a:avLst>
              <a:gd name="adj1" fmla="val -106950"/>
              <a:gd name="adj2" fmla="val 10989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194978" y="4285788"/>
            <a:ext cx="2142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S3, ...;</a:t>
            </a: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S2, ...;</a:t>
            </a:r>
          </a:p>
          <a:p>
            <a:pPr algn="l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S1, ...;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6580" y="3378629"/>
            <a:ext cx="182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Too much info on packet! </a:t>
            </a:r>
            <a:r>
              <a:rPr lang="en-US" dirty="0" smtClean="0">
                <a:sym typeface="Wingdings"/>
              </a:rPr>
              <a:t>:-(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6580" y="1387536"/>
            <a:ext cx="1826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Switches have very accurate info on prior packet path </a:t>
            </a:r>
            <a:r>
              <a:rPr lang="en-US" dirty="0" smtClean="0">
                <a:sym typeface="Wingdings"/>
              </a:rPr>
              <a:t>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 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253" y="6137449"/>
            <a:ext cx="850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IP record route, </a:t>
            </a:r>
            <a:r>
              <a:rPr lang="en-US" dirty="0"/>
              <a:t>RFC 791. </a:t>
            </a:r>
            <a:r>
              <a:rPr lang="en-US" dirty="0" err="1"/>
              <a:t>Postel</a:t>
            </a:r>
            <a:r>
              <a:rPr lang="en-US" dirty="0"/>
              <a:t>, 1981</a:t>
            </a:r>
          </a:p>
          <a:p>
            <a:r>
              <a:rPr lang="en-US" dirty="0" smtClean="0"/>
              <a:t>Tracing </a:t>
            </a:r>
            <a:r>
              <a:rPr lang="en-US" dirty="0"/>
              <a:t>packet trajectory in </a:t>
            </a:r>
            <a:r>
              <a:rPr lang="en-US" dirty="0" smtClean="0"/>
              <a:t>data-center </a:t>
            </a:r>
            <a:r>
              <a:rPr lang="en-US" dirty="0"/>
              <a:t>networks. </a:t>
            </a:r>
            <a:r>
              <a:rPr lang="en-US" dirty="0" err="1" smtClean="0"/>
              <a:t>Tammana</a:t>
            </a:r>
            <a:r>
              <a:rPr lang="en-US" dirty="0" smtClean="0"/>
              <a:t> et al., 2015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26580" y="2535437"/>
            <a:ext cx="182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Match-action HW can’t match regexes </a:t>
            </a:r>
            <a:r>
              <a:rPr lang="en-US" dirty="0" smtClean="0">
                <a:sym typeface="Wingdings"/>
              </a:rPr>
              <a:t>:-(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35" grpId="0" animBg="1"/>
      <p:bldP spid="32" grpId="0" animBg="1"/>
      <p:bldP spid="45" grpId="0"/>
      <p:bldP spid="46" grpId="0" animBg="1"/>
      <p:bldP spid="47" grpId="0"/>
      <p:bldP spid="13" grpId="0"/>
      <p:bldP spid="48" grpId="0"/>
      <p:bldP spid="3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628582" y="1999489"/>
            <a:ext cx="3796602" cy="2267712"/>
          </a:xfrm>
          <a:prstGeom prst="cloud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3: Write Path into Packet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89" y="3354260"/>
            <a:ext cx="1487211" cy="7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2997102"/>
            <a:ext cx="547116" cy="333741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 bwMode="auto">
          <a:xfrm>
            <a:off x="1027779" y="3271470"/>
            <a:ext cx="712470" cy="380574"/>
          </a:xfrm>
          <a:prstGeom prst="curvedConnector3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Freeform 11"/>
          <p:cNvSpPr/>
          <p:nvPr/>
        </p:nvSpPr>
        <p:spPr>
          <a:xfrm>
            <a:off x="3206496" y="2544138"/>
            <a:ext cx="3108960" cy="954966"/>
          </a:xfrm>
          <a:custGeom>
            <a:avLst/>
            <a:gdLst>
              <a:gd name="connsiteX0" fmla="*/ 0 w 4145280"/>
              <a:gd name="connsiteY0" fmla="*/ 954966 h 954966"/>
              <a:gd name="connsiteX1" fmla="*/ 365760 w 4145280"/>
              <a:gd name="connsiteY1" fmla="*/ 296598 h 954966"/>
              <a:gd name="connsiteX2" fmla="*/ 1389888 w 4145280"/>
              <a:gd name="connsiteY2" fmla="*/ 394134 h 954966"/>
              <a:gd name="connsiteX3" fmla="*/ 1719072 w 4145280"/>
              <a:gd name="connsiteY3" fmla="*/ 101526 h 954966"/>
              <a:gd name="connsiteX4" fmla="*/ 2596896 w 4145280"/>
              <a:gd name="connsiteY4" fmla="*/ 16182 h 954966"/>
              <a:gd name="connsiteX5" fmla="*/ 3084576 w 4145280"/>
              <a:gd name="connsiteY5" fmla="*/ 394134 h 954966"/>
              <a:gd name="connsiteX6" fmla="*/ 3621024 w 4145280"/>
              <a:gd name="connsiteY6" fmla="*/ 381942 h 954966"/>
              <a:gd name="connsiteX7" fmla="*/ 4145280 w 4145280"/>
              <a:gd name="connsiteY7" fmla="*/ 77142 h 95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5280" h="954966">
                <a:moveTo>
                  <a:pt x="0" y="954966"/>
                </a:moveTo>
                <a:cubicBezTo>
                  <a:pt x="67056" y="672518"/>
                  <a:pt x="134112" y="390070"/>
                  <a:pt x="365760" y="296598"/>
                </a:cubicBezTo>
                <a:cubicBezTo>
                  <a:pt x="597408" y="203126"/>
                  <a:pt x="1164336" y="426646"/>
                  <a:pt x="1389888" y="394134"/>
                </a:cubicBezTo>
                <a:cubicBezTo>
                  <a:pt x="1615440" y="361622"/>
                  <a:pt x="1517904" y="164518"/>
                  <a:pt x="1719072" y="101526"/>
                </a:cubicBezTo>
                <a:cubicBezTo>
                  <a:pt x="1920240" y="38534"/>
                  <a:pt x="2369312" y="-32586"/>
                  <a:pt x="2596896" y="16182"/>
                </a:cubicBezTo>
                <a:cubicBezTo>
                  <a:pt x="2824480" y="64950"/>
                  <a:pt x="2913888" y="333174"/>
                  <a:pt x="3084576" y="394134"/>
                </a:cubicBezTo>
                <a:cubicBezTo>
                  <a:pt x="3255264" y="455094"/>
                  <a:pt x="3444240" y="434774"/>
                  <a:pt x="3621024" y="381942"/>
                </a:cubicBezTo>
                <a:cubicBezTo>
                  <a:pt x="3797808" y="329110"/>
                  <a:pt x="4145280" y="77142"/>
                  <a:pt x="4145280" y="77142"/>
                </a:cubicBezTo>
              </a:path>
            </a:pathLst>
          </a:custGeom>
          <a:noFill/>
          <a:ln w="53975">
            <a:solidFill>
              <a:srgbClr val="FF8A01"/>
            </a:solidFill>
            <a:tailEnd type="triangle" w="lg" len="med"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757" y="2752770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890895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63" y="2458167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967" y="2751193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3" y="2310866"/>
            <a:ext cx="743606" cy="38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Oval Callout 6"/>
          <p:cNvSpPr/>
          <p:nvPr/>
        </p:nvSpPr>
        <p:spPr>
          <a:xfrm flipH="1" flipV="1">
            <a:off x="463296" y="4267201"/>
            <a:ext cx="2743200" cy="1732627"/>
          </a:xfrm>
          <a:prstGeom prst="wedgeEllipse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0342" y="4418993"/>
            <a:ext cx="1910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S1,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stip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...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93751" y="3769845"/>
            <a:ext cx="3019793" cy="592664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Callout 31"/>
          <p:cNvSpPr/>
          <p:nvPr/>
        </p:nvSpPr>
        <p:spPr>
          <a:xfrm flipV="1">
            <a:off x="3283298" y="4296964"/>
            <a:ext cx="2612375" cy="1762459"/>
          </a:xfrm>
          <a:prstGeom prst="wedgeEllipseCallout">
            <a:avLst>
              <a:gd name="adj1" fmla="val -37755"/>
              <a:gd name="adj2" fmla="val 107938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612013" y="4524623"/>
            <a:ext cx="214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S2,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___,</a:t>
            </a:r>
          </a:p>
          <a:p>
            <a:pPr algn="l"/>
            <a:r>
              <a:rPr lang="en-US" sz="2000" dirty="0" err="1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d</a:t>
            </a:r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stip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___;</a:t>
            </a: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S1, ...;</a:t>
            </a:r>
          </a:p>
        </p:txBody>
      </p:sp>
      <p:sp>
        <p:nvSpPr>
          <p:cNvPr id="46" name="Oval Callout 45"/>
          <p:cNvSpPr/>
          <p:nvPr/>
        </p:nvSpPr>
        <p:spPr>
          <a:xfrm flipV="1">
            <a:off x="5915031" y="4084103"/>
            <a:ext cx="2422557" cy="1548601"/>
          </a:xfrm>
          <a:prstGeom prst="wedgeEllipseCallout">
            <a:avLst>
              <a:gd name="adj1" fmla="val -106950"/>
              <a:gd name="adj2" fmla="val 10989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194978" y="4285788"/>
            <a:ext cx="2142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solidFill>
                  <a:srgbClr val="FF0000"/>
                </a:solidFill>
                <a:latin typeface="Ayuthaya" charset="-34"/>
                <a:ea typeface="Ayuthaya" charset="-34"/>
                <a:cs typeface="Ayuthaya" charset="-34"/>
              </a:rPr>
              <a:t>: S3, ...;</a:t>
            </a:r>
          </a:p>
          <a:p>
            <a:pPr algn="l"/>
            <a:r>
              <a:rPr lang="en-US" sz="20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S2, ...;</a:t>
            </a:r>
          </a:p>
          <a:p>
            <a:pPr algn="l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sw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: S1, ...;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6580" y="2991377"/>
            <a:ext cx="1826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As such, too much info on packet!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26580" y="1387536"/>
            <a:ext cx="1826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Switches have very accurate info on prior packet path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 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5253" y="6137449"/>
            <a:ext cx="850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[8] IP record route</a:t>
            </a:r>
          </a:p>
          <a:p>
            <a:r>
              <a:rPr lang="en-US" dirty="0" smtClean="0"/>
              <a:t>[9]</a:t>
            </a:r>
            <a:r>
              <a:rPr lang="en-US" dirty="0"/>
              <a:t> </a:t>
            </a:r>
            <a:r>
              <a:rPr lang="en-US" dirty="0" smtClean="0"/>
              <a:t>Tracing </a:t>
            </a:r>
            <a:r>
              <a:rPr lang="en-US" dirty="0"/>
              <a:t>packet trajectory in </a:t>
            </a:r>
            <a:r>
              <a:rPr lang="en-US" dirty="0" smtClean="0"/>
              <a:t>data-center </a:t>
            </a:r>
            <a:r>
              <a:rPr lang="en-US" dirty="0"/>
              <a:t>networks. </a:t>
            </a:r>
            <a:r>
              <a:rPr lang="en-US" dirty="0" err="1" smtClean="0"/>
              <a:t>Tammana</a:t>
            </a:r>
            <a:r>
              <a:rPr lang="en-US" dirty="0" smtClean="0"/>
              <a:t> et al., 2015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04801" y="1387536"/>
            <a:ext cx="8278368" cy="5396244"/>
          </a:xfrm>
          <a:prstGeom prst="rect">
            <a:avLst/>
          </a:prstGeom>
          <a:solidFill>
            <a:schemeClr val="bg1">
              <a:alpha val="96000"/>
            </a:scheme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/>
          <p:cNvSpPr/>
          <p:nvPr/>
        </p:nvSpPr>
        <p:spPr>
          <a:xfrm>
            <a:off x="1027779" y="1957996"/>
            <a:ext cx="7038936" cy="3763062"/>
          </a:xfrm>
          <a:prstGeom prst="rect">
            <a:avLst/>
          </a:prstGeom>
          <a:solidFill>
            <a:srgbClr val="FF8A01">
              <a:alpha val="26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1419565" y="3201478"/>
            <a:ext cx="633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How to reduce the amount of path information on packets?</a:t>
            </a:r>
          </a:p>
        </p:txBody>
      </p:sp>
    </p:spTree>
    <p:extLst>
      <p:ext uri="{BB962C8B-B14F-4D97-AF65-F5344CB8AC3E}">
        <p14:creationId xmlns:p14="http://schemas.microsoft.com/office/powerpoint/2010/main" val="24574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is a Hard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standard tools:</a:t>
            </a:r>
          </a:p>
          <a:p>
            <a:pPr lvl="1"/>
            <a:r>
              <a:rPr lang="en-US" dirty="0" smtClean="0"/>
              <a:t>Ping, </a:t>
            </a:r>
            <a:r>
              <a:rPr lang="en-US" dirty="0" err="1" smtClean="0"/>
              <a:t>traceroute</a:t>
            </a:r>
            <a:r>
              <a:rPr lang="en-US" dirty="0" smtClean="0"/>
              <a:t>, SNMP, </a:t>
            </a:r>
            <a:r>
              <a:rPr lang="en-US" dirty="0" err="1" smtClean="0"/>
              <a:t>NetFlow</a:t>
            </a:r>
            <a:r>
              <a:rPr lang="en-US" dirty="0" smtClean="0"/>
              <a:t>, </a:t>
            </a:r>
            <a:r>
              <a:rPr lang="en-US" dirty="0" err="1" smtClean="0"/>
              <a:t>tcpdump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An operator must “join” multiple data streams:</a:t>
            </a:r>
          </a:p>
          <a:p>
            <a:pPr lvl="1"/>
            <a:r>
              <a:rPr lang="en-US" dirty="0"/>
              <a:t>Forwarding: controller policy, topology updates</a:t>
            </a:r>
          </a:p>
          <a:p>
            <a:pPr lvl="1"/>
            <a:r>
              <a:rPr lang="en-US" dirty="0"/>
              <a:t>Traffic: packet samples, </a:t>
            </a:r>
            <a:r>
              <a:rPr lang="en-US" dirty="0" smtClean="0"/>
              <a:t>counters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Path Info on </a:t>
            </a:r>
            <a:r>
              <a:rPr lang="en-US" dirty="0"/>
              <a:t>P</a:t>
            </a:r>
            <a:r>
              <a:rPr lang="en-US" dirty="0" smtClean="0"/>
              <a:t>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1: Queries already tell us what’s needed!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record path </a:t>
            </a:r>
            <a:r>
              <a:rPr lang="en-US" dirty="0" smtClean="0"/>
              <a:t>info </a:t>
            </a:r>
            <a:r>
              <a:rPr lang="en-US" dirty="0"/>
              <a:t>needed </a:t>
            </a:r>
            <a:r>
              <a:rPr lang="en-US" dirty="0" smtClean="0"/>
              <a:t>by queries</a:t>
            </a:r>
          </a:p>
          <a:p>
            <a:pPr lvl="1">
              <a:buFont typeface="Wingdings" charset="0"/>
              <a:buChar char="è"/>
            </a:pPr>
            <a:endParaRPr lang="en-US" dirty="0"/>
          </a:p>
          <a:p>
            <a:r>
              <a:rPr lang="en-US" dirty="0" smtClean="0"/>
              <a:t>Observation 2: Queries are regular expressions</a:t>
            </a:r>
          </a:p>
          <a:p>
            <a:pPr lvl="1"/>
            <a:r>
              <a:rPr lang="en-US" dirty="0" smtClean="0">
                <a:sym typeface="Wingdings"/>
              </a:rPr>
              <a:t>Processing: Finite </a:t>
            </a:r>
            <a:r>
              <a:rPr lang="en-US" dirty="0">
                <a:sym typeface="Wingdings"/>
              </a:rPr>
              <a:t>automaton (DFA</a:t>
            </a:r>
            <a:r>
              <a:rPr lang="en-US" dirty="0" smtClean="0">
                <a:sym typeface="Wingdings"/>
              </a:rPr>
              <a:t>)</a:t>
            </a:r>
          </a:p>
          <a:p>
            <a:pPr lvl="1"/>
            <a:r>
              <a:rPr lang="en-US" dirty="0" smtClean="0">
                <a:sym typeface="Wingdings"/>
              </a:rPr>
              <a:t>Distinguish only DFA states on the network!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Path Info on </a:t>
            </a:r>
            <a:r>
              <a:rPr lang="en-US" dirty="0"/>
              <a:t>P</a:t>
            </a:r>
            <a:r>
              <a:rPr lang="en-US" dirty="0" smtClean="0"/>
              <a:t>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1: Queries already tell us what’s needed!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record path state needed </a:t>
            </a:r>
            <a:r>
              <a:rPr lang="en-US" dirty="0" smtClean="0"/>
              <a:t>by queries</a:t>
            </a:r>
          </a:p>
          <a:p>
            <a:pPr lvl="1">
              <a:buFont typeface="Wingdings" charset="0"/>
              <a:buChar char="è"/>
            </a:pPr>
            <a:endParaRPr lang="en-US" dirty="0"/>
          </a:p>
          <a:p>
            <a:r>
              <a:rPr lang="en-US" dirty="0" smtClean="0"/>
              <a:t>Observation 2: Queries are regular expressions</a:t>
            </a:r>
          </a:p>
          <a:p>
            <a:pPr lvl="1"/>
            <a:r>
              <a:rPr lang="en-US" dirty="0" smtClean="0">
                <a:sym typeface="Wingdings"/>
              </a:rPr>
              <a:t>Regular expressions  Finite automaton (DFA)</a:t>
            </a:r>
          </a:p>
          <a:p>
            <a:pPr lvl="1"/>
            <a:r>
              <a:rPr lang="en-US" dirty="0" smtClean="0">
                <a:sym typeface="Wingdings"/>
              </a:rPr>
              <a:t>Distinguish only paths corresponding to DFA states</a:t>
            </a:r>
          </a:p>
          <a:p>
            <a:pPr marL="457200" lvl="1" indent="0">
              <a:buNone/>
            </a:pPr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4800" y="1219200"/>
            <a:ext cx="8602663" cy="4891444"/>
            <a:chOff x="304800" y="1328493"/>
            <a:chExt cx="8602663" cy="4891444"/>
          </a:xfrm>
        </p:grpSpPr>
        <p:sp>
          <p:nvSpPr>
            <p:cNvPr id="9" name="Rectangle 8"/>
            <p:cNvSpPr/>
            <p:nvPr/>
          </p:nvSpPr>
          <p:spPr>
            <a:xfrm>
              <a:off x="304800" y="1328493"/>
              <a:ext cx="8602663" cy="4891444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57200" y="1328493"/>
              <a:ext cx="8450263" cy="3925824"/>
              <a:chOff x="-2888946" y="-1006141"/>
              <a:chExt cx="7848810" cy="555121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-2888946" y="-1006141"/>
                <a:ext cx="7848810" cy="5551217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-2779440" y="381000"/>
                <a:ext cx="7650719" cy="3001861"/>
              </a:xfrm>
              <a:prstGeom prst="rect">
                <a:avLst/>
              </a:prstGeom>
              <a:solidFill>
                <a:srgbClr val="FF8A01">
                  <a:alpha val="26000"/>
                </a:srgbClr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418716" y="2451407"/>
            <a:ext cx="856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Record</a:t>
            </a:r>
            <a:r>
              <a:rPr lang="en-US" sz="3200" b="0" dirty="0" smtClean="0">
                <a:solidFill>
                  <a:schemeClr val="tx1"/>
                </a:solidFill>
              </a:rPr>
              <a:t> only DFA state on packets (1-2 bytes)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Use </a:t>
            </a:r>
            <a:r>
              <a:rPr lang="en-US" sz="3200" dirty="0" smtClean="0"/>
              <a:t>existing “tag” fields (e.g., VLAN)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2507" y="1314471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Queries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42923" y="1776136"/>
            <a:ext cx="0" cy="46382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2045368" y="2311027"/>
            <a:ext cx="4818276" cy="3468884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31627" y="1308142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Forwarding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150260" y="1769807"/>
            <a:ext cx="1783" cy="46382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103924" y="6314802"/>
            <a:ext cx="2814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Data Plane </a:t>
            </a:r>
            <a:r>
              <a:rPr lang="en-US" sz="2400" dirty="0"/>
              <a:t>R</a:t>
            </a:r>
            <a:r>
              <a:rPr lang="en-US" sz="2400" b="0" dirty="0" smtClean="0">
                <a:solidFill>
                  <a:schemeClr val="tx1"/>
                </a:solidFill>
              </a:rPr>
              <a:t>ules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503747" y="5902245"/>
            <a:ext cx="3861" cy="469002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654298" y="3485795"/>
            <a:ext cx="3714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Downstream Query Compiler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3971" y="4439902"/>
            <a:ext cx="1473965" cy="1438395"/>
          </a:xfrm>
          <a:prstGeom prst="rect">
            <a:avLst/>
          </a:prstGeom>
          <a:solidFill>
            <a:srgbClr val="FFFFFF">
              <a:alpha val="94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6977273" y="2632354"/>
            <a:ext cx="1926336" cy="2537053"/>
          </a:xfrm>
          <a:prstGeom prst="wedgeEllipseCallout">
            <a:avLst>
              <a:gd name="adj1" fmla="val -134757"/>
              <a:gd name="adj2" fmla="val 97035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21565" y="3239573"/>
            <a:ext cx="1475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Regex Matching on Packet Trajectories!</a:t>
            </a:r>
          </a:p>
        </p:txBody>
      </p:sp>
    </p:spTree>
    <p:extLst>
      <p:ext uri="{BB962C8B-B14F-4D97-AF65-F5344CB8AC3E}">
        <p14:creationId xmlns:p14="http://schemas.microsoft.com/office/powerpoint/2010/main" val="7048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22507" y="1314471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Queries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342923" y="1776136"/>
            <a:ext cx="0" cy="46382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2045368" y="2311027"/>
            <a:ext cx="4818276" cy="3468884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31627" y="1308142"/>
            <a:ext cx="1840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Forwarding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150260" y="1769807"/>
            <a:ext cx="1783" cy="46382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3103924" y="6314802"/>
            <a:ext cx="2814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chemeClr val="tx1"/>
                </a:solidFill>
              </a:rPr>
              <a:t>Data Plane </a:t>
            </a:r>
            <a:r>
              <a:rPr lang="en-US" sz="2400" dirty="0"/>
              <a:t>R</a:t>
            </a:r>
            <a:r>
              <a:rPr lang="en-US" sz="2400" b="0" dirty="0" smtClean="0">
                <a:solidFill>
                  <a:schemeClr val="tx1"/>
                </a:solidFill>
              </a:rPr>
              <a:t>ules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503747" y="5902245"/>
            <a:ext cx="3861" cy="469002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342923" y="2425248"/>
            <a:ext cx="0" cy="34529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2223911" y="2820047"/>
            <a:ext cx="2366434" cy="39995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23912" y="2823840"/>
            <a:ext cx="236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mtClean="0">
                <a:solidFill>
                  <a:schemeClr val="tx1"/>
                </a:solidFill>
              </a:rPr>
              <a:t>(1) Get </a:t>
            </a:r>
            <a:r>
              <a:rPr lang="en-US" sz="1800" b="0" dirty="0" smtClean="0">
                <a:solidFill>
                  <a:schemeClr val="tx1"/>
                </a:solidFill>
              </a:rPr>
              <a:t>Query DFA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342923" y="3310307"/>
            <a:ext cx="0" cy="34529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2223911" y="3705105"/>
            <a:ext cx="2366434" cy="68561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223911" y="3697610"/>
            <a:ext cx="236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smtClean="0">
                <a:solidFill>
                  <a:schemeClr val="tx1"/>
                </a:solidFill>
              </a:rPr>
              <a:t>(2) Get </a:t>
            </a:r>
            <a:r>
              <a:rPr lang="en-US" sz="1800" b="0" dirty="0" smtClean="0">
                <a:solidFill>
                  <a:schemeClr val="tx1"/>
                </a:solidFill>
              </a:rPr>
              <a:t>Transitioning &amp; Accepting Policies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3841046" y="4479856"/>
            <a:ext cx="0" cy="34529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Rectangle 25"/>
          <p:cNvSpPr/>
          <p:nvPr/>
        </p:nvSpPr>
        <p:spPr>
          <a:xfrm>
            <a:off x="3342923" y="4874654"/>
            <a:ext cx="2366434" cy="685610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408539" y="4889737"/>
            <a:ext cx="222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(3) Compose into Unified </a:t>
            </a:r>
            <a:r>
              <a:rPr lang="en-US" dirty="0"/>
              <a:t>P</a:t>
            </a:r>
            <a:r>
              <a:rPr lang="en-US" sz="1800" b="0" dirty="0" smtClean="0">
                <a:solidFill>
                  <a:schemeClr val="tx1"/>
                </a:solidFill>
              </a:rPr>
              <a:t>olicy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5146027" y="2423679"/>
            <a:ext cx="4233" cy="2401467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764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2" grpId="0" animBg="1"/>
      <p:bldP spid="23" grpId="0"/>
      <p:bldP spid="26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04799" y="1384490"/>
            <a:ext cx="6680364" cy="2011906"/>
          </a:xfrm>
          <a:prstGeom prst="rect">
            <a:avLst/>
          </a:prstGeom>
          <a:solidFill>
            <a:srgbClr val="FF8A01">
              <a:alpha val="30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85000"/>
            <a:ext cx="6799728" cy="1770658"/>
          </a:xfrm>
        </p:spPr>
        <p:txBody>
          <a:bodyPr/>
          <a:lstStyle/>
          <a:p>
            <a:pPr marL="457200" lvl="1" indent="-457200">
              <a:buNone/>
            </a:pPr>
            <a:r>
              <a:rPr lang="en-US" dirty="0">
                <a:latin typeface="Ayuthaya"/>
                <a:cs typeface="Ayuthaya"/>
              </a:rPr>
              <a:t>p</a:t>
            </a:r>
            <a:r>
              <a:rPr lang="en-US" dirty="0" smtClean="0">
                <a:latin typeface="Ayuthaya"/>
                <a:cs typeface="Ayuthaya"/>
              </a:rPr>
              <a:t> = (switch=S1 &amp; </a:t>
            </a:r>
            <a:r>
              <a:rPr lang="en-US" dirty="0" err="1" smtClean="0">
                <a:latin typeface="Ayuthaya"/>
                <a:cs typeface="Ayuthaya"/>
              </a:rPr>
              <a:t>srcip</a:t>
            </a:r>
            <a:r>
              <a:rPr lang="en-US" dirty="0" smtClean="0">
                <a:latin typeface="Ayuthaya"/>
                <a:cs typeface="Ayuthaya"/>
              </a:rPr>
              <a:t>=10.0.0.1)</a:t>
            </a:r>
          </a:p>
          <a:p>
            <a:pPr marL="457200" lvl="1" indent="-457200">
              <a:buNone/>
            </a:pPr>
            <a:r>
              <a:rPr lang="en-US" dirty="0" smtClean="0">
                <a:latin typeface="Ayuthaya"/>
                <a:cs typeface="Ayuthaya"/>
              </a:rPr>
              <a:t>  ^ (switch=S2 &amp; </a:t>
            </a:r>
            <a:r>
              <a:rPr lang="en-US" dirty="0" err="1" smtClean="0">
                <a:latin typeface="Ayuthaya"/>
                <a:cs typeface="Ayuthaya"/>
              </a:rPr>
              <a:t>dstip</a:t>
            </a:r>
            <a:r>
              <a:rPr lang="en-US" dirty="0" smtClean="0">
                <a:latin typeface="Ayuthaya"/>
                <a:cs typeface="Ayuthaya"/>
              </a:rPr>
              <a:t>=10.0.0.3)</a:t>
            </a:r>
          </a:p>
          <a:p>
            <a:pPr marL="457200" lvl="1" indent="-457200">
              <a:buNone/>
            </a:pPr>
            <a:r>
              <a:rPr lang="en-US" dirty="0" err="1" smtClean="0">
                <a:latin typeface="Ayuthaya"/>
                <a:cs typeface="Ayuthaya"/>
              </a:rPr>
              <a:t>p.set_bucket</a:t>
            </a:r>
            <a:r>
              <a:rPr lang="en-US" dirty="0" smtClean="0">
                <a:latin typeface="Ayuthaya"/>
                <a:cs typeface="Ayuthaya"/>
              </a:rPr>
              <a:t>(</a:t>
            </a:r>
            <a:r>
              <a:rPr lang="en-US" dirty="0" err="1" smtClean="0">
                <a:latin typeface="Ayuthaya"/>
                <a:cs typeface="Ayuthaya"/>
              </a:rPr>
              <a:t>count_bucket</a:t>
            </a:r>
            <a:r>
              <a:rPr lang="en-US" dirty="0" smtClean="0">
                <a:latin typeface="Ayuthaya"/>
                <a:cs typeface="Ayuthaya"/>
              </a:rPr>
              <a:t>())</a:t>
            </a:r>
            <a:endParaRPr lang="en-US" dirty="0">
              <a:latin typeface="Ayuthaya"/>
              <a:cs typeface="Ayuthaya"/>
            </a:endParaRPr>
          </a:p>
          <a:p>
            <a:pPr marL="457200" lvl="1" indent="-457200">
              <a:buNone/>
            </a:pPr>
            <a:endParaRPr lang="en-US" dirty="0">
              <a:latin typeface="+mj-lt"/>
              <a:cs typeface="Ayuthaya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5654" y="47226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0093" y="51122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19" name="Oval 18"/>
          <p:cNvSpPr/>
          <p:nvPr/>
        </p:nvSpPr>
        <p:spPr>
          <a:xfrm>
            <a:off x="3854302" y="47226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08741" y="51122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21" name="Oval 20"/>
          <p:cNvSpPr/>
          <p:nvPr/>
        </p:nvSpPr>
        <p:spPr>
          <a:xfrm>
            <a:off x="7256929" y="4722613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11368" y="5112201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077397" y="5161426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11581" y="4427276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/>
                <a:cs typeface="Ayuthaya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witch=S1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srcip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=10.0.0.1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321279" y="5161426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14533" y="4427276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/>
                <a:cs typeface="Ayuthaya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witch=S2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dstip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=10.0.0.3</a:t>
            </a:r>
          </a:p>
        </p:txBody>
      </p:sp>
      <p:sp>
        <p:nvSpPr>
          <p:cNvPr id="30" name="Down Arrow 29"/>
          <p:cNvSpPr/>
          <p:nvPr/>
        </p:nvSpPr>
        <p:spPr>
          <a:xfrm>
            <a:off x="4031521" y="3611572"/>
            <a:ext cx="984551" cy="895864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059643" y="4540296"/>
            <a:ext cx="1737360" cy="173736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157528" y="5220496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39" y="2015778"/>
            <a:ext cx="773793" cy="4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Line 21"/>
          <p:cNvSpPr>
            <a:spLocks noChangeShapeType="1"/>
          </p:cNvSpPr>
          <p:nvPr/>
        </p:nvSpPr>
        <p:spPr bwMode="auto">
          <a:xfrm flipV="1">
            <a:off x="7708903" y="2195081"/>
            <a:ext cx="664563" cy="12898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93" y="2016916"/>
            <a:ext cx="773793" cy="4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7057905" y="2446122"/>
            <a:ext cx="61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37215" y="2446122"/>
            <a:ext cx="61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S2</a:t>
            </a:r>
          </a:p>
        </p:txBody>
      </p:sp>
    </p:spTree>
    <p:extLst>
      <p:ext uri="{BB962C8B-B14F-4D97-AF65-F5344CB8AC3E}">
        <p14:creationId xmlns:p14="http://schemas.microsoft.com/office/powerpoint/2010/main" val="86029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uiExpand="1" build="p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5" grpId="0"/>
      <p:bldP spid="28" grpId="0" animBg="1"/>
      <p:bldP spid="29" grpId="0"/>
      <p:bldP spid="30" grpId="0" animBg="1"/>
      <p:bldP spid="34" grpId="0" animBg="1"/>
      <p:bldP spid="35" grpId="0" animBg="1"/>
      <p:bldP spid="39" grpId="0" animBg="1"/>
      <p:bldP spid="41" grpId="0"/>
      <p:bldP spid="4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(2/3)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86770" y="2040069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41209" y="2429657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Q0</a:t>
            </a:r>
          </a:p>
        </p:txBody>
      </p:sp>
      <p:sp>
        <p:nvSpPr>
          <p:cNvPr id="19" name="Oval 18"/>
          <p:cNvSpPr/>
          <p:nvPr/>
        </p:nvSpPr>
        <p:spPr>
          <a:xfrm>
            <a:off x="3885418" y="2040069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239857" y="2429657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Q1</a:t>
            </a:r>
          </a:p>
        </p:txBody>
      </p:sp>
      <p:sp>
        <p:nvSpPr>
          <p:cNvPr id="21" name="Oval 20"/>
          <p:cNvSpPr/>
          <p:nvPr/>
        </p:nvSpPr>
        <p:spPr>
          <a:xfrm>
            <a:off x="7297890" y="2040069"/>
            <a:ext cx="1368524" cy="1368400"/>
          </a:xfrm>
          <a:prstGeom prst="ellips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2329" y="2429657"/>
            <a:ext cx="63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  <a:latin typeface="Ayuthaya"/>
                <a:cs typeface="Ayuthaya"/>
              </a:rPr>
              <a:t>Q2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108513" y="2478882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842697" y="1744732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/>
                <a:cs typeface="Ayuthaya"/>
              </a:rPr>
              <a:t>s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witch=S1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srcip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=10.0.0.1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5362240" y="2478882"/>
            <a:ext cx="1663884" cy="397979"/>
          </a:xfrm>
          <a:prstGeom prst="righ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145649" y="1744732"/>
            <a:ext cx="2382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mtClean="0">
                <a:latin typeface="Ayuthaya"/>
                <a:cs typeface="Ayuthaya"/>
              </a:rPr>
              <a:t>s</a:t>
            </a:r>
            <a:r>
              <a:rPr lang="en-US" sz="1800" b="0" smtClean="0">
                <a:solidFill>
                  <a:schemeClr val="tx1"/>
                </a:solidFill>
                <a:latin typeface="Ayuthaya"/>
                <a:cs typeface="Ayuthaya"/>
              </a:rPr>
              <a:t>witch=S2 &amp; </a:t>
            </a:r>
            <a:r>
              <a:rPr lang="en-US" sz="1800" b="0" dirty="0" err="1" smtClean="0">
                <a:solidFill>
                  <a:schemeClr val="tx1"/>
                </a:solidFill>
                <a:latin typeface="Ayuthaya"/>
                <a:cs typeface="Ayuthaya"/>
              </a:rPr>
              <a:t>dstip</a:t>
            </a:r>
            <a:r>
              <a:rPr lang="en-US" sz="1800" b="0" dirty="0" smtClean="0">
                <a:solidFill>
                  <a:schemeClr val="tx1"/>
                </a:solidFill>
                <a:latin typeface="Ayuthaya"/>
                <a:cs typeface="Ayuthaya"/>
              </a:rPr>
              <a:t>=10.0.0.3</a:t>
            </a:r>
          </a:p>
        </p:txBody>
      </p:sp>
      <p:sp>
        <p:nvSpPr>
          <p:cNvPr id="24" name="Down Arrow 23"/>
          <p:cNvSpPr/>
          <p:nvPr/>
        </p:nvSpPr>
        <p:spPr>
          <a:xfrm>
            <a:off x="4161098" y="3665524"/>
            <a:ext cx="984551" cy="895864"/>
          </a:xfrm>
          <a:prstGeom prst="down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 bwMode="auto">
          <a:xfrm>
            <a:off x="7106062" y="4817452"/>
            <a:ext cx="746864" cy="834791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Brace 30"/>
          <p:cNvSpPr/>
          <p:nvPr/>
        </p:nvSpPr>
        <p:spPr bwMode="auto">
          <a:xfrm>
            <a:off x="6671686" y="5832178"/>
            <a:ext cx="708875" cy="574161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858316" y="4955148"/>
            <a:ext cx="128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DFA </a:t>
            </a:r>
          </a:p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Transition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99555" y="5932196"/>
            <a:ext cx="139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DFA Accept</a:t>
            </a:r>
          </a:p>
        </p:txBody>
      </p:sp>
      <p:sp>
        <p:nvSpPr>
          <p:cNvPr id="33" name="Oval 32"/>
          <p:cNvSpPr/>
          <p:nvPr/>
        </p:nvSpPr>
        <p:spPr>
          <a:xfrm>
            <a:off x="7108868" y="1857752"/>
            <a:ext cx="1737360" cy="173736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157528" y="2508417"/>
            <a:ext cx="398126" cy="302933"/>
          </a:xfrm>
          <a:prstGeom prst="rightArrow">
            <a:avLst/>
          </a:prstGeom>
          <a:solidFill>
            <a:schemeClr val="tx1"/>
          </a:solidFill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799" y="4869864"/>
            <a:ext cx="7223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tate=Q0 &amp; switch=S1 &amp; 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stateQ1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00" y="5238523"/>
            <a:ext cx="6993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tate=Q1 &amp; switch=S2 &amp; 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stateQ2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5926657"/>
            <a:ext cx="68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tate=Q1 &amp; switch=S2 &amp; </a:t>
            </a:r>
            <a:r>
              <a:rPr lang="en-US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count</a:t>
            </a:r>
            <a:r>
              <a:rPr lang="en-US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3942" y="3925829"/>
            <a:ext cx="374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Generate “match-action-able” rules</a:t>
            </a:r>
          </a:p>
        </p:txBody>
      </p:sp>
    </p:spTree>
    <p:extLst>
      <p:ext uri="{BB962C8B-B14F-4D97-AF65-F5344CB8AC3E}">
        <p14:creationId xmlns:p14="http://schemas.microsoft.com/office/powerpoint/2010/main" val="140420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10" grpId="0"/>
      <p:bldP spid="32" grpId="0"/>
      <p:bldP spid="3" grpId="0"/>
      <p:bldP spid="26" grpId="0"/>
      <p:bldP spid="27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(3/3)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052954" y="2434793"/>
            <a:ext cx="1456021" cy="110759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4134554" y="2434793"/>
            <a:ext cx="9548" cy="983465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650179" y="2434793"/>
            <a:ext cx="1747398" cy="1107592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20" y="3827507"/>
            <a:ext cx="1551857" cy="92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 bwMode="auto">
          <a:xfrm>
            <a:off x="3798428" y="4111196"/>
            <a:ext cx="1018645" cy="19096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28" y="3467218"/>
            <a:ext cx="746423" cy="5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75501" y="2711691"/>
            <a:ext cx="1785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All acting on the same data plane packets!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4800" y="4750926"/>
            <a:ext cx="8613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/>
              <a:t>Use policy composition operators and compiler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8A01"/>
                </a:solidFill>
              </a:rPr>
              <a:t>)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8A01"/>
                </a:solidFill>
              </a:rPr>
              <a:t>(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42" y="6452072"/>
            <a:ext cx="75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</a:t>
            </a:r>
            <a:r>
              <a:rPr lang="en-US" dirty="0" smtClean="0"/>
              <a:t>20</a:t>
            </a:r>
            <a:r>
              <a:rPr lang="en-US" sz="1800" b="0" dirty="0" smtClean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073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  <p:bldP spid="24" grpId="0"/>
      <p:bldP spid="3" grpId="0"/>
      <p:bldP spid="16" grpId="0"/>
      <p:bldP spid="26" grpId="0"/>
      <p:bldP spid="27" grpId="0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(3/3)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FF8A01"/>
                </a:solidFill>
              </a:rPr>
              <a:t>)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solidFill>
                  <a:srgbClr val="FF8A01"/>
                </a:solidFill>
              </a:rPr>
              <a:t>(</a:t>
            </a:r>
            <a:endParaRPr lang="en-US" sz="3600" b="0" dirty="0" smtClean="0">
              <a:solidFill>
                <a:srgbClr val="FF8A0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0456" y="3240145"/>
            <a:ext cx="4815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state=Q0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switch=S1 &amp; </a:t>
            </a:r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</a:t>
            </a:r>
          </a:p>
          <a:p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state=Q1 &amp; switch=S2 &amp; </a:t>
            </a:r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stateQ2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 </a:t>
            </a: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8" name="Oval Callout 27"/>
          <p:cNvSpPr/>
          <p:nvPr/>
        </p:nvSpPr>
        <p:spPr>
          <a:xfrm flipH="1" flipV="1">
            <a:off x="-1" y="2818097"/>
            <a:ext cx="5210687" cy="1765511"/>
          </a:xfrm>
          <a:prstGeom prst="wedgeEllipseCallout">
            <a:avLst>
              <a:gd name="adj1" fmla="val 22589"/>
              <a:gd name="adj2" fmla="val 77725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Callout 28"/>
          <p:cNvSpPr/>
          <p:nvPr/>
        </p:nvSpPr>
        <p:spPr>
          <a:xfrm flipH="1" flipV="1">
            <a:off x="5876301" y="2823622"/>
            <a:ext cx="3033235" cy="1760569"/>
          </a:xfrm>
          <a:prstGeom prst="wedgeEllipseCallout">
            <a:avLst>
              <a:gd name="adj1" fmla="val 84739"/>
              <a:gd name="adj2" fmla="val 82131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165123" y="3012092"/>
            <a:ext cx="2539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=10.0.0.2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(3)</a:t>
            </a:r>
            <a:endParaRPr lang="en-US" sz="1200" dirty="0" smtClean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10686" y="3488596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&gt;&gt;</a:t>
            </a:r>
            <a:endParaRPr lang="en-US" sz="3200" b="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224751" y="3137557"/>
            <a:ext cx="4814646" cy="427809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165123" y="3356088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62268" y="4847773"/>
            <a:ext cx="7941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state=Q0 &amp;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switch=S1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=10.0.0.1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842" y="6452072"/>
            <a:ext cx="758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</a:t>
            </a:r>
            <a:r>
              <a:rPr lang="en-US" dirty="0" smtClean="0"/>
              <a:t>20</a:t>
            </a:r>
            <a:r>
              <a:rPr lang="en-US" sz="1800" b="0" dirty="0" smtClean="0">
                <a:solidFill>
                  <a:schemeClr val="tx1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31973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29" grpId="0" animBg="1"/>
      <p:bldP spid="30" grpId="0"/>
      <p:bldP spid="32" grpId="0"/>
      <p:bldP spid="33" grpId="0" animBg="1"/>
      <p:bldP spid="34" grpId="0" animBg="1"/>
      <p:bldP spid="3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Query Compilation (3/3)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279" y="1518714"/>
            <a:ext cx="8524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</a:t>
            </a:r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  <a:r>
              <a:rPr lang="en-US" sz="2000" b="0" dirty="0" smtClean="0">
                <a:solidFill>
                  <a:schemeClr val="tx1"/>
                </a:solidFill>
              </a:rPr>
              <a:t> Forwarding </a:t>
            </a:r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  <a:r>
              <a:rPr lang="en-US" sz="2000" b="0" dirty="0" smtClean="0">
                <a:solidFill>
                  <a:schemeClr val="tx1"/>
                </a:solidFill>
              </a:rPr>
              <a:t> DFA-Egress-Transitioning) </a:t>
            </a:r>
            <a:r>
              <a:rPr lang="en-US" sz="2400" b="1" dirty="0" smtClean="0">
                <a:solidFill>
                  <a:srgbClr val="FF8A01"/>
                </a:solidFill>
              </a:rPr>
              <a:t>+</a:t>
            </a:r>
            <a:endParaRPr lang="en-US" sz="2000" b="1" dirty="0" smtClean="0">
              <a:solidFill>
                <a:srgbClr val="FF8A01"/>
              </a:solidFill>
            </a:endParaRPr>
          </a:p>
          <a:p>
            <a:r>
              <a:rPr lang="en-US" sz="2000" dirty="0"/>
              <a:t>(</a:t>
            </a:r>
            <a:r>
              <a:rPr lang="en-US" sz="2000" dirty="0" smtClean="0"/>
              <a:t>DFA-Ingress-Accepting</a:t>
            </a:r>
            <a:r>
              <a:rPr lang="en-US" sz="2000" dirty="0"/>
              <a:t>) </a:t>
            </a:r>
          </a:p>
          <a:p>
            <a:pPr algn="l"/>
            <a:r>
              <a:rPr lang="en-US" sz="2400" b="1" dirty="0" smtClean="0">
                <a:solidFill>
                  <a:srgbClr val="FF8A01"/>
                </a:solidFill>
              </a:rPr>
              <a:t>+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DFA-Ingress-Transitioning </a:t>
            </a:r>
            <a:r>
              <a:rPr lang="en-US" sz="2000" b="1" dirty="0">
                <a:solidFill>
                  <a:srgbClr val="FF8A01"/>
                </a:solidFill>
              </a:rPr>
              <a:t>&gt;&gt;</a:t>
            </a:r>
            <a:r>
              <a:rPr lang="en-US" sz="2000" dirty="0"/>
              <a:t> Forwarding </a:t>
            </a:r>
            <a:r>
              <a:rPr lang="en-US" sz="2000" b="1" dirty="0">
                <a:solidFill>
                  <a:srgbClr val="FF8A01"/>
                </a:solidFill>
              </a:rPr>
              <a:t>&gt;&gt;</a:t>
            </a:r>
            <a:r>
              <a:rPr lang="en-US" sz="2000" dirty="0"/>
              <a:t> </a:t>
            </a:r>
            <a:r>
              <a:rPr lang="en-US" sz="2000" dirty="0" smtClean="0"/>
              <a:t>DFA-Egress-Accepting)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37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the Full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Ayuthaya" charset="-34"/>
                <a:cs typeface="Ayuthaya" charset="-34"/>
              </a:rPr>
              <a:t>DFA construction with overlapping predicates</a:t>
            </a:r>
          </a:p>
          <a:p>
            <a:endParaRPr lang="en-US" dirty="0">
              <a:ea typeface="Ayuthaya" charset="-34"/>
              <a:cs typeface="Ayuthaya" charset="-34"/>
            </a:endParaRPr>
          </a:p>
          <a:p>
            <a:r>
              <a:rPr lang="en-US" dirty="0" smtClean="0"/>
              <a:t>Upstream queries</a:t>
            </a:r>
          </a:p>
          <a:p>
            <a:endParaRPr lang="en-US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Groupby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 </a:t>
            </a:r>
            <a:r>
              <a:rPr lang="en-US" dirty="0" smtClean="0">
                <a:ea typeface="Ayuthaya" charset="-34"/>
                <a:cs typeface="Ayuthaya" charset="-34"/>
              </a:rPr>
              <a:t>atoms</a:t>
            </a:r>
            <a:endParaRPr lang="en-US" dirty="0">
              <a:ea typeface="Ayuthaya" charset="-34"/>
              <a:cs typeface="Ayuthaya" charset="-34"/>
            </a:endParaRPr>
          </a:p>
          <a:p>
            <a:endParaRPr lang="en-US" dirty="0" smtClean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79839" y="2165333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Generate an ‘</a:t>
            </a:r>
            <a:r>
              <a:rPr lang="en-US" dirty="0" smtClean="0"/>
              <a:t>orthogonal basis’ for predicates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 rot="5400000">
            <a:off x="6739601" y="867568"/>
            <a:ext cx="1316995" cy="3315015"/>
          </a:xfrm>
          <a:prstGeom prst="wedgeEllipseCallout">
            <a:avLst>
              <a:gd name="adj1" fmla="val -64886"/>
              <a:gd name="adj2" fmla="val 6657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73745" y="3733370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Formulate reachability test with Filter output</a:t>
            </a:r>
          </a:p>
        </p:txBody>
      </p:sp>
      <p:sp>
        <p:nvSpPr>
          <p:cNvPr id="13" name="Oval Callout 12"/>
          <p:cNvSpPr/>
          <p:nvPr/>
        </p:nvSpPr>
        <p:spPr>
          <a:xfrm rot="5400000">
            <a:off x="6733507" y="2435605"/>
            <a:ext cx="1316995" cy="3315015"/>
          </a:xfrm>
          <a:prstGeom prst="wedgeEllipseCallout">
            <a:avLst>
              <a:gd name="adj1" fmla="val -136168"/>
              <a:gd name="adj2" fmla="val 11916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73745" y="5299108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Traverse AST proactively, rewriting to “basic” atoms</a:t>
            </a:r>
          </a:p>
        </p:txBody>
      </p:sp>
      <p:sp>
        <p:nvSpPr>
          <p:cNvPr id="15" name="Oval Callout 14"/>
          <p:cNvSpPr/>
          <p:nvPr/>
        </p:nvSpPr>
        <p:spPr>
          <a:xfrm rot="5400000">
            <a:off x="6733507" y="4003642"/>
            <a:ext cx="1316995" cy="3315015"/>
          </a:xfrm>
          <a:prstGeom prst="wedgeEllipseCallout">
            <a:avLst>
              <a:gd name="adj1" fmla="val -173198"/>
              <a:gd name="adj2" fmla="val 161094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2" grpId="0"/>
      <p:bldP spid="13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74063" cy="677863"/>
          </a:xfrm>
        </p:spPr>
        <p:txBody>
          <a:bodyPr/>
          <a:lstStyle/>
          <a:p>
            <a:r>
              <a:rPr lang="en-US" dirty="0" smtClean="0"/>
              <a:t>Example: Where’s the Packet Loss?</a:t>
            </a:r>
            <a:endParaRPr lang="en-US" dirty="0"/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6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366617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637079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473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318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1241269"/>
            <a:ext cx="7916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dirty="0" smtClean="0"/>
              <a:t>Suspect: </a:t>
            </a:r>
            <a:r>
              <a:rPr lang="en-US" sz="2600" b="0" dirty="0" smtClean="0">
                <a:solidFill>
                  <a:schemeClr val="tx1"/>
                </a:solidFill>
              </a:rPr>
              <a:t>Faulty network device(s) along the way. </a:t>
            </a:r>
          </a:p>
        </p:txBody>
      </p:sp>
      <p:sp>
        <p:nvSpPr>
          <p:cNvPr id="43" name="Line 21"/>
          <p:cNvSpPr>
            <a:spLocks noChangeShapeType="1"/>
          </p:cNvSpPr>
          <p:nvPr/>
        </p:nvSpPr>
        <p:spPr bwMode="auto">
          <a:xfrm>
            <a:off x="1919273" y="3650731"/>
            <a:ext cx="4717806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917" y="4144580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100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62918" y="4159156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9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 Run-Time System: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Translation of Queries to Network Measurements</a:t>
            </a:r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Accurate</a:t>
            </a:r>
            <a:r>
              <a:rPr lang="en-US" dirty="0" smtClean="0"/>
              <a:t> </a:t>
            </a:r>
            <a:r>
              <a:rPr lang="en-US" i="1" dirty="0" smtClean="0"/>
              <a:t>measurement</a:t>
            </a:r>
            <a:endParaRPr lang="en-US" dirty="0" smtClean="0"/>
          </a:p>
          <a:p>
            <a:pPr lvl="1"/>
            <a:r>
              <a:rPr lang="en-US" dirty="0" smtClean="0"/>
              <a:t>Packets carry trajectories</a:t>
            </a:r>
          </a:p>
          <a:p>
            <a:pPr lvl="1"/>
            <a:r>
              <a:rPr lang="en-US" dirty="0" smtClean="0"/>
              <a:t>Efficient encoding through DFA states</a:t>
            </a:r>
          </a:p>
          <a:p>
            <a:endParaRPr lang="en-US" dirty="0"/>
          </a:p>
          <a:p>
            <a:r>
              <a:rPr lang="en-US" i="1" dirty="0" smtClean="0"/>
              <a:t>Pay exactly for what you query</a:t>
            </a:r>
            <a:endParaRPr lang="en-US" dirty="0" smtClean="0"/>
          </a:p>
          <a:p>
            <a:pPr lvl="1"/>
            <a:r>
              <a:rPr lang="en-US" dirty="0" smtClean="0"/>
              <a:t>Only collect packets matching queries</a:t>
            </a:r>
          </a:p>
          <a:p>
            <a:pPr lvl="1"/>
            <a:endParaRPr lang="en-US" dirty="0"/>
          </a:p>
          <a:p>
            <a:r>
              <a:rPr lang="en-US" i="1" dirty="0" smtClean="0"/>
              <a:t>Use commodity hardware</a:t>
            </a:r>
          </a:p>
          <a:p>
            <a:pPr lvl="1"/>
            <a:r>
              <a:rPr lang="en-US" dirty="0" smtClean="0"/>
              <a:t>Path regex matching on match-action tables!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2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III. Optimizations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ent Arrow 16"/>
          <p:cNvSpPr/>
          <p:nvPr/>
        </p:nvSpPr>
        <p:spPr>
          <a:xfrm rot="16200000">
            <a:off x="674844" y="2854646"/>
            <a:ext cx="1788409" cy="106303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761" b="761"/>
          <a:stretch>
            <a:fillRect/>
          </a:stretch>
        </p:blipFill>
        <p:spPr>
          <a:xfrm>
            <a:off x="2166416" y="1339102"/>
            <a:ext cx="2228457" cy="1444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3086745"/>
            <a:ext cx="1110074" cy="638587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102502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Query expressions</a:t>
            </a:r>
          </a:p>
        </p:txBody>
      </p:sp>
      <p:sp>
        <p:nvSpPr>
          <p:cNvPr id="18" name="Bent Arrow 17"/>
          <p:cNvSpPr/>
          <p:nvPr/>
        </p:nvSpPr>
        <p:spPr>
          <a:xfrm rot="10800000">
            <a:off x="4432507" y="2303820"/>
            <a:ext cx="1061620" cy="1929513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733808" y="3102501"/>
            <a:ext cx="1110074" cy="622831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898" y="3196576"/>
            <a:ext cx="290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5429" y="4283623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00855" y="4293175"/>
            <a:ext cx="5037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6600"/>
                </a:solidFill>
              </a:rPr>
              <a:t>2. Query Run-Time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5627" y="4836566"/>
            <a:ext cx="5757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/>
              <a:t>SDN controller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5429" y="4836151"/>
            <a:ext cx="5495238" cy="471217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7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62988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126" y="5463989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00" y="5744685"/>
            <a:ext cx="1145664" cy="681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" name="Down Arrow 32"/>
          <p:cNvSpPr/>
          <p:nvPr/>
        </p:nvSpPr>
        <p:spPr>
          <a:xfrm>
            <a:off x="762000" y="5368612"/>
            <a:ext cx="467882" cy="376074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5574129" y="5368611"/>
            <a:ext cx="467882" cy="376075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 Arrow 2"/>
          <p:cNvSpPr/>
          <p:nvPr/>
        </p:nvSpPr>
        <p:spPr>
          <a:xfrm rot="18234739">
            <a:off x="2151246" y="5381649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Bent Arrow 34"/>
          <p:cNvSpPr/>
          <p:nvPr/>
        </p:nvSpPr>
        <p:spPr>
          <a:xfrm rot="3193136">
            <a:off x="3761480" y="5388496"/>
            <a:ext cx="885561" cy="1015077"/>
          </a:xfrm>
          <a:prstGeom prst="bentArrow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16200000">
            <a:off x="6842492" y="5408615"/>
            <a:ext cx="467882" cy="1205338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2" y="555206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994091" y="5327659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Payloads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23620" y="6252227"/>
            <a:ext cx="202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Statistics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53787" y="4293175"/>
            <a:ext cx="3101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rgbClr val="FF6600"/>
                </a:solidFill>
              </a:rPr>
              <a:t>3. Optimizations</a:t>
            </a:r>
          </a:p>
        </p:txBody>
      </p:sp>
      <p:sp>
        <p:nvSpPr>
          <p:cNvPr id="6" name="Oval 5"/>
          <p:cNvSpPr/>
          <p:nvPr/>
        </p:nvSpPr>
        <p:spPr>
          <a:xfrm>
            <a:off x="5843882" y="4087480"/>
            <a:ext cx="3265899" cy="86546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372331" y="1598620"/>
            <a:ext cx="369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1. Path Query </a:t>
            </a:r>
            <a:r>
              <a:rPr lang="en-US" sz="2400" dirty="0"/>
              <a:t>L</a:t>
            </a:r>
            <a:r>
              <a:rPr lang="en-US" sz="2400" dirty="0" smtClean="0"/>
              <a:t>anguage</a:t>
            </a:r>
            <a:endParaRPr lang="en-US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7852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Make Run-Time Efficient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Metrics:</a:t>
            </a:r>
          </a:p>
          <a:p>
            <a:pPr lvl="1"/>
            <a:r>
              <a:rPr lang="en-US" dirty="0" smtClean="0"/>
              <a:t>Rule space</a:t>
            </a:r>
          </a:p>
          <a:p>
            <a:pPr lvl="1"/>
            <a:r>
              <a:rPr lang="en-US" dirty="0" smtClean="0"/>
              <a:t>Query compile time</a:t>
            </a:r>
          </a:p>
          <a:p>
            <a:pPr lvl="1"/>
            <a:r>
              <a:rPr lang="en-US" dirty="0" smtClean="0"/>
              <a:t>Packet state space</a:t>
            </a:r>
          </a:p>
          <a:p>
            <a:pPr lvl="1"/>
            <a:endParaRPr lang="en-US" i="1" dirty="0"/>
          </a:p>
          <a:p>
            <a:r>
              <a:rPr lang="en-US" dirty="0" smtClean="0"/>
              <a:t>Stanford network on a mix of queries (~550 statistics)</a:t>
            </a:r>
          </a:p>
          <a:p>
            <a:pPr lvl="1"/>
            <a:r>
              <a:rPr lang="en-US" dirty="0" err="1" smtClean="0"/>
              <a:t>Unoptimized</a:t>
            </a:r>
            <a:r>
              <a:rPr lang="en-US" dirty="0" smtClean="0"/>
              <a:t>: didn’t compile in 2 hours</a:t>
            </a:r>
          </a:p>
          <a:p>
            <a:pPr lvl="1"/>
            <a:endParaRPr lang="en-US" dirty="0"/>
          </a:p>
          <a:p>
            <a:r>
              <a:rPr lang="en-US" dirty="0" smtClean="0"/>
              <a:t>Fully optimized:</a:t>
            </a:r>
          </a:p>
          <a:p>
            <a:pPr marL="630238" lvl="2">
              <a:spcBef>
                <a:spcPts val="0"/>
              </a:spcBef>
            </a:pPr>
            <a:r>
              <a:rPr lang="en-US" dirty="0"/>
              <a:t>Query compile time: ~ 5 </a:t>
            </a:r>
            <a:r>
              <a:rPr lang="en-US" dirty="0" smtClean="0"/>
              <a:t>seconds</a:t>
            </a:r>
          </a:p>
          <a:p>
            <a:pPr lvl="1"/>
            <a:r>
              <a:rPr lang="en-US" dirty="0" smtClean="0"/>
              <a:t>Rule space: ~ 650 rules (TCAM capacity 2-4K)</a:t>
            </a:r>
          </a:p>
          <a:p>
            <a:pPr lvl="1"/>
            <a:r>
              <a:rPr lang="en-US" dirty="0" smtClean="0"/>
              <a:t>Packet state space: state fits in VLAN header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Right Brace 4"/>
          <p:cNvSpPr/>
          <p:nvPr/>
        </p:nvSpPr>
        <p:spPr bwMode="auto">
          <a:xfrm>
            <a:off x="4058660" y="1753921"/>
            <a:ext cx="746864" cy="427846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5524" y="1770100"/>
            <a:ext cx="307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Fit in </a:t>
            </a:r>
            <a:r>
              <a:rPr lang="en-US" sz="1800" b="0" dirty="0" smtClean="0">
                <a:solidFill>
                  <a:schemeClr val="tx1"/>
                </a:solidFill>
              </a:rPr>
              <a:t>switch rule memory?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92523" y="2163042"/>
            <a:ext cx="307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Debugging “interactive”?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2523" y="2589690"/>
            <a:ext cx="385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Fit on typical “tag” headers?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4045659" y="2139432"/>
            <a:ext cx="746864" cy="427846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 bwMode="auto">
          <a:xfrm>
            <a:off x="4058660" y="2572837"/>
            <a:ext cx="746864" cy="427846"/>
          </a:xfrm>
          <a:prstGeom prst="rightBrac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0" grpId="0"/>
      <p:bldP spid="1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91231"/>
              </p:ext>
            </p:extLst>
          </p:nvPr>
        </p:nvGraphicFramePr>
        <p:xfrm>
          <a:off x="420545" y="1355726"/>
          <a:ext cx="8306764" cy="5284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8316"/>
                <a:gridCol w="1576985"/>
                <a:gridCol w="1574158"/>
                <a:gridCol w="1597305"/>
              </a:tblGrid>
              <a:tr h="803645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Rules?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1275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886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predicate </a:t>
                      </a:r>
                      <a:r>
                        <a:rPr lang="en-US" dirty="0" smtClean="0"/>
                        <a:t>overlaps</a:t>
                      </a:r>
                      <a:r>
                        <a:rPr lang="en-US" baseline="0" dirty="0" smtClean="0"/>
                        <a:t> with Forwarding Decision Diagrams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502552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01788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01788" y="291273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02552" y="291055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01788" y="355798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673904" y="5471760"/>
            <a:ext cx="451412" cy="416689"/>
          </a:xfrm>
          <a:prstGeom prst="downArrow">
            <a:avLst/>
          </a:prstGeom>
          <a:solidFill>
            <a:srgbClr val="FF8A01"/>
          </a:solidFill>
          <a:ln w="349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01788" y="547176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02551" y="5488376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01788" y="484176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1788" y="4187984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101788" y="610175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502551" y="4199463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Optimizations: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55999"/>
              </p:ext>
            </p:extLst>
          </p:nvPr>
        </p:nvGraphicFramePr>
        <p:xfrm>
          <a:off x="420545" y="1355726"/>
          <a:ext cx="8306764" cy="528420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58316"/>
                <a:gridCol w="1576985"/>
                <a:gridCol w="1574158"/>
                <a:gridCol w="1597305"/>
              </a:tblGrid>
              <a:tr h="803645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Rules?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States?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1275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9886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562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86137">
                <a:tc>
                  <a:txBody>
                    <a:bodyPr/>
                    <a:lstStyle/>
                    <a:p>
                      <a:r>
                        <a:rPr lang="en-US" dirty="0" smtClean="0"/>
                        <a:t>Detect</a:t>
                      </a:r>
                      <a:r>
                        <a:rPr lang="en-US" baseline="0" dirty="0" smtClean="0"/>
                        <a:t> predicate </a:t>
                      </a:r>
                      <a:r>
                        <a:rPr lang="en-US" dirty="0" smtClean="0"/>
                        <a:t>overlaps</a:t>
                      </a:r>
                      <a:r>
                        <a:rPr lang="en-US" baseline="0" dirty="0" smtClean="0"/>
                        <a:t> with FDDs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4502552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101788" y="2257062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101788" y="291273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502552" y="291055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101788" y="3557989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7673904" y="5471760"/>
            <a:ext cx="451412" cy="416689"/>
          </a:xfrm>
          <a:prstGeom prst="downArrow">
            <a:avLst/>
          </a:prstGeom>
          <a:solidFill>
            <a:srgbClr val="FF8A01"/>
          </a:solidFill>
          <a:ln w="34925">
            <a:solidFill>
              <a:srgbClr val="FF8A0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101788" y="5471760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502551" y="5488376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101788" y="484176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6101788" y="4187984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101788" y="6101755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502551" y="4199463"/>
            <a:ext cx="451412" cy="416689"/>
          </a:xfrm>
          <a:prstGeom prst="downArrow">
            <a:avLst/>
          </a:prstGeom>
          <a:solidFill>
            <a:srgbClr val="00B050"/>
          </a:solidFill>
          <a:ln w="34925">
            <a:solidFill>
              <a:srgbClr val="00B05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4799" y="1942801"/>
            <a:ext cx="3622879" cy="10452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4798" y="5157499"/>
            <a:ext cx="3622879" cy="104521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242110" y="3331798"/>
            <a:ext cx="4527177" cy="1252660"/>
            <a:chOff x="4063905" y="3061351"/>
            <a:chExt cx="4527177" cy="1252660"/>
          </a:xfrm>
        </p:grpSpPr>
        <p:grpSp>
          <p:nvGrpSpPr>
            <p:cNvPr id="24" name="Group 23"/>
            <p:cNvGrpSpPr/>
            <p:nvPr/>
          </p:nvGrpSpPr>
          <p:grpSpPr>
            <a:xfrm>
              <a:off x="4063905" y="3061351"/>
              <a:ext cx="4527177" cy="1252660"/>
              <a:chOff x="440676" y="1972019"/>
              <a:chExt cx="8471970" cy="3866921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440676" y="1972019"/>
                <a:ext cx="8471970" cy="3866921"/>
              </a:xfrm>
              <a:prstGeom prst="rect">
                <a:avLst/>
              </a:prstGeom>
              <a:solidFill>
                <a:schemeClr val="bg1"/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75097" y="2184311"/>
                <a:ext cx="8236992" cy="3478359"/>
              </a:xfrm>
              <a:prstGeom prst="rect">
                <a:avLst/>
              </a:prstGeom>
              <a:solidFill>
                <a:srgbClr val="FF8A01">
                  <a:alpha val="26000"/>
                </a:srgbClr>
              </a:solidFill>
              <a:ln w="34925">
                <a:noFill/>
              </a:ln>
            </p:spPr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335462" y="3470709"/>
              <a:ext cx="40306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0" dirty="0" smtClean="0">
                  <a:solidFill>
                    <a:schemeClr val="tx1"/>
                  </a:solidFill>
                </a:rPr>
                <a:t>Cross-Product Explosion</a:t>
              </a: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3800104" y="2697244"/>
            <a:ext cx="1153859" cy="1024806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3651744" y="4199463"/>
            <a:ext cx="1302219" cy="1142395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259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Cross-Product Explosion 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5247" y="1439387"/>
            <a:ext cx="238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DFA-Transitioning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9452" y="1439387"/>
            <a:ext cx="2081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Forwarding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9114" y="1439387"/>
            <a:ext cx="20819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DFA-Accepting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605" y="1443438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0" dirty="0" smtClean="0">
                <a:solidFill>
                  <a:srgbClr val="FF8A01"/>
                </a:solidFill>
              </a:rPr>
              <a:t>&gt;&gt;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6435" y="1451813"/>
            <a:ext cx="50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 smtClean="0">
                <a:solidFill>
                  <a:srgbClr val="FF8A01"/>
                </a:solidFill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1769" y="142828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)</a:t>
            </a:r>
            <a:endParaRPr lang="en-US" sz="3600" b="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25001" y="1451813"/>
            <a:ext cx="41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/>
              <a:t>(</a:t>
            </a:r>
            <a:endParaRPr lang="en-US" sz="3600" b="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846833" y="3904352"/>
            <a:ext cx="369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tate=Q0 &amp;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=10.0.0.2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stateQ1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state=Q1 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stateQ2</a:t>
            </a: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state=Q2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port=4        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Q4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srcmac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=01:*   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Q5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Q3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state=Q5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tpdstport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=80  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Q5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state=Q6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Q6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state=Q7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</a:rPr>
              <a:t>&amp;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state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Q2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</p:txBody>
      </p:sp>
      <p:sp>
        <p:nvSpPr>
          <p:cNvPr id="13" name="Oval Callout 12"/>
          <p:cNvSpPr/>
          <p:nvPr/>
        </p:nvSpPr>
        <p:spPr>
          <a:xfrm flipH="1" flipV="1">
            <a:off x="0" y="3486817"/>
            <a:ext cx="5210687" cy="2398168"/>
          </a:xfrm>
          <a:prstGeom prst="wedgeEllipseCallout">
            <a:avLst>
              <a:gd name="adj1" fmla="val 17909"/>
              <a:gd name="adj2" fmla="val 92838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25818" y="4385931"/>
            <a:ext cx="804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/>
              <a:t>&gt;&gt;</a:t>
            </a:r>
            <a:endParaRPr lang="en-US" sz="3200" b="0" dirty="0" smtClean="0"/>
          </a:p>
        </p:txBody>
      </p:sp>
      <p:sp>
        <p:nvSpPr>
          <p:cNvPr id="15" name="Oval Callout 14"/>
          <p:cNvSpPr/>
          <p:nvPr/>
        </p:nvSpPr>
        <p:spPr>
          <a:xfrm flipH="1" flipV="1">
            <a:off x="5876302" y="3299111"/>
            <a:ext cx="3033235" cy="2585871"/>
          </a:xfrm>
          <a:prstGeom prst="wedgeEllipseCallout">
            <a:avLst>
              <a:gd name="adj1" fmla="val 86749"/>
              <a:gd name="adj2" fmla="val 9674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84621" y="3904352"/>
            <a:ext cx="2730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=10.0.0.2 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(2)</a:t>
            </a: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=10.0.0.3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(3)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=10.0.0.4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(4)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=10.0.0.5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(5)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=10.0.0.6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(6)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=10.0.0.7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(7)</a:t>
            </a:r>
            <a:endParaRPr lang="en-US" sz="12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=10.0.0.8 </a:t>
            </a:r>
            <a:r>
              <a:rPr lang="en-US" sz="1200" dirty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(8)</a:t>
            </a:r>
            <a:endParaRPr lang="en-US" sz="1200" dirty="0">
              <a:latin typeface="Ayuthaya" charset="-34"/>
              <a:ea typeface="Ayuthaya" charset="-34"/>
              <a:cs typeface="Ayuthaya" charset="-34"/>
              <a:sym typeface="Wingdings"/>
            </a:endParaRP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2771" y="3852098"/>
            <a:ext cx="3565107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08067" y="3852098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19790" y="4024480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08067" y="4223902"/>
            <a:ext cx="2355286" cy="3447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81771" y="6067492"/>
            <a:ext cx="6117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yuthaya" charset="-34"/>
                <a:ea typeface="Ayuthaya" charset="-34"/>
                <a:cs typeface="Ayuthaya" charset="-34"/>
              </a:rPr>
              <a:t>state=Q0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=10.0.0.2 &amp;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</a:p>
          <a:p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</a:t>
            </a:r>
            <a:r>
              <a:rPr lang="en-US" dirty="0">
                <a:latin typeface="Ayuthaya" charset="-34"/>
                <a:ea typeface="Ayuthaya" charset="-34"/>
                <a:cs typeface="Ayuthaya" charset="-34"/>
                <a:sym typeface="Wingdings"/>
              </a:rPr>
              <a:t>state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Q1, </a:t>
            </a:r>
            <a:r>
              <a:rPr lang="en-US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fwd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(1)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02933" y="1241370"/>
            <a:ext cx="949017" cy="106291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81694" y="1243860"/>
            <a:ext cx="949017" cy="1062918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2" grpId="0" animBg="1"/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Cross-Product Explosion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Packets can satisfy both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p1</a:t>
            </a:r>
            <a:r>
              <a:rPr lang="en-US" dirty="0" smtClean="0"/>
              <a:t> and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p101</a:t>
            </a:r>
          </a:p>
          <a:p>
            <a:pPr lvl="1"/>
            <a:r>
              <a:rPr lang="en-US" dirty="0" smtClean="0"/>
              <a:t>Also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p1</a:t>
            </a:r>
            <a:r>
              <a:rPr lang="en-US" dirty="0" smtClean="0"/>
              <a:t> and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p102</a:t>
            </a:r>
            <a:r>
              <a:rPr lang="en-US" dirty="0" smtClean="0"/>
              <a:t>;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p1</a:t>
            </a:r>
            <a:r>
              <a:rPr lang="en-US" dirty="0" smtClean="0"/>
              <a:t> and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p103</a:t>
            </a:r>
            <a:r>
              <a:rPr lang="en-US" dirty="0" smtClean="0"/>
              <a:t>; ...</a:t>
            </a:r>
          </a:p>
          <a:p>
            <a:endParaRPr lang="en-US" dirty="0" smtClean="0"/>
          </a:p>
          <a:p>
            <a:r>
              <a:rPr lang="en-US" dirty="0" smtClean="0"/>
              <a:t>Query DFA edges (and rules) for each combination!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337" y="1587872"/>
            <a:ext cx="3859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p1: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=10.0.0.1</a:t>
            </a:r>
          </a:p>
          <a:p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2: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  <a:p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p100: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=10.0.0.100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0945" y="1587872"/>
            <a:ext cx="40848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p101: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=192.168.0.101</a:t>
            </a:r>
          </a:p>
          <a:p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p102: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=192.168.0.102</a:t>
            </a:r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  <a:p>
            <a:r>
              <a:rPr lang="en-US" sz="20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200: </a:t>
            </a:r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2000" dirty="0" smtClean="0">
                <a:latin typeface="Ayuthaya" charset="-34"/>
                <a:ea typeface="Ayuthaya" charset="-34"/>
                <a:cs typeface="Ayuthaya" charset="-34"/>
              </a:rPr>
              <a:t>=192.168.0.200</a:t>
            </a:r>
          </a:p>
        </p:txBody>
      </p:sp>
      <p:sp>
        <p:nvSpPr>
          <p:cNvPr id="7" name="Rectangle 6"/>
          <p:cNvSpPr/>
          <p:nvPr/>
        </p:nvSpPr>
        <p:spPr>
          <a:xfrm>
            <a:off x="573024" y="1492894"/>
            <a:ext cx="3169920" cy="4822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62928" y="1527017"/>
            <a:ext cx="4212847" cy="48221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Cross-Product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Problem: </a:t>
            </a:r>
            <a:r>
              <a:rPr lang="en-US" dirty="0"/>
              <a:t>Coerce multiple actions on overlapping sets of packets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Cross-Product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Problem: Coerce multiple actions on overlapping sets of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4800" y="2353055"/>
            <a:ext cx="8602663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944970" y="2592261"/>
            <a:ext cx="3297333" cy="2145792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48000" y="2706624"/>
            <a:ext cx="307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8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8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45" y="3290938"/>
            <a:ext cx="763675" cy="465842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>
            <a:off x="2084832" y="3523859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6419088" y="3518505"/>
            <a:ext cx="646176" cy="0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57" y="3290938"/>
            <a:ext cx="763675" cy="46584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048000" y="3023616"/>
            <a:ext cx="2828544" cy="267322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85040" y="1256607"/>
            <a:ext cx="8792708" cy="5494338"/>
            <a:chOff x="185040" y="1256607"/>
            <a:chExt cx="8792708" cy="5494338"/>
          </a:xfrm>
        </p:grpSpPr>
        <p:sp>
          <p:nvSpPr>
            <p:cNvPr id="16" name="Rectangle 15"/>
            <p:cNvSpPr/>
            <p:nvPr/>
          </p:nvSpPr>
          <p:spPr>
            <a:xfrm>
              <a:off x="185040" y="1256607"/>
              <a:ext cx="8792708" cy="5494338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5685" y="1800929"/>
              <a:ext cx="6929002" cy="4061810"/>
            </a:xfrm>
            <a:prstGeom prst="rect">
              <a:avLst/>
            </a:prstGeom>
            <a:solidFill>
              <a:srgbClr val="FFE4BB"/>
            </a:solidFill>
            <a:ln w="34925">
              <a:noFill/>
            </a:ln>
          </p:spPr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08166" y="2353055"/>
            <a:ext cx="618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Idea: Can we leverage </a:t>
            </a:r>
            <a:r>
              <a:rPr lang="en-US" sz="2800" b="0" i="1" dirty="0" smtClean="0">
                <a:solidFill>
                  <a:schemeClr val="tx1"/>
                </a:solidFill>
              </a:rPr>
              <a:t>multiple passes </a:t>
            </a:r>
            <a:r>
              <a:rPr lang="en-US" sz="2800" b="0" dirty="0" smtClean="0">
                <a:solidFill>
                  <a:schemeClr val="tx1"/>
                </a:solidFill>
              </a:rPr>
              <a:t>on each packe</a:t>
            </a:r>
            <a:r>
              <a:rPr lang="en-US" sz="2800" dirty="0" smtClean="0"/>
              <a:t>t in hardware?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68750" y="3966747"/>
            <a:ext cx="618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Multi-stage</a:t>
            </a:r>
            <a:r>
              <a:rPr lang="en-US" sz="2800" dirty="0" smtClean="0"/>
              <a:t> match-action tables can already do this!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87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6" y="3159420"/>
            <a:ext cx="687023" cy="9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" name="Line 21"/>
          <p:cNvSpPr>
            <a:spLocks noChangeShapeType="1"/>
          </p:cNvSpPr>
          <p:nvPr/>
        </p:nvSpPr>
        <p:spPr bwMode="auto">
          <a:xfrm>
            <a:off x="1366617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6637079" y="3650731"/>
            <a:ext cx="552656" cy="0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8473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04318" y="2654400"/>
            <a:ext cx="381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B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799" y="1241269"/>
            <a:ext cx="84675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0" dirty="0" smtClean="0">
                <a:solidFill>
                  <a:schemeClr val="tx1"/>
                </a:solidFill>
              </a:rPr>
              <a:t>Idea: “Follow” </a:t>
            </a:r>
            <a:r>
              <a:rPr lang="en-US" sz="2600" b="0" smtClean="0">
                <a:solidFill>
                  <a:schemeClr val="tx1"/>
                </a:solidFill>
              </a:rPr>
              <a:t>the path of packets </a:t>
            </a:r>
            <a:r>
              <a:rPr lang="en-US" sz="2600" b="0" dirty="0" smtClean="0">
                <a:solidFill>
                  <a:schemeClr val="tx1"/>
                </a:solidFill>
              </a:rPr>
              <a:t>through the network.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82596" cy="677863"/>
          </a:xfrm>
        </p:spPr>
        <p:txBody>
          <a:bodyPr/>
          <a:lstStyle/>
          <a:p>
            <a:r>
              <a:rPr lang="en-US" dirty="0" smtClean="0"/>
              <a:t>Example: Where’s the Packet Loss?</a:t>
            </a:r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16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93" y="346987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27951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34809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92" y="4260239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2235085" y="3252332"/>
            <a:ext cx="462258" cy="24109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3332799" y="3771540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4564242" y="4260238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318006" y="3008389"/>
            <a:ext cx="582086" cy="151031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298907" y="3243614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332799" y="4276206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>
            <a:off x="4564242" y="3008389"/>
            <a:ext cx="567293" cy="13506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4520757" y="3803069"/>
            <a:ext cx="721061" cy="2701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 flipV="1">
            <a:off x="4501605" y="3180813"/>
            <a:ext cx="658525" cy="358433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2249265" y="3764876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V="1">
            <a:off x="5668917" y="3771540"/>
            <a:ext cx="537687" cy="392464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686769" y="3181801"/>
            <a:ext cx="519835" cy="360936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466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3023732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43" y="4069831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7" name="Oval Callout 36"/>
          <p:cNvSpPr/>
          <p:nvPr/>
        </p:nvSpPr>
        <p:spPr>
          <a:xfrm>
            <a:off x="1979173" y="4481348"/>
            <a:ext cx="4250256" cy="1253297"/>
          </a:xfrm>
          <a:prstGeom prst="wedgeEllipseCallout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669837" y="4975322"/>
            <a:ext cx="488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6600"/>
                </a:solidFill>
                <a:sym typeface="Wingdings"/>
              </a:rPr>
              <a:t>Fine-grained (AB) counters</a:t>
            </a:r>
            <a:endParaRPr lang="en-US" sz="1800" b="0" dirty="0" smtClean="0">
              <a:solidFill>
                <a:srgbClr val="FF6600"/>
              </a:solidFill>
            </a:endParaRPr>
          </a:p>
        </p:txBody>
      </p:sp>
      <p:sp>
        <p:nvSpPr>
          <p:cNvPr id="39" name="Oval Callout 38"/>
          <p:cNvSpPr/>
          <p:nvPr/>
        </p:nvSpPr>
        <p:spPr>
          <a:xfrm rot="10640268">
            <a:off x="1463568" y="2817799"/>
            <a:ext cx="988236" cy="525162"/>
          </a:xfrm>
          <a:prstGeom prst="wedgeEllipseCallout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Callout 39"/>
          <p:cNvSpPr/>
          <p:nvPr/>
        </p:nvSpPr>
        <p:spPr>
          <a:xfrm rot="10800000" flipH="1">
            <a:off x="6057802" y="2801450"/>
            <a:ext cx="1205829" cy="554277"/>
          </a:xfrm>
          <a:prstGeom prst="wedgeEllipseCallout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10800000" rev="1080000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Callout 45"/>
          <p:cNvSpPr/>
          <p:nvPr/>
        </p:nvSpPr>
        <p:spPr>
          <a:xfrm>
            <a:off x="4076017" y="2132999"/>
            <a:ext cx="1350027" cy="525162"/>
          </a:xfrm>
          <a:prstGeom prst="wedgeEllipseCallout">
            <a:avLst/>
          </a:prstGeom>
          <a:ln w="3492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370159" y="4994968"/>
            <a:ext cx="2669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 smtClean="0">
                <a:solidFill>
                  <a:schemeClr val="tx1"/>
                </a:solidFill>
              </a:rPr>
              <a:t>+ </a:t>
            </a:r>
            <a:r>
              <a:rPr lang="en-US" sz="2400" dirty="0" smtClean="0">
                <a:solidFill>
                  <a:srgbClr val="FF6600"/>
                </a:solidFill>
              </a:rPr>
              <a:t>Forwarding</a:t>
            </a:r>
            <a:endParaRPr lang="en-US" sz="2400" b="0" dirty="0" smtClean="0">
              <a:solidFill>
                <a:srgbClr val="FF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3535" y="5884879"/>
            <a:ext cx="2616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Understand Complex Policies</a:t>
            </a:r>
          </a:p>
        </p:txBody>
      </p:sp>
      <p:sp>
        <p:nvSpPr>
          <p:cNvPr id="48" name="Slide Number Placeholder 3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9" name="Line 21"/>
          <p:cNvSpPr>
            <a:spLocks noChangeShapeType="1"/>
          </p:cNvSpPr>
          <p:nvPr/>
        </p:nvSpPr>
        <p:spPr bwMode="auto">
          <a:xfrm>
            <a:off x="1919273" y="3650731"/>
            <a:ext cx="4717806" cy="0"/>
          </a:xfrm>
          <a:prstGeom prst="line">
            <a:avLst/>
          </a:prstGeom>
          <a:noFill/>
          <a:ln w="3672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1917" y="4144580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100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62918" y="4159156"/>
            <a:ext cx="144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err="1" smtClean="0">
                <a:solidFill>
                  <a:schemeClr val="tx1"/>
                </a:solidFill>
              </a:rPr>
              <a:t>pkts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  <p:pic>
        <p:nvPicPr>
          <p:cNvPr id="52" name="Picture 1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00" y="3444065"/>
            <a:ext cx="413332" cy="41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636310" y="5884879"/>
            <a:ext cx="2903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Program Complex </a:t>
            </a:r>
          </a:p>
          <a:p>
            <a:r>
              <a:rPr lang="en-US" sz="2400" dirty="0" smtClean="0"/>
              <a:t>Rules</a:t>
            </a:r>
          </a:p>
        </p:txBody>
      </p:sp>
      <p:pic>
        <p:nvPicPr>
          <p:cNvPr id="55" name="Picture 54" descr="j017884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9" y="5405771"/>
            <a:ext cx="2034629" cy="1349637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 rot="10800000" flipH="1">
            <a:off x="6221287" y="4582841"/>
            <a:ext cx="2366109" cy="1246623"/>
          </a:xfrm>
          <a:prstGeom prst="cloudCallou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/>
      <p:bldP spid="39" grpId="0" animBg="1"/>
      <p:bldP spid="40" grpId="0" animBg="1"/>
      <p:bldP spid="46" grpId="0" animBg="1"/>
      <p:bldP spid="47" grpId="0"/>
      <p:bldP spid="49" grpId="0" animBg="1"/>
      <p:bldP spid="50" grpId="0"/>
      <p:bldP spid="51" grpId="0"/>
      <p:bldP spid="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Cross-Product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Leverage </a:t>
            </a:r>
            <a:r>
              <a:rPr lang="en-US" i="1" dirty="0" smtClean="0"/>
              <a:t>multiple passes </a:t>
            </a:r>
            <a:r>
              <a:rPr lang="en-US" dirty="0" smtClean="0"/>
              <a:t>for each packet</a:t>
            </a:r>
          </a:p>
          <a:p>
            <a:pPr lvl="1"/>
            <a:r>
              <a:rPr lang="en-US" dirty="0" smtClean="0"/>
              <a:t>Overlapping actions on different tables!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157" y="2991970"/>
            <a:ext cx="629194" cy="3838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77848" y="2735602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7650" y="2794918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match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41110" y="2733474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10912" y="2792790"/>
            <a:ext cx="203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match1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action1</a:t>
            </a:r>
          </a:p>
          <a:p>
            <a:pPr algn="l"/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match2  action2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715" y="2975707"/>
            <a:ext cx="629194" cy="38380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 flipV="1">
            <a:off x="4394166" y="3518875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1304383" y="3518876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7303384" y="3509479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30" y="2974729"/>
            <a:ext cx="629194" cy="38380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8009579" y="325445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3018" y="5578894"/>
            <a:ext cx="5704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Rule space O(M+N), not O(M*N)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2081327" y="2792790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006810" y="2976774"/>
            <a:ext cx="1823229" cy="278361"/>
          </a:xfrm>
          <a:prstGeom prst="rect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Huge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279" y="1518714"/>
            <a:ext cx="8524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</a:t>
            </a:r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  <a:r>
              <a:rPr lang="en-US" sz="2000" b="0" dirty="0" smtClean="0">
                <a:solidFill>
                  <a:schemeClr val="tx1"/>
                </a:solidFill>
              </a:rPr>
              <a:t> Forwarding </a:t>
            </a:r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  <a:r>
              <a:rPr lang="en-US" sz="2000" b="0" dirty="0" smtClean="0">
                <a:solidFill>
                  <a:schemeClr val="tx1"/>
                </a:solidFill>
              </a:rPr>
              <a:t> DFA-Egress-Transitioning) </a:t>
            </a:r>
            <a:r>
              <a:rPr lang="en-US" sz="2400" b="1" dirty="0" smtClean="0">
                <a:solidFill>
                  <a:srgbClr val="FF8A01"/>
                </a:solidFill>
              </a:rPr>
              <a:t>+</a:t>
            </a:r>
            <a:endParaRPr lang="en-US" sz="2000" b="1" dirty="0" smtClean="0">
              <a:solidFill>
                <a:srgbClr val="FF8A01"/>
              </a:solidFill>
            </a:endParaRPr>
          </a:p>
          <a:p>
            <a:r>
              <a:rPr lang="en-US" sz="2000" dirty="0"/>
              <a:t>(</a:t>
            </a:r>
            <a:r>
              <a:rPr lang="en-US" sz="2000" dirty="0" smtClean="0"/>
              <a:t>DFA-Ingress-Accepting</a:t>
            </a:r>
            <a:r>
              <a:rPr lang="en-US" sz="2000" dirty="0"/>
              <a:t>) </a:t>
            </a:r>
          </a:p>
          <a:p>
            <a:pPr algn="l"/>
            <a:r>
              <a:rPr lang="en-US" sz="2400" b="1" dirty="0" smtClean="0">
                <a:solidFill>
                  <a:srgbClr val="FF8A01"/>
                </a:solidFill>
              </a:rPr>
              <a:t>+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DFA-Ingress-Transitioning </a:t>
            </a:r>
            <a:r>
              <a:rPr lang="en-US" sz="2000" b="1" dirty="0">
                <a:solidFill>
                  <a:srgbClr val="FF8A01"/>
                </a:solidFill>
              </a:rPr>
              <a:t>&gt;&gt;</a:t>
            </a:r>
            <a:r>
              <a:rPr lang="en-US" sz="2000" dirty="0"/>
              <a:t> Forwarding </a:t>
            </a:r>
            <a:r>
              <a:rPr lang="en-US" sz="2000" b="1" dirty="0">
                <a:solidFill>
                  <a:srgbClr val="FF8A01"/>
                </a:solidFill>
              </a:rPr>
              <a:t>&gt;&gt;</a:t>
            </a:r>
            <a:r>
              <a:rPr lang="en-US" sz="2000" dirty="0"/>
              <a:t> </a:t>
            </a:r>
            <a:r>
              <a:rPr lang="en-US" sz="2000" dirty="0" smtClean="0"/>
              <a:t>DFA-Egress-Accepting)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023263" y="1780324"/>
            <a:ext cx="8075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0" dirty="0" smtClean="0">
                <a:solidFill>
                  <a:schemeClr val="tx1"/>
                </a:solidFill>
                <a:sym typeface="Wingdings"/>
              </a:rPr>
              <a:t></a:t>
            </a:r>
            <a:endParaRPr lang="en-US" sz="6600" b="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279" y="3881969"/>
            <a:ext cx="8524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</a:t>
            </a:r>
            <a:r>
              <a:rPr lang="en-US" sz="2400" b="1" dirty="0" smtClean="0">
                <a:solidFill>
                  <a:srgbClr val="FF8A01"/>
                </a:solidFill>
              </a:rPr>
              <a:t>+</a:t>
            </a:r>
            <a:r>
              <a:rPr lang="en-US" sz="2000" b="0" dirty="0" smtClean="0">
                <a:solidFill>
                  <a:schemeClr val="tx1"/>
                </a:solidFill>
              </a:rPr>
              <a:t> DFA-Ingress-Accepting) </a:t>
            </a:r>
          </a:p>
          <a:p>
            <a:pPr algn="l"/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</a:p>
          <a:p>
            <a:r>
              <a:rPr lang="en-US" sz="2000" dirty="0" smtClean="0"/>
              <a:t>Forwarding</a:t>
            </a:r>
            <a:endParaRPr lang="en-US" sz="2000" dirty="0"/>
          </a:p>
          <a:p>
            <a:pPr algn="l"/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</a:p>
          <a:p>
            <a:r>
              <a:rPr lang="en-US" sz="2000" dirty="0"/>
              <a:t>(</a:t>
            </a:r>
            <a:r>
              <a:rPr lang="en-US" sz="2000" dirty="0" smtClean="0"/>
              <a:t>DFA-Egress-Transitioning </a:t>
            </a:r>
            <a:r>
              <a:rPr lang="en-US" sz="2400" b="1" dirty="0" smtClean="0">
                <a:solidFill>
                  <a:srgbClr val="FF8A01"/>
                </a:solidFill>
              </a:rPr>
              <a:t>+</a:t>
            </a:r>
            <a:r>
              <a:rPr lang="en-US" sz="2000" dirty="0" smtClean="0"/>
              <a:t> DFA-Egress-Accepting)</a:t>
            </a:r>
            <a:endParaRPr lang="en-US" sz="2000" dirty="0"/>
          </a:p>
        </p:txBody>
      </p:sp>
      <p:sp>
        <p:nvSpPr>
          <p:cNvPr id="8" name="Down Arrow 7"/>
          <p:cNvSpPr/>
          <p:nvPr/>
        </p:nvSpPr>
        <p:spPr>
          <a:xfrm>
            <a:off x="3906982" y="3229442"/>
            <a:ext cx="700644" cy="732039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100" y="3283555"/>
            <a:ext cx="7099867" cy="3053681"/>
          </a:xfrm>
          <a:prstGeom prst="ellipse">
            <a:avLst/>
          </a:prstGeom>
          <a:ln w="5715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Huge Policies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52574"/>
            <a:ext cx="2361896" cy="140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" name="Oval Callout 25"/>
          <p:cNvSpPr/>
          <p:nvPr/>
        </p:nvSpPr>
        <p:spPr>
          <a:xfrm>
            <a:off x="304800" y="2353055"/>
            <a:ext cx="8839199" cy="2939181"/>
          </a:xfrm>
          <a:prstGeom prst="wedgeEllipseCallout">
            <a:avLst>
              <a:gd name="adj1" fmla="val -38218"/>
              <a:gd name="adj2" fmla="val 52157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3886" y="2553832"/>
            <a:ext cx="1377794" cy="2518039"/>
          </a:xfrm>
          <a:prstGeom prst="rect">
            <a:avLst/>
          </a:prstGeom>
          <a:solidFill>
            <a:srgbClr val="FFFFFF">
              <a:alpha val="97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821025" y="2718336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42771" y="2942438"/>
            <a:ext cx="2193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n_transition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+ 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in_accept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99452" y="2718336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627236" y="3560248"/>
            <a:ext cx="2193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yuthaya" charset="-34"/>
                <a:ea typeface="Ayuthaya" charset="-34"/>
                <a:cs typeface="Ayuthaya" charset="-34"/>
              </a:rPr>
              <a:t>forwarding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479522" y="2648405"/>
            <a:ext cx="1377794" cy="2518039"/>
          </a:xfrm>
          <a:prstGeom prst="rect">
            <a:avLst/>
          </a:prstGeom>
          <a:solidFill>
            <a:srgbClr val="FFFFFF">
              <a:alpha val="97000"/>
            </a:srgbClr>
          </a:solidFill>
          <a:ln w="34925"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371725" y="2724312"/>
            <a:ext cx="2307138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6308127" y="2948414"/>
            <a:ext cx="24638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out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_transition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+ 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out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_accept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3114114" y="3790753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42" y="3369088"/>
            <a:ext cx="418550" cy="255316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 bwMode="auto">
          <a:xfrm flipV="1">
            <a:off x="5885238" y="3790753"/>
            <a:ext cx="472742" cy="1484"/>
          </a:xfrm>
          <a:prstGeom prst="straightConnector1">
            <a:avLst/>
          </a:prstGeom>
          <a:solidFill>
            <a:srgbClr val="00B8FF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66" y="3369088"/>
            <a:ext cx="418550" cy="2553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5091" y="1329324"/>
            <a:ext cx="852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(DFA-Ingress-Transitioning </a:t>
            </a:r>
            <a:r>
              <a:rPr lang="en-US" sz="2400" b="1" dirty="0" smtClean="0">
                <a:solidFill>
                  <a:srgbClr val="FF8A01"/>
                </a:solidFill>
              </a:rPr>
              <a:t>+</a:t>
            </a:r>
            <a:r>
              <a:rPr lang="en-US" sz="2000" b="0" dirty="0" smtClean="0">
                <a:solidFill>
                  <a:schemeClr val="tx1"/>
                </a:solidFill>
              </a:rPr>
              <a:t> DFA-Ingress-Accepting)  </a:t>
            </a:r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  <a:r>
              <a:rPr lang="en-US" sz="2000" dirty="0"/>
              <a:t> </a:t>
            </a:r>
            <a:r>
              <a:rPr lang="en-US" sz="2000" dirty="0" smtClean="0"/>
              <a:t>Forwarding</a:t>
            </a:r>
            <a:endParaRPr lang="en-US" sz="2000" dirty="0"/>
          </a:p>
          <a:p>
            <a:pPr algn="l"/>
            <a:r>
              <a:rPr lang="en-US" sz="2000" b="1" dirty="0" smtClean="0">
                <a:solidFill>
                  <a:srgbClr val="FF8A01"/>
                </a:solidFill>
              </a:rPr>
              <a:t>&gt;&gt;</a:t>
            </a:r>
            <a:r>
              <a:rPr lang="en-US" sz="2000" dirty="0"/>
              <a:t> </a:t>
            </a:r>
            <a:r>
              <a:rPr lang="en-US" sz="2000" dirty="0" smtClean="0"/>
              <a:t>(DFA-Egress-Transitioning </a:t>
            </a:r>
            <a:r>
              <a:rPr lang="en-US" sz="2400" b="1" dirty="0" smtClean="0">
                <a:solidFill>
                  <a:srgbClr val="FF8A01"/>
                </a:solidFill>
              </a:rPr>
              <a:t>+</a:t>
            </a:r>
            <a:r>
              <a:rPr lang="en-US" sz="2000" dirty="0" smtClean="0"/>
              <a:t> DFA-Egress-Accepting)</a:t>
            </a:r>
            <a:endParaRPr lang="en-US" sz="2000" dirty="0"/>
          </a:p>
        </p:txBody>
      </p:sp>
      <p:sp>
        <p:nvSpPr>
          <p:cNvPr id="33" name="Rectangle 32"/>
          <p:cNvSpPr/>
          <p:nvPr/>
        </p:nvSpPr>
        <p:spPr>
          <a:xfrm>
            <a:off x="2903018" y="5578894"/>
            <a:ext cx="365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O(M*N)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O(M+N) </a:t>
            </a:r>
          </a:p>
        </p:txBody>
      </p:sp>
    </p:spTree>
    <p:extLst>
      <p:ext uri="{BB962C8B-B14F-4D97-AF65-F5344CB8AC3E}">
        <p14:creationId xmlns:p14="http://schemas.microsoft.com/office/powerpoint/2010/main" val="161252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7" grpId="0" animBg="1"/>
      <p:bldP spid="29" grpId="0"/>
      <p:bldP spid="30" grpId="0" animBg="1"/>
      <p:bldP spid="31" grpId="0"/>
      <p:bldP spid="38" grpId="0" animBg="1"/>
      <p:bldP spid="36" grpId="0" animBg="1"/>
      <p:bldP spid="37" grpId="0"/>
      <p:bldP spid="3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Overlapping Query Predicates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87698" y="1356224"/>
            <a:ext cx="2798575" cy="96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=10.0.0.1</a:t>
            </a:r>
          </a:p>
          <a:p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2: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=10.0.0.2</a:t>
            </a:r>
            <a:endParaRPr lang="en-US" sz="14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p100: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srcip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=10.0.0.100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12865" y="1356224"/>
            <a:ext cx="2962135" cy="960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p101: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=192.168.0.101</a:t>
            </a: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p102: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=192.168.0.102</a:t>
            </a:r>
            <a:endParaRPr lang="en-US" sz="1400" dirty="0">
              <a:latin typeface="Ayuthaya" charset="-34"/>
              <a:ea typeface="Ayuthaya" charset="-34"/>
              <a:cs typeface="Ayuthaya" charset="-34"/>
            </a:endParaRPr>
          </a:p>
          <a:p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...</a:t>
            </a:r>
          </a:p>
          <a:p>
            <a:r>
              <a:rPr lang="en-US" sz="1400" dirty="0">
                <a:latin typeface="Ayuthaya" charset="-34"/>
                <a:ea typeface="Ayuthaya" charset="-34"/>
                <a:cs typeface="Ayuthaya" charset="-34"/>
              </a:rPr>
              <a:t>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200: </a:t>
            </a:r>
            <a:r>
              <a:rPr lang="en-US" sz="14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400" dirty="0" smtClean="0">
                <a:latin typeface="Ayuthaya" charset="-34"/>
                <a:ea typeface="Ayuthaya" charset="-34"/>
                <a:cs typeface="Ayuthaya" charset="-34"/>
              </a:rPr>
              <a:t>=192.168.0.200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1025" y="2718336"/>
            <a:ext cx="2215595" cy="2144148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42771" y="2942438"/>
            <a:ext cx="21938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Ayuthaya" charset="-34"/>
                <a:ea typeface="Ayuthaya" charset="-34"/>
                <a:cs typeface="Ayuthaya" charset="-34"/>
              </a:rPr>
              <a:t>i</a:t>
            </a:r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n_transition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+ </a:t>
            </a:r>
          </a:p>
          <a:p>
            <a:pPr algn="ctr"/>
            <a:endParaRPr lang="en-US" sz="2000" dirty="0">
              <a:latin typeface="Ayuthaya" charset="-34"/>
              <a:ea typeface="Ayuthaya" charset="-34"/>
              <a:cs typeface="Ayuthaya" charset="-34"/>
            </a:endParaRPr>
          </a:p>
          <a:p>
            <a:pPr algn="ctr"/>
            <a:r>
              <a:rPr lang="en-US" sz="2000" b="0" dirty="0" err="1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</a:rPr>
              <a:t>in_accept</a:t>
            </a:r>
            <a:endParaRPr lang="en-US" sz="20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2" name="Oval Callout 11"/>
          <p:cNvSpPr/>
          <p:nvPr/>
        </p:nvSpPr>
        <p:spPr>
          <a:xfrm rot="5400000">
            <a:off x="4172929" y="1888769"/>
            <a:ext cx="4297247" cy="5352291"/>
          </a:xfrm>
          <a:prstGeom prst="wedgeEllipseCallout">
            <a:avLst>
              <a:gd name="adj1" fmla="val -26507"/>
              <a:gd name="adj2" fmla="val 59766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22006" y="3180330"/>
            <a:ext cx="3500330" cy="82953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91809" y="3239646"/>
            <a:ext cx="343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>
                <a:latin typeface="Ayuthaya" charset="-34"/>
                <a:ea typeface="Ayuthaya" charset="-34"/>
                <a:cs typeface="Ayuthaya" charset="-34"/>
              </a:rPr>
              <a:t>s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=10.0.0.1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state1q1</a:t>
            </a:r>
          </a:p>
          <a:p>
            <a:pPr algn="l"/>
            <a:r>
              <a:rPr lang="en-US" sz="1200" dirty="0" err="1">
                <a:latin typeface="Ayuthaya" charset="-34"/>
                <a:ea typeface="Ayuthaya" charset="-34"/>
                <a:cs typeface="Ayuthaya" charset="-34"/>
                <a:sym typeface="Wingdings"/>
              </a:rPr>
              <a:t>s</a:t>
            </a:r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rcip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=10.0.0.2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  state1q2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5888736" y="4009866"/>
            <a:ext cx="426720" cy="513366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22006" y="4572973"/>
            <a:ext cx="3500330" cy="829536"/>
          </a:xfrm>
          <a:prstGeom prst="rect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91809" y="4632289"/>
            <a:ext cx="3430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</a:rPr>
              <a:t>=192.168.0.101 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 state2q1</a:t>
            </a:r>
          </a:p>
          <a:p>
            <a:pPr algn="l"/>
            <a:r>
              <a:rPr lang="en-US" sz="1200" dirty="0" err="1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dstip</a:t>
            </a:r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=192.168.0.102</a:t>
            </a:r>
            <a:r>
              <a:rPr lang="en-US" sz="1200" b="0" dirty="0" smtClean="0">
                <a:solidFill>
                  <a:schemeClr val="tx1"/>
                </a:solidFill>
                <a:latin typeface="Ayuthaya" charset="-34"/>
                <a:ea typeface="Ayuthaya" charset="-34"/>
                <a:cs typeface="Ayuthaya" charset="-34"/>
                <a:sym typeface="Wingdings"/>
              </a:rPr>
              <a:t>  state2q2</a:t>
            </a:r>
          </a:p>
          <a:p>
            <a:pPr algn="l"/>
            <a:r>
              <a:rPr lang="en-US" sz="1200" dirty="0" smtClean="0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sz="1200" b="0" dirty="0" smtClean="0">
              <a:solidFill>
                <a:schemeClr val="tx1"/>
              </a:solidFill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97579" y="5420229"/>
            <a:ext cx="426720" cy="513366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3260" y="596561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yuthaya" charset="-34"/>
                <a:ea typeface="Ayuthaya" charset="-34"/>
                <a:cs typeface="Ayuthaya" charset="-34"/>
                <a:sym typeface="Wingdings"/>
              </a:rPr>
              <a:t>...</a:t>
            </a:r>
            <a:endParaRPr lang="en-US" dirty="0">
              <a:latin typeface="Ayuthaya" charset="-34"/>
              <a:ea typeface="Ayuthaya" charset="-34"/>
              <a:cs typeface="Ayuthaya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5554909"/>
            <a:ext cx="3681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Running many parallel Query DFAs!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6177244" y="3091799"/>
            <a:ext cx="857540" cy="794177"/>
          </a:xfrm>
          <a:prstGeom prst="ellipse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06014" y="4484443"/>
            <a:ext cx="857540" cy="794177"/>
          </a:xfrm>
          <a:prstGeom prst="ellipse">
            <a:avLst/>
          </a:prstGeom>
          <a:ln w="349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77027" y="4987741"/>
            <a:ext cx="3650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O(M*N) </a:t>
            </a:r>
            <a:r>
              <a:rPr lang="en-US" sz="2800" dirty="0" smtClean="0">
                <a:sym typeface="Wingdings"/>
              </a:rPr>
              <a:t> </a:t>
            </a:r>
            <a:r>
              <a:rPr lang="en-US" sz="2800" dirty="0"/>
              <a:t>O(M+N) </a:t>
            </a:r>
          </a:p>
        </p:txBody>
      </p:sp>
    </p:spTree>
    <p:extLst>
      <p:ext uri="{BB962C8B-B14F-4D97-AF65-F5344CB8AC3E}">
        <p14:creationId xmlns:p14="http://schemas.microsoft.com/office/powerpoint/2010/main" val="15620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/>
      <p:bldP spid="21" grpId="0" animBg="1"/>
      <p:bldP spid="22" grpId="0" animBg="1"/>
      <p:bldP spid="2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Overlapping Query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Approach: “pack” queries into tables to minimize cost while respecting per-stage rule capacities and #stages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25701"/>
            <a:ext cx="8343900" cy="34215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27200" y="3949700"/>
            <a:ext cx="1498600" cy="876300"/>
          </a:xfrm>
          <a:prstGeom prst="ellipse">
            <a:avLst/>
          </a:prstGeom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5023261" y="2125682"/>
            <a:ext cx="2196935" cy="688769"/>
          </a:xfrm>
          <a:prstGeom prst="wedgeEllipseCallout">
            <a:avLst>
              <a:gd name="adj1" fmla="val -59911"/>
              <a:gd name="adj2" fmla="val 54820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65766" y="2256314"/>
            <a:ext cx="1864427" cy="368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 smtClean="0">
                <a:solidFill>
                  <a:schemeClr val="tx1"/>
                </a:solidFill>
              </a:rPr>
              <a:t>Total # stages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292515" y="3504401"/>
            <a:ext cx="3367069" cy="688769"/>
          </a:xfrm>
          <a:prstGeom prst="wedgeEllipseCallout">
            <a:avLst>
              <a:gd name="adj1" fmla="val -81778"/>
              <a:gd name="adj2" fmla="val 47923"/>
            </a:avLst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3635033"/>
            <a:ext cx="2890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# Rules in stage j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Taming Overlapping Query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function: upper bound on actual # rules</a:t>
            </a:r>
          </a:p>
          <a:p>
            <a:r>
              <a:rPr lang="en-US" dirty="0" smtClean="0"/>
              <a:t>Move “dissimilar</a:t>
            </a:r>
            <a:r>
              <a:rPr lang="en-US" dirty="0"/>
              <a:t>” predicates into different table </a:t>
            </a:r>
            <a:r>
              <a:rPr lang="en-US" dirty="0" smtClean="0"/>
              <a:t>stages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>
          <a:xfrm>
            <a:off x="6754050" y="6261496"/>
            <a:ext cx="2125663" cy="468313"/>
          </a:xfrm>
        </p:spPr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177257"/>
            <a:ext cx="6290896" cy="3822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84848" y="3852601"/>
            <a:ext cx="5400205" cy="2198731"/>
          </a:xfrm>
          <a:prstGeom prst="rect">
            <a:avLst/>
          </a:prstGeom>
          <a:ln w="47625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59738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Concurrent </a:t>
            </a:r>
            <a:r>
              <a:rPr lang="en-US" dirty="0" err="1" smtClean="0"/>
              <a:t>NetCore</a:t>
            </a:r>
            <a:r>
              <a:rPr lang="en-US" dirty="0" smtClean="0"/>
              <a:t>: From policies to pipelines. Schlesinger et al., 2014</a:t>
            </a:r>
          </a:p>
          <a:p>
            <a:r>
              <a:rPr lang="en-US" dirty="0" smtClean="0"/>
              <a:t>Compiling packet programs to reconfigurable </a:t>
            </a:r>
            <a:r>
              <a:rPr lang="en-US" dirty="0" err="1" smtClean="0"/>
              <a:t>swithces</a:t>
            </a:r>
            <a:r>
              <a:rPr lang="en-US" dirty="0" smtClean="0"/>
              <a:t>. Jose et al.,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</a:p>
          <a:p>
            <a:pPr lvl="1"/>
            <a:r>
              <a:rPr lang="en-US" dirty="0" smtClean="0"/>
              <a:t>Pyretic SDN controller</a:t>
            </a:r>
          </a:p>
          <a:p>
            <a:pPr lvl="1"/>
            <a:r>
              <a:rPr lang="en-US" dirty="0" err="1" smtClean="0"/>
              <a:t>NetKAT</a:t>
            </a:r>
            <a:r>
              <a:rPr lang="en-US" dirty="0" smtClean="0"/>
              <a:t> </a:t>
            </a:r>
            <a:r>
              <a:rPr lang="en-US" smtClean="0"/>
              <a:t>(Ocaml</a:t>
            </a:r>
            <a:r>
              <a:rPr lang="en-US" dirty="0" smtClean="0"/>
              <a:t>) compiler</a:t>
            </a:r>
          </a:p>
          <a:p>
            <a:pPr lvl="1"/>
            <a:r>
              <a:rPr lang="en-US" dirty="0" smtClean="0"/>
              <a:t>Install rules on </a:t>
            </a:r>
            <a:r>
              <a:rPr lang="en-US" dirty="0" err="1" smtClean="0"/>
              <a:t>OpenVSwitch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Currently single-threaded</a:t>
            </a:r>
          </a:p>
          <a:p>
            <a:pPr lvl="1"/>
            <a:r>
              <a:rPr lang="en-US" dirty="0"/>
              <a:t>Intel Xeon E3, 3.70Ghz 32GB</a:t>
            </a:r>
          </a:p>
          <a:p>
            <a:endParaRPr lang="en-US" dirty="0" smtClean="0"/>
          </a:p>
          <a:p>
            <a:r>
              <a:rPr lang="en-US" dirty="0" smtClean="0"/>
              <a:t>Implementation publicly available online</a:t>
            </a:r>
            <a:endParaRPr lang="en-US" dirty="0"/>
          </a:p>
          <a:p>
            <a:pPr lvl="1"/>
            <a:r>
              <a:rPr lang="en-US" dirty="0" smtClean="0"/>
              <a:t>http://frenetic-lang.org/pyretic/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8547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 smtClean="0">
                <a:solidFill>
                  <a:schemeClr val="tx1"/>
                </a:solidFill>
              </a:rPr>
              <a:t>Composing software-defined networks. Monsanto et al., 2013</a:t>
            </a:r>
          </a:p>
          <a:p>
            <a:pPr algn="l"/>
            <a:r>
              <a:rPr lang="en-US" dirty="0" smtClean="0"/>
              <a:t>A fast compiler for </a:t>
            </a:r>
            <a:r>
              <a:rPr lang="en-US" dirty="0" err="1" smtClean="0"/>
              <a:t>NetKAT</a:t>
            </a:r>
            <a:r>
              <a:rPr lang="en-US" dirty="0" smtClean="0"/>
              <a:t>. </a:t>
            </a:r>
            <a:r>
              <a:rPr lang="en-US" dirty="0" err="1" smtClean="0"/>
              <a:t>Smolka</a:t>
            </a:r>
            <a:r>
              <a:rPr lang="en-US" dirty="0" smtClean="0"/>
              <a:t> et al., 2015</a:t>
            </a:r>
          </a:p>
          <a:p>
            <a:pPr algn="l"/>
            <a:r>
              <a:rPr lang="en-US" sz="1800" b="0" dirty="0" err="1" smtClean="0">
                <a:solidFill>
                  <a:schemeClr val="tx1"/>
                </a:solidFill>
              </a:rPr>
              <a:t>OpenVSwitch.org</a:t>
            </a:r>
            <a:endParaRPr lang="en-US" sz="1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35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Stanford campus network topology</a:t>
            </a:r>
          </a:p>
          <a:p>
            <a:endParaRPr lang="en-US" dirty="0" smtClean="0"/>
          </a:p>
          <a:p>
            <a:r>
              <a:rPr lang="en-US" dirty="0">
                <a:sym typeface="Wingdings"/>
              </a:rPr>
              <a:t>Several queries:</a:t>
            </a:r>
          </a:p>
          <a:p>
            <a:pPr lvl="1"/>
            <a:r>
              <a:rPr lang="en-US" dirty="0">
                <a:sym typeface="Wingdings"/>
              </a:rPr>
              <a:t>Traffic matrix, </a:t>
            </a:r>
            <a:r>
              <a:rPr lang="en-US" dirty="0" err="1">
                <a:sym typeface="Wingdings"/>
              </a:rPr>
              <a:t>DDoS</a:t>
            </a:r>
            <a:r>
              <a:rPr lang="en-US" dirty="0">
                <a:sym typeface="Wingdings"/>
              </a:rPr>
              <a:t> detection, </a:t>
            </a:r>
            <a:r>
              <a:rPr lang="en-US" dirty="0" smtClean="0">
                <a:sym typeface="Wingdings"/>
              </a:rPr>
              <a:t>per-hop packet loss, </a:t>
            </a:r>
            <a:r>
              <a:rPr lang="en-US" dirty="0">
                <a:sym typeface="Wingdings"/>
              </a:rPr>
              <a:t>firewall evasion, slice </a:t>
            </a:r>
            <a:r>
              <a:rPr lang="en-US" dirty="0" smtClean="0">
                <a:sym typeface="Wingdings"/>
              </a:rPr>
              <a:t>isolation, congested link</a:t>
            </a:r>
          </a:p>
          <a:p>
            <a:pPr lvl="1"/>
            <a:endParaRPr lang="en-US" dirty="0" smtClean="0"/>
          </a:p>
          <a:p>
            <a:r>
              <a:rPr lang="en-US" dirty="0">
                <a:sym typeface="Wingdings"/>
              </a:rPr>
              <a:t>Metrics and Stanford results (</a:t>
            </a:r>
            <a:r>
              <a:rPr lang="en-US" i="1" dirty="0">
                <a:sym typeface="Wingdings"/>
              </a:rPr>
              <a:t>all queries</a:t>
            </a:r>
            <a:r>
              <a:rPr lang="en-US" dirty="0">
                <a:sym typeface="Wingdings"/>
              </a:rPr>
              <a:t> together):</a:t>
            </a:r>
          </a:p>
          <a:p>
            <a:pPr lvl="1"/>
            <a:r>
              <a:rPr lang="en-US" dirty="0">
                <a:sym typeface="Wingdings"/>
              </a:rPr>
              <a:t>Compile time: </a:t>
            </a:r>
            <a:r>
              <a:rPr lang="en-US" dirty="0" smtClean="0">
                <a:sym typeface="Wingdings"/>
              </a:rPr>
              <a:t>&gt; 2 hours  5 </a:t>
            </a:r>
            <a:r>
              <a:rPr lang="en-US" dirty="0">
                <a:sym typeface="Wingdings"/>
              </a:rPr>
              <a:t>seconds</a:t>
            </a:r>
          </a:p>
          <a:p>
            <a:pPr lvl="1"/>
            <a:r>
              <a:rPr lang="en-US" dirty="0">
                <a:sym typeface="Wingdings"/>
              </a:rPr>
              <a:t># Rules: </a:t>
            </a:r>
            <a:r>
              <a:rPr lang="en-US" dirty="0" smtClean="0">
                <a:sym typeface="Wingdings"/>
              </a:rPr>
              <a:t>~ 650</a:t>
            </a:r>
          </a:p>
          <a:p>
            <a:pPr lvl="1"/>
            <a:r>
              <a:rPr lang="en-US" dirty="0" smtClean="0">
                <a:sym typeface="Wingdings"/>
              </a:rPr>
              <a:t># State bytes: </a:t>
            </a:r>
            <a:r>
              <a:rPr lang="en-US" dirty="0">
                <a:sym typeface="Wingdings"/>
              </a:rPr>
              <a:t>2 bytes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 of Optimizations (Stanford)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242352"/>
              </p:ext>
            </p:extLst>
          </p:nvPr>
        </p:nvGraphicFramePr>
        <p:xfrm>
          <a:off x="332510" y="1367533"/>
          <a:ext cx="8478982" cy="48776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32088"/>
                <a:gridCol w="1423997"/>
                <a:gridCol w="1654942"/>
                <a:gridCol w="1767955"/>
              </a:tblGrid>
              <a:tr h="535783">
                <a:tc>
                  <a:txBody>
                    <a:bodyPr/>
                    <a:lstStyle/>
                    <a:p>
                      <a:pPr algn="ctr"/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Cumulative Optimization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Time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(s)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Rules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# State</a:t>
                      </a:r>
                      <a:r>
                        <a:rPr lang="en-US" sz="2400" b="0" baseline="0" dirty="0" smtClean="0">
                          <a:solidFill>
                            <a:schemeClr val="tx2"/>
                          </a:solidFill>
                        </a:rPr>
                        <a:t> Bits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FF8A01"/>
                    </a:solidFill>
                  </a:tcPr>
                </a:tc>
              </a:tr>
              <a:tr h="501429"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7900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Separate query &amp; forwarding actions into separate stages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4920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conditional policy</a:t>
                      </a:r>
                      <a:r>
                        <a:rPr lang="en-US" baseline="0" dirty="0" smtClean="0"/>
                        <a:t> compilation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&gt; 4080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DNF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 tagging and capture policies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2991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2596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Pre-partition</a:t>
                      </a:r>
                      <a:r>
                        <a:rPr lang="en-US" baseline="0" dirty="0" smtClean="0"/>
                        <a:t> predicates by flow space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56.19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1846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Cache predicate overlap decisions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35.13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1846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937">
                <a:tc>
                  <a:txBody>
                    <a:bodyPr/>
                    <a:lstStyle/>
                    <a:p>
                      <a:r>
                        <a:rPr lang="en-US" dirty="0" smtClean="0"/>
                        <a:t>Decompose query predicates into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ultiple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stages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5.467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28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synthetic ISP (Waxman) topologies at various network sizes</a:t>
            </a:r>
          </a:p>
          <a:p>
            <a:endParaRPr lang="en-US" dirty="0"/>
          </a:p>
          <a:p>
            <a:r>
              <a:rPr lang="en-US" dirty="0" smtClean="0"/>
              <a:t>At each network size, run mix of queries from before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Averaged metrics across queries &amp;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Measurement Use-Cases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matrix</a:t>
            </a:r>
          </a:p>
          <a:p>
            <a:r>
              <a:rPr lang="en-US" dirty="0" smtClean="0"/>
              <a:t>Uneven load balancing</a:t>
            </a:r>
          </a:p>
          <a:p>
            <a:r>
              <a:rPr lang="en-US" dirty="0" err="1"/>
              <a:t>DDoS</a:t>
            </a:r>
            <a:r>
              <a:rPr lang="en-US" dirty="0"/>
              <a:t> source identification</a:t>
            </a:r>
          </a:p>
          <a:p>
            <a:r>
              <a:rPr lang="en-US" dirty="0"/>
              <a:t>Port-level traffic matrix</a:t>
            </a:r>
          </a:p>
          <a:p>
            <a:r>
              <a:rPr lang="en-US" dirty="0"/>
              <a:t>Congested link </a:t>
            </a:r>
            <a:r>
              <a:rPr lang="en-US" dirty="0" smtClean="0"/>
              <a:t>diagnosis</a:t>
            </a:r>
          </a:p>
          <a:p>
            <a:r>
              <a:rPr lang="en-US" dirty="0" smtClean="0"/>
              <a:t>Slice isolation</a:t>
            </a:r>
          </a:p>
          <a:p>
            <a:r>
              <a:rPr lang="en-US" dirty="0" smtClean="0"/>
              <a:t>Loop detection</a:t>
            </a:r>
          </a:p>
          <a:p>
            <a:r>
              <a:rPr lang="en-US" dirty="0" err="1" smtClean="0"/>
              <a:t>Middlebox</a:t>
            </a:r>
            <a:r>
              <a:rPr lang="en-US" dirty="0" smtClean="0"/>
              <a:t> traversal order</a:t>
            </a:r>
          </a:p>
          <a:p>
            <a:r>
              <a:rPr lang="en-US" dirty="0" smtClean="0"/>
              <a:t>Incorrect NAT rewrite</a:t>
            </a:r>
          </a:p>
          <a:p>
            <a:r>
              <a:rPr lang="en-US" dirty="0" smtClean="0"/>
              <a:t>Firewall evasion</a:t>
            </a:r>
          </a:p>
          <a:p>
            <a:r>
              <a:rPr lang="en-US" dirty="0" smtClean="0"/>
              <a:t>...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64012" y="2555629"/>
            <a:ext cx="39799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Resource management </a:t>
            </a:r>
          </a:p>
          <a:p>
            <a:r>
              <a:rPr lang="en-US" sz="2800" dirty="0" smtClean="0"/>
              <a:t>Policy enforcement</a:t>
            </a:r>
          </a:p>
          <a:p>
            <a:r>
              <a:rPr lang="en-US" sz="2800" dirty="0" smtClean="0"/>
              <a:t>Problem diagnosis</a:t>
            </a:r>
          </a:p>
          <a:p>
            <a:endParaRPr lang="en-US" sz="2800" dirty="0"/>
          </a:p>
          <a:p>
            <a:pPr algn="l"/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" name="Left Brace 5"/>
          <p:cNvSpPr/>
          <p:nvPr/>
        </p:nvSpPr>
        <p:spPr bwMode="auto">
          <a:xfrm flipH="1">
            <a:off x="4572656" y="1384813"/>
            <a:ext cx="476638" cy="3691279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23647" y="4501070"/>
            <a:ext cx="3549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Complex join procedure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Inaccurate results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High overheads</a:t>
            </a:r>
          </a:p>
        </p:txBody>
      </p:sp>
    </p:spTree>
    <p:extLst>
      <p:ext uri="{BB962C8B-B14F-4D97-AF65-F5344CB8AC3E}">
        <p14:creationId xmlns:p14="http://schemas.microsoft.com/office/powerpoint/2010/main" val="6136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Query Compile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52" y="1397712"/>
            <a:ext cx="6929135" cy="4850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55631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</a:t>
            </a:r>
            <a:r>
              <a:rPr lang="en-US" dirty="0" smtClean="0"/>
              <a:t>time </a:t>
            </a:r>
            <a:r>
              <a:rPr lang="en-US" dirty="0"/>
              <a:t>in </a:t>
            </a:r>
            <a:r>
              <a:rPr lang="en-US" dirty="0" smtClean="0"/>
              <a:t>man-computer </a:t>
            </a:r>
            <a:r>
              <a:rPr lang="en-US" dirty="0"/>
              <a:t>c</a:t>
            </a:r>
            <a:r>
              <a:rPr lang="en-US" dirty="0" smtClean="0"/>
              <a:t>onversational </a:t>
            </a:r>
            <a:r>
              <a:rPr lang="en-US" dirty="0"/>
              <a:t>t</a:t>
            </a:r>
            <a:r>
              <a:rPr lang="en-US" dirty="0" smtClean="0"/>
              <a:t>ransactions</a:t>
            </a:r>
            <a:r>
              <a:rPr lang="en-US" dirty="0"/>
              <a:t>. </a:t>
            </a:r>
            <a:r>
              <a:rPr lang="en-US" dirty="0" smtClean="0"/>
              <a:t>Miller, 1968</a:t>
            </a:r>
            <a:endParaRPr lang="en-US" dirty="0">
              <a:effectLst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579418" y="4298867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852548" y="3907459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Interactive problem solving (15s)</a:t>
            </a:r>
          </a:p>
        </p:txBody>
      </p:sp>
    </p:spTree>
    <p:extLst>
      <p:ext uri="{BB962C8B-B14F-4D97-AF65-F5344CB8AC3E}">
        <p14:creationId xmlns:p14="http://schemas.microsoft.com/office/powerpoint/2010/main" val="7599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Rule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33" y="1402025"/>
            <a:ext cx="6918857" cy="48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6928" y="2078659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Switch TCAM capacity: 2K-4K rules</a:t>
            </a:r>
          </a:p>
        </p:txBody>
      </p:sp>
      <p:sp>
        <p:nvSpPr>
          <p:cNvPr id="3" name="Down Arrow 2"/>
          <p:cNvSpPr/>
          <p:nvPr/>
        </p:nvSpPr>
        <p:spPr>
          <a:xfrm rot="10800000">
            <a:off x="5248893" y="1508643"/>
            <a:ext cx="368135" cy="570016"/>
          </a:xfrm>
          <a:prstGeom prst="downArrow">
            <a:avLst/>
          </a:prstGeom>
          <a:ln w="34925">
            <a:solidFill>
              <a:schemeClr val="tx1"/>
            </a:solidFill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Packet State Bits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7" y="1396934"/>
            <a:ext cx="6926130" cy="484829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 bwMode="auto">
          <a:xfrm flipV="1">
            <a:off x="1575858" y="4294911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848988" y="3903503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VLAN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575858" y="2973571"/>
            <a:ext cx="6222669" cy="59377"/>
          </a:xfrm>
          <a:prstGeom prst="line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1848988" y="2582163"/>
            <a:ext cx="4275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MPLS</a:t>
            </a:r>
          </a:p>
        </p:txBody>
      </p:sp>
    </p:spTree>
    <p:extLst>
      <p:ext uri="{BB962C8B-B14F-4D97-AF65-F5344CB8AC3E}">
        <p14:creationId xmlns:p14="http://schemas.microsoft.com/office/powerpoint/2010/main" val="8520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 path query language</a:t>
            </a:r>
          </a:p>
          <a:p>
            <a:pPr lvl="1"/>
            <a:r>
              <a:rPr lang="en-US" dirty="0" smtClean="0"/>
              <a:t>Regular expressions, grouping</a:t>
            </a:r>
          </a:p>
          <a:p>
            <a:pPr lvl="1"/>
            <a:r>
              <a:rPr lang="en-US" dirty="0" smtClean="0"/>
              <a:t>Capture locations, capture actions</a:t>
            </a:r>
          </a:p>
          <a:p>
            <a:pPr lvl="1"/>
            <a:endParaRPr lang="en-US" dirty="0"/>
          </a:p>
          <a:p>
            <a:r>
              <a:rPr lang="en-US" dirty="0" smtClean="0"/>
              <a:t>Compositional run-time system</a:t>
            </a:r>
          </a:p>
          <a:p>
            <a:pPr lvl="1"/>
            <a:r>
              <a:rPr lang="en-US" dirty="0" smtClean="0"/>
              <a:t>Query-DFA packet state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Key optimizations for a practical system</a:t>
            </a:r>
          </a:p>
          <a:p>
            <a:pPr lvl="1"/>
            <a:r>
              <a:rPr lang="en-US" dirty="0" smtClean="0"/>
              <a:t>Addressing cross-product explosion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Paper and more info at</a:t>
            </a:r>
            <a:r>
              <a:rPr lang="en-US" dirty="0"/>
              <a:t> </a:t>
            </a:r>
            <a:r>
              <a:rPr lang="en-US" dirty="0" smtClean="0"/>
              <a:t>http://www.cs.princeton.edu/~narayana/pathqueries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1966" y="2994991"/>
            <a:ext cx="693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tx1"/>
                </a:solidFill>
              </a:rPr>
              <a:t>Queries? </a:t>
            </a:r>
            <a:r>
              <a:rPr lang="en-US" sz="3600" b="0" dirty="0" smtClean="0">
                <a:solidFill>
                  <a:schemeClr val="tx1"/>
                </a:solidFill>
                <a:sym typeface="Wingdings"/>
              </a:rPr>
              <a:t></a:t>
            </a:r>
            <a:endParaRPr lang="en-US" sz="36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24" y="1206459"/>
            <a:ext cx="6743700" cy="413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Declarative Query Specification</a:t>
            </a:r>
          </a:p>
          <a:p>
            <a:pPr lvl="1"/>
            <a:r>
              <a:rPr lang="en-US" dirty="0" smtClean="0"/>
              <a:t>Forwarding independence</a:t>
            </a:r>
          </a:p>
          <a:p>
            <a:pPr lvl="1"/>
            <a:r>
              <a:rPr lang="en-US" dirty="0" smtClean="0"/>
              <a:t>Co-Measurement independence</a:t>
            </a:r>
          </a:p>
          <a:p>
            <a:pPr lvl="1"/>
            <a:r>
              <a:rPr lang="en-US" dirty="0" smtClean="0"/>
              <a:t>Hardware independence</a:t>
            </a:r>
          </a:p>
          <a:p>
            <a:pPr lvl="1"/>
            <a:endParaRPr lang="en-US" dirty="0"/>
          </a:p>
          <a:p>
            <a:r>
              <a:rPr lang="en-US" dirty="0" smtClean="0"/>
              <a:t>Query-Driven Measurement</a:t>
            </a:r>
          </a:p>
          <a:p>
            <a:pPr lvl="1"/>
            <a:r>
              <a:rPr lang="en-US" dirty="0" smtClean="0"/>
              <a:t>Accurate answers</a:t>
            </a:r>
          </a:p>
          <a:p>
            <a:pPr lvl="1"/>
            <a:r>
              <a:rPr lang="en-US" dirty="0" smtClean="0"/>
              <a:t>Pay exactly for what you query</a:t>
            </a:r>
          </a:p>
          <a:p>
            <a:pPr lvl="1"/>
            <a:r>
              <a:rPr lang="en-US" dirty="0" smtClean="0"/>
              <a:t>Commodity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455E042-9FCA-6349-A6E6-875D1C9909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 bwMode="auto">
          <a:xfrm flipH="1">
            <a:off x="6076562" y="1359413"/>
            <a:ext cx="476638" cy="1815587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1751777"/>
            <a:ext cx="3202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Path Query Language</a:t>
            </a:r>
          </a:p>
        </p:txBody>
      </p:sp>
      <p:sp>
        <p:nvSpPr>
          <p:cNvPr id="7" name="Left Brace 6"/>
          <p:cNvSpPr/>
          <p:nvPr/>
        </p:nvSpPr>
        <p:spPr bwMode="auto">
          <a:xfrm flipH="1">
            <a:off x="6076562" y="3441676"/>
            <a:ext cx="476638" cy="1815587"/>
          </a:xfrm>
          <a:prstGeom prst="leftBrace">
            <a:avLst>
              <a:gd name="adj1" fmla="val 8333"/>
              <a:gd name="adj2" fmla="val 50025"/>
            </a:avLst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53200" y="3826249"/>
            <a:ext cx="3202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Query </a:t>
            </a:r>
          </a:p>
          <a:p>
            <a:pPr algn="l"/>
            <a:r>
              <a:rPr lang="en-US" sz="2800" b="0" dirty="0" smtClean="0">
                <a:solidFill>
                  <a:schemeClr val="tx1"/>
                </a:solidFill>
              </a:rPr>
              <a:t>Run-Time</a:t>
            </a:r>
            <a:r>
              <a:rPr lang="en-US" sz="2800" dirty="0" smtClean="0"/>
              <a:t> </a:t>
            </a:r>
          </a:p>
          <a:p>
            <a:pPr algn="l"/>
            <a:r>
              <a:rPr lang="en-US" sz="2800" dirty="0" smtClean="0"/>
              <a:t>System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49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solidFill>
          <a:srgbClr val="00B8FF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l">
          <a:defRPr sz="1800" b="0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52624</TotalTime>
  <Words>3539</Words>
  <Application>Microsoft Macintosh PowerPoint</Application>
  <PresentationFormat>On-screen Show (4:3)</PresentationFormat>
  <Paragraphs>1042</Paragraphs>
  <Slides>85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3" baseType="lpstr">
      <vt:lpstr>Arial</vt:lpstr>
      <vt:lpstr>Arial Unicode MS</vt:lpstr>
      <vt:lpstr>Ayuthaya</vt:lpstr>
      <vt:lpstr>Calibri</vt:lpstr>
      <vt:lpstr>ＭＳ Ｐゴシック</vt:lpstr>
      <vt:lpstr>Times New Roman</vt:lpstr>
      <vt:lpstr>Wingdings</vt:lpstr>
      <vt:lpstr>1_Office Theme</vt:lpstr>
      <vt:lpstr>PowerPoint Presentation</vt:lpstr>
      <vt:lpstr>Network Management is Complex</vt:lpstr>
      <vt:lpstr>Management = Measure + Control</vt:lpstr>
      <vt:lpstr>Software-Defined Networking</vt:lpstr>
      <vt:lpstr>Measuring is a Hard Problem</vt:lpstr>
      <vt:lpstr>Example: Where’s the Packet Loss?</vt:lpstr>
      <vt:lpstr>Example: Where’s the Packet Loss?</vt:lpstr>
      <vt:lpstr>Lots of Measurement Use-Cases</vt:lpstr>
      <vt:lpstr>Solution Approach</vt:lpstr>
      <vt:lpstr>Solution Approach</vt:lpstr>
      <vt:lpstr>Solution Approach</vt:lpstr>
      <vt:lpstr>Example: Where’s the Packet Loss?</vt:lpstr>
      <vt:lpstr>PowerPoint Presentation</vt:lpstr>
      <vt:lpstr>Goal: Declarative Measurement Spec</vt:lpstr>
      <vt:lpstr>Common Goals?</vt:lpstr>
      <vt:lpstr>Common Goals?</vt:lpstr>
      <vt:lpstr>Key Primitive: Packet Path</vt:lpstr>
      <vt:lpstr>Key Primitive: Packet Path</vt:lpstr>
      <vt:lpstr>Expressing Packet Paths</vt:lpstr>
      <vt:lpstr>Expressing Packet Paths</vt:lpstr>
      <vt:lpstr>Expressing Packet Paths</vt:lpstr>
      <vt:lpstr>Expressing Packet Paths</vt:lpstr>
      <vt:lpstr>Query Language</vt:lpstr>
      <vt:lpstr>An Example</vt:lpstr>
      <vt:lpstr>An Example</vt:lpstr>
      <vt:lpstr>Query Language: Aggregation</vt:lpstr>
      <vt:lpstr>Query Language: Aggregation</vt:lpstr>
      <vt:lpstr>Query Language: Aggregation</vt:lpstr>
      <vt:lpstr>Query Language</vt:lpstr>
      <vt:lpstr>Where to capture matching packets?</vt:lpstr>
      <vt:lpstr>How to process matching packets?</vt:lpstr>
      <vt:lpstr>More Query Examples</vt:lpstr>
      <vt:lpstr>More Query Examples</vt:lpstr>
      <vt:lpstr>Path Query Language: Summary</vt:lpstr>
      <vt:lpstr>PowerPoint Presentation</vt:lpstr>
      <vt:lpstr>Solution Approach</vt:lpstr>
      <vt:lpstr>Goal: Query  Network Measurement</vt:lpstr>
      <vt:lpstr>Commodity HW: Match-Action Tables</vt:lpstr>
      <vt:lpstr>Commodity HW: Multi-Stage Match-Act</vt:lpstr>
      <vt:lpstr>Goal: Query  Network Measurement</vt:lpstr>
      <vt:lpstr>Goal: Query  Network Measurement</vt:lpstr>
      <vt:lpstr>Approach 1: Join Traffic &amp; Forwarding</vt:lpstr>
      <vt:lpstr>Approach 1: Join Traffic &amp; Forwarding</vt:lpstr>
      <vt:lpstr>Approach 1: Join Traffic &amp; Forwarding</vt:lpstr>
      <vt:lpstr>Approach 2: Collect at Every Hop</vt:lpstr>
      <vt:lpstr>Approach 2: Collect at Every Hop</vt:lpstr>
      <vt:lpstr>Approach 2: Collect at Every Hop</vt:lpstr>
      <vt:lpstr>Approach 3: Write Path into Packet</vt:lpstr>
      <vt:lpstr>Approach 3: Write Path into Packet</vt:lpstr>
      <vt:lpstr>Reducing Path Info on Packets</vt:lpstr>
      <vt:lpstr>Reducing Path Info on Packets</vt:lpstr>
      <vt:lpstr>Downstream Query Compilation</vt:lpstr>
      <vt:lpstr>Downstream Query Compilation</vt:lpstr>
      <vt:lpstr>Downstream Query Compilation (1/3)</vt:lpstr>
      <vt:lpstr>Downstream Query Compilation (2/3)</vt:lpstr>
      <vt:lpstr>Downstream Query Compilation (3/3)</vt:lpstr>
      <vt:lpstr>Downstream Query Compilation (3/3)</vt:lpstr>
      <vt:lpstr>Downstream Query Compilation (3/3)</vt:lpstr>
      <vt:lpstr>Compiling the Full Language</vt:lpstr>
      <vt:lpstr>Query Run-Time System: Summary</vt:lpstr>
      <vt:lpstr>PowerPoint Presentation</vt:lpstr>
      <vt:lpstr>Solution Approach</vt:lpstr>
      <vt:lpstr>Goal: Make Run-Time Efficient</vt:lpstr>
      <vt:lpstr>Optimizations: Summary</vt:lpstr>
      <vt:lpstr>Optimizations: Summary</vt:lpstr>
      <vt:lpstr>Cross-Product Explosion (1/2)</vt:lpstr>
      <vt:lpstr>Cross-Product Explosion (2/2)</vt:lpstr>
      <vt:lpstr>Taming Cross-Product Explosion</vt:lpstr>
      <vt:lpstr>Taming Cross-Product Explosion</vt:lpstr>
      <vt:lpstr>Taming Cross-Product Explosion</vt:lpstr>
      <vt:lpstr>Taming Huge Policies</vt:lpstr>
      <vt:lpstr>Taming Huge Policies</vt:lpstr>
      <vt:lpstr>Taming Overlapping Query Predicates</vt:lpstr>
      <vt:lpstr>Taming Overlapping Query Predicates</vt:lpstr>
      <vt:lpstr>Taming Overlapping Query Predicates</vt:lpstr>
      <vt:lpstr>Implementation</vt:lpstr>
      <vt:lpstr>Benefit of Optimizations</vt:lpstr>
      <vt:lpstr>Benefit of Optimizations (Stanford)</vt:lpstr>
      <vt:lpstr>Scalability Trends</vt:lpstr>
      <vt:lpstr>I. Query Compile Time</vt:lpstr>
      <vt:lpstr>II. Rule Count</vt:lpstr>
      <vt:lpstr>III. Packet State Bits</vt:lpstr>
      <vt:lpstr>Summary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Compiling Path Queries in Software-Defined Networks</dc:title>
  <dc:creator>Srinivas Narayana</dc:creator>
  <cp:lastModifiedBy>Srinivas G. Narayana</cp:lastModifiedBy>
  <cp:revision>5210</cp:revision>
  <cp:lastPrinted>2015-10-23T13:07:07Z</cp:lastPrinted>
  <dcterms:created xsi:type="dcterms:W3CDTF">2014-07-26T18:58:43Z</dcterms:created>
  <dcterms:modified xsi:type="dcterms:W3CDTF">2016-01-29T18:46:27Z</dcterms:modified>
</cp:coreProperties>
</file>