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2" r:id="rId2"/>
    <p:sldId id="1384" r:id="rId3"/>
    <p:sldId id="1385" r:id="rId4"/>
    <p:sldId id="1387" r:id="rId5"/>
    <p:sldId id="1388" r:id="rId6"/>
    <p:sldId id="1386" r:id="rId7"/>
    <p:sldId id="1389" r:id="rId8"/>
    <p:sldId id="1394" r:id="rId9"/>
    <p:sldId id="1390" r:id="rId10"/>
    <p:sldId id="1391" r:id="rId11"/>
    <p:sldId id="13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74"/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90" autoAdjust="0"/>
    <p:restoredTop sz="85668" autoAdjust="0"/>
  </p:normalViewPr>
  <p:slideViewPr>
    <p:cSldViewPr snapToGrid="0" snapToObjects="1">
      <p:cViewPr varScale="1">
        <p:scale>
          <a:sx n="93" d="100"/>
          <a:sy n="93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11/17/15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11/17/15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story of unnatural acts, and moving beyond</a:t>
            </a:r>
            <a:r>
              <a:rPr lang="en-US" baseline="0" dirty="0" smtClean="0"/>
              <a:t> </a:t>
            </a:r>
            <a:r>
              <a:rPr lang="en-US" dirty="0" smtClean="0"/>
              <a:t>the tail wagging the dog,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4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1996-2004,</a:t>
            </a:r>
            <a:r>
              <a:rPr lang="en-US" baseline="0" dirty="0" smtClean="0"/>
              <a:t> central control through the CLI</a:t>
            </a:r>
          </a:p>
          <a:p>
            <a:r>
              <a:rPr lang="en-US" baseline="0" dirty="0" smtClean="0"/>
              <a:t>Unnatural acts</a:t>
            </a:r>
          </a:p>
          <a:p>
            <a:r>
              <a:rPr lang="en-US" baseline="0" dirty="0" smtClean="0"/>
              <a:t>Collaboration with optimization and algorithms</a:t>
            </a:r>
          </a:p>
          <a:p>
            <a:r>
              <a:rPr lang="en-US" baseline="0" dirty="0" smtClean="0"/>
              <a:t>My life has been about the “tail wagging the dog”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53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2003-2007,</a:t>
            </a:r>
            <a:r>
              <a:rPr lang="en-US" baseline="0" dirty="0" smtClean="0"/>
              <a:t> direct control, through legacy protocols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15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2003-2007,</a:t>
            </a:r>
            <a:r>
              <a:rPr lang="en-US" baseline="0" dirty="0" smtClean="0"/>
              <a:t> direct control, through legacy protocols</a:t>
            </a:r>
          </a:p>
          <a:p>
            <a:r>
              <a:rPr lang="en-US" baseline="0" dirty="0" smtClean="0"/>
              <a:t>Got super excited when Nick and others at Stanford proposed </a:t>
            </a:r>
            <a:r>
              <a:rPr lang="en-US" baseline="0" dirty="0" err="1" smtClean="0"/>
              <a:t>OpenFlow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15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2003-2007,</a:t>
            </a:r>
            <a:r>
              <a:rPr lang="en-US" baseline="0" dirty="0" smtClean="0"/>
              <a:t> direct control, through legacy protocols</a:t>
            </a:r>
          </a:p>
          <a:p>
            <a:r>
              <a:rPr lang="en-US" baseline="0" dirty="0" smtClean="0"/>
              <a:t>Collaboration with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15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apps I’m super excited</a:t>
            </a:r>
            <a:r>
              <a:rPr lang="en-US" baseline="0" dirty="0" smtClean="0"/>
              <a:t> about.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2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1/3 since our </a:t>
            </a:r>
            <a:r>
              <a:rPr lang="en-US" smtClean="0"/>
              <a:t>June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3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11/17/15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31" y="2814747"/>
            <a:ext cx="8821391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P4 Amore!</a:t>
            </a:r>
            <a:br>
              <a:rPr lang="en-US" sz="4800" dirty="0" smtClean="0"/>
            </a:br>
            <a:r>
              <a:rPr lang="en-US" sz="3200" dirty="0"/>
              <a:t>(</a:t>
            </a:r>
            <a:r>
              <a:rPr lang="en-US" sz="2800" dirty="0" smtClean="0"/>
              <a:t>Or, How I Learned to Stop Worrying and Love P4)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6297"/>
            <a:ext cx="6400800" cy="1800578"/>
          </a:xfrm>
        </p:spPr>
        <p:txBody>
          <a:bodyPr>
            <a:normAutofit/>
          </a:bodyPr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8368" y="950764"/>
            <a:ext cx="3527627" cy="13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busy day</a:t>
            </a:r>
          </a:p>
          <a:p>
            <a:pPr lvl="1"/>
            <a:r>
              <a:rPr lang="en-US" dirty="0" smtClean="0"/>
              <a:t>Talks, demos, discussions</a:t>
            </a:r>
          </a:p>
          <a:p>
            <a:r>
              <a:rPr lang="en-US" dirty="0" smtClean="0"/>
              <a:t>An opportunity to bridge divides</a:t>
            </a:r>
          </a:p>
          <a:p>
            <a:pPr lvl="1"/>
            <a:r>
              <a:rPr lang="en-US" dirty="0" smtClean="0"/>
              <a:t>Diverse collection of attendees</a:t>
            </a:r>
          </a:p>
          <a:p>
            <a:pPr lvl="1"/>
            <a:r>
              <a:rPr lang="en-US" dirty="0" smtClean="0"/>
              <a:t>Hardware and software, users and vendors, academics and industry, …</a:t>
            </a:r>
          </a:p>
          <a:p>
            <a:r>
              <a:rPr lang="en-US" dirty="0" smtClean="0"/>
              <a:t>A chance to strategize</a:t>
            </a:r>
          </a:p>
          <a:p>
            <a:pPr lvl="1"/>
            <a:r>
              <a:rPr lang="en-US" dirty="0" smtClean="0"/>
              <a:t>Creating a better P4 language</a:t>
            </a:r>
          </a:p>
          <a:p>
            <a:pPr lvl="1"/>
            <a:r>
              <a:rPr lang="en-US" dirty="0" smtClean="0"/>
              <a:t>Planning for long-term impact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285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Our Sponsors!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49" y="1969678"/>
            <a:ext cx="32639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842" y="1969678"/>
            <a:ext cx="3263900" cy="14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819045"/>
            <a:ext cx="3700615" cy="16847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700" y="3821510"/>
            <a:ext cx="3263900" cy="1485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0100" y="3821510"/>
            <a:ext cx="32639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7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Path to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434" cy="2229907"/>
          </a:xfrm>
        </p:spPr>
        <p:txBody>
          <a:bodyPr>
            <a:normAutofit/>
          </a:bodyPr>
          <a:lstStyle/>
          <a:p>
            <a:r>
              <a:rPr lang="en-US" i="1" dirty="0" smtClean="0"/>
              <a:t>Centralized</a:t>
            </a:r>
            <a:r>
              <a:rPr lang="en-US" dirty="0" smtClean="0"/>
              <a:t> network management (‘97-’03)</a:t>
            </a:r>
          </a:p>
          <a:p>
            <a:pPr lvl="1"/>
            <a:r>
              <a:rPr lang="en-US" dirty="0" smtClean="0"/>
              <a:t>Network-wide control, through unnatural acts</a:t>
            </a:r>
          </a:p>
          <a:p>
            <a:pPr lvl="1"/>
            <a:r>
              <a:rPr lang="en-US" dirty="0" smtClean="0"/>
              <a:t>Indirect, by “inverting” the control plane</a:t>
            </a:r>
          </a:p>
          <a:p>
            <a:pPr lvl="1"/>
            <a:r>
              <a:rPr lang="en-US" dirty="0" smtClean="0"/>
              <a:t>… but, constrained by </a:t>
            </a:r>
            <a:r>
              <a:rPr lang="en-US" i="1" dirty="0" smtClean="0"/>
              <a:t>command-line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90655" y="4082456"/>
            <a:ext cx="2172400" cy="860237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Optimize Link Weights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905855" y="59469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3694188" y="5154831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90655" y="59469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33795" y="5946956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 flipV="1">
            <a:off x="2557595" y="5154830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21122" y="4942693"/>
            <a:ext cx="1092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 traffic matrix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9195" y="5006338"/>
            <a:ext cx="1428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Tweak OSPF link weights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00745" y="4484924"/>
            <a:ext cx="211980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Collaboration with algorithms and optimization, and network operators!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59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Path to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3434" cy="2229907"/>
          </a:xfrm>
        </p:spPr>
        <p:txBody>
          <a:bodyPr>
            <a:normAutofit/>
          </a:bodyPr>
          <a:lstStyle/>
          <a:p>
            <a:r>
              <a:rPr lang="en-US" i="1" dirty="0" smtClean="0"/>
              <a:t>Direct</a:t>
            </a:r>
            <a:r>
              <a:rPr lang="en-US" dirty="0" smtClean="0"/>
              <a:t> network control (</a:t>
            </a:r>
            <a:r>
              <a:rPr lang="fr-FR" dirty="0" smtClean="0"/>
              <a:t>’</a:t>
            </a:r>
            <a:r>
              <a:rPr lang="en-US" dirty="0" smtClean="0"/>
              <a:t>03-’07)</a:t>
            </a:r>
          </a:p>
          <a:p>
            <a:pPr lvl="1"/>
            <a:r>
              <a:rPr lang="en-US" dirty="0" smtClean="0"/>
              <a:t>Direct, but only by abusing legacy protocols</a:t>
            </a:r>
          </a:p>
          <a:p>
            <a:pPr lvl="1"/>
            <a:r>
              <a:rPr lang="en-US" dirty="0" smtClean="0"/>
              <a:t>Enabled innovation and real deployment!</a:t>
            </a:r>
          </a:p>
          <a:p>
            <a:pPr lvl="1"/>
            <a:r>
              <a:rPr lang="en-US" dirty="0" smtClean="0"/>
              <a:t>… but, constrained by </a:t>
            </a:r>
            <a:r>
              <a:rPr lang="en-US" i="1" dirty="0" smtClean="0"/>
              <a:t>legacy control protocols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271" y="4130518"/>
            <a:ext cx="2576971" cy="860237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Routing Control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2198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3810320" y="520289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0678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4992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 flipV="1">
            <a:off x="2673727" y="520289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2515" y="5120963"/>
            <a:ext cx="169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Conventional measurement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7047" y="5120963"/>
            <a:ext cx="142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BGP messages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0744" y="4484924"/>
            <a:ext cx="25860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Collaboration with distributed systems, and network operators!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26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Path to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Open</a:t>
            </a:r>
            <a:r>
              <a:rPr lang="en-US" dirty="0" smtClean="0"/>
              <a:t> network control (</a:t>
            </a:r>
            <a:r>
              <a:rPr lang="fr-FR" dirty="0" smtClean="0"/>
              <a:t>’</a:t>
            </a:r>
            <a:r>
              <a:rPr lang="en-US" dirty="0" smtClean="0"/>
              <a:t>07-)</a:t>
            </a:r>
          </a:p>
          <a:p>
            <a:pPr lvl="1"/>
            <a:r>
              <a:rPr lang="en-US" dirty="0" smtClean="0"/>
              <a:t>Logically central control with open interfaces</a:t>
            </a:r>
          </a:p>
          <a:p>
            <a:pPr lvl="1"/>
            <a:r>
              <a:rPr lang="en-US" dirty="0" smtClean="0"/>
              <a:t>Bigger scope for innovation and impact!</a:t>
            </a:r>
          </a:p>
          <a:p>
            <a:pPr lvl="1"/>
            <a:r>
              <a:rPr lang="en-US" dirty="0" smtClean="0"/>
              <a:t>… but, constrained by </a:t>
            </a:r>
            <a:r>
              <a:rPr lang="en-US" i="1" dirty="0" smtClean="0"/>
              <a:t>legacy data planes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75147" y="4130518"/>
            <a:ext cx="2576971" cy="860237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SDN Controller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67863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3856196" y="520289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52663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95803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 flipV="1">
            <a:off x="2719603" y="520289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8391" y="5120963"/>
            <a:ext cx="169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r>
              <a:rPr lang="en-US" dirty="0" smtClean="0"/>
              <a:t> measurement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402163" y="5202893"/>
            <a:ext cx="142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OpenFlow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02" y="4484924"/>
            <a:ext cx="294956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Collaboration with programming languages </a:t>
            </a:r>
            <a:br>
              <a:rPr lang="en-US" dirty="0" smtClean="0"/>
            </a:br>
            <a:r>
              <a:rPr lang="en-US" dirty="0" smtClean="0"/>
              <a:t>to build control-loop abstractions on </a:t>
            </a:r>
            <a:r>
              <a:rPr lang="en-US" dirty="0" err="1" smtClean="0"/>
              <a:t>OpenFlow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0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 Path to P4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30318"/>
          </a:xfrm>
        </p:spPr>
        <p:txBody>
          <a:bodyPr>
            <a:normAutofit/>
          </a:bodyPr>
          <a:lstStyle/>
          <a:p>
            <a:r>
              <a:rPr lang="en-US" i="1" dirty="0" smtClean="0"/>
              <a:t>Protocol-independent </a:t>
            </a:r>
            <a:r>
              <a:rPr lang="en-US" dirty="0" smtClean="0"/>
              <a:t>data planes (</a:t>
            </a:r>
            <a:r>
              <a:rPr lang="fr-FR" dirty="0" smtClean="0"/>
              <a:t>’</a:t>
            </a:r>
            <a:r>
              <a:rPr lang="en-US" dirty="0" smtClean="0"/>
              <a:t>13-)</a:t>
            </a:r>
          </a:p>
          <a:p>
            <a:pPr lvl="1"/>
            <a:r>
              <a:rPr lang="en-US" dirty="0" smtClean="0"/>
              <a:t>Programs tell the switches how to behave</a:t>
            </a:r>
          </a:p>
          <a:p>
            <a:pPr lvl="1"/>
            <a:r>
              <a:rPr lang="en-US" dirty="0" smtClean="0"/>
              <a:t>Header formats, parser, table graphs, actions</a:t>
            </a:r>
          </a:p>
          <a:p>
            <a:pPr lvl="1"/>
            <a:r>
              <a:rPr lang="en-US" dirty="0" smtClean="0"/>
              <a:t>Finally, create the networks we want!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29271" y="4130518"/>
            <a:ext cx="2576971" cy="860237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P4 Program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2198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 rot="10800000">
            <a:off x="3810320" y="5202893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30678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149927" y="599501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10800000" flipV="1">
            <a:off x="2673727" y="5202892"/>
            <a:ext cx="211667" cy="524934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1270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2515" y="5120963"/>
            <a:ext cx="1697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Novel measurement primitives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7046" y="5120963"/>
            <a:ext cx="1583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Configurable parser, tables, etc.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71534" y="4484924"/>
            <a:ext cx="272254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Collaboration with switch designers, programming languages, and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8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Excited About P4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1600200"/>
            <a:ext cx="8500745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Get it right</a:t>
            </a:r>
          </a:p>
          <a:p>
            <a:pPr lvl="1"/>
            <a:r>
              <a:rPr lang="en-US" dirty="0" smtClean="0"/>
              <a:t>Incorporating all the hard-won lessons</a:t>
            </a:r>
          </a:p>
          <a:p>
            <a:pPr lvl="1"/>
            <a:r>
              <a:rPr lang="en-US" dirty="0" smtClean="0"/>
              <a:t>Programming abstractions driving the interface</a:t>
            </a:r>
          </a:p>
          <a:p>
            <a:r>
              <a:rPr lang="en-US" dirty="0" smtClean="0"/>
              <a:t>Leverage new technology</a:t>
            </a:r>
          </a:p>
          <a:p>
            <a:pPr lvl="1"/>
            <a:r>
              <a:rPr lang="en-US" dirty="0" smtClean="0"/>
              <a:t>Reconfigurable ASICs, FPGAs/NPs, flexible NICs, software switches, …</a:t>
            </a:r>
          </a:p>
          <a:p>
            <a:r>
              <a:rPr lang="en-US" dirty="0" smtClean="0"/>
              <a:t>Enable innovation</a:t>
            </a:r>
          </a:p>
          <a:p>
            <a:pPr lvl="1"/>
            <a:r>
              <a:rPr lang="en-US" dirty="0" smtClean="0"/>
              <a:t>Traffic engineering solely in the data plane</a:t>
            </a:r>
          </a:p>
          <a:p>
            <a:pPr lvl="1"/>
            <a:r>
              <a:rPr lang="en-US" dirty="0" smtClean="0"/>
              <a:t>Consensus protocol (</a:t>
            </a:r>
            <a:r>
              <a:rPr lang="en-US" dirty="0" err="1" smtClean="0"/>
              <a:t>Paxos</a:t>
            </a:r>
            <a:r>
              <a:rPr lang="en-US" dirty="0" smtClean="0"/>
              <a:t>) in the data plane </a:t>
            </a:r>
          </a:p>
          <a:p>
            <a:pPr lvl="1"/>
            <a:r>
              <a:rPr lang="en-US" dirty="0" smtClean="0"/>
              <a:t>Detection and diagnosis of performance problems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2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Language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93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Build a community</a:t>
            </a:r>
          </a:p>
          <a:p>
            <a:pPr lvl="1"/>
            <a:r>
              <a:rPr lang="en-US" dirty="0" smtClean="0"/>
              <a:t>A common language</a:t>
            </a:r>
          </a:p>
          <a:p>
            <a:pPr lvl="1"/>
            <a:r>
              <a:rPr lang="en-US" dirty="0" smtClean="0"/>
              <a:t>Open-source software</a:t>
            </a:r>
          </a:p>
          <a:p>
            <a:pPr lvl="1"/>
            <a:r>
              <a:rPr lang="en-US" dirty="0" smtClean="0"/>
              <a:t>Support for many target platforms</a:t>
            </a:r>
          </a:p>
          <a:p>
            <a:r>
              <a:rPr lang="en-US" dirty="0" smtClean="0"/>
              <a:t>Enable a wealth of innovation</a:t>
            </a:r>
          </a:p>
          <a:p>
            <a:pPr lvl="1"/>
            <a:r>
              <a:rPr lang="en-US" dirty="0" smtClean="0"/>
              <a:t>Diverse “apps” (including proprietary ones!)</a:t>
            </a:r>
          </a:p>
          <a:p>
            <a:pPr lvl="1"/>
            <a:r>
              <a:rPr lang="en-US" dirty="0" smtClean="0"/>
              <a:t>… while leveraging commodity switches</a:t>
            </a:r>
          </a:p>
          <a:p>
            <a:r>
              <a:rPr lang="en-US" dirty="0" smtClean="0"/>
              <a:t>With a low barrier to entry</a:t>
            </a:r>
          </a:p>
          <a:p>
            <a:pPr lvl="1"/>
            <a:r>
              <a:rPr lang="en-US" dirty="0" smtClean="0"/>
              <a:t>Free membership</a:t>
            </a:r>
          </a:p>
          <a:p>
            <a:pPr lvl="1"/>
            <a:r>
              <a:rPr lang="en-US" dirty="0" smtClean="0"/>
              <a:t>Simple software licensing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5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4627" y="1663669"/>
            <a:ext cx="1182294" cy="481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Operators</a:t>
            </a:r>
            <a:endParaRPr lang="en-US" sz="1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869" y="1532820"/>
            <a:ext cx="1224785" cy="7434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2026" y="1478804"/>
            <a:ext cx="1402763" cy="8514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3639" y="1281583"/>
            <a:ext cx="1766622" cy="10723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98997" y="1441202"/>
            <a:ext cx="1526662" cy="9266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4470" y="4082431"/>
            <a:ext cx="1194653" cy="7251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078" y="2848743"/>
            <a:ext cx="1472575" cy="8938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2768" y="2920070"/>
            <a:ext cx="1237564" cy="7512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68786" y="2889051"/>
            <a:ext cx="1339768" cy="8132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36072" y="2970103"/>
            <a:ext cx="1051346" cy="6381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61252" y="2994530"/>
            <a:ext cx="992229" cy="6022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29611" y="2970103"/>
            <a:ext cx="1046727" cy="63536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2447" y="2945363"/>
            <a:ext cx="1154224" cy="7006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74736" y="4076339"/>
            <a:ext cx="1214724" cy="73734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17638" y="3955224"/>
            <a:ext cx="1613779" cy="9795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48125" y="4764435"/>
            <a:ext cx="1022725" cy="62079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405724" y="4764435"/>
            <a:ext cx="1022725" cy="62079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679933" y="4632463"/>
            <a:ext cx="1457558" cy="88474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293020" y="4672359"/>
            <a:ext cx="1326104" cy="8049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006335" y="4750087"/>
            <a:ext cx="1070002" cy="64949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868198" y="4805776"/>
            <a:ext cx="886509" cy="53811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67667" y="5727588"/>
            <a:ext cx="1033262" cy="62719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906253" y="5622661"/>
            <a:ext cx="1015375" cy="83704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726950" y="5762092"/>
            <a:ext cx="1026578" cy="5581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558851" y="5596647"/>
            <a:ext cx="666808" cy="88907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8030982" y="5703965"/>
            <a:ext cx="1111103" cy="67444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39315" y="3059439"/>
            <a:ext cx="1028351" cy="481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Systems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556" y="4455210"/>
            <a:ext cx="926724" cy="481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Targets</a:t>
            </a:r>
            <a:endParaRPr lang="en-US" sz="1600" b="1" dirty="0"/>
          </a:p>
        </p:txBody>
      </p:sp>
      <p:sp>
        <p:nvSpPr>
          <p:cNvPr id="41" name="Rectangle 40"/>
          <p:cNvSpPr/>
          <p:nvPr/>
        </p:nvSpPr>
        <p:spPr>
          <a:xfrm>
            <a:off x="-114627" y="5850979"/>
            <a:ext cx="1260496" cy="4817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Academia</a:t>
            </a:r>
            <a:endParaRPr lang="en-US" sz="1600" b="1" dirty="0"/>
          </a:p>
        </p:txBody>
      </p:sp>
      <p:pic>
        <p:nvPicPr>
          <p:cNvPr id="44" name="Picture 43" descr="p4_logotype_web.png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596" y="90060"/>
            <a:ext cx="696670" cy="8076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833527" y="4050333"/>
            <a:ext cx="1300406" cy="78935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408143" y="3968521"/>
            <a:ext cx="1569973" cy="95298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762274" cy="9379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Membership </a:t>
            </a:r>
            <a:r>
              <a:rPr lang="en-US" b="1" dirty="0" smtClean="0"/>
              <a:t>Growth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854" y="1543323"/>
            <a:ext cx="1308846" cy="72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9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P4 Consortium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12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Adding board members</a:t>
            </a:r>
          </a:p>
          <a:p>
            <a:pPr lvl="1"/>
            <a:r>
              <a:rPr lang="en-US" dirty="0" smtClean="0"/>
              <a:t>Currently, just Nick </a:t>
            </a:r>
            <a:r>
              <a:rPr lang="en-US" dirty="0" err="1" smtClean="0"/>
              <a:t>McKeown</a:t>
            </a:r>
            <a:r>
              <a:rPr lang="en-US" dirty="0" smtClean="0"/>
              <a:t> and me</a:t>
            </a:r>
          </a:p>
          <a:p>
            <a:pPr lvl="1"/>
            <a:r>
              <a:rPr lang="en-US" dirty="0" smtClean="0"/>
              <a:t>Want to add at least one person, maybe three</a:t>
            </a:r>
          </a:p>
          <a:p>
            <a:pPr lvl="1"/>
            <a:r>
              <a:rPr lang="en-US" dirty="0" smtClean="0"/>
              <a:t>(An odd number, more diversity, etc.)</a:t>
            </a:r>
          </a:p>
          <a:p>
            <a:r>
              <a:rPr lang="en-US" dirty="0" smtClean="0"/>
              <a:t>Building community</a:t>
            </a:r>
          </a:p>
          <a:p>
            <a:pPr lvl="1"/>
            <a:r>
              <a:rPr lang="en-US" dirty="0" smtClean="0"/>
              <a:t>P4 tutorials (e.g., SIGCOMM’15)</a:t>
            </a:r>
          </a:p>
          <a:p>
            <a:pPr lvl="1"/>
            <a:r>
              <a:rPr lang="en-US" dirty="0" smtClean="0"/>
              <a:t>P4 workshops (June’15, Nov’15, and beyond)</a:t>
            </a:r>
          </a:p>
          <a:p>
            <a:pPr lvl="1"/>
            <a:r>
              <a:rPr lang="en-US" dirty="0" smtClean="0"/>
              <a:t>P4 boot-camp (later this week)</a:t>
            </a:r>
          </a:p>
          <a:p>
            <a:r>
              <a:rPr lang="en-US" dirty="0" smtClean="0"/>
              <a:t>Enabling bigger long-term impact</a:t>
            </a:r>
          </a:p>
          <a:p>
            <a:pPr lvl="1"/>
            <a:r>
              <a:rPr lang="en-US" dirty="0" smtClean="0"/>
              <a:t>Become part of a larger open-source effort?</a:t>
            </a:r>
          </a:p>
          <a:p>
            <a:pPr lvl="1"/>
            <a:r>
              <a:rPr lang="en-US" dirty="0" smtClean="0"/>
              <a:t>&lt;Insert your ideas here!&gt;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77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31687</TotalTime>
  <Words>605</Words>
  <Application>Microsoft Macintosh PowerPoint</Application>
  <PresentationFormat>On-screen Show (4:3)</PresentationFormat>
  <Paragraphs>115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P4 Amore! (Or, How I Learned to Stop Worrying and Love P4)</vt:lpstr>
      <vt:lpstr>My Personal Path to P4</vt:lpstr>
      <vt:lpstr>My Personal Path to P4</vt:lpstr>
      <vt:lpstr>My Personal Path to P4</vt:lpstr>
      <vt:lpstr>My Personal Path to P4</vt:lpstr>
      <vt:lpstr>Excited About P4</vt:lpstr>
      <vt:lpstr>P4 Language Consortium</vt:lpstr>
      <vt:lpstr>Membership Growth</vt:lpstr>
      <vt:lpstr>P4 Consortium Going Forward</vt:lpstr>
      <vt:lpstr>So, Welcome!</vt:lpstr>
      <vt:lpstr>Thanks to Our Sponsors!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1343</cp:revision>
  <cp:lastPrinted>2012-10-23T16:46:37Z</cp:lastPrinted>
  <dcterms:created xsi:type="dcterms:W3CDTF">2011-07-06T20:32:25Z</dcterms:created>
  <dcterms:modified xsi:type="dcterms:W3CDTF">2015-11-18T07:06:54Z</dcterms:modified>
</cp:coreProperties>
</file>