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22" r:id="rId2"/>
    <p:sldId id="1327" r:id="rId3"/>
    <p:sldId id="1328" r:id="rId4"/>
    <p:sldId id="1329" r:id="rId5"/>
    <p:sldId id="1351" r:id="rId6"/>
    <p:sldId id="1314" r:id="rId7"/>
    <p:sldId id="1315" r:id="rId8"/>
    <p:sldId id="1316" r:id="rId9"/>
    <p:sldId id="1324" r:id="rId10"/>
    <p:sldId id="1318" r:id="rId11"/>
    <p:sldId id="1319" r:id="rId12"/>
    <p:sldId id="1320" r:id="rId13"/>
    <p:sldId id="1321" r:id="rId14"/>
    <p:sldId id="1322" r:id="rId15"/>
    <p:sldId id="1323" r:id="rId16"/>
    <p:sldId id="1347" r:id="rId17"/>
    <p:sldId id="1349" r:id="rId18"/>
    <p:sldId id="1337" r:id="rId19"/>
    <p:sldId id="1338" r:id="rId20"/>
    <p:sldId id="1339" r:id="rId21"/>
    <p:sldId id="1350" r:id="rId22"/>
    <p:sldId id="1340" r:id="rId23"/>
    <p:sldId id="1341" r:id="rId24"/>
    <p:sldId id="1342" r:id="rId25"/>
    <p:sldId id="1343" r:id="rId26"/>
    <p:sldId id="1344" r:id="rId27"/>
    <p:sldId id="1345" r:id="rId28"/>
    <p:sldId id="1346" r:id="rId29"/>
    <p:sldId id="1352" r:id="rId30"/>
    <p:sldId id="1353" r:id="rId31"/>
    <p:sldId id="1354" r:id="rId32"/>
    <p:sldId id="1326" r:id="rId33"/>
    <p:sldId id="135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90" autoAdjust="0"/>
    <p:restoredTop sz="82468" autoAdjust="0"/>
  </p:normalViewPr>
  <p:slideViewPr>
    <p:cSldViewPr snapToGrid="0" snapToObjects="1">
      <p:cViewPr>
        <p:scale>
          <a:sx n="90" d="100"/>
          <a:sy n="90" d="100"/>
        </p:scale>
        <p:origin x="-35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6/1/14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6/1/14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Enterprise network.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77FB4B-6345-EC42-AEC1-9D630878FE81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now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Merchant silicon chipset vendors enabling new entrants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Cloud</a:t>
            </a:r>
            <a:r>
              <a:rPr lang="en-US" baseline="0" dirty="0" smtClean="0"/>
              <a:t> computing driving big spend and willingness to program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Research community hungry for a way to do big work with real impact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And, a more healthy SDN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3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6/1/14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6/1/14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6/1/14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6/1/14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6/1/14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6/1/14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6/1/14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6/1/14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6/1/14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6/1/14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6/1/14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6/1/14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hyperlink" Target="http://frenetic-lang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Enabling Innovation </a:t>
            </a:r>
            <a:br>
              <a:rPr lang="en-US" sz="4800" dirty="0" smtClean="0"/>
            </a:br>
            <a:r>
              <a:rPr lang="en-US" sz="4800" dirty="0" smtClean="0"/>
              <a:t>Inside the Network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University</a:t>
            </a:r>
          </a:p>
          <a:p>
            <a:r>
              <a:rPr lang="en-US" sz="2400" dirty="0"/>
              <a:t>http:/</a:t>
            </a:r>
            <a:r>
              <a:rPr lang="en-US" sz="2400" dirty="0" smtClean="0"/>
              <a:t>/</a:t>
            </a:r>
            <a:r>
              <a:rPr lang="en-US" sz="2400" dirty="0" err="1" smtClean="0"/>
              <a:t>www.cs.princeton.edu</a:t>
            </a:r>
            <a:r>
              <a:rPr lang="en-US" sz="2400" dirty="0" smtClean="0"/>
              <a:t>/~</a:t>
            </a:r>
            <a:r>
              <a:rPr lang="en-US" sz="2400" dirty="0" err="1" smtClean="0"/>
              <a:t>jrex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4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Seamless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Mobility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12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3295 w 2460447"/>
              <a:gd name="T1" fmla="*/ 612733 h 1217142"/>
              <a:gd name="T2" fmla="*/ 1854093 w 2460447"/>
              <a:gd name="T3" fmla="*/ 1199390 h 1217142"/>
              <a:gd name="T4" fmla="*/ 1854093 w 2460447"/>
              <a:gd name="T5" fmla="*/ 1199390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6758 w 3408470"/>
              <a:gd name="T1" fmla="*/ 2449383 h 2434284"/>
              <a:gd name="T2" fmla="*/ 2653134 w 3408470"/>
              <a:gd name="T3" fmla="*/ 1025014 h 2434284"/>
              <a:gd name="T4" fmla="*/ 2653134 w 3408470"/>
              <a:gd name="T5" fmla="*/ 1025014 h 2434284"/>
              <a:gd name="T6" fmla="*/ 365805 w 3408470"/>
              <a:gd name="T7" fmla="*/ 599032 h 2434284"/>
              <a:gd name="T8" fmla="*/ 458355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8600" y="1298222"/>
            <a:ext cx="6705600" cy="13828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0068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28956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1529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29337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660901" y="3406914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=0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1999660" y="5291277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=1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3120" y="2718975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27277" y="4749379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18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5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Seamless mobility and migration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Server load </a:t>
            </a:r>
            <a:r>
              <a:rPr lang="en-US" dirty="0" smtClean="0">
                <a:latin typeface="Arial" charset="0"/>
                <a:cs typeface="Arial" charset="0"/>
              </a:rPr>
              <a:t>balancing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Wide-area traffic engineering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 </a:t>
            </a:r>
            <a:r>
              <a:rPr lang="en-US" dirty="0" smtClean="0">
                <a:latin typeface="Arial" charset="0"/>
                <a:cs typeface="Arial" charset="0"/>
              </a:rPr>
              <a:t>virtualization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Dynamic access </a:t>
            </a:r>
            <a:r>
              <a:rPr lang="en-US" dirty="0" smtClean="0">
                <a:latin typeface="Arial" charset="0"/>
                <a:cs typeface="Arial" charset="0"/>
              </a:rPr>
              <a:t>control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dirty="0">
                <a:latin typeface="Arial" charset="0"/>
                <a:cs typeface="Arial" charset="0"/>
              </a:rPr>
              <a:t>Energy-efficient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dirty="0">
                <a:latin typeface="Arial" charset="0"/>
                <a:cs typeface="Arial" charset="0"/>
              </a:rPr>
              <a:t>Denial-of-Service attack detection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6305550"/>
            <a:ext cx="466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See http://</a:t>
            </a:r>
            <a:r>
              <a:rPr lang="en-US" dirty="0" err="1"/>
              <a:t>www.openflow.org</a:t>
            </a:r>
            <a:r>
              <a:rPr lang="en-US" dirty="0"/>
              <a:t>/videos/</a:t>
            </a:r>
          </a:p>
        </p:txBody>
      </p:sp>
    </p:spTree>
    <p:extLst>
      <p:ext uri="{BB962C8B-B14F-4D97-AF65-F5344CB8AC3E}">
        <p14:creationId xmlns:p14="http://schemas.microsoft.com/office/powerpoint/2010/main" val="103018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on SDN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45" y="2993761"/>
            <a:ext cx="4889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/>
          </p:cNvSpPr>
          <p:nvPr/>
        </p:nvSpPr>
        <p:spPr bwMode="auto">
          <a:xfrm>
            <a:off x="2208431" y="3752452"/>
            <a:ext cx="44908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  <a:sym typeface="Myriad Pro Semibold" charset="0"/>
                <a:hlinkClick r:id="rId3"/>
              </a:rPr>
              <a:t>http://frenetic-lang.org</a:t>
            </a:r>
            <a:endParaRPr lang="en-US" sz="3600" dirty="0">
              <a:solidFill>
                <a:schemeClr val="tx1"/>
              </a:solidFill>
              <a:latin typeface="Myriad Pro Semibold" charset="0"/>
              <a:ea typeface="Myriad Pro Semibold" charset="0"/>
              <a:cs typeface="Myriad Pro Semibold" charset="0"/>
              <a:sym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7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Programming is Hard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69" y="1433460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27968" y="131651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sz="1800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sz="1800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sz="1800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sz="1800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sz="1800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sz="1800" b="0" dirty="0"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94" y="3147959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69" y="4800547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9"/>
          <p:cNvSpPr txBox="1">
            <a:spLocks/>
          </p:cNvSpPr>
          <p:nvPr/>
        </p:nvSpPr>
        <p:spPr>
          <a:xfrm>
            <a:off x="4360119" y="3032422"/>
            <a:ext cx="4800600" cy="1600200"/>
          </a:xfrm>
          <a:prstGeom prst="rect">
            <a:avLst/>
          </a:prstGeom>
        </p:spPr>
        <p:txBody>
          <a:bodyPr/>
          <a:lstStyle>
            <a:lvl1pPr marL="210741" indent="-210741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  <a:lvl2pPr marL="568325" indent="-225425" algn="l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9" name="Content Placeholder 26"/>
          <p:cNvSpPr txBox="1">
            <a:spLocks/>
          </p:cNvSpPr>
          <p:nvPr/>
        </p:nvSpPr>
        <p:spPr bwMode="auto">
          <a:xfrm>
            <a:off x="4360119" y="4864043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sz="1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Cannot easily combine multiple apps</a:t>
            </a:r>
            <a:endParaRPr lang="en-US" sz="1800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3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Control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ounded Rectangle 23"/>
          <p:cNvSpPr>
            <a:spLocks noChangeArrowheads="1"/>
          </p:cNvSpPr>
          <p:nvPr/>
        </p:nvSpPr>
        <p:spPr bwMode="auto">
          <a:xfrm>
            <a:off x="3637920" y="1500963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732920" y="4320363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007560" y="2162951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6243008" y="2124853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13606" y="3026796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214185" y="4777565"/>
            <a:ext cx="16722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38607" y="3026727"/>
            <a:ext cx="9990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60877" y="1924825"/>
            <a:ext cx="2167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5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Language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ounded Rectangle 23"/>
          <p:cNvSpPr>
            <a:spLocks noChangeArrowheads="1"/>
          </p:cNvSpPr>
          <p:nvPr/>
        </p:nvSpPr>
        <p:spPr bwMode="auto">
          <a:xfrm>
            <a:off x="3582343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677343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951983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6187431" y="2147890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5924" y="2971801"/>
            <a:ext cx="1292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Query</a:t>
            </a:r>
          </a:p>
          <a:p>
            <a:pPr eaLnBrk="1" hangingPunct="1"/>
            <a:r>
              <a:rPr lang="en-US" i="1" dirty="0" smtClean="0"/>
              <a:t>language</a:t>
            </a:r>
            <a:endParaRPr lang="en-US" dirty="0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158608" y="4800602"/>
            <a:ext cx="16722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86091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039543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106343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25092" y="2251737"/>
            <a:ext cx="1919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 smtClean="0"/>
              <a:t>Composition </a:t>
            </a:r>
          </a:p>
          <a:p>
            <a:pPr algn="ctr" eaLnBrk="1" hangingPunct="1"/>
            <a:r>
              <a:rPr lang="en-US" i="1" dirty="0"/>
              <a:t>o</a:t>
            </a:r>
            <a:r>
              <a:rPr lang="en-US" i="1" dirty="0" smtClean="0"/>
              <a:t>perators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03230" y="6352143"/>
            <a:ext cx="4006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www.frenetic-lang.org</a:t>
            </a:r>
            <a:r>
              <a:rPr lang="en-US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5163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Internet: A Remarkable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273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Tremendous success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research experiment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to global infrastructure</a:t>
            </a:r>
          </a:p>
          <a:p>
            <a:r>
              <a:rPr lang="en-US" dirty="0">
                <a:latin typeface="Arial" charset="0"/>
                <a:cs typeface="Arial" charset="0"/>
              </a:rPr>
              <a:t>Brilliance of under-specifying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Network: best-effort packet delivery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Hosts: arbitrary applications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Enables innovation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Apps: Web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P2P, VoIP, social networks,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Links: Ethernet, fiber optics,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cellular, 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0536" y="16002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90942" y="345224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4" y="2727749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8334" y="4904796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15002" y="4904796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558142" y="4904796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271434" y="4154309"/>
            <a:ext cx="211667" cy="524935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4873976" y="4154309"/>
            <a:ext cx="211667" cy="524935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57265" y="4904796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53134" y="4904796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96274" y="4904796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781775" y="27277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76231" y="2727749"/>
            <a:ext cx="137502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59074" y="2727749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0955" y="6007683"/>
            <a:ext cx="5713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debug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465387" y="2684365"/>
            <a:ext cx="683845" cy="4168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72310" y="1503684"/>
            <a:ext cx="201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60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Functions Virtualization (NFV)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8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" y="274638"/>
            <a:ext cx="8461022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Switches are Not Enough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85244"/>
          </a:xfrm>
        </p:spPr>
        <p:txBody>
          <a:bodyPr/>
          <a:lstStyle/>
          <a:p>
            <a:r>
              <a:rPr lang="en-US" dirty="0" smtClean="0"/>
              <a:t>Only simple packet processing</a:t>
            </a:r>
          </a:p>
          <a:p>
            <a:pPr lvl="1"/>
            <a:r>
              <a:rPr lang="en-US" dirty="0" smtClean="0"/>
              <a:t>Reading and writing packet headers</a:t>
            </a:r>
          </a:p>
          <a:p>
            <a:pPr lvl="1"/>
            <a:r>
              <a:rPr lang="en-US" dirty="0" smtClean="0"/>
              <a:t>Multiple stages of match-actions tables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72908"/>
              </p:ext>
            </p:extLst>
          </p:nvPr>
        </p:nvGraphicFramePr>
        <p:xfrm>
          <a:off x="1467556" y="3570109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</a:t>
                      </a:r>
                      <a:r>
                        <a:rPr lang="en-US" sz="2400" baseline="0" dirty="0" smtClean="0"/>
                        <a:t> Headers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 1.0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 2009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 1.1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Feb 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 1.2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 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 1.3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Jun</a:t>
                      </a:r>
                      <a:r>
                        <a:rPr lang="en-US" sz="2400" baseline="0" dirty="0" smtClean="0"/>
                        <a:t> 2012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</a:t>
                      </a:r>
                      <a:r>
                        <a:rPr lang="en-US" sz="2400" baseline="0" dirty="0" smtClean="0"/>
                        <a:t> 1.4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 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28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General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Video transcoding</a:t>
            </a:r>
          </a:p>
          <a:p>
            <a:r>
              <a:rPr lang="en-US" dirty="0" smtClean="0"/>
              <a:t>Parental controls</a:t>
            </a:r>
          </a:p>
          <a:p>
            <a:r>
              <a:rPr lang="en-US" dirty="0" smtClean="0"/>
              <a:t>Intrusion detection systems</a:t>
            </a:r>
          </a:p>
          <a:p>
            <a:r>
              <a:rPr lang="en-US" dirty="0" smtClean="0"/>
              <a:t>Firewalls that inspect content</a:t>
            </a:r>
          </a:p>
          <a:p>
            <a:r>
              <a:rPr lang="en-US" dirty="0" smtClean="0"/>
              <a:t>Load balancers that act on URLs</a:t>
            </a:r>
          </a:p>
          <a:p>
            <a:r>
              <a:rPr lang="en-US" dirty="0" smtClean="0"/>
              <a:t>Web proxy caches</a:t>
            </a:r>
          </a:p>
          <a:p>
            <a:r>
              <a:rPr lang="en-US" dirty="0" smtClean="0"/>
              <a:t>Compression/decompression</a:t>
            </a:r>
          </a:p>
          <a:p>
            <a:r>
              <a:rPr lang="en-US" dirty="0" smtClean="0"/>
              <a:t>Encryption/decryption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“</a:t>
            </a:r>
            <a:r>
              <a:rPr lang="en-US" dirty="0" err="1" smtClean="0"/>
              <a:t>Middleboxes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appliances</a:t>
            </a:r>
          </a:p>
          <a:p>
            <a:pPr lvl="1"/>
            <a:r>
              <a:rPr lang="en-US" dirty="0" smtClean="0"/>
              <a:t>Hardware and software bundled together</a:t>
            </a:r>
          </a:p>
          <a:p>
            <a:pPr lvl="1"/>
            <a:r>
              <a:rPr lang="en-US" dirty="0" smtClean="0"/>
              <a:t>Placed at critical junctures (e.g., gateway)</a:t>
            </a:r>
          </a:p>
          <a:p>
            <a:r>
              <a:rPr lang="en-US" dirty="0" smtClean="0"/>
              <a:t>Inefficient solution</a:t>
            </a:r>
          </a:p>
          <a:p>
            <a:pPr lvl="1"/>
            <a:r>
              <a:rPr lang="en-US" dirty="0" smtClean="0"/>
              <a:t>Expensive equipment</a:t>
            </a:r>
          </a:p>
          <a:p>
            <a:pPr lvl="1"/>
            <a:r>
              <a:rPr lang="en-US" dirty="0" smtClean="0"/>
              <a:t>Vendor lock-in</a:t>
            </a:r>
          </a:p>
          <a:p>
            <a:pPr lvl="1"/>
            <a:r>
              <a:rPr lang="en-US" dirty="0" smtClean="0"/>
              <a:t>Single point of failure</a:t>
            </a:r>
          </a:p>
          <a:p>
            <a:pPr lvl="1"/>
            <a:r>
              <a:rPr lang="en-US" dirty="0" smtClean="0"/>
              <a:t>Must process all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7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Functions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6356" cy="25625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Virtualized network functions (VNFs)</a:t>
            </a:r>
          </a:p>
          <a:p>
            <a:pPr lvl="1"/>
            <a:r>
              <a:rPr lang="en-US" dirty="0" smtClean="0"/>
              <a:t>Separate the software from the hardware</a:t>
            </a:r>
          </a:p>
          <a:p>
            <a:pPr lvl="1"/>
            <a:r>
              <a:rPr lang="en-US" dirty="0" smtClean="0"/>
              <a:t>E.g., run each VNF in a virtual machine (VM)</a:t>
            </a:r>
          </a:p>
          <a:p>
            <a:pPr lvl="1"/>
            <a:r>
              <a:rPr lang="en-US" dirty="0" smtClean="0"/>
              <a:t>Leverage commodity server platforms</a:t>
            </a:r>
          </a:p>
          <a:p>
            <a:pPr lvl="1"/>
            <a:r>
              <a:rPr lang="en-US" dirty="0" smtClean="0"/>
              <a:t>Mix and match VNFs from different vendors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 descr="1194983908254897104switch_hp_nicolas_c_.svg.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3631" y="5173573"/>
            <a:ext cx="1906337" cy="11140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3631" y="4387172"/>
            <a:ext cx="953169" cy="6553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FW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0010" y="4387171"/>
            <a:ext cx="811316" cy="6553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DPI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3631" y="5108039"/>
            <a:ext cx="1767694" cy="5376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Hypervisor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Functions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15911"/>
          </a:xfrm>
        </p:spPr>
        <p:txBody>
          <a:bodyPr>
            <a:normAutofit/>
          </a:bodyPr>
          <a:lstStyle/>
          <a:p>
            <a:r>
              <a:rPr lang="en-US" dirty="0" smtClean="0"/>
              <a:t>Service placement</a:t>
            </a:r>
          </a:p>
          <a:p>
            <a:pPr lvl="1"/>
            <a:r>
              <a:rPr lang="en-US" dirty="0" smtClean="0"/>
              <a:t>Decide how many VMs to run</a:t>
            </a:r>
          </a:p>
          <a:p>
            <a:pPr lvl="1"/>
            <a:r>
              <a:rPr lang="en-US" dirty="0" smtClean="0"/>
              <a:t>… and where to place them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-98778" y="3477803"/>
            <a:ext cx="9369777" cy="3478112"/>
            <a:chOff x="-98778" y="1558015"/>
            <a:chExt cx="9369777" cy="5242680"/>
          </a:xfrm>
        </p:grpSpPr>
        <p:pic>
          <p:nvPicPr>
            <p:cNvPr id="6" name="Picture 5" descr="cisco_ro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5483" y="3921786"/>
              <a:ext cx="1137384" cy="1240572"/>
            </a:xfrm>
            <a:prstGeom prst="rect">
              <a:avLst/>
            </a:prstGeom>
          </p:spPr>
        </p:pic>
        <p:pic>
          <p:nvPicPr>
            <p:cNvPr id="7" name="Picture 6" descr="cisco_ro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4975" y="5490025"/>
              <a:ext cx="1137384" cy="1240572"/>
            </a:xfrm>
            <a:prstGeom prst="rect">
              <a:avLst/>
            </a:prstGeom>
          </p:spPr>
        </p:pic>
        <p:pic>
          <p:nvPicPr>
            <p:cNvPr id="8" name="Picture 7" descr="cisco_ro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674" y="3982754"/>
              <a:ext cx="1137384" cy="1240572"/>
            </a:xfrm>
            <a:prstGeom prst="rect">
              <a:avLst/>
            </a:prstGeom>
          </p:spPr>
        </p:pic>
        <p:pic>
          <p:nvPicPr>
            <p:cNvPr id="9" name="Picture 8" descr="cisco_ro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618" y="2147816"/>
              <a:ext cx="1137384" cy="1240572"/>
            </a:xfrm>
            <a:prstGeom prst="rect">
              <a:avLst/>
            </a:prstGeom>
          </p:spPr>
        </p:pic>
        <p:pic>
          <p:nvPicPr>
            <p:cNvPr id="10" name="Picture 9" descr="1194983908254897104switch_hp_nicolas_c_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2988" y="2344417"/>
              <a:ext cx="1906337" cy="111407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252988" y="1558016"/>
              <a:ext cx="953169" cy="6553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FW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367" y="1558015"/>
              <a:ext cx="811316" cy="6553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DPI</a:t>
              </a:r>
            </a:p>
          </p:txBody>
        </p:sp>
        <p:pic>
          <p:nvPicPr>
            <p:cNvPr id="13" name="Picture 12" descr="1194983908254897104switch_hp_nicolas_c_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216" y="2475484"/>
              <a:ext cx="1906337" cy="111407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758877" y="2409950"/>
              <a:ext cx="1767694" cy="537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Hypervisor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>
              <a:stCxn id="8" idx="0"/>
              <a:endCxn id="10" idx="2"/>
            </p:cNvCxnSpPr>
            <p:nvPr/>
          </p:nvCxnSpPr>
          <p:spPr bwMode="auto">
            <a:xfrm flipH="1" flipV="1">
              <a:off x="2206157" y="3458486"/>
              <a:ext cx="3209" cy="52426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>
              <a:stCxn id="6" idx="0"/>
              <a:endCxn id="13" idx="2"/>
            </p:cNvCxnSpPr>
            <p:nvPr/>
          </p:nvCxnSpPr>
          <p:spPr bwMode="auto">
            <a:xfrm flipV="1">
              <a:off x="6674175" y="3589553"/>
              <a:ext cx="3209" cy="332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>
              <a:stCxn id="8" idx="3"/>
              <a:endCxn id="9" idx="1"/>
            </p:cNvCxnSpPr>
            <p:nvPr/>
          </p:nvCxnSpPr>
          <p:spPr bwMode="auto">
            <a:xfrm flipV="1">
              <a:off x="2778058" y="2768102"/>
              <a:ext cx="1115560" cy="183493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stCxn id="9" idx="3"/>
              <a:endCxn id="6" idx="1"/>
            </p:cNvCxnSpPr>
            <p:nvPr/>
          </p:nvCxnSpPr>
          <p:spPr bwMode="auto">
            <a:xfrm>
              <a:off x="5031002" y="2768102"/>
              <a:ext cx="1074481" cy="177396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>
              <a:stCxn id="8" idx="3"/>
              <a:endCxn id="7" idx="1"/>
            </p:cNvCxnSpPr>
            <p:nvPr/>
          </p:nvCxnSpPr>
          <p:spPr bwMode="auto">
            <a:xfrm>
              <a:off x="2778058" y="4603040"/>
              <a:ext cx="976917" cy="150727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>
              <a:stCxn id="7" idx="3"/>
              <a:endCxn id="6" idx="1"/>
            </p:cNvCxnSpPr>
            <p:nvPr/>
          </p:nvCxnSpPr>
          <p:spPr bwMode="auto">
            <a:xfrm flipV="1">
              <a:off x="4892359" y="4542072"/>
              <a:ext cx="1213124" cy="156823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21" name="Picture 20" descr="desktop-and-monitor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8607" y="4641366"/>
              <a:ext cx="1952392" cy="1897195"/>
            </a:xfrm>
            <a:prstGeom prst="rect">
              <a:avLst/>
            </a:prstGeom>
          </p:spPr>
        </p:pic>
        <p:pic>
          <p:nvPicPr>
            <p:cNvPr id="22" name="Picture 21" descr="lapto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8778" y="4903500"/>
              <a:ext cx="1739648" cy="1897195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endCxn id="8" idx="2"/>
            </p:cNvCxnSpPr>
            <p:nvPr/>
          </p:nvCxnSpPr>
          <p:spPr bwMode="auto">
            <a:xfrm flipV="1">
              <a:off x="1391631" y="5223326"/>
              <a:ext cx="817735" cy="105310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>
              <a:endCxn id="6" idx="2"/>
            </p:cNvCxnSpPr>
            <p:nvPr/>
          </p:nvCxnSpPr>
          <p:spPr bwMode="auto">
            <a:xfrm flipH="1" flipV="1">
              <a:off x="6674175" y="5162357"/>
              <a:ext cx="713753" cy="58980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" name="Rectangle 24"/>
            <p:cNvSpPr/>
            <p:nvPr/>
          </p:nvSpPr>
          <p:spPr>
            <a:xfrm>
              <a:off x="1252988" y="2278883"/>
              <a:ext cx="1767694" cy="537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Hypervisor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35610" y="1626825"/>
              <a:ext cx="883216" cy="72086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DPI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18825" y="1626825"/>
              <a:ext cx="988459" cy="72086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FW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448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Functions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86467"/>
          </a:xfrm>
        </p:spPr>
        <p:txBody>
          <a:bodyPr>
            <a:normAutofit/>
          </a:bodyPr>
          <a:lstStyle/>
          <a:p>
            <a:r>
              <a:rPr lang="en-US" dirty="0" smtClean="0"/>
              <a:t>Service chaining</a:t>
            </a:r>
          </a:p>
          <a:p>
            <a:pPr lvl="1"/>
            <a:r>
              <a:rPr lang="en-US" dirty="0" smtClean="0"/>
              <a:t>Decide which traffic goes through which VNFs</a:t>
            </a:r>
          </a:p>
          <a:p>
            <a:pPr lvl="1"/>
            <a:r>
              <a:rPr lang="en-US" dirty="0" smtClean="0"/>
              <a:t>… and configure the switches to steer traffic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98778" y="3477803"/>
            <a:ext cx="9369777" cy="3478112"/>
            <a:chOff x="-98778" y="1558015"/>
            <a:chExt cx="9369777" cy="5242680"/>
          </a:xfrm>
        </p:grpSpPr>
        <p:pic>
          <p:nvPicPr>
            <p:cNvPr id="6" name="Picture 5" descr="cisco_ro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5483" y="3921786"/>
              <a:ext cx="1137384" cy="1240572"/>
            </a:xfrm>
            <a:prstGeom prst="rect">
              <a:avLst/>
            </a:prstGeom>
          </p:spPr>
        </p:pic>
        <p:pic>
          <p:nvPicPr>
            <p:cNvPr id="7" name="Picture 6" descr="cisco_ro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4975" y="5490025"/>
              <a:ext cx="1137384" cy="1240572"/>
            </a:xfrm>
            <a:prstGeom prst="rect">
              <a:avLst/>
            </a:prstGeom>
          </p:spPr>
        </p:pic>
        <p:pic>
          <p:nvPicPr>
            <p:cNvPr id="8" name="Picture 7" descr="cisco_ro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674" y="3982754"/>
              <a:ext cx="1137384" cy="1240572"/>
            </a:xfrm>
            <a:prstGeom prst="rect">
              <a:avLst/>
            </a:prstGeom>
          </p:spPr>
        </p:pic>
        <p:pic>
          <p:nvPicPr>
            <p:cNvPr id="9" name="Picture 8" descr="cisco_ro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618" y="2147816"/>
              <a:ext cx="1137384" cy="1240572"/>
            </a:xfrm>
            <a:prstGeom prst="rect">
              <a:avLst/>
            </a:prstGeom>
          </p:spPr>
        </p:pic>
        <p:pic>
          <p:nvPicPr>
            <p:cNvPr id="10" name="Picture 9" descr="1194983908254897104switch_hp_nicolas_c_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2988" y="2344417"/>
              <a:ext cx="1906337" cy="111407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252988" y="1558016"/>
              <a:ext cx="953169" cy="6553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FW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367" y="1558015"/>
              <a:ext cx="811316" cy="6553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DPI</a:t>
              </a:r>
            </a:p>
          </p:txBody>
        </p:sp>
        <p:pic>
          <p:nvPicPr>
            <p:cNvPr id="13" name="Picture 12" descr="1194983908254897104switch_hp_nicolas_c_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216" y="2475484"/>
              <a:ext cx="1906337" cy="111407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758877" y="2409950"/>
              <a:ext cx="1767694" cy="537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Hypervisor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>
              <a:stCxn id="8" idx="0"/>
              <a:endCxn id="10" idx="2"/>
            </p:cNvCxnSpPr>
            <p:nvPr/>
          </p:nvCxnSpPr>
          <p:spPr bwMode="auto">
            <a:xfrm flipH="1" flipV="1">
              <a:off x="2206157" y="3458486"/>
              <a:ext cx="3209" cy="52426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>
              <a:stCxn id="6" idx="0"/>
              <a:endCxn id="13" idx="2"/>
            </p:cNvCxnSpPr>
            <p:nvPr/>
          </p:nvCxnSpPr>
          <p:spPr bwMode="auto">
            <a:xfrm flipV="1">
              <a:off x="6674175" y="3589553"/>
              <a:ext cx="3209" cy="332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>
              <a:stCxn id="8" idx="3"/>
              <a:endCxn id="9" idx="1"/>
            </p:cNvCxnSpPr>
            <p:nvPr/>
          </p:nvCxnSpPr>
          <p:spPr bwMode="auto">
            <a:xfrm flipV="1">
              <a:off x="2778058" y="2768102"/>
              <a:ext cx="1115560" cy="183493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stCxn id="9" idx="3"/>
              <a:endCxn id="6" idx="1"/>
            </p:cNvCxnSpPr>
            <p:nvPr/>
          </p:nvCxnSpPr>
          <p:spPr bwMode="auto">
            <a:xfrm>
              <a:off x="5031002" y="2768102"/>
              <a:ext cx="1074481" cy="177396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>
              <a:stCxn id="8" idx="3"/>
              <a:endCxn id="7" idx="1"/>
            </p:cNvCxnSpPr>
            <p:nvPr/>
          </p:nvCxnSpPr>
          <p:spPr bwMode="auto">
            <a:xfrm>
              <a:off x="2778058" y="4603040"/>
              <a:ext cx="976917" cy="150727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>
              <a:stCxn id="7" idx="3"/>
              <a:endCxn id="6" idx="1"/>
            </p:cNvCxnSpPr>
            <p:nvPr/>
          </p:nvCxnSpPr>
          <p:spPr bwMode="auto">
            <a:xfrm flipV="1">
              <a:off x="4892359" y="4542072"/>
              <a:ext cx="1213124" cy="156823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21" name="Picture 20" descr="desktop-and-monitor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8607" y="4641366"/>
              <a:ext cx="1952392" cy="1897195"/>
            </a:xfrm>
            <a:prstGeom prst="rect">
              <a:avLst/>
            </a:prstGeom>
          </p:spPr>
        </p:pic>
        <p:pic>
          <p:nvPicPr>
            <p:cNvPr id="22" name="Picture 21" descr="lapto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8778" y="4903500"/>
              <a:ext cx="1739648" cy="1897195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endCxn id="8" idx="2"/>
            </p:cNvCxnSpPr>
            <p:nvPr/>
          </p:nvCxnSpPr>
          <p:spPr bwMode="auto">
            <a:xfrm flipV="1">
              <a:off x="1391631" y="5223326"/>
              <a:ext cx="817735" cy="105310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>
              <a:endCxn id="6" idx="2"/>
            </p:cNvCxnSpPr>
            <p:nvPr/>
          </p:nvCxnSpPr>
          <p:spPr bwMode="auto">
            <a:xfrm flipH="1" flipV="1">
              <a:off x="6674175" y="5162357"/>
              <a:ext cx="713753" cy="58980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" name="Rectangle 24"/>
            <p:cNvSpPr/>
            <p:nvPr/>
          </p:nvSpPr>
          <p:spPr>
            <a:xfrm>
              <a:off x="1252988" y="2278883"/>
              <a:ext cx="1767694" cy="537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Hypervisor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35610" y="1626825"/>
              <a:ext cx="883216" cy="72086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DPI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18825" y="1626825"/>
              <a:ext cx="988459" cy="72086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FW</a:t>
              </a:r>
            </a:p>
          </p:txBody>
        </p:sp>
      </p:grpSp>
      <p:sp>
        <p:nvSpPr>
          <p:cNvPr id="28" name="Freeform 27"/>
          <p:cNvSpPr/>
          <p:nvPr/>
        </p:nvSpPr>
        <p:spPr>
          <a:xfrm>
            <a:off x="1658817" y="3999520"/>
            <a:ext cx="5822994" cy="2326770"/>
          </a:xfrm>
          <a:custGeom>
            <a:avLst/>
            <a:gdLst>
              <a:gd name="connsiteX0" fmla="*/ 0 w 12082094"/>
              <a:gd name="connsiteY0" fmla="*/ 4976848 h 4976848"/>
              <a:gd name="connsiteX1" fmla="*/ 617835 w 12082094"/>
              <a:gd name="connsiteY1" fmla="*/ 3500955 h 4976848"/>
              <a:gd name="connsiteX2" fmla="*/ 617835 w 12082094"/>
              <a:gd name="connsiteY2" fmla="*/ 2162354 h 4976848"/>
              <a:gd name="connsiteX3" fmla="*/ 583510 w 12082094"/>
              <a:gd name="connsiteY3" fmla="*/ 720785 h 4976848"/>
              <a:gd name="connsiteX4" fmla="*/ 1990800 w 12082094"/>
              <a:gd name="connsiteY4" fmla="*/ 686462 h 4976848"/>
              <a:gd name="connsiteX5" fmla="*/ 2025124 w 12082094"/>
              <a:gd name="connsiteY5" fmla="*/ 0 h 4976848"/>
              <a:gd name="connsiteX6" fmla="*/ 1956476 w 12082094"/>
              <a:gd name="connsiteY6" fmla="*/ 686462 h 4976848"/>
              <a:gd name="connsiteX7" fmla="*/ 652159 w 12082094"/>
              <a:gd name="connsiteY7" fmla="*/ 686462 h 4976848"/>
              <a:gd name="connsiteX8" fmla="*/ 617835 w 12082094"/>
              <a:gd name="connsiteY8" fmla="*/ 2128031 h 4976848"/>
              <a:gd name="connsiteX9" fmla="*/ 1681883 w 12082094"/>
              <a:gd name="connsiteY9" fmla="*/ 2368293 h 4976848"/>
              <a:gd name="connsiteX10" fmla="*/ 4359165 w 12082094"/>
              <a:gd name="connsiteY10" fmla="*/ 686462 h 4976848"/>
              <a:gd name="connsiteX11" fmla="*/ 6761854 w 12082094"/>
              <a:gd name="connsiteY11" fmla="*/ 686462 h 4976848"/>
              <a:gd name="connsiteX12" fmla="*/ 9301839 w 12082094"/>
              <a:gd name="connsiteY12" fmla="*/ 2436939 h 4976848"/>
              <a:gd name="connsiteX13" fmla="*/ 10434535 w 12082094"/>
              <a:gd name="connsiteY13" fmla="*/ 2093708 h 4976848"/>
              <a:gd name="connsiteX14" fmla="*/ 10400211 w 12082094"/>
              <a:gd name="connsiteY14" fmla="*/ 720785 h 4976848"/>
              <a:gd name="connsiteX15" fmla="*/ 11841825 w 12082094"/>
              <a:gd name="connsiteY15" fmla="*/ 652138 h 4976848"/>
              <a:gd name="connsiteX16" fmla="*/ 11807501 w 12082094"/>
              <a:gd name="connsiteY16" fmla="*/ 34323 h 4976848"/>
              <a:gd name="connsiteX17" fmla="*/ 11807501 w 12082094"/>
              <a:gd name="connsiteY17" fmla="*/ 652138 h 4976848"/>
              <a:gd name="connsiteX18" fmla="*/ 10468860 w 12082094"/>
              <a:gd name="connsiteY18" fmla="*/ 686462 h 4976848"/>
              <a:gd name="connsiteX19" fmla="*/ 10468860 w 12082094"/>
              <a:gd name="connsiteY19" fmla="*/ 2093708 h 4976848"/>
              <a:gd name="connsiteX20" fmla="*/ 10468860 w 12082094"/>
              <a:gd name="connsiteY20" fmla="*/ 3397986 h 4976848"/>
              <a:gd name="connsiteX21" fmla="*/ 12082094 w 12082094"/>
              <a:gd name="connsiteY21" fmla="*/ 4805232 h 497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82094" h="4976848">
                <a:moveTo>
                  <a:pt x="0" y="4976848"/>
                </a:moveTo>
                <a:lnTo>
                  <a:pt x="617835" y="3500955"/>
                </a:lnTo>
                <a:lnTo>
                  <a:pt x="617835" y="2162354"/>
                </a:lnTo>
                <a:lnTo>
                  <a:pt x="583510" y="720785"/>
                </a:lnTo>
                <a:lnTo>
                  <a:pt x="1990800" y="686462"/>
                </a:lnTo>
                <a:lnTo>
                  <a:pt x="2025124" y="0"/>
                </a:lnTo>
                <a:lnTo>
                  <a:pt x="1956476" y="686462"/>
                </a:lnTo>
                <a:lnTo>
                  <a:pt x="652159" y="686462"/>
                </a:lnTo>
                <a:lnTo>
                  <a:pt x="617835" y="2128031"/>
                </a:lnTo>
                <a:lnTo>
                  <a:pt x="1681883" y="2368293"/>
                </a:lnTo>
                <a:lnTo>
                  <a:pt x="4359165" y="686462"/>
                </a:lnTo>
                <a:lnTo>
                  <a:pt x="6761854" y="686462"/>
                </a:lnTo>
                <a:lnTo>
                  <a:pt x="9301839" y="2436939"/>
                </a:lnTo>
                <a:lnTo>
                  <a:pt x="10434535" y="2093708"/>
                </a:lnTo>
                <a:lnTo>
                  <a:pt x="10400211" y="720785"/>
                </a:lnTo>
                <a:lnTo>
                  <a:pt x="11841825" y="652138"/>
                </a:lnTo>
                <a:lnTo>
                  <a:pt x="11807501" y="34323"/>
                </a:lnTo>
                <a:lnTo>
                  <a:pt x="11807501" y="652138"/>
                </a:lnTo>
                <a:lnTo>
                  <a:pt x="10468860" y="686462"/>
                </a:lnTo>
                <a:lnTo>
                  <a:pt x="10468860" y="2093708"/>
                </a:lnTo>
                <a:lnTo>
                  <a:pt x="10468860" y="3397986"/>
                </a:lnTo>
                <a:lnTo>
                  <a:pt x="12082094" y="4805232"/>
                </a:lnTo>
              </a:path>
            </a:pathLst>
          </a:custGeom>
          <a:ln w="127000" cmpd="sng">
            <a:headEnd type="none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2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548991" y="2889000"/>
            <a:ext cx="2397453" cy="10629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Controller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48991" y="1931114"/>
            <a:ext cx="239745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App</a:t>
            </a:r>
            <a:endParaRPr lang="en-US" sz="36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84666" y="1593600"/>
            <a:ext cx="6464325" cy="2482022"/>
            <a:chOff x="685800" y="9677400"/>
            <a:chExt cx="6033370" cy="2590800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685800" y="9677400"/>
              <a:ext cx="5181600" cy="2590800"/>
            </a:xfrm>
            <a:prstGeom prst="roundRect">
              <a:avLst/>
            </a:prstGeom>
            <a:noFill/>
            <a:ln w="412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3200" dirty="0" smtClean="0">
                  <a:solidFill>
                    <a:srgbClr val="000000"/>
                  </a:solidFill>
                  <a:cs typeface="Arial Unicode MS" charset="0"/>
                </a:rPr>
                <a:t>for each flow to port 80:</a:t>
              </a:r>
              <a:br>
                <a:rPr lang="en-US" sz="3200" dirty="0" smtClean="0">
                  <a:solidFill>
                    <a:srgbClr val="000000"/>
                  </a:solidFill>
                  <a:cs typeface="Arial Unicode MS" charset="0"/>
                </a:rPr>
              </a:br>
              <a:r>
                <a:rPr lang="en-US" sz="3200" dirty="0" smtClean="0">
                  <a:solidFill>
                    <a:srgbClr val="000000"/>
                  </a:solidFill>
                  <a:cs typeface="Arial Unicode MS" charset="0"/>
                </a:rPr>
                <a:t>    apply</a:t>
              </a:r>
              <a:br>
                <a:rPr lang="en-US" sz="3200" dirty="0" smtClean="0">
                  <a:solidFill>
                    <a:srgbClr val="000000"/>
                  </a:solidFill>
                  <a:cs typeface="Arial Unicode MS" charset="0"/>
                </a:rPr>
              </a:br>
              <a:r>
                <a:rPr lang="en-US" sz="3200" dirty="0" smtClean="0">
                  <a:solidFill>
                    <a:srgbClr val="000000"/>
                  </a:solidFill>
                  <a:cs typeface="Arial Unicode MS" charset="0"/>
                </a:rPr>
                <a:t>    if DPI triggers an alert:</a:t>
              </a:r>
            </a:p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 Unicode MS" charset="0"/>
                </a:rPr>
                <a:t> 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 Unicode MS" charset="0"/>
                </a:rPr>
                <a:t>       apply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 Unicode M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90704" y="10363200"/>
              <a:ext cx="989659" cy="48674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DPI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18742" y="11341459"/>
              <a:ext cx="2057400" cy="451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Firewall</a:t>
              </a:r>
            </a:p>
          </p:txBody>
        </p:sp>
        <p:cxnSp>
          <p:nvCxnSpPr>
            <p:cNvPr id="46" name="Straight Connector 45"/>
            <p:cNvCxnSpPr>
              <a:endCxn id="41" idx="1"/>
            </p:cNvCxnSpPr>
            <p:nvPr/>
          </p:nvCxnSpPr>
          <p:spPr bwMode="auto">
            <a:xfrm>
              <a:off x="5715000" y="9753600"/>
              <a:ext cx="1004170" cy="753343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5741867" y="11460673"/>
              <a:ext cx="977303" cy="69875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0" name="Content Placeholder 4"/>
          <p:cNvSpPr txBox="1">
            <a:spLocks/>
          </p:cNvSpPr>
          <p:nvPr/>
        </p:nvSpPr>
        <p:spPr>
          <a:xfrm>
            <a:off x="443089" y="4485215"/>
            <a:ext cx="8432800" cy="21046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/>
                </a:solidFill>
              </a:rPr>
              <a:t>Application</a:t>
            </a:r>
            <a:r>
              <a:rPr lang="en-US" dirty="0" smtClean="0"/>
              <a:t>: Map group of </a:t>
            </a:r>
            <a:br>
              <a:rPr lang="en-US" dirty="0" smtClean="0"/>
            </a:br>
            <a:r>
              <a:rPr lang="en-US" dirty="0" smtClean="0"/>
              <a:t>packets to sequence of elements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Element</a:t>
            </a:r>
            <a:r>
              <a:rPr lang="en-US" dirty="0" smtClean="0"/>
              <a:t>: </a:t>
            </a:r>
            <a:r>
              <a:rPr lang="en-US" dirty="0" smtClean="0"/>
              <a:t>Perform </a:t>
            </a:r>
            <a:r>
              <a:rPr lang="en-US" dirty="0" smtClean="0"/>
              <a:t>a </a:t>
            </a:r>
            <a:r>
              <a:rPr lang="en-US" dirty="0" smtClean="0"/>
              <a:t>virtual network function</a:t>
            </a:r>
            <a:endParaRPr lang="en-US" dirty="0" smtClean="0"/>
          </a:p>
          <a:p>
            <a:r>
              <a:rPr lang="en-US" dirty="0" smtClean="0"/>
              <a:t>Optimize placement, chaining, and routing</a:t>
            </a:r>
            <a:endParaRPr lang="en-US" dirty="0" smtClean="0"/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7795327" y="3951990"/>
            <a:ext cx="0" cy="930454"/>
          </a:xfrm>
          <a:prstGeom prst="straightConnector1">
            <a:avLst/>
          </a:prstGeom>
          <a:solidFill>
            <a:srgbClr val="00B8FF"/>
          </a:solidFill>
          <a:ln w="571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7945038" y="4075622"/>
            <a:ext cx="1074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Install </a:t>
            </a:r>
          </a:p>
          <a:p>
            <a:pPr algn="ctr"/>
            <a:r>
              <a:rPr lang="en-US" sz="2400" b="1" dirty="0" smtClean="0"/>
              <a:t>rules</a:t>
            </a: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188004" y="4075622"/>
            <a:ext cx="1519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Place</a:t>
            </a:r>
          </a:p>
          <a:p>
            <a:pPr algn="ctr"/>
            <a:r>
              <a:rPr lang="en-US" sz="2400" b="1" dirty="0" smtClean="0"/>
              <a:t>elements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434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7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Inside the ‘Net: A Different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equipment</a:t>
            </a:r>
          </a:p>
          <a:p>
            <a:pPr lvl="1"/>
            <a:r>
              <a:rPr lang="en-US" dirty="0"/>
              <a:t>Software bundled with hardware</a:t>
            </a:r>
          </a:p>
          <a:p>
            <a:pPr lvl="1"/>
            <a:r>
              <a:rPr lang="en-US" dirty="0"/>
              <a:t>Vendor-specific interfaces</a:t>
            </a:r>
          </a:p>
          <a:p>
            <a:r>
              <a:rPr lang="en-US" dirty="0"/>
              <a:t>Over specified</a:t>
            </a:r>
          </a:p>
          <a:p>
            <a:pPr lvl="1"/>
            <a:r>
              <a:rPr lang="en-US" dirty="0"/>
              <a:t>Slow protocol standardization</a:t>
            </a:r>
          </a:p>
          <a:p>
            <a:r>
              <a:rPr lang="en-US" dirty="0"/>
              <a:t>Few people can innovate</a:t>
            </a:r>
          </a:p>
          <a:p>
            <a:pPr lvl="1"/>
            <a:r>
              <a:rPr lang="en-US" dirty="0"/>
              <a:t>Equipment vendors write the code</a:t>
            </a:r>
          </a:p>
          <a:p>
            <a:pPr lvl="1"/>
            <a:r>
              <a:rPr lang="en-US" dirty="0"/>
              <a:t>Long delays to introduce new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1763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1578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SDN in more settings</a:t>
            </a:r>
          </a:p>
          <a:p>
            <a:pPr lvl="1"/>
            <a:r>
              <a:rPr lang="en-US" dirty="0" smtClean="0"/>
              <a:t>Data centers and private backbones</a:t>
            </a:r>
          </a:p>
          <a:p>
            <a:pPr lvl="1"/>
            <a:r>
              <a:rPr lang="en-US" dirty="0" smtClean="0"/>
              <a:t>Enterprises, exchange points, cellular core, homes</a:t>
            </a:r>
          </a:p>
          <a:p>
            <a:r>
              <a:rPr lang="en-US" dirty="0" smtClean="0"/>
              <a:t>Greater programmability</a:t>
            </a:r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1.x with increasing flexibility</a:t>
            </a:r>
          </a:p>
          <a:p>
            <a:pPr lvl="1"/>
            <a:r>
              <a:rPr lang="en-US" dirty="0" smtClean="0"/>
              <a:t>Protocol-independence, bare-metal switching, …</a:t>
            </a:r>
          </a:p>
          <a:p>
            <a:r>
              <a:rPr lang="en-US" dirty="0" smtClean="0"/>
              <a:t>Distributed controllers</a:t>
            </a:r>
          </a:p>
          <a:p>
            <a:pPr lvl="1"/>
            <a:r>
              <a:rPr lang="en-US" dirty="0" smtClean="0"/>
              <a:t>Replicated for reliability</a:t>
            </a:r>
          </a:p>
          <a:p>
            <a:pPr lvl="1"/>
            <a:r>
              <a:rPr lang="en-US" dirty="0" smtClean="0"/>
              <a:t>Distributed for scalability</a:t>
            </a:r>
          </a:p>
          <a:p>
            <a:pPr lvl="1"/>
            <a:r>
              <a:rPr lang="en-US" dirty="0" smtClean="0"/>
              <a:t>Across administrative domains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2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Reliable SDN software</a:t>
            </a:r>
          </a:p>
          <a:p>
            <a:pPr lvl="1"/>
            <a:r>
              <a:rPr lang="en-US" dirty="0" smtClean="0"/>
              <a:t>Verifying network invariants</a:t>
            </a:r>
          </a:p>
          <a:p>
            <a:pPr lvl="1"/>
            <a:r>
              <a:rPr lang="en-US" dirty="0" smtClean="0"/>
              <a:t>Automating the testing process</a:t>
            </a:r>
          </a:p>
          <a:p>
            <a:r>
              <a:rPr lang="en-US" dirty="0" smtClean="0"/>
              <a:t>SDN security</a:t>
            </a:r>
          </a:p>
          <a:p>
            <a:pPr lvl="1"/>
            <a:r>
              <a:rPr lang="en-US" dirty="0" smtClean="0"/>
              <a:t>Using SDN to improve network security</a:t>
            </a:r>
          </a:p>
          <a:p>
            <a:pPr lvl="1"/>
            <a:r>
              <a:rPr lang="en-US" dirty="0" smtClean="0"/>
              <a:t>Improving the security of SDN</a:t>
            </a:r>
          </a:p>
          <a:p>
            <a:r>
              <a:rPr lang="en-US" dirty="0"/>
              <a:t>Software-Defined Infrastructure</a:t>
            </a:r>
          </a:p>
          <a:p>
            <a:pPr lvl="1"/>
            <a:r>
              <a:rPr lang="en-US" dirty="0"/>
              <a:t>Switches, storage, compute, …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0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11" y="274638"/>
            <a:ext cx="8427155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Separate Service from Infrastructure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704503"/>
              </p:ext>
            </p:extLst>
          </p:nvPr>
        </p:nvGraphicFramePr>
        <p:xfrm>
          <a:off x="259645" y="2108201"/>
          <a:ext cx="8686800" cy="335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244"/>
                <a:gridCol w="2762956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Industry</a:t>
                      </a:r>
                      <a:r>
                        <a:rPr lang="en-US" sz="2800" baseline="0" dirty="0" smtClean="0"/>
                        <a:t> Trend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Service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Infrastructure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3366FF"/>
                          </a:solidFill>
                        </a:rPr>
                        <a:t>Cloud computing</a:t>
                      </a:r>
                      <a:endParaRPr lang="en-US" sz="28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Applications running in a VM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Physical servers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3366FF"/>
                          </a:solidFill>
                        </a:rPr>
                        <a:t>Software defined networking</a:t>
                      </a:r>
                      <a:endParaRPr lang="en-US" sz="28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Network</a:t>
                      </a:r>
                      <a:r>
                        <a:rPr lang="en-US" sz="2800" baseline="0" dirty="0" smtClean="0"/>
                        <a:t> c</a:t>
                      </a:r>
                      <a:r>
                        <a:rPr lang="en-US" sz="2800" dirty="0" smtClean="0"/>
                        <a:t>ontrol</a:t>
                      </a:r>
                      <a:r>
                        <a:rPr lang="en-US" sz="2800" baseline="0" dirty="0" smtClean="0"/>
                        <a:t> software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Switches and routers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3366FF"/>
                          </a:solidFill>
                        </a:rPr>
                        <a:t>Network functions virtualization</a:t>
                      </a:r>
                      <a:endParaRPr lang="en-US" sz="28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Middlebox</a:t>
                      </a:r>
                      <a:r>
                        <a:rPr lang="en-US" sz="2800" dirty="0" smtClean="0"/>
                        <a:t> functions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Dedicated appliances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333" y="5875519"/>
            <a:ext cx="754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Managing a fungible pool of heterogeneous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661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424"/>
            <a:ext cx="8376356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Software-defined everything</a:t>
            </a:r>
          </a:p>
          <a:p>
            <a:pPr lvl="1"/>
            <a:r>
              <a:rPr lang="en-US" dirty="0" smtClean="0"/>
              <a:t>Enables innovation</a:t>
            </a:r>
          </a:p>
          <a:p>
            <a:pPr lvl="1"/>
            <a:r>
              <a:rPr lang="en-US" dirty="0" smtClean="0"/>
              <a:t>Broadens who gets to innovate</a:t>
            </a:r>
          </a:p>
          <a:p>
            <a:r>
              <a:rPr lang="en-US" dirty="0" smtClean="0"/>
              <a:t>Key enablers</a:t>
            </a:r>
          </a:p>
          <a:p>
            <a:pPr lvl="1"/>
            <a:r>
              <a:rPr lang="en-US" dirty="0" smtClean="0"/>
              <a:t>Simple, open interfaces to components</a:t>
            </a:r>
          </a:p>
          <a:p>
            <a:pPr lvl="1"/>
            <a:r>
              <a:rPr lang="en-US" dirty="0" smtClean="0"/>
              <a:t>Reusable, high-level programming abstractions</a:t>
            </a:r>
          </a:p>
          <a:p>
            <a:pPr lvl="1"/>
            <a:r>
              <a:rPr lang="en-US" dirty="0" smtClean="0"/>
              <a:t>Platforms for mixing and matching apps</a:t>
            </a:r>
          </a:p>
          <a:p>
            <a:pPr lvl="1"/>
            <a:r>
              <a:rPr lang="en-US" dirty="0" smtClean="0"/>
              <a:t>General distributed-systems solutions</a:t>
            </a:r>
          </a:p>
          <a:p>
            <a:r>
              <a:rPr lang="en-US" dirty="0" smtClean="0"/>
              <a:t>Shaking up the marketplace</a:t>
            </a:r>
          </a:p>
          <a:p>
            <a:pPr lvl="1"/>
            <a:r>
              <a:rPr lang="en-US" dirty="0" smtClean="0"/>
              <a:t>Challenging the dominant vendors</a:t>
            </a:r>
          </a:p>
          <a:p>
            <a:pPr lvl="1"/>
            <a:r>
              <a:rPr lang="en-US" dirty="0" smtClean="0"/>
              <a:t>Enabling new networked services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0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 We Need Innovation Inside?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64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62600" y="1219200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114800" y="12192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boxes (routers, switches, firewalls, …), with different interfaces.</a:t>
            </a:r>
          </a:p>
        </p:txBody>
      </p:sp>
    </p:spTree>
    <p:extLst>
      <p:ext uri="{BB962C8B-B14F-4D97-AF65-F5344CB8AC3E}">
        <p14:creationId xmlns:p14="http://schemas.microsoft.com/office/powerpoint/2010/main" val="55318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70466" y="2130425"/>
            <a:ext cx="7343422" cy="1470025"/>
          </a:xfrm>
        </p:spPr>
        <p:txBody>
          <a:bodyPr/>
          <a:lstStyle/>
          <a:p>
            <a:r>
              <a:rPr lang="en-US" dirty="0" smtClean="0"/>
              <a:t>Software Defined Networking (SDN)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8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847344" y="1575943"/>
            <a:ext cx="616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r>
              <a:rPr lang="en-US" sz="2800" dirty="0" smtClean="0"/>
              <a:t>: distributed algorithms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ata plane</a:t>
            </a:r>
            <a:r>
              <a:rPr lang="en-US" sz="2800" dirty="0" smtClean="0"/>
              <a:t>: packet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5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7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Simple, Open Data-Plane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2703689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Prioritized list of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41780" y="5469465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65780" y="4882439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91455" y="4882439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80" y="4487328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80" y="4487328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80" y="4487328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4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16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31639</TotalTime>
  <Words>951</Words>
  <Application>Microsoft Macintosh PowerPoint</Application>
  <PresentationFormat>On-screen Show (4:3)</PresentationFormat>
  <Paragraphs>290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Enabling Innovation  Inside the Network</vt:lpstr>
      <vt:lpstr>The Internet: A Remarkable Story</vt:lpstr>
      <vt:lpstr>Inside the ‘Net: A Different Story…</vt:lpstr>
      <vt:lpstr>Do We Need Innovation Inside?</vt:lpstr>
      <vt:lpstr>Software Defined Networking (SDN)</vt:lpstr>
      <vt:lpstr>Software Defined Networks</vt:lpstr>
      <vt:lpstr>Software Defined Networks</vt:lpstr>
      <vt:lpstr>Software Defined Networks</vt:lpstr>
      <vt:lpstr>Simple, Open Data-Plane API</vt:lpstr>
      <vt:lpstr>(Logically) Centralized Controller</vt:lpstr>
      <vt:lpstr>Protocols  Applications</vt:lpstr>
      <vt:lpstr>Seamless Mobility</vt:lpstr>
      <vt:lpstr>Server Load Balancing</vt:lpstr>
      <vt:lpstr>Example SDN Applications</vt:lpstr>
      <vt:lpstr>A Major Trend in Networking</vt:lpstr>
      <vt:lpstr>PowerPoint Presentation</vt:lpstr>
      <vt:lpstr>SDN Programming is Hard</vt:lpstr>
      <vt:lpstr>Network Control Loop</vt:lpstr>
      <vt:lpstr>Frenetic Language Abstractions</vt:lpstr>
      <vt:lpstr>Modular Controller Applications</vt:lpstr>
      <vt:lpstr>Network Functions Virtualization (NFV)</vt:lpstr>
      <vt:lpstr>OpenFlow Switches are Not Enough</vt:lpstr>
      <vt:lpstr>More General Functionality</vt:lpstr>
      <vt:lpstr>Traditional “Middleboxes”</vt:lpstr>
      <vt:lpstr>Network Functions Virtualization</vt:lpstr>
      <vt:lpstr>Network Functions Virtualization</vt:lpstr>
      <vt:lpstr>Network Functions Virtualization</vt:lpstr>
      <vt:lpstr>High-Level Programming</vt:lpstr>
      <vt:lpstr>Going Forward</vt:lpstr>
      <vt:lpstr>Emerging Trends</vt:lpstr>
      <vt:lpstr>Emerging Trends</vt:lpstr>
      <vt:lpstr>Separate Service from Infrastructure</vt:lpstr>
      <vt:lpstr>Conclusions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912</cp:revision>
  <cp:lastPrinted>2012-10-23T16:46:37Z</cp:lastPrinted>
  <dcterms:created xsi:type="dcterms:W3CDTF">2011-07-06T20:32:25Z</dcterms:created>
  <dcterms:modified xsi:type="dcterms:W3CDTF">2014-06-02T19:19:54Z</dcterms:modified>
</cp:coreProperties>
</file>