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22" r:id="rId2"/>
    <p:sldId id="1315" r:id="rId3"/>
    <p:sldId id="1314" r:id="rId4"/>
    <p:sldId id="1312" r:id="rId5"/>
    <p:sldId id="1319" r:id="rId6"/>
    <p:sldId id="1243" r:id="rId7"/>
    <p:sldId id="1244" r:id="rId8"/>
    <p:sldId id="1245" r:id="rId9"/>
    <p:sldId id="1246" r:id="rId10"/>
    <p:sldId id="1247" r:id="rId11"/>
    <p:sldId id="1316" r:id="rId12"/>
    <p:sldId id="1249" r:id="rId13"/>
    <p:sldId id="1323" r:id="rId14"/>
    <p:sldId id="1256" r:id="rId15"/>
    <p:sldId id="1257" r:id="rId16"/>
    <p:sldId id="1258" r:id="rId17"/>
    <p:sldId id="1260" r:id="rId18"/>
    <p:sldId id="1259" r:id="rId19"/>
    <p:sldId id="1317" r:id="rId20"/>
    <p:sldId id="1318" r:id="rId21"/>
    <p:sldId id="1320" r:id="rId22"/>
    <p:sldId id="1262" r:id="rId23"/>
    <p:sldId id="1321" r:id="rId24"/>
    <p:sldId id="1292" r:id="rId25"/>
    <p:sldId id="1293" r:id="rId26"/>
    <p:sldId id="1324" r:id="rId27"/>
    <p:sldId id="1295" r:id="rId28"/>
    <p:sldId id="1296" r:id="rId29"/>
    <p:sldId id="1297" r:id="rId30"/>
    <p:sldId id="1298" r:id="rId31"/>
    <p:sldId id="1299" r:id="rId32"/>
    <p:sldId id="1301" r:id="rId33"/>
    <p:sldId id="1303" r:id="rId34"/>
    <p:sldId id="1305" r:id="rId35"/>
    <p:sldId id="1326" r:id="rId36"/>
    <p:sldId id="1328" r:id="rId37"/>
    <p:sldId id="1330" r:id="rId38"/>
    <p:sldId id="1333" r:id="rId39"/>
    <p:sldId id="1331" r:id="rId40"/>
    <p:sldId id="133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85250" autoAdjust="0"/>
  </p:normalViewPr>
  <p:slideViewPr>
    <p:cSldViewPr snapToGrid="0" snapToObjects="1">
      <p:cViewPr varScale="1">
        <p:scale>
          <a:sx n="74" d="100"/>
          <a:sy n="74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networking.org" TargetMode="External"/><Relationship Id="rId4" Type="http://schemas.openxmlformats.org/officeDocument/2006/relationships/hyperlink" Target="http://www.opennetsummit.org" TargetMode="External"/><Relationship Id="rId5" Type="http://schemas.openxmlformats.org/officeDocument/2006/relationships/hyperlink" Target="http://conferences.sigcomm.org/sigcomm/2012/hotsdn.php" TargetMode="External"/><Relationship Id="rId6" Type="http://schemas.openxmlformats.org/officeDocument/2006/relationships/hyperlink" Target="http://www.frenetic-lang.org" TargetMode="External"/><Relationship Id="rId7" Type="http://schemas.openxmlformats.org/officeDocument/2006/relationships/hyperlink" Target="http://www.cs.princeton.edu/~jrex/papers/frenetic12.pdf" TargetMode="External"/><Relationship Id="rId8" Type="http://schemas.openxmlformats.org/officeDocument/2006/relationships/hyperlink" Target="https://github.com/frenetic-la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651"/>
            <a:ext cx="7772400" cy="1470025"/>
          </a:xfrm>
        </p:spPr>
        <p:txBody>
          <a:bodyPr/>
          <a:lstStyle/>
          <a:p>
            <a:r>
              <a:rPr lang="en-US" dirty="0" smtClean="0"/>
              <a:t>Enabling Innovation </a:t>
            </a:r>
            <a:br>
              <a:rPr lang="en-US" dirty="0" smtClean="0"/>
            </a:br>
            <a:r>
              <a:rPr lang="en-US" dirty="0" smtClean="0"/>
              <a:t>Inside the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www.cs.princeton.edu</a:t>
            </a:r>
            <a:r>
              <a:rPr lang="en-US" sz="2400" dirty="0" smtClean="0"/>
              <a:t>/~</a:t>
            </a:r>
            <a:r>
              <a:rPr lang="en-US" sz="2400" dirty="0" err="1" smtClean="0"/>
              <a:t>jrex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Faster pace of innovation</a:t>
            </a:r>
          </a:p>
          <a:p>
            <a:pPr lvl="1"/>
            <a:r>
              <a:rPr lang="en-US" dirty="0"/>
              <a:t>Less dependence on vendors and </a:t>
            </a:r>
            <a:r>
              <a:rPr lang="en-US" dirty="0" smtClean="0"/>
              <a:t>standards</a:t>
            </a:r>
          </a:p>
          <a:p>
            <a:r>
              <a:rPr lang="en-US" dirty="0"/>
              <a:t>Easier interoperability</a:t>
            </a:r>
          </a:p>
          <a:p>
            <a:pPr lvl="1"/>
            <a:r>
              <a:rPr lang="en-US" dirty="0"/>
              <a:t>Compatibility only in the “wire”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Simpler management</a:t>
            </a:r>
          </a:p>
          <a:p>
            <a:pPr lvl="1"/>
            <a:r>
              <a:rPr lang="en-US" dirty="0" smtClean="0"/>
              <a:t>Network-wide visibility, and direct control</a:t>
            </a:r>
          </a:p>
          <a:p>
            <a:r>
              <a:rPr lang="en-US" dirty="0" smtClean="0"/>
              <a:t>Simpler, cheaper equipment</a:t>
            </a:r>
          </a:p>
          <a:p>
            <a:pPr lvl="1"/>
            <a:r>
              <a:rPr lang="en-US" dirty="0" smtClean="0"/>
              <a:t>Minimal software, simple forwarding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2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Creating Foundation for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Today: a </a:t>
            </a:r>
            <a:r>
              <a:rPr lang="en-US" dirty="0">
                <a:latin typeface="Arial" charset="0"/>
                <a:cs typeface="Arial" charset="0"/>
              </a:rPr>
              <a:t>domain, not a discipline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Alphabet soup of protocols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Header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formats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bit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twiddling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Preoccupation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existing artifacts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Tomorrow: from </a:t>
            </a:r>
            <a:r>
              <a:rPr lang="en-US" dirty="0">
                <a:latin typeface="Arial" charset="0"/>
                <a:cs typeface="Arial" charset="0"/>
              </a:rPr>
              <a:t>practice, to principles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Intellectual foundation for networking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Identify the key abstractions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and support them efficiently</a:t>
            </a:r>
          </a:p>
          <a:p>
            <a:r>
              <a:rPr lang="en-US" dirty="0">
                <a:latin typeface="Arial" charset="0"/>
                <a:cs typeface="Arial" charset="0"/>
              </a:rPr>
              <a:t>To build networks worthy of society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cs typeface="Arial" charset="0"/>
              </a:rPr>
              <a:t>trust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>
          <a:xfrm>
            <a:off x="685800" y="2164769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OpenFlow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5CBB2B7-DCE3-B642-B270-66FA1E7ACE01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" name="Picture 18" descr="Screen shot 2011-02-04 at 12.3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33" y="3634794"/>
            <a:ext cx="4034484" cy="10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5"/>
          <p:cNvSpPr>
            <a:spLocks noGrp="1"/>
          </p:cNvSpPr>
          <p:nvPr>
            <p:ph type="subTitle" idx="1"/>
          </p:nvPr>
        </p:nvSpPr>
        <p:spPr>
          <a:xfrm>
            <a:off x="1400682" y="6154682"/>
            <a:ext cx="6400800" cy="1043370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openflow.org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1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 Plane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Packet Processing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Simple packet-handling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1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Control Plane: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Programmability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3B4E39-084A-FC4F-B51E-5507B64DA40E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27658" name="Curved Connector 15"/>
          <p:cNvCxnSpPr>
            <a:cxnSpLocks noChangeShapeType="1"/>
          </p:cNvCxnSpPr>
          <p:nvPr/>
        </p:nvCxnSpPr>
        <p:spPr bwMode="auto">
          <a:xfrm flipV="1">
            <a:off x="2408238" y="3414892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1151288" y="4481692"/>
            <a:ext cx="282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0000"/>
                </a:solidFill>
              </a:rPr>
              <a:t>Events from switches</a:t>
            </a:r>
          </a:p>
          <a:p>
            <a:pPr eaLnBrk="1" hangingPunct="1"/>
            <a:r>
              <a:rPr lang="en-US"/>
              <a:t>Topology changes,</a:t>
            </a:r>
          </a:p>
          <a:p>
            <a:pPr eaLnBrk="1" hangingPunct="1"/>
            <a:r>
              <a:rPr lang="en-US"/>
              <a:t>Traffic statistics,</a:t>
            </a:r>
          </a:p>
          <a:p>
            <a:pPr eaLnBrk="1" hangingPunct="1"/>
            <a:r>
              <a:rPr lang="en-US"/>
              <a:t>Arriving packets</a:t>
            </a:r>
          </a:p>
        </p:txBody>
      </p:sp>
      <p:cxnSp>
        <p:nvCxnSpPr>
          <p:cNvPr id="27660" name="Curved Connector 19"/>
          <p:cNvCxnSpPr>
            <a:cxnSpLocks noChangeShapeType="1"/>
          </p:cNvCxnSpPr>
          <p:nvPr/>
        </p:nvCxnSpPr>
        <p:spPr bwMode="auto">
          <a:xfrm flipH="1" flipV="1">
            <a:off x="5151438" y="3414892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20"/>
          <p:cNvSpPr txBox="1">
            <a:spLocks noChangeArrowheads="1"/>
          </p:cNvSpPr>
          <p:nvPr/>
        </p:nvSpPr>
        <p:spPr bwMode="auto">
          <a:xfrm>
            <a:off x="5227988" y="4481692"/>
            <a:ext cx="3049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0000"/>
                </a:solidFill>
              </a:rPr>
              <a:t>Commands to switches</a:t>
            </a:r>
          </a:p>
          <a:p>
            <a:pPr eaLnBrk="1" hangingPunct="1"/>
            <a:r>
              <a:rPr lang="en-US"/>
              <a:t>(Un)install rules,</a:t>
            </a:r>
          </a:p>
          <a:p>
            <a:pPr eaLnBrk="1" hangingPunct="1"/>
            <a:r>
              <a:rPr lang="en-US"/>
              <a:t>Query statistics,</a:t>
            </a:r>
          </a:p>
          <a:p>
            <a:pPr eaLnBrk="1" hangingPunct="1"/>
            <a:r>
              <a:rPr lang="en-US"/>
              <a:t>Send packets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92165" y="2761177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2165" y="2027765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8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Seamless Mobility/Migration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752600" y="3886200"/>
            <a:ext cx="966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2209800" y="52578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=1*</a:t>
            </a:r>
          </a:p>
        </p:txBody>
      </p:sp>
    </p:spTree>
    <p:extLst>
      <p:ext uri="{BB962C8B-B14F-4D97-AF65-F5344CB8AC3E}">
        <p14:creationId xmlns:p14="http://schemas.microsoft.com/office/powerpoint/2010/main" val="124670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</a:t>
            </a:r>
            <a:r>
              <a:rPr lang="en-US" dirty="0">
                <a:latin typeface="Arial" charset="0"/>
                <a:cs typeface="Arial" charset="0"/>
              </a:rPr>
              <a:t>mobility/migration</a:t>
            </a: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374435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228875"/>
            <a:ext cx="6400800" cy="1043370"/>
          </a:xfrm>
        </p:spPr>
        <p:txBody>
          <a:bodyPr/>
          <a:lstStyle/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9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70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</a:rPr>
              <a:t>rcip</a:t>
            </a:r>
            <a:r>
              <a:rPr lang="en-US" sz="2000" dirty="0" smtClean="0">
                <a:solidFill>
                  <a:srgbClr val="000000"/>
                </a:solidFill>
              </a:rPr>
              <a:t> = 5.6.7.8, </a:t>
            </a:r>
            <a:r>
              <a:rPr lang="en-US" sz="2000" dirty="0" err="1" smtClean="0">
                <a:solidFill>
                  <a:srgbClr val="000000"/>
                </a:solidFill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</a:rPr>
              <a:t> = 1.2.3.4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5.6.7.8,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00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5.6.7.8  count</a:t>
            </a:r>
            <a:endParaRPr lang="en-US" sz="20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</a:rPr>
              <a:t> = 1.2.3.4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(2)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4377" cy="4954384"/>
          </a:xfrm>
        </p:spPr>
        <p:txBody>
          <a:bodyPr>
            <a:normAutofit/>
          </a:bodyPr>
          <a:lstStyle/>
          <a:p>
            <a:r>
              <a:rPr lang="en-US" dirty="0" smtClean="0"/>
              <a:t>Spread client traffic over server replicas</a:t>
            </a:r>
          </a:p>
          <a:p>
            <a:pPr lvl="1"/>
            <a:r>
              <a:rPr lang="en-US" dirty="0" smtClean="0"/>
              <a:t>Public IP address for the service</a:t>
            </a:r>
          </a:p>
          <a:p>
            <a:pPr lvl="1"/>
            <a:r>
              <a:rPr lang="en-US" dirty="0"/>
              <a:t>Split traffic based on client </a:t>
            </a:r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Rewrite the server IP address</a:t>
            </a:r>
          </a:p>
          <a:p>
            <a:r>
              <a:rPr lang="en-US" dirty="0" smtClean="0"/>
              <a:t>Then, route to the replica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Server Load </a:t>
            </a:r>
            <a:r>
              <a:rPr lang="en-US" dirty="0"/>
              <a:t>Balancer</a:t>
            </a:r>
          </a:p>
        </p:txBody>
      </p:sp>
      <p:cxnSp>
        <p:nvCxnSpPr>
          <p:cNvPr id="13" name="Straight Connector 12"/>
          <p:cNvCxnSpPr>
            <a:endCxn id="29" idx="1"/>
          </p:cNvCxnSpPr>
          <p:nvPr/>
        </p:nvCxnSpPr>
        <p:spPr>
          <a:xfrm>
            <a:off x="2200453" y="5232352"/>
            <a:ext cx="158140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9" y="3039295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4291405"/>
            <a:ext cx="588505" cy="773056"/>
          </a:xfrm>
          <a:prstGeom prst="rect">
            <a:avLst/>
          </a:prstGeom>
        </p:spPr>
      </p:pic>
      <p:pic>
        <p:nvPicPr>
          <p:cNvPr id="19" name="Picture 1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5610263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978529" y="3768554"/>
            <a:ext cx="1674100" cy="104058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087135" y="5610264"/>
            <a:ext cx="1565494" cy="38249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16331" y="4765339"/>
            <a:ext cx="1521700" cy="418633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3" y="50323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3" y="48799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03" y="47275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>
            <a:spLocks noChangeAspect="1"/>
          </p:cNvSpPr>
          <p:nvPr/>
        </p:nvSpPr>
        <p:spPr>
          <a:xfrm>
            <a:off x="3781858" y="4720288"/>
            <a:ext cx="1123648" cy="1024128"/>
          </a:xfrm>
          <a:prstGeom prst="roundRect">
            <a:avLst/>
          </a:prstGeom>
          <a:solidFill>
            <a:srgbClr val="FF0000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499" y="5815135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1858" y="5032321"/>
            <a:ext cx="112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1.2.3.4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0364" y="5815135"/>
            <a:ext cx="203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oad balancer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6142" y="6414211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 replicas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72672" y="3101413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72672" y="4418256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72672" y="5832218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71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rcip</a:t>
            </a:r>
            <a:r>
              <a:rPr lang="en-US" sz="2000" dirty="0" smtClean="0"/>
              <a:t> = 0*, </a:t>
            </a:r>
            <a:r>
              <a:rPr lang="en-US" sz="2000" dirty="0" err="1" smtClean="0"/>
              <a:t>dstip</a:t>
            </a:r>
            <a:r>
              <a:rPr lang="en-US" sz="2000" dirty="0" smtClean="0"/>
              <a:t> = 1.2.3.4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= 10.0.0.1,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(1)</a:t>
            </a:r>
          </a:p>
          <a:p>
            <a:r>
              <a:rPr lang="en-US" sz="2000" dirty="0" err="1" smtClean="0">
                <a:sym typeface="Wingdings"/>
              </a:rPr>
              <a:t>srcip</a:t>
            </a:r>
            <a:r>
              <a:rPr lang="en-US" sz="2000" dirty="0" smtClean="0">
                <a:sym typeface="Wingdings"/>
              </a:rPr>
              <a:t> = 1*,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1.2.3.4 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10.0.0.2,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(2</a:t>
            </a:r>
            <a:r>
              <a:rPr lang="en-US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6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91393" y="3945766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3493" y="5212864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3493" y="3956976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1393" y="5203059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087" y="4149888"/>
            <a:ext cx="190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087" y="5402955"/>
            <a:ext cx="181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93494" y="5269308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6874" y="401342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45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Specifying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9244"/>
          </a:xfrm>
        </p:spPr>
        <p:txBody>
          <a:bodyPr/>
          <a:lstStyle/>
          <a:p>
            <a:r>
              <a:rPr lang="en-US" dirty="0" smtClean="0"/>
              <a:t>A module should not specify </a:t>
            </a:r>
            <a:r>
              <a:rPr lang="en-US" i="1" dirty="0" smtClean="0"/>
              <a:t>everything</a:t>
            </a:r>
          </a:p>
          <a:p>
            <a:pPr lvl="1"/>
            <a:r>
              <a:rPr lang="en-US" dirty="0" smtClean="0"/>
              <a:t>Leave some flexibility to other modules</a:t>
            </a:r>
          </a:p>
          <a:p>
            <a:pPr lvl="1"/>
            <a:r>
              <a:rPr lang="en-US" dirty="0" smtClean="0"/>
              <a:t>Avoid tying the module to a specific setting</a:t>
            </a:r>
          </a:p>
          <a:p>
            <a:r>
              <a:rPr lang="en-US" dirty="0" smtClean="0"/>
              <a:t>Example: load balancer plus routing</a:t>
            </a:r>
          </a:p>
          <a:p>
            <a:pPr lvl="1"/>
            <a:r>
              <a:rPr lang="en-US" dirty="0" smtClean="0"/>
              <a:t>Load balancer spreads traffic over replicas</a:t>
            </a:r>
          </a:p>
          <a:p>
            <a:pPr lvl="1"/>
            <a:r>
              <a:rPr lang="en-US" dirty="0" smtClean="0"/>
              <a:t>… without regard to the network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45243" y="5029421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3143" y="5019616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5244" y="5085865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019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Topology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24" y="478180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1" y="481019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622160" y="422191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596110" y="566436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765672" y="536458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64158" y="464051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609178" y="493284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777075" y="536122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5562" y="463715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1053" y="513410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051053" y="584998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51053" y="438613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20883" y="510375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2592708" y="493882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1607514" y="566099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24" y="406794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3035400" y="589991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055452" y="528178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044470" y="437594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2596110" y="423993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999066" y="509083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6432338" y="4779559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7164704" y="5133163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5871572" y="5119427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32" y="4791417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42" y="4951010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34" y="4825871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711559" y="632399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857461" y="63239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1032933" y="416882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24467" y="449515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State: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8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Applications read state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Traffic counters in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switches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sent to the controller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 of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Controller platform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Installs rules, reads counters,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handle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9978" y="4499481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Select(bytes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Where(inport:2)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GroupBy([dstmac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l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9978" y="2289681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47253" y="1908681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96503" y="4128006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232718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Writing Policies: Consistent Updates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876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Transition from policy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 to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2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Security: new access control lists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Routing: new shortest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Transient </a:t>
            </a:r>
            <a:r>
              <a:rPr lang="en-US" dirty="0">
                <a:latin typeface="Arial" charset="0"/>
                <a:cs typeface="Arial" charset="0"/>
              </a:rPr>
              <a:t>policy violations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in flight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during policy change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Loops,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unauthorized traffic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Consistent update semantics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experience either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never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mixture of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61" y="1808853"/>
            <a:ext cx="1228658" cy="119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61" y="3443087"/>
            <a:ext cx="1500085" cy="13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362" y="5271534"/>
            <a:ext cx="2046839" cy="83099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Helvetica" pitchFamily="1" charset="0"/>
                <a:ea typeface="+mn-ea"/>
                <a:cs typeface="+mn-cs"/>
              </a:rPr>
              <a:t>CHANGE</a:t>
            </a:r>
          </a:p>
          <a:p>
            <a:pPr>
              <a:defRPr/>
            </a:pPr>
            <a:r>
              <a:rPr lang="en-US" sz="1400" dirty="0" smtClean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   We </a:t>
            </a:r>
            <a:r>
              <a:rPr lang="en-US" sz="1400" dirty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Can Believe In</a:t>
            </a:r>
          </a:p>
        </p:txBody>
      </p:sp>
    </p:spTree>
    <p:extLst>
      <p:ext uri="{BB962C8B-B14F-4D97-AF65-F5344CB8AC3E}">
        <p14:creationId xmlns:p14="http://schemas.microsoft.com/office/powerpoint/2010/main" val="225240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5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Challenging Questions Remain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Maturing the technology</a:t>
            </a:r>
          </a:p>
          <a:p>
            <a:pPr lvl="1"/>
            <a:r>
              <a:rPr lang="en-US" dirty="0" smtClean="0"/>
              <a:t>Measuring and controlling end hosts</a:t>
            </a:r>
          </a:p>
          <a:p>
            <a:pPr lvl="1"/>
            <a:r>
              <a:rPr lang="en-US" dirty="0" smtClean="0"/>
              <a:t>Heterogeneous switch hardware</a:t>
            </a:r>
          </a:p>
          <a:p>
            <a:pPr lvl="1"/>
            <a:r>
              <a:rPr lang="en-US" dirty="0" smtClean="0"/>
              <a:t>Distributed and replicated controllers</a:t>
            </a:r>
          </a:p>
          <a:p>
            <a:pPr lvl="1"/>
            <a:r>
              <a:rPr lang="en-US" dirty="0" smtClean="0"/>
              <a:t>Multiple administrative domains</a:t>
            </a:r>
          </a:p>
          <a:p>
            <a:r>
              <a:rPr lang="en-US" dirty="0" smtClean="0"/>
              <a:t>Applying SDN in new settings</a:t>
            </a:r>
          </a:p>
          <a:p>
            <a:pPr lvl="1"/>
            <a:r>
              <a:rPr lang="en-US" dirty="0" smtClean="0"/>
              <a:t>Enterprise networks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ellular core and radio access networks</a:t>
            </a:r>
          </a:p>
          <a:p>
            <a:pPr lvl="1"/>
            <a:r>
              <a:rPr lang="en-US" dirty="0" smtClean="0"/>
              <a:t>Internet </a:t>
            </a:r>
            <a:r>
              <a:rPr lang="en-US" dirty="0" err="1" smtClean="0"/>
              <a:t>eXchange</a:t>
            </a:r>
            <a:r>
              <a:rPr lang="en-US" dirty="0" smtClean="0"/>
              <a:t> Points and transit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0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849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Practice: useful APIs and good industry 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Principles: start of higher-level abstractions</a:t>
            </a:r>
          </a:p>
          <a:p>
            <a:r>
              <a:rPr lang="en-US" dirty="0">
                <a:latin typeface="Arial" charset="0"/>
                <a:cs typeface="Arial" charset="0"/>
              </a:rPr>
              <a:t>Great </a:t>
            </a:r>
            <a:r>
              <a:rPr lang="en-US" dirty="0" smtClean="0">
                <a:latin typeface="Arial" charset="0"/>
                <a:cs typeface="Arial" charset="0"/>
              </a:rPr>
              <a:t>opportunity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5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195463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and </a:t>
            </a:r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sz="2400" dirty="0" smtClean="0">
                <a:hlinkClick r:id="rId2"/>
              </a:rPr>
              <a:t>www.openflow.org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/>
              </a:rPr>
              <a:t>www.opennetworking.org</a:t>
            </a:r>
            <a:endParaRPr lang="en-US" sz="2400" dirty="0"/>
          </a:p>
          <a:p>
            <a:pPr lvl="1"/>
            <a:r>
              <a:rPr lang="en-US" sz="2400" dirty="0" smtClean="0">
                <a:hlinkClick r:id="rId4"/>
              </a:rPr>
              <a:t>www.opennetsummit.org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5"/>
              </a:rPr>
              <a:t>conferences.sigcomm.org</a:t>
            </a:r>
            <a:r>
              <a:rPr lang="en-US" sz="2400" dirty="0">
                <a:hlinkClick r:id="rId5"/>
              </a:rPr>
              <a:t>/sigcomm/2012/</a:t>
            </a:r>
            <a:r>
              <a:rPr lang="en-US" sz="2400" dirty="0" smtClean="0">
                <a:hlinkClick r:id="rId5"/>
              </a:rPr>
              <a:t>hotsdn.php</a:t>
            </a:r>
            <a:endParaRPr lang="en-US" sz="2400" dirty="0" smtClean="0"/>
          </a:p>
          <a:p>
            <a:r>
              <a:rPr lang="en-US" dirty="0" smtClean="0"/>
              <a:t>Frenetic language</a:t>
            </a:r>
          </a:p>
          <a:p>
            <a:pPr lvl="1"/>
            <a:r>
              <a:rPr lang="en-US" sz="2400" dirty="0" smtClean="0">
                <a:hlinkClick r:id="rId6"/>
              </a:rPr>
              <a:t>www.frenetic-lang.org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7"/>
              </a:rPr>
              <a:t>www.cs.princeton.edu</a:t>
            </a:r>
            <a:r>
              <a:rPr lang="en-US" sz="2400" dirty="0">
                <a:hlinkClick r:id="rId7"/>
              </a:rPr>
              <a:t>/~jrex/papers/frenetic12.</a:t>
            </a:r>
            <a:r>
              <a:rPr lang="en-US" sz="2400" dirty="0" smtClean="0">
                <a:hlinkClick r:id="rId7"/>
              </a:rPr>
              <a:t>pdf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8"/>
              </a:rPr>
              <a:t>github.com</a:t>
            </a:r>
            <a:r>
              <a:rPr lang="en-US" sz="2400" dirty="0">
                <a:hlinkClick r:id="rId8"/>
              </a:rPr>
              <a:t>/frenetic-</a:t>
            </a:r>
            <a:r>
              <a:rPr lang="en-US" sz="2400" dirty="0" smtClean="0">
                <a:hlinkClick r:id="rId8"/>
              </a:rPr>
              <a:t>lang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0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Networks are Hard to Manage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Operating a network is expensive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More than half the cost of a network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Yet, operator error causes most outages</a:t>
            </a:r>
          </a:p>
          <a:p>
            <a:r>
              <a:rPr lang="en-US" dirty="0">
                <a:latin typeface="Arial" charset="0"/>
                <a:cs typeface="Arial" charset="0"/>
              </a:rPr>
              <a:t>Buggy software in the equipment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Routers with 20+ million lines of code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Cascading failures, vulnerabilities, etc.</a:t>
            </a:r>
          </a:p>
          <a:p>
            <a:r>
              <a:rPr lang="en-US" dirty="0">
                <a:latin typeface="Arial" charset="0"/>
                <a:cs typeface="Arial" charset="0"/>
              </a:rPr>
              <a:t>The network is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in the way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Especially a problem in data centers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and home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1104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312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3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38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30050</TotalTime>
  <Words>1453</Words>
  <Application>Microsoft Macintosh PowerPoint</Application>
  <PresentationFormat>On-screen Show (4:3)</PresentationFormat>
  <Paragraphs>369</Paragraphs>
  <Slides>40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Enabling Innovation  Inside the Network</vt:lpstr>
      <vt:lpstr>The Internet: A Remarkable Story</vt:lpstr>
      <vt:lpstr>Inside the ‘Net: A Different Story…</vt:lpstr>
      <vt:lpstr>Do We Need Innovation Inside?</vt:lpstr>
      <vt:lpstr>Networks are Hard to Manage</vt:lpstr>
      <vt:lpstr>Software Defined Networks</vt:lpstr>
      <vt:lpstr>Software Defined Networks</vt:lpstr>
      <vt:lpstr>Software Defined Networks</vt:lpstr>
      <vt:lpstr>(Logically) Centralized Controller</vt:lpstr>
      <vt:lpstr>Protocols  Applications</vt:lpstr>
      <vt:lpstr>Benefits of SDN</vt:lpstr>
      <vt:lpstr>A Major Trend in Networking</vt:lpstr>
      <vt:lpstr>Creating Foundation for Networking</vt:lpstr>
      <vt:lpstr>OpenFlow</vt:lpstr>
      <vt:lpstr>Data Plane: Packet Processing</vt:lpstr>
      <vt:lpstr>Control Plane: Programmability</vt:lpstr>
      <vt:lpstr>Seamless Mobility/Migration</vt:lpstr>
      <vt:lpstr>Server Load Balancing</vt:lpstr>
      <vt:lpstr>Example SDN Applications</vt:lpstr>
      <vt:lpstr>Programming SDNs</vt:lpstr>
      <vt:lpstr>Programming SDNs</vt:lpstr>
      <vt:lpstr>Network Control Loop</vt:lpstr>
      <vt:lpstr>Language-Based Abstractions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Example: Server Load Balancer</vt:lpstr>
      <vt:lpstr>Sequential Composition</vt:lpstr>
      <vt:lpstr>Dividing the Traffic Over Modules</vt:lpstr>
      <vt:lpstr>Partially Specifying Functionality</vt:lpstr>
      <vt:lpstr>Topology Abstraction</vt:lpstr>
      <vt:lpstr>High-Level Architecture</vt:lpstr>
      <vt:lpstr>Reading State: Query Language</vt:lpstr>
      <vt:lpstr>Writing Policies: Consistent Updates</vt:lpstr>
      <vt:lpstr>Language-Based Abstractions</vt:lpstr>
      <vt:lpstr>Many Challenging Questions Remain</vt:lpstr>
      <vt:lpstr>Conclusion</vt:lpstr>
      <vt:lpstr>Learn More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866</cp:revision>
  <cp:lastPrinted>2012-10-23T16:46:37Z</cp:lastPrinted>
  <dcterms:created xsi:type="dcterms:W3CDTF">2011-07-06T20:32:25Z</dcterms:created>
  <dcterms:modified xsi:type="dcterms:W3CDTF">2013-02-21T01:59:47Z</dcterms:modified>
</cp:coreProperties>
</file>