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46"/>
  </p:notesMasterIdLst>
  <p:handoutMasterIdLst>
    <p:handoutMasterId r:id="rId47"/>
  </p:handoutMasterIdLst>
  <p:sldIdLst>
    <p:sldId id="427" r:id="rId2"/>
    <p:sldId id="349" r:id="rId3"/>
    <p:sldId id="350" r:id="rId4"/>
    <p:sldId id="351" r:id="rId5"/>
    <p:sldId id="425" r:id="rId6"/>
    <p:sldId id="426" r:id="rId7"/>
    <p:sldId id="424" r:id="rId8"/>
    <p:sldId id="406" r:id="rId9"/>
    <p:sldId id="372" r:id="rId10"/>
    <p:sldId id="428" r:id="rId11"/>
    <p:sldId id="429" r:id="rId12"/>
    <p:sldId id="308" r:id="rId13"/>
    <p:sldId id="309" r:id="rId14"/>
    <p:sldId id="310" r:id="rId15"/>
    <p:sldId id="311" r:id="rId16"/>
    <p:sldId id="312" r:id="rId17"/>
    <p:sldId id="431" r:id="rId18"/>
    <p:sldId id="433" r:id="rId19"/>
    <p:sldId id="276" r:id="rId20"/>
    <p:sldId id="329" r:id="rId21"/>
    <p:sldId id="452" r:id="rId22"/>
    <p:sldId id="453" r:id="rId23"/>
    <p:sldId id="451" r:id="rId24"/>
    <p:sldId id="336" r:id="rId25"/>
    <p:sldId id="432" r:id="rId26"/>
    <p:sldId id="270" r:id="rId27"/>
    <p:sldId id="271" r:id="rId28"/>
    <p:sldId id="272" r:id="rId29"/>
    <p:sldId id="273" r:id="rId30"/>
    <p:sldId id="455" r:id="rId31"/>
    <p:sldId id="257" r:id="rId32"/>
    <p:sldId id="262" r:id="rId33"/>
    <p:sldId id="263" r:id="rId34"/>
    <p:sldId id="264" r:id="rId35"/>
    <p:sldId id="265" r:id="rId36"/>
    <p:sldId id="266" r:id="rId37"/>
    <p:sldId id="267" r:id="rId38"/>
    <p:sldId id="268" r:id="rId39"/>
    <p:sldId id="269" r:id="rId40"/>
    <p:sldId id="456" r:id="rId41"/>
    <p:sldId id="457" r:id="rId42"/>
    <p:sldId id="459" r:id="rId43"/>
    <p:sldId id="462" r:id="rId44"/>
    <p:sldId id="45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C4"/>
    <a:srgbClr val="0EC1C4"/>
    <a:srgbClr val="11B7B9"/>
    <a:srgbClr val="1FFFFF"/>
    <a:srgbClr val="2255D8"/>
    <a:srgbClr val="FFA2F4"/>
    <a:srgbClr val="FF8E92"/>
    <a:srgbClr val="FFF574"/>
    <a:srgbClr val="A5FEFF"/>
    <a:srgbClr val="9B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56"/>
    <p:restoredTop sz="89014" autoAdjust="0"/>
  </p:normalViewPr>
  <p:slideViewPr>
    <p:cSldViewPr snapToGrid="0" snapToObjects="1">
      <p:cViewPr varScale="1">
        <p:scale>
          <a:sx n="114" d="100"/>
          <a:sy n="114" d="100"/>
        </p:scale>
        <p:origin x="184" y="39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C3AD49-4EEE-7943-9DA1-D97430236F30}" type="datetimeFigureOut">
              <a:rPr lang="en-US" smtClean="0"/>
              <a:t>9/8/20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360B13D-0290-CF49-AAF4-282F3F0E9424}" type="slidenum">
              <a:rPr lang="en-US" smtClean="0"/>
              <a:t>‹#›</a:t>
            </a:fld>
            <a:endParaRPr lang="en-US"/>
          </a:p>
        </p:txBody>
      </p:sp>
    </p:spTree>
    <p:extLst>
      <p:ext uri="{BB962C8B-B14F-4D97-AF65-F5344CB8AC3E}">
        <p14:creationId xmlns:p14="http://schemas.microsoft.com/office/powerpoint/2010/main" val="1373869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FCD46-05C9-3646-A718-5B129CF7C931}" type="datetimeFigureOut">
              <a:rPr lang="en-US" smtClean="0"/>
              <a:t>9/8/20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7163F6-5BC4-F945-9DDD-76E74D9DDF3E}" type="slidenum">
              <a:rPr lang="en-US" smtClean="0"/>
              <a:t>‹#›</a:t>
            </a:fld>
            <a:endParaRPr lang="en-US"/>
          </a:p>
        </p:txBody>
      </p:sp>
    </p:spTree>
    <p:extLst>
      <p:ext uri="{BB962C8B-B14F-4D97-AF65-F5344CB8AC3E}">
        <p14:creationId xmlns:p14="http://schemas.microsoft.com/office/powerpoint/2010/main" val="8108601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B7163F6-5BC4-F945-9DDD-76E74D9DDF3E}" type="slidenum">
              <a:rPr lang="en-US" smtClean="0"/>
              <a:t>0</a:t>
            </a:fld>
            <a:endParaRPr lang="en-US"/>
          </a:p>
        </p:txBody>
      </p:sp>
    </p:spTree>
    <p:extLst>
      <p:ext uri="{BB962C8B-B14F-4D97-AF65-F5344CB8AC3E}">
        <p14:creationId xmlns:p14="http://schemas.microsoft.com/office/powerpoint/2010/main" val="1595549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EA2D61-3BFC-9A44-B580-A3AD5397B9B2}" type="slidenum">
              <a:rPr lang="en-US" smtClean="0"/>
              <a:t>21</a:t>
            </a:fld>
            <a:endParaRPr lang="en-US"/>
          </a:p>
        </p:txBody>
      </p:sp>
    </p:spTree>
    <p:extLst>
      <p:ext uri="{BB962C8B-B14F-4D97-AF65-F5344CB8AC3E}">
        <p14:creationId xmlns:p14="http://schemas.microsoft.com/office/powerpoint/2010/main" val="160819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see how this type of monitoring</a:t>
            </a:r>
            <a:r>
              <a:rPr lang="en-US" baseline="0" dirty="0"/>
              <a:t> query might be expressed in a modern data flow-like language.  </a:t>
            </a:r>
          </a:p>
          <a:p>
            <a:endParaRPr lang="en-US" baseline="0" dirty="0"/>
          </a:p>
          <a:p>
            <a:r>
              <a:rPr lang="en-US" baseline="0" dirty="0"/>
              <a:t>[🌀] On line two we see a filter operator that specifies DNS Traffic, </a:t>
            </a:r>
          </a:p>
          <a:p>
            <a:endParaRPr lang="en-US" baseline="0" dirty="0"/>
          </a:p>
          <a:p>
            <a:r>
              <a:rPr lang="en-US" baseline="0" dirty="0"/>
              <a:t>[🌀] lines 3-4 to narrow that down to traffic from unique DNS servers, </a:t>
            </a:r>
          </a:p>
          <a:p>
            <a:endParaRPr lang="en-US" baseline="0" dirty="0"/>
          </a:p>
          <a:p>
            <a:r>
              <a:rPr lang="en-US" baseline="0" dirty="0"/>
              <a:t>[🌀] line 5 further narrows the query down to a single Victim, and </a:t>
            </a:r>
          </a:p>
          <a:p>
            <a:endParaRPr lang="en-US" baseline="0" dirty="0"/>
          </a:p>
          <a:p>
            <a:r>
              <a:rPr lang="en-US" baseline="0" dirty="0"/>
              <a:t>[🌀] lines 6-7 determine when the number of unique DNS servers contacting that single victim exceeds a threshold. </a:t>
            </a:r>
          </a:p>
          <a:p>
            <a:endParaRPr lang="en-US" baseline="0" dirty="0"/>
          </a:p>
          <a:p>
            <a:r>
              <a:rPr lang="en-US" baseline="0" dirty="0"/>
              <a:t>This query is easy to express in a high-level language, and easy to compute at a modern stream processor.  But how does executing this query scale?</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31</a:t>
            </a:fld>
            <a:endParaRPr lang="en-US"/>
          </a:p>
        </p:txBody>
      </p:sp>
    </p:spTree>
    <p:extLst>
      <p:ext uri="{BB962C8B-B14F-4D97-AF65-F5344CB8AC3E}">
        <p14:creationId xmlns:p14="http://schemas.microsoft.com/office/powerpoint/2010/main" val="851266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a:t>
            </a:r>
            <a:r>
              <a:rPr lang="en-US" baseline="0" dirty="0"/>
              <a:t> by looking at what it takes to compile individual operators to match-action tables, one at a time.</a:t>
            </a:r>
          </a:p>
          <a:p>
            <a:endParaRPr lang="en-US" dirty="0"/>
          </a:p>
          <a:p>
            <a:r>
              <a:rPr lang="en-US" baseline="0" dirty="0"/>
              <a:t>[🌀] </a:t>
            </a:r>
            <a:r>
              <a:rPr lang="en-US" dirty="0"/>
              <a:t>The filter</a:t>
            </a:r>
            <a:r>
              <a:rPr lang="en-US" baseline="0" dirty="0"/>
              <a:t> operator takes [🌀] a stream of elements as input, and returns[🌀]  the set of elements that satisfy some predicate p.  </a:t>
            </a:r>
          </a:p>
          <a:p>
            <a:endParaRPr lang="en-US" baseline="0" dirty="0"/>
          </a:p>
          <a:p>
            <a:r>
              <a:rPr lang="en-US" dirty="0"/>
              <a:t>We can implement this in a </a:t>
            </a:r>
            <a:r>
              <a:rPr lang="en-US" baseline="0" dirty="0"/>
              <a:t>[🌀] </a:t>
            </a:r>
            <a:r>
              <a:rPr lang="en-US" dirty="0"/>
              <a:t>match-action table by </a:t>
            </a:r>
            <a:r>
              <a:rPr lang="en-US" dirty="0" err="1"/>
              <a:t>simplying</a:t>
            </a:r>
            <a:r>
              <a:rPr lang="en-US" dirty="0"/>
              <a:t> supply p as the match component.</a:t>
            </a:r>
            <a:r>
              <a:rPr lang="en-US" baseline="0" dirty="0"/>
              <a:t>  </a:t>
            </a:r>
          </a:p>
          <a:p>
            <a:endParaRPr lang="en-US" baseline="0" dirty="0"/>
          </a:p>
          <a:p>
            <a:r>
              <a:rPr lang="en-US" baseline="0" dirty="0"/>
              <a:t>If we return to the [🌀] DNS reflection query I described in the beginning, we see that the predicate performs an exact match on the UDP source port.  We would implement this [🌀] directly in the match-action table as shown.</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33</a:t>
            </a:fld>
            <a:endParaRPr lang="en-US"/>
          </a:p>
        </p:txBody>
      </p:sp>
    </p:spTree>
    <p:extLst>
      <p:ext uri="{BB962C8B-B14F-4D97-AF65-F5344CB8AC3E}">
        <p14:creationId xmlns:p14="http://schemas.microsoft.com/office/powerpoint/2010/main" val="2595364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filter operator can also be used to apply a conditional predicate, as we see in the last line of this query.</a:t>
            </a:r>
          </a:p>
          <a:p>
            <a:endParaRPr lang="en-US" dirty="0"/>
          </a:p>
          <a:p>
            <a:r>
              <a:rPr lang="en-US" baseline="0" dirty="0"/>
              <a:t>In this case, we would instead choose to implement the filter in the control flow between match-action tables in the pipeline. [🌀] If we look at this code block, we see that the match-action tables that each operator compiles to is applied in the control flow of the processing pipeline.  After the </a:t>
            </a:r>
            <a:r>
              <a:rPr lang="en-US" baseline="0" dirty="0" err="1"/>
              <a:t>reduce_table</a:t>
            </a:r>
            <a:r>
              <a:rPr lang="en-US" baseline="0" dirty="0"/>
              <a:t> is applied, the final filter’s predicate is supplied in conditional control flow that then conditionally applies the table that performs the reporting to the stream processor, when the predicate is satisfied.</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34</a:t>
            </a:fld>
            <a:endParaRPr lang="en-US"/>
          </a:p>
        </p:txBody>
      </p:sp>
    </p:spTree>
    <p:extLst>
      <p:ext uri="{BB962C8B-B14F-4D97-AF65-F5344CB8AC3E}">
        <p14:creationId xmlns:p14="http://schemas.microsoft.com/office/powerpoint/2010/main" val="33815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a:t>
            </a:r>
            <a:r>
              <a:rPr lang="en-US" baseline="0" dirty="0"/>
              <a:t> to filter</a:t>
            </a:r>
            <a:r>
              <a:rPr lang="en-US" dirty="0"/>
              <a:t>,</a:t>
            </a:r>
            <a:r>
              <a:rPr lang="en-US" baseline="0" dirty="0"/>
              <a:t> [🌀] </a:t>
            </a:r>
            <a:r>
              <a:rPr lang="en-US" dirty="0"/>
              <a:t>The map operator also</a:t>
            </a:r>
            <a:r>
              <a:rPr lang="en-US" baseline="0" dirty="0"/>
              <a:t> takes [🌀] a stream of elements as input and [🌀] returns the set of elements with a function(f) applied to each element.</a:t>
            </a:r>
          </a:p>
          <a:p>
            <a:endParaRPr lang="en-US" baseline="0" dirty="0"/>
          </a:p>
          <a:p>
            <a:r>
              <a:rPr lang="en-US" baseline="0" dirty="0"/>
              <a:t>We can implement that, in general, [🌀] as the action body of a match-action table where the function f, if supported by the data plane, is applied.</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Returning to our example query [🌀] , the function applied here is simply a projection of the entire original packet to a single </a:t>
            </a:r>
            <a:r>
              <a:rPr lang="en-US" baseline="0" dirty="0" err="1"/>
              <a:t>dstIP</a:t>
            </a:r>
            <a:r>
              <a:rPr lang="en-US" baseline="0" dirty="0"/>
              <a:t>, </a:t>
            </a:r>
            <a:r>
              <a:rPr lang="en-US" baseline="0" dirty="0" err="1"/>
              <a:t>srcIP</a:t>
            </a:r>
            <a:r>
              <a:rPr lang="en-US" baseline="0" dirty="0"/>
              <a:t> pair. In this case, [🌀] we would just store the values from the packet in metadata for subsequent processing.  However, other actions such as decrementing a TTL field are possible.</a:t>
            </a:r>
          </a:p>
          <a:p>
            <a:endParaRPr lang="en-US" baseline="0" dirty="0"/>
          </a:p>
        </p:txBody>
      </p:sp>
      <p:sp>
        <p:nvSpPr>
          <p:cNvPr id="4" name="Slide Number Placeholder 3"/>
          <p:cNvSpPr>
            <a:spLocks noGrp="1"/>
          </p:cNvSpPr>
          <p:nvPr>
            <p:ph type="sldNum" sz="quarter" idx="10"/>
          </p:nvPr>
        </p:nvSpPr>
        <p:spPr/>
        <p:txBody>
          <a:bodyPr/>
          <a:lstStyle/>
          <a:p>
            <a:fld id="{5E7036E8-6A70-5742-9E51-BEBE5E9E7346}" type="slidenum">
              <a:rPr lang="en-US" smtClean="0"/>
              <a:t>35</a:t>
            </a:fld>
            <a:endParaRPr lang="en-US"/>
          </a:p>
        </p:txBody>
      </p:sp>
    </p:spTree>
    <p:extLst>
      <p:ext uri="{BB962C8B-B14F-4D97-AF65-F5344CB8AC3E}">
        <p14:creationId xmlns:p14="http://schemas.microsoft.com/office/powerpoint/2010/main" val="4052978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 reduce operator also takes [🌀]  a stream of elements as input and returns [🌀] a single result that is the application of the function f over all elements.  Naturally, we break up the stream into windows of size (w) seconds to compute this function over a finite stream.</a:t>
            </a:r>
          </a:p>
          <a:p>
            <a:r>
              <a:rPr lang="en-US" baseline="0" dirty="0"/>
              <a:t>Unlike map and filter, the reduce function requires some </a:t>
            </a:r>
            <a:r>
              <a:rPr lang="en-US" baseline="0" dirty="0" err="1"/>
              <a:t>stateful</a:t>
            </a:r>
            <a:r>
              <a:rPr lang="en-US" baseline="0" dirty="0"/>
              <a:t> memory to store the intermediate value of the function between the arrival of successive elements.  Just like with the map operator, the function to be applied must still be executable in the data plane.</a:t>
            </a:r>
          </a:p>
          <a:p>
            <a:endParaRPr lang="en-US" baseline="0" dirty="0"/>
          </a:p>
          <a:p>
            <a:r>
              <a:rPr lang="en-US" baseline="0" dirty="0"/>
              <a:t>Like the map operator, we would also apply the function f in the action body of a match-action table, but since </a:t>
            </a:r>
            <a:r>
              <a:rPr lang="en-US" baseline="0" dirty="0" err="1"/>
              <a:t>stateful</a:t>
            </a:r>
            <a:r>
              <a:rPr lang="en-US" baseline="0" dirty="0"/>
              <a:t> memory is implemented as a hash-table in PISA switches, we must first compute an index into the hash table before looking up the value stored in it.</a:t>
            </a:r>
          </a:p>
          <a:p>
            <a:endParaRPr lang="en-US" baseline="0" dirty="0"/>
          </a:p>
          <a:p>
            <a:r>
              <a:rPr lang="en-US" baseline="0" dirty="0"/>
              <a:t>In the case of our example query, [🌀] the first table computes an index by hashing the key of interest, in this case </a:t>
            </a:r>
            <a:r>
              <a:rPr lang="en-US" baseline="0" dirty="0" err="1"/>
              <a:t>dstIP</a:t>
            </a:r>
            <a:r>
              <a:rPr lang="en-US" baseline="0" dirty="0"/>
              <a:t>. Since lookup into the hash-table depends on the value of the index, both the value in the hash table in the index cannot be looked up in the same table.  The second table applies the function (sum) to the intermediate value and the next element (1).</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36</a:t>
            </a:fld>
            <a:endParaRPr lang="en-US"/>
          </a:p>
        </p:txBody>
      </p:sp>
    </p:spTree>
    <p:extLst>
      <p:ext uri="{BB962C8B-B14F-4D97-AF65-F5344CB8AC3E}">
        <p14:creationId xmlns:p14="http://schemas.microsoft.com/office/powerpoint/2010/main" val="24975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To</a:t>
            </a:r>
            <a:r>
              <a:rPr lang="en-US" baseline="0" dirty="0"/>
              <a:t> compile an entire query, we would just sequentially apply [🌀] the set of match-action tables generated by each individual operator.  Here the D1/D2 and R1/R2 abbreviate the first and second tables of the distinct and reduce operators, respectively.</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37</a:t>
            </a:fld>
            <a:endParaRPr lang="en-US"/>
          </a:p>
        </p:txBody>
      </p:sp>
    </p:spTree>
    <p:extLst>
      <p:ext uri="{BB962C8B-B14F-4D97-AF65-F5344CB8AC3E}">
        <p14:creationId xmlns:p14="http://schemas.microsoft.com/office/powerpoint/2010/main" val="724614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reality, the compilation can be optimized</a:t>
            </a:r>
            <a:r>
              <a:rPr lang="en-US" baseline="0" dirty="0"/>
              <a:t> such that two match action tables can occupy the same stage as long as the values do not depend on one another.  For example the actions in the first map table and actions in the first lookup for the distinct operator could be coalesced into a single table in the first stage.  But as described before the two tables implementing distinct and reduce cannot be executed in the same stage due to the data dependency.</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38</a:t>
            </a:fld>
            <a:endParaRPr lang="en-US"/>
          </a:p>
        </p:txBody>
      </p:sp>
    </p:spTree>
    <p:extLst>
      <p:ext uri="{BB962C8B-B14F-4D97-AF65-F5344CB8AC3E}">
        <p14:creationId xmlns:p14="http://schemas.microsoft.com/office/powerpoint/2010/main" val="325281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we’ve seen how a [🌀] single query, is compiled to a sequence of match action tables in the data plane.  However, we want to run [🌀] several different queries concurrently.  Now we must consider, for all of the operators in all of the queries that can be compiled to the data plane, which ones do we actually choose to offload to the data plane?  Determining the answer to that question is the [🌀] job of the query planner which takes into consideration two questions?  First, [🌀] does the target have enough remaining resources and to offload a partitioning to the data plane and Second, [🌀] does this partitioning reduce the load on the stream processor optimally?</a:t>
            </a:r>
            <a:endParaRPr lang="en-US" dirty="0"/>
          </a:p>
        </p:txBody>
      </p:sp>
      <p:sp>
        <p:nvSpPr>
          <p:cNvPr id="4" name="Slide Number Placeholder 3"/>
          <p:cNvSpPr>
            <a:spLocks noGrp="1"/>
          </p:cNvSpPr>
          <p:nvPr>
            <p:ph type="sldNum" sz="quarter" idx="10"/>
          </p:nvPr>
        </p:nvSpPr>
        <p:spPr/>
        <p:txBody>
          <a:bodyPr/>
          <a:lstStyle/>
          <a:p>
            <a:fld id="{5E7036E8-6A70-5742-9E51-BEBE5E9E7346}" type="slidenum">
              <a:rPr lang="en-US" smtClean="0"/>
              <a:t>39</a:t>
            </a:fld>
            <a:endParaRPr lang="en-US"/>
          </a:p>
        </p:txBody>
      </p:sp>
    </p:spTree>
    <p:extLst>
      <p:ext uri="{BB962C8B-B14F-4D97-AF65-F5344CB8AC3E}">
        <p14:creationId xmlns:p14="http://schemas.microsoft.com/office/powerpoint/2010/main" val="4157737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0710-3577-E74A-9C2F-93CD90266D54}" type="slidenum">
              <a:rPr lang="en-US" smtClean="0"/>
              <a:t>42</a:t>
            </a:fld>
            <a:endParaRPr lang="en-US" dirty="0"/>
          </a:p>
        </p:txBody>
      </p:sp>
    </p:spTree>
    <p:extLst>
      <p:ext uri="{BB962C8B-B14F-4D97-AF65-F5344CB8AC3E}">
        <p14:creationId xmlns:p14="http://schemas.microsoft.com/office/powerpoint/2010/main" val="2784654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1</a:t>
            </a:fld>
            <a:endParaRPr lang="en-US"/>
          </a:p>
        </p:txBody>
      </p:sp>
    </p:spTree>
    <p:extLst>
      <p:ext uri="{BB962C8B-B14F-4D97-AF65-F5344CB8AC3E}">
        <p14:creationId xmlns:p14="http://schemas.microsoft.com/office/powerpoint/2010/main" val="1972243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But, ironically, the Internet did not plant the seeds of its own reinvention</a:t>
            </a:r>
          </a:p>
        </p:txBody>
      </p:sp>
      <p:sp>
        <p:nvSpPr>
          <p:cNvPr id="4" name="Slide Number Placeholder 3"/>
          <p:cNvSpPr>
            <a:spLocks noGrp="1"/>
          </p:cNvSpPr>
          <p:nvPr>
            <p:ph type="sldNum" sz="quarter" idx="10"/>
          </p:nvPr>
        </p:nvSpPr>
        <p:spPr/>
        <p:txBody>
          <a:bodyPr/>
          <a:lstStyle/>
          <a:p>
            <a:fld id="{AB7163F6-5BC4-F945-9DDD-76E74D9DDF3E}" type="slidenum">
              <a:rPr lang="en-US" smtClean="0"/>
              <a:t>2</a:t>
            </a:fld>
            <a:endParaRPr lang="en-US"/>
          </a:p>
        </p:txBody>
      </p:sp>
    </p:spTree>
    <p:extLst>
      <p:ext uri="{BB962C8B-B14F-4D97-AF65-F5344CB8AC3E}">
        <p14:creationId xmlns:p14="http://schemas.microsoft.com/office/powerpoint/2010/main" val="3479277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Needs to change because of performance, reliability, security, and more.  And unique needs in different settings.</a:t>
            </a:r>
          </a:p>
        </p:txBody>
      </p:sp>
      <p:sp>
        <p:nvSpPr>
          <p:cNvPr id="4" name="Slide Number Placeholder 3"/>
          <p:cNvSpPr>
            <a:spLocks noGrp="1"/>
          </p:cNvSpPr>
          <p:nvPr>
            <p:ph type="sldNum" sz="quarter" idx="10"/>
          </p:nvPr>
        </p:nvSpPr>
        <p:spPr/>
        <p:txBody>
          <a:bodyPr/>
          <a:lstStyle/>
          <a:p>
            <a:fld id="{AB7163F6-5BC4-F945-9DDD-76E74D9DDF3E}" type="slidenum">
              <a:rPr lang="en-US" smtClean="0"/>
              <a:t>3</a:t>
            </a:fld>
            <a:endParaRPr lang="en-US"/>
          </a:p>
        </p:txBody>
      </p:sp>
    </p:spTree>
    <p:extLst>
      <p:ext uri="{BB962C8B-B14F-4D97-AF65-F5344CB8AC3E}">
        <p14:creationId xmlns:p14="http://schemas.microsoft.com/office/powerpoint/2010/main" val="233803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4</a:t>
            </a:fld>
            <a:endParaRPr lang="en-US"/>
          </a:p>
        </p:txBody>
      </p:sp>
    </p:spTree>
    <p:extLst>
      <p:ext uri="{BB962C8B-B14F-4D97-AF65-F5344CB8AC3E}">
        <p14:creationId xmlns:p14="http://schemas.microsoft.com/office/powerpoint/2010/main" val="3717940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7163F6-5BC4-F945-9DDD-76E74D9DDF3E}" type="slidenum">
              <a:rPr lang="en-US" smtClean="0"/>
              <a:t>5</a:t>
            </a:fld>
            <a:endParaRPr lang="en-US"/>
          </a:p>
        </p:txBody>
      </p:sp>
    </p:spTree>
    <p:extLst>
      <p:ext uri="{BB962C8B-B14F-4D97-AF65-F5344CB8AC3E}">
        <p14:creationId xmlns:p14="http://schemas.microsoft.com/office/powerpoint/2010/main" val="388567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Pragmatic in limited programmability</a:t>
            </a:r>
            <a:r>
              <a:rPr lang="en-US" baseline="0" dirty="0"/>
              <a:t>, and pragmatic now because of changes in hardware trends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7</a:t>
            </a:fld>
            <a:endParaRPr lang="en-US"/>
          </a:p>
        </p:txBody>
      </p:sp>
    </p:spTree>
    <p:extLst>
      <p:ext uri="{BB962C8B-B14F-4D97-AF65-F5344CB8AC3E}">
        <p14:creationId xmlns:p14="http://schemas.microsoft.com/office/powerpoint/2010/main" val="191309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group of us came together to think about</a:t>
            </a:r>
            <a:r>
              <a:rPr lang="en-US" baseline="0" dirty="0"/>
              <a:t> the language for programming such devices.  Not just an API for installing rules, but a language.</a:t>
            </a:r>
          </a:p>
          <a:p>
            <a:r>
              <a:rPr lang="en-US" baseline="0" dirty="0"/>
              <a:t>Setting up the P4 Consortium with Nick McKeown, and later Amin </a:t>
            </a:r>
            <a:r>
              <a:rPr lang="en-US" baseline="0" dirty="0" err="1"/>
              <a:t>Vahdat</a:t>
            </a:r>
            <a:r>
              <a:rPr lang="en-US" baseline="0" dirty="0"/>
              <a:t> (Google) joined us</a:t>
            </a:r>
            <a:endParaRPr lang="en-US" dirty="0"/>
          </a:p>
        </p:txBody>
      </p:sp>
      <p:sp>
        <p:nvSpPr>
          <p:cNvPr id="4" name="Slide Number Placeholder 3"/>
          <p:cNvSpPr>
            <a:spLocks noGrp="1"/>
          </p:cNvSpPr>
          <p:nvPr>
            <p:ph type="sldNum" sz="quarter" idx="10"/>
          </p:nvPr>
        </p:nvSpPr>
        <p:spPr/>
        <p:txBody>
          <a:bodyPr/>
          <a:lstStyle/>
          <a:p>
            <a:fld id="{AB7163F6-5BC4-F945-9DDD-76E74D9DDF3E}" type="slidenum">
              <a:rPr lang="en-US" smtClean="0"/>
              <a:t>8</a:t>
            </a:fld>
            <a:endParaRPr lang="en-US"/>
          </a:p>
        </p:txBody>
      </p:sp>
    </p:spTree>
    <p:extLst>
      <p:ext uri="{BB962C8B-B14F-4D97-AF65-F5344CB8AC3E}">
        <p14:creationId xmlns:p14="http://schemas.microsoft.com/office/powerpoint/2010/main" val="57333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dirty="0"/>
          </a:p>
        </p:txBody>
      </p:sp>
      <p:sp>
        <p:nvSpPr>
          <p:cNvPr id="4" name="Slide Number Placeholder 3"/>
          <p:cNvSpPr>
            <a:spLocks noGrp="1"/>
          </p:cNvSpPr>
          <p:nvPr>
            <p:ph type="sldNum" sz="quarter" idx="5"/>
          </p:nvPr>
        </p:nvSpPr>
        <p:spPr/>
        <p:txBody>
          <a:bodyPr/>
          <a:lstStyle/>
          <a:p>
            <a:fld id="{8EEA2D61-3BFC-9A44-B580-A3AD5397B9B2}" type="slidenum">
              <a:rPr lang="en-US" smtClean="0"/>
              <a:t>20</a:t>
            </a:fld>
            <a:endParaRPr lang="en-US"/>
          </a:p>
        </p:txBody>
      </p:sp>
    </p:spTree>
    <p:extLst>
      <p:ext uri="{BB962C8B-B14F-4D97-AF65-F5344CB8AC3E}">
        <p14:creationId xmlns:p14="http://schemas.microsoft.com/office/powerpoint/2010/main" val="1595435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8681B8-DA4E-304E-8822-4A5DB59D6858}"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403034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EE2599-79B2-654A-923E-9DA809409B48}"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3791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70C18B-E5BB-4D4E-A1E3-B40EB35183E3}"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705740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Sub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F11994-05AC-A74E-9C1E-77ACAC5E4FDA}"/>
              </a:ext>
            </a:extLst>
          </p:cNvPr>
          <p:cNvSpPr/>
          <p:nvPr userDrawn="1"/>
        </p:nvSpPr>
        <p:spPr>
          <a:xfrm>
            <a:off x="0" y="0"/>
            <a:ext cx="12192000" cy="783707"/>
          </a:xfrm>
          <a:prstGeom prst="rect">
            <a:avLst/>
          </a:prstGeom>
          <a:solidFill>
            <a:schemeClr val="accent1">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itle Placeholder 1"/>
          <p:cNvSpPr>
            <a:spLocks noGrp="1"/>
          </p:cNvSpPr>
          <p:nvPr>
            <p:ph type="title"/>
          </p:nvPr>
        </p:nvSpPr>
        <p:spPr>
          <a:xfrm>
            <a:off x="741892" y="0"/>
            <a:ext cx="10708216" cy="783707"/>
          </a:xfrm>
          <a:prstGeom prst="rect">
            <a:avLst/>
          </a:prstGeom>
        </p:spPr>
        <p:txBody>
          <a:bodyPr vert="horz" lIns="0" tIns="45720" rIns="0" bIns="0" rtlCol="0" anchor="b" anchorCtr="0">
            <a:normAutofit/>
          </a:bodyPr>
          <a:lstStyle>
            <a:lvl1pPr>
              <a:defRPr>
                <a:solidFill>
                  <a:schemeClr val="tx2">
                    <a:lumMod val="10000"/>
                  </a:schemeClr>
                </a:solidFill>
              </a:defRPr>
            </a:lvl1pPr>
          </a:lstStyle>
          <a:p>
            <a:r>
              <a:rPr lang="en-US" dirty="0"/>
              <a:t>Click to edit master title style</a:t>
            </a:r>
          </a:p>
        </p:txBody>
      </p:sp>
      <p:sp>
        <p:nvSpPr>
          <p:cNvPr id="3" name="Text Placeholder 2"/>
          <p:cNvSpPr>
            <a:spLocks noGrp="1"/>
          </p:cNvSpPr>
          <p:nvPr>
            <p:ph idx="1"/>
          </p:nvPr>
        </p:nvSpPr>
        <p:spPr>
          <a:xfrm>
            <a:off x="741892" y="1178081"/>
            <a:ext cx="10708216" cy="4580495"/>
          </a:xfrm>
          <a:prstGeom prst="rect">
            <a:avLst/>
          </a:prstGeom>
        </p:spPr>
        <p:txBody>
          <a:bodyPr vert="horz" lIns="0" tIns="45720" rIns="0" bIns="0" rtlCol="0">
            <a:normAutofit/>
          </a:bodyPr>
          <a:lstStyle/>
          <a:p>
            <a:pPr lvl="0"/>
            <a:r>
              <a:rPr lang="en-US" dirty="0"/>
              <a:t>Click to edit Master text styles</a:t>
            </a:r>
          </a:p>
          <a:p>
            <a:pPr lvl="1"/>
            <a:r>
              <a:rPr lang="en-US" dirty="0"/>
              <a:t>Second level</a:t>
            </a:r>
          </a:p>
          <a:p>
            <a:pPr lvl="2"/>
            <a:r>
              <a:rPr lang="en-US" dirty="0"/>
              <a:t>Third level</a:t>
            </a:r>
          </a:p>
          <a:p>
            <a:pPr lvl="4"/>
            <a:r>
              <a:rPr lang="en-US" dirty="0"/>
              <a:t>Fourth level</a:t>
            </a:r>
          </a:p>
        </p:txBody>
      </p:sp>
    </p:spTree>
    <p:extLst>
      <p:ext uri="{BB962C8B-B14F-4D97-AF65-F5344CB8AC3E}">
        <p14:creationId xmlns:p14="http://schemas.microsoft.com/office/powerpoint/2010/main" val="481786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51ED9D-A17D-9C46-A4F9-C44472C7AD73}"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97574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5C15B6-AC4A-884D-8420-4054C95D6CB0}" type="datetime1">
              <a:rPr lang="en-US" smtClean="0"/>
              <a:t>9/8/20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2735921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0736977-D718-7447-9428-7807D247A38C}"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32259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90E89-D40D-A74A-BD33-1BF7F3A89925}" type="datetime1">
              <a:rPr lang="en-US" smtClean="0"/>
              <a:t>9/8/20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614964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B49C-61DA-9944-86B7-8584FC4A1D7B}" type="datetime1">
              <a:rPr lang="en-US" smtClean="0"/>
              <a:t>9/8/20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978536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51E9EC-AF04-F64D-BB69-643970094AFA}" type="datetime1">
              <a:rPr lang="en-US" smtClean="0"/>
              <a:t>9/8/20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51200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07B817-17FC-7C49-90F4-B5C6B2D51C02}"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3772044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143B1F-4E28-1045-A1CC-900B72095BBA}" type="datetime1">
              <a:rPr lang="en-US" smtClean="0"/>
              <a:t>9/8/20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18992C-B9AF-2F49-8B31-EC7F489F3004}" type="slidenum">
              <a:rPr lang="en-US" smtClean="0"/>
              <a:t>‹#›</a:t>
            </a:fld>
            <a:endParaRPr lang="en-US"/>
          </a:p>
        </p:txBody>
      </p:sp>
    </p:spTree>
    <p:extLst>
      <p:ext uri="{BB962C8B-B14F-4D97-AF65-F5344CB8AC3E}">
        <p14:creationId xmlns:p14="http://schemas.microsoft.com/office/powerpoint/2010/main" val="1243765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3E891-3767-664B-878B-AE635B3E097C}" type="datetime1">
              <a:rPr lang="en-US" smtClean="0"/>
              <a:t>9/8/20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solidFill>
              </a:defRPr>
            </a:lvl1pPr>
          </a:lstStyle>
          <a:p>
            <a:fld id="{1718992C-B9AF-2F49-8B31-EC7F489F3004}" type="slidenum">
              <a:rPr lang="en-US" smtClean="0"/>
              <a:pPr/>
              <a:t>‹#›</a:t>
            </a:fld>
            <a:endParaRPr lang="en-US" dirty="0"/>
          </a:p>
        </p:txBody>
      </p:sp>
    </p:spTree>
    <p:extLst>
      <p:ext uri="{BB962C8B-B14F-4D97-AF65-F5344CB8AC3E}">
        <p14:creationId xmlns:p14="http://schemas.microsoft.com/office/powerpoint/2010/main" val="34761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hyperlink" Target="https://p4campus.cs.princeton.edu/"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tiff"/><Relationship Id="rId13" Type="http://schemas.openxmlformats.org/officeDocument/2006/relationships/image" Target="../media/image8.wmf"/><Relationship Id="rId3" Type="http://schemas.openxmlformats.org/officeDocument/2006/relationships/image" Target="../media/image9.tiff"/><Relationship Id="rId7" Type="http://schemas.openxmlformats.org/officeDocument/2006/relationships/image" Target="../media/image13.tiff"/><Relationship Id="rId12" Type="http://schemas.openxmlformats.org/officeDocument/2006/relationships/image" Target="../media/image18.tiff"/><Relationship Id="rId2" Type="http://schemas.openxmlformats.org/officeDocument/2006/relationships/notesSlide" Target="../notesSlides/notesSlide3.xml"/><Relationship Id="rId16"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12.tiff"/><Relationship Id="rId11" Type="http://schemas.openxmlformats.org/officeDocument/2006/relationships/image" Target="../media/image17.tiff"/><Relationship Id="rId5" Type="http://schemas.openxmlformats.org/officeDocument/2006/relationships/image" Target="../media/image11.tiff"/><Relationship Id="rId15" Type="http://schemas.openxmlformats.org/officeDocument/2006/relationships/image" Target="../media/image20.tiff"/><Relationship Id="rId10" Type="http://schemas.openxmlformats.org/officeDocument/2006/relationships/image" Target="../media/image16.tiff"/><Relationship Id="rId4" Type="http://schemas.openxmlformats.org/officeDocument/2006/relationships/image" Target="../media/image10.tiff"/><Relationship Id="rId9" Type="http://schemas.openxmlformats.org/officeDocument/2006/relationships/image" Target="../media/image15.tiff"/><Relationship Id="rId14" Type="http://schemas.openxmlformats.org/officeDocument/2006/relationships/image" Target="../media/image19.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tiff"/><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tif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588" y="2128389"/>
            <a:ext cx="8553086" cy="1470025"/>
          </a:xfrm>
        </p:spPr>
        <p:txBody>
          <a:bodyPr>
            <a:normAutofit/>
          </a:bodyPr>
          <a:lstStyle/>
          <a:p>
            <a:r>
              <a:rPr lang="en-US" dirty="0"/>
              <a:t>Networks Capable of Change</a:t>
            </a:r>
          </a:p>
        </p:txBody>
      </p:sp>
      <p:sp>
        <p:nvSpPr>
          <p:cNvPr id="3" name="Subtitle 2"/>
          <p:cNvSpPr>
            <a:spLocks noGrp="1"/>
          </p:cNvSpPr>
          <p:nvPr>
            <p:ph type="subTitle" idx="1"/>
          </p:nvPr>
        </p:nvSpPr>
        <p:spPr>
          <a:xfrm>
            <a:off x="2793184" y="3326294"/>
            <a:ext cx="6400800" cy="1752600"/>
          </a:xfrm>
        </p:spPr>
        <p:txBody>
          <a:bodyPr/>
          <a:lstStyle/>
          <a:p>
            <a:r>
              <a:rPr lang="en-US" dirty="0"/>
              <a:t>Jennifer Rexford</a:t>
            </a:r>
            <a:br>
              <a:rPr lang="en-US" dirty="0"/>
            </a:br>
            <a:r>
              <a:rPr lang="en-US" dirty="0"/>
              <a:t>Princeton University</a:t>
            </a:r>
          </a:p>
        </p:txBody>
      </p:sp>
      <p:pic>
        <p:nvPicPr>
          <p:cNvPr id="4" name="Picture 3"/>
          <p:cNvPicPr>
            <a:picLocks noChangeAspect="1"/>
          </p:cNvPicPr>
          <p:nvPr/>
        </p:nvPicPr>
        <p:blipFill>
          <a:blip r:embed="rId3"/>
          <a:stretch>
            <a:fillRect/>
          </a:stretch>
        </p:blipFill>
        <p:spPr>
          <a:xfrm>
            <a:off x="8183301" y="4808384"/>
            <a:ext cx="4008699" cy="2311400"/>
          </a:xfrm>
          <a:prstGeom prst="rect">
            <a:avLst/>
          </a:prstGeom>
        </p:spPr>
      </p:pic>
      <p:pic>
        <p:nvPicPr>
          <p:cNvPr id="5" name="Picture 4"/>
          <p:cNvPicPr>
            <a:picLocks noChangeAspect="1"/>
          </p:cNvPicPr>
          <p:nvPr/>
        </p:nvPicPr>
        <p:blipFill>
          <a:blip r:embed="rId4"/>
          <a:stretch>
            <a:fillRect/>
          </a:stretch>
        </p:blipFill>
        <p:spPr>
          <a:xfrm>
            <a:off x="8183301" y="0"/>
            <a:ext cx="4008699" cy="1954354"/>
          </a:xfrm>
          <a:prstGeom prst="rect">
            <a:avLst/>
          </a:prstGeom>
        </p:spPr>
      </p:pic>
      <p:pic>
        <p:nvPicPr>
          <p:cNvPr id="6" name="Picture 5"/>
          <p:cNvPicPr>
            <a:picLocks noChangeAspect="1"/>
          </p:cNvPicPr>
          <p:nvPr/>
        </p:nvPicPr>
        <p:blipFill>
          <a:blip r:embed="rId5"/>
          <a:stretch>
            <a:fillRect/>
          </a:stretch>
        </p:blipFill>
        <p:spPr>
          <a:xfrm>
            <a:off x="0" y="4808384"/>
            <a:ext cx="3935392" cy="2229024"/>
          </a:xfrm>
          <a:prstGeom prst="rect">
            <a:avLst/>
          </a:prstGeom>
        </p:spPr>
      </p:pic>
      <p:pic>
        <p:nvPicPr>
          <p:cNvPr id="7" name="Picture 6"/>
          <p:cNvPicPr>
            <a:picLocks noChangeAspect="1"/>
          </p:cNvPicPr>
          <p:nvPr/>
        </p:nvPicPr>
        <p:blipFill>
          <a:blip r:embed="rId6"/>
          <a:stretch>
            <a:fillRect/>
          </a:stretch>
        </p:blipFill>
        <p:spPr>
          <a:xfrm>
            <a:off x="4533322" y="0"/>
            <a:ext cx="2964918" cy="1954354"/>
          </a:xfrm>
          <a:prstGeom prst="rect">
            <a:avLst/>
          </a:prstGeom>
        </p:spPr>
      </p:pic>
      <p:pic>
        <p:nvPicPr>
          <p:cNvPr id="8" name="Picture 7"/>
          <p:cNvPicPr>
            <a:picLocks noChangeAspect="1"/>
          </p:cNvPicPr>
          <p:nvPr/>
        </p:nvPicPr>
        <p:blipFill>
          <a:blip r:embed="rId7"/>
          <a:stretch>
            <a:fillRect/>
          </a:stretch>
        </p:blipFill>
        <p:spPr>
          <a:xfrm>
            <a:off x="-40313" y="0"/>
            <a:ext cx="3975705" cy="1954354"/>
          </a:xfrm>
          <a:prstGeom prst="rect">
            <a:avLst/>
          </a:prstGeom>
        </p:spPr>
      </p:pic>
      <p:pic>
        <p:nvPicPr>
          <p:cNvPr id="9" name="Picture 8"/>
          <p:cNvPicPr>
            <a:picLocks noChangeAspect="1"/>
          </p:cNvPicPr>
          <p:nvPr/>
        </p:nvPicPr>
        <p:blipFill>
          <a:blip r:embed="rId8"/>
          <a:stretch>
            <a:fillRect/>
          </a:stretch>
        </p:blipFill>
        <p:spPr>
          <a:xfrm>
            <a:off x="3935392" y="4808384"/>
            <a:ext cx="4247909" cy="2311400"/>
          </a:xfrm>
          <a:prstGeom prst="rect">
            <a:avLst/>
          </a:prstGeom>
        </p:spPr>
      </p:pic>
    </p:spTree>
    <p:extLst>
      <p:ext uri="{BB962C8B-B14F-4D97-AF65-F5344CB8AC3E}">
        <p14:creationId xmlns:p14="http://schemas.microsoft.com/office/powerpoint/2010/main" val="2060476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EBE9-B75A-D14D-950F-2F42B7F4DE25}"/>
              </a:ext>
            </a:extLst>
          </p:cNvPr>
          <p:cNvSpPr>
            <a:spLocks noGrp="1"/>
          </p:cNvSpPr>
          <p:nvPr>
            <p:ph type="title"/>
          </p:nvPr>
        </p:nvSpPr>
        <p:spPr/>
        <p:txBody>
          <a:bodyPr/>
          <a:lstStyle/>
          <a:p>
            <a:r>
              <a:rPr lang="en-US" dirty="0"/>
              <a:t>Killer App: Network Telemetry</a:t>
            </a:r>
          </a:p>
        </p:txBody>
      </p:sp>
      <p:sp>
        <p:nvSpPr>
          <p:cNvPr id="3" name="Content Placeholder 2">
            <a:extLst>
              <a:ext uri="{FF2B5EF4-FFF2-40B4-BE49-F238E27FC236}">
                <a16:creationId xmlns:a16="http://schemas.microsoft.com/office/drawing/2014/main" id="{2D187F7C-D86F-274A-AB26-FBD71444BD6D}"/>
              </a:ext>
            </a:extLst>
          </p:cNvPr>
          <p:cNvSpPr>
            <a:spLocks noGrp="1"/>
          </p:cNvSpPr>
          <p:nvPr>
            <p:ph idx="1"/>
          </p:nvPr>
        </p:nvSpPr>
        <p:spPr>
          <a:xfrm>
            <a:off x="609600" y="1462084"/>
            <a:ext cx="10972800" cy="5121277"/>
          </a:xfrm>
        </p:spPr>
        <p:txBody>
          <a:bodyPr>
            <a:normAutofit fontScale="92500" lnSpcReduction="10000"/>
          </a:bodyPr>
          <a:lstStyle/>
          <a:p>
            <a:r>
              <a:rPr lang="en-US" dirty="0"/>
              <a:t>Traffic</a:t>
            </a:r>
          </a:p>
          <a:p>
            <a:pPr lvl="1"/>
            <a:r>
              <a:rPr lang="en-US" dirty="0"/>
              <a:t>Heavy-hitter traffic flows (by IP, by domain name, …)</a:t>
            </a:r>
          </a:p>
          <a:p>
            <a:pPr lvl="1"/>
            <a:r>
              <a:rPr lang="en-US" dirty="0"/>
              <a:t>Flow responsible for backlogs in packet queues</a:t>
            </a:r>
          </a:p>
          <a:p>
            <a:r>
              <a:rPr lang="en-US" dirty="0"/>
              <a:t>Performance</a:t>
            </a:r>
          </a:p>
          <a:p>
            <a:pPr lvl="1"/>
            <a:r>
              <a:rPr lang="en-US" dirty="0"/>
              <a:t>Packet loss, queuing delay, round-trip time, ...</a:t>
            </a:r>
          </a:p>
          <a:p>
            <a:pPr lvl="1"/>
            <a:r>
              <a:rPr lang="en-US" dirty="0"/>
              <a:t>Root cause of low throughput</a:t>
            </a:r>
          </a:p>
          <a:p>
            <a:pPr lvl="1"/>
            <a:r>
              <a:rPr lang="en-US" dirty="0"/>
              <a:t>Video quality-of-experience</a:t>
            </a:r>
          </a:p>
          <a:p>
            <a:r>
              <a:rPr lang="en-US" dirty="0"/>
              <a:t>Security</a:t>
            </a:r>
          </a:p>
          <a:p>
            <a:pPr lvl="1"/>
            <a:r>
              <a:rPr lang="en-US" dirty="0"/>
              <a:t>Traffic scanning</a:t>
            </a:r>
          </a:p>
          <a:p>
            <a:pPr lvl="1"/>
            <a:r>
              <a:rPr lang="en-US" dirty="0"/>
              <a:t>Distributed denial-of-service attacks</a:t>
            </a:r>
          </a:p>
          <a:p>
            <a:pPr lvl="1"/>
            <a:r>
              <a:rPr lang="en-US" dirty="0"/>
              <a:t>Intrusion detection systems</a:t>
            </a:r>
          </a:p>
        </p:txBody>
      </p:sp>
      <p:sp>
        <p:nvSpPr>
          <p:cNvPr id="4" name="Slide Number Placeholder 3">
            <a:extLst>
              <a:ext uri="{FF2B5EF4-FFF2-40B4-BE49-F238E27FC236}">
                <a16:creationId xmlns:a16="http://schemas.microsoft.com/office/drawing/2014/main" id="{095AF751-C186-0844-A1F4-F28DFBDAC737}"/>
              </a:ext>
            </a:extLst>
          </p:cNvPr>
          <p:cNvSpPr>
            <a:spLocks noGrp="1"/>
          </p:cNvSpPr>
          <p:nvPr>
            <p:ph type="sldNum" sz="quarter" idx="12"/>
          </p:nvPr>
        </p:nvSpPr>
        <p:spPr/>
        <p:txBody>
          <a:bodyPr/>
          <a:lstStyle/>
          <a:p>
            <a:fld id="{1718992C-B9AF-2F49-8B31-EC7F489F3004}" type="slidenum">
              <a:rPr lang="en-US" smtClean="0"/>
              <a:t>9</a:t>
            </a:fld>
            <a:endParaRPr lang="en-US"/>
          </a:p>
        </p:txBody>
      </p:sp>
      <p:sp>
        <p:nvSpPr>
          <p:cNvPr id="5" name="TextBox 4">
            <a:extLst>
              <a:ext uri="{FF2B5EF4-FFF2-40B4-BE49-F238E27FC236}">
                <a16:creationId xmlns:a16="http://schemas.microsoft.com/office/drawing/2014/main" id="{B789D214-78B3-7349-BCF9-57565193B7B0}"/>
              </a:ext>
            </a:extLst>
          </p:cNvPr>
          <p:cNvSpPr txBox="1"/>
          <p:nvPr/>
        </p:nvSpPr>
        <p:spPr>
          <a:xfrm>
            <a:off x="7223834" y="4344555"/>
            <a:ext cx="3884768" cy="954107"/>
          </a:xfrm>
          <a:prstGeom prst="rect">
            <a:avLst/>
          </a:prstGeom>
          <a:solidFill>
            <a:srgbClr val="FFF9C4"/>
          </a:solidFill>
        </p:spPr>
        <p:txBody>
          <a:bodyPr wrap="square" rtlCol="0">
            <a:spAutoFit/>
          </a:bodyPr>
          <a:lstStyle/>
          <a:p>
            <a:r>
              <a:rPr lang="en-US" sz="2800" dirty="0"/>
              <a:t>Goal: Hardware-friendly data structures!</a:t>
            </a:r>
          </a:p>
        </p:txBody>
      </p:sp>
    </p:spTree>
    <p:extLst>
      <p:ext uri="{BB962C8B-B14F-4D97-AF65-F5344CB8AC3E}">
        <p14:creationId xmlns:p14="http://schemas.microsoft.com/office/powerpoint/2010/main" val="295725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F2352-3ECF-7B40-B504-4621B5F73622}"/>
              </a:ext>
            </a:extLst>
          </p:cNvPr>
          <p:cNvSpPr>
            <a:spLocks noGrp="1"/>
          </p:cNvSpPr>
          <p:nvPr>
            <p:ph type="ctrTitle"/>
          </p:nvPr>
        </p:nvSpPr>
        <p:spPr/>
        <p:txBody>
          <a:bodyPr/>
          <a:lstStyle/>
          <a:p>
            <a:r>
              <a:rPr lang="en-US" dirty="0"/>
              <a:t>Heavy-Hitter Flows</a:t>
            </a:r>
          </a:p>
        </p:txBody>
      </p:sp>
      <p:sp>
        <p:nvSpPr>
          <p:cNvPr id="6" name="Subtitle 5">
            <a:extLst>
              <a:ext uri="{FF2B5EF4-FFF2-40B4-BE49-F238E27FC236}">
                <a16:creationId xmlns:a16="http://schemas.microsoft.com/office/drawing/2014/main" id="{825A2859-518B-1D4C-88FA-1B334652C9E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3462478-BC3F-4648-871A-E0BDA4E3B215}"/>
              </a:ext>
            </a:extLst>
          </p:cNvPr>
          <p:cNvSpPr>
            <a:spLocks noGrp="1"/>
          </p:cNvSpPr>
          <p:nvPr>
            <p:ph type="sldNum" sz="quarter" idx="12"/>
          </p:nvPr>
        </p:nvSpPr>
        <p:spPr/>
        <p:txBody>
          <a:bodyPr/>
          <a:lstStyle/>
          <a:p>
            <a:fld id="{1718992C-B9AF-2F49-8B31-EC7F489F3004}" type="slidenum">
              <a:rPr lang="en-US" smtClean="0"/>
              <a:t>10</a:t>
            </a:fld>
            <a:endParaRPr lang="en-US"/>
          </a:p>
        </p:txBody>
      </p:sp>
    </p:spTree>
    <p:extLst>
      <p:ext uri="{BB962C8B-B14F-4D97-AF65-F5344CB8AC3E}">
        <p14:creationId xmlns:p14="http://schemas.microsoft.com/office/powerpoint/2010/main" val="548991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Heavy-Hitter Detection</a:t>
            </a:r>
          </a:p>
        </p:txBody>
      </p:sp>
      <p:sp>
        <p:nvSpPr>
          <p:cNvPr id="3" name="Content Placeholder 2"/>
          <p:cNvSpPr>
            <a:spLocks noGrp="1"/>
          </p:cNvSpPr>
          <p:nvPr>
            <p:ph idx="1"/>
          </p:nvPr>
        </p:nvSpPr>
        <p:spPr/>
        <p:txBody>
          <a:bodyPr>
            <a:normAutofit/>
          </a:bodyPr>
          <a:lstStyle/>
          <a:p>
            <a:r>
              <a:rPr lang="en-US" sz="3600" dirty="0"/>
              <a:t>Heavy hitters</a:t>
            </a:r>
          </a:p>
          <a:p>
            <a:pPr lvl="1"/>
            <a:r>
              <a:rPr lang="en-US" sz="3200" dirty="0"/>
              <a:t>The </a:t>
            </a:r>
            <a:r>
              <a:rPr lang="en-US" sz="3200" i="1" dirty="0"/>
              <a:t>k</a:t>
            </a:r>
            <a:r>
              <a:rPr lang="en-US" sz="3200" dirty="0"/>
              <a:t> largest </a:t>
            </a:r>
            <a:r>
              <a:rPr lang="en-US" sz="3200" dirty="0" err="1"/>
              <a:t>trafic</a:t>
            </a:r>
            <a:r>
              <a:rPr lang="en-US" sz="3200" dirty="0"/>
              <a:t> flows</a:t>
            </a:r>
          </a:p>
          <a:p>
            <a:pPr lvl="1"/>
            <a:r>
              <a:rPr lang="en-US" sz="3200" dirty="0"/>
              <a:t>Flows exceeding threshold </a:t>
            </a:r>
            <a:r>
              <a:rPr lang="en-US" sz="3200" i="1" dirty="0"/>
              <a:t>T</a:t>
            </a:r>
          </a:p>
          <a:p>
            <a:r>
              <a:rPr lang="en-US" sz="3600" dirty="0"/>
              <a:t>Space-saving algorithm</a:t>
            </a:r>
          </a:p>
          <a:p>
            <a:pPr lvl="1"/>
            <a:r>
              <a:rPr lang="en-US" sz="3200" dirty="0"/>
              <a:t>Table of (key, value) pairs</a:t>
            </a:r>
          </a:p>
          <a:p>
            <a:pPr lvl="1"/>
            <a:r>
              <a:rPr lang="en-US" sz="3200" dirty="0"/>
              <a:t>Evict the key with the minimum value</a:t>
            </a:r>
          </a:p>
        </p:txBody>
      </p:sp>
      <p:graphicFrame>
        <p:nvGraphicFramePr>
          <p:cNvPr id="5" name="Table 4"/>
          <p:cNvGraphicFramePr>
            <a:graphicFrameLocks noGrp="1"/>
          </p:cNvGraphicFramePr>
          <p:nvPr/>
        </p:nvGraphicFramePr>
        <p:xfrm>
          <a:off x="8714443" y="2216963"/>
          <a:ext cx="1688836" cy="277368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t>K2</a:t>
                      </a:r>
                    </a:p>
                  </a:txBody>
                  <a:tcPr/>
                </a:tc>
                <a:tc>
                  <a:txBody>
                    <a:bodyPr/>
                    <a:lstStyle/>
                    <a:p>
                      <a:pPr algn="ctr"/>
                      <a:r>
                        <a:rPr lang="en-US" sz="2000" dirty="0"/>
                        <a:t>2</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r h="310789">
                <a:tc>
                  <a:txBody>
                    <a:bodyPr/>
                    <a:lstStyle/>
                    <a:p>
                      <a:pPr algn="ctr"/>
                      <a:r>
                        <a:rPr lang="en-US" sz="2000" dirty="0"/>
                        <a:t>K4</a:t>
                      </a:r>
                    </a:p>
                  </a:txBody>
                  <a:tcPr/>
                </a:tc>
                <a:tc>
                  <a:txBody>
                    <a:bodyPr/>
                    <a:lstStyle/>
                    <a:p>
                      <a:pPr algn="ctr"/>
                      <a:r>
                        <a:rPr lang="en-US" sz="2000" dirty="0"/>
                        <a:t>10</a:t>
                      </a:r>
                    </a:p>
                  </a:txBody>
                  <a:tcPr/>
                </a:tc>
                <a:extLst>
                  <a:ext uri="{0D108BD9-81ED-4DB2-BD59-A6C34878D82A}">
                    <a16:rowId xmlns:a16="http://schemas.microsoft.com/office/drawing/2014/main" val="10004"/>
                  </a:ext>
                </a:extLst>
              </a:tr>
              <a:tr h="310789">
                <a:tc>
                  <a:txBody>
                    <a:bodyPr/>
                    <a:lstStyle/>
                    <a:p>
                      <a:pPr algn="ctr"/>
                      <a:r>
                        <a:rPr lang="en-US" sz="2000" dirty="0"/>
                        <a:t>K5</a:t>
                      </a:r>
                    </a:p>
                  </a:txBody>
                  <a:tcPr/>
                </a:tc>
                <a:tc>
                  <a:txBody>
                    <a:bodyPr/>
                    <a:lstStyle/>
                    <a:p>
                      <a:pPr algn="ctr"/>
                      <a:r>
                        <a:rPr lang="en-US" sz="2000" dirty="0"/>
                        <a:t>1</a:t>
                      </a:r>
                    </a:p>
                  </a:txBody>
                  <a:tcPr/>
                </a:tc>
                <a:extLst>
                  <a:ext uri="{0D108BD9-81ED-4DB2-BD59-A6C34878D82A}">
                    <a16:rowId xmlns:a16="http://schemas.microsoft.com/office/drawing/2014/main" val="10005"/>
                  </a:ext>
                </a:extLst>
              </a:tr>
              <a:tr h="234176">
                <a:tc>
                  <a:txBody>
                    <a:bodyPr/>
                    <a:lstStyle/>
                    <a:p>
                      <a:pPr algn="ctr"/>
                      <a:r>
                        <a:rPr lang="en-US" sz="2000" b="0" i="0" dirty="0"/>
                        <a:t>K6</a:t>
                      </a:r>
                    </a:p>
                  </a:txBody>
                  <a:tcPr/>
                </a:tc>
                <a:tc>
                  <a:txBody>
                    <a:bodyPr/>
                    <a:lstStyle/>
                    <a:p>
                      <a:pPr algn="ctr"/>
                      <a:r>
                        <a:rPr lang="en-US" sz="2000" b="0" i="0" dirty="0"/>
                        <a:t>5</a:t>
                      </a:r>
                    </a:p>
                  </a:txBody>
                  <a:tcPr/>
                </a:tc>
                <a:extLst>
                  <a:ext uri="{0D108BD9-81ED-4DB2-BD59-A6C34878D82A}">
                    <a16:rowId xmlns:a16="http://schemas.microsoft.com/office/drawing/2014/main" val="10006"/>
                  </a:ext>
                </a:extLst>
              </a:tr>
            </a:tbl>
          </a:graphicData>
        </a:graphic>
      </p:graphicFrame>
      <p:sp>
        <p:nvSpPr>
          <p:cNvPr id="6" name="Oval 5"/>
          <p:cNvSpPr/>
          <p:nvPr/>
        </p:nvSpPr>
        <p:spPr>
          <a:xfrm>
            <a:off x="8633986" y="4174236"/>
            <a:ext cx="1849750"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550474" y="2965773"/>
            <a:ext cx="925032" cy="707886"/>
          </a:xfrm>
          <a:prstGeom prst="rect">
            <a:avLst/>
          </a:prstGeom>
          <a:noFill/>
        </p:spPr>
        <p:txBody>
          <a:bodyPr wrap="square" rtlCol="0">
            <a:spAutoFit/>
          </a:bodyPr>
          <a:lstStyle/>
          <a:p>
            <a:r>
              <a:rPr lang="en-US" sz="2000" dirty="0"/>
              <a:t>New Key K7</a:t>
            </a:r>
          </a:p>
        </p:txBody>
      </p:sp>
      <p:sp>
        <p:nvSpPr>
          <p:cNvPr id="8" name="Right Arrow 7"/>
          <p:cNvSpPr/>
          <p:nvPr/>
        </p:nvSpPr>
        <p:spPr>
          <a:xfrm>
            <a:off x="7621307" y="3673659"/>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556144" y="3122807"/>
            <a:ext cx="1207169" cy="707886"/>
          </a:xfrm>
          <a:prstGeom prst="rect">
            <a:avLst/>
          </a:prstGeom>
          <a:noFill/>
        </p:spPr>
        <p:txBody>
          <a:bodyPr wrap="square" rtlCol="0">
            <a:spAutoFit/>
          </a:bodyPr>
          <a:lstStyle/>
          <a:p>
            <a:pPr algn="ctr"/>
            <a:r>
              <a:rPr lang="en-US" sz="2000" b="1" dirty="0"/>
              <a:t>Table scan</a:t>
            </a:r>
          </a:p>
        </p:txBody>
      </p:sp>
      <p:pic>
        <p:nvPicPr>
          <p:cNvPr id="10" name="Picture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16027" y="3827611"/>
            <a:ext cx="787784" cy="693250"/>
          </a:xfrm>
          <a:prstGeom prst="rect">
            <a:avLst/>
          </a:prstGeom>
        </p:spPr>
      </p:pic>
    </p:spTree>
    <p:extLst>
      <p:ext uri="{BB962C8B-B14F-4D97-AF65-F5344CB8AC3E}">
        <p14:creationId xmlns:p14="http://schemas.microsoft.com/office/powerpoint/2010/main" val="42068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Approximation</a:t>
            </a:r>
          </a:p>
        </p:txBody>
      </p:sp>
      <p:sp>
        <p:nvSpPr>
          <p:cNvPr id="3" name="Content Placeholder 2"/>
          <p:cNvSpPr>
            <a:spLocks noGrp="1"/>
          </p:cNvSpPr>
          <p:nvPr>
            <p:ph idx="1"/>
          </p:nvPr>
        </p:nvSpPr>
        <p:spPr/>
        <p:txBody>
          <a:bodyPr>
            <a:normAutofit/>
          </a:bodyPr>
          <a:lstStyle/>
          <a:p>
            <a:r>
              <a:rPr lang="en-US" sz="3600" dirty="0"/>
              <a:t>Evict minimum of </a:t>
            </a:r>
            <a:r>
              <a:rPr lang="en-US" sz="3600" i="1" dirty="0"/>
              <a:t>d</a:t>
            </a:r>
            <a:r>
              <a:rPr lang="en-US" sz="3600" dirty="0"/>
              <a:t> entries</a:t>
            </a:r>
          </a:p>
          <a:p>
            <a:pPr lvl="1"/>
            <a:r>
              <a:rPr lang="en-US" sz="3200" dirty="0"/>
              <a:t>Rather than minimum of all entries</a:t>
            </a:r>
          </a:p>
          <a:p>
            <a:pPr lvl="1"/>
            <a:r>
              <a:rPr lang="en-US" sz="3200" dirty="0"/>
              <a:t>E.g., with </a:t>
            </a:r>
            <a:r>
              <a:rPr lang="en-US" sz="3200" i="1" dirty="0"/>
              <a:t>d = 2 </a:t>
            </a:r>
            <a:r>
              <a:rPr lang="en-US" sz="3200" dirty="0"/>
              <a:t>hash functions</a:t>
            </a:r>
          </a:p>
        </p:txBody>
      </p:sp>
      <p:sp>
        <p:nvSpPr>
          <p:cNvPr id="4" name="Slide Number Placeholder 3"/>
          <p:cNvSpPr>
            <a:spLocks noGrp="1"/>
          </p:cNvSpPr>
          <p:nvPr>
            <p:ph type="sldNum" sz="quarter" idx="12"/>
          </p:nvPr>
        </p:nvSpPr>
        <p:spPr/>
        <p:txBody>
          <a:bodyPr/>
          <a:lstStyle/>
          <a:p>
            <a:fld id="{1718992C-B9AF-2F49-8B31-EC7F489F3004}" type="slidenum">
              <a:rPr lang="en-US" smtClean="0"/>
              <a:t>12</a:t>
            </a:fld>
            <a:endParaRPr lang="en-US"/>
          </a:p>
        </p:txBody>
      </p:sp>
      <p:graphicFrame>
        <p:nvGraphicFramePr>
          <p:cNvPr id="14" name="Table 13"/>
          <p:cNvGraphicFramePr>
            <a:graphicFrameLocks noGrp="1"/>
          </p:cNvGraphicFramePr>
          <p:nvPr/>
        </p:nvGraphicFramePr>
        <p:xfrm>
          <a:off x="4459566" y="3770930"/>
          <a:ext cx="1688836" cy="277368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solidFill>
                            <a:srgbClr val="FF0000"/>
                          </a:solidFill>
                        </a:rPr>
                        <a:t>K2</a:t>
                      </a:r>
                    </a:p>
                  </a:txBody>
                  <a:tcPr/>
                </a:tc>
                <a:tc>
                  <a:txBody>
                    <a:bodyPr/>
                    <a:lstStyle/>
                    <a:p>
                      <a:pPr algn="ctr"/>
                      <a:r>
                        <a:rPr lang="en-US" sz="2000" dirty="0">
                          <a:solidFill>
                            <a:srgbClr val="FF0000"/>
                          </a:solidFill>
                        </a:rPr>
                        <a:t>2</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r h="310789">
                <a:tc>
                  <a:txBody>
                    <a:bodyPr/>
                    <a:lstStyle/>
                    <a:p>
                      <a:pPr algn="ctr"/>
                      <a:r>
                        <a:rPr lang="en-US" sz="2000" dirty="0">
                          <a:solidFill>
                            <a:srgbClr val="FF0000"/>
                          </a:solidFill>
                        </a:rPr>
                        <a:t>K4</a:t>
                      </a:r>
                    </a:p>
                  </a:txBody>
                  <a:tcPr/>
                </a:tc>
                <a:tc>
                  <a:txBody>
                    <a:bodyPr/>
                    <a:lstStyle/>
                    <a:p>
                      <a:pPr algn="ctr"/>
                      <a:r>
                        <a:rPr lang="en-US" sz="2000" dirty="0">
                          <a:solidFill>
                            <a:srgbClr val="FF0000"/>
                          </a:solidFill>
                        </a:rPr>
                        <a:t>10</a:t>
                      </a:r>
                    </a:p>
                  </a:txBody>
                  <a:tcPr/>
                </a:tc>
                <a:extLst>
                  <a:ext uri="{0D108BD9-81ED-4DB2-BD59-A6C34878D82A}">
                    <a16:rowId xmlns:a16="http://schemas.microsoft.com/office/drawing/2014/main" val="10004"/>
                  </a:ext>
                </a:extLst>
              </a:tr>
              <a:tr h="310789">
                <a:tc>
                  <a:txBody>
                    <a:bodyPr/>
                    <a:lstStyle/>
                    <a:p>
                      <a:pPr algn="ctr"/>
                      <a:r>
                        <a:rPr lang="en-US" sz="2000" dirty="0"/>
                        <a:t>K5</a:t>
                      </a:r>
                    </a:p>
                  </a:txBody>
                  <a:tcPr/>
                </a:tc>
                <a:tc>
                  <a:txBody>
                    <a:bodyPr/>
                    <a:lstStyle/>
                    <a:p>
                      <a:pPr algn="ctr"/>
                      <a:r>
                        <a:rPr lang="en-US" sz="2000" dirty="0"/>
                        <a:t>1</a:t>
                      </a:r>
                    </a:p>
                  </a:txBody>
                  <a:tcPr/>
                </a:tc>
                <a:extLst>
                  <a:ext uri="{0D108BD9-81ED-4DB2-BD59-A6C34878D82A}">
                    <a16:rowId xmlns:a16="http://schemas.microsoft.com/office/drawing/2014/main" val="10005"/>
                  </a:ext>
                </a:extLst>
              </a:tr>
              <a:tr h="234176">
                <a:tc>
                  <a:txBody>
                    <a:bodyPr/>
                    <a:lstStyle/>
                    <a:p>
                      <a:pPr algn="ctr"/>
                      <a:r>
                        <a:rPr lang="en-US" sz="2000" b="0" i="0" dirty="0"/>
                        <a:t>K6</a:t>
                      </a:r>
                    </a:p>
                  </a:txBody>
                  <a:tcPr/>
                </a:tc>
                <a:tc>
                  <a:txBody>
                    <a:bodyPr/>
                    <a:lstStyle/>
                    <a:p>
                      <a:pPr algn="ctr"/>
                      <a:r>
                        <a:rPr lang="en-US" sz="2000" b="0" i="0" dirty="0"/>
                        <a:t>5</a:t>
                      </a:r>
                    </a:p>
                  </a:txBody>
                  <a:tcPr/>
                </a:tc>
                <a:extLst>
                  <a:ext uri="{0D108BD9-81ED-4DB2-BD59-A6C34878D82A}">
                    <a16:rowId xmlns:a16="http://schemas.microsoft.com/office/drawing/2014/main" val="10006"/>
                  </a:ext>
                </a:extLst>
              </a:tr>
            </a:tbl>
          </a:graphicData>
        </a:graphic>
      </p:graphicFrame>
      <p:sp>
        <p:nvSpPr>
          <p:cNvPr id="18" name="TextBox 17"/>
          <p:cNvSpPr txBox="1"/>
          <p:nvPr/>
        </p:nvSpPr>
        <p:spPr>
          <a:xfrm>
            <a:off x="3295597" y="4519740"/>
            <a:ext cx="925032" cy="707886"/>
          </a:xfrm>
          <a:prstGeom prst="rect">
            <a:avLst/>
          </a:prstGeom>
          <a:noFill/>
        </p:spPr>
        <p:txBody>
          <a:bodyPr wrap="square" rtlCol="0">
            <a:spAutoFit/>
          </a:bodyPr>
          <a:lstStyle/>
          <a:p>
            <a:r>
              <a:rPr lang="en-US" sz="2000" dirty="0"/>
              <a:t>New Key K7</a:t>
            </a:r>
          </a:p>
        </p:txBody>
      </p:sp>
      <p:sp>
        <p:nvSpPr>
          <p:cNvPr id="22" name="Right Arrow 21"/>
          <p:cNvSpPr/>
          <p:nvPr/>
        </p:nvSpPr>
        <p:spPr>
          <a:xfrm>
            <a:off x="3366430" y="5227626"/>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69225" y="4545866"/>
            <a:ext cx="1849750"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421383" y="4349098"/>
            <a:ext cx="1330758" cy="1015663"/>
          </a:xfrm>
          <a:prstGeom prst="rect">
            <a:avLst/>
          </a:prstGeom>
          <a:noFill/>
        </p:spPr>
        <p:txBody>
          <a:bodyPr wrap="square" rtlCol="0">
            <a:spAutoFit/>
          </a:bodyPr>
          <a:lstStyle/>
          <a:p>
            <a:r>
              <a:rPr lang="en-US" sz="2000" b="1" dirty="0"/>
              <a:t>Multiple memory accesses</a:t>
            </a:r>
          </a:p>
        </p:txBody>
      </p:sp>
      <p:pic>
        <p:nvPicPr>
          <p:cNvPr id="26" name="Picture 2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546539" y="5364760"/>
            <a:ext cx="787784" cy="693250"/>
          </a:xfrm>
          <a:prstGeom prst="rect">
            <a:avLst/>
          </a:prstGeom>
        </p:spPr>
      </p:pic>
    </p:spTree>
    <p:extLst>
      <p:ext uri="{BB962C8B-B14F-4D97-AF65-F5344CB8AC3E}">
        <p14:creationId xmlns:p14="http://schemas.microsoft.com/office/powerpoint/2010/main" val="1645730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animBg="1"/>
      <p:bldP spid="25"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Approximation</a:t>
            </a:r>
          </a:p>
        </p:txBody>
      </p:sp>
      <p:sp>
        <p:nvSpPr>
          <p:cNvPr id="3" name="Content Placeholder 2"/>
          <p:cNvSpPr>
            <a:spLocks noGrp="1"/>
          </p:cNvSpPr>
          <p:nvPr>
            <p:ph idx="1"/>
          </p:nvPr>
        </p:nvSpPr>
        <p:spPr/>
        <p:txBody>
          <a:bodyPr>
            <a:normAutofit/>
          </a:bodyPr>
          <a:lstStyle/>
          <a:p>
            <a:r>
              <a:rPr lang="en-US" sz="3600" dirty="0"/>
              <a:t>Divide the table over </a:t>
            </a:r>
            <a:r>
              <a:rPr lang="en-US" sz="3600" i="1" dirty="0"/>
              <a:t>d</a:t>
            </a:r>
            <a:r>
              <a:rPr lang="en-US" sz="3600" dirty="0"/>
              <a:t> stages</a:t>
            </a:r>
          </a:p>
          <a:p>
            <a:pPr lvl="1"/>
            <a:r>
              <a:rPr lang="en-US" sz="3200" dirty="0"/>
              <a:t>One memory access per stage</a:t>
            </a:r>
          </a:p>
          <a:p>
            <a:pPr lvl="1"/>
            <a:r>
              <a:rPr lang="en-US" sz="3200" dirty="0"/>
              <a:t>Two different hash functions</a:t>
            </a:r>
          </a:p>
        </p:txBody>
      </p:sp>
      <p:sp>
        <p:nvSpPr>
          <p:cNvPr id="4" name="Slide Number Placeholder 3"/>
          <p:cNvSpPr>
            <a:spLocks noGrp="1"/>
          </p:cNvSpPr>
          <p:nvPr>
            <p:ph type="sldNum" sz="quarter" idx="12"/>
          </p:nvPr>
        </p:nvSpPr>
        <p:spPr/>
        <p:txBody>
          <a:bodyPr/>
          <a:lstStyle/>
          <a:p>
            <a:fld id="{1718992C-B9AF-2F49-8B31-EC7F489F3004}" type="slidenum">
              <a:rPr lang="en-US" smtClean="0"/>
              <a:t>13</a:t>
            </a:fld>
            <a:endParaRPr lang="en-US"/>
          </a:p>
        </p:txBody>
      </p:sp>
      <p:graphicFrame>
        <p:nvGraphicFramePr>
          <p:cNvPr id="14" name="Table 13"/>
          <p:cNvGraphicFramePr>
            <a:graphicFrameLocks noGrp="1"/>
          </p:cNvGraphicFramePr>
          <p:nvPr/>
        </p:nvGraphicFramePr>
        <p:xfrm>
          <a:off x="4525904" y="396149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solidFill>
                            <a:srgbClr val="FF0000"/>
                          </a:solidFill>
                        </a:rPr>
                        <a:t>K2</a:t>
                      </a:r>
                    </a:p>
                  </a:txBody>
                  <a:tcPr/>
                </a:tc>
                <a:tc>
                  <a:txBody>
                    <a:bodyPr/>
                    <a:lstStyle/>
                    <a:p>
                      <a:pPr algn="ctr"/>
                      <a:r>
                        <a:rPr lang="en-US" sz="2000" dirty="0">
                          <a:solidFill>
                            <a:srgbClr val="FF0000"/>
                          </a:solidFill>
                        </a:rPr>
                        <a:t>2</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2800232" y="4046089"/>
            <a:ext cx="925032" cy="707886"/>
          </a:xfrm>
          <a:prstGeom prst="rect">
            <a:avLst/>
          </a:prstGeom>
          <a:noFill/>
        </p:spPr>
        <p:txBody>
          <a:bodyPr wrap="square" rtlCol="0">
            <a:spAutoFit/>
          </a:bodyPr>
          <a:lstStyle/>
          <a:p>
            <a:r>
              <a:rPr lang="en-US" sz="2000" dirty="0"/>
              <a:t>New Key K7</a:t>
            </a:r>
          </a:p>
        </p:txBody>
      </p:sp>
      <p:sp>
        <p:nvSpPr>
          <p:cNvPr id="18" name="Right Arrow 17"/>
          <p:cNvSpPr/>
          <p:nvPr/>
        </p:nvSpPr>
        <p:spPr>
          <a:xfrm>
            <a:off x="2871065" y="4753975"/>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Table 24"/>
          <p:cNvGraphicFramePr>
            <a:graphicFrameLocks noGrp="1"/>
          </p:cNvGraphicFramePr>
          <p:nvPr/>
        </p:nvGraphicFramePr>
        <p:xfrm>
          <a:off x="7348581" y="396149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solidFill>
                            <a:srgbClr val="FF0000"/>
                          </a:solidFill>
                        </a:rPr>
                        <a:t>K4</a:t>
                      </a:r>
                    </a:p>
                  </a:txBody>
                  <a:tcPr/>
                </a:tc>
                <a:tc>
                  <a:txBody>
                    <a:bodyPr/>
                    <a:lstStyle/>
                    <a:p>
                      <a:pPr algn="ctr"/>
                      <a:r>
                        <a:rPr lang="en-US" sz="2000" dirty="0">
                          <a:solidFill>
                            <a:srgbClr val="FF0000"/>
                          </a:solidFill>
                        </a:rPr>
                        <a:t>10</a:t>
                      </a:r>
                    </a:p>
                  </a:txBody>
                  <a:tcPr/>
                </a:tc>
                <a:extLst>
                  <a:ext uri="{0D108BD9-81ED-4DB2-BD59-A6C34878D82A}">
                    <a16:rowId xmlns:a16="http://schemas.microsoft.com/office/drawing/2014/main" val="10001"/>
                  </a:ext>
                </a:extLst>
              </a:tr>
              <a:tr h="310789">
                <a:tc>
                  <a:txBody>
                    <a:bodyPr/>
                    <a:lstStyle/>
                    <a:p>
                      <a:pPr algn="ctr"/>
                      <a:r>
                        <a:rPr lang="en-US" sz="2000" dirty="0">
                          <a:solidFill>
                            <a:schemeClr val="tx1"/>
                          </a:solidFill>
                        </a:rPr>
                        <a:t>K5</a:t>
                      </a:r>
                    </a:p>
                  </a:txBody>
                  <a:tcPr/>
                </a:tc>
                <a:tc>
                  <a:txBody>
                    <a:bodyPr/>
                    <a:lstStyle/>
                    <a:p>
                      <a:pPr algn="ctr"/>
                      <a:r>
                        <a:rPr lang="en-US" sz="2000" dirty="0">
                          <a:solidFill>
                            <a:schemeClr val="tx1"/>
                          </a:solidFill>
                        </a:rPr>
                        <a:t>1</a:t>
                      </a:r>
                    </a:p>
                  </a:txBody>
                  <a:tcPr/>
                </a:tc>
                <a:extLst>
                  <a:ext uri="{0D108BD9-81ED-4DB2-BD59-A6C34878D82A}">
                    <a16:rowId xmlns:a16="http://schemas.microsoft.com/office/drawing/2014/main" val="10002"/>
                  </a:ext>
                </a:extLst>
              </a:tr>
              <a:tr h="310789">
                <a:tc>
                  <a:txBody>
                    <a:bodyPr/>
                    <a:lstStyle/>
                    <a:p>
                      <a:pPr algn="ctr"/>
                      <a:r>
                        <a:rPr lang="en-US" sz="2000" dirty="0"/>
                        <a:t>K6</a:t>
                      </a:r>
                    </a:p>
                  </a:txBody>
                  <a:tcPr/>
                </a:tc>
                <a:tc>
                  <a:txBody>
                    <a:bodyPr/>
                    <a:lstStyle/>
                    <a:p>
                      <a:pPr algn="ctr"/>
                      <a:r>
                        <a:rPr lang="en-US" sz="2000" dirty="0"/>
                        <a:t>5</a:t>
                      </a:r>
                    </a:p>
                  </a:txBody>
                  <a:tcPr/>
                </a:tc>
                <a:extLst>
                  <a:ext uri="{0D108BD9-81ED-4DB2-BD59-A6C34878D82A}">
                    <a16:rowId xmlns:a16="http://schemas.microsoft.com/office/drawing/2014/main" val="10003"/>
                  </a:ext>
                </a:extLst>
              </a:tr>
            </a:tbl>
          </a:graphicData>
        </a:graphic>
      </p:graphicFrame>
      <p:sp>
        <p:nvSpPr>
          <p:cNvPr id="26" name="Oval 25"/>
          <p:cNvSpPr/>
          <p:nvPr/>
        </p:nvSpPr>
        <p:spPr>
          <a:xfrm>
            <a:off x="4445447" y="4766133"/>
            <a:ext cx="1849750" cy="397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142187" y="5901961"/>
            <a:ext cx="1737605" cy="707886"/>
          </a:xfrm>
          <a:prstGeom prst="rect">
            <a:avLst/>
          </a:prstGeom>
          <a:noFill/>
        </p:spPr>
        <p:txBody>
          <a:bodyPr wrap="square" rtlCol="0">
            <a:spAutoFit/>
          </a:bodyPr>
          <a:lstStyle/>
          <a:p>
            <a:r>
              <a:rPr lang="en-US" sz="2000" b="1"/>
              <a:t>Going back to the first table</a:t>
            </a:r>
            <a:endParaRPr lang="en-US" sz="2000" b="1" dirty="0"/>
          </a:p>
        </p:txBody>
      </p:sp>
      <p:pic>
        <p:nvPicPr>
          <p:cNvPr id="28" name="Picture 2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79791" y="5845664"/>
            <a:ext cx="787784" cy="693250"/>
          </a:xfrm>
          <a:prstGeom prst="rect">
            <a:avLst/>
          </a:prstGeom>
        </p:spPr>
      </p:pic>
    </p:spTree>
    <p:extLst>
      <p:ext uri="{BB962C8B-B14F-4D97-AF65-F5344CB8AC3E}">
        <p14:creationId xmlns:p14="http://schemas.microsoft.com/office/powerpoint/2010/main" val="103752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6" grpId="0" animBg="1"/>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Approximating the Approximation</a:t>
            </a:r>
          </a:p>
        </p:txBody>
      </p:sp>
      <p:sp>
        <p:nvSpPr>
          <p:cNvPr id="3" name="Content Placeholder 2"/>
          <p:cNvSpPr>
            <a:spLocks noGrp="1"/>
          </p:cNvSpPr>
          <p:nvPr>
            <p:ph idx="1"/>
          </p:nvPr>
        </p:nvSpPr>
        <p:spPr/>
        <p:txBody>
          <a:bodyPr>
            <a:normAutofit/>
          </a:bodyPr>
          <a:lstStyle/>
          <a:p>
            <a:r>
              <a:rPr lang="en-US" sz="3600" dirty="0"/>
              <a:t>Rolling minimum across stages</a:t>
            </a:r>
          </a:p>
          <a:p>
            <a:pPr lvl="1"/>
            <a:r>
              <a:rPr lang="en-US" sz="3200" dirty="0"/>
              <a:t>Avoid recirculating the packet</a:t>
            </a:r>
          </a:p>
          <a:p>
            <a:pPr lvl="1"/>
            <a:r>
              <a:rPr lang="is-IS" sz="3200" dirty="0"/>
              <a:t>… b</a:t>
            </a:r>
            <a:r>
              <a:rPr lang="en-US" sz="3200" dirty="0"/>
              <a:t>y carrying the minimum along the pipeline</a:t>
            </a:r>
          </a:p>
          <a:p>
            <a:pPr lvl="1"/>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14</a:t>
            </a:fld>
            <a:endParaRPr lang="en-US"/>
          </a:p>
        </p:txBody>
      </p:sp>
      <p:graphicFrame>
        <p:nvGraphicFramePr>
          <p:cNvPr id="14" name="Table 13"/>
          <p:cNvGraphicFramePr>
            <a:graphicFrameLocks noGrp="1"/>
          </p:cNvGraphicFramePr>
          <p:nvPr/>
        </p:nvGraphicFramePr>
        <p:xfrm>
          <a:off x="4525904" y="396149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solidFill>
                            <a:srgbClr val="FF0000"/>
                          </a:solidFill>
                        </a:rPr>
                        <a:t>K2</a:t>
                      </a:r>
                    </a:p>
                  </a:txBody>
                  <a:tcPr/>
                </a:tc>
                <a:tc>
                  <a:txBody>
                    <a:bodyPr/>
                    <a:lstStyle/>
                    <a:p>
                      <a:pPr algn="ctr"/>
                      <a:r>
                        <a:rPr lang="en-US" sz="2000" dirty="0">
                          <a:solidFill>
                            <a:srgbClr val="FF0000"/>
                          </a:solidFill>
                        </a:rPr>
                        <a:t>10</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2800232" y="4155533"/>
            <a:ext cx="925032" cy="707886"/>
          </a:xfrm>
          <a:prstGeom prst="rect">
            <a:avLst/>
          </a:prstGeom>
          <a:noFill/>
        </p:spPr>
        <p:txBody>
          <a:bodyPr wrap="square" rtlCol="0">
            <a:spAutoFit/>
          </a:bodyPr>
          <a:lstStyle/>
          <a:p>
            <a:r>
              <a:rPr lang="en-US" sz="2000" dirty="0"/>
              <a:t>New Key K7</a:t>
            </a:r>
          </a:p>
        </p:txBody>
      </p:sp>
      <p:sp>
        <p:nvSpPr>
          <p:cNvPr id="18" name="Right Arrow 17"/>
          <p:cNvSpPr/>
          <p:nvPr/>
        </p:nvSpPr>
        <p:spPr>
          <a:xfrm>
            <a:off x="2871065" y="4861719"/>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p:cNvGraphicFramePr>
            <a:graphicFrameLocks noGrp="1"/>
          </p:cNvGraphicFramePr>
          <p:nvPr/>
        </p:nvGraphicFramePr>
        <p:xfrm>
          <a:off x="7348581" y="396149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solidFill>
                            <a:srgbClr val="FF0000"/>
                          </a:solidFill>
                        </a:rPr>
                        <a:t>K4</a:t>
                      </a:r>
                    </a:p>
                  </a:txBody>
                  <a:tcPr/>
                </a:tc>
                <a:tc>
                  <a:txBody>
                    <a:bodyPr/>
                    <a:lstStyle/>
                    <a:p>
                      <a:pPr algn="ctr"/>
                      <a:r>
                        <a:rPr lang="en-US" sz="2000" dirty="0">
                          <a:solidFill>
                            <a:srgbClr val="FF0000"/>
                          </a:solidFill>
                        </a:rPr>
                        <a:t>2</a:t>
                      </a:r>
                    </a:p>
                  </a:txBody>
                  <a:tcPr/>
                </a:tc>
                <a:extLst>
                  <a:ext uri="{0D108BD9-81ED-4DB2-BD59-A6C34878D82A}">
                    <a16:rowId xmlns:a16="http://schemas.microsoft.com/office/drawing/2014/main" val="10001"/>
                  </a:ext>
                </a:extLst>
              </a:tr>
              <a:tr h="310789">
                <a:tc>
                  <a:txBody>
                    <a:bodyPr/>
                    <a:lstStyle/>
                    <a:p>
                      <a:pPr algn="ctr"/>
                      <a:r>
                        <a:rPr lang="en-US" sz="2000" dirty="0">
                          <a:solidFill>
                            <a:schemeClr val="tx1"/>
                          </a:solidFill>
                        </a:rPr>
                        <a:t>K5</a:t>
                      </a:r>
                    </a:p>
                  </a:txBody>
                  <a:tcPr/>
                </a:tc>
                <a:tc>
                  <a:txBody>
                    <a:bodyPr/>
                    <a:lstStyle/>
                    <a:p>
                      <a:pPr algn="ctr"/>
                      <a:r>
                        <a:rPr lang="en-US" sz="2000" dirty="0">
                          <a:solidFill>
                            <a:schemeClr val="tx1"/>
                          </a:solidFill>
                        </a:rPr>
                        <a:t>1</a:t>
                      </a:r>
                    </a:p>
                  </a:txBody>
                  <a:tcPr/>
                </a:tc>
                <a:extLst>
                  <a:ext uri="{0D108BD9-81ED-4DB2-BD59-A6C34878D82A}">
                    <a16:rowId xmlns:a16="http://schemas.microsoft.com/office/drawing/2014/main" val="10002"/>
                  </a:ext>
                </a:extLst>
              </a:tr>
              <a:tr h="310789">
                <a:tc>
                  <a:txBody>
                    <a:bodyPr/>
                    <a:lstStyle/>
                    <a:p>
                      <a:pPr algn="ctr"/>
                      <a:r>
                        <a:rPr lang="en-US" sz="2000" dirty="0"/>
                        <a:t>K6</a:t>
                      </a:r>
                    </a:p>
                  </a:txBody>
                  <a:tcPr/>
                </a:tc>
                <a:tc>
                  <a:txBody>
                    <a:bodyPr/>
                    <a:lstStyle/>
                    <a:p>
                      <a:pPr algn="ctr"/>
                      <a:r>
                        <a:rPr lang="en-US" sz="2000" dirty="0"/>
                        <a:t>5</a:t>
                      </a:r>
                    </a:p>
                  </a:txBody>
                  <a:tcPr/>
                </a:tc>
                <a:extLst>
                  <a:ext uri="{0D108BD9-81ED-4DB2-BD59-A6C34878D82A}">
                    <a16:rowId xmlns:a16="http://schemas.microsoft.com/office/drawing/2014/main" val="10003"/>
                  </a:ext>
                </a:extLst>
              </a:tr>
            </a:tbl>
          </a:graphicData>
        </a:graphic>
      </p:graphicFrame>
      <p:graphicFrame>
        <p:nvGraphicFramePr>
          <p:cNvPr id="26" name="Table 25"/>
          <p:cNvGraphicFramePr>
            <a:graphicFrameLocks noGrp="1"/>
          </p:cNvGraphicFramePr>
          <p:nvPr/>
        </p:nvGraphicFramePr>
        <p:xfrm>
          <a:off x="4525904" y="3964309"/>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solidFill>
                            <a:srgbClr val="FF0000"/>
                          </a:solidFill>
                        </a:rPr>
                        <a:t>K7</a:t>
                      </a:r>
                    </a:p>
                  </a:txBody>
                  <a:tcPr/>
                </a:tc>
                <a:tc>
                  <a:txBody>
                    <a:bodyPr/>
                    <a:lstStyle/>
                    <a:p>
                      <a:pPr algn="ctr"/>
                      <a:r>
                        <a:rPr lang="en-US" sz="2000" dirty="0">
                          <a:solidFill>
                            <a:srgbClr val="FF0000"/>
                          </a:solidFill>
                        </a:rPr>
                        <a:t>1</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bl>
          </a:graphicData>
        </a:graphic>
      </p:graphicFrame>
      <p:graphicFrame>
        <p:nvGraphicFramePr>
          <p:cNvPr id="27" name="Table 26"/>
          <p:cNvGraphicFramePr>
            <a:graphicFrameLocks noGrp="1"/>
          </p:cNvGraphicFramePr>
          <p:nvPr/>
        </p:nvGraphicFramePr>
        <p:xfrm>
          <a:off x="7348581" y="396149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0">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solidFill>
                            <a:srgbClr val="FF0000"/>
                          </a:solidFill>
                        </a:rPr>
                        <a:t>K2</a:t>
                      </a:r>
                    </a:p>
                  </a:txBody>
                  <a:tcPr/>
                </a:tc>
                <a:tc>
                  <a:txBody>
                    <a:bodyPr/>
                    <a:lstStyle/>
                    <a:p>
                      <a:pPr algn="ctr"/>
                      <a:r>
                        <a:rPr lang="en-US" sz="2000" dirty="0">
                          <a:solidFill>
                            <a:srgbClr val="FF0000"/>
                          </a:solidFill>
                        </a:rPr>
                        <a:t>10</a:t>
                      </a:r>
                    </a:p>
                  </a:txBody>
                  <a:tcPr/>
                </a:tc>
                <a:extLst>
                  <a:ext uri="{0D108BD9-81ED-4DB2-BD59-A6C34878D82A}">
                    <a16:rowId xmlns:a16="http://schemas.microsoft.com/office/drawing/2014/main" val="10001"/>
                  </a:ext>
                </a:extLst>
              </a:tr>
              <a:tr h="310789">
                <a:tc>
                  <a:txBody>
                    <a:bodyPr/>
                    <a:lstStyle/>
                    <a:p>
                      <a:pPr algn="ctr"/>
                      <a:r>
                        <a:rPr lang="en-US" sz="2000" dirty="0">
                          <a:solidFill>
                            <a:schemeClr val="tx1"/>
                          </a:solidFill>
                        </a:rPr>
                        <a:t>K5</a:t>
                      </a:r>
                    </a:p>
                  </a:txBody>
                  <a:tcPr/>
                </a:tc>
                <a:tc>
                  <a:txBody>
                    <a:bodyPr/>
                    <a:lstStyle/>
                    <a:p>
                      <a:pPr algn="ctr"/>
                      <a:r>
                        <a:rPr lang="en-US" sz="2000" dirty="0">
                          <a:solidFill>
                            <a:schemeClr val="tx1"/>
                          </a:solidFill>
                        </a:rPr>
                        <a:t>1</a:t>
                      </a:r>
                    </a:p>
                  </a:txBody>
                  <a:tcPr/>
                </a:tc>
                <a:extLst>
                  <a:ext uri="{0D108BD9-81ED-4DB2-BD59-A6C34878D82A}">
                    <a16:rowId xmlns:a16="http://schemas.microsoft.com/office/drawing/2014/main" val="10002"/>
                  </a:ext>
                </a:extLst>
              </a:tr>
              <a:tr h="310789">
                <a:tc>
                  <a:txBody>
                    <a:bodyPr/>
                    <a:lstStyle/>
                    <a:p>
                      <a:pPr algn="ctr"/>
                      <a:r>
                        <a:rPr lang="en-US" sz="2000" dirty="0"/>
                        <a:t>K6</a:t>
                      </a:r>
                    </a:p>
                  </a:txBody>
                  <a:tcPr/>
                </a:tc>
                <a:tc>
                  <a:txBody>
                    <a:bodyPr/>
                    <a:lstStyle/>
                    <a:p>
                      <a:pPr algn="ctr"/>
                      <a:r>
                        <a:rPr lang="en-US" sz="2000" dirty="0"/>
                        <a:t>5</a:t>
                      </a:r>
                    </a:p>
                  </a:txBody>
                  <a:tcPr/>
                </a:tc>
                <a:extLst>
                  <a:ext uri="{0D108BD9-81ED-4DB2-BD59-A6C34878D82A}">
                    <a16:rowId xmlns:a16="http://schemas.microsoft.com/office/drawing/2014/main" val="10003"/>
                  </a:ext>
                </a:extLst>
              </a:tr>
            </a:tbl>
          </a:graphicData>
        </a:graphic>
      </p:graphicFrame>
      <p:sp>
        <p:nvSpPr>
          <p:cNvPr id="28" name="Right Arrow 27"/>
          <p:cNvSpPr/>
          <p:nvPr/>
        </p:nvSpPr>
        <p:spPr>
          <a:xfrm>
            <a:off x="6328249" y="4861719"/>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241554" y="4463309"/>
            <a:ext cx="978208" cy="400110"/>
          </a:xfrm>
          <a:prstGeom prst="rect">
            <a:avLst/>
          </a:prstGeom>
          <a:noFill/>
        </p:spPr>
        <p:txBody>
          <a:bodyPr wrap="square" rtlCol="0">
            <a:spAutoFit/>
          </a:bodyPr>
          <a:lstStyle/>
          <a:p>
            <a:r>
              <a:rPr lang="en-US" sz="2000" dirty="0"/>
              <a:t>(K2, 10)</a:t>
            </a:r>
          </a:p>
        </p:txBody>
      </p:sp>
      <p:cxnSp>
        <p:nvCxnSpPr>
          <p:cNvPr id="6" name="Straight Connector 5"/>
          <p:cNvCxnSpPr/>
          <p:nvPr/>
        </p:nvCxnSpPr>
        <p:spPr>
          <a:xfrm flipV="1">
            <a:off x="4423954" y="4753975"/>
            <a:ext cx="946368" cy="33410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7172667" y="4437359"/>
            <a:ext cx="946368" cy="334108"/>
          </a:xfrm>
          <a:prstGeom prst="line">
            <a:avLst/>
          </a:prstGeom>
          <a:ln w="38100">
            <a:solidFill>
              <a:srgbClr val="FF0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57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30"/>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animBg="1"/>
      <p:bldP spid="28" grpId="0" animBg="1"/>
      <p:bldP spid="28" grpId="1" animBg="1"/>
      <p:bldP spid="29" grpId="0"/>
      <p:bldP spid="2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Prototype and Evaluation</a:t>
            </a:r>
          </a:p>
        </p:txBody>
      </p:sp>
      <p:sp>
        <p:nvSpPr>
          <p:cNvPr id="4" name="Slide Number Placeholder 3"/>
          <p:cNvSpPr>
            <a:spLocks noGrp="1"/>
          </p:cNvSpPr>
          <p:nvPr>
            <p:ph type="sldNum" sz="quarter" idx="12"/>
          </p:nvPr>
        </p:nvSpPr>
        <p:spPr/>
        <p:txBody>
          <a:bodyPr/>
          <a:lstStyle/>
          <a:p>
            <a:fld id="{1718992C-B9AF-2F49-8B31-EC7F489F3004}" type="slidenum">
              <a:rPr lang="en-US" smtClean="0"/>
              <a:t>15</a:t>
            </a:fld>
            <a:endParaRPr lang="en-US"/>
          </a:p>
        </p:txBody>
      </p:sp>
      <p:graphicFrame>
        <p:nvGraphicFramePr>
          <p:cNvPr id="5" name="Table 4"/>
          <p:cNvGraphicFramePr>
            <a:graphicFrameLocks noGrp="1"/>
          </p:cNvGraphicFramePr>
          <p:nvPr/>
        </p:nvGraphicFramePr>
        <p:xfrm>
          <a:off x="4147079" y="268133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t>K1</a:t>
                      </a:r>
                    </a:p>
                  </a:txBody>
                  <a:tcPr/>
                </a:tc>
                <a:tc>
                  <a:txBody>
                    <a:bodyPr/>
                    <a:lstStyle/>
                    <a:p>
                      <a:pPr algn="ctr"/>
                      <a:r>
                        <a:rPr lang="en-US" sz="2000" dirty="0"/>
                        <a:t>4</a:t>
                      </a:r>
                    </a:p>
                  </a:txBody>
                  <a:tcPr/>
                </a:tc>
                <a:extLst>
                  <a:ext uri="{0D108BD9-81ED-4DB2-BD59-A6C34878D82A}">
                    <a16:rowId xmlns:a16="http://schemas.microsoft.com/office/drawing/2014/main" val="10001"/>
                  </a:ext>
                </a:extLst>
              </a:tr>
              <a:tr h="310789">
                <a:tc>
                  <a:txBody>
                    <a:bodyPr/>
                    <a:lstStyle/>
                    <a:p>
                      <a:pPr algn="ctr"/>
                      <a:r>
                        <a:rPr lang="en-US" sz="2000" dirty="0">
                          <a:solidFill>
                            <a:srgbClr val="FF0000"/>
                          </a:solidFill>
                        </a:rPr>
                        <a:t>K2</a:t>
                      </a:r>
                    </a:p>
                  </a:txBody>
                  <a:tcPr/>
                </a:tc>
                <a:tc>
                  <a:txBody>
                    <a:bodyPr/>
                    <a:lstStyle/>
                    <a:p>
                      <a:pPr algn="ctr"/>
                      <a:r>
                        <a:rPr lang="en-US" sz="2000" dirty="0">
                          <a:solidFill>
                            <a:srgbClr val="FF0000"/>
                          </a:solidFill>
                        </a:rPr>
                        <a:t>10</a:t>
                      </a:r>
                    </a:p>
                  </a:txBody>
                  <a:tcPr/>
                </a:tc>
                <a:extLst>
                  <a:ext uri="{0D108BD9-81ED-4DB2-BD59-A6C34878D82A}">
                    <a16:rowId xmlns:a16="http://schemas.microsoft.com/office/drawing/2014/main" val="10002"/>
                  </a:ext>
                </a:extLst>
              </a:tr>
              <a:tr h="310789">
                <a:tc>
                  <a:txBody>
                    <a:bodyPr/>
                    <a:lstStyle/>
                    <a:p>
                      <a:pPr algn="ctr"/>
                      <a:r>
                        <a:rPr lang="en-US" sz="2000" dirty="0"/>
                        <a:t>K3</a:t>
                      </a:r>
                    </a:p>
                  </a:txBody>
                  <a:tcPr/>
                </a:tc>
                <a:tc>
                  <a:txBody>
                    <a:bodyPr/>
                    <a:lstStyle/>
                    <a:p>
                      <a:pPr algn="ctr"/>
                      <a:r>
                        <a:rPr lang="en-US" sz="2000" dirty="0"/>
                        <a:t>7</a:t>
                      </a:r>
                    </a:p>
                  </a:txBody>
                  <a:tcPr/>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6969756" y="2681335"/>
          <a:ext cx="1688836" cy="1584960"/>
        </p:xfrm>
        <a:graphic>
          <a:graphicData uri="http://schemas.openxmlformats.org/drawingml/2006/table">
            <a:tbl>
              <a:tblPr firstRow="1" bandRow="1">
                <a:tableStyleId>{5C22544A-7EE6-4342-B048-85BDC9FD1C3A}</a:tableStyleId>
              </a:tblPr>
              <a:tblGrid>
                <a:gridCol w="735247">
                  <a:extLst>
                    <a:ext uri="{9D8B030D-6E8A-4147-A177-3AD203B41FA5}">
                      <a16:colId xmlns:a16="http://schemas.microsoft.com/office/drawing/2014/main" val="20000"/>
                    </a:ext>
                  </a:extLst>
                </a:gridCol>
                <a:gridCol w="953589">
                  <a:extLst>
                    <a:ext uri="{9D8B030D-6E8A-4147-A177-3AD203B41FA5}">
                      <a16:colId xmlns:a16="http://schemas.microsoft.com/office/drawing/2014/main" val="20001"/>
                    </a:ext>
                  </a:extLst>
                </a:gridCol>
              </a:tblGrid>
              <a:tr h="310789">
                <a:tc>
                  <a:txBody>
                    <a:bodyPr/>
                    <a:lstStyle/>
                    <a:p>
                      <a:pPr algn="ctr"/>
                      <a:r>
                        <a:rPr lang="en-US" sz="2000" dirty="0"/>
                        <a:t>Id</a:t>
                      </a:r>
                    </a:p>
                  </a:txBody>
                  <a:tcPr/>
                </a:tc>
                <a:tc>
                  <a:txBody>
                    <a:bodyPr/>
                    <a:lstStyle/>
                    <a:p>
                      <a:pPr algn="ctr"/>
                      <a:r>
                        <a:rPr lang="en-US" sz="2000" dirty="0"/>
                        <a:t>Count</a:t>
                      </a:r>
                    </a:p>
                  </a:txBody>
                  <a:tcPr/>
                </a:tc>
                <a:extLst>
                  <a:ext uri="{0D108BD9-81ED-4DB2-BD59-A6C34878D82A}">
                    <a16:rowId xmlns:a16="http://schemas.microsoft.com/office/drawing/2014/main" val="10000"/>
                  </a:ext>
                </a:extLst>
              </a:tr>
              <a:tr h="310789">
                <a:tc>
                  <a:txBody>
                    <a:bodyPr/>
                    <a:lstStyle/>
                    <a:p>
                      <a:pPr algn="ctr"/>
                      <a:r>
                        <a:rPr lang="en-US" sz="2000" dirty="0">
                          <a:solidFill>
                            <a:srgbClr val="FF0000"/>
                          </a:solidFill>
                        </a:rPr>
                        <a:t>K4</a:t>
                      </a:r>
                    </a:p>
                  </a:txBody>
                  <a:tcPr/>
                </a:tc>
                <a:tc>
                  <a:txBody>
                    <a:bodyPr/>
                    <a:lstStyle/>
                    <a:p>
                      <a:pPr algn="ctr"/>
                      <a:r>
                        <a:rPr lang="en-US" sz="2000" dirty="0">
                          <a:solidFill>
                            <a:srgbClr val="FF0000"/>
                          </a:solidFill>
                        </a:rPr>
                        <a:t>2</a:t>
                      </a:r>
                    </a:p>
                  </a:txBody>
                  <a:tcPr/>
                </a:tc>
                <a:extLst>
                  <a:ext uri="{0D108BD9-81ED-4DB2-BD59-A6C34878D82A}">
                    <a16:rowId xmlns:a16="http://schemas.microsoft.com/office/drawing/2014/main" val="10001"/>
                  </a:ext>
                </a:extLst>
              </a:tr>
              <a:tr h="310789">
                <a:tc>
                  <a:txBody>
                    <a:bodyPr/>
                    <a:lstStyle/>
                    <a:p>
                      <a:pPr algn="ctr"/>
                      <a:r>
                        <a:rPr lang="en-US" sz="2000" dirty="0">
                          <a:solidFill>
                            <a:schemeClr val="tx1"/>
                          </a:solidFill>
                        </a:rPr>
                        <a:t>K5</a:t>
                      </a:r>
                    </a:p>
                  </a:txBody>
                  <a:tcPr/>
                </a:tc>
                <a:tc>
                  <a:txBody>
                    <a:bodyPr/>
                    <a:lstStyle/>
                    <a:p>
                      <a:pPr algn="ctr"/>
                      <a:r>
                        <a:rPr lang="en-US" sz="2000" dirty="0">
                          <a:solidFill>
                            <a:schemeClr val="tx1"/>
                          </a:solidFill>
                        </a:rPr>
                        <a:t>1</a:t>
                      </a:r>
                    </a:p>
                  </a:txBody>
                  <a:tcPr/>
                </a:tc>
                <a:extLst>
                  <a:ext uri="{0D108BD9-81ED-4DB2-BD59-A6C34878D82A}">
                    <a16:rowId xmlns:a16="http://schemas.microsoft.com/office/drawing/2014/main" val="10002"/>
                  </a:ext>
                </a:extLst>
              </a:tr>
              <a:tr h="310789">
                <a:tc>
                  <a:txBody>
                    <a:bodyPr/>
                    <a:lstStyle/>
                    <a:p>
                      <a:pPr algn="ctr"/>
                      <a:r>
                        <a:rPr lang="en-US" sz="2000" dirty="0"/>
                        <a:t>K6</a:t>
                      </a:r>
                    </a:p>
                  </a:txBody>
                  <a:tcPr/>
                </a:tc>
                <a:tc>
                  <a:txBody>
                    <a:bodyPr/>
                    <a:lstStyle/>
                    <a:p>
                      <a:pPr algn="ctr"/>
                      <a:r>
                        <a:rPr lang="en-US" sz="2000" dirty="0"/>
                        <a:t>5</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2421407" y="2875373"/>
            <a:ext cx="925032" cy="707886"/>
          </a:xfrm>
          <a:prstGeom prst="rect">
            <a:avLst/>
          </a:prstGeom>
          <a:noFill/>
        </p:spPr>
        <p:txBody>
          <a:bodyPr wrap="square" rtlCol="0">
            <a:spAutoFit/>
          </a:bodyPr>
          <a:lstStyle/>
          <a:p>
            <a:r>
              <a:rPr lang="en-US" sz="2000" dirty="0"/>
              <a:t>New Key K7</a:t>
            </a:r>
          </a:p>
        </p:txBody>
      </p:sp>
      <p:sp>
        <p:nvSpPr>
          <p:cNvPr id="16" name="Right Arrow 15"/>
          <p:cNvSpPr/>
          <p:nvPr/>
        </p:nvSpPr>
        <p:spPr>
          <a:xfrm>
            <a:off x="2492240" y="3581559"/>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5949424" y="3581559"/>
            <a:ext cx="818288" cy="3341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62729" y="3183149"/>
            <a:ext cx="978208" cy="400110"/>
          </a:xfrm>
          <a:prstGeom prst="rect">
            <a:avLst/>
          </a:prstGeom>
          <a:noFill/>
        </p:spPr>
        <p:txBody>
          <a:bodyPr wrap="square" rtlCol="0">
            <a:spAutoFit/>
          </a:bodyPr>
          <a:lstStyle/>
          <a:p>
            <a:r>
              <a:rPr lang="en-US" sz="2000" dirty="0"/>
              <a:t>(K2, 10)</a:t>
            </a:r>
          </a:p>
        </p:txBody>
      </p:sp>
      <p:sp>
        <p:nvSpPr>
          <p:cNvPr id="19" name="Oval Callout 18"/>
          <p:cNvSpPr/>
          <p:nvPr/>
        </p:nvSpPr>
        <p:spPr>
          <a:xfrm>
            <a:off x="1896035" y="1478725"/>
            <a:ext cx="2815373" cy="116688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Hash on packet header</a:t>
            </a:r>
          </a:p>
        </p:txBody>
      </p:sp>
      <p:sp>
        <p:nvSpPr>
          <p:cNvPr id="20" name="Oval Callout 19"/>
          <p:cNvSpPr/>
          <p:nvPr/>
        </p:nvSpPr>
        <p:spPr>
          <a:xfrm>
            <a:off x="5257800" y="1605534"/>
            <a:ext cx="2532015" cy="857133"/>
          </a:xfrm>
          <a:prstGeom prst="wedgeEllipseCallout">
            <a:avLst>
              <a:gd name="adj1" fmla="val -19777"/>
              <a:gd name="adj2" fmla="val 13428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Packet metadata</a:t>
            </a:r>
          </a:p>
        </p:txBody>
      </p:sp>
      <p:sp>
        <p:nvSpPr>
          <p:cNvPr id="21" name="Oval Callout 20"/>
          <p:cNvSpPr/>
          <p:nvPr/>
        </p:nvSpPr>
        <p:spPr>
          <a:xfrm>
            <a:off x="2770094" y="4785869"/>
            <a:ext cx="4142144" cy="1037900"/>
          </a:xfrm>
          <a:prstGeom prst="wedgeEllipseCallout">
            <a:avLst>
              <a:gd name="adj1" fmla="val 11420"/>
              <a:gd name="adj2" fmla="val -9348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Conditional updates to compute minimum</a:t>
            </a:r>
          </a:p>
        </p:txBody>
      </p:sp>
      <p:sp>
        <p:nvSpPr>
          <p:cNvPr id="22" name="Oval Callout 21"/>
          <p:cNvSpPr/>
          <p:nvPr/>
        </p:nvSpPr>
        <p:spPr>
          <a:xfrm>
            <a:off x="7979911" y="1599595"/>
            <a:ext cx="2266747" cy="893845"/>
          </a:xfrm>
          <a:prstGeom prst="wedgeEllipse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Register arrays</a:t>
            </a:r>
          </a:p>
        </p:txBody>
      </p:sp>
      <p:sp>
        <p:nvSpPr>
          <p:cNvPr id="23" name="TextBox 22"/>
          <p:cNvSpPr txBox="1"/>
          <p:nvPr/>
        </p:nvSpPr>
        <p:spPr>
          <a:xfrm>
            <a:off x="1710981" y="6174397"/>
            <a:ext cx="9295173" cy="523220"/>
          </a:xfrm>
          <a:prstGeom prst="rect">
            <a:avLst/>
          </a:prstGeom>
          <a:noFill/>
        </p:spPr>
        <p:txBody>
          <a:bodyPr wrap="none" rtlCol="0">
            <a:spAutoFit/>
          </a:bodyPr>
          <a:lstStyle/>
          <a:p>
            <a:pPr algn="ctr"/>
            <a:r>
              <a:rPr lang="en-US" sz="2800" dirty="0"/>
              <a:t>High accuracy with overhead proportional to # of heavy hitters</a:t>
            </a:r>
          </a:p>
        </p:txBody>
      </p:sp>
    </p:spTree>
    <p:extLst>
      <p:ext uri="{BB962C8B-B14F-4D97-AF65-F5344CB8AC3E}">
        <p14:creationId xmlns:p14="http://schemas.microsoft.com/office/powerpoint/2010/main" val="268436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F2352-3ECF-7B40-B504-4621B5F73622}"/>
              </a:ext>
            </a:extLst>
          </p:cNvPr>
          <p:cNvSpPr>
            <a:spLocks noGrp="1"/>
          </p:cNvSpPr>
          <p:nvPr>
            <p:ph type="ctrTitle"/>
          </p:nvPr>
        </p:nvSpPr>
        <p:spPr/>
        <p:txBody>
          <a:bodyPr/>
          <a:lstStyle/>
          <a:p>
            <a:r>
              <a:rPr lang="en-US" dirty="0"/>
              <a:t>Alleviating Microbursts</a:t>
            </a:r>
          </a:p>
        </p:txBody>
      </p:sp>
      <p:sp>
        <p:nvSpPr>
          <p:cNvPr id="6" name="Subtitle 5">
            <a:extLst>
              <a:ext uri="{FF2B5EF4-FFF2-40B4-BE49-F238E27FC236}">
                <a16:creationId xmlns:a16="http://schemas.microsoft.com/office/drawing/2014/main" id="{825A2859-518B-1D4C-88FA-1B334652C9E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3462478-BC3F-4648-871A-E0BDA4E3B215}"/>
              </a:ext>
            </a:extLst>
          </p:cNvPr>
          <p:cNvSpPr>
            <a:spLocks noGrp="1"/>
          </p:cNvSpPr>
          <p:nvPr>
            <p:ph type="sldNum" sz="quarter" idx="12"/>
          </p:nvPr>
        </p:nvSpPr>
        <p:spPr/>
        <p:txBody>
          <a:bodyPr/>
          <a:lstStyle/>
          <a:p>
            <a:fld id="{1718992C-B9AF-2F49-8B31-EC7F489F3004}" type="slidenum">
              <a:rPr lang="en-US" smtClean="0"/>
              <a:t>16</a:t>
            </a:fld>
            <a:endParaRPr lang="en-US"/>
          </a:p>
        </p:txBody>
      </p:sp>
    </p:spTree>
    <p:extLst>
      <p:ext uri="{BB962C8B-B14F-4D97-AF65-F5344CB8AC3E}">
        <p14:creationId xmlns:p14="http://schemas.microsoft.com/office/powerpoint/2010/main" val="705579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03D-05FF-124F-87A9-636F76021D93}"/>
              </a:ext>
            </a:extLst>
          </p:cNvPr>
          <p:cNvSpPr>
            <a:spLocks noGrp="1"/>
          </p:cNvSpPr>
          <p:nvPr>
            <p:ph type="title"/>
          </p:nvPr>
        </p:nvSpPr>
        <p:spPr/>
        <p:txBody>
          <a:bodyPr/>
          <a:lstStyle/>
          <a:p>
            <a:r>
              <a:rPr lang="en-US" dirty="0"/>
              <a:t>Alleviating Microbursts</a:t>
            </a:r>
          </a:p>
        </p:txBody>
      </p:sp>
      <p:sp>
        <p:nvSpPr>
          <p:cNvPr id="3" name="Content Placeholder 2">
            <a:extLst>
              <a:ext uri="{FF2B5EF4-FFF2-40B4-BE49-F238E27FC236}">
                <a16:creationId xmlns:a16="http://schemas.microsoft.com/office/drawing/2014/main" id="{EC9ABAA6-5A19-CF42-9DBB-5DFA7B17CB37}"/>
              </a:ext>
            </a:extLst>
          </p:cNvPr>
          <p:cNvSpPr>
            <a:spLocks noGrp="1"/>
          </p:cNvSpPr>
          <p:nvPr>
            <p:ph idx="1"/>
          </p:nvPr>
        </p:nvSpPr>
        <p:spPr>
          <a:xfrm>
            <a:off x="493965" y="1690688"/>
            <a:ext cx="10515600" cy="4884092"/>
          </a:xfrm>
        </p:spPr>
        <p:txBody>
          <a:bodyPr>
            <a:normAutofit/>
          </a:bodyPr>
          <a:lstStyle/>
          <a:p>
            <a:r>
              <a:rPr lang="en-US" sz="3600" dirty="0"/>
              <a:t>Small timescale traffic bursts</a:t>
            </a:r>
          </a:p>
          <a:p>
            <a:pPr lvl="1"/>
            <a:r>
              <a:rPr lang="en-US" sz="3200" dirty="0"/>
              <a:t>Clog the packet queues</a:t>
            </a:r>
          </a:p>
          <a:p>
            <a:pPr lvl="1"/>
            <a:r>
              <a:rPr lang="en-US" sz="3200" dirty="0"/>
              <a:t>Cause packet delay and loss</a:t>
            </a:r>
          </a:p>
          <a:p>
            <a:r>
              <a:rPr lang="en-US" sz="3600" dirty="0"/>
              <a:t>Manage microbursts to handle</a:t>
            </a:r>
          </a:p>
          <a:p>
            <a:pPr lvl="1"/>
            <a:r>
              <a:rPr lang="en-US" sz="3200" dirty="0" err="1"/>
              <a:t>Bursty</a:t>
            </a:r>
            <a:r>
              <a:rPr lang="en-US" sz="3200" dirty="0"/>
              <a:t> workloads</a:t>
            </a:r>
          </a:p>
          <a:p>
            <a:pPr lvl="1"/>
            <a:r>
              <a:rPr lang="en-US" sz="3200" dirty="0"/>
              <a:t>Low-cost switches (shallow buffers)</a:t>
            </a:r>
          </a:p>
          <a:p>
            <a:pPr lvl="1"/>
            <a:r>
              <a:rPr lang="en-US" sz="3200" dirty="0"/>
              <a:t>High link utilization</a:t>
            </a:r>
          </a:p>
          <a:p>
            <a:r>
              <a:rPr lang="en-US" sz="3600" dirty="0"/>
              <a:t>Goal: penalize the most responsible flows</a:t>
            </a:r>
          </a:p>
        </p:txBody>
      </p:sp>
      <p:grpSp>
        <p:nvGrpSpPr>
          <p:cNvPr id="4" name="Group 3">
            <a:extLst>
              <a:ext uri="{FF2B5EF4-FFF2-40B4-BE49-F238E27FC236}">
                <a16:creationId xmlns:a16="http://schemas.microsoft.com/office/drawing/2014/main" id="{57539024-CB4B-0841-A8C2-AB624DBC697F}"/>
              </a:ext>
            </a:extLst>
          </p:cNvPr>
          <p:cNvGrpSpPr/>
          <p:nvPr/>
        </p:nvGrpSpPr>
        <p:grpSpPr>
          <a:xfrm>
            <a:off x="6476303" y="1625890"/>
            <a:ext cx="5715695" cy="1970827"/>
            <a:chOff x="6516626" y="2028079"/>
            <a:chExt cx="5783778" cy="2432307"/>
          </a:xfrm>
        </p:grpSpPr>
        <p:grpSp>
          <p:nvGrpSpPr>
            <p:cNvPr id="29" name="Group 28">
              <a:extLst>
                <a:ext uri="{FF2B5EF4-FFF2-40B4-BE49-F238E27FC236}">
                  <a16:creationId xmlns:a16="http://schemas.microsoft.com/office/drawing/2014/main" id="{5F6C2F6B-0451-F94D-A8BA-8749102C508F}"/>
                </a:ext>
              </a:extLst>
            </p:cNvPr>
            <p:cNvGrpSpPr/>
            <p:nvPr/>
          </p:nvGrpSpPr>
          <p:grpSpPr>
            <a:xfrm>
              <a:off x="6516626" y="2028079"/>
              <a:ext cx="5783778" cy="2432307"/>
              <a:chOff x="6150866" y="2007759"/>
              <a:chExt cx="5783778" cy="2432307"/>
            </a:xfrm>
          </p:grpSpPr>
          <p:pic>
            <p:nvPicPr>
              <p:cNvPr id="30" name="Picture 29">
                <a:extLst>
                  <a:ext uri="{FF2B5EF4-FFF2-40B4-BE49-F238E27FC236}">
                    <a16:creationId xmlns:a16="http://schemas.microsoft.com/office/drawing/2014/main" id="{30F00E4B-AE3A-0343-A47A-9E9FD01EFCC2}"/>
                  </a:ext>
                </a:extLst>
              </p:cNvPr>
              <p:cNvPicPr>
                <a:picLocks noChangeAspect="1"/>
              </p:cNvPicPr>
              <p:nvPr/>
            </p:nvPicPr>
            <p:blipFill rotWithShape="1">
              <a:blip r:embed="rId2"/>
              <a:srcRect l="9299" t="13196" r="1518" b="27615"/>
              <a:stretch/>
            </p:blipFill>
            <p:spPr>
              <a:xfrm>
                <a:off x="6694570" y="2171523"/>
                <a:ext cx="5009108" cy="1691345"/>
              </a:xfrm>
              <a:prstGeom prst="rect">
                <a:avLst/>
              </a:prstGeom>
            </p:spPr>
          </p:pic>
          <p:sp>
            <p:nvSpPr>
              <p:cNvPr id="31" name="TextBox 30">
                <a:extLst>
                  <a:ext uri="{FF2B5EF4-FFF2-40B4-BE49-F238E27FC236}">
                    <a16:creationId xmlns:a16="http://schemas.microsoft.com/office/drawing/2014/main" id="{48FD21BE-B50E-A74A-87E5-D443AF019706}"/>
                  </a:ext>
                </a:extLst>
              </p:cNvPr>
              <p:cNvSpPr txBox="1"/>
              <p:nvPr/>
            </p:nvSpPr>
            <p:spPr>
              <a:xfrm>
                <a:off x="6411688" y="2087730"/>
                <a:ext cx="478970" cy="369332"/>
              </a:xfrm>
              <a:prstGeom prst="rect">
                <a:avLst/>
              </a:prstGeom>
              <a:noFill/>
            </p:spPr>
            <p:txBody>
              <a:bodyPr wrap="square" rtlCol="0" anchor="ctr">
                <a:spAutoFit/>
              </a:bodyPr>
              <a:lstStyle/>
              <a:p>
                <a:r>
                  <a:rPr lang="en-US" altLang="zh-CN" dirty="0">
                    <a:latin typeface="+mj-lt"/>
                  </a:rPr>
                  <a:t>5x</a:t>
                </a:r>
                <a:endParaRPr lang="en-US" dirty="0">
                  <a:latin typeface="+mj-lt"/>
                </a:endParaRPr>
              </a:p>
            </p:txBody>
          </p:sp>
          <p:sp>
            <p:nvSpPr>
              <p:cNvPr id="32" name="TextBox 31">
                <a:extLst>
                  <a:ext uri="{FF2B5EF4-FFF2-40B4-BE49-F238E27FC236}">
                    <a16:creationId xmlns:a16="http://schemas.microsoft.com/office/drawing/2014/main" id="{CAFA033F-A2A5-6648-8191-B2D8D28ABF81}"/>
                  </a:ext>
                </a:extLst>
              </p:cNvPr>
              <p:cNvSpPr txBox="1"/>
              <p:nvPr/>
            </p:nvSpPr>
            <p:spPr>
              <a:xfrm>
                <a:off x="6411687" y="2704329"/>
                <a:ext cx="478970" cy="369332"/>
              </a:xfrm>
              <a:prstGeom prst="rect">
                <a:avLst/>
              </a:prstGeom>
              <a:noFill/>
            </p:spPr>
            <p:txBody>
              <a:bodyPr wrap="square" rtlCol="0" anchor="ctr">
                <a:spAutoFit/>
              </a:bodyPr>
              <a:lstStyle/>
              <a:p>
                <a:r>
                  <a:rPr lang="en-US" altLang="zh-CN" dirty="0">
                    <a:latin typeface="+mj-lt"/>
                  </a:rPr>
                  <a:t>3x</a:t>
                </a:r>
                <a:endParaRPr lang="en-US" dirty="0">
                  <a:latin typeface="+mj-lt"/>
                </a:endParaRPr>
              </a:p>
            </p:txBody>
          </p:sp>
          <p:sp>
            <p:nvSpPr>
              <p:cNvPr id="33" name="TextBox 32">
                <a:extLst>
                  <a:ext uri="{FF2B5EF4-FFF2-40B4-BE49-F238E27FC236}">
                    <a16:creationId xmlns:a16="http://schemas.microsoft.com/office/drawing/2014/main" id="{702F2502-DF5B-724C-833F-62297A62A61F}"/>
                  </a:ext>
                </a:extLst>
              </p:cNvPr>
              <p:cNvSpPr txBox="1"/>
              <p:nvPr/>
            </p:nvSpPr>
            <p:spPr>
              <a:xfrm>
                <a:off x="6411687" y="3318087"/>
                <a:ext cx="478970" cy="369332"/>
              </a:xfrm>
              <a:prstGeom prst="rect">
                <a:avLst/>
              </a:prstGeom>
              <a:noFill/>
            </p:spPr>
            <p:txBody>
              <a:bodyPr wrap="square" rtlCol="0" anchor="ctr">
                <a:spAutoFit/>
              </a:bodyPr>
              <a:lstStyle/>
              <a:p>
                <a:r>
                  <a:rPr lang="en-US" altLang="zh-CN">
                    <a:latin typeface="+mj-lt"/>
                  </a:rPr>
                  <a:t>1x</a:t>
                </a:r>
                <a:endParaRPr lang="en-US" dirty="0">
                  <a:latin typeface="+mj-lt"/>
                </a:endParaRPr>
              </a:p>
            </p:txBody>
          </p:sp>
          <p:sp>
            <p:nvSpPr>
              <p:cNvPr id="34" name="TextBox 33">
                <a:extLst>
                  <a:ext uri="{FF2B5EF4-FFF2-40B4-BE49-F238E27FC236}">
                    <a16:creationId xmlns:a16="http://schemas.microsoft.com/office/drawing/2014/main" id="{DA1E040B-613D-4243-B2BD-C755A45A4C11}"/>
                  </a:ext>
                </a:extLst>
              </p:cNvPr>
              <p:cNvSpPr txBox="1"/>
              <p:nvPr/>
            </p:nvSpPr>
            <p:spPr>
              <a:xfrm>
                <a:off x="6543478" y="3805496"/>
                <a:ext cx="1022093" cy="369332"/>
              </a:xfrm>
              <a:prstGeom prst="rect">
                <a:avLst/>
              </a:prstGeom>
              <a:noFill/>
            </p:spPr>
            <p:txBody>
              <a:bodyPr wrap="square" rtlCol="0">
                <a:spAutoFit/>
              </a:bodyPr>
              <a:lstStyle/>
              <a:p>
                <a:pPr algn="ctr"/>
                <a:r>
                  <a:rPr lang="en-US" altLang="zh-CN" dirty="0">
                    <a:latin typeface="+mj-lt"/>
                  </a:rPr>
                  <a:t>16:00:00</a:t>
                </a:r>
                <a:endParaRPr lang="en-US" dirty="0">
                  <a:latin typeface="+mj-lt"/>
                </a:endParaRPr>
              </a:p>
            </p:txBody>
          </p:sp>
          <p:sp>
            <p:nvSpPr>
              <p:cNvPr id="35" name="TextBox 34">
                <a:extLst>
                  <a:ext uri="{FF2B5EF4-FFF2-40B4-BE49-F238E27FC236}">
                    <a16:creationId xmlns:a16="http://schemas.microsoft.com/office/drawing/2014/main" id="{3F1FE89F-D64C-A14A-B406-8BCEAB144D7A}"/>
                  </a:ext>
                </a:extLst>
              </p:cNvPr>
              <p:cNvSpPr txBox="1"/>
              <p:nvPr/>
            </p:nvSpPr>
            <p:spPr>
              <a:xfrm>
                <a:off x="7999836" y="3805496"/>
                <a:ext cx="1022093" cy="369332"/>
              </a:xfrm>
              <a:prstGeom prst="rect">
                <a:avLst/>
              </a:prstGeom>
              <a:noFill/>
            </p:spPr>
            <p:txBody>
              <a:bodyPr wrap="square" rtlCol="0">
                <a:spAutoFit/>
              </a:bodyPr>
              <a:lstStyle/>
              <a:p>
                <a:pPr algn="ctr"/>
                <a:r>
                  <a:rPr lang="en-US" altLang="zh-CN" dirty="0">
                    <a:latin typeface="+mj-lt"/>
                  </a:rPr>
                  <a:t>0:00:00</a:t>
                </a:r>
                <a:endParaRPr lang="en-US" dirty="0">
                  <a:latin typeface="+mj-lt"/>
                </a:endParaRPr>
              </a:p>
            </p:txBody>
          </p:sp>
          <p:sp>
            <p:nvSpPr>
              <p:cNvPr id="36" name="TextBox 35">
                <a:extLst>
                  <a:ext uri="{FF2B5EF4-FFF2-40B4-BE49-F238E27FC236}">
                    <a16:creationId xmlns:a16="http://schemas.microsoft.com/office/drawing/2014/main" id="{0E948B2C-F1AF-B64F-B8B1-ED91282EA6FC}"/>
                  </a:ext>
                </a:extLst>
              </p:cNvPr>
              <p:cNvSpPr txBox="1"/>
              <p:nvPr/>
            </p:nvSpPr>
            <p:spPr>
              <a:xfrm>
                <a:off x="9456193" y="3805496"/>
                <a:ext cx="1022093" cy="369332"/>
              </a:xfrm>
              <a:prstGeom prst="rect">
                <a:avLst/>
              </a:prstGeom>
              <a:noFill/>
            </p:spPr>
            <p:txBody>
              <a:bodyPr wrap="square" rtlCol="0">
                <a:spAutoFit/>
              </a:bodyPr>
              <a:lstStyle/>
              <a:p>
                <a:pPr algn="ctr"/>
                <a:r>
                  <a:rPr lang="en-US" altLang="zh-CN" dirty="0">
                    <a:latin typeface="+mj-lt"/>
                  </a:rPr>
                  <a:t>8:00:00</a:t>
                </a:r>
                <a:endParaRPr lang="en-US" dirty="0">
                  <a:latin typeface="+mj-lt"/>
                </a:endParaRPr>
              </a:p>
            </p:txBody>
          </p:sp>
          <p:sp>
            <p:nvSpPr>
              <p:cNvPr id="37" name="TextBox 36">
                <a:extLst>
                  <a:ext uri="{FF2B5EF4-FFF2-40B4-BE49-F238E27FC236}">
                    <a16:creationId xmlns:a16="http://schemas.microsoft.com/office/drawing/2014/main" id="{79EFCF90-7147-B745-B553-3A055F523FB6}"/>
                  </a:ext>
                </a:extLst>
              </p:cNvPr>
              <p:cNvSpPr txBox="1"/>
              <p:nvPr/>
            </p:nvSpPr>
            <p:spPr>
              <a:xfrm>
                <a:off x="10912551" y="3805496"/>
                <a:ext cx="1022093" cy="369332"/>
              </a:xfrm>
              <a:prstGeom prst="rect">
                <a:avLst/>
              </a:prstGeom>
              <a:noFill/>
            </p:spPr>
            <p:txBody>
              <a:bodyPr wrap="square" rtlCol="0">
                <a:spAutoFit/>
              </a:bodyPr>
              <a:lstStyle/>
              <a:p>
                <a:pPr algn="ctr"/>
                <a:r>
                  <a:rPr lang="en-US" altLang="zh-CN" dirty="0">
                    <a:latin typeface="+mj-lt"/>
                  </a:rPr>
                  <a:t>16:00:00</a:t>
                </a:r>
                <a:endParaRPr lang="en-US" dirty="0">
                  <a:latin typeface="+mj-lt"/>
                </a:endParaRPr>
              </a:p>
            </p:txBody>
          </p:sp>
          <p:sp>
            <p:nvSpPr>
              <p:cNvPr id="38" name="TextBox 37">
                <a:extLst>
                  <a:ext uri="{FF2B5EF4-FFF2-40B4-BE49-F238E27FC236}">
                    <a16:creationId xmlns:a16="http://schemas.microsoft.com/office/drawing/2014/main" id="{1F023BA0-E2BF-7446-AB16-9939A1997633}"/>
                  </a:ext>
                </a:extLst>
              </p:cNvPr>
              <p:cNvSpPr txBox="1"/>
              <p:nvPr/>
            </p:nvSpPr>
            <p:spPr>
              <a:xfrm>
                <a:off x="8244841" y="4070734"/>
                <a:ext cx="1988712" cy="369332"/>
              </a:xfrm>
              <a:prstGeom prst="rect">
                <a:avLst/>
              </a:prstGeom>
              <a:noFill/>
            </p:spPr>
            <p:txBody>
              <a:bodyPr wrap="square" rtlCol="0">
                <a:spAutoFit/>
              </a:bodyPr>
              <a:lstStyle/>
              <a:p>
                <a:pPr algn="ctr"/>
                <a:r>
                  <a:rPr lang="en-US" altLang="zh-CN" dirty="0">
                    <a:latin typeface="+mj-lt"/>
                  </a:rPr>
                  <a:t>Time</a:t>
                </a:r>
                <a:r>
                  <a:rPr lang="zh-CN" altLang="en-US" dirty="0">
                    <a:latin typeface="+mj-lt"/>
                  </a:rPr>
                  <a:t> </a:t>
                </a:r>
                <a:r>
                  <a:rPr lang="en-US" altLang="zh-CN" dirty="0">
                    <a:latin typeface="+mj-lt"/>
                  </a:rPr>
                  <a:t>in</a:t>
                </a:r>
                <a:r>
                  <a:rPr lang="zh-CN" altLang="en-US" dirty="0">
                    <a:latin typeface="+mj-lt"/>
                  </a:rPr>
                  <a:t> </a:t>
                </a:r>
                <a:r>
                  <a:rPr lang="en-US" altLang="zh-CN" dirty="0">
                    <a:latin typeface="+mj-lt"/>
                  </a:rPr>
                  <a:t>day</a:t>
                </a:r>
                <a:r>
                  <a:rPr lang="zh-CN" altLang="en-US" dirty="0">
                    <a:latin typeface="+mj-lt"/>
                  </a:rPr>
                  <a:t> </a:t>
                </a:r>
                <a:r>
                  <a:rPr lang="en-US" altLang="zh-CN" dirty="0">
                    <a:latin typeface="+mj-lt"/>
                  </a:rPr>
                  <a:t>(24h)</a:t>
                </a:r>
                <a:endParaRPr lang="en-US" dirty="0">
                  <a:latin typeface="+mj-lt"/>
                </a:endParaRPr>
              </a:p>
            </p:txBody>
          </p:sp>
          <p:sp>
            <p:nvSpPr>
              <p:cNvPr id="39" name="TextBox 38">
                <a:extLst>
                  <a:ext uri="{FF2B5EF4-FFF2-40B4-BE49-F238E27FC236}">
                    <a16:creationId xmlns:a16="http://schemas.microsoft.com/office/drawing/2014/main" id="{CB354CBC-E2BA-7841-91D8-8CF91476120F}"/>
                  </a:ext>
                </a:extLst>
              </p:cNvPr>
              <p:cNvSpPr txBox="1"/>
              <p:nvPr/>
            </p:nvSpPr>
            <p:spPr>
              <a:xfrm rot="16200000">
                <a:off x="5363660" y="2794965"/>
                <a:ext cx="1948144" cy="373731"/>
              </a:xfrm>
              <a:prstGeom prst="rect">
                <a:avLst/>
              </a:prstGeom>
              <a:noFill/>
            </p:spPr>
            <p:txBody>
              <a:bodyPr wrap="square" rtlCol="0">
                <a:spAutoFit/>
              </a:bodyPr>
              <a:lstStyle/>
              <a:p>
                <a:pPr algn="ctr"/>
                <a:r>
                  <a:rPr lang="en-US" altLang="zh-CN" dirty="0">
                    <a:latin typeface="+mj-lt"/>
                  </a:rPr>
                  <a:t>Queue</a:t>
                </a:r>
                <a:r>
                  <a:rPr lang="zh-CN" altLang="en-US" dirty="0">
                    <a:latin typeface="+mj-lt"/>
                  </a:rPr>
                  <a:t> </a:t>
                </a:r>
                <a:r>
                  <a:rPr lang="en-US" altLang="zh-CN" dirty="0">
                    <a:latin typeface="+mj-lt"/>
                  </a:rPr>
                  <a:t>Length</a:t>
                </a:r>
                <a:endParaRPr lang="en-US" dirty="0">
                  <a:latin typeface="+mj-lt"/>
                </a:endParaRPr>
              </a:p>
            </p:txBody>
          </p:sp>
        </p:grpSp>
        <p:grpSp>
          <p:nvGrpSpPr>
            <p:cNvPr id="40" name="Group 39">
              <a:extLst>
                <a:ext uri="{FF2B5EF4-FFF2-40B4-BE49-F238E27FC236}">
                  <a16:creationId xmlns:a16="http://schemas.microsoft.com/office/drawing/2014/main" id="{9BBC2025-0421-5E4E-862F-8ECC9EF9B021}"/>
                </a:ext>
              </a:extLst>
            </p:cNvPr>
            <p:cNvGrpSpPr/>
            <p:nvPr/>
          </p:nvGrpSpPr>
          <p:grpSpPr>
            <a:xfrm>
              <a:off x="7755864" y="2123062"/>
              <a:ext cx="4127720" cy="793067"/>
              <a:chOff x="7390104" y="2102742"/>
              <a:chExt cx="4127720" cy="793067"/>
            </a:xfrm>
          </p:grpSpPr>
          <p:sp>
            <p:nvSpPr>
              <p:cNvPr id="41" name="TextBox 40">
                <a:extLst>
                  <a:ext uri="{FF2B5EF4-FFF2-40B4-BE49-F238E27FC236}">
                    <a16:creationId xmlns:a16="http://schemas.microsoft.com/office/drawing/2014/main" id="{791E101F-DFE0-5141-8B93-655C556E555F}"/>
                  </a:ext>
                </a:extLst>
              </p:cNvPr>
              <p:cNvSpPr txBox="1"/>
              <p:nvPr/>
            </p:nvSpPr>
            <p:spPr>
              <a:xfrm>
                <a:off x="9231094" y="2102742"/>
                <a:ext cx="1410907" cy="369332"/>
              </a:xfrm>
              <a:prstGeom prst="rect">
                <a:avLst/>
              </a:prstGeom>
              <a:solidFill>
                <a:srgbClr val="F8FC64"/>
              </a:solidFill>
            </p:spPr>
            <p:txBody>
              <a:bodyPr wrap="square" rtlCol="0">
                <a:spAutoFit/>
              </a:bodyPr>
              <a:lstStyle/>
              <a:p>
                <a:r>
                  <a:rPr lang="en-US" sz="1800" dirty="0"/>
                  <a:t>Microburst</a:t>
                </a:r>
                <a:r>
                  <a:rPr lang="en-US" altLang="zh-CN" sz="1800" dirty="0"/>
                  <a:t>s</a:t>
                </a:r>
                <a:endParaRPr lang="en-US" sz="1800" dirty="0"/>
              </a:p>
            </p:txBody>
          </p:sp>
          <p:cxnSp>
            <p:nvCxnSpPr>
              <p:cNvPr id="42" name="Straight Arrow Connector 41">
                <a:extLst>
                  <a:ext uri="{FF2B5EF4-FFF2-40B4-BE49-F238E27FC236}">
                    <a16:creationId xmlns:a16="http://schemas.microsoft.com/office/drawing/2014/main" id="{A115A62D-55AD-F841-865E-639A2321F817}"/>
                  </a:ext>
                </a:extLst>
              </p:cNvPr>
              <p:cNvCxnSpPr/>
              <p:nvPr/>
            </p:nvCxnSpPr>
            <p:spPr>
              <a:xfrm flipH="1">
                <a:off x="8583075" y="2456310"/>
                <a:ext cx="648020" cy="108097"/>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3" name="Straight Arrow Connector 42">
                <a:extLst>
                  <a:ext uri="{FF2B5EF4-FFF2-40B4-BE49-F238E27FC236}">
                    <a16:creationId xmlns:a16="http://schemas.microsoft.com/office/drawing/2014/main" id="{95912E82-D0EE-4D40-BDF2-8AE8E01EE74A}"/>
                  </a:ext>
                </a:extLst>
              </p:cNvPr>
              <p:cNvCxnSpPr>
                <a:cxnSpLocks/>
                <a:stCxn id="41" idx="3"/>
              </p:cNvCxnSpPr>
              <p:nvPr/>
            </p:nvCxnSpPr>
            <p:spPr>
              <a:xfrm>
                <a:off x="10642001" y="2287408"/>
                <a:ext cx="875823" cy="608401"/>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44" name="Straight Arrow Connector 43">
                <a:extLst>
                  <a:ext uri="{FF2B5EF4-FFF2-40B4-BE49-F238E27FC236}">
                    <a16:creationId xmlns:a16="http://schemas.microsoft.com/office/drawing/2014/main" id="{DEA81C62-E086-AC42-9DDA-AC0877EAD537}"/>
                  </a:ext>
                </a:extLst>
              </p:cNvPr>
              <p:cNvCxnSpPr>
                <a:cxnSpLocks/>
                <a:stCxn id="41" idx="1"/>
              </p:cNvCxnSpPr>
              <p:nvPr/>
            </p:nvCxnSpPr>
            <p:spPr>
              <a:xfrm flipH="1">
                <a:off x="7390104" y="2287408"/>
                <a:ext cx="1840990" cy="463296"/>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grpSp>
    </p:spTree>
    <p:extLst>
      <p:ext uri="{BB962C8B-B14F-4D97-AF65-F5344CB8AC3E}">
        <p14:creationId xmlns:p14="http://schemas.microsoft.com/office/powerpoint/2010/main" val="1777057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E703D-05FF-124F-87A9-636F76021D93}"/>
              </a:ext>
            </a:extLst>
          </p:cNvPr>
          <p:cNvSpPr>
            <a:spLocks noGrp="1"/>
          </p:cNvSpPr>
          <p:nvPr>
            <p:ph type="title"/>
          </p:nvPr>
        </p:nvSpPr>
        <p:spPr/>
        <p:txBody>
          <a:bodyPr/>
          <a:lstStyle/>
          <a:p>
            <a:r>
              <a:rPr lang="en-US" dirty="0"/>
              <a:t>Microburst Management Policy</a:t>
            </a:r>
          </a:p>
        </p:txBody>
      </p:sp>
      <p:sp>
        <p:nvSpPr>
          <p:cNvPr id="3" name="Content Placeholder 2">
            <a:extLst>
              <a:ext uri="{FF2B5EF4-FFF2-40B4-BE49-F238E27FC236}">
                <a16:creationId xmlns:a16="http://schemas.microsoft.com/office/drawing/2014/main" id="{EC9ABAA6-5A19-CF42-9DBB-5DFA7B17CB37}"/>
              </a:ext>
            </a:extLst>
          </p:cNvPr>
          <p:cNvSpPr>
            <a:spLocks noGrp="1"/>
          </p:cNvSpPr>
          <p:nvPr>
            <p:ph idx="1"/>
          </p:nvPr>
        </p:nvSpPr>
        <p:spPr/>
        <p:txBody>
          <a:bodyPr>
            <a:normAutofit/>
          </a:bodyPr>
          <a:lstStyle/>
          <a:p>
            <a:r>
              <a:rPr lang="en-US" sz="3600" dirty="0"/>
              <a:t>Active queue management</a:t>
            </a:r>
          </a:p>
          <a:p>
            <a:pPr lvl="1"/>
            <a:r>
              <a:rPr lang="en-US" sz="3200" dirty="0"/>
              <a:t>Mark each packet probabilistically</a:t>
            </a:r>
          </a:p>
          <a:p>
            <a:pPr lvl="1"/>
            <a:r>
              <a:rPr lang="en-US" sz="3200" dirty="0"/>
              <a:t>In proportion to its flow’s contribution to the heavy queue</a:t>
            </a:r>
          </a:p>
          <a:p>
            <a:pPr marL="457200" lvl="1" indent="0">
              <a:buNone/>
            </a:pPr>
            <a:endParaRPr lang="en-US" sz="3200" dirty="0"/>
          </a:p>
        </p:txBody>
      </p:sp>
      <p:sp>
        <p:nvSpPr>
          <p:cNvPr id="5" name="Rectangle 4">
            <a:extLst>
              <a:ext uri="{FF2B5EF4-FFF2-40B4-BE49-F238E27FC236}">
                <a16:creationId xmlns:a16="http://schemas.microsoft.com/office/drawing/2014/main" id="{41C48800-1864-FB4E-BEA2-DC728A43ACFD}"/>
              </a:ext>
            </a:extLst>
          </p:cNvPr>
          <p:cNvSpPr/>
          <p:nvPr/>
        </p:nvSpPr>
        <p:spPr>
          <a:xfrm>
            <a:off x="2971538" y="4126046"/>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6" name="Rectangle 5">
            <a:extLst>
              <a:ext uri="{FF2B5EF4-FFF2-40B4-BE49-F238E27FC236}">
                <a16:creationId xmlns:a16="http://schemas.microsoft.com/office/drawing/2014/main" id="{A89C7303-88F7-6C4E-A56E-782405C66882}"/>
              </a:ext>
            </a:extLst>
          </p:cNvPr>
          <p:cNvSpPr/>
          <p:nvPr/>
        </p:nvSpPr>
        <p:spPr>
          <a:xfrm>
            <a:off x="4804243" y="4113257"/>
            <a:ext cx="621382" cy="42687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7" name="Rectangle 6">
            <a:extLst>
              <a:ext uri="{FF2B5EF4-FFF2-40B4-BE49-F238E27FC236}">
                <a16:creationId xmlns:a16="http://schemas.microsoft.com/office/drawing/2014/main" id="{D5D4F6B6-D453-144D-B8F5-00858EC575FD}"/>
              </a:ext>
            </a:extLst>
          </p:cNvPr>
          <p:cNvSpPr/>
          <p:nvPr/>
        </p:nvSpPr>
        <p:spPr>
          <a:xfrm>
            <a:off x="4307083" y="4113257"/>
            <a:ext cx="49304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8" name="Rectangle 7">
            <a:extLst>
              <a:ext uri="{FF2B5EF4-FFF2-40B4-BE49-F238E27FC236}">
                <a16:creationId xmlns:a16="http://schemas.microsoft.com/office/drawing/2014/main" id="{BA09B64B-ECD2-5F48-A076-7F50687B7A70}"/>
              </a:ext>
            </a:extLst>
          </p:cNvPr>
          <p:cNvSpPr/>
          <p:nvPr/>
        </p:nvSpPr>
        <p:spPr>
          <a:xfrm>
            <a:off x="5421203" y="411325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0" name="Rectangle 9">
            <a:extLst>
              <a:ext uri="{FF2B5EF4-FFF2-40B4-BE49-F238E27FC236}">
                <a16:creationId xmlns:a16="http://schemas.microsoft.com/office/drawing/2014/main" id="{3620422F-D6E9-C941-99D4-037DED6B51A7}"/>
              </a:ext>
            </a:extLst>
          </p:cNvPr>
          <p:cNvSpPr/>
          <p:nvPr/>
        </p:nvSpPr>
        <p:spPr>
          <a:xfrm>
            <a:off x="5879907" y="4113689"/>
            <a:ext cx="876233"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1" name="Rectangle 10">
            <a:extLst>
              <a:ext uri="{FF2B5EF4-FFF2-40B4-BE49-F238E27FC236}">
                <a16:creationId xmlns:a16="http://schemas.microsoft.com/office/drawing/2014/main" id="{A36624FE-5BD2-4049-B444-C5A18A200C6A}"/>
              </a:ext>
            </a:extLst>
          </p:cNvPr>
          <p:cNvSpPr/>
          <p:nvPr/>
        </p:nvSpPr>
        <p:spPr>
          <a:xfrm>
            <a:off x="6758752" y="4113257"/>
            <a:ext cx="454085" cy="426872"/>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2" name="Rectangle 11">
            <a:extLst>
              <a:ext uri="{FF2B5EF4-FFF2-40B4-BE49-F238E27FC236}">
                <a16:creationId xmlns:a16="http://schemas.microsoft.com/office/drawing/2014/main" id="{57AF4A9B-4849-8340-9033-2E322D1FFD62}"/>
              </a:ext>
            </a:extLst>
          </p:cNvPr>
          <p:cNvSpPr/>
          <p:nvPr/>
        </p:nvSpPr>
        <p:spPr>
          <a:xfrm>
            <a:off x="7215449" y="4113689"/>
            <a:ext cx="454085" cy="426872"/>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cxnSp>
        <p:nvCxnSpPr>
          <p:cNvPr id="13" name="Straight Connector 12">
            <a:extLst>
              <a:ext uri="{FF2B5EF4-FFF2-40B4-BE49-F238E27FC236}">
                <a16:creationId xmlns:a16="http://schemas.microsoft.com/office/drawing/2014/main" id="{30F278FD-8BF7-B649-951F-A9C86F3F838D}"/>
              </a:ext>
            </a:extLst>
          </p:cNvPr>
          <p:cNvCxnSpPr>
            <a:cxnSpLocks/>
          </p:cNvCxnSpPr>
          <p:nvPr/>
        </p:nvCxnSpPr>
        <p:spPr>
          <a:xfrm>
            <a:off x="3867665" y="3858936"/>
            <a:ext cx="396213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BC4C38A-5A9F-1F41-B598-E040F8E68938}"/>
              </a:ext>
            </a:extLst>
          </p:cNvPr>
          <p:cNvCxnSpPr>
            <a:cxnSpLocks/>
          </p:cNvCxnSpPr>
          <p:nvPr/>
        </p:nvCxnSpPr>
        <p:spPr>
          <a:xfrm>
            <a:off x="3867665" y="4802457"/>
            <a:ext cx="39688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A7DDE8-3352-F447-AEFD-719E77407359}"/>
              </a:ext>
            </a:extLst>
          </p:cNvPr>
          <p:cNvCxnSpPr>
            <a:cxnSpLocks/>
          </p:cNvCxnSpPr>
          <p:nvPr/>
        </p:nvCxnSpPr>
        <p:spPr>
          <a:xfrm flipV="1">
            <a:off x="7829798" y="3850929"/>
            <a:ext cx="4067" cy="951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3924ABF-D59D-274A-8F96-0D6416228104}"/>
              </a:ext>
            </a:extLst>
          </p:cNvPr>
          <p:cNvCxnSpPr>
            <a:cxnSpLocks/>
          </p:cNvCxnSpPr>
          <p:nvPr/>
        </p:nvCxnSpPr>
        <p:spPr>
          <a:xfrm>
            <a:off x="7669534" y="4314295"/>
            <a:ext cx="54369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D09DB47-FF84-A347-BFF7-336ADCF1A4B3}"/>
              </a:ext>
            </a:extLst>
          </p:cNvPr>
          <p:cNvCxnSpPr>
            <a:cxnSpLocks/>
          </p:cNvCxnSpPr>
          <p:nvPr/>
        </p:nvCxnSpPr>
        <p:spPr>
          <a:xfrm>
            <a:off x="3583570" y="4318414"/>
            <a:ext cx="54369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AAECB4B0-D752-1F4D-8701-DBEF374EF2C4}"/>
              </a:ext>
            </a:extLst>
          </p:cNvPr>
          <p:cNvSpPr/>
          <p:nvPr/>
        </p:nvSpPr>
        <p:spPr>
          <a:xfrm>
            <a:off x="2964859" y="5631788"/>
            <a:ext cx="454085" cy="426872"/>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7" name="Rectangle 16">
            <a:extLst>
              <a:ext uri="{FF2B5EF4-FFF2-40B4-BE49-F238E27FC236}">
                <a16:creationId xmlns:a16="http://schemas.microsoft.com/office/drawing/2014/main" id="{EC5824A8-7BBF-A34E-98B6-F478CA6F4D35}"/>
              </a:ext>
            </a:extLst>
          </p:cNvPr>
          <p:cNvSpPr/>
          <p:nvPr/>
        </p:nvSpPr>
        <p:spPr>
          <a:xfrm>
            <a:off x="4797564" y="5618999"/>
            <a:ext cx="621382" cy="42687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8" name="Rectangle 17">
            <a:extLst>
              <a:ext uri="{FF2B5EF4-FFF2-40B4-BE49-F238E27FC236}">
                <a16:creationId xmlns:a16="http://schemas.microsoft.com/office/drawing/2014/main" id="{C0FB4C35-6ADA-EA46-B2BB-ED267BB961B4}"/>
              </a:ext>
            </a:extLst>
          </p:cNvPr>
          <p:cNvSpPr/>
          <p:nvPr/>
        </p:nvSpPr>
        <p:spPr>
          <a:xfrm>
            <a:off x="4300404" y="5618999"/>
            <a:ext cx="49304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9" name="Rectangle 18">
            <a:extLst>
              <a:ext uri="{FF2B5EF4-FFF2-40B4-BE49-F238E27FC236}">
                <a16:creationId xmlns:a16="http://schemas.microsoft.com/office/drawing/2014/main" id="{D9DB4335-D596-1549-A6B8-CD45F8C2E69B}"/>
              </a:ext>
            </a:extLst>
          </p:cNvPr>
          <p:cNvSpPr/>
          <p:nvPr/>
        </p:nvSpPr>
        <p:spPr>
          <a:xfrm>
            <a:off x="5414524" y="5618999"/>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0" name="Rectangle 19">
            <a:extLst>
              <a:ext uri="{FF2B5EF4-FFF2-40B4-BE49-F238E27FC236}">
                <a16:creationId xmlns:a16="http://schemas.microsoft.com/office/drawing/2014/main" id="{F37095A0-F6BA-7446-8C29-7E35B814D76C}"/>
              </a:ext>
            </a:extLst>
          </p:cNvPr>
          <p:cNvSpPr/>
          <p:nvPr/>
        </p:nvSpPr>
        <p:spPr>
          <a:xfrm>
            <a:off x="5873228" y="5619431"/>
            <a:ext cx="876233"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3" name="Rectangle 22">
            <a:extLst>
              <a:ext uri="{FF2B5EF4-FFF2-40B4-BE49-F238E27FC236}">
                <a16:creationId xmlns:a16="http://schemas.microsoft.com/office/drawing/2014/main" id="{88347C41-561E-3B4E-832F-ED5CD5C9F8BB}"/>
              </a:ext>
            </a:extLst>
          </p:cNvPr>
          <p:cNvSpPr/>
          <p:nvPr/>
        </p:nvSpPr>
        <p:spPr>
          <a:xfrm>
            <a:off x="6752073" y="5618999"/>
            <a:ext cx="454085" cy="426872"/>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4" name="Rectangle 23">
            <a:extLst>
              <a:ext uri="{FF2B5EF4-FFF2-40B4-BE49-F238E27FC236}">
                <a16:creationId xmlns:a16="http://schemas.microsoft.com/office/drawing/2014/main" id="{88B7EF0C-6699-324C-B679-5FB70AAD1681}"/>
              </a:ext>
            </a:extLst>
          </p:cNvPr>
          <p:cNvSpPr/>
          <p:nvPr/>
        </p:nvSpPr>
        <p:spPr>
          <a:xfrm>
            <a:off x="7208770" y="5619431"/>
            <a:ext cx="454085" cy="426872"/>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cxnSp>
        <p:nvCxnSpPr>
          <p:cNvPr id="25" name="Straight Connector 24">
            <a:extLst>
              <a:ext uri="{FF2B5EF4-FFF2-40B4-BE49-F238E27FC236}">
                <a16:creationId xmlns:a16="http://schemas.microsoft.com/office/drawing/2014/main" id="{898D0CC4-6A91-5E43-A46F-57B843988F90}"/>
              </a:ext>
            </a:extLst>
          </p:cNvPr>
          <p:cNvCxnSpPr>
            <a:cxnSpLocks/>
          </p:cNvCxnSpPr>
          <p:nvPr/>
        </p:nvCxnSpPr>
        <p:spPr>
          <a:xfrm>
            <a:off x="3860986" y="5364678"/>
            <a:ext cx="396213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EAEAD2A-4135-8849-A482-4DBCA3348493}"/>
              </a:ext>
            </a:extLst>
          </p:cNvPr>
          <p:cNvCxnSpPr>
            <a:cxnSpLocks/>
          </p:cNvCxnSpPr>
          <p:nvPr/>
        </p:nvCxnSpPr>
        <p:spPr>
          <a:xfrm>
            <a:off x="3860986" y="6308199"/>
            <a:ext cx="396881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8979780-80EC-E842-BD3F-F939BC6FF9F2}"/>
              </a:ext>
            </a:extLst>
          </p:cNvPr>
          <p:cNvCxnSpPr>
            <a:cxnSpLocks/>
          </p:cNvCxnSpPr>
          <p:nvPr/>
        </p:nvCxnSpPr>
        <p:spPr>
          <a:xfrm flipV="1">
            <a:off x="7823119" y="5356671"/>
            <a:ext cx="4067" cy="95152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216B458-DCAE-6A44-979C-A3330AD606D9}"/>
              </a:ext>
            </a:extLst>
          </p:cNvPr>
          <p:cNvCxnSpPr>
            <a:cxnSpLocks/>
          </p:cNvCxnSpPr>
          <p:nvPr/>
        </p:nvCxnSpPr>
        <p:spPr>
          <a:xfrm>
            <a:off x="7662855" y="5820037"/>
            <a:ext cx="54369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DDD568A-6CB6-0C4A-9812-B477D2040D37}"/>
              </a:ext>
            </a:extLst>
          </p:cNvPr>
          <p:cNvCxnSpPr>
            <a:cxnSpLocks/>
          </p:cNvCxnSpPr>
          <p:nvPr/>
        </p:nvCxnSpPr>
        <p:spPr>
          <a:xfrm>
            <a:off x="3576891" y="5824156"/>
            <a:ext cx="543697" cy="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1CE9F85-4FBA-0E40-ABB0-DE880E2C6067}"/>
              </a:ext>
            </a:extLst>
          </p:cNvPr>
          <p:cNvSpPr txBox="1"/>
          <p:nvPr/>
        </p:nvSpPr>
        <p:spPr>
          <a:xfrm>
            <a:off x="2904485" y="4586664"/>
            <a:ext cx="583814" cy="369332"/>
          </a:xfrm>
          <a:prstGeom prst="rect">
            <a:avLst/>
          </a:prstGeom>
          <a:noFill/>
        </p:spPr>
        <p:txBody>
          <a:bodyPr wrap="none" rtlCol="0">
            <a:spAutoFit/>
          </a:bodyPr>
          <a:lstStyle/>
          <a:p>
            <a:r>
              <a:rPr lang="en-US" dirty="0"/>
              <a:t>55%</a:t>
            </a:r>
          </a:p>
        </p:txBody>
      </p:sp>
      <p:sp>
        <p:nvSpPr>
          <p:cNvPr id="30" name="TextBox 29">
            <a:extLst>
              <a:ext uri="{FF2B5EF4-FFF2-40B4-BE49-F238E27FC236}">
                <a16:creationId xmlns:a16="http://schemas.microsoft.com/office/drawing/2014/main" id="{CDCEAAF2-3489-AD47-94C1-B71D6F3A09E4}"/>
              </a:ext>
            </a:extLst>
          </p:cNvPr>
          <p:cNvSpPr txBox="1"/>
          <p:nvPr/>
        </p:nvSpPr>
        <p:spPr>
          <a:xfrm>
            <a:off x="2906673" y="6123533"/>
            <a:ext cx="583814" cy="369332"/>
          </a:xfrm>
          <a:prstGeom prst="rect">
            <a:avLst/>
          </a:prstGeom>
          <a:noFill/>
        </p:spPr>
        <p:txBody>
          <a:bodyPr wrap="none" rtlCol="0">
            <a:spAutoFit/>
          </a:bodyPr>
          <a:lstStyle/>
          <a:p>
            <a:r>
              <a:rPr lang="en-US" dirty="0"/>
              <a:t>10%</a:t>
            </a:r>
          </a:p>
        </p:txBody>
      </p:sp>
    </p:spTree>
    <p:extLst>
      <p:ext uri="{BB962C8B-B14F-4D97-AF65-F5344CB8AC3E}">
        <p14:creationId xmlns:p14="http://schemas.microsoft.com/office/powerpoint/2010/main" val="256814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6" grpId="0" animBg="1"/>
      <p:bldP spid="17" grpId="0" animBg="1"/>
      <p:bldP spid="18" grpId="0" animBg="1"/>
      <p:bldP spid="19" grpId="0" animBg="1"/>
      <p:bldP spid="20" grpId="0" animBg="1"/>
      <p:bldP spid="23" grpId="0" animBg="1"/>
      <p:bldP spid="24" grpId="0" animBg="1"/>
      <p:bldP spid="4"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1904443" y="2333413"/>
            <a:ext cx="1393979" cy="1393979"/>
          </a:xfrm>
          <a:prstGeom prst="rect">
            <a:avLst/>
          </a:prstGeom>
        </p:spPr>
      </p:pic>
      <p:pic>
        <p:nvPicPr>
          <p:cNvPr id="11" name="Picture 10"/>
          <p:cNvPicPr>
            <a:picLocks noChangeAspect="1"/>
          </p:cNvPicPr>
          <p:nvPr/>
        </p:nvPicPr>
        <p:blipFill>
          <a:blip r:embed="rId3"/>
          <a:stretch>
            <a:fillRect/>
          </a:stretch>
        </p:blipFill>
        <p:spPr>
          <a:xfrm>
            <a:off x="9087507" y="2340588"/>
            <a:ext cx="1393979" cy="1393979"/>
          </a:xfrm>
          <a:prstGeom prst="rect">
            <a:avLst/>
          </a:prstGeom>
        </p:spPr>
      </p:pic>
      <p:sp>
        <p:nvSpPr>
          <p:cNvPr id="2" name="Title 1"/>
          <p:cNvSpPr>
            <a:spLocks noGrp="1"/>
          </p:cNvSpPr>
          <p:nvPr>
            <p:ph type="title"/>
          </p:nvPr>
        </p:nvSpPr>
        <p:spPr>
          <a:xfrm>
            <a:off x="1716286" y="274639"/>
            <a:ext cx="8951715" cy="1143000"/>
          </a:xfrm>
        </p:spPr>
        <p:txBody>
          <a:bodyPr>
            <a:normAutofit/>
          </a:bodyPr>
          <a:lstStyle/>
          <a:p>
            <a:r>
              <a:rPr lang="en-US" dirty="0"/>
              <a:t>The Great Success of the Internet</a:t>
            </a:r>
          </a:p>
        </p:txBody>
      </p:sp>
      <p:sp>
        <p:nvSpPr>
          <p:cNvPr id="4" name="Slide Number Placeholder 3"/>
          <p:cNvSpPr>
            <a:spLocks noGrp="1"/>
          </p:cNvSpPr>
          <p:nvPr>
            <p:ph type="sldNum" sz="quarter" idx="12"/>
          </p:nvPr>
        </p:nvSpPr>
        <p:spPr/>
        <p:txBody>
          <a:bodyPr/>
          <a:lstStyle/>
          <a:p>
            <a:fld id="{1718992C-B9AF-2F49-8B31-EC7F489F3004}" type="slidenum">
              <a:rPr lang="en-US" smtClean="0"/>
              <a:t>1</a:t>
            </a:fld>
            <a:endParaRPr lang="en-US"/>
          </a:p>
        </p:txBody>
      </p:sp>
      <p:pic>
        <p:nvPicPr>
          <p:cNvPr id="5" name="Picture 5"/>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75668" y="1947159"/>
            <a:ext cx="4963727" cy="20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6" name="Straight Connector 5"/>
          <p:cNvCxnSpPr/>
          <p:nvPr/>
        </p:nvCxnSpPr>
        <p:spPr>
          <a:xfrm flipH="1" flipV="1">
            <a:off x="3096074" y="3030403"/>
            <a:ext cx="579595" cy="7175"/>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8559377" y="3030402"/>
            <a:ext cx="722198"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365637" y="2678787"/>
            <a:ext cx="1811188" cy="523220"/>
          </a:xfrm>
          <a:prstGeom prst="rect">
            <a:avLst/>
          </a:prstGeom>
          <a:noFill/>
        </p:spPr>
        <p:txBody>
          <a:bodyPr wrap="none" rtlCol="0">
            <a:spAutoFit/>
          </a:bodyPr>
          <a:lstStyle/>
          <a:p>
            <a:pPr algn="ctr"/>
            <a:r>
              <a:rPr lang="en-US" sz="2800" b="1" dirty="0"/>
              <a:t>IP network</a:t>
            </a:r>
          </a:p>
        </p:txBody>
      </p:sp>
      <p:sp>
        <p:nvSpPr>
          <p:cNvPr id="17" name="TextBox 16"/>
          <p:cNvSpPr txBox="1"/>
          <p:nvPr/>
        </p:nvSpPr>
        <p:spPr>
          <a:xfrm>
            <a:off x="4335760" y="4172371"/>
            <a:ext cx="4057521" cy="523220"/>
          </a:xfrm>
          <a:prstGeom prst="rect">
            <a:avLst/>
          </a:prstGeom>
          <a:noFill/>
        </p:spPr>
        <p:txBody>
          <a:bodyPr wrap="none" rtlCol="0">
            <a:spAutoFit/>
          </a:bodyPr>
          <a:lstStyle/>
          <a:p>
            <a:pPr algn="ctr"/>
            <a:r>
              <a:rPr lang="en-US" sz="2800" dirty="0"/>
              <a:t>Best-effort packet delivery</a:t>
            </a:r>
          </a:p>
        </p:txBody>
      </p:sp>
      <p:sp>
        <p:nvSpPr>
          <p:cNvPr id="18" name="TextBox 17"/>
          <p:cNvSpPr txBox="1"/>
          <p:nvPr/>
        </p:nvSpPr>
        <p:spPr>
          <a:xfrm>
            <a:off x="1734561" y="3913640"/>
            <a:ext cx="1941106" cy="954107"/>
          </a:xfrm>
          <a:prstGeom prst="rect">
            <a:avLst/>
          </a:prstGeom>
          <a:noFill/>
        </p:spPr>
        <p:txBody>
          <a:bodyPr wrap="none" rtlCol="0">
            <a:spAutoFit/>
          </a:bodyPr>
          <a:lstStyle/>
          <a:p>
            <a:pPr algn="ctr"/>
            <a:r>
              <a:rPr lang="en-US" sz="2800" dirty="0"/>
              <a:t>Arbitrary </a:t>
            </a:r>
            <a:br>
              <a:rPr lang="en-US" sz="2800" dirty="0"/>
            </a:br>
            <a:r>
              <a:rPr lang="en-US" sz="2800" dirty="0"/>
              <a:t>applications</a:t>
            </a:r>
          </a:p>
        </p:txBody>
      </p:sp>
      <p:sp>
        <p:nvSpPr>
          <p:cNvPr id="3" name="Rectangle 2"/>
          <p:cNvSpPr/>
          <p:nvPr/>
        </p:nvSpPr>
        <p:spPr>
          <a:xfrm>
            <a:off x="609281" y="5766633"/>
            <a:ext cx="11323899" cy="584775"/>
          </a:xfrm>
          <a:prstGeom prst="rect">
            <a:avLst/>
          </a:prstGeom>
        </p:spPr>
        <p:txBody>
          <a:bodyPr wrap="square">
            <a:spAutoFit/>
          </a:bodyPr>
          <a:lstStyle/>
          <a:p>
            <a:r>
              <a:rPr lang="en-US" sz="3200" b="1" dirty="0">
                <a:solidFill>
                  <a:schemeClr val="accent6">
                    <a:lumMod val="75000"/>
                  </a:schemeClr>
                </a:solidFill>
              </a:rPr>
              <a:t>Programmability: determines </a:t>
            </a:r>
            <a:r>
              <a:rPr lang="en-US" sz="3200" b="1" i="1" dirty="0">
                <a:solidFill>
                  <a:schemeClr val="accent6">
                    <a:lumMod val="75000"/>
                  </a:schemeClr>
                </a:solidFill>
              </a:rPr>
              <a:t>who</a:t>
            </a:r>
            <a:r>
              <a:rPr lang="en-US" sz="3200" b="1" dirty="0">
                <a:solidFill>
                  <a:schemeClr val="accent6">
                    <a:lumMod val="75000"/>
                  </a:schemeClr>
                </a:solidFill>
              </a:rPr>
              <a:t> can effect change, and </a:t>
            </a:r>
            <a:r>
              <a:rPr lang="en-US" sz="3200" b="1" i="1" dirty="0">
                <a:solidFill>
                  <a:schemeClr val="accent6">
                    <a:lumMod val="75000"/>
                  </a:schemeClr>
                </a:solidFill>
              </a:rPr>
              <a:t>where</a:t>
            </a:r>
          </a:p>
        </p:txBody>
      </p:sp>
      <p:sp>
        <p:nvSpPr>
          <p:cNvPr id="9" name="TextBox 8"/>
          <p:cNvSpPr txBox="1"/>
          <p:nvPr/>
        </p:nvSpPr>
        <p:spPr>
          <a:xfrm>
            <a:off x="7915835" y="542364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94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Heavy Flows in the Queue</a:t>
            </a:r>
          </a:p>
        </p:txBody>
      </p:sp>
      <p:sp>
        <p:nvSpPr>
          <p:cNvPr id="3" name="Content Placeholder 2"/>
          <p:cNvSpPr>
            <a:spLocks noGrp="1"/>
          </p:cNvSpPr>
          <p:nvPr>
            <p:ph idx="1"/>
          </p:nvPr>
        </p:nvSpPr>
        <p:spPr>
          <a:xfrm>
            <a:off x="609600" y="1600202"/>
            <a:ext cx="10972800" cy="4756151"/>
          </a:xfrm>
        </p:spPr>
        <p:txBody>
          <a:bodyPr>
            <a:normAutofit lnSpcReduction="10000"/>
          </a:bodyPr>
          <a:lstStyle/>
          <a:p>
            <a:r>
              <a:rPr lang="en-US" sz="3600" dirty="0"/>
              <a:t>For each flow, how many packets are in the queue?</a:t>
            </a:r>
          </a:p>
          <a:p>
            <a:endParaRPr lang="en-US" dirty="0"/>
          </a:p>
          <a:p>
            <a:endParaRPr lang="en-US" dirty="0"/>
          </a:p>
          <a:p>
            <a:endParaRPr lang="en-US" dirty="0"/>
          </a:p>
          <a:p>
            <a:endParaRPr lang="en-US" dirty="0"/>
          </a:p>
          <a:p>
            <a:r>
              <a:rPr lang="en-US" sz="3600" dirty="0"/>
              <a:t>P4 data structure challenges</a:t>
            </a:r>
          </a:p>
          <a:p>
            <a:pPr lvl="1"/>
            <a:r>
              <a:rPr lang="en-US" sz="3200" dirty="0"/>
              <a:t>Updating on packet arrival and departure</a:t>
            </a:r>
          </a:p>
          <a:p>
            <a:pPr lvl="1"/>
            <a:r>
              <a:rPr lang="en-US" sz="3200" dirty="0"/>
              <a:t>Per-flow state (key and count)</a:t>
            </a:r>
          </a:p>
          <a:p>
            <a:pPr lvl="1"/>
            <a:endParaRPr lang="en-US" sz="3200" dirty="0"/>
          </a:p>
        </p:txBody>
      </p:sp>
      <p:sp>
        <p:nvSpPr>
          <p:cNvPr id="4" name="Slide Number Placeholder 3"/>
          <p:cNvSpPr>
            <a:spLocks noGrp="1"/>
          </p:cNvSpPr>
          <p:nvPr>
            <p:ph type="sldNum" sz="quarter" idx="12"/>
          </p:nvPr>
        </p:nvSpPr>
        <p:spPr/>
        <p:txBody>
          <a:bodyPr/>
          <a:lstStyle/>
          <a:p>
            <a:fld id="{1718992C-B9AF-2F49-8B31-EC7F489F3004}" type="slidenum">
              <a:rPr lang="en-US" smtClean="0"/>
              <a:t>19</a:t>
            </a:fld>
            <a:endParaRPr lang="en-US"/>
          </a:p>
        </p:txBody>
      </p:sp>
      <p:sp>
        <p:nvSpPr>
          <p:cNvPr id="8" name="Rectangle 7"/>
          <p:cNvSpPr/>
          <p:nvPr/>
        </p:nvSpPr>
        <p:spPr>
          <a:xfrm>
            <a:off x="2559137" y="2987437"/>
            <a:ext cx="454085" cy="426872"/>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9" name="Rectangle 8"/>
          <p:cNvSpPr/>
          <p:nvPr/>
        </p:nvSpPr>
        <p:spPr>
          <a:xfrm>
            <a:off x="3226908" y="298743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0" name="Rectangle 9"/>
          <p:cNvSpPr/>
          <p:nvPr/>
        </p:nvSpPr>
        <p:spPr>
          <a:xfrm>
            <a:off x="3894682" y="2987437"/>
            <a:ext cx="454085" cy="42687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1" name="Rectangle 10"/>
          <p:cNvSpPr/>
          <p:nvPr/>
        </p:nvSpPr>
        <p:spPr>
          <a:xfrm>
            <a:off x="4562453" y="298743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2" name="Rectangle 11"/>
          <p:cNvSpPr/>
          <p:nvPr/>
        </p:nvSpPr>
        <p:spPr>
          <a:xfrm>
            <a:off x="5230224" y="298743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3" name="Rectangle 12"/>
          <p:cNvSpPr/>
          <p:nvPr/>
        </p:nvSpPr>
        <p:spPr>
          <a:xfrm>
            <a:off x="5924706" y="298743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4" name="Rectangle 13"/>
          <p:cNvSpPr/>
          <p:nvPr/>
        </p:nvSpPr>
        <p:spPr>
          <a:xfrm>
            <a:off x="6592480" y="2987437"/>
            <a:ext cx="454085" cy="42687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5" name="Rectangle 14"/>
          <p:cNvSpPr/>
          <p:nvPr/>
        </p:nvSpPr>
        <p:spPr>
          <a:xfrm>
            <a:off x="7260251" y="2987437"/>
            <a:ext cx="454085" cy="426872"/>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16" name="Rectangle 15"/>
          <p:cNvSpPr/>
          <p:nvPr/>
        </p:nvSpPr>
        <p:spPr>
          <a:xfrm>
            <a:off x="7928022" y="2987437"/>
            <a:ext cx="454085" cy="426872"/>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cxnSp>
        <p:nvCxnSpPr>
          <p:cNvPr id="17" name="Straight Connector 16"/>
          <p:cNvCxnSpPr/>
          <p:nvPr/>
        </p:nvCxnSpPr>
        <p:spPr>
          <a:xfrm>
            <a:off x="1063328" y="2720327"/>
            <a:ext cx="74790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070007" y="3663848"/>
            <a:ext cx="747904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8542371" y="2712320"/>
            <a:ext cx="4067" cy="95152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97D379A-AED9-6D45-90AF-553172E1FCE6}"/>
              </a:ext>
            </a:extLst>
          </p:cNvPr>
          <p:cNvSpPr/>
          <p:nvPr/>
        </p:nvSpPr>
        <p:spPr>
          <a:xfrm>
            <a:off x="1223206" y="2987437"/>
            <a:ext cx="454085" cy="426872"/>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1" name="Rectangle 20">
            <a:extLst>
              <a:ext uri="{FF2B5EF4-FFF2-40B4-BE49-F238E27FC236}">
                <a16:creationId xmlns:a16="http://schemas.microsoft.com/office/drawing/2014/main" id="{B8301A1C-D236-F14E-A6E7-8F905AB9FF5A}"/>
              </a:ext>
            </a:extLst>
          </p:cNvPr>
          <p:cNvSpPr/>
          <p:nvPr/>
        </p:nvSpPr>
        <p:spPr>
          <a:xfrm>
            <a:off x="1890979" y="2987437"/>
            <a:ext cx="454085" cy="42687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graphicFrame>
        <p:nvGraphicFramePr>
          <p:cNvPr id="22" name="Table 21"/>
          <p:cNvGraphicFramePr>
            <a:graphicFrameLocks noGrp="1"/>
          </p:cNvGraphicFramePr>
          <p:nvPr/>
        </p:nvGraphicFramePr>
        <p:xfrm>
          <a:off x="9598446" y="2789558"/>
          <a:ext cx="1948878" cy="2377440"/>
        </p:xfrm>
        <a:graphic>
          <a:graphicData uri="http://schemas.openxmlformats.org/drawingml/2006/table">
            <a:tbl>
              <a:tblPr firstRow="1" bandRow="1">
                <a:tableStyleId>{5940675A-B579-460E-94D1-54222C63F5DA}</a:tableStyleId>
              </a:tblPr>
              <a:tblGrid>
                <a:gridCol w="974439">
                  <a:extLst>
                    <a:ext uri="{9D8B030D-6E8A-4147-A177-3AD203B41FA5}">
                      <a16:colId xmlns:a16="http://schemas.microsoft.com/office/drawing/2014/main" val="20000"/>
                    </a:ext>
                  </a:extLst>
                </a:gridCol>
                <a:gridCol w="974439">
                  <a:extLst>
                    <a:ext uri="{9D8B030D-6E8A-4147-A177-3AD203B41FA5}">
                      <a16:colId xmlns:a16="http://schemas.microsoft.com/office/drawing/2014/main" val="20001"/>
                    </a:ext>
                  </a:extLst>
                </a:gridCol>
              </a:tblGrid>
              <a:tr h="165119">
                <a:tc>
                  <a:txBody>
                    <a:bodyPr/>
                    <a:lstStyle/>
                    <a:p>
                      <a:r>
                        <a:rPr lang="en-US" sz="1800" dirty="0"/>
                        <a:t>Key</a:t>
                      </a:r>
                    </a:p>
                  </a:txBody>
                  <a:tcPr/>
                </a:tc>
                <a:tc>
                  <a:txBody>
                    <a:bodyPr/>
                    <a:lstStyle/>
                    <a:p>
                      <a:r>
                        <a:rPr lang="en-US" sz="1800" dirty="0"/>
                        <a:t>Count</a:t>
                      </a:r>
                    </a:p>
                  </a:txBody>
                  <a:tcPr/>
                </a:tc>
                <a:extLst>
                  <a:ext uri="{0D108BD9-81ED-4DB2-BD59-A6C34878D82A}">
                    <a16:rowId xmlns:a16="http://schemas.microsoft.com/office/drawing/2014/main" val="10000"/>
                  </a:ext>
                </a:extLst>
              </a:tr>
              <a:tr h="165119">
                <a:tc>
                  <a:txBody>
                    <a:bodyPr/>
                    <a:lstStyle/>
                    <a:p>
                      <a:endParaRPr lang="en-US" sz="1200" dirty="0"/>
                    </a:p>
                  </a:txBody>
                  <a:tcPr/>
                </a:tc>
                <a:tc>
                  <a:txBody>
                    <a:bodyPr/>
                    <a:lstStyle/>
                    <a:p>
                      <a:pPr algn="ctr"/>
                      <a:r>
                        <a:rPr lang="en-US" sz="1600" dirty="0"/>
                        <a:t>1</a:t>
                      </a:r>
                    </a:p>
                  </a:txBody>
                  <a:tcPr/>
                </a:tc>
                <a:extLst>
                  <a:ext uri="{0D108BD9-81ED-4DB2-BD59-A6C34878D82A}">
                    <a16:rowId xmlns:a16="http://schemas.microsoft.com/office/drawing/2014/main" val="10001"/>
                  </a:ext>
                </a:extLst>
              </a:tr>
              <a:tr h="165119">
                <a:tc>
                  <a:txBody>
                    <a:bodyPr/>
                    <a:lstStyle/>
                    <a:p>
                      <a:endParaRPr lang="en-US" sz="1200"/>
                    </a:p>
                  </a:txBody>
                  <a:tcPr/>
                </a:tc>
                <a:tc>
                  <a:txBody>
                    <a:bodyPr/>
                    <a:lstStyle/>
                    <a:p>
                      <a:pPr algn="ctr"/>
                      <a:r>
                        <a:rPr lang="en-US" sz="1600" dirty="0"/>
                        <a:t>5</a:t>
                      </a:r>
                    </a:p>
                  </a:txBody>
                  <a:tcPr/>
                </a:tc>
                <a:extLst>
                  <a:ext uri="{0D108BD9-81ED-4DB2-BD59-A6C34878D82A}">
                    <a16:rowId xmlns:a16="http://schemas.microsoft.com/office/drawing/2014/main" val="10002"/>
                  </a:ext>
                </a:extLst>
              </a:tr>
              <a:tr h="165119">
                <a:tc>
                  <a:txBody>
                    <a:bodyPr/>
                    <a:lstStyle/>
                    <a:p>
                      <a:endParaRPr lang="en-US" sz="1200"/>
                    </a:p>
                  </a:txBody>
                  <a:tcPr/>
                </a:tc>
                <a:tc>
                  <a:txBody>
                    <a:bodyPr/>
                    <a:lstStyle/>
                    <a:p>
                      <a:pPr algn="ctr"/>
                      <a:r>
                        <a:rPr lang="en-US" sz="1600" dirty="0"/>
                        <a:t>1</a:t>
                      </a:r>
                    </a:p>
                  </a:txBody>
                  <a:tcPr/>
                </a:tc>
                <a:extLst>
                  <a:ext uri="{0D108BD9-81ED-4DB2-BD59-A6C34878D82A}">
                    <a16:rowId xmlns:a16="http://schemas.microsoft.com/office/drawing/2014/main" val="10003"/>
                  </a:ext>
                </a:extLst>
              </a:tr>
              <a:tr h="165119">
                <a:tc>
                  <a:txBody>
                    <a:bodyPr/>
                    <a:lstStyle/>
                    <a:p>
                      <a:endParaRPr lang="en-US" sz="1200"/>
                    </a:p>
                  </a:txBody>
                  <a:tcPr/>
                </a:tc>
                <a:tc>
                  <a:txBody>
                    <a:bodyPr/>
                    <a:lstStyle/>
                    <a:p>
                      <a:pPr algn="ctr"/>
                      <a:r>
                        <a:rPr lang="en-US" sz="1600" dirty="0"/>
                        <a:t>1</a:t>
                      </a:r>
                    </a:p>
                  </a:txBody>
                  <a:tcPr/>
                </a:tc>
                <a:extLst>
                  <a:ext uri="{0D108BD9-81ED-4DB2-BD59-A6C34878D82A}">
                    <a16:rowId xmlns:a16="http://schemas.microsoft.com/office/drawing/2014/main" val="10004"/>
                  </a:ext>
                </a:extLst>
              </a:tr>
              <a:tr h="165119">
                <a:tc>
                  <a:txBody>
                    <a:bodyPr/>
                    <a:lstStyle/>
                    <a:p>
                      <a:endParaRPr lang="en-US" sz="1200"/>
                    </a:p>
                  </a:txBody>
                  <a:tcPr/>
                </a:tc>
                <a:tc>
                  <a:txBody>
                    <a:bodyPr/>
                    <a:lstStyle/>
                    <a:p>
                      <a:pPr algn="ctr"/>
                      <a:r>
                        <a:rPr lang="en-US" sz="1600" dirty="0"/>
                        <a:t>2</a:t>
                      </a:r>
                    </a:p>
                  </a:txBody>
                  <a:tcPr/>
                </a:tc>
                <a:extLst>
                  <a:ext uri="{0D108BD9-81ED-4DB2-BD59-A6C34878D82A}">
                    <a16:rowId xmlns:a16="http://schemas.microsoft.com/office/drawing/2014/main" val="10005"/>
                  </a:ext>
                </a:extLst>
              </a:tr>
              <a:tr h="165119">
                <a:tc>
                  <a:txBody>
                    <a:bodyPr/>
                    <a:lstStyle/>
                    <a:p>
                      <a:endParaRPr lang="en-US" sz="1200"/>
                    </a:p>
                  </a:txBody>
                  <a:tcPr/>
                </a:tc>
                <a:tc>
                  <a:txBody>
                    <a:bodyPr/>
                    <a:lstStyle/>
                    <a:p>
                      <a:pPr algn="ctr"/>
                      <a:r>
                        <a:rPr lang="en-US" sz="1600" dirty="0"/>
                        <a:t>1</a:t>
                      </a:r>
                    </a:p>
                  </a:txBody>
                  <a:tcPr/>
                </a:tc>
                <a:extLst>
                  <a:ext uri="{0D108BD9-81ED-4DB2-BD59-A6C34878D82A}">
                    <a16:rowId xmlns:a16="http://schemas.microsoft.com/office/drawing/2014/main" val="10006"/>
                  </a:ext>
                </a:extLst>
              </a:tr>
            </a:tbl>
          </a:graphicData>
        </a:graphic>
      </p:graphicFrame>
      <p:grpSp>
        <p:nvGrpSpPr>
          <p:cNvPr id="23" name="Group 22"/>
          <p:cNvGrpSpPr/>
          <p:nvPr/>
        </p:nvGrpSpPr>
        <p:grpSpPr>
          <a:xfrm>
            <a:off x="9948268" y="3248092"/>
            <a:ext cx="347748" cy="1869694"/>
            <a:chOff x="6131744" y="4547352"/>
            <a:chExt cx="158726" cy="1545824"/>
          </a:xfrm>
        </p:grpSpPr>
        <p:sp>
          <p:nvSpPr>
            <p:cNvPr id="24" name="Rectangle 23"/>
            <p:cNvSpPr/>
            <p:nvPr/>
          </p:nvSpPr>
          <p:spPr>
            <a:xfrm>
              <a:off x="6131744" y="5917954"/>
              <a:ext cx="154256" cy="175222"/>
            </a:xfrm>
            <a:prstGeom prst="rect">
              <a:avLst/>
            </a:prstGeom>
            <a:solidFill>
              <a:srgbClr val="0070C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5" name="Rectangle 24"/>
            <p:cNvSpPr/>
            <p:nvPr/>
          </p:nvSpPr>
          <p:spPr>
            <a:xfrm>
              <a:off x="6131744" y="5644313"/>
              <a:ext cx="154256" cy="175222"/>
            </a:xfrm>
            <a:prstGeom prst="rect">
              <a:avLst/>
            </a:prstGeom>
            <a:solidFill>
              <a:schemeClr val="accent2"/>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6" name="Rectangle 25"/>
            <p:cNvSpPr/>
            <p:nvPr/>
          </p:nvSpPr>
          <p:spPr>
            <a:xfrm>
              <a:off x="6136214" y="4823133"/>
              <a:ext cx="154256" cy="175222"/>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7" name="Rectangle 26"/>
            <p:cNvSpPr/>
            <p:nvPr/>
          </p:nvSpPr>
          <p:spPr>
            <a:xfrm>
              <a:off x="6131744" y="5101075"/>
              <a:ext cx="154256" cy="175222"/>
            </a:xfrm>
            <a:prstGeom prst="rect">
              <a:avLst/>
            </a:prstGeom>
            <a:solidFill>
              <a:srgbClr val="FF000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8" name="Rectangle 27"/>
            <p:cNvSpPr/>
            <p:nvPr/>
          </p:nvSpPr>
          <p:spPr>
            <a:xfrm>
              <a:off x="6131744" y="4547352"/>
              <a:ext cx="154256" cy="175222"/>
            </a:xfrm>
            <a:prstGeom prst="rect">
              <a:avLst/>
            </a:prstGeom>
            <a:solidFill>
              <a:srgbClr val="00B0F0"/>
            </a:solidFill>
          </p:spPr>
          <p:style>
            <a:lnRef idx="2">
              <a:schemeClr val="accent3">
                <a:shade val="50000"/>
              </a:schemeClr>
            </a:lnRef>
            <a:fillRef idx="1">
              <a:schemeClr val="accent3"/>
            </a:fillRef>
            <a:effectRef idx="0">
              <a:schemeClr val="accent3"/>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sp>
          <p:nvSpPr>
            <p:cNvPr id="29" name="Rectangle 28">
              <a:extLst>
                <a:ext uri="{FF2B5EF4-FFF2-40B4-BE49-F238E27FC236}">
                  <a16:creationId xmlns:a16="http://schemas.microsoft.com/office/drawing/2014/main" id="{897D379A-AED9-6D45-90AF-553172E1FCE6}"/>
                </a:ext>
              </a:extLst>
            </p:cNvPr>
            <p:cNvSpPr/>
            <p:nvPr/>
          </p:nvSpPr>
          <p:spPr>
            <a:xfrm>
              <a:off x="6131744" y="5372694"/>
              <a:ext cx="154256" cy="175222"/>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endParaRPr lang="en-US" sz="1954" dirty="0"/>
            </a:p>
          </p:txBody>
        </p:sp>
      </p:grpSp>
    </p:spTree>
    <p:extLst>
      <p:ext uri="{BB962C8B-B14F-4D97-AF65-F5344CB8AC3E}">
        <p14:creationId xmlns:p14="http://schemas.microsoft.com/office/powerpoint/2010/main" val="437946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 name="Table 58">
            <a:extLst>
              <a:ext uri="{FF2B5EF4-FFF2-40B4-BE49-F238E27FC236}">
                <a16:creationId xmlns:a16="http://schemas.microsoft.com/office/drawing/2014/main" id="{7B818376-4307-5942-8B08-1C19A4D9FAE4}"/>
              </a:ext>
            </a:extLst>
          </p:cNvPr>
          <p:cNvGraphicFramePr>
            <a:graphicFrameLocks noGrp="1"/>
          </p:cNvGraphicFramePr>
          <p:nvPr/>
        </p:nvGraphicFramePr>
        <p:xfrm>
          <a:off x="1012935" y="4390992"/>
          <a:ext cx="3261875" cy="2428445"/>
        </p:xfrm>
        <a:graphic>
          <a:graphicData uri="http://schemas.openxmlformats.org/drawingml/2006/table">
            <a:tbl>
              <a:tblPr firstRow="1" bandRow="1">
                <a:tableStyleId>{073A0DAA-6AF3-43AB-8588-CEC1D06C72B9}</a:tableStyleId>
              </a:tblPr>
              <a:tblGrid>
                <a:gridCol w="652375">
                  <a:extLst>
                    <a:ext uri="{9D8B030D-6E8A-4147-A177-3AD203B41FA5}">
                      <a16:colId xmlns:a16="http://schemas.microsoft.com/office/drawing/2014/main" val="445816923"/>
                    </a:ext>
                  </a:extLst>
                </a:gridCol>
                <a:gridCol w="652375">
                  <a:extLst>
                    <a:ext uri="{9D8B030D-6E8A-4147-A177-3AD203B41FA5}">
                      <a16:colId xmlns:a16="http://schemas.microsoft.com/office/drawing/2014/main" val="65671188"/>
                    </a:ext>
                  </a:extLst>
                </a:gridCol>
                <a:gridCol w="652375">
                  <a:extLst>
                    <a:ext uri="{9D8B030D-6E8A-4147-A177-3AD203B41FA5}">
                      <a16:colId xmlns:a16="http://schemas.microsoft.com/office/drawing/2014/main" val="2892171753"/>
                    </a:ext>
                  </a:extLst>
                </a:gridCol>
                <a:gridCol w="652375">
                  <a:extLst>
                    <a:ext uri="{9D8B030D-6E8A-4147-A177-3AD203B41FA5}">
                      <a16:colId xmlns:a16="http://schemas.microsoft.com/office/drawing/2014/main" val="3568334401"/>
                    </a:ext>
                  </a:extLst>
                </a:gridCol>
                <a:gridCol w="652375">
                  <a:extLst>
                    <a:ext uri="{9D8B030D-6E8A-4147-A177-3AD203B41FA5}">
                      <a16:colId xmlns:a16="http://schemas.microsoft.com/office/drawing/2014/main" val="1306189522"/>
                    </a:ext>
                  </a:extLst>
                </a:gridCol>
              </a:tblGrid>
              <a:tr h="575987">
                <a:tc>
                  <a:txBody>
                    <a:bodyPr/>
                    <a:lstStyle/>
                    <a:p>
                      <a:r>
                        <a:rPr lang="en-US" altLang="zh-Hans" sz="2800" dirty="0"/>
                        <a:t>S1</a:t>
                      </a:r>
                      <a:endParaRPr lang="en-US" sz="2800" dirty="0"/>
                    </a:p>
                  </a:txBody>
                  <a:tcPr marL="143997" marR="143997" marT="71998" marB="71998"/>
                </a:tc>
                <a:tc>
                  <a:txBody>
                    <a:bodyPr/>
                    <a:lstStyle/>
                    <a:p>
                      <a:r>
                        <a:rPr lang="en-US" altLang="zh-Hans" sz="2800" dirty="0"/>
                        <a:t>S2</a:t>
                      </a:r>
                      <a:endParaRPr lang="en-US" sz="2800" dirty="0"/>
                    </a:p>
                  </a:txBody>
                  <a:tcPr marL="143997" marR="143997" marT="71998" marB="71998"/>
                </a:tc>
                <a:tc>
                  <a:txBody>
                    <a:bodyPr/>
                    <a:lstStyle/>
                    <a:p>
                      <a:r>
                        <a:rPr lang="en-US" altLang="zh-Hans" sz="2800" dirty="0"/>
                        <a:t>S3</a:t>
                      </a:r>
                      <a:endParaRPr lang="en-US" sz="2800" dirty="0"/>
                    </a:p>
                  </a:txBody>
                  <a:tcPr marL="143997" marR="143997" marT="71998" marB="71998"/>
                </a:tc>
                <a:tc>
                  <a:txBody>
                    <a:bodyPr/>
                    <a:lstStyle/>
                    <a:p>
                      <a:r>
                        <a:rPr lang="en-US" altLang="zh-Hans" sz="2800" dirty="0"/>
                        <a:t>S4</a:t>
                      </a:r>
                      <a:endParaRPr lang="en-US" sz="2800" dirty="0"/>
                    </a:p>
                  </a:txBody>
                  <a:tcPr marL="143997" marR="143997" marT="71998" marB="71998"/>
                </a:tc>
                <a:tc>
                  <a:txBody>
                    <a:bodyPr/>
                    <a:lstStyle/>
                    <a:p>
                      <a:r>
                        <a:rPr lang="en-US" altLang="zh-Hans" sz="2800" dirty="0"/>
                        <a:t>…</a:t>
                      </a:r>
                      <a:endParaRPr lang="en-US" sz="2800" dirty="0"/>
                    </a:p>
                  </a:txBody>
                  <a:tcPr marL="143997" marR="143997" marT="71998" marB="71998"/>
                </a:tc>
                <a:extLst>
                  <a:ext uri="{0D108BD9-81ED-4DB2-BD59-A6C34878D82A}">
                    <a16:rowId xmlns:a16="http://schemas.microsoft.com/office/drawing/2014/main" val="2850290950"/>
                  </a:ext>
                </a:extLst>
              </a:tr>
              <a:tr h="1852458">
                <a:tc>
                  <a:txBody>
                    <a:bodyPr/>
                    <a:lstStyle/>
                    <a:p>
                      <a:endParaRPr lang="en-US" sz="2800" dirty="0"/>
                    </a:p>
                  </a:txBody>
                  <a:tcPr marL="143997" marR="143997" marT="71998" marB="71998"/>
                </a:tc>
                <a:tc>
                  <a:txBody>
                    <a:bodyPr/>
                    <a:lstStyle/>
                    <a:p>
                      <a:endParaRPr lang="en-US" sz="2800" dirty="0"/>
                    </a:p>
                  </a:txBody>
                  <a:tcPr marL="143997" marR="143997" marT="71998" marB="71998"/>
                </a:tc>
                <a:tc>
                  <a:txBody>
                    <a:bodyPr/>
                    <a:lstStyle/>
                    <a:p>
                      <a:endParaRPr lang="en-US" sz="2800" dirty="0"/>
                    </a:p>
                  </a:txBody>
                  <a:tcPr marL="143997" marR="143997" marT="71998" marB="71998"/>
                </a:tc>
                <a:tc>
                  <a:txBody>
                    <a:bodyPr/>
                    <a:lstStyle/>
                    <a:p>
                      <a:endParaRPr lang="en-US" sz="2800" dirty="0"/>
                    </a:p>
                  </a:txBody>
                  <a:tcPr marL="143997" marR="143997" marT="71998" marB="71998"/>
                </a:tc>
                <a:tc>
                  <a:txBody>
                    <a:bodyPr/>
                    <a:lstStyle/>
                    <a:p>
                      <a:endParaRPr lang="en-US" sz="2800" dirty="0"/>
                    </a:p>
                  </a:txBody>
                  <a:tcPr marL="143997" marR="143997" marT="71998" marB="71998"/>
                </a:tc>
                <a:extLst>
                  <a:ext uri="{0D108BD9-81ED-4DB2-BD59-A6C34878D82A}">
                    <a16:rowId xmlns:a16="http://schemas.microsoft.com/office/drawing/2014/main" val="2391628074"/>
                  </a:ext>
                </a:extLst>
              </a:tr>
            </a:tbl>
          </a:graphicData>
        </a:graphic>
      </p:graphicFrame>
      <p:grpSp>
        <p:nvGrpSpPr>
          <p:cNvPr id="57" name="Group 56">
            <a:extLst>
              <a:ext uri="{FF2B5EF4-FFF2-40B4-BE49-F238E27FC236}">
                <a16:creationId xmlns:a16="http://schemas.microsoft.com/office/drawing/2014/main" id="{BF75D183-0F7E-E648-B07F-7429F19AB0AE}"/>
              </a:ext>
            </a:extLst>
          </p:cNvPr>
          <p:cNvGrpSpPr/>
          <p:nvPr/>
        </p:nvGrpSpPr>
        <p:grpSpPr>
          <a:xfrm>
            <a:off x="3964896" y="3899583"/>
            <a:ext cx="1820266" cy="1993616"/>
            <a:chOff x="6429457" y="4362696"/>
            <a:chExt cx="1820266" cy="1993616"/>
          </a:xfrm>
        </p:grpSpPr>
        <p:sp>
          <p:nvSpPr>
            <p:cNvPr id="58" name="Bent Arrow 57">
              <a:extLst>
                <a:ext uri="{FF2B5EF4-FFF2-40B4-BE49-F238E27FC236}">
                  <a16:creationId xmlns:a16="http://schemas.microsoft.com/office/drawing/2014/main" id="{E3D13F0E-6B0D-2A4F-87FA-FB1D8A225961}"/>
                </a:ext>
              </a:extLst>
            </p:cNvPr>
            <p:cNvSpPr/>
            <p:nvPr/>
          </p:nvSpPr>
          <p:spPr>
            <a:xfrm flipH="1" flipV="1">
              <a:off x="6429457" y="4362696"/>
              <a:ext cx="1331692" cy="1281762"/>
            </a:xfrm>
            <a:prstGeom prst="bentArrow">
              <a:avLst>
                <a:gd name="adj1" fmla="val 14408"/>
                <a:gd name="adj2" fmla="val 17093"/>
                <a:gd name="adj3" fmla="val 25000"/>
                <a:gd name="adj4" fmla="val 43750"/>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71" name="TextBox 70">
              <a:extLst>
                <a:ext uri="{FF2B5EF4-FFF2-40B4-BE49-F238E27FC236}">
                  <a16:creationId xmlns:a16="http://schemas.microsoft.com/office/drawing/2014/main" id="{BB83E993-DF68-6E4A-B40E-225648B09C05}"/>
                </a:ext>
              </a:extLst>
            </p:cNvPr>
            <p:cNvSpPr txBox="1"/>
            <p:nvPr/>
          </p:nvSpPr>
          <p:spPr>
            <a:xfrm>
              <a:off x="6535188" y="5525315"/>
              <a:ext cx="1714535" cy="830997"/>
            </a:xfrm>
            <a:prstGeom prst="rect">
              <a:avLst/>
            </a:prstGeom>
            <a:noFill/>
          </p:spPr>
          <p:txBody>
            <a:bodyPr wrap="square" rtlCol="0">
              <a:spAutoFit/>
            </a:bodyPr>
            <a:lstStyle/>
            <a:p>
              <a:pPr algn="ctr"/>
              <a:r>
                <a:rPr lang="en-US" altLang="zh-CN" sz="2400" dirty="0">
                  <a:solidFill>
                    <a:srgbClr val="FF0000"/>
                  </a:solidFill>
                </a:rPr>
                <a:t>Memory</a:t>
              </a:r>
              <a:r>
                <a:rPr lang="zh-CN" altLang="en-US" sz="2400" dirty="0">
                  <a:solidFill>
                    <a:srgbClr val="FF0000"/>
                  </a:solidFill>
                </a:rPr>
                <a:t> </a:t>
              </a:r>
              <a:r>
                <a:rPr lang="en-US" altLang="zh-CN" sz="2400" dirty="0">
                  <a:solidFill>
                    <a:srgbClr val="FF0000"/>
                  </a:solidFill>
                </a:rPr>
                <a:t>access</a:t>
              </a:r>
            </a:p>
          </p:txBody>
        </p:sp>
      </p:grpSp>
      <p:graphicFrame>
        <p:nvGraphicFramePr>
          <p:cNvPr id="125" name="Table 124">
            <a:extLst>
              <a:ext uri="{FF2B5EF4-FFF2-40B4-BE49-F238E27FC236}">
                <a16:creationId xmlns:a16="http://schemas.microsoft.com/office/drawing/2014/main" id="{9A461524-7AFC-FA47-9FC1-8F6315FE7040}"/>
              </a:ext>
            </a:extLst>
          </p:cNvPr>
          <p:cNvGraphicFramePr>
            <a:graphicFrameLocks noGrp="1"/>
          </p:cNvGraphicFramePr>
          <p:nvPr/>
        </p:nvGraphicFramePr>
        <p:xfrm>
          <a:off x="7787257" y="4069171"/>
          <a:ext cx="1760002" cy="2661561"/>
        </p:xfrm>
        <a:graphic>
          <a:graphicData uri="http://schemas.openxmlformats.org/drawingml/2006/table">
            <a:tbl>
              <a:tblPr firstRow="1" bandRow="1">
                <a:tableStyleId>{073A0DAA-6AF3-43AB-8588-CEC1D06C72B9}</a:tableStyleId>
              </a:tblPr>
              <a:tblGrid>
                <a:gridCol w="880001">
                  <a:extLst>
                    <a:ext uri="{9D8B030D-6E8A-4147-A177-3AD203B41FA5}">
                      <a16:colId xmlns:a16="http://schemas.microsoft.com/office/drawing/2014/main" val="3289167764"/>
                    </a:ext>
                  </a:extLst>
                </a:gridCol>
                <a:gridCol w="880001">
                  <a:extLst>
                    <a:ext uri="{9D8B030D-6E8A-4147-A177-3AD203B41FA5}">
                      <a16:colId xmlns:a16="http://schemas.microsoft.com/office/drawing/2014/main" val="337212777"/>
                    </a:ext>
                  </a:extLst>
                </a:gridCol>
              </a:tblGrid>
              <a:tr h="398789">
                <a:tc>
                  <a:txBody>
                    <a:bodyPr/>
                    <a:lstStyle/>
                    <a:p>
                      <a:pPr algn="ctr"/>
                      <a:r>
                        <a:rPr lang="en-US" altLang="zh-CN" dirty="0"/>
                        <a:t>Flow</a:t>
                      </a:r>
                      <a:endParaRPr lang="en-US" dirty="0"/>
                    </a:p>
                  </a:txBody>
                  <a:tcPr/>
                </a:tc>
                <a:tc>
                  <a:txBody>
                    <a:bodyPr/>
                    <a:lstStyle/>
                    <a:p>
                      <a:pPr algn="ctr"/>
                      <a:r>
                        <a:rPr lang="en-US" altLang="zh-CN" dirty="0"/>
                        <a:t>~Count</a:t>
                      </a:r>
                      <a:endParaRPr lang="en-US" dirty="0"/>
                    </a:p>
                  </a:txBody>
                  <a:tcPr/>
                </a:tc>
                <a:extLst>
                  <a:ext uri="{0D108BD9-81ED-4DB2-BD59-A6C34878D82A}">
                    <a16:rowId xmlns:a16="http://schemas.microsoft.com/office/drawing/2014/main" val="3142768885"/>
                  </a:ext>
                </a:extLst>
              </a:tr>
              <a:tr h="565693">
                <a:tc>
                  <a:txBody>
                    <a:bodyPr/>
                    <a:lstStyle/>
                    <a:p>
                      <a:pPr algn="ctr"/>
                      <a:endParaRPr lang="en-US" sz="2800"/>
                    </a:p>
                  </a:txBody>
                  <a:tcPr anchor="ctr"/>
                </a:tc>
                <a:tc>
                  <a:txBody>
                    <a:bodyPr/>
                    <a:lstStyle/>
                    <a:p>
                      <a:pPr algn="ctr"/>
                      <a:r>
                        <a:rPr lang="en-US" altLang="zh-CN" sz="2800" dirty="0"/>
                        <a:t>1</a:t>
                      </a:r>
                      <a:endParaRPr lang="en-US" sz="2800" dirty="0"/>
                    </a:p>
                  </a:txBody>
                  <a:tcPr anchor="ctr"/>
                </a:tc>
                <a:extLst>
                  <a:ext uri="{0D108BD9-81ED-4DB2-BD59-A6C34878D82A}">
                    <a16:rowId xmlns:a16="http://schemas.microsoft.com/office/drawing/2014/main" val="1251103035"/>
                  </a:ext>
                </a:extLst>
              </a:tr>
              <a:tr h="565693">
                <a:tc>
                  <a:txBody>
                    <a:bodyPr/>
                    <a:lstStyle/>
                    <a:p>
                      <a:pPr algn="ctr"/>
                      <a:endParaRPr lang="en-US"/>
                    </a:p>
                  </a:txBody>
                  <a:tcPr/>
                </a:tc>
                <a:tc>
                  <a:txBody>
                    <a:bodyPr/>
                    <a:lstStyle/>
                    <a:p>
                      <a:pPr algn="ctr"/>
                      <a:r>
                        <a:rPr lang="en-US" altLang="zh-CN" sz="2800" dirty="0"/>
                        <a:t>5</a:t>
                      </a:r>
                      <a:endParaRPr lang="en-US" sz="2800" dirty="0"/>
                    </a:p>
                  </a:txBody>
                  <a:tcPr anchor="ctr"/>
                </a:tc>
                <a:extLst>
                  <a:ext uri="{0D108BD9-81ED-4DB2-BD59-A6C34878D82A}">
                    <a16:rowId xmlns:a16="http://schemas.microsoft.com/office/drawing/2014/main" val="33318824"/>
                  </a:ext>
                </a:extLst>
              </a:tr>
              <a:tr h="565693">
                <a:tc>
                  <a:txBody>
                    <a:bodyPr/>
                    <a:lstStyle/>
                    <a:p>
                      <a:pPr algn="ctr"/>
                      <a:endParaRPr lang="en-US"/>
                    </a:p>
                  </a:txBody>
                  <a:tcPr/>
                </a:tc>
                <a:tc>
                  <a:txBody>
                    <a:bodyPr/>
                    <a:lstStyle/>
                    <a:p>
                      <a:pPr algn="ctr"/>
                      <a:r>
                        <a:rPr lang="en-US" altLang="zh-CN" sz="2800" dirty="0"/>
                        <a:t>1</a:t>
                      </a:r>
                      <a:endParaRPr lang="en-US" sz="2800" dirty="0"/>
                    </a:p>
                  </a:txBody>
                  <a:tcPr anchor="ctr"/>
                </a:tc>
                <a:extLst>
                  <a:ext uri="{0D108BD9-81ED-4DB2-BD59-A6C34878D82A}">
                    <a16:rowId xmlns:a16="http://schemas.microsoft.com/office/drawing/2014/main" val="733590112"/>
                  </a:ext>
                </a:extLst>
              </a:tr>
              <a:tr h="565693">
                <a:tc>
                  <a:txBody>
                    <a:bodyPr/>
                    <a:lstStyle/>
                    <a:p>
                      <a:pPr algn="ctr"/>
                      <a:endParaRPr lang="en-US"/>
                    </a:p>
                  </a:txBody>
                  <a:tcPr/>
                </a:tc>
                <a:tc>
                  <a:txBody>
                    <a:bodyPr/>
                    <a:lstStyle/>
                    <a:p>
                      <a:pPr algn="ctr"/>
                      <a:r>
                        <a:rPr lang="en-US" altLang="zh-CN" sz="2800" dirty="0"/>
                        <a:t>1</a:t>
                      </a:r>
                      <a:endParaRPr lang="en-US" sz="2800" dirty="0"/>
                    </a:p>
                  </a:txBody>
                  <a:tcPr anchor="ctr"/>
                </a:tc>
                <a:extLst>
                  <a:ext uri="{0D108BD9-81ED-4DB2-BD59-A6C34878D82A}">
                    <a16:rowId xmlns:a16="http://schemas.microsoft.com/office/drawing/2014/main" val="581193318"/>
                  </a:ext>
                </a:extLst>
              </a:tr>
            </a:tbl>
          </a:graphicData>
        </a:graphic>
      </p:graphicFrame>
      <p:sp>
        <p:nvSpPr>
          <p:cNvPr id="2" name="Title 1">
            <a:extLst>
              <a:ext uri="{FF2B5EF4-FFF2-40B4-BE49-F238E27FC236}">
                <a16:creationId xmlns:a16="http://schemas.microsoft.com/office/drawing/2014/main" id="{687B41E3-1DB3-5241-98F5-ACAA5D4316AC}"/>
              </a:ext>
            </a:extLst>
          </p:cNvPr>
          <p:cNvSpPr>
            <a:spLocks noGrp="1"/>
          </p:cNvSpPr>
          <p:nvPr>
            <p:ph type="title"/>
          </p:nvPr>
        </p:nvSpPr>
        <p:spPr/>
        <p:txBody>
          <a:bodyPr/>
          <a:lstStyle/>
          <a:p>
            <a:r>
              <a:rPr lang="en-US" dirty="0"/>
              <a:t>Processing Each Packet Only Once</a:t>
            </a:r>
          </a:p>
        </p:txBody>
      </p:sp>
      <p:sp>
        <p:nvSpPr>
          <p:cNvPr id="3" name="Content Placeholder 2">
            <a:extLst>
              <a:ext uri="{FF2B5EF4-FFF2-40B4-BE49-F238E27FC236}">
                <a16:creationId xmlns:a16="http://schemas.microsoft.com/office/drawing/2014/main" id="{C9E1F1A9-DDA1-EA4A-80F6-8768BD3F924F}"/>
              </a:ext>
            </a:extLst>
          </p:cNvPr>
          <p:cNvSpPr>
            <a:spLocks noGrp="1"/>
          </p:cNvSpPr>
          <p:nvPr>
            <p:ph idx="1"/>
          </p:nvPr>
        </p:nvSpPr>
        <p:spPr>
          <a:xfrm>
            <a:off x="838200" y="1825625"/>
            <a:ext cx="10515600" cy="1339718"/>
          </a:xfrm>
        </p:spPr>
        <p:txBody>
          <a:bodyPr>
            <a:normAutofit/>
          </a:bodyPr>
          <a:lstStyle/>
          <a:p>
            <a:r>
              <a:rPr lang="en-US" altLang="zh-CN" sz="3200" dirty="0"/>
              <a:t>Slice</a:t>
            </a:r>
            <a:r>
              <a:rPr lang="zh-CN" altLang="en-US" sz="3200" dirty="0"/>
              <a:t> </a:t>
            </a:r>
            <a:r>
              <a:rPr lang="en-US" altLang="zh-CN" sz="3200" dirty="0"/>
              <a:t>traffic</a:t>
            </a:r>
            <a:r>
              <a:rPr lang="zh-CN" altLang="en-US" sz="3200" dirty="0"/>
              <a:t> </a:t>
            </a:r>
            <a:r>
              <a:rPr lang="en-US" altLang="zh-CN" sz="3200" dirty="0"/>
              <a:t>into</a:t>
            </a:r>
            <a:r>
              <a:rPr lang="zh-CN" altLang="en-US" sz="3200" dirty="0"/>
              <a:t> </a:t>
            </a:r>
            <a:r>
              <a:rPr lang="en-US" altLang="zh-CN" sz="3200" dirty="0"/>
              <a:t>time</a:t>
            </a:r>
            <a:r>
              <a:rPr lang="zh-CN" altLang="en-US" sz="3200" dirty="0"/>
              <a:t> </a:t>
            </a:r>
            <a:r>
              <a:rPr lang="en-US" altLang="zh-CN" sz="3200" dirty="0"/>
              <a:t>windows</a:t>
            </a:r>
          </a:p>
          <a:p>
            <a:r>
              <a:rPr lang="en-US" altLang="zh-CN" sz="3200" dirty="0"/>
              <a:t>Each</a:t>
            </a:r>
            <a:r>
              <a:rPr lang="zh-CN" altLang="en-US" sz="3200" dirty="0"/>
              <a:t> </a:t>
            </a:r>
            <a:r>
              <a:rPr lang="en-US" altLang="zh-CN" sz="3200" dirty="0"/>
              <a:t>snapshot</a:t>
            </a:r>
            <a:r>
              <a:rPr lang="zh-CN" altLang="en-US" sz="3200" dirty="0"/>
              <a:t> </a:t>
            </a:r>
            <a:r>
              <a:rPr lang="en-US" altLang="zh-CN" sz="3200" dirty="0"/>
              <a:t>records</a:t>
            </a:r>
            <a:r>
              <a:rPr lang="zh-CN" altLang="en-US" sz="3200" dirty="0"/>
              <a:t> </a:t>
            </a:r>
            <a:r>
              <a:rPr lang="en-US" altLang="zh-CN" sz="3200" dirty="0"/>
              <a:t>T=4</a:t>
            </a:r>
            <a:r>
              <a:rPr lang="zh-CN" altLang="en-US" sz="3200" dirty="0"/>
              <a:t> </a:t>
            </a:r>
            <a:r>
              <a:rPr lang="en-US" altLang="zh-CN" sz="3200" dirty="0"/>
              <a:t>packets</a:t>
            </a:r>
            <a:endParaRPr lang="en-US" sz="3200" dirty="0"/>
          </a:p>
        </p:txBody>
      </p:sp>
      <p:grpSp>
        <p:nvGrpSpPr>
          <p:cNvPr id="4" name="Group 3">
            <a:extLst>
              <a:ext uri="{FF2B5EF4-FFF2-40B4-BE49-F238E27FC236}">
                <a16:creationId xmlns:a16="http://schemas.microsoft.com/office/drawing/2014/main" id="{399E5576-CE36-5B48-AB7B-86BDE2F6A1C3}"/>
              </a:ext>
            </a:extLst>
          </p:cNvPr>
          <p:cNvGrpSpPr/>
          <p:nvPr/>
        </p:nvGrpSpPr>
        <p:grpSpPr>
          <a:xfrm>
            <a:off x="513064" y="2926563"/>
            <a:ext cx="5741803" cy="1274364"/>
            <a:chOff x="209864" y="1690688"/>
            <a:chExt cx="5741803" cy="1274364"/>
          </a:xfrm>
        </p:grpSpPr>
        <p:sp>
          <p:nvSpPr>
            <p:cNvPr id="5" name="Rectangle 4">
              <a:extLst>
                <a:ext uri="{FF2B5EF4-FFF2-40B4-BE49-F238E27FC236}">
                  <a16:creationId xmlns:a16="http://schemas.microsoft.com/office/drawing/2014/main" id="{7FEAED7D-D8A5-3E42-B334-0540574D8ABA}"/>
                </a:ext>
              </a:extLst>
            </p:cNvPr>
            <p:cNvSpPr/>
            <p:nvPr/>
          </p:nvSpPr>
          <p:spPr>
            <a:xfrm>
              <a:off x="209864" y="1983096"/>
              <a:ext cx="4601980" cy="6895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Queue</a:t>
              </a:r>
              <a:endParaRPr lang="en-US" sz="2400" dirty="0"/>
            </a:p>
          </p:txBody>
        </p:sp>
        <p:sp>
          <p:nvSpPr>
            <p:cNvPr id="6" name="Right Arrow 5">
              <a:extLst>
                <a:ext uri="{FF2B5EF4-FFF2-40B4-BE49-F238E27FC236}">
                  <a16:creationId xmlns:a16="http://schemas.microsoft.com/office/drawing/2014/main" id="{AA000BC2-9AE6-D944-8BCE-31276482E20F}"/>
                </a:ext>
              </a:extLst>
            </p:cNvPr>
            <p:cNvSpPr/>
            <p:nvPr/>
          </p:nvSpPr>
          <p:spPr>
            <a:xfrm>
              <a:off x="4855734" y="1690688"/>
              <a:ext cx="1095933" cy="127436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altLang="zh-CN" dirty="0"/>
                <a:t>Egress</a:t>
              </a:r>
              <a:endParaRPr lang="en-US" dirty="0"/>
            </a:p>
          </p:txBody>
        </p:sp>
        <p:grpSp>
          <p:nvGrpSpPr>
            <p:cNvPr id="7" name="Group 6">
              <a:extLst>
                <a:ext uri="{FF2B5EF4-FFF2-40B4-BE49-F238E27FC236}">
                  <a16:creationId xmlns:a16="http://schemas.microsoft.com/office/drawing/2014/main" id="{C466E898-25EC-254E-BD67-B428D8D64ECC}"/>
                </a:ext>
              </a:extLst>
            </p:cNvPr>
            <p:cNvGrpSpPr/>
            <p:nvPr/>
          </p:nvGrpSpPr>
          <p:grpSpPr>
            <a:xfrm>
              <a:off x="209864" y="1969143"/>
              <a:ext cx="4601980" cy="703636"/>
              <a:chOff x="89944" y="1969143"/>
              <a:chExt cx="4721900" cy="703636"/>
            </a:xfrm>
          </p:grpSpPr>
          <p:cxnSp>
            <p:nvCxnSpPr>
              <p:cNvPr id="8" name="Straight Connector 7">
                <a:extLst>
                  <a:ext uri="{FF2B5EF4-FFF2-40B4-BE49-F238E27FC236}">
                    <a16:creationId xmlns:a16="http://schemas.microsoft.com/office/drawing/2014/main" id="{86CB9E6D-ABE5-7245-AD3E-2EB0B739BB07}"/>
                  </a:ext>
                </a:extLst>
              </p:cNvPr>
              <p:cNvCxnSpPr/>
              <p:nvPr/>
            </p:nvCxnSpPr>
            <p:spPr>
              <a:xfrm>
                <a:off x="89944" y="1969143"/>
                <a:ext cx="4721900"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68BFBFE-8717-7B4E-8B7D-F4657CEBF5F0}"/>
                  </a:ext>
                </a:extLst>
              </p:cNvPr>
              <p:cNvCxnSpPr/>
              <p:nvPr/>
            </p:nvCxnSpPr>
            <p:spPr>
              <a:xfrm>
                <a:off x="89944" y="2672779"/>
                <a:ext cx="4721900" cy="0"/>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0E73197-8593-3848-8F88-2C770EBFDB12}"/>
                  </a:ext>
                </a:extLst>
              </p:cNvPr>
              <p:cNvCxnSpPr>
                <a:cxnSpLocks/>
              </p:cNvCxnSpPr>
              <p:nvPr/>
            </p:nvCxnSpPr>
            <p:spPr>
              <a:xfrm flipV="1">
                <a:off x="4811844" y="1983097"/>
                <a:ext cx="0" cy="689547"/>
              </a:xfrm>
              <a:prstGeom prst="line">
                <a:avLst/>
              </a:prstGeom>
              <a:ln w="63500">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sp>
        <p:nvSpPr>
          <p:cNvPr id="13" name="Cube 12">
            <a:extLst>
              <a:ext uri="{FF2B5EF4-FFF2-40B4-BE49-F238E27FC236}">
                <a16:creationId xmlns:a16="http://schemas.microsoft.com/office/drawing/2014/main" id="{B0A391F0-BB6D-9C46-BA8A-8815BD826478}"/>
              </a:ext>
            </a:extLst>
          </p:cNvPr>
          <p:cNvSpPr/>
          <p:nvPr/>
        </p:nvSpPr>
        <p:spPr>
          <a:xfrm>
            <a:off x="4530068" y="3297238"/>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15" name="Cube 14">
            <a:extLst>
              <a:ext uri="{FF2B5EF4-FFF2-40B4-BE49-F238E27FC236}">
                <a16:creationId xmlns:a16="http://schemas.microsoft.com/office/drawing/2014/main" id="{A9C23EE5-390E-6745-8D53-47A2243F310B}"/>
              </a:ext>
            </a:extLst>
          </p:cNvPr>
          <p:cNvSpPr/>
          <p:nvPr/>
        </p:nvSpPr>
        <p:spPr>
          <a:xfrm>
            <a:off x="455841" y="3292433"/>
            <a:ext cx="444263" cy="525638"/>
          </a:xfrm>
          <a:prstGeom prst="cube">
            <a:avLst/>
          </a:prstGeom>
          <a:solidFill>
            <a:schemeClr val="accent2"/>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t>B</a:t>
            </a:r>
            <a:endParaRPr lang="en-US" sz="2400" dirty="0"/>
          </a:p>
        </p:txBody>
      </p:sp>
      <p:sp>
        <p:nvSpPr>
          <p:cNvPr id="60" name="Rectangle 59">
            <a:extLst>
              <a:ext uri="{FF2B5EF4-FFF2-40B4-BE49-F238E27FC236}">
                <a16:creationId xmlns:a16="http://schemas.microsoft.com/office/drawing/2014/main" id="{E0876E4F-3ABA-E340-B17F-598E3A56C5D9}"/>
              </a:ext>
            </a:extLst>
          </p:cNvPr>
          <p:cNvSpPr/>
          <p:nvPr/>
        </p:nvSpPr>
        <p:spPr>
          <a:xfrm>
            <a:off x="1161538" y="5065103"/>
            <a:ext cx="337062" cy="3370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35" dirty="0"/>
          </a:p>
        </p:txBody>
      </p:sp>
      <p:sp>
        <p:nvSpPr>
          <p:cNvPr id="61" name="Rectangle 60">
            <a:extLst>
              <a:ext uri="{FF2B5EF4-FFF2-40B4-BE49-F238E27FC236}">
                <a16:creationId xmlns:a16="http://schemas.microsoft.com/office/drawing/2014/main" id="{8898A87E-06D9-544C-B64D-490712F8DDE2}"/>
              </a:ext>
            </a:extLst>
          </p:cNvPr>
          <p:cNvSpPr/>
          <p:nvPr/>
        </p:nvSpPr>
        <p:spPr>
          <a:xfrm>
            <a:off x="1161538" y="5504778"/>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sp>
        <p:nvSpPr>
          <p:cNvPr id="62" name="Rectangle 61">
            <a:extLst>
              <a:ext uri="{FF2B5EF4-FFF2-40B4-BE49-F238E27FC236}">
                <a16:creationId xmlns:a16="http://schemas.microsoft.com/office/drawing/2014/main" id="{DF50D0B9-761A-214D-8C75-83E2D8DB4F10}"/>
              </a:ext>
            </a:extLst>
          </p:cNvPr>
          <p:cNvSpPr/>
          <p:nvPr/>
        </p:nvSpPr>
        <p:spPr>
          <a:xfrm>
            <a:off x="1161536" y="5941688"/>
            <a:ext cx="337062" cy="337062"/>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dirty="0"/>
          </a:p>
        </p:txBody>
      </p:sp>
      <p:sp>
        <p:nvSpPr>
          <p:cNvPr id="63" name="Rectangle 62">
            <a:extLst>
              <a:ext uri="{FF2B5EF4-FFF2-40B4-BE49-F238E27FC236}">
                <a16:creationId xmlns:a16="http://schemas.microsoft.com/office/drawing/2014/main" id="{B668BF6E-B5DD-C042-8D5E-008032139C09}"/>
              </a:ext>
            </a:extLst>
          </p:cNvPr>
          <p:cNvSpPr/>
          <p:nvPr/>
        </p:nvSpPr>
        <p:spPr>
          <a:xfrm>
            <a:off x="1805957" y="5069827"/>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sp>
        <p:nvSpPr>
          <p:cNvPr id="64" name="Rectangle 63">
            <a:extLst>
              <a:ext uri="{FF2B5EF4-FFF2-40B4-BE49-F238E27FC236}">
                <a16:creationId xmlns:a16="http://schemas.microsoft.com/office/drawing/2014/main" id="{6713D827-17D7-CA46-88FE-CFE20151AE82}"/>
              </a:ext>
            </a:extLst>
          </p:cNvPr>
          <p:cNvSpPr/>
          <p:nvPr/>
        </p:nvSpPr>
        <p:spPr>
          <a:xfrm>
            <a:off x="1805955" y="5508109"/>
            <a:ext cx="337062" cy="337062"/>
          </a:xfrm>
          <a:prstGeom prst="rect">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dirty="0"/>
          </a:p>
        </p:txBody>
      </p:sp>
      <p:sp>
        <p:nvSpPr>
          <p:cNvPr id="65" name="Rectangle 64">
            <a:extLst>
              <a:ext uri="{FF2B5EF4-FFF2-40B4-BE49-F238E27FC236}">
                <a16:creationId xmlns:a16="http://schemas.microsoft.com/office/drawing/2014/main" id="{DBB9358D-1CCF-F84A-9C6D-B8CBAA1F9557}"/>
              </a:ext>
            </a:extLst>
          </p:cNvPr>
          <p:cNvSpPr/>
          <p:nvPr/>
        </p:nvSpPr>
        <p:spPr>
          <a:xfrm>
            <a:off x="2466133" y="5500053"/>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sp>
        <p:nvSpPr>
          <p:cNvPr id="66" name="Rectangle 65">
            <a:extLst>
              <a:ext uri="{FF2B5EF4-FFF2-40B4-BE49-F238E27FC236}">
                <a16:creationId xmlns:a16="http://schemas.microsoft.com/office/drawing/2014/main" id="{7A126833-E945-9C40-A4A7-8C52516FF2A7}"/>
              </a:ext>
            </a:extLst>
          </p:cNvPr>
          <p:cNvSpPr/>
          <p:nvPr/>
        </p:nvSpPr>
        <p:spPr>
          <a:xfrm>
            <a:off x="2469993" y="5062890"/>
            <a:ext cx="337062" cy="337062"/>
          </a:xfrm>
          <a:prstGeom prst="rect">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dirty="0"/>
          </a:p>
        </p:txBody>
      </p:sp>
      <p:sp>
        <p:nvSpPr>
          <p:cNvPr id="67" name="Rectangle 66">
            <a:extLst>
              <a:ext uri="{FF2B5EF4-FFF2-40B4-BE49-F238E27FC236}">
                <a16:creationId xmlns:a16="http://schemas.microsoft.com/office/drawing/2014/main" id="{04B71FEF-D533-414B-BC3A-7836AB3970F6}"/>
              </a:ext>
            </a:extLst>
          </p:cNvPr>
          <p:cNvSpPr/>
          <p:nvPr/>
        </p:nvSpPr>
        <p:spPr>
          <a:xfrm>
            <a:off x="1798596" y="5931810"/>
            <a:ext cx="337062" cy="33706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35"/>
          </a:p>
        </p:txBody>
      </p:sp>
      <p:sp>
        <p:nvSpPr>
          <p:cNvPr id="68" name="Rectangle 67">
            <a:extLst>
              <a:ext uri="{FF2B5EF4-FFF2-40B4-BE49-F238E27FC236}">
                <a16:creationId xmlns:a16="http://schemas.microsoft.com/office/drawing/2014/main" id="{90DCD9B5-887C-8845-A5D2-8D513D55857D}"/>
              </a:ext>
            </a:extLst>
          </p:cNvPr>
          <p:cNvSpPr/>
          <p:nvPr/>
        </p:nvSpPr>
        <p:spPr>
          <a:xfrm>
            <a:off x="2462247" y="5933609"/>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sp>
        <p:nvSpPr>
          <p:cNvPr id="69" name="Rectangle 68">
            <a:extLst>
              <a:ext uri="{FF2B5EF4-FFF2-40B4-BE49-F238E27FC236}">
                <a16:creationId xmlns:a16="http://schemas.microsoft.com/office/drawing/2014/main" id="{AF8E6A13-2FB5-5048-A1C1-DB761A768B3E}"/>
              </a:ext>
            </a:extLst>
          </p:cNvPr>
          <p:cNvSpPr/>
          <p:nvPr/>
        </p:nvSpPr>
        <p:spPr>
          <a:xfrm>
            <a:off x="3108837" y="5065101"/>
            <a:ext cx="337062" cy="337062"/>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835"/>
          </a:p>
        </p:txBody>
      </p:sp>
      <p:sp>
        <p:nvSpPr>
          <p:cNvPr id="70" name="Rectangle 69">
            <a:extLst>
              <a:ext uri="{FF2B5EF4-FFF2-40B4-BE49-F238E27FC236}">
                <a16:creationId xmlns:a16="http://schemas.microsoft.com/office/drawing/2014/main" id="{7B8BF597-CF29-394E-A5CF-DC391293A4F4}"/>
              </a:ext>
            </a:extLst>
          </p:cNvPr>
          <p:cNvSpPr/>
          <p:nvPr/>
        </p:nvSpPr>
        <p:spPr>
          <a:xfrm>
            <a:off x="1722850" y="4970761"/>
            <a:ext cx="1165423" cy="1820966"/>
          </a:xfrm>
          <a:prstGeom prst="rect">
            <a:avLst/>
          </a:prstGeom>
          <a:noFill/>
          <a:ln w="63500">
            <a:solidFill>
              <a:schemeClr val="tx1"/>
            </a:solidFill>
            <a:prstDash val="sys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835"/>
          </a:p>
        </p:txBody>
      </p:sp>
      <p:sp>
        <p:nvSpPr>
          <p:cNvPr id="73" name="Rectangle 72">
            <a:extLst>
              <a:ext uri="{FF2B5EF4-FFF2-40B4-BE49-F238E27FC236}">
                <a16:creationId xmlns:a16="http://schemas.microsoft.com/office/drawing/2014/main" id="{5D62C539-2BC4-5440-BBC5-7989EF1FFF63}"/>
              </a:ext>
            </a:extLst>
          </p:cNvPr>
          <p:cNvSpPr/>
          <p:nvPr/>
        </p:nvSpPr>
        <p:spPr>
          <a:xfrm>
            <a:off x="1161536" y="6364233"/>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sp>
        <p:nvSpPr>
          <p:cNvPr id="74" name="Rectangle 73">
            <a:extLst>
              <a:ext uri="{FF2B5EF4-FFF2-40B4-BE49-F238E27FC236}">
                <a16:creationId xmlns:a16="http://schemas.microsoft.com/office/drawing/2014/main" id="{9BBE15C1-A218-274B-AB37-49499A1DB540}"/>
              </a:ext>
            </a:extLst>
          </p:cNvPr>
          <p:cNvSpPr/>
          <p:nvPr/>
        </p:nvSpPr>
        <p:spPr>
          <a:xfrm>
            <a:off x="1811763" y="6386215"/>
            <a:ext cx="323895" cy="3150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281351" tIns="140676" rIns="281351" bIns="140676" numCol="1" spcCol="0" rtlCol="0" fromWordArt="0" anchor="ctr" anchorCtr="0" forceAA="0" compatLnSpc="1">
            <a:prstTxWarp prst="textNoShape">
              <a:avLst/>
            </a:prstTxWarp>
            <a:noAutofit/>
          </a:bodyPr>
          <a:lstStyle/>
          <a:p>
            <a:pPr algn="ctr"/>
            <a:endParaRPr lang="en-US" sz="3077" dirty="0"/>
          </a:p>
        </p:txBody>
      </p:sp>
      <p:sp>
        <p:nvSpPr>
          <p:cNvPr id="75" name="Rectangle 74">
            <a:extLst>
              <a:ext uri="{FF2B5EF4-FFF2-40B4-BE49-F238E27FC236}">
                <a16:creationId xmlns:a16="http://schemas.microsoft.com/office/drawing/2014/main" id="{E37CF7EA-7B45-BA4E-A659-54E53C08B54E}"/>
              </a:ext>
            </a:extLst>
          </p:cNvPr>
          <p:cNvSpPr/>
          <p:nvPr/>
        </p:nvSpPr>
        <p:spPr>
          <a:xfrm>
            <a:off x="2461914" y="6372715"/>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a:p>
        </p:txBody>
      </p:sp>
      <p:cxnSp>
        <p:nvCxnSpPr>
          <p:cNvPr id="77" name="Straight Arrow Connector 76">
            <a:extLst>
              <a:ext uri="{FF2B5EF4-FFF2-40B4-BE49-F238E27FC236}">
                <a16:creationId xmlns:a16="http://schemas.microsoft.com/office/drawing/2014/main" id="{6A1EB1C3-D8E8-9041-A428-4039122EBB4B}"/>
              </a:ext>
            </a:extLst>
          </p:cNvPr>
          <p:cNvCxnSpPr>
            <a:cxnSpLocks/>
          </p:cNvCxnSpPr>
          <p:nvPr/>
        </p:nvCxnSpPr>
        <p:spPr>
          <a:xfrm>
            <a:off x="6422786" y="3838445"/>
            <a:ext cx="5403248" cy="0"/>
          </a:xfrm>
          <a:prstGeom prst="straightConnector1">
            <a:avLst/>
          </a:prstGeom>
          <a:ln w="50800" cmpd="dbl">
            <a:solidFill>
              <a:schemeClr val="accent1">
                <a:lumMod val="40000"/>
                <a:lumOff val="60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0AFDF690-CAD0-7740-BFE4-FD6D329927B2}"/>
              </a:ext>
            </a:extLst>
          </p:cNvPr>
          <p:cNvSpPr txBox="1"/>
          <p:nvPr/>
        </p:nvSpPr>
        <p:spPr>
          <a:xfrm>
            <a:off x="10323662" y="3869610"/>
            <a:ext cx="2210597" cy="830997"/>
          </a:xfrm>
          <a:prstGeom prst="rect">
            <a:avLst/>
          </a:prstGeom>
          <a:noFill/>
        </p:spPr>
        <p:txBody>
          <a:bodyPr wrap="square" rtlCol="0">
            <a:spAutoFit/>
          </a:bodyPr>
          <a:lstStyle/>
          <a:p>
            <a:pPr algn="ctr"/>
            <a:r>
              <a:rPr lang="en-US" sz="2400" dirty="0"/>
              <a:t>Historical</a:t>
            </a:r>
            <a:r>
              <a:rPr lang="zh-CN" altLang="en-US" sz="2400" dirty="0"/>
              <a:t> </a:t>
            </a:r>
            <a:r>
              <a:rPr lang="en-US" altLang="zh-CN" sz="2400" dirty="0"/>
              <a:t>Departures</a:t>
            </a:r>
            <a:endParaRPr lang="en-US" sz="2400" dirty="0"/>
          </a:p>
        </p:txBody>
      </p:sp>
      <p:sp>
        <p:nvSpPr>
          <p:cNvPr id="80" name="Cube 79">
            <a:extLst>
              <a:ext uri="{FF2B5EF4-FFF2-40B4-BE49-F238E27FC236}">
                <a16:creationId xmlns:a16="http://schemas.microsoft.com/office/drawing/2014/main" id="{A147CB34-737D-FD40-8D52-B03F76EE121E}"/>
              </a:ext>
            </a:extLst>
          </p:cNvPr>
          <p:cNvSpPr/>
          <p:nvPr/>
        </p:nvSpPr>
        <p:spPr>
          <a:xfrm>
            <a:off x="4530068" y="3296416"/>
            <a:ext cx="444263" cy="525638"/>
          </a:xfrm>
          <a:prstGeom prst="cube">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D</a:t>
            </a:r>
            <a:endParaRPr lang="en-US" sz="2400" dirty="0"/>
          </a:p>
        </p:txBody>
      </p:sp>
      <p:sp>
        <p:nvSpPr>
          <p:cNvPr id="12" name="Cube 11">
            <a:extLst>
              <a:ext uri="{FF2B5EF4-FFF2-40B4-BE49-F238E27FC236}">
                <a16:creationId xmlns:a16="http://schemas.microsoft.com/office/drawing/2014/main" id="{12A58457-9EEA-6B41-819C-1FB2DB54E669}"/>
              </a:ext>
            </a:extLst>
          </p:cNvPr>
          <p:cNvSpPr/>
          <p:nvPr/>
        </p:nvSpPr>
        <p:spPr>
          <a:xfrm>
            <a:off x="4085805" y="3285934"/>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11" name="Cube 10">
            <a:extLst>
              <a:ext uri="{FF2B5EF4-FFF2-40B4-BE49-F238E27FC236}">
                <a16:creationId xmlns:a16="http://schemas.microsoft.com/office/drawing/2014/main" id="{A25E817C-6E67-084E-9C0A-2211DAEACF02}"/>
              </a:ext>
            </a:extLst>
          </p:cNvPr>
          <p:cNvSpPr/>
          <p:nvPr/>
        </p:nvSpPr>
        <p:spPr>
          <a:xfrm>
            <a:off x="4530992" y="3285934"/>
            <a:ext cx="444263" cy="52563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A</a:t>
            </a:r>
            <a:endParaRPr lang="en-US" sz="2400" dirty="0"/>
          </a:p>
        </p:txBody>
      </p:sp>
      <p:grpSp>
        <p:nvGrpSpPr>
          <p:cNvPr id="90" name="Group 89">
            <a:extLst>
              <a:ext uri="{FF2B5EF4-FFF2-40B4-BE49-F238E27FC236}">
                <a16:creationId xmlns:a16="http://schemas.microsoft.com/office/drawing/2014/main" id="{A9674000-59E8-3C4D-A79C-7605FDB7E128}"/>
              </a:ext>
            </a:extLst>
          </p:cNvPr>
          <p:cNvGrpSpPr/>
          <p:nvPr/>
        </p:nvGrpSpPr>
        <p:grpSpPr>
          <a:xfrm>
            <a:off x="893049" y="3282808"/>
            <a:ext cx="4081282" cy="542963"/>
            <a:chOff x="6626481" y="5533417"/>
            <a:chExt cx="4081282" cy="542963"/>
          </a:xfrm>
        </p:grpSpPr>
        <p:sp>
          <p:nvSpPr>
            <p:cNvPr id="81" name="Cube 80">
              <a:extLst>
                <a:ext uri="{FF2B5EF4-FFF2-40B4-BE49-F238E27FC236}">
                  <a16:creationId xmlns:a16="http://schemas.microsoft.com/office/drawing/2014/main" id="{0DCA4DD7-9793-214C-9421-93744AB661CC}"/>
                </a:ext>
              </a:extLst>
            </p:cNvPr>
            <p:cNvSpPr/>
            <p:nvPr/>
          </p:nvSpPr>
          <p:spPr>
            <a:xfrm>
              <a:off x="6626481" y="5543042"/>
              <a:ext cx="444263" cy="525638"/>
            </a:xfrm>
            <a:prstGeom prst="cube">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C</a:t>
              </a:r>
              <a:endParaRPr lang="en-US" sz="2400" dirty="0"/>
            </a:p>
          </p:txBody>
        </p:sp>
        <p:sp>
          <p:nvSpPr>
            <p:cNvPr id="14" name="Cube 13">
              <a:extLst>
                <a:ext uri="{FF2B5EF4-FFF2-40B4-BE49-F238E27FC236}">
                  <a16:creationId xmlns:a16="http://schemas.microsoft.com/office/drawing/2014/main" id="{54FAD0DA-FC34-C84C-B9C2-D075915FE68F}"/>
                </a:ext>
              </a:extLst>
            </p:cNvPr>
            <p:cNvSpPr/>
            <p:nvPr/>
          </p:nvSpPr>
          <p:spPr>
            <a:xfrm>
              <a:off x="9801537" y="5543392"/>
              <a:ext cx="444263" cy="525638"/>
            </a:xfrm>
            <a:prstGeom prst="cube">
              <a:avLst/>
            </a:prstGeom>
            <a:solidFill>
              <a:srgbClr val="00B0F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C</a:t>
              </a:r>
              <a:endParaRPr lang="en-US" sz="2400" dirty="0"/>
            </a:p>
          </p:txBody>
        </p:sp>
        <p:sp>
          <p:nvSpPr>
            <p:cNvPr id="16" name="Cube 15">
              <a:extLst>
                <a:ext uri="{FF2B5EF4-FFF2-40B4-BE49-F238E27FC236}">
                  <a16:creationId xmlns:a16="http://schemas.microsoft.com/office/drawing/2014/main" id="{0C9006DF-4564-D64B-8A9F-5D52263A6710}"/>
                </a:ext>
              </a:extLst>
            </p:cNvPr>
            <p:cNvSpPr/>
            <p:nvPr/>
          </p:nvSpPr>
          <p:spPr>
            <a:xfrm>
              <a:off x="8438977" y="5549167"/>
              <a:ext cx="444263" cy="525638"/>
            </a:xfrm>
            <a:prstGeom prst="cube">
              <a:avLst/>
            </a:prstGeom>
            <a:solidFill>
              <a:srgbClr val="7030A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D</a:t>
              </a:r>
              <a:endParaRPr lang="en-US" sz="2400" dirty="0"/>
            </a:p>
          </p:txBody>
        </p:sp>
        <p:sp>
          <p:nvSpPr>
            <p:cNvPr id="17" name="Cube 16">
              <a:extLst>
                <a:ext uri="{FF2B5EF4-FFF2-40B4-BE49-F238E27FC236}">
                  <a16:creationId xmlns:a16="http://schemas.microsoft.com/office/drawing/2014/main" id="{C0A14256-F236-4C4C-817E-B5B90182B14E}"/>
                </a:ext>
              </a:extLst>
            </p:cNvPr>
            <p:cNvSpPr/>
            <p:nvPr/>
          </p:nvSpPr>
          <p:spPr>
            <a:xfrm>
              <a:off x="10263500" y="5533417"/>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18" name="Cube 17">
              <a:extLst>
                <a:ext uri="{FF2B5EF4-FFF2-40B4-BE49-F238E27FC236}">
                  <a16:creationId xmlns:a16="http://schemas.microsoft.com/office/drawing/2014/main" id="{63CBEA96-AEB2-7142-8DEB-22737DF347B3}"/>
                </a:ext>
              </a:extLst>
            </p:cNvPr>
            <p:cNvSpPr/>
            <p:nvPr/>
          </p:nvSpPr>
          <p:spPr>
            <a:xfrm>
              <a:off x="7527033" y="5549302"/>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19" name="Cube 18">
              <a:extLst>
                <a:ext uri="{FF2B5EF4-FFF2-40B4-BE49-F238E27FC236}">
                  <a16:creationId xmlns:a16="http://schemas.microsoft.com/office/drawing/2014/main" id="{C4FBB256-1C5B-FE4A-8EF4-053F1A63631A}"/>
                </a:ext>
              </a:extLst>
            </p:cNvPr>
            <p:cNvSpPr/>
            <p:nvPr/>
          </p:nvSpPr>
          <p:spPr>
            <a:xfrm>
              <a:off x="7977649" y="5550742"/>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86" name="Cube 85">
              <a:extLst>
                <a:ext uri="{FF2B5EF4-FFF2-40B4-BE49-F238E27FC236}">
                  <a16:creationId xmlns:a16="http://schemas.microsoft.com/office/drawing/2014/main" id="{1CD73FA6-E6A2-5247-B70F-FC64A735CE27}"/>
                </a:ext>
              </a:extLst>
            </p:cNvPr>
            <p:cNvSpPr/>
            <p:nvPr/>
          </p:nvSpPr>
          <p:spPr>
            <a:xfrm>
              <a:off x="9342706" y="5550742"/>
              <a:ext cx="444263" cy="525638"/>
            </a:xfrm>
            <a:prstGeom prst="cub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t>A</a:t>
              </a:r>
              <a:endParaRPr lang="en-US" sz="2400" dirty="0"/>
            </a:p>
          </p:txBody>
        </p:sp>
        <p:sp>
          <p:nvSpPr>
            <p:cNvPr id="87" name="Cube 86">
              <a:extLst>
                <a:ext uri="{FF2B5EF4-FFF2-40B4-BE49-F238E27FC236}">
                  <a16:creationId xmlns:a16="http://schemas.microsoft.com/office/drawing/2014/main" id="{71F902F7-0F7E-BF49-A6D6-896F9842377D}"/>
                </a:ext>
              </a:extLst>
            </p:cNvPr>
            <p:cNvSpPr/>
            <p:nvPr/>
          </p:nvSpPr>
          <p:spPr>
            <a:xfrm>
              <a:off x="8889593" y="5543392"/>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sp>
          <p:nvSpPr>
            <p:cNvPr id="88" name="Cube 87">
              <a:extLst>
                <a:ext uri="{FF2B5EF4-FFF2-40B4-BE49-F238E27FC236}">
                  <a16:creationId xmlns:a16="http://schemas.microsoft.com/office/drawing/2014/main" id="{76D400C8-D359-7040-B165-44E4CA6DF783}"/>
                </a:ext>
              </a:extLst>
            </p:cNvPr>
            <p:cNvSpPr/>
            <p:nvPr/>
          </p:nvSpPr>
          <p:spPr>
            <a:xfrm>
              <a:off x="7081522" y="5546172"/>
              <a:ext cx="444263" cy="525638"/>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400" dirty="0"/>
                <a:t>B</a:t>
              </a:r>
              <a:endParaRPr lang="en-US" sz="2400" dirty="0"/>
            </a:p>
          </p:txBody>
        </p:sp>
      </p:grpSp>
      <p:sp>
        <p:nvSpPr>
          <p:cNvPr id="92" name="Rounded Rectangular Callout 91">
            <a:extLst>
              <a:ext uri="{FF2B5EF4-FFF2-40B4-BE49-F238E27FC236}">
                <a16:creationId xmlns:a16="http://schemas.microsoft.com/office/drawing/2014/main" id="{0D727CF8-7184-FB49-A90E-58EF0E2C25FC}"/>
              </a:ext>
            </a:extLst>
          </p:cNvPr>
          <p:cNvSpPr/>
          <p:nvPr/>
        </p:nvSpPr>
        <p:spPr>
          <a:xfrm>
            <a:off x="4974331" y="3970508"/>
            <a:ext cx="2133896" cy="748535"/>
          </a:xfrm>
          <a:prstGeom prst="wedgeRoundRectCallout">
            <a:avLst>
              <a:gd name="adj1" fmla="val -34199"/>
              <a:gd name="adj2" fmla="val -97912"/>
              <a:gd name="adj3" fmla="val 1666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altLang="zh-CN" dirty="0"/>
              <a:t>I</a:t>
            </a:r>
            <a:r>
              <a:rPr lang="zh-CN" altLang="en-US" dirty="0"/>
              <a:t> </a:t>
            </a:r>
            <a:r>
              <a:rPr lang="en-US" altLang="zh-CN" dirty="0"/>
              <a:t>enqueued</a:t>
            </a:r>
            <a:r>
              <a:rPr lang="zh-CN" altLang="en-US" dirty="0"/>
              <a:t> </a:t>
            </a:r>
            <a:r>
              <a:rPr lang="en-US" altLang="zh-CN" dirty="0"/>
              <a:t>at</a:t>
            </a:r>
            <a:r>
              <a:rPr lang="zh-CN" altLang="en-US" dirty="0"/>
              <a:t> </a:t>
            </a:r>
            <a:r>
              <a:rPr lang="en-US" altLang="zh-CN" b="1" i="1" dirty="0"/>
              <a:t>t=5</a:t>
            </a:r>
          </a:p>
          <a:p>
            <a:pPr algn="ctr"/>
            <a:r>
              <a:rPr lang="en-US" altLang="zh-CN" dirty="0"/>
              <a:t>I</a:t>
            </a:r>
            <a:r>
              <a:rPr lang="zh-CN" altLang="en-US" dirty="0"/>
              <a:t> </a:t>
            </a:r>
            <a:r>
              <a:rPr lang="en-US" altLang="zh-CN" dirty="0"/>
              <a:t>dequeued</a:t>
            </a:r>
            <a:r>
              <a:rPr lang="zh-CN" altLang="en-US" dirty="0"/>
              <a:t> </a:t>
            </a:r>
            <a:r>
              <a:rPr lang="en-US" altLang="zh-CN" dirty="0"/>
              <a:t>at</a:t>
            </a:r>
            <a:r>
              <a:rPr lang="zh-CN" altLang="en-US" dirty="0"/>
              <a:t> </a:t>
            </a:r>
            <a:r>
              <a:rPr lang="en-US" altLang="zh-CN" b="1" i="1" dirty="0"/>
              <a:t>t=14</a:t>
            </a:r>
            <a:endParaRPr lang="en-US" b="1" i="1" dirty="0"/>
          </a:p>
        </p:txBody>
      </p:sp>
      <p:sp>
        <p:nvSpPr>
          <p:cNvPr id="93" name="Cloud Callout 92">
            <a:extLst>
              <a:ext uri="{FF2B5EF4-FFF2-40B4-BE49-F238E27FC236}">
                <a16:creationId xmlns:a16="http://schemas.microsoft.com/office/drawing/2014/main" id="{4B593E83-977E-D149-B10D-02BBE6738CA4}"/>
              </a:ext>
            </a:extLst>
          </p:cNvPr>
          <p:cNvSpPr/>
          <p:nvPr/>
        </p:nvSpPr>
        <p:spPr>
          <a:xfrm>
            <a:off x="5717720" y="2611871"/>
            <a:ext cx="3718058" cy="1014298"/>
          </a:xfrm>
          <a:prstGeom prst="cloudCallout">
            <a:avLst>
              <a:gd name="adj1" fmla="val -53148"/>
              <a:gd name="adj2" fmla="val 356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CN" sz="2400" dirty="0"/>
              <a:t>Why</a:t>
            </a:r>
            <a:r>
              <a:rPr lang="zh-CN" altLang="en-US" sz="2400" dirty="0"/>
              <a:t> </a:t>
            </a:r>
            <a:r>
              <a:rPr lang="en-US" altLang="zh-CN" sz="2400" dirty="0"/>
              <a:t>am</a:t>
            </a:r>
            <a:r>
              <a:rPr lang="zh-CN" altLang="en-US" sz="2400" dirty="0"/>
              <a:t> </a:t>
            </a:r>
            <a:r>
              <a:rPr lang="en-US" altLang="zh-CN" sz="2400" dirty="0"/>
              <a:t>I</a:t>
            </a:r>
            <a:r>
              <a:rPr lang="zh-CN" altLang="en-US" sz="2400" dirty="0"/>
              <a:t> </a:t>
            </a:r>
            <a:r>
              <a:rPr lang="en-US" altLang="zh-CN" sz="2400" dirty="0"/>
              <a:t>waiting?</a:t>
            </a:r>
            <a:endParaRPr lang="en-US" sz="2400" dirty="0"/>
          </a:p>
        </p:txBody>
      </p:sp>
      <p:sp>
        <p:nvSpPr>
          <p:cNvPr id="94" name="Right Brace 93">
            <a:extLst>
              <a:ext uri="{FF2B5EF4-FFF2-40B4-BE49-F238E27FC236}">
                <a16:creationId xmlns:a16="http://schemas.microsoft.com/office/drawing/2014/main" id="{F6891468-8447-6C49-919D-8034174B27CC}"/>
              </a:ext>
            </a:extLst>
          </p:cNvPr>
          <p:cNvSpPr/>
          <p:nvPr/>
        </p:nvSpPr>
        <p:spPr>
          <a:xfrm rot="5400000">
            <a:off x="8415398" y="2134709"/>
            <a:ext cx="174730" cy="4075794"/>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5" name="TextBox 94">
            <a:extLst>
              <a:ext uri="{FF2B5EF4-FFF2-40B4-BE49-F238E27FC236}">
                <a16:creationId xmlns:a16="http://schemas.microsoft.com/office/drawing/2014/main" id="{BD22262B-0112-D14D-8F6D-638EE0C7CD01}"/>
              </a:ext>
            </a:extLst>
          </p:cNvPr>
          <p:cNvSpPr txBox="1"/>
          <p:nvPr/>
        </p:nvSpPr>
        <p:spPr>
          <a:xfrm>
            <a:off x="8340841" y="4159573"/>
            <a:ext cx="260498" cy="584775"/>
          </a:xfrm>
          <a:prstGeom prst="rect">
            <a:avLst/>
          </a:prstGeom>
          <a:noFill/>
        </p:spPr>
        <p:txBody>
          <a:bodyPr wrap="square" rtlCol="0">
            <a:spAutoFit/>
          </a:bodyPr>
          <a:lstStyle/>
          <a:p>
            <a:r>
              <a:rPr lang="en-US" altLang="zh-Hans" sz="3200" dirty="0">
                <a:solidFill>
                  <a:schemeClr val="accent1"/>
                </a:solidFill>
              </a:rPr>
              <a:t>?</a:t>
            </a:r>
            <a:endParaRPr lang="en-US" sz="3200" dirty="0">
              <a:solidFill>
                <a:schemeClr val="accent1"/>
              </a:solidFill>
            </a:endParaRPr>
          </a:p>
        </p:txBody>
      </p:sp>
      <p:sp>
        <p:nvSpPr>
          <p:cNvPr id="96" name="Right Brace 95">
            <a:extLst>
              <a:ext uri="{FF2B5EF4-FFF2-40B4-BE49-F238E27FC236}">
                <a16:creationId xmlns:a16="http://schemas.microsoft.com/office/drawing/2014/main" id="{54C297F7-539D-E043-A146-CF5528052042}"/>
              </a:ext>
            </a:extLst>
          </p:cNvPr>
          <p:cNvSpPr/>
          <p:nvPr/>
        </p:nvSpPr>
        <p:spPr>
          <a:xfrm rot="5400000">
            <a:off x="8578899" y="2133400"/>
            <a:ext cx="226383" cy="3674008"/>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Right Brace 96">
            <a:extLst>
              <a:ext uri="{FF2B5EF4-FFF2-40B4-BE49-F238E27FC236}">
                <a16:creationId xmlns:a16="http://schemas.microsoft.com/office/drawing/2014/main" id="{CD9D364B-3FFB-C94A-8916-BE31266F9421}"/>
              </a:ext>
            </a:extLst>
          </p:cNvPr>
          <p:cNvSpPr/>
          <p:nvPr/>
        </p:nvSpPr>
        <p:spPr>
          <a:xfrm rot="16200000">
            <a:off x="2237882" y="3606334"/>
            <a:ext cx="211914" cy="1215342"/>
          </a:xfrm>
          <a:prstGeom prst="rightBrace">
            <a:avLst/>
          </a:prstGeom>
          <a:ln w="38100">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Rectangle 115">
            <a:extLst>
              <a:ext uri="{FF2B5EF4-FFF2-40B4-BE49-F238E27FC236}">
                <a16:creationId xmlns:a16="http://schemas.microsoft.com/office/drawing/2014/main" id="{164DC1FF-B62F-884F-BC4E-B7732D995B9F}"/>
              </a:ext>
            </a:extLst>
          </p:cNvPr>
          <p:cNvSpPr/>
          <p:nvPr/>
        </p:nvSpPr>
        <p:spPr>
          <a:xfrm>
            <a:off x="8061251" y="4566946"/>
            <a:ext cx="359184" cy="31245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r>
              <a:rPr lang="en-US" altLang="zh-CN" sz="2800" dirty="0"/>
              <a:t>A</a:t>
            </a:r>
            <a:endParaRPr lang="en-US" sz="2800" dirty="0"/>
          </a:p>
        </p:txBody>
      </p:sp>
      <p:sp>
        <p:nvSpPr>
          <p:cNvPr id="118" name="Rectangle 117">
            <a:extLst>
              <a:ext uri="{FF2B5EF4-FFF2-40B4-BE49-F238E27FC236}">
                <a16:creationId xmlns:a16="http://schemas.microsoft.com/office/drawing/2014/main" id="{7041682A-B186-BA4A-B892-EF9291EACFC4}"/>
              </a:ext>
            </a:extLst>
          </p:cNvPr>
          <p:cNvSpPr/>
          <p:nvPr/>
        </p:nvSpPr>
        <p:spPr>
          <a:xfrm>
            <a:off x="8044318" y="5117279"/>
            <a:ext cx="385240" cy="36811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r>
              <a:rPr lang="en-US" altLang="zh-CN" sz="2800" dirty="0"/>
              <a:t>B</a:t>
            </a:r>
            <a:endParaRPr lang="en-US" sz="2800" dirty="0"/>
          </a:p>
        </p:txBody>
      </p:sp>
      <p:sp>
        <p:nvSpPr>
          <p:cNvPr id="120" name="Rectangle 119">
            <a:extLst>
              <a:ext uri="{FF2B5EF4-FFF2-40B4-BE49-F238E27FC236}">
                <a16:creationId xmlns:a16="http://schemas.microsoft.com/office/drawing/2014/main" id="{A71B7F5A-9A32-904B-B8AA-3BFD21A0A8CB}"/>
              </a:ext>
            </a:extLst>
          </p:cNvPr>
          <p:cNvSpPr/>
          <p:nvPr/>
        </p:nvSpPr>
        <p:spPr>
          <a:xfrm>
            <a:off x="8055092" y="5683265"/>
            <a:ext cx="365344" cy="355401"/>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r>
              <a:rPr lang="en-US" altLang="zh-CN" sz="2800" dirty="0"/>
              <a:t>C</a:t>
            </a:r>
            <a:endParaRPr lang="en-US" sz="2800" dirty="0"/>
          </a:p>
        </p:txBody>
      </p:sp>
      <p:sp>
        <p:nvSpPr>
          <p:cNvPr id="126" name="Rectangle 125">
            <a:extLst>
              <a:ext uri="{FF2B5EF4-FFF2-40B4-BE49-F238E27FC236}">
                <a16:creationId xmlns:a16="http://schemas.microsoft.com/office/drawing/2014/main" id="{B83AE65F-4ABB-EF4F-AF02-1B9D733BC190}"/>
              </a:ext>
            </a:extLst>
          </p:cNvPr>
          <p:cNvSpPr/>
          <p:nvPr/>
        </p:nvSpPr>
        <p:spPr>
          <a:xfrm>
            <a:off x="8055092" y="6255817"/>
            <a:ext cx="365344" cy="355401"/>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Overflow="overflow" horzOverflow="overflow" vert="horz" wrap="square" lIns="178662" tIns="89331" rIns="178662" bIns="89331" numCol="1" spcCol="0" rtlCol="0" fromWordArt="0" anchor="ctr" anchorCtr="0" forceAA="0" compatLnSpc="1">
            <a:prstTxWarp prst="textNoShape">
              <a:avLst/>
            </a:prstTxWarp>
            <a:noAutofit/>
          </a:bodyPr>
          <a:lstStyle/>
          <a:p>
            <a:pPr algn="ctr"/>
            <a:r>
              <a:rPr lang="en-US" altLang="zh-CN" sz="2800" dirty="0"/>
              <a:t>D</a:t>
            </a:r>
            <a:endParaRPr lang="en-US" sz="2800" dirty="0"/>
          </a:p>
        </p:txBody>
      </p:sp>
      <p:sp>
        <p:nvSpPr>
          <p:cNvPr id="135" name="Right Arrow 134">
            <a:extLst>
              <a:ext uri="{FF2B5EF4-FFF2-40B4-BE49-F238E27FC236}">
                <a16:creationId xmlns:a16="http://schemas.microsoft.com/office/drawing/2014/main" id="{F42C908A-B62F-6844-B2C0-AD23786CF11F}"/>
              </a:ext>
            </a:extLst>
          </p:cNvPr>
          <p:cNvSpPr/>
          <p:nvPr/>
        </p:nvSpPr>
        <p:spPr>
          <a:xfrm rot="10800000" flipH="1">
            <a:off x="7492475" y="5162388"/>
            <a:ext cx="376243" cy="277894"/>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Slide Number Placeholder 19">
            <a:extLst>
              <a:ext uri="{FF2B5EF4-FFF2-40B4-BE49-F238E27FC236}">
                <a16:creationId xmlns:a16="http://schemas.microsoft.com/office/drawing/2014/main" id="{FA100483-9901-6A45-A2D2-4224430F9226}"/>
              </a:ext>
            </a:extLst>
          </p:cNvPr>
          <p:cNvSpPr>
            <a:spLocks noGrp="1"/>
          </p:cNvSpPr>
          <p:nvPr>
            <p:ph type="sldNum" sz="quarter" idx="12"/>
          </p:nvPr>
        </p:nvSpPr>
        <p:spPr/>
        <p:txBody>
          <a:bodyPr/>
          <a:lstStyle/>
          <a:p>
            <a:fld id="{51AC88AA-E86F-A54A-8056-CE0A3E8E4779}" type="slidenum">
              <a:rPr lang="en-US" smtClean="0"/>
              <a:t>20</a:t>
            </a:fld>
            <a:endParaRPr lang="en-US"/>
          </a:p>
        </p:txBody>
      </p:sp>
      <p:sp>
        <p:nvSpPr>
          <p:cNvPr id="27" name="Freeform 26">
            <a:extLst>
              <a:ext uri="{FF2B5EF4-FFF2-40B4-BE49-F238E27FC236}">
                <a16:creationId xmlns:a16="http://schemas.microsoft.com/office/drawing/2014/main" id="{74C9F5B3-6F10-D54C-BAA7-2FA38E76978E}"/>
              </a:ext>
            </a:extLst>
          </p:cNvPr>
          <p:cNvSpPr/>
          <p:nvPr/>
        </p:nvSpPr>
        <p:spPr>
          <a:xfrm>
            <a:off x="2981228" y="6218951"/>
            <a:ext cx="4783015" cy="429131"/>
          </a:xfrm>
          <a:custGeom>
            <a:avLst/>
            <a:gdLst>
              <a:gd name="connsiteX0" fmla="*/ 0 w 211016"/>
              <a:gd name="connsiteY0" fmla="*/ 0 h 14067"/>
              <a:gd name="connsiteX1" fmla="*/ 211016 w 211016"/>
              <a:gd name="connsiteY1" fmla="*/ 14067 h 14067"/>
              <a:gd name="connsiteX0" fmla="*/ 0 w 2926080"/>
              <a:gd name="connsiteY0" fmla="*/ 506437 h 506437"/>
              <a:gd name="connsiteX1" fmla="*/ 2926080 w 2926080"/>
              <a:gd name="connsiteY1" fmla="*/ 0 h 506437"/>
              <a:gd name="connsiteX0" fmla="*/ 0 w 4825218"/>
              <a:gd name="connsiteY0" fmla="*/ 351693 h 351693"/>
              <a:gd name="connsiteX1" fmla="*/ 4825218 w 4825218"/>
              <a:gd name="connsiteY1" fmla="*/ 0 h 351693"/>
              <a:gd name="connsiteX0" fmla="*/ 0 w 4825218"/>
              <a:gd name="connsiteY0" fmla="*/ 168813 h 168813"/>
              <a:gd name="connsiteX1" fmla="*/ 4825218 w 4825218"/>
              <a:gd name="connsiteY1" fmla="*/ 0 h 168813"/>
              <a:gd name="connsiteX0" fmla="*/ 0 w 4825218"/>
              <a:gd name="connsiteY0" fmla="*/ 168813 h 298567"/>
              <a:gd name="connsiteX1" fmla="*/ 4825218 w 4825218"/>
              <a:gd name="connsiteY1" fmla="*/ 0 h 298567"/>
              <a:gd name="connsiteX0" fmla="*/ 0 w 4825218"/>
              <a:gd name="connsiteY0" fmla="*/ 168813 h 512990"/>
              <a:gd name="connsiteX1" fmla="*/ 4825218 w 4825218"/>
              <a:gd name="connsiteY1" fmla="*/ 0 h 512990"/>
              <a:gd name="connsiteX0" fmla="*/ 0 w 4783015"/>
              <a:gd name="connsiteY0" fmla="*/ 0 h 592938"/>
              <a:gd name="connsiteX1" fmla="*/ 4783015 w 4783015"/>
              <a:gd name="connsiteY1" fmla="*/ 281353 h 592938"/>
              <a:gd name="connsiteX0" fmla="*/ 0 w 4783015"/>
              <a:gd name="connsiteY0" fmla="*/ 14069 h 429131"/>
              <a:gd name="connsiteX1" fmla="*/ 4783015 w 4783015"/>
              <a:gd name="connsiteY1" fmla="*/ 0 h 429131"/>
            </a:gdLst>
            <a:ahLst/>
            <a:cxnLst>
              <a:cxn ang="0">
                <a:pos x="connsiteX0" y="connsiteY0"/>
              </a:cxn>
              <a:cxn ang="0">
                <a:pos x="connsiteX1" y="connsiteY1"/>
              </a:cxn>
            </a:cxnLst>
            <a:rect l="l" t="t" r="r" b="b"/>
            <a:pathLst>
              <a:path w="4783015" h="429131">
                <a:moveTo>
                  <a:pt x="0" y="14069"/>
                </a:moveTo>
                <a:cubicBezTo>
                  <a:pt x="1622474" y="548641"/>
                  <a:pt x="3624776" y="590843"/>
                  <a:pt x="4783015" y="0"/>
                </a:cubicBezTo>
              </a:path>
            </a:pathLst>
          </a:custGeom>
          <a:noFill/>
          <a:ln w="63500">
            <a:solidFill>
              <a:schemeClr val="tx1"/>
            </a:solidFill>
            <a:prstDash val="sysDash"/>
            <a:headEnd type="stealth"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D42ADAC4-DC3C-CE4E-BD0A-4D075D633FBB}"/>
              </a:ext>
            </a:extLst>
          </p:cNvPr>
          <p:cNvSpPr/>
          <p:nvPr/>
        </p:nvSpPr>
        <p:spPr>
          <a:xfrm>
            <a:off x="3109194" y="5531617"/>
            <a:ext cx="337062" cy="3370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835" dirty="0"/>
          </a:p>
        </p:txBody>
      </p:sp>
    </p:spTree>
    <p:extLst>
      <p:ext uri="{BB962C8B-B14F-4D97-AF65-F5344CB8AC3E}">
        <p14:creationId xmlns:p14="http://schemas.microsoft.com/office/powerpoint/2010/main" val="375967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3.75E-6 -1.11111E-6 L 0.57579 -1.11111E-6 " pathEditMode="relative" rAng="0" ptsTypes="AA">
                                      <p:cBhvr>
                                        <p:cTn id="16" dur="2000" fill="hold"/>
                                        <p:tgtEl>
                                          <p:spTgt spid="11"/>
                                        </p:tgtEl>
                                        <p:attrNameLst>
                                          <p:attrName>ppt_x</p:attrName>
                                          <p:attrName>ppt_y</p:attrName>
                                        </p:attrNameLst>
                                      </p:cBhvr>
                                      <p:rCtr x="28789" y="0"/>
                                    </p:animMotion>
                                  </p:childTnLst>
                                </p:cTn>
                              </p:par>
                              <p:par>
                                <p:cTn id="17" presetID="9"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dissolve">
                                      <p:cBhvr>
                                        <p:cTn id="19" dur="500"/>
                                        <p:tgtEl>
                                          <p:spTgt spid="60"/>
                                        </p:tgtEl>
                                      </p:cBhvr>
                                    </p:animEffect>
                                  </p:childTnLst>
                                </p:cTn>
                              </p:par>
                              <p:par>
                                <p:cTn id="20" presetID="0" presetClass="path" presetSubtype="0" accel="50000" decel="50000" fill="hold" grpId="1" nodeType="withEffect">
                                  <p:stCondLst>
                                    <p:cond delay="200"/>
                                  </p:stCondLst>
                                  <p:childTnLst>
                                    <p:animMotion origin="layout" path="M 0 0 L 0.03828 0 " pathEditMode="relative" ptsTypes="AA">
                                      <p:cBhvr>
                                        <p:cTn id="21" dur="500" fill="hold"/>
                                        <p:tgtEl>
                                          <p:spTgt spid="12"/>
                                        </p:tgtEl>
                                        <p:attrNameLst>
                                          <p:attrName>ppt_x</p:attrName>
                                          <p:attrName>ppt_y</p:attrName>
                                        </p:attrNameLst>
                                      </p:cBhvr>
                                    </p:animMotion>
                                  </p:childTnLst>
                                </p:cTn>
                              </p:par>
                              <p:par>
                                <p:cTn id="22" presetID="9" presetClass="entr" presetSubtype="0" fill="hold" nodeType="with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dissolve">
                                      <p:cBhvr>
                                        <p:cTn id="24" dur="500"/>
                                        <p:tgtEl>
                                          <p:spTgt spid="57"/>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2" nodeType="clickEffect">
                                  <p:stCondLst>
                                    <p:cond delay="0"/>
                                  </p:stCondLst>
                                  <p:childTnLst>
                                    <p:animMotion origin="layout" path="M 0.03828 -1.11111E-6 L 0.58515 -1.11111E-6 " pathEditMode="relative" rAng="0" ptsTypes="AA">
                                      <p:cBhvr>
                                        <p:cTn id="28" dur="2000" fill="hold"/>
                                        <p:tgtEl>
                                          <p:spTgt spid="12"/>
                                        </p:tgtEl>
                                        <p:attrNameLst>
                                          <p:attrName>ppt_x</p:attrName>
                                          <p:attrName>ppt_y</p:attrName>
                                        </p:attrNameLst>
                                      </p:cBhvr>
                                      <p:rCtr x="27344" y="0"/>
                                    </p:animMotion>
                                  </p:childTnLst>
                                </p:cTn>
                              </p:par>
                              <p:par>
                                <p:cTn id="29" presetID="9" presetClass="entr"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dissolve">
                                      <p:cBhvr>
                                        <p:cTn id="31" dur="500"/>
                                        <p:tgtEl>
                                          <p:spTgt spid="61"/>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57"/>
                                        </p:tgtEl>
                                      </p:cBhvr>
                                    </p:animEffect>
                                    <p:set>
                                      <p:cBhvr>
                                        <p:cTn id="36" dur="1" fill="hold">
                                          <p:stCondLst>
                                            <p:cond delay="499"/>
                                          </p:stCondLst>
                                        </p:cTn>
                                        <p:tgtEl>
                                          <p:spTgt spid="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1" nodeType="clickEffect">
                                  <p:stCondLst>
                                    <p:cond delay="0"/>
                                  </p:stCondLst>
                                  <p:childTnLst>
                                    <p:set>
                                      <p:cBhvr>
                                        <p:cTn id="40" dur="1" fill="hold">
                                          <p:stCondLst>
                                            <p:cond delay="0"/>
                                          </p:stCondLst>
                                        </p:cTn>
                                        <p:tgtEl>
                                          <p:spTgt spid="80"/>
                                        </p:tgtEl>
                                        <p:attrNameLst>
                                          <p:attrName>style.visibility</p:attrName>
                                        </p:attrNameLst>
                                      </p:cBhvr>
                                      <p:to>
                                        <p:strVal val="visible"/>
                                      </p:to>
                                    </p:set>
                                    <p:anim calcmode="lin" valueType="num">
                                      <p:cBhvr additive="base">
                                        <p:cTn id="41" dur="500" fill="hold"/>
                                        <p:tgtEl>
                                          <p:spTgt spid="80"/>
                                        </p:tgtEl>
                                        <p:attrNameLst>
                                          <p:attrName>ppt_x</p:attrName>
                                        </p:attrNameLst>
                                      </p:cBhvr>
                                      <p:tavLst>
                                        <p:tav tm="0">
                                          <p:val>
                                            <p:strVal val="0-#ppt_w/2"/>
                                          </p:val>
                                        </p:tav>
                                        <p:tav tm="100000">
                                          <p:val>
                                            <p:strVal val="#ppt_x"/>
                                          </p:val>
                                        </p:tav>
                                      </p:tavLst>
                                    </p:anim>
                                    <p:anim calcmode="lin" valueType="num">
                                      <p:cBhvr additive="base">
                                        <p:cTn id="4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013 -0.00139 L 0.5155 -0.00139 " pathEditMode="relative" rAng="0" ptsTypes="AA">
                                      <p:cBhvr>
                                        <p:cTn id="46" dur="2000" fill="hold"/>
                                        <p:tgtEl>
                                          <p:spTgt spid="80"/>
                                        </p:tgtEl>
                                        <p:attrNameLst>
                                          <p:attrName>ppt_x</p:attrName>
                                          <p:attrName>ppt_y</p:attrName>
                                        </p:attrNameLst>
                                      </p:cBhvr>
                                      <p:rCtr x="25768" y="0"/>
                                    </p:animMotion>
                                  </p:childTnLst>
                                </p:cTn>
                              </p:par>
                              <p:par>
                                <p:cTn id="47" presetID="5" presetClass="entr" presetSubtype="10" fill="hold" grpId="0" nodeType="with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checkerboard(across)">
                                      <p:cBhvr>
                                        <p:cTn id="49" dur="500"/>
                                        <p:tgtEl>
                                          <p:spTgt spid="6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0-#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3.54167E-6 -0.00185 L 0.48763 -0.00185 " pathEditMode="relative" rAng="0" ptsTypes="AA">
                                      <p:cBhvr>
                                        <p:cTn id="59" dur="2000" fill="hold"/>
                                        <p:tgtEl>
                                          <p:spTgt spid="13"/>
                                        </p:tgtEl>
                                        <p:attrNameLst>
                                          <p:attrName>ppt_x</p:attrName>
                                          <p:attrName>ppt_y</p:attrName>
                                        </p:attrNameLst>
                                      </p:cBhvr>
                                      <p:rCtr x="24375" y="0"/>
                                    </p:animMotion>
                                  </p:childTnLst>
                                </p:cTn>
                              </p:par>
                              <p:par>
                                <p:cTn id="60" presetID="9" presetClass="entr" presetSubtype="0"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dissolve">
                                      <p:cBhvr>
                                        <p:cTn id="62" dur="500"/>
                                        <p:tgtEl>
                                          <p:spTgt spid="73"/>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nodeType="click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500" fill="hold"/>
                                        <p:tgtEl>
                                          <p:spTgt spid="90"/>
                                        </p:tgtEl>
                                        <p:attrNameLst>
                                          <p:attrName>ppt_x</p:attrName>
                                        </p:attrNameLst>
                                      </p:cBhvr>
                                      <p:tavLst>
                                        <p:tav tm="0">
                                          <p:val>
                                            <p:strVal val="0-#ppt_w/2"/>
                                          </p:val>
                                        </p:tav>
                                        <p:tav tm="100000">
                                          <p:val>
                                            <p:strVal val="#ppt_x"/>
                                          </p:val>
                                        </p:tav>
                                      </p:tavLst>
                                    </p:anim>
                                    <p:anim calcmode="lin" valueType="num">
                                      <p:cBhvr additive="base">
                                        <p:cTn id="68" dur="500" fill="hold"/>
                                        <p:tgtEl>
                                          <p:spTgt spid="90"/>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0-#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0" presetClass="path" presetSubtype="0" fill="hold" nodeType="clickEffect">
                                  <p:stCondLst>
                                    <p:cond delay="0"/>
                                  </p:stCondLst>
                                  <p:childTnLst>
                                    <p:animMotion origin="layout" path="M 0.00209 -0.00093 L 0.45612 -0.00093 " pathEditMode="relative" rAng="0" ptsTypes="AA">
                                      <p:cBhvr>
                                        <p:cTn id="76" dur="2500" fill="hold"/>
                                        <p:tgtEl>
                                          <p:spTgt spid="90"/>
                                        </p:tgtEl>
                                        <p:attrNameLst>
                                          <p:attrName>ppt_x</p:attrName>
                                          <p:attrName>ppt_y</p:attrName>
                                        </p:attrNameLst>
                                      </p:cBhvr>
                                      <p:rCtr x="22695" y="0"/>
                                    </p:animMotion>
                                  </p:childTnLst>
                                </p:cTn>
                              </p:par>
                              <p:par>
                                <p:cTn id="77" presetID="0" presetClass="path" presetSubtype="0" fill="hold" grpId="1" nodeType="withEffect">
                                  <p:stCondLst>
                                    <p:cond delay="0"/>
                                  </p:stCondLst>
                                  <p:childTnLst>
                                    <p:animMotion origin="layout" path="M 0 0 L 0.3345 0 " pathEditMode="relative" ptsTypes="AA">
                                      <p:cBhvr>
                                        <p:cTn id="78" dur="2000" fill="hold"/>
                                        <p:tgtEl>
                                          <p:spTgt spid="15"/>
                                        </p:tgtEl>
                                        <p:attrNameLst>
                                          <p:attrName>ppt_x</p:attrName>
                                          <p:attrName>ppt_y</p:attrName>
                                        </p:attrNameLst>
                                      </p:cBhvr>
                                    </p:animMotion>
                                  </p:childTnLst>
                                </p:cTn>
                              </p:par>
                              <p:par>
                                <p:cTn id="79" presetID="9" presetClass="entr" presetSubtype="0"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dissolve">
                                      <p:cBhvr>
                                        <p:cTn id="81" dur="500"/>
                                        <p:tgtEl>
                                          <p:spTgt spid="63"/>
                                        </p:tgtEl>
                                      </p:cBhvr>
                                    </p:animEffect>
                                  </p:childTnLst>
                                </p:cTn>
                              </p:par>
                              <p:par>
                                <p:cTn id="82" presetID="9" presetClass="entr" presetSubtype="0" fill="hold" grpId="0" nodeType="withEffect">
                                  <p:stCondLst>
                                    <p:cond delay="250"/>
                                  </p:stCondLst>
                                  <p:childTnLst>
                                    <p:set>
                                      <p:cBhvr>
                                        <p:cTn id="83" dur="1" fill="hold">
                                          <p:stCondLst>
                                            <p:cond delay="0"/>
                                          </p:stCondLst>
                                        </p:cTn>
                                        <p:tgtEl>
                                          <p:spTgt spid="64"/>
                                        </p:tgtEl>
                                        <p:attrNameLst>
                                          <p:attrName>style.visibility</p:attrName>
                                        </p:attrNameLst>
                                      </p:cBhvr>
                                      <p:to>
                                        <p:strVal val="visible"/>
                                      </p:to>
                                    </p:set>
                                    <p:animEffect transition="in" filter="dissolve">
                                      <p:cBhvr>
                                        <p:cTn id="84" dur="500"/>
                                        <p:tgtEl>
                                          <p:spTgt spid="64"/>
                                        </p:tgtEl>
                                      </p:cBhvr>
                                    </p:animEffect>
                                  </p:childTnLst>
                                </p:cTn>
                              </p:par>
                              <p:par>
                                <p:cTn id="85" presetID="9" presetClass="entr" presetSubtype="0" fill="hold" grpId="0" nodeType="withEffect">
                                  <p:stCondLst>
                                    <p:cond delay="500"/>
                                  </p:stCondLst>
                                  <p:childTnLst>
                                    <p:set>
                                      <p:cBhvr>
                                        <p:cTn id="86" dur="1" fill="hold">
                                          <p:stCondLst>
                                            <p:cond delay="0"/>
                                          </p:stCondLst>
                                        </p:cTn>
                                        <p:tgtEl>
                                          <p:spTgt spid="67"/>
                                        </p:tgtEl>
                                        <p:attrNameLst>
                                          <p:attrName>style.visibility</p:attrName>
                                        </p:attrNameLst>
                                      </p:cBhvr>
                                      <p:to>
                                        <p:strVal val="visible"/>
                                      </p:to>
                                    </p:set>
                                    <p:animEffect transition="in" filter="dissolve">
                                      <p:cBhvr>
                                        <p:cTn id="87" dur="500"/>
                                        <p:tgtEl>
                                          <p:spTgt spid="67"/>
                                        </p:tgtEl>
                                      </p:cBhvr>
                                    </p:animEffect>
                                  </p:childTnLst>
                                </p:cTn>
                              </p:par>
                              <p:par>
                                <p:cTn id="88" presetID="9" presetClass="entr" presetSubtype="0" fill="hold" grpId="0" nodeType="withEffect">
                                  <p:stCondLst>
                                    <p:cond delay="750"/>
                                  </p:stCondLst>
                                  <p:childTnLst>
                                    <p:set>
                                      <p:cBhvr>
                                        <p:cTn id="89" dur="1" fill="hold">
                                          <p:stCondLst>
                                            <p:cond delay="0"/>
                                          </p:stCondLst>
                                        </p:cTn>
                                        <p:tgtEl>
                                          <p:spTgt spid="74"/>
                                        </p:tgtEl>
                                        <p:attrNameLst>
                                          <p:attrName>style.visibility</p:attrName>
                                        </p:attrNameLst>
                                      </p:cBhvr>
                                      <p:to>
                                        <p:strVal val="visible"/>
                                      </p:to>
                                    </p:set>
                                    <p:animEffect transition="in" filter="dissolve">
                                      <p:cBhvr>
                                        <p:cTn id="90" dur="500"/>
                                        <p:tgtEl>
                                          <p:spTgt spid="74"/>
                                        </p:tgtEl>
                                      </p:cBhvr>
                                    </p:animEffect>
                                  </p:childTnLst>
                                </p:cTn>
                              </p:par>
                              <p:par>
                                <p:cTn id="91" presetID="9" presetClass="entr" presetSubtype="0" fill="hold" grpId="0" nodeType="withEffect">
                                  <p:stCondLst>
                                    <p:cond delay="1000"/>
                                  </p:stCondLst>
                                  <p:childTnLst>
                                    <p:set>
                                      <p:cBhvr>
                                        <p:cTn id="92" dur="1" fill="hold">
                                          <p:stCondLst>
                                            <p:cond delay="0"/>
                                          </p:stCondLst>
                                        </p:cTn>
                                        <p:tgtEl>
                                          <p:spTgt spid="66"/>
                                        </p:tgtEl>
                                        <p:attrNameLst>
                                          <p:attrName>style.visibility</p:attrName>
                                        </p:attrNameLst>
                                      </p:cBhvr>
                                      <p:to>
                                        <p:strVal val="visible"/>
                                      </p:to>
                                    </p:set>
                                    <p:animEffect transition="in" filter="dissolve">
                                      <p:cBhvr>
                                        <p:cTn id="93" dur="500"/>
                                        <p:tgtEl>
                                          <p:spTgt spid="66"/>
                                        </p:tgtEl>
                                      </p:cBhvr>
                                    </p:animEffect>
                                  </p:childTnLst>
                                </p:cTn>
                              </p:par>
                              <p:par>
                                <p:cTn id="94" presetID="9" presetClass="entr" presetSubtype="0" fill="hold" grpId="0" nodeType="withEffect">
                                  <p:stCondLst>
                                    <p:cond delay="1250"/>
                                  </p:stCondLst>
                                  <p:childTnLst>
                                    <p:set>
                                      <p:cBhvr>
                                        <p:cTn id="95" dur="1" fill="hold">
                                          <p:stCondLst>
                                            <p:cond delay="0"/>
                                          </p:stCondLst>
                                        </p:cTn>
                                        <p:tgtEl>
                                          <p:spTgt spid="65"/>
                                        </p:tgtEl>
                                        <p:attrNameLst>
                                          <p:attrName>style.visibility</p:attrName>
                                        </p:attrNameLst>
                                      </p:cBhvr>
                                      <p:to>
                                        <p:strVal val="visible"/>
                                      </p:to>
                                    </p:set>
                                    <p:animEffect transition="in" filter="dissolve">
                                      <p:cBhvr>
                                        <p:cTn id="96" dur="500"/>
                                        <p:tgtEl>
                                          <p:spTgt spid="65"/>
                                        </p:tgtEl>
                                      </p:cBhvr>
                                    </p:animEffect>
                                  </p:childTnLst>
                                </p:cTn>
                              </p:par>
                              <p:par>
                                <p:cTn id="97" presetID="9" presetClass="entr" presetSubtype="0" fill="hold" grpId="0" nodeType="withEffect">
                                  <p:stCondLst>
                                    <p:cond delay="1500"/>
                                  </p:stCondLst>
                                  <p:childTnLst>
                                    <p:set>
                                      <p:cBhvr>
                                        <p:cTn id="98" dur="1" fill="hold">
                                          <p:stCondLst>
                                            <p:cond delay="0"/>
                                          </p:stCondLst>
                                        </p:cTn>
                                        <p:tgtEl>
                                          <p:spTgt spid="68"/>
                                        </p:tgtEl>
                                        <p:attrNameLst>
                                          <p:attrName>style.visibility</p:attrName>
                                        </p:attrNameLst>
                                      </p:cBhvr>
                                      <p:to>
                                        <p:strVal val="visible"/>
                                      </p:to>
                                    </p:set>
                                    <p:animEffect transition="in" filter="dissolve">
                                      <p:cBhvr>
                                        <p:cTn id="99" dur="500"/>
                                        <p:tgtEl>
                                          <p:spTgt spid="68"/>
                                        </p:tgtEl>
                                      </p:cBhvr>
                                    </p:animEffect>
                                  </p:childTnLst>
                                </p:cTn>
                              </p:par>
                              <p:par>
                                <p:cTn id="100" presetID="9" presetClass="entr" presetSubtype="0" fill="hold" grpId="0" nodeType="withEffect">
                                  <p:stCondLst>
                                    <p:cond delay="1750"/>
                                  </p:stCondLst>
                                  <p:childTnLst>
                                    <p:set>
                                      <p:cBhvr>
                                        <p:cTn id="101" dur="1" fill="hold">
                                          <p:stCondLst>
                                            <p:cond delay="0"/>
                                          </p:stCondLst>
                                        </p:cTn>
                                        <p:tgtEl>
                                          <p:spTgt spid="75"/>
                                        </p:tgtEl>
                                        <p:attrNameLst>
                                          <p:attrName>style.visibility</p:attrName>
                                        </p:attrNameLst>
                                      </p:cBhvr>
                                      <p:to>
                                        <p:strVal val="visible"/>
                                      </p:to>
                                    </p:set>
                                    <p:animEffect transition="in" filter="dissolve">
                                      <p:cBhvr>
                                        <p:cTn id="102" dur="500"/>
                                        <p:tgtEl>
                                          <p:spTgt spid="75"/>
                                        </p:tgtEl>
                                      </p:cBhvr>
                                    </p:animEffect>
                                  </p:childTnLst>
                                </p:cTn>
                              </p:par>
                              <p:par>
                                <p:cTn id="103" presetID="9" presetClass="entr" presetSubtype="0" fill="hold" grpId="0" nodeType="withEffect">
                                  <p:stCondLst>
                                    <p:cond delay="2000"/>
                                  </p:stCondLst>
                                  <p:childTnLst>
                                    <p:set>
                                      <p:cBhvr>
                                        <p:cTn id="104" dur="1" fill="hold">
                                          <p:stCondLst>
                                            <p:cond delay="0"/>
                                          </p:stCondLst>
                                        </p:cTn>
                                        <p:tgtEl>
                                          <p:spTgt spid="69"/>
                                        </p:tgtEl>
                                        <p:attrNameLst>
                                          <p:attrName>style.visibility</p:attrName>
                                        </p:attrNameLst>
                                      </p:cBhvr>
                                      <p:to>
                                        <p:strVal val="visible"/>
                                      </p:to>
                                    </p:set>
                                    <p:animEffect transition="in" filter="dissolve">
                                      <p:cBhvr>
                                        <p:cTn id="105" dur="500"/>
                                        <p:tgtEl>
                                          <p:spTgt spid="69"/>
                                        </p:tgtEl>
                                      </p:cBhvr>
                                    </p:animEffect>
                                  </p:childTnLst>
                                </p:cTn>
                              </p:par>
                            </p:childTnLst>
                          </p:cTn>
                        </p:par>
                      </p:childTnLst>
                    </p:cTn>
                  </p:par>
                  <p:par>
                    <p:cTn id="106" fill="hold">
                      <p:stCondLst>
                        <p:cond delay="indefinite"/>
                      </p:stCondLst>
                      <p:childTnLst>
                        <p:par>
                          <p:cTn id="107" fill="hold">
                            <p:stCondLst>
                              <p:cond delay="0"/>
                            </p:stCondLst>
                            <p:childTnLst>
                              <p:par>
                                <p:cTn id="108" presetID="0" presetClass="path" presetSubtype="0" accel="50000" decel="50000" fill="hold" grpId="2" nodeType="clickEffect">
                                  <p:stCondLst>
                                    <p:cond delay="0"/>
                                  </p:stCondLst>
                                  <p:childTnLst>
                                    <p:animMotion origin="layout" path="M 0.33398 -0.00278 L 0.38203 -0.00278 " pathEditMode="relative" rAng="0" ptsTypes="AA">
                                      <p:cBhvr>
                                        <p:cTn id="109" dur="500" fill="hold"/>
                                        <p:tgtEl>
                                          <p:spTgt spid="15"/>
                                        </p:tgtEl>
                                        <p:attrNameLst>
                                          <p:attrName>ppt_x</p:attrName>
                                          <p:attrName>ppt_y</p:attrName>
                                        </p:attrNameLst>
                                      </p:cBhvr>
                                      <p:rCtr x="2396" y="0"/>
                                    </p:animMotion>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1" nodeType="clickEffect">
                                  <p:stCondLst>
                                    <p:cond delay="0"/>
                                  </p:stCondLst>
                                  <p:childTnLst>
                                    <p:set>
                                      <p:cBhvr>
                                        <p:cTn id="113" dur="1" fill="hold">
                                          <p:stCondLst>
                                            <p:cond delay="0"/>
                                          </p:stCondLst>
                                        </p:cTn>
                                        <p:tgtEl>
                                          <p:spTgt spid="76"/>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9" presetClass="entr" presetSubtype="0" fill="hold" grpId="0" nodeType="click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dissolve">
                                      <p:cBhvr>
                                        <p:cTn id="118" dur="500"/>
                                        <p:tgtEl>
                                          <p:spTgt spid="92"/>
                                        </p:tgtEl>
                                      </p:cBhvr>
                                    </p:animEffect>
                                  </p:childTnLst>
                                </p:cTn>
                              </p:par>
                            </p:childTnLst>
                          </p:cTn>
                        </p:par>
                      </p:childTnLst>
                    </p:cTn>
                  </p:par>
                  <p:par>
                    <p:cTn id="119" fill="hold">
                      <p:stCondLst>
                        <p:cond delay="indefinite"/>
                      </p:stCondLst>
                      <p:childTnLst>
                        <p:par>
                          <p:cTn id="120" fill="hold">
                            <p:stCondLst>
                              <p:cond delay="0"/>
                            </p:stCondLst>
                            <p:childTnLst>
                              <p:par>
                                <p:cTn id="121" presetID="9" presetClass="entr" presetSubtype="0" fill="hold" grpId="0" nodeType="click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dissolve">
                                      <p:cBhvr>
                                        <p:cTn id="123" dur="500"/>
                                        <p:tgtEl>
                                          <p:spTgt spid="93"/>
                                        </p:tgtEl>
                                      </p:cBhvr>
                                    </p:animEffect>
                                  </p:childTnLst>
                                </p:cTn>
                              </p:par>
                            </p:childTnLst>
                          </p:cTn>
                        </p:par>
                      </p:childTnLst>
                    </p:cTn>
                  </p:par>
                  <p:par>
                    <p:cTn id="124" fill="hold">
                      <p:stCondLst>
                        <p:cond delay="indefinite"/>
                      </p:stCondLst>
                      <p:childTnLst>
                        <p:par>
                          <p:cTn id="125" fill="hold">
                            <p:stCondLst>
                              <p:cond delay="0"/>
                            </p:stCondLst>
                            <p:childTnLst>
                              <p:par>
                                <p:cTn id="126" presetID="42" presetClass="entr" presetSubtype="0" fill="hold" grpId="0" nodeType="clickEffect">
                                  <p:stCondLst>
                                    <p:cond delay="0"/>
                                  </p:stCondLst>
                                  <p:childTnLst>
                                    <p:set>
                                      <p:cBhvr>
                                        <p:cTn id="127" dur="1" fill="hold">
                                          <p:stCondLst>
                                            <p:cond delay="0"/>
                                          </p:stCondLst>
                                        </p:cTn>
                                        <p:tgtEl>
                                          <p:spTgt spid="95"/>
                                        </p:tgtEl>
                                        <p:attrNameLst>
                                          <p:attrName>style.visibility</p:attrName>
                                        </p:attrNameLst>
                                      </p:cBhvr>
                                      <p:to>
                                        <p:strVal val="visible"/>
                                      </p:to>
                                    </p:set>
                                    <p:animEffect transition="in" filter="fade">
                                      <p:cBhvr>
                                        <p:cTn id="128" dur="1000"/>
                                        <p:tgtEl>
                                          <p:spTgt spid="95"/>
                                        </p:tgtEl>
                                      </p:cBhvr>
                                    </p:animEffect>
                                    <p:anim calcmode="lin" valueType="num">
                                      <p:cBhvr>
                                        <p:cTn id="129" dur="1000" fill="hold"/>
                                        <p:tgtEl>
                                          <p:spTgt spid="95"/>
                                        </p:tgtEl>
                                        <p:attrNameLst>
                                          <p:attrName>ppt_x</p:attrName>
                                        </p:attrNameLst>
                                      </p:cBhvr>
                                      <p:tavLst>
                                        <p:tav tm="0">
                                          <p:val>
                                            <p:strVal val="#ppt_x"/>
                                          </p:val>
                                        </p:tav>
                                        <p:tav tm="100000">
                                          <p:val>
                                            <p:strVal val="#ppt_x"/>
                                          </p:val>
                                        </p:tav>
                                      </p:tavLst>
                                    </p:anim>
                                    <p:anim calcmode="lin" valueType="num">
                                      <p:cBhvr>
                                        <p:cTn id="130" dur="1000" fill="hold"/>
                                        <p:tgtEl>
                                          <p:spTgt spid="95"/>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94"/>
                                        </p:tgtEl>
                                        <p:attrNameLst>
                                          <p:attrName>style.visibility</p:attrName>
                                        </p:attrNameLst>
                                      </p:cBhvr>
                                      <p:to>
                                        <p:strVal val="visible"/>
                                      </p:to>
                                    </p:set>
                                    <p:animEffect transition="in" filter="fade">
                                      <p:cBhvr>
                                        <p:cTn id="133" dur="1000"/>
                                        <p:tgtEl>
                                          <p:spTgt spid="94"/>
                                        </p:tgtEl>
                                      </p:cBhvr>
                                    </p:animEffect>
                                    <p:anim calcmode="lin" valueType="num">
                                      <p:cBhvr>
                                        <p:cTn id="134" dur="1000" fill="hold"/>
                                        <p:tgtEl>
                                          <p:spTgt spid="94"/>
                                        </p:tgtEl>
                                        <p:attrNameLst>
                                          <p:attrName>ppt_x</p:attrName>
                                        </p:attrNameLst>
                                      </p:cBhvr>
                                      <p:tavLst>
                                        <p:tav tm="0">
                                          <p:val>
                                            <p:strVal val="#ppt_x"/>
                                          </p:val>
                                        </p:tav>
                                        <p:tav tm="100000">
                                          <p:val>
                                            <p:strVal val="#ppt_x"/>
                                          </p:val>
                                        </p:tav>
                                      </p:tavLst>
                                    </p:anim>
                                    <p:anim calcmode="lin" valueType="num">
                                      <p:cBhvr>
                                        <p:cTn id="135"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9" presetClass="entr" presetSubtype="0" decel="100000" fill="hold" grpId="0" nodeType="clickEffect">
                                  <p:stCondLst>
                                    <p:cond delay="0"/>
                                  </p:stCondLst>
                                  <p:childTnLst>
                                    <p:set>
                                      <p:cBhvr>
                                        <p:cTn id="139" dur="1" fill="hold">
                                          <p:stCondLst>
                                            <p:cond delay="0"/>
                                          </p:stCondLst>
                                        </p:cTn>
                                        <p:tgtEl>
                                          <p:spTgt spid="97"/>
                                        </p:tgtEl>
                                        <p:attrNameLst>
                                          <p:attrName>style.visibility</p:attrName>
                                        </p:attrNameLst>
                                      </p:cBhvr>
                                      <p:to>
                                        <p:strVal val="visible"/>
                                      </p:to>
                                    </p:set>
                                    <p:anim calcmode="lin" valueType="num">
                                      <p:cBhvr>
                                        <p:cTn id="140" dur="500" fill="hold"/>
                                        <p:tgtEl>
                                          <p:spTgt spid="97"/>
                                        </p:tgtEl>
                                        <p:attrNameLst>
                                          <p:attrName>ppt_w</p:attrName>
                                        </p:attrNameLst>
                                      </p:cBhvr>
                                      <p:tavLst>
                                        <p:tav tm="0">
                                          <p:val>
                                            <p:fltVal val="0"/>
                                          </p:val>
                                        </p:tav>
                                        <p:tav tm="100000">
                                          <p:val>
                                            <p:strVal val="#ppt_w"/>
                                          </p:val>
                                        </p:tav>
                                      </p:tavLst>
                                    </p:anim>
                                    <p:anim calcmode="lin" valueType="num">
                                      <p:cBhvr>
                                        <p:cTn id="141" dur="500" fill="hold"/>
                                        <p:tgtEl>
                                          <p:spTgt spid="97"/>
                                        </p:tgtEl>
                                        <p:attrNameLst>
                                          <p:attrName>ppt_h</p:attrName>
                                        </p:attrNameLst>
                                      </p:cBhvr>
                                      <p:tavLst>
                                        <p:tav tm="0">
                                          <p:val>
                                            <p:fltVal val="0"/>
                                          </p:val>
                                        </p:tav>
                                        <p:tav tm="100000">
                                          <p:val>
                                            <p:strVal val="#ppt_h"/>
                                          </p:val>
                                        </p:tav>
                                      </p:tavLst>
                                    </p:anim>
                                    <p:anim calcmode="lin" valueType="num">
                                      <p:cBhvr>
                                        <p:cTn id="142" dur="500" fill="hold"/>
                                        <p:tgtEl>
                                          <p:spTgt spid="97"/>
                                        </p:tgtEl>
                                        <p:attrNameLst>
                                          <p:attrName>style.rotation</p:attrName>
                                        </p:attrNameLst>
                                      </p:cBhvr>
                                      <p:tavLst>
                                        <p:tav tm="0">
                                          <p:val>
                                            <p:fltVal val="360"/>
                                          </p:val>
                                        </p:tav>
                                        <p:tav tm="100000">
                                          <p:val>
                                            <p:fltVal val="0"/>
                                          </p:val>
                                        </p:tav>
                                      </p:tavLst>
                                    </p:anim>
                                    <p:animEffect transition="in" filter="fade">
                                      <p:cBhvr>
                                        <p:cTn id="143" dur="500"/>
                                        <p:tgtEl>
                                          <p:spTgt spid="97"/>
                                        </p:tgtEl>
                                      </p:cBhvr>
                                    </p:animEffect>
                                  </p:childTnLst>
                                </p:cTn>
                              </p:par>
                            </p:childTnLst>
                          </p:cTn>
                        </p:par>
                        <p:par>
                          <p:cTn id="144" fill="hold">
                            <p:stCondLst>
                              <p:cond delay="500"/>
                            </p:stCondLst>
                            <p:childTnLst>
                              <p:par>
                                <p:cTn id="145" presetID="49" presetClass="entr" presetSubtype="0" decel="10000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 calcmode="lin" valueType="num">
                                      <p:cBhvr>
                                        <p:cTn id="147" dur="500" fill="hold"/>
                                        <p:tgtEl>
                                          <p:spTgt spid="96"/>
                                        </p:tgtEl>
                                        <p:attrNameLst>
                                          <p:attrName>ppt_w</p:attrName>
                                        </p:attrNameLst>
                                      </p:cBhvr>
                                      <p:tavLst>
                                        <p:tav tm="0">
                                          <p:val>
                                            <p:fltVal val="0"/>
                                          </p:val>
                                        </p:tav>
                                        <p:tav tm="100000">
                                          <p:val>
                                            <p:strVal val="#ppt_w"/>
                                          </p:val>
                                        </p:tav>
                                      </p:tavLst>
                                    </p:anim>
                                    <p:anim calcmode="lin" valueType="num">
                                      <p:cBhvr>
                                        <p:cTn id="148" dur="500" fill="hold"/>
                                        <p:tgtEl>
                                          <p:spTgt spid="96"/>
                                        </p:tgtEl>
                                        <p:attrNameLst>
                                          <p:attrName>ppt_h</p:attrName>
                                        </p:attrNameLst>
                                      </p:cBhvr>
                                      <p:tavLst>
                                        <p:tav tm="0">
                                          <p:val>
                                            <p:fltVal val="0"/>
                                          </p:val>
                                        </p:tav>
                                        <p:tav tm="100000">
                                          <p:val>
                                            <p:strVal val="#ppt_h"/>
                                          </p:val>
                                        </p:tav>
                                      </p:tavLst>
                                    </p:anim>
                                    <p:anim calcmode="lin" valueType="num">
                                      <p:cBhvr>
                                        <p:cTn id="149" dur="500" fill="hold"/>
                                        <p:tgtEl>
                                          <p:spTgt spid="96"/>
                                        </p:tgtEl>
                                        <p:attrNameLst>
                                          <p:attrName>style.rotation</p:attrName>
                                        </p:attrNameLst>
                                      </p:cBhvr>
                                      <p:tavLst>
                                        <p:tav tm="0">
                                          <p:val>
                                            <p:fltVal val="360"/>
                                          </p:val>
                                        </p:tav>
                                        <p:tav tm="100000">
                                          <p:val>
                                            <p:fltVal val="0"/>
                                          </p:val>
                                        </p:tav>
                                      </p:tavLst>
                                    </p:anim>
                                    <p:animEffect transition="in" filter="fade">
                                      <p:cBhvr>
                                        <p:cTn id="150" dur="500"/>
                                        <p:tgtEl>
                                          <p:spTgt spid="96"/>
                                        </p:tgtEl>
                                      </p:cBhvr>
                                    </p:animEffect>
                                  </p:childTnLst>
                                </p:cTn>
                              </p:par>
                            </p:childTnLst>
                          </p:cTn>
                        </p:par>
                      </p:childTnLst>
                    </p:cTn>
                  </p:par>
                  <p:par>
                    <p:cTn id="151" fill="hold">
                      <p:stCondLst>
                        <p:cond delay="indefinite"/>
                      </p:stCondLst>
                      <p:childTnLst>
                        <p:par>
                          <p:cTn id="152" fill="hold">
                            <p:stCondLst>
                              <p:cond delay="0"/>
                            </p:stCondLst>
                            <p:childTnLst>
                              <p:par>
                                <p:cTn id="153" presetID="9" presetClass="exit" presetSubtype="0" fill="hold" grpId="1" nodeType="clickEffect">
                                  <p:stCondLst>
                                    <p:cond delay="0"/>
                                  </p:stCondLst>
                                  <p:childTnLst>
                                    <p:animEffect transition="out" filter="dissolve">
                                      <p:cBhvr>
                                        <p:cTn id="154" dur="500"/>
                                        <p:tgtEl>
                                          <p:spTgt spid="95"/>
                                        </p:tgtEl>
                                      </p:cBhvr>
                                    </p:animEffect>
                                    <p:set>
                                      <p:cBhvr>
                                        <p:cTn id="155" dur="1" fill="hold">
                                          <p:stCondLst>
                                            <p:cond delay="499"/>
                                          </p:stCondLst>
                                        </p:cTn>
                                        <p:tgtEl>
                                          <p:spTgt spid="95"/>
                                        </p:tgtEl>
                                        <p:attrNameLst>
                                          <p:attrName>style.visibility</p:attrName>
                                        </p:attrNameLst>
                                      </p:cBhvr>
                                      <p:to>
                                        <p:strVal val="hidden"/>
                                      </p:to>
                                    </p:set>
                                  </p:childTnLst>
                                </p:cTn>
                              </p:par>
                              <p:par>
                                <p:cTn id="156" presetID="9" presetClass="exit" presetSubtype="0" fill="hold" grpId="1" nodeType="withEffect">
                                  <p:stCondLst>
                                    <p:cond delay="0"/>
                                  </p:stCondLst>
                                  <p:childTnLst>
                                    <p:animEffect transition="out" filter="dissolve">
                                      <p:cBhvr>
                                        <p:cTn id="157" dur="500"/>
                                        <p:tgtEl>
                                          <p:spTgt spid="94"/>
                                        </p:tgtEl>
                                      </p:cBhvr>
                                    </p:animEffect>
                                    <p:set>
                                      <p:cBhvr>
                                        <p:cTn id="158" dur="1" fill="hold">
                                          <p:stCondLst>
                                            <p:cond delay="499"/>
                                          </p:stCondLst>
                                        </p:cTn>
                                        <p:tgtEl>
                                          <p:spTgt spid="94"/>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37" presetClass="entr" presetSubtype="0" fill="hold" grpId="0" nodeType="clickEffect">
                                  <p:stCondLst>
                                    <p:cond delay="0"/>
                                  </p:stCondLst>
                                  <p:childTnLst>
                                    <p:set>
                                      <p:cBhvr>
                                        <p:cTn id="162" dur="1" fill="hold">
                                          <p:stCondLst>
                                            <p:cond delay="0"/>
                                          </p:stCondLst>
                                        </p:cTn>
                                        <p:tgtEl>
                                          <p:spTgt spid="70"/>
                                        </p:tgtEl>
                                        <p:attrNameLst>
                                          <p:attrName>style.visibility</p:attrName>
                                        </p:attrNameLst>
                                      </p:cBhvr>
                                      <p:to>
                                        <p:strVal val="visible"/>
                                      </p:to>
                                    </p:set>
                                    <p:animEffect transition="in" filter="fade">
                                      <p:cBhvr>
                                        <p:cTn id="163" dur="1000"/>
                                        <p:tgtEl>
                                          <p:spTgt spid="70"/>
                                        </p:tgtEl>
                                      </p:cBhvr>
                                    </p:animEffect>
                                    <p:anim calcmode="lin" valueType="num">
                                      <p:cBhvr>
                                        <p:cTn id="164" dur="1000" fill="hold"/>
                                        <p:tgtEl>
                                          <p:spTgt spid="70"/>
                                        </p:tgtEl>
                                        <p:attrNameLst>
                                          <p:attrName>ppt_x</p:attrName>
                                        </p:attrNameLst>
                                      </p:cBhvr>
                                      <p:tavLst>
                                        <p:tav tm="0">
                                          <p:val>
                                            <p:strVal val="#ppt_x"/>
                                          </p:val>
                                        </p:tav>
                                        <p:tav tm="100000">
                                          <p:val>
                                            <p:strVal val="#ppt_x"/>
                                          </p:val>
                                        </p:tav>
                                      </p:tavLst>
                                    </p:anim>
                                    <p:anim calcmode="lin" valueType="num">
                                      <p:cBhvr>
                                        <p:cTn id="165" dur="900" decel="100000" fill="hold"/>
                                        <p:tgtEl>
                                          <p:spTgt spid="70"/>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par>
                                <p:cTn id="167" presetID="37" presetClass="entr" presetSubtype="0" fill="hold" nodeType="withEffect">
                                  <p:stCondLst>
                                    <p:cond delay="0"/>
                                  </p:stCondLst>
                                  <p:childTnLst>
                                    <p:set>
                                      <p:cBhvr>
                                        <p:cTn id="168" dur="1" fill="hold">
                                          <p:stCondLst>
                                            <p:cond delay="0"/>
                                          </p:stCondLst>
                                        </p:cTn>
                                        <p:tgtEl>
                                          <p:spTgt spid="125"/>
                                        </p:tgtEl>
                                        <p:attrNameLst>
                                          <p:attrName>style.visibility</p:attrName>
                                        </p:attrNameLst>
                                      </p:cBhvr>
                                      <p:to>
                                        <p:strVal val="visible"/>
                                      </p:to>
                                    </p:set>
                                    <p:animEffect transition="in" filter="fade">
                                      <p:cBhvr>
                                        <p:cTn id="169" dur="1000"/>
                                        <p:tgtEl>
                                          <p:spTgt spid="125"/>
                                        </p:tgtEl>
                                      </p:cBhvr>
                                    </p:animEffect>
                                    <p:anim calcmode="lin" valueType="num">
                                      <p:cBhvr>
                                        <p:cTn id="170" dur="1000" fill="hold"/>
                                        <p:tgtEl>
                                          <p:spTgt spid="125"/>
                                        </p:tgtEl>
                                        <p:attrNameLst>
                                          <p:attrName>ppt_x</p:attrName>
                                        </p:attrNameLst>
                                      </p:cBhvr>
                                      <p:tavLst>
                                        <p:tav tm="0">
                                          <p:val>
                                            <p:strVal val="#ppt_x"/>
                                          </p:val>
                                        </p:tav>
                                        <p:tav tm="100000">
                                          <p:val>
                                            <p:strVal val="#ppt_x"/>
                                          </p:val>
                                        </p:tav>
                                      </p:tavLst>
                                    </p:anim>
                                    <p:anim calcmode="lin" valueType="num">
                                      <p:cBhvr>
                                        <p:cTn id="171" dur="900" decel="100000" fill="hold"/>
                                        <p:tgtEl>
                                          <p:spTgt spid="125"/>
                                        </p:tgtEl>
                                        <p:attrNameLst>
                                          <p:attrName>ppt_y</p:attrName>
                                        </p:attrNameLst>
                                      </p:cBhvr>
                                      <p:tavLst>
                                        <p:tav tm="0">
                                          <p:val>
                                            <p:strVal val="#ppt_y+1"/>
                                          </p:val>
                                        </p:tav>
                                        <p:tav tm="100000">
                                          <p:val>
                                            <p:strVal val="#ppt_y-.03"/>
                                          </p:val>
                                        </p:tav>
                                      </p:tavLst>
                                    </p:anim>
                                    <p:anim calcmode="lin" valueType="num">
                                      <p:cBhvr>
                                        <p:cTn id="172"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173" presetID="37" presetClass="entr" presetSubtype="0" fill="hold" grpId="0" nodeType="withEffect">
                                  <p:stCondLst>
                                    <p:cond delay="0"/>
                                  </p:stCondLst>
                                  <p:childTnLst>
                                    <p:set>
                                      <p:cBhvr>
                                        <p:cTn id="174" dur="1" fill="hold">
                                          <p:stCondLst>
                                            <p:cond delay="0"/>
                                          </p:stCondLst>
                                        </p:cTn>
                                        <p:tgtEl>
                                          <p:spTgt spid="116"/>
                                        </p:tgtEl>
                                        <p:attrNameLst>
                                          <p:attrName>style.visibility</p:attrName>
                                        </p:attrNameLst>
                                      </p:cBhvr>
                                      <p:to>
                                        <p:strVal val="visible"/>
                                      </p:to>
                                    </p:set>
                                    <p:animEffect transition="in" filter="fade">
                                      <p:cBhvr>
                                        <p:cTn id="175" dur="1000"/>
                                        <p:tgtEl>
                                          <p:spTgt spid="116"/>
                                        </p:tgtEl>
                                      </p:cBhvr>
                                    </p:animEffect>
                                    <p:anim calcmode="lin" valueType="num">
                                      <p:cBhvr>
                                        <p:cTn id="176" dur="1000" fill="hold"/>
                                        <p:tgtEl>
                                          <p:spTgt spid="116"/>
                                        </p:tgtEl>
                                        <p:attrNameLst>
                                          <p:attrName>ppt_x</p:attrName>
                                        </p:attrNameLst>
                                      </p:cBhvr>
                                      <p:tavLst>
                                        <p:tav tm="0">
                                          <p:val>
                                            <p:strVal val="#ppt_x"/>
                                          </p:val>
                                        </p:tav>
                                        <p:tav tm="100000">
                                          <p:val>
                                            <p:strVal val="#ppt_x"/>
                                          </p:val>
                                        </p:tav>
                                      </p:tavLst>
                                    </p:anim>
                                    <p:anim calcmode="lin" valueType="num">
                                      <p:cBhvr>
                                        <p:cTn id="177" dur="900" decel="100000" fill="hold"/>
                                        <p:tgtEl>
                                          <p:spTgt spid="116"/>
                                        </p:tgtEl>
                                        <p:attrNameLst>
                                          <p:attrName>ppt_y</p:attrName>
                                        </p:attrNameLst>
                                      </p:cBhvr>
                                      <p:tavLst>
                                        <p:tav tm="0">
                                          <p:val>
                                            <p:strVal val="#ppt_y+1"/>
                                          </p:val>
                                        </p:tav>
                                        <p:tav tm="100000">
                                          <p:val>
                                            <p:strVal val="#ppt_y-.03"/>
                                          </p:val>
                                        </p:tav>
                                      </p:tavLst>
                                    </p:anim>
                                    <p:anim calcmode="lin" valueType="num">
                                      <p:cBhvr>
                                        <p:cTn id="178" dur="100" ac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par>
                                <p:cTn id="179" presetID="37" presetClass="entr" presetSubtype="0" fill="hold" grpId="0" nodeType="withEffect">
                                  <p:stCondLst>
                                    <p:cond delay="0"/>
                                  </p:stCondLst>
                                  <p:childTnLst>
                                    <p:set>
                                      <p:cBhvr>
                                        <p:cTn id="180" dur="1" fill="hold">
                                          <p:stCondLst>
                                            <p:cond delay="0"/>
                                          </p:stCondLst>
                                        </p:cTn>
                                        <p:tgtEl>
                                          <p:spTgt spid="118"/>
                                        </p:tgtEl>
                                        <p:attrNameLst>
                                          <p:attrName>style.visibility</p:attrName>
                                        </p:attrNameLst>
                                      </p:cBhvr>
                                      <p:to>
                                        <p:strVal val="visible"/>
                                      </p:to>
                                    </p:set>
                                    <p:animEffect transition="in" filter="fade">
                                      <p:cBhvr>
                                        <p:cTn id="181" dur="1000"/>
                                        <p:tgtEl>
                                          <p:spTgt spid="118"/>
                                        </p:tgtEl>
                                      </p:cBhvr>
                                    </p:animEffect>
                                    <p:anim calcmode="lin" valueType="num">
                                      <p:cBhvr>
                                        <p:cTn id="182" dur="1000" fill="hold"/>
                                        <p:tgtEl>
                                          <p:spTgt spid="118"/>
                                        </p:tgtEl>
                                        <p:attrNameLst>
                                          <p:attrName>ppt_x</p:attrName>
                                        </p:attrNameLst>
                                      </p:cBhvr>
                                      <p:tavLst>
                                        <p:tav tm="0">
                                          <p:val>
                                            <p:strVal val="#ppt_x"/>
                                          </p:val>
                                        </p:tav>
                                        <p:tav tm="100000">
                                          <p:val>
                                            <p:strVal val="#ppt_x"/>
                                          </p:val>
                                        </p:tav>
                                      </p:tavLst>
                                    </p:anim>
                                    <p:anim calcmode="lin" valueType="num">
                                      <p:cBhvr>
                                        <p:cTn id="183" dur="900" decel="100000" fill="hold"/>
                                        <p:tgtEl>
                                          <p:spTgt spid="118"/>
                                        </p:tgtEl>
                                        <p:attrNameLst>
                                          <p:attrName>ppt_y</p:attrName>
                                        </p:attrNameLst>
                                      </p:cBhvr>
                                      <p:tavLst>
                                        <p:tav tm="0">
                                          <p:val>
                                            <p:strVal val="#ppt_y+1"/>
                                          </p:val>
                                        </p:tav>
                                        <p:tav tm="100000">
                                          <p:val>
                                            <p:strVal val="#ppt_y-.03"/>
                                          </p:val>
                                        </p:tav>
                                      </p:tavLst>
                                    </p:anim>
                                    <p:anim calcmode="lin" valueType="num">
                                      <p:cBhvr>
                                        <p:cTn id="18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85" presetID="37" presetClass="entr" presetSubtype="0" fill="hold" grpId="0" nodeType="withEffect">
                                  <p:stCondLst>
                                    <p:cond delay="0"/>
                                  </p:stCondLst>
                                  <p:childTnLst>
                                    <p:set>
                                      <p:cBhvr>
                                        <p:cTn id="186" dur="1" fill="hold">
                                          <p:stCondLst>
                                            <p:cond delay="0"/>
                                          </p:stCondLst>
                                        </p:cTn>
                                        <p:tgtEl>
                                          <p:spTgt spid="120"/>
                                        </p:tgtEl>
                                        <p:attrNameLst>
                                          <p:attrName>style.visibility</p:attrName>
                                        </p:attrNameLst>
                                      </p:cBhvr>
                                      <p:to>
                                        <p:strVal val="visible"/>
                                      </p:to>
                                    </p:set>
                                    <p:animEffect transition="in" filter="fade">
                                      <p:cBhvr>
                                        <p:cTn id="187" dur="1000"/>
                                        <p:tgtEl>
                                          <p:spTgt spid="120"/>
                                        </p:tgtEl>
                                      </p:cBhvr>
                                    </p:animEffect>
                                    <p:anim calcmode="lin" valueType="num">
                                      <p:cBhvr>
                                        <p:cTn id="188" dur="1000" fill="hold"/>
                                        <p:tgtEl>
                                          <p:spTgt spid="120"/>
                                        </p:tgtEl>
                                        <p:attrNameLst>
                                          <p:attrName>ppt_x</p:attrName>
                                        </p:attrNameLst>
                                      </p:cBhvr>
                                      <p:tavLst>
                                        <p:tav tm="0">
                                          <p:val>
                                            <p:strVal val="#ppt_x"/>
                                          </p:val>
                                        </p:tav>
                                        <p:tav tm="100000">
                                          <p:val>
                                            <p:strVal val="#ppt_x"/>
                                          </p:val>
                                        </p:tav>
                                      </p:tavLst>
                                    </p:anim>
                                    <p:anim calcmode="lin" valueType="num">
                                      <p:cBhvr>
                                        <p:cTn id="189" dur="900" decel="100000" fill="hold"/>
                                        <p:tgtEl>
                                          <p:spTgt spid="120"/>
                                        </p:tgtEl>
                                        <p:attrNameLst>
                                          <p:attrName>ppt_y</p:attrName>
                                        </p:attrNameLst>
                                      </p:cBhvr>
                                      <p:tavLst>
                                        <p:tav tm="0">
                                          <p:val>
                                            <p:strVal val="#ppt_y+1"/>
                                          </p:val>
                                        </p:tav>
                                        <p:tav tm="100000">
                                          <p:val>
                                            <p:strVal val="#ppt_y-.03"/>
                                          </p:val>
                                        </p:tav>
                                      </p:tavLst>
                                    </p:anim>
                                    <p:anim calcmode="lin" valueType="num">
                                      <p:cBhvr>
                                        <p:cTn id="19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191" presetID="37" presetClass="entr" presetSubtype="0" fill="hold" grpId="0" nodeType="withEffect">
                                  <p:stCondLst>
                                    <p:cond delay="0"/>
                                  </p:stCondLst>
                                  <p:childTnLst>
                                    <p:set>
                                      <p:cBhvr>
                                        <p:cTn id="192" dur="1" fill="hold">
                                          <p:stCondLst>
                                            <p:cond delay="0"/>
                                          </p:stCondLst>
                                        </p:cTn>
                                        <p:tgtEl>
                                          <p:spTgt spid="126"/>
                                        </p:tgtEl>
                                        <p:attrNameLst>
                                          <p:attrName>style.visibility</p:attrName>
                                        </p:attrNameLst>
                                      </p:cBhvr>
                                      <p:to>
                                        <p:strVal val="visible"/>
                                      </p:to>
                                    </p:set>
                                    <p:animEffect transition="in" filter="fade">
                                      <p:cBhvr>
                                        <p:cTn id="193" dur="1000"/>
                                        <p:tgtEl>
                                          <p:spTgt spid="126"/>
                                        </p:tgtEl>
                                      </p:cBhvr>
                                    </p:animEffect>
                                    <p:anim calcmode="lin" valueType="num">
                                      <p:cBhvr>
                                        <p:cTn id="194" dur="1000" fill="hold"/>
                                        <p:tgtEl>
                                          <p:spTgt spid="126"/>
                                        </p:tgtEl>
                                        <p:attrNameLst>
                                          <p:attrName>ppt_x</p:attrName>
                                        </p:attrNameLst>
                                      </p:cBhvr>
                                      <p:tavLst>
                                        <p:tav tm="0">
                                          <p:val>
                                            <p:strVal val="#ppt_x"/>
                                          </p:val>
                                        </p:tav>
                                        <p:tav tm="100000">
                                          <p:val>
                                            <p:strVal val="#ppt_x"/>
                                          </p:val>
                                        </p:tav>
                                      </p:tavLst>
                                    </p:anim>
                                    <p:anim calcmode="lin" valueType="num">
                                      <p:cBhvr>
                                        <p:cTn id="195" dur="900" decel="100000" fill="hold"/>
                                        <p:tgtEl>
                                          <p:spTgt spid="126"/>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197" presetID="9" presetClass="entr" presetSubtype="0" fill="hold" grpId="0" nodeType="withEffect">
                                  <p:stCondLst>
                                    <p:cond delay="0"/>
                                  </p:stCondLst>
                                  <p:childTnLst>
                                    <p:set>
                                      <p:cBhvr>
                                        <p:cTn id="198" dur="1" fill="hold">
                                          <p:stCondLst>
                                            <p:cond delay="0"/>
                                          </p:stCondLst>
                                        </p:cTn>
                                        <p:tgtEl>
                                          <p:spTgt spid="76"/>
                                        </p:tgtEl>
                                        <p:attrNameLst>
                                          <p:attrName>style.visibility</p:attrName>
                                        </p:attrNameLst>
                                      </p:cBhvr>
                                      <p:to>
                                        <p:strVal val="visible"/>
                                      </p:to>
                                    </p:set>
                                    <p:animEffect transition="in" filter="dissolve">
                                      <p:cBhvr>
                                        <p:cTn id="199" dur="500"/>
                                        <p:tgtEl>
                                          <p:spTgt spid="76"/>
                                        </p:tgtEl>
                                      </p:cBhvr>
                                    </p:animEffect>
                                  </p:childTnLst>
                                </p:cTn>
                              </p:par>
                              <p:par>
                                <p:cTn id="200" presetID="37" presetClass="entr" presetSubtype="0" fill="hold" grpId="0" nodeType="withEffect">
                                  <p:stCondLst>
                                    <p:cond delay="0"/>
                                  </p:stCondLst>
                                  <p:childTnLst>
                                    <p:set>
                                      <p:cBhvr>
                                        <p:cTn id="201" dur="1" fill="hold">
                                          <p:stCondLst>
                                            <p:cond delay="0"/>
                                          </p:stCondLst>
                                        </p:cTn>
                                        <p:tgtEl>
                                          <p:spTgt spid="27"/>
                                        </p:tgtEl>
                                        <p:attrNameLst>
                                          <p:attrName>style.visibility</p:attrName>
                                        </p:attrNameLst>
                                      </p:cBhvr>
                                      <p:to>
                                        <p:strVal val="visible"/>
                                      </p:to>
                                    </p:set>
                                    <p:animEffect transition="in" filter="fade">
                                      <p:cBhvr>
                                        <p:cTn id="202" dur="1000"/>
                                        <p:tgtEl>
                                          <p:spTgt spid="27"/>
                                        </p:tgtEl>
                                      </p:cBhvr>
                                    </p:animEffect>
                                    <p:anim calcmode="lin" valueType="num">
                                      <p:cBhvr>
                                        <p:cTn id="203" dur="1000" fill="hold"/>
                                        <p:tgtEl>
                                          <p:spTgt spid="27"/>
                                        </p:tgtEl>
                                        <p:attrNameLst>
                                          <p:attrName>ppt_x</p:attrName>
                                        </p:attrNameLst>
                                      </p:cBhvr>
                                      <p:tavLst>
                                        <p:tav tm="0">
                                          <p:val>
                                            <p:strVal val="#ppt_x"/>
                                          </p:val>
                                        </p:tav>
                                        <p:tav tm="100000">
                                          <p:val>
                                            <p:strVal val="#ppt_x"/>
                                          </p:val>
                                        </p:tav>
                                      </p:tavLst>
                                    </p:anim>
                                    <p:anim calcmode="lin" valueType="num">
                                      <p:cBhvr>
                                        <p:cTn id="204" dur="900" decel="100000" fill="hold"/>
                                        <p:tgtEl>
                                          <p:spTgt spid="27"/>
                                        </p:tgtEl>
                                        <p:attrNameLst>
                                          <p:attrName>ppt_y</p:attrName>
                                        </p:attrNameLst>
                                      </p:cBhvr>
                                      <p:tavLst>
                                        <p:tav tm="0">
                                          <p:val>
                                            <p:strVal val="#ppt_y+1"/>
                                          </p:val>
                                        </p:tav>
                                        <p:tav tm="100000">
                                          <p:val>
                                            <p:strVal val="#ppt_y-.03"/>
                                          </p:val>
                                        </p:tav>
                                      </p:tavLst>
                                    </p:anim>
                                    <p:anim calcmode="lin" valueType="num">
                                      <p:cBhvr>
                                        <p:cTn id="205"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12" presetClass="entr" presetSubtype="8" fill="hold" grpId="0" nodeType="clickEffect">
                                  <p:stCondLst>
                                    <p:cond delay="0"/>
                                  </p:stCondLst>
                                  <p:childTnLst>
                                    <p:set>
                                      <p:cBhvr>
                                        <p:cTn id="209" dur="1" fill="hold">
                                          <p:stCondLst>
                                            <p:cond delay="0"/>
                                          </p:stCondLst>
                                        </p:cTn>
                                        <p:tgtEl>
                                          <p:spTgt spid="135"/>
                                        </p:tgtEl>
                                        <p:attrNameLst>
                                          <p:attrName>style.visibility</p:attrName>
                                        </p:attrNameLst>
                                      </p:cBhvr>
                                      <p:to>
                                        <p:strVal val="visible"/>
                                      </p:to>
                                    </p:set>
                                    <p:anim calcmode="lin" valueType="num">
                                      <p:cBhvr additive="base">
                                        <p:cTn id="210" dur="500"/>
                                        <p:tgtEl>
                                          <p:spTgt spid="135"/>
                                        </p:tgtEl>
                                        <p:attrNameLst>
                                          <p:attrName>ppt_x</p:attrName>
                                        </p:attrNameLst>
                                      </p:cBhvr>
                                      <p:tavLst>
                                        <p:tav tm="0">
                                          <p:val>
                                            <p:strVal val="#ppt_x-#ppt_w*1.125000"/>
                                          </p:val>
                                        </p:tav>
                                        <p:tav tm="100000">
                                          <p:val>
                                            <p:strVal val="#ppt_x"/>
                                          </p:val>
                                        </p:tav>
                                      </p:tavLst>
                                    </p:anim>
                                    <p:animEffect transition="in" filter="wipe(right)">
                                      <p:cBhvr>
                                        <p:cTn id="211"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5" grpId="0" animBg="1"/>
      <p:bldP spid="15" grpId="1" animBg="1"/>
      <p:bldP spid="15" grpId="2"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3" grpId="0" animBg="1"/>
      <p:bldP spid="74" grpId="0" animBg="1"/>
      <p:bldP spid="75" grpId="0" animBg="1"/>
      <p:bldP spid="80" grpId="0" animBg="1"/>
      <p:bldP spid="80" grpId="1" animBg="1"/>
      <p:bldP spid="12" grpId="0" animBg="1"/>
      <p:bldP spid="12" grpId="1" animBg="1"/>
      <p:bldP spid="12" grpId="2" animBg="1"/>
      <p:bldP spid="11" grpId="0" animBg="1"/>
      <p:bldP spid="11" grpId="1" animBg="1"/>
      <p:bldP spid="92" grpId="0" animBg="1"/>
      <p:bldP spid="93" grpId="0" animBg="1"/>
      <p:bldP spid="94" grpId="0" animBg="1"/>
      <p:bldP spid="94" grpId="1" animBg="1"/>
      <p:bldP spid="95" grpId="0"/>
      <p:bldP spid="95" grpId="1"/>
      <p:bldP spid="96" grpId="0" animBg="1"/>
      <p:bldP spid="97" grpId="0" animBg="1"/>
      <p:bldP spid="116" grpId="0" animBg="1"/>
      <p:bldP spid="118" grpId="0" animBg="1"/>
      <p:bldP spid="120" grpId="0" animBg="1"/>
      <p:bldP spid="126" grpId="0" animBg="1"/>
      <p:bldP spid="135" grpId="0" animBg="1"/>
      <p:bldP spid="27" grpId="0" animBg="1"/>
      <p:bldP spid="76" grpId="0" animBg="1"/>
      <p:bldP spid="7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B41E3-1DB3-5241-98F5-ACAA5D4316AC}"/>
              </a:ext>
            </a:extLst>
          </p:cNvPr>
          <p:cNvSpPr>
            <a:spLocks noGrp="1"/>
          </p:cNvSpPr>
          <p:nvPr>
            <p:ph type="title"/>
          </p:nvPr>
        </p:nvSpPr>
        <p:spPr/>
        <p:txBody>
          <a:bodyPr/>
          <a:lstStyle/>
          <a:p>
            <a:r>
              <a:rPr lang="en-US" dirty="0"/>
              <a:t>Round-Robin Snapshots</a:t>
            </a:r>
          </a:p>
        </p:txBody>
      </p:sp>
      <p:sp>
        <p:nvSpPr>
          <p:cNvPr id="3" name="Content Placeholder 2">
            <a:extLst>
              <a:ext uri="{FF2B5EF4-FFF2-40B4-BE49-F238E27FC236}">
                <a16:creationId xmlns:a16="http://schemas.microsoft.com/office/drawing/2014/main" id="{C9E1F1A9-DDA1-EA4A-80F6-8768BD3F924F}"/>
              </a:ext>
            </a:extLst>
          </p:cNvPr>
          <p:cNvSpPr>
            <a:spLocks noGrp="1"/>
          </p:cNvSpPr>
          <p:nvPr>
            <p:ph idx="1"/>
          </p:nvPr>
        </p:nvSpPr>
        <p:spPr>
          <a:xfrm>
            <a:off x="838200" y="1825625"/>
            <a:ext cx="10515600" cy="799042"/>
          </a:xfrm>
        </p:spPr>
        <p:txBody>
          <a:bodyPr>
            <a:normAutofit/>
          </a:bodyPr>
          <a:lstStyle/>
          <a:p>
            <a:r>
              <a:rPr lang="en-US" altLang="zh-CN" sz="3200" b="1" i="1" dirty="0"/>
              <a:t>Clean</a:t>
            </a:r>
            <a:r>
              <a:rPr lang="zh-CN" altLang="en-US" sz="3200" dirty="0"/>
              <a:t> </a:t>
            </a:r>
            <a:r>
              <a:rPr lang="en-US" altLang="zh-CN" sz="3200" dirty="0"/>
              <a:t>and</a:t>
            </a:r>
            <a:r>
              <a:rPr lang="zh-CN" altLang="en-US" sz="3200" dirty="0"/>
              <a:t> </a:t>
            </a:r>
            <a:r>
              <a:rPr lang="en-US" altLang="zh-CN" sz="3200" b="1" i="1" dirty="0"/>
              <a:t>Reuse</a:t>
            </a:r>
            <a:r>
              <a:rPr lang="zh-CN" altLang="en-US" sz="3200" dirty="0"/>
              <a:t> </a:t>
            </a:r>
            <a:r>
              <a:rPr lang="en-US" altLang="zh-CN" sz="3200" dirty="0"/>
              <a:t>the</a:t>
            </a:r>
            <a:r>
              <a:rPr lang="zh-CN" altLang="en-US" sz="3200" dirty="0"/>
              <a:t> </a:t>
            </a:r>
            <a:r>
              <a:rPr lang="en-US" altLang="zh-CN" sz="3200" dirty="0"/>
              <a:t>snapshots</a:t>
            </a:r>
            <a:r>
              <a:rPr lang="zh-CN" altLang="en-US" sz="3200" dirty="0"/>
              <a:t> </a:t>
            </a:r>
            <a:r>
              <a:rPr lang="en-US" altLang="zh-CN" sz="3200" dirty="0"/>
              <a:t>in</a:t>
            </a:r>
            <a:r>
              <a:rPr lang="zh-CN" altLang="en-US" sz="3200" dirty="0"/>
              <a:t> </a:t>
            </a:r>
            <a:r>
              <a:rPr lang="en-US" altLang="zh-CN" sz="3200" dirty="0"/>
              <a:t>the</a:t>
            </a:r>
            <a:r>
              <a:rPr lang="zh-CN" altLang="en-US" sz="3200" dirty="0"/>
              <a:t> </a:t>
            </a:r>
            <a:r>
              <a:rPr lang="en-US" altLang="zh-CN" sz="3200" dirty="0"/>
              <a:t>data</a:t>
            </a:r>
            <a:r>
              <a:rPr lang="zh-CN" altLang="en-US" sz="3200" dirty="0"/>
              <a:t> </a:t>
            </a:r>
            <a:r>
              <a:rPr lang="en-US" altLang="zh-CN" sz="3200" dirty="0"/>
              <a:t>plane!</a:t>
            </a:r>
            <a:endParaRPr lang="en-US" sz="3200" dirty="0"/>
          </a:p>
        </p:txBody>
      </p:sp>
      <p:pic>
        <p:nvPicPr>
          <p:cNvPr id="78" name="Picture 77">
            <a:extLst>
              <a:ext uri="{FF2B5EF4-FFF2-40B4-BE49-F238E27FC236}">
                <a16:creationId xmlns:a16="http://schemas.microsoft.com/office/drawing/2014/main" id="{517EA87F-389D-3C40-93FE-96DE24B57E47}"/>
              </a:ext>
            </a:extLst>
          </p:cNvPr>
          <p:cNvPicPr>
            <a:picLocks noChangeAspect="1"/>
          </p:cNvPicPr>
          <p:nvPr/>
        </p:nvPicPr>
        <p:blipFill rotWithShape="1">
          <a:blip r:embed="rId3"/>
          <a:srcRect b="28574"/>
          <a:stretch/>
        </p:blipFill>
        <p:spPr>
          <a:xfrm>
            <a:off x="3856259" y="2632337"/>
            <a:ext cx="4525202" cy="3025313"/>
          </a:xfrm>
          <a:prstGeom prst="rect">
            <a:avLst/>
          </a:prstGeom>
        </p:spPr>
      </p:pic>
      <p:sp>
        <p:nvSpPr>
          <p:cNvPr id="79" name="Rectangle 78">
            <a:extLst>
              <a:ext uri="{FF2B5EF4-FFF2-40B4-BE49-F238E27FC236}">
                <a16:creationId xmlns:a16="http://schemas.microsoft.com/office/drawing/2014/main" id="{EA54DE28-A45A-A241-8345-2C537957AF07}"/>
              </a:ext>
            </a:extLst>
          </p:cNvPr>
          <p:cNvSpPr/>
          <p:nvPr/>
        </p:nvSpPr>
        <p:spPr>
          <a:xfrm>
            <a:off x="6154948" y="4512027"/>
            <a:ext cx="214039" cy="214039"/>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34B0421C-8CB0-A24F-9CEB-07535A6C9DF7}"/>
              </a:ext>
            </a:extLst>
          </p:cNvPr>
          <p:cNvSpPr/>
          <p:nvPr/>
        </p:nvSpPr>
        <p:spPr>
          <a:xfrm>
            <a:off x="6154948" y="4217185"/>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5ABEC0BC-51AE-1C45-AB4B-28AE505A8B53}"/>
              </a:ext>
            </a:extLst>
          </p:cNvPr>
          <p:cNvSpPr/>
          <p:nvPr/>
        </p:nvSpPr>
        <p:spPr>
          <a:xfrm>
            <a:off x="6154948" y="3922343"/>
            <a:ext cx="214039" cy="214039"/>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886342C0-390A-C843-AD30-A66BEAFF5F7F}"/>
              </a:ext>
            </a:extLst>
          </p:cNvPr>
          <p:cNvSpPr/>
          <p:nvPr/>
        </p:nvSpPr>
        <p:spPr>
          <a:xfrm>
            <a:off x="6154948" y="3627501"/>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F9AF95C5-0C5B-F042-8AE2-B7EBE80D7886}"/>
              </a:ext>
            </a:extLst>
          </p:cNvPr>
          <p:cNvGrpSpPr/>
          <p:nvPr/>
        </p:nvGrpSpPr>
        <p:grpSpPr>
          <a:xfrm>
            <a:off x="4321685" y="3627501"/>
            <a:ext cx="3590515" cy="1110597"/>
            <a:chOff x="2797684" y="2705978"/>
            <a:chExt cx="3590515" cy="1110597"/>
          </a:xfrm>
        </p:grpSpPr>
        <p:grpSp>
          <p:nvGrpSpPr>
            <p:cNvPr id="84" name="Group 83">
              <a:extLst>
                <a:ext uri="{FF2B5EF4-FFF2-40B4-BE49-F238E27FC236}">
                  <a16:creationId xmlns:a16="http://schemas.microsoft.com/office/drawing/2014/main" id="{D4A520AE-D491-2341-B962-EF9DCEEE5A09}"/>
                </a:ext>
              </a:extLst>
            </p:cNvPr>
            <p:cNvGrpSpPr/>
            <p:nvPr/>
          </p:nvGrpSpPr>
          <p:grpSpPr>
            <a:xfrm>
              <a:off x="2797684" y="2718010"/>
              <a:ext cx="214039" cy="1098565"/>
              <a:chOff x="1582494" y="4450511"/>
              <a:chExt cx="214039" cy="1098565"/>
            </a:xfrm>
          </p:grpSpPr>
          <p:sp>
            <p:nvSpPr>
              <p:cNvPr id="100" name="Rectangle 99">
                <a:extLst>
                  <a:ext uri="{FF2B5EF4-FFF2-40B4-BE49-F238E27FC236}">
                    <a16:creationId xmlns:a16="http://schemas.microsoft.com/office/drawing/2014/main" id="{B37D7D35-CF36-D54A-B53C-603308F223E1}"/>
                  </a:ext>
                </a:extLst>
              </p:cNvPr>
              <p:cNvSpPr/>
              <p:nvPr/>
            </p:nvSpPr>
            <p:spPr>
              <a:xfrm>
                <a:off x="1582494" y="5335037"/>
                <a:ext cx="214039" cy="214039"/>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C707620-6C4E-4745-8F85-F85CFD3BAA88}"/>
                  </a:ext>
                </a:extLst>
              </p:cNvPr>
              <p:cNvSpPr/>
              <p:nvPr/>
            </p:nvSpPr>
            <p:spPr>
              <a:xfrm>
                <a:off x="1582494" y="5040195"/>
                <a:ext cx="214039" cy="214039"/>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F8990FA1-0172-8245-B7E4-CAB8F3322A57}"/>
                  </a:ext>
                </a:extLst>
              </p:cNvPr>
              <p:cNvSpPr/>
              <p:nvPr/>
            </p:nvSpPr>
            <p:spPr>
              <a:xfrm>
                <a:off x="1582494" y="4745353"/>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CC07E3C7-7615-C640-8240-26CAEE4FB68D}"/>
                  </a:ext>
                </a:extLst>
              </p:cNvPr>
              <p:cNvSpPr/>
              <p:nvPr/>
            </p:nvSpPr>
            <p:spPr>
              <a:xfrm>
                <a:off x="1582494" y="4450511"/>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85" name="Group 84">
              <a:extLst>
                <a:ext uri="{FF2B5EF4-FFF2-40B4-BE49-F238E27FC236}">
                  <a16:creationId xmlns:a16="http://schemas.microsoft.com/office/drawing/2014/main" id="{55489FAB-D1DF-8F40-BD65-D0DFCBE18690}"/>
                </a:ext>
              </a:extLst>
            </p:cNvPr>
            <p:cNvGrpSpPr/>
            <p:nvPr/>
          </p:nvGrpSpPr>
          <p:grpSpPr>
            <a:xfrm>
              <a:off x="3404956" y="2711073"/>
              <a:ext cx="214039" cy="1098565"/>
              <a:chOff x="1582494" y="4450511"/>
              <a:chExt cx="214039" cy="1098565"/>
            </a:xfrm>
          </p:grpSpPr>
          <p:sp>
            <p:nvSpPr>
              <p:cNvPr id="96" name="Rectangle 95">
                <a:extLst>
                  <a:ext uri="{FF2B5EF4-FFF2-40B4-BE49-F238E27FC236}">
                    <a16:creationId xmlns:a16="http://schemas.microsoft.com/office/drawing/2014/main" id="{5666B72E-1E6E-2745-B4C7-73981CD66813}"/>
                  </a:ext>
                </a:extLst>
              </p:cNvPr>
              <p:cNvSpPr/>
              <p:nvPr/>
            </p:nvSpPr>
            <p:spPr>
              <a:xfrm>
                <a:off x="1582494" y="5335037"/>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C32675B9-52A3-3645-A378-177B0D6739C7}"/>
                  </a:ext>
                </a:extLst>
              </p:cNvPr>
              <p:cNvSpPr/>
              <p:nvPr/>
            </p:nvSpPr>
            <p:spPr>
              <a:xfrm>
                <a:off x="1582494" y="5040195"/>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E9479D9A-6AC1-514B-887F-521A00FAF26B}"/>
                  </a:ext>
                </a:extLst>
              </p:cNvPr>
              <p:cNvSpPr/>
              <p:nvPr/>
            </p:nvSpPr>
            <p:spPr>
              <a:xfrm>
                <a:off x="1582494" y="4745353"/>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E6F4B1C4-DE86-F141-8367-16788AEA1B83}"/>
                  </a:ext>
                </a:extLst>
              </p:cNvPr>
              <p:cNvSpPr/>
              <p:nvPr/>
            </p:nvSpPr>
            <p:spPr>
              <a:xfrm>
                <a:off x="1582494" y="4450511"/>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86" name="Group 85">
              <a:extLst>
                <a:ext uri="{FF2B5EF4-FFF2-40B4-BE49-F238E27FC236}">
                  <a16:creationId xmlns:a16="http://schemas.microsoft.com/office/drawing/2014/main" id="{08325240-03CC-E643-8623-E6632914A0AC}"/>
                </a:ext>
              </a:extLst>
            </p:cNvPr>
            <p:cNvGrpSpPr/>
            <p:nvPr/>
          </p:nvGrpSpPr>
          <p:grpSpPr>
            <a:xfrm>
              <a:off x="5253809" y="2711073"/>
              <a:ext cx="214039" cy="1098565"/>
              <a:chOff x="1582494" y="4450511"/>
              <a:chExt cx="214039" cy="1098565"/>
            </a:xfrm>
          </p:grpSpPr>
          <p:sp>
            <p:nvSpPr>
              <p:cNvPr id="92" name="Rectangle 91">
                <a:extLst>
                  <a:ext uri="{FF2B5EF4-FFF2-40B4-BE49-F238E27FC236}">
                    <a16:creationId xmlns:a16="http://schemas.microsoft.com/office/drawing/2014/main" id="{ECC4A99A-084A-E941-975F-12E64D7DDDDD}"/>
                  </a:ext>
                </a:extLst>
              </p:cNvPr>
              <p:cNvSpPr/>
              <p:nvPr/>
            </p:nvSpPr>
            <p:spPr>
              <a:xfrm>
                <a:off x="1582494" y="5335037"/>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D49B14C7-E631-6649-8F43-413E4B8F3DED}"/>
                  </a:ext>
                </a:extLst>
              </p:cNvPr>
              <p:cNvSpPr/>
              <p:nvPr/>
            </p:nvSpPr>
            <p:spPr>
              <a:xfrm>
                <a:off x="1582494" y="5040195"/>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5B5846E0-2D34-AB44-A797-0FAEA0FD956F}"/>
                  </a:ext>
                </a:extLst>
              </p:cNvPr>
              <p:cNvSpPr/>
              <p:nvPr/>
            </p:nvSpPr>
            <p:spPr>
              <a:xfrm>
                <a:off x="1582494" y="4745353"/>
                <a:ext cx="214039" cy="214039"/>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A57C2128-6BF3-5E47-9ECA-34E96D77EECA}"/>
                  </a:ext>
                </a:extLst>
              </p:cNvPr>
              <p:cNvSpPr/>
              <p:nvPr/>
            </p:nvSpPr>
            <p:spPr>
              <a:xfrm>
                <a:off x="1582494" y="4450511"/>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61CE5AA-B2F4-1541-A118-FD21E4FFDB05}"/>
                </a:ext>
              </a:extLst>
            </p:cNvPr>
            <p:cNvGrpSpPr/>
            <p:nvPr/>
          </p:nvGrpSpPr>
          <p:grpSpPr>
            <a:xfrm>
              <a:off x="6174160" y="2705978"/>
              <a:ext cx="214039" cy="1098565"/>
              <a:chOff x="1582494" y="4450511"/>
              <a:chExt cx="214039" cy="1098565"/>
            </a:xfrm>
          </p:grpSpPr>
          <p:sp>
            <p:nvSpPr>
              <p:cNvPr id="88" name="Rectangle 87">
                <a:extLst>
                  <a:ext uri="{FF2B5EF4-FFF2-40B4-BE49-F238E27FC236}">
                    <a16:creationId xmlns:a16="http://schemas.microsoft.com/office/drawing/2014/main" id="{F4879E72-635C-4D43-9BE3-23B5EC3412D2}"/>
                  </a:ext>
                </a:extLst>
              </p:cNvPr>
              <p:cNvSpPr/>
              <p:nvPr/>
            </p:nvSpPr>
            <p:spPr>
              <a:xfrm>
                <a:off x="1582494" y="5335037"/>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884BEB55-8A54-8E4B-B964-880F3E8A471C}"/>
                  </a:ext>
                </a:extLst>
              </p:cNvPr>
              <p:cNvSpPr/>
              <p:nvPr/>
            </p:nvSpPr>
            <p:spPr>
              <a:xfrm>
                <a:off x="1582494" y="5040195"/>
                <a:ext cx="214039" cy="214039"/>
              </a:xfrm>
              <a:prstGeom prst="rect">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1868B91-6848-814D-921C-337D3B3849C9}"/>
                  </a:ext>
                </a:extLst>
              </p:cNvPr>
              <p:cNvSpPr/>
              <p:nvPr/>
            </p:nvSpPr>
            <p:spPr>
              <a:xfrm>
                <a:off x="1582494" y="4745353"/>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D8F5ECF7-F27D-9C4E-B2A7-32542C4A1F12}"/>
                  </a:ext>
                </a:extLst>
              </p:cNvPr>
              <p:cNvSpPr/>
              <p:nvPr/>
            </p:nvSpPr>
            <p:spPr>
              <a:xfrm>
                <a:off x="1582494" y="4450511"/>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sp>
        <p:nvSpPr>
          <p:cNvPr id="104" name="Rectangle 103">
            <a:extLst>
              <a:ext uri="{FF2B5EF4-FFF2-40B4-BE49-F238E27FC236}">
                <a16:creationId xmlns:a16="http://schemas.microsoft.com/office/drawing/2014/main" id="{F183CBC5-D842-FC4D-94C7-C7925FD3A91C}"/>
              </a:ext>
            </a:extLst>
          </p:cNvPr>
          <p:cNvSpPr/>
          <p:nvPr/>
        </p:nvSpPr>
        <p:spPr>
          <a:xfrm>
            <a:off x="5501401" y="4524059"/>
            <a:ext cx="214039" cy="214039"/>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A9DD12C1-7D05-C44C-837B-3FEE8699DD89}"/>
              </a:ext>
            </a:extLst>
          </p:cNvPr>
          <p:cNvSpPr/>
          <p:nvPr/>
        </p:nvSpPr>
        <p:spPr>
          <a:xfrm>
            <a:off x="5501401" y="4229217"/>
            <a:ext cx="214039" cy="214039"/>
          </a:xfrm>
          <a:prstGeom prst="rect">
            <a:avLst/>
          </a:prstGeom>
          <a:solidFill>
            <a:schemeClr val="accent2"/>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018016DD-0148-334C-BA9B-E40B6A49E560}"/>
              </a:ext>
            </a:extLst>
          </p:cNvPr>
          <p:cNvSpPr/>
          <p:nvPr/>
        </p:nvSpPr>
        <p:spPr>
          <a:xfrm>
            <a:off x="5501401" y="3934375"/>
            <a:ext cx="214039" cy="2140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66821627-56B9-5047-93E4-B29B2D787A9D}"/>
              </a:ext>
            </a:extLst>
          </p:cNvPr>
          <p:cNvSpPr/>
          <p:nvPr/>
        </p:nvSpPr>
        <p:spPr>
          <a:xfrm>
            <a:off x="5501401" y="3639533"/>
            <a:ext cx="214039" cy="214039"/>
          </a:xfrm>
          <a:prstGeom prst="rect">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BFDCAC96-8DE5-CE45-8194-7160F9810AB3}"/>
              </a:ext>
            </a:extLst>
          </p:cNvPr>
          <p:cNvSpPr txBox="1"/>
          <p:nvPr/>
        </p:nvSpPr>
        <p:spPr>
          <a:xfrm rot="16200000">
            <a:off x="4033206" y="5885960"/>
            <a:ext cx="825951" cy="369332"/>
          </a:xfrm>
          <a:prstGeom prst="rect">
            <a:avLst/>
          </a:prstGeom>
          <a:noFill/>
        </p:spPr>
        <p:txBody>
          <a:bodyPr wrap="square" rtlCol="0" anchor="ctr">
            <a:spAutoFit/>
          </a:bodyPr>
          <a:lstStyle/>
          <a:p>
            <a:pPr algn="ctr"/>
            <a:r>
              <a:rPr lang="en-US" altLang="zh-Hans" dirty="0"/>
              <a:t>Read</a:t>
            </a:r>
          </a:p>
        </p:txBody>
      </p:sp>
      <p:sp>
        <p:nvSpPr>
          <p:cNvPr id="109" name="TextBox 108">
            <a:extLst>
              <a:ext uri="{FF2B5EF4-FFF2-40B4-BE49-F238E27FC236}">
                <a16:creationId xmlns:a16="http://schemas.microsoft.com/office/drawing/2014/main" id="{61846DA1-D397-194E-A09C-D432B93F3BD0}"/>
              </a:ext>
            </a:extLst>
          </p:cNvPr>
          <p:cNvSpPr txBox="1"/>
          <p:nvPr/>
        </p:nvSpPr>
        <p:spPr>
          <a:xfrm rot="16200000">
            <a:off x="4604491" y="5867374"/>
            <a:ext cx="863123" cy="369332"/>
          </a:xfrm>
          <a:prstGeom prst="rect">
            <a:avLst/>
          </a:prstGeom>
          <a:noFill/>
        </p:spPr>
        <p:txBody>
          <a:bodyPr wrap="square" rtlCol="0" anchor="ctr">
            <a:spAutoFit/>
          </a:bodyPr>
          <a:lstStyle/>
          <a:p>
            <a:pPr algn="ctr"/>
            <a:r>
              <a:rPr lang="en-US" altLang="zh-Hans" dirty="0"/>
              <a:t>Read</a:t>
            </a:r>
            <a:endParaRPr lang="en-US" dirty="0"/>
          </a:p>
        </p:txBody>
      </p:sp>
      <p:sp>
        <p:nvSpPr>
          <p:cNvPr id="110" name="TextBox 109">
            <a:extLst>
              <a:ext uri="{FF2B5EF4-FFF2-40B4-BE49-F238E27FC236}">
                <a16:creationId xmlns:a16="http://schemas.microsoft.com/office/drawing/2014/main" id="{2DD7FA99-34B8-4849-AD06-B449B2AF1008}"/>
              </a:ext>
            </a:extLst>
          </p:cNvPr>
          <p:cNvSpPr txBox="1"/>
          <p:nvPr/>
        </p:nvSpPr>
        <p:spPr>
          <a:xfrm rot="16200000">
            <a:off x="5198992" y="5867374"/>
            <a:ext cx="863123" cy="369332"/>
          </a:xfrm>
          <a:prstGeom prst="rect">
            <a:avLst/>
          </a:prstGeom>
          <a:noFill/>
        </p:spPr>
        <p:txBody>
          <a:bodyPr wrap="square" rtlCol="0" anchor="ctr">
            <a:spAutoFit/>
          </a:bodyPr>
          <a:lstStyle/>
          <a:p>
            <a:pPr algn="ctr"/>
            <a:r>
              <a:rPr lang="en-US" altLang="zh-Hans" b="1" dirty="0"/>
              <a:t>Write</a:t>
            </a:r>
            <a:endParaRPr lang="en-US" b="1" dirty="0"/>
          </a:p>
        </p:txBody>
      </p:sp>
      <p:sp>
        <p:nvSpPr>
          <p:cNvPr id="111" name="TextBox 110">
            <a:extLst>
              <a:ext uri="{FF2B5EF4-FFF2-40B4-BE49-F238E27FC236}">
                <a16:creationId xmlns:a16="http://schemas.microsoft.com/office/drawing/2014/main" id="{49F82F28-2E8F-6C42-9083-01331C23D8FC}"/>
              </a:ext>
            </a:extLst>
          </p:cNvPr>
          <p:cNvSpPr txBox="1"/>
          <p:nvPr/>
        </p:nvSpPr>
        <p:spPr>
          <a:xfrm rot="16200000">
            <a:off x="5797171" y="5867374"/>
            <a:ext cx="863123" cy="369332"/>
          </a:xfrm>
          <a:prstGeom prst="rect">
            <a:avLst/>
          </a:prstGeom>
          <a:noFill/>
        </p:spPr>
        <p:txBody>
          <a:bodyPr wrap="square" rtlCol="0" anchor="ctr">
            <a:spAutoFit/>
          </a:bodyPr>
          <a:lstStyle/>
          <a:p>
            <a:pPr algn="ctr"/>
            <a:r>
              <a:rPr lang="en-US" altLang="zh-Hans" b="1" dirty="0"/>
              <a:t>Clean</a:t>
            </a:r>
            <a:endParaRPr lang="en-US" b="1" dirty="0"/>
          </a:p>
        </p:txBody>
      </p:sp>
      <p:sp>
        <p:nvSpPr>
          <p:cNvPr id="112" name="TextBox 111">
            <a:extLst>
              <a:ext uri="{FF2B5EF4-FFF2-40B4-BE49-F238E27FC236}">
                <a16:creationId xmlns:a16="http://schemas.microsoft.com/office/drawing/2014/main" id="{99CB56C0-7CB3-6148-9B35-1F7043558501}"/>
              </a:ext>
            </a:extLst>
          </p:cNvPr>
          <p:cNvSpPr txBox="1"/>
          <p:nvPr/>
        </p:nvSpPr>
        <p:spPr>
          <a:xfrm rot="16200000">
            <a:off x="6483123" y="5870905"/>
            <a:ext cx="863123" cy="369332"/>
          </a:xfrm>
          <a:prstGeom prst="rect">
            <a:avLst/>
          </a:prstGeom>
          <a:noFill/>
        </p:spPr>
        <p:txBody>
          <a:bodyPr wrap="square" rtlCol="0" anchor="ctr">
            <a:spAutoFit/>
          </a:bodyPr>
          <a:lstStyle/>
          <a:p>
            <a:pPr algn="ctr"/>
            <a:r>
              <a:rPr lang="en-US" altLang="zh-Hans" dirty="0"/>
              <a:t>Read</a:t>
            </a:r>
            <a:endParaRPr lang="en-US" dirty="0"/>
          </a:p>
        </p:txBody>
      </p:sp>
      <p:sp>
        <p:nvSpPr>
          <p:cNvPr id="113" name="TextBox 112">
            <a:extLst>
              <a:ext uri="{FF2B5EF4-FFF2-40B4-BE49-F238E27FC236}">
                <a16:creationId xmlns:a16="http://schemas.microsoft.com/office/drawing/2014/main" id="{A95B1950-053A-084E-9C7F-BE93FCD5E187}"/>
              </a:ext>
            </a:extLst>
          </p:cNvPr>
          <p:cNvSpPr txBox="1"/>
          <p:nvPr/>
        </p:nvSpPr>
        <p:spPr>
          <a:xfrm rot="16200000">
            <a:off x="7373619" y="5868067"/>
            <a:ext cx="863123" cy="369332"/>
          </a:xfrm>
          <a:prstGeom prst="rect">
            <a:avLst/>
          </a:prstGeom>
          <a:noFill/>
        </p:spPr>
        <p:txBody>
          <a:bodyPr wrap="square" rtlCol="0" anchor="ctr">
            <a:spAutoFit/>
          </a:bodyPr>
          <a:lstStyle/>
          <a:p>
            <a:pPr algn="ctr"/>
            <a:r>
              <a:rPr lang="en-US" altLang="zh-Hans" dirty="0"/>
              <a:t>Read</a:t>
            </a:r>
            <a:endParaRPr lang="en-US" dirty="0"/>
          </a:p>
        </p:txBody>
      </p:sp>
      <p:sp>
        <p:nvSpPr>
          <p:cNvPr id="114" name="TextBox 113">
            <a:extLst>
              <a:ext uri="{FF2B5EF4-FFF2-40B4-BE49-F238E27FC236}">
                <a16:creationId xmlns:a16="http://schemas.microsoft.com/office/drawing/2014/main" id="{1A98115D-E534-2849-88F9-A3CD05C9DCF1}"/>
              </a:ext>
            </a:extLst>
          </p:cNvPr>
          <p:cNvSpPr txBox="1"/>
          <p:nvPr/>
        </p:nvSpPr>
        <p:spPr>
          <a:xfrm rot="16200000">
            <a:off x="4032565" y="5885961"/>
            <a:ext cx="825951" cy="369332"/>
          </a:xfrm>
          <a:prstGeom prst="rect">
            <a:avLst/>
          </a:prstGeom>
          <a:noFill/>
        </p:spPr>
        <p:txBody>
          <a:bodyPr wrap="square" rtlCol="0" anchor="ctr">
            <a:spAutoFit/>
          </a:bodyPr>
          <a:lstStyle/>
          <a:p>
            <a:pPr algn="ctr"/>
            <a:r>
              <a:rPr lang="en-US" altLang="zh-Hans" dirty="0"/>
              <a:t>Read</a:t>
            </a:r>
          </a:p>
        </p:txBody>
      </p:sp>
      <p:sp>
        <p:nvSpPr>
          <p:cNvPr id="4" name="Slide Number Placeholder 3">
            <a:extLst>
              <a:ext uri="{FF2B5EF4-FFF2-40B4-BE49-F238E27FC236}">
                <a16:creationId xmlns:a16="http://schemas.microsoft.com/office/drawing/2014/main" id="{5AB00B02-6F66-6B45-BD65-77151518D46E}"/>
              </a:ext>
            </a:extLst>
          </p:cNvPr>
          <p:cNvSpPr>
            <a:spLocks noGrp="1"/>
          </p:cNvSpPr>
          <p:nvPr>
            <p:ph type="sldNum" sz="quarter" idx="12"/>
          </p:nvPr>
        </p:nvSpPr>
        <p:spPr/>
        <p:txBody>
          <a:bodyPr/>
          <a:lstStyle/>
          <a:p>
            <a:fld id="{51AC88AA-E86F-A54A-8056-CE0A3E8E4779}" type="slidenum">
              <a:rPr lang="en-US" smtClean="0"/>
              <a:t>21</a:t>
            </a:fld>
            <a:endParaRPr lang="en-US"/>
          </a:p>
        </p:txBody>
      </p:sp>
    </p:spTree>
    <p:extLst>
      <p:ext uri="{BB962C8B-B14F-4D97-AF65-F5344CB8AC3E}">
        <p14:creationId xmlns:p14="http://schemas.microsoft.com/office/powerpoint/2010/main" val="14563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checkerboard(across)">
                                      <p:cBhvr>
                                        <p:cTn id="7" dur="500"/>
                                        <p:tgtEl>
                                          <p:spTgt spid="8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dissolve">
                                      <p:cBhvr>
                                        <p:cTn id="10" dur="500"/>
                                        <p:tgtEl>
                                          <p:spTgt spid="8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1"/>
                                        </p:tgtEl>
                                        <p:attrNameLst>
                                          <p:attrName>style.visibility</p:attrName>
                                        </p:attrNameLst>
                                      </p:cBhvr>
                                      <p:to>
                                        <p:strVal val="visible"/>
                                      </p:to>
                                    </p:set>
                                    <p:animEffect transition="in" filter="dissolve">
                                      <p:cBhvr>
                                        <p:cTn id="13" dur="500"/>
                                        <p:tgtEl>
                                          <p:spTgt spid="8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dissolve">
                                      <p:cBhvr>
                                        <p:cTn id="16" dur="500"/>
                                        <p:tgtEl>
                                          <p:spTgt spid="80"/>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dissolv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dissolve">
                                      <p:cBhvr>
                                        <p:cTn id="24" dur="500"/>
                                        <p:tgtEl>
                                          <p:spTgt spid="10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82"/>
                                        </p:tgtEl>
                                      </p:cBhvr>
                                    </p:animEffect>
                                    <p:set>
                                      <p:cBhvr>
                                        <p:cTn id="29" dur="1" fill="hold">
                                          <p:stCondLst>
                                            <p:cond delay="499"/>
                                          </p:stCondLst>
                                        </p:cTn>
                                        <p:tgtEl>
                                          <p:spTgt spid="8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dissolve">
                                      <p:cBhvr>
                                        <p:cTn id="34" dur="500"/>
                                        <p:tgtEl>
                                          <p:spTgt spid="10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81"/>
                                        </p:tgtEl>
                                      </p:cBhvr>
                                    </p:animEffect>
                                    <p:set>
                                      <p:cBhvr>
                                        <p:cTn id="39" dur="1" fill="hold">
                                          <p:stCondLst>
                                            <p:cond delay="499"/>
                                          </p:stCondLst>
                                        </p:cTn>
                                        <p:tgtEl>
                                          <p:spTgt spid="8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05"/>
                                        </p:tgtEl>
                                        <p:attrNameLst>
                                          <p:attrName>style.visibility</p:attrName>
                                        </p:attrNameLst>
                                      </p:cBhvr>
                                      <p:to>
                                        <p:strVal val="visible"/>
                                      </p:to>
                                    </p:set>
                                    <p:animEffect transition="in" filter="dissolve">
                                      <p:cBhvr>
                                        <p:cTn id="44" dur="500"/>
                                        <p:tgtEl>
                                          <p:spTgt spid="105"/>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grpId="1" nodeType="clickEffect">
                                  <p:stCondLst>
                                    <p:cond delay="0"/>
                                  </p:stCondLst>
                                  <p:childTnLst>
                                    <p:animEffect transition="out" filter="dissolve">
                                      <p:cBhvr>
                                        <p:cTn id="48" dur="500"/>
                                        <p:tgtEl>
                                          <p:spTgt spid="80"/>
                                        </p:tgtEl>
                                      </p:cBhvr>
                                    </p:animEffect>
                                    <p:set>
                                      <p:cBhvr>
                                        <p:cTn id="49" dur="1" fill="hold">
                                          <p:stCondLst>
                                            <p:cond delay="499"/>
                                          </p:stCondLst>
                                        </p:cTn>
                                        <p:tgtEl>
                                          <p:spTgt spid="8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dissolve">
                                      <p:cBhvr>
                                        <p:cTn id="54" dur="500"/>
                                        <p:tgtEl>
                                          <p:spTgt spid="104"/>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xit" presetSubtype="0" fill="hold" grpId="1" nodeType="clickEffect">
                                  <p:stCondLst>
                                    <p:cond delay="0"/>
                                  </p:stCondLst>
                                  <p:childTnLst>
                                    <p:animEffect transition="out" filter="dissolve">
                                      <p:cBhvr>
                                        <p:cTn id="58" dur="500"/>
                                        <p:tgtEl>
                                          <p:spTgt spid="79"/>
                                        </p:tgtEl>
                                      </p:cBhvr>
                                    </p:animEffect>
                                    <p:set>
                                      <p:cBhvr>
                                        <p:cTn id="59" dur="1" fill="hold">
                                          <p:stCondLst>
                                            <p:cond delay="499"/>
                                          </p:stCondLst>
                                        </p:cTn>
                                        <p:tgtEl>
                                          <p:spTgt spid="79"/>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 presetClass="exit" presetSubtype="4" fill="hold" grpId="0" nodeType="clickEffect">
                                  <p:stCondLst>
                                    <p:cond delay="0"/>
                                  </p:stCondLst>
                                  <p:childTnLst>
                                    <p:anim calcmode="lin" valueType="num">
                                      <p:cBhvr additive="base">
                                        <p:cTn id="63" dur="500"/>
                                        <p:tgtEl>
                                          <p:spTgt spid="113"/>
                                        </p:tgtEl>
                                        <p:attrNameLst>
                                          <p:attrName>ppt_x</p:attrName>
                                        </p:attrNameLst>
                                      </p:cBhvr>
                                      <p:tavLst>
                                        <p:tav tm="0">
                                          <p:val>
                                            <p:strVal val="ppt_x"/>
                                          </p:val>
                                        </p:tav>
                                        <p:tav tm="100000">
                                          <p:val>
                                            <p:strVal val="ppt_x"/>
                                          </p:val>
                                        </p:tav>
                                      </p:tavLst>
                                    </p:anim>
                                    <p:anim calcmode="lin" valueType="num">
                                      <p:cBhvr additive="base">
                                        <p:cTn id="64" dur="500"/>
                                        <p:tgtEl>
                                          <p:spTgt spid="113"/>
                                        </p:tgtEl>
                                        <p:attrNameLst>
                                          <p:attrName>ppt_y</p:attrName>
                                        </p:attrNameLst>
                                      </p:cBhvr>
                                      <p:tavLst>
                                        <p:tav tm="0">
                                          <p:val>
                                            <p:strVal val="ppt_y"/>
                                          </p:val>
                                        </p:tav>
                                        <p:tav tm="100000">
                                          <p:val>
                                            <p:strVal val="1+ppt_h/2"/>
                                          </p:val>
                                        </p:tav>
                                      </p:tavLst>
                                    </p:anim>
                                    <p:set>
                                      <p:cBhvr>
                                        <p:cTn id="65" dur="1" fill="hold">
                                          <p:stCondLst>
                                            <p:cond delay="499"/>
                                          </p:stCondLst>
                                        </p:cTn>
                                        <p:tgtEl>
                                          <p:spTgt spid="113"/>
                                        </p:tgtEl>
                                        <p:attrNameLst>
                                          <p:attrName>style.visibility</p:attrName>
                                        </p:attrNameLst>
                                      </p:cBhvr>
                                      <p:to>
                                        <p:strVal val="hidden"/>
                                      </p:to>
                                    </p:set>
                                  </p:childTnLst>
                                </p:cTn>
                              </p:par>
                              <p:par>
                                <p:cTn id="66" presetID="2" presetClass="entr" presetSubtype="4" fill="hold" grpId="0" nodeType="withEffect">
                                  <p:stCondLst>
                                    <p:cond delay="0"/>
                                  </p:stCondLst>
                                  <p:childTnLst>
                                    <p:set>
                                      <p:cBhvr>
                                        <p:cTn id="67" dur="1" fill="hold">
                                          <p:stCondLst>
                                            <p:cond delay="0"/>
                                          </p:stCondLst>
                                        </p:cTn>
                                        <p:tgtEl>
                                          <p:spTgt spid="114"/>
                                        </p:tgtEl>
                                        <p:attrNameLst>
                                          <p:attrName>style.visibility</p:attrName>
                                        </p:attrNameLst>
                                      </p:cBhvr>
                                      <p:to>
                                        <p:strVal val="visible"/>
                                      </p:to>
                                    </p:set>
                                    <p:anim calcmode="lin" valueType="num">
                                      <p:cBhvr additive="base">
                                        <p:cTn id="68" dur="500" fill="hold"/>
                                        <p:tgtEl>
                                          <p:spTgt spid="114"/>
                                        </p:tgtEl>
                                        <p:attrNameLst>
                                          <p:attrName>ppt_x</p:attrName>
                                        </p:attrNameLst>
                                      </p:cBhvr>
                                      <p:tavLst>
                                        <p:tav tm="0">
                                          <p:val>
                                            <p:strVal val="#ppt_x"/>
                                          </p:val>
                                        </p:tav>
                                        <p:tav tm="100000">
                                          <p:val>
                                            <p:strVal val="#ppt_x"/>
                                          </p:val>
                                        </p:tav>
                                      </p:tavLst>
                                    </p:anim>
                                    <p:anim calcmode="lin" valueType="num">
                                      <p:cBhvr additive="base">
                                        <p:cTn id="69" dur="500" fill="hold"/>
                                        <p:tgtEl>
                                          <p:spTgt spid="114"/>
                                        </p:tgtEl>
                                        <p:attrNameLst>
                                          <p:attrName>ppt_y</p:attrName>
                                        </p:attrNameLst>
                                      </p:cBhvr>
                                      <p:tavLst>
                                        <p:tav tm="0">
                                          <p:val>
                                            <p:strVal val="1+#ppt_h/2"/>
                                          </p:val>
                                        </p:tav>
                                        <p:tav tm="100000">
                                          <p:val>
                                            <p:strVal val="#ppt_y"/>
                                          </p:val>
                                        </p:tav>
                                      </p:tavLst>
                                    </p:anim>
                                  </p:childTnLst>
                                </p:cTn>
                              </p:par>
                              <p:par>
                                <p:cTn id="70" presetID="0" presetClass="path" presetSubtype="0" accel="50000" decel="50000" fill="hold" grpId="0" nodeType="withEffect">
                                  <p:stCondLst>
                                    <p:cond delay="0"/>
                                  </p:stCondLst>
                                  <p:childTnLst>
                                    <p:animMotion origin="layout" path="M -3.54167E-6 4.81481E-6 L 0.04831 -0.00278 " pathEditMode="relative" rAng="0" ptsTypes="AA">
                                      <p:cBhvr>
                                        <p:cTn id="71" dur="2000" fill="hold"/>
                                        <p:tgtEl>
                                          <p:spTgt spid="108"/>
                                        </p:tgtEl>
                                        <p:attrNameLst>
                                          <p:attrName>ppt_x</p:attrName>
                                          <p:attrName>ppt_y</p:attrName>
                                        </p:attrNameLst>
                                      </p:cBhvr>
                                      <p:rCtr x="2409" y="-139"/>
                                    </p:animMotion>
                                  </p:childTnLst>
                                </p:cTn>
                              </p:par>
                              <p:par>
                                <p:cTn id="72" presetID="0" presetClass="path" presetSubtype="0" accel="50000" decel="50000" fill="hold" grpId="0" nodeType="withEffect">
                                  <p:stCondLst>
                                    <p:cond delay="0"/>
                                  </p:stCondLst>
                                  <p:childTnLst>
                                    <p:animMotion origin="layout" path="M -8.33333E-7 2.59259E-6 L 0.04883 2.59259E-6 " pathEditMode="relative" rAng="0" ptsTypes="AA">
                                      <p:cBhvr>
                                        <p:cTn id="73" dur="2000" fill="hold"/>
                                        <p:tgtEl>
                                          <p:spTgt spid="109"/>
                                        </p:tgtEl>
                                        <p:attrNameLst>
                                          <p:attrName>ppt_x</p:attrName>
                                          <p:attrName>ppt_y</p:attrName>
                                        </p:attrNameLst>
                                      </p:cBhvr>
                                      <p:rCtr x="2435" y="0"/>
                                    </p:animMotion>
                                  </p:childTnLst>
                                </p:cTn>
                              </p:par>
                              <p:par>
                                <p:cTn id="74" presetID="0" presetClass="path" presetSubtype="0" accel="50000" decel="50000" fill="hold" grpId="0" nodeType="withEffect">
                                  <p:stCondLst>
                                    <p:cond delay="0"/>
                                  </p:stCondLst>
                                  <p:childTnLst>
                                    <p:animMotion origin="layout" path="M 1.04167E-6 2.59259E-6 L 0.04896 2.59259E-6 " pathEditMode="relative" rAng="0" ptsTypes="AA">
                                      <p:cBhvr>
                                        <p:cTn id="75" dur="2000" fill="hold"/>
                                        <p:tgtEl>
                                          <p:spTgt spid="110"/>
                                        </p:tgtEl>
                                        <p:attrNameLst>
                                          <p:attrName>ppt_x</p:attrName>
                                          <p:attrName>ppt_y</p:attrName>
                                        </p:attrNameLst>
                                      </p:cBhvr>
                                      <p:rCtr x="2448" y="0"/>
                                    </p:animMotion>
                                  </p:childTnLst>
                                </p:cTn>
                              </p:par>
                              <p:par>
                                <p:cTn id="76" presetID="0" presetClass="path" presetSubtype="0" accel="50000" decel="50000" fill="hold" grpId="0" nodeType="withEffect">
                                  <p:stCondLst>
                                    <p:cond delay="0"/>
                                  </p:stCondLst>
                                  <p:childTnLst>
                                    <p:animMotion origin="layout" path="M 2.70833E-6 2.59259E-6 L 0.05599 0.00046 " pathEditMode="relative" rAng="0" ptsTypes="AA">
                                      <p:cBhvr>
                                        <p:cTn id="77" dur="2000" fill="hold"/>
                                        <p:tgtEl>
                                          <p:spTgt spid="111"/>
                                        </p:tgtEl>
                                        <p:attrNameLst>
                                          <p:attrName>ppt_x</p:attrName>
                                          <p:attrName>ppt_y</p:attrName>
                                        </p:attrNameLst>
                                      </p:cBhvr>
                                      <p:rCtr x="2799" y="23"/>
                                    </p:animMotion>
                                  </p:childTnLst>
                                </p:cTn>
                              </p:par>
                              <p:par>
                                <p:cTn id="78" presetID="0" presetClass="path" presetSubtype="0" accel="50000" decel="50000" fill="hold" grpId="0" nodeType="withEffect">
                                  <p:stCondLst>
                                    <p:cond delay="0"/>
                                  </p:stCondLst>
                                  <p:childTnLst>
                                    <p:animMotion origin="layout" path="M -0.00039 -3.7037E-7 L 0.08073 0.00394 " pathEditMode="relative" rAng="0" ptsTypes="AA">
                                      <p:cBhvr>
                                        <p:cTn id="79" dur="2000" fill="hold"/>
                                        <p:tgtEl>
                                          <p:spTgt spid="112"/>
                                        </p:tgtEl>
                                        <p:attrNameLst>
                                          <p:attrName>ppt_x</p:attrName>
                                          <p:attrName>ppt_y</p:attrName>
                                        </p:attrNameLst>
                                      </p:cBhvr>
                                      <p:rCtr x="4049"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9" grpId="1" animBg="1"/>
      <p:bldP spid="80" grpId="0" animBg="1"/>
      <p:bldP spid="80" grpId="1" animBg="1"/>
      <p:bldP spid="81" grpId="0" animBg="1"/>
      <p:bldP spid="81" grpId="1" animBg="1"/>
      <p:bldP spid="82" grpId="0" animBg="1"/>
      <p:bldP spid="82" grpId="1" animBg="1"/>
      <p:bldP spid="104" grpId="0" animBg="1"/>
      <p:bldP spid="105" grpId="0" animBg="1"/>
      <p:bldP spid="106" grpId="0" animBg="1"/>
      <p:bldP spid="107" grpId="0" animBg="1"/>
      <p:bldP spid="108" grpId="0"/>
      <p:bldP spid="109" grpId="0"/>
      <p:bldP spid="110" grpId="0"/>
      <p:bldP spid="111" grpId="0"/>
      <p:bldP spid="112" grpId="0"/>
      <p:bldP spid="113" grpId="0"/>
      <p:bldP spid="1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260C-42A0-874D-ABE0-6EFAAA255745}"/>
              </a:ext>
            </a:extLst>
          </p:cNvPr>
          <p:cNvSpPr>
            <a:spLocks noGrp="1"/>
          </p:cNvSpPr>
          <p:nvPr>
            <p:ph type="title"/>
          </p:nvPr>
        </p:nvSpPr>
        <p:spPr/>
        <p:txBody>
          <a:bodyPr/>
          <a:lstStyle/>
          <a:p>
            <a:r>
              <a:rPr lang="en-US" dirty="0"/>
              <a:t>Avoiding Per-Flow State</a:t>
            </a:r>
          </a:p>
        </p:txBody>
      </p:sp>
      <p:sp>
        <p:nvSpPr>
          <p:cNvPr id="3" name="Content Placeholder 2">
            <a:extLst>
              <a:ext uri="{FF2B5EF4-FFF2-40B4-BE49-F238E27FC236}">
                <a16:creationId xmlns:a16="http://schemas.microsoft.com/office/drawing/2014/main" id="{1B51D9CE-704C-A84D-B141-4A4B1CA50395}"/>
              </a:ext>
            </a:extLst>
          </p:cNvPr>
          <p:cNvSpPr>
            <a:spLocks noGrp="1"/>
          </p:cNvSpPr>
          <p:nvPr>
            <p:ph idx="1"/>
          </p:nvPr>
        </p:nvSpPr>
        <p:spPr>
          <a:xfrm>
            <a:off x="447869" y="1825624"/>
            <a:ext cx="7345962" cy="4668481"/>
          </a:xfrm>
        </p:spPr>
        <p:txBody>
          <a:bodyPr>
            <a:normAutofit fontScale="92500" lnSpcReduction="20000"/>
          </a:bodyPr>
          <a:lstStyle/>
          <a:p>
            <a:r>
              <a:rPr lang="en-US" sz="3300" dirty="0"/>
              <a:t>Compact data structures</a:t>
            </a:r>
          </a:p>
          <a:p>
            <a:pPr lvl="1"/>
            <a:r>
              <a:rPr lang="en-US" sz="3300" dirty="0"/>
              <a:t>With limited memory and processing</a:t>
            </a:r>
          </a:p>
          <a:p>
            <a:pPr lvl="1"/>
            <a:r>
              <a:rPr lang="en-US" sz="3300" dirty="0"/>
              <a:t>… at the expense of lower accuracy</a:t>
            </a:r>
          </a:p>
          <a:p>
            <a:r>
              <a:rPr lang="en-US" sz="3300" dirty="0"/>
              <a:t>Estimate per-flow counts per snapshot</a:t>
            </a:r>
          </a:p>
          <a:p>
            <a:pPr lvl="1"/>
            <a:r>
              <a:rPr lang="en-US" sz="3300" dirty="0"/>
              <a:t>With accurate estimates for large flows</a:t>
            </a:r>
          </a:p>
          <a:p>
            <a:r>
              <a:rPr lang="en-US" sz="3300" dirty="0"/>
              <a:t>Count-Min Sketch per snapshot</a:t>
            </a:r>
          </a:p>
          <a:p>
            <a:pPr lvl="1"/>
            <a:r>
              <a:rPr lang="en-US" sz="3300" dirty="0"/>
              <a:t>C columns indexed by hash functions</a:t>
            </a:r>
          </a:p>
          <a:p>
            <a:pPr lvl="1"/>
            <a:r>
              <a:rPr lang="en-US" sz="3300" dirty="0"/>
              <a:t>Increment </a:t>
            </a:r>
            <a:r>
              <a:rPr lang="en-US" sz="3300" dirty="0" err="1"/>
              <a:t>hash</a:t>
            </a:r>
            <a:r>
              <a:rPr lang="en-US" sz="3300" baseline="-25000" dirty="0" err="1"/>
              <a:t>i</a:t>
            </a:r>
            <a:r>
              <a:rPr lang="en-US" sz="3300" dirty="0"/>
              <a:t>(</a:t>
            </a:r>
            <a:r>
              <a:rPr lang="en-US" sz="3300" dirty="0" err="1"/>
              <a:t>flowid</a:t>
            </a:r>
            <a:r>
              <a:rPr lang="en-US" sz="3300" dirty="0"/>
              <a:t>) in column I</a:t>
            </a:r>
          </a:p>
          <a:p>
            <a:pPr lvl="1"/>
            <a:r>
              <a:rPr lang="en-US" sz="3300" dirty="0"/>
              <a:t>Estimate is the min of the C counts</a:t>
            </a:r>
          </a:p>
          <a:p>
            <a:pPr lvl="1"/>
            <a:endParaRPr lang="en-US" dirty="0"/>
          </a:p>
        </p:txBody>
      </p:sp>
      <p:pic>
        <p:nvPicPr>
          <p:cNvPr id="4" name="Picture 3">
            <a:extLst>
              <a:ext uri="{FF2B5EF4-FFF2-40B4-BE49-F238E27FC236}">
                <a16:creationId xmlns:a16="http://schemas.microsoft.com/office/drawing/2014/main" id="{B287F911-378E-0A42-B5D8-7FE8A6A6DAC9}"/>
              </a:ext>
            </a:extLst>
          </p:cNvPr>
          <p:cNvPicPr>
            <a:picLocks noChangeAspect="1"/>
          </p:cNvPicPr>
          <p:nvPr/>
        </p:nvPicPr>
        <p:blipFill>
          <a:blip r:embed="rId2"/>
          <a:stretch>
            <a:fillRect/>
          </a:stretch>
        </p:blipFill>
        <p:spPr>
          <a:xfrm rot="5400000">
            <a:off x="8976059" y="2928942"/>
            <a:ext cx="2647355" cy="1629142"/>
          </a:xfrm>
          <a:prstGeom prst="rect">
            <a:avLst/>
          </a:prstGeom>
        </p:spPr>
      </p:pic>
      <p:sp>
        <p:nvSpPr>
          <p:cNvPr id="5" name="TextBox 4">
            <a:extLst>
              <a:ext uri="{FF2B5EF4-FFF2-40B4-BE49-F238E27FC236}">
                <a16:creationId xmlns:a16="http://schemas.microsoft.com/office/drawing/2014/main" id="{093D2564-6427-2144-905D-92EB22BB7848}"/>
              </a:ext>
            </a:extLst>
          </p:cNvPr>
          <p:cNvSpPr txBox="1"/>
          <p:nvPr/>
        </p:nvSpPr>
        <p:spPr>
          <a:xfrm>
            <a:off x="8855341" y="1979153"/>
            <a:ext cx="2888790" cy="369332"/>
          </a:xfrm>
          <a:prstGeom prst="rect">
            <a:avLst/>
          </a:prstGeom>
          <a:noFill/>
        </p:spPr>
        <p:txBody>
          <a:bodyPr wrap="square" rtlCol="0">
            <a:spAutoFit/>
          </a:bodyPr>
          <a:lstStyle/>
          <a:p>
            <a:pPr algn="ctr"/>
            <a:r>
              <a:rPr lang="en-US" b="1" dirty="0"/>
              <a:t>Count-Min Sketch [CM ‘05]</a:t>
            </a:r>
          </a:p>
        </p:txBody>
      </p:sp>
      <p:sp>
        <p:nvSpPr>
          <p:cNvPr id="6" name="Left Brace 5">
            <a:extLst>
              <a:ext uri="{FF2B5EF4-FFF2-40B4-BE49-F238E27FC236}">
                <a16:creationId xmlns:a16="http://schemas.microsoft.com/office/drawing/2014/main" id="{6AB0A75E-B2FA-FA47-A827-25AE23386F47}"/>
              </a:ext>
            </a:extLst>
          </p:cNvPr>
          <p:cNvSpPr/>
          <p:nvPr/>
        </p:nvSpPr>
        <p:spPr>
          <a:xfrm rot="16200000">
            <a:off x="10028168" y="4406613"/>
            <a:ext cx="543135" cy="1855307"/>
          </a:xfrm>
          <a:prstGeom prst="leftBrace">
            <a:avLst>
              <a:gd name="adj1" fmla="val 8333"/>
              <a:gd name="adj2" fmla="val 52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EFFD591-0E80-CE43-ADF6-38DC218057FD}"/>
              </a:ext>
            </a:extLst>
          </p:cNvPr>
          <p:cNvSpPr txBox="1"/>
          <p:nvPr/>
        </p:nvSpPr>
        <p:spPr>
          <a:xfrm>
            <a:off x="9046377" y="5695072"/>
            <a:ext cx="2506718" cy="369332"/>
          </a:xfrm>
          <a:prstGeom prst="rect">
            <a:avLst/>
          </a:prstGeom>
          <a:noFill/>
        </p:spPr>
        <p:txBody>
          <a:bodyPr wrap="square" rtlCol="0">
            <a:spAutoFit/>
          </a:bodyPr>
          <a:lstStyle/>
          <a:p>
            <a:pPr algn="ctr"/>
            <a:r>
              <a:rPr lang="en-US" dirty="0"/>
              <a:t>C columns</a:t>
            </a:r>
          </a:p>
        </p:txBody>
      </p:sp>
      <p:sp>
        <p:nvSpPr>
          <p:cNvPr id="8" name="Left Brace 7">
            <a:extLst>
              <a:ext uri="{FF2B5EF4-FFF2-40B4-BE49-F238E27FC236}">
                <a16:creationId xmlns:a16="http://schemas.microsoft.com/office/drawing/2014/main" id="{CAB4A4F7-4B1A-C949-8C4C-6ACC76DFAC05}"/>
              </a:ext>
            </a:extLst>
          </p:cNvPr>
          <p:cNvSpPr/>
          <p:nvPr/>
        </p:nvSpPr>
        <p:spPr>
          <a:xfrm>
            <a:off x="8687909" y="2419834"/>
            <a:ext cx="543135" cy="2597727"/>
          </a:xfrm>
          <a:prstGeom prst="leftBrace">
            <a:avLst>
              <a:gd name="adj1" fmla="val 8333"/>
              <a:gd name="adj2" fmla="val 523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5EC2C7F-1CDC-4043-A422-0CB17CE917B8}"/>
              </a:ext>
            </a:extLst>
          </p:cNvPr>
          <p:cNvSpPr txBox="1"/>
          <p:nvPr/>
        </p:nvSpPr>
        <p:spPr>
          <a:xfrm>
            <a:off x="7908475" y="3539900"/>
            <a:ext cx="913559" cy="646331"/>
          </a:xfrm>
          <a:prstGeom prst="rect">
            <a:avLst/>
          </a:prstGeom>
          <a:noFill/>
        </p:spPr>
        <p:txBody>
          <a:bodyPr wrap="square" rtlCol="0">
            <a:spAutoFit/>
          </a:bodyPr>
          <a:lstStyle/>
          <a:p>
            <a:pPr algn="ctr"/>
            <a:r>
              <a:rPr lang="en-US"/>
              <a:t> B Buckets</a:t>
            </a:r>
            <a:endParaRPr lang="en-US" dirty="0"/>
          </a:p>
        </p:txBody>
      </p:sp>
      <p:sp>
        <p:nvSpPr>
          <p:cNvPr id="10" name="Rectangle 9">
            <a:extLst>
              <a:ext uri="{FF2B5EF4-FFF2-40B4-BE49-F238E27FC236}">
                <a16:creationId xmlns:a16="http://schemas.microsoft.com/office/drawing/2014/main" id="{319C6D97-AECC-0B40-9CBE-32798F83353B}"/>
              </a:ext>
            </a:extLst>
          </p:cNvPr>
          <p:cNvSpPr/>
          <p:nvPr/>
        </p:nvSpPr>
        <p:spPr>
          <a:xfrm>
            <a:off x="10119749" y="2748721"/>
            <a:ext cx="401717" cy="357147"/>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DC1E836-9AE3-AE46-A423-A6AC63CAC651}"/>
              </a:ext>
            </a:extLst>
          </p:cNvPr>
          <p:cNvSpPr/>
          <p:nvPr/>
        </p:nvSpPr>
        <p:spPr>
          <a:xfrm>
            <a:off x="10735570" y="4040348"/>
            <a:ext cx="378738" cy="34877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869563-78EA-884E-B5CE-5DFBE910F180}"/>
              </a:ext>
            </a:extLst>
          </p:cNvPr>
          <p:cNvSpPr/>
          <p:nvPr/>
        </p:nvSpPr>
        <p:spPr>
          <a:xfrm>
            <a:off x="9510101" y="3416358"/>
            <a:ext cx="386871" cy="34138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a:extLst>
              <a:ext uri="{FF2B5EF4-FFF2-40B4-BE49-F238E27FC236}">
                <a16:creationId xmlns:a16="http://schemas.microsoft.com/office/drawing/2014/main" id="{4D474617-5FD3-5245-AD0F-864D86524CF5}"/>
              </a:ext>
            </a:extLst>
          </p:cNvPr>
          <p:cNvSpPr/>
          <p:nvPr/>
        </p:nvSpPr>
        <p:spPr>
          <a:xfrm rot="810104">
            <a:off x="9356095" y="3742176"/>
            <a:ext cx="319911" cy="1612414"/>
          </a:xfrm>
          <a:prstGeom prst="upArrow">
            <a:avLst/>
          </a:prstGeom>
          <a:solidFill>
            <a:schemeClr val="bg1">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a:extLst>
              <a:ext uri="{FF2B5EF4-FFF2-40B4-BE49-F238E27FC236}">
                <a16:creationId xmlns:a16="http://schemas.microsoft.com/office/drawing/2014/main" id="{10EE73BB-609C-0540-83B6-1B45F94791A9}"/>
              </a:ext>
            </a:extLst>
          </p:cNvPr>
          <p:cNvSpPr/>
          <p:nvPr/>
        </p:nvSpPr>
        <p:spPr>
          <a:xfrm rot="3057015">
            <a:off x="9891644" y="3859487"/>
            <a:ext cx="329110" cy="1775736"/>
          </a:xfrm>
          <a:prstGeom prst="upArrow">
            <a:avLst/>
          </a:prstGeom>
          <a:solidFill>
            <a:schemeClr val="bg1">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a:extLst>
              <a:ext uri="{FF2B5EF4-FFF2-40B4-BE49-F238E27FC236}">
                <a16:creationId xmlns:a16="http://schemas.microsoft.com/office/drawing/2014/main" id="{38B9F2B4-D2C6-DC4A-B955-97CBA05FB6A7}"/>
              </a:ext>
            </a:extLst>
          </p:cNvPr>
          <p:cNvSpPr/>
          <p:nvPr/>
        </p:nvSpPr>
        <p:spPr>
          <a:xfrm rot="1354741">
            <a:off x="9682210" y="2954538"/>
            <a:ext cx="319911" cy="2487464"/>
          </a:xfrm>
          <a:prstGeom prst="upArrow">
            <a:avLst/>
          </a:prstGeom>
          <a:solidFill>
            <a:schemeClr val="bg1">
              <a:lumMod val="5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E6203C3-A97F-5B48-AE7D-F2B7F551EB14}"/>
              </a:ext>
            </a:extLst>
          </p:cNvPr>
          <p:cNvSpPr/>
          <p:nvPr/>
        </p:nvSpPr>
        <p:spPr>
          <a:xfrm>
            <a:off x="8747869" y="5243713"/>
            <a:ext cx="348388" cy="39687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60E8B18-9119-5848-AFA0-06BCA85436BB}"/>
              </a:ext>
            </a:extLst>
          </p:cNvPr>
          <p:cNvSpPr txBox="1"/>
          <p:nvPr/>
        </p:nvSpPr>
        <p:spPr>
          <a:xfrm>
            <a:off x="8758251" y="5241680"/>
            <a:ext cx="313018" cy="369332"/>
          </a:xfrm>
          <a:prstGeom prst="rect">
            <a:avLst/>
          </a:prstGeom>
          <a:noFill/>
        </p:spPr>
        <p:txBody>
          <a:bodyPr wrap="square" rtlCol="0">
            <a:spAutoFit/>
          </a:bodyPr>
          <a:lstStyle/>
          <a:p>
            <a:pPr algn="ctr"/>
            <a:r>
              <a:rPr lang="en-US" dirty="0"/>
              <a:t>f</a:t>
            </a:r>
          </a:p>
        </p:txBody>
      </p:sp>
      <p:sp>
        <p:nvSpPr>
          <p:cNvPr id="18" name="TextBox 17">
            <a:extLst>
              <a:ext uri="{FF2B5EF4-FFF2-40B4-BE49-F238E27FC236}">
                <a16:creationId xmlns:a16="http://schemas.microsoft.com/office/drawing/2014/main" id="{C2B6E2B4-F34E-3E44-B844-1E7F90E6D3CA}"/>
              </a:ext>
            </a:extLst>
          </p:cNvPr>
          <p:cNvSpPr txBox="1"/>
          <p:nvPr/>
        </p:nvSpPr>
        <p:spPr>
          <a:xfrm>
            <a:off x="9475744" y="3420242"/>
            <a:ext cx="468834" cy="369332"/>
          </a:xfrm>
          <a:prstGeom prst="rect">
            <a:avLst/>
          </a:prstGeom>
          <a:noFill/>
        </p:spPr>
        <p:txBody>
          <a:bodyPr wrap="square" rtlCol="0">
            <a:spAutoFit/>
          </a:bodyPr>
          <a:lstStyle/>
          <a:p>
            <a:pPr algn="ctr"/>
            <a:r>
              <a:rPr lang="en-US"/>
              <a:t>+1</a:t>
            </a:r>
            <a:endParaRPr lang="en-US" dirty="0"/>
          </a:p>
        </p:txBody>
      </p:sp>
      <p:sp>
        <p:nvSpPr>
          <p:cNvPr id="19" name="TextBox 18">
            <a:extLst>
              <a:ext uri="{FF2B5EF4-FFF2-40B4-BE49-F238E27FC236}">
                <a16:creationId xmlns:a16="http://schemas.microsoft.com/office/drawing/2014/main" id="{D61733D9-4BA3-E741-952F-A25E4CD5F46E}"/>
              </a:ext>
            </a:extLst>
          </p:cNvPr>
          <p:cNvSpPr txBox="1"/>
          <p:nvPr/>
        </p:nvSpPr>
        <p:spPr>
          <a:xfrm>
            <a:off x="10056199" y="2736536"/>
            <a:ext cx="455846" cy="369332"/>
          </a:xfrm>
          <a:prstGeom prst="rect">
            <a:avLst/>
          </a:prstGeom>
          <a:noFill/>
        </p:spPr>
        <p:txBody>
          <a:bodyPr wrap="square" rtlCol="0">
            <a:spAutoFit/>
          </a:bodyPr>
          <a:lstStyle/>
          <a:p>
            <a:pPr algn="ctr"/>
            <a:r>
              <a:rPr lang="en-US"/>
              <a:t>+1</a:t>
            </a:r>
            <a:endParaRPr lang="en-US" dirty="0"/>
          </a:p>
        </p:txBody>
      </p:sp>
      <p:sp>
        <p:nvSpPr>
          <p:cNvPr id="20" name="TextBox 19">
            <a:extLst>
              <a:ext uri="{FF2B5EF4-FFF2-40B4-BE49-F238E27FC236}">
                <a16:creationId xmlns:a16="http://schemas.microsoft.com/office/drawing/2014/main" id="{DFD8D8B8-04B2-1B47-A5E5-04A944311629}"/>
              </a:ext>
            </a:extLst>
          </p:cNvPr>
          <p:cNvSpPr txBox="1"/>
          <p:nvPr/>
        </p:nvSpPr>
        <p:spPr>
          <a:xfrm>
            <a:off x="10663746" y="4040349"/>
            <a:ext cx="488588" cy="369332"/>
          </a:xfrm>
          <a:prstGeom prst="rect">
            <a:avLst/>
          </a:prstGeom>
          <a:noFill/>
        </p:spPr>
        <p:txBody>
          <a:bodyPr wrap="square" rtlCol="0">
            <a:spAutoFit/>
          </a:bodyPr>
          <a:lstStyle/>
          <a:p>
            <a:pPr algn="ctr"/>
            <a:r>
              <a:rPr lang="en-US" dirty="0"/>
              <a:t>+1</a:t>
            </a:r>
          </a:p>
        </p:txBody>
      </p:sp>
    </p:spTree>
    <p:extLst>
      <p:ext uri="{BB962C8B-B14F-4D97-AF65-F5344CB8AC3E}">
        <p14:creationId xmlns:p14="http://schemas.microsoft.com/office/powerpoint/2010/main" val="163515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CA0A6-A567-8341-A91F-0D9A8199DE0B}"/>
              </a:ext>
            </a:extLst>
          </p:cNvPr>
          <p:cNvSpPr>
            <a:spLocks noGrp="1"/>
          </p:cNvSpPr>
          <p:nvPr>
            <p:ph type="title"/>
          </p:nvPr>
        </p:nvSpPr>
        <p:spPr/>
        <p:txBody>
          <a:bodyPr/>
          <a:lstStyle/>
          <a:p>
            <a:r>
              <a:rPr lang="en-US" dirty="0"/>
              <a:t>On the Princeton Campus</a:t>
            </a:r>
          </a:p>
        </p:txBody>
      </p:sp>
      <p:sp>
        <p:nvSpPr>
          <p:cNvPr id="24" name="Content Placeholder 23">
            <a:extLst>
              <a:ext uri="{FF2B5EF4-FFF2-40B4-BE49-F238E27FC236}">
                <a16:creationId xmlns:a16="http://schemas.microsoft.com/office/drawing/2014/main" id="{3C22F39D-0066-AF40-A757-33D8C861A8A9}"/>
              </a:ext>
            </a:extLst>
          </p:cNvPr>
          <p:cNvSpPr>
            <a:spLocks noGrp="1"/>
          </p:cNvSpPr>
          <p:nvPr>
            <p:ph sz="half" idx="2"/>
          </p:nvPr>
        </p:nvSpPr>
        <p:spPr>
          <a:xfrm>
            <a:off x="6022083" y="1825625"/>
            <a:ext cx="6169917" cy="4351338"/>
          </a:xfrm>
        </p:spPr>
        <p:txBody>
          <a:bodyPr>
            <a:normAutofit/>
          </a:bodyPr>
          <a:lstStyle/>
          <a:p>
            <a:r>
              <a:rPr lang="en-US" sz="3200" dirty="0"/>
              <a:t>Performance symptoms</a:t>
            </a:r>
          </a:p>
          <a:p>
            <a:pPr lvl="1"/>
            <a:r>
              <a:rPr lang="en-US" sz="2800" dirty="0"/>
              <a:t>Big neuroscience data transfers</a:t>
            </a:r>
          </a:p>
          <a:p>
            <a:pPr lvl="1"/>
            <a:r>
              <a:rPr lang="en-US" sz="2800" dirty="0"/>
              <a:t>High loss with low average load</a:t>
            </a:r>
          </a:p>
          <a:p>
            <a:pPr lvl="1"/>
            <a:r>
              <a:rPr lang="en-US" sz="2800" dirty="0"/>
              <a:t>Router with limited measurements</a:t>
            </a:r>
          </a:p>
          <a:p>
            <a:r>
              <a:rPr lang="en-US" sz="3200" dirty="0"/>
              <a:t>Microburst analytics on Tofino</a:t>
            </a:r>
          </a:p>
          <a:p>
            <a:pPr lvl="1"/>
            <a:r>
              <a:rPr lang="en-US" sz="2800" dirty="0"/>
              <a:t>Microbursts on a small timescale</a:t>
            </a:r>
          </a:p>
          <a:p>
            <a:pPr lvl="1"/>
            <a:r>
              <a:rPr lang="en-US" sz="2800" dirty="0"/>
              <a:t>Caused by </a:t>
            </a:r>
            <a:r>
              <a:rPr lang="en-US" sz="2800" dirty="0" err="1"/>
              <a:t>PerfSONAR</a:t>
            </a:r>
            <a:r>
              <a:rPr lang="en-US" sz="2800" dirty="0"/>
              <a:t> active probes</a:t>
            </a:r>
          </a:p>
          <a:p>
            <a:r>
              <a:rPr lang="en-US" sz="3200" dirty="0"/>
              <a:t>Recent deployment with AT&amp;T</a:t>
            </a:r>
          </a:p>
        </p:txBody>
      </p:sp>
      <p:sp>
        <p:nvSpPr>
          <p:cNvPr id="4" name="Slide Number Placeholder 3">
            <a:extLst>
              <a:ext uri="{FF2B5EF4-FFF2-40B4-BE49-F238E27FC236}">
                <a16:creationId xmlns:a16="http://schemas.microsoft.com/office/drawing/2014/main" id="{A0BCC4E1-AC95-5543-AC30-346B84C6053E}"/>
              </a:ext>
            </a:extLst>
          </p:cNvPr>
          <p:cNvSpPr>
            <a:spLocks noGrp="1"/>
          </p:cNvSpPr>
          <p:nvPr>
            <p:ph type="sldNum" sz="quarter" idx="12"/>
          </p:nvPr>
        </p:nvSpPr>
        <p:spPr/>
        <p:txBody>
          <a:bodyPr/>
          <a:lstStyle/>
          <a:p>
            <a:fld id="{1718992C-B9AF-2F49-8B31-EC7F489F3004}" type="slidenum">
              <a:rPr lang="en-US" smtClean="0"/>
              <a:t>23</a:t>
            </a:fld>
            <a:endParaRPr lang="en-US"/>
          </a:p>
        </p:txBody>
      </p:sp>
      <p:grpSp>
        <p:nvGrpSpPr>
          <p:cNvPr id="14" name="Group 13">
            <a:extLst>
              <a:ext uri="{FF2B5EF4-FFF2-40B4-BE49-F238E27FC236}">
                <a16:creationId xmlns:a16="http://schemas.microsoft.com/office/drawing/2014/main" id="{821987E4-8180-EE41-93BF-86CFBFE34243}"/>
              </a:ext>
            </a:extLst>
          </p:cNvPr>
          <p:cNvGrpSpPr/>
          <p:nvPr/>
        </p:nvGrpSpPr>
        <p:grpSpPr>
          <a:xfrm>
            <a:off x="114320" y="1473413"/>
            <a:ext cx="5631571" cy="4457830"/>
            <a:chOff x="114320" y="1473413"/>
            <a:chExt cx="5631571" cy="4457830"/>
          </a:xfrm>
        </p:grpSpPr>
        <p:sp>
          <p:nvSpPr>
            <p:cNvPr id="5" name="Cloud 4">
              <a:extLst>
                <a:ext uri="{FF2B5EF4-FFF2-40B4-BE49-F238E27FC236}">
                  <a16:creationId xmlns:a16="http://schemas.microsoft.com/office/drawing/2014/main" id="{0A2B8AAB-386D-6847-AD72-B858A18974A6}"/>
                </a:ext>
              </a:extLst>
            </p:cNvPr>
            <p:cNvSpPr/>
            <p:nvPr/>
          </p:nvSpPr>
          <p:spPr>
            <a:xfrm>
              <a:off x="1997872" y="2621090"/>
              <a:ext cx="3748019" cy="3310153"/>
            </a:xfrm>
            <a:prstGeom prst="cloud">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419869D-0499-D648-A601-30012402629F}"/>
                </a:ext>
              </a:extLst>
            </p:cNvPr>
            <p:cNvCxnSpPr/>
            <p:nvPr/>
          </p:nvCxnSpPr>
          <p:spPr>
            <a:xfrm>
              <a:off x="2611598" y="1955042"/>
              <a:ext cx="836619" cy="6721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F15E4D3-85B8-6941-BBC3-3AFA85493655}"/>
                </a:ext>
              </a:extLst>
            </p:cNvPr>
            <p:cNvSpPr txBox="1"/>
            <p:nvPr/>
          </p:nvSpPr>
          <p:spPr>
            <a:xfrm>
              <a:off x="1214869" y="1473413"/>
              <a:ext cx="2793458" cy="523220"/>
            </a:xfrm>
            <a:prstGeom prst="rect">
              <a:avLst/>
            </a:prstGeom>
            <a:noFill/>
          </p:spPr>
          <p:txBody>
            <a:bodyPr wrap="square" rtlCol="0">
              <a:spAutoFit/>
            </a:bodyPr>
            <a:lstStyle/>
            <a:p>
              <a:pPr algn="ctr"/>
              <a:r>
                <a:rPr lang="en-US" sz="2800" dirty="0"/>
                <a:t>Internet2</a:t>
              </a:r>
            </a:p>
          </p:txBody>
        </p:sp>
        <p:sp>
          <p:nvSpPr>
            <p:cNvPr id="8" name="TextBox 7">
              <a:extLst>
                <a:ext uri="{FF2B5EF4-FFF2-40B4-BE49-F238E27FC236}">
                  <a16:creationId xmlns:a16="http://schemas.microsoft.com/office/drawing/2014/main" id="{A833E619-43BC-D44A-A017-F4E32144CD81}"/>
                </a:ext>
              </a:extLst>
            </p:cNvPr>
            <p:cNvSpPr txBox="1"/>
            <p:nvPr/>
          </p:nvSpPr>
          <p:spPr>
            <a:xfrm>
              <a:off x="642022" y="3185530"/>
              <a:ext cx="1217494" cy="707886"/>
            </a:xfrm>
            <a:prstGeom prst="rect">
              <a:avLst/>
            </a:prstGeom>
            <a:noFill/>
          </p:spPr>
          <p:txBody>
            <a:bodyPr wrap="square" rtlCol="0">
              <a:spAutoFit/>
            </a:bodyPr>
            <a:lstStyle/>
            <a:p>
              <a:pPr algn="ctr"/>
              <a:r>
                <a:rPr lang="en-US" sz="2000" dirty="0"/>
                <a:t>Mirrored</a:t>
              </a:r>
              <a:br>
                <a:rPr lang="en-US" sz="2000" dirty="0"/>
              </a:br>
              <a:r>
                <a:rPr lang="en-US" sz="2000" dirty="0"/>
                <a:t>traffic</a:t>
              </a:r>
            </a:p>
          </p:txBody>
        </p:sp>
        <p:pic>
          <p:nvPicPr>
            <p:cNvPr id="9" name="Picture 8">
              <a:extLst>
                <a:ext uri="{FF2B5EF4-FFF2-40B4-BE49-F238E27FC236}">
                  <a16:creationId xmlns:a16="http://schemas.microsoft.com/office/drawing/2014/main" id="{C6EA75E5-222C-1A4C-AE20-5904A6B829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1435" y="4695325"/>
              <a:ext cx="2103126" cy="567046"/>
            </a:xfrm>
            <a:prstGeom prst="rect">
              <a:avLst/>
            </a:prstGeom>
          </p:spPr>
        </p:pic>
        <p:sp>
          <p:nvSpPr>
            <p:cNvPr id="10" name="TextBox 9">
              <a:extLst>
                <a:ext uri="{FF2B5EF4-FFF2-40B4-BE49-F238E27FC236}">
                  <a16:creationId xmlns:a16="http://schemas.microsoft.com/office/drawing/2014/main" id="{83297228-A7C6-AA47-BCD8-D8FC33BEFADF}"/>
                </a:ext>
              </a:extLst>
            </p:cNvPr>
            <p:cNvSpPr txBox="1"/>
            <p:nvPr/>
          </p:nvSpPr>
          <p:spPr>
            <a:xfrm>
              <a:off x="2994562" y="5276996"/>
              <a:ext cx="1530476" cy="369332"/>
            </a:xfrm>
            <a:prstGeom prst="rect">
              <a:avLst/>
            </a:prstGeom>
            <a:noFill/>
          </p:spPr>
          <p:txBody>
            <a:bodyPr wrap="square" rtlCol="0">
              <a:spAutoFit/>
            </a:bodyPr>
            <a:lstStyle/>
            <a:p>
              <a:pPr algn="ctr"/>
              <a:r>
                <a:rPr lang="en-US" dirty="0"/>
                <a:t>Tofino</a:t>
              </a:r>
            </a:p>
          </p:txBody>
        </p:sp>
        <p:pic>
          <p:nvPicPr>
            <p:cNvPr id="11" name="Picture 10">
              <a:extLst>
                <a:ext uri="{FF2B5EF4-FFF2-40B4-BE49-F238E27FC236}">
                  <a16:creationId xmlns:a16="http://schemas.microsoft.com/office/drawing/2014/main" id="{872D970C-09AE-AD47-BB38-927D885B95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4562" y="2399144"/>
              <a:ext cx="1214332" cy="719450"/>
            </a:xfrm>
            <a:prstGeom prst="rect">
              <a:avLst/>
            </a:prstGeom>
          </p:spPr>
        </p:pic>
        <p:cxnSp>
          <p:nvCxnSpPr>
            <p:cNvPr id="12" name="Straight Connector 11">
              <a:extLst>
                <a:ext uri="{FF2B5EF4-FFF2-40B4-BE49-F238E27FC236}">
                  <a16:creationId xmlns:a16="http://schemas.microsoft.com/office/drawing/2014/main" id="{8E8FE839-9A9A-C049-917D-E0A73CFFBB4D}"/>
                </a:ext>
              </a:extLst>
            </p:cNvPr>
            <p:cNvCxnSpPr>
              <a:cxnSpLocks/>
            </p:cNvCxnSpPr>
            <p:nvPr/>
          </p:nvCxnSpPr>
          <p:spPr>
            <a:xfrm>
              <a:off x="3966051" y="3087937"/>
              <a:ext cx="848433" cy="6001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E6CE520C-3125-D34B-B0B4-18F8CA9B455A}"/>
                </a:ext>
              </a:extLst>
            </p:cNvPr>
            <p:cNvSpPr/>
            <p:nvPr/>
          </p:nvSpPr>
          <p:spPr>
            <a:xfrm>
              <a:off x="4198765" y="3246281"/>
              <a:ext cx="195796" cy="165811"/>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F9EEBE8B-0E36-6E4A-8950-9F02C333A397}"/>
                </a:ext>
              </a:extLst>
            </p:cNvPr>
            <p:cNvSpPr/>
            <p:nvPr/>
          </p:nvSpPr>
          <p:spPr>
            <a:xfrm>
              <a:off x="2818607" y="2090560"/>
              <a:ext cx="195796" cy="165811"/>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Freeform 15">
              <a:extLst>
                <a:ext uri="{FF2B5EF4-FFF2-40B4-BE49-F238E27FC236}">
                  <a16:creationId xmlns:a16="http://schemas.microsoft.com/office/drawing/2014/main" id="{BC0F5F02-B49B-FE40-82FF-C02C39DEDD1B}"/>
                </a:ext>
              </a:extLst>
            </p:cNvPr>
            <p:cNvSpPr/>
            <p:nvPr/>
          </p:nvSpPr>
          <p:spPr>
            <a:xfrm>
              <a:off x="2175389" y="2361351"/>
              <a:ext cx="655615" cy="2257149"/>
            </a:xfrm>
            <a:custGeom>
              <a:avLst/>
              <a:gdLst>
                <a:gd name="connsiteX0" fmla="*/ 647315 w 647315"/>
                <a:gd name="connsiteY0" fmla="*/ 0 h 2854712"/>
                <a:gd name="connsiteX1" fmla="*/ 544 w 647315"/>
                <a:gd name="connsiteY1" fmla="*/ 1460810 h 2854712"/>
                <a:gd name="connsiteX2" fmla="*/ 535802 w 647315"/>
                <a:gd name="connsiteY2" fmla="*/ 2854712 h 2854712"/>
              </a:gdLst>
              <a:ahLst/>
              <a:cxnLst>
                <a:cxn ang="0">
                  <a:pos x="connsiteX0" y="connsiteY0"/>
                </a:cxn>
                <a:cxn ang="0">
                  <a:pos x="connsiteX1" y="connsiteY1"/>
                </a:cxn>
                <a:cxn ang="0">
                  <a:pos x="connsiteX2" y="connsiteY2"/>
                </a:cxn>
              </a:cxnLst>
              <a:rect l="l" t="t" r="r" b="b"/>
              <a:pathLst>
                <a:path w="647315" h="2854712">
                  <a:moveTo>
                    <a:pt x="647315" y="0"/>
                  </a:moveTo>
                  <a:cubicBezTo>
                    <a:pt x="333222" y="492512"/>
                    <a:pt x="19130" y="985025"/>
                    <a:pt x="544" y="1460810"/>
                  </a:cubicBezTo>
                  <a:cubicBezTo>
                    <a:pt x="-18042" y="1936595"/>
                    <a:pt x="444734" y="2622395"/>
                    <a:pt x="535802" y="2854712"/>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a:extLst>
                <a:ext uri="{FF2B5EF4-FFF2-40B4-BE49-F238E27FC236}">
                  <a16:creationId xmlns:a16="http://schemas.microsoft.com/office/drawing/2014/main" id="{D48703FD-3A28-5E4C-A5BC-F6C6EB4BB621}"/>
                </a:ext>
              </a:extLst>
            </p:cNvPr>
            <p:cNvSpPr/>
            <p:nvPr/>
          </p:nvSpPr>
          <p:spPr>
            <a:xfrm>
              <a:off x="3672706" y="3453924"/>
              <a:ext cx="521600" cy="1164577"/>
            </a:xfrm>
            <a:custGeom>
              <a:avLst/>
              <a:gdLst>
                <a:gd name="connsiteX0" fmla="*/ 494589 w 494589"/>
                <a:gd name="connsiteY0" fmla="*/ 0 h 1505414"/>
                <a:gd name="connsiteX1" fmla="*/ 59691 w 494589"/>
                <a:gd name="connsiteY1" fmla="*/ 981307 h 1505414"/>
                <a:gd name="connsiteX2" fmla="*/ 3935 w 494589"/>
                <a:gd name="connsiteY2" fmla="*/ 1505414 h 1505414"/>
              </a:gdLst>
              <a:ahLst/>
              <a:cxnLst>
                <a:cxn ang="0">
                  <a:pos x="connsiteX0" y="connsiteY0"/>
                </a:cxn>
                <a:cxn ang="0">
                  <a:pos x="connsiteX1" y="connsiteY1"/>
                </a:cxn>
                <a:cxn ang="0">
                  <a:pos x="connsiteX2" y="connsiteY2"/>
                </a:cxn>
              </a:cxnLst>
              <a:rect l="l" t="t" r="r" b="b"/>
              <a:pathLst>
                <a:path w="494589" h="1505414">
                  <a:moveTo>
                    <a:pt x="494589" y="0"/>
                  </a:moveTo>
                  <a:cubicBezTo>
                    <a:pt x="318028" y="365202"/>
                    <a:pt x="141467" y="730405"/>
                    <a:pt x="59691" y="981307"/>
                  </a:cubicBezTo>
                  <a:cubicBezTo>
                    <a:pt x="-22085" y="1232209"/>
                    <a:pt x="3935" y="1505414"/>
                    <a:pt x="3935" y="1505414"/>
                  </a:cubicBezTo>
                </a:path>
              </a:pathLst>
            </a:custGeom>
            <a:noFill/>
            <a:ln w="5715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D981AE4-0789-2442-86CA-80F1B2EB83B5}"/>
                </a:ext>
              </a:extLst>
            </p:cNvPr>
            <p:cNvSpPr/>
            <p:nvPr/>
          </p:nvSpPr>
          <p:spPr>
            <a:xfrm>
              <a:off x="316592" y="2586104"/>
              <a:ext cx="195796" cy="165811"/>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9" name="Straight Arrow Connector 18">
              <a:extLst>
                <a:ext uri="{FF2B5EF4-FFF2-40B4-BE49-F238E27FC236}">
                  <a16:creationId xmlns:a16="http://schemas.microsoft.com/office/drawing/2014/main" id="{D3EBFD30-B47A-6F49-959F-7F2256BC5FD9}"/>
                </a:ext>
              </a:extLst>
            </p:cNvPr>
            <p:cNvCxnSpPr/>
            <p:nvPr/>
          </p:nvCxnSpPr>
          <p:spPr>
            <a:xfrm>
              <a:off x="114320" y="3463199"/>
              <a:ext cx="60387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F8B87DC-2A5C-9147-AD47-E7AB6EE01E76}"/>
                </a:ext>
              </a:extLst>
            </p:cNvPr>
            <p:cNvSpPr txBox="1"/>
            <p:nvPr/>
          </p:nvSpPr>
          <p:spPr>
            <a:xfrm>
              <a:off x="685222" y="2315066"/>
              <a:ext cx="1123802" cy="707886"/>
            </a:xfrm>
            <a:prstGeom prst="rect">
              <a:avLst/>
            </a:prstGeom>
            <a:noFill/>
          </p:spPr>
          <p:txBody>
            <a:bodyPr wrap="square" rtlCol="0">
              <a:spAutoFit/>
            </a:bodyPr>
            <a:lstStyle/>
            <a:p>
              <a:pPr algn="ctr"/>
              <a:r>
                <a:rPr lang="en-US" sz="2000"/>
                <a:t>Network TAPs</a:t>
              </a:r>
              <a:endParaRPr lang="en-US" sz="2000" dirty="0"/>
            </a:p>
          </p:txBody>
        </p:sp>
        <p:sp>
          <p:nvSpPr>
            <p:cNvPr id="22" name="TextBox 21">
              <a:extLst>
                <a:ext uri="{FF2B5EF4-FFF2-40B4-BE49-F238E27FC236}">
                  <a16:creationId xmlns:a16="http://schemas.microsoft.com/office/drawing/2014/main" id="{7F42C62E-AB31-0E4D-9BCF-5297C1BEF367}"/>
                </a:ext>
              </a:extLst>
            </p:cNvPr>
            <p:cNvSpPr txBox="1"/>
            <p:nvPr/>
          </p:nvSpPr>
          <p:spPr>
            <a:xfrm>
              <a:off x="3966187" y="3700263"/>
              <a:ext cx="1617784" cy="646331"/>
            </a:xfrm>
            <a:prstGeom prst="rect">
              <a:avLst/>
            </a:prstGeom>
            <a:noFill/>
          </p:spPr>
          <p:txBody>
            <a:bodyPr wrap="square" rtlCol="0">
              <a:spAutoFit/>
            </a:bodyPr>
            <a:lstStyle/>
            <a:p>
              <a:pPr algn="ctr"/>
              <a:r>
                <a:rPr lang="en-US" dirty="0"/>
                <a:t>Neuroscience</a:t>
              </a:r>
            </a:p>
            <a:p>
              <a:pPr algn="ctr"/>
              <a:r>
                <a:rPr lang="en-US" dirty="0"/>
                <a:t>Institute</a:t>
              </a:r>
            </a:p>
          </p:txBody>
        </p:sp>
      </p:grpSp>
      <p:sp>
        <p:nvSpPr>
          <p:cNvPr id="3" name="TextBox 2">
            <a:extLst>
              <a:ext uri="{FF2B5EF4-FFF2-40B4-BE49-F238E27FC236}">
                <a16:creationId xmlns:a16="http://schemas.microsoft.com/office/drawing/2014/main" id="{3910A9D1-7D37-7D4D-8B9B-2552F228CB9D}"/>
              </a:ext>
            </a:extLst>
          </p:cNvPr>
          <p:cNvSpPr txBox="1"/>
          <p:nvPr/>
        </p:nvSpPr>
        <p:spPr>
          <a:xfrm>
            <a:off x="1775311" y="6356169"/>
            <a:ext cx="8493544" cy="461665"/>
          </a:xfrm>
          <a:prstGeom prst="rect">
            <a:avLst/>
          </a:prstGeom>
          <a:noFill/>
        </p:spPr>
        <p:txBody>
          <a:bodyPr wrap="none" rtlCol="0">
            <a:spAutoFit/>
          </a:bodyPr>
          <a:lstStyle/>
          <a:p>
            <a:r>
              <a:rPr lang="en-US" sz="2400" dirty="0"/>
              <a:t>See </a:t>
            </a:r>
            <a:r>
              <a:rPr lang="en-US" sz="2400" dirty="0">
                <a:hlinkClick r:id="rId4"/>
              </a:rPr>
              <a:t>https://p4campus.cs.princeton.edu/</a:t>
            </a:r>
            <a:r>
              <a:rPr lang="en-US" sz="2400" dirty="0"/>
              <a:t> web site for more details!</a:t>
            </a:r>
          </a:p>
        </p:txBody>
      </p:sp>
    </p:spTree>
    <p:extLst>
      <p:ext uri="{BB962C8B-B14F-4D97-AF65-F5344CB8AC3E}">
        <p14:creationId xmlns:p14="http://schemas.microsoft.com/office/powerpoint/2010/main" val="2079360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F2352-3ECF-7B40-B504-4621B5F73622}"/>
              </a:ext>
            </a:extLst>
          </p:cNvPr>
          <p:cNvSpPr>
            <a:spLocks noGrp="1"/>
          </p:cNvSpPr>
          <p:nvPr>
            <p:ph type="ctrTitle"/>
          </p:nvPr>
        </p:nvSpPr>
        <p:spPr/>
        <p:txBody>
          <a:bodyPr/>
          <a:lstStyle/>
          <a:p>
            <a:r>
              <a:rPr lang="en-US" dirty="0"/>
              <a:t>Path Performance</a:t>
            </a:r>
          </a:p>
        </p:txBody>
      </p:sp>
      <p:sp>
        <p:nvSpPr>
          <p:cNvPr id="6" name="Subtitle 5">
            <a:extLst>
              <a:ext uri="{FF2B5EF4-FFF2-40B4-BE49-F238E27FC236}">
                <a16:creationId xmlns:a16="http://schemas.microsoft.com/office/drawing/2014/main" id="{825A2859-518B-1D4C-88FA-1B334652C9E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3462478-BC3F-4648-871A-E0BDA4E3B215}"/>
              </a:ext>
            </a:extLst>
          </p:cNvPr>
          <p:cNvSpPr>
            <a:spLocks noGrp="1"/>
          </p:cNvSpPr>
          <p:nvPr>
            <p:ph type="sldNum" sz="quarter" idx="12"/>
          </p:nvPr>
        </p:nvSpPr>
        <p:spPr/>
        <p:txBody>
          <a:bodyPr/>
          <a:lstStyle/>
          <a:p>
            <a:fld id="{1718992C-B9AF-2F49-8B31-EC7F489F3004}" type="slidenum">
              <a:rPr lang="en-US" smtClean="0"/>
              <a:t>24</a:t>
            </a:fld>
            <a:endParaRPr lang="en-US"/>
          </a:p>
        </p:txBody>
      </p:sp>
    </p:spTree>
    <p:extLst>
      <p:ext uri="{BB962C8B-B14F-4D97-AF65-F5344CB8AC3E}">
        <p14:creationId xmlns:p14="http://schemas.microsoft.com/office/powerpoint/2010/main" val="2977198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Multipath Load Balancing</a:t>
            </a:r>
          </a:p>
        </p:txBody>
      </p:sp>
      <p:sp>
        <p:nvSpPr>
          <p:cNvPr id="3" name="Content Placeholder 2"/>
          <p:cNvSpPr>
            <a:spLocks noGrp="1"/>
          </p:cNvSpPr>
          <p:nvPr>
            <p:ph idx="1"/>
          </p:nvPr>
        </p:nvSpPr>
        <p:spPr>
          <a:xfrm>
            <a:off x="552629" y="4215515"/>
            <a:ext cx="10972800" cy="4525963"/>
          </a:xfrm>
        </p:spPr>
        <p:txBody>
          <a:bodyPr>
            <a:normAutofit/>
          </a:bodyPr>
          <a:lstStyle/>
          <a:p>
            <a:r>
              <a:rPr lang="en-US" dirty="0"/>
              <a:t>Load balancing </a:t>
            </a:r>
            <a:r>
              <a:rPr lang="en-US" i="1" dirty="0"/>
              <a:t>entirely</a:t>
            </a:r>
            <a:r>
              <a:rPr lang="en-US" dirty="0"/>
              <a:t> in the data plane</a:t>
            </a:r>
          </a:p>
          <a:p>
            <a:pPr lvl="1"/>
            <a:r>
              <a:rPr lang="en-US" dirty="0"/>
              <a:t>Collect real-time, path-level performance statistics </a:t>
            </a:r>
          </a:p>
          <a:p>
            <a:pPr lvl="1"/>
            <a:r>
              <a:rPr lang="en-US" dirty="0"/>
              <a:t>Group packets into “</a:t>
            </a:r>
            <a:r>
              <a:rPr lang="en-US" dirty="0" err="1"/>
              <a:t>flowlets</a:t>
            </a:r>
            <a:r>
              <a:rPr lang="en-US" dirty="0"/>
              <a:t>” based on time &amp; headers</a:t>
            </a:r>
          </a:p>
          <a:p>
            <a:pPr lvl="1"/>
            <a:r>
              <a:rPr lang="en-US" dirty="0"/>
              <a:t>Direct each new </a:t>
            </a:r>
            <a:r>
              <a:rPr lang="en-US" dirty="0" err="1"/>
              <a:t>flowlet</a:t>
            </a:r>
            <a:r>
              <a:rPr lang="en-US" dirty="0"/>
              <a:t> over the current best path</a:t>
            </a:r>
          </a:p>
        </p:txBody>
      </p:sp>
      <p:sp>
        <p:nvSpPr>
          <p:cNvPr id="4" name="Slide Number Placeholder 3"/>
          <p:cNvSpPr>
            <a:spLocks noGrp="1"/>
          </p:cNvSpPr>
          <p:nvPr>
            <p:ph type="sldNum" sz="quarter" idx="12"/>
          </p:nvPr>
        </p:nvSpPr>
        <p:spPr/>
        <p:txBody>
          <a:bodyPr/>
          <a:lstStyle/>
          <a:p>
            <a:fld id="{1718992C-B9AF-2F49-8B31-EC7F489F3004}" type="slidenum">
              <a:rPr lang="en-US" smtClean="0"/>
              <a:t>25</a:t>
            </a:fld>
            <a:endParaRPr lang="en-US"/>
          </a:p>
        </p:txBody>
      </p:sp>
      <p:sp>
        <p:nvSpPr>
          <p:cNvPr id="5" name="Rectangle 4"/>
          <p:cNvSpPr/>
          <p:nvPr/>
        </p:nvSpPr>
        <p:spPr>
          <a:xfrm>
            <a:off x="4493623" y="2542167"/>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rPr>
              <a:t>S1</a:t>
            </a:r>
          </a:p>
        </p:txBody>
      </p:sp>
      <p:sp>
        <p:nvSpPr>
          <p:cNvPr id="6" name="Rectangle 5"/>
          <p:cNvSpPr/>
          <p:nvPr/>
        </p:nvSpPr>
        <p:spPr>
          <a:xfrm>
            <a:off x="6664063" y="141763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rPr>
              <a:t>S2</a:t>
            </a:r>
          </a:p>
        </p:txBody>
      </p:sp>
      <p:cxnSp>
        <p:nvCxnSpPr>
          <p:cNvPr id="7" name="Straight Connector 6"/>
          <p:cNvCxnSpPr>
            <a:stCxn id="8" idx="1"/>
            <a:endCxn id="7" idx="3"/>
          </p:cNvCxnSpPr>
          <p:nvPr/>
        </p:nvCxnSpPr>
        <p:spPr>
          <a:xfrm flipH="1">
            <a:off x="5609294" y="1666278"/>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7136339" y="2445928"/>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rPr>
              <a:t>S3</a:t>
            </a:r>
          </a:p>
        </p:txBody>
      </p:sp>
      <p:cxnSp>
        <p:nvCxnSpPr>
          <p:cNvPr id="9" name="Straight Connector 8"/>
          <p:cNvCxnSpPr>
            <a:stCxn id="19" idx="1"/>
          </p:cNvCxnSpPr>
          <p:nvPr/>
        </p:nvCxnSpPr>
        <p:spPr>
          <a:xfrm flipH="1">
            <a:off x="5609294" y="2657739"/>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221899" y="3389706"/>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a:solidFill>
                  <a:srgbClr val="000000"/>
                </a:solidFill>
              </a:rPr>
              <a:t>S4</a:t>
            </a:r>
          </a:p>
        </p:txBody>
      </p:sp>
      <p:cxnSp>
        <p:nvCxnSpPr>
          <p:cNvPr id="11" name="Straight Connector 10"/>
          <p:cNvCxnSpPr>
            <a:stCxn id="21" idx="1"/>
          </p:cNvCxnSpPr>
          <p:nvPr/>
        </p:nvCxnSpPr>
        <p:spPr>
          <a:xfrm flipH="1" flipV="1">
            <a:off x="5609294" y="2790807"/>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flipV="1">
            <a:off x="7779734" y="1666279"/>
            <a:ext cx="1839551" cy="50323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8161300" y="2322283"/>
            <a:ext cx="1457984" cy="37228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8337570" y="2445928"/>
            <a:ext cx="1348555" cy="119983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2966576" y="2793258"/>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9061449" y="208156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a:solidFill>
                  <a:srgbClr val="000000"/>
                </a:solidFill>
              </a:rPr>
              <a:t>ToR</a:t>
            </a:r>
            <a:r>
              <a:rPr lang="en-US" sz="1400" dirty="0">
                <a:solidFill>
                  <a:srgbClr val="000000"/>
                </a:solidFill>
              </a:rPr>
              <a:t> 10</a:t>
            </a:r>
          </a:p>
        </p:txBody>
      </p:sp>
      <p:sp>
        <p:nvSpPr>
          <p:cNvPr id="18" name="Rectangle 17"/>
          <p:cNvSpPr/>
          <p:nvPr/>
        </p:nvSpPr>
        <p:spPr>
          <a:xfrm>
            <a:off x="1981201" y="2552036"/>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400" dirty="0" err="1">
                <a:solidFill>
                  <a:srgbClr val="000000"/>
                </a:solidFill>
              </a:rPr>
              <a:t>ToR</a:t>
            </a:r>
            <a:r>
              <a:rPr lang="en-US" sz="1400" dirty="0">
                <a:solidFill>
                  <a:srgbClr val="000000"/>
                </a:solidFill>
              </a:rPr>
              <a:t> 1</a:t>
            </a:r>
          </a:p>
        </p:txBody>
      </p:sp>
      <p:sp>
        <p:nvSpPr>
          <p:cNvPr id="19" name="TextBox 18"/>
          <p:cNvSpPr txBox="1"/>
          <p:nvPr/>
        </p:nvSpPr>
        <p:spPr>
          <a:xfrm>
            <a:off x="3710160" y="2444077"/>
            <a:ext cx="717283" cy="307777"/>
          </a:xfrm>
          <a:prstGeom prst="rect">
            <a:avLst/>
          </a:prstGeom>
          <a:noFill/>
        </p:spPr>
        <p:txBody>
          <a:bodyPr wrap="square" rtlCol="0">
            <a:spAutoFit/>
          </a:bodyPr>
          <a:lstStyle/>
          <a:p>
            <a:r>
              <a:rPr lang="en-US" sz="1400" b="1" dirty="0">
                <a:solidFill>
                  <a:schemeClr val="accent4">
                    <a:lumMod val="75000"/>
                  </a:schemeClr>
                </a:solidFill>
              </a:rPr>
              <a:t>Data</a:t>
            </a:r>
          </a:p>
        </p:txBody>
      </p:sp>
      <p:cxnSp>
        <p:nvCxnSpPr>
          <p:cNvPr id="20" name="Straight Arrow Connector 19"/>
          <p:cNvCxnSpPr/>
          <p:nvPr/>
        </p:nvCxnSpPr>
        <p:spPr>
          <a:xfrm>
            <a:off x="5710318" y="3002864"/>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3478240" y="2943206"/>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33874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Path Performance Statistics</a:t>
            </a:r>
          </a:p>
        </p:txBody>
      </p:sp>
      <p:sp>
        <p:nvSpPr>
          <p:cNvPr id="3" name="Content Placeholder 2"/>
          <p:cNvSpPr>
            <a:spLocks noGrp="1"/>
          </p:cNvSpPr>
          <p:nvPr>
            <p:ph idx="1"/>
          </p:nvPr>
        </p:nvSpPr>
        <p:spPr>
          <a:xfrm>
            <a:off x="530833" y="4999026"/>
            <a:ext cx="10972800" cy="4525963"/>
          </a:xfrm>
        </p:spPr>
        <p:txBody>
          <a:bodyPr>
            <a:normAutofit/>
          </a:bodyPr>
          <a:lstStyle/>
          <a:p>
            <a:r>
              <a:rPr lang="en-US" dirty="0"/>
              <a:t>Using the best-hop table</a:t>
            </a:r>
          </a:p>
          <a:p>
            <a:pPr lvl="1"/>
            <a:r>
              <a:rPr lang="en-US" i="1" dirty="0"/>
              <a:t>Update</a:t>
            </a:r>
            <a:r>
              <a:rPr lang="en-US" dirty="0"/>
              <a:t> the best next-hop upon new probes</a:t>
            </a:r>
          </a:p>
          <a:p>
            <a:pPr lvl="1"/>
            <a:r>
              <a:rPr lang="en-US" i="1" dirty="0"/>
              <a:t>Assign</a:t>
            </a:r>
            <a:r>
              <a:rPr lang="en-US" dirty="0"/>
              <a:t> a new </a:t>
            </a:r>
            <a:r>
              <a:rPr lang="en-US" dirty="0" err="1"/>
              <a:t>flowlet</a:t>
            </a:r>
            <a:r>
              <a:rPr lang="en-US" dirty="0"/>
              <a:t> to the best next-hop</a:t>
            </a:r>
          </a:p>
        </p:txBody>
      </p:sp>
      <p:sp>
        <p:nvSpPr>
          <p:cNvPr id="4" name="Slide Number Placeholder 3"/>
          <p:cNvSpPr>
            <a:spLocks noGrp="1"/>
          </p:cNvSpPr>
          <p:nvPr>
            <p:ph type="sldNum" sz="quarter" idx="12"/>
          </p:nvPr>
        </p:nvSpPr>
        <p:spPr/>
        <p:txBody>
          <a:bodyPr/>
          <a:lstStyle/>
          <a:p>
            <a:fld id="{1718992C-B9AF-2F49-8B31-EC7F489F3004}" type="slidenum">
              <a:rPr lang="en-US" smtClean="0"/>
              <a:t>26</a:t>
            </a:fld>
            <a:endParaRPr lang="en-US"/>
          </a:p>
        </p:txBody>
      </p:sp>
      <p:sp>
        <p:nvSpPr>
          <p:cNvPr id="5" name="Rectangle 4"/>
          <p:cNvSpPr/>
          <p:nvPr/>
        </p:nvSpPr>
        <p:spPr>
          <a:xfrm>
            <a:off x="6017233" y="378738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S1</a:t>
            </a:r>
          </a:p>
        </p:txBody>
      </p:sp>
      <p:cxnSp>
        <p:nvCxnSpPr>
          <p:cNvPr id="6" name="Straight Connector 5"/>
          <p:cNvCxnSpPr>
            <a:stCxn id="8" idx="1"/>
            <a:endCxn id="7" idx="3"/>
          </p:cNvCxnSpPr>
          <p:nvPr/>
        </p:nvCxnSpPr>
        <p:spPr>
          <a:xfrm flipH="1">
            <a:off x="7132904" y="2911491"/>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659949" y="3691141"/>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S3</a:t>
            </a:r>
          </a:p>
        </p:txBody>
      </p:sp>
      <p:cxnSp>
        <p:nvCxnSpPr>
          <p:cNvPr id="8" name="Straight Connector 7"/>
          <p:cNvCxnSpPr/>
          <p:nvPr/>
        </p:nvCxnSpPr>
        <p:spPr>
          <a:xfrm flipH="1">
            <a:off x="7132904" y="3939781"/>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8745509" y="463491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S4</a:t>
            </a:r>
          </a:p>
        </p:txBody>
      </p:sp>
      <p:cxnSp>
        <p:nvCxnSpPr>
          <p:cNvPr id="10" name="Straight Connector 9"/>
          <p:cNvCxnSpPr/>
          <p:nvPr/>
        </p:nvCxnSpPr>
        <p:spPr>
          <a:xfrm flipH="1" flipV="1">
            <a:off x="7132904" y="4036020"/>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4410594" y="3985984"/>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7233928" y="4248077"/>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a:off x="5001850" y="4188419"/>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885266" y="1397310"/>
            <a:ext cx="2045047" cy="461665"/>
          </a:xfrm>
          <a:prstGeom prst="rect">
            <a:avLst/>
          </a:prstGeom>
          <a:noFill/>
        </p:spPr>
        <p:txBody>
          <a:bodyPr wrap="none" rtlCol="0">
            <a:spAutoFit/>
          </a:bodyPr>
          <a:lstStyle/>
          <a:p>
            <a:r>
              <a:rPr lang="en-US" sz="2400" b="1" dirty="0"/>
              <a:t>Best-hop table</a:t>
            </a:r>
          </a:p>
        </p:txBody>
      </p:sp>
      <p:graphicFrame>
        <p:nvGraphicFramePr>
          <p:cNvPr id="12" name="Table 11"/>
          <p:cNvGraphicFramePr>
            <a:graphicFrameLocks noGrp="1"/>
          </p:cNvGraphicFramePr>
          <p:nvPr/>
        </p:nvGraphicFramePr>
        <p:xfrm>
          <a:off x="1792942" y="1933887"/>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dirty="0"/>
                        <a:t>S3</a:t>
                      </a:r>
                    </a:p>
                  </a:txBody>
                  <a:tcPr/>
                </a:tc>
                <a:tc>
                  <a:txBody>
                    <a:bodyPr/>
                    <a:lstStyle/>
                    <a:p>
                      <a:pPr algn="ctr"/>
                      <a:r>
                        <a:rPr lang="en-US" dirty="0"/>
                        <a:t>50%</a:t>
                      </a:r>
                    </a:p>
                  </a:txBody>
                  <a:tcPr/>
                </a:tc>
                <a:extLst>
                  <a:ext uri="{0D108BD9-81ED-4DB2-BD59-A6C34878D82A}">
                    <a16:rowId xmlns:a16="http://schemas.microsoft.com/office/drawing/2014/main" val="10001"/>
                  </a:ext>
                </a:extLst>
              </a:tr>
              <a:tr h="370840">
                <a:tc>
                  <a:txBody>
                    <a:bodyPr/>
                    <a:lstStyle/>
                    <a:p>
                      <a:pPr algn="ctr"/>
                      <a:r>
                        <a:rPr lang="en-US" dirty="0"/>
                        <a:t>S4</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9" name="TextBox 18"/>
          <p:cNvSpPr txBox="1"/>
          <p:nvPr/>
        </p:nvSpPr>
        <p:spPr>
          <a:xfrm>
            <a:off x="1501840" y="2294949"/>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1501840" y="2674236"/>
            <a:ext cx="301686" cy="369332"/>
          </a:xfrm>
          <a:prstGeom prst="rect">
            <a:avLst/>
          </a:prstGeom>
          <a:noFill/>
        </p:spPr>
        <p:txBody>
          <a:bodyPr wrap="none" rtlCol="0">
            <a:spAutoFit/>
          </a:bodyPr>
          <a:lstStyle/>
          <a:p>
            <a:r>
              <a:rPr lang="en-US" dirty="0"/>
              <a:t>1</a:t>
            </a:r>
          </a:p>
        </p:txBody>
      </p:sp>
      <p:sp>
        <p:nvSpPr>
          <p:cNvPr id="21" name="TextBox 20"/>
          <p:cNvSpPr txBox="1"/>
          <p:nvPr/>
        </p:nvSpPr>
        <p:spPr>
          <a:xfrm>
            <a:off x="1484049" y="3019734"/>
            <a:ext cx="337271" cy="375228"/>
          </a:xfrm>
          <a:prstGeom prst="rect">
            <a:avLst/>
          </a:prstGeom>
          <a:noFill/>
        </p:spPr>
        <p:txBody>
          <a:bodyPr wrap="square" rtlCol="0">
            <a:spAutoFit/>
          </a:bodyPr>
          <a:lstStyle/>
          <a:p>
            <a:r>
              <a:rPr lang="en-US"/>
              <a:t>…</a:t>
            </a:r>
          </a:p>
        </p:txBody>
      </p:sp>
      <p:sp>
        <p:nvSpPr>
          <p:cNvPr id="13" name="TextBox 12"/>
          <p:cNvSpPr txBox="1"/>
          <p:nvPr/>
        </p:nvSpPr>
        <p:spPr>
          <a:xfrm>
            <a:off x="921635" y="2430925"/>
            <a:ext cx="716861" cy="646331"/>
          </a:xfrm>
          <a:prstGeom prst="rect">
            <a:avLst/>
          </a:prstGeom>
          <a:noFill/>
        </p:spPr>
        <p:txBody>
          <a:bodyPr wrap="square" rtlCol="0">
            <a:spAutoFit/>
          </a:bodyPr>
          <a:lstStyle/>
          <a:p>
            <a:r>
              <a:rPr lang="en-US" dirty="0" err="1"/>
              <a:t>Dest</a:t>
            </a:r>
            <a:r>
              <a:rPr lang="en-US" dirty="0"/>
              <a:t> </a:t>
            </a:r>
            <a:r>
              <a:rPr lang="en-US" dirty="0" err="1"/>
              <a:t>ToR</a:t>
            </a:r>
            <a:endParaRPr lang="en-US" dirty="0"/>
          </a:p>
        </p:txBody>
      </p:sp>
      <p:sp>
        <p:nvSpPr>
          <p:cNvPr id="22" name="TextBox 21"/>
          <p:cNvSpPr txBox="1"/>
          <p:nvPr/>
        </p:nvSpPr>
        <p:spPr>
          <a:xfrm>
            <a:off x="5100756" y="4240674"/>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3" name="TextBox 22"/>
          <p:cNvSpPr txBox="1"/>
          <p:nvPr/>
        </p:nvSpPr>
        <p:spPr>
          <a:xfrm>
            <a:off x="7111749" y="4420690"/>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cxnSp>
        <p:nvCxnSpPr>
          <p:cNvPr id="24" name="Straight Arrow Connector 23"/>
          <p:cNvCxnSpPr/>
          <p:nvPr/>
        </p:nvCxnSpPr>
        <p:spPr>
          <a:xfrm flipH="1">
            <a:off x="7233928" y="2911491"/>
            <a:ext cx="657422" cy="735382"/>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882872" y="3808034"/>
            <a:ext cx="758447" cy="20121"/>
          </a:xfrm>
          <a:prstGeom prst="straightConnector1">
            <a:avLst/>
          </a:prstGeom>
          <a:ln w="7620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7049925" y="2834606"/>
            <a:ext cx="717283" cy="338554"/>
          </a:xfrm>
          <a:prstGeom prst="rect">
            <a:avLst/>
          </a:prstGeom>
          <a:noFill/>
        </p:spPr>
        <p:txBody>
          <a:bodyPr wrap="square" rtlCol="0">
            <a:spAutoFit/>
          </a:bodyPr>
          <a:lstStyle/>
          <a:p>
            <a:r>
              <a:rPr lang="en-US" sz="1600" b="1" dirty="0">
                <a:solidFill>
                  <a:schemeClr val="accent4">
                    <a:lumMod val="75000"/>
                  </a:schemeClr>
                </a:solidFill>
              </a:rPr>
              <a:t>Probe</a:t>
            </a:r>
            <a:endParaRPr lang="en-US" sz="1400" b="1" dirty="0">
              <a:solidFill>
                <a:schemeClr val="accent4">
                  <a:lumMod val="75000"/>
                </a:schemeClr>
              </a:solidFill>
            </a:endParaRPr>
          </a:p>
        </p:txBody>
      </p:sp>
      <p:sp>
        <p:nvSpPr>
          <p:cNvPr id="32" name="TextBox 31"/>
          <p:cNvSpPr txBox="1"/>
          <p:nvPr/>
        </p:nvSpPr>
        <p:spPr>
          <a:xfrm>
            <a:off x="5093496" y="3444233"/>
            <a:ext cx="717283" cy="338554"/>
          </a:xfrm>
          <a:prstGeom prst="rect">
            <a:avLst/>
          </a:prstGeom>
          <a:noFill/>
        </p:spPr>
        <p:txBody>
          <a:bodyPr wrap="square" rtlCol="0">
            <a:spAutoFit/>
          </a:bodyPr>
          <a:lstStyle/>
          <a:p>
            <a:r>
              <a:rPr lang="en-US" sz="1600" b="1" dirty="0">
                <a:solidFill>
                  <a:schemeClr val="accent4">
                    <a:lumMod val="75000"/>
                  </a:schemeClr>
                </a:solidFill>
              </a:rPr>
              <a:t>Probe</a:t>
            </a:r>
          </a:p>
        </p:txBody>
      </p:sp>
    </p:spTree>
    <p:extLst>
      <p:ext uri="{BB962C8B-B14F-4D97-AF65-F5344CB8AC3E}">
        <p14:creationId xmlns:p14="http://schemas.microsoft.com/office/powerpoint/2010/main" val="10181886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Flowlet</a:t>
            </a:r>
            <a:r>
              <a:rPr lang="en-US" dirty="0"/>
              <a:t> Routing</a:t>
            </a:r>
          </a:p>
        </p:txBody>
      </p:sp>
      <p:sp>
        <p:nvSpPr>
          <p:cNvPr id="16" name="Content Placeholder 2"/>
          <p:cNvSpPr>
            <a:spLocks noGrp="1"/>
          </p:cNvSpPr>
          <p:nvPr>
            <p:ph idx="1"/>
          </p:nvPr>
        </p:nvSpPr>
        <p:spPr>
          <a:xfrm>
            <a:off x="609600" y="4503633"/>
            <a:ext cx="10972800" cy="4525963"/>
          </a:xfrm>
        </p:spPr>
        <p:txBody>
          <a:bodyPr>
            <a:normAutofit/>
          </a:bodyPr>
          <a:lstStyle/>
          <a:p>
            <a:r>
              <a:rPr lang="en-US" dirty="0"/>
              <a:t>Using the </a:t>
            </a:r>
            <a:r>
              <a:rPr lang="en-US" dirty="0" err="1"/>
              <a:t>flowlet</a:t>
            </a:r>
            <a:r>
              <a:rPr lang="en-US" dirty="0"/>
              <a:t> table</a:t>
            </a:r>
          </a:p>
          <a:p>
            <a:pPr lvl="1"/>
            <a:r>
              <a:rPr lang="en-US" i="1" dirty="0"/>
              <a:t>Update </a:t>
            </a:r>
            <a:r>
              <a:rPr lang="en-US" dirty="0"/>
              <a:t>the next hop if enough time has elapsed</a:t>
            </a:r>
          </a:p>
          <a:p>
            <a:pPr lvl="1"/>
            <a:r>
              <a:rPr lang="en-US" i="1" dirty="0"/>
              <a:t>Update </a:t>
            </a:r>
            <a:r>
              <a:rPr lang="en-US" dirty="0"/>
              <a:t>the timestamp to the current time</a:t>
            </a:r>
          </a:p>
          <a:p>
            <a:r>
              <a:rPr lang="en-US" i="1" dirty="0"/>
              <a:t>Forward </a:t>
            </a:r>
            <a:r>
              <a:rPr lang="en-US" dirty="0"/>
              <a:t>the packet to the chosen next hop</a:t>
            </a:r>
          </a:p>
        </p:txBody>
      </p:sp>
      <p:sp>
        <p:nvSpPr>
          <p:cNvPr id="4" name="Slide Number Placeholder 3"/>
          <p:cNvSpPr>
            <a:spLocks noGrp="1"/>
          </p:cNvSpPr>
          <p:nvPr>
            <p:ph type="sldNum" sz="quarter" idx="12"/>
          </p:nvPr>
        </p:nvSpPr>
        <p:spPr/>
        <p:txBody>
          <a:bodyPr/>
          <a:lstStyle/>
          <a:p>
            <a:fld id="{1718992C-B9AF-2F49-8B31-EC7F489F3004}" type="slidenum">
              <a:rPr lang="en-US" smtClean="0"/>
              <a:t>27</a:t>
            </a:fld>
            <a:endParaRPr lang="en-US"/>
          </a:p>
        </p:txBody>
      </p:sp>
      <p:sp>
        <p:nvSpPr>
          <p:cNvPr id="6" name="TextBox 5"/>
          <p:cNvSpPr txBox="1"/>
          <p:nvPr/>
        </p:nvSpPr>
        <p:spPr>
          <a:xfrm>
            <a:off x="1892700" y="1449797"/>
            <a:ext cx="1853264" cy="461665"/>
          </a:xfrm>
          <a:prstGeom prst="rect">
            <a:avLst/>
          </a:prstGeom>
          <a:noFill/>
        </p:spPr>
        <p:txBody>
          <a:bodyPr wrap="none" rtlCol="0">
            <a:spAutoFit/>
          </a:bodyPr>
          <a:lstStyle/>
          <a:p>
            <a:r>
              <a:rPr lang="en-US" sz="2400" b="1" dirty="0" err="1"/>
              <a:t>Flowlet</a:t>
            </a:r>
            <a:r>
              <a:rPr lang="en-US" sz="2400" b="1" dirty="0"/>
              <a:t> table</a:t>
            </a:r>
          </a:p>
        </p:txBody>
      </p:sp>
      <p:sp>
        <p:nvSpPr>
          <p:cNvPr id="7" name="Rectangle 6"/>
          <p:cNvSpPr/>
          <p:nvPr/>
        </p:nvSpPr>
        <p:spPr>
          <a:xfrm>
            <a:off x="6635795" y="3787380"/>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S1</a:t>
            </a:r>
          </a:p>
        </p:txBody>
      </p:sp>
      <p:cxnSp>
        <p:nvCxnSpPr>
          <p:cNvPr id="8" name="Straight Connector 7"/>
          <p:cNvCxnSpPr>
            <a:stCxn id="13" idx="1"/>
            <a:endCxn id="12" idx="3"/>
          </p:cNvCxnSpPr>
          <p:nvPr/>
        </p:nvCxnSpPr>
        <p:spPr>
          <a:xfrm flipH="1">
            <a:off x="7751466" y="2911491"/>
            <a:ext cx="1054769" cy="1124528"/>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9278511" y="3691141"/>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S3</a:t>
            </a:r>
          </a:p>
        </p:txBody>
      </p:sp>
      <p:cxnSp>
        <p:nvCxnSpPr>
          <p:cNvPr id="10" name="Straight Connector 9"/>
          <p:cNvCxnSpPr/>
          <p:nvPr/>
        </p:nvCxnSpPr>
        <p:spPr>
          <a:xfrm flipH="1">
            <a:off x="7751466" y="3939781"/>
            <a:ext cx="1527045" cy="96239"/>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9364071" y="4634919"/>
            <a:ext cx="1115671" cy="497278"/>
          </a:xfrm>
          <a:prstGeom prst="rect">
            <a:avLst/>
          </a:prstGeom>
        </p:spPr>
        <p:style>
          <a:lnRef idx="1">
            <a:schemeClr val="accent1"/>
          </a:lnRef>
          <a:fillRef idx="3">
            <a:schemeClr val="accent1"/>
          </a:fillRef>
          <a:effectRef idx="2">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sz="1400" dirty="0">
                <a:solidFill>
                  <a:srgbClr val="000000"/>
                </a:solidFill>
              </a:rPr>
              <a:t>S4</a:t>
            </a:r>
          </a:p>
        </p:txBody>
      </p:sp>
      <p:cxnSp>
        <p:nvCxnSpPr>
          <p:cNvPr id="12" name="Straight Connector 11"/>
          <p:cNvCxnSpPr/>
          <p:nvPr/>
        </p:nvCxnSpPr>
        <p:spPr>
          <a:xfrm flipH="1" flipV="1">
            <a:off x="7751466" y="4036020"/>
            <a:ext cx="1612605" cy="84753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5108748" y="4038471"/>
            <a:ext cx="1527046" cy="741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7852490" y="4248077"/>
            <a:ext cx="657422" cy="342575"/>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5620412" y="4188419"/>
            <a:ext cx="858055" cy="0"/>
          </a:xfrm>
          <a:prstGeom prst="straightConnector1">
            <a:avLst/>
          </a:prstGeom>
          <a:ln w="76200">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graphicFrame>
        <p:nvGraphicFramePr>
          <p:cNvPr id="3" name="Table 2"/>
          <p:cNvGraphicFramePr>
            <a:graphicFrameLocks noGrp="1"/>
          </p:cNvGraphicFramePr>
          <p:nvPr/>
        </p:nvGraphicFramePr>
        <p:xfrm>
          <a:off x="2908587" y="1991983"/>
          <a:ext cx="3962359" cy="1483360"/>
        </p:xfrm>
        <a:graphic>
          <a:graphicData uri="http://schemas.openxmlformats.org/drawingml/2006/table">
            <a:tbl>
              <a:tblPr firstRow="1" bandRow="1">
                <a:tableStyleId>{21E4AEA4-8DFA-4A89-87EB-49C32662AFE0}</a:tableStyleId>
              </a:tblPr>
              <a:tblGrid>
                <a:gridCol w="1130013">
                  <a:extLst>
                    <a:ext uri="{9D8B030D-6E8A-4147-A177-3AD203B41FA5}">
                      <a16:colId xmlns:a16="http://schemas.microsoft.com/office/drawing/2014/main" val="20000"/>
                    </a:ext>
                  </a:extLst>
                </a:gridCol>
                <a:gridCol w="1385047">
                  <a:extLst>
                    <a:ext uri="{9D8B030D-6E8A-4147-A177-3AD203B41FA5}">
                      <a16:colId xmlns:a16="http://schemas.microsoft.com/office/drawing/2014/main" val="20001"/>
                    </a:ext>
                  </a:extLst>
                </a:gridCol>
                <a:gridCol w="1447299">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a:t>
                      </a:r>
                      <a:r>
                        <a:rPr lang="en-US" baseline="0" dirty="0" err="1"/>
                        <a:t>ToR</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dirty="0" err="1"/>
                        <a:t>ToR</a:t>
                      </a:r>
                      <a:r>
                        <a:rPr lang="en-US" baseline="0" dirty="0"/>
                        <a:t> 10</a:t>
                      </a:r>
                      <a:endParaRPr lang="en-US" dirty="0"/>
                    </a:p>
                  </a:txBody>
                  <a:tcPr/>
                </a:tc>
                <a:tc>
                  <a:txBody>
                    <a:bodyPr/>
                    <a:lstStyle/>
                    <a:p>
                      <a:pPr algn="ctr"/>
                      <a:r>
                        <a:rPr lang="en-US" dirty="0"/>
                        <a:t>1</a:t>
                      </a:r>
                    </a:p>
                  </a:txBody>
                  <a:tcPr/>
                </a:tc>
                <a:tc>
                  <a:txBody>
                    <a:bodyPr/>
                    <a:lstStyle/>
                    <a:p>
                      <a:pPr algn="ctr"/>
                      <a:r>
                        <a:rPr lang="en-US" dirty="0"/>
                        <a:t>S2</a:t>
                      </a:r>
                    </a:p>
                  </a:txBody>
                  <a:tcPr/>
                </a:tc>
                <a:extLst>
                  <a:ext uri="{0D108BD9-81ED-4DB2-BD59-A6C34878D82A}">
                    <a16:rowId xmlns:a16="http://schemas.microsoft.com/office/drawing/2014/main" val="10001"/>
                  </a:ext>
                </a:extLst>
              </a:tr>
              <a:tr h="370840">
                <a:tc>
                  <a:txBody>
                    <a:bodyPr/>
                    <a:lstStyle/>
                    <a:p>
                      <a:pPr algn="ctr"/>
                      <a:r>
                        <a:rPr lang="en-US" dirty="0" err="1"/>
                        <a:t>ToR</a:t>
                      </a:r>
                      <a:r>
                        <a:rPr lang="en-US" dirty="0"/>
                        <a:t> 0</a:t>
                      </a:r>
                    </a:p>
                  </a:txBody>
                  <a:tcPr/>
                </a:tc>
                <a:tc>
                  <a:txBody>
                    <a:bodyPr/>
                    <a:lstStyle/>
                    <a:p>
                      <a:pPr algn="ctr"/>
                      <a:r>
                        <a:rPr lang="en-US" dirty="0"/>
                        <a:t>17</a:t>
                      </a:r>
                    </a:p>
                  </a:txBody>
                  <a:tcPr/>
                </a:tc>
                <a:tc>
                  <a:txBody>
                    <a:bodyPr/>
                    <a:lstStyle/>
                    <a:p>
                      <a:pPr algn="ctr"/>
                      <a:r>
                        <a:rPr lang="en-US" dirty="0"/>
                        <a:t>S4</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7" name="TextBox 16"/>
          <p:cNvSpPr txBox="1"/>
          <p:nvPr/>
        </p:nvSpPr>
        <p:spPr>
          <a:xfrm>
            <a:off x="2603404" y="2347436"/>
            <a:ext cx="301686" cy="369332"/>
          </a:xfrm>
          <a:prstGeom prst="rect">
            <a:avLst/>
          </a:prstGeom>
          <a:noFill/>
        </p:spPr>
        <p:txBody>
          <a:bodyPr wrap="none" rtlCol="0">
            <a:spAutoFit/>
          </a:bodyPr>
          <a:lstStyle/>
          <a:p>
            <a:r>
              <a:rPr lang="en-US" dirty="0"/>
              <a:t>0</a:t>
            </a:r>
          </a:p>
        </p:txBody>
      </p:sp>
      <p:sp>
        <p:nvSpPr>
          <p:cNvPr id="18" name="TextBox 17"/>
          <p:cNvSpPr txBox="1"/>
          <p:nvPr/>
        </p:nvSpPr>
        <p:spPr>
          <a:xfrm>
            <a:off x="2603404" y="2726723"/>
            <a:ext cx="301686" cy="369332"/>
          </a:xfrm>
          <a:prstGeom prst="rect">
            <a:avLst/>
          </a:prstGeom>
          <a:noFill/>
        </p:spPr>
        <p:txBody>
          <a:bodyPr wrap="none" rtlCol="0">
            <a:spAutoFit/>
          </a:bodyPr>
          <a:lstStyle/>
          <a:p>
            <a:r>
              <a:rPr lang="en-US" dirty="0"/>
              <a:t>1</a:t>
            </a:r>
          </a:p>
        </p:txBody>
      </p:sp>
      <p:sp>
        <p:nvSpPr>
          <p:cNvPr id="19" name="TextBox 18"/>
          <p:cNvSpPr txBox="1"/>
          <p:nvPr/>
        </p:nvSpPr>
        <p:spPr>
          <a:xfrm>
            <a:off x="2585613" y="3072221"/>
            <a:ext cx="337271" cy="375228"/>
          </a:xfrm>
          <a:prstGeom prst="rect">
            <a:avLst/>
          </a:prstGeom>
          <a:noFill/>
        </p:spPr>
        <p:txBody>
          <a:bodyPr wrap="square" rtlCol="0">
            <a:spAutoFit/>
          </a:bodyPr>
          <a:lstStyle/>
          <a:p>
            <a:r>
              <a:rPr lang="en-US"/>
              <a:t>…</a:t>
            </a:r>
          </a:p>
        </p:txBody>
      </p:sp>
      <p:sp>
        <p:nvSpPr>
          <p:cNvPr id="20" name="TextBox 19"/>
          <p:cNvSpPr txBox="1"/>
          <p:nvPr/>
        </p:nvSpPr>
        <p:spPr>
          <a:xfrm>
            <a:off x="1483139" y="2565923"/>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sp>
        <p:nvSpPr>
          <p:cNvPr id="21" name="TextBox 20"/>
          <p:cNvSpPr txBox="1"/>
          <p:nvPr/>
        </p:nvSpPr>
        <p:spPr>
          <a:xfrm>
            <a:off x="5690797" y="4230363"/>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
        <p:nvSpPr>
          <p:cNvPr id="22" name="TextBox 21"/>
          <p:cNvSpPr txBox="1"/>
          <p:nvPr/>
        </p:nvSpPr>
        <p:spPr>
          <a:xfrm>
            <a:off x="7623455" y="4348057"/>
            <a:ext cx="717283" cy="338554"/>
          </a:xfrm>
          <a:prstGeom prst="rect">
            <a:avLst/>
          </a:prstGeom>
          <a:noFill/>
        </p:spPr>
        <p:txBody>
          <a:bodyPr wrap="square" rtlCol="0">
            <a:spAutoFit/>
          </a:bodyPr>
          <a:lstStyle/>
          <a:p>
            <a:r>
              <a:rPr lang="en-US" sz="1600" b="1" dirty="0">
                <a:solidFill>
                  <a:schemeClr val="accent4">
                    <a:lumMod val="75000"/>
                  </a:schemeClr>
                </a:solidFill>
              </a:rPr>
              <a:t>Data</a:t>
            </a:r>
            <a:endParaRPr lang="en-US" sz="1400" b="1" dirty="0">
              <a:solidFill>
                <a:schemeClr val="accent4">
                  <a:lumMod val="75000"/>
                </a:schemeClr>
              </a:solidFill>
            </a:endParaRPr>
          </a:p>
        </p:txBody>
      </p:sp>
    </p:spTree>
    <p:extLst>
      <p:ext uri="{BB962C8B-B14F-4D97-AF65-F5344CB8AC3E}">
        <p14:creationId xmlns:p14="http://schemas.microsoft.com/office/powerpoint/2010/main" val="2466404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Using P4</a:t>
            </a:r>
          </a:p>
        </p:txBody>
      </p:sp>
      <p:sp>
        <p:nvSpPr>
          <p:cNvPr id="4" name="Slide Number Placeholder 3"/>
          <p:cNvSpPr>
            <a:spLocks noGrp="1"/>
          </p:cNvSpPr>
          <p:nvPr>
            <p:ph type="sldNum" sz="quarter" idx="12"/>
          </p:nvPr>
        </p:nvSpPr>
        <p:spPr/>
        <p:txBody>
          <a:bodyPr/>
          <a:lstStyle/>
          <a:p>
            <a:fld id="{1718992C-B9AF-2F49-8B31-EC7F489F3004}" type="slidenum">
              <a:rPr lang="en-US" smtClean="0"/>
              <a:pPr/>
              <a:t>28</a:t>
            </a:fld>
            <a:endParaRPr lang="en-US"/>
          </a:p>
        </p:txBody>
      </p:sp>
      <p:cxnSp>
        <p:nvCxnSpPr>
          <p:cNvPr id="22" name="Straight Arrow Connector 21"/>
          <p:cNvCxnSpPr/>
          <p:nvPr/>
        </p:nvCxnSpPr>
        <p:spPr>
          <a:xfrm>
            <a:off x="2784112" y="1183342"/>
            <a:ext cx="0" cy="726141"/>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1981200" y="1126253"/>
            <a:ext cx="802912" cy="646331"/>
          </a:xfrm>
          <a:prstGeom prst="rect">
            <a:avLst/>
          </a:prstGeom>
          <a:noFill/>
        </p:spPr>
        <p:txBody>
          <a:bodyPr wrap="none" rtlCol="0">
            <a:spAutoFit/>
          </a:bodyPr>
          <a:lstStyle/>
          <a:p>
            <a:pPr algn="ctr"/>
            <a:r>
              <a:rPr lang="en-US" dirty="0"/>
              <a:t>data </a:t>
            </a:r>
            <a:br>
              <a:rPr lang="en-US" dirty="0"/>
            </a:br>
            <a:r>
              <a:rPr lang="en-US" dirty="0"/>
              <a:t>packet</a:t>
            </a:r>
          </a:p>
        </p:txBody>
      </p:sp>
      <p:cxnSp>
        <p:nvCxnSpPr>
          <p:cNvPr id="26" name="Straight Arrow Connector 25"/>
          <p:cNvCxnSpPr/>
          <p:nvPr/>
        </p:nvCxnSpPr>
        <p:spPr>
          <a:xfrm>
            <a:off x="4559616" y="3534810"/>
            <a:ext cx="23000" cy="977267"/>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245704" y="3706007"/>
            <a:ext cx="1336912" cy="646331"/>
          </a:xfrm>
          <a:prstGeom prst="rect">
            <a:avLst/>
          </a:prstGeom>
          <a:noFill/>
        </p:spPr>
        <p:txBody>
          <a:bodyPr wrap="square" rtlCol="0">
            <a:spAutoFit/>
          </a:bodyPr>
          <a:lstStyle/>
          <a:p>
            <a:pPr algn="ctr"/>
            <a:r>
              <a:rPr lang="en-US" dirty="0"/>
              <a:t>current </a:t>
            </a:r>
            <a:r>
              <a:rPr lang="en-US"/>
              <a:t>best next-hop S3</a:t>
            </a:r>
            <a:endParaRPr lang="en-US" dirty="0"/>
          </a:p>
        </p:txBody>
      </p:sp>
      <p:cxnSp>
        <p:nvCxnSpPr>
          <p:cNvPr id="30" name="Straight Arrow Connector 29"/>
          <p:cNvCxnSpPr/>
          <p:nvPr/>
        </p:nvCxnSpPr>
        <p:spPr>
          <a:xfrm>
            <a:off x="8077201" y="5590714"/>
            <a:ext cx="8965" cy="948201"/>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976832" y="5710022"/>
            <a:ext cx="1336912" cy="646331"/>
          </a:xfrm>
          <a:prstGeom prst="rect">
            <a:avLst/>
          </a:prstGeom>
          <a:noFill/>
        </p:spPr>
        <p:txBody>
          <a:bodyPr wrap="square" rtlCol="0">
            <a:spAutoFit/>
          </a:bodyPr>
          <a:lstStyle/>
          <a:p>
            <a:pPr algn="ctr"/>
            <a:r>
              <a:rPr lang="en-US" dirty="0"/>
              <a:t>chosen next-hop</a:t>
            </a:r>
          </a:p>
        </p:txBody>
      </p:sp>
      <p:sp>
        <p:nvSpPr>
          <p:cNvPr id="34" name="TextBox 33"/>
          <p:cNvSpPr txBox="1"/>
          <p:nvPr/>
        </p:nvSpPr>
        <p:spPr>
          <a:xfrm>
            <a:off x="8717520" y="4141551"/>
            <a:ext cx="1950480" cy="923330"/>
          </a:xfrm>
          <a:prstGeom prst="rect">
            <a:avLst/>
          </a:prstGeom>
          <a:noFill/>
        </p:spPr>
        <p:txBody>
          <a:bodyPr wrap="square" rtlCol="0">
            <a:spAutoFit/>
          </a:bodyPr>
          <a:lstStyle/>
          <a:p>
            <a:pPr algn="ctr"/>
            <a:r>
              <a:rPr lang="en-US" dirty="0"/>
              <a:t>Update next-hop (if enough </a:t>
            </a:r>
            <a:r>
              <a:rPr lang="en-US"/>
              <a:t>time elapsed) </a:t>
            </a:r>
            <a:r>
              <a:rPr lang="en-US" dirty="0"/>
              <a:t>and time</a:t>
            </a:r>
          </a:p>
        </p:txBody>
      </p:sp>
      <p:graphicFrame>
        <p:nvGraphicFramePr>
          <p:cNvPr id="13" name="Table 12"/>
          <p:cNvGraphicFramePr>
            <a:graphicFrameLocks noGrp="1"/>
          </p:cNvGraphicFramePr>
          <p:nvPr/>
        </p:nvGraphicFramePr>
        <p:xfrm>
          <a:off x="5167691" y="3861536"/>
          <a:ext cx="3605604" cy="1483360"/>
        </p:xfrm>
        <a:graphic>
          <a:graphicData uri="http://schemas.openxmlformats.org/drawingml/2006/table">
            <a:tbl>
              <a:tblPr firstRow="1" bandRow="1">
                <a:tableStyleId>{21E4AEA4-8DFA-4A89-87EB-49C32662AFE0}</a:tableStyleId>
              </a:tblPr>
              <a:tblGrid>
                <a:gridCol w="1028271">
                  <a:extLst>
                    <a:ext uri="{9D8B030D-6E8A-4147-A177-3AD203B41FA5}">
                      <a16:colId xmlns:a16="http://schemas.microsoft.com/office/drawing/2014/main" val="20000"/>
                    </a:ext>
                  </a:extLst>
                </a:gridCol>
                <a:gridCol w="1260343">
                  <a:extLst>
                    <a:ext uri="{9D8B030D-6E8A-4147-A177-3AD203B41FA5}">
                      <a16:colId xmlns:a16="http://schemas.microsoft.com/office/drawing/2014/main" val="20001"/>
                    </a:ext>
                  </a:extLst>
                </a:gridCol>
                <a:gridCol w="1316990">
                  <a:extLst>
                    <a:ext uri="{9D8B030D-6E8A-4147-A177-3AD203B41FA5}">
                      <a16:colId xmlns:a16="http://schemas.microsoft.com/office/drawing/2014/main" val="20002"/>
                    </a:ext>
                  </a:extLst>
                </a:gridCol>
              </a:tblGrid>
              <a:tr h="370840">
                <a:tc>
                  <a:txBody>
                    <a:bodyPr/>
                    <a:lstStyle/>
                    <a:p>
                      <a:pPr algn="ctr"/>
                      <a:r>
                        <a:rPr lang="en-US" dirty="0" err="1"/>
                        <a:t>Dest</a:t>
                      </a:r>
                      <a:r>
                        <a:rPr lang="en-US" baseline="0" dirty="0"/>
                        <a:t> </a:t>
                      </a:r>
                      <a:r>
                        <a:rPr lang="en-US" baseline="0" dirty="0" err="1"/>
                        <a:t>ToR</a:t>
                      </a:r>
                      <a:endParaRPr lang="en-US" dirty="0"/>
                    </a:p>
                  </a:txBody>
                  <a:tcPr/>
                </a:tc>
                <a:tc>
                  <a:txBody>
                    <a:bodyPr/>
                    <a:lstStyle/>
                    <a:p>
                      <a:pPr algn="ctr"/>
                      <a:r>
                        <a:rPr lang="en-US" dirty="0"/>
                        <a:t>Timestamp</a:t>
                      </a:r>
                    </a:p>
                  </a:txBody>
                  <a:tcPr/>
                </a:tc>
                <a:tc>
                  <a:txBody>
                    <a:bodyPr/>
                    <a:lstStyle/>
                    <a:p>
                      <a:pPr algn="ctr"/>
                      <a:r>
                        <a:rPr lang="en-US" dirty="0"/>
                        <a:t>Next-Hop</a:t>
                      </a:r>
                    </a:p>
                  </a:txBody>
                  <a:tcPr/>
                </a:tc>
                <a:extLst>
                  <a:ext uri="{0D108BD9-81ED-4DB2-BD59-A6C34878D82A}">
                    <a16:rowId xmlns:a16="http://schemas.microsoft.com/office/drawing/2014/main" val="10000"/>
                  </a:ext>
                </a:extLst>
              </a:tr>
              <a:tr h="370840">
                <a:tc>
                  <a:txBody>
                    <a:bodyPr/>
                    <a:lstStyle/>
                    <a:p>
                      <a:pPr algn="ctr"/>
                      <a:r>
                        <a:rPr lang="en-US" dirty="0" err="1"/>
                        <a:t>ToR</a:t>
                      </a:r>
                      <a:r>
                        <a:rPr lang="en-US" baseline="0" dirty="0"/>
                        <a:t> 10</a:t>
                      </a:r>
                      <a:endParaRPr lang="en-US" dirty="0"/>
                    </a:p>
                  </a:txBody>
                  <a:tcPr/>
                </a:tc>
                <a:tc>
                  <a:txBody>
                    <a:bodyPr/>
                    <a:lstStyle/>
                    <a:p>
                      <a:pPr algn="ctr"/>
                      <a:r>
                        <a:rPr lang="en-US" dirty="0"/>
                        <a:t>1</a:t>
                      </a:r>
                    </a:p>
                  </a:txBody>
                  <a:tcPr/>
                </a:tc>
                <a:tc>
                  <a:txBody>
                    <a:bodyPr/>
                    <a:lstStyle/>
                    <a:p>
                      <a:pPr algn="ctr"/>
                      <a:r>
                        <a:rPr lang="en-US" dirty="0"/>
                        <a:t>S2</a:t>
                      </a:r>
                    </a:p>
                  </a:txBody>
                  <a:tcPr/>
                </a:tc>
                <a:extLst>
                  <a:ext uri="{0D108BD9-81ED-4DB2-BD59-A6C34878D82A}">
                    <a16:rowId xmlns:a16="http://schemas.microsoft.com/office/drawing/2014/main" val="10001"/>
                  </a:ext>
                </a:extLst>
              </a:tr>
              <a:tr h="370840">
                <a:tc>
                  <a:txBody>
                    <a:bodyPr/>
                    <a:lstStyle/>
                    <a:p>
                      <a:pPr algn="ctr"/>
                      <a:r>
                        <a:rPr lang="en-US" dirty="0" err="1"/>
                        <a:t>ToR</a:t>
                      </a:r>
                      <a:r>
                        <a:rPr lang="en-US" dirty="0"/>
                        <a:t> 0</a:t>
                      </a:r>
                    </a:p>
                  </a:txBody>
                  <a:tcPr/>
                </a:tc>
                <a:tc>
                  <a:txBody>
                    <a:bodyPr/>
                    <a:lstStyle/>
                    <a:p>
                      <a:pPr algn="ctr"/>
                      <a:r>
                        <a:rPr lang="en-US" dirty="0"/>
                        <a:t>17</a:t>
                      </a:r>
                    </a:p>
                  </a:txBody>
                  <a:tcPr/>
                </a:tc>
                <a:tc>
                  <a:txBody>
                    <a:bodyPr/>
                    <a:lstStyle/>
                    <a:p>
                      <a:pPr algn="ctr"/>
                      <a:r>
                        <a:rPr lang="en-US" dirty="0"/>
                        <a:t>S4</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graphicFrame>
        <p:nvGraphicFramePr>
          <p:cNvPr id="14" name="Table 13"/>
          <p:cNvGraphicFramePr>
            <a:graphicFrameLocks noGrp="1"/>
          </p:cNvGraphicFramePr>
          <p:nvPr/>
        </p:nvGraphicFramePr>
        <p:xfrm>
          <a:off x="2483477" y="2051449"/>
          <a:ext cx="3318530" cy="1483360"/>
        </p:xfrm>
        <a:graphic>
          <a:graphicData uri="http://schemas.openxmlformats.org/drawingml/2006/table">
            <a:tbl>
              <a:tblPr firstRow="1" bandRow="1">
                <a:tableStyleId>{5C22544A-7EE6-4342-B048-85BDC9FD1C3A}</a:tableStyleId>
              </a:tblPr>
              <a:tblGrid>
                <a:gridCol w="1583859">
                  <a:extLst>
                    <a:ext uri="{9D8B030D-6E8A-4147-A177-3AD203B41FA5}">
                      <a16:colId xmlns:a16="http://schemas.microsoft.com/office/drawing/2014/main" val="20000"/>
                    </a:ext>
                  </a:extLst>
                </a:gridCol>
                <a:gridCol w="1734671">
                  <a:extLst>
                    <a:ext uri="{9D8B030D-6E8A-4147-A177-3AD203B41FA5}">
                      <a16:colId xmlns:a16="http://schemas.microsoft.com/office/drawing/2014/main" val="20001"/>
                    </a:ext>
                  </a:extLst>
                </a:gridCol>
              </a:tblGrid>
              <a:tr h="370840">
                <a:tc>
                  <a:txBody>
                    <a:bodyPr/>
                    <a:lstStyle/>
                    <a:p>
                      <a:pPr algn="ctr"/>
                      <a:r>
                        <a:rPr lang="en-US" dirty="0"/>
                        <a:t>Best Next-Hop</a:t>
                      </a:r>
                    </a:p>
                  </a:txBody>
                  <a:tcPr/>
                </a:tc>
                <a:tc>
                  <a:txBody>
                    <a:bodyPr/>
                    <a:lstStyle/>
                    <a:p>
                      <a:pPr algn="ctr"/>
                      <a:r>
                        <a:rPr lang="en-US" dirty="0"/>
                        <a:t>Path</a:t>
                      </a:r>
                      <a:r>
                        <a:rPr lang="en-US" baseline="0" dirty="0"/>
                        <a:t> Utilization</a:t>
                      </a:r>
                      <a:endParaRPr lang="en-US" dirty="0"/>
                    </a:p>
                  </a:txBody>
                  <a:tcPr/>
                </a:tc>
                <a:extLst>
                  <a:ext uri="{0D108BD9-81ED-4DB2-BD59-A6C34878D82A}">
                    <a16:rowId xmlns:a16="http://schemas.microsoft.com/office/drawing/2014/main" val="10000"/>
                  </a:ext>
                </a:extLst>
              </a:tr>
              <a:tr h="370840">
                <a:tc>
                  <a:txBody>
                    <a:bodyPr/>
                    <a:lstStyle/>
                    <a:p>
                      <a:pPr algn="ctr"/>
                      <a:r>
                        <a:rPr lang="en-US" dirty="0"/>
                        <a:t>S3</a:t>
                      </a:r>
                    </a:p>
                  </a:txBody>
                  <a:tcPr/>
                </a:tc>
                <a:tc>
                  <a:txBody>
                    <a:bodyPr/>
                    <a:lstStyle/>
                    <a:p>
                      <a:pPr algn="ctr"/>
                      <a:r>
                        <a:rPr lang="en-US" dirty="0"/>
                        <a:t>50%</a:t>
                      </a:r>
                    </a:p>
                  </a:txBody>
                  <a:tcPr/>
                </a:tc>
                <a:extLst>
                  <a:ext uri="{0D108BD9-81ED-4DB2-BD59-A6C34878D82A}">
                    <a16:rowId xmlns:a16="http://schemas.microsoft.com/office/drawing/2014/main" val="10001"/>
                  </a:ext>
                </a:extLst>
              </a:tr>
              <a:tr h="370840">
                <a:tc>
                  <a:txBody>
                    <a:bodyPr/>
                    <a:lstStyle/>
                    <a:p>
                      <a:pPr algn="ctr"/>
                      <a:r>
                        <a:rPr lang="en-US" dirty="0"/>
                        <a:t>S4</a:t>
                      </a:r>
                    </a:p>
                  </a:txBody>
                  <a:tcPr/>
                </a:tc>
                <a:tc>
                  <a:txBody>
                    <a:bodyPr/>
                    <a:lstStyle/>
                    <a:p>
                      <a:pPr algn="ctr"/>
                      <a:r>
                        <a:rPr lang="en-US" dirty="0"/>
                        <a:t>10%</a:t>
                      </a:r>
                    </a:p>
                  </a:txBody>
                  <a:tcPr/>
                </a:tc>
                <a:extLst>
                  <a:ext uri="{0D108BD9-81ED-4DB2-BD59-A6C34878D82A}">
                    <a16:rowId xmlns:a16="http://schemas.microsoft.com/office/drawing/2014/main" val="10002"/>
                  </a:ext>
                </a:extLst>
              </a:tr>
              <a:tr h="370840">
                <a:tc>
                  <a:txBody>
                    <a:bodyPr/>
                    <a:lstStyle/>
                    <a:p>
                      <a:pPr algn="ctr"/>
                      <a:r>
                        <a:rPr lang="en-US" dirty="0"/>
                        <a:t>…</a:t>
                      </a:r>
                    </a:p>
                  </a:txBody>
                  <a:tcPr/>
                </a:tc>
                <a:tc>
                  <a:txBody>
                    <a:bodyPr/>
                    <a:lstStyle/>
                    <a:p>
                      <a:pPr algn="ctr"/>
                      <a:r>
                        <a:rPr lang="en-US" dirty="0"/>
                        <a:t>…</a:t>
                      </a:r>
                    </a:p>
                  </a:txBody>
                  <a:tcPr/>
                </a:tc>
                <a:extLst>
                  <a:ext uri="{0D108BD9-81ED-4DB2-BD59-A6C34878D82A}">
                    <a16:rowId xmlns:a16="http://schemas.microsoft.com/office/drawing/2014/main" val="10003"/>
                  </a:ext>
                </a:extLst>
              </a:tr>
            </a:tbl>
          </a:graphicData>
        </a:graphic>
      </p:graphicFrame>
      <p:sp>
        <p:nvSpPr>
          <p:cNvPr id="15" name="TextBox 14"/>
          <p:cNvSpPr txBox="1"/>
          <p:nvPr/>
        </p:nvSpPr>
        <p:spPr>
          <a:xfrm>
            <a:off x="2146206" y="2401224"/>
            <a:ext cx="301686" cy="369332"/>
          </a:xfrm>
          <a:prstGeom prst="rect">
            <a:avLst/>
          </a:prstGeom>
          <a:noFill/>
        </p:spPr>
        <p:txBody>
          <a:bodyPr wrap="none" rtlCol="0">
            <a:spAutoFit/>
          </a:bodyPr>
          <a:lstStyle/>
          <a:p>
            <a:r>
              <a:rPr lang="en-US" dirty="0"/>
              <a:t>0</a:t>
            </a:r>
          </a:p>
        </p:txBody>
      </p:sp>
      <p:sp>
        <p:nvSpPr>
          <p:cNvPr id="16" name="TextBox 15"/>
          <p:cNvSpPr txBox="1"/>
          <p:nvPr/>
        </p:nvSpPr>
        <p:spPr>
          <a:xfrm>
            <a:off x="2146206" y="2780511"/>
            <a:ext cx="301686" cy="369332"/>
          </a:xfrm>
          <a:prstGeom prst="rect">
            <a:avLst/>
          </a:prstGeom>
          <a:noFill/>
        </p:spPr>
        <p:txBody>
          <a:bodyPr wrap="none" rtlCol="0">
            <a:spAutoFit/>
          </a:bodyPr>
          <a:lstStyle/>
          <a:p>
            <a:r>
              <a:rPr lang="en-US" dirty="0"/>
              <a:t>1</a:t>
            </a:r>
          </a:p>
        </p:txBody>
      </p:sp>
      <p:sp>
        <p:nvSpPr>
          <p:cNvPr id="17" name="TextBox 16"/>
          <p:cNvSpPr txBox="1"/>
          <p:nvPr/>
        </p:nvSpPr>
        <p:spPr>
          <a:xfrm>
            <a:off x="2128415" y="3126009"/>
            <a:ext cx="337271" cy="375228"/>
          </a:xfrm>
          <a:prstGeom prst="rect">
            <a:avLst/>
          </a:prstGeom>
          <a:noFill/>
        </p:spPr>
        <p:txBody>
          <a:bodyPr wrap="square" rtlCol="0">
            <a:spAutoFit/>
          </a:bodyPr>
          <a:lstStyle/>
          <a:p>
            <a:r>
              <a:rPr lang="en-US"/>
              <a:t>…</a:t>
            </a:r>
          </a:p>
        </p:txBody>
      </p:sp>
      <p:sp>
        <p:nvSpPr>
          <p:cNvPr id="18" name="TextBox 17"/>
          <p:cNvSpPr txBox="1"/>
          <p:nvPr/>
        </p:nvSpPr>
        <p:spPr>
          <a:xfrm>
            <a:off x="1566001" y="2483412"/>
            <a:ext cx="716861" cy="646331"/>
          </a:xfrm>
          <a:prstGeom prst="rect">
            <a:avLst/>
          </a:prstGeom>
          <a:noFill/>
        </p:spPr>
        <p:txBody>
          <a:bodyPr wrap="square" rtlCol="0">
            <a:spAutoFit/>
          </a:bodyPr>
          <a:lstStyle/>
          <a:p>
            <a:pPr algn="ctr"/>
            <a:r>
              <a:rPr lang="en-US" dirty="0" err="1"/>
              <a:t>Dest</a:t>
            </a:r>
            <a:r>
              <a:rPr lang="en-US" dirty="0"/>
              <a:t> </a:t>
            </a:r>
            <a:r>
              <a:rPr lang="en-US" dirty="0" err="1"/>
              <a:t>ToR</a:t>
            </a:r>
            <a:endParaRPr lang="en-US" dirty="0"/>
          </a:p>
        </p:txBody>
      </p:sp>
      <p:sp>
        <p:nvSpPr>
          <p:cNvPr id="19" name="TextBox 18"/>
          <p:cNvSpPr txBox="1"/>
          <p:nvPr/>
        </p:nvSpPr>
        <p:spPr>
          <a:xfrm>
            <a:off x="4867485" y="4254828"/>
            <a:ext cx="301686" cy="369332"/>
          </a:xfrm>
          <a:prstGeom prst="rect">
            <a:avLst/>
          </a:prstGeom>
          <a:noFill/>
        </p:spPr>
        <p:txBody>
          <a:bodyPr wrap="none" rtlCol="0">
            <a:spAutoFit/>
          </a:bodyPr>
          <a:lstStyle/>
          <a:p>
            <a:r>
              <a:rPr lang="en-US" dirty="0"/>
              <a:t>0</a:t>
            </a:r>
          </a:p>
        </p:txBody>
      </p:sp>
      <p:sp>
        <p:nvSpPr>
          <p:cNvPr id="20" name="TextBox 19"/>
          <p:cNvSpPr txBox="1"/>
          <p:nvPr/>
        </p:nvSpPr>
        <p:spPr>
          <a:xfrm>
            <a:off x="4867485" y="4634115"/>
            <a:ext cx="301686" cy="369332"/>
          </a:xfrm>
          <a:prstGeom prst="rect">
            <a:avLst/>
          </a:prstGeom>
          <a:noFill/>
        </p:spPr>
        <p:txBody>
          <a:bodyPr wrap="none" rtlCol="0">
            <a:spAutoFit/>
          </a:bodyPr>
          <a:lstStyle/>
          <a:p>
            <a:r>
              <a:rPr lang="en-US" dirty="0"/>
              <a:t>1</a:t>
            </a:r>
          </a:p>
        </p:txBody>
      </p:sp>
      <p:sp>
        <p:nvSpPr>
          <p:cNvPr id="21" name="TextBox 20"/>
          <p:cNvSpPr txBox="1"/>
          <p:nvPr/>
        </p:nvSpPr>
        <p:spPr>
          <a:xfrm>
            <a:off x="4849694" y="4979613"/>
            <a:ext cx="337271" cy="375228"/>
          </a:xfrm>
          <a:prstGeom prst="rect">
            <a:avLst/>
          </a:prstGeom>
          <a:noFill/>
        </p:spPr>
        <p:txBody>
          <a:bodyPr wrap="square" rtlCol="0">
            <a:spAutoFit/>
          </a:bodyPr>
          <a:lstStyle/>
          <a:p>
            <a:r>
              <a:rPr lang="en-US"/>
              <a:t>…</a:t>
            </a:r>
          </a:p>
        </p:txBody>
      </p:sp>
      <p:sp>
        <p:nvSpPr>
          <p:cNvPr id="23" name="TextBox 22"/>
          <p:cNvSpPr txBox="1"/>
          <p:nvPr/>
        </p:nvSpPr>
        <p:spPr>
          <a:xfrm>
            <a:off x="3845739" y="4673565"/>
            <a:ext cx="1124860" cy="400110"/>
          </a:xfrm>
          <a:prstGeom prst="rect">
            <a:avLst/>
          </a:prstGeom>
          <a:noFill/>
        </p:spPr>
        <p:txBody>
          <a:bodyPr wrap="none" rtlCol="0">
            <a:spAutoFit/>
          </a:bodyPr>
          <a:lstStyle/>
          <a:p>
            <a:r>
              <a:rPr lang="en-US" sz="2000" dirty="0"/>
              <a:t>h(</a:t>
            </a:r>
            <a:r>
              <a:rPr lang="en-US" sz="2000" dirty="0" err="1"/>
              <a:t>flowid</a:t>
            </a:r>
            <a:r>
              <a:rPr lang="en-US" sz="2000" dirty="0"/>
              <a:t>)</a:t>
            </a:r>
          </a:p>
        </p:txBody>
      </p:sp>
      <p:sp>
        <p:nvSpPr>
          <p:cNvPr id="3" name="Oval 2"/>
          <p:cNvSpPr/>
          <p:nvPr/>
        </p:nvSpPr>
        <p:spPr>
          <a:xfrm>
            <a:off x="2538663" y="2396054"/>
            <a:ext cx="3202242" cy="379287"/>
          </a:xfrm>
          <a:prstGeom prst="ellips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Oval 23"/>
          <p:cNvSpPr/>
          <p:nvPr/>
        </p:nvSpPr>
        <p:spPr>
          <a:xfrm>
            <a:off x="5143652" y="4595349"/>
            <a:ext cx="3573868" cy="408099"/>
          </a:xfrm>
          <a:prstGeom prst="ellips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5758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2" grpId="0"/>
      <p:bldP spid="34" grpId="0"/>
      <p:bldP spid="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7636342" y="4819258"/>
            <a:ext cx="2783146" cy="1481935"/>
          </a:xfrm>
          <a:prstGeom prst="rect">
            <a:avLst/>
          </a:prstGeom>
        </p:spPr>
      </p:pic>
      <p:sp>
        <p:nvSpPr>
          <p:cNvPr id="2" name="Title 1"/>
          <p:cNvSpPr>
            <a:spLocks noGrp="1"/>
          </p:cNvSpPr>
          <p:nvPr>
            <p:ph type="title"/>
          </p:nvPr>
        </p:nvSpPr>
        <p:spPr>
          <a:xfrm>
            <a:off x="1855760" y="274639"/>
            <a:ext cx="8597900" cy="1143000"/>
          </a:xfrm>
        </p:spPr>
        <p:txBody>
          <a:bodyPr>
            <a:normAutofit fontScale="90000"/>
          </a:bodyPr>
          <a:lstStyle/>
          <a:p>
            <a:r>
              <a:rPr lang="en-US" dirty="0"/>
              <a:t>Innovation Above, Below, and Alongside</a:t>
            </a:r>
          </a:p>
        </p:txBody>
      </p:sp>
      <p:sp>
        <p:nvSpPr>
          <p:cNvPr id="4" name="Slide Number Placeholder 3"/>
          <p:cNvSpPr>
            <a:spLocks noGrp="1"/>
          </p:cNvSpPr>
          <p:nvPr>
            <p:ph type="sldNum" sz="quarter" idx="12"/>
          </p:nvPr>
        </p:nvSpPr>
        <p:spPr/>
        <p:txBody>
          <a:bodyPr/>
          <a:lstStyle/>
          <a:p>
            <a:fld id="{1718992C-B9AF-2F49-8B31-EC7F489F3004}" type="slidenum">
              <a:rPr lang="en-US" smtClean="0"/>
              <a:t>2</a:t>
            </a:fld>
            <a:endParaRPr lang="en-US"/>
          </a:p>
        </p:txBody>
      </p:sp>
      <p:grpSp>
        <p:nvGrpSpPr>
          <p:cNvPr id="37" name="Group 36"/>
          <p:cNvGrpSpPr/>
          <p:nvPr/>
        </p:nvGrpSpPr>
        <p:grpSpPr>
          <a:xfrm>
            <a:off x="1981200" y="1325319"/>
            <a:ext cx="8661400" cy="2153939"/>
            <a:chOff x="457200" y="1351261"/>
            <a:chExt cx="8661400" cy="2153939"/>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7200" y="1989139"/>
              <a:ext cx="1650266" cy="1135061"/>
            </a:xfrm>
            <a:prstGeom prst="rect">
              <a:avLst/>
            </a:prstGeom>
          </p:spPr>
        </p:pic>
        <p:pic>
          <p:nvPicPr>
            <p:cNvPr id="8" name="Picture 7"/>
            <p:cNvPicPr>
              <a:picLocks noChangeAspect="1"/>
            </p:cNvPicPr>
            <p:nvPr/>
          </p:nvPicPr>
          <p:blipFill>
            <a:blip r:embed="rId5"/>
            <a:stretch>
              <a:fillRect/>
            </a:stretch>
          </p:blipFill>
          <p:spPr>
            <a:xfrm>
              <a:off x="2313373" y="1917700"/>
              <a:ext cx="2119394" cy="1587500"/>
            </a:xfrm>
            <a:prstGeom prst="rect">
              <a:avLst/>
            </a:prstGeom>
          </p:spPr>
        </p:pic>
        <p:pic>
          <p:nvPicPr>
            <p:cNvPr id="11" name="Picture 10"/>
            <p:cNvPicPr>
              <a:picLocks noChangeAspect="1"/>
            </p:cNvPicPr>
            <p:nvPr/>
          </p:nvPicPr>
          <p:blipFill>
            <a:blip r:embed="rId6"/>
            <a:stretch>
              <a:fillRect/>
            </a:stretch>
          </p:blipFill>
          <p:spPr>
            <a:xfrm>
              <a:off x="4569292" y="1989139"/>
              <a:ext cx="1543050" cy="1314450"/>
            </a:xfrm>
            <a:prstGeom prst="rect">
              <a:avLst/>
            </a:prstGeom>
          </p:spPr>
        </p:pic>
        <p:pic>
          <p:nvPicPr>
            <p:cNvPr id="12" name="Picture 11"/>
            <p:cNvPicPr>
              <a:picLocks noChangeAspect="1"/>
            </p:cNvPicPr>
            <p:nvPr/>
          </p:nvPicPr>
          <p:blipFill>
            <a:blip r:embed="rId7"/>
            <a:stretch>
              <a:fillRect/>
            </a:stretch>
          </p:blipFill>
          <p:spPr>
            <a:xfrm>
              <a:off x="6343650" y="2208214"/>
              <a:ext cx="2774950" cy="876300"/>
            </a:xfrm>
            <a:prstGeom prst="rect">
              <a:avLst/>
            </a:prstGeom>
          </p:spPr>
        </p:pic>
        <p:sp>
          <p:nvSpPr>
            <p:cNvPr id="13" name="TextBox 12"/>
            <p:cNvSpPr txBox="1"/>
            <p:nvPr/>
          </p:nvSpPr>
          <p:spPr>
            <a:xfrm>
              <a:off x="3624065" y="1351261"/>
              <a:ext cx="1716752" cy="461665"/>
            </a:xfrm>
            <a:prstGeom prst="rect">
              <a:avLst/>
            </a:prstGeom>
            <a:noFill/>
          </p:spPr>
          <p:txBody>
            <a:bodyPr wrap="none" rtlCol="0">
              <a:spAutoFit/>
            </a:bodyPr>
            <a:lstStyle/>
            <a:p>
              <a:r>
                <a:rPr lang="en-US" sz="2400" dirty="0">
                  <a:solidFill>
                    <a:srgbClr val="FF0000"/>
                  </a:solidFill>
                </a:rPr>
                <a:t>Applications</a:t>
              </a:r>
            </a:p>
          </p:txBody>
        </p:sp>
      </p:grpSp>
      <p:grpSp>
        <p:nvGrpSpPr>
          <p:cNvPr id="40" name="Group 39"/>
          <p:cNvGrpSpPr/>
          <p:nvPr/>
        </p:nvGrpSpPr>
        <p:grpSpPr>
          <a:xfrm>
            <a:off x="1846800" y="5300907"/>
            <a:ext cx="7523144" cy="1517378"/>
            <a:chOff x="322800" y="5300907"/>
            <a:chExt cx="7523144" cy="1517378"/>
          </a:xfrm>
        </p:grpSpPr>
        <p:pic>
          <p:nvPicPr>
            <p:cNvPr id="30" name="Picture 29"/>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845640" y="5957096"/>
              <a:ext cx="1219976" cy="700662"/>
            </a:xfrm>
            <a:prstGeom prst="rect">
              <a:avLst/>
            </a:prstGeom>
          </p:spPr>
        </p:pic>
        <p:pic>
          <p:nvPicPr>
            <p:cNvPr id="31" name="Picture 30"/>
            <p:cNvPicPr>
              <a:picLocks noChangeAspect="1"/>
            </p:cNvPicPr>
            <p:nvPr/>
          </p:nvPicPr>
          <p:blipFill>
            <a:blip r:embed="rId9"/>
            <a:stretch>
              <a:fillRect/>
            </a:stretch>
          </p:blipFill>
          <p:spPr>
            <a:xfrm>
              <a:off x="3263850" y="5758423"/>
              <a:ext cx="1037908" cy="1037908"/>
            </a:xfrm>
            <a:prstGeom prst="rect">
              <a:avLst/>
            </a:prstGeom>
          </p:spPr>
        </p:pic>
        <p:pic>
          <p:nvPicPr>
            <p:cNvPr id="32" name="Picture 31"/>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22800" y="5736469"/>
              <a:ext cx="1484793" cy="1081816"/>
            </a:xfrm>
            <a:prstGeom prst="rect">
              <a:avLst/>
            </a:prstGeom>
          </p:spPr>
        </p:pic>
        <p:pic>
          <p:nvPicPr>
            <p:cNvPr id="33" name="Picture 32"/>
            <p:cNvPicPr>
              <a:picLocks noChangeAspect="1"/>
            </p:cNvPicPr>
            <p:nvPr/>
          </p:nvPicPr>
          <p:blipFill>
            <a:blip r:embed="rId11"/>
            <a:stretch>
              <a:fillRect/>
            </a:stretch>
          </p:blipFill>
          <p:spPr>
            <a:xfrm>
              <a:off x="4296857" y="5799190"/>
              <a:ext cx="1196945" cy="893105"/>
            </a:xfrm>
            <a:prstGeom prst="rect">
              <a:avLst/>
            </a:prstGeom>
          </p:spPr>
        </p:pic>
        <p:pic>
          <p:nvPicPr>
            <p:cNvPr id="34" name="Picture 33"/>
            <p:cNvPicPr>
              <a:picLocks noChangeAspect="1"/>
            </p:cNvPicPr>
            <p:nvPr/>
          </p:nvPicPr>
          <p:blipFill>
            <a:blip r:embed="rId12"/>
            <a:stretch>
              <a:fillRect/>
            </a:stretch>
          </p:blipFill>
          <p:spPr>
            <a:xfrm>
              <a:off x="5369161" y="5300907"/>
              <a:ext cx="1495424" cy="1495424"/>
            </a:xfrm>
            <a:prstGeom prst="rect">
              <a:avLst/>
            </a:prstGeom>
          </p:spPr>
        </p:pic>
        <p:sp>
          <p:nvSpPr>
            <p:cNvPr id="35" name="TextBox 34"/>
            <p:cNvSpPr txBox="1"/>
            <p:nvPr/>
          </p:nvSpPr>
          <p:spPr>
            <a:xfrm>
              <a:off x="6864585" y="6277377"/>
              <a:ext cx="981359" cy="461665"/>
            </a:xfrm>
            <a:prstGeom prst="rect">
              <a:avLst/>
            </a:prstGeom>
            <a:noFill/>
          </p:spPr>
          <p:txBody>
            <a:bodyPr wrap="none" rtlCol="0">
              <a:spAutoFit/>
            </a:bodyPr>
            <a:lstStyle/>
            <a:p>
              <a:r>
                <a:rPr lang="en-US" sz="2400" dirty="0">
                  <a:solidFill>
                    <a:srgbClr val="FF0000"/>
                  </a:solidFill>
                </a:rPr>
                <a:t>Media</a:t>
              </a:r>
            </a:p>
          </p:txBody>
        </p:sp>
      </p:grpSp>
      <p:pic>
        <p:nvPicPr>
          <p:cNvPr id="5"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3522583" y="3844433"/>
            <a:ext cx="4963727" cy="1333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35"/>
          <p:cNvSpPr txBox="1"/>
          <p:nvPr/>
        </p:nvSpPr>
        <p:spPr>
          <a:xfrm>
            <a:off x="5155316" y="4100514"/>
            <a:ext cx="1873140" cy="707886"/>
          </a:xfrm>
          <a:prstGeom prst="rect">
            <a:avLst/>
          </a:prstGeom>
          <a:noFill/>
        </p:spPr>
        <p:txBody>
          <a:bodyPr wrap="none" rtlCol="0">
            <a:spAutoFit/>
          </a:bodyPr>
          <a:lstStyle/>
          <a:p>
            <a:pPr algn="ctr"/>
            <a:r>
              <a:rPr lang="en-US" sz="4000">
                <a:solidFill>
                  <a:schemeClr val="tx2">
                    <a:lumMod val="75000"/>
                  </a:schemeClr>
                </a:solidFill>
              </a:rPr>
              <a:t>Internet</a:t>
            </a:r>
            <a:endParaRPr lang="en-US" sz="4000" dirty="0">
              <a:solidFill>
                <a:schemeClr val="tx2">
                  <a:lumMod val="75000"/>
                </a:schemeClr>
              </a:solidFill>
            </a:endParaRPr>
          </a:p>
        </p:txBody>
      </p:sp>
      <p:pic>
        <p:nvPicPr>
          <p:cNvPr id="14" name="Picture 13"/>
          <p:cNvPicPr>
            <a:picLocks noChangeAspect="1"/>
          </p:cNvPicPr>
          <p:nvPr/>
        </p:nvPicPr>
        <p:blipFill>
          <a:blip r:embed="rId14"/>
          <a:stretch>
            <a:fillRect/>
          </a:stretch>
        </p:blipFill>
        <p:spPr>
          <a:xfrm>
            <a:off x="2166539" y="3382473"/>
            <a:ext cx="1632734" cy="1017584"/>
          </a:xfrm>
          <a:prstGeom prst="rect">
            <a:avLst/>
          </a:prstGeom>
        </p:spPr>
      </p:pic>
      <p:pic>
        <p:nvPicPr>
          <p:cNvPr id="16" name="Picture 15"/>
          <p:cNvPicPr>
            <a:picLocks noChangeAspect="1"/>
          </p:cNvPicPr>
          <p:nvPr/>
        </p:nvPicPr>
        <p:blipFill>
          <a:blip r:embed="rId15"/>
          <a:stretch>
            <a:fillRect/>
          </a:stretch>
        </p:blipFill>
        <p:spPr>
          <a:xfrm>
            <a:off x="8799070" y="3488536"/>
            <a:ext cx="1780030" cy="1506539"/>
          </a:xfrm>
          <a:prstGeom prst="rect">
            <a:avLst/>
          </a:prstGeom>
        </p:spPr>
      </p:pic>
      <p:cxnSp>
        <p:nvCxnSpPr>
          <p:cNvPr id="20" name="Straight Connector 19"/>
          <p:cNvCxnSpPr/>
          <p:nvPr/>
        </p:nvCxnSpPr>
        <p:spPr>
          <a:xfrm flipH="1">
            <a:off x="8084648" y="4265620"/>
            <a:ext cx="803322" cy="5397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3367922" y="4091188"/>
            <a:ext cx="701784" cy="222848"/>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9403304" y="5129216"/>
            <a:ext cx="878574" cy="461665"/>
          </a:xfrm>
          <a:prstGeom prst="rect">
            <a:avLst/>
          </a:prstGeom>
          <a:noFill/>
        </p:spPr>
        <p:txBody>
          <a:bodyPr wrap="none" rtlCol="0">
            <a:spAutoFit/>
          </a:bodyPr>
          <a:lstStyle/>
          <a:p>
            <a:r>
              <a:rPr lang="en-US" sz="2400" dirty="0">
                <a:solidFill>
                  <a:srgbClr val="FF0000"/>
                </a:solidFill>
              </a:rPr>
              <a:t>Hosts</a:t>
            </a:r>
          </a:p>
        </p:txBody>
      </p:sp>
      <p:pic>
        <p:nvPicPr>
          <p:cNvPr id="15" name="Picture 14"/>
          <p:cNvPicPr>
            <a:picLocks noChangeAspect="1"/>
          </p:cNvPicPr>
          <p:nvPr/>
        </p:nvPicPr>
        <p:blipFill>
          <a:blip r:embed="rId16"/>
          <a:stretch>
            <a:fillRect/>
          </a:stretch>
        </p:blipFill>
        <p:spPr>
          <a:xfrm flipH="1">
            <a:off x="1524001" y="4340230"/>
            <a:ext cx="1865067" cy="1397000"/>
          </a:xfrm>
          <a:prstGeom prst="rect">
            <a:avLst/>
          </a:prstGeom>
        </p:spPr>
      </p:pic>
      <p:cxnSp>
        <p:nvCxnSpPr>
          <p:cNvPr id="21" name="Straight Connector 20"/>
          <p:cNvCxnSpPr/>
          <p:nvPr/>
        </p:nvCxnSpPr>
        <p:spPr>
          <a:xfrm flipH="1" flipV="1">
            <a:off x="7804150" y="5072860"/>
            <a:ext cx="756164" cy="445696"/>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2806335" y="4790879"/>
            <a:ext cx="1031039" cy="228011"/>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033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9F2352-3ECF-7B40-B504-4621B5F73622}"/>
              </a:ext>
            </a:extLst>
          </p:cNvPr>
          <p:cNvSpPr>
            <a:spLocks noGrp="1"/>
          </p:cNvSpPr>
          <p:nvPr>
            <p:ph type="ctrTitle"/>
          </p:nvPr>
        </p:nvSpPr>
        <p:spPr/>
        <p:txBody>
          <a:bodyPr/>
          <a:lstStyle/>
          <a:p>
            <a:r>
              <a:rPr lang="en-US" dirty="0"/>
              <a:t>Sonata Platform</a:t>
            </a:r>
          </a:p>
        </p:txBody>
      </p:sp>
      <p:sp>
        <p:nvSpPr>
          <p:cNvPr id="6" name="Subtitle 5">
            <a:extLst>
              <a:ext uri="{FF2B5EF4-FFF2-40B4-BE49-F238E27FC236}">
                <a16:creationId xmlns:a16="http://schemas.microsoft.com/office/drawing/2014/main" id="{825A2859-518B-1D4C-88FA-1B334652C9E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E3462478-BC3F-4648-871A-E0BDA4E3B215}"/>
              </a:ext>
            </a:extLst>
          </p:cNvPr>
          <p:cNvSpPr>
            <a:spLocks noGrp="1"/>
          </p:cNvSpPr>
          <p:nvPr>
            <p:ph type="sldNum" sz="quarter" idx="12"/>
          </p:nvPr>
        </p:nvSpPr>
        <p:spPr/>
        <p:txBody>
          <a:bodyPr/>
          <a:lstStyle/>
          <a:p>
            <a:fld id="{1718992C-B9AF-2F49-8B31-EC7F489F3004}" type="slidenum">
              <a:rPr lang="en-US" smtClean="0"/>
              <a:t>29</a:t>
            </a:fld>
            <a:endParaRPr lang="en-US"/>
          </a:p>
        </p:txBody>
      </p:sp>
    </p:spTree>
    <p:extLst>
      <p:ext uri="{BB962C8B-B14F-4D97-AF65-F5344CB8AC3E}">
        <p14:creationId xmlns:p14="http://schemas.microsoft.com/office/powerpoint/2010/main" val="2987158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Flexible Telemetry for Network Management</a:t>
            </a:r>
          </a:p>
        </p:txBody>
      </p:sp>
      <p:sp>
        <p:nvSpPr>
          <p:cNvPr id="6" name="Content Placeholder 5"/>
          <p:cNvSpPr>
            <a:spLocks noGrp="1"/>
          </p:cNvSpPr>
          <p:nvPr>
            <p:ph sz="half" idx="1"/>
          </p:nvPr>
        </p:nvSpPr>
        <p:spPr/>
        <p:txBody>
          <a:bodyPr>
            <a:normAutofit/>
          </a:bodyPr>
          <a:lstStyle/>
          <a:p>
            <a:r>
              <a:rPr lang="en-US" sz="3200" dirty="0"/>
              <a:t>Many analysis questions</a:t>
            </a:r>
          </a:p>
          <a:p>
            <a:pPr lvl="1"/>
            <a:r>
              <a:rPr lang="en-US" sz="2800" dirty="0"/>
              <a:t>Performance diagnosis</a:t>
            </a:r>
          </a:p>
          <a:p>
            <a:pPr lvl="1"/>
            <a:r>
              <a:rPr lang="en-US" sz="2800" dirty="0"/>
              <a:t>Cyber attack detection</a:t>
            </a:r>
          </a:p>
          <a:p>
            <a:pPr lvl="1"/>
            <a:r>
              <a:rPr lang="en-US" sz="2800" dirty="0"/>
              <a:t>Traffic engineering</a:t>
            </a:r>
          </a:p>
          <a:p>
            <a:r>
              <a:rPr lang="en-US" sz="3200" dirty="0"/>
              <a:t>Familiar query language</a:t>
            </a:r>
          </a:p>
          <a:p>
            <a:pPr lvl="1"/>
            <a:r>
              <a:rPr lang="en-US" sz="2800" dirty="0"/>
              <a:t>Packet as a tuple</a:t>
            </a:r>
          </a:p>
          <a:p>
            <a:pPr lvl="1"/>
            <a:r>
              <a:rPr lang="en-US" sz="2800" dirty="0"/>
              <a:t>Dataflow operators</a:t>
            </a:r>
          </a:p>
          <a:p>
            <a:pPr lvl="1"/>
            <a:r>
              <a:rPr lang="en-US" sz="2800" dirty="0"/>
              <a:t>E.g., Spark-like queries</a:t>
            </a:r>
          </a:p>
        </p:txBody>
      </p:sp>
      <p:sp>
        <p:nvSpPr>
          <p:cNvPr id="77" name="Content Placeholder 76"/>
          <p:cNvSpPr>
            <a:spLocks noGrp="1"/>
          </p:cNvSpPr>
          <p:nvPr>
            <p:ph sz="half" idx="2"/>
          </p:nvPr>
        </p:nvSpPr>
        <p:spPr>
          <a:xfrm>
            <a:off x="6197600" y="1600202"/>
            <a:ext cx="5384800" cy="4525963"/>
          </a:xfrm>
        </p:spPr>
        <p:txBody>
          <a:bodyPr/>
          <a:lstStyle/>
          <a:p>
            <a:r>
              <a:rPr lang="en-US" dirty="0"/>
              <a:t>E.g., DNS reflection attacks</a:t>
            </a:r>
          </a:p>
        </p:txBody>
      </p:sp>
      <p:sp>
        <p:nvSpPr>
          <p:cNvPr id="4" name="Slide Number Placeholder 3"/>
          <p:cNvSpPr>
            <a:spLocks noGrp="1"/>
          </p:cNvSpPr>
          <p:nvPr>
            <p:ph type="sldNum" sz="quarter" idx="12"/>
          </p:nvPr>
        </p:nvSpPr>
        <p:spPr/>
        <p:txBody>
          <a:bodyPr/>
          <a:lstStyle/>
          <a:p>
            <a:fld id="{1718992C-B9AF-2F49-8B31-EC7F489F3004}" type="slidenum">
              <a:rPr lang="en-US" smtClean="0"/>
              <a:t>30</a:t>
            </a:fld>
            <a:endParaRPr lang="en-US"/>
          </a:p>
        </p:txBody>
      </p:sp>
      <p:sp>
        <p:nvSpPr>
          <p:cNvPr id="35" name="Cloud 34">
            <a:extLst>
              <a:ext uri="{FF2B5EF4-FFF2-40B4-BE49-F238E27FC236}">
                <a16:creationId xmlns:a16="http://schemas.microsoft.com/office/drawing/2014/main" id="{B466617B-ED54-FD47-AC40-6788CDAE2FB7}"/>
              </a:ext>
            </a:extLst>
          </p:cNvPr>
          <p:cNvSpPr/>
          <p:nvPr/>
        </p:nvSpPr>
        <p:spPr>
          <a:xfrm>
            <a:off x="7184354" y="3431049"/>
            <a:ext cx="3060210" cy="1833135"/>
          </a:xfrm>
          <a:prstGeom prst="cloud">
            <a:avLst/>
          </a:prstGeom>
          <a:solidFill>
            <a:schemeClr val="bg1"/>
          </a:solidFill>
          <a:effectLst>
            <a:outerShdw blurRad="101600" dist="50800" dir="2700000" algn="br" rotWithShape="0">
              <a:srgbClr val="000000">
                <a:alpha val="6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i="1" dirty="0">
              <a:solidFill>
                <a:schemeClr val="tx1"/>
              </a:solidFill>
              <a:latin typeface="Avenir Next Medium" charset="0"/>
              <a:ea typeface="Avenir Next Medium" charset="0"/>
              <a:cs typeface="Avenir Next Medium" charset="0"/>
            </a:endParaRPr>
          </a:p>
        </p:txBody>
      </p:sp>
      <p:grpSp>
        <p:nvGrpSpPr>
          <p:cNvPr id="36" name="Group 35">
            <a:extLst>
              <a:ext uri="{FF2B5EF4-FFF2-40B4-BE49-F238E27FC236}">
                <a16:creationId xmlns:a16="http://schemas.microsoft.com/office/drawing/2014/main" id="{68151764-5F7F-EF4A-A5EA-7911EDEBA44F}"/>
              </a:ext>
            </a:extLst>
          </p:cNvPr>
          <p:cNvGrpSpPr/>
          <p:nvPr/>
        </p:nvGrpSpPr>
        <p:grpSpPr>
          <a:xfrm>
            <a:off x="8330387" y="3141418"/>
            <a:ext cx="768142" cy="625130"/>
            <a:chOff x="4857394" y="2350956"/>
            <a:chExt cx="768142" cy="625130"/>
          </a:xfrm>
        </p:grpSpPr>
        <p:pic>
          <p:nvPicPr>
            <p:cNvPr id="37" name="Picture 36">
              <a:extLst>
                <a:ext uri="{FF2B5EF4-FFF2-40B4-BE49-F238E27FC236}">
                  <a16:creationId xmlns:a16="http://schemas.microsoft.com/office/drawing/2014/main" id="{83D8D25B-3450-7942-A057-BB5C518FA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38" name="Oval 37">
              <a:extLst>
                <a:ext uri="{FF2B5EF4-FFF2-40B4-BE49-F238E27FC236}">
                  <a16:creationId xmlns:a16="http://schemas.microsoft.com/office/drawing/2014/main" id="{AB39D1E7-963F-AA45-BA68-C7C4553D2C6D}"/>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30D0E91-1A33-3B42-BA0F-9ACE65B46440}"/>
              </a:ext>
            </a:extLst>
          </p:cNvPr>
          <p:cNvGrpSpPr/>
          <p:nvPr/>
        </p:nvGrpSpPr>
        <p:grpSpPr>
          <a:xfrm>
            <a:off x="8322781" y="4928685"/>
            <a:ext cx="768142" cy="625130"/>
            <a:chOff x="4857394" y="2350956"/>
            <a:chExt cx="768142" cy="625130"/>
          </a:xfrm>
        </p:grpSpPr>
        <p:pic>
          <p:nvPicPr>
            <p:cNvPr id="40" name="Picture 39">
              <a:extLst>
                <a:ext uri="{FF2B5EF4-FFF2-40B4-BE49-F238E27FC236}">
                  <a16:creationId xmlns:a16="http://schemas.microsoft.com/office/drawing/2014/main" id="{EE50A912-C388-874C-BF51-0B7221BE7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1" name="Oval 40">
              <a:extLst>
                <a:ext uri="{FF2B5EF4-FFF2-40B4-BE49-F238E27FC236}">
                  <a16:creationId xmlns:a16="http://schemas.microsoft.com/office/drawing/2014/main" id="{863E6308-239A-EF41-85CB-2E31DE976CD5}"/>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89DEB22-96F0-C643-8B7E-A1813ED8539A}"/>
              </a:ext>
            </a:extLst>
          </p:cNvPr>
          <p:cNvGrpSpPr/>
          <p:nvPr/>
        </p:nvGrpSpPr>
        <p:grpSpPr>
          <a:xfrm>
            <a:off x="9767528" y="3934584"/>
            <a:ext cx="768142" cy="625130"/>
            <a:chOff x="4857394" y="2350956"/>
            <a:chExt cx="768142" cy="625130"/>
          </a:xfrm>
        </p:grpSpPr>
        <p:pic>
          <p:nvPicPr>
            <p:cNvPr id="43" name="Picture 42">
              <a:extLst>
                <a:ext uri="{FF2B5EF4-FFF2-40B4-BE49-F238E27FC236}">
                  <a16:creationId xmlns:a16="http://schemas.microsoft.com/office/drawing/2014/main" id="{E4A17420-3731-0540-B336-B5A9E6747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394" y="2350956"/>
              <a:ext cx="768142" cy="625130"/>
            </a:xfrm>
            <a:prstGeom prst="rect">
              <a:avLst/>
            </a:prstGeom>
            <a:effectLst>
              <a:outerShdw blurRad="50800" dist="38100" dir="2700000" algn="tl" rotWithShape="0">
                <a:prstClr val="black">
                  <a:alpha val="40000"/>
                </a:prstClr>
              </a:outerShdw>
            </a:effectLst>
          </p:spPr>
        </p:pic>
        <p:sp>
          <p:nvSpPr>
            <p:cNvPr id="44" name="Oval 43">
              <a:extLst>
                <a:ext uri="{FF2B5EF4-FFF2-40B4-BE49-F238E27FC236}">
                  <a16:creationId xmlns:a16="http://schemas.microsoft.com/office/drawing/2014/main" id="{5703C604-DF5A-264D-8917-84D4B81695F0}"/>
                </a:ext>
              </a:extLst>
            </p:cNvPr>
            <p:cNvSpPr/>
            <p:nvPr/>
          </p:nvSpPr>
          <p:spPr>
            <a:xfrm>
              <a:off x="5193979" y="2596390"/>
              <a:ext cx="45719" cy="45719"/>
            </a:xfrm>
            <a:prstGeom prst="ellipse">
              <a:avLst/>
            </a:prstGeom>
            <a:solidFill>
              <a:srgbClr val="3379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BDEF3BD2-86A4-CD49-967C-44F770B2B892}"/>
              </a:ext>
            </a:extLst>
          </p:cNvPr>
          <p:cNvSpPr txBox="1"/>
          <p:nvPr/>
        </p:nvSpPr>
        <p:spPr>
          <a:xfrm>
            <a:off x="5532155" y="3846521"/>
            <a:ext cx="877163" cy="923330"/>
          </a:xfrm>
          <a:prstGeom prst="rect">
            <a:avLst/>
          </a:prstGeom>
          <a:noFill/>
        </p:spPr>
        <p:txBody>
          <a:bodyPr wrap="none" rtlCol="0">
            <a:spAutoFit/>
          </a:bodyPr>
          <a:lstStyle/>
          <a:p>
            <a:r>
              <a:rPr lang="en-US" sz="5400" dirty="0"/>
              <a:t>👺</a:t>
            </a:r>
          </a:p>
        </p:txBody>
      </p:sp>
      <p:pic>
        <p:nvPicPr>
          <p:cNvPr id="46" name="Picture 45">
            <a:extLst>
              <a:ext uri="{FF2B5EF4-FFF2-40B4-BE49-F238E27FC236}">
                <a16:creationId xmlns:a16="http://schemas.microsoft.com/office/drawing/2014/main" id="{A1657614-E661-164D-B631-6BB40D2D6235}"/>
              </a:ext>
            </a:extLst>
          </p:cNvPr>
          <p:cNvPicPr>
            <a:picLocks noChangeAspect="1"/>
          </p:cNvPicPr>
          <p:nvPr/>
        </p:nvPicPr>
        <p:blipFill>
          <a:blip r:embed="rId3"/>
          <a:stretch>
            <a:fillRect/>
          </a:stretch>
        </p:blipFill>
        <p:spPr>
          <a:xfrm>
            <a:off x="8303640" y="2334995"/>
            <a:ext cx="806423" cy="806423"/>
          </a:xfrm>
          <a:prstGeom prst="rect">
            <a:avLst/>
          </a:prstGeom>
        </p:spPr>
      </p:pic>
      <p:pic>
        <p:nvPicPr>
          <p:cNvPr id="47" name="Picture 46">
            <a:extLst>
              <a:ext uri="{FF2B5EF4-FFF2-40B4-BE49-F238E27FC236}">
                <a16:creationId xmlns:a16="http://schemas.microsoft.com/office/drawing/2014/main" id="{2CD1A9C9-4F2C-124E-AD5D-B21432C24F5C}"/>
              </a:ext>
            </a:extLst>
          </p:cNvPr>
          <p:cNvPicPr>
            <a:picLocks noChangeAspect="1"/>
          </p:cNvPicPr>
          <p:nvPr/>
        </p:nvPicPr>
        <p:blipFill>
          <a:blip r:embed="rId4"/>
          <a:stretch>
            <a:fillRect/>
          </a:stretch>
        </p:blipFill>
        <p:spPr>
          <a:xfrm>
            <a:off x="10581149" y="3705165"/>
            <a:ext cx="806423" cy="806423"/>
          </a:xfrm>
          <a:prstGeom prst="rect">
            <a:avLst/>
          </a:prstGeom>
        </p:spPr>
      </p:pic>
      <p:sp>
        <p:nvSpPr>
          <p:cNvPr id="48" name="Rectangle 47">
            <a:extLst>
              <a:ext uri="{FF2B5EF4-FFF2-40B4-BE49-F238E27FC236}">
                <a16:creationId xmlns:a16="http://schemas.microsoft.com/office/drawing/2014/main" id="{49D552AC-6DD0-5D4C-A71C-C95FC6E6529E}"/>
              </a:ext>
            </a:extLst>
          </p:cNvPr>
          <p:cNvSpPr/>
          <p:nvPr/>
        </p:nvSpPr>
        <p:spPr>
          <a:xfrm>
            <a:off x="8195599" y="5718467"/>
            <a:ext cx="1034184" cy="830997"/>
          </a:xfrm>
          <a:prstGeom prst="rect">
            <a:avLst/>
          </a:prstGeom>
        </p:spPr>
        <p:txBody>
          <a:bodyPr wrap="square">
            <a:spAutoFit/>
          </a:bodyPr>
          <a:lstStyle/>
          <a:p>
            <a:pPr algn="ctr"/>
            <a:r>
              <a:rPr lang="en-US" sz="4800" dirty="0"/>
              <a:t>😵</a:t>
            </a:r>
          </a:p>
        </p:txBody>
      </p:sp>
      <p:grpSp>
        <p:nvGrpSpPr>
          <p:cNvPr id="49" name="Group 48">
            <a:extLst>
              <a:ext uri="{FF2B5EF4-FFF2-40B4-BE49-F238E27FC236}">
                <a16:creationId xmlns:a16="http://schemas.microsoft.com/office/drawing/2014/main" id="{B63BDB28-473E-2C4F-A882-EDC1B9CA631B}"/>
              </a:ext>
            </a:extLst>
          </p:cNvPr>
          <p:cNvGrpSpPr/>
          <p:nvPr/>
        </p:nvGrpSpPr>
        <p:grpSpPr>
          <a:xfrm>
            <a:off x="6507177" y="3441927"/>
            <a:ext cx="1200314" cy="695879"/>
            <a:chOff x="2372325" y="2623778"/>
            <a:chExt cx="1200314" cy="695879"/>
          </a:xfrm>
        </p:grpSpPr>
        <p:grpSp>
          <p:nvGrpSpPr>
            <p:cNvPr id="50" name="Group 49">
              <a:extLst>
                <a:ext uri="{FF2B5EF4-FFF2-40B4-BE49-F238E27FC236}">
                  <a16:creationId xmlns:a16="http://schemas.microsoft.com/office/drawing/2014/main" id="{0B5276B0-FA97-6F4E-9256-8F8E860F493E}"/>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52" name="Rectangle 51">
                <a:extLst>
                  <a:ext uri="{FF2B5EF4-FFF2-40B4-BE49-F238E27FC236}">
                    <a16:creationId xmlns:a16="http://schemas.microsoft.com/office/drawing/2014/main" id="{7659D378-B6DA-6D41-8FBA-863C61FE8770}"/>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3" name="Triangle 52">
                <a:extLst>
                  <a:ext uri="{FF2B5EF4-FFF2-40B4-BE49-F238E27FC236}">
                    <a16:creationId xmlns:a16="http://schemas.microsoft.com/office/drawing/2014/main" id="{D632B2CD-A103-3A42-A7C8-DAB3AD1E17F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1" name="TextBox 50">
              <a:extLst>
                <a:ext uri="{FF2B5EF4-FFF2-40B4-BE49-F238E27FC236}">
                  <a16:creationId xmlns:a16="http://schemas.microsoft.com/office/drawing/2014/main" id="{49B87F3C-D98C-9E4D-AC9A-EA7543C7CD94}"/>
                </a:ext>
              </a:extLst>
            </p:cNvPr>
            <p:cNvSpPr txBox="1"/>
            <p:nvPr/>
          </p:nvSpPr>
          <p:spPr>
            <a:xfrm>
              <a:off x="2372325" y="2625233"/>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endParaRPr lang="en-US" sz="1400" b="1" baseline="-25000" dirty="0">
                <a:solidFill>
                  <a:srgbClr val="FF9300"/>
                </a:solidFill>
                <a:latin typeface="Lucida Grande" panose="020B0600040502020204" pitchFamily="34" charset="0"/>
                <a:cs typeface="Lucida Grande" panose="020B0600040502020204" pitchFamily="34" charset="0"/>
              </a:endParaRPr>
            </a:p>
          </p:txBody>
        </p:sp>
      </p:grpSp>
      <p:grpSp>
        <p:nvGrpSpPr>
          <p:cNvPr id="54" name="Group 53">
            <a:extLst>
              <a:ext uri="{FF2B5EF4-FFF2-40B4-BE49-F238E27FC236}">
                <a16:creationId xmlns:a16="http://schemas.microsoft.com/office/drawing/2014/main" id="{9E393CF6-12B3-B641-BAC3-BE6875E05F71}"/>
              </a:ext>
            </a:extLst>
          </p:cNvPr>
          <p:cNvGrpSpPr/>
          <p:nvPr/>
        </p:nvGrpSpPr>
        <p:grpSpPr>
          <a:xfrm>
            <a:off x="6510907" y="4280899"/>
            <a:ext cx="1200314" cy="695879"/>
            <a:chOff x="2376055" y="3462750"/>
            <a:chExt cx="1200314" cy="695879"/>
          </a:xfrm>
        </p:grpSpPr>
        <p:grpSp>
          <p:nvGrpSpPr>
            <p:cNvPr id="55" name="Group 54">
              <a:extLst>
                <a:ext uri="{FF2B5EF4-FFF2-40B4-BE49-F238E27FC236}">
                  <a16:creationId xmlns:a16="http://schemas.microsoft.com/office/drawing/2014/main" id="{7A5ECA65-5DAD-FF40-B647-321BE44902D6}"/>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57" name="Rectangle 56">
                <a:extLst>
                  <a:ext uri="{FF2B5EF4-FFF2-40B4-BE49-F238E27FC236}">
                    <a16:creationId xmlns:a16="http://schemas.microsoft.com/office/drawing/2014/main" id="{755E3AB0-73A6-7149-8F5E-3FA863C613DC}"/>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58" name="Triangle 57">
                <a:extLst>
                  <a:ext uri="{FF2B5EF4-FFF2-40B4-BE49-F238E27FC236}">
                    <a16:creationId xmlns:a16="http://schemas.microsoft.com/office/drawing/2014/main" id="{07F15FA7-9F74-1246-9798-C6E6B8C92B7C}"/>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56" name="TextBox 55">
              <a:extLst>
                <a:ext uri="{FF2B5EF4-FFF2-40B4-BE49-F238E27FC236}">
                  <a16:creationId xmlns:a16="http://schemas.microsoft.com/office/drawing/2014/main" id="{65ED9264-9D22-E047-99A7-A1EDDAA5B5F1}"/>
                </a:ext>
              </a:extLst>
            </p:cNvPr>
            <p:cNvSpPr txBox="1"/>
            <p:nvPr/>
          </p:nvSpPr>
          <p:spPr>
            <a:xfrm>
              <a:off x="2376055" y="3464205"/>
              <a:ext cx="1200314"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endParaRPr lang="en-US" sz="1400" b="1" baseline="-25000" dirty="0">
                <a:solidFill>
                  <a:srgbClr val="008000"/>
                </a:solidFill>
                <a:latin typeface="Lucida Grande" panose="020B0600040502020204" pitchFamily="34" charset="0"/>
                <a:cs typeface="Lucida Grande" panose="020B0600040502020204" pitchFamily="34" charset="0"/>
              </a:endParaRPr>
            </a:p>
          </p:txBody>
        </p:sp>
      </p:grpSp>
      <p:grpSp>
        <p:nvGrpSpPr>
          <p:cNvPr id="59" name="Group 58">
            <a:extLst>
              <a:ext uri="{FF2B5EF4-FFF2-40B4-BE49-F238E27FC236}">
                <a16:creationId xmlns:a16="http://schemas.microsoft.com/office/drawing/2014/main" id="{F3648A48-BA7F-3047-BDA1-4F62DC2DB4C0}"/>
              </a:ext>
            </a:extLst>
          </p:cNvPr>
          <p:cNvGrpSpPr/>
          <p:nvPr/>
        </p:nvGrpSpPr>
        <p:grpSpPr>
          <a:xfrm>
            <a:off x="10486417" y="3896126"/>
            <a:ext cx="1265359" cy="695879"/>
            <a:chOff x="2372324" y="2623778"/>
            <a:chExt cx="1265359" cy="695879"/>
          </a:xfrm>
        </p:grpSpPr>
        <p:grpSp>
          <p:nvGrpSpPr>
            <p:cNvPr id="60" name="Group 59">
              <a:extLst>
                <a:ext uri="{FF2B5EF4-FFF2-40B4-BE49-F238E27FC236}">
                  <a16:creationId xmlns:a16="http://schemas.microsoft.com/office/drawing/2014/main" id="{3D36B6EE-E55F-E242-AD3C-96CBAEF01965}"/>
                </a:ext>
              </a:extLst>
            </p:cNvPr>
            <p:cNvGrpSpPr/>
            <p:nvPr/>
          </p:nvGrpSpPr>
          <p:grpSpPr>
            <a:xfrm>
              <a:off x="2388945" y="2623778"/>
              <a:ext cx="1080633" cy="695879"/>
              <a:chOff x="695898" y="2897841"/>
              <a:chExt cx="378836" cy="249815"/>
            </a:xfrm>
            <a:solidFill>
              <a:schemeClr val="tx1">
                <a:lumMod val="50000"/>
                <a:lumOff val="50000"/>
              </a:schemeClr>
            </a:solidFill>
          </p:grpSpPr>
          <p:sp>
            <p:nvSpPr>
              <p:cNvPr id="62" name="Rectangle 61">
                <a:extLst>
                  <a:ext uri="{FF2B5EF4-FFF2-40B4-BE49-F238E27FC236}">
                    <a16:creationId xmlns:a16="http://schemas.microsoft.com/office/drawing/2014/main" id="{F0AF0FE9-30A7-A54B-84F8-67A7B8985777}"/>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3" name="Triangle 62">
                <a:extLst>
                  <a:ext uri="{FF2B5EF4-FFF2-40B4-BE49-F238E27FC236}">
                    <a16:creationId xmlns:a16="http://schemas.microsoft.com/office/drawing/2014/main" id="{EEAF5660-84CF-0042-90B6-8742ABEF0997}"/>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1" name="TextBox 60">
              <a:extLst>
                <a:ext uri="{FF2B5EF4-FFF2-40B4-BE49-F238E27FC236}">
                  <a16:creationId xmlns:a16="http://schemas.microsoft.com/office/drawing/2014/main" id="{E26EA645-324D-674B-B716-F5AB58FA73DD}"/>
                </a:ext>
              </a:extLst>
            </p:cNvPr>
            <p:cNvSpPr txBox="1"/>
            <p:nvPr/>
          </p:nvSpPr>
          <p:spPr>
            <a:xfrm>
              <a:off x="2372324" y="2625233"/>
              <a:ext cx="1265359"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0080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grpSp>
        <p:nvGrpSpPr>
          <p:cNvPr id="64" name="Group 63">
            <a:extLst>
              <a:ext uri="{FF2B5EF4-FFF2-40B4-BE49-F238E27FC236}">
                <a16:creationId xmlns:a16="http://schemas.microsoft.com/office/drawing/2014/main" id="{69E2EBDB-69FA-DF42-8A3A-071EC20DD7FE}"/>
              </a:ext>
            </a:extLst>
          </p:cNvPr>
          <p:cNvGrpSpPr/>
          <p:nvPr/>
        </p:nvGrpSpPr>
        <p:grpSpPr>
          <a:xfrm>
            <a:off x="8195599" y="2394729"/>
            <a:ext cx="1261628" cy="695879"/>
            <a:chOff x="2376055" y="3462750"/>
            <a:chExt cx="1261628" cy="695879"/>
          </a:xfrm>
        </p:grpSpPr>
        <p:grpSp>
          <p:nvGrpSpPr>
            <p:cNvPr id="65" name="Group 64">
              <a:extLst>
                <a:ext uri="{FF2B5EF4-FFF2-40B4-BE49-F238E27FC236}">
                  <a16:creationId xmlns:a16="http://schemas.microsoft.com/office/drawing/2014/main" id="{EDC17E48-1204-6E4F-A5B8-4C43539BABF5}"/>
                </a:ext>
              </a:extLst>
            </p:cNvPr>
            <p:cNvGrpSpPr/>
            <p:nvPr/>
          </p:nvGrpSpPr>
          <p:grpSpPr>
            <a:xfrm>
              <a:off x="2392675" y="3462750"/>
              <a:ext cx="1080633" cy="695879"/>
              <a:chOff x="695898" y="2897841"/>
              <a:chExt cx="378836" cy="249815"/>
            </a:xfrm>
            <a:solidFill>
              <a:schemeClr val="tx1">
                <a:lumMod val="50000"/>
                <a:lumOff val="50000"/>
              </a:schemeClr>
            </a:solidFill>
          </p:grpSpPr>
          <p:sp>
            <p:nvSpPr>
              <p:cNvPr id="67" name="Rectangle 66">
                <a:extLst>
                  <a:ext uri="{FF2B5EF4-FFF2-40B4-BE49-F238E27FC236}">
                    <a16:creationId xmlns:a16="http://schemas.microsoft.com/office/drawing/2014/main" id="{81D63680-C13E-524A-9B94-1D1290548838}"/>
                  </a:ext>
                </a:extLst>
              </p:cNvPr>
              <p:cNvSpPr/>
              <p:nvPr/>
            </p:nvSpPr>
            <p:spPr>
              <a:xfrm>
                <a:off x="695898" y="2897841"/>
                <a:ext cx="378836" cy="249815"/>
              </a:xfrm>
              <a:prstGeom prst="rect">
                <a:avLst/>
              </a:prstGeom>
              <a:grpFill/>
              <a:ln>
                <a:solidFill>
                  <a:schemeClr val="tx1">
                    <a:lumMod val="50000"/>
                    <a:lumOff val="50000"/>
                  </a:schemeClr>
                </a:solidFill>
              </a:ln>
              <a:effectLst>
                <a:outerShdw blurRad="25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sp>
            <p:nvSpPr>
              <p:cNvPr id="68" name="Triangle 67">
                <a:extLst>
                  <a:ext uri="{FF2B5EF4-FFF2-40B4-BE49-F238E27FC236}">
                    <a16:creationId xmlns:a16="http://schemas.microsoft.com/office/drawing/2014/main" id="{4109EDFE-B998-3040-8E85-91F8B2443D69}"/>
                  </a:ext>
                </a:extLst>
              </p:cNvPr>
              <p:cNvSpPr/>
              <p:nvPr/>
            </p:nvSpPr>
            <p:spPr>
              <a:xfrm flipV="1">
                <a:off x="695898" y="2897841"/>
                <a:ext cx="378836" cy="174812"/>
              </a:xfrm>
              <a:prstGeom prst="triangle">
                <a:avLst/>
              </a:prstGeom>
              <a:grpFill/>
              <a:ln>
                <a:solidFill>
                  <a:schemeClr val="tx1">
                    <a:lumMod val="50000"/>
                    <a:lumOff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Lucida Grande" panose="020B0600040502020204" pitchFamily="34" charset="0"/>
                  <a:cs typeface="Lucida Grande" panose="020B0600040502020204" pitchFamily="34" charset="0"/>
                </a:endParaRPr>
              </a:p>
            </p:txBody>
          </p:sp>
        </p:grpSp>
        <p:sp>
          <p:nvSpPr>
            <p:cNvPr id="66" name="TextBox 65">
              <a:extLst>
                <a:ext uri="{FF2B5EF4-FFF2-40B4-BE49-F238E27FC236}">
                  <a16:creationId xmlns:a16="http://schemas.microsoft.com/office/drawing/2014/main" id="{C6EDDCB2-830E-B141-BA75-6DEA8D345C54}"/>
                </a:ext>
              </a:extLst>
            </p:cNvPr>
            <p:cNvSpPr txBox="1"/>
            <p:nvPr/>
          </p:nvSpPr>
          <p:spPr>
            <a:xfrm>
              <a:off x="2376055" y="3464205"/>
              <a:ext cx="1261628" cy="523220"/>
            </a:xfrm>
            <a:prstGeom prst="rect">
              <a:avLst/>
            </a:prstGeom>
            <a:noFill/>
          </p:spPr>
          <p:txBody>
            <a:bodyPr wrap="square" rtlCol="0">
              <a:spAutoFit/>
            </a:bodyPr>
            <a:lstStyle/>
            <a:p>
              <a:r>
                <a:rPr lang="en-US" sz="1400" b="1" dirty="0" err="1">
                  <a:solidFill>
                    <a:schemeClr val="bg1"/>
                  </a:solidFill>
                  <a:latin typeface="Lucida Grande" panose="020B0600040502020204" pitchFamily="34" charset="0"/>
                  <a:cs typeface="Lucida Grande" panose="020B0600040502020204" pitchFamily="34" charset="0"/>
                </a:rPr>
                <a:t>Src</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9300"/>
                  </a:solidFill>
                  <a:latin typeface="Lucida Grande" panose="020B0600040502020204" pitchFamily="34" charset="0"/>
                  <a:cs typeface="Lucida Grande" panose="020B0600040502020204" pitchFamily="34" charset="0"/>
                </a:rPr>
                <a:t>DNS</a:t>
              </a:r>
            </a:p>
            <a:p>
              <a:r>
                <a:rPr lang="en-US" sz="1400" b="1" dirty="0" err="1">
                  <a:solidFill>
                    <a:schemeClr val="bg1"/>
                  </a:solidFill>
                  <a:latin typeface="Lucida Grande" panose="020B0600040502020204" pitchFamily="34" charset="0"/>
                  <a:cs typeface="Lucida Grande" panose="020B0600040502020204" pitchFamily="34" charset="0"/>
                </a:rPr>
                <a:t>Dst</a:t>
              </a:r>
              <a:r>
                <a:rPr lang="en-US" sz="1400" b="1" dirty="0">
                  <a:solidFill>
                    <a:schemeClr val="bg1"/>
                  </a:solidFill>
                  <a:latin typeface="Lucida Grande" panose="020B0600040502020204" pitchFamily="34" charset="0"/>
                  <a:cs typeface="Lucida Grande" panose="020B0600040502020204" pitchFamily="34" charset="0"/>
                </a:rPr>
                <a:t>: </a:t>
              </a:r>
              <a:r>
                <a:rPr lang="en-US" sz="1400" b="1" dirty="0">
                  <a:solidFill>
                    <a:srgbClr val="FFFF00"/>
                  </a:solidFill>
                  <a:latin typeface="Lucida Grande" panose="020B0600040502020204" pitchFamily="34" charset="0"/>
                  <a:cs typeface="Lucida Grande" panose="020B0600040502020204" pitchFamily="34" charset="0"/>
                </a:rPr>
                <a:t>Victim</a:t>
              </a:r>
              <a:endParaRPr lang="en-US" sz="1400" b="1" baseline="-25000" dirty="0">
                <a:solidFill>
                  <a:srgbClr val="FFFF00"/>
                </a:solidFill>
                <a:latin typeface="Lucida Grande" panose="020B0600040502020204" pitchFamily="34" charset="0"/>
                <a:cs typeface="Lucida Grande" panose="020B0600040502020204" pitchFamily="34" charset="0"/>
              </a:endParaRPr>
            </a:p>
          </p:txBody>
        </p:sp>
      </p:grpSp>
      <p:sp>
        <p:nvSpPr>
          <p:cNvPr id="69" name="TextBox 68">
            <a:extLst>
              <a:ext uri="{FF2B5EF4-FFF2-40B4-BE49-F238E27FC236}">
                <a16:creationId xmlns:a16="http://schemas.microsoft.com/office/drawing/2014/main" id="{B3B34662-FDC6-B440-9058-4B809D14BC53}"/>
              </a:ext>
            </a:extLst>
          </p:cNvPr>
          <p:cNvSpPr txBox="1"/>
          <p:nvPr/>
        </p:nvSpPr>
        <p:spPr>
          <a:xfrm>
            <a:off x="8649687" y="2039843"/>
            <a:ext cx="670376" cy="369332"/>
          </a:xfrm>
          <a:prstGeom prst="rect">
            <a:avLst/>
          </a:prstGeom>
          <a:noFill/>
        </p:spPr>
        <p:txBody>
          <a:bodyPr wrap="none" rtlCol="0">
            <a:spAutoFit/>
          </a:bodyPr>
          <a:lstStyle/>
          <a:p>
            <a:r>
              <a:rPr lang="en-US" b="1" dirty="0">
                <a:solidFill>
                  <a:srgbClr val="FF9300"/>
                </a:solidFill>
                <a:latin typeface="Avenir Next Medium" panose="020B0503020202020204" pitchFamily="34" charset="0"/>
              </a:rPr>
              <a:t>DNS</a:t>
            </a:r>
          </a:p>
        </p:txBody>
      </p:sp>
      <p:sp>
        <p:nvSpPr>
          <p:cNvPr id="70" name="TextBox 69">
            <a:extLst>
              <a:ext uri="{FF2B5EF4-FFF2-40B4-BE49-F238E27FC236}">
                <a16:creationId xmlns:a16="http://schemas.microsoft.com/office/drawing/2014/main" id="{CDE026BB-6047-2045-9909-EFF6E9081BC2}"/>
              </a:ext>
            </a:extLst>
          </p:cNvPr>
          <p:cNvSpPr txBox="1"/>
          <p:nvPr/>
        </p:nvSpPr>
        <p:spPr>
          <a:xfrm>
            <a:off x="10747439" y="3394997"/>
            <a:ext cx="670376" cy="369332"/>
          </a:xfrm>
          <a:prstGeom prst="rect">
            <a:avLst/>
          </a:prstGeom>
          <a:noFill/>
        </p:spPr>
        <p:txBody>
          <a:bodyPr wrap="none" rtlCol="0">
            <a:spAutoFit/>
          </a:bodyPr>
          <a:lstStyle/>
          <a:p>
            <a:r>
              <a:rPr lang="en-US" b="1" dirty="0">
                <a:solidFill>
                  <a:srgbClr val="008000"/>
                </a:solidFill>
                <a:latin typeface="Avenir Next Medium" panose="020B0503020202020204" pitchFamily="34" charset="0"/>
              </a:rPr>
              <a:t>DNS</a:t>
            </a:r>
          </a:p>
        </p:txBody>
      </p:sp>
      <p:sp>
        <p:nvSpPr>
          <p:cNvPr id="71" name="TextBox 70">
            <a:extLst>
              <a:ext uri="{FF2B5EF4-FFF2-40B4-BE49-F238E27FC236}">
                <a16:creationId xmlns:a16="http://schemas.microsoft.com/office/drawing/2014/main" id="{51FA7F18-A22F-FC4B-9744-52D8E608A6CA}"/>
              </a:ext>
            </a:extLst>
          </p:cNvPr>
          <p:cNvSpPr txBox="1"/>
          <p:nvPr/>
        </p:nvSpPr>
        <p:spPr>
          <a:xfrm>
            <a:off x="5497134" y="4543075"/>
            <a:ext cx="1068306" cy="369332"/>
          </a:xfrm>
          <a:prstGeom prst="rect">
            <a:avLst/>
          </a:prstGeom>
          <a:noFill/>
        </p:spPr>
        <p:txBody>
          <a:bodyPr wrap="none" rtlCol="0">
            <a:spAutoFit/>
          </a:bodyPr>
          <a:lstStyle/>
          <a:p>
            <a:r>
              <a:rPr lang="en-US" dirty="0">
                <a:solidFill>
                  <a:srgbClr val="FF0000"/>
                </a:solidFill>
                <a:latin typeface="Avenir Next Medium" panose="020B0503020202020204" pitchFamily="34" charset="0"/>
              </a:rPr>
              <a:t>Attacker</a:t>
            </a:r>
          </a:p>
        </p:txBody>
      </p:sp>
      <p:sp>
        <p:nvSpPr>
          <p:cNvPr id="72" name="TextBox 71">
            <a:extLst>
              <a:ext uri="{FF2B5EF4-FFF2-40B4-BE49-F238E27FC236}">
                <a16:creationId xmlns:a16="http://schemas.microsoft.com/office/drawing/2014/main" id="{7DA4B667-FD06-4D4E-BBCF-26254B14D969}"/>
              </a:ext>
            </a:extLst>
          </p:cNvPr>
          <p:cNvSpPr txBox="1"/>
          <p:nvPr/>
        </p:nvSpPr>
        <p:spPr>
          <a:xfrm>
            <a:off x="8314184" y="6323196"/>
            <a:ext cx="840936" cy="369332"/>
          </a:xfrm>
          <a:prstGeom prst="rect">
            <a:avLst/>
          </a:prstGeom>
          <a:noFill/>
        </p:spPr>
        <p:txBody>
          <a:bodyPr wrap="none" rtlCol="0">
            <a:spAutoFit/>
          </a:bodyPr>
          <a:lstStyle/>
          <a:p>
            <a:r>
              <a:rPr lang="en-US" dirty="0">
                <a:latin typeface="Avenir Next Medium" panose="020B0503020202020204" pitchFamily="34" charset="0"/>
              </a:rPr>
              <a:t>Victim</a:t>
            </a:r>
          </a:p>
        </p:txBody>
      </p:sp>
      <p:sp>
        <p:nvSpPr>
          <p:cNvPr id="73" name="Rounded Rectangle 72">
            <a:extLst>
              <a:ext uri="{FF2B5EF4-FFF2-40B4-BE49-F238E27FC236}">
                <a16:creationId xmlns:a16="http://schemas.microsoft.com/office/drawing/2014/main" id="{4A5A392A-EBD9-3648-8D9E-B7F003222351}"/>
              </a:ext>
            </a:extLst>
          </p:cNvPr>
          <p:cNvSpPr/>
          <p:nvPr/>
        </p:nvSpPr>
        <p:spPr>
          <a:xfrm>
            <a:off x="7321430" y="3407680"/>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DNS Response Traffic</a:t>
            </a:r>
            <a:endParaRPr lang="en-US" dirty="0">
              <a:solidFill>
                <a:schemeClr val="tx1"/>
              </a:solidFill>
              <a:latin typeface="Avenir Next Medium" panose="020B0503020202020204" pitchFamily="34" charset="0"/>
              <a:ea typeface="Myriad Pro" charset="0"/>
              <a:cs typeface="Myriad Pro" charset="0"/>
            </a:endParaRPr>
          </a:p>
        </p:txBody>
      </p:sp>
      <p:sp>
        <p:nvSpPr>
          <p:cNvPr id="74" name="Rounded Rectangle 73">
            <a:extLst>
              <a:ext uri="{FF2B5EF4-FFF2-40B4-BE49-F238E27FC236}">
                <a16:creationId xmlns:a16="http://schemas.microsoft.com/office/drawing/2014/main" id="{B37A51ED-8AEE-8D43-9DEB-0E6D58F5370B}"/>
              </a:ext>
            </a:extLst>
          </p:cNvPr>
          <p:cNvSpPr/>
          <p:nvPr/>
        </p:nvSpPr>
        <p:spPr>
          <a:xfrm>
            <a:off x="7321430" y="3829447"/>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From Unique DNS Servers</a:t>
            </a:r>
            <a:endParaRPr lang="en-US" dirty="0">
              <a:solidFill>
                <a:schemeClr val="tx1"/>
              </a:solidFill>
              <a:latin typeface="Avenir Next Medium" panose="020B0503020202020204" pitchFamily="34" charset="0"/>
              <a:ea typeface="Myriad Pro" charset="0"/>
              <a:cs typeface="Myriad Pro" charset="0"/>
            </a:endParaRPr>
          </a:p>
        </p:txBody>
      </p:sp>
      <p:sp>
        <p:nvSpPr>
          <p:cNvPr id="75" name="Rounded Rectangle 74">
            <a:extLst>
              <a:ext uri="{FF2B5EF4-FFF2-40B4-BE49-F238E27FC236}">
                <a16:creationId xmlns:a16="http://schemas.microsoft.com/office/drawing/2014/main" id="{E66F8458-1CA0-DA43-897A-238FA5BF505A}"/>
              </a:ext>
            </a:extLst>
          </p:cNvPr>
          <p:cNvSpPr/>
          <p:nvPr/>
        </p:nvSpPr>
        <p:spPr>
          <a:xfrm>
            <a:off x="7321430" y="4251571"/>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To a Single Victim</a:t>
            </a:r>
            <a:endParaRPr lang="en-US" dirty="0">
              <a:solidFill>
                <a:schemeClr val="tx1"/>
              </a:solidFill>
              <a:latin typeface="Avenir Next Medium" panose="020B0503020202020204" pitchFamily="34" charset="0"/>
              <a:ea typeface="Myriad Pro" charset="0"/>
              <a:cs typeface="Myriad Pro" charset="0"/>
            </a:endParaRPr>
          </a:p>
        </p:txBody>
      </p:sp>
      <p:sp>
        <p:nvSpPr>
          <p:cNvPr id="76" name="Rounded Rectangle 75">
            <a:extLst>
              <a:ext uri="{FF2B5EF4-FFF2-40B4-BE49-F238E27FC236}">
                <a16:creationId xmlns:a16="http://schemas.microsoft.com/office/drawing/2014/main" id="{E87628BB-FB95-CC49-901B-59D903EB22D4}"/>
              </a:ext>
            </a:extLst>
          </p:cNvPr>
          <p:cNvSpPr/>
          <p:nvPr/>
        </p:nvSpPr>
        <p:spPr>
          <a:xfrm>
            <a:off x="7321430" y="4672605"/>
            <a:ext cx="2832339" cy="401910"/>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C00000"/>
                </a:solidFill>
                <a:latin typeface="Myriad Pro" charset="0"/>
                <a:ea typeface="Myriad Pro" charset="0"/>
                <a:cs typeface="Myriad Pro" charset="0"/>
              </a:rPr>
              <a:t>Exceeds a Threshold</a:t>
            </a:r>
            <a:endParaRPr lang="en-US"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43779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8.33333E-7 4.44444E-6 L 0.42361 -0.05325 " pathEditMode="relative" rAng="0" ptsTypes="AA">
                                      <p:cBhvr>
                                        <p:cTn id="42" dur="2000" fill="hold"/>
                                        <p:tgtEl>
                                          <p:spTgt spid="54"/>
                                        </p:tgtEl>
                                        <p:attrNameLst>
                                          <p:attrName>ppt_x</p:attrName>
                                          <p:attrName>ppt_y</p:attrName>
                                        </p:attrNameLst>
                                      </p:cBhvr>
                                      <p:rCtr x="21181" y="-2662"/>
                                    </p:animMotion>
                                  </p:childTnLst>
                                  <p:subTnLst>
                                    <p:set>
                                      <p:cBhvr override="childStyle">
                                        <p:cTn dur="1" fill="hold" display="0" masterRel="sameClick" afterEffect="1">
                                          <p:stCondLst>
                                            <p:cond evt="end" delay="0">
                                              <p:tn val="41"/>
                                            </p:cond>
                                          </p:stCondLst>
                                        </p:cTn>
                                        <p:tgtEl>
                                          <p:spTgt spid="54"/>
                                        </p:tgtEl>
                                        <p:attrNameLst>
                                          <p:attrName>style.visibility</p:attrName>
                                        </p:attrNameLst>
                                      </p:cBhvr>
                                      <p:to>
                                        <p:strVal val="hidden"/>
                                      </p:to>
                                    </p:set>
                                  </p:subTnLst>
                                </p:cTn>
                              </p:par>
                              <p:par>
                                <p:cTn id="43" presetID="0" presetClass="path" presetSubtype="0" accel="50000" decel="50000" fill="hold" nodeType="withEffect">
                                  <p:stCondLst>
                                    <p:cond delay="0"/>
                                  </p:stCondLst>
                                  <p:childTnLst>
                                    <p:animMotion origin="layout" path="M -0.00243 0.00533 L 0.18472 -0.15254 " pathEditMode="relative" rAng="0" ptsTypes="AA">
                                      <p:cBhvr>
                                        <p:cTn id="44" dur="2000" fill="hold"/>
                                        <p:tgtEl>
                                          <p:spTgt spid="49"/>
                                        </p:tgtEl>
                                        <p:attrNameLst>
                                          <p:attrName>ppt_x</p:attrName>
                                          <p:attrName>ppt_y</p:attrName>
                                        </p:attrNameLst>
                                      </p:cBhvr>
                                      <p:rCtr x="9358" y="-7894"/>
                                    </p:animMotion>
                                  </p:childTnLst>
                                  <p:subTnLst>
                                    <p:set>
                                      <p:cBhvr override="childStyle">
                                        <p:cTn dur="1" fill="hold" display="0" masterRel="sameClick" afterEffect="1">
                                          <p:stCondLst>
                                            <p:cond evt="end" delay="0">
                                              <p:tn val="43"/>
                                            </p:cond>
                                          </p:stCondLst>
                                        </p:cTn>
                                        <p:tgtEl>
                                          <p:spTgt spid="49"/>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nodeType="clickEffect">
                                  <p:stCondLst>
                                    <p:cond delay="0"/>
                                  </p:stCondLst>
                                  <p:childTnLst>
                                    <p:animMotion origin="layout" path="M -0.01059 0.00416 L -0.01059 0.47615 " pathEditMode="relative" rAng="0" ptsTypes="AA">
                                      <p:cBhvr>
                                        <p:cTn id="54" dur="2000" fill="hold"/>
                                        <p:tgtEl>
                                          <p:spTgt spid="64"/>
                                        </p:tgtEl>
                                        <p:attrNameLst>
                                          <p:attrName>ppt_x</p:attrName>
                                          <p:attrName>ppt_y</p:attrName>
                                        </p:attrNameLst>
                                      </p:cBhvr>
                                      <p:rCtr x="0" y="23588"/>
                                    </p:animMotion>
                                  </p:childTnLst>
                                </p:cTn>
                              </p:par>
                              <p:par>
                                <p:cTn id="55" presetID="0" presetClass="path" presetSubtype="0" accel="50000" decel="50000" fill="hold" nodeType="withEffect">
                                  <p:stCondLst>
                                    <p:cond delay="0"/>
                                  </p:stCondLst>
                                  <p:childTnLst>
                                    <p:animMotion origin="layout" path="M 0.00243 0.00162 L -0.1375 0.00162 L -0.26303 0.14074 C -0.26285 0.18032 -0.26268 0.21967 -0.26233 0.25926 " pathEditMode="relative" rAng="0" ptsTypes="AAAA">
                                      <p:cBhvr>
                                        <p:cTn id="56" dur="2000" fill="hold"/>
                                        <p:tgtEl>
                                          <p:spTgt spid="59"/>
                                        </p:tgtEl>
                                        <p:attrNameLst>
                                          <p:attrName>ppt_x</p:attrName>
                                          <p:attrName>ppt_y</p:attrName>
                                        </p:attrNameLst>
                                      </p:cBhvr>
                                      <p:rCtr x="-13281" y="1287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7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p:bldP spid="69" grpId="0"/>
      <p:bldP spid="70" grpId="0"/>
      <p:bldP spid="71" grpId="0"/>
      <p:bldP spid="72" grpId="0"/>
      <p:bldP spid="73" grpId="0" animBg="1"/>
      <p:bldP spid="74" grpId="0" animBg="1"/>
      <p:bldP spid="75" grpId="0" animBg="1"/>
      <p:bldP spid="7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58BB-D097-454C-A835-9966B1499C97}"/>
              </a:ext>
            </a:extLst>
          </p:cNvPr>
          <p:cNvSpPr>
            <a:spLocks noGrp="1"/>
          </p:cNvSpPr>
          <p:nvPr>
            <p:ph type="title"/>
          </p:nvPr>
        </p:nvSpPr>
        <p:spPr/>
        <p:txBody>
          <a:bodyPr>
            <a:normAutofit/>
          </a:bodyPr>
          <a:lstStyle/>
          <a:p>
            <a:r>
              <a:rPr lang="en-US" sz="4000" dirty="0"/>
              <a:t>Spark-Like Query Language</a:t>
            </a:r>
          </a:p>
        </p:txBody>
      </p:sp>
      <p:sp>
        <p:nvSpPr>
          <p:cNvPr id="3" name="Slide Number Placeholder 2">
            <a:extLst>
              <a:ext uri="{FF2B5EF4-FFF2-40B4-BE49-F238E27FC236}">
                <a16:creationId xmlns:a16="http://schemas.microsoft.com/office/drawing/2014/main" id="{E98AB003-FDB9-BB42-A092-EAE7A37B4264}"/>
              </a:ext>
            </a:extLst>
          </p:cNvPr>
          <p:cNvSpPr>
            <a:spLocks noGrp="1"/>
          </p:cNvSpPr>
          <p:nvPr>
            <p:ph type="sldNum" sz="quarter" idx="12"/>
          </p:nvPr>
        </p:nvSpPr>
        <p:spPr/>
        <p:txBody>
          <a:bodyPr/>
          <a:lstStyle/>
          <a:p>
            <a:fld id="{4748F3B0-5290-A241-88FF-F03DD1126586}" type="slidenum">
              <a:rPr lang="en-US" smtClean="0"/>
              <a:t>31</a:t>
            </a:fld>
            <a:endParaRPr lang="en-US"/>
          </a:p>
        </p:txBody>
      </p:sp>
      <p:sp>
        <p:nvSpPr>
          <p:cNvPr id="6" name="Rounded Rectangle 5">
            <a:extLst>
              <a:ext uri="{FF2B5EF4-FFF2-40B4-BE49-F238E27FC236}">
                <a16:creationId xmlns:a16="http://schemas.microsoft.com/office/drawing/2014/main" id="{FD6186AB-00AC-FE49-ACE5-0013F646DA8A}"/>
              </a:ext>
            </a:extLst>
          </p:cNvPr>
          <p:cNvSpPr/>
          <p:nvPr/>
        </p:nvSpPr>
        <p:spPr>
          <a:xfrm>
            <a:off x="1840258" y="2007556"/>
            <a:ext cx="7707086" cy="3161974"/>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2400" dirty="0" err="1">
                <a:solidFill>
                  <a:schemeClr val="tx1"/>
                </a:solidFill>
                <a:latin typeface="Consolas" charset="0"/>
                <a:ea typeface="Consolas" charset="0"/>
                <a:cs typeface="Consolas" charset="0"/>
              </a:rPr>
              <a:t>victimIPs</a:t>
            </a:r>
            <a:r>
              <a:rPr lang="en-US" sz="2400" dirty="0">
                <a:solidFill>
                  <a:schemeClr val="tx1"/>
                </a:solidFill>
                <a:latin typeface="Consolas" charset="0"/>
                <a:ea typeface="Consolas" charset="0"/>
                <a:cs typeface="Consolas" charset="0"/>
              </a:rPr>
              <a:t> = </a:t>
            </a:r>
            <a:r>
              <a:rPr lang="en-US" sz="2400" dirty="0" err="1">
                <a:solidFill>
                  <a:schemeClr val="tx1"/>
                </a:solidFill>
                <a:latin typeface="Consolas" charset="0"/>
                <a:ea typeface="Consolas" charset="0"/>
                <a:cs typeface="Consolas" charset="0"/>
              </a:rPr>
              <a:t>pktStream</a:t>
            </a:r>
            <a:endParaRPr lang="en-US" sz="2400" dirty="0">
              <a:solidFill>
                <a:schemeClr val="tx1"/>
              </a:solidFill>
              <a:latin typeface="Consolas" charset="0"/>
              <a:ea typeface="Consolas" charset="0"/>
              <a:cs typeface="Consolas" charset="0"/>
            </a:endParaRP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p.udp.sport</a:t>
            </a:r>
            <a:r>
              <a:rPr lang="en-US" sz="2400" dirty="0">
                <a:solidFill>
                  <a:schemeClr val="tx1"/>
                </a:solidFill>
                <a:latin typeface="Consolas" charset="0"/>
                <a:ea typeface="Consolas" charset="0"/>
                <a:cs typeface="Consolas" charset="0"/>
              </a:rPr>
              <a:t> == 53)</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(p =&gt; (</a:t>
            </a:r>
            <a:r>
              <a:rPr lang="en-US" sz="2400" dirty="0" err="1">
                <a:solidFill>
                  <a:schemeClr val="tx1"/>
                </a:solidFill>
                <a:latin typeface="Consolas" charset="0"/>
                <a:ea typeface="Consolas" charset="0"/>
                <a:cs typeface="Consolas" charset="0"/>
              </a:rPr>
              <a:t>p.dstIP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p.srcIP</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distinct</a:t>
            </a:r>
            <a:r>
              <a:rPr lang="en-US" sz="2400" dirty="0">
                <a:solidFill>
                  <a:schemeClr val="tx1"/>
                </a:solidFill>
                <a:latin typeface="Consolas" charset="0"/>
                <a:ea typeface="Consolas" charset="0"/>
                <a:cs typeface="Consolas" charset="0"/>
              </a:rPr>
              <a:t>()</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map</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a:t>
            </a:r>
            <a:r>
              <a:rPr lang="en-US" sz="2400" dirty="0" err="1">
                <a:solidFill>
                  <a:schemeClr val="tx1"/>
                </a:solidFill>
                <a:latin typeface="Consolas" charset="0"/>
                <a:ea typeface="Consolas" charset="0"/>
                <a:cs typeface="Consolas" charset="0"/>
              </a:rPr>
              <a:t>srcIP</a:t>
            </a:r>
            <a:r>
              <a:rPr lang="en-US" sz="2400" dirty="0">
                <a:solidFill>
                  <a:schemeClr val="tx1"/>
                </a:solidFill>
                <a:latin typeface="Consolas" charset="0"/>
                <a:ea typeface="Consolas" charset="0"/>
                <a:cs typeface="Consolas" charset="0"/>
              </a:rPr>
              <a:t>) =&gt; (</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1))</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reduce</a:t>
            </a:r>
            <a:r>
              <a:rPr lang="en-US" sz="2400" dirty="0">
                <a:solidFill>
                  <a:schemeClr val="tx1"/>
                </a:solidFill>
                <a:latin typeface="Consolas" charset="0"/>
                <a:ea typeface="Consolas" charset="0"/>
                <a:cs typeface="Consolas" charset="0"/>
              </a:rPr>
              <a:t>(keys=(</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sum)</a:t>
            </a:r>
          </a:p>
          <a:p>
            <a:pPr>
              <a:lnSpc>
                <a:spcPct val="114000"/>
              </a:lnSpc>
            </a:pPr>
            <a:r>
              <a:rPr lang="en-US" sz="2400" dirty="0">
                <a:solidFill>
                  <a:schemeClr val="tx1"/>
                </a:solidFill>
                <a:latin typeface="Consolas" charset="0"/>
                <a:ea typeface="Consolas" charset="0"/>
                <a:cs typeface="Consolas" charset="0"/>
              </a:rPr>
              <a:t>    .</a:t>
            </a:r>
            <a:r>
              <a:rPr lang="en-US" sz="2400" b="1" dirty="0">
                <a:solidFill>
                  <a:schemeClr val="tx1"/>
                </a:solidFill>
                <a:latin typeface="Consolas" charset="0"/>
                <a:ea typeface="Consolas" charset="0"/>
                <a:cs typeface="Consolas" charset="0"/>
              </a:rPr>
              <a:t>filter</a:t>
            </a:r>
            <a:r>
              <a:rPr lang="en-US" sz="2400" dirty="0">
                <a:solidFill>
                  <a:schemeClr val="tx1"/>
                </a:solidFill>
                <a:latin typeface="Consolas" charset="0"/>
                <a:ea typeface="Consolas" charset="0"/>
                <a:cs typeface="Consolas" charset="0"/>
              </a:rPr>
              <a:t>((</a:t>
            </a:r>
            <a:r>
              <a:rPr lang="en-US" sz="2400" dirty="0" err="1">
                <a:solidFill>
                  <a:schemeClr val="tx1"/>
                </a:solidFill>
                <a:latin typeface="Consolas" charset="0"/>
                <a:ea typeface="Consolas" charset="0"/>
                <a:cs typeface="Consolas" charset="0"/>
              </a:rPr>
              <a:t>dstIP</a:t>
            </a:r>
            <a:r>
              <a:rPr lang="en-US" sz="2400" dirty="0">
                <a:solidFill>
                  <a:schemeClr val="tx1"/>
                </a:solidFill>
                <a:latin typeface="Consolas" charset="0"/>
                <a:ea typeface="Consolas" charset="0"/>
                <a:cs typeface="Consolas" charset="0"/>
              </a:rPr>
              <a:t>, count) =&gt; count &gt; </a:t>
            </a:r>
            <a:r>
              <a:rPr lang="en-US" sz="2400" dirty="0" err="1">
                <a:solidFill>
                  <a:schemeClr val="tx1"/>
                </a:solidFill>
                <a:latin typeface="Consolas" charset="0"/>
                <a:ea typeface="Consolas" charset="0"/>
                <a:cs typeface="Consolas" charset="0"/>
              </a:rPr>
              <a:t>Th</a:t>
            </a:r>
            <a:r>
              <a:rPr lang="en-US" sz="2400" dirty="0">
                <a:solidFill>
                  <a:schemeClr val="tx1"/>
                </a:solidFill>
                <a:latin typeface="Consolas" charset="0"/>
                <a:ea typeface="Consolas" charset="0"/>
                <a:cs typeface="Consolas" charset="0"/>
              </a:rPr>
              <a:t>)</a:t>
            </a:r>
          </a:p>
        </p:txBody>
      </p:sp>
      <p:sp>
        <p:nvSpPr>
          <p:cNvPr id="7" name="Rounded Rectangle 6">
            <a:extLst>
              <a:ext uri="{FF2B5EF4-FFF2-40B4-BE49-F238E27FC236}">
                <a16:creationId xmlns:a16="http://schemas.microsoft.com/office/drawing/2014/main" id="{1DAC2590-BEA9-354E-9A24-F29CDDF6F4B0}"/>
              </a:ext>
            </a:extLst>
          </p:cNvPr>
          <p:cNvSpPr/>
          <p:nvPr/>
        </p:nvSpPr>
        <p:spPr>
          <a:xfrm>
            <a:off x="2797748" y="2542319"/>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DNS Response Traffic</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8" name="Rounded Rectangle 7">
            <a:extLst>
              <a:ext uri="{FF2B5EF4-FFF2-40B4-BE49-F238E27FC236}">
                <a16:creationId xmlns:a16="http://schemas.microsoft.com/office/drawing/2014/main" id="{D27BA4F2-45EE-0245-9D55-37EC1ACF5ADA}"/>
              </a:ext>
            </a:extLst>
          </p:cNvPr>
          <p:cNvSpPr/>
          <p:nvPr/>
        </p:nvSpPr>
        <p:spPr>
          <a:xfrm>
            <a:off x="2797748" y="2998851"/>
            <a:ext cx="7607021" cy="737815"/>
          </a:xfrm>
          <a:prstGeom prst="roundRect">
            <a:avLst>
              <a:gd name="adj" fmla="val 7504"/>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From Unique DNS Servers</a:t>
            </a:r>
          </a:p>
        </p:txBody>
      </p:sp>
      <p:sp>
        <p:nvSpPr>
          <p:cNvPr id="9" name="Rounded Rectangle 8">
            <a:extLst>
              <a:ext uri="{FF2B5EF4-FFF2-40B4-BE49-F238E27FC236}">
                <a16:creationId xmlns:a16="http://schemas.microsoft.com/office/drawing/2014/main" id="{0E83D83D-5D87-0C44-9C57-8926B1A76AC8}"/>
              </a:ext>
            </a:extLst>
          </p:cNvPr>
          <p:cNvSpPr/>
          <p:nvPr/>
        </p:nvSpPr>
        <p:spPr>
          <a:xfrm>
            <a:off x="2797748" y="3797440"/>
            <a:ext cx="7607021" cy="401910"/>
          </a:xfrm>
          <a:prstGeom prst="roundRect">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To a Single Victim</a:t>
            </a:r>
            <a:endParaRPr lang="en-US" sz="2000"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10" name="Rounded Rectangle 9">
            <a:extLst>
              <a:ext uri="{FF2B5EF4-FFF2-40B4-BE49-F238E27FC236}">
                <a16:creationId xmlns:a16="http://schemas.microsoft.com/office/drawing/2014/main" id="{48E7619D-3E69-274E-8D12-96CD6C477F13}"/>
              </a:ext>
            </a:extLst>
          </p:cNvPr>
          <p:cNvSpPr/>
          <p:nvPr/>
        </p:nvSpPr>
        <p:spPr>
          <a:xfrm>
            <a:off x="2797748" y="4251072"/>
            <a:ext cx="7607021" cy="756114"/>
          </a:xfrm>
          <a:prstGeom prst="roundRect">
            <a:avLst>
              <a:gd name="adj" fmla="val 9085"/>
            </a:avLst>
          </a:prstGeom>
          <a:solidFill>
            <a:schemeClr val="bg1">
              <a:alpha val="51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000" b="1" i="1" dirty="0">
                <a:solidFill>
                  <a:srgbClr val="C00000"/>
                </a:solidFill>
                <a:effectLst>
                  <a:glow rad="63500">
                    <a:schemeClr val="bg1">
                      <a:alpha val="40000"/>
                    </a:schemeClr>
                  </a:glow>
                </a:effectLst>
                <a:latin typeface="Myriad Pro" charset="0"/>
                <a:ea typeface="Myriad Pro" charset="0"/>
                <a:cs typeface="Myriad Pro" charset="0"/>
              </a:rPr>
              <a:t>Exceeds a Threshold</a:t>
            </a:r>
          </a:p>
        </p:txBody>
      </p:sp>
      <p:sp>
        <p:nvSpPr>
          <p:cNvPr id="12" name="TextBox 11">
            <a:extLst>
              <a:ext uri="{FF2B5EF4-FFF2-40B4-BE49-F238E27FC236}">
                <a16:creationId xmlns:a16="http://schemas.microsoft.com/office/drawing/2014/main" id="{01328C19-DA38-584A-88E1-565C2990C0EF}"/>
              </a:ext>
            </a:extLst>
          </p:cNvPr>
          <p:cNvSpPr txBox="1"/>
          <p:nvPr/>
        </p:nvSpPr>
        <p:spPr>
          <a:xfrm>
            <a:off x="1844615" y="2078600"/>
            <a:ext cx="354584" cy="3026534"/>
          </a:xfrm>
          <a:prstGeom prst="rect">
            <a:avLst/>
          </a:prstGeom>
          <a:noFill/>
        </p:spPr>
        <p:txBody>
          <a:bodyPr wrap="none" rtlCol="0">
            <a:spAutoFit/>
          </a:bodyPr>
          <a:lstStyle/>
          <a:p>
            <a:pPr>
              <a:lnSpc>
                <a:spcPct val="114000"/>
              </a:lnSpc>
            </a:pPr>
            <a:r>
              <a:rPr lang="en-US" sz="2400" dirty="0">
                <a:solidFill>
                  <a:schemeClr val="bg1">
                    <a:lumMod val="65000"/>
                  </a:schemeClr>
                </a:solidFill>
                <a:latin typeface="Consolas" charset="0"/>
                <a:ea typeface="Consolas" charset="0"/>
                <a:cs typeface="Consolas" charset="0"/>
              </a:rPr>
              <a:t>1</a:t>
            </a:r>
          </a:p>
          <a:p>
            <a:pPr>
              <a:lnSpc>
                <a:spcPct val="114000"/>
              </a:lnSpc>
            </a:pPr>
            <a:r>
              <a:rPr lang="en-US" sz="2400" dirty="0">
                <a:solidFill>
                  <a:schemeClr val="bg1">
                    <a:lumMod val="65000"/>
                  </a:schemeClr>
                </a:solidFill>
                <a:latin typeface="Consolas" charset="0"/>
                <a:ea typeface="Consolas" charset="0"/>
                <a:cs typeface="Consolas" charset="0"/>
              </a:rPr>
              <a:t>2</a:t>
            </a:r>
          </a:p>
          <a:p>
            <a:pPr>
              <a:lnSpc>
                <a:spcPct val="114000"/>
              </a:lnSpc>
            </a:pPr>
            <a:r>
              <a:rPr lang="en-US" sz="2400" dirty="0">
                <a:solidFill>
                  <a:schemeClr val="bg1">
                    <a:lumMod val="65000"/>
                  </a:schemeClr>
                </a:solidFill>
                <a:latin typeface="Consolas" charset="0"/>
                <a:ea typeface="Consolas" charset="0"/>
                <a:cs typeface="Consolas" charset="0"/>
              </a:rPr>
              <a:t>3</a:t>
            </a:r>
          </a:p>
          <a:p>
            <a:pPr>
              <a:lnSpc>
                <a:spcPct val="114000"/>
              </a:lnSpc>
            </a:pPr>
            <a:r>
              <a:rPr lang="en-US" sz="2400" dirty="0">
                <a:solidFill>
                  <a:schemeClr val="bg1">
                    <a:lumMod val="65000"/>
                  </a:schemeClr>
                </a:solidFill>
                <a:latin typeface="Consolas" charset="0"/>
                <a:ea typeface="Consolas" charset="0"/>
                <a:cs typeface="Consolas" charset="0"/>
              </a:rPr>
              <a:t>4</a:t>
            </a:r>
          </a:p>
          <a:p>
            <a:pPr>
              <a:lnSpc>
                <a:spcPct val="114000"/>
              </a:lnSpc>
            </a:pPr>
            <a:r>
              <a:rPr lang="en-US" sz="2400" dirty="0">
                <a:solidFill>
                  <a:schemeClr val="bg1">
                    <a:lumMod val="65000"/>
                  </a:schemeClr>
                </a:solidFill>
                <a:latin typeface="Consolas" charset="0"/>
                <a:ea typeface="Consolas" charset="0"/>
                <a:cs typeface="Consolas" charset="0"/>
              </a:rPr>
              <a:t>5</a:t>
            </a:r>
          </a:p>
          <a:p>
            <a:pPr>
              <a:lnSpc>
                <a:spcPct val="114000"/>
              </a:lnSpc>
            </a:pPr>
            <a:r>
              <a:rPr lang="en-US" sz="2400" dirty="0">
                <a:solidFill>
                  <a:schemeClr val="bg1">
                    <a:lumMod val="65000"/>
                  </a:schemeClr>
                </a:solidFill>
                <a:latin typeface="Consolas" charset="0"/>
                <a:ea typeface="Consolas" charset="0"/>
                <a:cs typeface="Consolas" charset="0"/>
              </a:rPr>
              <a:t>6</a:t>
            </a:r>
          </a:p>
          <a:p>
            <a:pPr>
              <a:lnSpc>
                <a:spcPct val="114000"/>
              </a:lnSpc>
            </a:pPr>
            <a:r>
              <a:rPr lang="en-US" sz="2400" dirty="0">
                <a:solidFill>
                  <a:schemeClr val="bg1">
                    <a:lumMod val="65000"/>
                  </a:schemeClr>
                </a:solidFill>
                <a:latin typeface="Consolas" charset="0"/>
                <a:ea typeface="Consolas" charset="0"/>
                <a:cs typeface="Consolas" charset="0"/>
              </a:rPr>
              <a:t>7</a:t>
            </a:r>
          </a:p>
        </p:txBody>
      </p:sp>
      <p:pic>
        <p:nvPicPr>
          <p:cNvPr id="11" name="Picture 10">
            <a:extLst>
              <a:ext uri="{FF2B5EF4-FFF2-40B4-BE49-F238E27FC236}">
                <a16:creationId xmlns:a16="http://schemas.microsoft.com/office/drawing/2014/main" id="{7AE05A2E-91A6-9144-9013-8AACBFDE9BF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92185" y="186684"/>
            <a:ext cx="2000637" cy="1040957"/>
          </a:xfrm>
          <a:prstGeom prst="rect">
            <a:avLst/>
          </a:prstGeom>
        </p:spPr>
      </p:pic>
    </p:spTree>
    <p:extLst>
      <p:ext uri="{BB962C8B-B14F-4D97-AF65-F5344CB8AC3E}">
        <p14:creationId xmlns:p14="http://schemas.microsoft.com/office/powerpoint/2010/main" val="255945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Query-Driven Collection and Analysis</a:t>
            </a:r>
          </a:p>
        </p:txBody>
      </p:sp>
      <p:sp>
        <p:nvSpPr>
          <p:cNvPr id="4" name="Content Placeholder 3"/>
          <p:cNvSpPr>
            <a:spLocks noGrp="1"/>
          </p:cNvSpPr>
          <p:nvPr>
            <p:ph sz="half" idx="1"/>
          </p:nvPr>
        </p:nvSpPr>
        <p:spPr>
          <a:xfrm>
            <a:off x="609600" y="1600202"/>
            <a:ext cx="5818094" cy="4525963"/>
          </a:xfrm>
        </p:spPr>
        <p:txBody>
          <a:bodyPr>
            <a:normAutofit fontScale="92500"/>
          </a:bodyPr>
          <a:lstStyle/>
          <a:p>
            <a:r>
              <a:rPr lang="en-US" sz="3500" dirty="0"/>
              <a:t>Scalability challenges</a:t>
            </a:r>
          </a:p>
          <a:p>
            <a:pPr lvl="1"/>
            <a:r>
              <a:rPr lang="en-US" sz="3000" dirty="0"/>
              <a:t>Many packets and flows</a:t>
            </a:r>
          </a:p>
          <a:p>
            <a:pPr lvl="1"/>
            <a:r>
              <a:rPr lang="en-US" sz="3000" dirty="0"/>
              <a:t>Many queries</a:t>
            </a:r>
          </a:p>
          <a:p>
            <a:pPr lvl="1"/>
            <a:r>
              <a:rPr lang="en-US" sz="3000" dirty="0"/>
              <a:t>Many switches</a:t>
            </a:r>
          </a:p>
          <a:p>
            <a:r>
              <a:rPr lang="en-US" sz="3500" dirty="0"/>
              <a:t>Query-driven collection</a:t>
            </a:r>
          </a:p>
          <a:p>
            <a:pPr lvl="1"/>
            <a:r>
              <a:rPr lang="en-US" sz="3000" dirty="0"/>
              <a:t>Integrate collection and analysis</a:t>
            </a:r>
          </a:p>
          <a:p>
            <a:pPr lvl="1"/>
            <a:r>
              <a:rPr lang="en-US" sz="3000" dirty="0"/>
              <a:t>Customize collection to the query</a:t>
            </a:r>
            <a:endParaRPr lang="en-US" sz="3000" dirty="0">
              <a:sym typeface="Wingdings"/>
            </a:endParaRPr>
          </a:p>
          <a:p>
            <a:pPr lvl="1"/>
            <a:r>
              <a:rPr lang="en-US" sz="3000" dirty="0"/>
              <a:t>Fine-grained with low overhead</a:t>
            </a:r>
            <a:endParaRPr lang="en-US" sz="3500" dirty="0"/>
          </a:p>
          <a:p>
            <a:endParaRPr lang="en-US" dirty="0"/>
          </a:p>
        </p:txBody>
      </p:sp>
      <p:sp>
        <p:nvSpPr>
          <p:cNvPr id="5" name="Content Placeholder 4"/>
          <p:cNvSpPr>
            <a:spLocks noGrp="1"/>
          </p:cNvSpPr>
          <p:nvPr>
            <p:ph sz="half" idx="2"/>
          </p:nvPr>
        </p:nvSpPr>
        <p:spPr>
          <a:xfrm>
            <a:off x="6197600" y="1600202"/>
            <a:ext cx="5384800" cy="699245"/>
          </a:xfrm>
        </p:spPr>
        <p:txBody>
          <a:bodyPr>
            <a:normAutofit fontScale="92500"/>
          </a:bodyPr>
          <a:lstStyle/>
          <a:p>
            <a:r>
              <a:rPr lang="en-US" sz="3200" dirty="0"/>
              <a:t>Query partitioning</a:t>
            </a:r>
          </a:p>
        </p:txBody>
      </p:sp>
      <p:sp>
        <p:nvSpPr>
          <p:cNvPr id="3" name="Slide Number Placeholder 2"/>
          <p:cNvSpPr>
            <a:spLocks noGrp="1"/>
          </p:cNvSpPr>
          <p:nvPr>
            <p:ph type="sldNum" sz="quarter" idx="12"/>
          </p:nvPr>
        </p:nvSpPr>
        <p:spPr/>
        <p:txBody>
          <a:bodyPr/>
          <a:lstStyle/>
          <a:p>
            <a:fld id="{1718992C-B9AF-2F49-8B31-EC7F489F3004}" type="slidenum">
              <a:rPr lang="en-US" smtClean="0"/>
              <a:t>32</a:t>
            </a:fld>
            <a:endParaRPr lang="en-US"/>
          </a:p>
        </p:txBody>
      </p:sp>
      <p:pic>
        <p:nvPicPr>
          <p:cNvPr id="6" name="Picture 5">
            <a:extLst>
              <a:ext uri="{FF2B5EF4-FFF2-40B4-BE49-F238E27FC236}">
                <a16:creationId xmlns:a16="http://schemas.microsoft.com/office/drawing/2014/main" id="{7AE05A2E-91A6-9144-9013-8AACBFDE9B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45852" y="2380129"/>
            <a:ext cx="1993324" cy="103715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1284" y="4666128"/>
            <a:ext cx="1859015" cy="1859015"/>
          </a:xfrm>
          <a:prstGeom prst="rect">
            <a:avLst/>
          </a:prstGeom>
        </p:spPr>
      </p:pic>
      <p:pic>
        <p:nvPicPr>
          <p:cNvPr id="8" name="Picture 7"/>
          <p:cNvPicPr>
            <a:picLocks noChangeAspect="1"/>
          </p:cNvPicPr>
          <p:nvPr/>
        </p:nvPicPr>
        <p:blipFill>
          <a:blip r:embed="rId4"/>
          <a:stretch>
            <a:fillRect/>
          </a:stretch>
        </p:blipFill>
        <p:spPr>
          <a:xfrm>
            <a:off x="9689355" y="5120728"/>
            <a:ext cx="1972233" cy="960619"/>
          </a:xfrm>
          <a:prstGeom prst="rect">
            <a:avLst/>
          </a:prstGeom>
        </p:spPr>
      </p:pic>
      <p:pic>
        <p:nvPicPr>
          <p:cNvPr id="10" name="Picture 9">
            <a:extLst>
              <a:ext uri="{FF2B5EF4-FFF2-40B4-BE49-F238E27FC236}">
                <a16:creationId xmlns:a16="http://schemas.microsoft.com/office/drawing/2014/main" id="{9CAC8370-7A16-2E43-8118-D9876FC20810}"/>
              </a:ext>
            </a:extLst>
          </p:cNvPr>
          <p:cNvPicPr>
            <a:picLocks noChangeAspect="1"/>
          </p:cNvPicPr>
          <p:nvPr/>
        </p:nvPicPr>
        <p:blipFill>
          <a:blip r:embed="rId5"/>
          <a:stretch>
            <a:fillRect/>
          </a:stretch>
        </p:blipFill>
        <p:spPr>
          <a:xfrm>
            <a:off x="7229803" y="2408752"/>
            <a:ext cx="1543938" cy="1482182"/>
          </a:xfrm>
          <a:prstGeom prst="rect">
            <a:avLst/>
          </a:prstGeom>
        </p:spPr>
      </p:pic>
      <p:sp>
        <p:nvSpPr>
          <p:cNvPr id="11" name="Up-Down Arrow 10"/>
          <p:cNvSpPr/>
          <p:nvPr/>
        </p:nvSpPr>
        <p:spPr>
          <a:xfrm>
            <a:off x="8041344" y="4030013"/>
            <a:ext cx="403411" cy="905057"/>
          </a:xfrm>
          <a:prstGeom prst="upDownArrow">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8361395" y="4264646"/>
            <a:ext cx="955711" cy="461665"/>
          </a:xfrm>
          <a:prstGeom prst="rect">
            <a:avLst/>
          </a:prstGeom>
          <a:noFill/>
        </p:spPr>
        <p:txBody>
          <a:bodyPr wrap="none" rtlCol="0">
            <a:spAutoFit/>
          </a:bodyPr>
          <a:lstStyle/>
          <a:p>
            <a:r>
              <a:rPr lang="en-US" sz="2400" dirty="0"/>
              <a:t>tuples</a:t>
            </a:r>
          </a:p>
        </p:txBody>
      </p:sp>
    </p:spTree>
    <p:extLst>
      <p:ext uri="{BB962C8B-B14F-4D97-AF65-F5344CB8AC3E}">
        <p14:creationId xmlns:p14="http://schemas.microsoft.com/office/powerpoint/2010/main" val="669486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33</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graphicFrame>
        <p:nvGraphicFramePr>
          <p:cNvPr id="18" name="Table 17"/>
          <p:cNvGraphicFramePr>
            <a:graphicFrameLocks noGrp="1"/>
          </p:cNvGraphicFramePr>
          <p:nvPr/>
        </p:nvGraphicFramePr>
        <p:xfrm>
          <a:off x="6222995" y="3728066"/>
          <a:ext cx="4104763" cy="1880974"/>
        </p:xfrm>
        <a:graphic>
          <a:graphicData uri="http://schemas.openxmlformats.org/drawingml/2006/table">
            <a:tbl>
              <a:tblPr>
                <a:tableStyleId>{5C22544A-7EE6-4342-B048-85BDC9FD1C3A}</a:tableStyleId>
              </a:tblPr>
              <a:tblGrid>
                <a:gridCol w="2604270">
                  <a:extLst>
                    <a:ext uri="{9D8B030D-6E8A-4147-A177-3AD203B41FA5}">
                      <a16:colId xmlns:a16="http://schemas.microsoft.com/office/drawing/2014/main" val="20000"/>
                    </a:ext>
                  </a:extLst>
                </a:gridCol>
                <a:gridCol w="1500493">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1" dirty="0">
                          <a:latin typeface="Times" charset="0"/>
                          <a:ea typeface="Times" charset="0"/>
                          <a:cs typeface="Times" charset="0"/>
                        </a:rPr>
                        <a:t>p</a:t>
                      </a:r>
                    </a:p>
                  </a:txBody>
                  <a:tcPr anchor="ctr"/>
                </a:tc>
                <a:tc>
                  <a:txBody>
                    <a:bodyPr/>
                    <a:lstStyle/>
                    <a:p>
                      <a:endParaRPr lang="en-US" sz="2400" dirty="0"/>
                    </a:p>
                  </a:txBody>
                  <a:tcPr anchor="ctr"/>
                </a:tc>
                <a:extLst>
                  <a:ext uri="{0D108BD9-81ED-4DB2-BD59-A6C34878D82A}">
                    <a16:rowId xmlns:a16="http://schemas.microsoft.com/office/drawing/2014/main" val="10001"/>
                  </a:ext>
                </a:extLst>
              </a:tr>
              <a:tr h="697689">
                <a:tc>
                  <a:txBody>
                    <a:bodyPr/>
                    <a:lstStyle/>
                    <a:p>
                      <a:r>
                        <a:rPr lang="en-US" sz="2000" dirty="0" err="1">
                          <a:latin typeface="Monaco" charset="0"/>
                          <a:ea typeface="Monaco" charset="0"/>
                          <a:cs typeface="Monaco" charset="0"/>
                        </a:rPr>
                        <a:t>udp.sport</a:t>
                      </a:r>
                      <a:r>
                        <a:rPr lang="en-US" sz="2000" dirty="0">
                          <a:latin typeface="Monaco" charset="0"/>
                          <a:ea typeface="Monaco" charset="0"/>
                          <a:cs typeface="Monaco" charset="0"/>
                        </a:rPr>
                        <a:t> == 53</a:t>
                      </a:r>
                    </a:p>
                  </a:txBody>
                  <a:tcPr anchor="ctr"/>
                </a:tc>
                <a:tc>
                  <a:txBody>
                    <a:bodyPr/>
                    <a:lstStyle/>
                    <a:p>
                      <a:endParaRPr lang="en-US" sz="2400" dirty="0"/>
                    </a:p>
                  </a:txBody>
                  <a:tcPr anchor="ctr"/>
                </a:tc>
                <a:extLst>
                  <a:ext uri="{0D108BD9-81ED-4DB2-BD59-A6C34878D82A}">
                    <a16:rowId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33209" y="4097169"/>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12" name="Rectangle 11">
            <a:extLst>
              <a:ext uri="{FF2B5EF4-FFF2-40B4-BE49-F238E27FC236}">
                <a16:creationId xmlns:a16="http://schemas.microsoft.com/office/drawing/2014/main" id="{7FB07DDF-457D-5948-9F22-276F953E38F9}"/>
              </a:ext>
            </a:extLst>
          </p:cNvPr>
          <p:cNvSpPr/>
          <p:nvPr/>
        </p:nvSpPr>
        <p:spPr>
          <a:xfrm>
            <a:off x="6275754" y="4994031"/>
            <a:ext cx="2493108" cy="554892"/>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19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p:bldP spid="11" grpId="0" animBg="1"/>
      <p:bldP spid="13" grpId="0" animBg="1"/>
      <p:bldP spid="15" grpId="0" animBg="1"/>
      <p:bldP spid="16" grpId="0"/>
      <p:bldP spid="20" grpId="0"/>
      <p:bldP spid="21" grpId="0"/>
      <p:bldP spid="19" grpId="0" animBg="1"/>
      <p:bldP spid="22" grpId="0" animBg="1"/>
      <p:bldP spid="23" grpId="0"/>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34</a:t>
            </a:fld>
            <a:endParaRPr lang="en-US"/>
          </a:p>
        </p:txBody>
      </p:sp>
      <p:sp>
        <p:nvSpPr>
          <p:cNvPr id="4" name="Rounded Rectangle 3"/>
          <p:cNvSpPr/>
          <p:nvPr/>
        </p:nvSpPr>
        <p:spPr>
          <a:xfrm>
            <a:off x="5084956" y="2518038"/>
            <a:ext cx="2028349"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Monaco" charset="0"/>
                <a:ea typeface="Monaco" charset="0"/>
                <a:cs typeface="Monaco" charset="0"/>
              </a:rPr>
              <a:t>filter(p)</a:t>
            </a:r>
            <a:endParaRPr lang="en-US" sz="2400" dirty="0">
              <a:latin typeface="Monaco" charset="0"/>
              <a:ea typeface="Monaco" charset="0"/>
              <a:cs typeface="Monaco" charset="0"/>
            </a:endParaRP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0" name="TextBox 9"/>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6" name="TextBox 15"/>
          <p:cNvSpPr txBox="1"/>
          <p:nvPr/>
        </p:nvSpPr>
        <p:spPr>
          <a:xfrm>
            <a:off x="7078078" y="1394790"/>
            <a:ext cx="3063659"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Elements </a:t>
            </a:r>
            <a:r>
              <a:rPr lang="en-US" sz="2800" dirty="0" err="1">
                <a:solidFill>
                  <a:srgbClr val="C00000"/>
                </a:solidFill>
                <a:latin typeface="Myriad Pro" charset="0"/>
                <a:ea typeface="Myriad Pro" charset="0"/>
                <a:cs typeface="Myriad Pro" charset="0"/>
              </a:rPr>
              <a:t>Statisfying</a:t>
            </a:r>
            <a:endParaRPr lang="en-US" sz="2800" dirty="0">
              <a:solidFill>
                <a:srgbClr val="C00000"/>
              </a:solidFill>
              <a:latin typeface="Myriad Pro" charset="0"/>
              <a:ea typeface="Myriad Pro" charset="0"/>
              <a:cs typeface="Myriad Pro" charset="0"/>
            </a:endParaRPr>
          </a:p>
          <a:p>
            <a:pPr algn="ctr"/>
            <a:r>
              <a:rPr lang="en-US" sz="2800" dirty="0">
                <a:solidFill>
                  <a:srgbClr val="C00000"/>
                </a:solidFill>
                <a:latin typeface="Myriad Pro" charset="0"/>
                <a:ea typeface="Myriad Pro" charset="0"/>
                <a:cs typeface="Myriad Pro" charset="0"/>
              </a:rPr>
              <a:t>Predicate </a:t>
            </a:r>
            <a:r>
              <a:rPr lang="en-US" sz="2800" i="1" dirty="0">
                <a:solidFill>
                  <a:srgbClr val="C00000"/>
                </a:solidFill>
                <a:latin typeface="Times" charset="0"/>
                <a:ea typeface="Times" charset="0"/>
                <a:cs typeface="Times" charset="0"/>
              </a:rPr>
              <a:t>(p)</a:t>
            </a:r>
          </a:p>
        </p:txBody>
      </p:sp>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endParaRPr lang="en-US" sz="1100" dirty="0">
              <a:solidFill>
                <a:schemeClr val="tx1"/>
              </a:solidFill>
              <a:latin typeface="Consolas" charset="0"/>
              <a:ea typeface="Consolas" charset="0"/>
              <a:cs typeface="Consolas" charset="0"/>
            </a:endParaRPr>
          </a:p>
        </p:txBody>
      </p:sp>
      <p:sp>
        <p:nvSpPr>
          <p:cNvPr id="22" name="Rounded Rectangle 21">
            <a:extLst>
              <a:ext uri="{FF2B5EF4-FFF2-40B4-BE49-F238E27FC236}">
                <a16:creationId xmlns:a16="http://schemas.microsoft.com/office/drawing/2014/main" id="{1DAC2590-BEA9-354E-9A24-F29CDDF6F4B0}"/>
              </a:ext>
            </a:extLst>
          </p:cNvPr>
          <p:cNvSpPr/>
          <p:nvPr/>
        </p:nvSpPr>
        <p:spPr>
          <a:xfrm>
            <a:off x="2296244" y="5301436"/>
            <a:ext cx="3647356"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grpSp>
        <p:nvGrpSpPr>
          <p:cNvPr id="12" name="Group 11"/>
          <p:cNvGrpSpPr/>
          <p:nvPr/>
        </p:nvGrpSpPr>
        <p:grpSpPr>
          <a:xfrm>
            <a:off x="6329560" y="3883146"/>
            <a:ext cx="4130623" cy="1807307"/>
            <a:chOff x="4759894" y="4065975"/>
            <a:chExt cx="4130623" cy="1302456"/>
          </a:xfrm>
        </p:grpSpPr>
        <p:sp>
          <p:nvSpPr>
            <p:cNvPr id="25" name="Rounded Rectangle 24">
              <a:extLst>
                <a:ext uri="{FF2B5EF4-FFF2-40B4-BE49-F238E27FC236}">
                  <a16:creationId xmlns:a16="http://schemas.microsoft.com/office/drawing/2014/main" id="{9F6A94C1-9832-A944-993E-F888097C06EA}"/>
                </a:ext>
              </a:extLst>
            </p:cNvPr>
            <p:cNvSpPr/>
            <p:nvPr/>
          </p:nvSpPr>
          <p:spPr>
            <a:xfrm>
              <a:off x="4759894" y="4065975"/>
              <a:ext cx="4130623" cy="1302456"/>
            </a:xfrm>
            <a:prstGeom prst="roundRect">
              <a:avLst>
                <a:gd name="adj" fmla="val 3426"/>
              </a:avLst>
            </a:prstGeom>
            <a:solidFill>
              <a:schemeClr val="bg1">
                <a:lumMod val="8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endParaRPr lang="en-US" sz="1100" dirty="0">
                <a:solidFill>
                  <a:schemeClr val="tx1"/>
                </a:solidFill>
                <a:latin typeface="Consolas" charset="0"/>
                <a:ea typeface="Consolas" charset="0"/>
                <a:cs typeface="Consolas" charset="0"/>
              </a:endParaRPr>
            </a:p>
          </p:txBody>
        </p:sp>
        <p:sp>
          <p:nvSpPr>
            <p:cNvPr id="24" name="TextBox 23">
              <a:extLst>
                <a:ext uri="{FF2B5EF4-FFF2-40B4-BE49-F238E27FC236}">
                  <a16:creationId xmlns:a16="http://schemas.microsoft.com/office/drawing/2014/main" id="{6D01F3D2-09BE-144F-88BB-0977C2BAA559}"/>
                </a:ext>
              </a:extLst>
            </p:cNvPr>
            <p:cNvSpPr txBox="1"/>
            <p:nvPr/>
          </p:nvSpPr>
          <p:spPr>
            <a:xfrm>
              <a:off x="4907052" y="4132428"/>
              <a:ext cx="3836307" cy="1153374"/>
            </a:xfrm>
            <a:prstGeom prst="rect">
              <a:avLst/>
            </a:prstGeom>
            <a:noFill/>
          </p:spPr>
          <p:txBody>
            <a:bodyPr wrap="none" rtlCol="0">
              <a:spAutoFit/>
            </a:bodyPr>
            <a:lstStyle/>
            <a:p>
              <a:r>
                <a:rPr lang="en-US" sz="1400" dirty="0">
                  <a:latin typeface="Monaco" pitchFamily="2" charset="77"/>
                </a:rPr>
                <a:t>control ingress {</a:t>
              </a:r>
            </a:p>
            <a:p>
              <a:r>
                <a:rPr lang="en-US" sz="1400" dirty="0">
                  <a:latin typeface="Monaco" pitchFamily="2" charset="77"/>
                </a:rPr>
                <a:t>    apply(</a:t>
              </a:r>
              <a:r>
                <a:rPr lang="en-US" sz="1400" dirty="0" err="1">
                  <a:latin typeface="Monaco" pitchFamily="2" charset="77"/>
                </a:rPr>
                <a:t>filter_map_table</a:t>
              </a:r>
              <a:r>
                <a:rPr lang="en-US" sz="1400" dirty="0">
                  <a:latin typeface="Monaco" pitchFamily="2" charset="77"/>
                </a:rPr>
                <a:t>);</a:t>
              </a:r>
            </a:p>
            <a:p>
              <a:r>
                <a:rPr lang="en-US" sz="1400" dirty="0">
                  <a:latin typeface="Monaco" pitchFamily="2" charset="77"/>
                </a:rPr>
                <a:t>    ...</a:t>
              </a:r>
            </a:p>
            <a:p>
              <a:r>
                <a:rPr lang="en-US" sz="1400" dirty="0">
                  <a:latin typeface="Monaco" pitchFamily="2" charset="77"/>
                </a:rPr>
                <a:t>    apply(</a:t>
              </a:r>
              <a:r>
                <a:rPr lang="en-US" sz="1400" dirty="0" err="1">
                  <a:latin typeface="Monaco" pitchFamily="2" charset="77"/>
                </a:rPr>
                <a:t>reduce_table</a:t>
              </a:r>
              <a:r>
                <a:rPr lang="en-US" sz="1400" dirty="0">
                  <a:latin typeface="Monaco" pitchFamily="2" charset="77"/>
                </a:rPr>
                <a:t>);</a:t>
              </a:r>
            </a:p>
            <a:p>
              <a:r>
                <a:rPr lang="en-US" sz="1400" dirty="0">
                  <a:latin typeface="Monaco" pitchFamily="2" charset="77"/>
                </a:rPr>
                <a:t>    </a:t>
              </a:r>
              <a:r>
                <a:rPr lang="en-US" sz="1400" b="1" dirty="0">
                  <a:solidFill>
                    <a:srgbClr val="C00000"/>
                  </a:solidFill>
                  <a:latin typeface="Monaco" pitchFamily="2" charset="77"/>
                </a:rPr>
                <a:t>if (</a:t>
              </a:r>
              <a:r>
                <a:rPr lang="en-US" sz="1400" b="1" dirty="0" err="1">
                  <a:solidFill>
                    <a:srgbClr val="C00000"/>
                  </a:solidFill>
                  <a:latin typeface="Monaco" pitchFamily="2" charset="77"/>
                </a:rPr>
                <a:t>m.reduce_table_sum</a:t>
              </a:r>
              <a:r>
                <a:rPr lang="en-US" sz="1400" b="1" dirty="0">
                  <a:solidFill>
                    <a:srgbClr val="C00000"/>
                  </a:solidFill>
                  <a:latin typeface="Monaco" pitchFamily="2" charset="77"/>
                </a:rPr>
                <a:t> &gt; </a:t>
              </a:r>
              <a:r>
                <a:rPr lang="en-US" sz="1400" b="1" dirty="0" err="1">
                  <a:solidFill>
                    <a:srgbClr val="C00000"/>
                  </a:solidFill>
                  <a:latin typeface="Monaco" pitchFamily="2" charset="77"/>
                </a:rPr>
                <a:t>Th</a:t>
              </a:r>
              <a:r>
                <a:rPr lang="en-US" sz="1400" b="1" dirty="0">
                  <a:solidFill>
                    <a:srgbClr val="C00000"/>
                  </a:solidFill>
                  <a:latin typeface="Monaco" pitchFamily="2" charset="77"/>
                </a:rPr>
                <a:t>) </a:t>
              </a:r>
              <a:r>
                <a:rPr lang="en-US" sz="1400" dirty="0">
                  <a:latin typeface="Monaco" pitchFamily="2" charset="77"/>
                </a:rPr>
                <a:t>{</a:t>
              </a:r>
            </a:p>
            <a:p>
              <a:r>
                <a:rPr lang="en-US" sz="1400" dirty="0">
                  <a:latin typeface="Monaco" pitchFamily="2" charset="77"/>
                </a:rPr>
                <a:t>        apply(</a:t>
              </a:r>
              <a:r>
                <a:rPr lang="en-US" sz="1400" dirty="0" err="1">
                  <a:latin typeface="Monaco" pitchFamily="2" charset="77"/>
                </a:rPr>
                <a:t>report_table</a:t>
              </a:r>
              <a:r>
                <a:rPr lang="en-US" sz="1400" dirty="0">
                  <a:latin typeface="Monaco" pitchFamily="2" charset="77"/>
                </a:rPr>
                <a:t>)</a:t>
              </a:r>
            </a:p>
            <a:p>
              <a:r>
                <a:rPr lang="en-US" sz="1400" dirty="0">
                  <a:latin typeface="Monaco" pitchFamily="2" charset="77"/>
                </a:rPr>
                <a:t>    }</a:t>
              </a:r>
            </a:p>
          </p:txBody>
        </p:sp>
      </p:grpSp>
    </p:spTree>
    <p:extLst>
      <p:ext uri="{BB962C8B-B14F-4D97-AF65-F5344CB8AC3E}">
        <p14:creationId xmlns:p14="http://schemas.microsoft.com/office/powerpoint/2010/main" val="2070741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35</a:t>
            </a:fld>
            <a:endParaRPr lang="en-US"/>
          </a:p>
        </p:txBody>
      </p:sp>
      <p:sp>
        <p:nvSpPr>
          <p:cNvPr id="4" name="Rounded Rectangle 3"/>
          <p:cNvSpPr/>
          <p:nvPr/>
        </p:nvSpPr>
        <p:spPr>
          <a:xfrm>
            <a:off x="5181600" y="2518038"/>
            <a:ext cx="1828800"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map(f)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7292551"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3" name="Oval 12"/>
          <p:cNvSpPr/>
          <p:nvPr/>
        </p:nvSpPr>
        <p:spPr>
          <a:xfrm>
            <a:off x="8284869"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5" name="Oval 14"/>
          <p:cNvSpPr/>
          <p:nvPr/>
        </p:nvSpPr>
        <p:spPr>
          <a:xfrm>
            <a:off x="9306983"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nvGraphicFramePr>
        <p:xfrm>
          <a:off x="6222995" y="3685538"/>
          <a:ext cx="4104763" cy="22500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endParaRPr lang="en-US" sz="2800" i="1" dirty="0">
                        <a:latin typeface="Times" charset="0"/>
                        <a:ea typeface="Times" charset="0"/>
                        <a:cs typeface="Times" charset="0"/>
                      </a:endParaRPr>
                    </a:p>
                  </a:txBody>
                  <a:tcPr anchor="ctr"/>
                </a:tc>
                <a:tc>
                  <a:txBody>
                    <a:bodyPr/>
                    <a:lstStyle/>
                    <a:p>
                      <a:pPr algn="ctr"/>
                      <a:r>
                        <a:rPr lang="en-US" sz="3200" i="1" dirty="0">
                          <a:latin typeface="Times" charset="0"/>
                          <a:ea typeface="Times" charset="0"/>
                          <a:cs typeface="Times" charset="0"/>
                        </a:rPr>
                        <a:t>f</a:t>
                      </a:r>
                    </a:p>
                  </a:txBody>
                  <a:tcPr anchor="ctr"/>
                </a:tc>
                <a:extLst>
                  <a:ext uri="{0D108BD9-81ED-4DB2-BD59-A6C34878D82A}">
                    <a16:rowId xmlns:a16="http://schemas.microsoft.com/office/drawing/2014/main" val="10001"/>
                  </a:ext>
                </a:extLst>
              </a:tr>
              <a:tr h="697689">
                <a:tc>
                  <a:txBody>
                    <a:bodyPr/>
                    <a:lstStyle/>
                    <a:p>
                      <a:pPr algn="ctr"/>
                      <a:r>
                        <a:rPr lang="en-US" sz="2000" dirty="0">
                          <a:latin typeface="Monaco" charset="0"/>
                          <a:ea typeface="Monaco" charset="0"/>
                          <a:cs typeface="Monaco" charset="0"/>
                        </a:rPr>
                        <a:t>*</a:t>
                      </a:r>
                    </a:p>
                  </a:txBody>
                  <a:tcPr anchor="ctr"/>
                </a:tc>
                <a:tc>
                  <a:txBody>
                    <a:bodyPr/>
                    <a:lstStyle/>
                    <a:p>
                      <a:r>
                        <a:rPr lang="en-US" sz="2000" dirty="0" err="1">
                          <a:latin typeface="Monaco" charset="0"/>
                          <a:ea typeface="Monaco" charset="0"/>
                          <a:cs typeface="Monaco" charset="0"/>
                        </a:rPr>
                        <a:t>m.dstIP</a:t>
                      </a:r>
                      <a:r>
                        <a:rPr lang="en-US" sz="2000" baseline="0" dirty="0">
                          <a:latin typeface="Monaco" charset="0"/>
                          <a:ea typeface="Monaco" charset="0"/>
                          <a:cs typeface="Monaco" charset="0"/>
                        </a:rPr>
                        <a:t> </a:t>
                      </a:r>
                      <a:r>
                        <a:rPr lang="en-US" sz="2000" dirty="0">
                          <a:latin typeface="Monaco" charset="0"/>
                          <a:ea typeface="Monaco" charset="0"/>
                          <a:cs typeface="Monaco" charset="0"/>
                        </a:rPr>
                        <a:t>= </a:t>
                      </a:r>
                      <a:r>
                        <a:rPr lang="en-US" sz="2000" dirty="0" err="1">
                          <a:latin typeface="Monaco" charset="0"/>
                          <a:ea typeface="Monaco" charset="0"/>
                          <a:cs typeface="Monaco" charset="0"/>
                        </a:rPr>
                        <a:t>p.dstIP</a:t>
                      </a:r>
                      <a:endParaRPr lang="en-US" sz="2000" dirty="0">
                        <a:latin typeface="Monaco" charset="0"/>
                        <a:ea typeface="Monaco" charset="0"/>
                        <a:cs typeface="Monaco" charset="0"/>
                      </a:endParaRPr>
                    </a:p>
                    <a:p>
                      <a:r>
                        <a:rPr lang="en-US" sz="2000" dirty="0" err="1">
                          <a:latin typeface="Monaco" charset="0"/>
                          <a:ea typeface="Monaco" charset="0"/>
                          <a:cs typeface="Monaco" charset="0"/>
                        </a:rPr>
                        <a:t>m.srcIP</a:t>
                      </a:r>
                      <a:r>
                        <a:rPr lang="en-US" sz="2000" baseline="0" dirty="0">
                          <a:latin typeface="Monaco" charset="0"/>
                          <a:ea typeface="Monaco" charset="0"/>
                          <a:cs typeface="Monaco" charset="0"/>
                        </a:rPr>
                        <a:t> = </a:t>
                      </a:r>
                      <a:r>
                        <a:rPr lang="en-US" sz="2000" baseline="0" dirty="0" err="1">
                          <a:latin typeface="Monaco" charset="0"/>
                          <a:ea typeface="Monaco" charset="0"/>
                          <a:cs typeface="Monaco" charset="0"/>
                        </a:rPr>
                        <a:t>p.srcIP</a:t>
                      </a:r>
                      <a:endParaRPr lang="en-US" sz="2000" dirty="0">
                        <a:latin typeface="Monaco" charset="0"/>
                        <a:ea typeface="Monaco" charset="0"/>
                        <a:cs typeface="Monaco" charset="0"/>
                      </a:endParaRPr>
                    </a:p>
                    <a:p>
                      <a:endParaRPr lang="en-US" sz="2400" dirty="0"/>
                    </a:p>
                  </a:txBody>
                  <a:tcPr anchor="ctr"/>
                </a:tc>
                <a:extLst>
                  <a:ext uri="{0D108BD9-81ED-4DB2-BD59-A6C34878D82A}">
                    <a16:rowId xmlns:a16="http://schemas.microsoft.com/office/drawing/2014/main" val="10002"/>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15414" y="3073833"/>
            <a:ext cx="958917" cy="400110"/>
          </a:xfrm>
          <a:prstGeom prst="rect">
            <a:avLst/>
          </a:prstGeom>
          <a:noFill/>
        </p:spPr>
        <p:txBody>
          <a:bodyPr wrap="none" rtlCol="0">
            <a:spAutoFit/>
          </a:bodyPr>
          <a:lstStyle/>
          <a:p>
            <a:r>
              <a:rPr lang="en-US" sz="2000">
                <a:latin typeface="Myriad Pro" charset="0"/>
                <a:ea typeface="Myriad Pro" charset="0"/>
                <a:cs typeface="Myriad Pro" charset="0"/>
              </a:rPr>
              <a:t>Output</a:t>
            </a:r>
            <a:endParaRPr lang="en-US" sz="2000" dirty="0">
              <a:latin typeface="Myriad Pro" charset="0"/>
              <a:ea typeface="Myriad Pro" charset="0"/>
              <a:cs typeface="Myriad Pro" charset="0"/>
            </a:endParaRP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700317"/>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33209" y="4323996"/>
            <a:ext cx="3011425" cy="307604"/>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5451"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521831" y="1394790"/>
            <a:ext cx="4176143"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to Each Element</a:t>
            </a:r>
          </a:p>
        </p:txBody>
      </p:sp>
      <p:sp>
        <p:nvSpPr>
          <p:cNvPr id="25" name="Oval 24"/>
          <p:cNvSpPr/>
          <p:nvPr/>
        </p:nvSpPr>
        <p:spPr>
          <a:xfrm>
            <a:off x="7803338"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6" name="Oval 25"/>
          <p:cNvSpPr/>
          <p:nvPr/>
        </p:nvSpPr>
        <p:spPr>
          <a:xfrm>
            <a:off x="8810554"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27" name="TextBox 26">
            <a:extLst>
              <a:ext uri="{FF2B5EF4-FFF2-40B4-BE49-F238E27FC236}">
                <a16:creationId xmlns:a16="http://schemas.microsoft.com/office/drawing/2014/main" id="{01328C19-DA38-584A-88E1-565C2990C0EF}"/>
              </a:ext>
            </a:extLst>
          </p:cNvPr>
          <p:cNvSpPr txBox="1"/>
          <p:nvPr/>
        </p:nvSpPr>
        <p:spPr>
          <a:xfrm>
            <a:off x="1599952" y="3812236"/>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
        <p:nvSpPr>
          <p:cNvPr id="28" name="Rectangle 27">
            <a:extLst>
              <a:ext uri="{FF2B5EF4-FFF2-40B4-BE49-F238E27FC236}">
                <a16:creationId xmlns:a16="http://schemas.microsoft.com/office/drawing/2014/main" id="{FEB41451-ED8B-404E-A31F-4CF9FFAEB1DD}"/>
              </a:ext>
            </a:extLst>
          </p:cNvPr>
          <p:cNvSpPr/>
          <p:nvPr/>
        </p:nvSpPr>
        <p:spPr>
          <a:xfrm>
            <a:off x="7557753" y="4905923"/>
            <a:ext cx="2688216"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06C381F-775F-A546-8FF9-FF5819135360}"/>
              </a:ext>
            </a:extLst>
          </p:cNvPr>
          <p:cNvSpPr/>
          <p:nvPr/>
        </p:nvSpPr>
        <p:spPr>
          <a:xfrm>
            <a:off x="6396736" y="5030063"/>
            <a:ext cx="1041980" cy="710205"/>
          </a:xfrm>
          <a:prstGeom prst="rect">
            <a:avLst/>
          </a:prstGeom>
          <a:solidFill>
            <a:srgbClr val="E7E7E7"/>
          </a:solidFill>
          <a:ln>
            <a:solidFill>
              <a:srgbClr val="E7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1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9"/>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13" grpId="0" animBg="1"/>
      <p:bldP spid="15" grpId="0" animBg="1"/>
      <p:bldP spid="20" grpId="0"/>
      <p:bldP spid="21" grpId="0"/>
      <p:bldP spid="19" grpId="0" animBg="1"/>
      <p:bldP spid="22" grpId="0" animBg="1"/>
      <p:bldP spid="23" grpId="0"/>
      <p:bldP spid="24" grpId="0"/>
      <p:bldP spid="25" grpId="0" animBg="1"/>
      <p:bldP spid="26" grpId="0" animBg="1"/>
      <p:bldP spid="27" grpId="0"/>
      <p:bldP spid="28" grpId="0" animBg="1"/>
      <p:bldP spid="28" grpId="1" animBg="1"/>
      <p:bldP spid="29" grpId="0" animBg="1"/>
      <p:bldP spid="29"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Compiling Individual Operators</a:t>
            </a:r>
          </a:p>
        </p:txBody>
      </p:sp>
      <p:sp>
        <p:nvSpPr>
          <p:cNvPr id="3" name="Slide Number Placeholder 2"/>
          <p:cNvSpPr>
            <a:spLocks noGrp="1"/>
          </p:cNvSpPr>
          <p:nvPr>
            <p:ph type="sldNum" sz="quarter" idx="12"/>
          </p:nvPr>
        </p:nvSpPr>
        <p:spPr/>
        <p:txBody>
          <a:bodyPr/>
          <a:lstStyle/>
          <a:p>
            <a:fld id="{4748F3B0-5290-A241-88FF-F03DD1126586}" type="slidenum">
              <a:rPr lang="en-US" smtClean="0"/>
              <a:t>36</a:t>
            </a:fld>
            <a:endParaRPr lang="en-US"/>
          </a:p>
        </p:txBody>
      </p:sp>
      <p:sp>
        <p:nvSpPr>
          <p:cNvPr id="4" name="Rounded Rectangle 3"/>
          <p:cNvSpPr/>
          <p:nvPr/>
        </p:nvSpPr>
        <p:spPr>
          <a:xfrm>
            <a:off x="5129561" y="2518038"/>
            <a:ext cx="1940312" cy="570640"/>
          </a:xfrm>
          <a:prstGeom prst="round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Monaco" charset="0"/>
                <a:ea typeface="Monaco" charset="0"/>
                <a:cs typeface="Monaco" charset="0"/>
              </a:rPr>
              <a:t>reduce(f)</a:t>
            </a:r>
          </a:p>
        </p:txBody>
      </p:sp>
      <p:sp>
        <p:nvSpPr>
          <p:cNvPr id="5" name="Oval 4"/>
          <p:cNvSpPr/>
          <p:nvPr/>
        </p:nvSpPr>
        <p:spPr>
          <a:xfrm>
            <a:off x="2665281"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Oval 5"/>
          <p:cNvSpPr/>
          <p:nvPr/>
        </p:nvSpPr>
        <p:spPr>
          <a:xfrm>
            <a:off x="3161440"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7" name="Oval 6"/>
          <p:cNvSpPr/>
          <p:nvPr/>
        </p:nvSpPr>
        <p:spPr>
          <a:xfrm>
            <a:off x="3657599"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8" name="Oval 7"/>
          <p:cNvSpPr/>
          <p:nvPr/>
        </p:nvSpPr>
        <p:spPr>
          <a:xfrm>
            <a:off x="4168656"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9" name="Oval 8"/>
          <p:cNvSpPr/>
          <p:nvPr/>
        </p:nvSpPr>
        <p:spPr>
          <a:xfrm>
            <a:off x="4679713" y="2693630"/>
            <a:ext cx="220006" cy="219456"/>
          </a:xfrm>
          <a:prstGeom prst="ellipse">
            <a:avLst/>
          </a:prstGeom>
          <a:solidFill>
            <a:schemeClr val="bg2">
              <a:lumMod val="50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11" name="Oval 10"/>
          <p:cNvSpPr/>
          <p:nvPr/>
        </p:nvSpPr>
        <p:spPr>
          <a:xfrm>
            <a:off x="8320152" y="2693630"/>
            <a:ext cx="220006" cy="219456"/>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graphicFrame>
        <p:nvGraphicFramePr>
          <p:cNvPr id="18" name="Table 17"/>
          <p:cNvGraphicFramePr>
            <a:graphicFrameLocks noGrp="1"/>
          </p:cNvGraphicFramePr>
          <p:nvPr/>
        </p:nvGraphicFramePr>
        <p:xfrm>
          <a:off x="6222995" y="3818394"/>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dirty="0" err="1">
                          <a:latin typeface="Monaco" charset="0"/>
                          <a:ea typeface="Monaco" charset="0"/>
                          <a:cs typeface="Monaco" charset="0"/>
                        </a:rPr>
                        <a:t>idx</a:t>
                      </a:r>
                      <a:r>
                        <a:rPr lang="en-US" sz="1800" i="0" baseline="0" dirty="0">
                          <a:latin typeface="Monaco" charset="0"/>
                          <a:ea typeface="Monaco" charset="0"/>
                          <a:cs typeface="Monaco" charset="0"/>
                        </a:rPr>
                        <a:t> </a:t>
                      </a:r>
                      <a:r>
                        <a:rPr lang="en-US" sz="1800" i="0" dirty="0">
                          <a:latin typeface="Monaco" charset="0"/>
                          <a:ea typeface="Monaco" charset="0"/>
                          <a:cs typeface="Monaco" charset="0"/>
                        </a:rPr>
                        <a:t>=</a:t>
                      </a:r>
                      <a:r>
                        <a:rPr lang="en-US" sz="1800" i="0" baseline="0" dirty="0">
                          <a:latin typeface="Monaco" charset="0"/>
                          <a:ea typeface="Monaco" charset="0"/>
                          <a:cs typeface="Monaco" charset="0"/>
                        </a:rPr>
                        <a:t> hash(</a:t>
                      </a:r>
                      <a:r>
                        <a:rPr lang="en-US" sz="1800" i="0" baseline="0" dirty="0" err="1">
                          <a:latin typeface="Monaco" charset="0"/>
                          <a:ea typeface="Monaco" charset="0"/>
                          <a:cs typeface="Monaco" charset="0"/>
                        </a:rPr>
                        <a:t>m.dstIP</a:t>
                      </a:r>
                      <a:r>
                        <a:rPr lang="en-US" sz="1800" i="0" baseline="0" dirty="0">
                          <a:latin typeface="Monaco" charset="0"/>
                          <a:ea typeface="Monaco" charset="0"/>
                          <a:cs typeface="Monaco" charset="0"/>
                        </a:rPr>
                        <a:t>)</a:t>
                      </a:r>
                      <a:endParaRPr lang="en-US" sz="1800" i="0" dirty="0">
                        <a:latin typeface="Monaco" charset="0"/>
                        <a:ea typeface="Monaco" charset="0"/>
                        <a:cs typeface="Monaco" charset="0"/>
                      </a:endParaRPr>
                    </a:p>
                  </a:txBody>
                  <a:tcPr anchor="ctr"/>
                </a:tc>
                <a:extLst>
                  <a:ext uri="{0D108BD9-81ED-4DB2-BD59-A6C34878D82A}">
                    <a16:rowId xmlns:a16="http://schemas.microsoft.com/office/drawing/2014/main" val="10001"/>
                  </a:ext>
                </a:extLst>
              </a:tr>
            </a:tbl>
          </a:graphicData>
        </a:graphic>
      </p:graphicFrame>
      <p:sp>
        <p:nvSpPr>
          <p:cNvPr id="20" name="TextBox 19"/>
          <p:cNvSpPr txBox="1"/>
          <p:nvPr/>
        </p:nvSpPr>
        <p:spPr>
          <a:xfrm>
            <a:off x="3389387" y="3073833"/>
            <a:ext cx="760144" cy="400110"/>
          </a:xfrm>
          <a:prstGeom prst="rect">
            <a:avLst/>
          </a:prstGeom>
          <a:noFill/>
        </p:spPr>
        <p:txBody>
          <a:bodyPr wrap="none" rtlCol="0">
            <a:spAutoFit/>
          </a:bodyPr>
          <a:lstStyle/>
          <a:p>
            <a:r>
              <a:rPr lang="en-US" sz="2000" dirty="0">
                <a:latin typeface="Myriad Pro" charset="0"/>
                <a:ea typeface="Myriad Pro" charset="0"/>
                <a:cs typeface="Myriad Pro" charset="0"/>
              </a:rPr>
              <a:t>Input</a:t>
            </a:r>
          </a:p>
        </p:txBody>
      </p:sp>
      <p:sp>
        <p:nvSpPr>
          <p:cNvPr id="21" name="TextBox 20"/>
          <p:cNvSpPr txBox="1"/>
          <p:nvPr/>
        </p:nvSpPr>
        <p:spPr>
          <a:xfrm>
            <a:off x="7950698" y="3073833"/>
            <a:ext cx="958917" cy="400110"/>
          </a:xfrm>
          <a:prstGeom prst="rect">
            <a:avLst/>
          </a:prstGeom>
          <a:noFill/>
        </p:spPr>
        <p:txBody>
          <a:bodyPr wrap="none" rtlCol="0">
            <a:spAutoFit/>
          </a:bodyPr>
          <a:lstStyle/>
          <a:p>
            <a:r>
              <a:rPr lang="en-US" sz="2000" dirty="0">
                <a:latin typeface="Myriad Pro" charset="0"/>
                <a:ea typeface="Myriad Pro" charset="0"/>
                <a:cs typeface="Myriad Pro" charset="0"/>
              </a:rPr>
              <a:t>Output</a:t>
            </a:r>
          </a:p>
        </p:txBody>
      </p:sp>
      <p:sp>
        <p:nvSpPr>
          <p:cNvPr id="19" name="Rounded Rectangle 18">
            <a:extLst>
              <a:ext uri="{FF2B5EF4-FFF2-40B4-BE49-F238E27FC236}">
                <a16:creationId xmlns:a16="http://schemas.microsoft.com/office/drawing/2014/main" id="{FD6186AB-00AC-FE49-ACE5-0013F646DA8A}"/>
              </a:ext>
            </a:extLst>
          </p:cNvPr>
          <p:cNvSpPr/>
          <p:nvPr/>
        </p:nvSpPr>
        <p:spPr>
          <a:xfrm>
            <a:off x="1580704" y="3833173"/>
            <a:ext cx="4453230" cy="2216202"/>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400" dirty="0" err="1">
                <a:solidFill>
                  <a:schemeClr val="tx1"/>
                </a:solidFill>
                <a:latin typeface="Consolas" charset="0"/>
                <a:ea typeface="Consolas" charset="0"/>
                <a:cs typeface="Consolas" charset="0"/>
              </a:rPr>
              <a:t>pvictimIPs</a:t>
            </a:r>
            <a:r>
              <a:rPr lang="en-US" sz="1400" dirty="0">
                <a:solidFill>
                  <a:schemeClr val="tx1"/>
                </a:solidFill>
                <a:latin typeface="Consolas" charset="0"/>
                <a:ea typeface="Consolas" charset="0"/>
                <a:cs typeface="Consolas" charset="0"/>
              </a:rPr>
              <a:t> = </a:t>
            </a:r>
            <a:r>
              <a:rPr lang="en-US" sz="1400" dirty="0" err="1">
                <a:solidFill>
                  <a:schemeClr val="tx1"/>
                </a:solidFill>
                <a:latin typeface="Consolas" charset="0"/>
                <a:ea typeface="Consolas" charset="0"/>
                <a:cs typeface="Consolas" charset="0"/>
              </a:rPr>
              <a:t>pktStream</a:t>
            </a:r>
            <a:endParaRPr lang="en-US" sz="1400" dirty="0">
              <a:solidFill>
                <a:schemeClr val="tx1"/>
              </a:solidFill>
              <a:latin typeface="Consolas" charset="0"/>
              <a:ea typeface="Consolas" charset="0"/>
              <a:cs typeface="Consolas" charset="0"/>
            </a:endParaRP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p.udp.sport</a:t>
            </a:r>
            <a:r>
              <a:rPr lang="en-US" sz="1400" dirty="0">
                <a:solidFill>
                  <a:schemeClr val="tx1"/>
                </a:solidFill>
                <a:latin typeface="Consolas" charset="0"/>
                <a:ea typeface="Consolas" charset="0"/>
                <a:cs typeface="Consolas" charset="0"/>
              </a:rPr>
              <a:t> == 53)</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(p =&gt; (</a:t>
            </a:r>
            <a:r>
              <a:rPr lang="en-US" sz="1400" dirty="0" err="1">
                <a:solidFill>
                  <a:schemeClr val="tx1"/>
                </a:solidFill>
                <a:latin typeface="Consolas" charset="0"/>
                <a:ea typeface="Consolas" charset="0"/>
                <a:cs typeface="Consolas" charset="0"/>
              </a:rPr>
              <a:t>p.dstIP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p.srcIP</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distinct</a:t>
            </a:r>
            <a:r>
              <a:rPr lang="en-US" sz="1400" dirty="0">
                <a:solidFill>
                  <a:schemeClr val="tx1"/>
                </a:solidFill>
                <a:latin typeface="Consolas" charset="0"/>
                <a:ea typeface="Consolas" charset="0"/>
                <a:cs typeface="Consolas" charset="0"/>
              </a:rPr>
              <a:t>()</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map</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a:t>
            </a:r>
            <a:r>
              <a:rPr lang="en-US" sz="1400" dirty="0" err="1">
                <a:solidFill>
                  <a:schemeClr val="tx1"/>
                </a:solidFill>
                <a:latin typeface="Consolas" charset="0"/>
                <a:ea typeface="Consolas" charset="0"/>
                <a:cs typeface="Consolas" charset="0"/>
              </a:rPr>
              <a:t>srcIP</a:t>
            </a:r>
            <a:r>
              <a:rPr lang="en-US" sz="1400" dirty="0">
                <a:solidFill>
                  <a:schemeClr val="tx1"/>
                </a:solidFill>
                <a:latin typeface="Consolas" charset="0"/>
                <a:ea typeface="Consolas" charset="0"/>
                <a:cs typeface="Consolas" charset="0"/>
              </a:rPr>
              <a:t>) =&gt; (</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1))</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reduce</a:t>
            </a:r>
            <a:r>
              <a:rPr lang="en-US" sz="1400" dirty="0">
                <a:solidFill>
                  <a:schemeClr val="tx1"/>
                </a:solidFill>
                <a:latin typeface="Consolas" charset="0"/>
                <a:ea typeface="Consolas" charset="0"/>
                <a:cs typeface="Consolas" charset="0"/>
              </a:rPr>
              <a:t>(keys=(</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sum)</a:t>
            </a:r>
          </a:p>
          <a:p>
            <a:pPr>
              <a:lnSpc>
                <a:spcPct val="114000"/>
              </a:lnSpc>
            </a:pPr>
            <a:r>
              <a:rPr lang="en-US" sz="1400" dirty="0">
                <a:solidFill>
                  <a:schemeClr val="tx1"/>
                </a:solidFill>
                <a:latin typeface="Consolas" charset="0"/>
                <a:ea typeface="Consolas" charset="0"/>
                <a:cs typeface="Consolas" charset="0"/>
              </a:rPr>
              <a:t>    .</a:t>
            </a:r>
            <a:r>
              <a:rPr lang="en-US" sz="1400" b="1" dirty="0">
                <a:solidFill>
                  <a:schemeClr val="tx1"/>
                </a:solidFill>
                <a:latin typeface="Consolas" charset="0"/>
                <a:ea typeface="Consolas" charset="0"/>
                <a:cs typeface="Consolas" charset="0"/>
              </a:rPr>
              <a:t>filter</a:t>
            </a:r>
            <a:r>
              <a:rPr lang="en-US" sz="1400" dirty="0">
                <a:solidFill>
                  <a:schemeClr val="tx1"/>
                </a:solidFill>
                <a:latin typeface="Consolas" charset="0"/>
                <a:ea typeface="Consolas" charset="0"/>
                <a:cs typeface="Consolas" charset="0"/>
              </a:rPr>
              <a:t>((</a:t>
            </a:r>
            <a:r>
              <a:rPr lang="en-US" sz="1400" dirty="0" err="1">
                <a:solidFill>
                  <a:schemeClr val="tx1"/>
                </a:solidFill>
                <a:latin typeface="Consolas" charset="0"/>
                <a:ea typeface="Consolas" charset="0"/>
                <a:cs typeface="Consolas" charset="0"/>
              </a:rPr>
              <a:t>dstIP</a:t>
            </a:r>
            <a:r>
              <a:rPr lang="en-US" sz="14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22" name="Rounded Rectangle 21">
            <a:extLst>
              <a:ext uri="{FF2B5EF4-FFF2-40B4-BE49-F238E27FC236}">
                <a16:creationId xmlns:a16="http://schemas.microsoft.com/office/drawing/2014/main" id="{1DAC2590-BEA9-354E-9A24-F29CDDF6F4B0}"/>
              </a:ext>
            </a:extLst>
          </p:cNvPr>
          <p:cNvSpPr/>
          <p:nvPr/>
        </p:nvSpPr>
        <p:spPr>
          <a:xfrm>
            <a:off x="2346961" y="5184265"/>
            <a:ext cx="2664519" cy="311800"/>
          </a:xfrm>
          <a:prstGeom prst="roundRect">
            <a:avLst/>
          </a:prstGeom>
          <a:solidFill>
            <a:srgbClr val="FF0000">
              <a:alpha val="25000"/>
            </a:srgbClr>
          </a:solidFill>
          <a:ln>
            <a:solidFill>
              <a:srgbClr val="FF0000">
                <a:alpha val="25000"/>
              </a:srgb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ffectLst>
                <a:glow rad="63500">
                  <a:schemeClr val="bg1">
                    <a:alpha val="40000"/>
                  </a:schemeClr>
                </a:glow>
              </a:effectLst>
              <a:latin typeface="Avenir Next Medium" panose="020B0503020202020204" pitchFamily="34" charset="0"/>
              <a:ea typeface="Myriad Pro" charset="0"/>
              <a:cs typeface="Myriad Pro" charset="0"/>
            </a:endParaRPr>
          </a:p>
        </p:txBody>
      </p:sp>
      <p:sp>
        <p:nvSpPr>
          <p:cNvPr id="23" name="TextBox 22"/>
          <p:cNvSpPr txBox="1"/>
          <p:nvPr/>
        </p:nvSpPr>
        <p:spPr>
          <a:xfrm>
            <a:off x="2429257" y="1394789"/>
            <a:ext cx="3081293" cy="523220"/>
          </a:xfrm>
          <a:prstGeom prst="rect">
            <a:avLst/>
          </a:prstGeom>
          <a:noFill/>
        </p:spPr>
        <p:txBody>
          <a:bodyPr wrap="none" rtlCol="0">
            <a:spAutoFit/>
          </a:bodyPr>
          <a:lstStyle/>
          <a:p>
            <a:r>
              <a:rPr lang="en-US" sz="2800" dirty="0">
                <a:solidFill>
                  <a:schemeClr val="bg2">
                    <a:lumMod val="50000"/>
                  </a:schemeClr>
                </a:solidFill>
                <a:latin typeface="Myriad Pro" charset="0"/>
                <a:ea typeface="Myriad Pro" charset="0"/>
                <a:cs typeface="Myriad Pro" charset="0"/>
              </a:rPr>
              <a:t>Stream of Elements</a:t>
            </a:r>
          </a:p>
        </p:txBody>
      </p:sp>
      <p:sp>
        <p:nvSpPr>
          <p:cNvPr id="24" name="TextBox 23"/>
          <p:cNvSpPr txBox="1"/>
          <p:nvPr/>
        </p:nvSpPr>
        <p:spPr>
          <a:xfrm>
            <a:off x="6192204" y="1394790"/>
            <a:ext cx="4475905" cy="954107"/>
          </a:xfrm>
          <a:prstGeom prst="rect">
            <a:avLst/>
          </a:prstGeom>
          <a:noFill/>
        </p:spPr>
        <p:txBody>
          <a:bodyPr wrap="none" rtlCol="0">
            <a:spAutoFit/>
          </a:bodyPr>
          <a:lstStyle/>
          <a:p>
            <a:pPr algn="ctr"/>
            <a:r>
              <a:rPr lang="en-US" sz="2800" dirty="0">
                <a:solidFill>
                  <a:srgbClr val="C00000"/>
                </a:solidFill>
                <a:latin typeface="Myriad Pro" charset="0"/>
                <a:ea typeface="Myriad Pro" charset="0"/>
                <a:cs typeface="Myriad Pro" charset="0"/>
              </a:rPr>
              <a:t>Result of Applying</a:t>
            </a:r>
          </a:p>
          <a:p>
            <a:pPr algn="ctr"/>
            <a:r>
              <a:rPr lang="en-US" sz="2800" dirty="0">
                <a:solidFill>
                  <a:srgbClr val="C00000"/>
                </a:solidFill>
                <a:latin typeface="Myriad Pro" charset="0"/>
                <a:ea typeface="Myriad Pro" charset="0"/>
                <a:cs typeface="Myriad Pro" charset="0"/>
              </a:rPr>
              <a:t>Function </a:t>
            </a:r>
            <a:r>
              <a:rPr lang="en-US" sz="2800" i="1" dirty="0">
                <a:solidFill>
                  <a:srgbClr val="C00000"/>
                </a:solidFill>
                <a:latin typeface="Times" charset="0"/>
                <a:ea typeface="Times" charset="0"/>
                <a:cs typeface="Times" charset="0"/>
              </a:rPr>
              <a:t>f</a:t>
            </a:r>
            <a:r>
              <a:rPr lang="en-US" sz="2800" dirty="0">
                <a:solidFill>
                  <a:srgbClr val="C00000"/>
                </a:solidFill>
                <a:latin typeface="Myriad Pro" charset="0"/>
                <a:ea typeface="Myriad Pro" charset="0"/>
                <a:cs typeface="Myriad Pro" charset="0"/>
              </a:rPr>
              <a:t>  Over All Elements</a:t>
            </a:r>
          </a:p>
        </p:txBody>
      </p:sp>
      <p:sp>
        <p:nvSpPr>
          <p:cNvPr id="25" name="Rounded Rectangle 24"/>
          <p:cNvSpPr/>
          <p:nvPr/>
        </p:nvSpPr>
        <p:spPr>
          <a:xfrm>
            <a:off x="4826059" y="3142608"/>
            <a:ext cx="2539883" cy="496119"/>
          </a:xfrm>
          <a:prstGeom prst="roundRect">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Myriad Pro" charset="0"/>
                <a:ea typeface="Myriad Pro" charset="0"/>
                <a:cs typeface="Myriad Pro" charset="0"/>
              </a:rPr>
              <a:t>Stateful</a:t>
            </a:r>
            <a:r>
              <a:rPr lang="en-US" sz="2400" b="1" dirty="0">
                <a:latin typeface="Myriad Pro" charset="0"/>
                <a:ea typeface="Myriad Pro" charset="0"/>
                <a:cs typeface="Myriad Pro" charset="0"/>
              </a:rPr>
              <a:t> Memory</a:t>
            </a:r>
          </a:p>
        </p:txBody>
      </p:sp>
      <p:graphicFrame>
        <p:nvGraphicFramePr>
          <p:cNvPr id="26" name="Table 25"/>
          <p:cNvGraphicFramePr>
            <a:graphicFrameLocks noGrp="1"/>
          </p:cNvGraphicFramePr>
          <p:nvPr/>
        </p:nvGraphicFramePr>
        <p:xfrm>
          <a:off x="6222994" y="5048490"/>
          <a:ext cx="4104763" cy="1183285"/>
        </p:xfrm>
        <a:graphic>
          <a:graphicData uri="http://schemas.openxmlformats.org/drawingml/2006/table">
            <a:tbl>
              <a:tblPr>
                <a:tableStyleId>{5C22544A-7EE6-4342-B048-85BDC9FD1C3A}</a:tableStyleId>
              </a:tblPr>
              <a:tblGrid>
                <a:gridCol w="1297769">
                  <a:extLst>
                    <a:ext uri="{9D8B030D-6E8A-4147-A177-3AD203B41FA5}">
                      <a16:colId xmlns:a16="http://schemas.microsoft.com/office/drawing/2014/main" val="20000"/>
                    </a:ext>
                  </a:extLst>
                </a:gridCol>
                <a:gridCol w="2806994">
                  <a:extLst>
                    <a:ext uri="{9D8B030D-6E8A-4147-A177-3AD203B41FA5}">
                      <a16:colId xmlns:a16="http://schemas.microsoft.com/office/drawing/2014/main" val="20001"/>
                    </a:ext>
                  </a:extLst>
                </a:gridCol>
              </a:tblGrid>
              <a:tr h="432808">
                <a:tc>
                  <a:txBody>
                    <a:bodyPr/>
                    <a:lstStyle/>
                    <a:p>
                      <a:pPr algn="ctr"/>
                      <a:r>
                        <a:rPr lang="en-US" sz="2400" b="1" dirty="0">
                          <a:solidFill>
                            <a:schemeClr val="bg1">
                              <a:lumMod val="95000"/>
                            </a:schemeClr>
                          </a:solidFill>
                          <a:latin typeface="Myriad Pro" charset="0"/>
                          <a:ea typeface="Myriad Pro" charset="0"/>
                          <a:cs typeface="Myriad Pro" charset="0"/>
                        </a:rPr>
                        <a:t>Match</a:t>
                      </a:r>
                    </a:p>
                  </a:txBody>
                  <a:tcPr anchor="ctr">
                    <a:solidFill>
                      <a:schemeClr val="tx1">
                        <a:lumMod val="75000"/>
                        <a:lumOff val="25000"/>
                      </a:schemeClr>
                    </a:solidFill>
                  </a:tcPr>
                </a:tc>
                <a:tc>
                  <a:txBody>
                    <a:bodyPr/>
                    <a:lstStyle/>
                    <a:p>
                      <a:pPr algn="ctr"/>
                      <a:r>
                        <a:rPr lang="en-US" sz="2400" b="1" dirty="0">
                          <a:solidFill>
                            <a:schemeClr val="bg1">
                              <a:lumMod val="95000"/>
                            </a:schemeClr>
                          </a:solidFill>
                          <a:latin typeface="Myriad Pro" charset="0"/>
                          <a:ea typeface="Myriad Pro" charset="0"/>
                          <a:cs typeface="Myriad Pro" charset="0"/>
                        </a:rPr>
                        <a:t>Action</a:t>
                      </a:r>
                    </a:p>
                  </a:txBody>
                  <a:tcPr anchor="ctr">
                    <a:solidFill>
                      <a:schemeClr val="tx1">
                        <a:lumMod val="75000"/>
                        <a:lumOff val="25000"/>
                      </a:schemeClr>
                    </a:solidFill>
                  </a:tcPr>
                </a:tc>
                <a:extLst>
                  <a:ext uri="{0D108BD9-81ED-4DB2-BD59-A6C34878D82A}">
                    <a16:rowId xmlns:a16="http://schemas.microsoft.com/office/drawing/2014/main" val="10000"/>
                  </a:ext>
                </a:extLst>
              </a:tr>
              <a:tr h="726085">
                <a:tc>
                  <a:txBody>
                    <a:bodyPr/>
                    <a:lstStyle/>
                    <a:p>
                      <a:pPr algn="ctr"/>
                      <a:r>
                        <a:rPr lang="en-US" sz="2800" i="0" dirty="0">
                          <a:latin typeface="Monaco" charset="0"/>
                          <a:ea typeface="Monaco" charset="0"/>
                          <a:cs typeface="Monaco" charset="0"/>
                        </a:rPr>
                        <a:t>*</a:t>
                      </a:r>
                    </a:p>
                  </a:txBody>
                  <a:tcPr anchor="ctr"/>
                </a:tc>
                <a:tc>
                  <a:txBody>
                    <a:bodyPr/>
                    <a:lstStyle/>
                    <a:p>
                      <a:pPr algn="ctr"/>
                      <a:r>
                        <a:rPr lang="en-US" sz="1800" i="0" kern="1200" dirty="0">
                          <a:solidFill>
                            <a:schemeClr val="dk1"/>
                          </a:solidFill>
                          <a:latin typeface="Monaco" charset="0"/>
                          <a:ea typeface="Monaco" charset="0"/>
                          <a:cs typeface="Monaco" charset="0"/>
                        </a:rPr>
                        <a:t>stateful[</a:t>
                      </a:r>
                      <a:r>
                        <a:rPr lang="en-US" sz="1800" i="0" kern="1200" dirty="0" err="1">
                          <a:solidFill>
                            <a:schemeClr val="dk1"/>
                          </a:solidFill>
                          <a:latin typeface="Monaco" charset="0"/>
                          <a:ea typeface="Monaco" charset="0"/>
                          <a:cs typeface="Monaco" charset="0"/>
                        </a:rPr>
                        <a:t>idx</a:t>
                      </a:r>
                      <a:r>
                        <a:rPr lang="en-US" sz="1800" i="0" kern="1200" dirty="0">
                          <a:solidFill>
                            <a:schemeClr val="dk1"/>
                          </a:solidFill>
                          <a:latin typeface="Monaco" charset="0"/>
                          <a:ea typeface="Monaco" charset="0"/>
                          <a:cs typeface="Monaco" charset="0"/>
                        </a:rPr>
                        <a:t>]</a:t>
                      </a:r>
                      <a:r>
                        <a:rPr lang="en-US" sz="1800" i="0" kern="1200" baseline="0" dirty="0">
                          <a:solidFill>
                            <a:schemeClr val="dk1"/>
                          </a:solidFill>
                          <a:latin typeface="Monaco" charset="0"/>
                          <a:ea typeface="Monaco" charset="0"/>
                          <a:cs typeface="Monaco" charset="0"/>
                        </a:rPr>
                        <a:t> += 1</a:t>
                      </a:r>
                      <a:endParaRPr lang="en-US" sz="1800" i="0" kern="1200" dirty="0">
                        <a:solidFill>
                          <a:schemeClr val="dk1"/>
                        </a:solidFill>
                        <a:latin typeface="Monaco" charset="0"/>
                        <a:ea typeface="Monaco" charset="0"/>
                        <a:cs typeface="Monaco" charset="0"/>
                      </a:endParaRPr>
                    </a:p>
                  </a:txBody>
                  <a:tcPr anchor="ctr"/>
                </a:tc>
                <a:extLst>
                  <a:ext uri="{0D108BD9-81ED-4DB2-BD59-A6C34878D82A}">
                    <a16:rowId xmlns:a16="http://schemas.microsoft.com/office/drawing/2014/main" val="10001"/>
                  </a:ext>
                </a:extLst>
              </a:tr>
            </a:tbl>
          </a:graphicData>
        </a:graphic>
      </p:graphicFrame>
      <p:sp>
        <p:nvSpPr>
          <p:cNvPr id="27" name="TextBox 26">
            <a:extLst>
              <a:ext uri="{FF2B5EF4-FFF2-40B4-BE49-F238E27FC236}">
                <a16:creationId xmlns:a16="http://schemas.microsoft.com/office/drawing/2014/main" id="{01328C19-DA38-584A-88E1-565C2990C0EF}"/>
              </a:ext>
            </a:extLst>
          </p:cNvPr>
          <p:cNvSpPr txBox="1"/>
          <p:nvPr/>
        </p:nvSpPr>
        <p:spPr>
          <a:xfrm>
            <a:off x="1592137" y="3952911"/>
            <a:ext cx="284052" cy="1803892"/>
          </a:xfrm>
          <a:prstGeom prst="rect">
            <a:avLst/>
          </a:prstGeom>
          <a:noFill/>
        </p:spPr>
        <p:txBody>
          <a:bodyPr wrap="none" rtlCol="0">
            <a:spAutoFit/>
          </a:bodyPr>
          <a:lstStyle/>
          <a:p>
            <a:pPr>
              <a:lnSpc>
                <a:spcPct val="114000"/>
              </a:lnSpc>
            </a:pPr>
            <a:r>
              <a:rPr lang="en-US" sz="1400" dirty="0">
                <a:solidFill>
                  <a:schemeClr val="bg1">
                    <a:lumMod val="65000"/>
                  </a:schemeClr>
                </a:solidFill>
                <a:latin typeface="Consolas" charset="0"/>
                <a:ea typeface="Consolas" charset="0"/>
                <a:cs typeface="Consolas" charset="0"/>
              </a:rPr>
              <a:t>1</a:t>
            </a:r>
          </a:p>
          <a:p>
            <a:pPr>
              <a:lnSpc>
                <a:spcPct val="114000"/>
              </a:lnSpc>
            </a:pPr>
            <a:r>
              <a:rPr lang="en-US" sz="1400" dirty="0">
                <a:solidFill>
                  <a:schemeClr val="bg1">
                    <a:lumMod val="65000"/>
                  </a:schemeClr>
                </a:solidFill>
                <a:latin typeface="Consolas" charset="0"/>
                <a:ea typeface="Consolas" charset="0"/>
                <a:cs typeface="Consolas" charset="0"/>
              </a:rPr>
              <a:t>2</a:t>
            </a:r>
          </a:p>
          <a:p>
            <a:pPr>
              <a:lnSpc>
                <a:spcPct val="114000"/>
              </a:lnSpc>
            </a:pPr>
            <a:r>
              <a:rPr lang="en-US" sz="1400" dirty="0">
                <a:solidFill>
                  <a:schemeClr val="bg1">
                    <a:lumMod val="65000"/>
                  </a:schemeClr>
                </a:solidFill>
                <a:latin typeface="Consolas" charset="0"/>
                <a:ea typeface="Consolas" charset="0"/>
                <a:cs typeface="Consolas" charset="0"/>
              </a:rPr>
              <a:t>3</a:t>
            </a:r>
          </a:p>
          <a:p>
            <a:pPr>
              <a:lnSpc>
                <a:spcPct val="114000"/>
              </a:lnSpc>
            </a:pPr>
            <a:r>
              <a:rPr lang="en-US" sz="1400" dirty="0">
                <a:solidFill>
                  <a:schemeClr val="bg1">
                    <a:lumMod val="65000"/>
                  </a:schemeClr>
                </a:solidFill>
                <a:latin typeface="Consolas" charset="0"/>
                <a:ea typeface="Consolas" charset="0"/>
                <a:cs typeface="Consolas" charset="0"/>
              </a:rPr>
              <a:t>4</a:t>
            </a:r>
          </a:p>
          <a:p>
            <a:pPr>
              <a:lnSpc>
                <a:spcPct val="114000"/>
              </a:lnSpc>
            </a:pPr>
            <a:r>
              <a:rPr lang="en-US" sz="1400" dirty="0">
                <a:solidFill>
                  <a:schemeClr val="bg1">
                    <a:lumMod val="65000"/>
                  </a:schemeClr>
                </a:solidFill>
                <a:latin typeface="Consolas" charset="0"/>
                <a:ea typeface="Consolas" charset="0"/>
                <a:cs typeface="Consolas" charset="0"/>
              </a:rPr>
              <a:t>5</a:t>
            </a:r>
          </a:p>
          <a:p>
            <a:pPr>
              <a:lnSpc>
                <a:spcPct val="114000"/>
              </a:lnSpc>
            </a:pPr>
            <a:r>
              <a:rPr lang="en-US" sz="1400" dirty="0">
                <a:solidFill>
                  <a:schemeClr val="bg1">
                    <a:lumMod val="65000"/>
                  </a:schemeClr>
                </a:solidFill>
                <a:latin typeface="Consolas" charset="0"/>
                <a:ea typeface="Consolas" charset="0"/>
                <a:cs typeface="Consolas" charset="0"/>
              </a:rPr>
              <a:t>6</a:t>
            </a:r>
          </a:p>
          <a:p>
            <a:pPr>
              <a:lnSpc>
                <a:spcPct val="114000"/>
              </a:lnSpc>
            </a:pPr>
            <a:r>
              <a:rPr lang="en-US" sz="1400" dirty="0">
                <a:solidFill>
                  <a:schemeClr val="bg1">
                    <a:lumMod val="65000"/>
                  </a:schemeClr>
                </a:solidFill>
                <a:latin typeface="Consolas" charset="0"/>
                <a:ea typeface="Consolas" charset="0"/>
                <a:cs typeface="Consolas" charset="0"/>
              </a:rPr>
              <a:t>7</a:t>
            </a:r>
          </a:p>
        </p:txBody>
      </p:sp>
    </p:spTree>
    <p:extLst>
      <p:ext uri="{BB962C8B-B14F-4D97-AF65-F5344CB8AC3E}">
        <p14:creationId xmlns:p14="http://schemas.microsoft.com/office/powerpoint/2010/main" val="19028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1" grpId="0" animBg="1"/>
      <p:bldP spid="20" grpId="0"/>
      <p:bldP spid="21" grpId="0"/>
      <p:bldP spid="19" grpId="0" animBg="1"/>
      <p:bldP spid="22" grpId="0" animBg="1"/>
      <p:bldP spid="23" grpId="0"/>
      <p:bldP spid="24" grpId="0"/>
      <p:bldP spid="25" grpId="0" animBg="1"/>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8678002" y="1737044"/>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9022830"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706178" y="5280498"/>
            <a:ext cx="790601" cy="369332"/>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sp>
        <p:nvSpPr>
          <p:cNvPr id="2" name="Title 1">
            <a:extLst>
              <a:ext uri="{FF2B5EF4-FFF2-40B4-BE49-F238E27FC236}">
                <a16:creationId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Query</a:t>
            </a:r>
          </a:p>
        </p:txBody>
      </p:sp>
      <p:sp>
        <p:nvSpPr>
          <p:cNvPr id="3" name="Slide Number Placeholder 2">
            <a:extLst>
              <a:ext uri="{FF2B5EF4-FFF2-40B4-BE49-F238E27FC236}">
                <a16:creationId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37</a:t>
            </a:fld>
            <a:endParaRPr lang="en-US"/>
          </a:p>
        </p:txBody>
      </p:sp>
      <p:grpSp>
        <p:nvGrpSpPr>
          <p:cNvPr id="237" name="Group 236"/>
          <p:cNvGrpSpPr/>
          <p:nvPr/>
        </p:nvGrpSpPr>
        <p:grpSpPr>
          <a:xfrm>
            <a:off x="1698682" y="2388204"/>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0160529" y="2388204"/>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055169" y="1727806"/>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2174622"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601061"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878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3713161"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3601061"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State</a:t>
            </a:r>
          </a:p>
        </p:txBody>
      </p:sp>
      <p:sp>
        <p:nvSpPr>
          <p:cNvPr id="148" name="Trapezoid 147"/>
          <p:cNvSpPr/>
          <p:nvPr/>
        </p:nvSpPr>
        <p:spPr>
          <a:xfrm rot="5400000">
            <a:off x="3893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896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900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893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4331660"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608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4443760"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433166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624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626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631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624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5059644"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339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5174359"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355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357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362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355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790635"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69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904958"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085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087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092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085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530392"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6800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635557"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6816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6818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6823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6816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25539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7531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366156"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7546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7549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7553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7546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7980593"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8261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096755"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8277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8279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8284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8277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3610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7989740"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434080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5068791"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5799782"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653953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7264537"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441047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457192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7333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059644"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513583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29728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458740"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790635"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8672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286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19012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530392"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61613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7758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939038"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25539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3426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496984"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658435"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7980593"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05534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21679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37824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23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286"/>
                                        </p:tgtEl>
                                        <p:attrNameLst>
                                          <p:attrName>style.visibility</p:attrName>
                                        </p:attrNameLst>
                                      </p:cBhvr>
                                      <p:to>
                                        <p:strVal val="visible"/>
                                      </p:to>
                                    </p:set>
                                  </p:childTnLst>
                                </p:cTn>
                              </p:par>
                              <p:par>
                                <p:cTn id="9" presetID="1" presetClass="entr" presetSubtype="0" fill="hold" grpId="0" nodeType="withEffect">
                                  <p:stCondLst>
                                    <p:cond delay="1000"/>
                                  </p:stCondLst>
                                  <p:childTnLst>
                                    <p:set>
                                      <p:cBhvr>
                                        <p:cTn id="10" dur="1" fill="hold">
                                          <p:stCondLst>
                                            <p:cond delay="0"/>
                                          </p:stCondLst>
                                        </p:cTn>
                                        <p:tgtEl>
                                          <p:spTgt spid="287"/>
                                        </p:tgtEl>
                                        <p:attrNameLst>
                                          <p:attrName>style.visibility</p:attrName>
                                        </p:attrNameLst>
                                      </p:cBhvr>
                                      <p:to>
                                        <p:strVal val="visible"/>
                                      </p:to>
                                    </p:set>
                                  </p:childTnLst>
                                </p:cTn>
                              </p:par>
                              <p:par>
                                <p:cTn id="11" presetID="1" presetClass="emph" presetSubtype="2" fill="hold" nodeType="withEffect">
                                  <p:stCondLst>
                                    <p:cond delay="1000"/>
                                  </p:stCondLst>
                                  <p:childTnLst>
                                    <p:animClr clrSpc="rgb" dir="cw">
                                      <p:cBhvr>
                                        <p:cTn id="12" dur="500" fill="hold"/>
                                        <p:tgtEl>
                                          <p:spTgt spid="301"/>
                                        </p:tgtEl>
                                        <p:attrNameLst>
                                          <p:attrName>fillcolor</p:attrName>
                                        </p:attrNameLst>
                                      </p:cBhvr>
                                      <p:to>
                                        <a:srgbClr val="C10000"/>
                                      </p:to>
                                    </p:animClr>
                                    <p:set>
                                      <p:cBhvr>
                                        <p:cTn id="13" dur="500" fill="hold"/>
                                        <p:tgtEl>
                                          <p:spTgt spid="301"/>
                                        </p:tgtEl>
                                        <p:attrNameLst>
                                          <p:attrName>fill.type</p:attrName>
                                        </p:attrNameLst>
                                      </p:cBhvr>
                                      <p:to>
                                        <p:strVal val="solid"/>
                                      </p:to>
                                    </p:set>
                                    <p:set>
                                      <p:cBhvr>
                                        <p:cTn id="14" dur="500" fill="hold"/>
                                        <p:tgtEl>
                                          <p:spTgt spid="301"/>
                                        </p:tgtEl>
                                        <p:attrNameLst>
                                          <p:attrName>fill.on</p:attrName>
                                        </p:attrNameLst>
                                      </p:cBhvr>
                                      <p:to>
                                        <p:strVal val="true"/>
                                      </p:to>
                                    </p:set>
                                  </p:childTnLst>
                                </p:cTn>
                              </p:par>
                              <p:par>
                                <p:cTn id="15" presetID="1" presetClass="entr" presetSubtype="0" fill="hold" grpId="0" nodeType="withEffect">
                                  <p:stCondLst>
                                    <p:cond delay="2000"/>
                                  </p:stCondLst>
                                  <p:childTnLst>
                                    <p:set>
                                      <p:cBhvr>
                                        <p:cTn id="16" dur="1" fill="hold">
                                          <p:stCondLst>
                                            <p:cond delay="0"/>
                                          </p:stCondLst>
                                        </p:cTn>
                                        <p:tgtEl>
                                          <p:spTgt spid="288"/>
                                        </p:tgtEl>
                                        <p:attrNameLst>
                                          <p:attrName>style.visibility</p:attrName>
                                        </p:attrNameLst>
                                      </p:cBhvr>
                                      <p:to>
                                        <p:strVal val="visible"/>
                                      </p:to>
                                    </p:set>
                                  </p:childTnLst>
                                </p:cTn>
                              </p:par>
                              <p:par>
                                <p:cTn id="17" presetID="1" presetClass="entr" presetSubtype="0" fill="hold" grpId="0" nodeType="withEffect">
                                  <p:stCondLst>
                                    <p:cond delay="3000"/>
                                  </p:stCondLst>
                                  <p:childTnLst>
                                    <p:set>
                                      <p:cBhvr>
                                        <p:cTn id="18" dur="1" fill="hold">
                                          <p:stCondLst>
                                            <p:cond delay="0"/>
                                          </p:stCondLst>
                                        </p:cTn>
                                        <p:tgtEl>
                                          <p:spTgt spid="289"/>
                                        </p:tgtEl>
                                        <p:attrNameLst>
                                          <p:attrName>style.visibility</p:attrName>
                                        </p:attrNameLst>
                                      </p:cBhvr>
                                      <p:to>
                                        <p:strVal val="visible"/>
                                      </p:to>
                                    </p:set>
                                  </p:childTnLst>
                                </p:cTn>
                              </p:par>
                              <p:par>
                                <p:cTn id="19" presetID="1" presetClass="entr" presetSubtype="0" fill="hold" grpId="0" nodeType="withEffect">
                                  <p:stCondLst>
                                    <p:cond delay="3000"/>
                                  </p:stCondLst>
                                  <p:childTnLst>
                                    <p:set>
                                      <p:cBhvr>
                                        <p:cTn id="20" dur="1" fill="hold">
                                          <p:stCondLst>
                                            <p:cond delay="0"/>
                                          </p:stCondLst>
                                        </p:cTn>
                                        <p:tgtEl>
                                          <p:spTgt spid="290"/>
                                        </p:tgtEl>
                                        <p:attrNameLst>
                                          <p:attrName>style.visibility</p:attrName>
                                        </p:attrNameLst>
                                      </p:cBhvr>
                                      <p:to>
                                        <p:strVal val="visible"/>
                                      </p:to>
                                    </p:set>
                                  </p:childTnLst>
                                </p:cTn>
                              </p:par>
                              <p:par>
                                <p:cTn id="21" presetID="1" presetClass="emph" presetSubtype="2" fill="hold" nodeType="withEffect">
                                  <p:stCondLst>
                                    <p:cond delay="3000"/>
                                  </p:stCondLst>
                                  <p:childTnLst>
                                    <p:animClr clrSpc="rgb" dir="cw">
                                      <p:cBhvr>
                                        <p:cTn id="22" dur="500" fill="hold"/>
                                        <p:tgtEl>
                                          <p:spTgt spid="318"/>
                                        </p:tgtEl>
                                        <p:attrNameLst>
                                          <p:attrName>fillcolor</p:attrName>
                                        </p:attrNameLst>
                                      </p:cBhvr>
                                      <p:to>
                                        <a:srgbClr val="C10000"/>
                                      </p:to>
                                    </p:animClr>
                                    <p:set>
                                      <p:cBhvr>
                                        <p:cTn id="23" dur="500" fill="hold"/>
                                        <p:tgtEl>
                                          <p:spTgt spid="318"/>
                                        </p:tgtEl>
                                        <p:attrNameLst>
                                          <p:attrName>fill.type</p:attrName>
                                        </p:attrNameLst>
                                      </p:cBhvr>
                                      <p:to>
                                        <p:strVal val="solid"/>
                                      </p:to>
                                    </p:set>
                                    <p:set>
                                      <p:cBhvr>
                                        <p:cTn id="24" dur="500" fill="hold"/>
                                        <p:tgtEl>
                                          <p:spTgt spid="318"/>
                                        </p:tgtEl>
                                        <p:attrNameLst>
                                          <p:attrName>fill.on</p:attrName>
                                        </p:attrNameLst>
                                      </p:cBhvr>
                                      <p:to>
                                        <p:strVal val="true"/>
                                      </p:to>
                                    </p:set>
                                  </p:childTnLst>
                                </p:cTn>
                              </p:par>
                              <p:par>
                                <p:cTn id="25" presetID="1" presetClass="entr" presetSubtype="0" fill="hold" grpId="0" nodeType="withEffect">
                                  <p:stCondLst>
                                    <p:cond delay="4000"/>
                                  </p:stCondLst>
                                  <p:childTnLst>
                                    <p:set>
                                      <p:cBhvr>
                                        <p:cTn id="26" dur="1" fill="hold">
                                          <p:stCondLst>
                                            <p:cond delay="0"/>
                                          </p:stCondLst>
                                        </p:cTn>
                                        <p:tgtEl>
                                          <p:spTgt spid="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 grpId="0" animBg="1"/>
      <p:bldP spid="285" grpId="0" animBg="1"/>
      <p:bldP spid="286" grpId="0" animBg="1"/>
      <p:bldP spid="287" grpId="0" animBg="1"/>
      <p:bldP spid="288" grpId="0" animBg="1"/>
      <p:bldP spid="289"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Rounded Rectangle 109"/>
          <p:cNvSpPr/>
          <p:nvPr/>
        </p:nvSpPr>
        <p:spPr>
          <a:xfrm>
            <a:off x="8678002" y="1737044"/>
            <a:ext cx="1463693" cy="3498081"/>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a:t>
            </a:r>
            <a:r>
              <a:rPr lang="en-US" sz="1400" b="1" dirty="0" err="1">
                <a:latin typeface="Myriad Pro" charset="0"/>
                <a:ea typeface="Myriad Pro" charset="0"/>
                <a:cs typeface="Myriad Pro" charset="0"/>
              </a:rPr>
              <a:t>Deparser</a:t>
            </a:r>
            <a:endParaRPr lang="en-US" sz="14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64" name="Group 263"/>
          <p:cNvGrpSpPr/>
          <p:nvPr/>
        </p:nvGrpSpPr>
        <p:grpSpPr>
          <a:xfrm>
            <a:off x="9022830" y="2400352"/>
            <a:ext cx="784325" cy="2678062"/>
            <a:chOff x="7498829" y="2510581"/>
            <a:chExt cx="784325" cy="2678062"/>
          </a:xfrm>
        </p:grpSpPr>
        <p:grpSp>
          <p:nvGrpSpPr>
            <p:cNvPr id="190" name="Group 189"/>
            <p:cNvGrpSpPr/>
            <p:nvPr/>
          </p:nvGrpSpPr>
          <p:grpSpPr>
            <a:xfrm>
              <a:off x="7502388" y="2510581"/>
              <a:ext cx="780766" cy="427769"/>
              <a:chOff x="6858000" y="3200400"/>
              <a:chExt cx="685800" cy="375739"/>
            </a:xfrm>
          </p:grpSpPr>
          <p:sp>
            <p:nvSpPr>
              <p:cNvPr id="134" name="Rectangle 13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7498829" y="3260679"/>
              <a:ext cx="780766" cy="427769"/>
              <a:chOff x="6858000" y="3200400"/>
              <a:chExt cx="685800" cy="375739"/>
            </a:xfrm>
          </p:grpSpPr>
          <p:sp>
            <p:nvSpPr>
              <p:cNvPr id="192" name="Rectangle 19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5" name="Straight Connector 19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p:nvGrpSpPr>
          <p:grpSpPr>
            <a:xfrm>
              <a:off x="7498829" y="4010777"/>
              <a:ext cx="780766" cy="427769"/>
              <a:chOff x="6858000" y="3200400"/>
              <a:chExt cx="685800" cy="375739"/>
            </a:xfrm>
          </p:grpSpPr>
          <p:sp>
            <p:nvSpPr>
              <p:cNvPr id="202" name="Rectangle 20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5" name="Straight Connector 20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11" name="Group 210"/>
            <p:cNvGrpSpPr/>
            <p:nvPr/>
          </p:nvGrpSpPr>
          <p:grpSpPr>
            <a:xfrm>
              <a:off x="7498829" y="4760874"/>
              <a:ext cx="780766" cy="427769"/>
              <a:chOff x="6858000" y="3200400"/>
              <a:chExt cx="685800" cy="375739"/>
            </a:xfrm>
          </p:grpSpPr>
          <p:sp>
            <p:nvSpPr>
              <p:cNvPr id="212" name="Rectangle 211"/>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5" name="Straight Connector 214"/>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sp>
        <p:nvSpPr>
          <p:cNvPr id="224" name="TextBox 223"/>
          <p:cNvSpPr txBox="1"/>
          <p:nvPr/>
        </p:nvSpPr>
        <p:spPr>
          <a:xfrm>
            <a:off x="5706178" y="5280498"/>
            <a:ext cx="790601" cy="369332"/>
          </a:xfrm>
          <a:prstGeom prst="rect">
            <a:avLst/>
          </a:prstGeom>
          <a:noFill/>
        </p:spPr>
        <p:txBody>
          <a:bodyPr wrap="none" rtlCol="0">
            <a:spAutoFit/>
          </a:bodyPr>
          <a:lstStyle/>
          <a:p>
            <a:pPr algn="ctr"/>
            <a:r>
              <a:rPr lang="en-US" b="1" dirty="0">
                <a:latin typeface="Myriad Pro" charset="0"/>
                <a:ea typeface="Myriad Pro" charset="0"/>
                <a:cs typeface="Myriad Pro" charset="0"/>
              </a:rPr>
              <a:t>Stages</a:t>
            </a:r>
          </a:p>
        </p:txBody>
      </p:sp>
      <p:sp>
        <p:nvSpPr>
          <p:cNvPr id="2" name="Title 1">
            <a:extLst>
              <a:ext uri="{FF2B5EF4-FFF2-40B4-BE49-F238E27FC236}">
                <a16:creationId xmlns:a16="http://schemas.microsoft.com/office/drawing/2014/main" id="{60031FAC-0404-BD46-8985-7CFC8AB9C6D3}"/>
              </a:ext>
            </a:extLst>
          </p:cNvPr>
          <p:cNvSpPr>
            <a:spLocks noGrp="1"/>
          </p:cNvSpPr>
          <p:nvPr>
            <p:ph type="title"/>
          </p:nvPr>
        </p:nvSpPr>
        <p:spPr/>
        <p:txBody>
          <a:bodyPr/>
          <a:lstStyle/>
          <a:p>
            <a:r>
              <a:rPr lang="en-US" dirty="0"/>
              <a:t>Compiling</a:t>
            </a:r>
            <a:r>
              <a:rPr lang="en-US" dirty="0">
                <a:solidFill>
                  <a:srgbClr val="C00000"/>
                </a:solidFill>
              </a:rPr>
              <a:t> </a:t>
            </a:r>
            <a:r>
              <a:rPr lang="en-US" dirty="0">
                <a:solidFill>
                  <a:schemeClr val="tx1"/>
                </a:solidFill>
              </a:rPr>
              <a:t>a</a:t>
            </a:r>
            <a:r>
              <a:rPr lang="en-US" dirty="0">
                <a:solidFill>
                  <a:srgbClr val="C00000"/>
                </a:solidFill>
              </a:rPr>
              <a:t> </a:t>
            </a:r>
            <a:r>
              <a:rPr lang="en-US" dirty="0"/>
              <a:t>Query</a:t>
            </a:r>
          </a:p>
        </p:txBody>
      </p:sp>
      <p:sp>
        <p:nvSpPr>
          <p:cNvPr id="3" name="Slide Number Placeholder 2">
            <a:extLst>
              <a:ext uri="{FF2B5EF4-FFF2-40B4-BE49-F238E27FC236}">
                <a16:creationId xmlns:a16="http://schemas.microsoft.com/office/drawing/2014/main" id="{E7A92EAD-0E9D-6443-9A4C-435B3187E4D7}"/>
              </a:ext>
            </a:extLst>
          </p:cNvPr>
          <p:cNvSpPr>
            <a:spLocks noGrp="1"/>
          </p:cNvSpPr>
          <p:nvPr>
            <p:ph type="sldNum" sz="quarter" idx="12"/>
          </p:nvPr>
        </p:nvSpPr>
        <p:spPr/>
        <p:txBody>
          <a:bodyPr/>
          <a:lstStyle/>
          <a:p>
            <a:fld id="{4748F3B0-5290-A241-88FF-F03DD1126586}" type="slidenum">
              <a:rPr lang="en-US" smtClean="0"/>
              <a:t>38</a:t>
            </a:fld>
            <a:endParaRPr lang="en-US"/>
          </a:p>
        </p:txBody>
      </p:sp>
      <p:grpSp>
        <p:nvGrpSpPr>
          <p:cNvPr id="237" name="Group 236"/>
          <p:cNvGrpSpPr/>
          <p:nvPr/>
        </p:nvGrpSpPr>
        <p:grpSpPr>
          <a:xfrm>
            <a:off x="1698682" y="2388204"/>
            <a:ext cx="332788" cy="2702361"/>
            <a:chOff x="526649" y="1992150"/>
            <a:chExt cx="292310" cy="2373667"/>
          </a:xfrm>
        </p:grpSpPr>
        <p:sp>
          <p:nvSpPr>
            <p:cNvPr id="225" name="Right Arrow 224"/>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ight Arrow 225"/>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ight Arrow 226"/>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ight Arrow 227"/>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ight Arrow 228"/>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ight Arrow 229"/>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10160529" y="2388204"/>
            <a:ext cx="332788" cy="2702361"/>
            <a:chOff x="526649" y="1992150"/>
            <a:chExt cx="292310" cy="2373667"/>
          </a:xfrm>
        </p:grpSpPr>
        <p:sp>
          <p:nvSpPr>
            <p:cNvPr id="239" name="Right Arrow 238"/>
            <p:cNvSpPr/>
            <p:nvPr/>
          </p:nvSpPr>
          <p:spPr>
            <a:xfrm>
              <a:off x="526649" y="1992150"/>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ight Arrow 239"/>
            <p:cNvSpPr/>
            <p:nvPr/>
          </p:nvSpPr>
          <p:spPr>
            <a:xfrm>
              <a:off x="526649" y="238987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ight Arrow 240"/>
            <p:cNvSpPr/>
            <p:nvPr/>
          </p:nvSpPr>
          <p:spPr>
            <a:xfrm>
              <a:off x="526649" y="2790624"/>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ight Arrow 241"/>
            <p:cNvSpPr/>
            <p:nvPr/>
          </p:nvSpPr>
          <p:spPr>
            <a:xfrm>
              <a:off x="526649" y="318834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ight Arrow 242"/>
            <p:cNvSpPr/>
            <p:nvPr/>
          </p:nvSpPr>
          <p:spPr>
            <a:xfrm>
              <a:off x="526649" y="3590268"/>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ight Arrow 243"/>
            <p:cNvSpPr/>
            <p:nvPr/>
          </p:nvSpPr>
          <p:spPr>
            <a:xfrm>
              <a:off x="526649" y="3987992"/>
              <a:ext cx="292310" cy="377825"/>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ounded Rectangle 7"/>
          <p:cNvSpPr/>
          <p:nvPr/>
        </p:nvSpPr>
        <p:spPr>
          <a:xfrm>
            <a:off x="2055169" y="1727806"/>
            <a:ext cx="1463693" cy="3498081"/>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Programmable Parser</a:t>
            </a: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sz="1200" b="1" dirty="0">
              <a:latin typeface="Myriad Pro" charset="0"/>
              <a:ea typeface="Myriad Pro" charset="0"/>
              <a:cs typeface="Myriad Pro" charset="0"/>
            </a:endParaRP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45" name="Group 244"/>
          <p:cNvGrpSpPr/>
          <p:nvPr/>
        </p:nvGrpSpPr>
        <p:grpSpPr>
          <a:xfrm>
            <a:off x="2174622" y="2375698"/>
            <a:ext cx="1214525" cy="2727370"/>
            <a:chOff x="944698" y="2284250"/>
            <a:chExt cx="1066800" cy="2395634"/>
          </a:xfrm>
        </p:grpSpPr>
        <p:sp>
          <p:nvSpPr>
            <p:cNvPr id="21" name="Oval 20"/>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944698" y="31181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1509848" y="384850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1065348" y="4267134"/>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Curved Connector 52"/>
            <p:cNvCxnSpPr>
              <a:stCxn id="23" idx="6"/>
              <a:endCxn id="24" idx="7"/>
            </p:cNvCxnSpPr>
            <p:nvPr/>
          </p:nvCxnSpPr>
          <p:spPr>
            <a:xfrm>
              <a:off x="1357448" y="332457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Curved Connector 54"/>
            <p:cNvCxnSpPr>
              <a:stCxn id="24" idx="2"/>
              <a:endCxn id="23" idx="3"/>
            </p:cNvCxnSpPr>
            <p:nvPr/>
          </p:nvCxnSpPr>
          <p:spPr>
            <a:xfrm rot="10800000">
              <a:off x="1005144" y="3470500"/>
              <a:ext cx="504704" cy="584377"/>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7" name="Curved Connector 56"/>
            <p:cNvCxnSpPr>
              <a:stCxn id="21" idx="6"/>
              <a:endCxn id="22"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3" name="Curved Connector 62"/>
            <p:cNvCxnSpPr>
              <a:stCxn id="22" idx="4"/>
              <a:endCxn id="25" idx="0"/>
            </p:cNvCxnSpPr>
            <p:nvPr/>
          </p:nvCxnSpPr>
          <p:spPr>
            <a:xfrm rot="5400000">
              <a:off x="981416" y="3443427"/>
              <a:ext cx="1114014" cy="533400"/>
            </a:xfrm>
            <a:prstGeom prst="curvedConnector3">
              <a:avLst>
                <a:gd name="adj1" fmla="val 44300"/>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8" name="Curved Connector 67"/>
            <p:cNvCxnSpPr>
              <a:stCxn id="24" idx="5"/>
              <a:endCxn id="25" idx="5"/>
            </p:cNvCxnSpPr>
            <p:nvPr/>
          </p:nvCxnSpPr>
          <p:spPr>
            <a:xfrm rot="5400000">
              <a:off x="1430586" y="4187871"/>
              <a:ext cx="418633" cy="444500"/>
            </a:xfrm>
            <a:prstGeom prst="curvedConnector3">
              <a:avLst>
                <a:gd name="adj1" fmla="val 117474"/>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2" name="Curved Connector 71"/>
            <p:cNvCxnSpPr>
              <a:stCxn id="21" idx="2"/>
              <a:endCxn id="23" idx="1"/>
            </p:cNvCxnSpPr>
            <p:nvPr/>
          </p:nvCxnSpPr>
          <p:spPr>
            <a:xfrm rot="10800000" flipV="1">
              <a:off x="1005145" y="2490625"/>
              <a:ext cx="184029" cy="68801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3601061"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p:cNvSpPr/>
          <p:nvPr/>
        </p:nvSpPr>
        <p:spPr>
          <a:xfrm rot="5400000">
            <a:off x="3878126"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 name="Rectangle 17"/>
          <p:cNvSpPr/>
          <p:nvPr/>
        </p:nvSpPr>
        <p:spPr>
          <a:xfrm>
            <a:off x="3713161"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0" name="Rounded Rectangle 19"/>
          <p:cNvSpPr/>
          <p:nvPr/>
        </p:nvSpPr>
        <p:spPr>
          <a:xfrm>
            <a:off x="3601061"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State</a:t>
            </a:r>
          </a:p>
        </p:txBody>
      </p:sp>
      <p:sp>
        <p:nvSpPr>
          <p:cNvPr id="148" name="Trapezoid 147"/>
          <p:cNvSpPr/>
          <p:nvPr/>
        </p:nvSpPr>
        <p:spPr>
          <a:xfrm rot="5400000">
            <a:off x="3893971"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49" name="Trapezoid 148"/>
          <p:cNvSpPr/>
          <p:nvPr/>
        </p:nvSpPr>
        <p:spPr>
          <a:xfrm rot="5400000">
            <a:off x="3896182"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0" name="Trapezoid 149"/>
          <p:cNvSpPr/>
          <p:nvPr/>
        </p:nvSpPr>
        <p:spPr>
          <a:xfrm rot="5400000">
            <a:off x="3900859"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1" name="Trapezoid 150"/>
          <p:cNvSpPr/>
          <p:nvPr/>
        </p:nvSpPr>
        <p:spPr>
          <a:xfrm rot="5400000">
            <a:off x="3893971"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5" name="Rectangle 154"/>
          <p:cNvSpPr/>
          <p:nvPr/>
        </p:nvSpPr>
        <p:spPr>
          <a:xfrm>
            <a:off x="4331660"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rapezoid 155"/>
          <p:cNvSpPr/>
          <p:nvPr/>
        </p:nvSpPr>
        <p:spPr>
          <a:xfrm rot="5400000">
            <a:off x="4608725"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7" name="Rectangle 156"/>
          <p:cNvSpPr/>
          <p:nvPr/>
        </p:nvSpPr>
        <p:spPr>
          <a:xfrm>
            <a:off x="4443760"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58" name="Rounded Rectangle 157"/>
          <p:cNvSpPr/>
          <p:nvPr/>
        </p:nvSpPr>
        <p:spPr>
          <a:xfrm>
            <a:off x="433166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159" name="Trapezoid 158"/>
          <p:cNvSpPr/>
          <p:nvPr/>
        </p:nvSpPr>
        <p:spPr>
          <a:xfrm rot="5400000">
            <a:off x="4624570"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0" name="Trapezoid 159"/>
          <p:cNvSpPr/>
          <p:nvPr/>
        </p:nvSpPr>
        <p:spPr>
          <a:xfrm rot="5400000">
            <a:off x="4626781"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1" name="Trapezoid 160"/>
          <p:cNvSpPr/>
          <p:nvPr/>
        </p:nvSpPr>
        <p:spPr>
          <a:xfrm rot="5400000">
            <a:off x="4631458"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2" name="Trapezoid 161"/>
          <p:cNvSpPr/>
          <p:nvPr/>
        </p:nvSpPr>
        <p:spPr>
          <a:xfrm rot="5400000">
            <a:off x="4624570"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5" name="Rectangle 164"/>
          <p:cNvSpPr/>
          <p:nvPr/>
        </p:nvSpPr>
        <p:spPr>
          <a:xfrm>
            <a:off x="5059644" y="232857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rot="5400000">
            <a:off x="5339324" y="255511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67" name="Rectangle 166"/>
          <p:cNvSpPr/>
          <p:nvPr/>
        </p:nvSpPr>
        <p:spPr>
          <a:xfrm>
            <a:off x="5174359" y="245631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69" name="Trapezoid 168"/>
          <p:cNvSpPr/>
          <p:nvPr/>
        </p:nvSpPr>
        <p:spPr>
          <a:xfrm rot="5400000">
            <a:off x="5355169" y="478288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0" name="Trapezoid 169"/>
          <p:cNvSpPr/>
          <p:nvPr/>
        </p:nvSpPr>
        <p:spPr>
          <a:xfrm rot="5400000">
            <a:off x="5357380" y="311205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2" name="Trapezoid 171"/>
          <p:cNvSpPr/>
          <p:nvPr/>
        </p:nvSpPr>
        <p:spPr>
          <a:xfrm rot="5400000">
            <a:off x="5362057" y="366899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3" name="Trapezoid 172"/>
          <p:cNvSpPr/>
          <p:nvPr/>
        </p:nvSpPr>
        <p:spPr>
          <a:xfrm rot="5400000">
            <a:off x="5355169" y="422593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5" name="Rectangle 174"/>
          <p:cNvSpPr/>
          <p:nvPr/>
        </p:nvSpPr>
        <p:spPr>
          <a:xfrm>
            <a:off x="5790635"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5400000">
            <a:off x="6069923"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77" name="Rectangle 176"/>
          <p:cNvSpPr/>
          <p:nvPr/>
        </p:nvSpPr>
        <p:spPr>
          <a:xfrm>
            <a:off x="5904958"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179" name="Trapezoid 178"/>
          <p:cNvSpPr/>
          <p:nvPr/>
        </p:nvSpPr>
        <p:spPr>
          <a:xfrm rot="5400000">
            <a:off x="6085768"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0" name="Trapezoid 179"/>
          <p:cNvSpPr/>
          <p:nvPr/>
        </p:nvSpPr>
        <p:spPr>
          <a:xfrm rot="5400000">
            <a:off x="6087979"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2" name="Trapezoid 181"/>
          <p:cNvSpPr/>
          <p:nvPr/>
        </p:nvSpPr>
        <p:spPr>
          <a:xfrm rot="5400000">
            <a:off x="6092656"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83" name="Trapezoid 182"/>
          <p:cNvSpPr/>
          <p:nvPr/>
        </p:nvSpPr>
        <p:spPr>
          <a:xfrm rot="5400000">
            <a:off x="6085768"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1" name="Rectangle 220"/>
          <p:cNvSpPr/>
          <p:nvPr/>
        </p:nvSpPr>
        <p:spPr>
          <a:xfrm>
            <a:off x="6530392" y="2337582"/>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Trapezoid 230"/>
          <p:cNvSpPr/>
          <p:nvPr/>
        </p:nvSpPr>
        <p:spPr>
          <a:xfrm rot="5400000">
            <a:off x="6800522" y="2564124"/>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2" name="Rectangle 231"/>
          <p:cNvSpPr/>
          <p:nvPr/>
        </p:nvSpPr>
        <p:spPr>
          <a:xfrm>
            <a:off x="6635557" y="2465327"/>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34" name="Trapezoid 233"/>
          <p:cNvSpPr/>
          <p:nvPr/>
        </p:nvSpPr>
        <p:spPr>
          <a:xfrm rot="5400000">
            <a:off x="6816367" y="4791889"/>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5" name="Trapezoid 234"/>
          <p:cNvSpPr/>
          <p:nvPr/>
        </p:nvSpPr>
        <p:spPr>
          <a:xfrm rot="5400000">
            <a:off x="6818578" y="312106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36" name="Trapezoid 235"/>
          <p:cNvSpPr/>
          <p:nvPr/>
        </p:nvSpPr>
        <p:spPr>
          <a:xfrm rot="5400000">
            <a:off x="6823255" y="367800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6" name="Trapezoid 245"/>
          <p:cNvSpPr/>
          <p:nvPr/>
        </p:nvSpPr>
        <p:spPr>
          <a:xfrm rot="5400000">
            <a:off x="6816367" y="423494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48" name="Rectangle 247"/>
          <p:cNvSpPr/>
          <p:nvPr/>
        </p:nvSpPr>
        <p:spPr>
          <a:xfrm>
            <a:off x="7255390"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251"/>
          <p:cNvSpPr/>
          <p:nvPr/>
        </p:nvSpPr>
        <p:spPr>
          <a:xfrm rot="5400000">
            <a:off x="7531121"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3" name="Rectangle 252"/>
          <p:cNvSpPr/>
          <p:nvPr/>
        </p:nvSpPr>
        <p:spPr>
          <a:xfrm>
            <a:off x="7366156"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55" name="Trapezoid 254"/>
          <p:cNvSpPr/>
          <p:nvPr/>
        </p:nvSpPr>
        <p:spPr>
          <a:xfrm rot="5400000">
            <a:off x="7546966"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6" name="Trapezoid 255"/>
          <p:cNvSpPr/>
          <p:nvPr/>
        </p:nvSpPr>
        <p:spPr>
          <a:xfrm rot="5400000">
            <a:off x="7549177"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7" name="Trapezoid 256"/>
          <p:cNvSpPr/>
          <p:nvPr/>
        </p:nvSpPr>
        <p:spPr>
          <a:xfrm rot="5400000">
            <a:off x="7553854"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58" name="Trapezoid 257"/>
          <p:cNvSpPr/>
          <p:nvPr/>
        </p:nvSpPr>
        <p:spPr>
          <a:xfrm rot="5400000">
            <a:off x="7546966"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0" name="Rectangle 259"/>
          <p:cNvSpPr/>
          <p:nvPr/>
        </p:nvSpPr>
        <p:spPr>
          <a:xfrm>
            <a:off x="7980593" y="2341083"/>
            <a:ext cx="638937" cy="2894040"/>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Trapezoid 261"/>
          <p:cNvSpPr/>
          <p:nvPr/>
        </p:nvSpPr>
        <p:spPr>
          <a:xfrm rot="5400000">
            <a:off x="8261720" y="2567625"/>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63" name="Rectangle 262"/>
          <p:cNvSpPr/>
          <p:nvPr/>
        </p:nvSpPr>
        <p:spPr>
          <a:xfrm>
            <a:off x="8096755" y="2468828"/>
            <a:ext cx="180158" cy="2630929"/>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1400" b="1" dirty="0">
              <a:latin typeface="Myriad Pro" charset="0"/>
              <a:ea typeface="Myriad Pro" charset="0"/>
              <a:cs typeface="Myriad Pro" charset="0"/>
            </a:endParaRPr>
          </a:p>
        </p:txBody>
      </p:sp>
      <p:sp>
        <p:nvSpPr>
          <p:cNvPr id="266" name="Trapezoid 265"/>
          <p:cNvSpPr/>
          <p:nvPr/>
        </p:nvSpPr>
        <p:spPr>
          <a:xfrm rot="5400000">
            <a:off x="8277565" y="4795390"/>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3" name="Trapezoid 272"/>
          <p:cNvSpPr/>
          <p:nvPr/>
        </p:nvSpPr>
        <p:spPr>
          <a:xfrm rot="5400000">
            <a:off x="8279776" y="3124566"/>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4" name="Trapezoid 273"/>
          <p:cNvSpPr/>
          <p:nvPr/>
        </p:nvSpPr>
        <p:spPr>
          <a:xfrm rot="5400000">
            <a:off x="8284453" y="3681507"/>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75" name="Trapezoid 274"/>
          <p:cNvSpPr/>
          <p:nvPr/>
        </p:nvSpPr>
        <p:spPr>
          <a:xfrm rot="5400000">
            <a:off x="8277565" y="4238448"/>
            <a:ext cx="409240" cy="199492"/>
          </a:xfrm>
          <a:prstGeom prst="trapezoid">
            <a:avLst>
              <a:gd name="adj" fmla="val 3819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2" name="Rounded Rectangle 221"/>
          <p:cNvSpPr/>
          <p:nvPr/>
        </p:nvSpPr>
        <p:spPr>
          <a:xfrm>
            <a:off x="3610208" y="2418407"/>
            <a:ext cx="620640" cy="532244"/>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  Map</a:t>
            </a:r>
          </a:p>
        </p:txBody>
      </p:sp>
      <p:sp>
        <p:nvSpPr>
          <p:cNvPr id="285" name="Rounded Rectangle 284"/>
          <p:cNvSpPr/>
          <p:nvPr/>
        </p:nvSpPr>
        <p:spPr>
          <a:xfrm>
            <a:off x="5801282"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Filter</a:t>
            </a:r>
          </a:p>
        </p:txBody>
      </p:sp>
      <p:sp>
        <p:nvSpPr>
          <p:cNvPr id="286" name="Rounded Rectangle 285"/>
          <p:cNvSpPr/>
          <p:nvPr/>
        </p:nvSpPr>
        <p:spPr>
          <a:xfrm>
            <a:off x="3607908" y="2981586"/>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D1</a:t>
            </a:r>
          </a:p>
        </p:txBody>
      </p:sp>
      <p:sp>
        <p:nvSpPr>
          <p:cNvPr id="287" name="Rounded Rectangle 286"/>
          <p:cNvSpPr/>
          <p:nvPr/>
        </p:nvSpPr>
        <p:spPr>
          <a:xfrm>
            <a:off x="4341929" y="241840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D2</a:t>
            </a:r>
          </a:p>
        </p:txBody>
      </p:sp>
      <p:sp>
        <p:nvSpPr>
          <p:cNvPr id="288" name="Rounded Rectangle 287"/>
          <p:cNvSpPr/>
          <p:nvPr/>
        </p:nvSpPr>
        <p:spPr>
          <a:xfrm>
            <a:off x="5074780" y="2406218"/>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Map</a:t>
            </a:r>
          </a:p>
        </p:txBody>
      </p:sp>
      <p:sp>
        <p:nvSpPr>
          <p:cNvPr id="289" name="Rounded Rectangle 288"/>
          <p:cNvSpPr/>
          <p:nvPr/>
        </p:nvSpPr>
        <p:spPr>
          <a:xfrm>
            <a:off x="5078543" y="2714817"/>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R1</a:t>
            </a:r>
          </a:p>
        </p:txBody>
      </p:sp>
      <p:sp>
        <p:nvSpPr>
          <p:cNvPr id="290" name="Rounded Rectangle 289"/>
          <p:cNvSpPr/>
          <p:nvPr/>
        </p:nvSpPr>
        <p:spPr>
          <a:xfrm>
            <a:off x="5795683" y="2400032"/>
            <a:ext cx="620640" cy="264576"/>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R2</a:t>
            </a:r>
          </a:p>
        </p:txBody>
      </p:sp>
      <p:sp>
        <p:nvSpPr>
          <p:cNvPr id="293" name="Rectangle 292"/>
          <p:cNvSpPr/>
          <p:nvPr/>
        </p:nvSpPr>
        <p:spPr>
          <a:xfrm>
            <a:off x="4410471"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4571921"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47333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ed Rectangle 298"/>
          <p:cNvSpPr/>
          <p:nvPr/>
        </p:nvSpPr>
        <p:spPr>
          <a:xfrm>
            <a:off x="5059644"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1" name="Rectangle 300"/>
          <p:cNvSpPr/>
          <p:nvPr/>
        </p:nvSpPr>
        <p:spPr>
          <a:xfrm>
            <a:off x="513583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5297289"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5458740"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ed Rectangle 303"/>
          <p:cNvSpPr/>
          <p:nvPr/>
        </p:nvSpPr>
        <p:spPr>
          <a:xfrm>
            <a:off x="5790635"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06" name="Rectangle 305"/>
          <p:cNvSpPr/>
          <p:nvPr/>
        </p:nvSpPr>
        <p:spPr>
          <a:xfrm>
            <a:off x="58672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02867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190123" y="1782526"/>
            <a:ext cx="158412" cy="463767"/>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6530392"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1" name="Rectangle 310"/>
          <p:cNvSpPr/>
          <p:nvPr/>
        </p:nvSpPr>
        <p:spPr>
          <a:xfrm>
            <a:off x="661613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77587"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939038"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ounded Rectangle 313"/>
          <p:cNvSpPr/>
          <p:nvPr/>
        </p:nvSpPr>
        <p:spPr>
          <a:xfrm>
            <a:off x="7255390"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16" name="Rectangle 315"/>
          <p:cNvSpPr/>
          <p:nvPr/>
        </p:nvSpPr>
        <p:spPr>
          <a:xfrm>
            <a:off x="734262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7496984"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7658435"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p:cNvSpPr/>
          <p:nvPr/>
        </p:nvSpPr>
        <p:spPr>
          <a:xfrm>
            <a:off x="7980593" y="1739696"/>
            <a:ext cx="638937"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latin typeface="Myriad Pro" charset="0"/>
              <a:ea typeface="Myriad Pro" charset="0"/>
              <a:cs typeface="Myriad Pro" charset="0"/>
            </a:endParaRPr>
          </a:p>
        </p:txBody>
      </p:sp>
      <p:sp>
        <p:nvSpPr>
          <p:cNvPr id="321" name="Rectangle 320"/>
          <p:cNvSpPr/>
          <p:nvPr/>
        </p:nvSpPr>
        <p:spPr>
          <a:xfrm>
            <a:off x="805534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8216792"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8378243" y="178252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19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829" y="241981"/>
            <a:ext cx="8686800" cy="1143000"/>
          </a:xfrm>
        </p:spPr>
        <p:txBody>
          <a:bodyPr>
            <a:normAutofit fontScale="90000"/>
          </a:bodyPr>
          <a:lstStyle/>
          <a:p>
            <a:r>
              <a:rPr lang="en-US"/>
              <a:t>But, Limited </a:t>
            </a:r>
            <a:r>
              <a:rPr lang="en-US" dirty="0"/>
              <a:t>Innovation “Inside” </a:t>
            </a:r>
            <a:r>
              <a:rPr lang="en-US"/>
              <a:t>the ’Net</a:t>
            </a:r>
            <a:endParaRPr lang="en-US" dirty="0"/>
          </a:p>
        </p:txBody>
      </p:sp>
      <p:sp>
        <p:nvSpPr>
          <p:cNvPr id="3" name="Content Placeholder 2"/>
          <p:cNvSpPr>
            <a:spLocks noGrp="1"/>
          </p:cNvSpPr>
          <p:nvPr>
            <p:ph idx="1"/>
          </p:nvPr>
        </p:nvSpPr>
        <p:spPr/>
        <p:txBody>
          <a:bodyPr>
            <a:normAutofit lnSpcReduction="10000"/>
          </a:bodyPr>
          <a:lstStyle/>
          <a:p>
            <a:r>
              <a:rPr lang="en-US" dirty="0"/>
              <a:t>Over specified</a:t>
            </a:r>
          </a:p>
          <a:p>
            <a:pPr lvl="1"/>
            <a:r>
              <a:rPr lang="en-US" dirty="0"/>
              <a:t>Slow protocol standardization</a:t>
            </a:r>
          </a:p>
          <a:p>
            <a:pPr lvl="1"/>
            <a:r>
              <a:rPr lang="en-US" dirty="0"/>
              <a:t>Standards in fixed-function hardware</a:t>
            </a:r>
          </a:p>
          <a:p>
            <a:r>
              <a:rPr lang="en-US" dirty="0"/>
              <a:t>Closed equipment</a:t>
            </a:r>
          </a:p>
          <a:p>
            <a:pPr lvl="1"/>
            <a:r>
              <a:rPr lang="en-US" dirty="0"/>
              <a:t>Software bundled with hardware</a:t>
            </a:r>
          </a:p>
          <a:p>
            <a:pPr lvl="1"/>
            <a:r>
              <a:rPr lang="en-US" dirty="0"/>
              <a:t>Vendor-specific interfaces</a:t>
            </a:r>
          </a:p>
          <a:p>
            <a:r>
              <a:rPr lang="en-US" dirty="0"/>
              <a:t>Few people can innovate</a:t>
            </a:r>
          </a:p>
          <a:p>
            <a:pPr lvl="1"/>
            <a:r>
              <a:rPr lang="en-US" dirty="0"/>
              <a:t>Equipment vendors write the code</a:t>
            </a:r>
          </a:p>
          <a:p>
            <a:pPr lvl="1"/>
            <a:r>
              <a:rPr lang="en-US" dirty="0"/>
              <a:t>Long delays for new features</a:t>
            </a:r>
          </a:p>
          <a:p>
            <a:pPr marL="0" indent="0">
              <a:buNone/>
            </a:pPr>
            <a:endParaRPr lang="en-US" dirty="0"/>
          </a:p>
        </p:txBody>
      </p:sp>
      <p:sp>
        <p:nvSpPr>
          <p:cNvPr id="4" name="Slide Number Placeholder 3"/>
          <p:cNvSpPr>
            <a:spLocks noGrp="1"/>
          </p:cNvSpPr>
          <p:nvPr>
            <p:ph type="sldNum" sz="quarter" idx="12"/>
          </p:nvPr>
        </p:nvSpPr>
        <p:spPr/>
        <p:txBody>
          <a:bodyPr/>
          <a:lstStyle/>
          <a:p>
            <a:fld id="{1718992C-B9AF-2F49-8B31-EC7F489F3004}" type="slidenum">
              <a:rPr lang="en-US" smtClean="0"/>
              <a:t>3</a:t>
            </a:fld>
            <a:endParaRPr lang="en-US"/>
          </a:p>
        </p:txBody>
      </p:sp>
      <p:pic>
        <p:nvPicPr>
          <p:cNvPr id="5" name="Picture 4"/>
          <p:cNvPicPr>
            <a:picLocks noChangeAspect="1"/>
          </p:cNvPicPr>
          <p:nvPr/>
        </p:nvPicPr>
        <p:blipFill>
          <a:blip r:embed="rId3"/>
          <a:stretch>
            <a:fillRect/>
          </a:stretch>
        </p:blipFill>
        <p:spPr>
          <a:xfrm>
            <a:off x="7936311" y="1615169"/>
            <a:ext cx="3646089" cy="4166959"/>
          </a:xfrm>
          <a:prstGeom prst="rect">
            <a:avLst/>
          </a:prstGeom>
        </p:spPr>
      </p:pic>
      <p:sp>
        <p:nvSpPr>
          <p:cNvPr id="6" name="TextBox 5"/>
          <p:cNvSpPr txBox="1"/>
          <p:nvPr/>
        </p:nvSpPr>
        <p:spPr>
          <a:xfrm>
            <a:off x="1730829" y="6192200"/>
            <a:ext cx="8873839" cy="584775"/>
          </a:xfrm>
          <a:prstGeom prst="rect">
            <a:avLst/>
          </a:prstGeom>
          <a:noFill/>
        </p:spPr>
        <p:txBody>
          <a:bodyPr wrap="none" rtlCol="0">
            <a:spAutoFit/>
          </a:bodyPr>
          <a:lstStyle/>
          <a:p>
            <a:r>
              <a:rPr lang="en-US" sz="3200" b="1" dirty="0">
                <a:solidFill>
                  <a:srgbClr val="E46C0A"/>
                </a:solidFill>
              </a:rPr>
              <a:t>But, the inside of the network </a:t>
            </a:r>
            <a:r>
              <a:rPr lang="en-US" sz="3200" b="1" i="1" dirty="0">
                <a:solidFill>
                  <a:srgbClr val="E46C0A"/>
                </a:solidFill>
              </a:rPr>
              <a:t>does</a:t>
            </a:r>
            <a:r>
              <a:rPr lang="en-US" sz="3200" b="1" dirty="0">
                <a:solidFill>
                  <a:srgbClr val="E46C0A"/>
                </a:solidFill>
              </a:rPr>
              <a:t> need to change</a:t>
            </a:r>
          </a:p>
        </p:txBody>
      </p:sp>
    </p:spTree>
    <p:extLst>
      <p:ext uri="{BB962C8B-B14F-4D97-AF65-F5344CB8AC3E}">
        <p14:creationId xmlns:p14="http://schemas.microsoft.com/office/powerpoint/2010/main" val="149658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Partitioning Decisions</a:t>
            </a:r>
          </a:p>
        </p:txBody>
      </p:sp>
      <p:sp>
        <p:nvSpPr>
          <p:cNvPr id="3" name="Slide Number Placeholder 2"/>
          <p:cNvSpPr>
            <a:spLocks noGrp="1"/>
          </p:cNvSpPr>
          <p:nvPr>
            <p:ph type="sldNum" sz="quarter" idx="12"/>
          </p:nvPr>
        </p:nvSpPr>
        <p:spPr/>
        <p:txBody>
          <a:bodyPr/>
          <a:lstStyle/>
          <a:p>
            <a:fld id="{4748F3B0-5290-A241-88FF-F03DD1126586}" type="slidenum">
              <a:rPr lang="en-US" smtClean="0"/>
              <a:t>39</a:t>
            </a:fld>
            <a:endParaRPr lang="en-US"/>
          </a:p>
        </p:txBody>
      </p:sp>
      <p:sp>
        <p:nvSpPr>
          <p:cNvPr id="6" name="Rounded Rectangle 5">
            <a:extLst>
              <a:ext uri="{FF2B5EF4-FFF2-40B4-BE49-F238E27FC236}">
                <a16:creationId xmlns:a16="http://schemas.microsoft.com/office/drawing/2014/main" id="{DDB78E1C-FFA3-A746-B5BE-00F41780BD82}"/>
              </a:ext>
            </a:extLst>
          </p:cNvPr>
          <p:cNvSpPr/>
          <p:nvPr/>
        </p:nvSpPr>
        <p:spPr>
          <a:xfrm>
            <a:off x="7537695" y="2790596"/>
            <a:ext cx="1934876" cy="1231388"/>
          </a:xfrm>
          <a:prstGeom prst="roundRect">
            <a:avLst/>
          </a:prstGeom>
          <a:solidFill>
            <a:schemeClr val="bg1">
              <a:lumMod val="9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Myriad Pro" charset="0"/>
                <a:ea typeface="Myriad Pro" charset="0"/>
                <a:cs typeface="Myriad Pro" charset="0"/>
              </a:rPr>
              <a:t>Query Planner</a:t>
            </a:r>
          </a:p>
        </p:txBody>
      </p:sp>
      <p:grpSp>
        <p:nvGrpSpPr>
          <p:cNvPr id="10" name="Group 9"/>
          <p:cNvGrpSpPr/>
          <p:nvPr/>
        </p:nvGrpSpPr>
        <p:grpSpPr>
          <a:xfrm>
            <a:off x="942249" y="2378816"/>
            <a:ext cx="3561346" cy="1643169"/>
            <a:chOff x="419393" y="1409415"/>
            <a:chExt cx="3561346" cy="1643169"/>
          </a:xfrm>
        </p:grpSpPr>
        <p:sp>
          <p:nvSpPr>
            <p:cNvPr id="7" name="Rounded Rectangle 6">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8" name="TextBox 7">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1" name="Group 10"/>
          <p:cNvGrpSpPr/>
          <p:nvPr/>
        </p:nvGrpSpPr>
        <p:grpSpPr>
          <a:xfrm>
            <a:off x="1094649" y="2531216"/>
            <a:ext cx="3561346" cy="1643169"/>
            <a:chOff x="419393" y="1409415"/>
            <a:chExt cx="3561346" cy="1643169"/>
          </a:xfrm>
        </p:grpSpPr>
        <p:sp>
          <p:nvSpPr>
            <p:cNvPr id="12" name="Rounded Rectangle 11">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3" name="TextBox 12">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4" name="Group 13"/>
          <p:cNvGrpSpPr/>
          <p:nvPr/>
        </p:nvGrpSpPr>
        <p:grpSpPr>
          <a:xfrm>
            <a:off x="1247049" y="2683616"/>
            <a:ext cx="3561346" cy="1643169"/>
            <a:chOff x="419393" y="1409415"/>
            <a:chExt cx="3561346" cy="1643169"/>
          </a:xfrm>
        </p:grpSpPr>
        <p:sp>
          <p:nvSpPr>
            <p:cNvPr id="15" name="Rounded Rectangle 14">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6" name="TextBox 15">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grpSp>
        <p:nvGrpSpPr>
          <p:cNvPr id="17" name="Group 16"/>
          <p:cNvGrpSpPr/>
          <p:nvPr/>
        </p:nvGrpSpPr>
        <p:grpSpPr>
          <a:xfrm>
            <a:off x="1399449" y="2836016"/>
            <a:ext cx="3561346" cy="1643169"/>
            <a:chOff x="419393" y="1409415"/>
            <a:chExt cx="3561346" cy="1643169"/>
          </a:xfrm>
        </p:grpSpPr>
        <p:sp>
          <p:nvSpPr>
            <p:cNvPr id="18" name="Rounded Rectangle 17">
              <a:extLst>
                <a:ext uri="{FF2B5EF4-FFF2-40B4-BE49-F238E27FC236}">
                  <a16:creationId xmlns:a16="http://schemas.microsoft.com/office/drawing/2014/main" id="{FD6186AB-00AC-FE49-ACE5-0013F646DA8A}"/>
                </a:ext>
              </a:extLst>
            </p:cNvPr>
            <p:cNvSpPr/>
            <p:nvPr/>
          </p:nvSpPr>
          <p:spPr>
            <a:xfrm>
              <a:off x="425735" y="1409415"/>
              <a:ext cx="3555004" cy="1643169"/>
            </a:xfrm>
            <a:prstGeom prst="roundRect">
              <a:avLst>
                <a:gd name="adj" fmla="val 3426"/>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74320" rtlCol="0" anchor="ctr"/>
            <a:lstStyle/>
            <a:p>
              <a:pPr>
                <a:lnSpc>
                  <a:spcPct val="114000"/>
                </a:lnSpc>
              </a:pPr>
              <a:r>
                <a:rPr lang="en-US" sz="1100" dirty="0" err="1">
                  <a:solidFill>
                    <a:schemeClr val="tx1"/>
                  </a:solidFill>
                  <a:latin typeface="Consolas" charset="0"/>
                  <a:ea typeface="Consolas" charset="0"/>
                  <a:cs typeface="Consolas" charset="0"/>
                </a:rPr>
                <a:t>pvictimIPs</a:t>
              </a:r>
              <a:r>
                <a:rPr lang="en-US" sz="1100" dirty="0">
                  <a:solidFill>
                    <a:schemeClr val="tx1"/>
                  </a:solidFill>
                  <a:latin typeface="Consolas" charset="0"/>
                  <a:ea typeface="Consolas" charset="0"/>
                  <a:cs typeface="Consolas" charset="0"/>
                </a:rPr>
                <a:t> = </a:t>
              </a:r>
              <a:r>
                <a:rPr lang="en-US" sz="1100" dirty="0" err="1">
                  <a:solidFill>
                    <a:schemeClr val="tx1"/>
                  </a:solidFill>
                  <a:latin typeface="Consolas" charset="0"/>
                  <a:ea typeface="Consolas" charset="0"/>
                  <a:cs typeface="Consolas" charset="0"/>
                </a:rPr>
                <a:t>pktStream</a:t>
              </a:r>
              <a:endParaRPr lang="en-US" sz="1100" dirty="0">
                <a:solidFill>
                  <a:schemeClr val="tx1"/>
                </a:solidFill>
                <a:latin typeface="Consolas" charset="0"/>
                <a:ea typeface="Consolas" charset="0"/>
                <a:cs typeface="Consolas" charset="0"/>
              </a:endParaRP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p.udp.sport</a:t>
              </a:r>
              <a:r>
                <a:rPr lang="en-US" sz="1100" dirty="0">
                  <a:solidFill>
                    <a:schemeClr val="tx1"/>
                  </a:solidFill>
                  <a:latin typeface="Consolas" charset="0"/>
                  <a:ea typeface="Consolas" charset="0"/>
                  <a:cs typeface="Consolas" charset="0"/>
                </a:rPr>
                <a:t> == 53)</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(p =&gt; (</a:t>
              </a:r>
              <a:r>
                <a:rPr lang="en-US" sz="1100" dirty="0" err="1">
                  <a:solidFill>
                    <a:schemeClr val="tx1"/>
                  </a:solidFill>
                  <a:latin typeface="Consolas" charset="0"/>
                  <a:ea typeface="Consolas" charset="0"/>
                  <a:cs typeface="Consolas" charset="0"/>
                </a:rPr>
                <a:t>p.dstIP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p.srcIP</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distinct</a:t>
              </a:r>
              <a:r>
                <a:rPr lang="en-US" sz="1100" dirty="0">
                  <a:solidFill>
                    <a:schemeClr val="tx1"/>
                  </a:solidFill>
                  <a:latin typeface="Consolas" charset="0"/>
                  <a:ea typeface="Consolas" charset="0"/>
                  <a:cs typeface="Consolas" charset="0"/>
                </a:rPr>
                <a:t>()</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map</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a:t>
              </a:r>
              <a:r>
                <a:rPr lang="en-US" sz="1100" dirty="0" err="1">
                  <a:solidFill>
                    <a:schemeClr val="tx1"/>
                  </a:solidFill>
                  <a:latin typeface="Consolas" charset="0"/>
                  <a:ea typeface="Consolas" charset="0"/>
                  <a:cs typeface="Consolas" charset="0"/>
                </a:rPr>
                <a:t>srcIP</a:t>
              </a:r>
              <a:r>
                <a:rPr lang="en-US" sz="1100" dirty="0">
                  <a:solidFill>
                    <a:schemeClr val="tx1"/>
                  </a:solidFill>
                  <a:latin typeface="Consolas" charset="0"/>
                  <a:ea typeface="Consolas" charset="0"/>
                  <a:cs typeface="Consolas" charset="0"/>
                </a:rPr>
                <a:t>) =&gt; (</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1))</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reduce</a:t>
              </a:r>
              <a:r>
                <a:rPr lang="en-US" sz="1100" dirty="0">
                  <a:solidFill>
                    <a:schemeClr val="tx1"/>
                  </a:solidFill>
                  <a:latin typeface="Consolas" charset="0"/>
                  <a:ea typeface="Consolas" charset="0"/>
                  <a:cs typeface="Consolas" charset="0"/>
                </a:rPr>
                <a:t>(keys=(</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sum)</a:t>
              </a:r>
            </a:p>
            <a:p>
              <a:pPr>
                <a:lnSpc>
                  <a:spcPct val="114000"/>
                </a:lnSpc>
              </a:pPr>
              <a:r>
                <a:rPr lang="en-US" sz="1100" dirty="0">
                  <a:solidFill>
                    <a:schemeClr val="tx1"/>
                  </a:solidFill>
                  <a:latin typeface="Consolas" charset="0"/>
                  <a:ea typeface="Consolas" charset="0"/>
                  <a:cs typeface="Consolas" charset="0"/>
                </a:rPr>
                <a:t>    .</a:t>
              </a:r>
              <a:r>
                <a:rPr lang="en-US" sz="1100" b="1" dirty="0">
                  <a:solidFill>
                    <a:schemeClr val="tx1"/>
                  </a:solidFill>
                  <a:latin typeface="Consolas" charset="0"/>
                  <a:ea typeface="Consolas" charset="0"/>
                  <a:cs typeface="Consolas" charset="0"/>
                </a:rPr>
                <a:t>filter</a:t>
              </a:r>
              <a:r>
                <a:rPr lang="en-US" sz="1100" dirty="0">
                  <a:solidFill>
                    <a:schemeClr val="tx1"/>
                  </a:solidFill>
                  <a:latin typeface="Consolas" charset="0"/>
                  <a:ea typeface="Consolas" charset="0"/>
                  <a:cs typeface="Consolas" charset="0"/>
                </a:rPr>
                <a:t>((</a:t>
              </a:r>
              <a:r>
                <a:rPr lang="en-US" sz="1100" dirty="0" err="1">
                  <a:solidFill>
                    <a:schemeClr val="tx1"/>
                  </a:solidFill>
                  <a:latin typeface="Consolas" charset="0"/>
                  <a:ea typeface="Consolas" charset="0"/>
                  <a:cs typeface="Consolas" charset="0"/>
                </a:rPr>
                <a:t>dstIP</a:t>
              </a:r>
              <a:r>
                <a:rPr lang="en-US" sz="1100" dirty="0">
                  <a:solidFill>
                    <a:schemeClr val="tx1"/>
                  </a:solidFill>
                  <a:latin typeface="Consolas" charset="0"/>
                  <a:ea typeface="Consolas" charset="0"/>
                  <a:cs typeface="Consolas" charset="0"/>
                </a:rPr>
                <a:t>, count) =&gt; count &gt; Th)</a:t>
              </a:r>
            </a:p>
            <a:p>
              <a:pPr>
                <a:lnSpc>
                  <a:spcPct val="114000"/>
                </a:lnSpc>
              </a:pPr>
              <a:r>
                <a:rPr lang="en-US" sz="1100" dirty="0">
                  <a:solidFill>
                    <a:schemeClr val="tx1"/>
                  </a:solidFill>
                  <a:latin typeface="Consolas" charset="0"/>
                  <a:ea typeface="Consolas" charset="0"/>
                  <a:cs typeface="Consolas" charset="0"/>
                </a:rPr>
                <a:t>    </a:t>
              </a:r>
            </a:p>
          </p:txBody>
        </p:sp>
        <p:sp>
          <p:nvSpPr>
            <p:cNvPr id="19" name="TextBox 18">
              <a:extLst>
                <a:ext uri="{FF2B5EF4-FFF2-40B4-BE49-F238E27FC236}">
                  <a16:creationId xmlns:a16="http://schemas.microsoft.com/office/drawing/2014/main" id="{01328C19-DA38-584A-88E1-565C2990C0EF}"/>
                </a:ext>
              </a:extLst>
            </p:cNvPr>
            <p:cNvSpPr txBox="1"/>
            <p:nvPr/>
          </p:nvSpPr>
          <p:spPr>
            <a:xfrm>
              <a:off x="419393" y="1447265"/>
              <a:ext cx="256802" cy="1443344"/>
            </a:xfrm>
            <a:prstGeom prst="rect">
              <a:avLst/>
            </a:prstGeom>
            <a:noFill/>
          </p:spPr>
          <p:txBody>
            <a:bodyPr wrap="none" rtlCol="0">
              <a:spAutoFit/>
            </a:bodyPr>
            <a:lstStyle/>
            <a:p>
              <a:pPr>
                <a:lnSpc>
                  <a:spcPct val="114000"/>
                </a:lnSpc>
              </a:pPr>
              <a:r>
                <a:rPr lang="en-US" sz="1100" dirty="0">
                  <a:solidFill>
                    <a:schemeClr val="bg1">
                      <a:lumMod val="65000"/>
                    </a:schemeClr>
                  </a:solidFill>
                </a:rPr>
                <a:t>1</a:t>
              </a:r>
            </a:p>
            <a:p>
              <a:pPr>
                <a:lnSpc>
                  <a:spcPct val="114000"/>
                </a:lnSpc>
              </a:pPr>
              <a:r>
                <a:rPr lang="en-US" sz="1100" dirty="0">
                  <a:solidFill>
                    <a:schemeClr val="bg1">
                      <a:lumMod val="65000"/>
                    </a:schemeClr>
                  </a:solidFill>
                </a:rPr>
                <a:t>2</a:t>
              </a:r>
            </a:p>
            <a:p>
              <a:pPr>
                <a:lnSpc>
                  <a:spcPct val="114000"/>
                </a:lnSpc>
              </a:pPr>
              <a:r>
                <a:rPr lang="en-US" sz="1100" dirty="0">
                  <a:solidFill>
                    <a:schemeClr val="bg1">
                      <a:lumMod val="65000"/>
                    </a:schemeClr>
                  </a:solidFill>
                </a:rPr>
                <a:t>3</a:t>
              </a:r>
            </a:p>
            <a:p>
              <a:pPr>
                <a:lnSpc>
                  <a:spcPct val="114000"/>
                </a:lnSpc>
              </a:pPr>
              <a:r>
                <a:rPr lang="en-US" sz="1100" dirty="0">
                  <a:solidFill>
                    <a:schemeClr val="bg1">
                      <a:lumMod val="65000"/>
                    </a:schemeClr>
                  </a:solidFill>
                </a:rPr>
                <a:t>4</a:t>
              </a:r>
            </a:p>
            <a:p>
              <a:pPr>
                <a:lnSpc>
                  <a:spcPct val="114000"/>
                </a:lnSpc>
              </a:pPr>
              <a:r>
                <a:rPr lang="en-US" sz="1100" dirty="0">
                  <a:solidFill>
                    <a:schemeClr val="bg1">
                      <a:lumMod val="65000"/>
                    </a:schemeClr>
                  </a:solidFill>
                </a:rPr>
                <a:t>5</a:t>
              </a:r>
            </a:p>
            <a:p>
              <a:pPr>
                <a:lnSpc>
                  <a:spcPct val="114000"/>
                </a:lnSpc>
              </a:pPr>
              <a:r>
                <a:rPr lang="en-US" sz="1100" dirty="0">
                  <a:solidFill>
                    <a:schemeClr val="bg1">
                      <a:lumMod val="65000"/>
                    </a:schemeClr>
                  </a:solidFill>
                </a:rPr>
                <a:t>6</a:t>
              </a:r>
            </a:p>
            <a:p>
              <a:pPr>
                <a:lnSpc>
                  <a:spcPct val="114000"/>
                </a:lnSpc>
              </a:pPr>
              <a:r>
                <a:rPr lang="en-US" sz="1100" dirty="0">
                  <a:solidFill>
                    <a:schemeClr val="bg1">
                      <a:lumMod val="65000"/>
                    </a:schemeClr>
                  </a:solidFill>
                </a:rPr>
                <a:t>7</a:t>
              </a:r>
            </a:p>
          </p:txBody>
        </p:sp>
      </p:grpSp>
      <p:sp>
        <p:nvSpPr>
          <p:cNvPr id="22" name="Right Arrow 21"/>
          <p:cNvSpPr/>
          <p:nvPr/>
        </p:nvSpPr>
        <p:spPr>
          <a:xfrm>
            <a:off x="5729379" y="3247603"/>
            <a:ext cx="443666" cy="426262"/>
          </a:xfrm>
          <a:prstGeom prst="rightArrow">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DDB78E1C-FFA3-A746-B5BE-00F41780BD82}"/>
              </a:ext>
            </a:extLst>
          </p:cNvPr>
          <p:cNvSpPr/>
          <p:nvPr/>
        </p:nvSpPr>
        <p:spPr>
          <a:xfrm>
            <a:off x="6749485" y="2076775"/>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Myriad Pro" charset="0"/>
                <a:ea typeface="Myriad Pro" charset="0"/>
                <a:cs typeface="Myriad Pro" charset="0"/>
              </a:rPr>
              <a:t>Target Resources</a:t>
            </a:r>
            <a:r>
              <a:rPr lang="en-US" sz="2400" b="1" dirty="0">
                <a:solidFill>
                  <a:srgbClr val="C00000"/>
                </a:solidFill>
                <a:latin typeface="Myriad Pro" charset="0"/>
                <a:ea typeface="Myriad Pro" charset="0"/>
                <a:cs typeface="Myriad Pro" charset="0"/>
              </a:rPr>
              <a:t>?</a:t>
            </a:r>
            <a:endParaRPr lang="en-US" sz="2400" dirty="0">
              <a:solidFill>
                <a:schemeClr val="tx1"/>
              </a:solidFill>
              <a:latin typeface="Avenir Next Medium" panose="020B0503020202020204" pitchFamily="34" charset="0"/>
              <a:ea typeface="Myriad Pro" charset="0"/>
              <a:cs typeface="Myriad Pro" charset="0"/>
            </a:endParaRPr>
          </a:p>
        </p:txBody>
      </p:sp>
      <p:sp>
        <p:nvSpPr>
          <p:cNvPr id="25" name="Rounded Rectangle 24">
            <a:extLst>
              <a:ext uri="{FF2B5EF4-FFF2-40B4-BE49-F238E27FC236}">
                <a16:creationId xmlns:a16="http://schemas.microsoft.com/office/drawing/2014/main" id="{DDB78E1C-FFA3-A746-B5BE-00F41780BD82}"/>
              </a:ext>
            </a:extLst>
          </p:cNvPr>
          <p:cNvSpPr/>
          <p:nvPr/>
        </p:nvSpPr>
        <p:spPr>
          <a:xfrm>
            <a:off x="6749485" y="4268280"/>
            <a:ext cx="3511296" cy="530352"/>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Myriad Pro" charset="0"/>
                <a:ea typeface="Myriad Pro" charset="0"/>
                <a:cs typeface="Myriad Pro" charset="0"/>
              </a:rPr>
              <a:t>Reduce Load?</a:t>
            </a:r>
            <a:endParaRPr lang="en-US" sz="2400" dirty="0">
              <a:solidFill>
                <a:schemeClr val="tx1"/>
              </a:solidFill>
              <a:latin typeface="Avenir Next Medium" panose="020B0503020202020204" pitchFamily="34" charset="0"/>
              <a:ea typeface="Myriad Pro" charset="0"/>
              <a:cs typeface="Myriad Pro" charset="0"/>
            </a:endParaRPr>
          </a:p>
        </p:txBody>
      </p:sp>
    </p:spTree>
    <p:extLst>
      <p:ext uri="{BB962C8B-B14F-4D97-AF65-F5344CB8AC3E}">
        <p14:creationId xmlns:p14="http://schemas.microsoft.com/office/powerpoint/2010/main" val="38158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P spid="24" grpId="0" animBg="1"/>
      <p:bldP spid="2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5E0397-A648-6948-972C-79A341D1DF09}"/>
              </a:ext>
            </a:extLst>
          </p:cNvPr>
          <p:cNvSpPr>
            <a:spLocks noGrp="1"/>
          </p:cNvSpPr>
          <p:nvPr>
            <p:ph type="ctrTitle"/>
          </p:nvPr>
        </p:nvSpPr>
        <p:spPr/>
        <p:txBody>
          <a:bodyPr/>
          <a:lstStyle/>
          <a:p>
            <a:r>
              <a:rPr lang="en-US" dirty="0"/>
              <a:t>Closed-Loop Control</a:t>
            </a:r>
          </a:p>
        </p:txBody>
      </p:sp>
      <p:sp>
        <p:nvSpPr>
          <p:cNvPr id="5" name="Subtitle 4">
            <a:extLst>
              <a:ext uri="{FF2B5EF4-FFF2-40B4-BE49-F238E27FC236}">
                <a16:creationId xmlns:a16="http://schemas.microsoft.com/office/drawing/2014/main" id="{6DC9D330-CCE7-AE47-99D3-3B8766147D1F}"/>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523E642C-6BD3-0048-96D2-23EE3DB1A85A}"/>
              </a:ext>
            </a:extLst>
          </p:cNvPr>
          <p:cNvSpPr>
            <a:spLocks noGrp="1"/>
          </p:cNvSpPr>
          <p:nvPr>
            <p:ph type="sldNum" sz="quarter" idx="12"/>
          </p:nvPr>
        </p:nvSpPr>
        <p:spPr/>
        <p:txBody>
          <a:bodyPr/>
          <a:lstStyle/>
          <a:p>
            <a:fld id="{1718992C-B9AF-2F49-8B31-EC7F489F3004}" type="slidenum">
              <a:rPr lang="en-US" smtClean="0"/>
              <a:t>40</a:t>
            </a:fld>
            <a:endParaRPr lang="en-US"/>
          </a:p>
        </p:txBody>
      </p:sp>
    </p:spTree>
    <p:extLst>
      <p:ext uri="{BB962C8B-B14F-4D97-AF65-F5344CB8AC3E}">
        <p14:creationId xmlns:p14="http://schemas.microsoft.com/office/powerpoint/2010/main" val="848663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FE00E-53C9-0443-95B6-4083B6C60D33}"/>
              </a:ext>
            </a:extLst>
          </p:cNvPr>
          <p:cNvSpPr>
            <a:spLocks noGrp="1"/>
          </p:cNvSpPr>
          <p:nvPr>
            <p:ph type="title"/>
          </p:nvPr>
        </p:nvSpPr>
        <p:spPr/>
        <p:txBody>
          <a:bodyPr/>
          <a:lstStyle/>
          <a:p>
            <a:r>
              <a:rPr lang="en-US" dirty="0"/>
              <a:t>Traditional Network Management</a:t>
            </a:r>
          </a:p>
        </p:txBody>
      </p:sp>
      <p:pic>
        <p:nvPicPr>
          <p:cNvPr id="4" name="Picture 3">
            <a:extLst>
              <a:ext uri="{FF2B5EF4-FFF2-40B4-BE49-F238E27FC236}">
                <a16:creationId xmlns:a16="http://schemas.microsoft.com/office/drawing/2014/main" id="{7C719657-2048-624D-A457-146FA4E59031}"/>
              </a:ext>
            </a:extLst>
          </p:cNvPr>
          <p:cNvPicPr>
            <a:picLocks noChangeAspect="1"/>
          </p:cNvPicPr>
          <p:nvPr/>
        </p:nvPicPr>
        <p:blipFill>
          <a:blip r:embed="rId2"/>
          <a:stretch>
            <a:fillRect/>
          </a:stretch>
        </p:blipFill>
        <p:spPr>
          <a:xfrm flipH="1">
            <a:off x="3967065" y="3112100"/>
            <a:ext cx="3707646" cy="2969071"/>
          </a:xfrm>
          <a:prstGeom prst="rect">
            <a:avLst/>
          </a:prstGeom>
        </p:spPr>
      </p:pic>
      <p:sp>
        <p:nvSpPr>
          <p:cNvPr id="5" name="TextBox 4">
            <a:extLst>
              <a:ext uri="{FF2B5EF4-FFF2-40B4-BE49-F238E27FC236}">
                <a16:creationId xmlns:a16="http://schemas.microsoft.com/office/drawing/2014/main" id="{0916EB66-EC7B-2D43-9C2D-4D069AA5CE5F}"/>
              </a:ext>
            </a:extLst>
          </p:cNvPr>
          <p:cNvSpPr txBox="1"/>
          <p:nvPr/>
        </p:nvSpPr>
        <p:spPr>
          <a:xfrm>
            <a:off x="1394792" y="5163991"/>
            <a:ext cx="3505199" cy="1508105"/>
          </a:xfrm>
          <a:prstGeom prst="rect">
            <a:avLst/>
          </a:prstGeom>
          <a:noFill/>
        </p:spPr>
        <p:txBody>
          <a:bodyPr wrap="square" rtlCol="0">
            <a:spAutoFit/>
          </a:bodyPr>
          <a:lstStyle/>
          <a:p>
            <a:pPr algn="ctr"/>
            <a:r>
              <a:rPr lang="en-US" sz="3600" b="1" dirty="0"/>
              <a:t>1. Measure</a:t>
            </a:r>
            <a:endParaRPr lang="en-US" sz="3200" b="1" dirty="0"/>
          </a:p>
          <a:p>
            <a:pPr algn="ctr"/>
            <a:r>
              <a:rPr lang="en-US" sz="2800" dirty="0"/>
              <a:t>(load, performance, traffic, failures)</a:t>
            </a:r>
            <a:endParaRPr lang="en-US" sz="1600" dirty="0"/>
          </a:p>
        </p:txBody>
      </p:sp>
      <p:sp>
        <p:nvSpPr>
          <p:cNvPr id="6" name="TextBox 5">
            <a:extLst>
              <a:ext uri="{FF2B5EF4-FFF2-40B4-BE49-F238E27FC236}">
                <a16:creationId xmlns:a16="http://schemas.microsoft.com/office/drawing/2014/main" id="{EEB9B7EB-2B49-EC41-99AA-E14C44D624AC}"/>
              </a:ext>
            </a:extLst>
          </p:cNvPr>
          <p:cNvSpPr txBox="1"/>
          <p:nvPr/>
        </p:nvSpPr>
        <p:spPr>
          <a:xfrm>
            <a:off x="3130826" y="1589001"/>
            <a:ext cx="5715000" cy="1508105"/>
          </a:xfrm>
          <a:prstGeom prst="rect">
            <a:avLst/>
          </a:prstGeom>
          <a:noFill/>
        </p:spPr>
        <p:txBody>
          <a:bodyPr wrap="square" rtlCol="0">
            <a:spAutoFit/>
          </a:bodyPr>
          <a:lstStyle/>
          <a:p>
            <a:pPr algn="ctr"/>
            <a:r>
              <a:rPr lang="en-US" sz="3600" b="1" dirty="0"/>
              <a:t>2. Analyze</a:t>
            </a:r>
            <a:endParaRPr lang="en-US" sz="3200" b="1" dirty="0"/>
          </a:p>
          <a:p>
            <a:pPr algn="ctr"/>
            <a:r>
              <a:rPr lang="en-US" sz="2800" dirty="0"/>
              <a:t>(traffic matrix, route optimization, anomaly detection, fault localization)</a:t>
            </a:r>
            <a:endParaRPr lang="en-US" sz="1600" dirty="0"/>
          </a:p>
        </p:txBody>
      </p:sp>
      <p:sp>
        <p:nvSpPr>
          <p:cNvPr id="7" name="TextBox 6">
            <a:extLst>
              <a:ext uri="{FF2B5EF4-FFF2-40B4-BE49-F238E27FC236}">
                <a16:creationId xmlns:a16="http://schemas.microsoft.com/office/drawing/2014/main" id="{411FF05A-6F11-7749-A533-B4A2C9192106}"/>
              </a:ext>
            </a:extLst>
          </p:cNvPr>
          <p:cNvSpPr txBox="1"/>
          <p:nvPr/>
        </p:nvSpPr>
        <p:spPr>
          <a:xfrm>
            <a:off x="6230336" y="5163991"/>
            <a:ext cx="4732521" cy="1508105"/>
          </a:xfrm>
          <a:prstGeom prst="rect">
            <a:avLst/>
          </a:prstGeom>
          <a:noFill/>
        </p:spPr>
        <p:txBody>
          <a:bodyPr wrap="square" rtlCol="0">
            <a:spAutoFit/>
          </a:bodyPr>
          <a:lstStyle/>
          <a:p>
            <a:pPr algn="ctr"/>
            <a:r>
              <a:rPr lang="en-US" sz="3600" b="1" dirty="0"/>
              <a:t>3. Configure</a:t>
            </a:r>
          </a:p>
          <a:p>
            <a:pPr algn="ctr"/>
            <a:r>
              <a:rPr lang="en-US" sz="2800" dirty="0"/>
              <a:t>(reconfigure tunnels, link weights, access control lists)</a:t>
            </a:r>
            <a:endParaRPr lang="en-US" sz="1600" dirty="0"/>
          </a:p>
        </p:txBody>
      </p:sp>
    </p:spTree>
    <p:extLst>
      <p:ext uri="{BB962C8B-B14F-4D97-AF65-F5344CB8AC3E}">
        <p14:creationId xmlns:p14="http://schemas.microsoft.com/office/powerpoint/2010/main" val="270110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39DF-DC17-EE4D-A293-AE10E3B100D2}"/>
              </a:ext>
            </a:extLst>
          </p:cNvPr>
          <p:cNvSpPr>
            <a:spLocks noGrp="1"/>
          </p:cNvSpPr>
          <p:nvPr>
            <p:ph type="title"/>
          </p:nvPr>
        </p:nvSpPr>
        <p:spPr/>
        <p:txBody>
          <a:bodyPr/>
          <a:lstStyle/>
          <a:p>
            <a:r>
              <a:rPr lang="en-US" dirty="0"/>
              <a:t>Grand Challenge</a:t>
            </a:r>
          </a:p>
        </p:txBody>
      </p:sp>
      <p:sp>
        <p:nvSpPr>
          <p:cNvPr id="4" name="TextBox 3">
            <a:extLst>
              <a:ext uri="{FF2B5EF4-FFF2-40B4-BE49-F238E27FC236}">
                <a16:creationId xmlns:a16="http://schemas.microsoft.com/office/drawing/2014/main" id="{D891A019-C76C-CE49-9827-089D73B80CB7}"/>
              </a:ext>
            </a:extLst>
          </p:cNvPr>
          <p:cNvSpPr txBox="1"/>
          <p:nvPr/>
        </p:nvSpPr>
        <p:spPr>
          <a:xfrm>
            <a:off x="-184517" y="1413239"/>
            <a:ext cx="5206308" cy="666786"/>
          </a:xfrm>
          <a:prstGeom prst="rect">
            <a:avLst/>
          </a:prstGeom>
          <a:noFill/>
        </p:spPr>
        <p:txBody>
          <a:bodyPr wrap="square" rtlCol="0">
            <a:spAutoFit/>
          </a:bodyPr>
          <a:lstStyle/>
          <a:p>
            <a:pPr algn="ctr"/>
            <a:r>
              <a:rPr lang="en-US" sz="3733" b="1" dirty="0"/>
              <a:t>High-level goals</a:t>
            </a:r>
          </a:p>
        </p:txBody>
      </p:sp>
      <p:sp>
        <p:nvSpPr>
          <p:cNvPr id="37" name="Rectangle 36">
            <a:extLst>
              <a:ext uri="{FF2B5EF4-FFF2-40B4-BE49-F238E27FC236}">
                <a16:creationId xmlns:a16="http://schemas.microsoft.com/office/drawing/2014/main" id="{C590B4A0-104A-6544-B892-C0BB50194AC8}"/>
              </a:ext>
            </a:extLst>
          </p:cNvPr>
          <p:cNvSpPr/>
          <p:nvPr/>
        </p:nvSpPr>
        <p:spPr>
          <a:xfrm>
            <a:off x="1362599" y="2638471"/>
            <a:ext cx="2172773" cy="697628"/>
          </a:xfrm>
          <a:prstGeom prst="rect">
            <a:avLst/>
          </a:prstGeom>
          <a:solidFill>
            <a:schemeClr val="accent1">
              <a:lumMod val="60000"/>
              <a:lumOff val="40000"/>
            </a:schemeClr>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p>
        </p:txBody>
      </p:sp>
      <p:sp>
        <p:nvSpPr>
          <p:cNvPr id="39" name="TextBox 38">
            <a:extLst>
              <a:ext uri="{FF2B5EF4-FFF2-40B4-BE49-F238E27FC236}">
                <a16:creationId xmlns:a16="http://schemas.microsoft.com/office/drawing/2014/main" id="{EC9653F3-7EF5-8D4B-9309-1E7D7985A324}"/>
              </a:ext>
            </a:extLst>
          </p:cNvPr>
          <p:cNvSpPr txBox="1"/>
          <p:nvPr/>
        </p:nvSpPr>
        <p:spPr>
          <a:xfrm flipH="1">
            <a:off x="1434637" y="2624399"/>
            <a:ext cx="2172771" cy="666786"/>
          </a:xfrm>
          <a:prstGeom prst="rect">
            <a:avLst/>
          </a:prstGeom>
          <a:noFill/>
        </p:spPr>
        <p:txBody>
          <a:bodyPr wrap="square" rtlCol="0">
            <a:spAutoFit/>
          </a:bodyPr>
          <a:lstStyle/>
          <a:p>
            <a:r>
              <a:rPr lang="en-US" sz="3733" b="1" dirty="0">
                <a:solidFill>
                  <a:schemeClr val="bg1"/>
                </a:solidFill>
              </a:rPr>
              <a:t>Compiler</a:t>
            </a:r>
          </a:p>
        </p:txBody>
      </p:sp>
      <p:cxnSp>
        <p:nvCxnSpPr>
          <p:cNvPr id="40" name="Straight Arrow Connector 39">
            <a:extLst>
              <a:ext uri="{FF2B5EF4-FFF2-40B4-BE49-F238E27FC236}">
                <a16:creationId xmlns:a16="http://schemas.microsoft.com/office/drawing/2014/main" id="{DAFF12E8-BC54-1C4A-9929-72854E4CD42D}"/>
              </a:ext>
            </a:extLst>
          </p:cNvPr>
          <p:cNvCxnSpPr>
            <a:cxnSpLocks/>
          </p:cNvCxnSpPr>
          <p:nvPr/>
        </p:nvCxnSpPr>
        <p:spPr>
          <a:xfrm>
            <a:off x="1749096" y="3353251"/>
            <a:ext cx="0" cy="377452"/>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1FA36D5F-8E3C-9C4D-8B03-CFB8C7B40591}"/>
              </a:ext>
            </a:extLst>
          </p:cNvPr>
          <p:cNvCxnSpPr>
            <a:cxnSpLocks/>
          </p:cNvCxnSpPr>
          <p:nvPr/>
        </p:nvCxnSpPr>
        <p:spPr>
          <a:xfrm>
            <a:off x="2521023" y="3353251"/>
            <a:ext cx="0" cy="377452"/>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4ACB6D04-C9B4-BE49-B48A-F46975D0AF8F}"/>
              </a:ext>
            </a:extLst>
          </p:cNvPr>
          <p:cNvCxnSpPr>
            <a:cxnSpLocks/>
          </p:cNvCxnSpPr>
          <p:nvPr/>
        </p:nvCxnSpPr>
        <p:spPr>
          <a:xfrm>
            <a:off x="3211201" y="3353251"/>
            <a:ext cx="0" cy="377452"/>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13A8BF5-D7BB-0A4F-A9D5-A18D5349A91D}"/>
              </a:ext>
            </a:extLst>
          </p:cNvPr>
          <p:cNvCxnSpPr>
            <a:cxnSpLocks/>
          </p:cNvCxnSpPr>
          <p:nvPr/>
        </p:nvCxnSpPr>
        <p:spPr>
          <a:xfrm>
            <a:off x="2411751" y="2247381"/>
            <a:ext cx="0" cy="377452"/>
          </a:xfrm>
          <a:prstGeom prst="straightConnector1">
            <a:avLst/>
          </a:prstGeom>
          <a:ln w="50800">
            <a:tailEnd type="triangle"/>
          </a:ln>
          <a:effectLst/>
        </p:spPr>
        <p:style>
          <a:lnRef idx="2">
            <a:schemeClr val="accent1"/>
          </a:lnRef>
          <a:fillRef idx="0">
            <a:schemeClr val="accent1"/>
          </a:fillRef>
          <a:effectRef idx="1">
            <a:schemeClr val="accent1"/>
          </a:effectRef>
          <a:fontRef idx="minor">
            <a:schemeClr val="tx1"/>
          </a:fontRef>
        </p:style>
      </p:cxnSp>
      <p:grpSp>
        <p:nvGrpSpPr>
          <p:cNvPr id="47" name="Group 46">
            <a:extLst>
              <a:ext uri="{FF2B5EF4-FFF2-40B4-BE49-F238E27FC236}">
                <a16:creationId xmlns:a16="http://schemas.microsoft.com/office/drawing/2014/main" id="{BAA6177F-A479-F243-8F83-66DBF4C462A4}"/>
              </a:ext>
            </a:extLst>
          </p:cNvPr>
          <p:cNvGrpSpPr/>
          <p:nvPr/>
        </p:nvGrpSpPr>
        <p:grpSpPr>
          <a:xfrm>
            <a:off x="1479821" y="3839345"/>
            <a:ext cx="2026351" cy="2204272"/>
            <a:chOff x="3026664" y="1636776"/>
            <a:chExt cx="3160856" cy="3383281"/>
          </a:xfrm>
        </p:grpSpPr>
        <p:sp>
          <p:nvSpPr>
            <p:cNvPr id="50" name="Circular Arrow 49">
              <a:extLst>
                <a:ext uri="{FF2B5EF4-FFF2-40B4-BE49-F238E27FC236}">
                  <a16:creationId xmlns:a16="http://schemas.microsoft.com/office/drawing/2014/main" id="{8B8003AE-EA50-4A4D-BCA6-7FA478A6C607}"/>
                </a:ext>
              </a:extLst>
            </p:cNvPr>
            <p:cNvSpPr/>
            <p:nvPr/>
          </p:nvSpPr>
          <p:spPr>
            <a:xfrm>
              <a:off x="3026664" y="1636776"/>
              <a:ext cx="3090672" cy="3127248"/>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sp>
          <p:nvSpPr>
            <p:cNvPr id="51" name="Circular Arrow 50">
              <a:extLst>
                <a:ext uri="{FF2B5EF4-FFF2-40B4-BE49-F238E27FC236}">
                  <a16:creationId xmlns:a16="http://schemas.microsoft.com/office/drawing/2014/main" id="{5E75C8DE-EBD6-1C4C-8FD2-2A92D996879B}"/>
                </a:ext>
              </a:extLst>
            </p:cNvPr>
            <p:cNvSpPr/>
            <p:nvPr/>
          </p:nvSpPr>
          <p:spPr>
            <a:xfrm flipH="1" flipV="1">
              <a:off x="3096848" y="2011681"/>
              <a:ext cx="3090672" cy="3008376"/>
            </a:xfrm>
            <a:prstGeom prst="circular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tx1"/>
                </a:solidFill>
              </a:endParaRPr>
            </a:p>
          </p:txBody>
        </p:sp>
      </p:grpSp>
      <p:cxnSp>
        <p:nvCxnSpPr>
          <p:cNvPr id="32" name="Straight Connector 31">
            <a:extLst>
              <a:ext uri="{FF2B5EF4-FFF2-40B4-BE49-F238E27FC236}">
                <a16:creationId xmlns:a16="http://schemas.microsoft.com/office/drawing/2014/main" id="{81C908D6-7510-234F-BFFE-4631F7016EFD}"/>
              </a:ext>
            </a:extLst>
          </p:cNvPr>
          <p:cNvCxnSpPr>
            <a:cxnSpLocks/>
            <a:stCxn id="27" idx="1"/>
          </p:cNvCxnSpPr>
          <p:nvPr/>
        </p:nvCxnSpPr>
        <p:spPr>
          <a:xfrm flipV="1">
            <a:off x="5544066" y="5107366"/>
            <a:ext cx="5187098" cy="38845"/>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42">
            <a:extLst>
              <a:ext uri="{FF2B5EF4-FFF2-40B4-BE49-F238E27FC236}">
                <a16:creationId xmlns:a16="http://schemas.microsoft.com/office/drawing/2014/main" id="{DDDE3A08-A11A-3D48-983F-BBE7F6BC821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621" y="4683921"/>
            <a:ext cx="1318875" cy="730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ounded Rectangle 13">
            <a:extLst>
              <a:ext uri="{FF2B5EF4-FFF2-40B4-BE49-F238E27FC236}">
                <a16:creationId xmlns:a16="http://schemas.microsoft.com/office/drawing/2014/main" id="{855C12D3-4C45-4A4A-9864-8989C3DEE15B}"/>
              </a:ext>
            </a:extLst>
          </p:cNvPr>
          <p:cNvSpPr/>
          <p:nvPr/>
        </p:nvSpPr>
        <p:spPr>
          <a:xfrm>
            <a:off x="6968335" y="4368126"/>
            <a:ext cx="1110528"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Switch OS</a:t>
            </a:r>
          </a:p>
        </p:txBody>
      </p:sp>
      <p:sp>
        <p:nvSpPr>
          <p:cNvPr id="15" name="Rounded Rectangle 14">
            <a:extLst>
              <a:ext uri="{FF2B5EF4-FFF2-40B4-BE49-F238E27FC236}">
                <a16:creationId xmlns:a16="http://schemas.microsoft.com/office/drawing/2014/main" id="{60DE3C48-9005-A342-B205-74CD14D9B54F}"/>
              </a:ext>
            </a:extLst>
          </p:cNvPr>
          <p:cNvSpPr/>
          <p:nvPr/>
        </p:nvSpPr>
        <p:spPr>
          <a:xfrm>
            <a:off x="6880825" y="5241826"/>
            <a:ext cx="1318875"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      switch</a:t>
            </a:r>
          </a:p>
        </p:txBody>
      </p:sp>
      <p:pic>
        <p:nvPicPr>
          <p:cNvPr id="16" name="Picture 15" descr="A close up of a logo&#10;&#10;Description automatically generated">
            <a:extLst>
              <a:ext uri="{FF2B5EF4-FFF2-40B4-BE49-F238E27FC236}">
                <a16:creationId xmlns:a16="http://schemas.microsoft.com/office/drawing/2014/main" id="{99D2BD38-1C26-FC4B-B246-FC3C85E55D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7031018" y="5293901"/>
            <a:ext cx="330511" cy="274320"/>
          </a:xfrm>
          <a:prstGeom prst="rect">
            <a:avLst/>
          </a:prstGeom>
          <a:effectLst/>
        </p:spPr>
      </p:pic>
      <p:sp>
        <p:nvSpPr>
          <p:cNvPr id="17" name="Rounded Rectangle 16">
            <a:extLst>
              <a:ext uri="{FF2B5EF4-FFF2-40B4-BE49-F238E27FC236}">
                <a16:creationId xmlns:a16="http://schemas.microsoft.com/office/drawing/2014/main" id="{DAAE6324-97BB-774C-BD37-21D55E979082}"/>
              </a:ext>
            </a:extLst>
          </p:cNvPr>
          <p:cNvSpPr/>
          <p:nvPr/>
        </p:nvSpPr>
        <p:spPr>
          <a:xfrm>
            <a:off x="7574961" y="3059576"/>
            <a:ext cx="1318875"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Controller</a:t>
            </a:r>
          </a:p>
        </p:txBody>
      </p:sp>
      <p:pic>
        <p:nvPicPr>
          <p:cNvPr id="18" name="Picture 42">
            <a:extLst>
              <a:ext uri="{FF2B5EF4-FFF2-40B4-BE49-F238E27FC236}">
                <a16:creationId xmlns:a16="http://schemas.microsoft.com/office/drawing/2014/main" id="{AE47CD9E-98F0-D549-89CC-4C5805737D5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183" y="4679410"/>
            <a:ext cx="1318875" cy="730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 name="Rounded Rectangle 18">
            <a:extLst>
              <a:ext uri="{FF2B5EF4-FFF2-40B4-BE49-F238E27FC236}">
                <a16:creationId xmlns:a16="http://schemas.microsoft.com/office/drawing/2014/main" id="{921968EB-874C-D449-80B2-C5FCCD2771BF}"/>
              </a:ext>
            </a:extLst>
          </p:cNvPr>
          <p:cNvSpPr/>
          <p:nvPr/>
        </p:nvSpPr>
        <p:spPr>
          <a:xfrm>
            <a:off x="8665896" y="4363615"/>
            <a:ext cx="1110528"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Switch OS</a:t>
            </a:r>
          </a:p>
        </p:txBody>
      </p:sp>
      <p:sp>
        <p:nvSpPr>
          <p:cNvPr id="20" name="Rounded Rectangle 19">
            <a:extLst>
              <a:ext uri="{FF2B5EF4-FFF2-40B4-BE49-F238E27FC236}">
                <a16:creationId xmlns:a16="http://schemas.microsoft.com/office/drawing/2014/main" id="{DEECD193-8518-D046-B14E-45887227B055}"/>
              </a:ext>
            </a:extLst>
          </p:cNvPr>
          <p:cNvSpPr/>
          <p:nvPr/>
        </p:nvSpPr>
        <p:spPr>
          <a:xfrm>
            <a:off x="8578387" y="5237315"/>
            <a:ext cx="1318875"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      switch</a:t>
            </a:r>
          </a:p>
        </p:txBody>
      </p:sp>
      <p:pic>
        <p:nvPicPr>
          <p:cNvPr id="21" name="Picture 20" descr="A close up of a logo&#10;&#10;Description automatically generated">
            <a:extLst>
              <a:ext uri="{FF2B5EF4-FFF2-40B4-BE49-F238E27FC236}">
                <a16:creationId xmlns:a16="http://schemas.microsoft.com/office/drawing/2014/main" id="{A75F8E03-3D0C-EF40-9B89-1DF38CF1D0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8728580" y="5289390"/>
            <a:ext cx="330511" cy="274320"/>
          </a:xfrm>
          <a:prstGeom prst="rect">
            <a:avLst/>
          </a:prstGeom>
          <a:effectLst/>
        </p:spPr>
      </p:pic>
      <p:sp>
        <p:nvSpPr>
          <p:cNvPr id="22" name="Rounded Rectangle 21">
            <a:extLst>
              <a:ext uri="{FF2B5EF4-FFF2-40B4-BE49-F238E27FC236}">
                <a16:creationId xmlns:a16="http://schemas.microsoft.com/office/drawing/2014/main" id="{8DD97FFF-269D-0640-95B0-8A608006C2B4}"/>
              </a:ext>
            </a:extLst>
          </p:cNvPr>
          <p:cNvSpPr/>
          <p:nvPr/>
        </p:nvSpPr>
        <p:spPr>
          <a:xfrm>
            <a:off x="10486379" y="4964857"/>
            <a:ext cx="636999" cy="39041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NIC</a:t>
            </a:r>
          </a:p>
        </p:txBody>
      </p:sp>
      <p:pic>
        <p:nvPicPr>
          <p:cNvPr id="23" name="Picture 42">
            <a:extLst>
              <a:ext uri="{FF2B5EF4-FFF2-40B4-BE49-F238E27FC236}">
                <a16:creationId xmlns:a16="http://schemas.microsoft.com/office/drawing/2014/main" id="{885DF872-4438-0244-953F-9F83379EA877}"/>
              </a:ext>
            </a:extLst>
          </p:cNvPr>
          <p:cNvPicPr>
            <a:picLocks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486379" y="4588294"/>
            <a:ext cx="636999" cy="39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 name="Rounded Rectangle 23">
            <a:extLst>
              <a:ext uri="{FF2B5EF4-FFF2-40B4-BE49-F238E27FC236}">
                <a16:creationId xmlns:a16="http://schemas.microsoft.com/office/drawing/2014/main" id="{2F7CD3FE-5F91-C44C-B754-8953FBE9A010}"/>
              </a:ext>
            </a:extLst>
          </p:cNvPr>
          <p:cNvSpPr/>
          <p:nvPr/>
        </p:nvSpPr>
        <p:spPr>
          <a:xfrm>
            <a:off x="10350212" y="5339571"/>
            <a:ext cx="909327"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      NIC</a:t>
            </a:r>
          </a:p>
        </p:txBody>
      </p:sp>
      <p:sp>
        <p:nvSpPr>
          <p:cNvPr id="25" name="Rounded Rectangle 24">
            <a:extLst>
              <a:ext uri="{FF2B5EF4-FFF2-40B4-BE49-F238E27FC236}">
                <a16:creationId xmlns:a16="http://schemas.microsoft.com/office/drawing/2014/main" id="{A95DBD75-947F-754E-BF16-4A6BB02D6A9C}"/>
              </a:ext>
            </a:extLst>
          </p:cNvPr>
          <p:cNvSpPr/>
          <p:nvPr/>
        </p:nvSpPr>
        <p:spPr>
          <a:xfrm>
            <a:off x="10319014" y="4302407"/>
            <a:ext cx="909327"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609570">
              <a:defRPr/>
            </a:pPr>
            <a:r>
              <a:rPr lang="en-US" sz="1600" dirty="0" err="1">
                <a:solidFill>
                  <a:prstClr val="white"/>
                </a:solidFill>
                <a:latin typeface="Intel Clear"/>
              </a:rPr>
              <a:t>vSwitch</a:t>
            </a:r>
            <a:endParaRPr lang="en-US" sz="1600" dirty="0">
              <a:solidFill>
                <a:prstClr val="white"/>
              </a:solidFill>
              <a:latin typeface="Intel Clear"/>
            </a:endParaRPr>
          </a:p>
        </p:txBody>
      </p:sp>
      <p:pic>
        <p:nvPicPr>
          <p:cNvPr id="26" name="Picture 25" descr="A close up of a logo&#10;&#10;Description automatically generated">
            <a:extLst>
              <a:ext uri="{FF2B5EF4-FFF2-40B4-BE49-F238E27FC236}">
                <a16:creationId xmlns:a16="http://schemas.microsoft.com/office/drawing/2014/main" id="{47D7663B-B0BD-A947-BCC8-E14A986B50B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10443166" y="5399469"/>
            <a:ext cx="330511" cy="274320"/>
          </a:xfrm>
          <a:prstGeom prst="rect">
            <a:avLst/>
          </a:prstGeom>
          <a:effectLst/>
        </p:spPr>
      </p:pic>
      <p:sp>
        <p:nvSpPr>
          <p:cNvPr id="27" name="Rounded Rectangle 26">
            <a:extLst>
              <a:ext uri="{FF2B5EF4-FFF2-40B4-BE49-F238E27FC236}">
                <a16:creationId xmlns:a16="http://schemas.microsoft.com/office/drawing/2014/main" id="{8AAF34F2-BB41-3B4A-8A38-74C90BA97F2A}"/>
              </a:ext>
            </a:extLst>
          </p:cNvPr>
          <p:cNvSpPr/>
          <p:nvPr/>
        </p:nvSpPr>
        <p:spPr>
          <a:xfrm>
            <a:off x="5544066" y="4951002"/>
            <a:ext cx="636999" cy="39041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NIC</a:t>
            </a:r>
          </a:p>
        </p:txBody>
      </p:sp>
      <p:pic>
        <p:nvPicPr>
          <p:cNvPr id="28" name="Picture 42">
            <a:extLst>
              <a:ext uri="{FF2B5EF4-FFF2-40B4-BE49-F238E27FC236}">
                <a16:creationId xmlns:a16="http://schemas.microsoft.com/office/drawing/2014/main" id="{67B411AD-2CC2-3B42-867F-4B8BA91405A7}"/>
              </a:ext>
            </a:extLst>
          </p:cNvPr>
          <p:cNvPicPr>
            <a:picLocks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4066" y="4574438"/>
            <a:ext cx="636999" cy="39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 name="Rounded Rectangle 28">
            <a:extLst>
              <a:ext uri="{FF2B5EF4-FFF2-40B4-BE49-F238E27FC236}">
                <a16:creationId xmlns:a16="http://schemas.microsoft.com/office/drawing/2014/main" id="{5EBE7783-9D6D-2845-83DF-3BA2136F36C7}"/>
              </a:ext>
            </a:extLst>
          </p:cNvPr>
          <p:cNvSpPr/>
          <p:nvPr/>
        </p:nvSpPr>
        <p:spPr>
          <a:xfrm>
            <a:off x="5436891" y="5327534"/>
            <a:ext cx="909327"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1600" dirty="0">
                <a:solidFill>
                  <a:prstClr val="white"/>
                </a:solidFill>
                <a:latin typeface="Intel Clear"/>
              </a:rPr>
              <a:t>      NIC</a:t>
            </a:r>
          </a:p>
        </p:txBody>
      </p:sp>
      <p:sp>
        <p:nvSpPr>
          <p:cNvPr id="30" name="Rounded Rectangle 29">
            <a:extLst>
              <a:ext uri="{FF2B5EF4-FFF2-40B4-BE49-F238E27FC236}">
                <a16:creationId xmlns:a16="http://schemas.microsoft.com/office/drawing/2014/main" id="{FC6CC31D-0E94-7245-98F3-B9CD2E711268}"/>
              </a:ext>
            </a:extLst>
          </p:cNvPr>
          <p:cNvSpPr/>
          <p:nvPr/>
        </p:nvSpPr>
        <p:spPr>
          <a:xfrm>
            <a:off x="5422010" y="4257567"/>
            <a:ext cx="909327" cy="376563"/>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609570">
              <a:defRPr/>
            </a:pPr>
            <a:r>
              <a:rPr lang="en-US" sz="1600" dirty="0">
                <a:solidFill>
                  <a:prstClr val="white"/>
                </a:solidFill>
                <a:latin typeface="Intel Clear"/>
              </a:rPr>
              <a:t> </a:t>
            </a:r>
            <a:r>
              <a:rPr lang="en-US" sz="1600" dirty="0" err="1">
                <a:solidFill>
                  <a:prstClr val="white"/>
                </a:solidFill>
                <a:latin typeface="Intel Clear"/>
              </a:rPr>
              <a:t>vSwitch</a:t>
            </a:r>
            <a:endParaRPr lang="en-US" sz="1600" dirty="0">
              <a:solidFill>
                <a:prstClr val="white"/>
              </a:solidFill>
              <a:latin typeface="Intel Clear"/>
            </a:endParaRPr>
          </a:p>
        </p:txBody>
      </p:sp>
      <p:pic>
        <p:nvPicPr>
          <p:cNvPr id="31" name="Picture 30" descr="A close up of a logo&#10;&#10;Description automatically generated">
            <a:extLst>
              <a:ext uri="{FF2B5EF4-FFF2-40B4-BE49-F238E27FC236}">
                <a16:creationId xmlns:a16="http://schemas.microsoft.com/office/drawing/2014/main" id="{753FBC92-E129-634C-A6EF-7CC70871CC7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807" b="20342"/>
          <a:stretch/>
        </p:blipFill>
        <p:spPr>
          <a:xfrm>
            <a:off x="5518005" y="5371345"/>
            <a:ext cx="330511" cy="274320"/>
          </a:xfrm>
          <a:prstGeom prst="rect">
            <a:avLst/>
          </a:prstGeom>
          <a:effectLst/>
        </p:spPr>
      </p:pic>
      <p:cxnSp>
        <p:nvCxnSpPr>
          <p:cNvPr id="35" name="Straight Arrow Connector 34">
            <a:extLst>
              <a:ext uri="{FF2B5EF4-FFF2-40B4-BE49-F238E27FC236}">
                <a16:creationId xmlns:a16="http://schemas.microsoft.com/office/drawing/2014/main" id="{5A819B32-878D-8947-B174-93E626A8F98F}"/>
              </a:ext>
            </a:extLst>
          </p:cNvPr>
          <p:cNvCxnSpPr>
            <a:cxnSpLocks/>
            <a:stCxn id="17" idx="1"/>
          </p:cNvCxnSpPr>
          <p:nvPr/>
        </p:nvCxnSpPr>
        <p:spPr>
          <a:xfrm flipH="1">
            <a:off x="5791883" y="3247858"/>
            <a:ext cx="1783077" cy="991957"/>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C65FE10C-1461-9143-8061-D89A311914D8}"/>
              </a:ext>
            </a:extLst>
          </p:cNvPr>
          <p:cNvCxnSpPr>
            <a:cxnSpLocks/>
          </p:cNvCxnSpPr>
          <p:nvPr/>
        </p:nvCxnSpPr>
        <p:spPr>
          <a:xfrm flipH="1">
            <a:off x="6181065" y="3436139"/>
            <a:ext cx="1414728" cy="1919136"/>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2798322-CE5B-E34C-AA94-7F11BD110B38}"/>
              </a:ext>
            </a:extLst>
          </p:cNvPr>
          <p:cNvCxnSpPr>
            <a:cxnSpLocks/>
            <a:endCxn id="14" idx="0"/>
          </p:cNvCxnSpPr>
          <p:nvPr/>
        </p:nvCxnSpPr>
        <p:spPr>
          <a:xfrm flipH="1">
            <a:off x="7523599" y="3436139"/>
            <a:ext cx="472765" cy="931987"/>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3E97231-A6CA-6D45-8E9D-04BE570CDA2F}"/>
              </a:ext>
            </a:extLst>
          </p:cNvPr>
          <p:cNvCxnSpPr>
            <a:cxnSpLocks/>
            <a:endCxn id="19" idx="0"/>
          </p:cNvCxnSpPr>
          <p:nvPr/>
        </p:nvCxnSpPr>
        <p:spPr>
          <a:xfrm>
            <a:off x="8498236" y="3388332"/>
            <a:ext cx="722924" cy="975283"/>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85802EE-F82B-CA46-82E3-11FDC60A367A}"/>
              </a:ext>
            </a:extLst>
          </p:cNvPr>
          <p:cNvCxnSpPr>
            <a:cxnSpLocks/>
            <a:endCxn id="25" idx="0"/>
          </p:cNvCxnSpPr>
          <p:nvPr/>
        </p:nvCxnSpPr>
        <p:spPr>
          <a:xfrm>
            <a:off x="8893835" y="3223955"/>
            <a:ext cx="1879843" cy="1078452"/>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C2EF210-C2BB-B945-8FA9-498563A70761}"/>
              </a:ext>
            </a:extLst>
          </p:cNvPr>
          <p:cNvCxnSpPr>
            <a:cxnSpLocks/>
          </p:cNvCxnSpPr>
          <p:nvPr/>
        </p:nvCxnSpPr>
        <p:spPr>
          <a:xfrm>
            <a:off x="8842122" y="3286078"/>
            <a:ext cx="1578479" cy="2085267"/>
          </a:xfrm>
          <a:prstGeom prst="straightConnector1">
            <a:avLst/>
          </a:prstGeom>
          <a:ln w="12700">
            <a:solidFill>
              <a:schemeClr val="accent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7D2A7D4-C6A5-A043-AB43-72D8E9DB7D44}"/>
              </a:ext>
            </a:extLst>
          </p:cNvPr>
          <p:cNvSpPr txBox="1"/>
          <p:nvPr/>
        </p:nvSpPr>
        <p:spPr>
          <a:xfrm>
            <a:off x="5598567" y="1616515"/>
            <a:ext cx="5206308" cy="666785"/>
          </a:xfrm>
          <a:prstGeom prst="rect">
            <a:avLst/>
          </a:prstGeom>
          <a:noFill/>
        </p:spPr>
        <p:txBody>
          <a:bodyPr wrap="square" rtlCol="0">
            <a:spAutoFit/>
          </a:bodyPr>
          <a:lstStyle/>
          <a:p>
            <a:pPr algn="ctr"/>
            <a:r>
              <a:rPr lang="en-US" sz="3733" b="1" dirty="0"/>
              <a:t>Distributed Software</a:t>
            </a:r>
          </a:p>
        </p:txBody>
      </p:sp>
      <p:sp>
        <p:nvSpPr>
          <p:cNvPr id="53" name="TextBox 52">
            <a:extLst>
              <a:ext uri="{FF2B5EF4-FFF2-40B4-BE49-F238E27FC236}">
                <a16:creationId xmlns:a16="http://schemas.microsoft.com/office/drawing/2014/main" id="{BE34228B-17C1-3A4A-B20A-B35A5F0B1C83}"/>
              </a:ext>
            </a:extLst>
          </p:cNvPr>
          <p:cNvSpPr txBox="1"/>
          <p:nvPr/>
        </p:nvSpPr>
        <p:spPr>
          <a:xfrm>
            <a:off x="-143346" y="4504181"/>
            <a:ext cx="5206308" cy="913199"/>
          </a:xfrm>
          <a:prstGeom prst="rect">
            <a:avLst/>
          </a:prstGeom>
          <a:noFill/>
        </p:spPr>
        <p:txBody>
          <a:bodyPr wrap="square" rtlCol="0">
            <a:spAutoFit/>
          </a:bodyPr>
          <a:lstStyle/>
          <a:p>
            <a:pPr algn="ctr"/>
            <a:r>
              <a:rPr lang="en-US" sz="2667" b="1" dirty="0"/>
              <a:t>control</a:t>
            </a:r>
            <a:br>
              <a:rPr lang="en-US" sz="2667" b="1" dirty="0"/>
            </a:br>
            <a:r>
              <a:rPr lang="en-US" sz="2667" b="1" dirty="0"/>
              <a:t>loop</a:t>
            </a:r>
          </a:p>
        </p:txBody>
      </p:sp>
    </p:spTree>
    <p:extLst>
      <p:ext uri="{BB962C8B-B14F-4D97-AF65-F5344CB8AC3E}">
        <p14:creationId xmlns:p14="http://schemas.microsoft.com/office/powerpoint/2010/main" val="167642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P spid="20" grpId="0" animBg="1"/>
      <p:bldP spid="22" grpId="0" animBg="1"/>
      <p:bldP spid="24" grpId="0" animBg="1"/>
      <p:bldP spid="25" grpId="0" animBg="1"/>
      <p:bldP spid="27" grpId="0" animBg="1"/>
      <p:bldP spid="29" grpId="0" animBg="1"/>
      <p:bldP spid="30" grpId="0" animBg="1"/>
      <p:bldP spid="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A47E-0D89-B24D-B7A9-1C9197AE343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8EEBAE47-E249-C14A-AF56-708F468FE912}"/>
              </a:ext>
            </a:extLst>
          </p:cNvPr>
          <p:cNvSpPr>
            <a:spLocks noGrp="1"/>
          </p:cNvSpPr>
          <p:nvPr>
            <p:ph idx="1"/>
          </p:nvPr>
        </p:nvSpPr>
        <p:spPr/>
        <p:txBody>
          <a:bodyPr/>
          <a:lstStyle/>
          <a:p>
            <a:r>
              <a:rPr lang="en-US" dirty="0"/>
              <a:t>Programmable networks</a:t>
            </a:r>
          </a:p>
          <a:p>
            <a:pPr lvl="1"/>
            <a:r>
              <a:rPr lang="en-US" dirty="0"/>
              <a:t>High-speed packet-processing hardware </a:t>
            </a:r>
          </a:p>
          <a:p>
            <a:pPr lvl="1"/>
            <a:r>
              <a:rPr lang="en-US" dirty="0"/>
              <a:t>P4 programming language</a:t>
            </a:r>
          </a:p>
          <a:p>
            <a:pPr lvl="1"/>
            <a:r>
              <a:rPr lang="en-US" dirty="0"/>
              <a:t>Networking use cases (e.g., telemetry)</a:t>
            </a:r>
          </a:p>
          <a:p>
            <a:r>
              <a:rPr lang="en-US" dirty="0"/>
              <a:t>Exciting grand challenges</a:t>
            </a:r>
          </a:p>
          <a:p>
            <a:pPr lvl="1"/>
            <a:r>
              <a:rPr lang="en-US" dirty="0"/>
              <a:t>Closed-loop control</a:t>
            </a:r>
          </a:p>
          <a:p>
            <a:pPr lvl="1"/>
            <a:r>
              <a:rPr lang="en-US" dirty="0"/>
              <a:t>Correct by construction</a:t>
            </a:r>
          </a:p>
          <a:p>
            <a:pPr lvl="1"/>
            <a:r>
              <a:rPr lang="en-US" dirty="0"/>
              <a:t>Network-wide programming</a:t>
            </a:r>
          </a:p>
          <a:p>
            <a:endParaRPr lang="en-US" dirty="0"/>
          </a:p>
          <a:p>
            <a:pPr lvl="1"/>
            <a:endParaRPr lang="en-US" dirty="0"/>
          </a:p>
        </p:txBody>
      </p:sp>
      <p:sp>
        <p:nvSpPr>
          <p:cNvPr id="4" name="Slide Number Placeholder 3">
            <a:extLst>
              <a:ext uri="{FF2B5EF4-FFF2-40B4-BE49-F238E27FC236}">
                <a16:creationId xmlns:a16="http://schemas.microsoft.com/office/drawing/2014/main" id="{D9D49887-8690-C644-AE78-B1670CBD18EC}"/>
              </a:ext>
            </a:extLst>
          </p:cNvPr>
          <p:cNvSpPr>
            <a:spLocks noGrp="1"/>
          </p:cNvSpPr>
          <p:nvPr>
            <p:ph type="sldNum" sz="quarter" idx="12"/>
          </p:nvPr>
        </p:nvSpPr>
        <p:spPr/>
        <p:txBody>
          <a:bodyPr/>
          <a:lstStyle/>
          <a:p>
            <a:fld id="{1718992C-B9AF-2F49-8B31-EC7F489F3004}" type="slidenum">
              <a:rPr lang="en-US" smtClean="0"/>
              <a:t>43</a:t>
            </a:fld>
            <a:endParaRPr lang="en-US"/>
          </a:p>
        </p:txBody>
      </p:sp>
    </p:spTree>
    <p:extLst>
      <p:ext uri="{BB962C8B-B14F-4D97-AF65-F5344CB8AC3E}">
        <p14:creationId xmlns:p14="http://schemas.microsoft.com/office/powerpoint/2010/main" val="1506365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EE8-0035-CF41-A834-F95CB6C148C4}"/>
              </a:ext>
            </a:extLst>
          </p:cNvPr>
          <p:cNvSpPr>
            <a:spLocks noGrp="1"/>
          </p:cNvSpPr>
          <p:nvPr>
            <p:ph type="title"/>
          </p:nvPr>
        </p:nvSpPr>
        <p:spPr/>
        <p:txBody>
          <a:bodyPr/>
          <a:lstStyle/>
          <a:p>
            <a:r>
              <a:rPr lang="en-US" dirty="0"/>
              <a:t>Traditional (Non-Programmable) Network</a:t>
            </a:r>
          </a:p>
        </p:txBody>
      </p:sp>
      <p:sp>
        <p:nvSpPr>
          <p:cNvPr id="4" name="Slide Number Placeholder 3">
            <a:extLst>
              <a:ext uri="{FF2B5EF4-FFF2-40B4-BE49-F238E27FC236}">
                <a16:creationId xmlns:a16="http://schemas.microsoft.com/office/drawing/2014/main" id="{9CA9CB90-5D28-1A4E-AE46-E1514897059B}"/>
              </a:ext>
            </a:extLst>
          </p:cNvPr>
          <p:cNvSpPr>
            <a:spLocks noGrp="1"/>
          </p:cNvSpPr>
          <p:nvPr>
            <p:ph type="sldNum" sz="quarter" idx="12"/>
          </p:nvPr>
        </p:nvSpPr>
        <p:spPr/>
        <p:txBody>
          <a:bodyPr/>
          <a:lstStyle/>
          <a:p>
            <a:fld id="{1718992C-B9AF-2F49-8B31-EC7F489F3004}" type="slidenum">
              <a:rPr lang="en-US" smtClean="0"/>
              <a:t>4</a:t>
            </a:fld>
            <a:endParaRPr lang="en-US"/>
          </a:p>
        </p:txBody>
      </p:sp>
      <p:pic>
        <p:nvPicPr>
          <p:cNvPr id="1026" name="Picture 2" descr="Size Switches Icon PNG Transparent Background, Free Download #27063 -  FreeIconsPNG">
            <a:extLst>
              <a:ext uri="{FF2B5EF4-FFF2-40B4-BE49-F238E27FC236}">
                <a16:creationId xmlns:a16="http://schemas.microsoft.com/office/drawing/2014/main" id="{DBA3C250-4CDA-484D-978F-6EDD008D7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7" y="4788243"/>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ze Switches Icon PNG Transparent Background, Free Download #27063 -  FreeIconsPNG">
            <a:extLst>
              <a:ext uri="{FF2B5EF4-FFF2-40B4-BE49-F238E27FC236}">
                <a16:creationId xmlns:a16="http://schemas.microsoft.com/office/drawing/2014/main" id="{C2CC5CC7-5A40-B74F-AA3B-F02739B49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011" y="3779028"/>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ze Switches Icon PNG Transparent Background, Free Download #27063 -  FreeIconsPNG">
            <a:extLst>
              <a:ext uri="{FF2B5EF4-FFF2-40B4-BE49-F238E27FC236}">
                <a16:creationId xmlns:a16="http://schemas.microsoft.com/office/drawing/2014/main" id="{AF232B02-BF3F-2A40-9019-5DB12C18D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011" y="5318514"/>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ze Switches Icon PNG Transparent Background, Free Download #27063 -  FreeIconsPNG">
            <a:extLst>
              <a:ext uri="{FF2B5EF4-FFF2-40B4-BE49-F238E27FC236}">
                <a16:creationId xmlns:a16="http://schemas.microsoft.com/office/drawing/2014/main" id="{8DDA87D3-111C-954D-AD86-D76E3B31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727" y="4548771"/>
            <a:ext cx="1981980" cy="153948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8620517-0D0A-5F42-BEE1-20EDFB2DFFD5}"/>
              </a:ext>
            </a:extLst>
          </p:cNvPr>
          <p:cNvCxnSpPr/>
          <p:nvPr/>
        </p:nvCxnSpPr>
        <p:spPr>
          <a:xfrm flipV="1">
            <a:off x="3814306" y="4548771"/>
            <a:ext cx="1502229" cy="5550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C1DB9BC-6A4B-0F42-AE11-AECC16334C1B}"/>
              </a:ext>
            </a:extLst>
          </p:cNvPr>
          <p:cNvCxnSpPr>
            <a:cxnSpLocks/>
          </p:cNvCxnSpPr>
          <p:nvPr/>
        </p:nvCxnSpPr>
        <p:spPr>
          <a:xfrm>
            <a:off x="6757069" y="4548771"/>
            <a:ext cx="1429876" cy="4759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1903DFC-2988-C84A-B244-716B67710459}"/>
              </a:ext>
            </a:extLst>
          </p:cNvPr>
          <p:cNvCxnSpPr>
            <a:cxnSpLocks/>
          </p:cNvCxnSpPr>
          <p:nvPr/>
        </p:nvCxnSpPr>
        <p:spPr>
          <a:xfrm>
            <a:off x="3934077" y="5710116"/>
            <a:ext cx="1429876" cy="4759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A38ED29-EBDA-AB4B-A54B-EB5E5DD83CD9}"/>
              </a:ext>
            </a:extLst>
          </p:cNvPr>
          <p:cNvCxnSpPr>
            <a:cxnSpLocks/>
          </p:cNvCxnSpPr>
          <p:nvPr/>
        </p:nvCxnSpPr>
        <p:spPr>
          <a:xfrm flipV="1">
            <a:off x="6786421" y="5612355"/>
            <a:ext cx="1400524" cy="4801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090C22B-3C2A-F34C-B009-208BAC0F0FF5}"/>
              </a:ext>
            </a:extLst>
          </p:cNvPr>
          <p:cNvSpPr txBox="1"/>
          <p:nvPr/>
        </p:nvSpPr>
        <p:spPr>
          <a:xfrm>
            <a:off x="4466900" y="1601824"/>
            <a:ext cx="3258200" cy="523220"/>
          </a:xfrm>
          <a:prstGeom prst="rect">
            <a:avLst/>
          </a:prstGeom>
          <a:solidFill>
            <a:schemeClr val="tx2">
              <a:lumMod val="20000"/>
              <a:lumOff val="80000"/>
            </a:schemeClr>
          </a:solidFill>
          <a:ln>
            <a:solidFill>
              <a:schemeClr val="tx1"/>
            </a:solidFill>
          </a:ln>
        </p:spPr>
        <p:txBody>
          <a:bodyPr wrap="none" rtlCol="0">
            <a:spAutoFit/>
          </a:bodyPr>
          <a:lstStyle/>
          <a:p>
            <a:r>
              <a:rPr lang="en-US" sz="2800" dirty="0"/>
              <a:t>Management System</a:t>
            </a:r>
          </a:p>
        </p:txBody>
      </p:sp>
      <p:sp>
        <p:nvSpPr>
          <p:cNvPr id="23" name="TextBox 22">
            <a:extLst>
              <a:ext uri="{FF2B5EF4-FFF2-40B4-BE49-F238E27FC236}">
                <a16:creationId xmlns:a16="http://schemas.microsoft.com/office/drawing/2014/main" id="{C63A2C91-4949-4F4B-A579-0ABBE415621A}"/>
              </a:ext>
            </a:extLst>
          </p:cNvPr>
          <p:cNvSpPr txBox="1"/>
          <p:nvPr/>
        </p:nvSpPr>
        <p:spPr>
          <a:xfrm>
            <a:off x="8322045" y="3955725"/>
            <a:ext cx="1106585"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Control</a:t>
            </a:r>
            <a:br>
              <a:rPr lang="en-US" sz="2400" dirty="0"/>
            </a:br>
            <a:r>
              <a:rPr lang="en-US" sz="2400" dirty="0"/>
              <a:t>Plane</a:t>
            </a:r>
          </a:p>
        </p:txBody>
      </p:sp>
      <p:sp>
        <p:nvSpPr>
          <p:cNvPr id="25" name="TextBox 24">
            <a:extLst>
              <a:ext uri="{FF2B5EF4-FFF2-40B4-BE49-F238E27FC236}">
                <a16:creationId xmlns:a16="http://schemas.microsoft.com/office/drawing/2014/main" id="{2CCA3E32-CED0-2F4B-93DC-85CD34E5DB11}"/>
              </a:ext>
            </a:extLst>
          </p:cNvPr>
          <p:cNvSpPr txBox="1"/>
          <p:nvPr/>
        </p:nvSpPr>
        <p:spPr>
          <a:xfrm>
            <a:off x="5542707" y="3216609"/>
            <a:ext cx="1106585"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Control</a:t>
            </a:r>
            <a:br>
              <a:rPr lang="en-US" sz="2400" dirty="0"/>
            </a:br>
            <a:r>
              <a:rPr lang="en-US" sz="2400" dirty="0"/>
              <a:t>Plane</a:t>
            </a:r>
          </a:p>
        </p:txBody>
      </p:sp>
      <p:sp>
        <p:nvSpPr>
          <p:cNvPr id="26" name="TextBox 25">
            <a:extLst>
              <a:ext uri="{FF2B5EF4-FFF2-40B4-BE49-F238E27FC236}">
                <a16:creationId xmlns:a16="http://schemas.microsoft.com/office/drawing/2014/main" id="{E367BAE3-1FD5-B544-B867-3C44E856CB95}"/>
              </a:ext>
            </a:extLst>
          </p:cNvPr>
          <p:cNvSpPr txBox="1"/>
          <p:nvPr/>
        </p:nvSpPr>
        <p:spPr>
          <a:xfrm>
            <a:off x="2643487" y="4203420"/>
            <a:ext cx="1106585"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Control</a:t>
            </a:r>
            <a:br>
              <a:rPr lang="en-US" sz="2400" dirty="0"/>
            </a:br>
            <a:r>
              <a:rPr lang="en-US" sz="2400" dirty="0"/>
              <a:t>Plane</a:t>
            </a:r>
          </a:p>
        </p:txBody>
      </p:sp>
      <p:sp>
        <p:nvSpPr>
          <p:cNvPr id="27" name="TextBox 26">
            <a:extLst>
              <a:ext uri="{FF2B5EF4-FFF2-40B4-BE49-F238E27FC236}">
                <a16:creationId xmlns:a16="http://schemas.microsoft.com/office/drawing/2014/main" id="{050670DF-DD22-0A41-ACB5-C0A321E0B4C8}"/>
              </a:ext>
            </a:extLst>
          </p:cNvPr>
          <p:cNvSpPr txBox="1"/>
          <p:nvPr/>
        </p:nvSpPr>
        <p:spPr>
          <a:xfrm>
            <a:off x="7952055" y="5794416"/>
            <a:ext cx="1909324" cy="830997"/>
          </a:xfrm>
          <a:prstGeom prst="rect">
            <a:avLst/>
          </a:prstGeom>
          <a:noFill/>
          <a:ln>
            <a:noFill/>
          </a:ln>
        </p:spPr>
        <p:txBody>
          <a:bodyPr wrap="square" rtlCol="0">
            <a:spAutoFit/>
          </a:bodyPr>
          <a:lstStyle/>
          <a:p>
            <a:pPr algn="ctr"/>
            <a:r>
              <a:rPr lang="en-US" sz="2400" dirty="0"/>
              <a:t>Data Plane</a:t>
            </a:r>
          </a:p>
          <a:p>
            <a:pPr algn="ctr"/>
            <a:r>
              <a:rPr lang="en-US" sz="2400" dirty="0"/>
              <a:t>(proprietary)</a:t>
            </a:r>
          </a:p>
        </p:txBody>
      </p:sp>
      <p:sp>
        <p:nvSpPr>
          <p:cNvPr id="28" name="TextBox 27">
            <a:extLst>
              <a:ext uri="{FF2B5EF4-FFF2-40B4-BE49-F238E27FC236}">
                <a16:creationId xmlns:a16="http://schemas.microsoft.com/office/drawing/2014/main" id="{6DBE763E-DBCC-A74C-A9E2-B138167F9E8E}"/>
              </a:ext>
            </a:extLst>
          </p:cNvPr>
          <p:cNvSpPr txBox="1"/>
          <p:nvPr/>
        </p:nvSpPr>
        <p:spPr>
          <a:xfrm>
            <a:off x="5105011" y="5043355"/>
            <a:ext cx="1909324" cy="461665"/>
          </a:xfrm>
          <a:prstGeom prst="rect">
            <a:avLst/>
          </a:prstGeom>
          <a:noFill/>
          <a:ln>
            <a:noFill/>
          </a:ln>
        </p:spPr>
        <p:txBody>
          <a:bodyPr wrap="square" rtlCol="0">
            <a:spAutoFit/>
          </a:bodyPr>
          <a:lstStyle/>
          <a:p>
            <a:pPr algn="ctr"/>
            <a:r>
              <a:rPr lang="en-US" sz="2400" dirty="0"/>
              <a:t>Data Plane</a:t>
            </a:r>
          </a:p>
        </p:txBody>
      </p:sp>
      <p:sp>
        <p:nvSpPr>
          <p:cNvPr id="29" name="TextBox 28">
            <a:extLst>
              <a:ext uri="{FF2B5EF4-FFF2-40B4-BE49-F238E27FC236}">
                <a16:creationId xmlns:a16="http://schemas.microsoft.com/office/drawing/2014/main" id="{0096B28C-B3D0-5C45-8E01-C69981EEC29D}"/>
              </a:ext>
            </a:extLst>
          </p:cNvPr>
          <p:cNvSpPr txBox="1"/>
          <p:nvPr/>
        </p:nvSpPr>
        <p:spPr>
          <a:xfrm>
            <a:off x="2343487" y="6050933"/>
            <a:ext cx="1909324" cy="830997"/>
          </a:xfrm>
          <a:prstGeom prst="rect">
            <a:avLst/>
          </a:prstGeom>
          <a:noFill/>
          <a:ln>
            <a:noFill/>
          </a:ln>
        </p:spPr>
        <p:txBody>
          <a:bodyPr wrap="square" rtlCol="0">
            <a:spAutoFit/>
          </a:bodyPr>
          <a:lstStyle/>
          <a:p>
            <a:pPr algn="ctr"/>
            <a:r>
              <a:rPr lang="en-US" sz="2400" dirty="0"/>
              <a:t>Data Plane</a:t>
            </a:r>
          </a:p>
          <a:p>
            <a:pPr algn="ctr"/>
            <a:r>
              <a:rPr lang="en-US" sz="2400" dirty="0"/>
              <a:t>(proprietary)</a:t>
            </a:r>
          </a:p>
        </p:txBody>
      </p:sp>
      <p:cxnSp>
        <p:nvCxnSpPr>
          <p:cNvPr id="30" name="Straight Connector 29">
            <a:extLst>
              <a:ext uri="{FF2B5EF4-FFF2-40B4-BE49-F238E27FC236}">
                <a16:creationId xmlns:a16="http://schemas.microsoft.com/office/drawing/2014/main" id="{A092ACA8-8FEE-924B-B07C-E6A521EC53DA}"/>
              </a:ext>
            </a:extLst>
          </p:cNvPr>
          <p:cNvCxnSpPr>
            <a:endCxn id="26" idx="0"/>
          </p:cNvCxnSpPr>
          <p:nvPr/>
        </p:nvCxnSpPr>
        <p:spPr>
          <a:xfrm flipH="1">
            <a:off x="3196780" y="2125044"/>
            <a:ext cx="2167173" cy="2078376"/>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5B8BCE4-0F68-D74F-BAC9-C2C37AAF5129}"/>
              </a:ext>
            </a:extLst>
          </p:cNvPr>
          <p:cNvCxnSpPr>
            <a:cxnSpLocks/>
          </p:cNvCxnSpPr>
          <p:nvPr/>
        </p:nvCxnSpPr>
        <p:spPr>
          <a:xfrm>
            <a:off x="6941976" y="2117018"/>
            <a:ext cx="1887427" cy="1848707"/>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682D0DF-BD71-3443-8DA4-B0113E11FCCF}"/>
              </a:ext>
            </a:extLst>
          </p:cNvPr>
          <p:cNvCxnSpPr>
            <a:cxnSpLocks/>
            <a:endCxn id="25" idx="0"/>
          </p:cNvCxnSpPr>
          <p:nvPr/>
        </p:nvCxnSpPr>
        <p:spPr>
          <a:xfrm>
            <a:off x="6070621" y="2132715"/>
            <a:ext cx="25379" cy="1083894"/>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4BCC8697-6551-774E-B91D-114299AF1FC9}"/>
              </a:ext>
            </a:extLst>
          </p:cNvPr>
          <p:cNvSpPr txBox="1"/>
          <p:nvPr/>
        </p:nvSpPr>
        <p:spPr>
          <a:xfrm>
            <a:off x="9517101" y="3989031"/>
            <a:ext cx="2674899" cy="707886"/>
          </a:xfrm>
          <a:prstGeom prst="rect">
            <a:avLst/>
          </a:prstGeom>
          <a:noFill/>
        </p:spPr>
        <p:txBody>
          <a:bodyPr wrap="none" rtlCol="0">
            <a:spAutoFit/>
          </a:bodyPr>
          <a:lstStyle/>
          <a:p>
            <a:r>
              <a:rPr lang="en-US" sz="2000" dirty="0"/>
              <a:t>Long standards process,</a:t>
            </a:r>
          </a:p>
          <a:p>
            <a:r>
              <a:rPr lang="en-US" sz="2000" dirty="0"/>
              <a:t>Closed software &amp; APIs</a:t>
            </a:r>
          </a:p>
        </p:txBody>
      </p:sp>
    </p:spTree>
    <p:extLst>
      <p:ext uri="{BB962C8B-B14F-4D97-AF65-F5344CB8AC3E}">
        <p14:creationId xmlns:p14="http://schemas.microsoft.com/office/powerpoint/2010/main" val="382221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F7EE8-0035-CF41-A834-F95CB6C148C4}"/>
              </a:ext>
            </a:extLst>
          </p:cNvPr>
          <p:cNvSpPr>
            <a:spLocks noGrp="1"/>
          </p:cNvSpPr>
          <p:nvPr>
            <p:ph type="title"/>
          </p:nvPr>
        </p:nvSpPr>
        <p:spPr/>
        <p:txBody>
          <a:bodyPr/>
          <a:lstStyle/>
          <a:p>
            <a:r>
              <a:rPr lang="en-US" dirty="0"/>
              <a:t>Modern Programmable Network</a:t>
            </a:r>
          </a:p>
        </p:txBody>
      </p:sp>
      <p:sp>
        <p:nvSpPr>
          <p:cNvPr id="4" name="Slide Number Placeholder 3">
            <a:extLst>
              <a:ext uri="{FF2B5EF4-FFF2-40B4-BE49-F238E27FC236}">
                <a16:creationId xmlns:a16="http://schemas.microsoft.com/office/drawing/2014/main" id="{9CA9CB90-5D28-1A4E-AE46-E1514897059B}"/>
              </a:ext>
            </a:extLst>
          </p:cNvPr>
          <p:cNvSpPr>
            <a:spLocks noGrp="1"/>
          </p:cNvSpPr>
          <p:nvPr>
            <p:ph type="sldNum" sz="quarter" idx="12"/>
          </p:nvPr>
        </p:nvSpPr>
        <p:spPr/>
        <p:txBody>
          <a:bodyPr/>
          <a:lstStyle/>
          <a:p>
            <a:fld id="{1718992C-B9AF-2F49-8B31-EC7F489F3004}" type="slidenum">
              <a:rPr lang="en-US" smtClean="0"/>
              <a:t>5</a:t>
            </a:fld>
            <a:endParaRPr lang="en-US"/>
          </a:p>
        </p:txBody>
      </p:sp>
      <p:pic>
        <p:nvPicPr>
          <p:cNvPr id="1026" name="Picture 2" descr="Size Switches Icon PNG Transparent Background, Free Download #27063 -  FreeIconsPNG">
            <a:extLst>
              <a:ext uri="{FF2B5EF4-FFF2-40B4-BE49-F238E27FC236}">
                <a16:creationId xmlns:a16="http://schemas.microsoft.com/office/drawing/2014/main" id="{DBA3C250-4CDA-484D-978F-6EDD008D70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667" y="4788243"/>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ze Switches Icon PNG Transparent Background, Free Download #27063 -  FreeIconsPNG">
            <a:extLst>
              <a:ext uri="{FF2B5EF4-FFF2-40B4-BE49-F238E27FC236}">
                <a16:creationId xmlns:a16="http://schemas.microsoft.com/office/drawing/2014/main" id="{C2CC5CC7-5A40-B74F-AA3B-F02739B494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011" y="3779028"/>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ze Switches Icon PNG Transparent Background, Free Download #27063 -  FreeIconsPNG">
            <a:extLst>
              <a:ext uri="{FF2B5EF4-FFF2-40B4-BE49-F238E27FC236}">
                <a16:creationId xmlns:a16="http://schemas.microsoft.com/office/drawing/2014/main" id="{AF232B02-BF3F-2A40-9019-5DB12C18D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011" y="5318514"/>
            <a:ext cx="1981980" cy="153948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ze Switches Icon PNG Transparent Background, Free Download #27063 -  FreeIconsPNG">
            <a:extLst>
              <a:ext uri="{FF2B5EF4-FFF2-40B4-BE49-F238E27FC236}">
                <a16:creationId xmlns:a16="http://schemas.microsoft.com/office/drawing/2014/main" id="{8DDA87D3-111C-954D-AD86-D76E3B316F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5727" y="4548771"/>
            <a:ext cx="1981980" cy="1539486"/>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08620517-0D0A-5F42-BEE1-20EDFB2DFFD5}"/>
              </a:ext>
            </a:extLst>
          </p:cNvPr>
          <p:cNvCxnSpPr/>
          <p:nvPr/>
        </p:nvCxnSpPr>
        <p:spPr>
          <a:xfrm flipV="1">
            <a:off x="3814306" y="4548771"/>
            <a:ext cx="1502229" cy="55507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C1DB9BC-6A4B-0F42-AE11-AECC16334C1B}"/>
              </a:ext>
            </a:extLst>
          </p:cNvPr>
          <p:cNvCxnSpPr>
            <a:cxnSpLocks/>
          </p:cNvCxnSpPr>
          <p:nvPr/>
        </p:nvCxnSpPr>
        <p:spPr>
          <a:xfrm>
            <a:off x="6757069" y="4548771"/>
            <a:ext cx="1429876" cy="4759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1903DFC-2988-C84A-B244-716B67710459}"/>
              </a:ext>
            </a:extLst>
          </p:cNvPr>
          <p:cNvCxnSpPr>
            <a:cxnSpLocks/>
          </p:cNvCxnSpPr>
          <p:nvPr/>
        </p:nvCxnSpPr>
        <p:spPr>
          <a:xfrm>
            <a:off x="3934077" y="5710116"/>
            <a:ext cx="1429876" cy="475902"/>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A38ED29-EBDA-AB4B-A54B-EB5E5DD83CD9}"/>
              </a:ext>
            </a:extLst>
          </p:cNvPr>
          <p:cNvCxnSpPr>
            <a:cxnSpLocks/>
          </p:cNvCxnSpPr>
          <p:nvPr/>
        </p:nvCxnSpPr>
        <p:spPr>
          <a:xfrm flipV="1">
            <a:off x="6786421" y="5612355"/>
            <a:ext cx="1400524" cy="48018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0090C22B-3C2A-F34C-B009-208BAC0F0FF5}"/>
              </a:ext>
            </a:extLst>
          </p:cNvPr>
          <p:cNvSpPr txBox="1"/>
          <p:nvPr/>
        </p:nvSpPr>
        <p:spPr>
          <a:xfrm>
            <a:off x="4649015" y="1602816"/>
            <a:ext cx="2772939" cy="523220"/>
          </a:xfrm>
          <a:prstGeom prst="rect">
            <a:avLst/>
          </a:prstGeom>
          <a:solidFill>
            <a:schemeClr val="tx2">
              <a:lumMod val="20000"/>
              <a:lumOff val="80000"/>
            </a:schemeClr>
          </a:solidFill>
          <a:ln>
            <a:solidFill>
              <a:schemeClr val="tx1"/>
            </a:solidFill>
          </a:ln>
        </p:spPr>
        <p:txBody>
          <a:bodyPr wrap="none" rtlCol="0">
            <a:spAutoFit/>
          </a:bodyPr>
          <a:lstStyle/>
          <a:p>
            <a:r>
              <a:rPr lang="en-US" sz="2800" dirty="0"/>
              <a:t>Central Controller</a:t>
            </a:r>
          </a:p>
        </p:txBody>
      </p:sp>
      <p:sp>
        <p:nvSpPr>
          <p:cNvPr id="23" name="TextBox 22">
            <a:extLst>
              <a:ext uri="{FF2B5EF4-FFF2-40B4-BE49-F238E27FC236}">
                <a16:creationId xmlns:a16="http://schemas.microsoft.com/office/drawing/2014/main" id="{C63A2C91-4949-4F4B-A579-0ABBE415621A}"/>
              </a:ext>
            </a:extLst>
          </p:cNvPr>
          <p:cNvSpPr txBox="1"/>
          <p:nvPr/>
        </p:nvSpPr>
        <p:spPr>
          <a:xfrm>
            <a:off x="8156134" y="3955725"/>
            <a:ext cx="1438407"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Local</a:t>
            </a:r>
            <a:br>
              <a:rPr lang="en-US" sz="2400" dirty="0"/>
            </a:br>
            <a:r>
              <a:rPr lang="en-US" sz="2400" dirty="0"/>
              <a:t>Controller</a:t>
            </a:r>
          </a:p>
        </p:txBody>
      </p:sp>
      <p:sp>
        <p:nvSpPr>
          <p:cNvPr id="25" name="TextBox 24">
            <a:extLst>
              <a:ext uri="{FF2B5EF4-FFF2-40B4-BE49-F238E27FC236}">
                <a16:creationId xmlns:a16="http://schemas.microsoft.com/office/drawing/2014/main" id="{2CCA3E32-CED0-2F4B-93DC-85CD34E5DB11}"/>
              </a:ext>
            </a:extLst>
          </p:cNvPr>
          <p:cNvSpPr txBox="1"/>
          <p:nvPr/>
        </p:nvSpPr>
        <p:spPr>
          <a:xfrm>
            <a:off x="5376796" y="3216609"/>
            <a:ext cx="1438407"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Local</a:t>
            </a:r>
            <a:br>
              <a:rPr lang="en-US" sz="2400" dirty="0"/>
            </a:br>
            <a:r>
              <a:rPr lang="en-US" sz="2400" dirty="0"/>
              <a:t>Controller</a:t>
            </a:r>
          </a:p>
        </p:txBody>
      </p:sp>
      <p:sp>
        <p:nvSpPr>
          <p:cNvPr id="26" name="TextBox 25">
            <a:extLst>
              <a:ext uri="{FF2B5EF4-FFF2-40B4-BE49-F238E27FC236}">
                <a16:creationId xmlns:a16="http://schemas.microsoft.com/office/drawing/2014/main" id="{E367BAE3-1FD5-B544-B867-3C44E856CB95}"/>
              </a:ext>
            </a:extLst>
          </p:cNvPr>
          <p:cNvSpPr txBox="1"/>
          <p:nvPr/>
        </p:nvSpPr>
        <p:spPr>
          <a:xfrm>
            <a:off x="2477578" y="4203420"/>
            <a:ext cx="1438406" cy="830997"/>
          </a:xfrm>
          <a:prstGeom prst="rect">
            <a:avLst/>
          </a:prstGeom>
          <a:solidFill>
            <a:schemeClr val="accent2">
              <a:lumMod val="40000"/>
              <a:lumOff val="60000"/>
            </a:schemeClr>
          </a:solidFill>
          <a:ln>
            <a:solidFill>
              <a:schemeClr val="tx1"/>
            </a:solidFill>
          </a:ln>
        </p:spPr>
        <p:txBody>
          <a:bodyPr wrap="none" rtlCol="0">
            <a:spAutoFit/>
          </a:bodyPr>
          <a:lstStyle/>
          <a:p>
            <a:pPr algn="ctr"/>
            <a:r>
              <a:rPr lang="en-US" sz="2400" dirty="0"/>
              <a:t>Local</a:t>
            </a:r>
          </a:p>
          <a:p>
            <a:pPr algn="ctr"/>
            <a:r>
              <a:rPr lang="en-US" sz="2400" dirty="0"/>
              <a:t>Controller</a:t>
            </a:r>
          </a:p>
        </p:txBody>
      </p:sp>
      <p:sp>
        <p:nvSpPr>
          <p:cNvPr id="27" name="TextBox 26">
            <a:extLst>
              <a:ext uri="{FF2B5EF4-FFF2-40B4-BE49-F238E27FC236}">
                <a16:creationId xmlns:a16="http://schemas.microsoft.com/office/drawing/2014/main" id="{050670DF-DD22-0A41-ACB5-C0A321E0B4C8}"/>
              </a:ext>
            </a:extLst>
          </p:cNvPr>
          <p:cNvSpPr txBox="1"/>
          <p:nvPr/>
        </p:nvSpPr>
        <p:spPr>
          <a:xfrm>
            <a:off x="7885689" y="5803852"/>
            <a:ext cx="2227643" cy="830997"/>
          </a:xfrm>
          <a:prstGeom prst="rect">
            <a:avLst/>
          </a:prstGeom>
          <a:noFill/>
          <a:ln>
            <a:noFill/>
          </a:ln>
        </p:spPr>
        <p:txBody>
          <a:bodyPr wrap="square" rtlCol="0">
            <a:spAutoFit/>
          </a:bodyPr>
          <a:lstStyle/>
          <a:p>
            <a:pPr algn="ctr"/>
            <a:r>
              <a:rPr lang="en-US" sz="2400" dirty="0"/>
              <a:t>Data Plane</a:t>
            </a:r>
          </a:p>
          <a:p>
            <a:pPr algn="ctr"/>
            <a:r>
              <a:rPr lang="en-US" sz="2400" dirty="0"/>
              <a:t>(programmable)</a:t>
            </a:r>
          </a:p>
        </p:txBody>
      </p:sp>
      <p:sp>
        <p:nvSpPr>
          <p:cNvPr id="28" name="TextBox 27">
            <a:extLst>
              <a:ext uri="{FF2B5EF4-FFF2-40B4-BE49-F238E27FC236}">
                <a16:creationId xmlns:a16="http://schemas.microsoft.com/office/drawing/2014/main" id="{6DBE763E-DBCC-A74C-A9E2-B138167F9E8E}"/>
              </a:ext>
            </a:extLst>
          </p:cNvPr>
          <p:cNvSpPr txBox="1"/>
          <p:nvPr/>
        </p:nvSpPr>
        <p:spPr>
          <a:xfrm>
            <a:off x="5105011" y="5043355"/>
            <a:ext cx="1909324" cy="461665"/>
          </a:xfrm>
          <a:prstGeom prst="rect">
            <a:avLst/>
          </a:prstGeom>
          <a:noFill/>
          <a:ln>
            <a:noFill/>
          </a:ln>
        </p:spPr>
        <p:txBody>
          <a:bodyPr wrap="square" rtlCol="0">
            <a:spAutoFit/>
          </a:bodyPr>
          <a:lstStyle/>
          <a:p>
            <a:pPr algn="ctr"/>
            <a:r>
              <a:rPr lang="en-US" sz="2400" dirty="0"/>
              <a:t>Data Plane</a:t>
            </a:r>
          </a:p>
        </p:txBody>
      </p:sp>
      <p:sp>
        <p:nvSpPr>
          <p:cNvPr id="29" name="TextBox 28">
            <a:extLst>
              <a:ext uri="{FF2B5EF4-FFF2-40B4-BE49-F238E27FC236}">
                <a16:creationId xmlns:a16="http://schemas.microsoft.com/office/drawing/2014/main" id="{0096B28C-B3D0-5C45-8E01-C69981EEC29D}"/>
              </a:ext>
            </a:extLst>
          </p:cNvPr>
          <p:cNvSpPr txBox="1"/>
          <p:nvPr/>
        </p:nvSpPr>
        <p:spPr>
          <a:xfrm>
            <a:off x="2038979" y="6022370"/>
            <a:ext cx="2409355" cy="830997"/>
          </a:xfrm>
          <a:prstGeom prst="rect">
            <a:avLst/>
          </a:prstGeom>
          <a:noFill/>
          <a:ln>
            <a:noFill/>
          </a:ln>
        </p:spPr>
        <p:txBody>
          <a:bodyPr wrap="square" rtlCol="0">
            <a:spAutoFit/>
          </a:bodyPr>
          <a:lstStyle/>
          <a:p>
            <a:pPr algn="ctr"/>
            <a:r>
              <a:rPr lang="en-US" sz="2400" dirty="0"/>
              <a:t>Data Plane</a:t>
            </a:r>
          </a:p>
          <a:p>
            <a:pPr algn="ctr"/>
            <a:r>
              <a:rPr lang="en-US" sz="2400" dirty="0"/>
              <a:t>(programmable)</a:t>
            </a:r>
          </a:p>
        </p:txBody>
      </p:sp>
      <p:cxnSp>
        <p:nvCxnSpPr>
          <p:cNvPr id="30" name="Straight Connector 29">
            <a:extLst>
              <a:ext uri="{FF2B5EF4-FFF2-40B4-BE49-F238E27FC236}">
                <a16:creationId xmlns:a16="http://schemas.microsoft.com/office/drawing/2014/main" id="{A092ACA8-8FEE-924B-B07C-E6A521EC53DA}"/>
              </a:ext>
            </a:extLst>
          </p:cNvPr>
          <p:cNvCxnSpPr>
            <a:endCxn id="26" idx="0"/>
          </p:cNvCxnSpPr>
          <p:nvPr/>
        </p:nvCxnSpPr>
        <p:spPr>
          <a:xfrm flipH="1">
            <a:off x="3196781" y="2125044"/>
            <a:ext cx="2167176" cy="2078376"/>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25B8BCE4-0F68-D74F-BAC9-C2C37AAF5129}"/>
              </a:ext>
            </a:extLst>
          </p:cNvPr>
          <p:cNvCxnSpPr>
            <a:cxnSpLocks/>
          </p:cNvCxnSpPr>
          <p:nvPr/>
        </p:nvCxnSpPr>
        <p:spPr>
          <a:xfrm>
            <a:off x="6941976" y="2117018"/>
            <a:ext cx="1887427" cy="1848707"/>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8682D0DF-BD71-3443-8DA4-B0113E11FCCF}"/>
              </a:ext>
            </a:extLst>
          </p:cNvPr>
          <p:cNvCxnSpPr>
            <a:cxnSpLocks/>
            <a:endCxn id="25" idx="0"/>
          </p:cNvCxnSpPr>
          <p:nvPr/>
        </p:nvCxnSpPr>
        <p:spPr>
          <a:xfrm>
            <a:off x="6070621" y="2132715"/>
            <a:ext cx="25379" cy="1083894"/>
          </a:xfrm>
          <a:prstGeom prst="line">
            <a:avLst/>
          </a:prstGeom>
          <a:ln>
            <a:prstDash val="dashDot"/>
          </a:ln>
          <a:effectLst/>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6C076E82-58EC-8143-8D8E-8F230987F59E}"/>
              </a:ext>
            </a:extLst>
          </p:cNvPr>
          <p:cNvSpPr txBox="1"/>
          <p:nvPr/>
        </p:nvSpPr>
        <p:spPr>
          <a:xfrm>
            <a:off x="9714422" y="4026509"/>
            <a:ext cx="1372299" cy="646331"/>
          </a:xfrm>
          <a:prstGeom prst="rect">
            <a:avLst/>
          </a:prstGeom>
          <a:noFill/>
        </p:spPr>
        <p:txBody>
          <a:bodyPr wrap="none" rtlCol="0">
            <a:spAutoFit/>
          </a:bodyPr>
          <a:lstStyle/>
          <a:p>
            <a:r>
              <a:rPr lang="en-US" dirty="0"/>
              <a:t>Open source</a:t>
            </a:r>
          </a:p>
          <a:p>
            <a:r>
              <a:rPr lang="en-US" dirty="0"/>
              <a:t>Open APIs</a:t>
            </a:r>
          </a:p>
        </p:txBody>
      </p:sp>
      <p:sp>
        <p:nvSpPr>
          <p:cNvPr id="24" name="TextBox 23">
            <a:extLst>
              <a:ext uri="{FF2B5EF4-FFF2-40B4-BE49-F238E27FC236}">
                <a16:creationId xmlns:a16="http://schemas.microsoft.com/office/drawing/2014/main" id="{918610B4-0604-A74A-B8EE-7BFCE285C6B0}"/>
              </a:ext>
            </a:extLst>
          </p:cNvPr>
          <p:cNvSpPr txBox="1"/>
          <p:nvPr/>
        </p:nvSpPr>
        <p:spPr>
          <a:xfrm>
            <a:off x="7587169" y="1507290"/>
            <a:ext cx="2749342" cy="646331"/>
          </a:xfrm>
          <a:prstGeom prst="rect">
            <a:avLst/>
          </a:prstGeom>
          <a:noFill/>
        </p:spPr>
        <p:txBody>
          <a:bodyPr wrap="none" rtlCol="0">
            <a:spAutoFit/>
          </a:bodyPr>
          <a:lstStyle/>
          <a:p>
            <a:r>
              <a:rPr lang="en-US" dirty="0"/>
              <a:t>Various “apps”</a:t>
            </a:r>
          </a:p>
          <a:p>
            <a:r>
              <a:rPr lang="en-US" dirty="0"/>
              <a:t>Open or closed network OS</a:t>
            </a:r>
          </a:p>
        </p:txBody>
      </p:sp>
    </p:spTree>
    <p:extLst>
      <p:ext uri="{BB962C8B-B14F-4D97-AF65-F5344CB8AC3E}">
        <p14:creationId xmlns:p14="http://schemas.microsoft.com/office/powerpoint/2010/main" val="247374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1C49-FAA5-894C-863C-73641FE051D2}"/>
              </a:ext>
            </a:extLst>
          </p:cNvPr>
          <p:cNvSpPr>
            <a:spLocks noGrp="1"/>
          </p:cNvSpPr>
          <p:nvPr>
            <p:ph type="title"/>
          </p:nvPr>
        </p:nvSpPr>
        <p:spPr/>
        <p:txBody>
          <a:bodyPr/>
          <a:lstStyle/>
          <a:p>
            <a:r>
              <a:rPr lang="en-US" dirty="0"/>
              <a:t>Programmable Networks: A Brief History</a:t>
            </a:r>
          </a:p>
        </p:txBody>
      </p:sp>
      <p:sp>
        <p:nvSpPr>
          <p:cNvPr id="4" name="Slide Number Placeholder 3">
            <a:extLst>
              <a:ext uri="{FF2B5EF4-FFF2-40B4-BE49-F238E27FC236}">
                <a16:creationId xmlns:a16="http://schemas.microsoft.com/office/drawing/2014/main" id="{2FFC6D83-E75B-EE42-87CA-E3CA1F018642}"/>
              </a:ext>
            </a:extLst>
          </p:cNvPr>
          <p:cNvSpPr>
            <a:spLocks noGrp="1"/>
          </p:cNvSpPr>
          <p:nvPr>
            <p:ph type="sldNum" sz="quarter" idx="12"/>
          </p:nvPr>
        </p:nvSpPr>
        <p:spPr/>
        <p:txBody>
          <a:bodyPr/>
          <a:lstStyle/>
          <a:p>
            <a:fld id="{1718992C-B9AF-2F49-8B31-EC7F489F3004}" type="slidenum">
              <a:rPr lang="en-US" smtClean="0"/>
              <a:t>6</a:t>
            </a:fld>
            <a:endParaRPr lang="en-US"/>
          </a:p>
        </p:txBody>
      </p:sp>
      <p:sp>
        <p:nvSpPr>
          <p:cNvPr id="5" name="TextBox 4">
            <a:extLst>
              <a:ext uri="{FF2B5EF4-FFF2-40B4-BE49-F238E27FC236}">
                <a16:creationId xmlns:a16="http://schemas.microsoft.com/office/drawing/2014/main" id="{ABA0461F-44A9-654A-AC6E-901CC9DB618D}"/>
              </a:ext>
            </a:extLst>
          </p:cNvPr>
          <p:cNvSpPr txBox="1"/>
          <p:nvPr/>
        </p:nvSpPr>
        <p:spPr>
          <a:xfrm>
            <a:off x="0" y="6398695"/>
            <a:ext cx="11259429" cy="369332"/>
          </a:xfrm>
          <a:prstGeom prst="rect">
            <a:avLst/>
          </a:prstGeom>
          <a:noFill/>
        </p:spPr>
        <p:txBody>
          <a:bodyPr wrap="none" rtlCol="0">
            <a:spAutoFit/>
          </a:bodyPr>
          <a:lstStyle/>
          <a:p>
            <a:r>
              <a:rPr lang="en-US" dirty="0"/>
              <a:t>“The Road to SDN: An Intellectual History of Programmable networks”: https://</a:t>
            </a:r>
            <a:r>
              <a:rPr lang="en-US" dirty="0" err="1"/>
              <a:t>queue.acm.org</a:t>
            </a:r>
            <a:r>
              <a:rPr lang="en-US" dirty="0"/>
              <a:t>/</a:t>
            </a:r>
            <a:r>
              <a:rPr lang="en-US" dirty="0" err="1"/>
              <a:t>detail.cfm?id</a:t>
            </a:r>
            <a:r>
              <a:rPr lang="en-US" dirty="0"/>
              <a:t>=2560327</a:t>
            </a:r>
          </a:p>
        </p:txBody>
      </p:sp>
      <p:cxnSp>
        <p:nvCxnSpPr>
          <p:cNvPr id="7" name="Straight Connector 6">
            <a:extLst>
              <a:ext uri="{FF2B5EF4-FFF2-40B4-BE49-F238E27FC236}">
                <a16:creationId xmlns:a16="http://schemas.microsoft.com/office/drawing/2014/main" id="{BBFD2B77-5D8C-1E4B-9F9F-969E39B0B4FC}"/>
              </a:ext>
            </a:extLst>
          </p:cNvPr>
          <p:cNvCxnSpPr>
            <a:cxnSpLocks/>
          </p:cNvCxnSpPr>
          <p:nvPr/>
        </p:nvCxnSpPr>
        <p:spPr>
          <a:xfrm>
            <a:off x="500679" y="4194598"/>
            <a:ext cx="11258184" cy="0"/>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39BB041C-B41E-9D48-A516-17660DA51A63}"/>
              </a:ext>
            </a:extLst>
          </p:cNvPr>
          <p:cNvCxnSpPr>
            <a:cxnSpLocks/>
          </p:cNvCxnSpPr>
          <p:nvPr/>
        </p:nvCxnSpPr>
        <p:spPr>
          <a:xfrm>
            <a:off x="524743" y="400309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FF57415-2D2F-034E-8F1C-15AA4BEDD9D4}"/>
              </a:ext>
            </a:extLst>
          </p:cNvPr>
          <p:cNvCxnSpPr>
            <a:cxnSpLocks/>
          </p:cNvCxnSpPr>
          <p:nvPr/>
        </p:nvCxnSpPr>
        <p:spPr>
          <a:xfrm>
            <a:off x="2659947" y="401813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7D7D3CA-A69F-8548-ADF4-7F2BC072A277}"/>
              </a:ext>
            </a:extLst>
          </p:cNvPr>
          <p:cNvCxnSpPr>
            <a:cxnSpLocks/>
          </p:cNvCxnSpPr>
          <p:nvPr/>
        </p:nvCxnSpPr>
        <p:spPr>
          <a:xfrm>
            <a:off x="4763067" y="401813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A8953A4A-F5DF-E94E-9744-F1CDC58894DD}"/>
              </a:ext>
            </a:extLst>
          </p:cNvPr>
          <p:cNvCxnSpPr>
            <a:cxnSpLocks/>
          </p:cNvCxnSpPr>
          <p:nvPr/>
        </p:nvCxnSpPr>
        <p:spPr>
          <a:xfrm>
            <a:off x="6866187" y="401813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E4B8ADF-C2B2-434A-B7DE-C354A619F154}"/>
              </a:ext>
            </a:extLst>
          </p:cNvPr>
          <p:cNvCxnSpPr>
            <a:cxnSpLocks/>
          </p:cNvCxnSpPr>
          <p:nvPr/>
        </p:nvCxnSpPr>
        <p:spPr>
          <a:xfrm>
            <a:off x="8969307" y="400309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7C01B2B-D532-104C-BE89-72D83C137237}"/>
              </a:ext>
            </a:extLst>
          </p:cNvPr>
          <p:cNvCxnSpPr>
            <a:cxnSpLocks/>
          </p:cNvCxnSpPr>
          <p:nvPr/>
        </p:nvCxnSpPr>
        <p:spPr>
          <a:xfrm>
            <a:off x="11072426" y="4003095"/>
            <a:ext cx="0" cy="413084"/>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DC9CE986-4727-BB43-9361-CC41E6BC973B}"/>
              </a:ext>
            </a:extLst>
          </p:cNvPr>
          <p:cNvSpPr txBox="1"/>
          <p:nvPr/>
        </p:nvSpPr>
        <p:spPr>
          <a:xfrm>
            <a:off x="885358" y="2133261"/>
            <a:ext cx="1962909" cy="954107"/>
          </a:xfrm>
          <a:prstGeom prst="rect">
            <a:avLst/>
          </a:prstGeom>
          <a:noFill/>
        </p:spPr>
        <p:txBody>
          <a:bodyPr wrap="square" rtlCol="0">
            <a:spAutoFit/>
          </a:bodyPr>
          <a:lstStyle/>
          <a:p>
            <a:pPr algn="ctr"/>
            <a:r>
              <a:rPr lang="en-US" sz="2800" dirty="0"/>
              <a:t>active networks</a:t>
            </a:r>
          </a:p>
        </p:txBody>
      </p:sp>
      <p:sp>
        <p:nvSpPr>
          <p:cNvPr id="17" name="TextBox 16">
            <a:extLst>
              <a:ext uri="{FF2B5EF4-FFF2-40B4-BE49-F238E27FC236}">
                <a16:creationId xmlns:a16="http://schemas.microsoft.com/office/drawing/2014/main" id="{E8031DDC-0498-4E44-A39A-A3B94F0283F1}"/>
              </a:ext>
            </a:extLst>
          </p:cNvPr>
          <p:cNvSpPr txBox="1"/>
          <p:nvPr/>
        </p:nvSpPr>
        <p:spPr>
          <a:xfrm>
            <a:off x="3454909" y="2133261"/>
            <a:ext cx="2266436" cy="954107"/>
          </a:xfrm>
          <a:prstGeom prst="rect">
            <a:avLst/>
          </a:prstGeom>
          <a:noFill/>
        </p:spPr>
        <p:txBody>
          <a:bodyPr wrap="square" rtlCol="0">
            <a:spAutoFit/>
          </a:bodyPr>
          <a:lstStyle/>
          <a:p>
            <a:pPr algn="ctr"/>
            <a:r>
              <a:rPr lang="en-US" sz="2800" dirty="0"/>
              <a:t>control-data separation</a:t>
            </a:r>
          </a:p>
        </p:txBody>
      </p:sp>
      <p:sp>
        <p:nvSpPr>
          <p:cNvPr id="18" name="TextBox 17">
            <a:extLst>
              <a:ext uri="{FF2B5EF4-FFF2-40B4-BE49-F238E27FC236}">
                <a16:creationId xmlns:a16="http://schemas.microsoft.com/office/drawing/2014/main" id="{A2EEA3B7-4D19-4444-BDB3-907D0A430428}"/>
              </a:ext>
            </a:extLst>
          </p:cNvPr>
          <p:cNvSpPr txBox="1"/>
          <p:nvPr/>
        </p:nvSpPr>
        <p:spPr>
          <a:xfrm>
            <a:off x="6041006" y="2133261"/>
            <a:ext cx="2519345" cy="954107"/>
          </a:xfrm>
          <a:prstGeom prst="rect">
            <a:avLst/>
          </a:prstGeom>
          <a:noFill/>
        </p:spPr>
        <p:txBody>
          <a:bodyPr wrap="square" rtlCol="0">
            <a:spAutoFit/>
          </a:bodyPr>
          <a:lstStyle/>
          <a:p>
            <a:pPr algn="ctr"/>
            <a:r>
              <a:rPr lang="en-US" sz="2800" dirty="0"/>
              <a:t>OpenFlow and network OS</a:t>
            </a:r>
          </a:p>
        </p:txBody>
      </p:sp>
      <p:sp>
        <p:nvSpPr>
          <p:cNvPr id="19" name="TextBox 18">
            <a:extLst>
              <a:ext uri="{FF2B5EF4-FFF2-40B4-BE49-F238E27FC236}">
                <a16:creationId xmlns:a16="http://schemas.microsoft.com/office/drawing/2014/main" id="{4B4B4E96-A60D-D946-957F-6F8CB4C10E89}"/>
              </a:ext>
            </a:extLst>
          </p:cNvPr>
          <p:cNvSpPr txBox="1"/>
          <p:nvPr/>
        </p:nvSpPr>
        <p:spPr>
          <a:xfrm>
            <a:off x="8626862" y="2133261"/>
            <a:ext cx="3132001" cy="954107"/>
          </a:xfrm>
          <a:prstGeom prst="rect">
            <a:avLst/>
          </a:prstGeom>
          <a:noFill/>
        </p:spPr>
        <p:txBody>
          <a:bodyPr wrap="square" rtlCol="0">
            <a:spAutoFit/>
          </a:bodyPr>
          <a:lstStyle/>
          <a:p>
            <a:pPr algn="ctr"/>
            <a:r>
              <a:rPr lang="en-US" sz="2800" dirty="0"/>
              <a:t>programmable data planes and P4</a:t>
            </a:r>
          </a:p>
        </p:txBody>
      </p:sp>
      <p:sp>
        <p:nvSpPr>
          <p:cNvPr id="20" name="TextBox 19">
            <a:extLst>
              <a:ext uri="{FF2B5EF4-FFF2-40B4-BE49-F238E27FC236}">
                <a16:creationId xmlns:a16="http://schemas.microsoft.com/office/drawing/2014/main" id="{5FD13F8D-CB36-274E-9362-A22C99564813}"/>
              </a:ext>
            </a:extLst>
          </p:cNvPr>
          <p:cNvSpPr txBox="1"/>
          <p:nvPr/>
        </p:nvSpPr>
        <p:spPr>
          <a:xfrm>
            <a:off x="231458" y="4509126"/>
            <a:ext cx="806631" cy="461665"/>
          </a:xfrm>
          <a:prstGeom prst="rect">
            <a:avLst/>
          </a:prstGeom>
          <a:noFill/>
        </p:spPr>
        <p:txBody>
          <a:bodyPr wrap="none" rtlCol="0">
            <a:spAutoFit/>
          </a:bodyPr>
          <a:lstStyle/>
          <a:p>
            <a:r>
              <a:rPr lang="en-US" sz="2400" dirty="0"/>
              <a:t>1995</a:t>
            </a:r>
            <a:endParaRPr lang="en-US" dirty="0"/>
          </a:p>
        </p:txBody>
      </p:sp>
      <p:sp>
        <p:nvSpPr>
          <p:cNvPr id="22" name="TextBox 21">
            <a:extLst>
              <a:ext uri="{FF2B5EF4-FFF2-40B4-BE49-F238E27FC236}">
                <a16:creationId xmlns:a16="http://schemas.microsoft.com/office/drawing/2014/main" id="{EFFEC909-E5E8-DE4B-BC83-7E7D514618D0}"/>
              </a:ext>
            </a:extLst>
          </p:cNvPr>
          <p:cNvSpPr txBox="1"/>
          <p:nvPr/>
        </p:nvSpPr>
        <p:spPr>
          <a:xfrm>
            <a:off x="2318988" y="4509126"/>
            <a:ext cx="806631" cy="461665"/>
          </a:xfrm>
          <a:prstGeom prst="rect">
            <a:avLst/>
          </a:prstGeom>
          <a:noFill/>
        </p:spPr>
        <p:txBody>
          <a:bodyPr wrap="none" rtlCol="0">
            <a:spAutoFit/>
          </a:bodyPr>
          <a:lstStyle/>
          <a:p>
            <a:r>
              <a:rPr lang="en-US" sz="2400" dirty="0"/>
              <a:t>2000</a:t>
            </a:r>
            <a:endParaRPr lang="en-US" dirty="0"/>
          </a:p>
        </p:txBody>
      </p:sp>
      <p:sp>
        <p:nvSpPr>
          <p:cNvPr id="23" name="TextBox 22">
            <a:extLst>
              <a:ext uri="{FF2B5EF4-FFF2-40B4-BE49-F238E27FC236}">
                <a16:creationId xmlns:a16="http://schemas.microsoft.com/office/drawing/2014/main" id="{18EF7129-836B-794D-8FEE-7B1158E076FF}"/>
              </a:ext>
            </a:extLst>
          </p:cNvPr>
          <p:cNvSpPr txBox="1"/>
          <p:nvPr/>
        </p:nvSpPr>
        <p:spPr>
          <a:xfrm>
            <a:off x="4406518" y="4509126"/>
            <a:ext cx="806631" cy="461665"/>
          </a:xfrm>
          <a:prstGeom prst="rect">
            <a:avLst/>
          </a:prstGeom>
          <a:noFill/>
        </p:spPr>
        <p:txBody>
          <a:bodyPr wrap="none" rtlCol="0">
            <a:spAutoFit/>
          </a:bodyPr>
          <a:lstStyle/>
          <a:p>
            <a:r>
              <a:rPr lang="en-US" sz="2400" dirty="0"/>
              <a:t>2005</a:t>
            </a:r>
            <a:endParaRPr lang="en-US" dirty="0"/>
          </a:p>
        </p:txBody>
      </p:sp>
      <p:sp>
        <p:nvSpPr>
          <p:cNvPr id="24" name="TextBox 23">
            <a:extLst>
              <a:ext uri="{FF2B5EF4-FFF2-40B4-BE49-F238E27FC236}">
                <a16:creationId xmlns:a16="http://schemas.microsoft.com/office/drawing/2014/main" id="{E5A8BEA4-AB60-834C-A2B6-279CA6C87618}"/>
              </a:ext>
            </a:extLst>
          </p:cNvPr>
          <p:cNvSpPr txBox="1"/>
          <p:nvPr/>
        </p:nvSpPr>
        <p:spPr>
          <a:xfrm>
            <a:off x="6494048" y="4509126"/>
            <a:ext cx="806631" cy="461665"/>
          </a:xfrm>
          <a:prstGeom prst="rect">
            <a:avLst/>
          </a:prstGeom>
          <a:noFill/>
        </p:spPr>
        <p:txBody>
          <a:bodyPr wrap="none" rtlCol="0">
            <a:spAutoFit/>
          </a:bodyPr>
          <a:lstStyle/>
          <a:p>
            <a:r>
              <a:rPr lang="en-US" sz="2400" dirty="0"/>
              <a:t>2010</a:t>
            </a:r>
            <a:endParaRPr lang="en-US" dirty="0"/>
          </a:p>
        </p:txBody>
      </p:sp>
      <p:sp>
        <p:nvSpPr>
          <p:cNvPr id="25" name="TextBox 24">
            <a:extLst>
              <a:ext uri="{FF2B5EF4-FFF2-40B4-BE49-F238E27FC236}">
                <a16:creationId xmlns:a16="http://schemas.microsoft.com/office/drawing/2014/main" id="{0D72E8C4-214D-CF41-AE07-E6F1B4469CCF}"/>
              </a:ext>
            </a:extLst>
          </p:cNvPr>
          <p:cNvSpPr txBox="1"/>
          <p:nvPr/>
        </p:nvSpPr>
        <p:spPr>
          <a:xfrm>
            <a:off x="8644411" y="4509126"/>
            <a:ext cx="806631" cy="461665"/>
          </a:xfrm>
          <a:prstGeom prst="rect">
            <a:avLst/>
          </a:prstGeom>
          <a:noFill/>
        </p:spPr>
        <p:txBody>
          <a:bodyPr wrap="none" rtlCol="0">
            <a:spAutoFit/>
          </a:bodyPr>
          <a:lstStyle/>
          <a:p>
            <a:r>
              <a:rPr lang="en-US" sz="2400" dirty="0"/>
              <a:t>2015</a:t>
            </a:r>
            <a:endParaRPr lang="en-US" dirty="0"/>
          </a:p>
        </p:txBody>
      </p:sp>
      <p:sp>
        <p:nvSpPr>
          <p:cNvPr id="26" name="TextBox 25">
            <a:extLst>
              <a:ext uri="{FF2B5EF4-FFF2-40B4-BE49-F238E27FC236}">
                <a16:creationId xmlns:a16="http://schemas.microsoft.com/office/drawing/2014/main" id="{D99A81F9-AD42-174E-A8A5-C33E77D47EFE}"/>
              </a:ext>
            </a:extLst>
          </p:cNvPr>
          <p:cNvSpPr txBox="1"/>
          <p:nvPr/>
        </p:nvSpPr>
        <p:spPr>
          <a:xfrm>
            <a:off x="10669110" y="4509126"/>
            <a:ext cx="806631" cy="461665"/>
          </a:xfrm>
          <a:prstGeom prst="rect">
            <a:avLst/>
          </a:prstGeom>
          <a:noFill/>
        </p:spPr>
        <p:txBody>
          <a:bodyPr wrap="none" rtlCol="0">
            <a:spAutoFit/>
          </a:bodyPr>
          <a:lstStyle/>
          <a:p>
            <a:r>
              <a:rPr lang="en-US" sz="2400" dirty="0"/>
              <a:t>2020</a:t>
            </a:r>
            <a:endParaRPr lang="en-US" dirty="0"/>
          </a:p>
        </p:txBody>
      </p:sp>
      <p:sp>
        <p:nvSpPr>
          <p:cNvPr id="27" name="Left Brace 26">
            <a:extLst>
              <a:ext uri="{FF2B5EF4-FFF2-40B4-BE49-F238E27FC236}">
                <a16:creationId xmlns:a16="http://schemas.microsoft.com/office/drawing/2014/main" id="{8871F7ED-A6CB-DC45-BE9A-55D45A38E092}"/>
              </a:ext>
            </a:extLst>
          </p:cNvPr>
          <p:cNvSpPr/>
          <p:nvPr/>
        </p:nvSpPr>
        <p:spPr>
          <a:xfrm rot="5400000">
            <a:off x="1560124" y="2085073"/>
            <a:ext cx="695064" cy="2765826"/>
          </a:xfrm>
          <a:prstGeom prst="leftBrace">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Left Brace 27">
            <a:extLst>
              <a:ext uri="{FF2B5EF4-FFF2-40B4-BE49-F238E27FC236}">
                <a16:creationId xmlns:a16="http://schemas.microsoft.com/office/drawing/2014/main" id="{773FA8DF-B422-014B-B1EE-96CC7DF192F3}"/>
              </a:ext>
            </a:extLst>
          </p:cNvPr>
          <p:cNvSpPr/>
          <p:nvPr/>
        </p:nvSpPr>
        <p:spPr>
          <a:xfrm rot="5400000">
            <a:off x="4303059" y="2171141"/>
            <a:ext cx="706432" cy="2603076"/>
          </a:xfrm>
          <a:prstGeom prst="leftBrace">
            <a:avLst>
              <a:gd name="adj1" fmla="val 17565"/>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9" name="Left Brace 28">
            <a:extLst>
              <a:ext uri="{FF2B5EF4-FFF2-40B4-BE49-F238E27FC236}">
                <a16:creationId xmlns:a16="http://schemas.microsoft.com/office/drawing/2014/main" id="{43A14F68-728A-B040-898B-DD78B8D3E746}"/>
              </a:ext>
            </a:extLst>
          </p:cNvPr>
          <p:cNvSpPr/>
          <p:nvPr/>
        </p:nvSpPr>
        <p:spPr>
          <a:xfrm rot="5400000">
            <a:off x="6979111" y="2215275"/>
            <a:ext cx="695063" cy="2541953"/>
          </a:xfrm>
          <a:prstGeom prst="leftBrace">
            <a:avLst>
              <a:gd name="adj1" fmla="val 12949"/>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31" name="Left Brace 30">
            <a:extLst>
              <a:ext uri="{FF2B5EF4-FFF2-40B4-BE49-F238E27FC236}">
                <a16:creationId xmlns:a16="http://schemas.microsoft.com/office/drawing/2014/main" id="{BDDE4584-155B-C24D-8999-263ECE4EE399}"/>
              </a:ext>
            </a:extLst>
          </p:cNvPr>
          <p:cNvSpPr/>
          <p:nvPr/>
        </p:nvSpPr>
        <p:spPr>
          <a:xfrm rot="5400000">
            <a:off x="9618909" y="2223025"/>
            <a:ext cx="695063" cy="2541953"/>
          </a:xfrm>
          <a:prstGeom prst="leftBrace">
            <a:avLst>
              <a:gd name="adj1" fmla="val 12949"/>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44919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8" grpId="0" animBg="1"/>
      <p:bldP spid="29"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Programmable Data Planes</a:t>
            </a:r>
            <a:endParaRPr lang="en-US" sz="3100" dirty="0"/>
          </a:p>
        </p:txBody>
      </p:sp>
      <p:sp>
        <p:nvSpPr>
          <p:cNvPr id="3" name="Content Placeholder 2"/>
          <p:cNvSpPr>
            <a:spLocks noGrp="1"/>
          </p:cNvSpPr>
          <p:nvPr>
            <p:ph idx="1"/>
          </p:nvPr>
        </p:nvSpPr>
        <p:spPr/>
        <p:txBody>
          <a:bodyPr>
            <a:normAutofit/>
          </a:bodyPr>
          <a:lstStyle/>
          <a:p>
            <a:r>
              <a:rPr lang="is-IS" dirty="0"/>
              <a:t>Data plane designed for programmability</a:t>
            </a:r>
          </a:p>
          <a:p>
            <a:pPr lvl="1"/>
            <a:r>
              <a:rPr lang="is-IS" dirty="0"/>
              <a:t>RMT paper at SIGCOMM’13 (from Stanford and TI)</a:t>
            </a:r>
          </a:p>
          <a:p>
            <a:pPr lvl="1"/>
            <a:r>
              <a:rPr lang="is-IS" dirty="0"/>
              <a:t>A </a:t>
            </a:r>
            <a:r>
              <a:rPr lang="is-IS" i="1" dirty="0"/>
              <a:t>performance-first </a:t>
            </a:r>
            <a:r>
              <a:rPr lang="is-IS" dirty="0"/>
              <a:t>variant of active networking</a:t>
            </a:r>
          </a:p>
        </p:txBody>
      </p:sp>
      <p:sp>
        <p:nvSpPr>
          <p:cNvPr id="4" name="Slide Number Placeholder 3"/>
          <p:cNvSpPr>
            <a:spLocks noGrp="1"/>
          </p:cNvSpPr>
          <p:nvPr>
            <p:ph type="sldNum" sz="quarter" idx="12"/>
          </p:nvPr>
        </p:nvSpPr>
        <p:spPr/>
        <p:txBody>
          <a:bodyPr/>
          <a:lstStyle/>
          <a:p>
            <a:fld id="{1718992C-B9AF-2F49-8B31-EC7F489F3004}" type="slidenum">
              <a:rPr lang="en-US" smtClean="0"/>
              <a:t>7</a:t>
            </a:fld>
            <a:endParaRPr lang="en-US"/>
          </a:p>
        </p:txBody>
      </p:sp>
      <p:sp>
        <p:nvSpPr>
          <p:cNvPr id="5" name="TextBox 4"/>
          <p:cNvSpPr txBox="1"/>
          <p:nvPr/>
        </p:nvSpPr>
        <p:spPr>
          <a:xfrm>
            <a:off x="5597608" y="6356353"/>
            <a:ext cx="872355" cy="369332"/>
          </a:xfrm>
          <a:prstGeom prst="rect">
            <a:avLst/>
          </a:prstGeom>
          <a:noFill/>
        </p:spPr>
        <p:txBody>
          <a:bodyPr wrap="none" rtlCol="0" anchor="b">
            <a:spAutoFit/>
          </a:bodyPr>
          <a:lstStyle/>
          <a:p>
            <a:pPr algn="ctr"/>
            <a:r>
              <a:rPr lang="en-US" b="1" dirty="0">
                <a:latin typeface="Myriad Pro" charset="0"/>
                <a:ea typeface="Myriad Pro" charset="0"/>
                <a:cs typeface="Myriad Pro" charset="0"/>
              </a:rPr>
              <a:t>Stages</a:t>
            </a:r>
          </a:p>
        </p:txBody>
      </p:sp>
      <p:grpSp>
        <p:nvGrpSpPr>
          <p:cNvPr id="6" name="Group 5"/>
          <p:cNvGrpSpPr/>
          <p:nvPr/>
        </p:nvGrpSpPr>
        <p:grpSpPr>
          <a:xfrm>
            <a:off x="1636468" y="3605499"/>
            <a:ext cx="8794635" cy="2788648"/>
            <a:chOff x="174682" y="1722839"/>
            <a:chExt cx="8794635" cy="2788648"/>
          </a:xfrm>
        </p:grpSpPr>
        <p:sp>
          <p:nvSpPr>
            <p:cNvPr id="7" name="Rounded Rectangle 6"/>
            <p:cNvSpPr/>
            <p:nvPr/>
          </p:nvSpPr>
          <p:spPr>
            <a:xfrm>
              <a:off x="7154001" y="1737042"/>
              <a:ext cx="1463693" cy="2774445"/>
            </a:xfrm>
            <a:prstGeom prst="roundRect">
              <a:avLst>
                <a:gd name="adj" fmla="val 6295"/>
              </a:avLst>
            </a:prstGeom>
            <a:solidFill>
              <a:schemeClr val="bg1">
                <a:lumMod val="50000"/>
              </a:schemeClr>
            </a:soli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err="1">
                  <a:latin typeface="Myriad Pro" charset="0"/>
                  <a:ea typeface="Myriad Pro" charset="0"/>
                  <a:cs typeface="Myriad Pro" charset="0"/>
                </a:rPr>
                <a:t>Deparser</a:t>
              </a: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a:p>
              <a:pPr algn="ctr"/>
              <a:endParaRPr lang="en-US" sz="2000" dirty="0"/>
            </a:p>
          </p:txBody>
        </p:sp>
        <p:grpSp>
          <p:nvGrpSpPr>
            <p:cNvPr id="8" name="Group 7"/>
            <p:cNvGrpSpPr/>
            <p:nvPr/>
          </p:nvGrpSpPr>
          <p:grpSpPr>
            <a:xfrm>
              <a:off x="7502388" y="2400352"/>
              <a:ext cx="780766" cy="427769"/>
              <a:chOff x="6858000" y="3200400"/>
              <a:chExt cx="685800" cy="375739"/>
            </a:xfrm>
          </p:grpSpPr>
          <p:sp>
            <p:nvSpPr>
              <p:cNvPr id="104" name="Rectangle 103"/>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7" name="Straight Connector 106"/>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7498829" y="3150450"/>
              <a:ext cx="780766" cy="427769"/>
              <a:chOff x="6858000" y="3200400"/>
              <a:chExt cx="685800" cy="375739"/>
            </a:xfrm>
          </p:grpSpPr>
          <p:sp>
            <p:nvSpPr>
              <p:cNvPr id="95" name="Rectangle 94"/>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498829" y="3900548"/>
              <a:ext cx="780766" cy="427769"/>
              <a:chOff x="6858000" y="3200400"/>
              <a:chExt cx="685800" cy="375739"/>
            </a:xfrm>
          </p:grpSpPr>
          <p:sp>
            <p:nvSpPr>
              <p:cNvPr id="86" name="Rectangle 85"/>
              <p:cNvSpPr/>
              <p:nvPr/>
            </p:nvSpPr>
            <p:spPr>
              <a:xfrm>
                <a:off x="7129519"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7267408"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7409516" y="3200400"/>
                <a:ext cx="109482" cy="356559"/>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p:cNvCxnSpPr/>
              <p:nvPr/>
            </p:nvCxnSpPr>
            <p:spPr>
              <a:xfrm flipH="1" flipV="1">
                <a:off x="6858000" y="3200400"/>
                <a:ext cx="685800" cy="778"/>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858000" y="3566160"/>
                <a:ext cx="685800" cy="1391"/>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5311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flipV="1">
                <a:off x="73914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7251700" y="3210379"/>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7112000" y="3200400"/>
                <a:ext cx="0" cy="365760"/>
              </a:xfrm>
              <a:prstGeom prst="line">
                <a:avLst/>
              </a:prstGeom>
              <a:ln w="285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Right Arrow 10"/>
            <p:cNvSpPr/>
            <p:nvPr/>
          </p:nvSpPr>
          <p:spPr>
            <a:xfrm>
              <a:off x="174682"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a:off x="174682"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74682"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174682"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8636529" y="2327692"/>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8636529" y="2780491"/>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636529" y="3236735"/>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8636529" y="3689534"/>
              <a:ext cx="332788" cy="430144"/>
            </a:xfrm>
            <a:prstGeom prst="rightArrow">
              <a:avLst>
                <a:gd name="adj1" fmla="val 40810"/>
                <a:gd name="adj2" fmla="val 754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31168" y="1727804"/>
              <a:ext cx="1463693" cy="2774445"/>
            </a:xfrm>
            <a:prstGeom prst="roundRect">
              <a:avLst>
                <a:gd name="adj" fmla="val 6295"/>
              </a:avLst>
            </a:prstGeom>
            <a:solidFill>
              <a:schemeClr val="bg1">
                <a:lumMod val="50000"/>
              </a:schemeClr>
            </a:solidFill>
            <a:ln>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yriad Pro" charset="0"/>
                <a:ea typeface="Myriad Pro" charset="0"/>
                <a:cs typeface="Myriad Pro" charset="0"/>
              </a:endParaRPr>
            </a:p>
            <a:p>
              <a:pPr algn="ctr"/>
              <a:r>
                <a:rPr lang="en-US" sz="2000" b="1" dirty="0">
                  <a:latin typeface="Myriad Pro" charset="0"/>
                  <a:ea typeface="Myriad Pro" charset="0"/>
                  <a:cs typeface="Myriad Pro" charset="0"/>
                </a:rPr>
                <a:t>Parser</a:t>
              </a: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b="1" dirty="0">
                <a:latin typeface="Myriad Pro" charset="0"/>
                <a:ea typeface="Myriad Pro" charset="0"/>
                <a:cs typeface="Myriad Pro" charset="0"/>
              </a:endParaRPr>
            </a:p>
            <a:p>
              <a:pPr algn="ctr"/>
              <a:endParaRPr lang="en-US" sz="2000" dirty="0"/>
            </a:p>
          </p:txBody>
        </p:sp>
        <p:sp>
          <p:nvSpPr>
            <p:cNvPr id="20" name="Rectangle 19"/>
            <p:cNvSpPr/>
            <p:nvPr/>
          </p:nvSpPr>
          <p:spPr>
            <a:xfrm>
              <a:off x="2189825"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5400000">
              <a:off x="277879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22" name="Trapezoid 21"/>
            <p:cNvSpPr/>
            <p:nvPr/>
          </p:nvSpPr>
          <p:spPr>
            <a:xfrm rot="5400000">
              <a:off x="277532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5400000">
              <a:off x="276184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01925"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b="1" dirty="0">
                  <a:latin typeface="Myriad Pro" charset="0"/>
                  <a:ea typeface="Myriad Pro" charset="0"/>
                  <a:cs typeface="Myriad Pro" charset="0"/>
                </a:rPr>
                <a:t>Memory</a:t>
              </a:r>
              <a:endParaRPr lang="en-US" sz="1400" b="1" dirty="0">
                <a:latin typeface="Myriad Pro" charset="0"/>
                <a:ea typeface="Myriad Pro" charset="0"/>
                <a:cs typeface="Myriad Pro" charset="0"/>
              </a:endParaRPr>
            </a:p>
          </p:txBody>
        </p:sp>
        <p:sp>
          <p:nvSpPr>
            <p:cNvPr id="25" name="Rounded Rectangle 24"/>
            <p:cNvSpPr/>
            <p:nvPr/>
          </p:nvSpPr>
          <p:spPr>
            <a:xfrm>
              <a:off x="2189825"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latin typeface="Myriad Pro" charset="0"/>
                  <a:ea typeface="Myriad Pro" charset="0"/>
                  <a:cs typeface="Myriad Pro" charset="0"/>
                </a:rPr>
                <a:t>Persistent State</a:t>
              </a:r>
            </a:p>
          </p:txBody>
        </p:sp>
        <p:grpSp>
          <p:nvGrpSpPr>
            <p:cNvPr id="26" name="Group 25"/>
            <p:cNvGrpSpPr/>
            <p:nvPr/>
          </p:nvGrpSpPr>
          <p:grpSpPr>
            <a:xfrm>
              <a:off x="650621" y="2375700"/>
              <a:ext cx="1214525" cy="1981058"/>
              <a:chOff x="944698" y="2284250"/>
              <a:chExt cx="1066800" cy="1740095"/>
            </a:xfrm>
          </p:grpSpPr>
          <p:sp>
            <p:nvSpPr>
              <p:cNvPr id="75" name="Oval 74"/>
              <p:cNvSpPr/>
              <p:nvPr/>
            </p:nvSpPr>
            <p:spPr>
              <a:xfrm>
                <a:off x="1189173" y="228425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1598748" y="2740370"/>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944698" y="2757941"/>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343197" y="3210876"/>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065348" y="3611595"/>
                <a:ext cx="412750" cy="412750"/>
              </a:xfrm>
              <a:prstGeom prst="ellipse">
                <a:avLst/>
              </a:prstGeom>
              <a:solidFill>
                <a:schemeClr val="bg1">
                  <a:lumMod val="85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Curved Connector 79"/>
              <p:cNvCxnSpPr>
                <a:stCxn id="26" idx="6"/>
                <a:endCxn id="27" idx="7"/>
              </p:cNvCxnSpPr>
              <p:nvPr/>
            </p:nvCxnSpPr>
            <p:spPr>
              <a:xfrm>
                <a:off x="1357448" y="296431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1" name="Curved Connector 80"/>
              <p:cNvCxnSpPr>
                <a:stCxn id="27" idx="2"/>
                <a:endCxn id="26" idx="3"/>
              </p:cNvCxnSpPr>
              <p:nvPr/>
            </p:nvCxnSpPr>
            <p:spPr>
              <a:xfrm rot="10800000">
                <a:off x="1005145" y="3110246"/>
                <a:ext cx="338053" cy="307006"/>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4" idx="6"/>
                <a:endCxn id="25" idx="0"/>
              </p:cNvCxnSpPr>
              <p:nvPr/>
            </p:nvCxnSpPr>
            <p:spPr>
              <a:xfrm>
                <a:off x="1601923" y="2490625"/>
                <a:ext cx="203200" cy="249745"/>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25" idx="6"/>
                <a:endCxn id="28" idx="5"/>
              </p:cNvCxnSpPr>
              <p:nvPr/>
            </p:nvCxnSpPr>
            <p:spPr>
              <a:xfrm flipH="1">
                <a:off x="1417653" y="2946745"/>
                <a:ext cx="593845" cy="1017155"/>
              </a:xfrm>
              <a:prstGeom prst="curvedConnector4">
                <a:avLst>
                  <a:gd name="adj1" fmla="val -4973"/>
                  <a:gd name="adj2" fmla="val 98975"/>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4" name="Curved Connector 83"/>
              <p:cNvCxnSpPr>
                <a:stCxn id="27" idx="2"/>
                <a:endCxn id="28" idx="1"/>
              </p:cNvCxnSpPr>
              <p:nvPr/>
            </p:nvCxnSpPr>
            <p:spPr>
              <a:xfrm rot="10800000" flipV="1">
                <a:off x="1125794" y="3417250"/>
                <a:ext cx="217403" cy="254790"/>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24" idx="2"/>
                <a:endCxn id="26" idx="1"/>
              </p:cNvCxnSpPr>
              <p:nvPr/>
            </p:nvCxnSpPr>
            <p:spPr>
              <a:xfrm rot="10800000" flipV="1">
                <a:off x="1005145" y="2490625"/>
                <a:ext cx="184030" cy="327761"/>
              </a:xfrm>
              <a:prstGeom prst="curvedConnector2">
                <a:avLst/>
              </a:prstGeom>
              <a:ln w="19050">
                <a:solidFill>
                  <a:schemeClr val="bg1"/>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27" name="Right Arrow 26"/>
            <p:cNvSpPr/>
            <p:nvPr/>
          </p:nvSpPr>
          <p:spPr>
            <a:xfrm>
              <a:off x="200990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433267"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545367"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3433267" y="1727806"/>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1" name="Group 30"/>
            <p:cNvGrpSpPr/>
            <p:nvPr/>
          </p:nvGrpSpPr>
          <p:grpSpPr>
            <a:xfrm>
              <a:off x="3472273" y="1770636"/>
              <a:ext cx="965664" cy="463767"/>
              <a:chOff x="3472273" y="1770636"/>
              <a:chExt cx="965664" cy="463767"/>
            </a:xfrm>
          </p:grpSpPr>
          <p:sp>
            <p:nvSpPr>
              <p:cNvPr id="69" name="Rectangle 68"/>
              <p:cNvSpPr/>
              <p:nvPr/>
            </p:nvSpPr>
            <p:spPr>
              <a:xfrm>
                <a:off x="347227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633723"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379517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956624"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807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279525" y="1770636"/>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Rectangle 31"/>
            <p:cNvSpPr/>
            <p:nvPr/>
          </p:nvSpPr>
          <p:spPr>
            <a:xfrm>
              <a:off x="4676710"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788810"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4676710"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5" name="Rounded Rectangle 34"/>
            <p:cNvSpPr/>
            <p:nvPr/>
          </p:nvSpPr>
          <p:spPr>
            <a:xfrm>
              <a:off x="4690569" y="1722839"/>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36" name="Group 35"/>
            <p:cNvGrpSpPr/>
            <p:nvPr/>
          </p:nvGrpSpPr>
          <p:grpSpPr>
            <a:xfrm>
              <a:off x="4729575" y="1765668"/>
              <a:ext cx="965664" cy="463767"/>
              <a:chOff x="4729575" y="1765668"/>
              <a:chExt cx="965664" cy="463767"/>
            </a:xfrm>
          </p:grpSpPr>
          <p:sp>
            <p:nvSpPr>
              <p:cNvPr id="63" name="Rectangle 62"/>
              <p:cNvSpPr/>
              <p:nvPr/>
            </p:nvSpPr>
            <p:spPr>
              <a:xfrm>
                <a:off x="472957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891025"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505247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5213926"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537537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5536827" y="1765668"/>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p:cNvSpPr/>
            <p:nvPr/>
          </p:nvSpPr>
          <p:spPr>
            <a:xfrm>
              <a:off x="5920152" y="2331846"/>
              <a:ext cx="1041889" cy="2170403"/>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032252" y="2459590"/>
              <a:ext cx="425117" cy="1944321"/>
            </a:xfrm>
            <a:prstGeom prst="rect">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5920152" y="1727806"/>
              <a:ext cx="1041889" cy="549427"/>
            </a:xfrm>
            <a:prstGeom prst="roundRect">
              <a:avLst>
                <a:gd name="adj" fmla="val 482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40" name="Rounded Rectangle 39"/>
            <p:cNvSpPr/>
            <p:nvPr/>
          </p:nvSpPr>
          <p:spPr>
            <a:xfrm>
              <a:off x="5917148" y="1729074"/>
              <a:ext cx="1041889" cy="549427"/>
            </a:xfrm>
            <a:prstGeom prst="roundRect">
              <a:avLst>
                <a:gd name="adj" fmla="val 4825"/>
              </a:avLst>
            </a:prstGeom>
            <a:solidFill>
              <a:srgbClr val="00B05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nvGrpSpPr>
            <p:cNvPr id="41" name="Group 40"/>
            <p:cNvGrpSpPr/>
            <p:nvPr/>
          </p:nvGrpSpPr>
          <p:grpSpPr>
            <a:xfrm>
              <a:off x="5956153" y="1771904"/>
              <a:ext cx="965665" cy="463767"/>
              <a:chOff x="5956153" y="1771904"/>
              <a:chExt cx="965665" cy="463767"/>
            </a:xfrm>
          </p:grpSpPr>
          <p:sp>
            <p:nvSpPr>
              <p:cNvPr id="57" name="Rectangle 56"/>
              <p:cNvSpPr/>
              <p:nvPr/>
            </p:nvSpPr>
            <p:spPr>
              <a:xfrm>
                <a:off x="595615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6117603"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627905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440504"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6601955"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6763406" y="1771904"/>
                <a:ext cx="158412" cy="463767"/>
              </a:xfrm>
              <a:prstGeom prst="rect">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Box 41"/>
            <p:cNvSpPr txBox="1"/>
            <p:nvPr/>
          </p:nvSpPr>
          <p:spPr>
            <a:xfrm>
              <a:off x="2770054" y="2533814"/>
              <a:ext cx="468398" cy="276999"/>
            </a:xfrm>
            <a:prstGeom prst="rect">
              <a:avLst/>
            </a:prstGeom>
            <a:noFill/>
          </p:spPr>
          <p:txBody>
            <a:bodyPr wrap="none" rtlCol="0" anchor="ctr">
              <a:spAutoFit/>
            </a:bodyPr>
            <a:lstStyle/>
            <a:p>
              <a:pPr algn="ctr"/>
              <a:r>
                <a:rPr lang="en-US" sz="1200" b="1" dirty="0">
                  <a:solidFill>
                    <a:schemeClr val="bg1"/>
                  </a:solidFill>
                  <a:latin typeface="Myriad Pro" charset="0"/>
                  <a:ea typeface="Myriad Pro" charset="0"/>
                  <a:cs typeface="Myriad Pro" charset="0"/>
                </a:rPr>
                <a:t>ALU</a:t>
              </a:r>
            </a:p>
          </p:txBody>
        </p:sp>
        <p:sp>
          <p:nvSpPr>
            <p:cNvPr id="43" name="Right Arrow 42"/>
            <p:cNvSpPr/>
            <p:nvPr/>
          </p:nvSpPr>
          <p:spPr>
            <a:xfrm>
              <a:off x="3253344"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a:off x="4496786"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ight Arrow 44"/>
            <p:cNvSpPr/>
            <p:nvPr/>
          </p:nvSpPr>
          <p:spPr>
            <a:xfrm>
              <a:off x="5740229"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6969141" y="3026768"/>
              <a:ext cx="258690" cy="430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p:cNvSpPr/>
            <p:nvPr/>
          </p:nvSpPr>
          <p:spPr>
            <a:xfrm rot="5400000">
              <a:off x="4033360"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48" name="Trapezoid 47"/>
            <p:cNvSpPr/>
            <p:nvPr/>
          </p:nvSpPr>
          <p:spPr>
            <a:xfrm rot="5400000">
              <a:off x="4029890"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5400000">
              <a:off x="4016414"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rot="5400000">
              <a:off x="5284189"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1" name="Trapezoid 50"/>
            <p:cNvSpPr/>
            <p:nvPr/>
          </p:nvSpPr>
          <p:spPr>
            <a:xfrm rot="5400000">
              <a:off x="5280719"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p:cNvSpPr/>
            <p:nvPr/>
          </p:nvSpPr>
          <p:spPr>
            <a:xfrm rot="5400000">
              <a:off x="5267243"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5400000">
              <a:off x="6522613" y="2517530"/>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54" name="Trapezoid 53"/>
            <p:cNvSpPr/>
            <p:nvPr/>
          </p:nvSpPr>
          <p:spPr>
            <a:xfrm rot="5400000">
              <a:off x="6519143" y="3275592"/>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5400000">
              <a:off x="6505667" y="4033653"/>
              <a:ext cx="428200" cy="309566"/>
            </a:xfrm>
            <a:prstGeom prst="trapezoid">
              <a:avLst>
                <a:gd name="adj" fmla="val 21637"/>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3468881" y="2404568"/>
              <a:ext cx="987541" cy="1065129"/>
            </a:xfrm>
            <a:prstGeom prst="roundRect">
              <a:avLst>
                <a:gd name="adj" fmla="val 3376"/>
              </a:avLst>
            </a:prstGeom>
            <a:solidFill>
              <a:srgbClr val="C00000">
                <a:alpha val="60000"/>
              </a:srgbClr>
            </a:solidFill>
            <a:ln>
              <a:solidFill>
                <a:srgbClr val="C00000">
                  <a:alpha val="6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yriad Pro" charset="0"/>
                  <a:ea typeface="Myriad Pro" charset="0"/>
                  <a:cs typeface="Myriad Pro" charset="0"/>
                </a:rPr>
                <a:t>Match-</a:t>
              </a:r>
            </a:p>
            <a:p>
              <a:pPr algn="ctr"/>
              <a:r>
                <a:rPr lang="en-US" sz="1600" b="1" dirty="0">
                  <a:latin typeface="Myriad Pro" charset="0"/>
                  <a:ea typeface="Myriad Pro" charset="0"/>
                  <a:cs typeface="Myriad Pro" charset="0"/>
                </a:rPr>
                <a:t>Action </a:t>
              </a:r>
            </a:p>
            <a:p>
              <a:pPr algn="ctr"/>
              <a:r>
                <a:rPr lang="en-US" sz="1600" b="1" dirty="0">
                  <a:latin typeface="Myriad Pro" charset="0"/>
                  <a:ea typeface="Myriad Pro" charset="0"/>
                  <a:cs typeface="Myriad Pro" charset="0"/>
                </a:rPr>
                <a:t>Table</a:t>
              </a:r>
            </a:p>
          </p:txBody>
        </p:sp>
      </p:grpSp>
    </p:spTree>
    <p:extLst>
      <p:ext uri="{BB962C8B-B14F-4D97-AF65-F5344CB8AC3E}">
        <p14:creationId xmlns:p14="http://schemas.microsoft.com/office/powerpoint/2010/main" val="117754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P4 Language</a:t>
            </a:r>
            <a:endParaRPr lang="en-US" sz="3600" dirty="0"/>
          </a:p>
        </p:txBody>
      </p:sp>
      <p:sp>
        <p:nvSpPr>
          <p:cNvPr id="3" name="Content Placeholder 2"/>
          <p:cNvSpPr>
            <a:spLocks noGrp="1"/>
          </p:cNvSpPr>
          <p:nvPr>
            <p:ph idx="1"/>
          </p:nvPr>
        </p:nvSpPr>
        <p:spPr/>
        <p:txBody>
          <a:bodyPr/>
          <a:lstStyle/>
          <a:p>
            <a:r>
              <a:rPr lang="is-IS" dirty="0"/>
              <a:t>Protocol independence</a:t>
            </a:r>
          </a:p>
          <a:p>
            <a:pPr lvl="1"/>
            <a:r>
              <a:rPr lang="en-US" dirty="0"/>
              <a:t>Configure a packet parser</a:t>
            </a:r>
          </a:p>
          <a:p>
            <a:pPr lvl="1"/>
            <a:r>
              <a:rPr lang="en-US" dirty="0"/>
              <a:t>Define typed </a:t>
            </a:r>
            <a:r>
              <a:rPr lang="en-US" dirty="0" err="1"/>
              <a:t>match+action</a:t>
            </a:r>
            <a:r>
              <a:rPr lang="en-US" dirty="0"/>
              <a:t> tables</a:t>
            </a:r>
          </a:p>
          <a:p>
            <a:r>
              <a:rPr lang="en-US" dirty="0"/>
              <a:t>Target independence</a:t>
            </a:r>
          </a:p>
          <a:p>
            <a:pPr lvl="1"/>
            <a:r>
              <a:rPr lang="en-US" dirty="0"/>
              <a:t>Program without knowledge of switch details</a:t>
            </a:r>
          </a:p>
          <a:p>
            <a:pPr lvl="1"/>
            <a:r>
              <a:rPr lang="en-US" dirty="0"/>
              <a:t>Rely on compiler to configure the target switch</a:t>
            </a:r>
          </a:p>
          <a:p>
            <a:r>
              <a:rPr lang="en-US" dirty="0" err="1"/>
              <a:t>Reconfigurability</a:t>
            </a:r>
            <a:endParaRPr lang="en-US" dirty="0"/>
          </a:p>
          <a:p>
            <a:pPr lvl="1"/>
            <a:r>
              <a:rPr lang="en-US" dirty="0"/>
              <a:t>Change parsing and processing in the field</a:t>
            </a:r>
          </a:p>
        </p:txBody>
      </p:sp>
      <p:sp>
        <p:nvSpPr>
          <p:cNvPr id="4" name="Slide Number Placeholder 3"/>
          <p:cNvSpPr>
            <a:spLocks noGrp="1"/>
          </p:cNvSpPr>
          <p:nvPr>
            <p:ph type="sldNum" sz="quarter" idx="12"/>
          </p:nvPr>
        </p:nvSpPr>
        <p:spPr/>
        <p:txBody>
          <a:bodyPr/>
          <a:lstStyle/>
          <a:p>
            <a:fld id="{1718992C-B9AF-2F49-8B31-EC7F489F3004}" type="slidenum">
              <a:rPr lang="en-US" smtClean="0"/>
              <a:t>8</a:t>
            </a:fld>
            <a:endParaRPr lang="en-US"/>
          </a:p>
        </p:txBody>
      </p:sp>
      <p:sp>
        <p:nvSpPr>
          <p:cNvPr id="5" name="Isosceles Triangle 4"/>
          <p:cNvSpPr/>
          <p:nvPr/>
        </p:nvSpPr>
        <p:spPr>
          <a:xfrm>
            <a:off x="8612943" y="1520628"/>
            <a:ext cx="1701738" cy="1271217"/>
          </a:xfrm>
          <a:prstGeom prst="triangle">
            <a:avLst/>
          </a:prstGeom>
          <a:solidFill>
            <a:schemeClr val="tx2">
              <a:lumMod val="60000"/>
              <a:lumOff val="40000"/>
            </a:schemeClr>
          </a:solidFill>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8612943" y="1058963"/>
            <a:ext cx="1682384" cy="461665"/>
          </a:xfrm>
          <a:prstGeom prst="rect">
            <a:avLst/>
          </a:prstGeom>
          <a:noFill/>
        </p:spPr>
        <p:txBody>
          <a:bodyPr wrap="none" rtlCol="0">
            <a:spAutoFit/>
          </a:bodyPr>
          <a:lstStyle/>
          <a:p>
            <a:r>
              <a:rPr lang="en-US" sz="2400" b="1" dirty="0">
                <a:solidFill>
                  <a:schemeClr val="tx2">
                    <a:lumMod val="60000"/>
                    <a:lumOff val="40000"/>
                  </a:schemeClr>
                </a:solidFill>
              </a:rPr>
              <a:t>Networking</a:t>
            </a:r>
          </a:p>
        </p:txBody>
      </p:sp>
      <p:sp>
        <p:nvSpPr>
          <p:cNvPr id="7" name="TextBox 6"/>
          <p:cNvSpPr txBox="1"/>
          <p:nvPr/>
        </p:nvSpPr>
        <p:spPr>
          <a:xfrm>
            <a:off x="10339902" y="2704807"/>
            <a:ext cx="1516890" cy="461665"/>
          </a:xfrm>
          <a:prstGeom prst="rect">
            <a:avLst/>
          </a:prstGeom>
          <a:noFill/>
        </p:spPr>
        <p:txBody>
          <a:bodyPr wrap="none" rtlCol="0">
            <a:spAutoFit/>
          </a:bodyPr>
          <a:lstStyle/>
          <a:p>
            <a:r>
              <a:rPr lang="en-US" sz="2400" b="1" dirty="0">
                <a:solidFill>
                  <a:srgbClr val="558ED5"/>
                </a:solidFill>
              </a:rPr>
              <a:t>Languages</a:t>
            </a:r>
            <a:endParaRPr lang="en-US" b="1" dirty="0">
              <a:solidFill>
                <a:srgbClr val="558ED5"/>
              </a:solidFill>
            </a:endParaRPr>
          </a:p>
        </p:txBody>
      </p:sp>
      <p:sp>
        <p:nvSpPr>
          <p:cNvPr id="8" name="TextBox 7"/>
          <p:cNvSpPr txBox="1"/>
          <p:nvPr/>
        </p:nvSpPr>
        <p:spPr>
          <a:xfrm>
            <a:off x="7321815" y="2704807"/>
            <a:ext cx="1440844" cy="461665"/>
          </a:xfrm>
          <a:prstGeom prst="rect">
            <a:avLst/>
          </a:prstGeom>
          <a:noFill/>
        </p:spPr>
        <p:txBody>
          <a:bodyPr wrap="none" rtlCol="0">
            <a:spAutoFit/>
          </a:bodyPr>
          <a:lstStyle/>
          <a:p>
            <a:r>
              <a:rPr lang="en-US" sz="2400" b="1" dirty="0">
                <a:solidFill>
                  <a:srgbClr val="558ED5"/>
                </a:solidFill>
              </a:rPr>
              <a:t>Hardware</a:t>
            </a:r>
            <a:endParaRPr lang="en-US" b="1" dirty="0">
              <a:solidFill>
                <a:srgbClr val="558ED5"/>
              </a:solidFill>
            </a:endParaRPr>
          </a:p>
        </p:txBody>
      </p:sp>
      <p:pic>
        <p:nvPicPr>
          <p:cNvPr id="3074" name="Picture 2" descr="p4language · GitHub">
            <a:extLst>
              <a:ext uri="{FF2B5EF4-FFF2-40B4-BE49-F238E27FC236}">
                <a16:creationId xmlns:a16="http://schemas.microsoft.com/office/drawing/2014/main" id="{A728BB07-2A06-644C-8220-CF15D99EB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093" y="171650"/>
            <a:ext cx="1198364" cy="119836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B2C38B5-D51F-024E-A0AE-14758EE3D2CE}"/>
              </a:ext>
            </a:extLst>
          </p:cNvPr>
          <p:cNvSpPr txBox="1"/>
          <p:nvPr/>
        </p:nvSpPr>
        <p:spPr>
          <a:xfrm>
            <a:off x="0" y="6550223"/>
            <a:ext cx="11187404" cy="307777"/>
          </a:xfrm>
          <a:prstGeom prst="rect">
            <a:avLst/>
          </a:prstGeom>
          <a:noFill/>
        </p:spPr>
        <p:txBody>
          <a:bodyPr wrap="square" rtlCol="0">
            <a:spAutoFit/>
          </a:bodyPr>
          <a:lstStyle/>
          <a:p>
            <a:r>
              <a:rPr lang="en-US" sz="1400" dirty="0"/>
              <a:t>“P4: Programming Protocol-Independent Packet Processors”: https://</a:t>
            </a:r>
            <a:r>
              <a:rPr lang="en-US" sz="1400" dirty="0" err="1"/>
              <a:t>www.sigcomm.org</a:t>
            </a:r>
            <a:r>
              <a:rPr lang="en-US" sz="1400" dirty="0"/>
              <a:t>/sites/default/files/</a:t>
            </a:r>
            <a:r>
              <a:rPr lang="en-US" sz="1400" dirty="0" err="1"/>
              <a:t>ccr</a:t>
            </a:r>
            <a:r>
              <a:rPr lang="en-US" sz="1400" dirty="0"/>
              <a:t>/papers/2014/July/0000000-0000004.pdf</a:t>
            </a:r>
          </a:p>
        </p:txBody>
      </p:sp>
    </p:spTree>
    <p:extLst>
      <p:ext uri="{BB962C8B-B14F-4D97-AF65-F5344CB8AC3E}">
        <p14:creationId xmlns:p14="http://schemas.microsoft.com/office/powerpoint/2010/main" val="10449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26594</TotalTime>
  <Words>3544</Words>
  <Application>Microsoft Macintosh PowerPoint</Application>
  <PresentationFormat>Widescreen</PresentationFormat>
  <Paragraphs>896</Paragraphs>
  <Slides>44</Slides>
  <Notes>19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Avenir Next Medium</vt:lpstr>
      <vt:lpstr>Calibri</vt:lpstr>
      <vt:lpstr>Consolas</vt:lpstr>
      <vt:lpstr>Intel Clear</vt:lpstr>
      <vt:lpstr>Lucida Grande</vt:lpstr>
      <vt:lpstr>Monaco</vt:lpstr>
      <vt:lpstr>Myriad Pro</vt:lpstr>
      <vt:lpstr>Times</vt:lpstr>
      <vt:lpstr>Office Theme</vt:lpstr>
      <vt:lpstr>Networks Capable of Change</vt:lpstr>
      <vt:lpstr>The Great Success of the Internet</vt:lpstr>
      <vt:lpstr>Innovation Above, Below, and Alongside</vt:lpstr>
      <vt:lpstr>But, Limited Innovation “Inside” the ’Net</vt:lpstr>
      <vt:lpstr>Traditional (Non-Programmable) Network</vt:lpstr>
      <vt:lpstr>Modern Programmable Network</vt:lpstr>
      <vt:lpstr>Programmable Networks: A Brief History</vt:lpstr>
      <vt:lpstr>Programmable Data Planes</vt:lpstr>
      <vt:lpstr>P4 Language</vt:lpstr>
      <vt:lpstr>Killer App: Network Telemetry</vt:lpstr>
      <vt:lpstr>Heavy-Hitter Flows</vt:lpstr>
      <vt:lpstr>Heavy-Hitter Detection</vt:lpstr>
      <vt:lpstr>Approximating the Approximation</vt:lpstr>
      <vt:lpstr>Approximating the Approximation</vt:lpstr>
      <vt:lpstr>Approximating the Approximation</vt:lpstr>
      <vt:lpstr>P4 Prototype and Evaluation</vt:lpstr>
      <vt:lpstr>Alleviating Microbursts</vt:lpstr>
      <vt:lpstr>Alleviating Microbursts</vt:lpstr>
      <vt:lpstr>Microburst Management Policy</vt:lpstr>
      <vt:lpstr>Detecting Heavy Flows in the Queue</vt:lpstr>
      <vt:lpstr>Processing Each Packet Only Once</vt:lpstr>
      <vt:lpstr>Round-Robin Snapshots</vt:lpstr>
      <vt:lpstr>Avoiding Per-Flow State</vt:lpstr>
      <vt:lpstr>On the Princeton Campus</vt:lpstr>
      <vt:lpstr>Path Performance</vt:lpstr>
      <vt:lpstr>Multipath Load Balancing</vt:lpstr>
      <vt:lpstr>Path Performance Statistics</vt:lpstr>
      <vt:lpstr>Flowlet Routing</vt:lpstr>
      <vt:lpstr>Putting it all Together Using P4</vt:lpstr>
      <vt:lpstr>Sonata Platform</vt:lpstr>
      <vt:lpstr>Flexible Telemetry for Network Management</vt:lpstr>
      <vt:lpstr>Spark-Like Query Language</vt:lpstr>
      <vt:lpstr>Query-Driven Collection and Analysis</vt:lpstr>
      <vt:lpstr>Compiling Individual Operators</vt:lpstr>
      <vt:lpstr>Compiling Individual Operators</vt:lpstr>
      <vt:lpstr>Compiling Individual Operators</vt:lpstr>
      <vt:lpstr>Compiling Individual Operators</vt:lpstr>
      <vt:lpstr>Compiling a Query</vt:lpstr>
      <vt:lpstr>Compiling a Query</vt:lpstr>
      <vt:lpstr>Partitioning Decisions</vt:lpstr>
      <vt:lpstr>Closed-Loop Control</vt:lpstr>
      <vt:lpstr>Traditional Network Management</vt:lpstr>
      <vt:lpstr>Grand Challenge</vt:lpstr>
      <vt:lpstr>Conclusions</vt:lpstr>
    </vt:vector>
  </TitlesOfParts>
  <Company>Princeton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SoftCell: Taking Control of Cellular Core networks</dc:title>
  <dc:creator>Xin Jin</dc:creator>
  <cp:lastModifiedBy>Jennifer L. Rexford</cp:lastModifiedBy>
  <cp:revision>3782</cp:revision>
  <cp:lastPrinted>2015-09-08T21:29:03Z</cp:lastPrinted>
  <dcterms:created xsi:type="dcterms:W3CDTF">2013-03-27T18:30:57Z</dcterms:created>
  <dcterms:modified xsi:type="dcterms:W3CDTF">2020-09-08T23:04:16Z</dcterms:modified>
</cp:coreProperties>
</file>