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42"/>
  </p:notesMasterIdLst>
  <p:sldIdLst>
    <p:sldId id="256" r:id="rId2"/>
    <p:sldId id="328" r:id="rId3"/>
    <p:sldId id="329" r:id="rId4"/>
    <p:sldId id="362" r:id="rId5"/>
    <p:sldId id="330" r:id="rId6"/>
    <p:sldId id="305" r:id="rId7"/>
    <p:sldId id="306" r:id="rId8"/>
    <p:sldId id="304" r:id="rId9"/>
    <p:sldId id="307" r:id="rId10"/>
    <p:sldId id="309" r:id="rId11"/>
    <p:sldId id="311" r:id="rId12"/>
    <p:sldId id="318" r:id="rId13"/>
    <p:sldId id="361" r:id="rId14"/>
    <p:sldId id="337" r:id="rId15"/>
    <p:sldId id="342" r:id="rId16"/>
    <p:sldId id="343" r:id="rId17"/>
    <p:sldId id="339" r:id="rId18"/>
    <p:sldId id="344" r:id="rId19"/>
    <p:sldId id="340" r:id="rId20"/>
    <p:sldId id="345" r:id="rId21"/>
    <p:sldId id="348" r:id="rId22"/>
    <p:sldId id="347" r:id="rId23"/>
    <p:sldId id="349" r:id="rId24"/>
    <p:sldId id="325" r:id="rId25"/>
    <p:sldId id="357" r:id="rId26"/>
    <p:sldId id="356" r:id="rId27"/>
    <p:sldId id="316" r:id="rId28"/>
    <p:sldId id="352" r:id="rId29"/>
    <p:sldId id="317" r:id="rId30"/>
    <p:sldId id="322" r:id="rId31"/>
    <p:sldId id="353" r:id="rId32"/>
    <p:sldId id="354" r:id="rId33"/>
    <p:sldId id="355" r:id="rId34"/>
    <p:sldId id="319" r:id="rId35"/>
    <p:sldId id="331" r:id="rId36"/>
    <p:sldId id="332" r:id="rId37"/>
    <p:sldId id="333" r:id="rId38"/>
    <p:sldId id="336" r:id="rId39"/>
    <p:sldId id="334" r:id="rId40"/>
    <p:sldId id="335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-107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-107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-107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-107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-107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D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0" autoAdjust="0"/>
    <p:restoredTop sz="94646"/>
  </p:normalViewPr>
  <p:slideViewPr>
    <p:cSldViewPr>
      <p:cViewPr varScale="1">
        <p:scale>
          <a:sx n="103" d="100"/>
          <a:sy n="103" d="100"/>
        </p:scale>
        <p:origin x="2392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812A90C-37D7-41D8-ACF1-0F6184D86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45222-C498-4213-9C0B-BFDF5DFF50DB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51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10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22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68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4D47A-F5AF-4816-B53F-D4F7D7F4A9E1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96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13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8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15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11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16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76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43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18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29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19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3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BF954-484C-40F4-9778-4574C232BE4B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29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20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61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21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09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22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69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23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76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4D47A-F5AF-4816-B53F-D4F7D7F4A9E1}" type="slidenum">
              <a:rPr lang="en-US"/>
              <a:pPr/>
              <a:t>24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6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8DF58-0E82-417E-98CC-CC55737F3D66}" type="slidenum">
              <a:rPr lang="en-US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70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8DF58-0E82-417E-98CC-CC55737F3D66}" type="slidenum">
              <a:rPr lang="en-US"/>
              <a:pPr/>
              <a:t>26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59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8DF58-0E82-417E-98CC-CC55737F3D66}" type="slidenum">
              <a:rPr lang="en-US"/>
              <a:pPr/>
              <a:t>27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05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8DF58-0E82-417E-98CC-CC55737F3D66}" type="slidenum">
              <a:rPr lang="en-US"/>
              <a:pPr/>
              <a:t>28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66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622FC-5DB6-42BF-989E-DF1490DAC95B}" type="slidenum">
              <a:rPr lang="en-US"/>
              <a:pPr/>
              <a:t>30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4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84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D06DD-D05E-4FF0-A000-479A0C83C9F5}" type="slidenum">
              <a:rPr lang="en-US"/>
              <a:pPr/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41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BF954-484C-40F4-9778-4574C232BE4B}" type="slidenum">
              <a:rPr lang="en-US"/>
              <a:pPr/>
              <a:t>33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83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BF954-484C-40F4-9778-4574C232BE4B}" type="slidenum">
              <a:rPr lang="en-US"/>
              <a:pPr/>
              <a:t>34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22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4D47A-F5AF-4816-B53F-D4F7D7F4A9E1}" type="slidenum">
              <a:rPr lang="en-US"/>
              <a:pPr/>
              <a:t>35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75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36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29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37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30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38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83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39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538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4D47A-F5AF-4816-B53F-D4F7D7F4A9E1}" type="slidenum">
              <a:rPr lang="en-US"/>
              <a:pPr/>
              <a:t>40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9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1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0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4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9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3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F0480-DB46-4E30-92A7-21C2A00412FD}" type="slidenum">
              <a:rPr lang="en-US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+mn-ea"/>
              </a:endParaRPr>
            </a:p>
          </p:txBody>
        </p:sp>
      </p:grpSp>
      <p:sp>
        <p:nvSpPr>
          <p:cNvPr id="604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503B69-CBD3-49AE-82B0-745B8A0AB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070E-4D2F-4E9B-AB2B-0A4FFFD268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84102A-B2E6-4E64-ACBB-C099D4C0E8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 marL="0" indent="0">
              <a:buNone/>
              <a:defRPr/>
            </a:lvl1pPr>
            <a:lvl2pPr marL="573088" indent="-292100">
              <a:buClr>
                <a:srgbClr val="FFC000"/>
              </a:buClr>
              <a:defRPr>
                <a:solidFill>
                  <a:srgbClr val="FFFFCC"/>
                </a:solidFill>
              </a:defRPr>
            </a:lvl2pPr>
            <a:lvl3pPr marL="804863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3BCFF-A999-4088-8171-0F90C1063B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54583-EDC9-4368-BE12-7289F2C75A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6CDC4-DE20-49C6-B94D-AF90B8B59F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D44D1-4538-4CE5-AB9C-D3C8494EC1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1DE8B-95DA-47EE-97D8-AF1AA8D921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84340-CB02-4C6B-B218-8479ECF7B5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3DCBA-9108-49FA-80F6-9A0A56E346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1DDD3-8067-41CC-B86D-F58574A284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400C026-21F9-43E4-B732-0E2D5BBECF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94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/>
          <a:ea typeface="ＭＳ Ｐゴシック" pitchFamily="-107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7" charset="0"/>
          <a:ea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7" charset="0"/>
          <a:ea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7" charset="0"/>
          <a:ea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7" charset="0"/>
          <a:ea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7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7" charset="2"/>
        <a:buNone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/>
          <a:ea typeface="ＭＳ Ｐゴシック" pitchFamily="-107" charset="-128"/>
          <a:cs typeface="+mn-cs"/>
        </a:defRPr>
      </a:lvl1pPr>
      <a:lvl2pPr marL="573088" indent="-341313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70000"/>
        <a:buFont typeface="Wingdings" pitchFamily="-107" charset="2"/>
        <a:buChar char="n"/>
        <a:tabLst>
          <a:tab pos="1023938" algn="l"/>
        </a:tabLs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/>
          <a:ea typeface="ＭＳ Ｐゴシック" pitchFamily="-107" charset="-128"/>
        </a:defRPr>
      </a:lvl2pPr>
      <a:lvl3pPr marL="685800" indent="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07" charset="2"/>
        <a:buNone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7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fish@cs.princeton.edu" TargetMode="External"/><Relationship Id="rId4" Type="http://schemas.openxmlformats.org/officeDocument/2006/relationships/hyperlink" Target="mailto:mrm@cs.princeton.edu" TargetMode="External"/><Relationship Id="rId5" Type="http://schemas.openxmlformats.org/officeDocument/2006/relationships/hyperlink" Target="mailto:ckenny@cs.princeton.edu" TargetMode="External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3.jpeg"/><Relationship Id="rId9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princeton.edu/studentfundin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cs.princeton.edu/ugrad/independent-work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55725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latin typeface="Calibri"/>
                <a:ea typeface="+mj-ea"/>
                <a:cs typeface="Calibri"/>
              </a:rPr>
              <a:t>Computer Science</a:t>
            </a:r>
            <a:br>
              <a:rPr lang="en-US" dirty="0" smtClean="0">
                <a:effectLst/>
                <a:latin typeface="Calibri"/>
                <a:ea typeface="+mj-ea"/>
                <a:cs typeface="Calibri"/>
              </a:rPr>
            </a:br>
            <a:r>
              <a:rPr lang="en-US" dirty="0" smtClean="0">
                <a:effectLst/>
                <a:latin typeface="Calibri"/>
                <a:ea typeface="+mj-ea"/>
                <a:cs typeface="Calibri"/>
              </a:rPr>
              <a:t>Independent Work</a:t>
            </a:r>
            <a:endParaRPr lang="en-US" dirty="0">
              <a:effectLst/>
              <a:latin typeface="Calibri"/>
              <a:ea typeface="+mj-ea"/>
              <a:cs typeface="Calibri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/>
                <a:cs typeface="Calibri"/>
              </a:rPr>
              <a:t>Spring 2017</a:t>
            </a:r>
            <a:endParaRPr lang="en-US" dirty="0" smtClean="0">
              <a:effectLst/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effectLst/>
                <a:latin typeface="Calibri"/>
                <a:cs typeface="Calibri"/>
              </a:rPr>
              <a:t>Margaret </a:t>
            </a:r>
            <a:r>
              <a:rPr lang="en-US" dirty="0" err="1" smtClean="0">
                <a:effectLst/>
                <a:latin typeface="Calibri"/>
                <a:cs typeface="Calibri"/>
              </a:rPr>
              <a:t>Martonosi</a:t>
            </a:r>
            <a:endParaRPr lang="en-US" dirty="0" smtClean="0">
              <a:effectLst/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effectLst/>
                <a:cs typeface="Calibri"/>
              </a:rPr>
              <a:t>Robert Fish</a:t>
            </a:r>
          </a:p>
          <a:p>
            <a:pPr eaLnBrk="1" hangingPunct="1"/>
            <a:r>
              <a:rPr lang="en-US" dirty="0" smtClean="0">
                <a:effectLst/>
                <a:latin typeface="Calibri"/>
                <a:cs typeface="Calibri"/>
              </a:rPr>
              <a:t>Colleen Kenny-McGinley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Important Steps and Deadlines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One semester projects:</a:t>
            </a:r>
            <a:endParaRPr lang="en-US" dirty="0">
              <a:effectLst/>
            </a:endParaRP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Feb 24:</a:t>
            </a:r>
            <a:r>
              <a:rPr lang="en-US" dirty="0" smtClean="0">
                <a:effectLst/>
              </a:rPr>
              <a:t> 	Written project proposal due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March 13: </a:t>
            </a:r>
            <a:r>
              <a:rPr lang="en-US" dirty="0" smtClean="0">
                <a:effectLst/>
              </a:rPr>
              <a:t>	Checkpoint form due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TBD:	</a:t>
            </a:r>
            <a:r>
              <a:rPr lang="en-US" dirty="0" smtClean="0">
                <a:effectLst/>
              </a:rPr>
              <a:t>“How to Give an IW Talk” session*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TBD:</a:t>
            </a:r>
            <a:r>
              <a:rPr lang="en-US" dirty="0">
                <a:solidFill>
                  <a:schemeClr val="tx1"/>
                </a:solidFill>
                <a:effectLst/>
              </a:rPr>
              <a:t>	</a:t>
            </a:r>
            <a:r>
              <a:rPr lang="en-US" dirty="0">
                <a:effectLst/>
              </a:rPr>
              <a:t>“How to </a:t>
            </a:r>
            <a:r>
              <a:rPr lang="en-US" dirty="0" smtClean="0">
                <a:effectLst/>
              </a:rPr>
              <a:t>Write an IW Paper” session**</a:t>
            </a:r>
            <a:endParaRPr lang="en-US" dirty="0">
              <a:effectLst/>
            </a:endParaRP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April 24-28: </a:t>
            </a:r>
            <a:r>
              <a:rPr lang="en-US" dirty="0" smtClean="0">
                <a:effectLst/>
              </a:rPr>
              <a:t>	Oral final presentation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May 5: </a:t>
            </a:r>
            <a:r>
              <a:rPr lang="en-US" dirty="0" smtClean="0">
                <a:effectLst/>
              </a:rPr>
              <a:t>	Written final report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May 11: </a:t>
            </a:r>
            <a:r>
              <a:rPr lang="en-US" dirty="0" smtClean="0">
                <a:effectLst/>
              </a:rPr>
              <a:t>	Poster session</a:t>
            </a:r>
            <a:endParaRPr lang="en-US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6126163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At 7:30PM in CS 105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**At 12:30PM in CS 105</a:t>
            </a:r>
          </a:p>
        </p:txBody>
      </p:sp>
    </p:spTree>
    <p:extLst>
      <p:ext uri="{BB962C8B-B14F-4D97-AF65-F5344CB8AC3E}">
        <p14:creationId xmlns:p14="http://schemas.microsoft.com/office/powerpoint/2010/main" val="36384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Questions so </a:t>
            </a:r>
            <a:r>
              <a:rPr lang="en-US" dirty="0">
                <a:effectLst/>
                <a:ea typeface="+mj-ea"/>
              </a:rPr>
              <a:t>f</a:t>
            </a:r>
            <a:r>
              <a:rPr lang="en-US" dirty="0" smtClean="0">
                <a:effectLst/>
                <a:ea typeface="+mj-ea"/>
              </a:rPr>
              <a:t>ar?</a:t>
            </a:r>
            <a:endParaRPr lang="en-US" dirty="0">
              <a:effectLst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29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762000" y="2667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ＭＳ Ｐゴシック" pitchFamily="-107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7" charset="0"/>
                <a:ea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7" charset="0"/>
                <a:ea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7" charset="0"/>
                <a:ea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7" charset="0"/>
                <a:ea typeface="ＭＳ Ｐゴシック" pitchFamily="-107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7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7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7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07" charset="0"/>
              </a:defRPr>
            </a:lvl9pPr>
          </a:lstStyle>
          <a:p>
            <a:pPr eaLnBrk="1" hangingPunct="1">
              <a:defRPr/>
            </a:pPr>
            <a:r>
              <a:rPr lang="en-US" kern="0" smtClean="0">
                <a:effectLst/>
                <a:ea typeface="+mj-ea"/>
              </a:rPr>
              <a:t>On to the specifics ....</a:t>
            </a:r>
            <a:endParaRPr lang="en-US" kern="0" dirty="0">
              <a:effectLst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166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Important Steps and Deadlines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One semester projects:</a:t>
            </a:r>
            <a:endParaRPr lang="en-US" dirty="0">
              <a:effectLst/>
            </a:endParaRP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Feb 24:</a:t>
            </a:r>
            <a:r>
              <a:rPr lang="en-US" dirty="0" smtClean="0">
                <a:effectLst/>
              </a:rPr>
              <a:t> 	Written project proposal due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March 13: </a:t>
            </a:r>
            <a:r>
              <a:rPr lang="en-US" dirty="0" smtClean="0">
                <a:effectLst/>
              </a:rPr>
              <a:t>	Checkpoint form due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TBD	</a:t>
            </a:r>
            <a:r>
              <a:rPr lang="en-US" dirty="0" smtClean="0">
                <a:effectLst/>
              </a:rPr>
              <a:t>“How to Give an IW Talk” session*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TBD</a:t>
            </a:r>
            <a:r>
              <a:rPr lang="en-US" dirty="0">
                <a:solidFill>
                  <a:schemeClr val="tx1"/>
                </a:solidFill>
                <a:effectLst/>
              </a:rPr>
              <a:t>	</a:t>
            </a:r>
            <a:r>
              <a:rPr lang="en-US" dirty="0">
                <a:effectLst/>
              </a:rPr>
              <a:t>“How to </a:t>
            </a:r>
            <a:r>
              <a:rPr lang="en-US" dirty="0" smtClean="0">
                <a:effectLst/>
              </a:rPr>
              <a:t>Write an IW Paper” session**</a:t>
            </a:r>
            <a:endParaRPr lang="en-US" dirty="0">
              <a:effectLst/>
            </a:endParaRP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April 24-28: </a:t>
            </a:r>
            <a:r>
              <a:rPr lang="en-US" dirty="0" smtClean="0">
                <a:effectLst/>
              </a:rPr>
              <a:t>	Oral final presentation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May 5: </a:t>
            </a:r>
            <a:r>
              <a:rPr lang="en-US" dirty="0" smtClean="0">
                <a:effectLst/>
              </a:rPr>
              <a:t>	Written final report</a:t>
            </a:r>
          </a:p>
          <a:p>
            <a:pPr lvl="1" eaLnBrk="1" hangingPunct="1">
              <a:tabLst>
                <a:tab pos="2460625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May 11: </a:t>
            </a:r>
            <a:r>
              <a:rPr lang="en-US" dirty="0" smtClean="0">
                <a:effectLst/>
              </a:rPr>
              <a:t>	Poster session</a:t>
            </a:r>
            <a:endParaRPr lang="en-US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6126163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At 7:30PM in CS 105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**At 12:30PM in CS 105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0" y="1219200"/>
            <a:ext cx="4800600" cy="838200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Written Project Proposal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Submit </a:t>
            </a:r>
            <a:r>
              <a:rPr lang="en-US" dirty="0">
                <a:effectLst/>
                <a:ea typeface="+mn-ea"/>
              </a:rPr>
              <a:t>w</a:t>
            </a:r>
            <a:r>
              <a:rPr lang="en-US" dirty="0" smtClean="0">
                <a:effectLst/>
                <a:ea typeface="+mn-ea"/>
              </a:rPr>
              <a:t>ritten description of your project plan</a:t>
            </a:r>
            <a:br>
              <a:rPr lang="en-US" dirty="0" smtClean="0">
                <a:effectLst/>
                <a:ea typeface="+mn-ea"/>
              </a:rPr>
            </a:br>
            <a:endParaRPr lang="en-US" dirty="0" smtClean="0">
              <a:effectLst/>
              <a:ea typeface="+mn-ea"/>
            </a:endParaRPr>
          </a:p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Logistics: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Due </a:t>
            </a:r>
            <a:r>
              <a:rPr lang="en-US" dirty="0" smtClean="0">
                <a:effectLst/>
              </a:rPr>
              <a:t>Feb 24th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1-2 page paper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Submit PDF document via CS </a:t>
            </a:r>
            <a:r>
              <a:rPr lang="en-US" dirty="0" err="1">
                <a:effectLst/>
              </a:rPr>
              <a:t>dropbox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  <a:p>
            <a:pPr lvl="1" eaLnBrk="1" hangingPunct="1">
              <a:defRPr/>
            </a:pP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2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Written Project Proposal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93837"/>
            <a:ext cx="8229600" cy="47545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Motivation and goal</a:t>
            </a:r>
            <a:endParaRPr lang="en-US" dirty="0">
              <a:effectLst/>
            </a:endParaRPr>
          </a:p>
          <a:p>
            <a:pPr lvl="2" eaLnBrk="1" hangingPunct="1">
              <a:defRPr/>
            </a:pPr>
            <a:r>
              <a:rPr lang="en-US" dirty="0">
                <a:effectLst/>
              </a:rPr>
              <a:t>“The goal of my project is </a:t>
            </a:r>
            <a:r>
              <a:rPr lang="en-US" dirty="0" smtClean="0">
                <a:effectLst/>
              </a:rPr>
              <a:t>…”</a:t>
            </a:r>
            <a:endParaRPr lang="en-US" dirty="0" smtClean="0">
              <a:effectLst/>
              <a:ea typeface="+mn-ea"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Related Work</a:t>
            </a:r>
          </a:p>
          <a:p>
            <a:pPr lvl="2" eaLnBrk="1" hangingPunct="1">
              <a:defRPr/>
            </a:pPr>
            <a:r>
              <a:rPr lang="en-US" dirty="0">
                <a:effectLst/>
                <a:ea typeface="+mn-ea"/>
              </a:rPr>
              <a:t>S</a:t>
            </a:r>
            <a:r>
              <a:rPr lang="en-US" dirty="0" smtClean="0">
                <a:effectLst/>
                <a:ea typeface="+mn-ea"/>
              </a:rPr>
              <a:t>urvey of prior work with similar goals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Approach</a:t>
            </a:r>
            <a:endParaRPr lang="en-US" dirty="0">
              <a:effectLst/>
            </a:endParaRPr>
          </a:p>
          <a:p>
            <a:pPr lvl="2" eaLnBrk="1" hangingPunct="1">
              <a:defRPr/>
            </a:pPr>
            <a:r>
              <a:rPr lang="en-US" dirty="0">
                <a:effectLst/>
              </a:rPr>
              <a:t>K</a:t>
            </a:r>
            <a:r>
              <a:rPr lang="en-US" dirty="0" smtClean="0">
                <a:effectLst/>
              </a:rPr>
              <a:t>ey novel idea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Implementation plan</a:t>
            </a:r>
            <a:endParaRPr lang="en-US" dirty="0">
              <a:effectLst/>
              <a:ea typeface="+mn-ea"/>
            </a:endParaRPr>
          </a:p>
          <a:p>
            <a:pPr lvl="2" eaLnBrk="1" hangingPunct="1">
              <a:defRPr/>
            </a:pPr>
            <a:r>
              <a:rPr lang="en-US" dirty="0" smtClean="0">
                <a:effectLst/>
              </a:rPr>
              <a:t>Things you plan to implement.  How you plan to do it.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Evaluation plan</a:t>
            </a:r>
            <a:endParaRPr lang="en-US" dirty="0">
              <a:effectLst/>
            </a:endParaRPr>
          </a:p>
          <a:p>
            <a:pPr lvl="2" eaLnBrk="1" hangingPunct="1">
              <a:defRPr/>
            </a:pPr>
            <a:r>
              <a:rPr lang="en-US" dirty="0" smtClean="0">
                <a:effectLst/>
              </a:rPr>
              <a:t>Experiment design.  Data.  Metrics.  Comparisons.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96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Checkpoint Form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92100" eaLnBrk="1" hangingPunct="1">
              <a:defRPr/>
            </a:pPr>
            <a:r>
              <a:rPr lang="en-US" dirty="0" smtClean="0">
                <a:effectLst/>
                <a:ea typeface="+mn-ea"/>
              </a:rPr>
              <a:t>Write </a:t>
            </a:r>
            <a:r>
              <a:rPr lang="en-US" dirty="0">
                <a:effectLst/>
                <a:ea typeface="+mn-ea"/>
              </a:rPr>
              <a:t>s</a:t>
            </a:r>
            <a:r>
              <a:rPr lang="en-US" dirty="0" smtClean="0">
                <a:effectLst/>
                <a:ea typeface="+mn-ea"/>
              </a:rPr>
              <a:t>hort summaries of what’s done in first half and what’s planned for second half</a:t>
            </a:r>
            <a:endParaRPr lang="en-US" dirty="0">
              <a:effectLst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>
                <a:effectLst/>
              </a:rPr>
              <a:t>Logistics: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Due March 13th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Write two paragraphs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Get feedback from adviser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Submit </a:t>
            </a:r>
            <a:r>
              <a:rPr lang="en-US" dirty="0" smtClean="0">
                <a:effectLst/>
              </a:rPr>
              <a:t>via online </a:t>
            </a:r>
            <a:r>
              <a:rPr lang="en-US" dirty="0">
                <a:effectLst/>
              </a:rPr>
              <a:t>web form </a:t>
            </a:r>
          </a:p>
          <a:p>
            <a:pPr lvl="1" eaLnBrk="1" hangingPunct="1">
              <a:defRPr/>
            </a:pPr>
            <a:endParaRPr lang="en-US" dirty="0" smtClean="0">
              <a:effectLst/>
            </a:endParaRPr>
          </a:p>
          <a:p>
            <a:pPr lvl="1" eaLnBrk="1" hangingPunct="1">
              <a:defRPr/>
            </a:pP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0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Checkpoint Form</a:t>
            </a:r>
            <a:endParaRPr lang="en-US" dirty="0">
              <a:effectLst/>
              <a:ea typeface="+mj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0585" y="1219200"/>
            <a:ext cx="4195015" cy="5350623"/>
            <a:chOff x="2510585" y="1219200"/>
            <a:chExt cx="4195015" cy="53506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0585" y="1219200"/>
              <a:ext cx="4195015" cy="535062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2693580" y="2470296"/>
              <a:ext cx="914400" cy="152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itchFamily="-107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0400" y="3910275"/>
            <a:ext cx="2261130" cy="1205757"/>
            <a:chOff x="3200400" y="3910275"/>
            <a:chExt cx="2261130" cy="1205757"/>
          </a:xfrm>
        </p:grpSpPr>
        <p:sp>
          <p:nvSpPr>
            <p:cNvPr id="6" name="TextBox 5"/>
            <p:cNvSpPr txBox="1"/>
            <p:nvPr/>
          </p:nvSpPr>
          <p:spPr>
            <a:xfrm>
              <a:off x="3581400" y="3910275"/>
              <a:ext cx="1749197" cy="338554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Progress to date: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>
              <a:off x="3345711" y="4094465"/>
              <a:ext cx="235689" cy="79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581400" y="4355807"/>
              <a:ext cx="1880130" cy="338554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Current difficulties: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1400" y="4777478"/>
              <a:ext cx="1212191" cy="338554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Next steps: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3379380" y="4522380"/>
              <a:ext cx="235689" cy="79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3200400" y="4945045"/>
              <a:ext cx="388090" cy="17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32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Oral Presentation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92100" eaLnBrk="1" hangingPunct="1">
              <a:defRPr/>
            </a:pPr>
            <a:r>
              <a:rPr lang="en-US" dirty="0" smtClean="0">
                <a:effectLst/>
                <a:ea typeface="+mn-ea"/>
              </a:rPr>
              <a:t>Give an 9 minute talk about what you’ve done</a:t>
            </a:r>
            <a:br>
              <a:rPr lang="en-US" dirty="0" smtClean="0">
                <a:effectLst/>
                <a:ea typeface="+mn-ea"/>
              </a:rPr>
            </a:br>
            <a:r>
              <a:rPr lang="en-US" dirty="0" smtClean="0">
                <a:effectLst/>
                <a:ea typeface="+mn-ea"/>
              </a:rPr>
              <a:t>over the whole semester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smtClean="0">
                <a:effectLst/>
                <a:ea typeface="+mn-ea"/>
              </a:rPr>
              <a:t>Logistics: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April 24-28(last </a:t>
            </a:r>
            <a:r>
              <a:rPr lang="en-US" dirty="0">
                <a:effectLst/>
              </a:rPr>
              <a:t>week of classes) </a:t>
            </a:r>
            <a:endParaRPr lang="en-US" dirty="0" smtClean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Attend “How to Give an IW Talk”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Sign </a:t>
            </a:r>
            <a:r>
              <a:rPr lang="en-US" dirty="0">
                <a:effectLst/>
              </a:rPr>
              <a:t>up for </a:t>
            </a:r>
            <a:r>
              <a:rPr lang="en-US" dirty="0" smtClean="0">
                <a:effectLst/>
              </a:rPr>
              <a:t>one hour time </a:t>
            </a:r>
            <a:r>
              <a:rPr lang="en-US" dirty="0">
                <a:effectLst/>
              </a:rPr>
              <a:t>slot via </a:t>
            </a:r>
            <a:r>
              <a:rPr lang="en-US" dirty="0" smtClean="0">
                <a:effectLst/>
              </a:rPr>
              <a:t>WASS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4</a:t>
            </a:r>
            <a:r>
              <a:rPr lang="en-US" dirty="0" smtClean="0">
                <a:effectLst/>
              </a:rPr>
              <a:t> talks per hour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Submit slides via CS </a:t>
            </a:r>
            <a:r>
              <a:rPr lang="en-US" dirty="0" err="1">
                <a:effectLst/>
              </a:rPr>
              <a:t>dropbox</a:t>
            </a:r>
            <a:r>
              <a:rPr lang="en-US" dirty="0">
                <a:effectLst/>
              </a:rPr>
              <a:t> the night before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Give your talk, watch others, provide feedback</a:t>
            </a:r>
          </a:p>
          <a:p>
            <a:pPr lvl="1" eaLnBrk="1" hangingPunct="1">
              <a:defRPr/>
            </a:pPr>
            <a:endParaRPr lang="en-US" dirty="0" smtClean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</a:endParaRPr>
          </a:p>
          <a:p>
            <a:pPr lvl="1" eaLnBrk="1" hangingPunct="1">
              <a:defRPr/>
            </a:pP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4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Oral Presentation</a:t>
            </a:r>
            <a:endParaRPr lang="en-US" dirty="0">
              <a:effectLst/>
              <a:ea typeface="+mj-ea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2400" dirty="0" smtClean="0">
                <a:effectLst/>
                <a:ea typeface="+mn-ea"/>
              </a:rPr>
              <a:t>Motivation and goal</a:t>
            </a:r>
          </a:p>
          <a:p>
            <a:pPr lvl="2" eaLnBrk="1" hangingPunct="1">
              <a:defRPr/>
            </a:pPr>
            <a:r>
              <a:rPr lang="en-US" sz="2000" dirty="0" smtClean="0">
                <a:effectLst/>
                <a:ea typeface="+mn-ea"/>
              </a:rPr>
              <a:t>“The goal of my project is …”</a:t>
            </a:r>
            <a:endParaRPr lang="en-US" sz="2000" dirty="0" smtClean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  <a:ea typeface="+mn-ea"/>
              </a:rPr>
              <a:t>Related Work</a:t>
            </a:r>
          </a:p>
          <a:p>
            <a:pPr lvl="2" eaLnBrk="1" hangingPunct="1">
              <a:defRPr/>
            </a:pPr>
            <a:r>
              <a:rPr lang="en-US" sz="2000" dirty="0">
                <a:effectLst/>
                <a:ea typeface="+mn-ea"/>
              </a:rPr>
              <a:t>S</a:t>
            </a:r>
            <a:r>
              <a:rPr lang="en-US" sz="2000" dirty="0" smtClean="0">
                <a:effectLst/>
                <a:ea typeface="+mn-ea"/>
              </a:rPr>
              <a:t>urvey of prior work with similar goals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Approach</a:t>
            </a:r>
            <a:endParaRPr lang="en-US" sz="2400" dirty="0">
              <a:effectLst/>
            </a:endParaRPr>
          </a:p>
          <a:p>
            <a:pPr lvl="2" eaLnBrk="1" hangingPunct="1">
              <a:defRPr/>
            </a:pPr>
            <a:r>
              <a:rPr lang="en-US" sz="2000" dirty="0">
                <a:effectLst/>
              </a:rPr>
              <a:t>K</a:t>
            </a:r>
            <a:r>
              <a:rPr lang="en-US" sz="2000" dirty="0" smtClean="0">
                <a:effectLst/>
              </a:rPr>
              <a:t>ey novel idea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  <a:ea typeface="+mn-ea"/>
              </a:rPr>
              <a:t>Implementation</a:t>
            </a:r>
          </a:p>
          <a:p>
            <a:pPr lvl="2" eaLnBrk="1" hangingPunct="1">
              <a:defRPr/>
            </a:pPr>
            <a:r>
              <a:rPr lang="en-US" sz="2000" dirty="0" smtClean="0">
                <a:effectLst/>
              </a:rPr>
              <a:t>Things you implemented.  How you did it?  What remains to be done.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Evaluation</a:t>
            </a:r>
          </a:p>
          <a:p>
            <a:pPr lvl="2" eaLnBrk="1" hangingPunct="1">
              <a:defRPr/>
            </a:pPr>
            <a:r>
              <a:rPr lang="en-US" sz="2000" dirty="0" smtClean="0">
                <a:effectLst/>
              </a:rPr>
              <a:t>Experiment design.  Data.  Metrics</a:t>
            </a:r>
            <a:r>
              <a:rPr lang="en-US" sz="2000" dirty="0">
                <a:effectLst/>
              </a:rPr>
              <a:t>. Comparisons.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Qualitative results.  Quantitative results.  Further results needed.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Discussion</a:t>
            </a:r>
            <a:endParaRPr lang="en-US" sz="2400" dirty="0">
              <a:effectLst/>
            </a:endParaRPr>
          </a:p>
          <a:p>
            <a:pPr lvl="2" eaLnBrk="1" hangingPunct="1">
              <a:defRPr/>
            </a:pPr>
            <a:r>
              <a:rPr lang="en-US" sz="2000" dirty="0" smtClean="0">
                <a:effectLst/>
              </a:rPr>
              <a:t>Conclusions.  Limitations.  Future work.</a:t>
            </a:r>
            <a:endParaRPr lang="en-US" sz="2000" dirty="0">
              <a:effectLst/>
            </a:endParaRPr>
          </a:p>
          <a:p>
            <a:pPr lvl="2" eaLnBrk="1" hangingPunct="1">
              <a:defRPr/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13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613" y="4764534"/>
            <a:ext cx="237571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Robert Fish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IW Coordinator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hlinkClick r:id="rId3"/>
              </a:rPr>
              <a:t>rfish@cs.princeton.edu</a:t>
            </a:r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206 Computer Science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607" y="4763037"/>
            <a:ext cx="240937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Margaret </a:t>
            </a:r>
            <a:r>
              <a:rPr lang="en-US" sz="2000" dirty="0" err="1" smtClean="0">
                <a:latin typeface="Calibri" panose="020F0502020204030204" pitchFamily="34" charset="0"/>
              </a:rPr>
              <a:t>Martonosi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IW Coordinator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hlinkClick r:id="rId4"/>
              </a:rPr>
              <a:t>mrm@cs.princeton.edu</a:t>
            </a:r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410 Computer Science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3664" y="4763037"/>
            <a:ext cx="272407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Colleen Kenny-McGinley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Undergrad Coordinator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hlinkClick r:id="rId5"/>
              </a:rPr>
              <a:t>ckenny@cs.princeton.edu</a:t>
            </a:r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210 Computer Science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10866"/>
          <a:stretch/>
        </p:blipFill>
        <p:spPr>
          <a:xfrm rot="16200000">
            <a:off x="5881682" y="2233081"/>
            <a:ext cx="2858037" cy="1972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 r="16812"/>
          <a:stretch/>
        </p:blipFill>
        <p:spPr>
          <a:xfrm>
            <a:off x="6292382" y="1790162"/>
            <a:ext cx="2166642" cy="2865850"/>
          </a:xfrm>
          <a:prstGeom prst="rect">
            <a:avLst/>
          </a:prstGeom>
        </p:spPr>
      </p:pic>
      <p:pic>
        <p:nvPicPr>
          <p:cNvPr id="12" name="Picture 11" descr="Photo of Robert Fis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16" y="1752600"/>
            <a:ext cx="1847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Written Final Report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754563"/>
          </a:xfrm>
        </p:spPr>
        <p:txBody>
          <a:bodyPr/>
          <a:lstStyle/>
          <a:p>
            <a:pPr indent="-292100" eaLnBrk="1" hangingPunct="1">
              <a:defRPr/>
            </a:pPr>
            <a:r>
              <a:rPr lang="en-US" dirty="0" smtClean="0">
                <a:effectLst/>
                <a:ea typeface="+mn-ea"/>
              </a:rPr>
              <a:t>Submit a written description of your project, </a:t>
            </a:r>
            <a:br>
              <a:rPr lang="en-US" dirty="0" smtClean="0">
                <a:effectLst/>
                <a:ea typeface="+mn-ea"/>
              </a:rPr>
            </a:br>
            <a:r>
              <a:rPr lang="en-US" dirty="0" smtClean="0">
                <a:effectLst/>
                <a:ea typeface="+mn-ea"/>
              </a:rPr>
              <a:t>including results and conclusions</a:t>
            </a:r>
            <a:endParaRPr lang="en-US" dirty="0">
              <a:effectLst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>
                <a:effectLst/>
              </a:rPr>
              <a:t>Logistics: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Due May 5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Attend “How to </a:t>
            </a:r>
            <a:r>
              <a:rPr lang="en-US" dirty="0" smtClean="0">
                <a:effectLst/>
              </a:rPr>
              <a:t>Write </a:t>
            </a:r>
            <a:r>
              <a:rPr lang="en-US" dirty="0">
                <a:effectLst/>
              </a:rPr>
              <a:t>an IW </a:t>
            </a:r>
            <a:r>
              <a:rPr lang="en-US" dirty="0" smtClean="0">
                <a:effectLst/>
              </a:rPr>
              <a:t>Paper”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Submit </a:t>
            </a:r>
            <a:r>
              <a:rPr lang="en-US" dirty="0">
                <a:effectLst/>
              </a:rPr>
              <a:t>PDF </a:t>
            </a:r>
            <a:r>
              <a:rPr lang="en-US" dirty="0" smtClean="0">
                <a:effectLst/>
              </a:rPr>
              <a:t>report </a:t>
            </a:r>
            <a:r>
              <a:rPr lang="en-US" dirty="0">
                <a:effectLst/>
              </a:rPr>
              <a:t>via CS </a:t>
            </a:r>
            <a:r>
              <a:rPr lang="en-US" dirty="0" err="1">
                <a:effectLst/>
              </a:rPr>
              <a:t>dropbox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For one semester projects:</a:t>
            </a:r>
          </a:p>
          <a:p>
            <a:pPr lvl="2" eaLnBrk="1" hangingPunct="1">
              <a:defRPr/>
            </a:pPr>
            <a:r>
              <a:rPr lang="en-US" dirty="0" smtClean="0">
                <a:effectLst/>
                <a:ea typeface="+mn-ea"/>
              </a:rPr>
              <a:t>20-25 pages double-spaced + appendix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For theses:</a:t>
            </a:r>
          </a:p>
          <a:p>
            <a:pPr lvl="2" eaLnBrk="1" hangingPunct="1">
              <a:defRPr/>
            </a:pPr>
            <a:r>
              <a:rPr lang="en-US" dirty="0" smtClean="0">
                <a:effectLst/>
                <a:ea typeface="+mn-ea"/>
              </a:rPr>
              <a:t>40-50 pages double-spaced + appendix</a:t>
            </a:r>
          </a:p>
          <a:p>
            <a:pPr lvl="1" eaLnBrk="1" hangingPunct="1">
              <a:defRPr/>
            </a:pP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01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Written Final Report</a:t>
            </a:r>
            <a:endParaRPr lang="en-US" dirty="0">
              <a:effectLst/>
              <a:ea typeface="+mj-ea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2400" dirty="0" smtClean="0">
                <a:effectLst/>
                <a:ea typeface="+mn-ea"/>
              </a:rPr>
              <a:t>Motivation and goal</a:t>
            </a:r>
          </a:p>
          <a:p>
            <a:pPr lvl="2" eaLnBrk="1" hangingPunct="1">
              <a:defRPr/>
            </a:pPr>
            <a:r>
              <a:rPr lang="en-US" sz="2000" dirty="0" smtClean="0">
                <a:effectLst/>
                <a:ea typeface="+mn-ea"/>
              </a:rPr>
              <a:t>“The goal of my project is …”</a:t>
            </a:r>
            <a:endParaRPr lang="en-US" sz="2000" dirty="0" smtClean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  <a:ea typeface="+mn-ea"/>
              </a:rPr>
              <a:t>Related Work</a:t>
            </a:r>
          </a:p>
          <a:p>
            <a:pPr lvl="2" eaLnBrk="1" hangingPunct="1">
              <a:defRPr/>
            </a:pPr>
            <a:r>
              <a:rPr lang="en-US" sz="2000" dirty="0">
                <a:effectLst/>
                <a:ea typeface="+mn-ea"/>
              </a:rPr>
              <a:t>S</a:t>
            </a:r>
            <a:r>
              <a:rPr lang="en-US" sz="2000" dirty="0" smtClean="0">
                <a:effectLst/>
                <a:ea typeface="+mn-ea"/>
              </a:rPr>
              <a:t>urvey of prior work with similar goals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Approach</a:t>
            </a:r>
            <a:endParaRPr lang="en-US" sz="2400" dirty="0">
              <a:effectLst/>
            </a:endParaRPr>
          </a:p>
          <a:p>
            <a:pPr lvl="2" eaLnBrk="1" hangingPunct="1">
              <a:defRPr/>
            </a:pPr>
            <a:r>
              <a:rPr lang="en-US" sz="2000" dirty="0">
                <a:effectLst/>
              </a:rPr>
              <a:t>K</a:t>
            </a:r>
            <a:r>
              <a:rPr lang="en-US" sz="2000" dirty="0" smtClean="0">
                <a:effectLst/>
              </a:rPr>
              <a:t>ey novel idea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  <a:ea typeface="+mn-ea"/>
              </a:rPr>
              <a:t>Implementation</a:t>
            </a:r>
          </a:p>
          <a:p>
            <a:pPr lvl="2" eaLnBrk="1" hangingPunct="1">
              <a:defRPr/>
            </a:pPr>
            <a:r>
              <a:rPr lang="en-US" sz="2000" dirty="0" smtClean="0">
                <a:effectLst/>
              </a:rPr>
              <a:t>Things you built.  How did you do it?  </a:t>
            </a:r>
            <a:r>
              <a:rPr lang="en-US" sz="2000" strike="sngStrike" dirty="0" smtClean="0">
                <a:solidFill>
                  <a:srgbClr val="C00000"/>
                </a:solidFill>
                <a:effectLst/>
              </a:rPr>
              <a:t>What remains to be done.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Evaluation</a:t>
            </a:r>
          </a:p>
          <a:p>
            <a:pPr lvl="2" eaLnBrk="1" hangingPunct="1">
              <a:defRPr/>
            </a:pPr>
            <a:r>
              <a:rPr lang="en-US" sz="2000" dirty="0" smtClean="0">
                <a:effectLst/>
              </a:rPr>
              <a:t>Experiment design.  Data.  Metrics</a:t>
            </a:r>
            <a:r>
              <a:rPr lang="en-US" sz="2000" dirty="0">
                <a:effectLst/>
              </a:rPr>
              <a:t>. Comparisons.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Qualitative results.  Quantitative results.  </a:t>
            </a:r>
            <a:r>
              <a:rPr lang="en-US" sz="2000" strike="sngStrike" dirty="0" smtClean="0">
                <a:solidFill>
                  <a:srgbClr val="C00000"/>
                </a:solidFill>
                <a:effectLst/>
              </a:rPr>
              <a:t>Further results needed.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Discussion</a:t>
            </a:r>
            <a:endParaRPr lang="en-US" sz="2400" dirty="0">
              <a:effectLst/>
            </a:endParaRPr>
          </a:p>
          <a:p>
            <a:pPr lvl="2" eaLnBrk="1" hangingPunct="1">
              <a:defRPr/>
            </a:pPr>
            <a:r>
              <a:rPr lang="en-US" sz="2000" dirty="0" smtClean="0">
                <a:effectLst/>
              </a:rPr>
              <a:t>Conclusions.  Limitations.  Future work.</a:t>
            </a:r>
            <a:endParaRPr lang="en-US" sz="2000" dirty="0">
              <a:effectLst/>
            </a:endParaRPr>
          </a:p>
          <a:p>
            <a:pPr lvl="2" eaLnBrk="1" hangingPunct="1">
              <a:defRPr/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63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Poster Session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292100" eaLnBrk="1" hangingPunct="1">
              <a:defRPr/>
            </a:pPr>
            <a:r>
              <a:rPr lang="en-US" dirty="0" smtClean="0">
                <a:effectLst/>
                <a:ea typeface="+mn-ea"/>
              </a:rPr>
              <a:t>Present a poster describing your project to other students, faculty, and visitors</a:t>
            </a:r>
            <a:endParaRPr lang="en-US" dirty="0">
              <a:effectLst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>
                <a:effectLst/>
              </a:rPr>
              <a:t>Logistics: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In Convocation Room on May 11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Submit PDF posters via CS </a:t>
            </a:r>
            <a:r>
              <a:rPr lang="en-US" dirty="0" err="1" smtClean="0">
                <a:effectLst/>
              </a:rPr>
              <a:t>dropbox</a:t>
            </a:r>
            <a:endParaRPr lang="en-US" dirty="0" smtClean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Present posters on 4x4 bulletin boards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Live demos, videos, props, etc.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Best poster awards!</a:t>
            </a:r>
          </a:p>
          <a:p>
            <a:pPr lvl="1" eaLnBrk="1" hangingPunct="1">
              <a:defRPr/>
            </a:pP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  <a:p>
            <a:pPr lvl="1" eaLnBrk="1" hangingPunct="1">
              <a:defRPr/>
            </a:pP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3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Poster Session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8229600" cy="4754563"/>
          </a:xfrm>
        </p:spPr>
        <p:txBody>
          <a:bodyPr/>
          <a:lstStyle/>
          <a:p>
            <a:pPr lvl="1" eaLnBrk="1" hangingPunct="1">
              <a:defRPr/>
            </a:pP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  <a:p>
            <a:pPr lvl="1" eaLnBrk="1" hangingPunct="1">
              <a:defRPr/>
            </a:pP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t="13444" b="13444"/>
          <a:stretch>
            <a:fillRect/>
          </a:stretch>
        </p:blipFill>
        <p:spPr bwMode="auto">
          <a:xfrm>
            <a:off x="488882" y="1151711"/>
            <a:ext cx="33253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044" y="1565610"/>
            <a:ext cx="2870200" cy="215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23" y="3352800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082" y="1061965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3504380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001" y="3967443"/>
            <a:ext cx="2438400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3679" y="6039076"/>
            <a:ext cx="8094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See examples on bulletin boards of department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ea typeface="+mj-ea"/>
              </a:rPr>
              <a:t>S</a:t>
            </a:r>
            <a:r>
              <a:rPr lang="en-US" dirty="0" smtClean="0">
                <a:effectLst/>
                <a:ea typeface="+mj-ea"/>
              </a:rPr>
              <a:t>ome more logistics ....</a:t>
            </a:r>
            <a:endParaRPr lang="en-US" dirty="0">
              <a:effectLst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90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Calibri"/>
                <a:cs typeface="Calibri"/>
              </a:rPr>
              <a:t>IW Portal</a:t>
            </a:r>
            <a:endParaRPr lang="en-US" sz="2800" dirty="0" smtClean="0">
              <a:effectLst/>
              <a:latin typeface="Calibri"/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3528" y="1556658"/>
            <a:ext cx="7502272" cy="4419600"/>
            <a:chOff x="1066799" y="2667000"/>
            <a:chExt cx="6467476" cy="3810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83465"/>
            <a:stretch/>
          </p:blipFill>
          <p:spPr>
            <a:xfrm>
              <a:off x="1066800" y="2667000"/>
              <a:ext cx="6467475" cy="838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41374"/>
            <a:stretch/>
          </p:blipFill>
          <p:spPr>
            <a:xfrm>
              <a:off x="1066799" y="3505200"/>
              <a:ext cx="6467475" cy="29718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419297" y="6096000"/>
            <a:ext cx="46673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https://iw.cs.princeton.edu/portal/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Calibri"/>
                <a:cs typeface="Calibri"/>
              </a:rPr>
              <a:t>Funding</a:t>
            </a:r>
            <a:endParaRPr lang="en-US" sz="2800" dirty="0" smtClean="0">
              <a:effectLst/>
              <a:latin typeface="Calibri"/>
              <a:cs typeface="Calibri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Project-related expenses:</a:t>
            </a:r>
            <a:endParaRPr lang="en-US" sz="28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Unusual hardware, software, data sets, etc.</a:t>
            </a:r>
            <a:endParaRPr lang="en-US" sz="2400" dirty="0">
              <a:effectLst/>
            </a:endParaRPr>
          </a:p>
          <a:p>
            <a:pPr eaLnBrk="1" hangingPunct="1">
              <a:spcBef>
                <a:spcPts val="2400"/>
              </a:spcBef>
              <a:defRPr/>
            </a:pPr>
            <a:r>
              <a:rPr lang="en-US" sz="2800" dirty="0" smtClean="0">
                <a:effectLst/>
              </a:rPr>
              <a:t>Available funds: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School of Engineering and Applied Science</a:t>
            </a:r>
          </a:p>
          <a:p>
            <a:pPr lvl="2" eaLnBrk="1" hangingPunct="1">
              <a:defRPr/>
            </a:pPr>
            <a:r>
              <a:rPr lang="en-US" sz="2000" dirty="0" smtClean="0">
                <a:effectLst/>
              </a:rPr>
              <a:t>Expect email soliciting proposals soon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Support up to $500 or so</a:t>
            </a:r>
            <a:br>
              <a:rPr lang="en-US" sz="2000" dirty="0" smtClean="0">
                <a:effectLst/>
              </a:rPr>
            </a:br>
            <a:endParaRPr lang="en-US" sz="2000" dirty="0" smtClean="0">
              <a:effectLst/>
            </a:endParaRPr>
          </a:p>
          <a:p>
            <a:pPr lvl="1" eaLnBrk="1" hangingPunct="1">
              <a:defRPr/>
            </a:pPr>
            <a:r>
              <a:rPr lang="en-US" sz="2400" dirty="0">
                <a:effectLst/>
              </a:rPr>
              <a:t>Student Activities Funding Engine (SAFE)</a:t>
            </a:r>
          </a:p>
          <a:p>
            <a:pPr lvl="2" eaLnBrk="1" hangingPunct="1">
              <a:defRPr/>
            </a:pPr>
            <a:r>
              <a:rPr lang="en-US" sz="2000" dirty="0">
                <a:effectLst/>
                <a:hlinkClick r:id="rId3"/>
              </a:rPr>
              <a:t>http://www.princeton.edu/studentfunding</a:t>
            </a:r>
            <a:r>
              <a:rPr lang="en-US" sz="2000" dirty="0" smtClean="0">
                <a:effectLst/>
                <a:hlinkClick r:id="rId3"/>
              </a:rPr>
              <a:t>/</a:t>
            </a:r>
            <a:endParaRPr lang="en-US" sz="2000" dirty="0">
              <a:effectLst/>
            </a:endParaRPr>
          </a:p>
          <a:p>
            <a:pPr lvl="2" eaLnBrk="1" hangingPunct="1">
              <a:defRPr/>
            </a:pPr>
            <a:endParaRPr lang="en-US" sz="2000" dirty="0" smtClean="0">
              <a:effectLst/>
            </a:endParaRPr>
          </a:p>
          <a:p>
            <a:pPr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86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Calibri"/>
                <a:cs typeface="Calibri"/>
              </a:rPr>
              <a:t>Collaboration</a:t>
            </a:r>
            <a:endParaRPr lang="en-US" sz="2800" dirty="0" smtClean="0">
              <a:effectLst/>
              <a:latin typeface="Calibri"/>
              <a:cs typeface="Calibri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“Independent work”</a:t>
            </a:r>
            <a:endParaRPr lang="en-US" sz="28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Every student must do his/her own project</a:t>
            </a:r>
          </a:p>
          <a:p>
            <a:pPr lvl="1" eaLnBrk="1" hangingPunct="1">
              <a:defRPr/>
            </a:pPr>
            <a:endParaRPr lang="en-US" sz="2400" dirty="0" smtClean="0">
              <a:effectLst/>
            </a:endParaRP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Collaboration</a:t>
            </a:r>
            <a:endParaRPr lang="en-US" sz="2800" dirty="0">
              <a:effectLst/>
            </a:endParaRP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Multiple IW projects can be synergistically part of a larger effort, either with other IW students or grad students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Each </a:t>
            </a:r>
            <a:r>
              <a:rPr lang="en-US" sz="2400" dirty="0">
                <a:effectLst/>
              </a:rPr>
              <a:t>student must </a:t>
            </a:r>
            <a:r>
              <a:rPr lang="en-US" sz="2400" dirty="0" smtClean="0">
                <a:effectLst/>
              </a:rPr>
              <a:t>carve </a:t>
            </a:r>
            <a:r>
              <a:rPr lang="en-US" sz="2400" dirty="0">
                <a:effectLst/>
              </a:rPr>
              <a:t>out a distinct part with a clear goal, </a:t>
            </a:r>
            <a:r>
              <a:rPr lang="en-US" sz="2400" dirty="0" smtClean="0">
                <a:effectLst/>
              </a:rPr>
              <a:t>novel idea, evaluation methodology, </a:t>
            </a:r>
            <a:r>
              <a:rPr lang="en-US" sz="2400" dirty="0">
                <a:effectLst/>
              </a:rPr>
              <a:t>etc</a:t>
            </a:r>
            <a:r>
              <a:rPr lang="en-US" sz="2400" dirty="0" smtClean="0">
                <a:effectLst/>
              </a:rPr>
              <a:t>.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Each student must submit his/her own work 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Each student will be graded separately</a:t>
            </a:r>
          </a:p>
        </p:txBody>
      </p:sp>
    </p:spTree>
    <p:extLst>
      <p:ext uri="{BB962C8B-B14F-4D97-AF65-F5344CB8AC3E}">
        <p14:creationId xmlns:p14="http://schemas.microsoft.com/office/powerpoint/2010/main" val="22349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Calibri"/>
                <a:cs typeface="Calibri"/>
              </a:rPr>
              <a:t>Grading</a:t>
            </a:r>
            <a:endParaRPr lang="en-US" sz="2800" dirty="0" smtClean="0">
              <a:effectLst/>
              <a:latin typeface="Calibri"/>
              <a:cs typeface="Calibri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/>
                <a:latin typeface="Calibri"/>
                <a:cs typeface="Calibri"/>
              </a:rPr>
              <a:t>Grades will depend upon: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effectLst/>
                <a:latin typeface="Calibri"/>
                <a:cs typeface="Calibri"/>
              </a:rPr>
              <a:t>Student initiative and contribution</a:t>
            </a:r>
            <a:r>
              <a:rPr lang="en-US" dirty="0" smtClean="0">
                <a:effectLst/>
                <a:latin typeface="Calibri"/>
                <a:cs typeface="Calibri"/>
              </a:rPr>
              <a:t>: the creativity and originality of student ideas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effectLst/>
                <a:latin typeface="Calibri"/>
                <a:cs typeface="Calibri"/>
              </a:rPr>
              <a:t>Student progress</a:t>
            </a:r>
            <a:r>
              <a:rPr lang="en-US" dirty="0" smtClean="0">
                <a:effectLst/>
                <a:latin typeface="Calibri"/>
                <a:cs typeface="Calibri"/>
              </a:rPr>
              <a:t>: content, amount of work accomplished to date, clarity and polish of presentations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effectLst/>
                <a:latin typeface="Calibri"/>
                <a:cs typeface="Calibri"/>
              </a:rPr>
              <a:t>Student presentation and paper</a:t>
            </a:r>
            <a:r>
              <a:rPr lang="en-US" dirty="0" smtClean="0">
                <a:effectLst/>
                <a:latin typeface="Calibri"/>
                <a:cs typeface="Calibri"/>
              </a:rPr>
              <a:t>: the content, eloquence, organization and clarity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sz="2800" dirty="0" smtClean="0">
                <a:effectLst/>
                <a:cs typeface="Calibri"/>
              </a:rPr>
              <a:t>M</a:t>
            </a:r>
            <a:r>
              <a:rPr lang="en-US" sz="2800" dirty="0" smtClean="0">
                <a:effectLst/>
                <a:latin typeface="Calibri"/>
                <a:cs typeface="Calibri"/>
              </a:rPr>
              <a:t>ajority of grade will depend upon quality of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ffectLst/>
                <a:latin typeface="Calibri"/>
                <a:cs typeface="Calibri"/>
              </a:rPr>
              <a:t>But, poor presentation and/or poster, and missing checkpoints will also have an impact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51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latin typeface="Calibri"/>
                <a:ea typeface="+mj-ea"/>
                <a:cs typeface="Calibri"/>
              </a:rPr>
              <a:t>Grading</a:t>
            </a:r>
            <a:endParaRPr lang="en-US" dirty="0">
              <a:effectLst/>
              <a:latin typeface="Calibri"/>
              <a:ea typeface="+mj-ea"/>
              <a:cs typeface="Calibri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/>
                <a:latin typeface="Calibri"/>
                <a:cs typeface="Calibri"/>
              </a:rPr>
              <a:t>A-level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cs typeface="Calibri"/>
              </a:rPr>
              <a:t>New contribution – interesting, creative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cs typeface="Calibri"/>
              </a:rPr>
              <a:t>Solid execution and results – refined and tested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cs typeface="Calibri"/>
              </a:rPr>
              <a:t>Excellent papers</a:t>
            </a:r>
            <a:r>
              <a:rPr lang="en-US" sz="2000" dirty="0">
                <a:effectLst/>
                <a:cs typeface="Calibri"/>
              </a:rPr>
              <a:t>, talks, and </a:t>
            </a:r>
            <a:r>
              <a:rPr lang="en-US" sz="2000" dirty="0" smtClean="0">
                <a:effectLst/>
                <a:cs typeface="Calibri"/>
              </a:rPr>
              <a:t>posters – thoughtful, thorough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n-US" sz="2400" dirty="0" smtClean="0">
                <a:effectLst/>
                <a:latin typeface="Calibri"/>
                <a:cs typeface="Calibri"/>
              </a:rPr>
              <a:t>B-level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cs typeface="Calibri"/>
              </a:rPr>
              <a:t>Not-so-innovative contribution – variant </a:t>
            </a:r>
            <a:r>
              <a:rPr lang="en-US" sz="2000" dirty="0">
                <a:effectLst/>
                <a:cs typeface="Calibri"/>
              </a:rPr>
              <a:t>of previous </a:t>
            </a:r>
            <a:r>
              <a:rPr lang="en-US" sz="2000" dirty="0" smtClean="0">
                <a:effectLst/>
                <a:cs typeface="Calibri"/>
              </a:rPr>
              <a:t>work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cs typeface="Calibri"/>
              </a:rPr>
              <a:t>Working execution and results – not fully refined and tested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cs typeface="Calibri"/>
              </a:rPr>
              <a:t>Complete papers, talks, and posters </a:t>
            </a:r>
            <a:r>
              <a:rPr lang="en-US" sz="2000" dirty="0">
                <a:effectLst/>
                <a:cs typeface="Calibri"/>
              </a:rPr>
              <a:t>– </a:t>
            </a:r>
            <a:r>
              <a:rPr lang="en-US" sz="2000" dirty="0" smtClean="0">
                <a:effectLst/>
                <a:cs typeface="Calibri"/>
              </a:rPr>
              <a:t>limited insights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n-US" sz="2400" dirty="0" smtClean="0">
                <a:effectLst/>
                <a:latin typeface="Calibri"/>
                <a:cs typeface="Calibri"/>
              </a:rPr>
              <a:t>C-level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latin typeface="Calibri"/>
                <a:cs typeface="Calibri"/>
              </a:rPr>
              <a:t>Not innovative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latin typeface="Calibri"/>
                <a:cs typeface="Calibri"/>
              </a:rPr>
              <a:t>Unfinished or not working implementation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latin typeface="Calibri"/>
                <a:cs typeface="Calibri"/>
              </a:rPr>
              <a:t>Report looks like workbook or lab report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n-US" sz="2400" dirty="0" smtClean="0">
                <a:effectLst/>
                <a:latin typeface="Calibri"/>
                <a:cs typeface="Calibri"/>
              </a:rPr>
              <a:t>D-level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latin typeface="Calibri"/>
                <a:cs typeface="Calibri"/>
              </a:rPr>
              <a:t>Nothing interesting attempted, nothing gained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ffectLst/>
                <a:latin typeface="Calibri"/>
                <a:cs typeface="Calibri"/>
              </a:rPr>
              <a:t>Report is stream of consciousness</a:t>
            </a:r>
          </a:p>
        </p:txBody>
      </p:sp>
    </p:spTree>
    <p:extLst>
      <p:ext uri="{BB962C8B-B14F-4D97-AF65-F5344CB8AC3E}">
        <p14:creationId xmlns:p14="http://schemas.microsoft.com/office/powerpoint/2010/main" val="10113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Outline for This Session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</a:rPr>
              <a:t>Best Poster Awards Fall 2016 Presentation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</a:rPr>
              <a:t>Overview of independent work in COS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</a:rPr>
              <a:t>Details of important steps and deadlines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</a:rPr>
              <a:t>Pointers to where to get more info and help</a:t>
            </a:r>
          </a:p>
        </p:txBody>
      </p:sp>
    </p:spTree>
    <p:extLst>
      <p:ext uri="{BB962C8B-B14F-4D97-AF65-F5344CB8AC3E}">
        <p14:creationId xmlns:p14="http://schemas.microsoft.com/office/powerpoint/2010/main" val="25883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Common Mistakes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754563"/>
          </a:xfrm>
          <a:effectLst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/>
              </a:rPr>
              <a:t>Delay project planning until last minute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Get started right away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sz="2800" dirty="0">
                <a:effectLst/>
              </a:rPr>
              <a:t>Select a </a:t>
            </a:r>
            <a:r>
              <a:rPr lang="en-US" sz="2800" dirty="0" smtClean="0">
                <a:effectLst/>
              </a:rPr>
              <a:t>project topic </a:t>
            </a:r>
            <a:r>
              <a:rPr lang="en-US" sz="2800" dirty="0">
                <a:effectLst/>
              </a:rPr>
              <a:t>that is too </a:t>
            </a:r>
            <a:r>
              <a:rPr lang="en-US" sz="2800" dirty="0" smtClean="0">
                <a:effectLst/>
              </a:rPr>
              <a:t>broad/general.</a:t>
            </a:r>
            <a:endParaRPr lang="en-US" sz="2800" dirty="0">
              <a:effectLst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Be willing to focus. And, listen to your adviser’s guidance. </a:t>
            </a: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sz="2800" dirty="0" smtClean="0">
                <a:effectLst/>
              </a:rPr>
              <a:t>Postpone </a:t>
            </a:r>
            <a:r>
              <a:rPr lang="en-US" sz="2800" dirty="0" smtClean="0">
                <a:effectLst/>
              </a:rPr>
              <a:t>meetings with your adviser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effectLst/>
              </a:rPr>
              <a:t>T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ry to meet once/week, even if it’s a brief meeting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sz="2800" dirty="0" smtClean="0">
                <a:effectLst/>
              </a:rPr>
              <a:t>Allow yourself to get stuck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effectLst/>
              </a:rPr>
              <a:t>T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alk to your adviser; don’t avoid them when you are stuck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TA’s are assigned to every seminar, use them!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sz="2800" dirty="0" smtClean="0">
                <a:effectLst/>
              </a:rPr>
              <a:t>Put off work until the end of the semester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Work consistently during the semester (10 </a:t>
            </a:r>
            <a:r>
              <a:rPr lang="en-US" sz="2400" dirty="0" err="1" smtClean="0">
                <a:solidFill>
                  <a:srgbClr val="FFFF00"/>
                </a:solidFill>
                <a:effectLst/>
              </a:rPr>
              <a:t>hrs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/week min.)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sz="2800" dirty="0" smtClean="0">
                <a:effectLst/>
              </a:rPr>
              <a:t>Prepare papers and presentations at the last minute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Iteratively refine.  Get feedback from your adviser.</a:t>
            </a:r>
          </a:p>
        </p:txBody>
      </p:sp>
    </p:spTree>
    <p:extLst>
      <p:ext uri="{BB962C8B-B14F-4D97-AF65-F5344CB8AC3E}">
        <p14:creationId xmlns:p14="http://schemas.microsoft.com/office/powerpoint/2010/main" val="23749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If You’re </a:t>
            </a:r>
            <a:r>
              <a:rPr lang="en-US" dirty="0">
                <a:effectLst/>
                <a:ea typeface="+mj-ea"/>
              </a:rPr>
              <a:t>H</a:t>
            </a:r>
            <a:r>
              <a:rPr lang="en-US" dirty="0" smtClean="0">
                <a:effectLst/>
                <a:ea typeface="+mj-ea"/>
              </a:rPr>
              <a:t>aving </a:t>
            </a:r>
            <a:r>
              <a:rPr lang="en-US" dirty="0">
                <a:effectLst/>
                <a:ea typeface="+mj-ea"/>
              </a:rPr>
              <a:t>T</a:t>
            </a:r>
            <a:r>
              <a:rPr lang="en-US" dirty="0" smtClean="0">
                <a:effectLst/>
                <a:ea typeface="+mj-ea"/>
              </a:rPr>
              <a:t>rouble…</a:t>
            </a:r>
            <a:endParaRPr lang="en-US" dirty="0">
              <a:effectLst/>
              <a:ea typeface="+mj-ea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Let us know…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Expect to miss a deadline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Problems with your adviser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Problems with your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Other factors in your life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If you tell us early, we might be able to help you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We can direct you to right person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Fixing problems post facto may be much harder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Often involves Deans, etc.</a:t>
            </a:r>
          </a:p>
        </p:txBody>
      </p:sp>
    </p:spTree>
    <p:extLst>
      <p:ext uri="{BB962C8B-B14F-4D97-AF65-F5344CB8AC3E}">
        <p14:creationId xmlns:p14="http://schemas.microsoft.com/office/powerpoint/2010/main" val="18045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Who/What You Can Ask</a:t>
            </a:r>
            <a:endParaRPr lang="en-US" dirty="0">
              <a:effectLst/>
              <a:ea typeface="+mj-ea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  <a:ea typeface="+mn-ea"/>
              </a:rPr>
              <a:t>A</a:t>
            </a:r>
            <a:r>
              <a:rPr lang="en-US" sz="2800" dirty="0" smtClean="0">
                <a:effectLst/>
                <a:ea typeface="+mn-ea"/>
              </a:rPr>
              <a:t>dviser</a:t>
            </a:r>
            <a:endParaRPr lang="en-US" sz="2800" dirty="0">
              <a:effectLst/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ffectLst/>
              </a:rPr>
              <a:t>Anything research related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ffectLst/>
              </a:rPr>
              <a:t>Not: can I skip the project proposal or </a:t>
            </a:r>
            <a:r>
              <a:rPr lang="en-US" sz="2400" dirty="0" smtClean="0">
                <a:effectLst/>
              </a:rPr>
              <a:t>poster or write-up</a:t>
            </a:r>
          </a:p>
          <a:p>
            <a:pPr marL="280988" lvl="1" indent="0" eaLnBrk="1" hangingPunct="1">
              <a:lnSpc>
                <a:spcPct val="90000"/>
              </a:lnSpc>
              <a:buNone/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  <a:ea typeface="+mn-ea"/>
              </a:rPr>
              <a:t>IW </a:t>
            </a:r>
            <a:r>
              <a:rPr lang="en-US" sz="2800" dirty="0" smtClean="0">
                <a:effectLst/>
                <a:ea typeface="+mn-ea"/>
              </a:rPr>
              <a:t>Coordinator  (Dr. Fish and Prof. </a:t>
            </a:r>
            <a:r>
              <a:rPr lang="en-US" sz="2800" dirty="0" err="1" smtClean="0">
                <a:effectLst/>
                <a:ea typeface="+mn-ea"/>
              </a:rPr>
              <a:t>Martonosi</a:t>
            </a:r>
            <a:r>
              <a:rPr lang="en-US" sz="2800" dirty="0" smtClean="0">
                <a:effectLst/>
                <a:ea typeface="+mn-ea"/>
              </a:rPr>
              <a:t>)</a:t>
            </a:r>
            <a:endParaRPr lang="en-US" sz="2800" dirty="0">
              <a:effectLst/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ffectLst/>
              </a:rPr>
              <a:t>Anything about mandatory requirements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ffectLst/>
              </a:rPr>
              <a:t>Not: is this research </a:t>
            </a:r>
            <a:r>
              <a:rPr lang="en-US" sz="2400" dirty="0" smtClean="0">
                <a:effectLst/>
              </a:rPr>
              <a:t>interesting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sz="24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ffectLst/>
                <a:ea typeface="+mn-ea"/>
              </a:rPr>
              <a:t>Undergrad </a:t>
            </a:r>
            <a:r>
              <a:rPr lang="en-US" sz="2800" dirty="0" smtClean="0">
                <a:effectLst/>
                <a:ea typeface="+mn-ea"/>
              </a:rPr>
              <a:t>coordinator (Colleen Kenny-McGinley)</a:t>
            </a:r>
            <a:endParaRPr lang="en-US" sz="2800" dirty="0">
              <a:effectLst/>
              <a:ea typeface="+mn-e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ffectLst/>
              </a:rPr>
              <a:t>Anything about dates, forms, </a:t>
            </a:r>
            <a:r>
              <a:rPr lang="en-US" sz="2400" dirty="0" smtClean="0">
                <a:effectLst/>
              </a:rPr>
              <a:t>funding, </a:t>
            </a:r>
            <a:r>
              <a:rPr lang="en-US" sz="2400" dirty="0" err="1" smtClean="0">
                <a:effectLst/>
              </a:rPr>
              <a:t>etc</a:t>
            </a:r>
            <a:endParaRPr lang="en-US" sz="24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ffectLst/>
              </a:rPr>
              <a:t>Not: can you give me an </a:t>
            </a:r>
            <a:r>
              <a:rPr lang="en-US" sz="2400" dirty="0" smtClean="0">
                <a:effectLst/>
              </a:rPr>
              <a:t>extension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27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Ask Questions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Piazza – Primary Resource </a:t>
            </a:r>
            <a:endParaRPr lang="en-US" dirty="0"/>
          </a:p>
          <a:p>
            <a:pPr lvl="1"/>
            <a:r>
              <a:rPr lang="en-US" dirty="0"/>
              <a:t>http://</a:t>
            </a:r>
            <a:r>
              <a:rPr lang="en-US" dirty="0" smtClean="0"/>
              <a:t>piazza.com/princeton/spring2017/cosiw</a:t>
            </a:r>
            <a:endParaRPr lang="en-US" dirty="0"/>
          </a:p>
          <a:p>
            <a:pPr lvl="1"/>
            <a:r>
              <a:rPr lang="en-US" dirty="0"/>
              <a:t>Ask IW staff and other students questions about </a:t>
            </a:r>
            <a:br>
              <a:rPr lang="en-US" dirty="0"/>
            </a:br>
            <a:r>
              <a:rPr lang="en-US" dirty="0"/>
              <a:t>logistics, advice, toolkits, data sets, etc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51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</a:t>
            </a:r>
            <a:r>
              <a:rPr lang="en-US" smtClean="0"/>
              <a:t>Find More Information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site:</a:t>
            </a:r>
          </a:p>
          <a:p>
            <a:pPr lvl="1"/>
            <a:r>
              <a:rPr lang="en-US" sz="2400" dirty="0" smtClean="0">
                <a:hlinkClick r:id="rId3"/>
              </a:rPr>
              <a:t>http://www.cs.princeton.edu/ugrad/independent-work</a:t>
            </a:r>
            <a:endParaRPr lang="en-US" sz="2400" dirty="0" smtClean="0"/>
          </a:p>
          <a:p>
            <a:pPr lvl="1"/>
            <a:r>
              <a:rPr lang="en-US" dirty="0" smtClean="0"/>
              <a:t>Important steps and deadlines</a:t>
            </a:r>
          </a:p>
          <a:p>
            <a:pPr lvl="1"/>
            <a:r>
              <a:rPr lang="en-US" dirty="0" smtClean="0"/>
              <a:t>Guidelines and useful information</a:t>
            </a:r>
          </a:p>
          <a:p>
            <a:pPr lvl="2"/>
            <a:r>
              <a:rPr lang="en-US" dirty="0" smtClean="0"/>
              <a:t>These slides are </a:t>
            </a:r>
            <a:r>
              <a:rPr lang="en-US" smtClean="0"/>
              <a:t>linked from there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15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That pretty-much covers it.</a:t>
            </a:r>
            <a:br>
              <a:rPr lang="en-US" dirty="0" smtClean="0">
                <a:effectLst/>
                <a:ea typeface="+mj-ea"/>
              </a:rPr>
            </a:br>
            <a:r>
              <a:rPr lang="en-US" dirty="0" smtClean="0">
                <a:effectLst/>
                <a:ea typeface="+mj-ea"/>
              </a:rPr>
              <a:t>Let’s summarize the key points ....</a:t>
            </a:r>
            <a:endParaRPr lang="en-US" dirty="0">
              <a:effectLst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52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My Thoughts on IW at Princeton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This is your chance to do an in-depth project </a:t>
            </a:r>
            <a:br>
              <a:rPr lang="en-US" dirty="0" smtClean="0">
                <a:effectLst/>
                <a:ea typeface="+mn-ea"/>
              </a:rPr>
            </a:br>
            <a:r>
              <a:rPr lang="en-US" dirty="0" smtClean="0">
                <a:effectLst/>
                <a:ea typeface="+mn-ea"/>
              </a:rPr>
              <a:t>on a novel topic of your own choosing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It doesn’t get better than this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It’s probably why you came to Princeton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It’s </a:t>
            </a:r>
            <a:r>
              <a:rPr lang="en-US" dirty="0" smtClean="0">
                <a:effectLst/>
              </a:rPr>
              <a:t>certainly what </a:t>
            </a:r>
            <a:r>
              <a:rPr lang="en-US" dirty="0">
                <a:effectLst/>
              </a:rPr>
              <a:t>you’ll </a:t>
            </a:r>
            <a:r>
              <a:rPr lang="en-US" dirty="0" smtClean="0">
                <a:effectLst/>
              </a:rPr>
              <a:t>most remember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from </a:t>
            </a:r>
            <a:r>
              <a:rPr lang="en-US" dirty="0">
                <a:effectLst/>
              </a:rPr>
              <a:t>your </a:t>
            </a:r>
            <a:r>
              <a:rPr lang="en-US" dirty="0" smtClean="0">
                <a:effectLst/>
              </a:rPr>
              <a:t>academics at Princeton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 smtClean="0">
                <a:effectLst/>
                <a:ea typeface="+mn-ea"/>
              </a:rPr>
              <a:t>So, take the initiative and be awesome!</a:t>
            </a:r>
          </a:p>
        </p:txBody>
      </p:sp>
    </p:spTree>
    <p:extLst>
      <p:ext uri="{BB962C8B-B14F-4D97-AF65-F5344CB8AC3E}">
        <p14:creationId xmlns:p14="http://schemas.microsoft.com/office/powerpoint/2010/main" val="12616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What to Do Today?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Read everything on the web site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Read through the guidelines and useful information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Take note of important </a:t>
            </a:r>
            <a:r>
              <a:rPr lang="en-US" dirty="0" smtClean="0">
                <a:effectLst/>
              </a:rPr>
              <a:t>deadlines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Schedule weekly meetings with your adviser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60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What to Do In February?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Work diligently to develop your project plan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Work hard to define a specific goal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Understand all related work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Articulate what makes your project novel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Know what software and data you will use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Have a good idea of what you need to implement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Have a specific plan to evaluate your results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 smtClean="0">
                <a:effectLst/>
                <a:ea typeface="+mn-ea"/>
              </a:rPr>
              <a:t>Write your project proposal early, </a:t>
            </a:r>
            <a:br>
              <a:rPr lang="en-US" dirty="0" smtClean="0">
                <a:effectLst/>
                <a:ea typeface="+mn-ea"/>
              </a:rPr>
            </a:br>
            <a:r>
              <a:rPr lang="en-US" dirty="0" smtClean="0">
                <a:effectLst/>
                <a:ea typeface="+mn-ea"/>
              </a:rPr>
              <a:t>get feedback, and refine multiple times</a:t>
            </a: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7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But the Semester Just Started!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The first few weeks are really important …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A good project plan is the key to success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It takes time to understand related work,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relevant software, and available data sets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It takes iteration and refinement (multiple meetings with your adviser) to define a good project goal and novel approach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Working hard in the first few weeks greatly reduces the chances of ending up with a weak project</a:t>
            </a:r>
          </a:p>
          <a:p>
            <a:pPr marL="280988" lvl="1" indent="0" eaLnBrk="1" hangingPunct="1">
              <a:buNone/>
              <a:defRPr/>
            </a:pPr>
            <a:endParaRPr lang="en-US" dirty="0" smtClean="0">
              <a:effectLst/>
              <a:ea typeface="+mn-ea"/>
            </a:endParaRPr>
          </a:p>
          <a:p>
            <a:pPr eaLnBrk="1" hangingPunct="1">
              <a:defRPr/>
            </a:pPr>
            <a:endParaRPr lang="en-US" dirty="0" smtClean="0"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88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Best Poster Awards Fall 2016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effectLst/>
              </a:rPr>
              <a:t>Rohan </a:t>
            </a:r>
            <a:r>
              <a:rPr lang="en-US" sz="2000" b="1" dirty="0" err="1" smtClean="0">
                <a:effectLst/>
              </a:rPr>
              <a:t>Doshi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– “</a:t>
            </a:r>
            <a:r>
              <a:rPr lang="en-US" sz="2000" i="1" dirty="0" smtClean="0">
                <a:effectLst/>
              </a:rPr>
              <a:t>Deep Learning for Sarcasm Classification”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 smtClean="0">
                <a:effectLst/>
              </a:rPr>
              <a:t>Sheon</a:t>
            </a:r>
            <a:r>
              <a:rPr lang="en-US" sz="2000" b="1" dirty="0" smtClean="0">
                <a:effectLst/>
              </a:rPr>
              <a:t> Han </a:t>
            </a:r>
            <a:r>
              <a:rPr lang="en-US" sz="2000" dirty="0" smtClean="0">
                <a:effectLst/>
              </a:rPr>
              <a:t>– “</a:t>
            </a:r>
            <a:r>
              <a:rPr lang="en-US" sz="2000" i="1" dirty="0" smtClean="0">
                <a:effectLst/>
              </a:rPr>
              <a:t>Analyzing Chronological </a:t>
            </a:r>
            <a:r>
              <a:rPr lang="en-US" sz="2000" i="1" dirty="0">
                <a:effectLst/>
              </a:rPr>
              <a:t>C</a:t>
            </a:r>
            <a:r>
              <a:rPr lang="en-US" sz="2000" i="1" dirty="0" smtClean="0">
                <a:effectLst/>
              </a:rPr>
              <a:t>hanges in Philosophical and Religious </a:t>
            </a:r>
            <a:r>
              <a:rPr lang="en-US" sz="2000" i="1" dirty="0">
                <a:effectLst/>
              </a:rPr>
              <a:t>I</a:t>
            </a:r>
            <a:r>
              <a:rPr lang="en-US" sz="2000" i="1" dirty="0" smtClean="0">
                <a:effectLst/>
              </a:rPr>
              <a:t>nclination from Text”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effectLst/>
              </a:rPr>
              <a:t>Karen Feng </a:t>
            </a:r>
            <a:r>
              <a:rPr lang="en-US" sz="2000" dirty="0" smtClean="0">
                <a:effectLst/>
              </a:rPr>
              <a:t>– “</a:t>
            </a:r>
            <a:r>
              <a:rPr lang="en-US" sz="2000" i="1" dirty="0" smtClean="0">
                <a:effectLst/>
              </a:rPr>
              <a:t>Scaling Genetic Association Testing in Structured Populations to Millions of Humans”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effectLst/>
              </a:rPr>
              <a:t>Sara </a:t>
            </a:r>
            <a:r>
              <a:rPr lang="en-US" sz="2000" b="1" dirty="0" err="1" smtClean="0">
                <a:effectLst/>
              </a:rPr>
              <a:t>Malamut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dirty="0" smtClean="0">
                <a:effectLst/>
              </a:rPr>
              <a:t>– “</a:t>
            </a:r>
            <a:r>
              <a:rPr lang="en-US" sz="2000" i="1" dirty="0" smtClean="0">
                <a:effectLst/>
              </a:rPr>
              <a:t>Accessibility in the New York City MTA Subway System”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effectLst/>
              </a:rPr>
              <a:t>Allison Chang </a:t>
            </a:r>
            <a:r>
              <a:rPr lang="en-US" sz="2000" i="1" dirty="0" smtClean="0">
                <a:effectLst/>
              </a:rPr>
              <a:t>– “An Analysis of the Gut Microbiota of Pancreatic Cancer Patients”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err="1" smtClean="0">
                <a:effectLst/>
              </a:rPr>
              <a:t>Manbir</a:t>
            </a:r>
            <a:r>
              <a:rPr lang="en-US" sz="2000" b="1" dirty="0" smtClean="0">
                <a:effectLst/>
              </a:rPr>
              <a:t> Gulati </a:t>
            </a:r>
            <a:r>
              <a:rPr lang="en-US" sz="2000" dirty="0" smtClean="0">
                <a:effectLst/>
              </a:rPr>
              <a:t>– “</a:t>
            </a:r>
            <a:r>
              <a:rPr lang="en-US" sz="2000" i="1" dirty="0" smtClean="0">
                <a:effectLst/>
              </a:rPr>
              <a:t>Online Sleep Onset Detection”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effectLst/>
              </a:rPr>
              <a:t>Eric Mitchell </a:t>
            </a:r>
            <a:r>
              <a:rPr lang="en-US" sz="2000" dirty="0" smtClean="0">
                <a:effectLst/>
              </a:rPr>
              <a:t>– “</a:t>
            </a:r>
            <a:r>
              <a:rPr lang="en-US" sz="2000" i="1" dirty="0" smtClean="0">
                <a:effectLst/>
              </a:rPr>
              <a:t>Assessing a Bitcoin Price Prediction Model and Trading Strategy”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effectLst/>
              </a:rPr>
              <a:t>Alex Yue </a:t>
            </a:r>
            <a:r>
              <a:rPr lang="en-US" sz="2000" dirty="0" smtClean="0">
                <a:effectLst/>
              </a:rPr>
              <a:t>– “</a:t>
            </a:r>
            <a:r>
              <a:rPr lang="en-US" sz="2000" i="1" dirty="0" err="1" smtClean="0">
                <a:effectLst/>
              </a:rPr>
              <a:t>IoT</a:t>
            </a:r>
            <a:r>
              <a:rPr lang="en-US" sz="2000" i="1" dirty="0" smtClean="0">
                <a:effectLst/>
              </a:rPr>
              <a:t> Inspector: A Packet Inspection Framework to Analyze and Visualize Internet of Things Device Traffic”</a:t>
            </a:r>
          </a:p>
        </p:txBody>
      </p:sp>
    </p:spTree>
    <p:extLst>
      <p:ext uri="{BB962C8B-B14F-4D97-AF65-F5344CB8AC3E}">
        <p14:creationId xmlns:p14="http://schemas.microsoft.com/office/powerpoint/2010/main" val="2941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OK, that’s it.</a:t>
            </a:r>
            <a:br>
              <a:rPr lang="en-US" dirty="0" smtClean="0">
                <a:effectLst/>
                <a:ea typeface="+mj-ea"/>
              </a:rPr>
            </a:br>
            <a:r>
              <a:rPr lang="en-US" dirty="0" smtClean="0">
                <a:effectLst/>
                <a:ea typeface="+mj-ea"/>
              </a:rPr>
              <a:t>Thanks!!!</a:t>
            </a:r>
            <a:endParaRPr lang="en-US" dirty="0">
              <a:effectLst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138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Let’s </a:t>
            </a:r>
            <a:r>
              <a:rPr lang="en-US" dirty="0">
                <a:effectLst/>
                <a:ea typeface="+mj-ea"/>
              </a:rPr>
              <a:t>g</a:t>
            </a:r>
            <a:r>
              <a:rPr lang="en-US" dirty="0" smtClean="0">
                <a:effectLst/>
                <a:ea typeface="+mj-ea"/>
              </a:rPr>
              <a:t>et started …</a:t>
            </a:r>
            <a:endParaRPr lang="en-US" dirty="0">
              <a:effectLst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56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What Is Independent Work?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 smtClean="0">
                <a:effectLst/>
              </a:rPr>
              <a:t>Individual project to study a novel idea in depth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Novel algorithm 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Novel system design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Novel problem formulation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Novel benchmark suite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Novel proof of a theorem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Novel application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Novel investigation of a dataset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Novel …</a:t>
            </a:r>
          </a:p>
          <a:p>
            <a:pPr lvl="1" eaLnBrk="1" hangingPunct="1"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37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Why Do Independent Work?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Study a topic in depth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Dive into much more detail </a:t>
            </a:r>
            <a:r>
              <a:rPr lang="en-US" dirty="0" smtClean="0">
                <a:effectLst/>
              </a:rPr>
              <a:t>than could in a course</a:t>
            </a:r>
            <a:endParaRPr lang="en-US" dirty="0">
              <a:effectLst/>
            </a:endParaRPr>
          </a:p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Learn important skills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Technical writing, speaking, project management</a:t>
            </a:r>
          </a:p>
          <a:p>
            <a:pPr eaLnBrk="1" hangingPunct="1">
              <a:defRPr/>
            </a:pPr>
            <a:r>
              <a:rPr lang="en-US" dirty="0">
                <a:effectLst/>
              </a:rPr>
              <a:t>Work closely with faculty 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Meet weekly, get advice</a:t>
            </a:r>
            <a:r>
              <a:rPr lang="en-US" dirty="0" smtClean="0">
                <a:effectLst/>
              </a:rPr>
              <a:t>, get to know them, etc</a:t>
            </a:r>
            <a:r>
              <a:rPr lang="en-US" dirty="0">
                <a:effectLst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Do something interesting to talk about in …</a:t>
            </a:r>
            <a:endParaRPr lang="en-US" dirty="0">
              <a:effectLst/>
              <a:ea typeface="+mn-ea"/>
            </a:endParaRPr>
          </a:p>
          <a:p>
            <a:pPr lvl="1" eaLnBrk="1" hangingPunct="1">
              <a:defRPr/>
            </a:pPr>
            <a:r>
              <a:rPr lang="en-US" dirty="0">
                <a:effectLst/>
              </a:rPr>
              <a:t>G</a:t>
            </a:r>
            <a:r>
              <a:rPr lang="en-US" dirty="0" smtClean="0">
                <a:effectLst/>
              </a:rPr>
              <a:t>rad applications, job interviews, etc.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Have Fun!!!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51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Types of Independent Work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n-ea"/>
              </a:rPr>
              <a:t>One semester project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All AB juniors and some BSE juniors/seniors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ea typeface="+mn-ea"/>
              </a:rPr>
              <a:t>Project designed for one semester, but can be</a:t>
            </a:r>
            <a:br>
              <a:rPr lang="en-US" dirty="0" smtClean="0">
                <a:effectLst/>
                <a:ea typeface="+mn-ea"/>
              </a:rPr>
            </a:br>
            <a:r>
              <a:rPr lang="en-US" dirty="0" smtClean="0">
                <a:effectLst/>
                <a:ea typeface="+mn-ea"/>
              </a:rPr>
              <a:t>followed by related project in later semester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IW seminar or individual </a:t>
            </a:r>
            <a:r>
              <a:rPr lang="en-US" dirty="0" smtClean="0">
                <a:effectLst/>
              </a:rPr>
              <a:t>advising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ffectLst/>
              </a:rPr>
              <a:t>Two-semester </a:t>
            </a:r>
            <a:r>
              <a:rPr lang="en-US" dirty="0" smtClean="0">
                <a:effectLst/>
              </a:rPr>
              <a:t>thesis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r>
              <a:rPr lang="en-US" dirty="0">
                <a:effectLst/>
              </a:rPr>
              <a:t>All AB seniors and some BSEs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Project designed for full year</a:t>
            </a:r>
          </a:p>
          <a:p>
            <a:pPr lvl="1" eaLnBrk="1" hangingPunct="1">
              <a:defRPr/>
            </a:pPr>
            <a:r>
              <a:rPr lang="en-US" dirty="0">
                <a:effectLst/>
              </a:rPr>
              <a:t>Individual advising</a:t>
            </a:r>
          </a:p>
          <a:p>
            <a:pPr lvl="1" eaLnBrk="1" hangingPunct="1">
              <a:defRPr/>
            </a:pPr>
            <a:endParaRPr lang="en-US" dirty="0" smtClean="0">
              <a:effectLst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99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IW Seminars</a:t>
            </a:r>
            <a:endParaRPr lang="en-US" dirty="0">
              <a:effectLst/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Same as one semester projects,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but students work on related topics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and meet with adviser </a:t>
            </a:r>
            <a:r>
              <a:rPr lang="en-US" dirty="0">
                <a:effectLst/>
              </a:rPr>
              <a:t>together </a:t>
            </a:r>
            <a:endParaRPr lang="en-US" dirty="0" smtClean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Enables collaborative projects</a:t>
            </a:r>
            <a:endParaRPr lang="en-US" dirty="0">
              <a:effectLst/>
            </a:endParaRPr>
          </a:p>
          <a:p>
            <a:pPr lvl="1" eaLnBrk="1" hangingPunct="1">
              <a:defRPr/>
            </a:pPr>
            <a:r>
              <a:rPr lang="en-US" dirty="0">
                <a:effectLst/>
              </a:rPr>
              <a:t>Enables sharing of infrastructure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Enables feedback to/from other students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 smtClean="0">
                <a:effectLst/>
              </a:rPr>
              <a:t>Targeted at first-time IW students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Provides more help on how to choose good projects, how to manage time, how to design talks, how to write papers, etc.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80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07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24076</TotalTime>
  <Words>1404</Words>
  <Application>Microsoft Macintosh PowerPoint</Application>
  <PresentationFormat>On-screen Show (4:3)</PresentationFormat>
  <Paragraphs>341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Garamond</vt:lpstr>
      <vt:lpstr>ＭＳ Ｐゴシック</vt:lpstr>
      <vt:lpstr>Wingdings</vt:lpstr>
      <vt:lpstr>Arial</vt:lpstr>
      <vt:lpstr>Stream</vt:lpstr>
      <vt:lpstr>Computer Science Independent Work</vt:lpstr>
      <vt:lpstr>Welcome!</vt:lpstr>
      <vt:lpstr>Outline for This Session</vt:lpstr>
      <vt:lpstr>Best Poster Awards Fall 2016</vt:lpstr>
      <vt:lpstr>Let’s get started …</vt:lpstr>
      <vt:lpstr>What Is Independent Work?</vt:lpstr>
      <vt:lpstr>Why Do Independent Work?</vt:lpstr>
      <vt:lpstr>Types of Independent Work</vt:lpstr>
      <vt:lpstr>IW Seminars</vt:lpstr>
      <vt:lpstr>Important Steps and Deadlines</vt:lpstr>
      <vt:lpstr>Questions so far?</vt:lpstr>
      <vt:lpstr>PowerPoint Presentation</vt:lpstr>
      <vt:lpstr>Important Steps and Deadlines</vt:lpstr>
      <vt:lpstr>Written Project Proposal</vt:lpstr>
      <vt:lpstr>Written Project Proposal</vt:lpstr>
      <vt:lpstr>Checkpoint Form</vt:lpstr>
      <vt:lpstr>Checkpoint Form</vt:lpstr>
      <vt:lpstr>Oral Presentation</vt:lpstr>
      <vt:lpstr>Oral Presentation</vt:lpstr>
      <vt:lpstr>Written Final Report</vt:lpstr>
      <vt:lpstr>Written Final Report</vt:lpstr>
      <vt:lpstr>Poster Session</vt:lpstr>
      <vt:lpstr>Poster Session</vt:lpstr>
      <vt:lpstr>Some more logistics ....</vt:lpstr>
      <vt:lpstr>IW Portal</vt:lpstr>
      <vt:lpstr>Funding</vt:lpstr>
      <vt:lpstr>Collaboration</vt:lpstr>
      <vt:lpstr>Grading</vt:lpstr>
      <vt:lpstr>Grading</vt:lpstr>
      <vt:lpstr>Common Mistakes</vt:lpstr>
      <vt:lpstr>If You’re Having Trouble…</vt:lpstr>
      <vt:lpstr>Who/What You Can Ask</vt:lpstr>
      <vt:lpstr>How to Ask Questions</vt:lpstr>
      <vt:lpstr>Where to Find More Information</vt:lpstr>
      <vt:lpstr>That pretty-much covers it. Let’s summarize the key points ....</vt:lpstr>
      <vt:lpstr>My Thoughts on IW at Princeton</vt:lpstr>
      <vt:lpstr>What to Do Today?</vt:lpstr>
      <vt:lpstr>What to Do In February?</vt:lpstr>
      <vt:lpstr>But the Semester Just Started!</vt:lpstr>
      <vt:lpstr>OK, that’s it. Thanks!!!</vt:lpstr>
    </vt:vector>
  </TitlesOfParts>
  <Company>Princeton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Work</dc:title>
  <dc:creator>Vivek Pai</dc:creator>
  <cp:lastModifiedBy>Margaret R. Martonosi</cp:lastModifiedBy>
  <cp:revision>356</cp:revision>
  <dcterms:created xsi:type="dcterms:W3CDTF">2012-09-14T14:55:23Z</dcterms:created>
  <dcterms:modified xsi:type="dcterms:W3CDTF">2017-02-13T11:04:23Z</dcterms:modified>
</cp:coreProperties>
</file>