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1" r:id="rId2"/>
    <p:sldId id="256" r:id="rId3"/>
    <p:sldId id="266" r:id="rId4"/>
    <p:sldId id="267" r:id="rId5"/>
    <p:sldId id="257" r:id="rId6"/>
    <p:sldId id="258" r:id="rId7"/>
    <p:sldId id="263" r:id="rId8"/>
    <p:sldId id="265" r:id="rId9"/>
    <p:sldId id="302" r:id="rId10"/>
    <p:sldId id="259" r:id="rId11"/>
    <p:sldId id="270" r:id="rId12"/>
    <p:sldId id="294" r:id="rId13"/>
    <p:sldId id="295" r:id="rId14"/>
    <p:sldId id="304" r:id="rId15"/>
    <p:sldId id="296" r:id="rId16"/>
    <p:sldId id="260" r:id="rId17"/>
    <p:sldId id="280" r:id="rId18"/>
    <p:sldId id="303" r:id="rId19"/>
    <p:sldId id="271" r:id="rId20"/>
    <p:sldId id="284" r:id="rId21"/>
    <p:sldId id="279" r:id="rId22"/>
    <p:sldId id="286" r:id="rId23"/>
    <p:sldId id="287" r:id="rId24"/>
    <p:sldId id="278" r:id="rId25"/>
    <p:sldId id="277" r:id="rId26"/>
    <p:sldId id="272" r:id="rId27"/>
    <p:sldId id="288" r:id="rId28"/>
    <p:sldId id="293" r:id="rId29"/>
    <p:sldId id="289" r:id="rId30"/>
    <p:sldId id="290" r:id="rId31"/>
    <p:sldId id="291" r:id="rId32"/>
    <p:sldId id="292" r:id="rId33"/>
    <p:sldId id="261" r:id="rId34"/>
    <p:sldId id="262" r:id="rId35"/>
    <p:sldId id="264" r:id="rId36"/>
    <p:sldId id="269" r:id="rId37"/>
    <p:sldId id="273" r:id="rId38"/>
    <p:sldId id="276" r:id="rId39"/>
    <p:sldId id="275" r:id="rId40"/>
    <p:sldId id="281" r:id="rId41"/>
    <p:sldId id="282" r:id="rId42"/>
    <p:sldId id="283" r:id="rId43"/>
    <p:sldId id="274" r:id="rId44"/>
    <p:sldId id="297" r:id="rId45"/>
    <p:sldId id="299" r:id="rId46"/>
    <p:sldId id="298" r:id="rId47"/>
    <p:sldId id="300" r:id="rId48"/>
    <p:sldId id="305" r:id="rId49"/>
    <p:sldId id="268" r:id="rId50"/>
    <p:sldId id="28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Objects="1" showGuides="1">
      <p:cViewPr>
        <p:scale>
          <a:sx n="155" d="100"/>
          <a:sy n="155" d="100"/>
        </p:scale>
        <p:origin x="-72" y="-72"/>
      </p:cViewPr>
      <p:guideLst>
        <p:guide orient="horz" pos="297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EDEEC-8979-5E41-8AB6-C7841D6B2772}" type="datetimeFigureOut">
              <a:rPr lang="en-US" smtClean="0"/>
              <a:pPr/>
              <a:t>8/23/2008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EE46B-198D-8B46-B848-F16B59B700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bioinformatics.mdanderson.org/MicroarrayCourse/Lecture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Microarray Basics, and Planning a Microarray Experiment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Amy Caudy</a:t>
            </a:r>
          </a:p>
          <a:p>
            <a:r>
              <a:rPr lang="en-US" dirty="0" smtClean="0"/>
              <a:t>Lewis-Sigler Fellow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9" y="-12700"/>
            <a:ext cx="3666946" cy="687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640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Photolithography for </a:t>
            </a:r>
            <a:r>
              <a:rPr lang="en-US" dirty="0" err="1" smtClean="0"/>
              <a:t>oligo</a:t>
            </a:r>
            <a:r>
              <a:rPr lang="en-US" dirty="0" smtClean="0"/>
              <a:t> synthesis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1447800"/>
            <a:ext cx="441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dirty="0" err="1" smtClean="0"/>
              <a:t>Affymetrix</a:t>
            </a:r>
            <a:r>
              <a:rPr lang="en-US" dirty="0" smtClean="0"/>
              <a:t> method of array synthesis</a:t>
            </a:r>
          </a:p>
          <a:p>
            <a:pPr>
              <a:buFontTx/>
              <a:buChar char="•"/>
            </a:pPr>
            <a:r>
              <a:rPr lang="en-US" dirty="0" smtClean="0"/>
              <a:t>Advantage is that extremely high density arrays with over 6 million features is possible </a:t>
            </a:r>
          </a:p>
          <a:p>
            <a:pPr>
              <a:buFontTx/>
              <a:buChar char="•"/>
            </a:pPr>
            <a:r>
              <a:rPr lang="en-US" dirty="0" smtClean="0"/>
              <a:t>Masks are reusable, but expensive to synthesize. (</a:t>
            </a:r>
            <a:r>
              <a:rPr lang="en-US" dirty="0" err="1" smtClean="0"/>
              <a:t>Nimblegen</a:t>
            </a:r>
            <a:r>
              <a:rPr lang="en-US" dirty="0" smtClean="0"/>
              <a:t> uses similar chemistry, but mirrors permit more flexibility in array design.) </a:t>
            </a:r>
          </a:p>
          <a:p>
            <a:pPr>
              <a:buFontTx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816" b="855"/>
          <a:stretch>
            <a:fillRect/>
          </a:stretch>
        </p:blipFill>
        <p:spPr>
          <a:xfrm>
            <a:off x="4138358" y="3429000"/>
            <a:ext cx="4700842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637" y="6629400"/>
            <a:ext cx="1329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509689" y="6352401"/>
            <a:ext cx="839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Affymetrix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mismatch probes to measure specificity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0" y="1981200"/>
            <a:ext cx="5384800" cy="2286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latin typeface="Courier"/>
              </a:rPr>
              <a:t>PM: GCTAGTCGATGCTAGCTTACTAGTC</a:t>
            </a:r>
          </a:p>
          <a:p>
            <a:pPr>
              <a:buNone/>
            </a:pPr>
            <a:r>
              <a:rPr lang="en-US" dirty="0" smtClean="0">
                <a:latin typeface="Courier"/>
              </a:rPr>
              <a:t>MM: GCTAGTCGATGC</a:t>
            </a:r>
            <a:r>
              <a:rPr lang="en-US" dirty="0" smtClean="0">
                <a:solidFill>
                  <a:schemeClr val="accent2"/>
                </a:solidFill>
                <a:latin typeface="Courier"/>
              </a:rPr>
              <a:t>A</a:t>
            </a:r>
            <a:r>
              <a:rPr lang="en-US" dirty="0" smtClean="0">
                <a:latin typeface="Courier"/>
              </a:rPr>
              <a:t>AGCTTACTAGTC</a:t>
            </a:r>
          </a:p>
          <a:p>
            <a:r>
              <a:rPr lang="en-US" dirty="0" err="1" smtClean="0"/>
              <a:t>Affymetrix</a:t>
            </a:r>
            <a:r>
              <a:rPr lang="en-US" dirty="0" smtClean="0"/>
              <a:t> tries to control for cross-hybridization by using multiple probes along with Perfect Match (PM) and Mismatch (MM) probes.</a:t>
            </a:r>
          </a:p>
          <a:p>
            <a:r>
              <a:rPr lang="en-US" dirty="0" smtClean="0"/>
              <a:t>The PM probe is always placed directly above the MM probe on the </a:t>
            </a:r>
            <a:r>
              <a:rPr lang="en-US" dirty="0" err="1" smtClean="0"/>
              <a:t>GeneChip</a:t>
            </a:r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2844800" cy="3930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Affymetrix</a:t>
            </a:r>
            <a:r>
              <a:rPr lang="en-US" dirty="0" smtClean="0"/>
              <a:t> arrays use multiple PM/MM probes per gene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2237"/>
            <a:ext cx="8229600" cy="25447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For each target gene on an </a:t>
            </a:r>
            <a:r>
              <a:rPr lang="en-US" dirty="0" err="1" smtClean="0"/>
              <a:t>Affymetrix</a:t>
            </a:r>
            <a:r>
              <a:rPr lang="en-US" dirty="0" smtClean="0"/>
              <a:t> array, use between 11 and 20 probe-pairs. (The oldest </a:t>
            </a:r>
            <a:r>
              <a:rPr lang="en-US" dirty="0" err="1" smtClean="0"/>
              <a:t>GeneChips</a:t>
            </a:r>
            <a:r>
              <a:rPr lang="en-US" dirty="0" smtClean="0"/>
              <a:t> used 20 probe-pairs per target gene; the second generation used 16; the newest arrays use 11.)</a:t>
            </a:r>
          </a:p>
          <a:p>
            <a:r>
              <a:rPr lang="en-US" dirty="0" smtClean="0"/>
              <a:t>The first basic challenge in quantifying </a:t>
            </a:r>
            <a:r>
              <a:rPr lang="en-US" dirty="0" err="1" smtClean="0"/>
              <a:t>Affymetrix</a:t>
            </a:r>
            <a:r>
              <a:rPr lang="en-US" dirty="0" smtClean="0"/>
              <a:t>arrays is summarizing the 22 to 40 numbers from a probe set with a single estimate of the expression of the target gene.</a:t>
            </a:r>
          </a:p>
          <a:p>
            <a:r>
              <a:rPr lang="en-US" dirty="0" smtClean="0"/>
              <a:t>These are shown here together, but in modern designs are placed in multiple locations throughout the array to guard against local defects.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504950"/>
            <a:ext cx="6045200" cy="2336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disruption in hybridization can be used in another way – </a:t>
            </a:r>
            <a:br>
              <a:rPr lang="en-US" dirty="0" smtClean="0"/>
            </a:br>
            <a:r>
              <a:rPr lang="en-US" dirty="0" smtClean="0"/>
              <a:t>to “</a:t>
            </a:r>
            <a:r>
              <a:rPr lang="en-US" dirty="0" err="1" smtClean="0"/>
              <a:t>resequence</a:t>
            </a:r>
            <a:r>
              <a:rPr lang="en-US" dirty="0" smtClean="0"/>
              <a:t>” 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r>
              <a:rPr lang="en-US" dirty="0" smtClean="0"/>
              <a:t>(more later on)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Agilent prints DNA with an inkjet printer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2626962"/>
            <a:ext cx="9359900" cy="1824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6550967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Agilent Technologies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Agilent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8209786" cy="3166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6550967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Agilent Technologies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Uniqueness of probe in genome</a:t>
            </a:r>
          </a:p>
          <a:p>
            <a:r>
              <a:rPr lang="en-US" dirty="0" smtClean="0"/>
              <a:t>Hybridization kinetics of probe (usually measured in Tm, the melting temperature) </a:t>
            </a:r>
          </a:p>
          <a:p>
            <a:r>
              <a:rPr lang="en-US" dirty="0" smtClean="0"/>
              <a:t>Genome annotation – the sequence of interest must be on the genome to measure it.</a:t>
            </a:r>
          </a:p>
          <a:p>
            <a:pPr lvl="1"/>
            <a:r>
              <a:rPr lang="en-US" dirty="0" smtClean="0"/>
              <a:t> Gene predictions are a moving target!</a:t>
            </a:r>
          </a:p>
          <a:p>
            <a:pPr lvl="1"/>
            <a:r>
              <a:rPr lang="en-US" dirty="0" smtClean="0"/>
              <a:t>Samples from different individuals may have sequence polymorphisms that affect hybridization!</a:t>
            </a:r>
          </a:p>
          <a:p>
            <a:r>
              <a:rPr lang="en-US" dirty="0" smtClean="0"/>
              <a:t>Position of probe on sequence, especially for expression arrays </a:t>
            </a:r>
          </a:p>
          <a:p>
            <a:pPr lvl="1"/>
            <a:r>
              <a:rPr lang="en-US" dirty="0" smtClean="0"/>
              <a:t>Reverse transcription begins at 3’ end of gene and becomes less efficient towards 5’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Tropomyosin</a:t>
            </a:r>
            <a:r>
              <a:rPr lang="en-US" dirty="0" smtClean="0"/>
              <a:t> – what do you measure to measure its expression?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0" y="1417637"/>
            <a:ext cx="9085500" cy="4830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6504801"/>
            <a:ext cx="1329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Long PCR products or long </a:t>
            </a:r>
            <a:r>
              <a:rPr lang="en-US" dirty="0" err="1" smtClean="0"/>
              <a:t>oligos</a:t>
            </a:r>
            <a:r>
              <a:rPr lang="en-US" dirty="0" smtClean="0"/>
              <a:t> are more tolerant of mismatched</a:t>
            </a:r>
          </a:p>
          <a:p>
            <a:pPr lvl="1"/>
            <a:r>
              <a:rPr lang="en-US" dirty="0" smtClean="0"/>
              <a:t>In a situation with sequence divergence, you can still get hybridization</a:t>
            </a:r>
          </a:p>
          <a:p>
            <a:pPr lvl="1"/>
            <a:r>
              <a:rPr lang="en-US" dirty="0" smtClean="0"/>
              <a:t>Even if you don’t know the sequence of your organism, you could make random </a:t>
            </a:r>
            <a:r>
              <a:rPr lang="en-US" dirty="0" err="1" smtClean="0"/>
              <a:t>cDNAs</a:t>
            </a:r>
            <a:r>
              <a:rPr lang="en-US" dirty="0" smtClean="0"/>
              <a:t> and spot them, and figure out the interesting features later </a:t>
            </a:r>
          </a:p>
          <a:p>
            <a:pPr lvl="1"/>
            <a:r>
              <a:rPr lang="en-US" dirty="0" smtClean="0"/>
              <a:t>Long </a:t>
            </a:r>
            <a:r>
              <a:rPr lang="en-US" dirty="0" err="1" smtClean="0"/>
              <a:t>oligos</a:t>
            </a:r>
            <a:r>
              <a:rPr lang="en-US" dirty="0" smtClean="0"/>
              <a:t> hybridize better</a:t>
            </a:r>
          </a:p>
          <a:p>
            <a:r>
              <a:rPr lang="en-US" dirty="0" smtClean="0"/>
              <a:t>Short </a:t>
            </a:r>
            <a:r>
              <a:rPr lang="en-US" dirty="0" err="1" smtClean="0"/>
              <a:t>oligos</a:t>
            </a:r>
            <a:r>
              <a:rPr lang="en-US" dirty="0" smtClean="0"/>
              <a:t> are more sensitive to mismatches</a:t>
            </a:r>
          </a:p>
          <a:p>
            <a:pPr lvl="1"/>
            <a:r>
              <a:rPr lang="en-US" dirty="0" smtClean="0"/>
              <a:t>You can more easily design probes to discriminate between similar genes</a:t>
            </a:r>
          </a:p>
          <a:p>
            <a:pPr lvl="1"/>
            <a:r>
              <a:rPr lang="en-US" dirty="0" smtClean="0"/>
              <a:t>Assessing levels of probes affected by mismatches is error-prone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74638"/>
            <a:ext cx="5943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Comparing samples to determine relative expression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600200"/>
            <a:ext cx="5410200" cy="4525963"/>
          </a:xfrm>
        </p:spPr>
        <p:txBody>
          <a:bodyPr/>
          <a:lstStyle/>
          <a:p>
            <a:r>
              <a:rPr lang="en-US" dirty="0" smtClean="0"/>
              <a:t>1/0 = ∞ </a:t>
            </a:r>
          </a:p>
          <a:p>
            <a:pPr lvl="1"/>
            <a:r>
              <a:rPr lang="en-US" dirty="0" smtClean="0"/>
              <a:t>Your reference must have detectable expression of genes of interest</a:t>
            </a:r>
          </a:p>
          <a:p>
            <a:r>
              <a:rPr lang="en-US" dirty="0" smtClean="0"/>
              <a:t>Even with one-color systems like </a:t>
            </a:r>
            <a:r>
              <a:rPr lang="en-US" dirty="0" err="1" smtClean="0"/>
              <a:t>Affymetrix</a:t>
            </a:r>
            <a:r>
              <a:rPr lang="en-US" dirty="0" smtClean="0"/>
              <a:t>, the end goal of analysis is to compare an experimental sample with a control sample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2619033" cy="6837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629400"/>
            <a:ext cx="1329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Microarray platforms</a:t>
            </a:r>
          </a:p>
          <a:p>
            <a:r>
              <a:rPr lang="en-US" dirty="0" smtClean="0"/>
              <a:t>Uses of microarrays </a:t>
            </a:r>
          </a:p>
          <a:p>
            <a:r>
              <a:rPr lang="en-US" dirty="0" smtClean="0"/>
              <a:t>Labeling approaches </a:t>
            </a:r>
          </a:p>
          <a:p>
            <a:r>
              <a:rPr lang="en-US" dirty="0" smtClean="0"/>
              <a:t>Experimental considerations </a:t>
            </a:r>
          </a:p>
          <a:p>
            <a:r>
              <a:rPr lang="en-US" dirty="0" smtClean="0"/>
              <a:t>Emerging technologies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With a few exceptions, the cells in your body have an identical genetic code, yet they are profoundly different.  Ultimately, these differences arise through the expression. </a:t>
            </a:r>
          </a:p>
          <a:p>
            <a:r>
              <a:rPr lang="en-US" dirty="0" smtClean="0"/>
              <a:t>With a microarray, you can quantify the expression of all genes at once. </a:t>
            </a:r>
          </a:p>
          <a:p>
            <a:r>
              <a:rPr lang="en-US" dirty="0" smtClean="0"/>
              <a:t>But you are measuring RNA levels, not the activity of the gene. </a:t>
            </a:r>
          </a:p>
          <a:p>
            <a:pPr lvl="1"/>
            <a:r>
              <a:rPr lang="en-US" dirty="0" err="1" smtClean="0"/>
              <a:t>RNAs</a:t>
            </a:r>
            <a:r>
              <a:rPr lang="en-US" dirty="0" smtClean="0"/>
              <a:t> can be sequestered so that they are present but not translated</a:t>
            </a:r>
          </a:p>
          <a:p>
            <a:pPr lvl="1"/>
            <a:r>
              <a:rPr lang="en-US" dirty="0" smtClean="0"/>
              <a:t>Some proteins are only active following specific modification (</a:t>
            </a:r>
            <a:r>
              <a:rPr lang="en-US" dirty="0" err="1" smtClean="0"/>
              <a:t>phosphorylation</a:t>
            </a:r>
            <a:r>
              <a:rPr lang="en-US" dirty="0" smtClean="0"/>
              <a:t>, </a:t>
            </a:r>
            <a:r>
              <a:rPr lang="en-US" dirty="0" err="1" smtClean="0"/>
              <a:t>methylation</a:t>
            </a:r>
            <a:r>
              <a:rPr lang="en-US" dirty="0" smtClean="0"/>
              <a:t>, </a:t>
            </a:r>
            <a:r>
              <a:rPr lang="en-US" dirty="0" err="1" smtClean="0"/>
              <a:t>ubiquitination</a:t>
            </a:r>
            <a:r>
              <a:rPr lang="en-US" dirty="0" smtClean="0"/>
              <a:t>)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image is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7638"/>
            <a:ext cx="7253816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image is still the data</a:t>
            </a:r>
            <a:endParaRPr lang="en-US" dirty="0"/>
          </a:p>
        </p:txBody>
      </p:sp>
      <p:pic>
        <p:nvPicPr>
          <p:cNvPr id="5" name="Content Placeholder 4" descr="b&amp;w array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8226" r="-18226"/>
          <a:stretch>
            <a:fillRect/>
          </a:stretch>
        </p:blipFill>
        <p:spPr>
          <a:xfrm>
            <a:off x="-76200" y="1600200"/>
            <a:ext cx="9283196" cy="5105400"/>
          </a:xfrm>
        </p:spPr>
      </p:pic>
      <p:sp>
        <p:nvSpPr>
          <p:cNvPr id="6" name="TextBox 5"/>
          <p:cNvSpPr txBox="1"/>
          <p:nvPr/>
        </p:nvSpPr>
        <p:spPr>
          <a:xfrm>
            <a:off x="1447800" y="1828800"/>
            <a:ext cx="221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Same image, inverted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can change the image (but not the data) to see it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83" y="1627187"/>
            <a:ext cx="6974417" cy="523081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and your arrays</a:t>
            </a:r>
            <a:endParaRPr lang="en-US" dirty="0"/>
          </a:p>
        </p:txBody>
      </p:sp>
      <p:pic>
        <p:nvPicPr>
          <p:cNvPr id="5" name="Content Placeholder 4" descr="Picture 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437" r="-8325"/>
          <a:stretch>
            <a:fillRect/>
          </a:stretch>
        </p:blipFill>
        <p:spPr>
          <a:xfrm>
            <a:off x="6096000" y="2057399"/>
            <a:ext cx="1860232" cy="381000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b="6535"/>
          <a:stretch>
            <a:fillRect/>
          </a:stretch>
        </p:blipFill>
        <p:spPr>
          <a:xfrm>
            <a:off x="457200" y="1981200"/>
            <a:ext cx="5608320" cy="37984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and your arrays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1981200" cy="1796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1676400"/>
            <a:ext cx="1981201" cy="179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324" y="1295400"/>
            <a:ext cx="272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bench, Princeton, NJ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1295400"/>
            <a:ext cx="29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Ozone reduced, Princeton, NJ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35724"/>
            <a:ext cx="3352799" cy="3352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429000"/>
            <a:ext cx="3352800" cy="335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30269" y="6581001"/>
            <a:ext cx="1313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Maitreya</a:t>
            </a:r>
            <a:r>
              <a:rPr lang="en-US" sz="1200" dirty="0" smtClean="0"/>
              <a:t> Dunham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icture 3.png"/>
          <p:cNvPicPr>
            <a:picLocks noGrp="1" noChangeAspect="1"/>
          </p:cNvPicPr>
          <p:nvPr>
            <p:ph idx="1"/>
          </p:nvPr>
        </p:nvPicPr>
        <p:blipFill>
          <a:blip r:embed="rId2"/>
          <a:srcRect l="2648" t="15153" r="73150" b="51175"/>
          <a:stretch>
            <a:fillRect/>
          </a:stretch>
        </p:blipFill>
        <p:spPr>
          <a:xfrm>
            <a:off x="1047354" y="274638"/>
            <a:ext cx="7029846" cy="6112910"/>
          </a:xfrm>
        </p:spPr>
      </p:pic>
      <p:sp>
        <p:nvSpPr>
          <p:cNvPr id="5" name="TextBox 4"/>
          <p:cNvSpPr txBox="1"/>
          <p:nvPr/>
        </p:nvSpPr>
        <p:spPr>
          <a:xfrm>
            <a:off x="5638800" y="6352401"/>
            <a:ext cx="3362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Maitreya</a:t>
            </a:r>
            <a:r>
              <a:rPr lang="en-US" sz="1200" dirty="0" smtClean="0"/>
              <a:t> Dunham, available on </a:t>
            </a:r>
            <a:r>
              <a:rPr lang="en-US" sz="1200" dirty="0" err="1" smtClean="0"/>
              <a:t>tshirt</a:t>
            </a:r>
            <a:r>
              <a:rPr lang="en-US" sz="1200" dirty="0" smtClean="0"/>
              <a:t> or </a:t>
            </a:r>
            <a:r>
              <a:rPr lang="en-US" sz="1200" dirty="0" err="1" smtClean="0"/>
              <a:t>mousepad</a:t>
            </a:r>
            <a:endParaRPr lang="en-US" sz="1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 dye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76400"/>
            <a:ext cx="3689350" cy="156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3733800" cy="1714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429000"/>
            <a:ext cx="107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Cy3-dCTP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3505200"/>
            <a:ext cx="1077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Cy5-dCTP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724400"/>
            <a:ext cx="7696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Cy5 is larger than Cy3; typically Cy5 is incorporated less well than Cy3</a:t>
            </a:r>
          </a:p>
          <a:p>
            <a:r>
              <a:rPr lang="en-US" dirty="0" smtClean="0"/>
              <a:t>To check for and assess this bias, a typical control experiment is a “dye swap” in which the experimental sample is labeled with Cy3 and the reference with Cy5. </a:t>
            </a:r>
          </a:p>
          <a:p>
            <a:endParaRPr lang="en-US" dirty="0" smtClean="0"/>
          </a:p>
          <a:p>
            <a:r>
              <a:rPr lang="en-US" dirty="0" smtClean="0"/>
              <a:t>Otherwise, the convention is to use Cy5 for your experimental sample and Cy3 for the reference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7990315" cy="4994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 dye spectra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of </a:t>
            </a:r>
            <a:r>
              <a:rPr lang="en-US" dirty="0" err="1" smtClean="0"/>
              <a:t>ratiometric</a:t>
            </a:r>
            <a:r>
              <a:rPr lang="en-US" dirty="0" smtClean="0"/>
              <a:t>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160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Hybridization – the fundamental principle of array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latin typeface="Courier"/>
              </a:rPr>
              <a:t>...AAAAAGCTAGTCGATGCTAG...</a:t>
            </a:r>
          </a:p>
          <a:p>
            <a:pPr algn="ctr">
              <a:buNone/>
            </a:pPr>
            <a:r>
              <a:rPr lang="en-US" dirty="0" smtClean="0">
                <a:latin typeface="Courier"/>
              </a:rPr>
              <a:t>...TTTTTCGATCAGCTACGATC...</a:t>
            </a:r>
            <a:endParaRPr lang="en-US" dirty="0">
              <a:latin typeface="Couri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False color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57300"/>
            <a:ext cx="7467600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false color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384300"/>
            <a:ext cx="9042400" cy="408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22020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367" y="6550967"/>
            <a:ext cx="3276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Keith </a:t>
            </a:r>
            <a:r>
              <a:rPr lang="en-US" sz="1200" dirty="0" err="1" smtClean="0"/>
              <a:t>Baggerly</a:t>
            </a:r>
            <a:r>
              <a:rPr lang="en-US" sz="1200" dirty="0" smtClean="0"/>
              <a:t> and Kevin </a:t>
            </a:r>
            <a:r>
              <a:rPr lang="en-US" sz="1200" dirty="0" err="1" smtClean="0"/>
              <a:t>Coombes</a:t>
            </a:r>
            <a:r>
              <a:rPr lang="en-US" sz="1200" dirty="0" smtClean="0"/>
              <a:t>, MD Anderson</a:t>
            </a:r>
            <a:endParaRPr lang="en-US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615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Probe specificity – a test case of an array designed to discriminate 2 yeast species with ~80% nucleotide similarity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15593" r="1423"/>
              <a:stretch>
                <a:fillRect/>
              </a:stretch>
            </p:blipFill>
          </mc:Choice>
          <mc:Fallback>
            <p:blipFill>
              <a:blip r:embed="rId3"/>
              <a:srcRect t="15593" r="1423"/>
              <a:stretch>
                <a:fillRect/>
              </a:stretch>
            </p:blipFill>
          </mc:Fallback>
        </mc:AlternateContent>
        <p:spPr bwMode="auto">
          <a:xfrm>
            <a:off x="0" y="1069399"/>
            <a:ext cx="9013900" cy="5788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05200" y="1524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species DNA labeled with a different color and hybridized to the array.  Intensity ratios are indicated.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6412468"/>
            <a:ext cx="187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Maitreya</a:t>
            </a:r>
            <a:r>
              <a:rPr lang="en-US" dirty="0" smtClean="0"/>
              <a:t> Dunham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Continuing the data, the intensities on the array (used to calculate the ratios)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" y="2362200"/>
            <a:ext cx="4389438" cy="4389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362200"/>
            <a:ext cx="434340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9812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Log10 intensities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1992868"/>
            <a:ext cx="270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Intensities on a linear scale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818606" y="4343400"/>
            <a:ext cx="229394" cy="486777"/>
            <a:chOff x="2818606" y="4390023"/>
            <a:chExt cx="229394" cy="486777"/>
          </a:xfrm>
          <a:solidFill>
            <a:srgbClr val="C0504D"/>
          </a:solidFill>
        </p:grpSpPr>
        <p:cxnSp>
          <p:nvCxnSpPr>
            <p:cNvPr id="29" name="Straight Connector 28"/>
            <p:cNvCxnSpPr/>
            <p:nvPr/>
          </p:nvCxnSpPr>
          <p:spPr>
            <a:xfrm rot="5400000">
              <a:off x="2759965" y="4556815"/>
              <a:ext cx="335171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2818606" y="4638368"/>
              <a:ext cx="229394" cy="238432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38400" y="4343400"/>
            <a:ext cx="229394" cy="486777"/>
            <a:chOff x="2818606" y="4390023"/>
            <a:chExt cx="229394" cy="486777"/>
          </a:xfrm>
          <a:solidFill>
            <a:srgbClr val="C0504D"/>
          </a:solidFill>
        </p:grpSpPr>
        <p:cxnSp>
          <p:nvCxnSpPr>
            <p:cNvPr id="33" name="Straight Connector 32"/>
            <p:cNvCxnSpPr/>
            <p:nvPr/>
          </p:nvCxnSpPr>
          <p:spPr>
            <a:xfrm rot="5400000">
              <a:off x="2759965" y="4556815"/>
              <a:ext cx="335171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2818606" y="4638368"/>
              <a:ext cx="229394" cy="238432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76400" y="4343400"/>
            <a:ext cx="229394" cy="486777"/>
            <a:chOff x="2818606" y="4390023"/>
            <a:chExt cx="229394" cy="486777"/>
          </a:xfrm>
          <a:solidFill>
            <a:srgbClr val="C0504D"/>
          </a:solidFill>
        </p:grpSpPr>
        <p:cxnSp>
          <p:nvCxnSpPr>
            <p:cNvPr id="36" name="Straight Connector 35"/>
            <p:cNvCxnSpPr/>
            <p:nvPr/>
          </p:nvCxnSpPr>
          <p:spPr>
            <a:xfrm rot="5400000">
              <a:off x="2759965" y="4556815"/>
              <a:ext cx="335171" cy="1588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2818606" y="4638368"/>
              <a:ext cx="229394" cy="238432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Labeling RNA – Direct Labeling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600" y="4309408"/>
            <a:ext cx="411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No amplification </a:t>
            </a:r>
          </a:p>
          <a:p>
            <a:pPr>
              <a:buFontTx/>
              <a:buChar char="•"/>
            </a:pPr>
            <a:r>
              <a:rPr lang="en-US" sz="2400" dirty="0" smtClean="0"/>
              <a:t> Needs more RNA sample than in amplification methods</a:t>
            </a:r>
          </a:p>
          <a:p>
            <a:pPr>
              <a:buFontTx/>
              <a:buChar char="•"/>
            </a:pPr>
            <a:r>
              <a:rPr lang="en-US" sz="2400" dirty="0" smtClean="0"/>
              <a:t> Polymerase incorporation of large chemical groups is not favorable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914400" y="2252146"/>
            <a:ext cx="3596530" cy="369332"/>
            <a:chOff x="914400" y="2252146"/>
            <a:chExt cx="3596530" cy="36933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14400" y="2436812"/>
              <a:ext cx="2286000" cy="1588"/>
            </a:xfrm>
            <a:prstGeom prst="line">
              <a:avLst/>
            </a:prstGeom>
            <a:ln w="1143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124200" y="2252146"/>
              <a:ext cx="1386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AAAAAAAAA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724400" y="1828800"/>
            <a:ext cx="226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Polyadenylated</a:t>
            </a:r>
            <a:r>
              <a:rPr lang="en-US" dirty="0" smtClean="0"/>
              <a:t> mRNA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4550033" y="2111633"/>
            <a:ext cx="196334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24200" y="251460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TTTTTTTTTTT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2863334"/>
            <a:ext cx="256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Hybridize </a:t>
            </a:r>
            <a:r>
              <a:rPr lang="en-US" dirty="0" err="1" smtClean="0"/>
              <a:t>oligo-dT</a:t>
            </a:r>
            <a:r>
              <a:rPr lang="en-US" dirty="0" smtClean="0"/>
              <a:t> primer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0" y="2864922"/>
            <a:ext cx="228600" cy="18307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838200" y="3962400"/>
            <a:ext cx="3657600" cy="597932"/>
            <a:chOff x="838200" y="3516868"/>
            <a:chExt cx="3657600" cy="597932"/>
          </a:xfrm>
        </p:grpSpPr>
        <p:grpSp>
          <p:nvGrpSpPr>
            <p:cNvPr id="16" name="Group 15"/>
            <p:cNvGrpSpPr/>
            <p:nvPr/>
          </p:nvGrpSpPr>
          <p:grpSpPr>
            <a:xfrm>
              <a:off x="838200" y="3516868"/>
              <a:ext cx="3596530" cy="369332"/>
              <a:chOff x="914400" y="2252146"/>
              <a:chExt cx="3596530" cy="36933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914400" y="2436812"/>
                <a:ext cx="2286000" cy="1588"/>
              </a:xfrm>
              <a:prstGeom prst="line">
                <a:avLst/>
              </a:prstGeom>
              <a:ln w="1143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124200" y="2252146"/>
                <a:ext cx="1386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AAAAAAAAA</a:t>
                </a: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38200" y="3745468"/>
              <a:ext cx="3657600" cy="369332"/>
              <a:chOff x="838200" y="3745468"/>
              <a:chExt cx="3657600" cy="3693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041556" y="3745468"/>
                <a:ext cx="14542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TTTTTTTTTTT</a:t>
                </a:r>
                <a:endParaRPr lang="en-US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838200" y="3942109"/>
                <a:ext cx="2203356" cy="1588"/>
              </a:xfrm>
              <a:prstGeom prst="line">
                <a:avLst/>
              </a:prstGeom>
              <a:ln w="1301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2286000" y="3409890"/>
            <a:ext cx="495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Reverse transcriptase, </a:t>
            </a:r>
            <a:r>
              <a:rPr lang="en-US" sz="2000" dirty="0" err="1" smtClean="0"/>
              <a:t>dNTPs</a:t>
            </a:r>
            <a:r>
              <a:rPr lang="en-US" sz="2000" dirty="0" smtClean="0"/>
              <a:t>, labeled </a:t>
            </a:r>
            <a:r>
              <a:rPr lang="en-US" sz="2000" dirty="0" err="1" smtClean="0"/>
              <a:t>dNTPs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1509058" y="3337064"/>
            <a:ext cx="94587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74638"/>
            <a:ext cx="464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Linear RNA amplification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6778" r="46493" b="20796"/>
          <a:stretch>
            <a:fillRect/>
          </a:stretch>
        </p:blipFill>
        <p:spPr>
          <a:xfrm>
            <a:off x="152400" y="367323"/>
            <a:ext cx="4038600" cy="6420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86200" y="27432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0600" y="1981200"/>
            <a:ext cx="4114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Can use ~100 </a:t>
            </a:r>
            <a:r>
              <a:rPr lang="en-US" sz="2400" dirty="0" err="1" smtClean="0"/>
              <a:t>ng</a:t>
            </a:r>
            <a:r>
              <a:rPr lang="en-US" sz="2400" dirty="0" smtClean="0"/>
              <a:t> starting RNA, or even less with multiple rounds of amplification </a:t>
            </a:r>
          </a:p>
          <a:p>
            <a:pPr>
              <a:buFontTx/>
              <a:buChar char="•"/>
            </a:pPr>
            <a:r>
              <a:rPr lang="en-US" sz="2400" dirty="0" smtClean="0"/>
              <a:t>A promoter is added to the </a:t>
            </a:r>
            <a:r>
              <a:rPr lang="en-US" sz="2400" dirty="0" err="1" smtClean="0"/>
              <a:t>cDNA</a:t>
            </a:r>
            <a:r>
              <a:rPr lang="en-US" sz="2400" dirty="0" smtClean="0"/>
              <a:t> so that it can be transcribed</a:t>
            </a:r>
          </a:p>
          <a:p>
            <a:pPr>
              <a:buFontTx/>
              <a:buChar char="•"/>
            </a:pPr>
            <a:r>
              <a:rPr lang="en-US" sz="2400" dirty="0" smtClean="0"/>
              <a:t>Developed by Jim </a:t>
            </a:r>
            <a:r>
              <a:rPr lang="en-US" sz="2400" dirty="0" err="1" smtClean="0"/>
              <a:t>Eberwine</a:t>
            </a:r>
            <a:r>
              <a:rPr lang="en-US" sz="2400" dirty="0" smtClean="0"/>
              <a:t> (often called the </a:t>
            </a:r>
            <a:r>
              <a:rPr lang="en-US" sz="2400" dirty="0" err="1" smtClean="0"/>
              <a:t>Eberwine</a:t>
            </a:r>
            <a:r>
              <a:rPr lang="en-US" sz="2400" dirty="0" smtClean="0"/>
              <a:t> method) </a:t>
            </a:r>
          </a:p>
          <a:p>
            <a:pPr>
              <a:buFontTx/>
              <a:buChar char="•"/>
            </a:pPr>
            <a:r>
              <a:rPr lang="en-US" sz="2400" dirty="0" smtClean="0"/>
              <a:t>Used in standard Agilent labeling protocol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124200" y="59436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6418330"/>
            <a:ext cx="844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Agilent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5410200" cy="6858000"/>
            <a:chOff x="0" y="0"/>
            <a:chExt cx="54102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74712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743200" y="0"/>
              <a:ext cx="266700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Chromatin </a:t>
            </a:r>
            <a:r>
              <a:rPr lang="en-US" dirty="0" err="1" smtClean="0"/>
              <a:t>Immunoprecipitation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00201"/>
            <a:ext cx="5638800" cy="2438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Need an antibody </a:t>
            </a:r>
            <a:r>
              <a:rPr lang="en-US" dirty="0" err="1" smtClean="0"/>
              <a:t>sepectiic</a:t>
            </a:r>
            <a:r>
              <a:rPr lang="en-US" dirty="0" smtClean="0"/>
              <a:t> for protein of interest</a:t>
            </a:r>
          </a:p>
          <a:p>
            <a:r>
              <a:rPr lang="en-US" dirty="0" smtClean="0"/>
              <a:t>Need an array that represents regions of genome that are bound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84861" y="6488668"/>
            <a:ext cx="1329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approach for detecting DNA </a:t>
            </a:r>
            <a:r>
              <a:rPr lang="en-US" dirty="0" err="1" smtClean="0"/>
              <a:t>methylation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 many organisms including humans (although not flies, yeast, or worms…), DNA </a:t>
            </a:r>
            <a:r>
              <a:rPr lang="en-US" dirty="0" err="1" smtClean="0"/>
              <a:t>methylation</a:t>
            </a:r>
            <a:r>
              <a:rPr lang="en-US" dirty="0" smtClean="0"/>
              <a:t> is a key regulator of gene activity.  </a:t>
            </a:r>
          </a:p>
          <a:p>
            <a:r>
              <a:rPr lang="en-US" dirty="0" smtClean="0"/>
              <a:t>DNA </a:t>
            </a:r>
            <a:r>
              <a:rPr lang="en-US" dirty="0" err="1" smtClean="0"/>
              <a:t>methylation</a:t>
            </a:r>
            <a:r>
              <a:rPr lang="en-US" dirty="0" smtClean="0"/>
              <a:t> is inherited (in part) from one cell to the next.  </a:t>
            </a:r>
          </a:p>
          <a:p>
            <a:r>
              <a:rPr lang="en-US" dirty="0" smtClean="0"/>
              <a:t>DNA </a:t>
            </a:r>
            <a:r>
              <a:rPr lang="en-US" dirty="0" err="1" smtClean="0"/>
              <a:t>methylation</a:t>
            </a:r>
            <a:r>
              <a:rPr lang="en-US" dirty="0" smtClean="0"/>
              <a:t> influences gene expression, even though a </a:t>
            </a:r>
            <a:r>
              <a:rPr lang="en-US" dirty="0" err="1" smtClean="0"/>
              <a:t>methylation</a:t>
            </a:r>
            <a:r>
              <a:rPr lang="en-US" dirty="0" smtClean="0"/>
              <a:t> event is not a </a:t>
            </a:r>
            <a:r>
              <a:rPr lang="en-US" i="1" dirty="0" smtClean="0"/>
              <a:t>mutation</a:t>
            </a:r>
            <a:r>
              <a:rPr lang="en-US" dirty="0" smtClean="0"/>
              <a:t>.  Such a heritable influence without mutation is classified as an </a:t>
            </a:r>
            <a:r>
              <a:rPr lang="en-US" i="1" dirty="0" smtClean="0"/>
              <a:t>epigenetic </a:t>
            </a:r>
            <a:r>
              <a:rPr lang="en-US" dirty="0" smtClean="0"/>
              <a:t>phenomenon.  (</a:t>
            </a:r>
            <a:r>
              <a:rPr lang="en-US" dirty="0" err="1" smtClean="0"/>
              <a:t>Epi</a:t>
            </a:r>
            <a:r>
              <a:rPr lang="en-US" dirty="0" smtClean="0"/>
              <a:t> = above, on top of)</a:t>
            </a:r>
          </a:p>
          <a:p>
            <a:r>
              <a:rPr lang="en-US" dirty="0" smtClean="0"/>
              <a:t>Some restriction enzymes are sensitive to DNA </a:t>
            </a:r>
            <a:r>
              <a:rPr lang="en-US" dirty="0" err="1" smtClean="0"/>
              <a:t>methylation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approach for detecting DNA </a:t>
            </a:r>
            <a:r>
              <a:rPr lang="en-US" dirty="0" err="1" smtClean="0"/>
              <a:t>methylation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43" y="1336644"/>
            <a:ext cx="8253657" cy="55213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6488668"/>
            <a:ext cx="1329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order to design an array…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need to have the sequence of interest in hand</a:t>
            </a:r>
          </a:p>
          <a:p>
            <a:pPr lvl="1"/>
            <a:r>
              <a:rPr lang="en-US" dirty="0" smtClean="0"/>
              <a:t>What if there is sequence diversity in your population?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CGH – comparative genome hybridization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54" y="1447800"/>
            <a:ext cx="4962446" cy="533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6504801"/>
            <a:ext cx="1329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copy number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828800"/>
            <a:ext cx="48006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total complexity of human genomic DNA is so high that it is difficult for it to hybridize to an array. </a:t>
            </a:r>
          </a:p>
          <a:p>
            <a:r>
              <a:rPr lang="en-US" dirty="0" smtClean="0"/>
              <a:t>Multiple approaches are available to reduce complexity so that hybridization can proceed in a reasonable amount of time. Many of these approaches rely on preferential amplification of small fragments of DNA.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" y="-2460"/>
            <a:ext cx="2578428" cy="6860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5289" y="6581001"/>
            <a:ext cx="1329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5486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Detecting copy number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3200400"/>
            <a:ext cx="2895600" cy="2925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" y="-2460"/>
            <a:ext cx="2578428" cy="6860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92086"/>
            <a:ext cx="5029200" cy="48659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0089" y="6581001"/>
            <a:ext cx="1329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Recombinant DNA</a:t>
            </a:r>
            <a:endParaRPr lang="en-US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Genotyping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731963"/>
            <a:ext cx="3403600" cy="439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488668"/>
            <a:ext cx="839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Affymetrix</a:t>
            </a:r>
            <a:endParaRPr lang="en-US" sz="1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Resequencing</a:t>
            </a:r>
            <a:r>
              <a:rPr lang="en-US" dirty="0" smtClean="0"/>
              <a:t> on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44" y="1155700"/>
            <a:ext cx="5475256" cy="5702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6488668"/>
            <a:ext cx="731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Perlegen</a:t>
            </a:r>
            <a:endParaRPr lang="en-US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Resequencing</a:t>
            </a:r>
            <a:r>
              <a:rPr lang="en-US" dirty="0" smtClean="0"/>
              <a:t> on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features required for each base of interest</a:t>
            </a:r>
          </a:p>
          <a:p>
            <a:r>
              <a:rPr lang="en-US" dirty="0" smtClean="0"/>
              <a:t>The possible changes in the sequence must be known – new mutations would produce unexpected behavior</a:t>
            </a:r>
          </a:p>
          <a:p>
            <a:endParaRPr lang="en-US" dirty="0" smtClean="0"/>
          </a:p>
          <a:p>
            <a:r>
              <a:rPr lang="en-US" dirty="0" smtClean="0"/>
              <a:t>Perhaps you could take advantage of this unexpected behavior….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SNP scanner – using a tiling array for mutation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1600200"/>
            <a:ext cx="27432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Mismatches in the center of a probe decrease hybridization more than mismatches toward the ends</a:t>
            </a:r>
          </a:p>
          <a:p>
            <a:r>
              <a:rPr lang="en-US" sz="2400" dirty="0" smtClean="0"/>
              <a:t>Boxes show the </a:t>
            </a:r>
            <a:r>
              <a:rPr lang="en-US" sz="2400" dirty="0" err="1" smtClean="0"/>
              <a:t>interquartile</a:t>
            </a:r>
            <a:r>
              <a:rPr lang="en-US" sz="2400" dirty="0" smtClean="0"/>
              <a:t> range (there is a lot of variation!) </a:t>
            </a:r>
          </a:p>
        </p:txBody>
      </p:sp>
      <p:pic>
        <p:nvPicPr>
          <p:cNvPr id="56322" name="Picture 2" descr="Fig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895600"/>
            <a:ext cx="54229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524000"/>
            <a:ext cx="3454400" cy="1275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1001"/>
            <a:ext cx="1982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Gresham et al., Science 2006</a:t>
            </a:r>
            <a:endParaRPr lang="en-US" sz="1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Emerging technology – </a:t>
            </a:r>
            <a:r>
              <a:rPr lang="en-US" dirty="0" err="1" smtClean="0"/>
              <a:t>ultrahighthroughput</a:t>
            </a:r>
            <a:r>
              <a:rPr lang="en-US" dirty="0" smtClean="0"/>
              <a:t> sequencing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828800"/>
            <a:ext cx="9105900" cy="4763533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future of arrays?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Currently, the cost and throughput of microarrays is far superior for gene expression</a:t>
            </a:r>
          </a:p>
          <a:p>
            <a:r>
              <a:rPr lang="en-US" dirty="0" smtClean="0"/>
              <a:t>Sequencing approaches don’t require you to know the sequence of the organism, or the sequence of the individual under study</a:t>
            </a:r>
          </a:p>
          <a:p>
            <a:pPr lvl="1"/>
            <a:r>
              <a:rPr lang="en-US" dirty="0" smtClean="0"/>
              <a:t>However, sequence analysis is much easier with a reference sequence.  </a:t>
            </a:r>
          </a:p>
          <a:p>
            <a:r>
              <a:rPr lang="en-US" dirty="0" smtClean="0"/>
              <a:t>There is no cross-hybridization in sequencing</a:t>
            </a:r>
          </a:p>
          <a:p>
            <a:pPr lvl="1"/>
            <a:r>
              <a:rPr lang="en-US" dirty="0" smtClean="0"/>
              <a:t>But there may be sequences duplicated throughout the genome 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Good sources for more microarray information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http://bioinformatics.mdanderson.org/MicroarrayCourse/Lectures/</a:t>
            </a:r>
            <a:endParaRPr lang="en-US" dirty="0" smtClean="0"/>
          </a:p>
          <a:p>
            <a:r>
              <a:rPr lang="en-US" dirty="0" smtClean="0"/>
              <a:t>http://www.stat.berkeley.edu/users/terry/Classes/s246.2002/index.html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first gene arrays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47342" b="5547"/>
          <a:stretch>
            <a:fillRect/>
          </a:stretch>
        </p:blipFill>
        <p:spPr>
          <a:xfrm>
            <a:off x="5105400" y="1752600"/>
            <a:ext cx="3522794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0" y="1085671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Analysis of expression of 588 transcripts using the Atlas </a:t>
            </a:r>
            <a:r>
              <a:rPr lang="en-US" dirty="0" err="1" smtClean="0"/>
              <a:t>cDNA</a:t>
            </a:r>
            <a:r>
              <a:rPr lang="en-US" dirty="0" smtClean="0"/>
              <a:t> Expression Array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419600" y="6400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Biochemical Journal (2001) Volume 356, 77-85</a:t>
            </a:r>
          </a:p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5800" y="1066800"/>
            <a:ext cx="5105400" cy="1624807"/>
            <a:chOff x="1066800" y="1066800"/>
            <a:chExt cx="5105400" cy="16248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1066800"/>
              <a:ext cx="1106149" cy="962025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rot="5400000">
              <a:off x="1371600" y="2386013"/>
              <a:ext cx="609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828800" y="2081213"/>
              <a:ext cx="4343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Purify RNA from cells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1924" y="2819400"/>
            <a:ext cx="1805236" cy="768102"/>
            <a:chOff x="694936" y="3461115"/>
            <a:chExt cx="1805236" cy="768102"/>
          </a:xfrm>
        </p:grpSpPr>
        <p:sp>
          <p:nvSpPr>
            <p:cNvPr id="12" name="Freeform 11"/>
            <p:cNvSpPr/>
            <p:nvPr/>
          </p:nvSpPr>
          <p:spPr>
            <a:xfrm>
              <a:off x="1110300" y="3651476"/>
              <a:ext cx="1389872" cy="275559"/>
            </a:xfrm>
            <a:custGeom>
              <a:avLst/>
              <a:gdLst>
                <a:gd name="connsiteX0" fmla="*/ 0 w 1389872"/>
                <a:gd name="connsiteY0" fmla="*/ 230298 h 275559"/>
                <a:gd name="connsiteX1" fmla="*/ 487254 w 1389872"/>
                <a:gd name="connsiteY1" fmla="*/ 6656 h 275559"/>
                <a:gd name="connsiteX2" fmla="*/ 750850 w 1389872"/>
                <a:gd name="connsiteY2" fmla="*/ 270234 h 275559"/>
                <a:gd name="connsiteX3" fmla="*/ 1078349 w 1389872"/>
                <a:gd name="connsiteY3" fmla="*/ 38605 h 275559"/>
                <a:gd name="connsiteX4" fmla="*/ 1341945 w 1389872"/>
                <a:gd name="connsiteY4" fmla="*/ 118477 h 275559"/>
                <a:gd name="connsiteX5" fmla="*/ 1365909 w 1389872"/>
                <a:gd name="connsiteY5" fmla="*/ 126464 h 27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9872" h="275559">
                  <a:moveTo>
                    <a:pt x="0" y="230298"/>
                  </a:moveTo>
                  <a:cubicBezTo>
                    <a:pt x="181056" y="115149"/>
                    <a:pt x="362112" y="0"/>
                    <a:pt x="487254" y="6656"/>
                  </a:cubicBezTo>
                  <a:cubicBezTo>
                    <a:pt x="612396" y="13312"/>
                    <a:pt x="652334" y="264909"/>
                    <a:pt x="750850" y="270234"/>
                  </a:cubicBezTo>
                  <a:cubicBezTo>
                    <a:pt x="849366" y="275559"/>
                    <a:pt x="979833" y="63898"/>
                    <a:pt x="1078349" y="38605"/>
                  </a:cubicBezTo>
                  <a:cubicBezTo>
                    <a:pt x="1176865" y="13312"/>
                    <a:pt x="1294018" y="103834"/>
                    <a:pt x="1341945" y="118477"/>
                  </a:cubicBezTo>
                  <a:cubicBezTo>
                    <a:pt x="1389872" y="133120"/>
                    <a:pt x="1365909" y="126464"/>
                    <a:pt x="1365909" y="126464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94936" y="4065479"/>
              <a:ext cx="1757309" cy="163738"/>
            </a:xfrm>
            <a:custGeom>
              <a:avLst/>
              <a:gdLst>
                <a:gd name="connsiteX0" fmla="*/ 1757309 w 1757309"/>
                <a:gd name="connsiteY0" fmla="*/ 135782 h 163738"/>
                <a:gd name="connsiteX1" fmla="*/ 1525664 w 1757309"/>
                <a:gd name="connsiteY1" fmla="*/ 15974 h 163738"/>
                <a:gd name="connsiteX2" fmla="*/ 1413835 w 1757309"/>
                <a:gd name="connsiteY2" fmla="*/ 151757 h 163738"/>
                <a:gd name="connsiteX3" fmla="*/ 1078349 w 1757309"/>
                <a:gd name="connsiteY3" fmla="*/ 87859 h 163738"/>
                <a:gd name="connsiteX4" fmla="*/ 878655 w 1757309"/>
                <a:gd name="connsiteY4" fmla="*/ 151757 h 163738"/>
                <a:gd name="connsiteX5" fmla="*/ 599083 w 1757309"/>
                <a:gd name="connsiteY5" fmla="*/ 39936 h 163738"/>
                <a:gd name="connsiteX6" fmla="*/ 215670 w 1757309"/>
                <a:gd name="connsiteY6" fmla="*/ 151757 h 163738"/>
                <a:gd name="connsiteX7" fmla="*/ 0 w 1757309"/>
                <a:gd name="connsiteY7" fmla="*/ 0 h 163738"/>
                <a:gd name="connsiteX8" fmla="*/ 0 w 1757309"/>
                <a:gd name="connsiteY8" fmla="*/ 0 h 16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7309" h="163738">
                  <a:moveTo>
                    <a:pt x="1757309" y="135782"/>
                  </a:moveTo>
                  <a:cubicBezTo>
                    <a:pt x="1670109" y="74547"/>
                    <a:pt x="1582910" y="13312"/>
                    <a:pt x="1525664" y="15974"/>
                  </a:cubicBezTo>
                  <a:cubicBezTo>
                    <a:pt x="1468418" y="18636"/>
                    <a:pt x="1488388" y="139776"/>
                    <a:pt x="1413835" y="151757"/>
                  </a:cubicBezTo>
                  <a:cubicBezTo>
                    <a:pt x="1339283" y="163738"/>
                    <a:pt x="1167546" y="87859"/>
                    <a:pt x="1078349" y="87859"/>
                  </a:cubicBezTo>
                  <a:cubicBezTo>
                    <a:pt x="989152" y="87859"/>
                    <a:pt x="958533" y="159744"/>
                    <a:pt x="878655" y="151757"/>
                  </a:cubicBezTo>
                  <a:cubicBezTo>
                    <a:pt x="798777" y="143770"/>
                    <a:pt x="709580" y="39936"/>
                    <a:pt x="599083" y="39936"/>
                  </a:cubicBezTo>
                  <a:cubicBezTo>
                    <a:pt x="488586" y="39936"/>
                    <a:pt x="315517" y="158413"/>
                    <a:pt x="215670" y="151757"/>
                  </a:cubicBezTo>
                  <a:cubicBezTo>
                    <a:pt x="115823" y="145101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702924" y="3461115"/>
              <a:ext cx="1693407" cy="591052"/>
            </a:xfrm>
            <a:custGeom>
              <a:avLst/>
              <a:gdLst>
                <a:gd name="connsiteX0" fmla="*/ 0 w 1693407"/>
                <a:gd name="connsiteY0" fmla="*/ 268902 h 591052"/>
                <a:gd name="connsiteX1" fmla="*/ 495242 w 1693407"/>
                <a:gd name="connsiteY1" fmla="*/ 556441 h 591052"/>
                <a:gd name="connsiteX2" fmla="*/ 806765 w 1693407"/>
                <a:gd name="connsiteY2" fmla="*/ 61235 h 591052"/>
                <a:gd name="connsiteX3" fmla="*/ 1317982 w 1693407"/>
                <a:gd name="connsiteY3" fmla="*/ 189030 h 591052"/>
                <a:gd name="connsiteX4" fmla="*/ 1693407 w 1693407"/>
                <a:gd name="connsiteY4" fmla="*/ 85197 h 591052"/>
                <a:gd name="connsiteX5" fmla="*/ 1693407 w 1693407"/>
                <a:gd name="connsiteY5" fmla="*/ 85197 h 59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3407" h="591052">
                  <a:moveTo>
                    <a:pt x="0" y="268902"/>
                  </a:moveTo>
                  <a:cubicBezTo>
                    <a:pt x="180390" y="429977"/>
                    <a:pt x="360781" y="591052"/>
                    <a:pt x="495242" y="556441"/>
                  </a:cubicBezTo>
                  <a:cubicBezTo>
                    <a:pt x="629703" y="521830"/>
                    <a:pt x="669642" y="122470"/>
                    <a:pt x="806765" y="61235"/>
                  </a:cubicBezTo>
                  <a:cubicBezTo>
                    <a:pt x="943888" y="0"/>
                    <a:pt x="1170208" y="185036"/>
                    <a:pt x="1317982" y="189030"/>
                  </a:cubicBezTo>
                  <a:cubicBezTo>
                    <a:pt x="1465756" y="193024"/>
                    <a:pt x="1693407" y="85197"/>
                    <a:pt x="1693407" y="85197"/>
                  </a:cubicBezTo>
                  <a:lnTo>
                    <a:pt x="1693407" y="85197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rot="5400000">
            <a:off x="989806" y="4037806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447800" y="3657600"/>
            <a:ext cx="24376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Reverse transcribe with radioactive </a:t>
            </a:r>
            <a:r>
              <a:rPr lang="en-US" sz="1400" dirty="0" err="1" smtClean="0"/>
              <a:t>dNTPs</a:t>
            </a:r>
            <a:r>
              <a:rPr lang="en-US" sz="1400" dirty="0" smtClean="0"/>
              <a:t> (makes a DNA copy)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04800" y="4495800"/>
            <a:ext cx="1828800" cy="844302"/>
            <a:chOff x="685800" y="4642098"/>
            <a:chExt cx="1828800" cy="844302"/>
          </a:xfrm>
        </p:grpSpPr>
        <p:grpSp>
          <p:nvGrpSpPr>
            <p:cNvPr id="19" name="Group 18"/>
            <p:cNvGrpSpPr/>
            <p:nvPr/>
          </p:nvGrpSpPr>
          <p:grpSpPr>
            <a:xfrm>
              <a:off x="685800" y="4642098"/>
              <a:ext cx="1805236" cy="768102"/>
              <a:chOff x="694936" y="3461115"/>
              <a:chExt cx="1805236" cy="768102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1110300" y="3651476"/>
                <a:ext cx="1389872" cy="275559"/>
              </a:xfrm>
              <a:custGeom>
                <a:avLst/>
                <a:gdLst>
                  <a:gd name="connsiteX0" fmla="*/ 0 w 1389872"/>
                  <a:gd name="connsiteY0" fmla="*/ 230298 h 275559"/>
                  <a:gd name="connsiteX1" fmla="*/ 487254 w 1389872"/>
                  <a:gd name="connsiteY1" fmla="*/ 6656 h 275559"/>
                  <a:gd name="connsiteX2" fmla="*/ 750850 w 1389872"/>
                  <a:gd name="connsiteY2" fmla="*/ 270234 h 275559"/>
                  <a:gd name="connsiteX3" fmla="*/ 1078349 w 1389872"/>
                  <a:gd name="connsiteY3" fmla="*/ 38605 h 275559"/>
                  <a:gd name="connsiteX4" fmla="*/ 1341945 w 1389872"/>
                  <a:gd name="connsiteY4" fmla="*/ 118477 h 275559"/>
                  <a:gd name="connsiteX5" fmla="*/ 1365909 w 1389872"/>
                  <a:gd name="connsiteY5" fmla="*/ 126464 h 27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9872" h="275559">
                    <a:moveTo>
                      <a:pt x="0" y="230298"/>
                    </a:moveTo>
                    <a:cubicBezTo>
                      <a:pt x="181056" y="115149"/>
                      <a:pt x="362112" y="0"/>
                      <a:pt x="487254" y="6656"/>
                    </a:cubicBezTo>
                    <a:cubicBezTo>
                      <a:pt x="612396" y="13312"/>
                      <a:pt x="652334" y="264909"/>
                      <a:pt x="750850" y="270234"/>
                    </a:cubicBezTo>
                    <a:cubicBezTo>
                      <a:pt x="849366" y="275559"/>
                      <a:pt x="979833" y="63898"/>
                      <a:pt x="1078349" y="38605"/>
                    </a:cubicBezTo>
                    <a:cubicBezTo>
                      <a:pt x="1176865" y="13312"/>
                      <a:pt x="1294018" y="103834"/>
                      <a:pt x="1341945" y="118477"/>
                    </a:cubicBezTo>
                    <a:cubicBezTo>
                      <a:pt x="1389872" y="133120"/>
                      <a:pt x="1365909" y="126464"/>
                      <a:pt x="1365909" y="126464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694936" y="4065479"/>
                <a:ext cx="1757309" cy="163738"/>
              </a:xfrm>
              <a:custGeom>
                <a:avLst/>
                <a:gdLst>
                  <a:gd name="connsiteX0" fmla="*/ 1757309 w 1757309"/>
                  <a:gd name="connsiteY0" fmla="*/ 135782 h 163738"/>
                  <a:gd name="connsiteX1" fmla="*/ 1525664 w 1757309"/>
                  <a:gd name="connsiteY1" fmla="*/ 15974 h 163738"/>
                  <a:gd name="connsiteX2" fmla="*/ 1413835 w 1757309"/>
                  <a:gd name="connsiteY2" fmla="*/ 151757 h 163738"/>
                  <a:gd name="connsiteX3" fmla="*/ 1078349 w 1757309"/>
                  <a:gd name="connsiteY3" fmla="*/ 87859 h 163738"/>
                  <a:gd name="connsiteX4" fmla="*/ 878655 w 1757309"/>
                  <a:gd name="connsiteY4" fmla="*/ 151757 h 163738"/>
                  <a:gd name="connsiteX5" fmla="*/ 599083 w 1757309"/>
                  <a:gd name="connsiteY5" fmla="*/ 39936 h 163738"/>
                  <a:gd name="connsiteX6" fmla="*/ 215670 w 1757309"/>
                  <a:gd name="connsiteY6" fmla="*/ 151757 h 163738"/>
                  <a:gd name="connsiteX7" fmla="*/ 0 w 1757309"/>
                  <a:gd name="connsiteY7" fmla="*/ 0 h 163738"/>
                  <a:gd name="connsiteX8" fmla="*/ 0 w 1757309"/>
                  <a:gd name="connsiteY8" fmla="*/ 0 h 16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7309" h="163738">
                    <a:moveTo>
                      <a:pt x="1757309" y="135782"/>
                    </a:moveTo>
                    <a:cubicBezTo>
                      <a:pt x="1670109" y="74547"/>
                      <a:pt x="1582910" y="13312"/>
                      <a:pt x="1525664" y="15974"/>
                    </a:cubicBezTo>
                    <a:cubicBezTo>
                      <a:pt x="1468418" y="18636"/>
                      <a:pt x="1488388" y="139776"/>
                      <a:pt x="1413835" y="151757"/>
                    </a:cubicBezTo>
                    <a:cubicBezTo>
                      <a:pt x="1339283" y="163738"/>
                      <a:pt x="1167546" y="87859"/>
                      <a:pt x="1078349" y="87859"/>
                    </a:cubicBezTo>
                    <a:cubicBezTo>
                      <a:pt x="989152" y="87859"/>
                      <a:pt x="958533" y="159744"/>
                      <a:pt x="878655" y="151757"/>
                    </a:cubicBezTo>
                    <a:cubicBezTo>
                      <a:pt x="798777" y="143770"/>
                      <a:pt x="709580" y="39936"/>
                      <a:pt x="599083" y="39936"/>
                    </a:cubicBezTo>
                    <a:cubicBezTo>
                      <a:pt x="488586" y="39936"/>
                      <a:pt x="315517" y="158413"/>
                      <a:pt x="215670" y="151757"/>
                    </a:cubicBezTo>
                    <a:cubicBezTo>
                      <a:pt x="115823" y="145101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702924" y="3461115"/>
                <a:ext cx="1693407" cy="591052"/>
              </a:xfrm>
              <a:custGeom>
                <a:avLst/>
                <a:gdLst>
                  <a:gd name="connsiteX0" fmla="*/ 0 w 1693407"/>
                  <a:gd name="connsiteY0" fmla="*/ 268902 h 591052"/>
                  <a:gd name="connsiteX1" fmla="*/ 495242 w 1693407"/>
                  <a:gd name="connsiteY1" fmla="*/ 556441 h 591052"/>
                  <a:gd name="connsiteX2" fmla="*/ 806765 w 1693407"/>
                  <a:gd name="connsiteY2" fmla="*/ 61235 h 591052"/>
                  <a:gd name="connsiteX3" fmla="*/ 1317982 w 1693407"/>
                  <a:gd name="connsiteY3" fmla="*/ 189030 h 591052"/>
                  <a:gd name="connsiteX4" fmla="*/ 1693407 w 1693407"/>
                  <a:gd name="connsiteY4" fmla="*/ 85197 h 591052"/>
                  <a:gd name="connsiteX5" fmla="*/ 1693407 w 1693407"/>
                  <a:gd name="connsiteY5" fmla="*/ 85197 h 59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407" h="591052">
                    <a:moveTo>
                      <a:pt x="0" y="268902"/>
                    </a:moveTo>
                    <a:cubicBezTo>
                      <a:pt x="180390" y="429977"/>
                      <a:pt x="360781" y="591052"/>
                      <a:pt x="495242" y="556441"/>
                    </a:cubicBezTo>
                    <a:cubicBezTo>
                      <a:pt x="629703" y="521830"/>
                      <a:pt x="669642" y="122470"/>
                      <a:pt x="806765" y="61235"/>
                    </a:cubicBezTo>
                    <a:cubicBezTo>
                      <a:pt x="943888" y="0"/>
                      <a:pt x="1170208" y="185036"/>
                      <a:pt x="1317982" y="189030"/>
                    </a:cubicBezTo>
                    <a:cubicBezTo>
                      <a:pt x="1465756" y="193024"/>
                      <a:pt x="1693407" y="85197"/>
                      <a:pt x="1693407" y="85197"/>
                    </a:cubicBezTo>
                    <a:lnTo>
                      <a:pt x="1693407" y="85197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09364" y="4718298"/>
              <a:ext cx="1805236" cy="768102"/>
              <a:chOff x="694936" y="3461115"/>
              <a:chExt cx="1805236" cy="768102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1110300" y="3651476"/>
                <a:ext cx="1389872" cy="275559"/>
              </a:xfrm>
              <a:custGeom>
                <a:avLst/>
                <a:gdLst>
                  <a:gd name="connsiteX0" fmla="*/ 0 w 1389872"/>
                  <a:gd name="connsiteY0" fmla="*/ 230298 h 275559"/>
                  <a:gd name="connsiteX1" fmla="*/ 487254 w 1389872"/>
                  <a:gd name="connsiteY1" fmla="*/ 6656 h 275559"/>
                  <a:gd name="connsiteX2" fmla="*/ 750850 w 1389872"/>
                  <a:gd name="connsiteY2" fmla="*/ 270234 h 275559"/>
                  <a:gd name="connsiteX3" fmla="*/ 1078349 w 1389872"/>
                  <a:gd name="connsiteY3" fmla="*/ 38605 h 275559"/>
                  <a:gd name="connsiteX4" fmla="*/ 1341945 w 1389872"/>
                  <a:gd name="connsiteY4" fmla="*/ 118477 h 275559"/>
                  <a:gd name="connsiteX5" fmla="*/ 1365909 w 1389872"/>
                  <a:gd name="connsiteY5" fmla="*/ 126464 h 27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9872" h="275559">
                    <a:moveTo>
                      <a:pt x="0" y="230298"/>
                    </a:moveTo>
                    <a:cubicBezTo>
                      <a:pt x="181056" y="115149"/>
                      <a:pt x="362112" y="0"/>
                      <a:pt x="487254" y="6656"/>
                    </a:cubicBezTo>
                    <a:cubicBezTo>
                      <a:pt x="612396" y="13312"/>
                      <a:pt x="652334" y="264909"/>
                      <a:pt x="750850" y="270234"/>
                    </a:cubicBezTo>
                    <a:cubicBezTo>
                      <a:pt x="849366" y="275559"/>
                      <a:pt x="979833" y="63898"/>
                      <a:pt x="1078349" y="38605"/>
                    </a:cubicBezTo>
                    <a:cubicBezTo>
                      <a:pt x="1176865" y="13312"/>
                      <a:pt x="1294018" y="103834"/>
                      <a:pt x="1341945" y="118477"/>
                    </a:cubicBezTo>
                    <a:cubicBezTo>
                      <a:pt x="1389872" y="133120"/>
                      <a:pt x="1365909" y="126464"/>
                      <a:pt x="1365909" y="126464"/>
                    </a:cubicBez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694936" y="4065479"/>
                <a:ext cx="1757309" cy="163738"/>
              </a:xfrm>
              <a:custGeom>
                <a:avLst/>
                <a:gdLst>
                  <a:gd name="connsiteX0" fmla="*/ 1757309 w 1757309"/>
                  <a:gd name="connsiteY0" fmla="*/ 135782 h 163738"/>
                  <a:gd name="connsiteX1" fmla="*/ 1525664 w 1757309"/>
                  <a:gd name="connsiteY1" fmla="*/ 15974 h 163738"/>
                  <a:gd name="connsiteX2" fmla="*/ 1413835 w 1757309"/>
                  <a:gd name="connsiteY2" fmla="*/ 151757 h 163738"/>
                  <a:gd name="connsiteX3" fmla="*/ 1078349 w 1757309"/>
                  <a:gd name="connsiteY3" fmla="*/ 87859 h 163738"/>
                  <a:gd name="connsiteX4" fmla="*/ 878655 w 1757309"/>
                  <a:gd name="connsiteY4" fmla="*/ 151757 h 163738"/>
                  <a:gd name="connsiteX5" fmla="*/ 599083 w 1757309"/>
                  <a:gd name="connsiteY5" fmla="*/ 39936 h 163738"/>
                  <a:gd name="connsiteX6" fmla="*/ 215670 w 1757309"/>
                  <a:gd name="connsiteY6" fmla="*/ 151757 h 163738"/>
                  <a:gd name="connsiteX7" fmla="*/ 0 w 1757309"/>
                  <a:gd name="connsiteY7" fmla="*/ 0 h 163738"/>
                  <a:gd name="connsiteX8" fmla="*/ 0 w 1757309"/>
                  <a:gd name="connsiteY8" fmla="*/ 0 h 16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7309" h="163738">
                    <a:moveTo>
                      <a:pt x="1757309" y="135782"/>
                    </a:moveTo>
                    <a:cubicBezTo>
                      <a:pt x="1670109" y="74547"/>
                      <a:pt x="1582910" y="13312"/>
                      <a:pt x="1525664" y="15974"/>
                    </a:cubicBezTo>
                    <a:cubicBezTo>
                      <a:pt x="1468418" y="18636"/>
                      <a:pt x="1488388" y="139776"/>
                      <a:pt x="1413835" y="151757"/>
                    </a:cubicBezTo>
                    <a:cubicBezTo>
                      <a:pt x="1339283" y="163738"/>
                      <a:pt x="1167546" y="87859"/>
                      <a:pt x="1078349" y="87859"/>
                    </a:cubicBezTo>
                    <a:cubicBezTo>
                      <a:pt x="989152" y="87859"/>
                      <a:pt x="958533" y="159744"/>
                      <a:pt x="878655" y="151757"/>
                    </a:cubicBezTo>
                    <a:cubicBezTo>
                      <a:pt x="798777" y="143770"/>
                      <a:pt x="709580" y="39936"/>
                      <a:pt x="599083" y="39936"/>
                    </a:cubicBezTo>
                    <a:cubicBezTo>
                      <a:pt x="488586" y="39936"/>
                      <a:pt x="315517" y="158413"/>
                      <a:pt x="215670" y="151757"/>
                    </a:cubicBezTo>
                    <a:cubicBezTo>
                      <a:pt x="115823" y="145101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702924" y="3461115"/>
                <a:ext cx="1693407" cy="591052"/>
              </a:xfrm>
              <a:custGeom>
                <a:avLst/>
                <a:gdLst>
                  <a:gd name="connsiteX0" fmla="*/ 0 w 1693407"/>
                  <a:gd name="connsiteY0" fmla="*/ 268902 h 591052"/>
                  <a:gd name="connsiteX1" fmla="*/ 495242 w 1693407"/>
                  <a:gd name="connsiteY1" fmla="*/ 556441 h 591052"/>
                  <a:gd name="connsiteX2" fmla="*/ 806765 w 1693407"/>
                  <a:gd name="connsiteY2" fmla="*/ 61235 h 591052"/>
                  <a:gd name="connsiteX3" fmla="*/ 1317982 w 1693407"/>
                  <a:gd name="connsiteY3" fmla="*/ 189030 h 591052"/>
                  <a:gd name="connsiteX4" fmla="*/ 1693407 w 1693407"/>
                  <a:gd name="connsiteY4" fmla="*/ 85197 h 591052"/>
                  <a:gd name="connsiteX5" fmla="*/ 1693407 w 1693407"/>
                  <a:gd name="connsiteY5" fmla="*/ 85197 h 59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3407" h="591052">
                    <a:moveTo>
                      <a:pt x="0" y="268902"/>
                    </a:moveTo>
                    <a:cubicBezTo>
                      <a:pt x="180390" y="429977"/>
                      <a:pt x="360781" y="591052"/>
                      <a:pt x="495242" y="556441"/>
                    </a:cubicBezTo>
                    <a:cubicBezTo>
                      <a:pt x="629703" y="521830"/>
                      <a:pt x="669642" y="122470"/>
                      <a:pt x="806765" y="61235"/>
                    </a:cubicBezTo>
                    <a:cubicBezTo>
                      <a:pt x="943888" y="0"/>
                      <a:pt x="1170208" y="185036"/>
                      <a:pt x="1317982" y="189030"/>
                    </a:cubicBezTo>
                    <a:cubicBezTo>
                      <a:pt x="1465756" y="193024"/>
                      <a:pt x="1693407" y="85197"/>
                      <a:pt x="1693407" y="85197"/>
                    </a:cubicBezTo>
                    <a:lnTo>
                      <a:pt x="1693407" y="85197"/>
                    </a:lnTo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Parallelogram 27"/>
          <p:cNvSpPr/>
          <p:nvPr/>
        </p:nvSpPr>
        <p:spPr>
          <a:xfrm>
            <a:off x="720164" y="6096000"/>
            <a:ext cx="1447800" cy="457200"/>
          </a:xfrm>
          <a:prstGeom prst="parallelogram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38200" y="6096000"/>
            <a:ext cx="24376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oooooooooooo</a:t>
            </a:r>
            <a:endParaRPr lang="en-US" sz="1000" dirty="0" smtClean="0"/>
          </a:p>
          <a:p>
            <a:r>
              <a:rPr lang="en-US" sz="1000" dirty="0" err="1" smtClean="0"/>
              <a:t>oooooooooooo</a:t>
            </a:r>
            <a:endParaRPr lang="en-US" sz="1000" dirty="0" smtClean="0"/>
          </a:p>
          <a:p>
            <a:endParaRPr lang="en-US" sz="1000" dirty="0" smtClean="0"/>
          </a:p>
        </p:txBody>
      </p:sp>
      <p:cxnSp>
        <p:nvCxnSpPr>
          <p:cNvPr id="30" name="Straight Arrow Connector 29"/>
          <p:cNvCxnSpPr/>
          <p:nvPr/>
        </p:nvCxnSpPr>
        <p:spPr>
          <a:xfrm rot="5400000">
            <a:off x="991394" y="5714206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524000" y="5373469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Hybridize to a membrane spotted with DNA from genes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4158546" y="4051142"/>
            <a:ext cx="1396821" cy="1181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962400" y="3544669"/>
            <a:ext cx="16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Detect radioactivity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Matese</a:t>
            </a:r>
            <a:r>
              <a:rPr lang="en-US" dirty="0" smtClean="0"/>
              <a:t>, PUMA</a:t>
            </a:r>
          </a:p>
          <a:p>
            <a:r>
              <a:rPr lang="en-US" dirty="0" smtClean="0"/>
              <a:t>Matt </a:t>
            </a:r>
            <a:r>
              <a:rPr lang="en-US" dirty="0" err="1" smtClean="0"/>
              <a:t>Hibbs</a:t>
            </a:r>
            <a:endParaRPr lang="en-US" dirty="0" smtClean="0"/>
          </a:p>
          <a:p>
            <a:r>
              <a:rPr lang="en-US" dirty="0" smtClean="0"/>
              <a:t>Curtis </a:t>
            </a:r>
            <a:r>
              <a:rPr lang="en-US" dirty="0" err="1" smtClean="0"/>
              <a:t>Huttenhower</a:t>
            </a:r>
            <a:endParaRPr lang="en-US" dirty="0" smtClean="0"/>
          </a:p>
          <a:p>
            <a:r>
              <a:rPr lang="en-US" dirty="0" err="1" smtClean="0"/>
              <a:t>Maitreya</a:t>
            </a:r>
            <a:r>
              <a:rPr lang="en-US" dirty="0" smtClean="0"/>
              <a:t> Dunham </a:t>
            </a:r>
          </a:p>
          <a:p>
            <a:r>
              <a:rPr lang="en-US" dirty="0" smtClean="0"/>
              <a:t>David Botstein </a:t>
            </a:r>
          </a:p>
          <a:p>
            <a:r>
              <a:rPr lang="en-US" dirty="0" smtClean="0"/>
              <a:t>Caudy Lab</a:t>
            </a:r>
          </a:p>
          <a:p>
            <a:r>
              <a:rPr lang="en-US" dirty="0" smtClean="0"/>
              <a:t>Integrated Science Students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Microarray platforms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Spotted </a:t>
            </a:r>
            <a:r>
              <a:rPr lang="en-US" dirty="0" err="1" smtClean="0"/>
              <a:t>oligos</a:t>
            </a:r>
            <a:r>
              <a:rPr lang="en-US" dirty="0" smtClean="0"/>
              <a:t> – open source technology!</a:t>
            </a:r>
          </a:p>
          <a:p>
            <a:r>
              <a:rPr lang="en-US" dirty="0" smtClean="0"/>
              <a:t>DNA synthesized on chip</a:t>
            </a:r>
          </a:p>
          <a:p>
            <a:pPr lvl="1"/>
            <a:r>
              <a:rPr lang="en-US" dirty="0" err="1" smtClean="0"/>
              <a:t>Affymetrix</a:t>
            </a:r>
            <a:r>
              <a:rPr lang="en-US" dirty="0" smtClean="0"/>
              <a:t> – </a:t>
            </a:r>
            <a:r>
              <a:rPr lang="en-US" dirty="0" err="1" smtClean="0"/>
              <a:t>oligo</a:t>
            </a:r>
            <a:r>
              <a:rPr lang="en-US" dirty="0" smtClean="0"/>
              <a:t> synthesis by photolithography. (Each nucleotide of synthesis requires a mask.) </a:t>
            </a:r>
          </a:p>
          <a:p>
            <a:pPr lvl="1"/>
            <a:r>
              <a:rPr lang="en-US" dirty="0" err="1" smtClean="0"/>
              <a:t>Nimblegen</a:t>
            </a:r>
            <a:r>
              <a:rPr lang="en-US" dirty="0" smtClean="0"/>
              <a:t> – photolithography, but with moving mirrors (customizable)</a:t>
            </a:r>
          </a:p>
          <a:p>
            <a:pPr lvl="1"/>
            <a:r>
              <a:rPr lang="en-US" dirty="0" smtClean="0"/>
              <a:t>Agilent – inkjet printing of DNA, one nucleotide at a time (customizable)  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8026400" cy="532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Spotting DNA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67200" y="6488668"/>
            <a:ext cx="3449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Nature Genetics  21, 15 - 19 (1999)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t="10426" b="10573"/>
          <a:stretch>
            <a:fillRect/>
          </a:stretch>
        </p:blipFill>
        <p:spPr>
          <a:xfrm>
            <a:off x="4495800" y="1676400"/>
            <a:ext cx="5410200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632" b="9937"/>
          <a:stretch>
            <a:fillRect/>
          </a:stretch>
        </p:blipFill>
        <p:spPr>
          <a:xfrm>
            <a:off x="381000" y="1341437"/>
            <a:ext cx="8392584" cy="54403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spot?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PCR products</a:t>
            </a:r>
          </a:p>
          <a:p>
            <a:r>
              <a:rPr lang="en-US" dirty="0" err="1" smtClean="0"/>
              <a:t>Oligonucleotides</a:t>
            </a:r>
            <a:endParaRPr lang="en-US" dirty="0" smtClean="0"/>
          </a:p>
          <a:p>
            <a:r>
              <a:rPr lang="en-US" dirty="0" smtClean="0"/>
              <a:t>Proteins</a:t>
            </a:r>
          </a:p>
          <a:p>
            <a:r>
              <a:rPr lang="en-US" dirty="0" err="1" smtClean="0"/>
              <a:t>siRNAs</a:t>
            </a:r>
            <a:endParaRPr lang="en-US" dirty="0" smtClean="0"/>
          </a:p>
          <a:p>
            <a:r>
              <a:rPr lang="en-US" dirty="0" smtClean="0"/>
              <a:t>Drugs</a:t>
            </a:r>
          </a:p>
          <a:p>
            <a:r>
              <a:rPr lang="en-US" dirty="0" smtClean="0"/>
              <a:t>Cells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</TotalTime>
  <Words>1488</Words>
  <Application>Microsoft Macintosh PowerPoint</Application>
  <PresentationFormat>On-screen Show (4:3)</PresentationFormat>
  <Paragraphs>191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Microarray Basics, and Planning a Microarray Experiment</vt:lpstr>
      <vt:lpstr>Outline </vt:lpstr>
      <vt:lpstr>Hybridization – the fundamental principle of array analysis</vt:lpstr>
      <vt:lpstr>In order to design an array…</vt:lpstr>
      <vt:lpstr>The first gene arrays</vt:lpstr>
      <vt:lpstr>Microarray platforms</vt:lpstr>
      <vt:lpstr>Spotting DNA</vt:lpstr>
      <vt:lpstr>Slide 8</vt:lpstr>
      <vt:lpstr>What to spot?</vt:lpstr>
      <vt:lpstr>Photolithography for oligo synthesis</vt:lpstr>
      <vt:lpstr>Using mismatch probes to measure specificity</vt:lpstr>
      <vt:lpstr>Affymetrix arrays use multiple PM/MM probes per gene</vt:lpstr>
      <vt:lpstr>The disruption in hybridization can be used in another way –  to “resequence” DNA</vt:lpstr>
      <vt:lpstr>Agilent prints DNA with an inkjet printer</vt:lpstr>
      <vt:lpstr>Custom Agilent arrays</vt:lpstr>
      <vt:lpstr>Probe design considerations</vt:lpstr>
      <vt:lpstr>Tropomyosin – what do you measure to measure its expression?</vt:lpstr>
      <vt:lpstr>Probe length</vt:lpstr>
      <vt:lpstr>Comparing samples to determine relative expression</vt:lpstr>
      <vt:lpstr>Gene expression</vt:lpstr>
      <vt:lpstr>The image is the data</vt:lpstr>
      <vt:lpstr>The image is still the data</vt:lpstr>
      <vt:lpstr>You can change the image (but not the data) to see it better</vt:lpstr>
      <vt:lpstr>Ozone and your arrays</vt:lpstr>
      <vt:lpstr>Ozone and your arrays</vt:lpstr>
      <vt:lpstr>Slide 26</vt:lpstr>
      <vt:lpstr>Cy dye structure</vt:lpstr>
      <vt:lpstr>Cy dye spectra</vt:lpstr>
      <vt:lpstr>Scan of ratiometric array</vt:lpstr>
      <vt:lpstr>False color image</vt:lpstr>
      <vt:lpstr>Combined false color image</vt:lpstr>
      <vt:lpstr>Slide 32</vt:lpstr>
      <vt:lpstr>Probe specificity – a test case of an array designed to discriminate 2 yeast species with ~80% nucleotide similarity</vt:lpstr>
      <vt:lpstr>Continuing the data, the intensities on the array (used to calculate the ratios) </vt:lpstr>
      <vt:lpstr>Labeling RNA – Direct Labeling</vt:lpstr>
      <vt:lpstr>Linear RNA amplification</vt:lpstr>
      <vt:lpstr>Chromatin Immunoprecipitation</vt:lpstr>
      <vt:lpstr>An approach for detecting DNA methylation</vt:lpstr>
      <vt:lpstr>An approach for detecting DNA methylation</vt:lpstr>
      <vt:lpstr>CGH – comparative genome hybridization</vt:lpstr>
      <vt:lpstr>Detecting copy number variation</vt:lpstr>
      <vt:lpstr>Detecting copy number variation</vt:lpstr>
      <vt:lpstr>Genotyping</vt:lpstr>
      <vt:lpstr>Resequencing on arrays</vt:lpstr>
      <vt:lpstr> Resequencing on arrays</vt:lpstr>
      <vt:lpstr>SNP scanner – using a tiling array for mutation detection</vt:lpstr>
      <vt:lpstr>Emerging technology – ultrahighthroughput sequencing</vt:lpstr>
      <vt:lpstr>What is the future of arrays?</vt:lpstr>
      <vt:lpstr>Good sources for more microarray information 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Amy Caudy</dc:creator>
  <cp:lastModifiedBy>Cecile Huttenhower</cp:lastModifiedBy>
  <cp:revision>27</cp:revision>
  <dcterms:created xsi:type="dcterms:W3CDTF">2008-08-07T03:48:01Z</dcterms:created>
  <dcterms:modified xsi:type="dcterms:W3CDTF">2008-08-24T01:34:33Z</dcterms:modified>
</cp:coreProperties>
</file>