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7" r:id="rId2"/>
    <p:sldId id="567" r:id="rId3"/>
    <p:sldId id="540" r:id="rId4"/>
    <p:sldId id="573" r:id="rId5"/>
    <p:sldId id="568" r:id="rId6"/>
    <p:sldId id="569" r:id="rId7"/>
    <p:sldId id="570" r:id="rId8"/>
    <p:sldId id="571" r:id="rId9"/>
    <p:sldId id="572" r:id="rId10"/>
    <p:sldId id="545" r:id="rId11"/>
    <p:sldId id="546" r:id="rId12"/>
    <p:sldId id="547" r:id="rId13"/>
    <p:sldId id="548" r:id="rId14"/>
    <p:sldId id="550" r:id="rId15"/>
    <p:sldId id="551" r:id="rId16"/>
    <p:sldId id="558" r:id="rId17"/>
    <p:sldId id="559" r:id="rId18"/>
    <p:sldId id="560" r:id="rId19"/>
    <p:sldId id="561" r:id="rId20"/>
    <p:sldId id="562" r:id="rId21"/>
    <p:sldId id="563" r:id="rId22"/>
    <p:sldId id="566" r:id="rId23"/>
    <p:sldId id="469" r:id="rId24"/>
    <p:sldId id="512" r:id="rId25"/>
    <p:sldId id="513" r:id="rId26"/>
    <p:sldId id="516" r:id="rId27"/>
    <p:sldId id="517" r:id="rId2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1"/>
    <a:srgbClr val="1E4899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22" autoAdjust="0"/>
    <p:restoredTop sz="85492" autoAdjust="0"/>
  </p:normalViewPr>
  <p:slideViewPr>
    <p:cSldViewPr snapToGrid="0">
      <p:cViewPr varScale="1">
        <p:scale>
          <a:sx n="88" d="100"/>
          <a:sy n="88" d="100"/>
        </p:scale>
        <p:origin x="1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this is the "I" in the</a:t>
            </a:r>
            <a:r>
              <a:rPr lang="en-US" baseline="0" dirty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think back to our TRANSFER</a:t>
            </a:r>
            <a:r>
              <a:rPr lang="en-US" baseline="0" dirty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BUT there are some operation interleavings that will result in the sum transaction seeing an inconsistent</a:t>
            </a:r>
            <a:r>
              <a:rPr lang="en-US" baseline="0" dirty="0"/>
              <a:t> state of the database in which $10 is debited from account A but not yet credited into account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 define</a:t>
            </a:r>
            <a:r>
              <a:rPr lang="en-US" b="1" baseline="0" dirty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9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b/c we're thinking about conflicts between ops</a:t>
            </a:r>
            <a:r>
              <a:rPr lang="en-US" b="1" baseline="0" dirty="0"/>
              <a:t>,  </a:t>
            </a:r>
            <a:r>
              <a:rPr lang="en-US" b="1" dirty="0"/>
              <a:t>this way of </a:t>
            </a:r>
            <a:r>
              <a:rPr lang="en-US" b="1" baseline="0" dirty="0"/>
              <a:t>thinking about isolation between transactions is called </a:t>
            </a:r>
            <a:r>
              <a:rPr lang="en-US" b="1" i="1" baseline="0" dirty="0"/>
              <a:t>conflict</a:t>
            </a:r>
            <a:r>
              <a:rPr lang="en-US" b="1" baseline="0" dirty="0"/>
              <a:t> </a:t>
            </a:r>
            <a:r>
              <a:rPr lang="en-US" b="1" i="1" baseline="0" dirty="0"/>
              <a:t>serializability</a:t>
            </a:r>
            <a:r>
              <a:rPr lang="en-US" b="1" baseline="0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6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 improve performance, we let transactions</a:t>
            </a:r>
            <a:r>
              <a:rPr lang="en-US" baseline="0" dirty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4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now try to use locking to guarantee a serializable</a:t>
            </a:r>
            <a:r>
              <a:rPr lang="en-US" baseline="0" dirty="0"/>
              <a:t> schedule.  </a:t>
            </a:r>
            <a:r>
              <a:rPr lang="en-US" dirty="0"/>
              <a:t>A</a:t>
            </a:r>
            <a:r>
              <a:rPr lang="en-US" baseline="0" dirty="0"/>
              <a:t> simple way of doing this is for each transaction to grab locks independently for each data item.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</a:t>
            </a:r>
            <a:r>
              <a:rPr lang="en-US" baseline="0" dirty="0"/>
              <a:t>&gt; SEGUE: Look at where TRANSFER releases its lock on A </a:t>
            </a:r>
            <a:r>
              <a:rPr lang="en-US" i="1" u="sng" baseline="0" dirty="0"/>
              <a:t>before</a:t>
            </a:r>
            <a:r>
              <a:rPr lang="en-US" baseline="0" dirty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0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3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 the other hand,</a:t>
            </a:r>
            <a:r>
              <a:rPr lang="en-US" b="1" baseline="0" dirty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>
                <a:solidFill>
                  <a:schemeClr val="tx1"/>
                </a:solidFill>
              </a:rPr>
              <a:t>A </a:t>
            </a:r>
            <a:r>
              <a:rPr lang="en-US" sz="1200" b="1" i="1" u="sng" dirty="0">
                <a:solidFill>
                  <a:schemeClr val="tx1"/>
                </a:solidFill>
              </a:rPr>
              <a:t>transaction</a:t>
            </a:r>
            <a:r>
              <a:rPr lang="en-US" sz="1200" b="1" dirty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7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serializability: The equivalent serial order cannot re-order commit-to-begin_tx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7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set</a:t>
            </a:r>
            <a:r>
              <a:rPr lang="en-US" b="1" baseline="0" dirty="0"/>
              <a:t> of defining properties of transactions goes by the mnemonic ACID.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Consistency</a:t>
            </a:r>
            <a:r>
              <a:rPr lang="en-US" i="1" u="none" dirty="0"/>
              <a:t>:</a:t>
            </a:r>
            <a:r>
              <a:rPr lang="en-US" u="none" baseline="0" dirty="0"/>
              <a:t> </a:t>
            </a:r>
            <a:r>
              <a:rPr lang="en-US" i="1" baseline="0" dirty="0"/>
              <a:t>e.g.,</a:t>
            </a:r>
            <a:r>
              <a:rPr lang="en-US" baseline="0" dirty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this is the "I" in the</a:t>
            </a:r>
            <a:r>
              <a:rPr lang="en-US" baseline="0" dirty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</a:t>
            </a:r>
            <a:r>
              <a:rPr lang="en-US" b="1" baseline="0" dirty="0"/>
              <a:t> let’s give ourselves a sample transaction, one that transfers $10 from account A to account B.  It checks A’s balance and then either aborts (</a:t>
            </a:r>
            <a:r>
              <a:rPr lang="en-US" b="1" i="1" baseline="0" dirty="0" err="1"/>
              <a:t>abort_tx</a:t>
            </a:r>
            <a:r>
              <a:rPr lang="en-US" b="1" baseline="0" dirty="0"/>
              <a:t>) or issues two </a:t>
            </a:r>
            <a:r>
              <a:rPr lang="en-US" b="1" i="1" baseline="0" dirty="0"/>
              <a:t>WRITE</a:t>
            </a:r>
            <a:r>
              <a:rPr lang="en-US" b="1" baseline="0" dirty="0"/>
              <a:t> operations to update the balances, then COMMITS (</a:t>
            </a:r>
            <a:r>
              <a:rPr lang="en-US" b="1" i="1" baseline="0" dirty="0" err="1"/>
              <a:t>commit_tx</a:t>
            </a:r>
            <a:r>
              <a:rPr lang="en-US" b="1" i="0" baseline="0" dirty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8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But here’s the problem, and we’ve seen it before.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the way we typically implement undo &amp; redo is using a</a:t>
            </a:r>
            <a:r>
              <a:rPr lang="en-US" b="1" baseline="0" dirty="0"/>
              <a:t> LOG.</a:t>
            </a:r>
          </a:p>
          <a:p>
            <a:endParaRPr lang="en-US" dirty="0"/>
          </a:p>
          <a:p>
            <a:r>
              <a:rPr lang="en-US" dirty="0"/>
              <a:t>LSN uniquely identifies each log record.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main algorithm for managing the log under a no-force/steal buffer</a:t>
            </a:r>
            <a:r>
              <a:rPr lang="en-US" baseline="0" dirty="0"/>
              <a:t> management strategy is called WAL.</a:t>
            </a:r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This ensures that the UNDO information required by the STEAL policy is present in the event of a crash.</a:t>
            </a:r>
          </a:p>
          <a:p>
            <a:pPr marL="228600" indent="-228600">
              <a:buAutoNum type="arabicPeriod"/>
            </a:pPr>
            <a:r>
              <a:rPr lang="en-US" baseline="0" dirty="0"/>
              <a:t>This ensures that REDO information required by the NO-FORCE policy is present in the event of a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0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going back to the example</a:t>
            </a:r>
            <a:r>
              <a:rPr lang="en-US" baseline="0" dirty="0"/>
              <a:t> of our transfer transaction.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&gt;&gt;&gt; What</a:t>
            </a:r>
            <a:r>
              <a:rPr lang="en-US" baseline="0" dirty="0"/>
              <a:t> if the commit log record is greater in size than a disk page?  (Write a checksum.  Then later, consider the log record committed if and only if the checksum matches the data.)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4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485"/>
            <a:ext cx="9144000" cy="21553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800" b="0" dirty="0"/>
              <a:t>Transactions:  ACID, </a:t>
            </a:r>
            <a:br>
              <a:rPr lang="en-US" sz="3800" b="0" dirty="0"/>
            </a:br>
            <a:r>
              <a:rPr lang="en-US" b="0" dirty="0"/>
              <a:t>Concurrency control (2PL)</a:t>
            </a:r>
            <a:br>
              <a:rPr lang="en-US" b="0" dirty="0"/>
            </a:br>
            <a:r>
              <a:rPr lang="en-US" b="0" dirty="0"/>
              <a:t>Intro to distributed </a:t>
            </a:r>
            <a:r>
              <a:rPr lang="en-US" b="0" dirty="0" err="1"/>
              <a:t>txns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5</a:t>
            </a:r>
          </a:p>
          <a:p>
            <a:endParaRPr lang="en-US" sz="30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solation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924800" cy="908957"/>
          </a:xfrm>
        </p:spPr>
        <p:txBody>
          <a:bodyPr/>
          <a:lstStyle/>
          <a:p>
            <a:r>
              <a:rPr lang="en-US" dirty="0"/>
              <a:t>Two concurrent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1837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/>
              <a:t>Isolation 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144324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16762"/>
            <a:ext cx="8565204" cy="565350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tabLst>
                <a:tab pos="1820863" algn="l"/>
                <a:tab pos="5026025" algn="l"/>
              </a:tabLst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400" dirty="0"/>
              <a:t>of transactions—transfer then sum:</a:t>
            </a:r>
            <a:endParaRPr lang="en-US" sz="2400" b="1" dirty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/>
              <a:t>transfer:</a:t>
            </a:r>
            <a:r>
              <a:rPr lang="en-US" sz="2400" dirty="0"/>
              <a:t> 	r</a:t>
            </a:r>
            <a:r>
              <a:rPr lang="en-US" sz="2400" baseline="-25000" dirty="0"/>
              <a:t>A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 r</a:t>
            </a:r>
            <a:r>
              <a:rPr lang="en-US" sz="2400" baseline="-25000" dirty="0"/>
              <a:t>B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  </a:t>
            </a:r>
            <a:r>
              <a:rPr lang="de-DE" sz="2400" b="1" dirty="0"/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r</a:t>
            </a:r>
            <a:r>
              <a:rPr lang="en-US" sz="2400" baseline="-25000" dirty="0"/>
              <a:t>A</a:t>
            </a:r>
            <a:r>
              <a:rPr lang="en-US" sz="2400" dirty="0"/>
              <a:t>  </a:t>
            </a:r>
            <a:r>
              <a:rPr lang="en-US" sz="2400" dirty="0" err="1"/>
              <a:t>r</a:t>
            </a:r>
            <a:r>
              <a:rPr lang="en-US" sz="2400" baseline="-25000" dirty="0" err="1"/>
              <a:t>B</a:t>
            </a:r>
            <a:r>
              <a:rPr lang="en-US" sz="2400" dirty="0"/>
              <a:t>  </a:t>
            </a:r>
            <a:r>
              <a:rPr lang="de-DE" sz="2400" b="1" dirty="0"/>
              <a:t>©</a:t>
            </a:r>
            <a:endParaRPr lang="en-US" sz="2400" b="1" dirty="0"/>
          </a:p>
          <a:p>
            <a:pPr>
              <a:lnSpc>
                <a:spcPct val="110000"/>
              </a:lnSpc>
              <a:tabLst>
                <a:tab pos="1820863" algn="l"/>
                <a:tab pos="3713163" algn="l"/>
                <a:tab pos="5140325" algn="l"/>
              </a:tabLst>
            </a:pPr>
            <a:r>
              <a:rPr lang="en-US" sz="2400" dirty="0"/>
              <a:t>Concurrent execution resulting in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400" dirty="0"/>
              <a:t>result differing from any serial execution:</a:t>
            </a:r>
            <a:endParaRPr lang="en-US" sz="2400" b="1" dirty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/>
              <a:t>transfer:</a:t>
            </a:r>
            <a:r>
              <a:rPr lang="en-US" sz="2400" dirty="0"/>
              <a:t> 	r</a:t>
            </a:r>
            <a:r>
              <a:rPr lang="en-US" sz="2400" baseline="-25000" dirty="0"/>
              <a:t>A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  		r</a:t>
            </a:r>
            <a:r>
              <a:rPr lang="en-US" sz="2400" baseline="-25000" dirty="0"/>
              <a:t>B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  </a:t>
            </a:r>
            <a:r>
              <a:rPr lang="de-DE" sz="2400" b="1" dirty="0">
                <a:solidFill>
                  <a:prstClr val="black"/>
                </a:solidFill>
              </a:rPr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r</a:t>
            </a:r>
            <a:r>
              <a:rPr lang="en-US" sz="2400" baseline="-25000" dirty="0"/>
              <a:t>A</a:t>
            </a:r>
            <a:r>
              <a:rPr lang="en-US" sz="2400" dirty="0"/>
              <a:t>  r</a:t>
            </a:r>
            <a:r>
              <a:rPr lang="en-US" sz="2400" baseline="-25000" dirty="0"/>
              <a:t>B</a:t>
            </a:r>
            <a:r>
              <a:rPr lang="en-US" sz="2400" dirty="0"/>
              <a:t>  </a:t>
            </a:r>
            <a:r>
              <a:rPr lang="de-DE" sz="2400" b="1" dirty="0"/>
              <a:t>©</a:t>
            </a:r>
            <a:endParaRPr lang="en-US" sz="2400" b="1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Problem for concurrent execution: 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865225" y="2799037"/>
            <a:ext cx="949569" cy="413238"/>
          </a:xfrm>
          <a:prstGeom prst="wedgeRoundRectCallout">
            <a:avLst>
              <a:gd name="adj1" fmla="val 40675"/>
              <a:gd name="adj2" fmla="val -8826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330430" y="2799037"/>
            <a:ext cx="999393" cy="413238"/>
          </a:xfrm>
          <a:prstGeom prst="wedgeRoundRectCallout">
            <a:avLst>
              <a:gd name="adj1" fmla="val -23019"/>
              <a:gd name="adj2" fmla="val -1022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+mn-lt"/>
              </a:rPr>
              <a:t>credit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865225" y="5288545"/>
            <a:ext cx="949569" cy="413238"/>
          </a:xfrm>
          <a:prstGeom prst="wedgeRoundRectCallout">
            <a:avLst>
              <a:gd name="adj1" fmla="val 44114"/>
              <a:gd name="adj2" fmla="val -9221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65703" y="5302961"/>
            <a:ext cx="999393" cy="413238"/>
          </a:xfrm>
          <a:prstGeom prst="wedgeRoundRectCallout">
            <a:avLst>
              <a:gd name="adj1" fmla="val -14849"/>
              <a:gd name="adj2" fmla="val -982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0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200"/>
              </a:spcAft>
              <a:buNone/>
            </a:pPr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/>
              <a:t>They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  <a:endParaRPr lang="en-US" sz="2800" dirty="0"/>
          </a:p>
          <a:p>
            <a:pPr marL="0" indent="0">
              <a:spcBef>
                <a:spcPts val="4800"/>
              </a:spcBef>
              <a:spcAft>
                <a:spcPts val="200"/>
              </a:spcAft>
              <a:buNone/>
            </a:pPr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</p:spTree>
    <p:extLst>
      <p:ext uri="{BB962C8B-B14F-4D97-AF65-F5344CB8AC3E}">
        <p14:creationId xmlns:p14="http://schemas.microsoft.com/office/powerpoint/2010/main" val="199496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2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Locking-based approaches</a:t>
            </a:r>
          </a:p>
          <a:p>
            <a:r>
              <a:rPr lang="en-US" b="1" dirty="0">
                <a:solidFill>
                  <a:srgbClr val="0070C0"/>
                </a:solidFill>
              </a:rPr>
              <a:t>Strawman 1: </a:t>
            </a:r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85102" y="4830438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>
                <a:solidFill>
                  <a:schemeClr val="tx1"/>
                </a:solidFill>
              </a:rPr>
              <a:t>Results in a </a:t>
            </a:r>
            <a:r>
              <a:rPr lang="en-US" sz="3000" i="1" u="sng" dirty="0">
                <a:solidFill>
                  <a:schemeClr val="tx1"/>
                </a:solidFill>
              </a:rPr>
              <a:t>serial</a:t>
            </a:r>
            <a:r>
              <a:rPr lang="en-US" sz="3000" b="0" dirty="0">
                <a:solidFill>
                  <a:schemeClr val="tx1"/>
                </a:solidFill>
              </a:rPr>
              <a:t> transaction schedule at the </a:t>
            </a:r>
            <a:r>
              <a:rPr lang="en-US" sz="3000" dirty="0">
                <a:solidFill>
                  <a:srgbClr val="FF0000"/>
                </a:solidFill>
              </a:rPr>
              <a:t>cost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12516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Locks maintained by </a:t>
            </a:r>
            <a:r>
              <a:rPr lang="en-US" b="1" dirty="0">
                <a:solidFill>
                  <a:srgbClr val="0070C0"/>
                </a:solidFill>
              </a:rPr>
              <a:t>transaction manager</a:t>
            </a: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/>
              <a:t>Transaction manager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</a:rPr>
              <a:t>Strawman 2: </a:t>
            </a:r>
            <a:r>
              <a:rPr lang="en-US" sz="2800" dirty="0"/>
              <a:t>Grab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</a:t>
            </a:r>
            <a:endParaRPr lang="en-US" sz="2800" b="1" dirty="0"/>
          </a:p>
          <a:p>
            <a:pPr marL="0" indent="0">
              <a:lnSpc>
                <a:spcPct val="110000"/>
              </a:lnSpc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12490" y="4016790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Permits</a:t>
            </a:r>
            <a:r>
              <a:rPr lang="en-US" sz="3000" b="0" dirty="0">
                <a:solidFill>
                  <a:srgbClr val="FF0000"/>
                </a:solidFill>
              </a:rPr>
              <a:t> </a:t>
            </a:r>
            <a:r>
              <a:rPr lang="en-US" sz="3000" b="0" dirty="0">
                <a:solidFill>
                  <a:schemeClr val="tx1"/>
                </a:solidFill>
              </a:rPr>
              <a:t>this </a:t>
            </a:r>
            <a:r>
              <a:rPr lang="en-US" sz="3000" dirty="0">
                <a:solidFill>
                  <a:srgbClr val="FF0000"/>
                </a:solidFill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244358" y="2345612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2PL rule:</a:t>
            </a:r>
            <a:r>
              <a:rPr lang="en-US" sz="2600" dirty="0"/>
              <a:t> Once a transaction has 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/>
              <a:t>a lock it is </a:t>
            </a:r>
            <a:r>
              <a:rPr lang="en-US" sz="2600" b="1" dirty="0">
                <a:solidFill>
                  <a:srgbClr val="FF0000"/>
                </a:solidFill>
              </a:rPr>
              <a:t>not allowed to obtain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any other locks</a:t>
            </a:r>
          </a:p>
          <a:p>
            <a:r>
              <a:rPr lang="en-US" sz="2600" dirty="0"/>
              <a:t>A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growing phase </a:t>
            </a:r>
            <a:r>
              <a:rPr lang="en-US" sz="2600" dirty="0"/>
              <a:t>when transaction acquires locks</a:t>
            </a:r>
          </a:p>
          <a:p>
            <a:pPr>
              <a:spcBef>
                <a:spcPts val="800"/>
              </a:spcBef>
            </a:pPr>
            <a:r>
              <a:rPr lang="en-US" sz="2600" spc="-150" dirty="0"/>
              <a:t>A </a:t>
            </a:r>
            <a:r>
              <a:rPr lang="en-US" sz="26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600" spc="-150" dirty="0"/>
              <a:t>when transaction releases locks</a:t>
            </a:r>
            <a:endParaRPr lang="en-US" sz="2600" dirty="0"/>
          </a:p>
          <a:p>
            <a:r>
              <a:rPr lang="en-US" sz="2600" dirty="0"/>
              <a:t>In practice:</a:t>
            </a:r>
          </a:p>
          <a:p>
            <a:pPr lvl="1"/>
            <a:r>
              <a:rPr lang="en-US" sz="2400" dirty="0"/>
              <a:t>Growing phase is the entire transaction</a:t>
            </a:r>
          </a:p>
          <a:p>
            <a:pPr lvl="1"/>
            <a:r>
              <a:rPr lang="en-US" sz="24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3831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i="1" dirty="0"/>
              <a:t>Definition:</a:t>
            </a:r>
            <a:r>
              <a:rPr lang="en-US" dirty="0"/>
              <a:t> A unit of work: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Transactions can either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database are made permanent, visible to other transactions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20868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6090" cy="562085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2PL rule:</a:t>
            </a:r>
            <a:r>
              <a:rPr lang="en-US" sz="2600" dirty="0"/>
              <a:t> Once a transaction has 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/>
              <a:t>a lock it is </a:t>
            </a:r>
            <a:r>
              <a:rPr lang="en-US" sz="2600" b="1" dirty="0">
                <a:solidFill>
                  <a:srgbClr val="FF0000"/>
                </a:solidFill>
              </a:rPr>
              <a:t>not allowed to obtain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any other locks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transfer:</a:t>
            </a:r>
            <a:r>
              <a:rPr lang="en-US" sz="2600" dirty="0"/>
              <a:t> 	◢</a:t>
            </a:r>
            <a:r>
              <a:rPr lang="en-US" sz="2600" baseline="-25000" dirty="0"/>
              <a:t>A</a:t>
            </a:r>
            <a:r>
              <a:rPr lang="en-US" sz="2600" dirty="0"/>
              <a:t> r</a:t>
            </a:r>
            <a:r>
              <a:rPr lang="en-US" sz="2600" baseline="-25000" dirty="0"/>
              <a:t>A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A</a:t>
            </a:r>
            <a:r>
              <a:rPr lang="en-US" sz="2600" dirty="0"/>
              <a:t> ◣</a:t>
            </a:r>
            <a:r>
              <a:rPr lang="en-US" sz="2600" baseline="-25000" dirty="0"/>
              <a:t>A</a:t>
            </a:r>
            <a:r>
              <a:rPr lang="en-US" sz="2600" dirty="0"/>
              <a:t> 		◢</a:t>
            </a:r>
            <a:r>
              <a:rPr lang="en-US" sz="2600" baseline="-25000" dirty="0"/>
              <a:t>B</a:t>
            </a:r>
            <a:r>
              <a:rPr lang="en-US" sz="2600" dirty="0"/>
              <a:t> r</a:t>
            </a:r>
            <a:r>
              <a:rPr lang="en-US" sz="2600" baseline="-25000" dirty="0"/>
              <a:t>B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B</a:t>
            </a:r>
            <a:r>
              <a:rPr lang="en-US" sz="2600" dirty="0"/>
              <a:t> ◣</a:t>
            </a:r>
            <a:r>
              <a:rPr lang="en-US" sz="2600" baseline="-25000" dirty="0"/>
              <a:t>B  </a:t>
            </a:r>
            <a:r>
              <a:rPr lang="de-DE" sz="2600" b="1" dirty="0">
                <a:solidFill>
                  <a:prstClr val="black"/>
                </a:solidFill>
              </a:rPr>
              <a:t>© </a:t>
            </a:r>
            <a:endParaRPr lang="en-US" sz="2600" b="1" u="sng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sum:</a:t>
            </a:r>
            <a:r>
              <a:rPr lang="en-US" sz="2600" dirty="0"/>
              <a:t> 		 ◿</a:t>
            </a:r>
            <a:r>
              <a:rPr lang="en-US" sz="2600" baseline="-25000" dirty="0"/>
              <a:t>A </a:t>
            </a:r>
            <a:r>
              <a:rPr lang="en-US" sz="2600" dirty="0"/>
              <a:t>r</a:t>
            </a:r>
            <a:r>
              <a:rPr lang="en-US" sz="2600" baseline="-25000" dirty="0"/>
              <a:t>A</a:t>
            </a:r>
            <a:r>
              <a:rPr lang="en-US" sz="2600" dirty="0"/>
              <a:t> ◺</a:t>
            </a:r>
            <a:r>
              <a:rPr lang="en-US" sz="2600" baseline="-25000" dirty="0"/>
              <a:t>A </a:t>
            </a:r>
            <a:r>
              <a:rPr lang="en-US" sz="2600" dirty="0"/>
              <a:t>◿</a:t>
            </a:r>
            <a:r>
              <a:rPr lang="en-US" sz="2600" baseline="-25000" dirty="0"/>
              <a:t>B </a:t>
            </a:r>
            <a:r>
              <a:rPr lang="en-US" sz="2600" dirty="0"/>
              <a:t>r</a:t>
            </a:r>
            <a:r>
              <a:rPr lang="en-US" sz="2600" baseline="-25000" dirty="0"/>
              <a:t>B</a:t>
            </a:r>
            <a:r>
              <a:rPr lang="en-US" sz="2600" dirty="0"/>
              <a:t> ◺</a:t>
            </a:r>
            <a:r>
              <a:rPr lang="en-US" sz="2600" baseline="-25000" dirty="0"/>
              <a:t>B </a:t>
            </a:r>
            <a:r>
              <a:rPr lang="de-DE" sz="2600" b="1" dirty="0"/>
              <a:t>©</a:t>
            </a: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Time </a:t>
            </a:r>
            <a:r>
              <a:rPr lang="en-US" sz="2600" b="1" dirty="0">
                <a:sym typeface="Wingdings"/>
              </a:rPr>
              <a:t>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© = commit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600" dirty="0"/>
              <a:t>◢ /◿ = </a:t>
            </a:r>
            <a:r>
              <a:rPr lang="en-US" sz="2600" b="1" dirty="0"/>
              <a:t>X- / S-lock</a:t>
            </a:r>
            <a:r>
              <a:rPr lang="en-US" sz="2600" dirty="0"/>
              <a:t>; ◣ / ◺ = </a:t>
            </a:r>
            <a:r>
              <a:rPr lang="en-US" sz="26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allows only </a:t>
            </a:r>
            <a:r>
              <a:rPr lang="en-US" sz="380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537468" y="3973814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non-serializable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6224951" y="2712218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586326" y="3288821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42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360275" y="3969816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</a:rPr>
              <a:t>schedule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350196" y="1449421"/>
            <a:ext cx="8320275" cy="500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600" b="1" dirty="0">
                <a:solidFill>
                  <a:srgbClr val="0070C0"/>
                </a:solidFill>
              </a:rPr>
              <a:t>2PL rule:</a:t>
            </a:r>
            <a:r>
              <a:rPr lang="en-US" sz="2600" b="0" dirty="0"/>
              <a:t> Once a transaction has 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0" dirty="0"/>
              <a:t>a lock it is </a:t>
            </a:r>
            <a:r>
              <a:rPr lang="en-US" sz="2600" b="1" dirty="0">
                <a:solidFill>
                  <a:srgbClr val="FF0000"/>
                </a:solidFill>
              </a:rPr>
              <a:t>not allowed to obtain</a:t>
            </a:r>
            <a:r>
              <a:rPr lang="en-US" sz="2600" b="0" dirty="0">
                <a:solidFill>
                  <a:srgbClr val="FF0000"/>
                </a:solidFill>
              </a:rPr>
              <a:t> </a:t>
            </a:r>
            <a:r>
              <a:rPr lang="en-US" sz="2600" b="0" dirty="0"/>
              <a:t>any other locks</a:t>
            </a:r>
          </a:p>
          <a:p>
            <a:pPr marL="0" indent="0">
              <a:lnSpc>
                <a:spcPct val="90000"/>
              </a:lnSpc>
              <a:spcBef>
                <a:spcPts val="2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/>
              <a:t>transfer:</a:t>
            </a:r>
            <a:r>
              <a:rPr lang="en-US" sz="2600" b="0" dirty="0"/>
              <a:t>		◿</a:t>
            </a:r>
            <a:r>
              <a:rPr lang="en-US" sz="2600" b="0" baseline="-25000" dirty="0"/>
              <a:t>A</a:t>
            </a:r>
            <a:r>
              <a:rPr lang="en-US" sz="2600" b="0" dirty="0"/>
              <a:t> </a:t>
            </a:r>
            <a:r>
              <a:rPr lang="en-US" sz="2600" b="0" dirty="0" err="1"/>
              <a:t>r</a:t>
            </a:r>
            <a:r>
              <a:rPr lang="en-US" sz="2600" b="0" baseline="-25000" dirty="0" err="1"/>
              <a:t>A</a:t>
            </a:r>
            <a:r>
              <a:rPr lang="en-US" sz="2600" b="0" dirty="0"/>
              <a:t>		◢</a:t>
            </a:r>
            <a:r>
              <a:rPr lang="en-US" sz="2600" b="0" baseline="-25000" dirty="0"/>
              <a:t>A </a:t>
            </a:r>
            <a:r>
              <a:rPr lang="en-US" sz="2600" b="0" dirty="0" err="1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>
                <a:solidFill>
                  <a:srgbClr val="FF0000"/>
                </a:solidFill>
              </a:rPr>
              <a:t>A</a:t>
            </a:r>
            <a:r>
              <a:rPr lang="en-US" sz="2600" b="0" dirty="0"/>
              <a:t> ◿</a:t>
            </a:r>
            <a:r>
              <a:rPr lang="en-US" sz="2600" b="0" baseline="-25000" dirty="0"/>
              <a:t>B </a:t>
            </a:r>
            <a:r>
              <a:rPr lang="en-US" sz="2600" b="0" dirty="0" err="1"/>
              <a:t>r</a:t>
            </a:r>
            <a:r>
              <a:rPr lang="en-US" sz="2600" b="0" baseline="-25000" dirty="0" err="1"/>
              <a:t>B</a:t>
            </a:r>
            <a:r>
              <a:rPr lang="en-US" sz="2600" b="0" dirty="0"/>
              <a:t> ◢</a:t>
            </a:r>
            <a:r>
              <a:rPr lang="en-US" sz="2600" b="0" baseline="-25000" dirty="0"/>
              <a:t>B </a:t>
            </a:r>
            <a:r>
              <a:rPr lang="en-US" sz="2600" b="0" dirty="0" err="1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>
                <a:solidFill>
                  <a:srgbClr val="FF0000"/>
                </a:solidFill>
              </a:rPr>
              <a:t>B</a:t>
            </a:r>
            <a:r>
              <a:rPr lang="en-US" sz="2600" b="1" dirty="0"/>
              <a:t>✻</a:t>
            </a:r>
            <a:r>
              <a:rPr lang="de-DE" sz="2600" b="1" dirty="0">
                <a:solidFill>
                  <a:prstClr val="black"/>
                </a:solidFill>
              </a:rPr>
              <a:t>© </a:t>
            </a:r>
            <a:endParaRPr lang="en-US" sz="2600" b="1" u="sng" baseline="30000" dirty="0"/>
          </a:p>
          <a:p>
            <a:pPr marL="0" indent="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/>
              <a:t>sum:</a:t>
            </a:r>
            <a:r>
              <a:rPr lang="en-US" sz="2600" b="0" dirty="0"/>
              <a:t>	◿</a:t>
            </a:r>
            <a:r>
              <a:rPr lang="en-US" sz="2600" b="0" baseline="-25000" dirty="0"/>
              <a:t>A </a:t>
            </a:r>
            <a:r>
              <a:rPr lang="en-US" sz="2600" b="0" dirty="0" err="1"/>
              <a:t>r</a:t>
            </a:r>
            <a:r>
              <a:rPr lang="en-US" sz="2600" b="0" baseline="-25000" dirty="0" err="1"/>
              <a:t>A</a:t>
            </a:r>
            <a:r>
              <a:rPr lang="en-US" sz="2600" b="0" dirty="0"/>
              <a:t> 		◿</a:t>
            </a:r>
            <a:r>
              <a:rPr lang="en-US" sz="2600" b="0" baseline="-25000" dirty="0"/>
              <a:t>B </a:t>
            </a:r>
            <a:r>
              <a:rPr lang="en-US" sz="2600" b="0" dirty="0" err="1"/>
              <a:t>r</a:t>
            </a:r>
            <a:r>
              <a:rPr lang="en-US" sz="2600" b="0" baseline="-25000" dirty="0" err="1"/>
              <a:t>B</a:t>
            </a:r>
            <a:r>
              <a:rPr lang="en-US" sz="2600" b="1" dirty="0"/>
              <a:t>✻</a:t>
            </a:r>
            <a:r>
              <a:rPr lang="de-DE" sz="2600" b="1" dirty="0"/>
              <a:t>©</a:t>
            </a:r>
            <a:endParaRPr lang="en-US" sz="2600" b="1" dirty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Time </a:t>
            </a:r>
            <a:r>
              <a:rPr lang="en-US" sz="2600" b="1" dirty="0">
                <a:sym typeface="Wingdings"/>
              </a:rPr>
              <a:t>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© = commit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0" dirty="0"/>
              <a:t>◢ /◿ = </a:t>
            </a:r>
            <a:r>
              <a:rPr lang="en-US" sz="2600" b="1" dirty="0"/>
              <a:t>X- / S-lock</a:t>
            </a:r>
            <a:r>
              <a:rPr lang="en-US" sz="2600" b="0" dirty="0"/>
              <a:t>; ◣ / ◺ = </a:t>
            </a:r>
            <a:r>
              <a:rPr lang="en-US" sz="2600" b="1" dirty="0"/>
              <a:t>X- / S-unlock 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1" dirty="0"/>
              <a:t>✻ = release all locks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10097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7716" y="1425362"/>
            <a:ext cx="4403271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70C0"/>
                </a:solidFill>
              </a:rPr>
              <a:t>Linearizability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guarantee about </a:t>
            </a:r>
            <a:r>
              <a:rPr lang="en-US" sz="2400" b="1" dirty="0"/>
              <a:t>single</a:t>
            </a:r>
            <a:r>
              <a:rPr lang="en-US" sz="2400" dirty="0"/>
              <a:t> operations on </a:t>
            </a:r>
            <a:r>
              <a:rPr lang="en-US" sz="2400" b="1" dirty="0"/>
              <a:t>single</a:t>
            </a:r>
            <a:r>
              <a:rPr lang="en-US" sz="2400" dirty="0"/>
              <a:t> 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Once write completes, all later reads (by wall clock) should reflect that write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01634" y="1425362"/>
            <a:ext cx="4326690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Serializability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guarantee about </a:t>
            </a:r>
            <a:r>
              <a:rPr lang="en-US" sz="2400" b="1" dirty="0"/>
              <a:t>transactions</a:t>
            </a:r>
            <a:r>
              <a:rPr lang="en-US" sz="2400" dirty="0"/>
              <a:t> over </a:t>
            </a:r>
            <a:r>
              <a:rPr lang="en-US" sz="2400" b="1" dirty="0"/>
              <a:t>one or more </a:t>
            </a:r>
            <a:r>
              <a:rPr lang="en-US" sz="2400" dirty="0"/>
              <a:t>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Doesn’t impose real-time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3" y="21768"/>
            <a:ext cx="8001000" cy="1066800"/>
          </a:xfrm>
        </p:spPr>
        <p:txBody>
          <a:bodyPr/>
          <a:lstStyle/>
          <a:p>
            <a:r>
              <a:rPr lang="en-US" dirty="0"/>
              <a:t>Serializability versus linearizability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14691" y="4319133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b="0" spc="-150" dirty="0"/>
              <a:t>Transaction behavior equivalent to some serial execution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And</a:t>
            </a:r>
            <a:r>
              <a:rPr lang="en-US" b="0" dirty="0"/>
              <a:t> that serial execution </a:t>
            </a:r>
            <a:r>
              <a:rPr lang="en-US" dirty="0"/>
              <a:t>agrees with real-time</a:t>
            </a:r>
          </a:p>
          <a:p>
            <a:pPr>
              <a:lnSpc>
                <a:spcPct val="1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0929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Growing phase </a:t>
            </a:r>
            <a:r>
              <a:rPr lang="en-US" sz="2400" dirty="0"/>
              <a:t>when </a:t>
            </a:r>
            <a:r>
              <a:rPr lang="en-US" sz="2400" dirty="0" err="1"/>
              <a:t>txn</a:t>
            </a:r>
            <a:r>
              <a:rPr lang="en-US" sz="2400" dirty="0"/>
              <a:t> acquires locks</a:t>
            </a:r>
          </a:p>
          <a:p>
            <a:pPr lvl="1"/>
            <a:r>
              <a:rPr lang="en-US" sz="2400" b="1" spc="-150" dirty="0">
                <a:solidFill>
                  <a:srgbClr val="FF0000"/>
                </a:solidFill>
              </a:rPr>
              <a:t>Shrinking phase </a:t>
            </a:r>
            <a:r>
              <a:rPr lang="en-US" sz="2400" spc="-150" dirty="0"/>
              <a:t>when </a:t>
            </a:r>
            <a:r>
              <a:rPr lang="en-US" sz="2400" spc="-150" dirty="0" err="1"/>
              <a:t>txn</a:t>
            </a:r>
            <a:r>
              <a:rPr lang="en-US" sz="2400" spc="-150" dirty="0"/>
              <a:t> releases locks (typically commit)</a:t>
            </a:r>
          </a:p>
          <a:p>
            <a:pPr lvl="1"/>
            <a:r>
              <a:rPr lang="en-US" sz="2400" spc="-150" dirty="0"/>
              <a:t>Allows </a:t>
            </a:r>
            <a:r>
              <a:rPr lang="en-US" sz="2400" spc="-150" dirty="0" err="1"/>
              <a:t>txn</a:t>
            </a:r>
            <a:r>
              <a:rPr lang="en-US" sz="2400" spc="-150" dirty="0"/>
              <a:t> to execute concurrently, </a:t>
            </a:r>
            <a:r>
              <a:rPr lang="en-US" sz="2400" spc="-150" dirty="0" err="1"/>
              <a:t>improvoing</a:t>
            </a:r>
            <a:r>
              <a:rPr lang="en-US" sz="2400" spc="-150" dirty="0"/>
              <a:t>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5" y="16215"/>
            <a:ext cx="8793805" cy="1066800"/>
          </a:xfrm>
        </p:spPr>
        <p:txBody>
          <a:bodyPr/>
          <a:lstStyle/>
          <a:p>
            <a:r>
              <a:rPr lang="en-US" sz="3800" dirty="0"/>
              <a:t>Recall: lock-based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25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/>
              <a:t>Why not just use 2PL?</a:t>
            </a:r>
          </a:p>
          <a:p>
            <a:pPr lvl="1"/>
            <a:r>
              <a:rPr lang="en-US" sz="2400" dirty="0"/>
              <a:t>Grab locks over entire read and write set</a:t>
            </a:r>
          </a:p>
          <a:p>
            <a:pPr lvl="1"/>
            <a:r>
              <a:rPr lang="en-US" sz="2400" dirty="0"/>
              <a:t>Perform writes</a:t>
            </a:r>
          </a:p>
          <a:p>
            <a:pPr lvl="1"/>
            <a:r>
              <a:rPr lang="en-US" sz="2400" dirty="0"/>
              <a:t>Release locks (at commit time)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8152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/>
              <a:t>How do you get </a:t>
            </a:r>
            <a:r>
              <a:rPr lang="en-US" sz="2800" dirty="0" err="1"/>
              <a:t>serializability</a:t>
            </a:r>
            <a:r>
              <a:rPr lang="en-US" sz="2800" dirty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In distributed setting, assign global timestamp to </a:t>
            </a:r>
            <a:r>
              <a:rPr lang="en-US" sz="2200" dirty="0" err="1"/>
              <a:t>txn</a:t>
            </a:r>
            <a:r>
              <a:rPr lang="en-US" sz="2200" dirty="0"/>
              <a:t> (at sometime after lock acquisition and before commit)</a:t>
            </a:r>
            <a:endParaRPr 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Centralized </a:t>
            </a:r>
            <a:r>
              <a:rPr lang="en-US" sz="2200" dirty="0" err="1"/>
              <a:t>txn</a:t>
            </a:r>
            <a:r>
              <a:rPr lang="en-US" sz="2200" dirty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Distributed consensus on timestamp (not all ops)</a:t>
            </a:r>
          </a:p>
          <a:p>
            <a:pPr lvl="3"/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Strawman:  Consensus per </a:t>
            </a:r>
            <a:r>
              <a:rPr lang="en-US" sz="3600" dirty="0" err="1"/>
              <a:t>txn</a:t>
            </a:r>
            <a:r>
              <a:rPr lang="en-US" sz="3600" dirty="0"/>
              <a:t> group?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Single </a:t>
            </a:r>
            <a:r>
              <a:rPr lang="en-US" sz="2800" dirty="0" err="1"/>
              <a:t>Lamport</a:t>
            </a:r>
            <a:r>
              <a:rPr lang="en-US" sz="2800" dirty="0"/>
              <a:t> clock, consensus per group?</a:t>
            </a:r>
          </a:p>
          <a:p>
            <a:pPr lvl="1"/>
            <a:r>
              <a:rPr lang="en-US" sz="2600" dirty="0" err="1">
                <a:solidFill>
                  <a:srgbClr val="1E4899"/>
                </a:solidFill>
              </a:rPr>
              <a:t>Linearizability</a:t>
            </a:r>
            <a:r>
              <a:rPr lang="en-US" sz="2600" dirty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>
                <a:solidFill>
                  <a:srgbClr val="C00000"/>
                </a:solidFill>
              </a:rPr>
              <a:t>txn</a:t>
            </a:r>
            <a:r>
              <a:rPr lang="en-US" sz="2600" dirty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/>
              <a:t> Either </a:t>
            </a:r>
            <a:r>
              <a:rPr lang="en-US" b="1" dirty="0"/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/>
              <a:t>none</a:t>
            </a:r>
            <a:r>
              <a:rPr lang="en-US" dirty="0"/>
              <a:t> do</a:t>
            </a: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/>
              <a:t>integrity constraints </a:t>
            </a:r>
            <a:r>
              <a:rPr lang="en-US" dirty="0"/>
              <a:t>on the data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/>
              <a:t>other concurrent transactions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urability:</a:t>
            </a:r>
            <a:r>
              <a:rPr lang="en-US" dirty="0"/>
              <a:t> The transaction’s </a:t>
            </a:r>
            <a:r>
              <a:rPr lang="en-US" b="1" dirty="0"/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</p:spTree>
    <p:extLst>
      <p:ext uri="{BB962C8B-B14F-4D97-AF65-F5344CB8AC3E}">
        <p14:creationId xmlns:p14="http://schemas.microsoft.com/office/powerpoint/2010/main" val="18495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Goal #1: Handle failures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Atomicity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Durability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/>
              <a:t>Transfers $10 from account </a:t>
            </a:r>
            <a:r>
              <a:rPr lang="en-US" b="1" dirty="0"/>
              <a:t>A</a:t>
            </a:r>
            <a:r>
              <a:rPr lang="en-US" dirty="0"/>
              <a:t> to account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transfer transaction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err="1">
                <a:latin typeface="Arial" charset="0"/>
              </a:rPr>
              <a:t>Txn</a:t>
            </a:r>
            <a:r>
              <a:rPr lang="en-US" sz="2600" b="0" u="sng" dirty="0">
                <a:latin typeface="Arial" charset="0"/>
              </a:rPr>
              <a:t> </a:t>
            </a:r>
            <a:r>
              <a:rPr lang="en-US" sz="2600" u="sng" dirty="0">
                <a:latin typeface="Arial" charset="0"/>
              </a:rPr>
              <a:t>transfer(A,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b="0" i="1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if</a:t>
            </a:r>
            <a:r>
              <a:rPr lang="en-US" sz="2600" b="0" dirty="0">
                <a:latin typeface="Arial" charset="0"/>
                <a:sym typeface="Wingdings"/>
              </a:rPr>
              <a:t> a &lt; 10 </a:t>
            </a:r>
            <a:r>
              <a:rPr lang="en-US" sz="2600" dirty="0">
                <a:latin typeface="Arial" charset="0"/>
                <a:sym typeface="Wingdings"/>
              </a:rPr>
              <a:t>then</a:t>
            </a:r>
            <a:r>
              <a:rPr lang="en-US" sz="2600" b="0" dirty="0">
                <a:latin typeface="Arial" charset="0"/>
                <a:sym typeface="Wingdings"/>
              </a:rPr>
              <a:t> </a:t>
            </a:r>
            <a:r>
              <a:rPr lang="en-US" sz="26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	</a:t>
            </a:r>
            <a:r>
              <a:rPr lang="en-US" sz="2600" b="0" i="1" dirty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4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Suppose $100 in A, $100 in B</a:t>
            </a:r>
          </a:p>
          <a:p>
            <a:pPr>
              <a:lnSpc>
                <a:spcPct val="110000"/>
              </a:lnSpc>
            </a:pPr>
            <a:r>
              <a:rPr lang="en-US" dirty="0"/>
              <a:t>commit_tx starts commit protocol: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write(A, $90) to disk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write(B, $110) to disk</a:t>
            </a:r>
          </a:p>
          <a:p>
            <a:pPr>
              <a:lnSpc>
                <a:spcPct val="110000"/>
              </a:lnSpc>
            </a:pPr>
            <a:r>
              <a:rPr lang="en-US" dirty="0"/>
              <a:t>What happens if </a:t>
            </a:r>
            <a:r>
              <a:rPr lang="en-US" b="1" dirty="0">
                <a:solidFill>
                  <a:srgbClr val="FF0000"/>
                </a:solidFill>
              </a:rPr>
              <a:t>system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crash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after first write,</a:t>
            </a:r>
            <a:r>
              <a:rPr lang="en-US" dirty="0"/>
              <a:t> but </a:t>
            </a:r>
            <a:r>
              <a:rPr lang="en-US" b="1" dirty="0"/>
              <a:t>before second write?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After recovery: Partial 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5710989" y="260465"/>
            <a:ext cx="3204412" cy="2915872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200" b="0" u="sng" dirty="0" err="1">
                <a:latin typeface="Arial" charset="0"/>
              </a:rPr>
              <a:t>Txn</a:t>
            </a:r>
            <a:r>
              <a:rPr lang="en-US" sz="2200" b="0" u="sng" dirty="0">
                <a:latin typeface="Arial" charset="0"/>
              </a:rPr>
              <a:t> </a:t>
            </a:r>
            <a:r>
              <a:rPr lang="en-US" sz="2200" u="sng" dirty="0">
                <a:latin typeface="Arial" charset="0"/>
              </a:rPr>
              <a:t>transfer(A, B)</a:t>
            </a:r>
            <a:r>
              <a:rPr lang="en-US" sz="2200" b="0" u="sng" dirty="0">
                <a:latin typeface="Arial" charset="0"/>
              </a:rPr>
              <a:t>:</a:t>
            </a:r>
          </a:p>
          <a:p>
            <a:pPr algn="l"/>
            <a:r>
              <a:rPr lang="en-US" sz="2200" b="0" i="1" dirty="0">
                <a:latin typeface="Arial" charset="0"/>
              </a:rPr>
              <a:t>begin_tx</a:t>
            </a:r>
          </a:p>
          <a:p>
            <a:pPr algn="l"/>
            <a:r>
              <a:rPr lang="en-US" sz="2200" b="0" dirty="0">
                <a:latin typeface="Arial" charset="0"/>
              </a:rPr>
              <a:t>a </a:t>
            </a:r>
            <a:r>
              <a:rPr lang="en-US" sz="22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200" dirty="0">
                <a:latin typeface="Arial" charset="0"/>
                <a:sym typeface="Wingdings"/>
              </a:rPr>
              <a:t>if</a:t>
            </a:r>
            <a:r>
              <a:rPr lang="en-US" sz="2200" b="0" dirty="0">
                <a:latin typeface="Arial" charset="0"/>
                <a:sym typeface="Wingdings"/>
              </a:rPr>
              <a:t> a &lt; 10 </a:t>
            </a:r>
            <a:r>
              <a:rPr lang="en-US" sz="2200" dirty="0">
                <a:latin typeface="Arial" charset="0"/>
                <a:sym typeface="Wingdings"/>
              </a:rPr>
              <a:t>then</a:t>
            </a:r>
            <a:r>
              <a:rPr lang="en-US" sz="2200" b="0" dirty="0">
                <a:latin typeface="Arial" charset="0"/>
                <a:sym typeface="Wingdings"/>
              </a:rPr>
              <a:t> </a:t>
            </a:r>
            <a:r>
              <a:rPr lang="en-US" sz="22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200" dirty="0">
                <a:latin typeface="Arial" charset="0"/>
                <a:sym typeface="Wingdings"/>
              </a:rPr>
              <a:t>else</a:t>
            </a:r>
            <a:r>
              <a:rPr lang="en-US" sz="22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22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22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2200" dirty="0">
                <a:latin typeface="Arial" charset="0"/>
                <a:sym typeface="Wingdings"/>
              </a:rPr>
              <a:t>	</a:t>
            </a:r>
            <a:r>
              <a:rPr lang="en-US" sz="2200" b="0" i="1" dirty="0">
                <a:latin typeface="Arial" charset="0"/>
                <a:sym typeface="Wingdings"/>
              </a:rPr>
              <a:t>commit_tx</a:t>
            </a:r>
            <a:endParaRPr lang="en-US" sz="22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885052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Lack atomicity </a:t>
            </a:r>
            <a:r>
              <a:rPr lang="en-US" sz="3000" b="0" dirty="0">
                <a:solidFill>
                  <a:schemeClr val="tx1"/>
                </a:solidFill>
              </a:rPr>
              <a:t>in the presence of failures</a:t>
            </a:r>
          </a:p>
        </p:txBody>
      </p:sp>
    </p:spTree>
    <p:extLst>
      <p:ext uri="{BB962C8B-B14F-4D97-AF65-F5344CB8AC3E}">
        <p14:creationId xmlns:p14="http://schemas.microsoft.com/office/powerpoint/2010/main" val="8129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/>
              <a:t>A sequential file that stores information about transactions and system state</a:t>
            </a:r>
          </a:p>
          <a:p>
            <a:pPr lvl="1"/>
            <a:r>
              <a:rPr lang="en-US" dirty="0"/>
              <a:t>Resides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/>
          </a:p>
          <a:p>
            <a:r>
              <a:rPr lang="en-US" dirty="0"/>
              <a:t>One entry in the log for each update, commit, abort operation: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 record</a:t>
            </a:r>
            <a:endParaRPr lang="en-US" dirty="0"/>
          </a:p>
          <a:p>
            <a:r>
              <a:rPr lang="en-US" dirty="0"/>
              <a:t>Log record contains:</a:t>
            </a:r>
          </a:p>
          <a:p>
            <a:pPr lvl="1"/>
            <a:r>
              <a:rPr lang="en-US" dirty="0"/>
              <a:t>Monotonic-increasing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/>
              <a:t>(LSN)</a:t>
            </a:r>
          </a:p>
          <a:p>
            <a:pPr lvl="1"/>
            <a:r>
              <a:rPr lang="en-US" b="1" dirty="0"/>
              <a:t>Old value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/>
              <a:t>) of the item for </a:t>
            </a:r>
            <a:r>
              <a:rPr lang="en-US" b="1" dirty="0"/>
              <a:t>undo</a:t>
            </a:r>
          </a:p>
          <a:p>
            <a:pPr lvl="1"/>
            <a:r>
              <a:rPr lang="en-US" b="1" dirty="0"/>
              <a:t>New value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/>
              <a:t>) of the item for </a:t>
            </a:r>
            <a:r>
              <a:rPr lang="en-US" b="1" dirty="0"/>
              <a:t>redo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ensure atomicity?</a:t>
            </a:r>
          </a:p>
        </p:txBody>
      </p:sp>
    </p:spTree>
    <p:extLst>
      <p:ext uri="{BB962C8B-B14F-4D97-AF65-F5344CB8AC3E}">
        <p14:creationId xmlns:p14="http://schemas.microsoft.com/office/powerpoint/2010/main" val="16285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Ensures atomicity in the event of system crashes under no-force/steal buffer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spc="-150" dirty="0"/>
              <a:t>Force all log records </a:t>
            </a:r>
            <a:r>
              <a:rPr lang="en-US" sz="2600" spc="-150" dirty="0"/>
              <a:t>pertaining to an updated page into the (non-volatile) log </a:t>
            </a:r>
            <a:r>
              <a:rPr lang="en-US" sz="2600" b="1" spc="-150" dirty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sz="2600" b="1" spc="-150" dirty="0"/>
              <a:t>to page itself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 transaction is not considered committed until </a:t>
            </a:r>
            <a:r>
              <a:rPr lang="en-US" sz="2600" b="1" dirty="0"/>
              <a:t>all log records</a:t>
            </a:r>
            <a:r>
              <a:rPr lang="en-US" sz="2600" dirty="0"/>
              <a:t> (including commit record) are 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forced into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Logging (WAL)</a:t>
            </a:r>
          </a:p>
        </p:txBody>
      </p:sp>
    </p:spTree>
    <p:extLst>
      <p:ext uri="{BB962C8B-B14F-4D97-AF65-F5344CB8AC3E}">
        <p14:creationId xmlns:p14="http://schemas.microsoft.com/office/powerpoint/2010/main" val="50604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/>
              <a:t>force_log_entry</a:t>
            </a:r>
            <a:r>
              <a:rPr lang="en-US" sz="2400" dirty="0"/>
              <a:t>(A, old=$100, </a:t>
            </a:r>
            <a:r>
              <a:rPr lang="en-US" sz="2400" dirty="0">
                <a:sym typeface="Wingdings"/>
              </a:rPr>
              <a:t>new=$</a:t>
            </a:r>
            <a:r>
              <a:rPr lang="en-US" sz="2400" dirty="0"/>
              <a:t>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/>
              <a:t>force_log_entry</a:t>
            </a:r>
            <a:r>
              <a:rPr lang="en-US" sz="2400" dirty="0"/>
              <a:t>(B, old=$100, new=$110)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write(A, $90)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write(B, 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/>
              <a:t>force_log_entry</a:t>
            </a:r>
            <a:r>
              <a:rPr lang="en-US" sz="2400" dirty="0"/>
              <a:t>(commit)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What if the commit log record size &gt; the page size?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How to ensure </a:t>
            </a:r>
            <a:r>
              <a:rPr lang="en-US" sz="2800" b="1" dirty="0"/>
              <a:t>each log record </a:t>
            </a:r>
            <a:r>
              <a:rPr lang="en-US" sz="2800" dirty="0"/>
              <a:t>is written atomically?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391188" y="2668081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820481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have to flush to disk</a:t>
            </a:r>
          </a:p>
        </p:txBody>
      </p:sp>
    </p:spTree>
    <p:extLst>
      <p:ext uri="{BB962C8B-B14F-4D97-AF65-F5344CB8AC3E}">
        <p14:creationId xmlns:p14="http://schemas.microsoft.com/office/powerpoint/2010/main" val="161323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43815</TotalTime>
  <Words>1856</Words>
  <Application>Microsoft Macintosh PowerPoint</Application>
  <PresentationFormat>On-screen Show (4:3)</PresentationFormat>
  <Paragraphs>325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Courier New</vt:lpstr>
      <vt:lpstr>Times New Roman</vt:lpstr>
      <vt:lpstr>Wingdings</vt:lpstr>
      <vt:lpstr>1_Office Theme</vt:lpstr>
      <vt:lpstr>Transactions:  ACID,  Concurrency control (2PL) Intro to distributed txns</vt:lpstr>
      <vt:lpstr>The transaction</vt:lpstr>
      <vt:lpstr>Defining properties of transactions</vt:lpstr>
      <vt:lpstr>PowerPoint Presentation</vt:lpstr>
      <vt:lpstr>Account transfer transaction</vt:lpstr>
      <vt:lpstr>Problem</vt:lpstr>
      <vt:lpstr>How to ensure atomicity?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Equivalence of schedules</vt:lpstr>
      <vt:lpstr>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Serializability versus linearizability</vt:lpstr>
      <vt:lpstr>Recall: lock-based concurrency control</vt:lpstr>
      <vt:lpstr>Distributed Transactions</vt:lpstr>
      <vt:lpstr>Consider partitioned data over servers</vt:lpstr>
      <vt:lpstr>Consider partitioned data over servers</vt:lpstr>
      <vt:lpstr>Strawman:  Consensus per txn group?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1713</cp:revision>
  <cp:lastPrinted>2016-10-05T13:43:34Z</cp:lastPrinted>
  <dcterms:created xsi:type="dcterms:W3CDTF">2013-10-08T01:49:25Z</dcterms:created>
  <dcterms:modified xsi:type="dcterms:W3CDTF">2019-02-18T03:27:15Z</dcterms:modified>
</cp:coreProperties>
</file>