
<file path=[Content_Types].xml><?xml version="1.0" encoding="utf-8"?>
<Types xmlns="http://schemas.openxmlformats.org/package/2006/content-types">
  <Default Extension="(null)" ContentType="image/x-emf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388" r:id="rId2"/>
    <p:sldId id="641" r:id="rId3"/>
    <p:sldId id="349" r:id="rId4"/>
    <p:sldId id="630" r:id="rId5"/>
    <p:sldId id="343" r:id="rId6"/>
    <p:sldId id="632" r:id="rId7"/>
    <p:sldId id="631" r:id="rId8"/>
    <p:sldId id="350" r:id="rId9"/>
    <p:sldId id="265" r:id="rId10"/>
    <p:sldId id="266" r:id="rId11"/>
    <p:sldId id="633" r:id="rId12"/>
    <p:sldId id="638" r:id="rId13"/>
    <p:sldId id="639" r:id="rId14"/>
    <p:sldId id="640" r:id="rId15"/>
    <p:sldId id="600" r:id="rId16"/>
    <p:sldId id="604" r:id="rId17"/>
    <p:sldId id="358" r:id="rId18"/>
    <p:sldId id="606" r:id="rId19"/>
    <p:sldId id="610" r:id="rId20"/>
    <p:sldId id="614" r:id="rId21"/>
    <p:sldId id="603" r:id="rId22"/>
    <p:sldId id="615" r:id="rId23"/>
    <p:sldId id="616" r:id="rId24"/>
    <p:sldId id="605" r:id="rId25"/>
    <p:sldId id="619" r:id="rId26"/>
    <p:sldId id="359" r:id="rId27"/>
    <p:sldId id="360" r:id="rId28"/>
    <p:sldId id="361" r:id="rId29"/>
    <p:sldId id="363" r:id="rId30"/>
    <p:sldId id="618" r:id="rId31"/>
    <p:sldId id="364" r:id="rId32"/>
    <p:sldId id="601" r:id="rId33"/>
    <p:sldId id="621" r:id="rId34"/>
    <p:sldId id="620" r:id="rId35"/>
    <p:sldId id="380" r:id="rId36"/>
    <p:sldId id="381" r:id="rId37"/>
    <p:sldId id="383" r:id="rId38"/>
    <p:sldId id="384" r:id="rId39"/>
    <p:sldId id="622" r:id="rId40"/>
    <p:sldId id="385" r:id="rId41"/>
    <p:sldId id="386" r:id="rId42"/>
    <p:sldId id="602" r:id="rId43"/>
    <p:sldId id="594" r:id="rId4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92D050"/>
    <a:srgbClr val="0000FF"/>
    <a:srgbClr val="CCFFFF"/>
    <a:srgbClr val="FF3300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88832" autoAdjust="0"/>
  </p:normalViewPr>
  <p:slideViewPr>
    <p:cSldViewPr snapToGrid="0">
      <p:cViewPr varScale="1">
        <p:scale>
          <a:sx n="105" d="100"/>
          <a:sy n="105" d="100"/>
        </p:scale>
        <p:origin x="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0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2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8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3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2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3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0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1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8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3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5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7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6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3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06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8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66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5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1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1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5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8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3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5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(null)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(null)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(null)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(null)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III: Channel Capacity,</a:t>
            </a:r>
            <a:br>
              <a:rPr lang="en-US" altLang="zh-CN" dirty="0"/>
            </a:br>
            <a:r>
              <a:rPr lang="en-US" altLang="zh-CN" dirty="0"/>
              <a:t>Interference Alignment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COS </a:t>
            </a:r>
            <a:r>
              <a:rPr lang="en-US" altLang="zh-CN" b="1" dirty="0"/>
              <a:t>463</a:t>
            </a:r>
            <a:r>
              <a:rPr lang="en-US" b="1" dirty="0"/>
              <a:t>: </a:t>
            </a:r>
            <a:r>
              <a:rPr lang="en-US" b="1" i="1" dirty="0"/>
              <a:t>Wireless </a:t>
            </a:r>
            <a:r>
              <a:rPr lang="en-US" altLang="zh-CN" b="1" i="1" dirty="0"/>
              <a:t>Networks</a:t>
            </a:r>
            <a:endParaRPr lang="en-US" b="1" i="1" dirty="0"/>
          </a:p>
          <a:p>
            <a:r>
              <a:rPr lang="en-US" dirty="0"/>
              <a:t>Lecture </a:t>
            </a:r>
            <a:r>
              <a:rPr lang="en-US" altLang="zh-CN" dirty="0"/>
              <a:t>18</a:t>
            </a:r>
            <a:endParaRPr lang="en-US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C3DEF-7455-614F-B1AE-41BB6907AFF7}"/>
              </a:ext>
            </a:extLst>
          </p:cNvPr>
          <p:cNvSpPr txBox="1"/>
          <p:nvPr/>
        </p:nvSpPr>
        <p:spPr>
          <a:xfrm>
            <a:off x="3481092" y="6262255"/>
            <a:ext cx="218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D. Tse]</a:t>
            </a:r>
          </a:p>
        </p:txBody>
      </p:sp>
    </p:spTree>
    <p:extLst>
      <p:ext uri="{BB962C8B-B14F-4D97-AF65-F5344CB8AC3E}">
        <p14:creationId xmlns:p14="http://schemas.microsoft.com/office/powerpoint/2010/main" val="218770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Power Difference Helps Superposition Coding 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078100" y="1549902"/>
            <a:ext cx="3801427" cy="2845913"/>
            <a:chOff x="444719" y="3372127"/>
            <a:chExt cx="2662958" cy="1993606"/>
          </a:xfrm>
        </p:grpSpPr>
        <p:pic>
          <p:nvPicPr>
            <p:cNvPr id="7" name="Picture 6" descr="sic_fail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19" y="3372127"/>
              <a:ext cx="2662958" cy="1993606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 bwMode="auto">
            <a:xfrm rot="5400000">
              <a:off x="1045983" y="4313104"/>
              <a:ext cx="1553766" cy="1117"/>
            </a:xfrm>
            <a:prstGeom prst="line">
              <a:avLst/>
            </a:prstGeom>
            <a:solidFill>
              <a:srgbClr val="BFBFBF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23"/>
          <p:cNvGrpSpPr/>
          <p:nvPr/>
        </p:nvGrpSpPr>
        <p:grpSpPr>
          <a:xfrm>
            <a:off x="4773830" y="4325704"/>
            <a:ext cx="2350560" cy="1991499"/>
            <a:chOff x="2883030" y="2301327"/>
            <a:chExt cx="3327729" cy="2819401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3422320" y="3823094"/>
              <a:ext cx="46166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174127" y="3823094"/>
              <a:ext cx="46166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195160" y="3825326"/>
              <a:ext cx="2590801" cy="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195159" y="3823095"/>
              <a:ext cx="2699400" cy="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85959" y="3592262"/>
              <a:ext cx="424800" cy="501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0" dirty="0">
                  <a:latin typeface="Arial Regular"/>
                </a:rPr>
                <a:t>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74114" y="2301327"/>
              <a:ext cx="501991" cy="501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Q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328759" y="3746895"/>
              <a:ext cx="152400" cy="1546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76159" y="3744663"/>
              <a:ext cx="152400" cy="1546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5421" y="3991626"/>
              <a:ext cx="572343" cy="457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>
                  <a:latin typeface="Arial Regular"/>
                </a:rPr>
                <a:t>−1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77227" y="3991626"/>
              <a:ext cx="572343" cy="457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>
                  <a:latin typeface="Arial Regular"/>
                </a:rPr>
                <a:t>+1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34836" y="2910927"/>
              <a:ext cx="1532299" cy="413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0" dirty="0">
                  <a:latin typeface="Arial Regular"/>
                </a:rPr>
                <a:t>Input bit=“0”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83030" y="2910927"/>
              <a:ext cx="1532299" cy="413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0" dirty="0">
                  <a:latin typeface="Arial Regular"/>
                </a:rPr>
                <a:t>Input bit=“1”</a:t>
              </a:r>
            </a:p>
          </p:txBody>
        </p:sp>
        <p:cxnSp>
          <p:nvCxnSpPr>
            <p:cNvPr id="30" name="Straight Arrow Connector 29"/>
            <p:cNvCxnSpPr>
              <a:stCxn id="29" idx="2"/>
              <a:endCxn id="25" idx="0"/>
            </p:cNvCxnSpPr>
            <p:nvPr/>
          </p:nvCxnSpPr>
          <p:spPr>
            <a:xfrm>
              <a:off x="3649180" y="3324866"/>
              <a:ext cx="3181" cy="419797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2"/>
              <a:endCxn id="24" idx="0"/>
            </p:cNvCxnSpPr>
            <p:nvPr/>
          </p:nvCxnSpPr>
          <p:spPr>
            <a:xfrm>
              <a:off x="5400986" y="3324866"/>
              <a:ext cx="3974" cy="42203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>
            <a:off x="2570087" y="1930053"/>
            <a:ext cx="635666" cy="503800"/>
            <a:chOff x="2392789" y="4048364"/>
            <a:chExt cx="904059" cy="716516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2392789" y="4048364"/>
              <a:ext cx="763614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668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2533942" y="4242594"/>
              <a:ext cx="762906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FF66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</p:grpSp>
      <p:pic>
        <p:nvPicPr>
          <p:cNvPr id="41" name="Picture 40" descr="sic_onepager.png"/>
          <p:cNvPicPr>
            <a:picLocks noChangeAspect="1"/>
          </p:cNvPicPr>
          <p:nvPr/>
        </p:nvPicPr>
        <p:blipFill rotWithShape="1">
          <a:blip r:embed="rId3"/>
          <a:srcRect l="6958"/>
          <a:stretch/>
        </p:blipFill>
        <p:spPr>
          <a:xfrm>
            <a:off x="1808652" y="4345352"/>
            <a:ext cx="2447680" cy="1969480"/>
          </a:xfrm>
          <a:prstGeom prst="rect">
            <a:avLst/>
          </a:prstGeom>
        </p:spPr>
      </p:pic>
      <p:grpSp>
        <p:nvGrpSpPr>
          <p:cNvPr id="10" name="Group 55"/>
          <p:cNvGrpSpPr/>
          <p:nvPr/>
        </p:nvGrpSpPr>
        <p:grpSpPr>
          <a:xfrm>
            <a:off x="2541184" y="3862129"/>
            <a:ext cx="635666" cy="503800"/>
            <a:chOff x="4656425" y="6514429"/>
            <a:chExt cx="904059" cy="716516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4656425" y="6514429"/>
              <a:ext cx="763614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668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4797578" y="6708659"/>
              <a:ext cx="762906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FF66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</p:grpSp>
      <p:sp>
        <p:nvSpPr>
          <p:cNvPr id="45" name="Rectangle 9"/>
          <p:cNvSpPr>
            <a:spLocks/>
          </p:cNvSpPr>
          <p:nvPr/>
        </p:nvSpPr>
        <p:spPr bwMode="auto">
          <a:xfrm>
            <a:off x="4208799" y="4964059"/>
            <a:ext cx="249092" cy="6001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3900" b="1" dirty="0">
                <a:latin typeface="Calibri"/>
                <a:ea typeface="Calibri"/>
                <a:cs typeface="Calibri"/>
                <a:sym typeface="Helvetica Neue" pitchFamily="-112" charset="0"/>
              </a:rPr>
              <a:t>−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2215960" y="5262331"/>
            <a:ext cx="1553766" cy="1117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15451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Single Corner Rectangle 19"/>
          <p:cNvSpPr/>
          <p:nvPr/>
        </p:nvSpPr>
        <p:spPr>
          <a:xfrm>
            <a:off x="2893647" y="2522301"/>
            <a:ext cx="1328475" cy="2913986"/>
          </a:xfrm>
          <a:prstGeom prst="snip1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SIC:</a:t>
            </a:r>
            <a:r>
              <a:rPr lang="en-US" dirty="0"/>
              <a:t> </a:t>
            </a:r>
            <a:r>
              <a:rPr lang="en-US" sz="3600" dirty="0"/>
              <a:t>Choice of User Order</a:t>
            </a:r>
            <a:endParaRPr lang="en-US" sz="36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3647" y="1834161"/>
            <a:ext cx="0" cy="3602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3647" y="5436287"/>
            <a:ext cx="35908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2’s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blipFill>
                <a:blip r:embed="rId3"/>
                <a:stretch>
                  <a:fillRect l="-1818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1574" y="5528733"/>
                <a:ext cx="21430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1’s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74" y="5528733"/>
                <a:ext cx="2143087" cy="400110"/>
              </a:xfrm>
              <a:prstGeom prst="rect">
                <a:avLst/>
              </a:prstGeom>
              <a:blipFill>
                <a:blip r:embed="rId4"/>
                <a:stretch>
                  <a:fillRect l="-588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2893647" y="2522301"/>
            <a:ext cx="925974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222122" y="2944024"/>
            <a:ext cx="0" cy="2492263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700000">
            <a:off x="2629520" y="3372489"/>
            <a:ext cx="359082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4E060-C0E9-A744-82C4-3986FEDEAE9B}"/>
                  </a:ext>
                </a:extLst>
              </p:cNvPr>
              <p:cNvSpPr txBox="1"/>
              <p:nvPr/>
            </p:nvSpPr>
            <p:spPr>
              <a:xfrm>
                <a:off x="3777857" y="5691867"/>
                <a:ext cx="1617751" cy="67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4E060-C0E9-A744-82C4-3986FEDEA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57" y="5691867"/>
                <a:ext cx="1617751" cy="674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44BA9C-1E44-084A-89F5-7BB4CFFD0D6D}"/>
                  </a:ext>
                </a:extLst>
              </p:cNvPr>
              <p:cNvSpPr txBox="1"/>
              <p:nvPr/>
            </p:nvSpPr>
            <p:spPr>
              <a:xfrm>
                <a:off x="1220433" y="2184803"/>
                <a:ext cx="1673215" cy="67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44BA9C-1E44-084A-89F5-7BB4CFF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33" y="2184803"/>
                <a:ext cx="1673215" cy="674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5672E-AEA9-3244-BE96-578A6AD772F5}"/>
                  </a:ext>
                </a:extLst>
              </p:cNvPr>
              <p:cNvSpPr txBox="1"/>
              <p:nvPr/>
            </p:nvSpPr>
            <p:spPr>
              <a:xfrm>
                <a:off x="5201405" y="3014115"/>
                <a:ext cx="3377078" cy="674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charset="0"/>
                        </a:rPr>
                        <m:t>&lt;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5672E-AEA9-3244-BE96-578A6AD7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05" y="3014115"/>
                <a:ext cx="3377078" cy="674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urved Connector 26"/>
          <p:cNvCxnSpPr>
            <a:cxnSpLocks/>
          </p:cNvCxnSpPr>
          <p:nvPr/>
        </p:nvCxnSpPr>
        <p:spPr>
          <a:xfrm flipH="1">
            <a:off x="4890212" y="3452357"/>
            <a:ext cx="388407" cy="2814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FEC32-414E-0749-A308-E227983D2403}"/>
              </a:ext>
            </a:extLst>
          </p:cNvPr>
          <p:cNvGrpSpPr/>
          <p:nvPr/>
        </p:nvGrpSpPr>
        <p:grpSpPr>
          <a:xfrm>
            <a:off x="771153" y="2842252"/>
            <a:ext cx="3881452" cy="727611"/>
            <a:chOff x="771153" y="2842252"/>
            <a:chExt cx="3881452" cy="727611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F9BE1D80-F5C5-EE48-A928-675C9D22074C}"/>
                </a:ext>
              </a:extLst>
            </p:cNvPr>
            <p:cNvSpPr/>
            <p:nvPr/>
          </p:nvSpPr>
          <p:spPr>
            <a:xfrm rot="18900000">
              <a:off x="4255501" y="2842252"/>
              <a:ext cx="397104" cy="292962"/>
            </a:xfrm>
            <a:prstGeom prst="leftArrow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CD24BB-29DB-E34F-B53B-036434463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647" y="3175000"/>
              <a:ext cx="1328476" cy="0"/>
            </a:xfrm>
            <a:prstGeom prst="line">
              <a:avLst/>
            </a:prstGeom>
            <a:ln w="34925">
              <a:prstDash val="sysDash"/>
              <a:headEnd type="oval" w="med" len="med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E555D5-BE5B-D748-A098-87691396F872}"/>
                    </a:ext>
                  </a:extLst>
                </p:cNvPr>
                <p:cNvSpPr txBox="1"/>
                <p:nvPr/>
              </p:nvSpPr>
              <p:spPr>
                <a:xfrm>
                  <a:off x="771153" y="2851012"/>
                  <a:ext cx="2111924" cy="7188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E555D5-BE5B-D748-A098-87691396F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53" y="2851012"/>
                  <a:ext cx="2111924" cy="718851"/>
                </a:xfrm>
                <a:prstGeom prst="rect">
                  <a:avLst/>
                </a:prstGeom>
                <a:blipFill>
                  <a:blip r:embed="rId8"/>
                  <a:stretch>
                    <a:fillRect l="-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7C7382-67AB-1940-A3A2-04668E73958F}"/>
              </a:ext>
            </a:extLst>
          </p:cNvPr>
          <p:cNvCxnSpPr>
            <a:cxnSpLocks/>
          </p:cNvCxnSpPr>
          <p:nvPr/>
        </p:nvCxnSpPr>
        <p:spPr>
          <a:xfrm>
            <a:off x="3561738" y="2522301"/>
            <a:ext cx="0" cy="2913986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A2F31D-00A8-BF45-9EF5-CBE34E7EE2E8}"/>
                  </a:ext>
                </a:extLst>
              </p:cNvPr>
              <p:cNvSpPr txBox="1"/>
              <p:nvPr/>
            </p:nvSpPr>
            <p:spPr>
              <a:xfrm>
                <a:off x="1602966" y="5646256"/>
                <a:ext cx="2174891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A2F31D-00A8-BF45-9EF5-CBE34E7EE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66" y="5646256"/>
                <a:ext cx="2174891" cy="718851"/>
              </a:xfrm>
              <a:prstGeom prst="rect">
                <a:avLst/>
              </a:prstGeom>
              <a:blipFill>
                <a:blip r:embed="rId9"/>
                <a:stretch>
                  <a:fillRect l="-58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urved Connector 26">
            <a:extLst>
              <a:ext uri="{FF2B5EF4-FFF2-40B4-BE49-F238E27FC236}">
                <a16:creationId xmlns:a16="http://schemas.microsoft.com/office/drawing/2014/main" id="{7536B53E-911A-C04B-9D33-49A69E55699C}"/>
              </a:ext>
            </a:extLst>
          </p:cNvPr>
          <p:cNvCxnSpPr>
            <a:cxnSpLocks/>
          </p:cNvCxnSpPr>
          <p:nvPr/>
        </p:nvCxnSpPr>
        <p:spPr>
          <a:xfrm flipV="1">
            <a:off x="3304874" y="5458505"/>
            <a:ext cx="253010" cy="39714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26">
            <a:extLst>
              <a:ext uri="{FF2B5EF4-FFF2-40B4-BE49-F238E27FC236}">
                <a16:creationId xmlns:a16="http://schemas.microsoft.com/office/drawing/2014/main" id="{7B437A86-5659-3749-AF06-26B0F0F4B65F}"/>
              </a:ext>
            </a:extLst>
          </p:cNvPr>
          <p:cNvCxnSpPr>
            <a:cxnSpLocks/>
          </p:cNvCxnSpPr>
          <p:nvPr/>
        </p:nvCxnSpPr>
        <p:spPr>
          <a:xfrm flipV="1">
            <a:off x="4171666" y="5493995"/>
            <a:ext cx="38411" cy="3725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>
            <a:extLst>
              <a:ext uri="{FF2B5EF4-FFF2-40B4-BE49-F238E27FC236}">
                <a16:creationId xmlns:a16="http://schemas.microsoft.com/office/drawing/2014/main" id="{C6D7FDD5-C4ED-964E-B07A-63662E0691CB}"/>
              </a:ext>
            </a:extLst>
          </p:cNvPr>
          <p:cNvSpPr/>
          <p:nvPr/>
        </p:nvSpPr>
        <p:spPr>
          <a:xfrm rot="18900000">
            <a:off x="3578345" y="2174815"/>
            <a:ext cx="397104" cy="292962"/>
          </a:xfrm>
          <a:prstGeom prst="leftArrow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5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834C5-CC0B-204D-9DA6-A5100C4C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612900"/>
            <a:ext cx="4953000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CDMA:</a:t>
            </a:r>
            <a:r>
              <a:rPr lang="en-US" sz="2200" dirty="0"/>
              <a:t> Every user decoded treating the other users as noise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Achieves </a:t>
            </a:r>
            <a:r>
              <a:rPr lang="en-US" sz="2200" b="1" dirty="0"/>
              <a:t>Point C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But, User 1 starves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dirty="0"/>
              <a:t>CDMA power control: </a:t>
            </a:r>
            <a:r>
              <a:rPr lang="en-US" sz="2200" dirty="0"/>
              <a:t>Reduce power of the strong user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Achieves Point 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49968-7BFB-B74B-AF1D-37AE123F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666C59-AD2E-5A42-AE57-5BF772DD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CDMA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9BBBB-F2B7-5442-A176-C651098A1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58900"/>
            <a:ext cx="3810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3B11F3-6350-6842-83F6-9160F0730F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473" y="1470025"/>
            <a:ext cx="3630428" cy="4878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D9D2813-DFB0-0042-AE01-E4BAED31AC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Allocate </a:t>
                </a:r>
                <a:r>
                  <a:rPr lang="en-US" sz="2000" b="1" dirty="0"/>
                  <a:t>α</a:t>
                </a:r>
                <a:r>
                  <a:rPr lang="en-US" sz="2000" dirty="0"/>
                  <a:t> time- or frequency-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fraction</a:t>
                </a:r>
                <a:r>
                  <a:rPr lang="en-US" sz="2000" dirty="0"/>
                  <a:t> to </a:t>
                </a:r>
                <a:r>
                  <a:rPr lang="en-US" sz="2000" b="1" dirty="0"/>
                  <a:t>User 1;</a:t>
                </a:r>
                <a:r>
                  <a:rPr lang="en-US" sz="2000" dirty="0"/>
                  <a:t> </a:t>
                </a:r>
                <a:r>
                  <a:rPr lang="en-US" sz="2000" b="1" dirty="0"/>
                  <a:t>1 −</a:t>
                </a:r>
                <a:r>
                  <a:rPr lang="en-US" sz="2000" dirty="0"/>
                  <a:t> </a:t>
                </a:r>
                <a:r>
                  <a:rPr lang="en-US" sz="2000" b="1" dirty="0"/>
                  <a:t>α </a:t>
                </a:r>
                <a:r>
                  <a:rPr lang="en-US" sz="2000" dirty="0"/>
                  <a:t>to</a:t>
                </a:r>
                <a:r>
                  <a:rPr lang="en-US" sz="2000" b="1" dirty="0"/>
                  <a:t> User 2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r>
                  <a:rPr lang="en-US" sz="2000" b="1" dirty="0">
                    <a:highlight>
                      <a:srgbClr val="FFFF00"/>
                    </a:highlight>
                  </a:rPr>
                  <a:t>Scale each user’s power</a:t>
                </a:r>
                <a:r>
                  <a:rPr lang="en-US" sz="2000" b="1" dirty="0"/>
                  <a:t> </a:t>
                </a:r>
                <a:r>
                  <a:rPr lang="en-US" sz="2000" dirty="0"/>
                  <a:t>according to allocated proportion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User 1 maximum rate: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User 2 maximum rate: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D9D2813-DFB0-0042-AE01-E4BAED31A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3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17F03-B51E-D849-9BF5-5EE849F5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F1D7F-B283-F242-8998-70F19946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with TDMA/FDMA + Power Control</a:t>
            </a:r>
          </a:p>
        </p:txBody>
      </p:sp>
    </p:spTree>
    <p:extLst>
      <p:ext uri="{BB962C8B-B14F-4D97-AF65-F5344CB8AC3E}">
        <p14:creationId xmlns:p14="http://schemas.microsoft.com/office/powerpoint/2010/main" val="21928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3B11F3-6350-6842-83F6-9160F0730F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473" y="1470025"/>
            <a:ext cx="3630428" cy="48783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D2813-DFB0-0042-AE01-E4BAED31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9723" y="1470346"/>
            <a:ext cx="5852041" cy="3840208"/>
          </a:xfrm>
        </p:spPr>
        <p:txBody>
          <a:bodyPr/>
          <a:lstStyle/>
          <a:p>
            <a:r>
              <a:rPr lang="en-US" dirty="0"/>
              <a:t>Allocate as follows: </a:t>
            </a:r>
          </a:p>
          <a:p>
            <a:pPr lvl="1"/>
            <a:r>
              <a:rPr lang="en-US" b="1" dirty="0"/>
              <a:t>α</a:t>
            </a:r>
            <a:r>
              <a:rPr lang="en-US" dirty="0"/>
              <a:t> time- or frequency-fraction to </a:t>
            </a:r>
            <a:r>
              <a:rPr lang="en-US" b="1" dirty="0"/>
              <a:t>User 1;</a:t>
            </a:r>
            <a:r>
              <a:rPr lang="en-US" dirty="0"/>
              <a:t> </a:t>
            </a:r>
            <a:r>
              <a:rPr lang="en-US" b="1" dirty="0"/>
              <a:t>1 −</a:t>
            </a:r>
            <a:r>
              <a:rPr lang="en-US" dirty="0"/>
              <a:t> </a:t>
            </a:r>
            <a:r>
              <a:rPr lang="en-US" b="1" dirty="0"/>
              <a:t>α </a:t>
            </a:r>
            <a:r>
              <a:rPr lang="en-US" dirty="0"/>
              <a:t>to</a:t>
            </a:r>
            <a:r>
              <a:rPr lang="en-US" b="1" dirty="0"/>
              <a:t> User 2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Tuning α, the users </a:t>
            </a:r>
            <a:r>
              <a:rPr lang="en-US" b="1" dirty="0">
                <a:solidFill>
                  <a:srgbClr val="009900"/>
                </a:solidFill>
              </a:rPr>
              <a:t>can achieve a point on the (optimal) A-B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17F03-B51E-D849-9BF5-5EE849F5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F1D7F-B283-F242-8998-70F19946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with TDMA/FDMA + Power Control</a:t>
            </a:r>
          </a:p>
        </p:txBody>
      </p:sp>
    </p:spTree>
    <p:extLst>
      <p:ext uri="{BB962C8B-B14F-4D97-AF65-F5344CB8AC3E}">
        <p14:creationId xmlns:p14="http://schemas.microsoft.com/office/powerpoint/2010/main" val="225664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Transmit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three symbols </a:t>
                </a:r>
                <a:r>
                  <a:rPr lang="en-US" sz="2200" dirty="0"/>
                  <a:t>per symbol time: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Represent the MIMO channel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is the MIMO </a:t>
                </a:r>
                <a:r>
                  <a:rPr lang="en-US" sz="2200" b="1" i="1" dirty="0"/>
                  <a:t>channel matrix,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200" b="1" i="1" dirty="0"/>
                  <a:t> </a:t>
                </a:r>
                <a:r>
                  <a:rPr lang="en-US" sz="2200" dirty="0"/>
                  <a:t>noise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MIMO Channel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18AFD-A8AA-8D43-B212-D1434DE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CF622-E96C-EC41-99A4-DEE903BECCC6}"/>
              </a:ext>
            </a:extLst>
          </p:cNvPr>
          <p:cNvSpPr/>
          <p:nvPr/>
        </p:nvSpPr>
        <p:spPr>
          <a:xfrm>
            <a:off x="3426645" y="1568337"/>
            <a:ext cx="1146240" cy="228299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49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07534"/>
            <a:ext cx="8763000" cy="4669465"/>
          </a:xfrm>
        </p:spPr>
        <p:txBody>
          <a:bodyPr>
            <a:normAutofit/>
          </a:bodyPr>
          <a:lstStyle/>
          <a:p>
            <a:r>
              <a:rPr lang="en-US" dirty="0"/>
              <a:t>MIMO </a:t>
            </a:r>
            <a:r>
              <a:rPr lang="en-US" b="1" dirty="0">
                <a:highlight>
                  <a:srgbClr val="FFFF00"/>
                </a:highlight>
              </a:rPr>
              <a:t>link</a:t>
            </a:r>
            <a:r>
              <a:rPr lang="en-US" dirty="0"/>
              <a:t> with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transmit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i="1" baseline="-25000" dirty="0">
                <a:highlight>
                  <a:srgbClr val="FFFF00"/>
                </a:highlight>
              </a:rPr>
              <a:t>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receive</a:t>
            </a:r>
            <a:r>
              <a:rPr lang="en-US" dirty="0"/>
              <a:t> antennas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MIMO radio </a:t>
            </a:r>
            <a:r>
              <a:rPr lang="en-US" b="1" dirty="0">
                <a:highlight>
                  <a:srgbClr val="FFFF00"/>
                </a:highlight>
              </a:rPr>
              <a:t>channel </a:t>
            </a:r>
            <a:r>
              <a:rPr lang="en-US" b="1" u="sng" dirty="0">
                <a:highlight>
                  <a:srgbClr val="FFFF00"/>
                </a:highlight>
              </a:rPr>
              <a:t>itself</a:t>
            </a:r>
            <a:r>
              <a:rPr lang="en-US" b="1" dirty="0">
                <a:highlight>
                  <a:srgbClr val="FFFF00"/>
                </a:highlight>
              </a:rPr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MIMO Radio Channel</a:t>
            </a:r>
          </a:p>
        </p:txBody>
      </p:sp>
      <p:pic>
        <p:nvPicPr>
          <p:cNvPr id="5" name="Picture 4" descr="vector_channe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09" y="3584170"/>
            <a:ext cx="3532582" cy="18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26870"/>
            <a:ext cx="8763000" cy="215013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Transmitter</a:t>
            </a:r>
            <a:r>
              <a:rPr lang="en-US" sz="2200" dirty="0"/>
              <a:t> does not know </a:t>
            </a:r>
            <a:r>
              <a:rPr lang="en-US" sz="2200" b="1" dirty="0"/>
              <a:t>H</a:t>
            </a:r>
            <a:r>
              <a:rPr lang="en-US" sz="2200" dirty="0"/>
              <a:t> (channel)</a:t>
            </a:r>
          </a:p>
          <a:p>
            <a:endParaRPr lang="en-US" sz="2200" dirty="0"/>
          </a:p>
          <a:p>
            <a:r>
              <a:rPr lang="en-US" sz="2200" dirty="0"/>
              <a:t>Each symbol time:</a:t>
            </a:r>
          </a:p>
          <a:p>
            <a:pPr lvl="1"/>
            <a:r>
              <a:rPr lang="en-US" sz="2200" dirty="0"/>
              <a:t>Sends </a:t>
            </a:r>
            <a:r>
              <a:rPr lang="en-US" sz="2200" i="1" dirty="0"/>
              <a:t>n</a:t>
            </a:r>
            <a:r>
              <a:rPr lang="en-US" sz="2200" i="1" baseline="-25000" dirty="0"/>
              <a:t>t</a:t>
            </a:r>
            <a:r>
              <a:rPr lang="en-US" sz="2200" dirty="0"/>
              <a:t> symbols (</a:t>
            </a:r>
            <a:r>
              <a:rPr lang="en-US" sz="2200" b="1" dirty="0">
                <a:highlight>
                  <a:srgbClr val="FFFF00"/>
                </a:highlight>
              </a:rPr>
              <a:t>original Data</a:t>
            </a:r>
            <a:r>
              <a:rPr lang="en-US" sz="2200" dirty="0"/>
              <a:t>), one per transmit antenna</a:t>
            </a:r>
          </a:p>
          <a:p>
            <a:endParaRPr lang="en-US" sz="2200" dirty="0"/>
          </a:p>
          <a:p>
            <a:r>
              <a:rPr lang="en-US" sz="2200" dirty="0"/>
              <a:t>Data arrives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mixed together</a:t>
            </a:r>
            <a:r>
              <a:rPr lang="en-US" sz="2200" dirty="0"/>
              <a:t> at receiver antennas </a:t>
            </a:r>
            <a:r>
              <a:rPr lang="en-US" sz="2200" b="1" dirty="0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Zero-Forcing MIMO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DBBFC-C325-F741-B37F-C082EC0B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4775"/>
            <a:ext cx="8763000" cy="2576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33818D-CF4C-1E4B-B219-E1A11665664A}"/>
              </a:ext>
            </a:extLst>
          </p:cNvPr>
          <p:cNvSpPr txBox="1"/>
          <p:nvPr/>
        </p:nvSpPr>
        <p:spPr>
          <a:xfrm>
            <a:off x="414619" y="298070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6126F-C541-4E4E-8C78-8CF82283203D}"/>
              </a:ext>
            </a:extLst>
          </p:cNvPr>
          <p:cNvSpPr txBox="1"/>
          <p:nvPr/>
        </p:nvSpPr>
        <p:spPr>
          <a:xfrm>
            <a:off x="4909004" y="298070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354970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26870"/>
            <a:ext cx="8763000" cy="215013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Receiver</a:t>
            </a:r>
            <a:r>
              <a:rPr lang="en-US" sz="2200" dirty="0"/>
              <a:t> knows </a:t>
            </a:r>
            <a:r>
              <a:rPr lang="en-US" sz="2200" b="1" dirty="0"/>
              <a:t>H </a:t>
            </a:r>
            <a:r>
              <a:rPr lang="en-US" sz="2200" dirty="0"/>
              <a:t>(channel)</a:t>
            </a:r>
          </a:p>
          <a:p>
            <a:endParaRPr lang="en-US" sz="2200" dirty="0"/>
          </a:p>
          <a:p>
            <a:r>
              <a:rPr lang="en-US" sz="2200" dirty="0"/>
              <a:t>Each symbol time:</a:t>
            </a:r>
          </a:p>
          <a:p>
            <a:pPr lvl="1"/>
            <a:r>
              <a:rPr lang="en-US" sz="2200" dirty="0"/>
              <a:t>Receive </a:t>
            </a:r>
            <a:r>
              <a:rPr lang="en-US" sz="2200" i="1" dirty="0"/>
              <a:t>n</a:t>
            </a:r>
            <a:r>
              <a:rPr lang="en-US" sz="2200" i="1" baseline="-25000" dirty="0"/>
              <a:t>r</a:t>
            </a:r>
            <a:r>
              <a:rPr lang="en-US" sz="2200" dirty="0"/>
              <a:t> mixed-up signals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pPr lvl="1"/>
            <a:r>
              <a:rPr lang="en-US" sz="2200" b="1" dirty="0"/>
              <a:t>For each </a:t>
            </a:r>
            <a:r>
              <a:rPr lang="en-US" sz="2200" dirty="0"/>
              <a:t>of the </a:t>
            </a:r>
            <a:r>
              <a:rPr lang="en-US" sz="2200" i="1" dirty="0"/>
              <a:t>n</a:t>
            </a:r>
            <a:r>
              <a:rPr lang="en-US" sz="2200" i="1" baseline="-25000" dirty="0"/>
              <a:t>t</a:t>
            </a:r>
            <a:r>
              <a:rPr lang="en-US" sz="2200" dirty="0"/>
              <a:t> transmitted symbols:</a:t>
            </a:r>
          </a:p>
          <a:p>
            <a:pPr lvl="2"/>
            <a:r>
              <a:rPr lang="en-US" sz="2200" dirty="0"/>
              <a:t>Zero-Forcing Receiver </a:t>
            </a:r>
            <a:r>
              <a:rPr lang="en-US" sz="2200" b="1" dirty="0">
                <a:highlight>
                  <a:srgbClr val="FFFF00"/>
                </a:highlight>
              </a:rPr>
              <a:t>nulls all but that symbol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Recap: Zero-Forcing MIMO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A94ED-0EEC-3F45-96BF-3B1E40F2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4775"/>
            <a:ext cx="8763000" cy="25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Interference Channel Capacity</a:t>
            </a:r>
          </a:p>
          <a:p>
            <a:pPr marL="857250" lvl="1" indent="-457200"/>
            <a:r>
              <a:rPr lang="en-US" sz="2600" b="1" dirty="0"/>
              <a:t>Single-Antenna Context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MIMO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Capacity</a:t>
            </a:r>
          </a:p>
          <a:p>
            <a:pPr marL="857250" lvl="1" indent="-457200"/>
            <a:r>
              <a:rPr lang="en-US" sz="2600" b="1" dirty="0"/>
              <a:t>Vector Space Intuition </a:t>
            </a:r>
          </a:p>
          <a:p>
            <a:pPr marL="857250" lvl="1" indent="-457200"/>
            <a:r>
              <a:rPr lang="en-US" sz="2600" dirty="0"/>
              <a:t>Eigenmode Forcing via Singular Value Decomposition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3FBE9E-6B4D-F948-A35A-FA40D62A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 story so far: </a:t>
                </a:r>
                <a:r>
                  <a:rPr lang="en-US" b="1" dirty="0">
                    <a:solidFill>
                      <a:srgbClr val="0070C0"/>
                    </a:solidFill>
                  </a:rPr>
                  <a:t>Copy</a:t>
                </a:r>
                <a:r>
                  <a:rPr lang="en-US" dirty="0"/>
                  <a:t> data into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each symbol time</a:t>
                </a:r>
              </a:p>
              <a:p>
                <a:pPr lvl="1"/>
                <a:r>
                  <a:rPr lang="en-US" dirty="0"/>
                  <a:t>Looked at when this performed </a:t>
                </a:r>
                <a:r>
                  <a:rPr lang="en-US" b="1" dirty="0">
                    <a:solidFill>
                      <a:srgbClr val="009900"/>
                    </a:solidFill>
                  </a:rPr>
                  <a:t>well,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poorly</a:t>
                </a:r>
                <a:endParaRPr lang="en-US" b="1" dirty="0"/>
              </a:p>
              <a:p>
                <a:pPr lvl="2"/>
                <a:r>
                  <a:rPr lang="en-US" b="1" dirty="0"/>
                  <a:t>Answer:</a:t>
                </a:r>
                <a:r>
                  <a:rPr lang="en-US" dirty="0"/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MIMO channel conditioning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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“</a:t>
                </a:r>
                <a:r>
                  <a:rPr lang="en-US" b="1" dirty="0">
                    <a:solidFill>
                      <a:srgbClr val="0070C0"/>
                    </a:solidFill>
                  </a:rPr>
                  <a:t>Rich multipath environment”</a:t>
                </a:r>
                <a:r>
                  <a:rPr lang="en-US" dirty="0"/>
                  <a:t> around sender, receiver</a:t>
                </a:r>
              </a:p>
              <a:p>
                <a:pPr lvl="2"/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* * *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Today’s first topic:</a:t>
                </a:r>
                <a:r>
                  <a:rPr lang="en-US" dirty="0"/>
                  <a:t> Is this the </a:t>
                </a:r>
                <a:r>
                  <a:rPr lang="en-US" b="1" dirty="0">
                    <a:highlight>
                      <a:srgbClr val="FFFF00"/>
                    </a:highlight>
                  </a:rPr>
                  <a:t>best bits/seconds/Hz possible?</a:t>
                </a:r>
              </a:p>
              <a:p>
                <a:pPr lvl="1"/>
                <a:r>
                  <a:rPr lang="en-US" i="1" dirty="0"/>
                  <a:t>What’s the capacity of a MIMO channel?</a:t>
                </a:r>
                <a:endParaRPr lang="en-US" dirty="0"/>
              </a:p>
              <a:p>
                <a:pPr lvl="2"/>
                <a:r>
                  <a:rPr lang="en-US" dirty="0"/>
                  <a:t>Similar question: </a:t>
                </a:r>
                <a:r>
                  <a:rPr lang="en-US" b="1" dirty="0"/>
                  <a:t>Shannon capacity </a:t>
                </a:r>
                <a:r>
                  <a:rPr lang="en-US" dirty="0"/>
                  <a:t>of a single-input, single-output (</a:t>
                </a:r>
                <a:r>
                  <a:rPr lang="en-US" b="1" dirty="0"/>
                  <a:t>SISO</a:t>
                </a:r>
                <a:r>
                  <a:rPr lang="en-US" dirty="0"/>
                  <a:t>)</a:t>
                </a:r>
                <a:r>
                  <a:rPr lang="en-US" b="1" dirty="0"/>
                  <a:t> channel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3FBE9E-6B4D-F948-A35A-FA40D62A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F9AC-31F4-344C-AB60-C9263F18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3C1CEB-CF8B-744A-952B-9D746DD3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Channel Capacity: Motivation</a:t>
            </a:r>
          </a:p>
        </p:txBody>
      </p:sp>
    </p:spTree>
    <p:extLst>
      <p:ext uri="{BB962C8B-B14F-4D97-AF65-F5344CB8AC3E}">
        <p14:creationId xmlns:p14="http://schemas.microsoft.com/office/powerpoint/2010/main" val="31484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the </a:t>
            </a:r>
            <a:r>
              <a:rPr lang="en-US" b="1" dirty="0">
                <a:solidFill>
                  <a:srgbClr val="0070C0"/>
                </a:solidFill>
              </a:rPr>
              <a:t>transmitter knows </a:t>
            </a:r>
            <a:r>
              <a:rPr lang="en-US" b="1" dirty="0"/>
              <a:t>H</a:t>
            </a:r>
            <a:r>
              <a:rPr lang="en-US" dirty="0"/>
              <a:t> (channel)</a:t>
            </a:r>
          </a:p>
          <a:p>
            <a:endParaRPr lang="en-US" dirty="0"/>
          </a:p>
          <a:p>
            <a:r>
              <a:rPr lang="en-US" dirty="0"/>
              <a:t>Zero-forcing receiver heard </a:t>
            </a:r>
            <a:r>
              <a:rPr lang="en-US" b="1" i="1" dirty="0"/>
              <a:t>h</a:t>
            </a:r>
            <a:r>
              <a:rPr lang="en-US" b="1" i="1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h</a:t>
            </a:r>
            <a:r>
              <a:rPr lang="en-US" b="1" i="1" baseline="-25000" dirty="0"/>
              <a:t>2</a:t>
            </a:r>
            <a:r>
              <a:rPr lang="en-US" dirty="0"/>
              <a:t>, </a:t>
            </a:r>
            <a:r>
              <a:rPr lang="en-US" b="1" i="1" dirty="0"/>
              <a:t>h</a:t>
            </a:r>
            <a:r>
              <a:rPr lang="en-US" b="1" i="1" baseline="-25000" dirty="0"/>
              <a:t>3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Power loss at receiver </a:t>
            </a:r>
            <a:r>
              <a:rPr lang="en-US" dirty="0"/>
              <a:t>(due to </a:t>
            </a:r>
            <a:r>
              <a:rPr lang="en-US" dirty="0" err="1"/>
              <a:t>Proj</a:t>
            </a:r>
            <a:r>
              <a:rPr lang="en-US" baseline="-25000" dirty="0"/>
              <a:t>⟘</a:t>
            </a:r>
            <a:r>
              <a:rPr lang="en-US" dirty="0"/>
              <a:t>) for </a:t>
            </a:r>
            <a:r>
              <a:rPr lang="en-US" b="1" i="1" dirty="0"/>
              <a:t>h</a:t>
            </a:r>
            <a:r>
              <a:rPr lang="en-US" b="1" baseline="-25000" dirty="0"/>
              <a:t>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Idea: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dirty="0"/>
              <a:t>Use transmit antennas 2 and 3 to send the ideal direction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longer</a:t>
            </a:r>
            <a:r>
              <a:rPr lang="en-US" dirty="0"/>
              <a:t> simply </a:t>
            </a:r>
            <a:r>
              <a:rPr lang="en-US" b="1" dirty="0"/>
              <a:t>one symbol, one transmit antenna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Room for Improvement?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3016332"/>
            <a:ext cx="0" cy="1362458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694067"/>
            <a:ext cx="1" cy="684723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5011041" y="4764839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Send this instead of </a:t>
            </a:r>
            <a:r>
              <a:rPr lang="en-US" i="1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4533900" y="337971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527583" cy="573958"/>
          </a:xfrm>
          <a:prstGeom prst="straightConnector1">
            <a:avLst/>
          </a:prstGeom>
          <a:ln w="38100">
            <a:solidFill>
              <a:srgbClr val="0099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BF904B-FBE8-4542-B64B-67455D65FB5C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714507-19FB-B34F-B011-F44717A23CE7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04EDC-CB05-6E49-A7A2-B9225BE5FA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08165"/>
                <a:ext cx="8763000" cy="1389413"/>
              </a:xfrm>
            </p:spPr>
            <p:txBody>
              <a:bodyPr/>
              <a:lstStyle/>
              <a:p>
                <a:r>
                  <a:rPr lang="en-US" dirty="0"/>
                  <a:t>Sender </a:t>
                </a:r>
                <a:r>
                  <a:rPr lang="en-US" b="1" i="1" dirty="0"/>
                  <a:t>precodes</a:t>
                </a:r>
                <a:r>
                  <a:rPr lang="en-US" dirty="0"/>
                  <a:t> data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into </a:t>
                </a:r>
                <a:r>
                  <a:rPr lang="en-US" b="1" dirty="0">
                    <a:solidFill>
                      <a:srgbClr val="0070C0"/>
                    </a:solidFill>
                  </a:rPr>
                  <a:t>actual transmission in desired directions</a:t>
                </a:r>
                <a:r>
                  <a:rPr lang="en-US" dirty="0"/>
                  <a:t> </a:t>
                </a:r>
                <a:r>
                  <a:rPr lang="en-US" b="1" dirty="0"/>
                  <a:t>x</a:t>
                </a:r>
              </a:p>
              <a:p>
                <a:endParaRPr lang="en-US" b="1" dirty="0"/>
              </a:p>
              <a:p>
                <a:r>
                  <a:rPr lang="en-US" dirty="0"/>
                  <a:t>Receiver processing changes accordingly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04EDC-CB05-6E49-A7A2-B9225BE5F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08165"/>
                <a:ext cx="8763000" cy="1389413"/>
              </a:xfrm>
              <a:blipFill>
                <a:blip r:embed="rId3"/>
                <a:stretch>
                  <a:fillRect l="-1739" t="-90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B804B-5E43-EF42-A00C-1D5055C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07A36D-0821-724D-98DF-E4FC83D8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We Control Directions?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3DD75-E5CF-1D47-BBB7-89E4FA1C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2" y="3172576"/>
            <a:ext cx="8241475" cy="2974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E19D94-0473-BD49-B1BB-4403996AE58A}"/>
              </a:ext>
            </a:extLst>
          </p:cNvPr>
          <p:cNvSpPr txBox="1"/>
          <p:nvPr/>
        </p:nvSpPr>
        <p:spPr>
          <a:xfrm>
            <a:off x="1376520" y="501732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6001B-1A52-E94F-9797-C467C59BB46D}"/>
              </a:ext>
            </a:extLst>
          </p:cNvPr>
          <p:cNvSpPr txBox="1"/>
          <p:nvPr/>
        </p:nvSpPr>
        <p:spPr>
          <a:xfrm>
            <a:off x="5835278" y="501732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116706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Recall, we wanted to make </a:t>
                </a:r>
                <a:r>
                  <a:rPr lang="en-US" sz="2600" b="1" dirty="0"/>
                  <a:t>independent channels </a:t>
                </a:r>
                <a:r>
                  <a:rPr lang="en-US" sz="2600" dirty="0"/>
                  <a:t>on each </a:t>
                </a:r>
                <a:r>
                  <a:rPr lang="en-US" sz="2600" b="1" dirty="0"/>
                  <a:t>wireless channel path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Suppose </a:t>
                </a:r>
                <a:r>
                  <a:rPr lang="en-US" sz="2600" b="1" dirty="0"/>
                  <a:t>H</a:t>
                </a:r>
                <a:r>
                  <a:rPr lang="en-US" sz="2600" dirty="0"/>
                  <a:t> were diagonal: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1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Then the </a:t>
                </a:r>
                <a:r>
                  <a:rPr lang="en-US" sz="2600" b="1" i="1" dirty="0"/>
                  <a:t>y</a:t>
                </a:r>
                <a:r>
                  <a:rPr lang="en-US" sz="2600" b="1" i="1" baseline="-25000" dirty="0"/>
                  <a:t>k</a:t>
                </a:r>
                <a:r>
                  <a:rPr lang="en-US" sz="2600" dirty="0"/>
                  <a:t> channel output would only depend on </a:t>
                </a:r>
                <a:r>
                  <a:rPr lang="en-US" sz="2600" b="1" i="1" dirty="0" err="1"/>
                  <a:t>x</a:t>
                </a:r>
                <a:r>
                  <a:rPr lang="en-US" sz="2600" b="1" i="1" baseline="-25000" dirty="0" err="1"/>
                  <a:t>k</a:t>
                </a:r>
                <a:endParaRPr lang="en-US" sz="2600" b="1" i="1" baseline="-25000" dirty="0"/>
              </a:p>
              <a:p>
                <a:pPr lvl="1"/>
                <a:r>
                  <a:rPr lang="en-US" sz="2600" b="1" dirty="0">
                    <a:solidFill>
                      <a:srgbClr val="009900"/>
                    </a:solidFill>
                  </a:rPr>
                  <a:t>Parallel, independent channels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771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Precoding?</a:t>
            </a:r>
          </a:p>
        </p:txBody>
      </p:sp>
    </p:spTree>
    <p:extLst>
      <p:ext uri="{BB962C8B-B14F-4D97-AF65-F5344CB8AC3E}">
        <p14:creationId xmlns:p14="http://schemas.microsoft.com/office/powerpoint/2010/main" val="277122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MIMO Channel Capacity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 Space Intuition </a:t>
            </a:r>
          </a:p>
          <a:p>
            <a:pPr marL="857250" lvl="1" indent="-457200"/>
            <a:r>
              <a:rPr lang="en-US" sz="2600" b="1" dirty="0"/>
              <a:t>Eigenmode Transmission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Singular Value </a:t>
            </a:r>
            <a:r>
              <a:rPr lang="en-US" dirty="0"/>
              <a:t>D</a:t>
            </a:r>
            <a:r>
              <a:rPr lang="en-US" sz="3600" dirty="0"/>
              <a:t>ecomposition 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6914"/>
            <a:ext cx="8763000" cy="232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insight lies in a special way of “factoring” matrix H</a:t>
            </a:r>
          </a:p>
          <a:p>
            <a:pPr lvl="0">
              <a:defRPr/>
            </a:pPr>
            <a:endParaRPr lang="en-US" i="1" dirty="0"/>
          </a:p>
          <a:p>
            <a:pPr lvl="0">
              <a:defRPr/>
            </a:pPr>
            <a:r>
              <a:rPr lang="en-US" dirty="0"/>
              <a:t>Any matrix </a:t>
            </a:r>
            <a:r>
              <a:rPr lang="en-US" b="1" dirty="0"/>
              <a:t>H</a:t>
            </a:r>
            <a:r>
              <a:rPr lang="en-US" dirty="0"/>
              <a:t> has an SVD: 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UΛV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  <a:p>
            <a:pPr lvl="1">
              <a:defRPr/>
            </a:pPr>
            <a:r>
              <a:rPr lang="en-US" b="1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 is a diagonal matrix</a:t>
            </a:r>
            <a:r>
              <a:rPr lang="en-US" dirty="0"/>
              <a:t> (contains </a:t>
            </a:r>
            <a:r>
              <a:rPr lang="en-US" b="1" dirty="0">
                <a:solidFill>
                  <a:srgbClr val="009900"/>
                </a:solidFill>
              </a:rPr>
              <a:t>zeroes off-diagonal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b="1" dirty="0">
                <a:highlight>
                  <a:srgbClr val="FFFF00"/>
                </a:highlight>
              </a:rPr>
              <a:t>U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b="1" dirty="0">
                <a:highlight>
                  <a:srgbClr val="FFFF00"/>
                </a:highlight>
              </a:rPr>
              <a:t>V</a:t>
            </a:r>
            <a:r>
              <a:rPr lang="en-US" dirty="0">
                <a:highlight>
                  <a:srgbClr val="FFFF00"/>
                </a:highlight>
              </a:rPr>
              <a:t> are </a:t>
            </a:r>
            <a:r>
              <a:rPr lang="en-US" i="1" dirty="0">
                <a:highlight>
                  <a:srgbClr val="FFFF00"/>
                </a:highlight>
              </a:rPr>
              <a:t>unitary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dirty="0"/>
              <a:t>UU</a:t>
            </a:r>
            <a:r>
              <a:rPr lang="en-US" dirty="0"/>
              <a:t>* = </a:t>
            </a:r>
            <a:r>
              <a:rPr lang="en-US" b="1" dirty="0"/>
              <a:t>U</a:t>
            </a:r>
            <a:r>
              <a:rPr lang="en-US" dirty="0"/>
              <a:t>*</a:t>
            </a:r>
            <a:r>
              <a:rPr lang="en-US" b="1" dirty="0"/>
              <a:t>U</a:t>
            </a:r>
            <a:r>
              <a:rPr lang="en-US" dirty="0"/>
              <a:t> = </a:t>
            </a:r>
            <a:r>
              <a:rPr lang="en-US" b="1" dirty="0"/>
              <a:t>VV</a:t>
            </a:r>
            <a:r>
              <a:rPr lang="en-US" dirty="0"/>
              <a:t>* = </a:t>
            </a:r>
            <a:r>
              <a:rPr lang="en-US" b="1" dirty="0"/>
              <a:t>V</a:t>
            </a:r>
            <a:r>
              <a:rPr lang="en-US" dirty="0"/>
              <a:t>*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I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925740" y="3760964"/>
            <a:ext cx="7216319" cy="2047362"/>
            <a:chOff x="110675" y="4009830"/>
            <a:chExt cx="7216319" cy="2047362"/>
          </a:xfrm>
        </p:grpSpPr>
        <p:sp>
          <p:nvSpPr>
            <p:cNvPr id="6" name="Rectangle 5"/>
            <p:cNvSpPr/>
            <p:nvPr/>
          </p:nvSpPr>
          <p:spPr>
            <a:xfrm>
              <a:off x="624721" y="4658489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6209" y="5102170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=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1033541" y="404721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0384" y="403246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424830" y="4669867"/>
              <a:ext cx="137884" cy="138732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675" y="51021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41748" y="4650977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Λ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 rot="5400000">
              <a:off x="4850567" y="402832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7410" y="401357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4241856" y="4650977"/>
              <a:ext cx="137884" cy="1387325"/>
            </a:xfrm>
            <a:prstGeom prst="leftBrace">
              <a:avLst>
                <a:gd name="adj1" fmla="val 22745"/>
                <a:gd name="adj2" fmla="val 83871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0357" y="5546605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74563" y="4854432"/>
              <a:ext cx="955524" cy="9555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V</a:t>
              </a:r>
              <a:r>
                <a:rPr lang="en-US" sz="3200" dirty="0">
                  <a:solidFill>
                    <a:schemeClr val="tx1"/>
                  </a:solidFill>
                  <a:ea typeface="Calibri"/>
                  <a:cs typeface="Calibri"/>
                </a:rPr>
                <a:t>*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7272" y="502172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6183382" y="4249670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0225" y="4234921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0800000">
              <a:off x="6797818" y="4854434"/>
              <a:ext cx="137884" cy="955523"/>
            </a:xfrm>
            <a:prstGeom prst="leftBrace">
              <a:avLst>
                <a:gd name="adj1" fmla="val 22745"/>
                <a:gd name="adj2" fmla="val 14446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2778" y="5396716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31484" y="4647228"/>
              <a:ext cx="1379815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U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7584" y="501797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5400000">
              <a:off x="3152449" y="3812433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2118" y="400983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35" name="Left Brace 34"/>
            <p:cNvSpPr/>
            <p:nvPr/>
          </p:nvSpPr>
          <p:spPr>
            <a:xfrm>
              <a:off x="2301801" y="4650977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4578" y="50758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62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Λ</a:t>
                </a:r>
                <a:r>
                  <a:rPr lang="en-US" dirty="0"/>
                  <a:t> matrix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1" i="1" dirty="0"/>
                  <a:t>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b="1" i="1" baseline="-25000" dirty="0"/>
              </a:p>
              <a:p>
                <a:pPr lvl="1"/>
                <a:r>
                  <a:rPr lang="en-US" b="1" dirty="0">
                    <a:highlight>
                      <a:srgbClr val="FFFF00"/>
                    </a:highlight>
                  </a:rPr>
                  <a:t>One per</a:t>
                </a:r>
                <a:r>
                  <a:rPr lang="en-US" b="1" dirty="0"/>
                  <a:t> </a:t>
                </a:r>
                <a:r>
                  <a:rPr lang="en-US" dirty="0"/>
                  <a:t>significant radio channel </a:t>
                </a:r>
                <a:r>
                  <a:rPr lang="en-US" b="1" dirty="0">
                    <a:highlight>
                      <a:srgbClr val="FFFF00"/>
                    </a:highlight>
                  </a:rPr>
                  <a:t>path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V* translates</a:t>
                </a:r>
                <a:r>
                  <a:rPr lang="en-US" dirty="0"/>
                  <a:t> to the </a:t>
                </a:r>
                <a:r>
                  <a:rPr lang="en-US" b="1" dirty="0">
                    <a:highlight>
                      <a:srgbClr val="FFFF00"/>
                    </a:highlight>
                  </a:rPr>
                  <a:t>radio channel path coordinate system</a:t>
                </a:r>
                <a:r>
                  <a:rPr lang="en-US" dirty="0"/>
                  <a:t> where channels are decoupled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U translates back,</a:t>
                </a:r>
                <a:r>
                  <a:rPr lang="en-US" dirty="0"/>
                  <a:t> to antenna coordinate system (undoes the </a:t>
                </a:r>
                <a:r>
                  <a:rPr lang="en-US" b="1" dirty="0"/>
                  <a:t>V*</a:t>
                </a:r>
                <a:r>
                  <a:rPr lang="en-US" dirty="0"/>
                  <a:t> translation)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SVD Steps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87B6E1-C79B-BC40-B957-D3421FDDB02F}"/>
              </a:ext>
            </a:extLst>
          </p:cNvPr>
          <p:cNvGrpSpPr/>
          <p:nvPr/>
        </p:nvGrpSpPr>
        <p:grpSpPr>
          <a:xfrm>
            <a:off x="925740" y="4212226"/>
            <a:ext cx="7216319" cy="2047362"/>
            <a:chOff x="110675" y="4009830"/>
            <a:chExt cx="7216319" cy="204736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96432D-10B5-794E-8A36-CBA151AD35F8}"/>
                </a:ext>
              </a:extLst>
            </p:cNvPr>
            <p:cNvSpPr/>
            <p:nvPr/>
          </p:nvSpPr>
          <p:spPr>
            <a:xfrm>
              <a:off x="624721" y="4658489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H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F65482-7017-E244-B564-02BA1B7A4842}"/>
                </a:ext>
              </a:extLst>
            </p:cNvPr>
            <p:cNvSpPr txBox="1"/>
            <p:nvPr/>
          </p:nvSpPr>
          <p:spPr>
            <a:xfrm>
              <a:off x="1616209" y="5102170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=</a:t>
              </a:r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DC8D6D0C-892E-4643-AD81-C665F18CE068}"/>
                </a:ext>
              </a:extLst>
            </p:cNvPr>
            <p:cNvSpPr/>
            <p:nvPr/>
          </p:nvSpPr>
          <p:spPr>
            <a:xfrm rot="5400000">
              <a:off x="1033541" y="404721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1AD6E7-2E06-8040-8E9A-575CF8C89F86}"/>
                </a:ext>
              </a:extLst>
            </p:cNvPr>
            <p:cNvSpPr txBox="1"/>
            <p:nvPr/>
          </p:nvSpPr>
          <p:spPr>
            <a:xfrm>
              <a:off x="960384" y="403246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4A25FCEC-8F62-F64B-B6AD-C4E652CB7431}"/>
                </a:ext>
              </a:extLst>
            </p:cNvPr>
            <p:cNvSpPr/>
            <p:nvPr/>
          </p:nvSpPr>
          <p:spPr>
            <a:xfrm>
              <a:off x="424830" y="4669867"/>
              <a:ext cx="137884" cy="138732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BFEA4C-0F71-984F-952C-643E53894921}"/>
                </a:ext>
              </a:extLst>
            </p:cNvPr>
            <p:cNvSpPr txBox="1"/>
            <p:nvPr/>
          </p:nvSpPr>
          <p:spPr>
            <a:xfrm>
              <a:off x="110675" y="51021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818843-46D1-A54D-A986-527AC9684F7B}"/>
                </a:ext>
              </a:extLst>
            </p:cNvPr>
            <p:cNvSpPr/>
            <p:nvPr/>
          </p:nvSpPr>
          <p:spPr>
            <a:xfrm>
              <a:off x="4441748" y="4650977"/>
              <a:ext cx="955524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Λ</a:t>
              </a:r>
            </a:p>
          </p:txBody>
        </p:sp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11DD63D7-929F-1043-A4B2-E6B238B78C07}"/>
                </a:ext>
              </a:extLst>
            </p:cNvPr>
            <p:cNvSpPr/>
            <p:nvPr/>
          </p:nvSpPr>
          <p:spPr>
            <a:xfrm rot="5400000">
              <a:off x="4850567" y="4028327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7E949E-D28D-3E49-A1F4-174FE4E91971}"/>
                </a:ext>
              </a:extLst>
            </p:cNvPr>
            <p:cNvSpPr txBox="1"/>
            <p:nvPr/>
          </p:nvSpPr>
          <p:spPr>
            <a:xfrm>
              <a:off x="4777410" y="4013578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950ECA9A-FA46-B64B-9B7D-D5A4BAE3A022}"/>
                </a:ext>
              </a:extLst>
            </p:cNvPr>
            <p:cNvSpPr/>
            <p:nvPr/>
          </p:nvSpPr>
          <p:spPr>
            <a:xfrm>
              <a:off x="4241856" y="4650977"/>
              <a:ext cx="137884" cy="1387325"/>
            </a:xfrm>
            <a:prstGeom prst="leftBrace">
              <a:avLst>
                <a:gd name="adj1" fmla="val 22745"/>
                <a:gd name="adj2" fmla="val 83871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58D70A3-B444-EE4C-A2E9-1B12A0246BB9}"/>
                </a:ext>
              </a:extLst>
            </p:cNvPr>
            <p:cNvSpPr txBox="1"/>
            <p:nvPr/>
          </p:nvSpPr>
          <p:spPr>
            <a:xfrm>
              <a:off x="3960357" y="5546605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C63445F-FC31-9A48-945D-818F9C4C75F2}"/>
                </a:ext>
              </a:extLst>
            </p:cNvPr>
            <p:cNvSpPr/>
            <p:nvPr/>
          </p:nvSpPr>
          <p:spPr>
            <a:xfrm>
              <a:off x="5774563" y="4854432"/>
              <a:ext cx="955524" cy="9555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V</a:t>
              </a:r>
              <a:r>
                <a:rPr lang="en-US" sz="3200" dirty="0">
                  <a:solidFill>
                    <a:schemeClr val="tx1"/>
                  </a:solidFill>
                  <a:ea typeface="Calibri"/>
                  <a:cs typeface="Calibri"/>
                </a:rPr>
                <a:t>*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ECEF24E-7AF4-034F-B499-88433925D906}"/>
                </a:ext>
              </a:extLst>
            </p:cNvPr>
            <p:cNvSpPr txBox="1"/>
            <p:nvPr/>
          </p:nvSpPr>
          <p:spPr>
            <a:xfrm>
              <a:off x="5397272" y="502172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68" name="Left Brace 67">
              <a:extLst>
                <a:ext uri="{FF2B5EF4-FFF2-40B4-BE49-F238E27FC236}">
                  <a16:creationId xmlns:a16="http://schemas.microsoft.com/office/drawing/2014/main" id="{DF0F6709-7CCF-2F47-AF35-CE96B7AA1FCB}"/>
                </a:ext>
              </a:extLst>
            </p:cNvPr>
            <p:cNvSpPr/>
            <p:nvPr/>
          </p:nvSpPr>
          <p:spPr>
            <a:xfrm rot="5400000">
              <a:off x="6183382" y="4249670"/>
              <a:ext cx="137884" cy="955523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9767D68-70F1-504D-A912-CE44C4758118}"/>
                </a:ext>
              </a:extLst>
            </p:cNvPr>
            <p:cNvSpPr txBox="1"/>
            <p:nvPr/>
          </p:nvSpPr>
          <p:spPr>
            <a:xfrm>
              <a:off x="6110225" y="4234921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3D2DBFAA-5CDF-3347-9157-3DA04084E08C}"/>
                </a:ext>
              </a:extLst>
            </p:cNvPr>
            <p:cNvSpPr/>
            <p:nvPr/>
          </p:nvSpPr>
          <p:spPr>
            <a:xfrm rot="10800000">
              <a:off x="6797818" y="4854434"/>
              <a:ext cx="137884" cy="955523"/>
            </a:xfrm>
            <a:prstGeom prst="leftBrace">
              <a:avLst>
                <a:gd name="adj1" fmla="val 22745"/>
                <a:gd name="adj2" fmla="val 14446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6C1D9F8-537A-B740-8E6D-CBA56F6069E8}"/>
                </a:ext>
              </a:extLst>
            </p:cNvPr>
            <p:cNvSpPr txBox="1"/>
            <p:nvPr/>
          </p:nvSpPr>
          <p:spPr>
            <a:xfrm>
              <a:off x="6912778" y="5396716"/>
              <a:ext cx="414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t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44D1A7-1E49-6341-BB99-4E6A038FBC4C}"/>
                </a:ext>
              </a:extLst>
            </p:cNvPr>
            <p:cNvSpPr/>
            <p:nvPr/>
          </p:nvSpPr>
          <p:spPr>
            <a:xfrm>
              <a:off x="2531484" y="4647228"/>
              <a:ext cx="1379815" cy="13873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a typeface="Calibri"/>
                  <a:cs typeface="Calibri"/>
                </a:rPr>
                <a:t>U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5FDF73B-880A-4A48-9EDE-EE1018E29F76}"/>
                </a:ext>
              </a:extLst>
            </p:cNvPr>
            <p:cNvSpPr txBox="1"/>
            <p:nvPr/>
          </p:nvSpPr>
          <p:spPr>
            <a:xfrm>
              <a:off x="3947584" y="501797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/>
                  <a:ea typeface="Calibri"/>
                  <a:cs typeface="Calibri"/>
                </a:rPr>
                <a:t>×</a:t>
              </a:r>
            </a:p>
          </p:txBody>
        </p:sp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F87EAF6C-3B2E-FB44-8C10-84E0D3C75C69}"/>
                </a:ext>
              </a:extLst>
            </p:cNvPr>
            <p:cNvSpPr/>
            <p:nvPr/>
          </p:nvSpPr>
          <p:spPr>
            <a:xfrm rot="5400000">
              <a:off x="3152449" y="3812433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2CC7047-FEBB-8249-9B3F-4EA4DA41E175}"/>
                </a:ext>
              </a:extLst>
            </p:cNvPr>
            <p:cNvSpPr txBox="1"/>
            <p:nvPr/>
          </p:nvSpPr>
          <p:spPr>
            <a:xfrm>
              <a:off x="3082118" y="400983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  <p:sp>
          <p:nvSpPr>
            <p:cNvPr id="76" name="Left Brace 75">
              <a:extLst>
                <a:ext uri="{FF2B5EF4-FFF2-40B4-BE49-F238E27FC236}">
                  <a16:creationId xmlns:a16="http://schemas.microsoft.com/office/drawing/2014/main" id="{15E50C1E-5916-5C4B-A723-8AC8CD1D5FC7}"/>
                </a:ext>
              </a:extLst>
            </p:cNvPr>
            <p:cNvSpPr/>
            <p:nvPr/>
          </p:nvSpPr>
          <p:spPr>
            <a:xfrm>
              <a:off x="2301801" y="4650977"/>
              <a:ext cx="137884" cy="1379815"/>
            </a:xfrm>
            <a:prstGeom prst="leftBrace">
              <a:avLst>
                <a:gd name="adj1" fmla="val 22745"/>
                <a:gd name="adj2" fmla="val 50000"/>
              </a:avLst>
            </a:prstGeom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22664B1-7EF3-3A46-97ED-F474DD7827E4}"/>
                </a:ext>
              </a:extLst>
            </p:cNvPr>
            <p:cNvSpPr txBox="1"/>
            <p:nvPr/>
          </p:nvSpPr>
          <p:spPr>
            <a:xfrm>
              <a:off x="2004578" y="5075870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libri"/>
                  <a:ea typeface="Calibri"/>
                  <a:cs typeface="Calibri"/>
                </a:rPr>
                <a:t>n</a:t>
              </a:r>
              <a:r>
                <a:rPr lang="en-US" sz="2400" i="1" baseline="-25000" dirty="0">
                  <a:latin typeface="Calibri"/>
                  <a:ea typeface="Calibri"/>
                  <a:cs typeface="Calibri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333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866D69-F3E3-CB48-96B1-2D481BC7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52" y="3300904"/>
            <a:ext cx="5902036" cy="31710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SVD in a Practical System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8791"/>
            <a:ext cx="8763000" cy="2022544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Alone, SVD does nothing </a:t>
            </a:r>
            <a:r>
              <a:rPr lang="en-US" sz="2200" dirty="0"/>
              <a:t>(just analyzes what </a:t>
            </a:r>
            <a:r>
              <a:rPr lang="en-US" sz="2200" b="1" dirty="0"/>
              <a:t>H</a:t>
            </a:r>
            <a:r>
              <a:rPr lang="en-US" sz="2200" dirty="0"/>
              <a:t> does)</a:t>
            </a:r>
          </a:p>
          <a:p>
            <a:pPr marL="342900" lvl="1" indent="-342900">
              <a:buFont typeface="Arial"/>
              <a:buChar char="•"/>
            </a:pPr>
            <a:endParaRPr lang="en-US" sz="2200" dirty="0"/>
          </a:p>
          <a:p>
            <a:pPr marL="342900" lvl="1" indent="-342900">
              <a:buFont typeface="Arial"/>
              <a:buChar char="•"/>
            </a:pPr>
            <a:r>
              <a:rPr lang="en-US" sz="2200" dirty="0"/>
              <a:t>Want to put data into the </a:t>
            </a:r>
            <a:r>
              <a:rPr lang="en-US" sz="2200" b="1" dirty="0">
                <a:solidFill>
                  <a:srgbClr val="0070C0"/>
                </a:solidFill>
              </a:rPr>
              <a:t>radio channel coordinate system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9F17A-9CDC-4D49-B642-C0CDEE874B7B}"/>
              </a:ext>
            </a:extLst>
          </p:cNvPr>
          <p:cNvSpPr/>
          <p:nvPr/>
        </p:nvSpPr>
        <p:spPr>
          <a:xfrm>
            <a:off x="3367420" y="4221086"/>
            <a:ext cx="91807" cy="1558867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7DCFD5-30DF-904D-8796-8AE59E118BBC}"/>
                  </a:ext>
                </a:extLst>
              </p:cNvPr>
              <p:cNvSpPr txBox="1"/>
              <p:nvPr/>
            </p:nvSpPr>
            <p:spPr>
              <a:xfrm rot="1800000">
                <a:off x="1873172" y="3379497"/>
                <a:ext cx="177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</a:rPr>
                  <a:t>Want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</a:rPr>
                  <a:t> here </a:t>
                </a:r>
                <a:r>
                  <a:rPr lang="en-US" sz="1800" dirty="0">
                    <a:highlight>
                      <a:srgbClr val="FFFF00"/>
                    </a:highlight>
                    <a:latin typeface="Arial" charset="0"/>
                    <a:ea typeface="Arial" charset="0"/>
                    <a:cs typeface="Arial" charset="0"/>
                    <a:sym typeface="Wingdings" pitchFamily="2" charset="2"/>
                  </a:rPr>
                  <a:t></a:t>
                </a:r>
                <a:endParaRPr lang="en-US" sz="18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7DCFD5-30DF-904D-8796-8AE59E118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00">
                <a:off x="1873172" y="3379497"/>
                <a:ext cx="1779654" cy="369332"/>
              </a:xfrm>
              <a:prstGeom prst="rect">
                <a:avLst/>
              </a:prstGeom>
              <a:blipFill>
                <a:blip r:embed="rId4"/>
                <a:stretch>
                  <a:fillRect l="-4412" t="-4167" r="-2941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C3915-10EE-A943-A679-EE86FC684F11}"/>
              </a:ext>
            </a:extLst>
          </p:cNvPr>
          <p:cNvSpPr txBox="1"/>
          <p:nvPr/>
        </p:nvSpPr>
        <p:spPr>
          <a:xfrm>
            <a:off x="3516155" y="2653583"/>
            <a:ext cx="4636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Insight: VV* = I (Unitary property)</a:t>
            </a:r>
          </a:p>
        </p:txBody>
      </p:sp>
    </p:spTree>
    <p:extLst>
      <p:ext uri="{BB962C8B-B14F-4D97-AF65-F5344CB8AC3E}">
        <p14:creationId xmlns:p14="http://schemas.microsoft.com/office/powerpoint/2010/main" val="16404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SVD in a Practical System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152400" y="1361783"/>
            <a:ext cx="8763000" cy="177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Sender </a:t>
            </a:r>
            <a:r>
              <a:rPr lang="en-US" sz="2200" dirty="0">
                <a:highlight>
                  <a:srgbClr val="FFFF99"/>
                </a:highlight>
              </a:rPr>
              <a:t>precodes with </a:t>
            </a:r>
            <a:r>
              <a:rPr lang="en-US" sz="2200" b="1" dirty="0">
                <a:highlight>
                  <a:srgbClr val="FFFF99"/>
                </a:highlight>
              </a:rPr>
              <a:t>V, </a:t>
            </a:r>
            <a:r>
              <a:rPr lang="en-US" sz="2200" dirty="0">
                <a:highlight>
                  <a:srgbClr val="FFFF99"/>
                </a:highlight>
              </a:rPr>
              <a:t>receiver “post-codes” with </a:t>
            </a:r>
            <a:r>
              <a:rPr lang="en-US" sz="2200" b="1" dirty="0">
                <a:highlight>
                  <a:srgbClr val="FFFF99"/>
                </a:highlight>
              </a:rPr>
              <a:t>U*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V is unitary, so</a:t>
            </a:r>
            <a:r>
              <a:rPr lang="en-US" sz="2200" b="1" dirty="0"/>
              <a:t> V*V</a:t>
            </a:r>
            <a:r>
              <a:rPr lang="en-US" sz="2200" dirty="0"/>
              <a:t> = </a:t>
            </a:r>
            <a:r>
              <a:rPr lang="en-US" sz="2200" b="1" dirty="0"/>
              <a:t>I </a:t>
            </a:r>
            <a:r>
              <a:rPr lang="en-US" sz="2200" dirty="0"/>
              <a:t>(same for U)</a:t>
            </a:r>
          </a:p>
          <a:p>
            <a:pPr marL="120015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 data sees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independent channels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This is called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MIMO eig</a:t>
            </a:r>
            <a:r>
              <a:rPr lang="en-US" sz="2200" b="1" i="1" spc="0" dirty="0" err="1">
                <a:solidFill>
                  <a:srgbClr val="0070C0"/>
                </a:solidFill>
              </a:rPr>
              <a:t>enmode</a:t>
            </a:r>
            <a:r>
              <a:rPr lang="en-US" sz="2200" b="1" i="1" spc="0" dirty="0">
                <a:solidFill>
                  <a:srgbClr val="0070C0"/>
                </a:solidFill>
              </a:rPr>
              <a:t> transmission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4C2AF-90C8-CC48-8806-D42DF1D5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10713"/>
            <a:ext cx="8763000" cy="3301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A6643-7505-1D46-B2B3-F2F4ADB37E46}"/>
              </a:ext>
            </a:extLst>
          </p:cNvPr>
          <p:cNvSpPr txBox="1"/>
          <p:nvPr/>
        </p:nvSpPr>
        <p:spPr>
          <a:xfrm>
            <a:off x="1082607" y="603860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B95A9-4183-5946-A0D1-769074A83CF5}"/>
              </a:ext>
            </a:extLst>
          </p:cNvPr>
          <p:cNvSpPr txBox="1"/>
          <p:nvPr/>
        </p:nvSpPr>
        <p:spPr>
          <a:xfrm>
            <a:off x="7661531" y="603860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3DDC135-028C-8C44-9D2B-851EF3961682}"/>
              </a:ext>
            </a:extLst>
          </p:cNvPr>
          <p:cNvSpPr/>
          <p:nvPr/>
        </p:nvSpPr>
        <p:spPr>
          <a:xfrm rot="5400000">
            <a:off x="2445172" y="2928660"/>
            <a:ext cx="172583" cy="1943179"/>
          </a:xfrm>
          <a:prstGeom prst="leftBrace">
            <a:avLst>
              <a:gd name="adj1" fmla="val 40670"/>
              <a:gd name="adj2" fmla="val 70988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A3338-C80D-034C-9144-1AC802FEB911}"/>
              </a:ext>
            </a:extLst>
          </p:cNvPr>
          <p:cNvSpPr txBox="1"/>
          <p:nvPr/>
        </p:nvSpPr>
        <p:spPr>
          <a:xfrm>
            <a:off x="1559874" y="3413848"/>
            <a:ext cx="128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36509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Two-User Interference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50115"/>
            <a:ext cx="8763000" cy="3375410"/>
          </a:xfrm>
        </p:spPr>
        <p:txBody>
          <a:bodyPr>
            <a:noAutofit/>
          </a:bodyPr>
          <a:lstStyle/>
          <a:p>
            <a:r>
              <a:rPr lang="en-US" sz="2200" dirty="0"/>
              <a:t>On 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same frequency channel </a:t>
            </a:r>
            <a:r>
              <a:rPr lang="en-US" sz="2200" dirty="0"/>
              <a:t>at 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same time:</a:t>
            </a:r>
          </a:p>
          <a:p>
            <a:pPr lvl="1"/>
            <a:r>
              <a:rPr lang="en-US" sz="2200" b="1" dirty="0"/>
              <a:t>Sender 1</a:t>
            </a:r>
            <a:r>
              <a:rPr lang="en-US" sz="2200" dirty="0"/>
              <a:t> sends signal </a:t>
            </a:r>
            <a:r>
              <a:rPr lang="en-US" sz="2200" i="1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 with power 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</a:p>
          <a:p>
            <a:pPr lvl="1"/>
            <a:r>
              <a:rPr lang="en-US" sz="2200" b="1" dirty="0"/>
              <a:t>Sender 2</a:t>
            </a:r>
            <a:r>
              <a:rPr lang="en-US" sz="2200" dirty="0"/>
              <a:t> sends signal </a:t>
            </a:r>
            <a:r>
              <a:rPr lang="en-US" sz="2200" i="1" dirty="0"/>
              <a:t>x</a:t>
            </a:r>
            <a:r>
              <a:rPr lang="en-US" sz="2200" baseline="-25000" dirty="0"/>
              <a:t>2</a:t>
            </a:r>
            <a:r>
              <a:rPr lang="en-US" sz="2200" dirty="0"/>
              <a:t> with power </a:t>
            </a:r>
            <a:r>
              <a:rPr lang="en-US" sz="2200" i="1" dirty="0"/>
              <a:t>P</a:t>
            </a:r>
            <a:r>
              <a:rPr lang="en-US" sz="2200" baseline="-25000" dirty="0"/>
              <a:t>2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0070C0"/>
                </a:solidFill>
                <a:latin typeface="Arial Regular"/>
              </a:rPr>
              <a:t>AP receives:  </a:t>
            </a:r>
            <a:r>
              <a:rPr lang="en-US" sz="2200" i="1" dirty="0">
                <a:latin typeface="Arial Regular"/>
              </a:rPr>
              <a:t>y</a:t>
            </a:r>
            <a:r>
              <a:rPr lang="en-US" sz="2200" dirty="0">
                <a:latin typeface="Arial Regular"/>
              </a:rPr>
              <a:t>[m] = </a:t>
            </a:r>
            <a:r>
              <a:rPr lang="en-US" sz="2200" i="1" dirty="0">
                <a:latin typeface="Arial Regular"/>
              </a:rPr>
              <a:t>x</a:t>
            </a:r>
            <a:r>
              <a:rPr lang="en-US" sz="2200" baseline="-25000" dirty="0">
                <a:latin typeface="Arial Regular"/>
              </a:rPr>
              <a:t>1</a:t>
            </a:r>
            <a:r>
              <a:rPr lang="en-US" sz="2200" dirty="0">
                <a:latin typeface="Arial Regular"/>
              </a:rPr>
              <a:t>[m] + </a:t>
            </a:r>
            <a:r>
              <a:rPr lang="en-US" sz="2200" i="1" dirty="0">
                <a:latin typeface="Arial Regular"/>
              </a:rPr>
              <a:t>x</a:t>
            </a:r>
            <a:r>
              <a:rPr lang="en-US" sz="2200" baseline="-25000" dirty="0">
                <a:latin typeface="Arial Regular"/>
              </a:rPr>
              <a:t>2</a:t>
            </a:r>
            <a:r>
              <a:rPr lang="en-US" sz="2200" dirty="0">
                <a:latin typeface="Arial Regular"/>
              </a:rPr>
              <a:t>[m] + </a:t>
            </a:r>
            <a:r>
              <a:rPr lang="en-US" sz="2200" i="1" dirty="0">
                <a:latin typeface="Arial Regular"/>
              </a:rPr>
              <a:t>w</a:t>
            </a:r>
            <a:r>
              <a:rPr lang="en-US" sz="2200" dirty="0">
                <a:latin typeface="Arial Regular"/>
              </a:rPr>
              <a:t>[m]</a:t>
            </a:r>
            <a:endParaRPr lang="en-US" sz="2200" b="1" dirty="0">
              <a:solidFill>
                <a:srgbClr val="FF6600"/>
              </a:solidFill>
            </a:endParaRPr>
          </a:p>
          <a:p>
            <a:pPr lvl="1"/>
            <a:r>
              <a:rPr lang="en-US" sz="2200" dirty="0"/>
              <a:t>w[m] is background Gaussian Noise with variance σ</a:t>
            </a:r>
            <a:r>
              <a:rPr lang="en-US" sz="2200" baseline="30000" dirty="0"/>
              <a:t>2</a:t>
            </a:r>
          </a:p>
          <a:p>
            <a:endParaRPr lang="en-US" sz="2200" baseline="30000" dirty="0"/>
          </a:p>
          <a:p>
            <a:endParaRPr lang="en-US" sz="2200" baseline="30000" dirty="0"/>
          </a:p>
          <a:p>
            <a:r>
              <a:rPr lang="en-US" sz="2200" b="1" dirty="0">
                <a:highlight>
                  <a:srgbClr val="FFFF00"/>
                </a:highlight>
              </a:rPr>
              <a:t>What are the fundamental limits of communication here?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9C5896-0454-7D40-B8C1-1C1159C553A7}"/>
              </a:ext>
            </a:extLst>
          </p:cNvPr>
          <p:cNvGrpSpPr/>
          <p:nvPr/>
        </p:nvGrpSpPr>
        <p:grpSpPr>
          <a:xfrm>
            <a:off x="1281604" y="1826853"/>
            <a:ext cx="6504592" cy="741847"/>
            <a:chOff x="647917" y="1640873"/>
            <a:chExt cx="6504592" cy="7418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875204-8F7B-D746-AAA6-8AC6C7B9AC3F}"/>
                </a:ext>
              </a:extLst>
            </p:cNvPr>
            <p:cNvGrpSpPr/>
            <p:nvPr/>
          </p:nvGrpSpPr>
          <p:grpSpPr>
            <a:xfrm>
              <a:off x="2093517" y="1866631"/>
              <a:ext cx="202925" cy="294589"/>
              <a:chOff x="2110472" y="1640398"/>
              <a:chExt cx="202925" cy="294589"/>
            </a:xfrm>
          </p:grpSpPr>
          <p:cxnSp>
            <p:nvCxnSpPr>
              <p:cNvPr id="15" name="Straight Connector 18"/>
              <p:cNvCxnSpPr>
                <a:cxnSpLocks noChangeShapeType="1"/>
              </p:cNvCxnSpPr>
              <p:nvPr/>
            </p:nvCxnSpPr>
            <p:spPr bwMode="auto">
              <a:xfrm flipH="1" flipV="1">
                <a:off x="2215246" y="1640399"/>
                <a:ext cx="2" cy="284357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2110472" y="1640398"/>
                <a:ext cx="202925" cy="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24"/>
              <p:cNvCxnSpPr>
                <a:cxnSpLocks noChangeShapeType="1"/>
              </p:cNvCxnSpPr>
              <p:nvPr/>
            </p:nvCxnSpPr>
            <p:spPr bwMode="auto">
              <a:xfrm rot="10800000" flipV="1">
                <a:off x="2215248" y="1640399"/>
                <a:ext cx="98149" cy="118262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2110472" y="1640873"/>
                <a:ext cx="104776" cy="117789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2135498" y="1934986"/>
                <a:ext cx="76436" cy="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FBA84F-BA95-B64B-9C3A-9660F0A448CF}"/>
                </a:ext>
              </a:extLst>
            </p:cNvPr>
            <p:cNvGrpSpPr/>
            <p:nvPr/>
          </p:nvGrpSpPr>
          <p:grpSpPr>
            <a:xfrm>
              <a:off x="3765175" y="1640873"/>
              <a:ext cx="207760" cy="286599"/>
              <a:chOff x="3765175" y="1640873"/>
              <a:chExt cx="207760" cy="286599"/>
            </a:xfrm>
          </p:grpSpPr>
          <p:cxnSp>
            <p:nvCxnSpPr>
              <p:cNvPr id="10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30126" y="1782437"/>
                <a:ext cx="283882" cy="756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3765175" y="1640873"/>
                <a:ext cx="207760" cy="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Straight Connector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3872447" y="1640874"/>
                <a:ext cx="100488" cy="118063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3765175" y="1641347"/>
                <a:ext cx="107272" cy="11759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3871688" y="1926523"/>
                <a:ext cx="79904" cy="949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647917" y="1948650"/>
              <a:ext cx="1482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 Regular"/>
                </a:rPr>
                <a:t>Sender 1</a:t>
              </a:r>
            </a:p>
          </p:txBody>
        </p:sp>
        <p:cxnSp>
          <p:nvCxnSpPr>
            <p:cNvPr id="9" name="Curved Connector 8"/>
            <p:cNvCxnSpPr>
              <a:cxnSpLocks/>
            </p:cNvCxnSpPr>
            <p:nvPr/>
          </p:nvCxnSpPr>
          <p:spPr>
            <a:xfrm flipV="1">
              <a:off x="2392959" y="1782815"/>
              <a:ext cx="1323933" cy="25976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35153" y="1954718"/>
              <a:ext cx="1317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Regular"/>
                </a:rPr>
                <a:t>Sender 2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85E10C2-734C-8E4E-B0C7-836D2C323346}"/>
                </a:ext>
              </a:extLst>
            </p:cNvPr>
            <p:cNvGrpSpPr/>
            <p:nvPr/>
          </p:nvGrpSpPr>
          <p:grpSpPr>
            <a:xfrm flipH="1">
              <a:off x="5575384" y="1864347"/>
              <a:ext cx="202925" cy="294589"/>
              <a:chOff x="2110472" y="1640398"/>
              <a:chExt cx="202925" cy="294589"/>
            </a:xfrm>
          </p:grpSpPr>
          <p:cxnSp>
            <p:nvCxnSpPr>
              <p:cNvPr id="34" name="Straight Connector 18">
                <a:extLst>
                  <a:ext uri="{FF2B5EF4-FFF2-40B4-BE49-F238E27FC236}">
                    <a16:creationId xmlns:a16="http://schemas.microsoft.com/office/drawing/2014/main" id="{D3F628A1-7063-8741-A947-D4931F5557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215246" y="1640399"/>
                <a:ext cx="2" cy="284357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21">
                <a:extLst>
                  <a:ext uri="{FF2B5EF4-FFF2-40B4-BE49-F238E27FC236}">
                    <a16:creationId xmlns:a16="http://schemas.microsoft.com/office/drawing/2014/main" id="{47B97D47-B03F-8D43-B0F7-65A4AC502B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10472" y="1640398"/>
                <a:ext cx="202925" cy="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24">
                <a:extLst>
                  <a:ext uri="{FF2B5EF4-FFF2-40B4-BE49-F238E27FC236}">
                    <a16:creationId xmlns:a16="http://schemas.microsoft.com/office/drawing/2014/main" id="{796CB17F-2F8C-9B42-A156-ED8492BD78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2215248" y="1640399"/>
                <a:ext cx="98149" cy="118262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Straight Connector 26">
                <a:extLst>
                  <a:ext uri="{FF2B5EF4-FFF2-40B4-BE49-F238E27FC236}">
                    <a16:creationId xmlns:a16="http://schemas.microsoft.com/office/drawing/2014/main" id="{67409575-F54E-C442-B361-70A0CD9213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10472" y="1640873"/>
                <a:ext cx="104776" cy="117789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Straight Connector 53">
                <a:extLst>
                  <a:ext uri="{FF2B5EF4-FFF2-40B4-BE49-F238E27FC236}">
                    <a16:creationId xmlns:a16="http://schemas.microsoft.com/office/drawing/2014/main" id="{57EE26A3-A8E3-434C-A73F-984D04B17C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35498" y="1934986"/>
                <a:ext cx="76436" cy="1"/>
              </a:xfrm>
              <a:prstGeom prst="line">
                <a:avLst/>
              </a:pr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9" name="Curved Connector 8">
              <a:extLst>
                <a:ext uri="{FF2B5EF4-FFF2-40B4-BE49-F238E27FC236}">
                  <a16:creationId xmlns:a16="http://schemas.microsoft.com/office/drawing/2014/main" id="{466A10C0-BFAC-414C-A626-BEACBBCE74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9741" y="1782815"/>
              <a:ext cx="1420867" cy="19979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4A4CED-5A31-5B48-93D2-B740E508A9F1}"/>
                </a:ext>
              </a:extLst>
            </p:cNvPr>
            <p:cNvSpPr txBox="1"/>
            <p:nvPr/>
          </p:nvSpPr>
          <p:spPr>
            <a:xfrm>
              <a:off x="3209530" y="1982610"/>
              <a:ext cx="1317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Regular"/>
                </a:rPr>
                <a:t>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70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4649A1-C912-BE43-8502-A043354D0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532906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>
                    <a:highlight>
                      <a:srgbClr val="FFFF00"/>
                    </a:highlight>
                  </a:rPr>
                  <a:t>Performance model</a:t>
                </a:r>
                <a:r>
                  <a:rPr lang="en-US" sz="2200" dirty="0"/>
                  <a:t> for the eigenmode transmitter/receiver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All channels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decoupled</a:t>
                </a:r>
                <a:r>
                  <a:rPr lang="en-US" sz="2200" dirty="0"/>
                  <a:t>, transmit power </a:t>
                </a:r>
                <a:r>
                  <a:rPr lang="en-US" sz="2200" i="1" dirty="0" err="1"/>
                  <a:t>P</a:t>
                </a:r>
                <a:r>
                  <a:rPr lang="en-US" sz="2200" i="1" baseline="-25000" dirty="0" err="1"/>
                  <a:t>k</a:t>
                </a:r>
                <a:r>
                  <a:rPr lang="en-US" sz="2200" i="1" baseline="-25000" dirty="0"/>
                  <a:t> </a:t>
                </a:r>
                <a:r>
                  <a:rPr lang="en-US" sz="2200" dirty="0">
                    <a:sym typeface="Wingdings" pitchFamily="2" charset="2"/>
                  </a:rPr>
                  <a:t> </a:t>
                </a:r>
                <a:r>
                  <a:rPr lang="en-US" sz="2200" dirty="0"/>
                  <a:t>SNR on </a:t>
                </a:r>
                <a:r>
                  <a:rPr lang="en-US" sz="2200" i="1" dirty="0" err="1"/>
                  <a:t>i</a:t>
                </a:r>
                <a:r>
                  <a:rPr lang="en-US" sz="2200" i="1" dirty="0"/>
                  <a:t> </a:t>
                </a:r>
                <a:r>
                  <a:rPr lang="en-US" sz="2200" baseline="30000" dirty="0" err="1"/>
                  <a:t>th</a:t>
                </a:r>
                <a:r>
                  <a:rPr lang="en-US" sz="2200" dirty="0"/>
                  <a:t> channel: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i="1" baseline="-25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4649A1-C912-BE43-8502-A043354D0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532906"/>
              </a:xfrm>
              <a:blipFill>
                <a:blip r:embed="rId3"/>
                <a:stretch>
                  <a:fillRect l="-1594"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368DA-AF28-7E4B-9772-3D4C77FD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8550F7-D26D-F24D-BB9C-73AD1139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Eigenmode Transmission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839B4-79B8-3243-A0F6-D8B396CD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97" y="2720809"/>
            <a:ext cx="5429003" cy="3666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619E2-263D-0742-9085-46F596AF2F14}"/>
              </a:ext>
            </a:extLst>
          </p:cNvPr>
          <p:cNvSpPr txBox="1"/>
          <p:nvPr/>
        </p:nvSpPr>
        <p:spPr>
          <a:xfrm>
            <a:off x="616006" y="587235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4F842-BA20-124B-AC47-9A46D82132B5}"/>
              </a:ext>
            </a:extLst>
          </p:cNvPr>
          <p:cNvSpPr txBox="1"/>
          <p:nvPr/>
        </p:nvSpPr>
        <p:spPr>
          <a:xfrm>
            <a:off x="6781800" y="587235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78220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Performance: Uniform Power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52400" y="1448790"/>
                <a:ext cx="8763000" cy="5130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1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noProof="0" dirty="0"/>
                  <a:t>At high SNR (the common case in wireless LANs), with </a:t>
                </a:r>
                <a:r>
                  <a:rPr lang="en-US" b="1" i="1" spc="-150" noProof="0" dirty="0"/>
                  <a:t>total transmit power P </a:t>
                </a:r>
                <a:r>
                  <a:rPr lang="en-US" b="1" spc="-150" dirty="0">
                    <a:highlight>
                      <a:srgbClr val="FFFF00"/>
                    </a:highlight>
                  </a:rPr>
                  <a:t>evenly divided over spatial paths</a:t>
                </a:r>
                <a:r>
                  <a:rPr lang="en-US" spc="-150" dirty="0"/>
                  <a:t> </a:t>
                </a:r>
                <a:endParaRPr lang="en-US" spc="-150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lang="en-US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lang="en-US" noProof="0" dirty="0"/>
                  <a:t>Data rate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noProof="0" dirty="0"/>
              </a:p>
              <a:p>
                <a:pPr marL="0" marR="0" lvl="1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lang="en-US" dirty="0"/>
              </a:p>
              <a:p>
                <a:pPr marL="0" marR="0" lvl="1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US" dirty="0"/>
                  <a:t>* * *</a:t>
                </a:r>
                <a:endParaRPr lang="en-US" i="1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lang="en-US" i="1" noProof="0" dirty="0"/>
                  <a:t>How can we do</a:t>
                </a:r>
                <a:r>
                  <a:rPr lang="en-US" i="1" dirty="0"/>
                  <a:t> better?</a:t>
                </a:r>
              </a:p>
              <a:p>
                <a:pPr marL="742950" lvl="2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b="1" noProof="0" dirty="0"/>
                  <a:t>Idea: </a:t>
                </a:r>
                <a:r>
                  <a:rPr lang="en-US" noProof="0" dirty="0"/>
                  <a:t>Allocate </a:t>
                </a:r>
                <a:r>
                  <a:rPr lang="en-US" b="1" noProof="0" dirty="0">
                    <a:highlight>
                      <a:srgbClr val="FFFF00"/>
                    </a:highlight>
                  </a:rPr>
                  <a:t>different transmit powers</a:t>
                </a:r>
                <a:r>
                  <a:rPr lang="en-US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noProof="0" dirty="0"/>
                  <a:t> to different radio channel paths </a:t>
                </a:r>
                <a:r>
                  <a:rPr lang="en-US" i="1" dirty="0" err="1"/>
                  <a:t>i</a:t>
                </a:r>
                <a:endParaRPr lang="en-US" i="1" noProof="0" dirty="0"/>
              </a:p>
              <a:p>
                <a:pPr marL="742950" lvl="2" indent="-342900" fontAlgn="auto">
                  <a:lnSpc>
                    <a:spcPct val="100000"/>
                  </a:lnSpc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noProof="0" dirty="0"/>
                  <a:t>Problem we’ve </a:t>
                </a:r>
                <a:r>
                  <a:rPr lang="en-US" b="1" noProof="0" dirty="0">
                    <a:solidFill>
                      <a:srgbClr val="009900"/>
                    </a:solidFill>
                  </a:rPr>
                  <a:t>seen before in 463 </a:t>
                </a:r>
                <a:r>
                  <a:rPr lang="en-US" noProof="0" dirty="0"/>
                  <a:t>in </a:t>
                </a:r>
                <a:r>
                  <a:rPr lang="en-US" b="1" noProof="0" dirty="0">
                    <a:solidFill>
                      <a:srgbClr val="0070C0"/>
                    </a:solidFill>
                  </a:rPr>
                  <a:t>OFDM context</a:t>
                </a:r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lang="en-US" noProof="0" dirty="0"/>
              </a:p>
              <a:p>
                <a:pPr marL="3429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8790"/>
                <a:ext cx="8763000" cy="5130140"/>
              </a:xfrm>
              <a:prstGeom prst="rect">
                <a:avLst/>
              </a:prstGeom>
              <a:blipFill>
                <a:blip r:embed="rId3"/>
                <a:stretch>
                  <a:fillRect l="-1014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BF3DA-E94C-D34C-B98F-4895A34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5D7D83-FB75-FD4F-975A-BE8803BD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Waterfilling for MIMO Power Allocation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BE951-4B68-D94C-8D65-9E4A710C5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"/>
          <a:stretch/>
        </p:blipFill>
        <p:spPr>
          <a:xfrm>
            <a:off x="1151907" y="2316718"/>
            <a:ext cx="6835238" cy="4157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4F4EF-78A9-D84D-8DF7-D0676CEC59FD}"/>
              </a:ext>
            </a:extLst>
          </p:cNvPr>
          <p:cNvSpPr txBox="1"/>
          <p:nvPr/>
        </p:nvSpPr>
        <p:spPr>
          <a:xfrm>
            <a:off x="3996950" y="6164296"/>
            <a:ext cx="39901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" pitchFamily="2" charset="0"/>
                <a:ea typeface="Arial" charset="0"/>
                <a:cs typeface="Arial" charset="0"/>
              </a:rPr>
              <a:t>Physical Channel Path / Eigenmode 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981C5-08C0-CB41-98AF-FAC6B8C67F41}"/>
              </a:ext>
            </a:extLst>
          </p:cNvPr>
          <p:cNvSpPr txBox="1"/>
          <p:nvPr/>
        </p:nvSpPr>
        <p:spPr>
          <a:xfrm>
            <a:off x="1194557" y="2980550"/>
            <a:ext cx="3305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63559-3E7C-664B-B287-775F68AF4FB9}"/>
              </a:ext>
            </a:extLst>
          </p:cNvPr>
          <p:cNvSpPr txBox="1"/>
          <p:nvPr/>
        </p:nvSpPr>
        <p:spPr>
          <a:xfrm>
            <a:off x="558139" y="1586805"/>
            <a:ext cx="211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imes" pitchFamily="2" charset="0"/>
                <a:ea typeface="Arial" charset="0"/>
                <a:cs typeface="Arial" charset="0"/>
              </a:rPr>
              <a:t>Allocated transmit power 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P</a:t>
            </a:r>
            <a:r>
              <a:rPr lang="en-US" b="0" i="1" baseline="-25000" dirty="0">
                <a:latin typeface="Times" pitchFamily="2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525FF8-8114-EA45-A746-A06CF94DFFE0}"/>
              </a:ext>
            </a:extLst>
          </p:cNvPr>
          <p:cNvCxnSpPr/>
          <p:nvPr/>
        </p:nvCxnSpPr>
        <p:spPr>
          <a:xfrm>
            <a:off x="5522026" y="3871356"/>
            <a:ext cx="0" cy="2149434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ABF5B-3699-F445-8E8C-A9A7C64AD093}"/>
                  </a:ext>
                </a:extLst>
              </p:cNvPr>
              <p:cNvSpPr txBox="1"/>
              <p:nvPr/>
            </p:nvSpPr>
            <p:spPr>
              <a:xfrm>
                <a:off x="5573217" y="4737515"/>
                <a:ext cx="539955" cy="805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ABF5B-3699-F445-8E8C-A9A7C64A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17" y="4737515"/>
                <a:ext cx="539955" cy="805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5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FB4C5-CEBF-F34B-B5A9-504B237A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OFDM – MIMO analogy:</a:t>
            </a:r>
            <a:r>
              <a:rPr lang="en-US" sz="2000" dirty="0"/>
              <a:t>	</a:t>
            </a:r>
          </a:p>
          <a:p>
            <a:pPr lvl="1"/>
            <a:endParaRPr lang="en-US" sz="2000" dirty="0"/>
          </a:p>
          <a:p>
            <a:pPr marL="457200" lvl="1" indent="0" algn="ctr"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transformation</a:t>
            </a:r>
            <a:r>
              <a:rPr lang="en-US" sz="2000" dirty="0"/>
              <a:t>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OFDM: FFT</a:t>
            </a:r>
            <a:r>
              <a:rPr lang="en-US" sz="2000" dirty="0"/>
              <a:t>, </a:t>
            </a:r>
            <a:r>
              <a:rPr lang="en-US" sz="2000" b="1" dirty="0"/>
              <a:t>MIMO: SVD</a:t>
            </a:r>
            <a:r>
              <a:rPr lang="en-US" sz="2000" dirty="0"/>
              <a:t>) </a:t>
            </a:r>
          </a:p>
          <a:p>
            <a:pPr marL="457200" lvl="1" indent="0" algn="ctr">
              <a:buNone/>
            </a:pPr>
            <a:r>
              <a:rPr lang="en-US" sz="2000" dirty="0"/>
              <a:t>renders </a:t>
            </a:r>
            <a:r>
              <a:rPr lang="en-US" sz="2000" b="1" dirty="0"/>
              <a:t>interfering channels</a:t>
            </a:r>
            <a:r>
              <a:rPr lang="en-US" sz="2000" dirty="0"/>
              <a:t> in</a:t>
            </a:r>
          </a:p>
          <a:p>
            <a:pPr marL="457200" lvl="1" indent="0" algn="ctr">
              <a:buNone/>
            </a:pPr>
            <a:r>
              <a:rPr lang="en-US" sz="2000" dirty="0"/>
              <a:t>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OFDM: frequency</a:t>
            </a:r>
            <a:r>
              <a:rPr lang="en-US" sz="2000" dirty="0"/>
              <a:t>, </a:t>
            </a:r>
            <a:r>
              <a:rPr lang="en-US" sz="2000" b="1" dirty="0"/>
              <a:t>MIMO: space</a:t>
            </a:r>
            <a:r>
              <a:rPr lang="en-US" sz="2000" dirty="0"/>
              <a:t>) </a:t>
            </a:r>
            <a:r>
              <a:rPr lang="en-US" sz="2000" b="1" dirty="0">
                <a:solidFill>
                  <a:srgbClr val="009900"/>
                </a:solidFill>
              </a:rPr>
              <a:t>independent</a:t>
            </a:r>
          </a:p>
          <a:p>
            <a:pPr marL="457200" lvl="1" indent="0" algn="ctr">
              <a:buNone/>
            </a:pPr>
            <a:endParaRPr lang="en-US" sz="2000" b="1" dirty="0">
              <a:solidFill>
                <a:srgbClr val="009900"/>
              </a:solidFill>
            </a:endParaRPr>
          </a:p>
          <a:p>
            <a:pPr marL="457200" lvl="1" indent="0" algn="ctr">
              <a:buNone/>
            </a:pPr>
            <a:endParaRPr lang="en-US" sz="2000" b="1" dirty="0">
              <a:solidFill>
                <a:srgbClr val="009900"/>
              </a:solidFill>
            </a:endParaRPr>
          </a:p>
          <a:p>
            <a:pPr marL="457200" lvl="1" indent="0" algn="ctr">
              <a:buNone/>
            </a:pPr>
            <a:r>
              <a:rPr lang="en-US" sz="2000" b="1" dirty="0">
                <a:solidFill>
                  <a:srgbClr val="009900"/>
                </a:solidFill>
              </a:rPr>
              <a:t>	</a:t>
            </a:r>
          </a:p>
          <a:p>
            <a:r>
              <a:rPr lang="en-US" sz="2000" b="1" dirty="0"/>
              <a:t>MIMO Eigenmode transmission: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Transmitter </a:t>
            </a:r>
            <a:r>
              <a:rPr lang="en-US" sz="2000" b="1" dirty="0">
                <a:highlight>
                  <a:srgbClr val="FFFF99"/>
                </a:highlight>
              </a:rPr>
              <a:t>sends directionally</a:t>
            </a:r>
            <a:r>
              <a:rPr lang="en-US" sz="2000" dirty="0"/>
              <a:t>, along spatial paths of the radio channel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Receiver </a:t>
            </a:r>
            <a:r>
              <a:rPr lang="en-US" sz="2000" b="1" dirty="0">
                <a:highlight>
                  <a:srgbClr val="FFFF99"/>
                </a:highlight>
              </a:rPr>
              <a:t>listens directionally</a:t>
            </a:r>
            <a:r>
              <a:rPr lang="en-US" sz="2000" dirty="0"/>
              <a:t>, along same spatial paths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Achieves the </a:t>
            </a:r>
            <a:r>
              <a:rPr lang="en-US" sz="2000" b="1" dirty="0">
                <a:highlight>
                  <a:srgbClr val="FFFF99"/>
                </a:highlight>
              </a:rPr>
              <a:t>MIMO channel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8346D-DFBA-A149-B618-9C00D0B4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37C39-6A0D-6746-A670-6060E79D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Capacity: Takeaways</a:t>
            </a:r>
          </a:p>
        </p:txBody>
      </p:sp>
    </p:spTree>
    <p:extLst>
      <p:ext uri="{BB962C8B-B14F-4D97-AF65-F5344CB8AC3E}">
        <p14:creationId xmlns:p14="http://schemas.microsoft.com/office/powerpoint/2010/main" val="20912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MIMO Channel Capacity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Interference Alignment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Interference Alignment (IA)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3169"/>
            <a:ext cx="8763000" cy="4643252"/>
          </a:xfrm>
        </p:spPr>
        <p:txBody>
          <a:bodyPr>
            <a:normAutofit/>
          </a:bodyPr>
          <a:lstStyle/>
          <a:p>
            <a:r>
              <a:rPr lang="en-US" sz="2200" b="1" dirty="0"/>
              <a:t>Number of concurrent MIMO streams </a:t>
            </a:r>
            <a:r>
              <a:rPr lang="en-US" sz="2200" dirty="0"/>
              <a:t>a client can send is </a:t>
            </a:r>
            <a:r>
              <a:rPr lang="en-US" sz="2200" b="1" dirty="0">
                <a:solidFill>
                  <a:srgbClr val="FF6600"/>
                </a:solidFill>
              </a:rPr>
              <a:t>limited by the number of antennas</a:t>
            </a:r>
          </a:p>
          <a:p>
            <a:pPr lvl="1"/>
            <a:r>
              <a:rPr lang="en-US" sz="2200" dirty="0"/>
              <a:t>Sending more streams results in </a:t>
            </a:r>
            <a:r>
              <a:rPr lang="en-US" sz="2200" b="1" dirty="0">
                <a:solidFill>
                  <a:srgbClr val="FF0000"/>
                </a:solidFill>
              </a:rPr>
              <a:t>interference between streams</a:t>
            </a:r>
          </a:p>
          <a:p>
            <a:pPr lvl="1"/>
            <a:r>
              <a:rPr lang="en-US" sz="2200" dirty="0"/>
              <a:t>Also limited by the amount of multipath in the environment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New Idea: </a:t>
            </a:r>
            <a:r>
              <a:rPr lang="en-US" sz="2200" dirty="0"/>
              <a:t>Use MIMO precoding techniques to </a:t>
            </a:r>
            <a:r>
              <a:rPr lang="en-US" sz="2200" b="1" dirty="0">
                <a:highlight>
                  <a:srgbClr val="FFFF00"/>
                </a:highlight>
              </a:rPr>
              <a:t>align interference</a:t>
            </a:r>
            <a:r>
              <a:rPr lang="en-US" sz="2200" dirty="0"/>
              <a:t> at receivers to advantage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Requires APs </a:t>
            </a:r>
            <a:r>
              <a:rPr lang="en-US" sz="2200" b="1" dirty="0">
                <a:solidFill>
                  <a:srgbClr val="FF6600"/>
                </a:solidFill>
              </a:rPr>
              <a:t>cooperating via a wired backhaul</a:t>
            </a:r>
          </a:p>
          <a:p>
            <a:pPr lvl="1"/>
            <a:r>
              <a:rPr lang="en-US" sz="2200" i="1" dirty="0"/>
              <a:t>e.g.</a:t>
            </a:r>
            <a:r>
              <a:rPr lang="en-US" sz="2200" dirty="0"/>
              <a:t> APs owned by one organization</a:t>
            </a:r>
          </a:p>
        </p:txBody>
      </p:sp>
    </p:spTree>
    <p:extLst>
      <p:ext uri="{BB962C8B-B14F-4D97-AF65-F5344CB8AC3E}">
        <p14:creationId xmlns:p14="http://schemas.microsoft.com/office/powerpoint/2010/main" val="665298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MIMO channel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199"/>
                <a:ext cx="8763000" cy="18317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 before, model channel from one antenna </a:t>
                </a:r>
                <a:r>
                  <a:rPr lang="en-US" sz="2400" i="1" dirty="0"/>
                  <a:t>i</a:t>
                </a:r>
                <a:r>
                  <a:rPr lang="en-US" sz="2400" dirty="0"/>
                  <a:t> to another </a:t>
                </a:r>
                <a:r>
                  <a:rPr lang="en-US" sz="2400" i="1" dirty="0"/>
                  <a:t>j</a:t>
                </a:r>
                <a:r>
                  <a:rPr lang="en-US" sz="2400" dirty="0"/>
                  <a:t> as one complex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i="1" baseline="-25000" dirty="0"/>
              </a:p>
              <a:p>
                <a:endParaRPr lang="en-US" sz="2400" i="1" dirty="0"/>
              </a:p>
              <a:p>
                <a:r>
                  <a:rPr lang="en-US" sz="2400" dirty="0"/>
                  <a:t>Channel matrix </a:t>
                </a:r>
                <a:r>
                  <a:rPr lang="en-US" sz="2400" b="1" dirty="0"/>
                  <a:t>H</a:t>
                </a:r>
                <a:r>
                  <a:rPr lang="en-US" sz="2400" dirty="0"/>
                  <a:t> from a client to an AP is formed by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199"/>
                <a:ext cx="8763000" cy="1831769"/>
              </a:xfrm>
              <a:blipFill>
                <a:blip r:embed="rId3"/>
                <a:stretch>
                  <a:fillRect l="-1739" t="-6207"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ac-figure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25" y="3306215"/>
            <a:ext cx="5200951" cy="26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1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Interference Between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94566"/>
            <a:ext cx="8763001" cy="2012131"/>
          </a:xfrm>
        </p:spPr>
        <p:txBody>
          <a:bodyPr>
            <a:normAutofit/>
          </a:bodyPr>
          <a:lstStyle/>
          <a:p>
            <a:r>
              <a:rPr lang="en-US" b="1" dirty="0"/>
              <a:t>Client 1 has 2 packets </a:t>
            </a:r>
            <a:r>
              <a:rPr lang="en-US" dirty="0"/>
              <a:t>for AP 1; </a:t>
            </a:r>
            <a:r>
              <a:rPr lang="en-US" b="1" dirty="0"/>
              <a:t>Client 2 has a packet</a:t>
            </a:r>
            <a:r>
              <a:rPr lang="en-US" dirty="0"/>
              <a:t> for AP 2</a:t>
            </a:r>
          </a:p>
          <a:p>
            <a:pPr lvl="1"/>
            <a:r>
              <a:rPr lang="en-US" dirty="0"/>
              <a:t>Two-antenna APs, so each decoding in a 2-D space</a:t>
            </a:r>
          </a:p>
          <a:p>
            <a:endParaRPr lang="en-US" dirty="0"/>
          </a:p>
          <a:p>
            <a:r>
              <a:rPr lang="en-US" dirty="0"/>
              <a:t>Three packets form three vectors in the 2-D space at each AP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Therefore, the APs can’t decode these 3 packets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39F94-5632-E74F-A154-E97AA865F644}"/>
              </a:ext>
            </a:extLst>
          </p:cNvPr>
          <p:cNvGrpSpPr/>
          <p:nvPr/>
        </p:nvGrpSpPr>
        <p:grpSpPr>
          <a:xfrm>
            <a:off x="2453964" y="3492336"/>
            <a:ext cx="4159872" cy="2941645"/>
            <a:chOff x="2937884" y="3301791"/>
            <a:chExt cx="4159872" cy="2941645"/>
          </a:xfrm>
        </p:grpSpPr>
        <p:pic>
          <p:nvPicPr>
            <p:cNvPr id="4" name="Picture 3" descr="iac-figure4a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7884" y="3591518"/>
              <a:ext cx="4159872" cy="26519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23281" y="33161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8939" y="48640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0541" y="33017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6993" y="4836877"/>
              <a:ext cx="312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2</a:t>
              </a:r>
              <a:endParaRPr lang="en-US" b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09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Interference alignment: Basic idea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6516"/>
            <a:ext cx="8763000" cy="222060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Clients transmit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and </a:t>
            </a:r>
            <a:r>
              <a:rPr lang="en-US" sz="2400" i="1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aligned</a:t>
            </a:r>
            <a:r>
              <a:rPr lang="en-US" sz="2400" b="1" dirty="0"/>
              <a:t> </a:t>
            </a:r>
            <a:r>
              <a:rPr lang="en-US" sz="2400" dirty="0"/>
              <a:t>at access point (AP) </a:t>
            </a:r>
            <a:r>
              <a:rPr lang="en-US" sz="2400" b="1" dirty="0"/>
              <a:t>1</a:t>
            </a:r>
          </a:p>
          <a:p>
            <a:pPr marL="914400" lvl="1" indent="-514350"/>
            <a:r>
              <a:rPr lang="en-US" dirty="0"/>
              <a:t>They </a:t>
            </a:r>
            <a:r>
              <a:rPr lang="en-US" b="1" dirty="0">
                <a:solidFill>
                  <a:srgbClr val="0070C0"/>
                </a:solidFill>
              </a:rPr>
              <a:t>add up </a:t>
            </a:r>
            <a:r>
              <a:rPr lang="en-US" dirty="0"/>
              <a:t>in their one direction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 </a:t>
            </a:r>
            <a:r>
              <a:rPr lang="en-US" sz="2400" b="1" dirty="0"/>
              <a:t>1 </a:t>
            </a:r>
            <a:r>
              <a:rPr lang="en-US" sz="2400" b="1" dirty="0">
                <a:solidFill>
                  <a:srgbClr val="008000"/>
                </a:solidFill>
              </a:rPr>
              <a:t>zero-forces to decode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dirty="0"/>
              <a:t>, </a:t>
            </a:r>
            <a:r>
              <a:rPr lang="en-US" sz="2400" dirty="0"/>
              <a:t>sends it </a:t>
            </a:r>
            <a:r>
              <a:rPr lang="en-US" sz="2400" b="1" dirty="0"/>
              <a:t>over backhaul to AP 2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 </a:t>
            </a:r>
            <a:r>
              <a:rPr lang="en-US" sz="2400" b="1" dirty="0"/>
              <a:t>2 </a:t>
            </a:r>
            <a:r>
              <a:rPr lang="en-US" sz="2400" dirty="0"/>
              <a:t>subtracts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from the signal </a:t>
            </a:r>
            <a:r>
              <a:rPr lang="en-US" dirty="0"/>
              <a:t>it</a:t>
            </a:r>
            <a:r>
              <a:rPr lang="en-US" sz="2400" dirty="0"/>
              <a:t> receives, </a:t>
            </a:r>
            <a:r>
              <a:rPr lang="en-US" sz="2400" b="1" dirty="0">
                <a:solidFill>
                  <a:srgbClr val="008000"/>
                </a:solidFill>
              </a:rPr>
              <a:t>cancelling 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0417" y="3765119"/>
            <a:ext cx="4146493" cy="2716112"/>
            <a:chOff x="2710417" y="3539446"/>
            <a:chExt cx="4146493" cy="2716112"/>
          </a:xfrm>
        </p:grpSpPr>
        <p:pic>
          <p:nvPicPr>
            <p:cNvPr id="5" name="Picture 4" descr="iac-figure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417" y="3560338"/>
              <a:ext cx="4146493" cy="26952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13086" y="35394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3086" y="47538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4318003" y="6029780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0344" y="37379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797" y="49395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10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Interference alignment: Basic idea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17007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AP </a:t>
            </a:r>
            <a:r>
              <a:rPr lang="en-US" sz="2400" b="1" dirty="0"/>
              <a:t>2 </a:t>
            </a:r>
            <a:r>
              <a:rPr lang="en-US" sz="2400" dirty="0"/>
              <a:t>uses zero-forcing receiver to </a:t>
            </a:r>
            <a:r>
              <a:rPr lang="en-US" sz="2400" b="1" dirty="0">
                <a:solidFill>
                  <a:srgbClr val="008000"/>
                </a:solidFill>
              </a:rPr>
              <a:t>decode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sz="2400" b="1" dirty="0">
                <a:solidFill>
                  <a:srgbClr val="008000"/>
                </a:solidFill>
              </a:rPr>
              <a:t>, </a:t>
            </a:r>
            <a:r>
              <a:rPr lang="en-US" sz="2400" b="1" i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3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AP </a:t>
            </a:r>
            <a:r>
              <a:rPr lang="en-US" sz="2400" b="1" dirty="0"/>
              <a:t>2</a:t>
            </a:r>
            <a:r>
              <a:rPr lang="en-US" sz="2400" dirty="0"/>
              <a:t> sends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to AP </a:t>
            </a:r>
            <a:r>
              <a:rPr lang="en-US" sz="2400" b="1" dirty="0"/>
              <a:t>1</a:t>
            </a:r>
            <a:r>
              <a:rPr lang="en-US" sz="2400" dirty="0"/>
              <a:t> (or onward on behalf of client </a:t>
            </a:r>
            <a:r>
              <a:rPr lang="en-US" sz="2400" b="1" dirty="0"/>
              <a:t>1</a:t>
            </a:r>
            <a:r>
              <a:rPr lang="en-US" sz="2400" dirty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0417" y="3765119"/>
            <a:ext cx="4146493" cy="2716112"/>
            <a:chOff x="2710417" y="3539446"/>
            <a:chExt cx="4146493" cy="2716112"/>
          </a:xfrm>
        </p:grpSpPr>
        <p:pic>
          <p:nvPicPr>
            <p:cNvPr id="5" name="Picture 4" descr="iac-figure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417" y="3560338"/>
              <a:ext cx="4146493" cy="26952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13086" y="35394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3086" y="47538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"/>
                  <a:cs typeface="Times"/>
                </a:rPr>
                <a:t>2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4318003" y="6029780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0344" y="37379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797" y="49395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64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E68EAC-78B5-2A4C-9B7E-DF313D42D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b="1" spc="-150" dirty="0"/>
                  <a:t>Single-channel</a:t>
                </a:r>
                <a:r>
                  <a:rPr lang="en-US" sz="2200" b="1" dirty="0"/>
                  <a:t> </a:t>
                </a:r>
                <a:r>
                  <a:rPr lang="en-US" sz="2200" dirty="0"/>
                  <a:t>Shannon capacity is a </a:t>
                </a:r>
                <a:r>
                  <a:rPr lang="en-US" sz="2200" b="1" dirty="0">
                    <a:highlight>
                      <a:srgbClr val="FFFF99"/>
                    </a:highlight>
                  </a:rPr>
                  <a:t>single rate</a:t>
                </a:r>
                <a:r>
                  <a:rPr lang="en-US" sz="2200" b="1" dirty="0"/>
                  <a:t> </a:t>
                </a:r>
                <a:r>
                  <a:rPr lang="en-US" sz="2200" dirty="0"/>
                  <a:t>(bits/s/Hz)</a:t>
                </a:r>
              </a:p>
              <a:p>
                <a:endParaRPr lang="en-US" sz="2200" b="1" dirty="0">
                  <a:solidFill>
                    <a:srgbClr val="FF6600"/>
                  </a:solidFill>
                </a:endParaRPr>
              </a:p>
              <a:p>
                <a:endParaRPr lang="en-US" sz="2200" b="1" dirty="0">
                  <a:solidFill>
                    <a:srgbClr val="FF6600"/>
                  </a:solidFill>
                </a:endParaRPr>
              </a:p>
              <a:p>
                <a:r>
                  <a:rPr lang="en-US" sz="2200" dirty="0"/>
                  <a:t>Generalizing for two users </a:t>
                </a:r>
                <a:r>
                  <a:rPr lang="en-US" sz="2200" b="1" dirty="0"/>
                  <a:t>capacity</a:t>
                </a:r>
                <a:r>
                  <a:rPr lang="en-US" sz="2200" dirty="0"/>
                  <a:t> becomes a </a:t>
                </a:r>
                <a:r>
                  <a:rPr lang="en-US" sz="2200" b="1" i="1" dirty="0">
                    <a:highlight>
                      <a:srgbClr val="FFFF99"/>
                    </a:highlight>
                  </a:rPr>
                  <a:t>region</a:t>
                </a:r>
                <a:r>
                  <a:rPr lang="en-US" sz="2200" dirty="0"/>
                  <a:t>:</a:t>
                </a:r>
              </a:p>
              <a:p>
                <a:pPr lvl="1"/>
                <a:endParaRPr lang="en-US" sz="2200" dirty="0"/>
              </a:p>
              <a:p>
                <a:pPr lvl="1"/>
                <a:r>
                  <a:rPr lang="en-US" sz="2200" dirty="0"/>
                  <a:t>Set of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such that </a:t>
                </a:r>
                <a:r>
                  <a:rPr lang="en-US" sz="2200" b="1" dirty="0"/>
                  <a:t>simultaneously,</a:t>
                </a:r>
              </a:p>
              <a:p>
                <a:pPr lvl="2"/>
                <a:r>
                  <a:rPr lang="en-US" sz="2200" dirty="0"/>
                  <a:t>User 1 can reliably communicate at rate </a:t>
                </a:r>
                <a:r>
                  <a:rPr lang="en-US" sz="2200" i="1" dirty="0"/>
                  <a:t>R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en-US" sz="2200" b="1" dirty="0"/>
                  <a:t>and</a:t>
                </a:r>
              </a:p>
              <a:p>
                <a:pPr lvl="2"/>
                <a:r>
                  <a:rPr lang="en-US" sz="2200" dirty="0"/>
                  <a:t>User 2 can reliably communicate at rate </a:t>
                </a:r>
                <a:r>
                  <a:rPr lang="en-US" sz="2200" i="1" dirty="0"/>
                  <a:t>R</a:t>
                </a:r>
                <a:r>
                  <a:rPr lang="en-US" sz="2200" baseline="-25000" dirty="0"/>
                  <a:t>2</a:t>
                </a:r>
              </a:p>
              <a:p>
                <a:pPr marL="0" indent="0">
                  <a:buNone/>
                </a:pPr>
                <a:endParaRPr lang="en-US" sz="2200" b="1" dirty="0">
                  <a:solidFill>
                    <a:srgbClr val="FF6600"/>
                  </a:solidFill>
                </a:endParaRPr>
              </a:p>
              <a:p>
                <a:pPr lvl="1"/>
                <a:r>
                  <a:rPr lang="en-US" sz="2200" b="1" dirty="0">
                    <a:solidFill>
                      <a:srgbClr val="FF6600"/>
                    </a:solidFill>
                  </a:rPr>
                  <a:t>Tradeoff between reliable communication rates: </a:t>
                </a:r>
              </a:p>
              <a:p>
                <a:pPr lvl="2"/>
                <a:r>
                  <a:rPr lang="en-US" sz="2200" dirty="0"/>
                  <a:t>If </a:t>
                </a:r>
                <a:r>
                  <a:rPr lang="en-US" sz="2200" b="1" dirty="0"/>
                  <a:t>User 1</a:t>
                </a:r>
                <a:r>
                  <a:rPr lang="en-US" sz="2200" dirty="0"/>
                  <a:t> wants to </a:t>
                </a:r>
                <a:r>
                  <a:rPr lang="en-US" sz="2200" b="1" dirty="0"/>
                  <a:t>increase</a:t>
                </a:r>
                <a:r>
                  <a:rPr lang="en-US" sz="2200" dirty="0"/>
                  <a:t> its rate, </a:t>
                </a:r>
                <a:r>
                  <a:rPr lang="en-US" sz="2200" b="1" dirty="0"/>
                  <a:t>User 2</a:t>
                </a:r>
                <a:r>
                  <a:rPr lang="en-US" sz="2200" dirty="0"/>
                  <a:t> may need to </a:t>
                </a:r>
                <a:r>
                  <a:rPr lang="en-US" sz="2200" b="1" dirty="0"/>
                  <a:t>decrease</a:t>
                </a:r>
                <a:r>
                  <a:rPr lang="en-US" sz="2200" dirty="0"/>
                  <a:t> its rate</a:t>
                </a: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E68EAC-78B5-2A4C-9B7E-DF313D42D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94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8030A-EC35-BD46-8938-7CFA087C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DEC38B-2EA7-9F4D-81F6-B7A79F36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Capacity to Multiple Users</a:t>
            </a:r>
          </a:p>
        </p:txBody>
      </p:sp>
    </p:spTree>
    <p:extLst>
      <p:ext uri="{BB962C8B-B14F-4D97-AF65-F5344CB8AC3E}">
        <p14:creationId xmlns:p14="http://schemas.microsoft.com/office/powerpoint/2010/main" val="3541967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Sketching a Practical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78879"/>
            <a:ext cx="8763000" cy="19237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Client 2</a:t>
            </a:r>
            <a:r>
              <a:rPr lang="en-US" dirty="0"/>
              <a:t> chooses </a:t>
            </a:r>
            <a:r>
              <a:rPr lang="en-US" i="1" dirty="0"/>
              <a:t>v</a:t>
            </a:r>
            <a:r>
              <a:rPr lang="en-US" i="1" baseline="-25000" dirty="0"/>
              <a:t>3</a:t>
            </a:r>
            <a:r>
              <a:rPr lang="en-US" dirty="0"/>
              <a:t> so that </a:t>
            </a:r>
            <a:r>
              <a:rPr lang="en-US" b="1" dirty="0"/>
              <a:t>H</a:t>
            </a:r>
            <a:r>
              <a:rPr lang="en-US" baseline="-25000" dirty="0"/>
              <a:t>11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H</a:t>
            </a:r>
            <a:r>
              <a:rPr lang="en-US" baseline="-25000" dirty="0"/>
              <a:t>21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endParaRPr lang="en-US" i="1" dirty="0"/>
          </a:p>
          <a:p>
            <a:pPr lvl="1"/>
            <a:r>
              <a:rPr lang="en-US" i="1" dirty="0"/>
              <a:t>How does client 2 know </a:t>
            </a:r>
            <a:r>
              <a:rPr lang="en-US" b="1" dirty="0"/>
              <a:t>H</a:t>
            </a:r>
            <a:r>
              <a:rPr lang="en-US" baseline="-25000" dirty="0"/>
              <a:t>11</a:t>
            </a:r>
            <a:r>
              <a:rPr lang="en-US" dirty="0"/>
              <a:t> and </a:t>
            </a:r>
            <a:r>
              <a:rPr lang="en-US" b="1" dirty="0"/>
              <a:t>H</a:t>
            </a:r>
            <a:r>
              <a:rPr lang="en-US" baseline="-25000" dirty="0"/>
              <a:t>21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Client 1 can </a:t>
            </a:r>
            <a:r>
              <a:rPr lang="en-US" b="1" dirty="0">
                <a:solidFill>
                  <a:srgbClr val="009900"/>
                </a:solidFill>
              </a:rPr>
              <a:t>include in its packet header</a:t>
            </a:r>
          </a:p>
          <a:p>
            <a:endParaRPr lang="en-US" sz="2400" b="1" dirty="0"/>
          </a:p>
        </p:txBody>
      </p:sp>
      <p:pic>
        <p:nvPicPr>
          <p:cNvPr id="8" name="Picture 7" descr="iac-figure4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52" y="1979003"/>
            <a:ext cx="4262448" cy="2335918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0800000">
            <a:off x="6287104" y="4150487"/>
            <a:ext cx="389466" cy="205815"/>
          </a:xfrm>
          <a:prstGeom prst="lef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45542" y="1817748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1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5542" y="29877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7971" y="18115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7971" y="29877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6841B8-6655-A14C-AD1A-966CCBDFA162}"/>
              </a:ext>
            </a:extLst>
          </p:cNvPr>
          <p:cNvSpPr txBox="1">
            <a:spLocks/>
          </p:cNvSpPr>
          <p:nvPr/>
        </p:nvSpPr>
        <p:spPr bwMode="auto">
          <a:xfrm>
            <a:off x="152400" y="1615044"/>
            <a:ext cx="4500552" cy="306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Transmit precoding: client multiplies packet by </a:t>
            </a:r>
            <a:r>
              <a:rPr lang="en-US" b="1" dirty="0"/>
              <a:t>vector</a:t>
            </a:r>
            <a:r>
              <a:rPr lang="en-US" b="0" dirty="0"/>
              <a:t> </a:t>
            </a:r>
            <a:r>
              <a:rPr lang="en-US" b="0" i="1" dirty="0"/>
              <a:t>v</a:t>
            </a:r>
            <a:endParaRPr lang="en-US" b="0" dirty="0"/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Changes alignment at receiver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8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Client 1</a:t>
            </a:r>
            <a:r>
              <a:rPr lang="en-US" b="0" dirty="0"/>
              <a:t> picks </a:t>
            </a:r>
            <a:r>
              <a:rPr lang="en-US" dirty="0"/>
              <a:t>random</a:t>
            </a:r>
            <a:r>
              <a:rPr lang="en-US" b="0" dirty="0"/>
              <a:t> precoding vectors </a:t>
            </a:r>
            <a:r>
              <a:rPr lang="en-US" b="0" i="1" dirty="0"/>
              <a:t>v</a:t>
            </a:r>
            <a:r>
              <a:rPr lang="en-US" b="0" baseline="-25000" dirty="0"/>
              <a:t>1</a:t>
            </a:r>
            <a:r>
              <a:rPr lang="en-US" b="0" dirty="0"/>
              <a:t> and </a:t>
            </a:r>
            <a:r>
              <a:rPr lang="en-US" b="0" i="1" dirty="0"/>
              <a:t>v</a:t>
            </a:r>
            <a:r>
              <a:rPr lang="en-US" b="0" baseline="-25000" dirty="0"/>
              <a:t>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1</a:t>
            </a:r>
            <a:r>
              <a:rPr lang="en-US" b="0" dirty="0"/>
              <a:t> begins transmission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53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Uplink: Four Concurrent Packets?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5430"/>
            <a:ext cx="8763000" cy="2206813"/>
          </a:xfrm>
        </p:spPr>
        <p:txBody>
          <a:bodyPr>
            <a:normAutofit/>
          </a:bodyPr>
          <a:lstStyle/>
          <a:p>
            <a:r>
              <a:rPr lang="en-US" sz="2200" dirty="0"/>
              <a:t>All packets but one (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  <a:r>
              <a:rPr lang="en-US" sz="2200" dirty="0"/>
              <a:t>) must align at AP </a:t>
            </a:r>
            <a:r>
              <a:rPr lang="en-US" sz="2200" b="1" dirty="0"/>
              <a:t>1</a:t>
            </a:r>
            <a:r>
              <a:rPr lang="en-US" sz="2200" dirty="0"/>
              <a:t>, so AP </a:t>
            </a:r>
            <a:r>
              <a:rPr lang="en-US" sz="2200" b="1" dirty="0"/>
              <a:t>1</a:t>
            </a:r>
            <a:r>
              <a:rPr lang="en-US" sz="2200" dirty="0"/>
              <a:t> can decode</a:t>
            </a:r>
          </a:p>
          <a:p>
            <a:endParaRPr lang="en-US" sz="2200" dirty="0"/>
          </a:p>
          <a:p>
            <a:r>
              <a:rPr lang="en-US" sz="2200" dirty="0"/>
              <a:t>Subtract 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  <a:r>
              <a:rPr lang="en-US" sz="2200" dirty="0"/>
              <a:t> from the four packets at AP </a:t>
            </a:r>
            <a:r>
              <a:rPr lang="en-US" sz="2200" b="1" dirty="0"/>
              <a:t>2</a:t>
            </a:r>
            <a:r>
              <a:rPr lang="en-US" sz="2200" dirty="0"/>
              <a:t>, leaving three packets</a:t>
            </a:r>
          </a:p>
          <a:p>
            <a:endParaRPr lang="en-US" sz="2200" dirty="0"/>
          </a:p>
          <a:p>
            <a:r>
              <a:rPr lang="en-US" sz="2200" dirty="0"/>
              <a:t>AP </a:t>
            </a:r>
            <a:r>
              <a:rPr lang="en-US" sz="2200" b="1" dirty="0"/>
              <a:t>2</a:t>
            </a:r>
            <a:r>
              <a:rPr lang="en-US" sz="2200" dirty="0"/>
              <a:t> can only decode two packets at a time (2-d space)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Can’t decode </a:t>
            </a:r>
            <a:r>
              <a:rPr lang="en-US" sz="2200" b="1" i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3</a:t>
            </a:r>
            <a:r>
              <a:rPr lang="en-US" sz="2200" b="1" dirty="0">
                <a:solidFill>
                  <a:srgbClr val="FF0000"/>
                </a:solidFill>
              </a:rPr>
              <a:t> and </a:t>
            </a:r>
            <a:r>
              <a:rPr lang="en-US" sz="2200" b="1" i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4</a:t>
            </a:r>
            <a:r>
              <a:rPr lang="en-US" sz="2200" b="1" dirty="0">
                <a:solidFill>
                  <a:srgbClr val="FF0000"/>
                </a:solidFill>
              </a:rPr>
              <a:t> at AP 2: Can only decode </a:t>
            </a:r>
            <a:r>
              <a:rPr lang="en-US" sz="2200" b="1" i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 and </a:t>
            </a:r>
            <a:r>
              <a:rPr lang="en-US" sz="2200" b="1" i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32465" y="3560960"/>
            <a:ext cx="6122012" cy="3027470"/>
            <a:chOff x="1532465" y="3560960"/>
            <a:chExt cx="6122012" cy="3027470"/>
          </a:xfrm>
        </p:grpSpPr>
        <p:grpSp>
          <p:nvGrpSpPr>
            <p:cNvPr id="16" name="Group 15"/>
            <p:cNvGrpSpPr/>
            <p:nvPr/>
          </p:nvGrpSpPr>
          <p:grpSpPr>
            <a:xfrm>
              <a:off x="1618260" y="3560960"/>
              <a:ext cx="6036217" cy="3015375"/>
              <a:chOff x="1799685" y="2991455"/>
              <a:chExt cx="6036217" cy="3015375"/>
            </a:xfrm>
          </p:grpSpPr>
          <p:pic>
            <p:nvPicPr>
              <p:cNvPr id="5" name="Picture 4" descr="iac-figure4b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9685" y="3035905"/>
                <a:ext cx="5421172" cy="2970925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7300386" y="4229102"/>
              <a:ext cx="535516" cy="25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7" name="Equation" r:id="rId5" imgW="368300" imgH="177800" progId="Equation.3">
                      <p:embed/>
                    </p:oleObj>
                  </mc:Choice>
                  <mc:Fallback>
                    <p:oleObj name="Equation" r:id="rId5" imgW="368300" imgH="177800" progId="Equation.3">
                      <p:embed/>
                      <p:pic>
                        <p:nvPicPr>
                          <p:cNvPr id="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0386" y="4229102"/>
                            <a:ext cx="535516" cy="258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Straight Connector 7"/>
              <p:cNvCxnSpPr/>
              <p:nvPr/>
            </p:nvCxnSpPr>
            <p:spPr>
              <a:xfrm>
                <a:off x="5803900" y="3797300"/>
                <a:ext cx="1416957" cy="376767"/>
              </a:xfrm>
              <a:prstGeom prst="line">
                <a:avLst/>
              </a:prstGeom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44600" y="5621262"/>
                <a:ext cx="922254" cy="255995"/>
              </a:xfrm>
              <a:prstGeom prst="line">
                <a:avLst/>
              </a:prstGeom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5779" name="Object 3"/>
              <p:cNvGraphicFramePr>
                <a:graphicFrameLocks noChangeAspect="1"/>
              </p:cNvGraphicFramePr>
              <p:nvPr/>
            </p:nvGraphicFramePr>
            <p:xfrm>
              <a:off x="7020797" y="5623718"/>
              <a:ext cx="534987" cy="258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8" name="Equation" r:id="rId7" imgW="368300" imgH="177800" progId="Equation.3">
                      <p:embed/>
                    </p:oleObj>
                  </mc:Choice>
                  <mc:Fallback>
                    <p:oleObj name="Equation" r:id="rId7" imgW="368300" imgH="177800" progId="Equation.3">
                      <p:embed/>
                      <p:pic>
                        <p:nvPicPr>
                          <p:cNvPr id="7577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0797" y="5623718"/>
                            <a:ext cx="534987" cy="258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5164645" y="299145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"/>
                    <a:cs typeface="Times"/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64645" y="446222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"/>
                    <a:cs typeface="Times"/>
                  </a:rPr>
                  <a:t>2</a:t>
                </a:r>
              </a:p>
            </p:txBody>
          </p:sp>
        </p:grpSp>
        <p:sp>
          <p:nvSpPr>
            <p:cNvPr id="12" name="Left Arrow 11"/>
            <p:cNvSpPr/>
            <p:nvPr/>
          </p:nvSpPr>
          <p:spPr>
            <a:xfrm rot="10800000">
              <a:off x="3868058" y="6273954"/>
              <a:ext cx="595085" cy="314476"/>
            </a:xfrm>
            <a:prstGeom prst="lef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16667" y="5473700"/>
              <a:ext cx="529166" cy="25823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532465" y="5415944"/>
            <a:ext cx="1247021" cy="311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9" name="Equation" r:id="rId9" imgW="711200" imgH="177800" progId="Equation.3">
                    <p:embed/>
                  </p:oleObj>
                </mc:Choice>
                <mc:Fallback>
                  <p:oleObj name="Equation" r:id="rId9" imgW="711200" imgH="1778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465" y="5415944"/>
                          <a:ext cx="1247021" cy="311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89178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Downlink Interference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7255"/>
            <a:ext cx="8763000" cy="10856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Clients </a:t>
            </a:r>
            <a:r>
              <a:rPr lang="en-US" sz="2400" b="1" dirty="0">
                <a:solidFill>
                  <a:srgbClr val="FF6600"/>
                </a:solidFill>
              </a:rPr>
              <a:t>can’t exchange frames over backhaul</a:t>
            </a:r>
            <a:endParaRPr lang="en-US" b="1" dirty="0">
              <a:solidFill>
                <a:srgbClr val="FF6600"/>
              </a:solidFill>
            </a:endParaRP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/>
              <a:t>Instead, </a:t>
            </a:r>
            <a:r>
              <a:rPr lang="en-US" b="1" dirty="0">
                <a:solidFill>
                  <a:schemeClr val="tx2"/>
                </a:solidFill>
              </a:rPr>
              <a:t>align </a:t>
            </a:r>
            <a:r>
              <a:rPr lang="en-US" sz="2400" b="1" dirty="0">
                <a:solidFill>
                  <a:schemeClr val="tx2"/>
                </a:solidFill>
              </a:rPr>
              <a:t>neighboring APs’ interference </a:t>
            </a:r>
            <a:r>
              <a:rPr lang="en-US" sz="2400" dirty="0"/>
              <a:t>at each client</a:t>
            </a:r>
          </a:p>
        </p:txBody>
      </p:sp>
      <p:pic>
        <p:nvPicPr>
          <p:cNvPr id="5" name="Picture 4" descr="iac-figure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67" y="2530395"/>
            <a:ext cx="4691900" cy="41910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884057" y="6358619"/>
            <a:ext cx="595085" cy="314476"/>
          </a:xfrm>
          <a:prstGeom prst="lef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466" y="2931262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2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3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466" y="445624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1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3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66" y="582346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latin typeface="Arial Regular"/>
              </a:rPr>
              <a:t>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1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, p</a:t>
            </a:r>
            <a:r>
              <a:rPr lang="en-US" b="0" baseline="-25000" dirty="0">
                <a:solidFill>
                  <a:srgbClr val="008000"/>
                </a:solidFill>
                <a:latin typeface="Arial Regular"/>
              </a:rPr>
              <a:t>2</a:t>
            </a:r>
            <a:r>
              <a:rPr lang="en-US" b="0" dirty="0">
                <a:solidFill>
                  <a:srgbClr val="008000"/>
                </a:solidFill>
                <a:latin typeface="Arial Regular"/>
              </a:rPr>
              <a:t> aligned:</a:t>
            </a:r>
          </a:p>
        </p:txBody>
      </p:sp>
    </p:spTree>
    <p:extLst>
      <p:ext uri="{BB962C8B-B14F-4D97-AF65-F5344CB8AC3E}">
        <p14:creationId xmlns:p14="http://schemas.microsoft.com/office/powerpoint/2010/main" val="114879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Ripple II: Faster Communication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through Physical Vibration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(Download &amp; Pre-read paper!)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5DE2A-DA78-1B41-BFBC-8E8980EC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Two-User Interference Channel:</a:t>
            </a:r>
            <a:br>
              <a:rPr lang="en-US" sz="3600" dirty="0"/>
            </a:br>
            <a:r>
              <a:rPr lang="en-US" sz="3600" dirty="0"/>
              <a:t>Single-User Bounds</a:t>
            </a:r>
            <a:endParaRPr lang="en-US" sz="36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3647" y="1834161"/>
            <a:ext cx="0" cy="3602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3647" y="5436287"/>
            <a:ext cx="35908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2’s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blipFill>
                <a:blip r:embed="rId3"/>
                <a:stretch>
                  <a:fillRect l="-1818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1229" y="5528733"/>
                <a:ext cx="208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1’s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29" y="5528733"/>
                <a:ext cx="2083776" cy="400110"/>
              </a:xfrm>
              <a:prstGeom prst="rect">
                <a:avLst/>
              </a:prstGeom>
              <a:blipFill>
                <a:blip r:embed="rId4"/>
                <a:stretch>
                  <a:fillRect l="-242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131EA54-CCF6-E643-8F97-872ECF9C7A2A}"/>
              </a:ext>
            </a:extLst>
          </p:cNvPr>
          <p:cNvGrpSpPr/>
          <p:nvPr/>
        </p:nvGrpSpPr>
        <p:grpSpPr>
          <a:xfrm>
            <a:off x="4778660" y="3158836"/>
            <a:ext cx="2849772" cy="3026446"/>
            <a:chOff x="4778660" y="3158836"/>
            <a:chExt cx="2849772" cy="3026446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5587536" y="3158836"/>
              <a:ext cx="0" cy="227745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ular Callout 53"/>
            <p:cNvSpPr/>
            <p:nvPr/>
          </p:nvSpPr>
          <p:spPr>
            <a:xfrm>
              <a:off x="5974612" y="4544684"/>
              <a:ext cx="1653820" cy="608462"/>
            </a:xfrm>
            <a:prstGeom prst="wedgeRoundRectCallout">
              <a:avLst>
                <a:gd name="adj1" fmla="val -70188"/>
                <a:gd name="adj2" fmla="val 94978"/>
                <a:gd name="adj3" fmla="val 16667"/>
              </a:avLst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User 1 sending alone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F94E060-C0E9-A744-82C4-3986FEDEAE9B}"/>
                    </a:ext>
                  </a:extLst>
                </p:cNvPr>
                <p:cNvSpPr txBox="1"/>
                <p:nvPr/>
              </p:nvSpPr>
              <p:spPr>
                <a:xfrm>
                  <a:off x="4778660" y="5510289"/>
                  <a:ext cx="1617751" cy="674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F94E060-C0E9-A744-82C4-3986FEDEA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660" y="5510289"/>
                  <a:ext cx="1617751" cy="674993"/>
                </a:xfrm>
                <a:prstGeom prst="rect">
                  <a:avLst/>
                </a:prstGeom>
                <a:blipFill>
                  <a:blip r:embed="rId5"/>
                  <a:stretch>
                    <a:fillRect l="-7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146752-01CE-DF4B-95D0-A525667462D6}"/>
              </a:ext>
            </a:extLst>
          </p:cNvPr>
          <p:cNvGrpSpPr/>
          <p:nvPr/>
        </p:nvGrpSpPr>
        <p:grpSpPr>
          <a:xfrm>
            <a:off x="1220433" y="1589458"/>
            <a:ext cx="3904110" cy="1270338"/>
            <a:chOff x="1220433" y="1589458"/>
            <a:chExt cx="3904110" cy="1270338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>
              <a:off x="2893647" y="2522301"/>
              <a:ext cx="205836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ular Callout 54"/>
            <p:cNvSpPr/>
            <p:nvPr/>
          </p:nvSpPr>
          <p:spPr>
            <a:xfrm>
              <a:off x="3341968" y="1589458"/>
              <a:ext cx="1782575" cy="599559"/>
            </a:xfrm>
            <a:prstGeom prst="wedgeRoundRectCallout">
              <a:avLst>
                <a:gd name="adj1" fmla="val -72266"/>
                <a:gd name="adj2" fmla="val 101594"/>
                <a:gd name="adj3" fmla="val 16667"/>
              </a:avLst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User 2 sending alone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544BA9C-1E44-084A-89F5-7BB4CFFD0D6D}"/>
                    </a:ext>
                  </a:extLst>
                </p:cNvPr>
                <p:cNvSpPr txBox="1"/>
                <p:nvPr/>
              </p:nvSpPr>
              <p:spPr>
                <a:xfrm>
                  <a:off x="1220433" y="2184803"/>
                  <a:ext cx="1673215" cy="674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544BA9C-1E44-084A-89F5-7BB4CFFD0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433" y="2184803"/>
                  <a:ext cx="1673215" cy="6749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8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A01D90-A54B-DA41-95F5-7BE961838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Assumption:</a:t>
                </a:r>
                <a:r>
                  <a:rPr lang="en-US" dirty="0"/>
                  <a:t> User 1’s data are completely independent from User 2’s data, and vice-versa</a:t>
                </a:r>
              </a:p>
              <a:p>
                <a:endParaRPr lang="en-US" dirty="0"/>
              </a:p>
              <a:p>
                <a:endParaRPr lang="en-US" b="1" spc="-150" dirty="0">
                  <a:solidFill>
                    <a:srgbClr val="7030A0"/>
                  </a:solidFill>
                </a:endParaRPr>
              </a:p>
              <a:p>
                <a:r>
                  <a:rPr lang="en-US" b="1" spc="-150" dirty="0">
                    <a:solidFill>
                      <a:srgbClr val="7030A0"/>
                    </a:solidFill>
                  </a:rPr>
                  <a:t>Thought exercise: </a:t>
                </a:r>
                <a:r>
                  <a:rPr lang="en-US" dirty="0"/>
                  <a:t>Point-to-point link sending with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Must outperform interfering link (otherwise interference helps)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A01D90-A54B-DA41-95F5-7BE961838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8FEAB-B2E5-854A-B544-755CD9C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9511A-A76D-774D-BCA0-1A451976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Interference Doesn’t Help</a:t>
            </a:r>
          </a:p>
        </p:txBody>
      </p:sp>
    </p:spTree>
    <p:extLst>
      <p:ext uri="{BB962C8B-B14F-4D97-AF65-F5344CB8AC3E}">
        <p14:creationId xmlns:p14="http://schemas.microsoft.com/office/powerpoint/2010/main" val="11091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Single Corner Rectangle 19"/>
          <p:cNvSpPr/>
          <p:nvPr/>
        </p:nvSpPr>
        <p:spPr>
          <a:xfrm>
            <a:off x="2893647" y="2522301"/>
            <a:ext cx="2693891" cy="2913986"/>
          </a:xfrm>
          <a:prstGeom prst="snip1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Two-User Interference Channel:</a:t>
            </a:r>
            <a:br>
              <a:rPr lang="en-US" sz="3600" dirty="0"/>
            </a:br>
            <a:r>
              <a:rPr lang="en-US" sz="3600" dirty="0"/>
              <a:t>Capacity Region</a:t>
            </a:r>
            <a:endParaRPr lang="en-US" sz="36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3647" y="1834161"/>
            <a:ext cx="0" cy="3602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3647" y="5436287"/>
            <a:ext cx="35908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2’s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36" y="1417638"/>
                <a:ext cx="2083776" cy="400110"/>
              </a:xfrm>
              <a:prstGeom prst="rect">
                <a:avLst/>
              </a:prstGeom>
              <a:blipFill>
                <a:blip r:embed="rId3"/>
                <a:stretch>
                  <a:fillRect l="-1818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1574" y="5528733"/>
                <a:ext cx="21430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 Regular"/>
                  </a:rPr>
                  <a:t>User 1’s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aseline="-25000" dirty="0">
                  <a:latin typeface="Arial Regular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74" y="5528733"/>
                <a:ext cx="2143087" cy="400110"/>
              </a:xfrm>
              <a:prstGeom prst="rect">
                <a:avLst/>
              </a:prstGeom>
              <a:blipFill>
                <a:blip r:embed="rId4"/>
                <a:stretch>
                  <a:fillRect l="-588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2893647" y="2522301"/>
            <a:ext cx="192254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5587536" y="3443844"/>
            <a:ext cx="2" cy="1992443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700000">
            <a:off x="3020779" y="3103708"/>
            <a:ext cx="359082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4E060-C0E9-A744-82C4-3986FEDEAE9B}"/>
                  </a:ext>
                </a:extLst>
              </p:cNvPr>
              <p:cNvSpPr txBox="1"/>
              <p:nvPr/>
            </p:nvSpPr>
            <p:spPr>
              <a:xfrm>
                <a:off x="4778661" y="5671445"/>
                <a:ext cx="1617751" cy="67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4E060-C0E9-A744-82C4-3986FEDEA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61" y="5671445"/>
                <a:ext cx="1617751" cy="674993"/>
              </a:xfrm>
              <a:prstGeom prst="rect">
                <a:avLst/>
              </a:prstGeom>
              <a:blipFill>
                <a:blip r:embed="rId5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44BA9C-1E44-084A-89F5-7BB4CFFD0D6D}"/>
                  </a:ext>
                </a:extLst>
              </p:cNvPr>
              <p:cNvSpPr txBox="1"/>
              <p:nvPr/>
            </p:nvSpPr>
            <p:spPr>
              <a:xfrm>
                <a:off x="1220433" y="2184803"/>
                <a:ext cx="1673215" cy="67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44BA9C-1E44-084A-89F5-7BB4CFF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33" y="2184803"/>
                <a:ext cx="1673215" cy="674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5672E-AEA9-3244-BE96-578A6AD772F5}"/>
                  </a:ext>
                </a:extLst>
              </p:cNvPr>
              <p:cNvSpPr txBox="1"/>
              <p:nvPr/>
            </p:nvSpPr>
            <p:spPr>
              <a:xfrm>
                <a:off x="5077927" y="2269031"/>
                <a:ext cx="3377078" cy="6749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charset="0"/>
                        </a:rPr>
                        <m:t>&lt;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5672E-AEA9-3244-BE96-578A6AD7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27" y="2269031"/>
                <a:ext cx="3377078" cy="674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urved Connector 26"/>
          <p:cNvCxnSpPr>
            <a:cxnSpLocks/>
          </p:cNvCxnSpPr>
          <p:nvPr/>
        </p:nvCxnSpPr>
        <p:spPr>
          <a:xfrm flipH="1">
            <a:off x="4766734" y="2707273"/>
            <a:ext cx="388407" cy="2814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FEC32-414E-0749-A308-E227983D2403}"/>
              </a:ext>
            </a:extLst>
          </p:cNvPr>
          <p:cNvGrpSpPr/>
          <p:nvPr/>
        </p:nvGrpSpPr>
        <p:grpSpPr>
          <a:xfrm>
            <a:off x="2571170" y="2122550"/>
            <a:ext cx="2117887" cy="4248848"/>
            <a:chOff x="2571170" y="2122550"/>
            <a:chExt cx="2117887" cy="4248848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F9BE1D80-F5C5-EE48-A928-675C9D22074C}"/>
                </a:ext>
              </a:extLst>
            </p:cNvPr>
            <p:cNvSpPr/>
            <p:nvPr/>
          </p:nvSpPr>
          <p:spPr>
            <a:xfrm rot="18900000">
              <a:off x="4226381" y="2122550"/>
              <a:ext cx="397104" cy="292962"/>
            </a:xfrm>
            <a:prstGeom prst="leftArrow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CD24BB-29DB-E34F-B53B-0364344632AE}"/>
                </a:ext>
              </a:extLst>
            </p:cNvPr>
            <p:cNvCxnSpPr>
              <a:cxnSpLocks/>
              <a:stCxn id="20" idx="3"/>
              <a:endCxn id="20" idx="1"/>
            </p:cNvCxnSpPr>
            <p:nvPr/>
          </p:nvCxnSpPr>
          <p:spPr>
            <a:xfrm>
              <a:off x="4240593" y="2522301"/>
              <a:ext cx="0" cy="2913986"/>
            </a:xfrm>
            <a:prstGeom prst="line">
              <a:avLst/>
            </a:prstGeom>
            <a:ln w="34925">
              <a:prstDash val="sysDash"/>
              <a:headEnd type="oval" w="med" len="med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E555D5-BE5B-D748-A098-87691396F872}"/>
                    </a:ext>
                  </a:extLst>
                </p:cNvPr>
                <p:cNvSpPr txBox="1"/>
                <p:nvPr/>
              </p:nvSpPr>
              <p:spPr>
                <a:xfrm>
                  <a:off x="2571170" y="5652547"/>
                  <a:ext cx="2117887" cy="7188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E555D5-BE5B-D748-A098-87691396F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170" y="5652547"/>
                  <a:ext cx="2117887" cy="7188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64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Successive Interference Cancellation (SIC)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1300"/>
            <a:ext cx="8763000" cy="47559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Receiver decodes information </a:t>
            </a:r>
            <a:r>
              <a:rPr lang="en-US" sz="2000" b="1" dirty="0"/>
              <a:t>from both senders </a:t>
            </a:r>
            <a:r>
              <a:rPr lang="en-US" sz="2000" dirty="0"/>
              <a:t>in three stages: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Decode data of user 1, </a:t>
            </a:r>
            <a:r>
              <a:rPr lang="en-US" sz="2000" b="1" dirty="0">
                <a:solidFill>
                  <a:srgbClr val="FF6600"/>
                </a:solidFill>
              </a:rPr>
              <a:t>treating signal from user 2 as noise</a:t>
            </a: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Reconstruct </a:t>
            </a:r>
            <a:r>
              <a:rPr lang="en-US" sz="2000" b="1" dirty="0"/>
              <a:t>user 1’s </a:t>
            </a:r>
            <a:r>
              <a:rPr lang="en-US" sz="2000" dirty="0"/>
              <a:t>signal (</a:t>
            </a:r>
            <a:r>
              <a:rPr lang="en-US" sz="2000" b="1" i="1" dirty="0">
                <a:solidFill>
                  <a:srgbClr val="0070C0"/>
                </a:solidFill>
              </a:rPr>
              <a:t>x’</a:t>
            </a:r>
            <a:r>
              <a:rPr lang="en-US" sz="2000" b="1" baseline="-25000" dirty="0">
                <a:solidFill>
                  <a:srgbClr val="0070C0"/>
                </a:solidFill>
              </a:rPr>
              <a:t>1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en-US" sz="2000" b="1" i="1" dirty="0">
                <a:solidFill>
                  <a:srgbClr val="0070C0"/>
                </a:solidFill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en-US" sz="2000" dirty="0"/>
              <a:t>) from decoded data and </a:t>
            </a:r>
            <a:r>
              <a:rPr lang="en-US" sz="2000" b="1" dirty="0"/>
              <a:t>subtract from aggregate</a:t>
            </a:r>
            <a:r>
              <a:rPr lang="en-US" sz="2000" dirty="0"/>
              <a:t> received signal </a:t>
            </a:r>
            <a:r>
              <a:rPr lang="en-US" sz="2000" i="1" dirty="0"/>
              <a:t>y</a:t>
            </a:r>
            <a:r>
              <a:rPr lang="en-US" sz="2000" dirty="0"/>
              <a:t>[</a:t>
            </a:r>
            <a:r>
              <a:rPr lang="en-US" sz="2000" i="1" dirty="0"/>
              <a:t>m</a:t>
            </a:r>
            <a:r>
              <a:rPr lang="en-US" sz="2000" dirty="0"/>
              <a:t>], </a:t>
            </a:r>
            <a:r>
              <a:rPr lang="en-US" sz="2000" b="1" dirty="0">
                <a:solidFill>
                  <a:srgbClr val="008000"/>
                </a:solidFill>
              </a:rPr>
              <a:t>cancelling it: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000" i="1" dirty="0"/>
              <a:t>		y’ </a:t>
            </a:r>
            <a:r>
              <a:rPr lang="en-US" sz="2000" dirty="0"/>
              <a:t>[</a:t>
            </a:r>
            <a:r>
              <a:rPr lang="en-US" sz="2000" i="1" dirty="0"/>
              <a:t>m</a:t>
            </a:r>
            <a:r>
              <a:rPr lang="en-US" sz="2000" dirty="0"/>
              <a:t>] = </a:t>
            </a:r>
            <a:r>
              <a:rPr lang="en-US" sz="2000" i="1" dirty="0"/>
              <a:t>y </a:t>
            </a:r>
            <a:r>
              <a:rPr lang="en-US" sz="2000" dirty="0"/>
              <a:t>[</a:t>
            </a:r>
            <a:r>
              <a:rPr lang="en-US" sz="2000" i="1" dirty="0"/>
              <a:t>m</a:t>
            </a:r>
            <a:r>
              <a:rPr lang="en-US" sz="2000" dirty="0"/>
              <a:t>] − </a:t>
            </a:r>
            <a:r>
              <a:rPr lang="en-US" sz="2000" b="1" i="1" dirty="0">
                <a:solidFill>
                  <a:srgbClr val="0070C0"/>
                </a:solidFill>
              </a:rPr>
              <a:t>x’</a:t>
            </a:r>
            <a:r>
              <a:rPr lang="en-US" sz="2000" b="1" baseline="-25000" dirty="0">
                <a:solidFill>
                  <a:srgbClr val="0070C0"/>
                </a:solidFill>
              </a:rPr>
              <a:t>1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en-US" sz="2000" b="1" i="1" dirty="0">
                <a:solidFill>
                  <a:srgbClr val="0070C0"/>
                </a:solidFill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000" i="1" dirty="0"/>
              <a:t>			  </a:t>
            </a:r>
            <a:r>
              <a:rPr lang="en-US" sz="2000" dirty="0"/>
              <a:t>=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[</a:t>
            </a:r>
            <a:r>
              <a:rPr lang="en-US" sz="2000" i="1" dirty="0"/>
              <a:t>m</a:t>
            </a:r>
            <a:r>
              <a:rPr lang="en-US" sz="2000" dirty="0"/>
              <a:t>] +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 –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]) </a:t>
            </a:r>
            <a:r>
              <a:rPr lang="en-US" sz="2000" dirty="0"/>
              <a:t>+ </a:t>
            </a:r>
            <a:r>
              <a:rPr lang="en-US" sz="2000" i="1" dirty="0"/>
              <a:t>w</a:t>
            </a:r>
            <a:r>
              <a:rPr lang="en-US" sz="2000" dirty="0"/>
              <a:t>[</a:t>
            </a:r>
            <a:r>
              <a:rPr lang="en-US" sz="2000" i="1" dirty="0"/>
              <a:t>m</a:t>
            </a:r>
            <a:r>
              <a:rPr lang="en-US" sz="2000" dirty="0"/>
              <a:t>]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/>
              <a:t>Decode </a:t>
            </a:r>
            <a:r>
              <a:rPr lang="en-US" sz="2000" b="1" dirty="0"/>
              <a:t>user 2’s </a:t>
            </a:r>
            <a:r>
              <a:rPr lang="en-US" sz="2000" dirty="0"/>
              <a:t>signal from y’[m]</a:t>
            </a:r>
          </a:p>
        </p:txBody>
      </p:sp>
    </p:spTree>
    <p:extLst>
      <p:ext uri="{BB962C8B-B14F-4D97-AF65-F5344CB8AC3E}">
        <p14:creationId xmlns:p14="http://schemas.microsoft.com/office/powerpoint/2010/main" val="30487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/>
          <p:nvPr/>
        </p:nvGrpSpPr>
        <p:grpSpPr>
          <a:xfrm>
            <a:off x="1391630" y="1508884"/>
            <a:ext cx="2630732" cy="1856547"/>
            <a:chOff x="3470943" y="3097280"/>
            <a:chExt cx="3741485" cy="2640422"/>
          </a:xfrm>
        </p:grpSpPr>
        <p:pic>
          <p:nvPicPr>
            <p:cNvPr id="7" name="Picture 6" descr="sic_onepager.png"/>
            <p:cNvPicPr>
              <a:picLocks noChangeAspect="1"/>
            </p:cNvPicPr>
            <p:nvPr/>
          </p:nvPicPr>
          <p:blipFill>
            <a:blip r:embed="rId3"/>
            <a:srcRect t="5961"/>
            <a:stretch>
              <a:fillRect/>
            </a:stretch>
          </p:blipFill>
          <p:spPr>
            <a:xfrm>
              <a:off x="3470943" y="3097280"/>
              <a:ext cx="3741485" cy="264042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4305300" y="4241800"/>
              <a:ext cx="2209800" cy="1588"/>
            </a:xfrm>
            <a:prstGeom prst="line">
              <a:avLst/>
            </a:prstGeom>
            <a:solidFill>
              <a:srgbClr val="BFBFBF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585402" y="3238500"/>
              <a:ext cx="641086" cy="503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“1”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0302" y="3238500"/>
              <a:ext cx="641086" cy="503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“0”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Strong BPSK with weak QPSK</a:t>
            </a:r>
          </a:p>
        </p:txBody>
      </p:sp>
      <p:grpSp>
        <p:nvGrpSpPr>
          <p:cNvPr id="10" name="Group 37"/>
          <p:cNvGrpSpPr/>
          <p:nvPr/>
        </p:nvGrpSpPr>
        <p:grpSpPr>
          <a:xfrm>
            <a:off x="944487" y="1714153"/>
            <a:ext cx="635666" cy="503800"/>
            <a:chOff x="2392789" y="4048364"/>
            <a:chExt cx="904059" cy="716516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392789" y="4048364"/>
              <a:ext cx="763614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668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2533942" y="4242594"/>
              <a:ext cx="762906" cy="522286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FF66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48230" y="3308600"/>
            <a:ext cx="2350560" cy="2792703"/>
            <a:chOff x="3148230" y="3308600"/>
            <a:chExt cx="2350560" cy="2792703"/>
          </a:xfrm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4267608" y="3709606"/>
              <a:ext cx="536916" cy="367232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668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3148230" y="4109804"/>
              <a:ext cx="2350560" cy="1991499"/>
              <a:chOff x="2883030" y="2301327"/>
              <a:chExt cx="3327729" cy="281940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>
                <a:off x="3422320" y="3823094"/>
                <a:ext cx="46166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5174127" y="3823094"/>
                <a:ext cx="46166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3195160" y="3825326"/>
                <a:ext cx="2590801" cy="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195159" y="3823095"/>
                <a:ext cx="2699400" cy="22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5785959" y="3592262"/>
                <a:ext cx="424800" cy="50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0" dirty="0">
                    <a:latin typeface="Arial Regular"/>
                  </a:rPr>
                  <a:t>I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74114" y="2301327"/>
                <a:ext cx="501991" cy="5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0" dirty="0">
                    <a:latin typeface="Arial Regular"/>
                  </a:rPr>
                  <a:t>Q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28759" y="3746895"/>
                <a:ext cx="152400" cy="154632"/>
              </a:xfrm>
              <a:prstGeom prst="ellipse">
                <a:avLst/>
              </a:prstGeom>
              <a:solidFill>
                <a:srgbClr val="FFFF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576159" y="3744663"/>
                <a:ext cx="152400" cy="154632"/>
              </a:xfrm>
              <a:prstGeom prst="ellipse">
                <a:avLst/>
              </a:prstGeom>
              <a:solidFill>
                <a:srgbClr val="FFFF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25421" y="3991626"/>
                <a:ext cx="572343" cy="45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dirty="0">
                    <a:latin typeface="Arial Regular"/>
                  </a:rPr>
                  <a:t>−1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177227" y="3991626"/>
                <a:ext cx="572343" cy="45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dirty="0">
                    <a:latin typeface="Arial Regular"/>
                  </a:rPr>
                  <a:t>+1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34836" y="2910927"/>
                <a:ext cx="1532299" cy="413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0" dirty="0">
                    <a:latin typeface="Arial Regular"/>
                  </a:rPr>
                  <a:t>Input bit=“0”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83030" y="2910927"/>
                <a:ext cx="1532299" cy="413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0" dirty="0">
                    <a:latin typeface="Arial Regular"/>
                  </a:rPr>
                  <a:t>Input bit=“1”</a:t>
                </a:r>
              </a:p>
            </p:txBody>
          </p:sp>
          <p:cxnSp>
            <p:nvCxnSpPr>
              <p:cNvPr id="54" name="Straight Arrow Connector 53"/>
              <p:cNvCxnSpPr>
                <a:stCxn id="53" idx="2"/>
                <a:endCxn id="49" idx="0"/>
              </p:cNvCxnSpPr>
              <p:nvPr/>
            </p:nvCxnSpPr>
            <p:spPr>
              <a:xfrm>
                <a:off x="3649180" y="3324866"/>
                <a:ext cx="3181" cy="419797"/>
              </a:xfrm>
              <a:prstGeom prst="straightConnector1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2" idx="2"/>
                <a:endCxn id="48" idx="0"/>
              </p:cNvCxnSpPr>
              <p:nvPr/>
            </p:nvCxnSpPr>
            <p:spPr>
              <a:xfrm>
                <a:off x="5400986" y="3324866"/>
                <a:ext cx="3974" cy="422030"/>
              </a:xfrm>
              <a:prstGeom prst="straightConnector1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749265" y="3308600"/>
              <a:ext cx="1185922" cy="326530"/>
            </a:xfrm>
            <a:prstGeom prst="rect">
              <a:avLst/>
            </a:prstGeom>
            <a:noFill/>
          </p:spPr>
          <p:txBody>
            <a:bodyPr wrap="none" lIns="64291" tIns="32146" rIns="64291" bIns="32146" rtlCol="0">
              <a:spAutoFit/>
            </a:bodyPr>
            <a:lstStyle/>
            <a:p>
              <a:r>
                <a:rPr lang="en-US" sz="1700">
                  <a:latin typeface="+mj-lt"/>
                </a:rPr>
                <a:t>BPSK model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47214" y="3248430"/>
            <a:ext cx="3301908" cy="2923393"/>
            <a:chOff x="5747214" y="3248430"/>
            <a:chExt cx="3301908" cy="2923393"/>
          </a:xfrm>
        </p:grpSpPr>
        <p:grpSp>
          <p:nvGrpSpPr>
            <p:cNvPr id="8" name="Group 35"/>
            <p:cNvGrpSpPr/>
            <p:nvPr/>
          </p:nvGrpSpPr>
          <p:grpSpPr>
            <a:xfrm>
              <a:off x="6418390" y="4197602"/>
              <a:ext cx="2630732" cy="1974221"/>
              <a:chOff x="7449470" y="2929921"/>
              <a:chExt cx="3741485" cy="2807781"/>
            </a:xfrm>
          </p:grpSpPr>
          <p:pic>
            <p:nvPicPr>
              <p:cNvPr id="9" name="Picture 8" descr="sic_onepager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9470" y="2929921"/>
                <a:ext cx="3741485" cy="2807781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8285956" y="4241800"/>
                <a:ext cx="2209800" cy="1588"/>
              </a:xfrm>
              <a:prstGeom prst="line">
                <a:avLst/>
              </a:prstGeom>
              <a:solidFill>
                <a:srgbClr val="BFBFBF"/>
              </a:solidFill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10800000">
                <a:off x="8293100" y="4242594"/>
                <a:ext cx="2190750" cy="1588"/>
              </a:xfrm>
              <a:prstGeom prst="line">
                <a:avLst/>
              </a:prstGeom>
              <a:solidFill>
                <a:srgbClr val="BFBFBF"/>
              </a:solidFill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8359339" y="3137693"/>
                <a:ext cx="836422" cy="503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0" dirty="0">
                    <a:latin typeface="Arial Regular"/>
                  </a:rPr>
                  <a:t>“10”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729185" y="3137693"/>
                <a:ext cx="836422" cy="503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0" dirty="0">
                    <a:latin typeface="Arial Regular"/>
                  </a:rPr>
                  <a:t>“00”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29185" y="4885829"/>
                <a:ext cx="836422" cy="503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0" dirty="0">
                    <a:latin typeface="Arial Regular"/>
                  </a:rPr>
                  <a:t>“01”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381863" y="4885829"/>
                <a:ext cx="791373" cy="503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0" dirty="0">
                    <a:latin typeface="Arial Regular"/>
                  </a:rPr>
                  <a:t>“11”</a:t>
                </a:r>
              </a:p>
            </p:txBody>
          </p:sp>
        </p:grp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7465547" y="3709606"/>
              <a:ext cx="536419" cy="367233"/>
            </a:xfrm>
            <a:custGeom>
              <a:avLst/>
              <a:gdLst/>
              <a:ahLst/>
              <a:cxnLst>
                <a:cxn ang="0">
                  <a:pos x="0" y="20949"/>
                </a:cxn>
                <a:cxn ang="0">
                  <a:pos x="1815" y="10648"/>
                </a:cxn>
                <a:cxn ang="0">
                  <a:pos x="7503" y="174"/>
                </a:cxn>
                <a:cxn ang="0">
                  <a:pos x="11677" y="10821"/>
                </a:cxn>
                <a:cxn ang="0">
                  <a:pos x="15489" y="20776"/>
                </a:cxn>
                <a:cxn ang="0">
                  <a:pos x="20269" y="9090"/>
                </a:cxn>
                <a:cxn ang="0">
                  <a:pos x="21600" y="0"/>
                </a:cxn>
              </a:cxnLst>
              <a:rect l="0" t="0" r="r" b="b"/>
              <a:pathLst>
                <a:path w="21600" h="20949">
                  <a:moveTo>
                    <a:pt x="0" y="20949"/>
                  </a:moveTo>
                  <a:cubicBezTo>
                    <a:pt x="645" y="17025"/>
                    <a:pt x="1815" y="10648"/>
                    <a:pt x="1815" y="10648"/>
                  </a:cubicBezTo>
                  <a:cubicBezTo>
                    <a:pt x="1815" y="10648"/>
                    <a:pt x="4721" y="-296"/>
                    <a:pt x="7503" y="174"/>
                  </a:cubicBezTo>
                  <a:cubicBezTo>
                    <a:pt x="10327" y="651"/>
                    <a:pt x="11677" y="10821"/>
                    <a:pt x="11677" y="10821"/>
                  </a:cubicBezTo>
                  <a:cubicBezTo>
                    <a:pt x="11677" y="10821"/>
                    <a:pt x="12870" y="21304"/>
                    <a:pt x="15489" y="20776"/>
                  </a:cubicBezTo>
                  <a:cubicBezTo>
                    <a:pt x="18613" y="20147"/>
                    <a:pt x="20269" y="9090"/>
                    <a:pt x="20269" y="9090"/>
                  </a:cubicBezTo>
                  <a:cubicBezTo>
                    <a:pt x="20269" y="9090"/>
                    <a:pt x="21156" y="3030"/>
                    <a:pt x="21600" y="0"/>
                  </a:cubicBezTo>
                </a:path>
              </a:pathLst>
            </a:custGeom>
            <a:noFill/>
            <a:ln w="139700" cap="flat">
              <a:solidFill>
                <a:srgbClr val="FF66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0" dirty="0">
                <a:latin typeface="Arial Regular"/>
              </a:endParaRPr>
            </a:p>
          </p:txBody>
        </p:sp>
        <p:sp>
          <p:nvSpPr>
            <p:cNvPr id="29" name="Rectangle 10"/>
            <p:cNvSpPr>
              <a:spLocks/>
            </p:cNvSpPr>
            <p:nvPr/>
          </p:nvSpPr>
          <p:spPr bwMode="auto">
            <a:xfrm>
              <a:off x="6019726" y="3526918"/>
              <a:ext cx="249092" cy="6001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3900" b="1" dirty="0">
                  <a:latin typeface="Calibri"/>
                  <a:ea typeface="Calibri"/>
                  <a:cs typeface="Calibri"/>
                  <a:sym typeface="Helvetica Neue" pitchFamily="-112" charset="0"/>
                </a:rPr>
                <a:t>=</a:t>
              </a:r>
            </a:p>
          </p:txBody>
        </p:sp>
        <p:sp>
          <p:nvSpPr>
            <p:cNvPr id="58" name="Rectangle 10"/>
            <p:cNvSpPr>
              <a:spLocks/>
            </p:cNvSpPr>
            <p:nvPr/>
          </p:nvSpPr>
          <p:spPr bwMode="auto">
            <a:xfrm>
              <a:off x="6019726" y="4887516"/>
              <a:ext cx="249092" cy="6001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3900" b="1" dirty="0">
                  <a:latin typeface="Calibri"/>
                  <a:ea typeface="Calibri"/>
                  <a:cs typeface="Calibri"/>
                  <a:sym typeface="Helvetica Neue" pitchFamily="-112" charset="0"/>
                </a:rPr>
                <a:t>=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47214" y="3248430"/>
              <a:ext cx="2960741" cy="326530"/>
            </a:xfrm>
            <a:prstGeom prst="rect">
              <a:avLst/>
            </a:prstGeom>
            <a:noFill/>
          </p:spPr>
          <p:txBody>
            <a:bodyPr wrap="none" lIns="64291" tIns="32146" rIns="64291" bIns="32146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Interference-cancelled QPSK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23593" y="1579764"/>
            <a:ext cx="2177822" cy="1728836"/>
            <a:chOff x="3523593" y="1579764"/>
            <a:chExt cx="2177822" cy="1728836"/>
          </a:xfrm>
        </p:grpSpPr>
        <p:sp>
          <p:nvSpPr>
            <p:cNvPr id="63" name="TextBox 62"/>
            <p:cNvSpPr txBox="1"/>
            <p:nvPr/>
          </p:nvSpPr>
          <p:spPr>
            <a:xfrm>
              <a:off x="3523593" y="1579764"/>
              <a:ext cx="1662309" cy="326530"/>
            </a:xfrm>
            <a:prstGeom prst="rect">
              <a:avLst/>
            </a:prstGeom>
            <a:noFill/>
          </p:spPr>
          <p:txBody>
            <a:bodyPr wrap="none" lIns="64291" tIns="32146" rIns="64291" bIns="32146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BPSK decoding</a:t>
              </a:r>
            </a:p>
          </p:txBody>
        </p:sp>
        <p:cxnSp>
          <p:nvCxnSpPr>
            <p:cNvPr id="65" name="Straight Arrow Connector 64"/>
            <p:cNvCxnSpPr>
              <a:stCxn id="63" idx="2"/>
              <a:endCxn id="60" idx="0"/>
            </p:cNvCxnSpPr>
            <p:nvPr/>
          </p:nvCxnSpPr>
          <p:spPr bwMode="auto">
            <a:xfrm flipH="1">
              <a:off x="4342226" y="1906294"/>
              <a:ext cx="12522" cy="1402306"/>
            </a:xfrm>
            <a:prstGeom prst="straightConnector1">
              <a:avLst/>
            </a:prstGeom>
            <a:solidFill>
              <a:srgbClr val="BFBFBF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4186511" y="2273459"/>
              <a:ext cx="1514904" cy="588140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sz="1700" b="0" dirty="0">
                  <a:latin typeface="Arial Regular"/>
                </a:rPr>
                <a:t>BPSK bit</a:t>
              </a:r>
            </a:p>
            <a:p>
              <a:r>
                <a:rPr lang="en-US" sz="1700" b="0" dirty="0">
                  <a:latin typeface="Arial Regular"/>
                </a:rPr>
                <a:t>decisions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51696" y="3308599"/>
            <a:ext cx="2580595" cy="2792704"/>
            <a:chOff x="251696" y="3308599"/>
            <a:chExt cx="2580595" cy="2792704"/>
          </a:xfrm>
        </p:grpSpPr>
        <p:sp>
          <p:nvSpPr>
            <p:cNvPr id="28" name="Rectangle 9"/>
            <p:cNvSpPr>
              <a:spLocks/>
            </p:cNvSpPr>
            <p:nvPr/>
          </p:nvSpPr>
          <p:spPr bwMode="auto">
            <a:xfrm>
              <a:off x="2583199" y="3526918"/>
              <a:ext cx="249092" cy="6001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3900" b="1" dirty="0">
                  <a:latin typeface="Calibri"/>
                  <a:ea typeface="Calibri"/>
                  <a:cs typeface="Calibri"/>
                  <a:sym typeface="Helvetica Neue" pitchFamily="-112" charset="0"/>
                </a:rPr>
                <a:t>−</a:t>
              </a:r>
            </a:p>
          </p:txBody>
        </p:sp>
        <p:pic>
          <p:nvPicPr>
            <p:cNvPr id="31" name="Picture 30" descr="sic_onepager.png"/>
            <p:cNvPicPr>
              <a:picLocks noChangeAspect="1"/>
            </p:cNvPicPr>
            <p:nvPr/>
          </p:nvPicPr>
          <p:blipFill rotWithShape="1">
            <a:blip r:embed="rId3"/>
            <a:srcRect l="9568"/>
            <a:stretch/>
          </p:blipFill>
          <p:spPr>
            <a:xfrm>
              <a:off x="251696" y="4127082"/>
              <a:ext cx="2379036" cy="1974221"/>
            </a:xfrm>
            <a:prstGeom prst="rect">
              <a:avLst/>
            </a:prstGeom>
          </p:spPr>
        </p:pic>
        <p:grpSp>
          <p:nvGrpSpPr>
            <p:cNvPr id="21" name="Group 55"/>
            <p:cNvGrpSpPr/>
            <p:nvPr/>
          </p:nvGrpSpPr>
          <p:grpSpPr>
            <a:xfrm>
              <a:off x="915584" y="3646229"/>
              <a:ext cx="635666" cy="503800"/>
              <a:chOff x="4656425" y="6514429"/>
              <a:chExt cx="904059" cy="716516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4656425" y="6514429"/>
                <a:ext cx="763614" cy="522286"/>
              </a:xfrm>
              <a:custGeom>
                <a:avLst/>
                <a:gdLst/>
                <a:ahLst/>
                <a:cxnLst>
                  <a:cxn ang="0">
                    <a:pos x="0" y="20949"/>
                  </a:cxn>
                  <a:cxn ang="0">
                    <a:pos x="1815" y="10648"/>
                  </a:cxn>
                  <a:cxn ang="0">
                    <a:pos x="7503" y="174"/>
                  </a:cxn>
                  <a:cxn ang="0">
                    <a:pos x="11677" y="10821"/>
                  </a:cxn>
                  <a:cxn ang="0">
                    <a:pos x="15489" y="20776"/>
                  </a:cxn>
                  <a:cxn ang="0">
                    <a:pos x="20269" y="909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0949">
                    <a:moveTo>
                      <a:pt x="0" y="20949"/>
                    </a:moveTo>
                    <a:cubicBezTo>
                      <a:pt x="645" y="17025"/>
                      <a:pt x="1815" y="10648"/>
                      <a:pt x="1815" y="10648"/>
                    </a:cubicBezTo>
                    <a:cubicBezTo>
                      <a:pt x="1815" y="10648"/>
                      <a:pt x="4721" y="-296"/>
                      <a:pt x="7503" y="174"/>
                    </a:cubicBezTo>
                    <a:cubicBezTo>
                      <a:pt x="10327" y="651"/>
                      <a:pt x="11677" y="10821"/>
                      <a:pt x="11677" y="10821"/>
                    </a:cubicBezTo>
                    <a:cubicBezTo>
                      <a:pt x="11677" y="10821"/>
                      <a:pt x="12870" y="21304"/>
                      <a:pt x="15489" y="20776"/>
                    </a:cubicBezTo>
                    <a:cubicBezTo>
                      <a:pt x="18613" y="20147"/>
                      <a:pt x="20269" y="9090"/>
                      <a:pt x="20269" y="9090"/>
                    </a:cubicBezTo>
                    <a:cubicBezTo>
                      <a:pt x="20269" y="9090"/>
                      <a:pt x="21156" y="3030"/>
                      <a:pt x="21600" y="0"/>
                    </a:cubicBezTo>
                  </a:path>
                </a:pathLst>
              </a:custGeom>
              <a:noFill/>
              <a:ln w="139700" cap="flat">
                <a:solidFill>
                  <a:srgbClr val="668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Regular"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4797578" y="6708659"/>
                <a:ext cx="762906" cy="522286"/>
              </a:xfrm>
              <a:custGeom>
                <a:avLst/>
                <a:gdLst/>
                <a:ahLst/>
                <a:cxnLst>
                  <a:cxn ang="0">
                    <a:pos x="0" y="20949"/>
                  </a:cxn>
                  <a:cxn ang="0">
                    <a:pos x="1815" y="10648"/>
                  </a:cxn>
                  <a:cxn ang="0">
                    <a:pos x="7503" y="174"/>
                  </a:cxn>
                  <a:cxn ang="0">
                    <a:pos x="11677" y="10821"/>
                  </a:cxn>
                  <a:cxn ang="0">
                    <a:pos x="15489" y="20776"/>
                  </a:cxn>
                  <a:cxn ang="0">
                    <a:pos x="20269" y="909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0949">
                    <a:moveTo>
                      <a:pt x="0" y="20949"/>
                    </a:moveTo>
                    <a:cubicBezTo>
                      <a:pt x="645" y="17025"/>
                      <a:pt x="1815" y="10648"/>
                      <a:pt x="1815" y="10648"/>
                    </a:cubicBezTo>
                    <a:cubicBezTo>
                      <a:pt x="1815" y="10648"/>
                      <a:pt x="4721" y="-296"/>
                      <a:pt x="7503" y="174"/>
                    </a:cubicBezTo>
                    <a:cubicBezTo>
                      <a:pt x="10327" y="651"/>
                      <a:pt x="11677" y="10821"/>
                      <a:pt x="11677" y="10821"/>
                    </a:cubicBezTo>
                    <a:cubicBezTo>
                      <a:pt x="11677" y="10821"/>
                      <a:pt x="12870" y="21304"/>
                      <a:pt x="15489" y="20776"/>
                    </a:cubicBezTo>
                    <a:cubicBezTo>
                      <a:pt x="18613" y="20147"/>
                      <a:pt x="20269" y="9090"/>
                      <a:pt x="20269" y="9090"/>
                    </a:cubicBezTo>
                    <a:cubicBezTo>
                      <a:pt x="20269" y="9090"/>
                      <a:pt x="21156" y="3030"/>
                      <a:pt x="21600" y="0"/>
                    </a:cubicBezTo>
                  </a:path>
                </a:pathLst>
              </a:custGeom>
              <a:noFill/>
              <a:ln w="139700" cap="flat">
                <a:solidFill>
                  <a:srgbClr val="FF66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Regular"/>
                </a:endParaRPr>
              </a:p>
            </p:txBody>
          </p:sp>
        </p:grpSp>
        <p:sp>
          <p:nvSpPr>
            <p:cNvPr id="57" name="Rectangle 9"/>
            <p:cNvSpPr>
              <a:spLocks/>
            </p:cNvSpPr>
            <p:nvPr/>
          </p:nvSpPr>
          <p:spPr bwMode="auto">
            <a:xfrm>
              <a:off x="2583199" y="4748159"/>
              <a:ext cx="249092" cy="6001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3900" b="1" dirty="0">
                  <a:latin typeface="Calibri"/>
                  <a:ea typeface="Calibri"/>
                  <a:cs typeface="Calibri"/>
                  <a:sym typeface="Helvetica Neue" pitchFamily="-112" charset="0"/>
                </a:rPr>
                <a:t>−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3538" y="3308599"/>
              <a:ext cx="1252134" cy="326530"/>
            </a:xfrm>
            <a:prstGeom prst="rect">
              <a:avLst/>
            </a:prstGeom>
            <a:noFill/>
          </p:spPr>
          <p:txBody>
            <a:bodyPr wrap="none" lIns="64291" tIns="32146" rIns="64291" bIns="32146" rtlCol="0">
              <a:spAutoFit/>
            </a:bodyPr>
            <a:lstStyle/>
            <a:p>
              <a:r>
                <a:rPr lang="en-US" sz="1700">
                  <a:latin typeface="+mj-lt"/>
                </a:rPr>
                <a:t>Received </a:t>
              </a:r>
              <a:r>
                <a:rPr lang="en-US" sz="1700" i="1">
                  <a:latin typeface="+mj-lt"/>
                </a:rPr>
                <a:t>r</a:t>
              </a:r>
              <a:r>
                <a:rPr lang="en-US" sz="1700">
                  <a:latin typeface="+mj-lt"/>
                </a:rPr>
                <a:t>(</a:t>
              </a:r>
              <a:r>
                <a:rPr lang="en-US" sz="1700" i="1">
                  <a:latin typeface="+mj-lt"/>
                </a:rPr>
                <a:t>t</a:t>
              </a:r>
              <a:r>
                <a:rPr lang="en-US" sz="1700">
                  <a:latin typeface="+mj-lt"/>
                </a:rPr>
                <a:t>)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rot="5400000">
              <a:off x="590360" y="5046431"/>
              <a:ext cx="1553766" cy="1117"/>
            </a:xfrm>
            <a:prstGeom prst="line">
              <a:avLst/>
            </a:prstGeom>
            <a:solidFill>
              <a:srgbClr val="BFBFBF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22248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3075</TotalTime>
  <Words>1791</Words>
  <Application>Microsoft Macintosh PowerPoint</Application>
  <PresentationFormat>On-screen Show (4:3)</PresentationFormat>
  <Paragraphs>450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Regular</vt:lpstr>
      <vt:lpstr>Calibri</vt:lpstr>
      <vt:lpstr>Cambria Math</vt:lpstr>
      <vt:lpstr>Courier New</vt:lpstr>
      <vt:lpstr>Times</vt:lpstr>
      <vt:lpstr>Times New Roman</vt:lpstr>
      <vt:lpstr>1_Office Theme</vt:lpstr>
      <vt:lpstr>Equation</vt:lpstr>
      <vt:lpstr>MIMO III: Channel Capacity, Interference Alignment</vt:lpstr>
      <vt:lpstr>Today</vt:lpstr>
      <vt:lpstr>Two-User Interference Channel</vt:lpstr>
      <vt:lpstr>Extension of Capacity to Multiple Users</vt:lpstr>
      <vt:lpstr>Two-User Interference Channel: Single-User Bounds</vt:lpstr>
      <vt:lpstr>Interference Doesn’t Help</vt:lpstr>
      <vt:lpstr>Two-User Interference Channel: Capacity Region</vt:lpstr>
      <vt:lpstr>Successive Interference Cancellation (SIC)</vt:lpstr>
      <vt:lpstr>Decoding Strong BPSK with weak QPSK</vt:lpstr>
      <vt:lpstr>Power Difference Helps Superposition Coding </vt:lpstr>
      <vt:lpstr>SIC: Choice of User Order</vt:lpstr>
      <vt:lpstr>Comparison with CDMA</vt:lpstr>
      <vt:lpstr>Comparison with TDMA/FDMA + Power Control</vt:lpstr>
      <vt:lpstr>Comparison with TDMA/FDMA + Power Control</vt:lpstr>
      <vt:lpstr>Today</vt:lpstr>
      <vt:lpstr>Review: The MIMO Channel</vt:lpstr>
      <vt:lpstr>Recap: MIMO Radio Channel</vt:lpstr>
      <vt:lpstr>Recap: Zero-Forcing MIMO</vt:lpstr>
      <vt:lpstr>Recap: Zero-Forcing MIMO</vt:lpstr>
      <vt:lpstr>Today</vt:lpstr>
      <vt:lpstr>MIMO Channel Capacity: Motivation</vt:lpstr>
      <vt:lpstr>Where’s the Room for Improvement?</vt:lpstr>
      <vt:lpstr>How Might We Control Directions?</vt:lpstr>
      <vt:lpstr>What Kind of Precoding?</vt:lpstr>
      <vt:lpstr>Today</vt:lpstr>
      <vt:lpstr>Singular Value Decomposition (SVD)</vt:lpstr>
      <vt:lpstr>Interpreting the SVD Steps</vt:lpstr>
      <vt:lpstr>Leveraging the SVD in a Practical System</vt:lpstr>
      <vt:lpstr>Leveraging the SVD in a Practical System</vt:lpstr>
      <vt:lpstr>A Model for Eigenmode Transmission</vt:lpstr>
      <vt:lpstr>Performance: Uniform Power Division</vt:lpstr>
      <vt:lpstr>Waterfilling for MIMO Power Allocation</vt:lpstr>
      <vt:lpstr>MIMO Capacity: Takeaways</vt:lpstr>
      <vt:lpstr>Today</vt:lpstr>
      <vt:lpstr>Interference Alignment (IA)</vt:lpstr>
      <vt:lpstr>MIMO channel representation</vt:lpstr>
      <vt:lpstr>Uplink: Interference Between Networks</vt:lpstr>
      <vt:lpstr>Interference alignment: Basic idea (1)</vt:lpstr>
      <vt:lpstr>Interference alignment: Basic idea (2)</vt:lpstr>
      <vt:lpstr>Uplink: Sketching a Practical Protocol</vt:lpstr>
      <vt:lpstr>Uplink: Four Concurrent Packets?</vt:lpstr>
      <vt:lpstr>Downlink Interference Alignment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III: Physical Channel Modeling, Spatial Multiplexing</dc:title>
  <dc:creator>Kyle Jamieson</dc:creator>
  <cp:lastModifiedBy>Kyle Jamieson</cp:lastModifiedBy>
  <cp:revision>180</cp:revision>
  <cp:lastPrinted>2018-04-01T18:39:47Z</cp:lastPrinted>
  <dcterms:created xsi:type="dcterms:W3CDTF">2018-04-13T18:14:43Z</dcterms:created>
  <dcterms:modified xsi:type="dcterms:W3CDTF">2019-04-16T16:24:53Z</dcterms:modified>
</cp:coreProperties>
</file>