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388" r:id="rId2"/>
    <p:sldId id="596" r:id="rId3"/>
    <p:sldId id="399" r:id="rId4"/>
    <p:sldId id="400" r:id="rId5"/>
    <p:sldId id="605" r:id="rId6"/>
    <p:sldId id="600" r:id="rId7"/>
    <p:sldId id="598" r:id="rId8"/>
    <p:sldId id="602" r:id="rId9"/>
    <p:sldId id="599" r:id="rId10"/>
    <p:sldId id="621" r:id="rId11"/>
    <p:sldId id="401" r:id="rId12"/>
    <p:sldId id="403" r:id="rId13"/>
    <p:sldId id="601" r:id="rId14"/>
    <p:sldId id="402" r:id="rId15"/>
    <p:sldId id="603" r:id="rId16"/>
    <p:sldId id="604" r:id="rId17"/>
    <p:sldId id="405" r:id="rId18"/>
    <p:sldId id="404" r:id="rId19"/>
    <p:sldId id="606" r:id="rId20"/>
    <p:sldId id="611" r:id="rId21"/>
    <p:sldId id="609" r:id="rId22"/>
    <p:sldId id="608" r:id="rId23"/>
    <p:sldId id="618" r:id="rId24"/>
    <p:sldId id="607" r:id="rId25"/>
    <p:sldId id="612" r:id="rId26"/>
    <p:sldId id="614" r:id="rId27"/>
    <p:sldId id="615" r:id="rId28"/>
    <p:sldId id="616" r:id="rId29"/>
    <p:sldId id="617" r:id="rId30"/>
    <p:sldId id="619" r:id="rId31"/>
    <p:sldId id="620" r:id="rId32"/>
    <p:sldId id="622" r:id="rId33"/>
    <p:sldId id="594" r:id="rId3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 autoAdjust="0"/>
    <p:restoredTop sz="85950" autoAdjust="0"/>
  </p:normalViewPr>
  <p:slideViewPr>
    <p:cSldViewPr snapToGrid="0">
      <p:cViewPr varScale="1">
        <p:scale>
          <a:sx n="147" d="100"/>
          <a:sy n="147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5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8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6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1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9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4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3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4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4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4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8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8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highlight>
                <a:srgbClr val="FFFF99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7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4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3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.jpeg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(null)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I: Spatial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COS </a:t>
            </a:r>
            <a:r>
              <a:rPr lang="en-US" altLang="zh-CN" dirty="0"/>
              <a:t>463</a:t>
            </a:r>
            <a:r>
              <a:rPr lang="en-US" dirty="0"/>
              <a:t>: Wireless </a:t>
            </a:r>
            <a:r>
              <a:rPr lang="en-US" altLang="zh-CN" dirty="0"/>
              <a:t>Networks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Lecture </a:t>
            </a:r>
            <a:r>
              <a:rPr lang="en-US" altLang="zh-CN" dirty="0"/>
              <a:t>16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63DE0-5D18-1349-976C-192615EC1364}"/>
              </a:ext>
            </a:extLst>
          </p:cNvPr>
          <p:cNvSpPr txBox="1"/>
          <p:nvPr/>
        </p:nvSpPr>
        <p:spPr>
          <a:xfrm>
            <a:off x="2747625" y="6321670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D. Halperin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et al.,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T. Rappaport]</a:t>
            </a:r>
          </a:p>
        </p:txBody>
      </p:sp>
    </p:spTree>
    <p:extLst>
      <p:ext uri="{BB962C8B-B14F-4D97-AF65-F5344CB8AC3E}">
        <p14:creationId xmlns:p14="http://schemas.microsoft.com/office/powerpoint/2010/main" val="343883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b="1" dirty="0"/>
              <a:t>Receive Diversity</a:t>
            </a:r>
          </a:p>
          <a:p>
            <a:pPr marL="1314450" lvl="2" indent="-514350"/>
            <a:r>
              <a:rPr lang="en-US" dirty="0"/>
              <a:t>Selection Diversity</a:t>
            </a:r>
          </a:p>
          <a:p>
            <a:pPr marL="1314450" lvl="2" indent="-514350"/>
            <a:r>
              <a:rPr lang="en-US" dirty="0"/>
              <a:t>Maximal Ratio Combining</a:t>
            </a:r>
          </a:p>
          <a:p>
            <a:pPr marL="914400" lvl="1" indent="-514350"/>
            <a:r>
              <a:rPr lang="en-US" sz="2400" dirty="0"/>
              <a:t>Transmit Diversity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96836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One transmit antenna </a:t>
            </a:r>
            <a:r>
              <a:rPr lang="en-US" sz="2000" dirty="0"/>
              <a:t>sends a symbol to </a:t>
            </a:r>
            <a:r>
              <a:rPr lang="en-US" sz="2000" b="1" spc="-150" dirty="0"/>
              <a:t>two receive antennas</a:t>
            </a:r>
          </a:p>
          <a:p>
            <a:pPr lvl="1"/>
            <a:r>
              <a:rPr lang="en-US" sz="2000" b="1" i="1" dirty="0">
                <a:highlight>
                  <a:srgbClr val="FFFF00"/>
                </a:highlight>
              </a:rPr>
              <a:t>Receive diversity</a:t>
            </a:r>
            <a:r>
              <a:rPr lang="en-US" sz="2000" dirty="0"/>
              <a:t>, or </a:t>
            </a:r>
            <a:r>
              <a:rPr lang="en-US" sz="2000" b="1" i="1" dirty="0"/>
              <a:t>Single-Input, Multi-Output (SIMO)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Each receive antenna </a:t>
            </a:r>
            <a:r>
              <a:rPr lang="en-US" sz="2000" b="1" dirty="0">
                <a:solidFill>
                  <a:srgbClr val="009900"/>
                </a:solidFill>
              </a:rPr>
              <a:t>gets own copy</a:t>
            </a:r>
            <a:r>
              <a:rPr lang="en-US" sz="2000" dirty="0"/>
              <a:t> of transmitted signal via:</a:t>
            </a:r>
          </a:p>
          <a:p>
            <a:pPr lvl="1"/>
            <a:r>
              <a:rPr lang="en-US" sz="2000" b="1" dirty="0"/>
              <a:t>A different path</a:t>
            </a:r>
          </a:p>
          <a:p>
            <a:pPr lvl="1"/>
            <a:r>
              <a:rPr lang="en-US" sz="2000" dirty="0"/>
              <a:t>A (likely)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9900"/>
                </a:solidFill>
              </a:rPr>
              <a:t>different channel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Channel Model for Receive </a:t>
            </a:r>
            <a:r>
              <a:rPr lang="en-US" dirty="0"/>
              <a:t>D</a:t>
            </a:r>
            <a:r>
              <a:rPr lang="en-US" sz="3600" dirty="0"/>
              <a:t>iversity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D9664E-DFC2-174E-9590-CBEA283DD475}"/>
              </a:ext>
            </a:extLst>
          </p:cNvPr>
          <p:cNvGrpSpPr/>
          <p:nvPr/>
        </p:nvGrpSpPr>
        <p:grpSpPr>
          <a:xfrm>
            <a:off x="1322229" y="2537139"/>
            <a:ext cx="6423342" cy="2176530"/>
            <a:chOff x="1802423" y="2047742"/>
            <a:chExt cx="6423342" cy="21765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2101" r="41998" b="5204"/>
            <a:stretch/>
          </p:blipFill>
          <p:spPr>
            <a:xfrm>
              <a:off x="1802423" y="2047742"/>
              <a:ext cx="4773319" cy="217653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14CDAB-6AB1-B640-AC0A-F87B5E3FE72D}"/>
                </a:ext>
              </a:extLst>
            </p:cNvPr>
            <p:cNvGrpSpPr/>
            <p:nvPr/>
          </p:nvGrpSpPr>
          <p:grpSpPr>
            <a:xfrm>
              <a:off x="2520334" y="2171422"/>
              <a:ext cx="5705431" cy="1612735"/>
              <a:chOff x="2520334" y="2171422"/>
              <a:chExt cx="5705431" cy="16127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21569" r="91958" b="44167"/>
              <a:stretch/>
            </p:blipFill>
            <p:spPr>
              <a:xfrm>
                <a:off x="2520334" y="3086792"/>
                <a:ext cx="558439" cy="59266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149719" y="3600435"/>
                <a:ext cx="518807" cy="1837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49719" y="2540754"/>
                <a:ext cx="518807" cy="1837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58560" y="2324388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" pitchFamily="2" charset="0"/>
                  </a:rPr>
                  <a:t>Receive antenna 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74526" y="2171422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</a:rPr>
                  <a:t>h</a:t>
                </a:r>
                <a:r>
                  <a:rPr lang="en-US" b="0" baseline="-25000" dirty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74526" y="2956728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</a:rPr>
                  <a:t>h</a:t>
                </a:r>
                <a:r>
                  <a:rPr lang="en-US" b="0" baseline="-25000" dirty="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8280EA-5405-5446-9192-9B92C554266F}"/>
                  </a:ext>
                </a:extLst>
              </p:cNvPr>
              <p:cNvSpPr txBox="1"/>
              <p:nvPr/>
            </p:nvSpPr>
            <p:spPr>
              <a:xfrm>
                <a:off x="6258560" y="3383125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" pitchFamily="2" charset="0"/>
                  </a:rPr>
                  <a:t>Receive antenna 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3565BA-D9B0-4540-9277-6DF4438BBED1}"/>
                  </a:ext>
                </a:extLst>
              </p:cNvPr>
              <p:cNvSpPr txBox="1"/>
              <p:nvPr/>
            </p:nvSpPr>
            <p:spPr>
              <a:xfrm>
                <a:off x="2845403" y="2698718"/>
                <a:ext cx="29847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9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Selection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03629"/>
            <a:ext cx="8763000" cy="2176301"/>
          </a:xfrm>
        </p:spPr>
        <p:txBody>
          <a:bodyPr>
            <a:normAutofit/>
          </a:bodyPr>
          <a:lstStyle/>
          <a:p>
            <a:r>
              <a:rPr lang="en-US" sz="2000" b="1" dirty="0"/>
              <a:t>Two</a:t>
            </a:r>
            <a:r>
              <a:rPr lang="en-US" sz="2000" dirty="0"/>
              <a:t> receive antennas </a:t>
            </a:r>
            <a:r>
              <a:rPr lang="en-US" sz="2000" b="1" dirty="0"/>
              <a:t>share one receiving radio </a:t>
            </a:r>
            <a:r>
              <a:rPr lang="en-US" sz="2000" dirty="0"/>
              <a:t>via a switch</a:t>
            </a: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Receiver selects antenna with stronger signal</a:t>
            </a:r>
            <a:r>
              <a:rPr lang="en-US" sz="2000" dirty="0"/>
              <a:t> to connect to the radio</a:t>
            </a:r>
            <a:endParaRPr lang="en-US" sz="2000" b="1" dirty="0">
              <a:solidFill>
                <a:srgbClr val="008000"/>
              </a:solidFill>
            </a:endParaRPr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Helps reliability </a:t>
            </a:r>
            <a:r>
              <a:rPr lang="en-US" sz="2000" dirty="0"/>
              <a:t>(both unlikely bad)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Wastes received signal from other antenna(s)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998"/>
          <a:stretch/>
        </p:blipFill>
        <p:spPr>
          <a:xfrm>
            <a:off x="457200" y="1342381"/>
            <a:ext cx="4773319" cy="2631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7668" y="2631421"/>
            <a:ext cx="840295" cy="40011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" pitchFamily="2" charset="0"/>
              </a:rPr>
              <a:t>Radio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4496" y="3213573"/>
            <a:ext cx="518807" cy="18372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4496" y="2153892"/>
            <a:ext cx="518807" cy="18372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19896" y="2389548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Arial Regular"/>
              </a:rPr>
              <a:t>Select </a:t>
            </a:r>
            <a:r>
              <a:rPr lang="en-US" sz="1600" dirty="0">
                <a:highlight>
                  <a:srgbClr val="FFFF00"/>
                </a:highlight>
                <a:latin typeface="Arial Regular"/>
              </a:rPr>
              <a:t>stronger</a:t>
            </a:r>
          </a:p>
        </p:txBody>
      </p:sp>
      <p:cxnSp>
        <p:nvCxnSpPr>
          <p:cNvPr id="18" name="Straight Connector 17"/>
          <p:cNvCxnSpPr>
            <a:endCxn id="6" idx="1"/>
          </p:cNvCxnSpPr>
          <p:nvPr/>
        </p:nvCxnSpPr>
        <p:spPr>
          <a:xfrm>
            <a:off x="5230519" y="2365375"/>
            <a:ext cx="1847149" cy="466101"/>
          </a:xfrm>
          <a:prstGeom prst="bentConnector3">
            <a:avLst>
              <a:gd name="adj1" fmla="val 48453"/>
            </a:avLst>
          </a:prstGeom>
          <a:ln w="381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0F0BF-B0FB-734C-AA26-6AAEDCDEAE92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6A01C-D779-314F-B4E1-709F8D3C2CF4}"/>
              </a:ext>
            </a:extLst>
          </p:cNvPr>
          <p:cNvSpPr txBox="1"/>
          <p:nvPr/>
        </p:nvSpPr>
        <p:spPr>
          <a:xfrm>
            <a:off x="4910559" y="194481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</a:rPr>
              <a:t>Rx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92686-C308-5D44-B36D-85C6FC185F4E}"/>
              </a:ext>
            </a:extLst>
          </p:cNvPr>
          <p:cNvSpPr txBox="1"/>
          <p:nvPr/>
        </p:nvSpPr>
        <p:spPr>
          <a:xfrm>
            <a:off x="4910559" y="300355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</a:rPr>
              <a:t>Rx 2</a:t>
            </a:r>
          </a:p>
        </p:txBody>
      </p:sp>
    </p:spTree>
    <p:extLst>
      <p:ext uri="{BB962C8B-B14F-4D97-AF65-F5344CB8AC3E}">
        <p14:creationId xmlns:p14="http://schemas.microsoft.com/office/powerpoint/2010/main" val="263632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953B5E-F4D3-6340-ABE0-CDFD1BA6A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295"/>
          <a:stretch/>
        </p:blipFill>
        <p:spPr>
          <a:xfrm>
            <a:off x="5436394" y="1631916"/>
            <a:ext cx="3475370" cy="51118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F34D2-A1B3-DD49-B150-3D3084CD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C0DEE0-303D-3F4A-B3BC-FA90112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Selection Diversity:</a:t>
            </a:r>
            <a:br>
              <a:rPr lang="en-US" sz="3200" dirty="0"/>
            </a:br>
            <a:r>
              <a:rPr lang="en-US" sz="2400" dirty="0"/>
              <a:t>Performance Improvement in Uncorrelated Rayleigh Fading</a:t>
            </a:r>
            <a:endParaRPr lang="en-US" sz="3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ABCE9A6-BB0E-F948-978E-6DD701C8E387}"/>
              </a:ext>
            </a:extLst>
          </p:cNvPr>
          <p:cNvSpPr/>
          <p:nvPr/>
        </p:nvSpPr>
        <p:spPr>
          <a:xfrm rot="10800000">
            <a:off x="7575802" y="6113538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01538F-061A-DF42-946E-467538452999}"/>
              </a:ext>
            </a:extLst>
          </p:cNvPr>
          <p:cNvSpPr/>
          <p:nvPr/>
        </p:nvSpPr>
        <p:spPr>
          <a:xfrm rot="10800000">
            <a:off x="7575801" y="5272163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54E755B-3FFC-1944-B342-B6EFBEA6BD84}"/>
              </a:ext>
            </a:extLst>
          </p:cNvPr>
          <p:cNvSpPr/>
          <p:nvPr/>
        </p:nvSpPr>
        <p:spPr>
          <a:xfrm rot="10800000">
            <a:off x="7575800" y="4405388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AA66505-A731-D84B-8A37-BB898FB9982D}"/>
              </a:ext>
            </a:extLst>
          </p:cNvPr>
          <p:cNvSpPr/>
          <p:nvPr/>
        </p:nvSpPr>
        <p:spPr>
          <a:xfrm rot="10800000">
            <a:off x="7575799" y="3538613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E99E69-CC20-D84F-AF9B-56F424A419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5425" y="1470346"/>
                <a:ext cx="4882129" cy="487743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 general, might have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M</a:t>
                </a:r>
                <a:r>
                  <a:rPr lang="en-US" sz="2000" dirty="0">
                    <a:highlight>
                      <a:srgbClr val="FFFF00"/>
                    </a:highlight>
                  </a:rPr>
                  <a:t> receive antennas</a:t>
                </a:r>
                <a:r>
                  <a:rPr lang="en-US" sz="2000" dirty="0"/>
                  <a:t> (average SNR Γ)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SNR of the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i </a:t>
                </a:r>
                <a:r>
                  <a:rPr lang="en-US" sz="2000" b="1" baseline="30000" dirty="0">
                    <a:highlight>
                      <a:srgbClr val="FFFF00"/>
                    </a:highlight>
                  </a:rPr>
                  <a:t>th</a:t>
                </a:r>
                <a:r>
                  <a:rPr lang="en-US" sz="2000" b="1" dirty="0"/>
                  <a:t> </a:t>
                </a:r>
                <a:r>
                  <a:rPr lang="en-US" sz="2000" dirty="0"/>
                  <a:t>receive antenna</a:t>
                </a:r>
              </a:p>
              <a:p>
                <a:endParaRPr lang="en-US" sz="2000" dirty="0">
                  <a:highlight>
                    <a:srgbClr val="FFFF00"/>
                  </a:highlight>
                </a:endParaRPr>
              </a:p>
              <a:p>
                <a:endParaRPr lang="en-US" sz="2000" dirty="0">
                  <a:highlight>
                    <a:srgbClr val="FFFF00"/>
                  </a:highlight>
                </a:endParaRPr>
              </a:p>
              <a:p>
                <a:r>
                  <a:rPr lang="en-US" sz="2000" dirty="0"/>
                  <a:t>Probability </a:t>
                </a:r>
                <a:r>
                  <a:rPr lang="en-US" sz="2000" b="1" dirty="0"/>
                  <a:t>selected SNR is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less than</a:t>
                </a:r>
                <a:r>
                  <a:rPr lang="en-US" sz="2000" dirty="0"/>
                  <a:t> some threshold </a:t>
                </a:r>
                <a:r>
                  <a:rPr lang="en-US" sz="2000" i="1" dirty="0" err="1"/>
                  <a:t>γ</a:t>
                </a:r>
                <a:r>
                  <a:rPr lang="en-US" sz="2000" i="1" dirty="0"/>
                  <a:t> (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outage</a:t>
                </a:r>
                <a:r>
                  <a:rPr lang="en-US" sz="2000" i="1" dirty="0"/>
                  <a:t>):</a:t>
                </a:r>
                <a:endParaRPr lang="en-US" sz="2000" dirty="0">
                  <a:highlight>
                    <a:srgbClr val="FFFF00"/>
                  </a:highlight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l-GR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009900"/>
                    </a:solidFill>
                  </a:rPr>
                  <a:t>One more “9” of reliability </a:t>
                </a:r>
                <a:r>
                  <a:rPr lang="en-US" sz="2000" dirty="0"/>
                  <a:t>per additional selection branch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E99E69-CC20-D84F-AF9B-56F424A41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5425" y="1470346"/>
                <a:ext cx="4882129" cy="4877434"/>
              </a:xfrm>
              <a:blipFill>
                <a:blip r:embed="rId4"/>
                <a:stretch>
                  <a:fillRect l="-233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308C05-DF8B-FA4B-860A-17781567CB58}"/>
              </a:ext>
            </a:extLst>
          </p:cNvPr>
          <p:cNvSpPr txBox="1"/>
          <p:nvPr/>
        </p:nvSpPr>
        <p:spPr>
          <a:xfrm>
            <a:off x="4684794" y="6435944"/>
            <a:ext cx="200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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 lower threshold SNR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5FF35-04B1-9D4D-B2FE-EEFECF74EDC8}"/>
              </a:ext>
            </a:extLst>
          </p:cNvPr>
          <p:cNvSpPr txBox="1"/>
          <p:nvPr/>
        </p:nvSpPr>
        <p:spPr>
          <a:xfrm>
            <a:off x="5672030" y="1410252"/>
            <a:ext cx="302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Probability (%) that Selected Antenna’s SNR </a:t>
            </a:r>
            <a:r>
              <a:rPr lang="en-US" sz="1400" dirty="0"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Exceeds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 Threshold γ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7A425-A1F5-CD49-BE03-484C9505DDCA}"/>
              </a:ext>
            </a:extLst>
          </p:cNvPr>
          <p:cNvSpPr txBox="1"/>
          <p:nvPr/>
        </p:nvSpPr>
        <p:spPr>
          <a:xfrm>
            <a:off x="3849419" y="5761618"/>
            <a:ext cx="167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H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igher probability (</a:t>
            </a:r>
            <a:r>
              <a:rPr lang="en-US" sz="1400" dirty="0">
                <a:solidFill>
                  <a:srgbClr val="009900"/>
                </a:solidFill>
                <a:latin typeface="Times" pitchFamily="2" charset="0"/>
                <a:ea typeface="Arial" charset="0"/>
                <a:cs typeface="Arial" charset="0"/>
              </a:rPr>
              <a:t>better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) ↓</a:t>
            </a:r>
          </a:p>
        </p:txBody>
      </p:sp>
    </p:spTree>
    <p:extLst>
      <p:ext uri="{BB962C8B-B14F-4D97-AF65-F5344CB8AC3E}">
        <p14:creationId xmlns:p14="http://schemas.microsoft.com/office/powerpoint/2010/main" val="11405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Leveraging All Receive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96665"/>
            <a:ext cx="8763000" cy="2385039"/>
          </a:xfrm>
        </p:spPr>
        <p:txBody>
          <a:bodyPr>
            <a:normAutofit/>
          </a:bodyPr>
          <a:lstStyle/>
          <a:p>
            <a:r>
              <a:rPr lang="en-US" sz="2200" dirty="0"/>
              <a:t>Want to just add the two received signals together</a:t>
            </a:r>
          </a:p>
          <a:p>
            <a:pPr lvl="1"/>
            <a:r>
              <a:rPr lang="en-US" sz="2200" dirty="0"/>
              <a:t>But if we did the </a:t>
            </a:r>
            <a:r>
              <a:rPr lang="en-US" sz="2200" b="1" dirty="0">
                <a:solidFill>
                  <a:srgbClr val="FF0000"/>
                </a:solidFill>
              </a:rPr>
              <a:t>signals would often cancel out</a:t>
            </a:r>
            <a:endParaRPr lang="en-US" sz="2200" i="1" dirty="0"/>
          </a:p>
          <a:p>
            <a:pPr lvl="1"/>
            <a:endParaRPr lang="en-US" sz="2200" dirty="0"/>
          </a:p>
          <a:p>
            <a:r>
              <a:rPr lang="en-US" sz="2200" b="1" dirty="0">
                <a:solidFill>
                  <a:srgbClr val="009900"/>
                </a:solidFill>
              </a:rPr>
              <a:t>Solution: </a:t>
            </a:r>
            <a:r>
              <a:rPr lang="en-US" sz="2200" dirty="0"/>
              <a:t>Receive </a:t>
            </a:r>
            <a:r>
              <a:rPr lang="en-US" sz="2200" b="1" i="1" dirty="0">
                <a:highlight>
                  <a:srgbClr val="FFFF00"/>
                </a:highlight>
              </a:rPr>
              <a:t>M</a:t>
            </a:r>
            <a:r>
              <a:rPr lang="en-US" sz="2200" b="1" dirty="0">
                <a:highlight>
                  <a:srgbClr val="FFFF00"/>
                </a:highlight>
              </a:rPr>
              <a:t> radios,</a:t>
            </a:r>
            <a:r>
              <a:rPr lang="en-US" sz="2200" b="1" dirty="0">
                <a:solidFill>
                  <a:srgbClr val="FF6600"/>
                </a:solidFill>
                <a:highlight>
                  <a:srgbClr val="FFFF00"/>
                </a:highlight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FFF00"/>
                </a:highlight>
              </a:rPr>
              <a:t>align signal phases, then add</a:t>
            </a:r>
          </a:p>
          <a:p>
            <a:pPr lvl="1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Requires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receive radios,</a:t>
            </a:r>
            <a:r>
              <a:rPr lang="en-US" sz="2200" dirty="0">
                <a:solidFill>
                  <a:srgbClr val="000000"/>
                </a:solidFill>
              </a:rPr>
              <a:t> in general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7200" y="1342381"/>
            <a:ext cx="8229600" cy="263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150BA-1DFD-9C4C-93D9-600258F8689A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18D50-17FB-6C44-B641-D46B1E64C56D}"/>
              </a:ext>
            </a:extLst>
          </p:cNvPr>
          <p:cNvSpPr txBox="1"/>
          <p:nvPr/>
        </p:nvSpPr>
        <p:spPr>
          <a:xfrm>
            <a:off x="4961054" y="1944815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DC9C-7E57-BF44-81D2-FDC8170B431D}"/>
              </a:ext>
            </a:extLst>
          </p:cNvPr>
          <p:cNvSpPr txBox="1"/>
          <p:nvPr/>
        </p:nvSpPr>
        <p:spPr>
          <a:xfrm>
            <a:off x="4961054" y="3003552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2</a:t>
            </a:r>
          </a:p>
        </p:txBody>
      </p:sp>
    </p:spTree>
    <p:extLst>
      <p:ext uri="{BB962C8B-B14F-4D97-AF65-F5344CB8AC3E}">
        <p14:creationId xmlns:p14="http://schemas.microsoft.com/office/powerpoint/2010/main" val="413283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to Choose Weights?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96665"/>
                <a:ext cx="8763000" cy="238503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Suppose phase of incoming signal on the </a:t>
                </a:r>
                <a:r>
                  <a:rPr lang="en-US" sz="2000" i="1" dirty="0"/>
                  <a:t>i 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branch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highlight>
                      <a:srgbClr val="FFFF00"/>
                    </a:highlight>
                  </a:rPr>
                  <a:t>To align {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y</a:t>
                </a:r>
                <a:r>
                  <a:rPr lang="en-US" sz="2000" b="1" i="1" baseline="-25000" dirty="0">
                    <a:highlight>
                      <a:srgbClr val="FFFF00"/>
                    </a:highlight>
                  </a:rPr>
                  <a:t>i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} in phase,</a:t>
                </a:r>
                <a:r>
                  <a:rPr lang="en-US" sz="2000" b="1" dirty="0"/>
                  <a:t> </a:t>
                </a:r>
                <a:r>
                  <a:rPr lang="en-US" sz="2000" dirty="0"/>
                  <a:t>let the </a:t>
                </a:r>
                <a:r>
                  <a:rPr lang="en-US" sz="2000" b="1" dirty="0"/>
                  <a:t>combiner</a:t>
                </a:r>
                <a:r>
                  <a:rPr lang="en-US" sz="2000" dirty="0"/>
                  <a:t>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How to choose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amplitudes </a:t>
                </a:r>
                <a:r>
                  <a:rPr lang="en-US" sz="2000" b="1" i="1" dirty="0" err="1">
                    <a:highlight>
                      <a:srgbClr val="FFFF00"/>
                    </a:highlight>
                  </a:rPr>
                  <a:t>a</a:t>
                </a:r>
                <a:r>
                  <a:rPr lang="en-US" sz="2000" b="1" i="1" baseline="-25000" dirty="0" err="1">
                    <a:highlight>
                      <a:srgbClr val="FFFF00"/>
                    </a:highlight>
                  </a:rPr>
                  <a:t>i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?</a:t>
                </a:r>
              </a:p>
              <a:p>
                <a:pPr lvl="1"/>
                <a:endParaRPr lang="en-US" sz="2000" b="1" dirty="0">
                  <a:highlight>
                    <a:srgbClr val="FFFF99"/>
                  </a:highlight>
                </a:endParaRPr>
              </a:p>
              <a:p>
                <a:r>
                  <a:rPr lang="en-US" sz="2000" b="1" dirty="0"/>
                  <a:t>Idea: </a:t>
                </a:r>
                <a:r>
                  <a:rPr lang="en-US" sz="2000" dirty="0"/>
                  <a:t>Put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more weight</a:t>
                </a:r>
                <a:r>
                  <a:rPr lang="en-US" sz="2000" dirty="0"/>
                  <a:t> into branches with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high SNR:</a:t>
                </a:r>
                <a:r>
                  <a:rPr lang="en-US" sz="2000" dirty="0"/>
                  <a:t> </a:t>
                </a:r>
                <a:r>
                  <a:rPr lang="en-US" sz="2000" b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lvl="1"/>
                <a:r>
                  <a:rPr lang="en-US" sz="2000" dirty="0"/>
                  <a:t>This is called </a:t>
                </a:r>
                <a:r>
                  <a:rPr lang="en-US" sz="2000" b="1" i="1" dirty="0"/>
                  <a:t>Maximal Ratio Combining (MRC)</a:t>
                </a:r>
              </a:p>
              <a:p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96665"/>
                <a:ext cx="8763000" cy="2385039"/>
              </a:xfrm>
              <a:blipFill>
                <a:blip r:embed="rId3"/>
                <a:stretch>
                  <a:fillRect l="-1304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57200" y="1342381"/>
            <a:ext cx="8229600" cy="263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150BA-1DFD-9C4C-93D9-600258F8689A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18D50-17FB-6C44-B641-D46B1E64C56D}"/>
              </a:ext>
            </a:extLst>
          </p:cNvPr>
          <p:cNvSpPr txBox="1"/>
          <p:nvPr/>
        </p:nvSpPr>
        <p:spPr>
          <a:xfrm>
            <a:off x="4961054" y="1944815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DC9C-7E57-BF44-81D2-FDC8170B431D}"/>
              </a:ext>
            </a:extLst>
          </p:cNvPr>
          <p:cNvSpPr txBox="1"/>
          <p:nvPr/>
        </p:nvSpPr>
        <p:spPr>
          <a:xfrm>
            <a:off x="4961054" y="3003552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36D24-89BC-1B4A-A2CC-8D5B2D1AC61A}"/>
              </a:ext>
            </a:extLst>
          </p:cNvPr>
          <p:cNvSpPr txBox="1"/>
          <p:nvPr/>
        </p:nvSpPr>
        <p:spPr>
          <a:xfrm>
            <a:off x="7410325" y="249987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5A5DF-6013-D34B-A0DF-E497B796F8D9}"/>
              </a:ext>
            </a:extLst>
          </p:cNvPr>
          <p:cNvSpPr txBox="1"/>
          <p:nvPr/>
        </p:nvSpPr>
        <p:spPr>
          <a:xfrm rot="18900000">
            <a:off x="6988736" y="2138617"/>
            <a:ext cx="11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Combiner</a:t>
            </a:r>
          </a:p>
        </p:txBody>
      </p:sp>
    </p:spTree>
    <p:extLst>
      <p:ext uri="{BB962C8B-B14F-4D97-AF65-F5344CB8AC3E}">
        <p14:creationId xmlns:p14="http://schemas.microsoft.com/office/powerpoint/2010/main" val="16615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0ED32-EE7F-BB40-9191-ED9C204D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46290"/>
            <a:ext cx="8763000" cy="63070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Two “9”s of reliability improvement</a:t>
            </a:r>
            <a:r>
              <a:rPr lang="en-US" sz="2000" dirty="0"/>
              <a:t> between </a:t>
            </a:r>
            <a:r>
              <a:rPr lang="en-US" sz="2000" b="1" dirty="0"/>
              <a:t>one</a:t>
            </a:r>
            <a:r>
              <a:rPr lang="en-US" sz="2000" dirty="0"/>
              <a:t> (</a:t>
            </a:r>
            <a:r>
              <a:rPr lang="en-US" sz="2000" i="1" dirty="0"/>
              <a:t>i.e.,</a:t>
            </a:r>
            <a:r>
              <a:rPr lang="en-US" sz="2000" dirty="0"/>
              <a:t> no MRC) and </a:t>
            </a:r>
            <a:r>
              <a:rPr lang="en-US" sz="2000" b="1" dirty="0"/>
              <a:t>two</a:t>
            </a:r>
            <a:r>
              <a:rPr lang="en-US" sz="2000" dirty="0"/>
              <a:t> MRC branches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C8059-A4FE-E348-AAB7-D5D8382D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1EA522-9FAA-BD4B-B4ED-BE7BD3F7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MRC: Performance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7C8B7-BC60-704E-883A-9F9CEB8C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84" y="1624234"/>
            <a:ext cx="4517031" cy="381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C4631-C888-3F4C-9D58-69FCCCCD4B4C}"/>
              </a:ext>
            </a:extLst>
          </p:cNvPr>
          <p:cNvSpPr txBox="1"/>
          <p:nvPr/>
        </p:nvSpPr>
        <p:spPr>
          <a:xfrm>
            <a:off x="2400041" y="1429294"/>
            <a:ext cx="439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Probability that MRC’s SNR is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Under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 Threshold </a:t>
            </a:r>
            <a:r>
              <a:rPr lang="en-US" sz="1400" i="1" dirty="0" err="1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γ</a:t>
            </a:r>
            <a:endParaRPr lang="en-US" sz="140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BC25F-BA25-A04B-AD35-2EB5ED737DDA}"/>
              </a:ext>
            </a:extLst>
          </p:cNvPr>
          <p:cNvSpPr txBox="1"/>
          <p:nvPr/>
        </p:nvSpPr>
        <p:spPr>
          <a:xfrm>
            <a:off x="729291" y="4506378"/>
            <a:ext cx="167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Lower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 probability (</a:t>
            </a:r>
            <a:r>
              <a:rPr lang="en-US" sz="1400" dirty="0">
                <a:solidFill>
                  <a:srgbClr val="009900"/>
                </a:solidFill>
                <a:latin typeface="Times" pitchFamily="2" charset="0"/>
                <a:ea typeface="Arial" charset="0"/>
                <a:cs typeface="Arial" charset="0"/>
              </a:rPr>
              <a:t>better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) ↓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847717-C021-704F-8B58-8C03F83F40E8}"/>
              </a:ext>
            </a:extLst>
          </p:cNvPr>
          <p:cNvSpPr/>
          <p:nvPr/>
        </p:nvSpPr>
        <p:spPr>
          <a:xfrm rot="10800000">
            <a:off x="4923342" y="4949840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EADF61-0353-D244-97EB-57F6039E7C93}"/>
              </a:ext>
            </a:extLst>
          </p:cNvPr>
          <p:cNvSpPr/>
          <p:nvPr/>
        </p:nvSpPr>
        <p:spPr>
          <a:xfrm rot="10800000">
            <a:off x="4923342" y="3239501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85353-F158-A44B-AD0A-8B3E85A6D8AD}"/>
                  </a:ext>
                </a:extLst>
              </p:cNvPr>
              <p:cNvSpPr txBox="1"/>
              <p:nvPr/>
            </p:nvSpPr>
            <p:spPr>
              <a:xfrm>
                <a:off x="3737142" y="5213679"/>
                <a:ext cx="15935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10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/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85353-F158-A44B-AD0A-8B3E85A6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42" y="5213679"/>
                <a:ext cx="15935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2F4E26-92FE-C644-A19E-9343742CF89E}"/>
              </a:ext>
            </a:extLst>
          </p:cNvPr>
          <p:cNvSpPr txBox="1"/>
          <p:nvPr/>
        </p:nvSpPr>
        <p:spPr>
          <a:xfrm>
            <a:off x="5405107" y="5252985"/>
            <a:ext cx="207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Lower threshold SNR 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Selection Diversity, in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8437"/>
            <a:ext cx="8763000" cy="1955303"/>
          </a:xfrm>
        </p:spPr>
        <p:txBody>
          <a:bodyPr>
            <a:normAutofit/>
          </a:bodyPr>
          <a:lstStyle/>
          <a:p>
            <a:r>
              <a:rPr lang="en-US" sz="2000" dirty="0"/>
              <a:t>Antennas A and C experience </a:t>
            </a:r>
            <a:r>
              <a:rPr lang="en-US" sz="2000" b="1" dirty="0">
                <a:solidFill>
                  <a:srgbClr val="FF0000"/>
                </a:solidFill>
              </a:rPr>
              <a:t>different fades on different subcarriers</a:t>
            </a:r>
          </a:p>
          <a:p>
            <a:endParaRPr lang="en-US" sz="2000" dirty="0"/>
          </a:p>
          <a:p>
            <a:r>
              <a:rPr lang="en-US" sz="2000" spc="-150" dirty="0"/>
              <a:t>Selection Combining (“SEL”) </a:t>
            </a:r>
            <a:r>
              <a:rPr lang="en-US" sz="2000" b="1" spc="-150" dirty="0">
                <a:solidFill>
                  <a:srgbClr val="009900"/>
                </a:solidFill>
              </a:rPr>
              <a:t>improves</a:t>
            </a:r>
            <a:r>
              <a:rPr lang="en-US" sz="2000" spc="-150" dirty="0"/>
              <a:t> but certain subcarriers </a:t>
            </a:r>
            <a:r>
              <a:rPr lang="en-US" sz="2000" b="1" spc="-150" dirty="0">
                <a:solidFill>
                  <a:schemeClr val="accent6">
                    <a:lumMod val="75000"/>
                  </a:schemeClr>
                </a:solidFill>
              </a:rPr>
              <a:t>still experience fading</a:t>
            </a:r>
          </a:p>
          <a:p>
            <a:endParaRPr lang="en-US" sz="2000" dirty="0"/>
          </a:p>
          <a:p>
            <a:r>
              <a:rPr lang="en-US" sz="2000" dirty="0"/>
              <a:t>MRC </a:t>
            </a:r>
            <a:r>
              <a:rPr lang="en-US" sz="2000" b="1" dirty="0"/>
              <a:t>increases power and flattens nulls, </a:t>
            </a:r>
            <a:r>
              <a:rPr lang="en-US" sz="2000" b="1" dirty="0">
                <a:solidFill>
                  <a:srgbClr val="008000"/>
                </a:solidFill>
              </a:rPr>
              <a:t>leading to fewer bit errors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42" y="1459519"/>
            <a:ext cx="3951456" cy="28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MRC with M branches increases SNR</a:t>
                </a:r>
              </a:p>
              <a:p>
                <a:pPr lvl="1"/>
                <a:r>
                  <a:rPr lang="en-US" sz="2400" b="1" dirty="0"/>
                  <a:t>Increased</a:t>
                </a:r>
                <a:r>
                  <a:rPr lang="en-US" sz="2400" dirty="0"/>
                  <a:t> Shannon capacity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Sub-linear</a:t>
                </a:r>
                <a:r>
                  <a:rPr lang="en-US" sz="2400" dirty="0"/>
                  <a:t> (logarithmic) </a:t>
                </a:r>
                <a:r>
                  <a:rPr lang="en-US" sz="2400" b="1" dirty="0">
                    <a:solidFill>
                      <a:srgbClr val="009900"/>
                    </a:solidFill>
                  </a:rPr>
                  <a:t>capacity increase</a:t>
                </a:r>
                <a:r>
                  <a:rPr lang="en-US" sz="2400" dirty="0"/>
                  <a:t> in </a:t>
                </a:r>
                <a:r>
                  <a:rPr lang="en-US" sz="2400" i="1" dirty="0"/>
                  <a:t>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𝑀𝑅𝐶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𝑆𝑁𝑅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bits/second/Hz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MRC’s Capacity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6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Diversity</a:t>
            </a:r>
          </a:p>
          <a:p>
            <a:pPr marL="914400" lvl="1" indent="-514350"/>
            <a:r>
              <a:rPr lang="en-US" sz="2400" b="1" dirty="0"/>
              <a:t>Transmit Diversity</a:t>
            </a:r>
          </a:p>
          <a:p>
            <a:pPr marL="1314450" lvl="2" indent="-514350"/>
            <a:r>
              <a:rPr lang="en-US" sz="2400" b="1" dirty="0"/>
              <a:t>Transmit beamforming</a:t>
            </a:r>
          </a:p>
          <a:p>
            <a:pPr marL="1314450" lvl="2" indent="-514350"/>
            <a:endParaRPr lang="en-US" sz="2400" dirty="0"/>
          </a:p>
          <a:p>
            <a:pPr marL="1314450" lvl="2" indent="-514350"/>
            <a:r>
              <a:rPr lang="en-US" sz="2400" dirty="0"/>
              <a:t>Introduction to Space-Time Coding: Alamouti’s Scheme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68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A7AEB-1233-284E-8ABF-2D7BBEAC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/>
              <a:t>Multiple-Input, Multiple-Output (MIMO)</a:t>
            </a:r>
            <a:r>
              <a:rPr lang="en-US" sz="2000" dirty="0"/>
              <a:t> communications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Send/receive &gt; 1 signal on different transmit and receive antennas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We’ve already seen </a:t>
            </a:r>
            <a:r>
              <a:rPr lang="en-US" sz="2000" b="1" spc="-150" dirty="0">
                <a:solidFill>
                  <a:srgbClr val="0070C0"/>
                </a:solidFill>
              </a:rPr>
              <a:t>frequency, time, spatial </a:t>
            </a:r>
            <a:r>
              <a:rPr lang="en-US" sz="2000" dirty="0"/>
              <a:t>multiplexing in 463: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MIMO is a more powerful way to </a:t>
            </a:r>
            <a:r>
              <a:rPr lang="en-US" sz="2000" b="1" dirty="0">
                <a:highlight>
                  <a:srgbClr val="FFFF00"/>
                </a:highlight>
              </a:rPr>
              <a:t>multiplex</a:t>
            </a:r>
            <a:r>
              <a:rPr lang="en-US" sz="2000" dirty="0"/>
              <a:t> wireless medium </a:t>
            </a:r>
            <a:r>
              <a:rPr lang="en-US" sz="2000" b="1" dirty="0">
                <a:highlight>
                  <a:srgbClr val="FFFF00"/>
                </a:highlight>
              </a:rPr>
              <a:t>in space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Transforms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multipath</a:t>
            </a:r>
            <a:r>
              <a:rPr lang="en-US" sz="2000" dirty="0"/>
              <a:t> propagation from </a:t>
            </a:r>
            <a:r>
              <a:rPr lang="en-US" sz="2000" b="1" dirty="0">
                <a:solidFill>
                  <a:srgbClr val="FF0000"/>
                </a:solidFill>
              </a:rPr>
              <a:t>impediment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009900"/>
                </a:solidFill>
              </a:rPr>
              <a:t>advantage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CE942-1C12-4B4A-AEA0-D5587CC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A44AD-5C85-C14E-9646-BC19D4FE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MIMO, and why?</a:t>
            </a:r>
          </a:p>
        </p:txBody>
      </p:sp>
    </p:spTree>
    <p:extLst>
      <p:ext uri="{BB962C8B-B14F-4D97-AF65-F5344CB8AC3E}">
        <p14:creationId xmlns:p14="http://schemas.microsoft.com/office/powerpoint/2010/main" val="411713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5C39C-694A-B64B-A2D2-0F17FCCD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</a:t>
            </a:r>
            <a:r>
              <a:rPr lang="en-US" sz="2000" b="1" dirty="0">
                <a:solidFill>
                  <a:srgbClr val="0070C0"/>
                </a:solidFill>
              </a:rPr>
              <a:t>space, power, processing capability</a:t>
            </a:r>
            <a:r>
              <a:rPr lang="en-US" sz="2000" dirty="0"/>
              <a:t> available </a:t>
            </a:r>
            <a:r>
              <a:rPr lang="en-US" sz="2000" b="1" dirty="0">
                <a:highlight>
                  <a:srgbClr val="FFFF99"/>
                </a:highlight>
              </a:rPr>
              <a:t>at the transmitter?</a:t>
            </a:r>
          </a:p>
          <a:p>
            <a:pPr lvl="1"/>
            <a:r>
              <a:rPr lang="en-US" sz="2000" dirty="0"/>
              <a:t>Yes, likely!  </a:t>
            </a:r>
            <a:r>
              <a:rPr lang="en-US" sz="2000" i="1" dirty="0"/>
              <a:t>e.g.</a:t>
            </a:r>
            <a:r>
              <a:rPr lang="en-US" sz="2000" dirty="0"/>
              <a:t> Cell tower, Wi-Fi AP sending </a:t>
            </a:r>
            <a:r>
              <a:rPr lang="en-US" sz="2000" b="1" dirty="0"/>
              <a:t>downlink traffic</a:t>
            </a:r>
            <a:r>
              <a:rPr lang="en-US" sz="2000" dirty="0"/>
              <a:t> to mobile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But, a possible requirement: </a:t>
            </a:r>
            <a:r>
              <a:rPr lang="en-US" sz="2000" b="1" dirty="0"/>
              <a:t>Transmitter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may </a:t>
            </a:r>
            <a:r>
              <a:rPr lang="en-US" sz="2000" b="1" dirty="0">
                <a:highlight>
                  <a:srgbClr val="FFFF99"/>
                </a:highlight>
              </a:rPr>
              <a:t>need to know radio channel</a:t>
            </a:r>
            <a:r>
              <a:rPr lang="en-US" sz="2000" dirty="0"/>
              <a:t> before transmission commences</a:t>
            </a:r>
          </a:p>
          <a:p>
            <a:pPr lvl="1"/>
            <a:r>
              <a:rPr lang="en-US" sz="2000" i="1" dirty="0"/>
              <a:t>cf.</a:t>
            </a:r>
            <a:r>
              <a:rPr lang="en-US" sz="2000" dirty="0"/>
              <a:t> receive diversity: receiver knows channel from </a:t>
            </a:r>
            <a:r>
              <a:rPr lang="en-US" sz="2000" b="1" dirty="0">
                <a:highlight>
                  <a:srgbClr val="FFFF99"/>
                </a:highlight>
              </a:rPr>
              <a:t>preamble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So, a tension: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Want to </a:t>
            </a:r>
            <a:r>
              <a:rPr lang="en-US" sz="2000" b="1" dirty="0"/>
              <a:t>separate</a:t>
            </a:r>
            <a:r>
              <a:rPr lang="en-US" sz="2000" dirty="0"/>
              <a:t> transmit antennas for path diversity</a:t>
            </a:r>
          </a:p>
          <a:p>
            <a:pPr lvl="1"/>
            <a:r>
              <a:rPr lang="en-US" sz="2000" dirty="0"/>
              <a:t>Need to move </a:t>
            </a:r>
            <a:r>
              <a:rPr lang="en-US" sz="2000" b="1" dirty="0"/>
              <a:t>timely</a:t>
            </a:r>
            <a:r>
              <a:rPr lang="en-US" sz="2000" dirty="0"/>
              <a:t> radio channel measurements between </a:t>
            </a:r>
            <a:r>
              <a:rPr lang="en-US" sz="2000" b="1" dirty="0"/>
              <a:t>locations</a:t>
            </a:r>
          </a:p>
          <a:p>
            <a:pPr lvl="2"/>
            <a:r>
              <a:rPr lang="en-US" sz="2000" dirty="0"/>
              <a:t>Introduces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overhead and design complexity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52BCC-AF62-6147-9D7F-717EA177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84812-87CC-F244-A8E8-BFAE8105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Diversity: Motivation</a:t>
            </a:r>
          </a:p>
        </p:txBody>
      </p:sp>
    </p:spTree>
    <p:extLst>
      <p:ext uri="{BB962C8B-B14F-4D97-AF65-F5344CB8AC3E}">
        <p14:creationId xmlns:p14="http://schemas.microsoft.com/office/powerpoint/2010/main" val="815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131A2-3FE2-B44C-895D-0FD45A1F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85706"/>
            <a:ext cx="8763000" cy="2467494"/>
          </a:xfrm>
        </p:spPr>
        <p:txBody>
          <a:bodyPr>
            <a:normAutofit/>
          </a:bodyPr>
          <a:lstStyle/>
          <a:p>
            <a:r>
              <a:rPr lang="en-US" sz="2000" dirty="0"/>
              <a:t>Suppose </a:t>
            </a:r>
            <a:r>
              <a:rPr lang="en-US" sz="2000" b="1" dirty="0">
                <a:highlight>
                  <a:srgbClr val="FFFF99"/>
                </a:highlight>
              </a:rPr>
              <a:t>transmitter knows </a:t>
            </a:r>
            <a:r>
              <a:rPr lang="en-US" sz="2000" dirty="0">
                <a:highlight>
                  <a:srgbClr val="FFFF99"/>
                </a:highlight>
              </a:rPr>
              <a:t>the channel</a:t>
            </a:r>
            <a:r>
              <a:rPr lang="en-US" sz="2000" dirty="0"/>
              <a:t> to receivers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Transmitters align their signals so that </a:t>
            </a:r>
            <a:r>
              <a:rPr lang="en-US" sz="2000" b="1" dirty="0">
                <a:solidFill>
                  <a:srgbClr val="009900"/>
                </a:solidFill>
              </a:rPr>
              <a:t>constructive interference occurs</a:t>
            </a:r>
            <a:r>
              <a:rPr lang="en-US" sz="2000" dirty="0"/>
              <a:t> at the single receive antenna</a:t>
            </a:r>
          </a:p>
          <a:p>
            <a:pPr lvl="1"/>
            <a:r>
              <a:rPr lang="en-US" sz="2000" dirty="0"/>
              <a:t>Align </a:t>
            </a:r>
            <a:r>
              <a:rPr lang="en-US" sz="2000" b="1" dirty="0">
                <a:highlight>
                  <a:srgbClr val="FFFF99"/>
                </a:highlight>
              </a:rPr>
              <a:t>before transmission,</a:t>
            </a:r>
            <a:r>
              <a:rPr lang="en-US" sz="2000" b="1" dirty="0"/>
              <a:t> not after reception </a:t>
            </a:r>
            <a:r>
              <a:rPr lang="en-US" sz="2000" dirty="0"/>
              <a:t>(receive beamforming)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3319F-42CA-944E-A78B-FD35A0DB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AD45AD-D3DD-EE4D-A752-09210B7F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Beamforming: 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3B769-74A1-624D-B262-BFEE665AC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4" t="23531" r="4062" b="19736"/>
          <a:stretch/>
        </p:blipFill>
        <p:spPr>
          <a:xfrm>
            <a:off x="1244123" y="1546917"/>
            <a:ext cx="6579554" cy="23578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CCF365-7B98-F44E-9D73-622917842E43}"/>
              </a:ext>
            </a:extLst>
          </p:cNvPr>
          <p:cNvSpPr/>
          <p:nvPr/>
        </p:nvSpPr>
        <p:spPr>
          <a:xfrm>
            <a:off x="4248867" y="3141962"/>
            <a:ext cx="171880" cy="1718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12389-D80F-074D-BBB2-BDF20C9BABD2}"/>
              </a:ext>
            </a:extLst>
          </p:cNvPr>
          <p:cNvSpPr txBox="1"/>
          <p:nvPr/>
        </p:nvSpPr>
        <p:spPr>
          <a:xfrm>
            <a:off x="3746344" y="327074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“receiver”</a:t>
            </a:r>
          </a:p>
        </p:txBody>
      </p:sp>
    </p:spTree>
    <p:extLst>
      <p:ext uri="{BB962C8B-B14F-4D97-AF65-F5344CB8AC3E}">
        <p14:creationId xmlns:p14="http://schemas.microsoft.com/office/powerpoint/2010/main" val="1657077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128C4-86B0-274E-93C1-F27CAE60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92611"/>
          </a:xfrm>
        </p:spPr>
        <p:txBody>
          <a:bodyPr>
            <a:normAutofit/>
          </a:bodyPr>
          <a:lstStyle/>
          <a:p>
            <a:r>
              <a:rPr lang="en-US" sz="2000" dirty="0"/>
              <a:t>Leverage channel reciprocity, receive beamforming </a:t>
            </a:r>
            <a:r>
              <a:rPr lang="en-US" sz="2000" b="1" dirty="0">
                <a:highlight>
                  <a:srgbClr val="FFFF99"/>
                </a:highlight>
              </a:rPr>
              <a:t>“in reverse”</a:t>
            </a:r>
          </a:p>
          <a:p>
            <a:endParaRPr lang="en-US" sz="2000" dirty="0"/>
          </a:p>
          <a:p>
            <a:r>
              <a:rPr lang="en-US" sz="2000" dirty="0"/>
              <a:t>Send one </a:t>
            </a:r>
            <a:r>
              <a:rPr lang="en-US" sz="2000" b="1" dirty="0"/>
              <a:t>data symbol </a:t>
            </a:r>
            <a:r>
              <a:rPr lang="en-U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dirty="0"/>
              <a:t>  </a:t>
            </a:r>
            <a:r>
              <a:rPr lang="en-US" sz="2000" dirty="0"/>
              <a:t>from two antennas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4DFEA-17FD-2447-A353-D5471A71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ED6D2-529B-4A42-BAA6-9569EEBD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Beamforming</a:t>
            </a:r>
          </a:p>
        </p:txBody>
      </p:sp>
      <p:pic>
        <p:nvPicPr>
          <p:cNvPr id="5" name="Picture 2" descr="fig3-11b">
            <a:extLst>
              <a:ext uri="{FF2B5EF4-FFF2-40B4-BE49-F238E27FC236}">
                <a16:creationId xmlns:a16="http://schemas.microsoft.com/office/drawing/2014/main" id="{4FA09A92-413A-4448-85B1-04EBA264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4249" y="3451255"/>
            <a:ext cx="1963996" cy="15192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FEFB1-0A2B-114E-B6B7-B8B596393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03" r="50000"/>
          <a:stretch/>
        </p:blipFill>
        <p:spPr>
          <a:xfrm>
            <a:off x="2275969" y="2840411"/>
            <a:ext cx="1324708" cy="263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9B615-30F3-3545-AA95-3921A8C7D634}"/>
                  </a:ext>
                </a:extLst>
              </p:cNvPr>
              <p:cNvSpPr txBox="1"/>
              <p:nvPr/>
            </p:nvSpPr>
            <p:spPr>
              <a:xfrm rot="1330766">
                <a:off x="4779929" y="3385622"/>
                <a:ext cx="141602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9B615-30F3-3545-AA95-3921A8C7D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30766">
                <a:off x="4779929" y="3385622"/>
                <a:ext cx="1416029" cy="381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869F1-DC68-FE40-AC7A-F6A44E1D1A99}"/>
                  </a:ext>
                </a:extLst>
              </p:cNvPr>
              <p:cNvSpPr txBox="1"/>
              <p:nvPr/>
            </p:nvSpPr>
            <p:spPr>
              <a:xfrm rot="20379871">
                <a:off x="4699478" y="4275820"/>
                <a:ext cx="1485470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869F1-DC68-FE40-AC7A-F6A44E1D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79871">
                <a:off x="4699478" y="4275820"/>
                <a:ext cx="1485470" cy="381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15DA9-8302-8341-ADB9-131BFCAECD41}"/>
                  </a:ext>
                </a:extLst>
              </p:cNvPr>
              <p:cNvSpPr txBox="1"/>
              <p:nvPr/>
            </p:nvSpPr>
            <p:spPr>
              <a:xfrm>
                <a:off x="2674533" y="3074483"/>
                <a:ext cx="1008225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15DA9-8302-8341-ADB9-131BFCAE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533" y="3074483"/>
                <a:ext cx="1008225" cy="381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9E106-BF48-814B-9975-60CA75F48A82}"/>
                  </a:ext>
                </a:extLst>
              </p:cNvPr>
              <p:cNvSpPr txBox="1"/>
              <p:nvPr/>
            </p:nvSpPr>
            <p:spPr>
              <a:xfrm>
                <a:off x="3093904" y="5090949"/>
                <a:ext cx="1013546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9E106-BF48-814B-9975-60CA75F4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04" y="5090949"/>
                <a:ext cx="1013546" cy="381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6F24D78-3715-DA43-9576-9A525C1D2C56}"/>
              </a:ext>
            </a:extLst>
          </p:cNvPr>
          <p:cNvSpPr txBox="1">
            <a:spLocks/>
          </p:cNvSpPr>
          <p:nvPr/>
        </p:nvSpPr>
        <p:spPr bwMode="auto">
          <a:xfrm>
            <a:off x="152400" y="5942644"/>
            <a:ext cx="8762999" cy="6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At each transmit antenna, </a:t>
            </a:r>
            <a:r>
              <a:rPr lang="en-US" sz="2000" dirty="0"/>
              <a:t>multiply</a:t>
            </a:r>
            <a:r>
              <a:rPr lang="en-US" sz="2000" b="0" dirty="0"/>
              <a:t> (</a:t>
            </a:r>
            <a:r>
              <a:rPr lang="en-US" sz="2000" i="1" dirty="0">
                <a:solidFill>
                  <a:srgbClr val="0070C0"/>
                </a:solidFill>
              </a:rPr>
              <a:t>pre-code</a:t>
            </a:r>
            <a:r>
              <a:rPr lang="en-US" sz="2000" i="1" dirty="0"/>
              <a:t>)</a:t>
            </a:r>
            <a:r>
              <a:rPr lang="en-US" sz="2000" b="0" dirty="0"/>
              <a:t>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dirty="0"/>
              <a:t> </a:t>
            </a:r>
            <a:r>
              <a:rPr lang="en-US" sz="2000" b="0" dirty="0"/>
              <a:t> by the </a:t>
            </a:r>
            <a:r>
              <a:rPr lang="en-US" sz="2000" dirty="0">
                <a:highlight>
                  <a:srgbClr val="FFFF99"/>
                </a:highlight>
              </a:rPr>
              <a:t>complex conjugate of the respective channel</a:t>
            </a:r>
            <a:r>
              <a:rPr lang="en-US" sz="2000" b="0" dirty="0"/>
              <a:t> to the receive antenna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37646-3E3E-6149-ADD3-CFA62B87F47E}"/>
              </a:ext>
            </a:extLst>
          </p:cNvPr>
          <p:cNvSpPr txBox="1"/>
          <p:nvPr/>
        </p:nvSpPr>
        <p:spPr>
          <a:xfrm>
            <a:off x="3862293" y="358713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Tx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FE694-1EDF-6941-B2A0-0EDA626C2380}"/>
              </a:ext>
            </a:extLst>
          </p:cNvPr>
          <p:cNvSpPr txBox="1"/>
          <p:nvPr/>
        </p:nvSpPr>
        <p:spPr>
          <a:xfrm>
            <a:off x="3859085" y="454845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Tx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19091-5712-E64C-86C9-FF084103779D}"/>
              </a:ext>
            </a:extLst>
          </p:cNvPr>
          <p:cNvSpPr txBox="1"/>
          <p:nvPr/>
        </p:nvSpPr>
        <p:spPr>
          <a:xfrm>
            <a:off x="6311158" y="4041726"/>
            <a:ext cx="9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Receive</a:t>
            </a:r>
          </a:p>
        </p:txBody>
      </p:sp>
    </p:spTree>
    <p:extLst>
      <p:ext uri="{BB962C8B-B14F-4D97-AF65-F5344CB8AC3E}">
        <p14:creationId xmlns:p14="http://schemas.microsoft.com/office/powerpoint/2010/main" val="363925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Diversity</a:t>
            </a:r>
          </a:p>
          <a:p>
            <a:pPr marL="914400" lvl="1" indent="-514350"/>
            <a:r>
              <a:rPr lang="en-US" sz="2400" b="1" dirty="0"/>
              <a:t>Transmit Diversity</a:t>
            </a:r>
          </a:p>
          <a:p>
            <a:pPr marL="1314450" lvl="2" indent="-514350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Transmit beamforming</a:t>
            </a:r>
          </a:p>
          <a:p>
            <a:pPr marL="1314450" lvl="2" indent="-514350"/>
            <a:endParaRPr lang="en-US" sz="2400" b="1" spc="-150" dirty="0"/>
          </a:p>
          <a:p>
            <a:pPr marL="1314450" lvl="2" indent="-514350"/>
            <a:r>
              <a:rPr lang="en-US" sz="2400" b="1" spc="-150" dirty="0"/>
              <a:t>Introduction to Space-Time Coding: Alamouti’s Scheme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292058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CC3D0-B12A-4643-A7EA-EF93A7C1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Suppose </a:t>
            </a:r>
            <a:r>
              <a:rPr lang="en-US" sz="2000" b="1" dirty="0">
                <a:highlight>
                  <a:srgbClr val="FFFF99"/>
                </a:highlight>
              </a:rPr>
              <a:t>transmitters</a:t>
            </a:r>
            <a:r>
              <a:rPr lang="en-US" sz="2000" dirty="0">
                <a:highlight>
                  <a:srgbClr val="FFFF99"/>
                </a:highlight>
              </a:rPr>
              <a:t> </a:t>
            </a:r>
            <a:r>
              <a:rPr lang="en-US" sz="2000" b="1" dirty="0">
                <a:highlight>
                  <a:srgbClr val="FFFF99"/>
                </a:highlight>
              </a:rPr>
              <a:t>don’t know channel </a:t>
            </a:r>
            <a:r>
              <a:rPr lang="en-US" sz="2000" dirty="0"/>
              <a:t>to receiver: what to do?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Naïve (“blind”) beamforming </a:t>
            </a:r>
            <a:r>
              <a:rPr lang="en-US" sz="2000" dirty="0"/>
              <a:t>(just send same signals)</a:t>
            </a:r>
          </a:p>
          <a:p>
            <a:pPr marL="857250" lvl="1" indent="-457200"/>
            <a:r>
              <a:rPr lang="en-US" sz="2000" dirty="0"/>
              <a:t>Signals would </a:t>
            </a:r>
            <a:r>
              <a:rPr lang="en-US" sz="2000" b="1" dirty="0">
                <a:solidFill>
                  <a:srgbClr val="FF0000"/>
                </a:solidFill>
              </a:rPr>
              <a:t>often cancel out </a:t>
            </a:r>
          </a:p>
          <a:p>
            <a:pPr marL="457200" indent="-457200"/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Repetition in time</a:t>
            </a:r>
          </a:p>
          <a:p>
            <a:pPr marL="857250" lvl="1" indent="-457200"/>
            <a:r>
              <a:rPr lang="en-US" sz="2000" dirty="0"/>
              <a:t>Each antenna </a:t>
            </a:r>
            <a:r>
              <a:rPr lang="en-US" sz="2000" b="1" dirty="0">
                <a:highlight>
                  <a:srgbClr val="FFFF99"/>
                </a:highlight>
              </a:rPr>
              <a:t>takes turns</a:t>
            </a:r>
            <a:r>
              <a:rPr lang="en-US" sz="2000" dirty="0"/>
              <a:t> transmitting </a:t>
            </a:r>
            <a:r>
              <a:rPr lang="en-US" sz="2000" b="1" dirty="0"/>
              <a:t>same symbol</a:t>
            </a:r>
          </a:p>
          <a:p>
            <a:pPr marL="1257300" lvl="2" indent="-457200"/>
            <a:r>
              <a:rPr lang="en-US" sz="2000" b="1" dirty="0">
                <a:solidFill>
                  <a:srgbClr val="009900"/>
                </a:solidFill>
              </a:rPr>
              <a:t>Receiver combines coherently</a:t>
            </a:r>
          </a:p>
          <a:p>
            <a:pPr marL="857250" lvl="1" indent="-457200"/>
            <a:endParaRPr lang="en-US" sz="2000" dirty="0"/>
          </a:p>
          <a:p>
            <a:pPr marL="857250" lvl="1" indent="-457200"/>
            <a:r>
              <a:rPr lang="en-US" sz="2000" dirty="0"/>
              <a:t>Uses </a:t>
            </a:r>
            <a:r>
              <a:rPr lang="en-US" sz="2000" b="1" i="1" dirty="0"/>
              <a:t>M</a:t>
            </a:r>
            <a:r>
              <a:rPr lang="en-US" sz="2000" dirty="0"/>
              <a:t> symbol times</a:t>
            </a:r>
          </a:p>
          <a:p>
            <a:pPr marL="1257300" lvl="2" indent="-457200"/>
            <a:r>
              <a:rPr lang="en-US" sz="2000" dirty="0"/>
              <a:t>Increases diversity (“SNR” term in Shannon capacity)</a:t>
            </a:r>
          </a:p>
          <a:p>
            <a:pPr marL="1257300" lvl="2" indent="-457200"/>
            <a:r>
              <a:rPr lang="en-US" sz="2000" b="1" dirty="0">
                <a:solidFill>
                  <a:srgbClr val="FF0000"/>
                </a:solidFill>
              </a:rPr>
              <a:t>Cuts Shannon rate </a:t>
            </a:r>
            <a:r>
              <a:rPr lang="en-US" sz="2000" dirty="0"/>
              <a:t>by </a:t>
            </a:r>
            <a:r>
              <a:rPr lang="en-US" sz="2000" b="1" dirty="0">
                <a:highlight>
                  <a:srgbClr val="FFFF99"/>
                </a:highlight>
              </a:rPr>
              <a:t>1/</a:t>
            </a:r>
            <a:r>
              <a:rPr lang="en-US" sz="2000" b="1" i="1" dirty="0">
                <a:highlight>
                  <a:srgbClr val="FFFF99"/>
                </a:highlight>
              </a:rPr>
              <a:t>M</a:t>
            </a:r>
            <a:r>
              <a:rPr lang="en-US" sz="2000" b="1" dirty="0">
                <a:highlight>
                  <a:srgbClr val="FFFF99"/>
                </a:highlight>
              </a:rPr>
              <a:t>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54457-D9FA-2649-BB1C-4B8E87BE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A40E8-355F-C044-8AA3-8172E081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Scheme: Motivation</a:t>
            </a:r>
          </a:p>
        </p:txBody>
      </p:sp>
    </p:spTree>
    <p:extLst>
      <p:ext uri="{BB962C8B-B14F-4D97-AF65-F5344CB8AC3E}">
        <p14:creationId xmlns:p14="http://schemas.microsoft.com/office/powerpoint/2010/main" val="6067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7ED72-7DE8-8A44-861F-571AB5A36E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4938823"/>
              </a:xfrm>
            </p:spPr>
            <p:txBody>
              <a:bodyPr>
                <a:normAutofit/>
              </a:bodyPr>
              <a:lstStyle/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b="1" dirty="0"/>
                  <a:t>Scope:</a:t>
                </a:r>
                <a:r>
                  <a:rPr lang="en-US" dirty="0"/>
                  <a:t> A </a:t>
                </a:r>
                <a:r>
                  <a:rPr lang="en-US" b="1" dirty="0">
                    <a:highlight>
                      <a:srgbClr val="FFFF99"/>
                    </a:highlight>
                  </a:rPr>
                  <a:t>two-antenna transmit diversity</a:t>
                </a:r>
                <a:r>
                  <a:rPr lang="en-US" dirty="0"/>
                  <a:t> system (</a:t>
                </a:r>
                <a:r>
                  <a:rPr lang="en-US" i="1" dirty="0"/>
                  <a:t>M</a:t>
                </a:r>
                <a:r>
                  <a:rPr lang="en-US" dirty="0"/>
                  <a:t> = 2)</a:t>
                </a:r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dirty="0"/>
                  <a:t>Sends </a:t>
                </a:r>
                <a:r>
                  <a:rPr lang="en-US" b="1" dirty="0">
                    <a:solidFill>
                      <a:srgbClr val="0070C0"/>
                    </a:solidFill>
                  </a:rPr>
                  <a:t>two symbols</a:t>
                </a:r>
                <a:r>
                  <a:rPr lang="en-US" dirty="0"/>
                  <a:t>, 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dirty="0"/>
                  <a:t> and 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,</a:t>
                </a:r>
                <a:r>
                  <a:rPr lang="en-US" dirty="0"/>
                  <a:t> in </a:t>
                </a:r>
                <a:r>
                  <a:rPr lang="en-US" b="1" dirty="0">
                    <a:solidFill>
                      <a:srgbClr val="0070C0"/>
                    </a:solidFill>
                  </a:rPr>
                  <a:t>two symbol time </a:t>
                </a:r>
                <a:r>
                  <a:rPr lang="en-US" dirty="0"/>
                  <a:t>periods: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Antenna 1:	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	Send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Antenna 2:	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Send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dirty="0"/>
                  <a:t>Then, </a:t>
                </a:r>
                <a:r>
                  <a:rPr lang="en-US" b="1" dirty="0"/>
                  <a:t>by superposition</a:t>
                </a:r>
                <a:r>
                  <a:rPr lang="en-US" dirty="0"/>
                  <a:t> the </a:t>
                </a:r>
                <a:r>
                  <a:rPr lang="en-US" b="1" dirty="0">
                    <a:highlight>
                      <a:srgbClr val="FFFF99"/>
                    </a:highlight>
                  </a:rPr>
                  <a:t>receiver hears:</a:t>
                </a:r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	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7ED72-7DE8-8A44-861F-571AB5A36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4938823"/>
              </a:xfrm>
              <a:blipFill>
                <a:blip r:embed="rId3"/>
                <a:stretch>
                  <a:fillRect l="-1594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6497E-E1AB-CE48-B3EC-1BD2CFF5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984FF-3E46-EC46-8D20-7D3D0337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Scheme</a:t>
            </a:r>
          </a:p>
        </p:txBody>
      </p:sp>
    </p:spTree>
    <p:extLst>
      <p:ext uri="{BB962C8B-B14F-4D97-AF65-F5344CB8AC3E}">
        <p14:creationId xmlns:p14="http://schemas.microsoft.com/office/powerpoint/2010/main" val="308788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20EB68-68A9-DF47-8DF6-ED955C17E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312" y="1447800"/>
                <a:ext cx="8763000" cy="5029200"/>
              </a:xfrm>
            </p:spPr>
            <p:txBody>
              <a:bodyPr>
                <a:normAutofit/>
              </a:bodyPr>
              <a:lstStyle/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[2]=−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200" dirty="0"/>
                  <a:t>Rewrite (receiver has channel information):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200" dirty="0"/>
              </a:p>
              <a:p>
                <a:r>
                  <a:rPr lang="en-US" sz="2200" dirty="0"/>
                  <a:t>So receiver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can solve for transmitted symbols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200" dirty="0"/>
                  <a:t>But, what’s happening </a:t>
                </a:r>
                <a:r>
                  <a:rPr lang="en-US" sz="2200" b="1" dirty="0">
                    <a:highlight>
                      <a:srgbClr val="FFFF99"/>
                    </a:highlight>
                  </a:rPr>
                  <a:t>in terms of the physical wireless channel?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20EB68-68A9-DF47-8DF6-ED955C17E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312" y="1447800"/>
                <a:ext cx="8763000" cy="5029200"/>
              </a:xfrm>
              <a:blipFill>
                <a:blip r:embed="rId3"/>
                <a:stretch>
                  <a:fillRect l="-1302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FB19-D995-AB4A-9590-8B5CBF1D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C3297-22C1-FC48-BF44-8C7F722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Receiver Processing</a:t>
            </a:r>
          </a:p>
        </p:txBody>
      </p:sp>
    </p:spTree>
    <p:extLst>
      <p:ext uri="{BB962C8B-B14F-4D97-AF65-F5344CB8AC3E}">
        <p14:creationId xmlns:p14="http://schemas.microsoft.com/office/powerpoint/2010/main" val="30283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EFB7A9-AF11-B747-A21E-746429F851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the inverted channel matrix: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Consider the </a:t>
                </a:r>
                <a:r>
                  <a:rPr lang="en-US" b="1" dirty="0"/>
                  <a:t>computation for </a:t>
                </a:r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Sum</a:t>
                </a:r>
                <a:r>
                  <a:rPr lang="en-US" dirty="0"/>
                  <a:t> the result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EFB7A9-AF11-B747-A21E-746429F85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5812B-0062-504F-A34F-1D829856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B0BD9B-7949-BE4A-8562-994492C8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Intuition for Alamouti Receiver Processing</a:t>
            </a:r>
          </a:p>
        </p:txBody>
      </p:sp>
    </p:spTree>
    <p:extLst>
      <p:ext uri="{BB962C8B-B14F-4D97-AF65-F5344CB8AC3E}">
        <p14:creationId xmlns:p14="http://schemas.microsoft.com/office/powerpoint/2010/main" val="9301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86B62-7FC5-E947-BF07-79AA08161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</a:t>
                </a:r>
                <a:r>
                  <a:rPr lang="en-US" b="1" dirty="0"/>
                  <a:t>computation for </a:t>
                </a:r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Sum</a:t>
                </a:r>
                <a:r>
                  <a:rPr lang="en-US" dirty="0"/>
                  <a:t> the result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u="sng" dirty="0"/>
                  <a:t>	</a:t>
                </a: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000" b="1" u="sng" dirty="0"/>
                  <a:t>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				  ↓	   ↓		   ↓		  ↓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Phase</a:t>
                </a:r>
                <a:r>
                  <a:rPr lang="en-US" sz="2000" dirty="0"/>
                  <a:t> after rotation:		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		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86B62-7FC5-E947-BF07-79AA08161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C618-7A95-6B47-AC9B-81B7367B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16BA68-3B8E-7947-BD4F-11CCC830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Impact of Phase Rotations</a:t>
            </a:r>
          </a:p>
        </p:txBody>
      </p:sp>
    </p:spTree>
    <p:extLst>
      <p:ext uri="{BB962C8B-B14F-4D97-AF65-F5344CB8AC3E}">
        <p14:creationId xmlns:p14="http://schemas.microsoft.com/office/powerpoint/2010/main" val="51995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510B54-1B89-C543-806F-85812AADB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899493"/>
              </a:xfrm>
            </p:spPr>
            <p:txBody>
              <a:bodyPr>
                <a:normAutofit/>
              </a:bodyPr>
              <a:lstStyle/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u="sng" dirty="0"/>
                  <a:t>	</a:t>
                </a: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000" b="1" u="sng" dirty="0"/>
                  <a:t>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				  ↓	   ↓		   ↓		  ↓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Phase</a:t>
                </a:r>
                <a:r>
                  <a:rPr lang="en-US" sz="2000" dirty="0"/>
                  <a:t> after rotation:		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		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endParaRPr lang="en-US" sz="2000" b="1" dirty="0"/>
              </a:p>
              <a:p>
                <a:pPr marL="349250"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Receiver then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sums all terms above: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510B54-1B89-C543-806F-85812AADB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899493"/>
              </a:xfrm>
              <a:blipFill>
                <a:blip r:embed="rId3"/>
                <a:stretch>
                  <a:fillRect l="-1159" t="-4636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6B4C9-813E-3744-93C5-BB3A3BFB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20FEE-FD5A-4C44-8EF0-7AE01666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Receiver-Side Picture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0A3532-A5C0-614D-BC05-0B9C9AC3D11D}"/>
              </a:ext>
            </a:extLst>
          </p:cNvPr>
          <p:cNvCxnSpPr/>
          <p:nvPr/>
        </p:nvCxnSpPr>
        <p:spPr>
          <a:xfrm>
            <a:off x="4512635" y="4846673"/>
            <a:ext cx="424490" cy="0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556640-12C5-ED4D-BDBF-FD5B3A9998E4}"/>
              </a:ext>
            </a:extLst>
          </p:cNvPr>
          <p:cNvCxnSpPr/>
          <p:nvPr/>
        </p:nvCxnSpPr>
        <p:spPr>
          <a:xfrm>
            <a:off x="4933246" y="4846456"/>
            <a:ext cx="42449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3A62EF-63C8-9642-AF18-2978E1F75575}"/>
              </a:ext>
            </a:extLst>
          </p:cNvPr>
          <p:cNvCxnSpPr>
            <a:cxnSpLocks/>
          </p:cNvCxnSpPr>
          <p:nvPr/>
        </p:nvCxnSpPr>
        <p:spPr>
          <a:xfrm flipV="1">
            <a:off x="4088144" y="4846456"/>
            <a:ext cx="424490" cy="4334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B57D22-9AA8-F84D-ABB1-D78B7D843982}"/>
              </a:ext>
            </a:extLst>
          </p:cNvPr>
          <p:cNvCxnSpPr>
            <a:cxnSpLocks/>
          </p:cNvCxnSpPr>
          <p:nvPr/>
        </p:nvCxnSpPr>
        <p:spPr>
          <a:xfrm flipV="1">
            <a:off x="4512635" y="4413251"/>
            <a:ext cx="424490" cy="433423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236D45-72EC-6643-990C-85069D083653}"/>
                  </a:ext>
                </a:extLst>
              </p:cNvPr>
              <p:cNvSpPr txBox="1"/>
              <p:nvPr/>
            </p:nvSpPr>
            <p:spPr>
              <a:xfrm>
                <a:off x="4899225" y="4177965"/>
                <a:ext cx="1023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236D45-72EC-6643-990C-85069D08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25" y="4177965"/>
                <a:ext cx="102399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ross 17">
            <a:extLst>
              <a:ext uri="{FF2B5EF4-FFF2-40B4-BE49-F238E27FC236}">
                <a16:creationId xmlns:a16="http://schemas.microsoft.com/office/drawing/2014/main" id="{564A314F-8914-9840-9307-1A3B36FC954F}"/>
              </a:ext>
            </a:extLst>
          </p:cNvPr>
          <p:cNvSpPr/>
          <p:nvPr/>
        </p:nvSpPr>
        <p:spPr>
          <a:xfrm rot="2700000">
            <a:off x="4490361" y="4376131"/>
            <a:ext cx="355154" cy="355154"/>
          </a:xfrm>
          <a:prstGeom prst="plus">
            <a:avLst>
              <a:gd name="adj" fmla="val 39286"/>
            </a:avLst>
          </a:prstGeom>
          <a:solidFill>
            <a:srgbClr val="FF0000"/>
          </a:solidFill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7928A9C0-30D0-F242-985C-9D695B8BB776}"/>
              </a:ext>
            </a:extLst>
          </p:cNvPr>
          <p:cNvSpPr/>
          <p:nvPr/>
        </p:nvSpPr>
        <p:spPr>
          <a:xfrm rot="2700000">
            <a:off x="4210877" y="4936682"/>
            <a:ext cx="355154" cy="355154"/>
          </a:xfrm>
          <a:prstGeom prst="plus">
            <a:avLst>
              <a:gd name="adj" fmla="val 39286"/>
            </a:avLst>
          </a:prstGeom>
          <a:solidFill>
            <a:srgbClr val="FF0000"/>
          </a:solidFill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BBE41-C14B-6141-8FAE-6A793997963F}"/>
              </a:ext>
            </a:extLst>
          </p:cNvPr>
          <p:cNvSpPr txBox="1"/>
          <p:nvPr/>
        </p:nvSpPr>
        <p:spPr>
          <a:xfrm>
            <a:off x="4512634" y="484645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7251CD-0944-F843-8565-DEFF6B4B9670}"/>
              </a:ext>
            </a:extLst>
          </p:cNvPr>
          <p:cNvSpPr txBox="1"/>
          <p:nvPr/>
        </p:nvSpPr>
        <p:spPr>
          <a:xfrm>
            <a:off x="1898545" y="347030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Received signal: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0C75D2-DBAB-F644-8FB8-3542E978B768}"/>
              </a:ext>
            </a:extLst>
          </p:cNvPr>
          <p:cNvGrpSpPr/>
          <p:nvPr/>
        </p:nvGrpSpPr>
        <p:grpSpPr>
          <a:xfrm>
            <a:off x="3102048" y="3414822"/>
            <a:ext cx="2863704" cy="2863703"/>
            <a:chOff x="3102048" y="3414822"/>
            <a:chExt cx="2863704" cy="286370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35C3EC-6DEA-1443-A939-208475DDAC29}"/>
                </a:ext>
              </a:extLst>
            </p:cNvPr>
            <p:cNvCxnSpPr/>
            <p:nvPr/>
          </p:nvCxnSpPr>
          <p:spPr>
            <a:xfrm>
              <a:off x="4512635" y="3414822"/>
              <a:ext cx="0" cy="2863703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25D6E5-3CDC-C54E-991D-99E36008A05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33900" y="3414823"/>
              <a:ext cx="0" cy="2863703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F9072-6B4D-3048-BC06-0577043E2A4A}"/>
                </a:ext>
              </a:extLst>
            </p:cNvPr>
            <p:cNvSpPr txBox="1"/>
            <p:nvPr/>
          </p:nvSpPr>
          <p:spPr>
            <a:xfrm>
              <a:off x="5710553" y="4914204"/>
              <a:ext cx="255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0CA951-2432-B242-AE91-07FC8B87E3AC}"/>
                </a:ext>
              </a:extLst>
            </p:cNvPr>
            <p:cNvSpPr txBox="1"/>
            <p:nvPr/>
          </p:nvSpPr>
          <p:spPr>
            <a:xfrm>
              <a:off x="4549807" y="3414822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137067-A8FA-AE44-A4C9-C616286CDA24}"/>
              </a:ext>
            </a:extLst>
          </p:cNvPr>
          <p:cNvSpPr txBox="1"/>
          <p:nvPr/>
        </p:nvSpPr>
        <p:spPr>
          <a:xfrm>
            <a:off x="4912660" y="485274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52D2A-16A0-914C-9F0E-AF697D3441D8}"/>
              </a:ext>
            </a:extLst>
          </p:cNvPr>
          <p:cNvSpPr txBox="1"/>
          <p:nvPr/>
        </p:nvSpPr>
        <p:spPr>
          <a:xfrm>
            <a:off x="4815320" y="440959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i="1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baseline="-250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0C20E4-600A-6143-AC93-F53518446784}"/>
              </a:ext>
            </a:extLst>
          </p:cNvPr>
          <p:cNvSpPr txBox="1"/>
          <p:nvPr/>
        </p:nvSpPr>
        <p:spPr>
          <a:xfrm>
            <a:off x="3877626" y="475150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baseline="-250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/>
      <p:bldP spid="21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 of MIMO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least three different ways to </a:t>
            </a:r>
            <a:r>
              <a:rPr lang="en-US" sz="2000" b="1" dirty="0">
                <a:highlight>
                  <a:srgbClr val="FFFF99"/>
                </a:highlight>
              </a:rPr>
              <a:t>leverage space:</a:t>
            </a:r>
          </a:p>
          <a:p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Spatial diversity: </a:t>
            </a:r>
            <a:r>
              <a:rPr lang="en-US" sz="2000" dirty="0"/>
              <a:t>Send or receive redundant streams of information in parallel along multiple spatial paths</a:t>
            </a:r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Increase reliability and range </a:t>
            </a:r>
            <a:r>
              <a:rPr lang="en-US" sz="2000" dirty="0"/>
              <a:t>(unlikely all paths are degraded simultaneously)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/>
              <a:t>Spatial multiplexing: </a:t>
            </a:r>
            <a:r>
              <a:rPr lang="en-US" sz="2000" dirty="0"/>
              <a:t>Send independent streams of information in parallel along multiple spatial paths</a:t>
            </a:r>
          </a:p>
          <a:p>
            <a:pPr lvl="1"/>
            <a:r>
              <a:rPr lang="en-US" sz="2000" b="1" dirty="0">
                <a:solidFill>
                  <a:srgbClr val="008000"/>
                </a:solidFill>
              </a:rPr>
              <a:t>Increases rate, </a:t>
            </a:r>
            <a:r>
              <a:rPr lang="en-US" sz="2000" dirty="0"/>
              <a:t>if we can avoid interference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/>
              <a:t>Interference alignment: </a:t>
            </a:r>
            <a:r>
              <a:rPr lang="en-US" sz="2000" b="1" dirty="0">
                <a:solidFill>
                  <a:srgbClr val="009900"/>
                </a:solidFill>
              </a:rPr>
              <a:t>“Align” </a:t>
            </a:r>
            <a:r>
              <a:rPr lang="en-US" sz="2000" dirty="0"/>
              <a:t>two streams of interference at receiver, resulting in impact of </a:t>
            </a:r>
            <a:r>
              <a:rPr lang="en-US" sz="2000" b="1" dirty="0">
                <a:solidFill>
                  <a:srgbClr val="009900"/>
                </a:solidFill>
              </a:rPr>
              <a:t>just one </a:t>
            </a:r>
            <a:r>
              <a:rPr lang="en-US" sz="2000" dirty="0"/>
              <a:t>interference stream</a:t>
            </a:r>
          </a:p>
        </p:txBody>
      </p:sp>
    </p:spTree>
    <p:extLst>
      <p:ext uri="{BB962C8B-B14F-4D97-AF65-F5344CB8AC3E}">
        <p14:creationId xmlns:p14="http://schemas.microsoft.com/office/powerpoint/2010/main" val="8514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5298C5-292E-BB4E-BE40-800C205F9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7916"/>
                <a:ext cx="8763000" cy="47190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Two </a:t>
                </a:r>
                <a:r>
                  <a:rPr lang="en-US" b="1" dirty="0">
                    <a:highlight>
                      <a:srgbClr val="FFFF99"/>
                    </a:highlight>
                  </a:rPr>
                  <a:t>new signal 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dimensions</a:t>
                </a:r>
                <a:r>
                  <a:rPr lang="en-US" b="1" dirty="0">
                    <a:highlight>
                      <a:srgbClr val="FFFF99"/>
                    </a:highlight>
                  </a:rPr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Multiply two received symbols by the </a:t>
                </a:r>
                <a:r>
                  <a:rPr lang="en-US" b="1" dirty="0"/>
                  <a:t>top column of H</a:t>
                </a:r>
              </a:p>
              <a:p>
                <a:pPr marL="857250" lvl="1" indent="-457200"/>
                <a:r>
                  <a:rPr lang="en-US" dirty="0"/>
                  <a:t>Name this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7250" lvl="1" indent="-457200"/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</a:t>
                </a:r>
                <a:r>
                  <a:rPr lang="en-US" dirty="0"/>
                  <a:t>arrives along this dimension </a:t>
                </a:r>
                <a:r>
                  <a:rPr lang="en-US" b="1" dirty="0">
                    <a:solidFill>
                      <a:srgbClr val="009900"/>
                    </a:solidFill>
                  </a:rPr>
                  <a:t>(only!)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Multiply two received symbols by the </a:t>
                </a:r>
                <a:r>
                  <a:rPr lang="en-US" b="1" dirty="0"/>
                  <a:t>lower column of H</a:t>
                </a:r>
              </a:p>
              <a:p>
                <a:pPr marL="857250" lvl="1" indent="-457200"/>
                <a:r>
                  <a:rPr lang="en-US" dirty="0"/>
                  <a:t>Name this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857250" lvl="1" indent="-457200"/>
                <a:r>
                  <a:rPr lang="en-US" b="1" i="1" dirty="0"/>
                  <a:t>s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</a:t>
                </a:r>
                <a:r>
                  <a:rPr lang="en-US" dirty="0"/>
                  <a:t>arrives along this dimension </a:t>
                </a:r>
                <a:r>
                  <a:rPr lang="en-US" b="1" dirty="0">
                    <a:solidFill>
                      <a:srgbClr val="009900"/>
                    </a:solidFill>
                  </a:rPr>
                  <a:t>(only!)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5298C5-292E-BB4E-BE40-800C205F9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7916"/>
                <a:ext cx="8763000" cy="4719084"/>
              </a:xfrm>
              <a:blipFill>
                <a:blip r:embed="rId3"/>
                <a:stretch>
                  <a:fillRect l="-1594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41D14-B564-374C-83C2-0ADED058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E16A4-D3A4-E348-A655-554A5991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Interpretation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20D89AA-1694-054E-AF23-954910C44AE1}"/>
              </a:ext>
            </a:extLst>
          </p:cNvPr>
          <p:cNvSpPr/>
          <p:nvPr/>
        </p:nvSpPr>
        <p:spPr>
          <a:xfrm rot="16200000">
            <a:off x="4461854" y="1894537"/>
            <a:ext cx="99032" cy="1305054"/>
          </a:xfrm>
          <a:prstGeom prst="leftBrace">
            <a:avLst>
              <a:gd name="adj1" fmla="val 24462"/>
              <a:gd name="adj2" fmla="val 50000"/>
            </a:avLst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0B5B9-8009-0244-BA8C-00F0A19BDBB9}"/>
              </a:ext>
            </a:extLst>
          </p:cNvPr>
          <p:cNvSpPr txBox="1"/>
          <p:nvPr/>
        </p:nvSpPr>
        <p:spPr>
          <a:xfrm>
            <a:off x="4326062" y="259658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776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96300-7856-6E41-80F8-4EA24C203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Two dimensions: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0" dirty="0"/>
                  <a:t>Send </a:t>
                </a:r>
                <a:r>
                  <a:rPr lang="en-US" sz="2200" b="1" dirty="0">
                    <a:highlight>
                      <a:srgbClr val="FFFF99"/>
                    </a:highlight>
                  </a:rPr>
                  <a:t>half power</a:t>
                </a:r>
                <a:r>
                  <a:rPr lang="en-US" sz="2200" b="0" dirty="0"/>
                  <a:t> on each antenna</a:t>
                </a:r>
              </a:p>
              <a:p>
                <a:pPr lvl="1"/>
                <a:r>
                  <a:rPr lang="en-US" sz="2200" b="0" dirty="0"/>
                  <a:t>For both symbols,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Rate gain from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enhanced SNR, </a:t>
                </a:r>
                <a:r>
                  <a:rPr lang="en-US" sz="2200" dirty="0"/>
                  <a:t>maintains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one symbol/symbol time</a:t>
                </a:r>
              </a:p>
              <a:p>
                <a:pPr lvl="1"/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But not two symbols/symbol time: no true spatial multiplexing, yet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96300-7856-6E41-80F8-4EA24C203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94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F0A52-5464-0645-8AB7-A88696B2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F59366-9BAF-2642-B6F0-865BF493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Performance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A083F2-02F6-7E4B-8390-41FB5C5422AF}"/>
              </a:ext>
            </a:extLst>
          </p:cNvPr>
          <p:cNvGrpSpPr/>
          <p:nvPr/>
        </p:nvGrpSpPr>
        <p:grpSpPr>
          <a:xfrm>
            <a:off x="6769591" y="1576865"/>
            <a:ext cx="2145809" cy="1903525"/>
            <a:chOff x="3695010" y="2810242"/>
            <a:chExt cx="2145809" cy="19035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C3BACC-7BAA-C749-9F78-8C1B3CBD1192}"/>
                </a:ext>
              </a:extLst>
            </p:cNvPr>
            <p:cNvCxnSpPr/>
            <p:nvPr/>
          </p:nvCxnSpPr>
          <p:spPr>
            <a:xfrm>
              <a:off x="4739462" y="3733799"/>
              <a:ext cx="42449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7B9337-8D24-634F-AE3F-C33A517E8478}"/>
                </a:ext>
              </a:extLst>
            </p:cNvPr>
            <p:cNvCxnSpPr/>
            <p:nvPr/>
          </p:nvCxnSpPr>
          <p:spPr>
            <a:xfrm>
              <a:off x="5160073" y="3733582"/>
              <a:ext cx="424490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4F0C4-A73A-8144-B3CA-F5A7D8405C33}"/>
                </a:ext>
              </a:extLst>
            </p:cNvPr>
            <p:cNvSpPr txBox="1"/>
            <p:nvPr/>
          </p:nvSpPr>
          <p:spPr>
            <a:xfrm>
              <a:off x="4739461" y="3733582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lang="en-US" sz="1800" baseline="-25000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76E86F-A4E1-DA44-B2AC-31BAE3101FF0}"/>
                </a:ext>
              </a:extLst>
            </p:cNvPr>
            <p:cNvSpPr txBox="1"/>
            <p:nvPr/>
          </p:nvSpPr>
          <p:spPr>
            <a:xfrm>
              <a:off x="3695010" y="2810242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Received</a:t>
              </a:r>
            </a:p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signal: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CA1517-A4BB-B74B-8569-A4C9E613735F}"/>
                </a:ext>
              </a:extLst>
            </p:cNvPr>
            <p:cNvGrpSpPr/>
            <p:nvPr/>
          </p:nvGrpSpPr>
          <p:grpSpPr>
            <a:xfrm>
              <a:off x="3898608" y="2810242"/>
              <a:ext cx="1942211" cy="1903525"/>
              <a:chOff x="3671781" y="3923116"/>
              <a:chExt cx="1942211" cy="190352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40DD3F-DFB7-B445-A3C6-0BACA45CCB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2634" y="3948223"/>
                <a:ext cx="1" cy="1878418"/>
              </a:xfrm>
              <a:prstGeom prst="straightConnector1">
                <a:avLst/>
              </a:prstGeom>
              <a:ln w="12700"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4C403B2-96DB-4E47-90FA-DCA1BAB1B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1781" y="4846456"/>
                <a:ext cx="1942211" cy="219"/>
              </a:xfrm>
              <a:prstGeom prst="straightConnector1">
                <a:avLst/>
              </a:prstGeom>
              <a:ln w="12700"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DAACD5-3D9A-A04F-A389-C5E7691DA302}"/>
                  </a:ext>
                </a:extLst>
              </p:cNvPr>
              <p:cNvSpPr txBox="1"/>
              <p:nvPr/>
            </p:nvSpPr>
            <p:spPr>
              <a:xfrm>
                <a:off x="5371618" y="4905997"/>
                <a:ext cx="242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47CAB8-2B4A-B143-890E-4E057A59C20E}"/>
                  </a:ext>
                </a:extLst>
              </p:cNvPr>
              <p:cNvSpPr txBox="1"/>
              <p:nvPr/>
            </p:nvSpPr>
            <p:spPr>
              <a:xfrm>
                <a:off x="4527733" y="392311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Q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6404BF-E8FD-0543-8603-DD69D1DFF710}"/>
                </a:ext>
              </a:extLst>
            </p:cNvPr>
            <p:cNvSpPr txBox="1"/>
            <p:nvPr/>
          </p:nvSpPr>
          <p:spPr>
            <a:xfrm>
              <a:off x="5139487" y="373987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lang="en-US" sz="1800" baseline="-25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233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1C322D-26D6-7E42-A322-F4E0FBDD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Leverage path diversity</a:t>
            </a:r>
          </a:p>
          <a:p>
            <a:pPr lvl="1"/>
            <a:r>
              <a:rPr lang="en-US" sz="2200" dirty="0"/>
              <a:t>Decrease probability of “falling into” to deep Rayleigh fade on a single link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Defined </a:t>
            </a:r>
            <a:r>
              <a:rPr lang="en-US" sz="2200" b="1" dirty="0">
                <a:highlight>
                  <a:srgbClr val="FFFF99"/>
                </a:highlight>
              </a:rPr>
              <a:t>new “dimensions”</a:t>
            </a:r>
            <a:r>
              <a:rPr lang="en-US" sz="2200" b="1" dirty="0"/>
              <a:t> </a:t>
            </a:r>
            <a:r>
              <a:rPr lang="en-US" sz="2200" dirty="0"/>
              <a:t>of independent communication channels based on space</a:t>
            </a:r>
          </a:p>
          <a:p>
            <a:pPr lvl="1"/>
            <a:r>
              <a:rPr lang="en-US" sz="2200" b="1" dirty="0">
                <a:solidFill>
                  <a:srgbClr val="009900"/>
                </a:solidFill>
              </a:rPr>
              <a:t>Segue to spatial multiplexing </a:t>
            </a:r>
            <a:r>
              <a:rPr lang="en-US" sz="2200" dirty="0"/>
              <a:t>next time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D207B-72BE-164A-885E-34FC5528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99C2F-4969-E24B-BE7D-104D2075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Multi-Antenna Diversity: Summary</a:t>
            </a:r>
          </a:p>
        </p:txBody>
      </p:sp>
    </p:spTree>
    <p:extLst>
      <p:ext uri="{BB962C8B-B14F-4D97-AF65-F5344CB8AC3E}">
        <p14:creationId xmlns:p14="http://schemas.microsoft.com/office/powerpoint/2010/main" val="1127130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MIMO II: Spatial Multiplexing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MIMO-OFDM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64169"/>
            <a:ext cx="8763000" cy="2927839"/>
          </a:xfrm>
        </p:spPr>
        <p:txBody>
          <a:bodyPr>
            <a:normAutofit/>
          </a:bodyPr>
          <a:lstStyle/>
          <a:p>
            <a:r>
              <a:rPr lang="en-US" sz="2000" dirty="0"/>
              <a:t>Multipath fading: different effects on different frequencies</a:t>
            </a:r>
          </a:p>
          <a:p>
            <a:pPr lvl="1"/>
            <a:r>
              <a:rPr lang="en-US" sz="2000" dirty="0"/>
              <a:t>OFDM: Orthogonal Frequency Domain Multiplexing</a:t>
            </a:r>
          </a:p>
          <a:p>
            <a:pPr lvl="1"/>
            <a:r>
              <a:rPr lang="en-US" sz="2000" dirty="0"/>
              <a:t>Different subcarriers </a:t>
            </a:r>
            <a:r>
              <a:rPr lang="en-US" sz="2000" b="1" dirty="0">
                <a:solidFill>
                  <a:srgbClr val="008000"/>
                </a:solidFill>
              </a:rPr>
              <a:t>are independent </a:t>
            </a:r>
            <a:r>
              <a:rPr lang="en-US" sz="2000" dirty="0"/>
              <a:t>of each other</a:t>
            </a:r>
          </a:p>
          <a:p>
            <a:endParaRPr lang="en-US" sz="2000" dirty="0"/>
          </a:p>
          <a:p>
            <a:r>
              <a:rPr lang="en-US" sz="2000" dirty="0"/>
              <a:t>Channel model for OFDM: </a:t>
            </a:r>
            <a:r>
              <a:rPr lang="en-US" sz="2000" b="1" i="1" dirty="0">
                <a:solidFill>
                  <a:srgbClr val="0070C0"/>
                </a:solidFill>
              </a:rPr>
              <a:t>y</a:t>
            </a:r>
            <a:r>
              <a:rPr lang="en-US" sz="2000" b="1" dirty="0">
                <a:solidFill>
                  <a:srgbClr val="0070C0"/>
                </a:solidFill>
              </a:rPr>
              <a:t> = </a:t>
            </a:r>
            <a:r>
              <a:rPr lang="en-US" sz="2000" b="1" i="1" dirty="0">
                <a:solidFill>
                  <a:srgbClr val="0070C0"/>
                </a:solidFill>
              </a:rPr>
              <a:t>h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∙</a:t>
            </a:r>
            <a:r>
              <a:rPr lang="en-US" sz="2000" b="1" i="1" dirty="0">
                <a:solidFill>
                  <a:srgbClr val="0070C0"/>
                </a:solidFill>
              </a:rPr>
              <a:t>x</a:t>
            </a:r>
            <a:r>
              <a:rPr lang="en-US" sz="2000" b="1" dirty="0">
                <a:solidFill>
                  <a:srgbClr val="0070C0"/>
                </a:solidFill>
              </a:rPr>
              <a:t> + </a:t>
            </a:r>
            <a:r>
              <a:rPr lang="en-US" sz="2000" b="1" i="1" dirty="0">
                <a:solidFill>
                  <a:srgbClr val="0070C0"/>
                </a:solidFill>
              </a:rPr>
              <a:t>w</a:t>
            </a:r>
          </a:p>
          <a:p>
            <a:pPr lvl="1"/>
            <a:r>
              <a:rPr lang="en-US" sz="2000" b="1" dirty="0"/>
              <a:t>A </a:t>
            </a:r>
            <a:r>
              <a:rPr lang="en-US" sz="2000" b="1" dirty="0">
                <a:highlight>
                  <a:srgbClr val="FFFF00"/>
                </a:highlight>
              </a:rPr>
              <a:t>single complex number</a:t>
            </a:r>
            <a:r>
              <a:rPr lang="en-US" sz="2000" b="1" dirty="0"/>
              <a:t> </a:t>
            </a:r>
            <a:r>
              <a:rPr lang="en-US" sz="2000" b="1" i="1" dirty="0"/>
              <a:t>h</a:t>
            </a:r>
            <a:r>
              <a:rPr lang="en-US" sz="2000" b="1" dirty="0"/>
              <a:t> </a:t>
            </a:r>
            <a:r>
              <a:rPr lang="en-US" sz="2000" dirty="0"/>
              <a:t>captures the </a:t>
            </a:r>
            <a:r>
              <a:rPr lang="en-US" sz="2000" b="1" dirty="0">
                <a:highlight>
                  <a:srgbClr val="FFFF00"/>
                </a:highlight>
              </a:rPr>
              <a:t>effect of the channel</a:t>
            </a:r>
            <a:r>
              <a:rPr lang="en-US" sz="2000" b="1" dirty="0"/>
              <a:t> </a:t>
            </a:r>
            <a:r>
              <a:rPr lang="en-US" sz="2000" dirty="0"/>
              <a:t>on data in a particular subcarrier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For MIMO: </a:t>
            </a:r>
            <a:r>
              <a:rPr lang="en-US" sz="2000" b="1" dirty="0">
                <a:highlight>
                  <a:srgbClr val="FFFF00"/>
                </a:highlight>
              </a:rPr>
              <a:t>Think about each subcarrier,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9900"/>
                </a:solidFill>
              </a:rPr>
              <a:t>independent</a:t>
            </a:r>
            <a:r>
              <a:rPr lang="en-US" sz="2000" dirty="0"/>
              <a:t> of other subcarriers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AC0E0A-7A48-2147-A048-99A670D103E5}"/>
              </a:ext>
            </a:extLst>
          </p:cNvPr>
          <p:cNvGrpSpPr/>
          <p:nvPr/>
        </p:nvGrpSpPr>
        <p:grpSpPr>
          <a:xfrm>
            <a:off x="742564" y="1569790"/>
            <a:ext cx="7582672" cy="1729694"/>
            <a:chOff x="742564" y="1569790"/>
            <a:chExt cx="7582672" cy="1729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64" y="1569790"/>
              <a:ext cx="6943138" cy="172969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46517" y="2596138"/>
              <a:ext cx="319852" cy="3198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9066" y="2923190"/>
              <a:ext cx="319852" cy="3198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5869" y="2628287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Regular"/>
                </a:rPr>
                <a:t>subcarriers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A2AC0F-9AA5-E740-B28D-A5CEFC9031E0}"/>
                </a:ext>
              </a:extLst>
            </p:cNvPr>
            <p:cNvSpPr txBox="1"/>
            <p:nvPr/>
          </p:nvSpPr>
          <p:spPr>
            <a:xfrm>
              <a:off x="1427693" y="2801397"/>
              <a:ext cx="102143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0">
                  <a:latin typeface="Arial" charset="0"/>
                  <a:ea typeface="Arial" charset="0"/>
                  <a:cs typeface="Arial" charset="0"/>
                </a:rPr>
                <a:t>Symbols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2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/>
              <a:t>Receive Diversity</a:t>
            </a:r>
          </a:p>
          <a:p>
            <a:pPr marL="914400" lvl="1" indent="-514350"/>
            <a:r>
              <a:rPr lang="en-US" sz="2400" dirty="0"/>
              <a:t>Transmit Diversity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17147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F9702-F173-8F41-9DB1-8462BA06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highlight>
                  <a:srgbClr val="FFFF00"/>
                </a:highlight>
              </a:rPr>
              <a:t>Multi-Antenna</a:t>
            </a:r>
            <a:r>
              <a:rPr lang="en-US" sz="2400" dirty="0"/>
              <a:t> Access Points (APs), especially 802.11n,ac: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US" sz="2400" b="1" dirty="0">
                <a:highlight>
                  <a:srgbClr val="FFFF00"/>
                </a:highlight>
              </a:rPr>
              <a:t>Multiple APs</a:t>
            </a:r>
            <a:r>
              <a:rPr lang="en-US" sz="2400" dirty="0"/>
              <a:t> cooperating with each other: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US" sz="2400" b="1" dirty="0">
                <a:highlight>
                  <a:srgbClr val="FFFF00"/>
                </a:highlight>
              </a:rPr>
              <a:t>Distributed Antenna</a:t>
            </a:r>
            <a:r>
              <a:rPr lang="en-US" sz="2400" dirty="0"/>
              <a:t> systems, separating antenna from AP: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F67DF-E585-AB4E-B2C8-C61CA86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6D4AC-3306-B54E-BDFB-CC07C924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Diversity: Motivation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1ACB26-170A-2245-9825-650EFA8D77C0}"/>
              </a:ext>
            </a:extLst>
          </p:cNvPr>
          <p:cNvGrpSpPr/>
          <p:nvPr/>
        </p:nvGrpSpPr>
        <p:grpSpPr>
          <a:xfrm>
            <a:off x="2760512" y="3717249"/>
            <a:ext cx="3546776" cy="728896"/>
            <a:chOff x="4090821" y="2085599"/>
            <a:chExt cx="3546776" cy="7288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E30F9C-DE96-D041-92D4-DA773938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0821" y="2088024"/>
              <a:ext cx="561927" cy="5956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05829-5D36-6E49-87D8-9188DC70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5670" y="2085599"/>
              <a:ext cx="561927" cy="595632"/>
            </a:xfrm>
            <a:prstGeom prst="rect">
              <a:avLst/>
            </a:prstGeom>
          </p:spPr>
        </p:pic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BF077A39-EF58-154E-B03D-CEAA1EA1C4EF}"/>
                </a:ext>
              </a:extLst>
            </p:cNvPr>
            <p:cNvCxnSpPr>
              <a:cxnSpLocks/>
              <a:stCxn id="8" idx="3"/>
              <a:endCxn id="12" idx="1"/>
            </p:cNvCxnSpPr>
            <p:nvPr/>
          </p:nvCxnSpPr>
          <p:spPr>
            <a:xfrm flipV="1">
              <a:off x="4652748" y="2383415"/>
              <a:ext cx="2422922" cy="242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221AD8-C759-324C-B6D6-1C9D2F14F810}"/>
                </a:ext>
              </a:extLst>
            </p:cNvPr>
            <p:cNvSpPr txBox="1"/>
            <p:nvPr/>
          </p:nvSpPr>
          <p:spPr>
            <a:xfrm>
              <a:off x="4939416" y="2414385"/>
              <a:ext cx="1841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Times" pitchFamily="2" charset="0"/>
                  <a:cs typeface="Minion Pro"/>
                </a:rPr>
                <a:t>Wired</a:t>
              </a:r>
              <a:r>
                <a:rPr lang="en-US" b="0" dirty="0">
                  <a:latin typeface="Times" pitchFamily="2" charset="0"/>
                  <a:cs typeface="Minion Pro"/>
                </a:rPr>
                <a:t> </a:t>
              </a:r>
              <a:r>
                <a:rPr lang="en-US" sz="2000" b="0" dirty="0">
                  <a:latin typeface="Times" pitchFamily="2" charset="0"/>
                  <a:cs typeface="Minion Pro"/>
                </a:rPr>
                <a:t>backhaul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986B9-295F-1342-87EC-AE3996EDDD12}"/>
              </a:ext>
            </a:extLst>
          </p:cNvPr>
          <p:cNvGrpSpPr/>
          <p:nvPr/>
        </p:nvGrpSpPr>
        <p:grpSpPr>
          <a:xfrm>
            <a:off x="2170646" y="2110338"/>
            <a:ext cx="4413866" cy="841776"/>
            <a:chOff x="2023718" y="2849302"/>
            <a:chExt cx="4413866" cy="8417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DE3D7-D661-0940-8CC4-55EB70DC2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3718" y="2849303"/>
              <a:ext cx="1081721" cy="8417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ABD565-C22E-3A46-9058-E8890331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3471" y="2849303"/>
              <a:ext cx="841775" cy="8417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1A50EF-60D2-BA4E-A964-C4E9D1B2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3278" y="2849302"/>
              <a:ext cx="1134306" cy="8417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0E0D33A-5707-B848-8CEA-C33950FEA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0298" y="5025238"/>
            <a:ext cx="3529433" cy="15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E83E7-D854-6342-9D69-A5E96A39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111204"/>
          </a:xfrm>
        </p:spPr>
        <p:txBody>
          <a:bodyPr>
            <a:normAutofit/>
          </a:bodyPr>
          <a:lstStyle/>
          <a:p>
            <a:r>
              <a:rPr lang="en-US" sz="2000" dirty="0"/>
              <a:t>Typical outdoor </a:t>
            </a:r>
            <a:r>
              <a:rPr lang="en-US" sz="2000" b="1" dirty="0"/>
              <a:t>multipath propagation environment</a:t>
            </a:r>
            <a:r>
              <a:rPr lang="en-US" sz="2000" dirty="0"/>
              <a:t>, channel </a:t>
            </a:r>
            <a:r>
              <a:rPr lang="en-US" sz="2000" b="1" i="1" dirty="0"/>
              <a:t>h</a:t>
            </a:r>
            <a:endParaRPr lang="en-US" sz="2000" b="1" baseline="-25000" dirty="0">
              <a:highlight>
                <a:srgbClr val="FFFF00"/>
              </a:highlight>
            </a:endParaRPr>
          </a:p>
          <a:p>
            <a:endParaRPr lang="en-US" sz="2000" dirty="0"/>
          </a:p>
          <a:p>
            <a:r>
              <a:rPr lang="en-US" sz="2000" b="1" dirty="0"/>
              <a:t>On </a:t>
            </a:r>
            <a:r>
              <a:rPr lang="en-US" sz="2000" b="1" dirty="0">
                <a:highlight>
                  <a:srgbClr val="FFFF00"/>
                </a:highlight>
              </a:rPr>
              <a:t>one link</a:t>
            </a:r>
            <a:r>
              <a:rPr lang="en-US" sz="2000" b="1" dirty="0"/>
              <a:t> each </a:t>
            </a:r>
            <a:r>
              <a:rPr lang="en-US" sz="2000" b="1" dirty="0">
                <a:highlight>
                  <a:srgbClr val="FFFF00"/>
                </a:highlight>
              </a:rPr>
              <a:t>subcarrier’s power level</a:t>
            </a:r>
            <a:r>
              <a:rPr lang="en-US" sz="2000" b="1" dirty="0"/>
              <a:t> </a:t>
            </a:r>
            <a:r>
              <a:rPr lang="en-US" sz="2000" dirty="0"/>
              <a:t>experiences </a:t>
            </a:r>
            <a:r>
              <a:rPr lang="en-US" sz="2000" b="1" dirty="0">
                <a:solidFill>
                  <a:srgbClr val="0070C0"/>
                </a:solidFill>
              </a:rPr>
              <a:t>Rayleigh fading: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A2F18-9B79-5947-A169-32AB28C7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997B5-C9EE-4041-838A-C89EB2E8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Fast Fading</a:t>
            </a:r>
          </a:p>
        </p:txBody>
      </p:sp>
      <p:pic>
        <p:nvPicPr>
          <p:cNvPr id="5" name="Picture 3" descr="F5_15">
            <a:extLst>
              <a:ext uri="{FF2B5EF4-FFF2-40B4-BE49-F238E27FC236}">
                <a16:creationId xmlns:a16="http://schemas.microsoft.com/office/drawing/2014/main" id="{E2BD7A43-D64A-1D4C-A0BE-376B9E125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0" t="12886" b="4775"/>
          <a:stretch/>
        </p:blipFill>
        <p:spPr bwMode="auto">
          <a:xfrm>
            <a:off x="1380909" y="2637076"/>
            <a:ext cx="6305981" cy="39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8C213C-56E3-AF44-B3A9-1F775A330A3D}"/>
                  </a:ext>
                </a:extLst>
              </p:cNvPr>
              <p:cNvSpPr txBox="1"/>
              <p:nvPr/>
            </p:nvSpPr>
            <p:spPr>
              <a:xfrm>
                <a:off x="1281919" y="2729174"/>
                <a:ext cx="651268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8C213C-56E3-AF44-B3A9-1F775A33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19" y="2729174"/>
                <a:ext cx="651268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1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80EDF-C3CF-1B4E-A9E5-C5731BFF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8C641-9D23-FF48-A2D9-6E09F401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Rayleigh Fading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A44B-9C87-AB42-A8A3-BA015AF9C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1" t="3826" r="6908"/>
          <a:stretch/>
        </p:blipFill>
        <p:spPr>
          <a:xfrm>
            <a:off x="1593532" y="2723464"/>
            <a:ext cx="6255068" cy="352055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0B13A4-3A67-8C45-832D-5C9B214E752F}"/>
              </a:ext>
            </a:extLst>
          </p:cNvPr>
          <p:cNvSpPr txBox="1">
            <a:spLocks/>
          </p:cNvSpPr>
          <p:nvPr/>
        </p:nvSpPr>
        <p:spPr>
          <a:xfrm>
            <a:off x="152400" y="1447800"/>
            <a:ext cx="8763000" cy="1150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Suppose </a:t>
            </a:r>
            <a:r>
              <a:rPr lang="en-US" sz="2000" b="1" dirty="0"/>
              <a:t>two antennas,</a:t>
            </a:r>
            <a:r>
              <a:rPr lang="en-US" sz="2000" b="0" dirty="0"/>
              <a:t> separated by distance </a:t>
            </a:r>
            <a:r>
              <a:rPr lang="en-US" sz="2000" b="1" i="1" dirty="0">
                <a:highlight>
                  <a:srgbClr val="FFFF00"/>
                </a:highlight>
              </a:rPr>
              <a:t>d</a:t>
            </a:r>
            <a:r>
              <a:rPr lang="en-US" sz="2000" b="1" baseline="-25000" dirty="0">
                <a:highlight>
                  <a:srgbClr val="FFFF00"/>
                </a:highlight>
              </a:rPr>
              <a:t>12</a:t>
            </a:r>
          </a:p>
          <a:p>
            <a:endParaRPr lang="en-US" sz="2000" b="0" dirty="0"/>
          </a:p>
          <a:p>
            <a:r>
              <a:rPr lang="en-US" sz="2000" b="1" dirty="0"/>
              <a:t>Channels</a:t>
            </a:r>
            <a:r>
              <a:rPr lang="en-US" sz="2000" b="0" dirty="0"/>
              <a:t> from </a:t>
            </a:r>
            <a:r>
              <a:rPr lang="en-US" sz="2000" b="1" dirty="0"/>
              <a:t>each</a:t>
            </a:r>
            <a:r>
              <a:rPr lang="en-US" sz="2000" b="0" dirty="0"/>
              <a:t> to a </a:t>
            </a:r>
            <a:r>
              <a:rPr lang="en-US" sz="2000" spc="-150" dirty="0"/>
              <a:t>distant</a:t>
            </a:r>
            <a:r>
              <a:rPr lang="en-US" sz="2000" b="0" spc="-150" dirty="0"/>
              <a:t> </a:t>
            </a:r>
            <a:r>
              <a:rPr lang="en-US" sz="2000" b="1" spc="-150" dirty="0"/>
              <a:t>third</a:t>
            </a:r>
            <a:r>
              <a:rPr lang="en-US" sz="2000" b="0" spc="-150" dirty="0"/>
              <a:t> </a:t>
            </a:r>
            <a:r>
              <a:rPr lang="en-US" sz="2000" spc="-150" dirty="0"/>
              <a:t>antenna</a:t>
            </a:r>
            <a:r>
              <a:rPr lang="en-US" sz="2000" b="0" spc="-150" dirty="0"/>
              <a:t> </a:t>
            </a:r>
            <a:r>
              <a:rPr lang="en-US" sz="2000" b="0" dirty="0"/>
              <a:t>(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0070C0"/>
                </a:solidFill>
              </a:rPr>
              <a:t>h</a:t>
            </a:r>
            <a:r>
              <a:rPr lang="en-US" sz="2000" baseline="-25000" dirty="0">
                <a:solidFill>
                  <a:srgbClr val="0070C0"/>
                </a:solidFill>
              </a:rPr>
              <a:t>23</a:t>
            </a:r>
            <a:r>
              <a:rPr lang="en-US" sz="2000" b="0" dirty="0"/>
              <a:t>) can be </a:t>
            </a:r>
            <a:r>
              <a:rPr lang="en-US" sz="2000" i="1" dirty="0"/>
              <a:t>uncorrelated</a:t>
            </a:r>
          </a:p>
          <a:p>
            <a:pPr lvl="1"/>
            <a:r>
              <a:rPr lang="en-US" sz="1800" b="0" dirty="0"/>
              <a:t>Fading happens at different times with </a:t>
            </a:r>
            <a:r>
              <a:rPr lang="en-US" sz="1800" dirty="0">
                <a:highlight>
                  <a:srgbClr val="FFFF00"/>
                </a:highlight>
              </a:rPr>
              <a:t>no bias for a simultaneous fade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AAEFC-4A66-0644-A3A6-ECC0E9687077}"/>
                  </a:ext>
                </a:extLst>
              </p:cNvPr>
              <p:cNvSpPr txBox="1"/>
              <p:nvPr/>
            </p:nvSpPr>
            <p:spPr>
              <a:xfrm>
                <a:off x="775720" y="2852429"/>
                <a:ext cx="1230913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AAEFC-4A66-0644-A3A6-ECC0E968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0" y="2852429"/>
                <a:ext cx="1230913" cy="344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74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4E83E7-D854-6342-9D69-A5E96A390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12874"/>
                <a:ext cx="8763000" cy="2964125"/>
              </a:xfrm>
            </p:spPr>
            <p:txBody>
              <a:bodyPr/>
              <a:lstStyle/>
              <a:p>
                <a:r>
                  <a:rPr lang="en-US" sz="2400" b="1" dirty="0"/>
                  <a:t>Channels</a:t>
                </a:r>
                <a:r>
                  <a:rPr lang="en-US" sz="2400" dirty="0"/>
                  <a:t> from </a:t>
                </a:r>
                <a:r>
                  <a:rPr lang="en-US" sz="2400" b="1" dirty="0"/>
                  <a:t>each antenna</a:t>
                </a:r>
                <a:r>
                  <a:rPr lang="en-US" sz="2400" dirty="0"/>
                  <a:t> (</a:t>
                </a: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13</a:t>
                </a:r>
                <a:r>
                  <a:rPr lang="en-US" sz="2400" dirty="0"/>
                  <a:t>,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23</a:t>
                </a:r>
                <a:r>
                  <a:rPr lang="en-US" sz="2400" dirty="0"/>
                  <a:t>) to a </a:t>
                </a:r>
                <a:r>
                  <a:rPr lang="en-US" sz="2400" b="1" dirty="0"/>
                  <a:t>third</a:t>
                </a:r>
                <a:r>
                  <a:rPr lang="en-US" sz="2400" dirty="0"/>
                  <a:t> antenna</a:t>
                </a:r>
                <a:endParaRPr lang="en-US" dirty="0"/>
              </a:p>
              <a:p>
                <a:pPr lvl="1"/>
                <a:r>
                  <a:rPr lang="en-US" dirty="0"/>
                  <a:t>Channels are </a:t>
                </a:r>
                <a:r>
                  <a:rPr lang="en-US" b="1" dirty="0">
                    <a:highlight>
                      <a:srgbClr val="FFFF00"/>
                    </a:highlight>
                  </a:rPr>
                  <a:t>uncorrelated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Channels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correlated,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fade together </a:t>
                </a:r>
                <a:r>
                  <a:rPr lang="en-US" dirty="0"/>
                  <a:t>when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sz="2400" dirty="0"/>
              </a:p>
              <a:p>
                <a:r>
                  <a:rPr lang="en-US" sz="2400" dirty="0"/>
                  <a:t>This </a:t>
                </a:r>
                <a:r>
                  <a:rPr lang="en-US" sz="2400" b="1" i="1" dirty="0"/>
                  <a:t>correlation distance</a:t>
                </a:r>
                <a:r>
                  <a:rPr lang="en-US" sz="2400" dirty="0"/>
                  <a:t> depends on the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radio environment </a:t>
                </a:r>
                <a:r>
                  <a:rPr lang="en-US" sz="2400" dirty="0"/>
                  <a:t>around the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pair of antennas</a:t>
                </a:r>
              </a:p>
              <a:p>
                <a:pPr lvl="1"/>
                <a:r>
                  <a:rPr lang="en-US" sz="2400" dirty="0"/>
                  <a:t>Increases, </a:t>
                </a:r>
                <a:r>
                  <a:rPr lang="en-US" sz="2400" i="1" dirty="0"/>
                  <a:t>e.g., </a:t>
                </a:r>
                <a:r>
                  <a:rPr lang="en-US" sz="2400" dirty="0"/>
                  <a:t>atop cellular phone tower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4E83E7-D854-6342-9D69-A5E96A390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12874"/>
                <a:ext cx="8763000" cy="2964125"/>
              </a:xfrm>
              <a:blipFill>
                <a:blip r:embed="rId3"/>
                <a:stretch>
                  <a:fillRect l="-1739" t="-427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A2F18-9B79-5947-A169-32AB28C7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997B5-C9EE-4041-838A-C89EB2E8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When is Fading Uncorrelated, and Why?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8409FB9-F3AE-4C40-BFDF-86D52D1BE3FC}"/>
              </a:ext>
            </a:extLst>
          </p:cNvPr>
          <p:cNvSpPr/>
          <p:nvPr/>
        </p:nvSpPr>
        <p:spPr>
          <a:xfrm>
            <a:off x="1629619" y="219535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4FD8F3-E913-5B4C-BCFC-EE70245FD87C}"/>
              </a:ext>
            </a:extLst>
          </p:cNvPr>
          <p:cNvSpPr/>
          <p:nvPr/>
        </p:nvSpPr>
        <p:spPr>
          <a:xfrm>
            <a:off x="6571106" y="185189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73EBC56-EF09-AC4E-BA79-F099A6C90C04}"/>
              </a:ext>
            </a:extLst>
          </p:cNvPr>
          <p:cNvSpPr/>
          <p:nvPr/>
        </p:nvSpPr>
        <p:spPr>
          <a:xfrm>
            <a:off x="12203327" y="145629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118EDF3-20EC-1144-BF6E-076C111AA2B0}"/>
              </a:ext>
            </a:extLst>
          </p:cNvPr>
          <p:cNvSpPr/>
          <p:nvPr/>
        </p:nvSpPr>
        <p:spPr>
          <a:xfrm>
            <a:off x="6900575" y="253672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95E72-737B-8A4A-99E5-5237F0EE9863}"/>
              </a:ext>
            </a:extLst>
          </p:cNvPr>
          <p:cNvCxnSpPr/>
          <p:nvPr/>
        </p:nvCxnSpPr>
        <p:spPr>
          <a:xfrm>
            <a:off x="6817780" y="2023622"/>
            <a:ext cx="206132" cy="396746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6B70A3-B3B1-F245-9B7E-BB7AC8016B0E}"/>
              </a:ext>
            </a:extLst>
          </p:cNvPr>
          <p:cNvCxnSpPr>
            <a:cxnSpLocks/>
          </p:cNvCxnSpPr>
          <p:nvPr/>
        </p:nvCxnSpPr>
        <p:spPr>
          <a:xfrm>
            <a:off x="1947211" y="2367082"/>
            <a:ext cx="4552265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5A764E-6851-EE46-B322-9A808F2BBB32}"/>
                  </a:ext>
                </a:extLst>
              </p:cNvPr>
              <p:cNvSpPr txBox="1"/>
              <p:nvPr/>
            </p:nvSpPr>
            <p:spPr>
              <a:xfrm>
                <a:off x="3751196" y="1955772"/>
                <a:ext cx="698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5A764E-6851-EE46-B322-9A808F2BB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96" y="1955772"/>
                <a:ext cx="6983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17FA8-DDFB-B84F-87EE-B8838F8C5A1D}"/>
                  </a:ext>
                </a:extLst>
              </p:cNvPr>
              <p:cNvSpPr txBox="1"/>
              <p:nvPr/>
            </p:nvSpPr>
            <p:spPr>
              <a:xfrm>
                <a:off x="6957102" y="1898457"/>
                <a:ext cx="626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17FA8-DDFB-B84F-87EE-B8838F8C5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102" y="1898457"/>
                <a:ext cx="62696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7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91</TotalTime>
  <Words>1468</Words>
  <Application>Microsoft Macintosh PowerPoint</Application>
  <PresentationFormat>On-screen Show (4:3)</PresentationFormat>
  <Paragraphs>396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Regular</vt:lpstr>
      <vt:lpstr>Calibri</vt:lpstr>
      <vt:lpstr>Cambria Math</vt:lpstr>
      <vt:lpstr>Courier New</vt:lpstr>
      <vt:lpstr>Times</vt:lpstr>
      <vt:lpstr>Times New Roman</vt:lpstr>
      <vt:lpstr>1_Office Theme</vt:lpstr>
      <vt:lpstr>MIMO I: Spatial Diversity</vt:lpstr>
      <vt:lpstr>What is MIMO, and why?</vt:lpstr>
      <vt:lpstr>Many Uses of MIMO</vt:lpstr>
      <vt:lpstr>MIMO-OFDM</vt:lpstr>
      <vt:lpstr>Plan</vt:lpstr>
      <vt:lpstr>Path Diversity: Motivation</vt:lpstr>
      <vt:lpstr>Review: Fast Fading</vt:lpstr>
      <vt:lpstr>Uncorrelated Rayleigh Fading</vt:lpstr>
      <vt:lpstr>When is Fading Uncorrelated, and Why?</vt:lpstr>
      <vt:lpstr>Plan</vt:lpstr>
      <vt:lpstr>  Channel Model for Receive Diversity</vt:lpstr>
      <vt:lpstr>Selection Diversity</vt:lpstr>
      <vt:lpstr>Selection Diversity: Performance Improvement in Uncorrelated Rayleigh Fading</vt:lpstr>
      <vt:lpstr>Leveraging All Receive Antennas</vt:lpstr>
      <vt:lpstr>How to Choose Weights?</vt:lpstr>
      <vt:lpstr>MRC: Performance Improvement</vt:lpstr>
      <vt:lpstr>Selection Diversity, in Frequency</vt:lpstr>
      <vt:lpstr>MRC’s Capacity Increase</vt:lpstr>
      <vt:lpstr>Plan</vt:lpstr>
      <vt:lpstr>Transmit Diversity: Motivation</vt:lpstr>
      <vt:lpstr>Transmit Beamforming: Motivation</vt:lpstr>
      <vt:lpstr>Transmit Beamforming</vt:lpstr>
      <vt:lpstr>Plan</vt:lpstr>
      <vt:lpstr>Alamouti Scheme: Motivation</vt:lpstr>
      <vt:lpstr>Alamouti Scheme</vt:lpstr>
      <vt:lpstr>Alamouti Receiver Processing</vt:lpstr>
      <vt:lpstr>Intuition for Alamouti Receiver Processing</vt:lpstr>
      <vt:lpstr>Alamouti: Impact of Phase Rotations</vt:lpstr>
      <vt:lpstr>Alamouti: Receiver-Side Picture</vt:lpstr>
      <vt:lpstr>Alamouti: Interpretation</vt:lpstr>
      <vt:lpstr>Alamouti: Performance</vt:lpstr>
      <vt:lpstr>Multi-Antenna Diversity: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I: Spatial Diversity</dc:title>
  <dc:creator>Kyle Jamieson</dc:creator>
  <cp:lastModifiedBy>Kyle Jamieson</cp:lastModifiedBy>
  <cp:revision>22</cp:revision>
  <cp:lastPrinted>2018-04-01T18:39:47Z</cp:lastPrinted>
  <dcterms:created xsi:type="dcterms:W3CDTF">2019-04-08T14:39:06Z</dcterms:created>
  <dcterms:modified xsi:type="dcterms:W3CDTF">2019-04-09T14:15:43Z</dcterms:modified>
</cp:coreProperties>
</file>