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9"/>
  </p:notesMasterIdLst>
  <p:handoutMasterIdLst>
    <p:handoutMasterId r:id="rId60"/>
  </p:handoutMasterIdLst>
  <p:sldIdLst>
    <p:sldId id="388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44" r:id="rId13"/>
    <p:sldId id="606" r:id="rId14"/>
    <p:sldId id="607" r:id="rId15"/>
    <p:sldId id="608" r:id="rId16"/>
    <p:sldId id="609" r:id="rId17"/>
    <p:sldId id="645" r:id="rId18"/>
    <p:sldId id="610" r:id="rId19"/>
    <p:sldId id="651" r:id="rId20"/>
    <p:sldId id="648" r:id="rId21"/>
    <p:sldId id="647" r:id="rId22"/>
    <p:sldId id="650" r:id="rId23"/>
    <p:sldId id="642" r:id="rId24"/>
    <p:sldId id="643" r:id="rId25"/>
    <p:sldId id="649" r:id="rId26"/>
    <p:sldId id="612" r:id="rId27"/>
    <p:sldId id="652" r:id="rId28"/>
    <p:sldId id="613" r:id="rId29"/>
    <p:sldId id="614" r:id="rId30"/>
    <p:sldId id="615" r:id="rId31"/>
    <p:sldId id="616" r:id="rId32"/>
    <p:sldId id="617" r:id="rId33"/>
    <p:sldId id="619" r:id="rId34"/>
    <p:sldId id="618" r:id="rId35"/>
    <p:sldId id="620" r:id="rId36"/>
    <p:sldId id="622" r:id="rId37"/>
    <p:sldId id="623" r:id="rId38"/>
    <p:sldId id="624" r:id="rId39"/>
    <p:sldId id="625" r:id="rId40"/>
    <p:sldId id="626" r:id="rId41"/>
    <p:sldId id="646" r:id="rId42"/>
    <p:sldId id="605" r:id="rId43"/>
    <p:sldId id="627" r:id="rId44"/>
    <p:sldId id="628" r:id="rId45"/>
    <p:sldId id="629" r:id="rId46"/>
    <p:sldId id="630" r:id="rId47"/>
    <p:sldId id="631" r:id="rId48"/>
    <p:sldId id="632" r:id="rId49"/>
    <p:sldId id="634" r:id="rId50"/>
    <p:sldId id="635" r:id="rId51"/>
    <p:sldId id="636" r:id="rId52"/>
    <p:sldId id="637" r:id="rId53"/>
    <p:sldId id="638" r:id="rId54"/>
    <p:sldId id="639" r:id="rId55"/>
    <p:sldId id="640" r:id="rId56"/>
    <p:sldId id="641" r:id="rId57"/>
    <p:sldId id="594" r:id="rId5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77" autoAdjust="0"/>
    <p:restoredTop sz="85254" autoAdjust="0"/>
  </p:normalViewPr>
  <p:slideViewPr>
    <p:cSldViewPr snapToGrid="0">
      <p:cViewPr varScale="1">
        <p:scale>
          <a:sx n="188" d="100"/>
          <a:sy n="188" d="100"/>
        </p:scale>
        <p:origin x="2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6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5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8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80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2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1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88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4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61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7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4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1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3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0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79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0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64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0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7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6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6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6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322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8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90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7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2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8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8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0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0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629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8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81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06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986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9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60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09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From AM Radio to</a:t>
            </a:r>
            <a:br>
              <a:rPr lang="en-US" altLang="zh-CN" dirty="0"/>
            </a:br>
            <a:r>
              <a:rPr lang="en-US" altLang="zh-CN" dirty="0"/>
              <a:t>Digital I/Q Modulation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159" y="6468533"/>
            <a:ext cx="414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H. Balakrishnan, M. Perrott, C. Terman]</a:t>
            </a:r>
          </a:p>
        </p:txBody>
      </p:sp>
    </p:spTree>
    <p:extLst>
      <p:ext uri="{BB962C8B-B14F-4D97-AF65-F5344CB8AC3E}">
        <p14:creationId xmlns:p14="http://schemas.microsoft.com/office/powerpoint/2010/main" val="367670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FFDFD-AA85-D841-BF6A-C26A1DDBA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890432" y="325722"/>
            <a:ext cx="5286934" cy="7480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2EB14-B189-9E44-95F0-089D8CA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0F2BB-AB93-4048-8412-DD5F8747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Analog I/Q modulation</a:t>
            </a:r>
          </a:p>
        </p:txBody>
      </p:sp>
    </p:spTree>
    <p:extLst>
      <p:ext uri="{BB962C8B-B14F-4D97-AF65-F5344CB8AC3E}">
        <p14:creationId xmlns:p14="http://schemas.microsoft.com/office/powerpoint/2010/main" val="178393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13EBC-DB42-824D-B59A-76B643D5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I/Q modulation allows </a:t>
            </a:r>
            <a:r>
              <a:rPr lang="en-US" b="1" dirty="0">
                <a:solidFill>
                  <a:srgbClr val="0070C0"/>
                </a:solidFill>
              </a:rPr>
              <a:t>twice the amount of information </a:t>
            </a:r>
            <a:r>
              <a:rPr lang="en-US" dirty="0"/>
              <a:t>to be sent </a:t>
            </a:r>
            <a:r>
              <a:rPr lang="en-US" b="1" dirty="0"/>
              <a:t>compared to basic 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Impact of </a:t>
            </a:r>
            <a:r>
              <a:rPr lang="en-US" b="1" dirty="0"/>
              <a:t>phase offset </a:t>
            </a:r>
            <a:r>
              <a:rPr lang="en-US" dirty="0"/>
              <a:t>is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swap I/Q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Impact of </a:t>
            </a:r>
            <a:r>
              <a:rPr lang="en-US" b="1" dirty="0"/>
              <a:t>frequency offset </a:t>
            </a:r>
            <a:r>
              <a:rPr lang="en-US" dirty="0"/>
              <a:t>is I/Q swapping (</a:t>
            </a:r>
            <a:r>
              <a:rPr lang="en-US" b="1" dirty="0"/>
              <a:t>small offset</a:t>
            </a:r>
            <a:r>
              <a:rPr lang="en-US" dirty="0"/>
              <a:t>) </a:t>
            </a:r>
          </a:p>
          <a:p>
            <a:pPr lvl="1"/>
            <a:r>
              <a:rPr lang="en-US" sz="2400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catastrophic corruption </a:t>
            </a:r>
            <a:r>
              <a:rPr lang="en-US" sz="2400" dirty="0"/>
              <a:t>(large offset) of received signal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02878-1EBC-8748-BCA3-9DB4092B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26D74-B40D-C543-920F-CF6989AA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modulation: Wrap-up</a:t>
            </a:r>
          </a:p>
        </p:txBody>
      </p:sp>
    </p:spTree>
    <p:extLst>
      <p:ext uri="{BB962C8B-B14F-4D97-AF65-F5344CB8AC3E}">
        <p14:creationId xmlns:p14="http://schemas.microsoft.com/office/powerpoint/2010/main" val="224616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dirty="0"/>
              <a:t>The Digital Abstraction</a:t>
            </a:r>
          </a:p>
          <a:p>
            <a:pPr lvl="1"/>
            <a:r>
              <a:rPr lang="en-US" dirty="0"/>
              <a:t>Quantization: Discretizing </a:t>
            </a:r>
            <a:r>
              <a:rPr lang="en-US" i="1" dirty="0"/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8227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0F8B6-1978-6D44-8E31-1A2828B8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265248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Encoding of pixel</a:t>
            </a:r>
            <a:r>
              <a:rPr lang="en-US" sz="2400" b="1" dirty="0"/>
              <a:t> </a:t>
            </a:r>
            <a:r>
              <a:rPr lang="en-US" sz="2400" dirty="0"/>
              <a:t>at location (x, y) in a Black &amp; White picture:</a:t>
            </a:r>
          </a:p>
          <a:p>
            <a:pPr lvl="1"/>
            <a:r>
              <a:rPr lang="en-US" sz="2400" dirty="0"/>
              <a:t>0 Volts = Black</a:t>
            </a:r>
          </a:p>
          <a:p>
            <a:pPr lvl="1"/>
            <a:r>
              <a:rPr lang="en-US" sz="2400" dirty="0"/>
              <a:t>1 Volt = White</a:t>
            </a:r>
          </a:p>
          <a:p>
            <a:pPr lvl="1"/>
            <a:r>
              <a:rPr lang="en-US" sz="2400" dirty="0"/>
              <a:t>0.37 V = 37% Gray</a:t>
            </a:r>
          </a:p>
          <a:p>
            <a:pPr lvl="1"/>
            <a:r>
              <a:rPr lang="en-US" sz="2400" dirty="0"/>
              <a:t>etc...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b="1" dirty="0">
                <a:highlight>
                  <a:srgbClr val="FFFF00"/>
                </a:highlight>
              </a:rPr>
              <a:t>Encoding of a picture:</a:t>
            </a:r>
          </a:p>
          <a:p>
            <a:pPr lvl="1"/>
            <a:r>
              <a:rPr lang="en-US" sz="2400" dirty="0"/>
              <a:t>Scan points in prescribed order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Generate a continuous voltage waveform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baseband signal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31F28-F975-2444-BF93-65AFFBCD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C81DD-739B-9740-9E25-A804957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Representing information with voltage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2880-7661-DF4E-B1DB-3F6949D4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0" y="1648996"/>
            <a:ext cx="2970559" cy="2422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7C836-520B-FE4D-A2E6-E81208EC5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0" y="4046706"/>
            <a:ext cx="2970559" cy="24221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A834C-966E-B245-99DB-61DFBC4EF6C8}"/>
              </a:ext>
            </a:extLst>
          </p:cNvPr>
          <p:cNvCxnSpPr/>
          <p:nvPr/>
        </p:nvCxnSpPr>
        <p:spPr>
          <a:xfrm>
            <a:off x="5630780" y="4221365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1321B-0262-B942-98E1-928569F92D04}"/>
              </a:ext>
            </a:extLst>
          </p:cNvPr>
          <p:cNvCxnSpPr/>
          <p:nvPr/>
        </p:nvCxnSpPr>
        <p:spPr>
          <a:xfrm>
            <a:off x="5630780" y="4467839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F2C9AA-2127-9B49-B051-A15D5468E2B2}"/>
              </a:ext>
            </a:extLst>
          </p:cNvPr>
          <p:cNvCxnSpPr/>
          <p:nvPr/>
        </p:nvCxnSpPr>
        <p:spPr>
          <a:xfrm>
            <a:off x="5630780" y="4714313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E7F60F-108C-0A4D-8087-A8B692A92290}"/>
              </a:ext>
            </a:extLst>
          </p:cNvPr>
          <p:cNvCxnSpPr/>
          <p:nvPr/>
        </p:nvCxnSpPr>
        <p:spPr>
          <a:xfrm>
            <a:off x="5630780" y="4960787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1B4171-409A-D544-A10F-AB998977FF4A}"/>
              </a:ext>
            </a:extLst>
          </p:cNvPr>
          <p:cNvCxnSpPr/>
          <p:nvPr/>
        </p:nvCxnSpPr>
        <p:spPr>
          <a:xfrm>
            <a:off x="5630780" y="5207261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869BC8-8F12-6D49-95A9-604D95530E00}"/>
              </a:ext>
            </a:extLst>
          </p:cNvPr>
          <p:cNvCxnSpPr/>
          <p:nvPr/>
        </p:nvCxnSpPr>
        <p:spPr>
          <a:xfrm>
            <a:off x="5630780" y="5453735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942BE7-DDFF-C245-9DAD-0EAC0CC1C724}"/>
              </a:ext>
            </a:extLst>
          </p:cNvPr>
          <p:cNvCxnSpPr/>
          <p:nvPr/>
        </p:nvCxnSpPr>
        <p:spPr>
          <a:xfrm>
            <a:off x="5630780" y="5700209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835EE3-F68C-FC48-85CE-EF32CD874569}"/>
              </a:ext>
            </a:extLst>
          </p:cNvPr>
          <p:cNvCxnSpPr/>
          <p:nvPr/>
        </p:nvCxnSpPr>
        <p:spPr>
          <a:xfrm>
            <a:off x="5630780" y="5946683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B0D8ED-0256-AF4A-9231-186EFD28FDEF}"/>
              </a:ext>
            </a:extLst>
          </p:cNvPr>
          <p:cNvCxnSpPr/>
          <p:nvPr/>
        </p:nvCxnSpPr>
        <p:spPr>
          <a:xfrm>
            <a:off x="5630780" y="6193157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0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91396E-E1B7-8C42-8C55-6FA911D2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11752" y="2163578"/>
            <a:ext cx="433612" cy="10089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A1AB0-80D2-134C-9CC7-6C4B113C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127F0A-4A8D-4B43-A6BA-AC8641CB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Let’s build a P2P television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8A7C4-C0ED-7245-A11D-B93F3DD1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76" y="1964029"/>
            <a:ext cx="1597672" cy="1302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39302-A5CB-AD48-A04F-93F11381D1F1}"/>
              </a:ext>
            </a:extLst>
          </p:cNvPr>
          <p:cNvSpPr txBox="1"/>
          <p:nvPr/>
        </p:nvSpPr>
        <p:spPr>
          <a:xfrm>
            <a:off x="2798432" y="2208187"/>
            <a:ext cx="4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D52429-DE64-AE4B-B946-8F38A8950643}"/>
              </a:ext>
            </a:extLst>
          </p:cNvPr>
          <p:cNvCxnSpPr>
            <a:cxnSpLocks/>
          </p:cNvCxnSpPr>
          <p:nvPr/>
        </p:nvCxnSpPr>
        <p:spPr>
          <a:xfrm>
            <a:off x="1799730" y="2610776"/>
            <a:ext cx="624337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0F79F20-EBD5-A640-80ED-A35C9F31F8EF}"/>
              </a:ext>
            </a:extLst>
          </p:cNvPr>
          <p:cNvSpPr/>
          <p:nvPr/>
        </p:nvSpPr>
        <p:spPr>
          <a:xfrm>
            <a:off x="3807075" y="2255047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E101BD-0106-2C4B-9F84-6F71FE514EA9}"/>
              </a:ext>
            </a:extLst>
          </p:cNvPr>
          <p:cNvSpPr/>
          <p:nvPr/>
        </p:nvSpPr>
        <p:spPr>
          <a:xfrm>
            <a:off x="3512588" y="2947772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DA0F79-950A-5D4E-AC24-FF8103160A34}"/>
              </a:ext>
            </a:extLst>
          </p:cNvPr>
          <p:cNvSpPr/>
          <p:nvPr/>
        </p:nvSpPr>
        <p:spPr>
          <a:xfrm>
            <a:off x="3512588" y="245126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×</a:t>
            </a:r>
            <a:endParaRPr lang="en-US" sz="3600" b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80CE2-8C85-D04D-A2C5-5D318BAFBBF6}"/>
              </a:ext>
            </a:extLst>
          </p:cNvPr>
          <p:cNvCxnSpPr>
            <a:cxnSpLocks/>
            <a:stCxn id="14" idx="0"/>
            <a:endCxn id="15" idx="4"/>
          </p:cNvCxnSpPr>
          <p:nvPr/>
        </p:nvCxnSpPr>
        <p:spPr>
          <a:xfrm flipV="1">
            <a:off x="3659832" y="2745750"/>
            <a:ext cx="0" cy="202022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383534-DFCC-8F44-8A58-9EFFB05D80C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330252" y="2598507"/>
            <a:ext cx="182336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Freeform 32">
            <a:extLst>
              <a:ext uri="{FF2B5EF4-FFF2-40B4-BE49-F238E27FC236}">
                <a16:creationId xmlns:a16="http://schemas.microsoft.com/office/drawing/2014/main" id="{8950E4A2-CC35-524A-B3F4-CF0EC2D423DF}"/>
              </a:ext>
            </a:extLst>
          </p:cNvPr>
          <p:cNvSpPr/>
          <p:nvPr/>
        </p:nvSpPr>
        <p:spPr>
          <a:xfrm flipH="1">
            <a:off x="5083742" y="2232173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7FC70D-D2DC-1A43-BDB4-33DDCD71A6C4}"/>
              </a:ext>
            </a:extLst>
          </p:cNvPr>
          <p:cNvSpPr/>
          <p:nvPr/>
        </p:nvSpPr>
        <p:spPr>
          <a:xfrm>
            <a:off x="5328164" y="2924899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26C7F0-1BC2-2046-938A-73AFD6058D73}"/>
              </a:ext>
            </a:extLst>
          </p:cNvPr>
          <p:cNvSpPr/>
          <p:nvPr/>
        </p:nvSpPr>
        <p:spPr>
          <a:xfrm>
            <a:off x="5328164" y="2428390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×</a:t>
            </a:r>
            <a:endParaRPr lang="en-US" sz="3600" b="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9CDA8-30B7-4B47-9AB0-CFF43D1E7380}"/>
              </a:ext>
            </a:extLst>
          </p:cNvPr>
          <p:cNvCxnSpPr>
            <a:cxnSpLocks/>
            <a:stCxn id="34" idx="0"/>
            <a:endCxn id="35" idx="4"/>
          </p:cNvCxnSpPr>
          <p:nvPr/>
        </p:nvCxnSpPr>
        <p:spPr>
          <a:xfrm flipV="1">
            <a:off x="5475408" y="2722877"/>
            <a:ext cx="0" cy="202022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7E7B78C-107C-3843-97FF-1DA238F0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5949" y="2140705"/>
            <a:ext cx="433612" cy="10089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B40464-F903-A348-97B7-583318B7ED83}"/>
              </a:ext>
            </a:extLst>
          </p:cNvPr>
          <p:cNvCxnSpPr>
            <a:cxnSpLocks/>
          </p:cNvCxnSpPr>
          <p:nvPr/>
        </p:nvCxnSpPr>
        <p:spPr>
          <a:xfrm>
            <a:off x="5622651" y="2575633"/>
            <a:ext cx="226783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E73E693D-B38F-4F43-BD9D-67AB3960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04" y="2016710"/>
            <a:ext cx="1597672" cy="130271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3933E7-B166-3244-8B83-7DEF48F964E0}"/>
              </a:ext>
            </a:extLst>
          </p:cNvPr>
          <p:cNvSpPr txBox="1"/>
          <p:nvPr/>
        </p:nvSpPr>
        <p:spPr>
          <a:xfrm>
            <a:off x="1693775" y="228848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Encode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0031EB-99F6-5246-876E-431B4F834369}"/>
              </a:ext>
            </a:extLst>
          </p:cNvPr>
          <p:cNvCxnSpPr>
            <a:cxnSpLocks/>
          </p:cNvCxnSpPr>
          <p:nvPr/>
        </p:nvCxnSpPr>
        <p:spPr>
          <a:xfrm>
            <a:off x="6693204" y="2600842"/>
            <a:ext cx="624337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6AC53F2-E96E-BD4B-81E2-2B392ACB443F}"/>
              </a:ext>
            </a:extLst>
          </p:cNvPr>
          <p:cNvSpPr txBox="1"/>
          <p:nvPr/>
        </p:nvSpPr>
        <p:spPr>
          <a:xfrm>
            <a:off x="6587250" y="227855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Decode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B6BF91-0D1B-E143-81BC-E4635F2BCA09}"/>
              </a:ext>
            </a:extLst>
          </p:cNvPr>
          <p:cNvSpPr txBox="1"/>
          <p:nvPr/>
        </p:nvSpPr>
        <p:spPr>
          <a:xfrm>
            <a:off x="4023579" y="1567544"/>
            <a:ext cx="130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One hop: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14A727-2AB9-0447-93BE-B183AF9DC113}"/>
              </a:ext>
            </a:extLst>
          </p:cNvPr>
          <p:cNvGrpSpPr/>
          <p:nvPr/>
        </p:nvGrpSpPr>
        <p:grpSpPr>
          <a:xfrm>
            <a:off x="148576" y="4046232"/>
            <a:ext cx="8766824" cy="2045996"/>
            <a:chOff x="148576" y="4046232"/>
            <a:chExt cx="8766824" cy="2045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0CDD4B-7086-A647-AC22-979E93BF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600" y="4657128"/>
              <a:ext cx="1701800" cy="14351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30E0C71-8B4E-134B-80A9-2ADFFDF6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76" y="4723319"/>
              <a:ext cx="1597672" cy="130271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545F2B-57B3-D84F-A902-83BB0C980406}"/>
                </a:ext>
              </a:extLst>
            </p:cNvPr>
            <p:cNvSpPr txBox="1"/>
            <p:nvPr/>
          </p:nvSpPr>
          <p:spPr>
            <a:xfrm>
              <a:off x="3873698" y="4046232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Many hops: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51A8658-286A-FD49-B3B5-758F39CC6406}"/>
                </a:ext>
              </a:extLst>
            </p:cNvPr>
            <p:cNvSpPr/>
            <p:nvPr/>
          </p:nvSpPr>
          <p:spPr>
            <a:xfrm>
              <a:off x="2448095" y="5344500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50EA83-74AD-2F4A-8090-D5FE9553C359}"/>
                </a:ext>
              </a:extLst>
            </p:cNvPr>
            <p:cNvSpPr/>
            <p:nvPr/>
          </p:nvSpPr>
          <p:spPr>
            <a:xfrm>
              <a:off x="3485661" y="5501296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0927F10-2FBA-4C46-8B7B-74E9E58736B8}"/>
                </a:ext>
              </a:extLst>
            </p:cNvPr>
            <p:cNvSpPr/>
            <p:nvPr/>
          </p:nvSpPr>
          <p:spPr>
            <a:xfrm>
              <a:off x="4923035" y="4979928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A38570-38E8-0947-8F7F-338D271B98E5}"/>
                </a:ext>
              </a:extLst>
            </p:cNvPr>
            <p:cNvSpPr/>
            <p:nvPr/>
          </p:nvSpPr>
          <p:spPr>
            <a:xfrm>
              <a:off x="6290476" y="5381168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9416628-FCF1-444B-88DE-62BA012B7CB5}"/>
                </a:ext>
              </a:extLst>
            </p:cNvPr>
            <p:cNvCxnSpPr>
              <a:cxnSpLocks/>
              <a:stCxn id="65" idx="6"/>
              <a:endCxn id="66" idx="2"/>
            </p:cNvCxnSpPr>
            <p:nvPr/>
          </p:nvCxnSpPr>
          <p:spPr>
            <a:xfrm>
              <a:off x="2769509" y="5505207"/>
              <a:ext cx="716152" cy="156796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575E37D-EC94-004D-B15D-40B875C37CC5}"/>
                </a:ext>
              </a:extLst>
            </p:cNvPr>
            <p:cNvCxnSpPr>
              <a:cxnSpLocks/>
              <a:stCxn id="66" idx="7"/>
              <a:endCxn id="67" idx="2"/>
            </p:cNvCxnSpPr>
            <p:nvPr/>
          </p:nvCxnSpPr>
          <p:spPr>
            <a:xfrm flipV="1">
              <a:off x="3760005" y="5140635"/>
              <a:ext cx="1163030" cy="407731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0341C63-A0D8-7D48-B864-2675600BDE49}"/>
                </a:ext>
              </a:extLst>
            </p:cNvPr>
            <p:cNvCxnSpPr>
              <a:cxnSpLocks/>
              <a:stCxn id="67" idx="6"/>
              <a:endCxn id="68" idx="1"/>
            </p:cNvCxnSpPr>
            <p:nvPr/>
          </p:nvCxnSpPr>
          <p:spPr>
            <a:xfrm>
              <a:off x="5244449" y="5140635"/>
              <a:ext cx="1093097" cy="287603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6448BDF-B142-774B-8E79-FD2B0F3A1684}"/>
                </a:ext>
              </a:extLst>
            </p:cNvPr>
            <p:cNvCxnSpPr>
              <a:cxnSpLocks/>
            </p:cNvCxnSpPr>
            <p:nvPr/>
          </p:nvCxnSpPr>
          <p:spPr>
            <a:xfrm>
              <a:off x="6649597" y="5551679"/>
              <a:ext cx="624337" cy="0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1A6E84-1B12-8C45-985D-25F24395EC89}"/>
                </a:ext>
              </a:extLst>
            </p:cNvPr>
            <p:cNvSpPr txBox="1"/>
            <p:nvPr/>
          </p:nvSpPr>
          <p:spPr>
            <a:xfrm>
              <a:off x="6543643" y="522938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rPr>
                <a:t>Decode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2BBC39-8DB0-CF40-A4C3-90B42C2D99A6}"/>
                </a:ext>
              </a:extLst>
            </p:cNvPr>
            <p:cNvCxnSpPr>
              <a:cxnSpLocks/>
            </p:cNvCxnSpPr>
            <p:nvPr/>
          </p:nvCxnSpPr>
          <p:spPr>
            <a:xfrm>
              <a:off x="1786051" y="5469743"/>
              <a:ext cx="624337" cy="0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90120A-F175-654C-B0A7-428722786C00}"/>
                </a:ext>
              </a:extLst>
            </p:cNvPr>
            <p:cNvSpPr txBox="1"/>
            <p:nvPr/>
          </p:nvSpPr>
          <p:spPr>
            <a:xfrm>
              <a:off x="1680096" y="5147453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rPr>
                <a:t>Encode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4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30E26-15F8-4D48-BFA9-8FDCA769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Transmitter doesn’t work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Receiver doesn’t work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Theory is imperfect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architecture isn’t right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Answer: </a:t>
            </a:r>
            <a:r>
              <a:rPr lang="en-US" dirty="0"/>
              <a:t>All of the above!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Noise, transmitter/receiver imperfections </a:t>
            </a:r>
            <a:r>
              <a:rPr lang="en-US" b="1" dirty="0">
                <a:highlight>
                  <a:srgbClr val="FFFF00"/>
                </a:highlight>
              </a:rPr>
              <a:t>inevitable</a:t>
            </a:r>
            <a:r>
              <a:rPr lang="en-US" dirty="0"/>
              <a:t>, so must </a:t>
            </a:r>
            <a:r>
              <a:rPr lang="en-US" b="1" dirty="0">
                <a:solidFill>
                  <a:srgbClr val="009900"/>
                </a:solidFill>
              </a:rPr>
              <a:t>design system to tolerate </a:t>
            </a:r>
            <a:r>
              <a:rPr lang="en-US" dirty="0"/>
              <a:t>some amount of error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94C92-ADB8-C74E-9EDE-DB9B910B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2BAD0-EBCB-CD4B-8D1E-D31BE4C0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our network fail?</a:t>
            </a:r>
          </a:p>
        </p:txBody>
      </p:sp>
    </p:spTree>
    <p:extLst>
      <p:ext uri="{BB962C8B-B14F-4D97-AF65-F5344CB8AC3E}">
        <p14:creationId xmlns:p14="http://schemas.microsoft.com/office/powerpoint/2010/main" val="6946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0AE40-FF30-9544-A26F-F5E3F0BA2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Problem: </a:t>
            </a:r>
            <a:r>
              <a:rPr lang="en-US" sz="2400" dirty="0"/>
              <a:t>It’s hard to </a:t>
            </a:r>
            <a:r>
              <a:rPr lang="en-US" sz="2400" b="1" dirty="0">
                <a:highlight>
                  <a:srgbClr val="FFFF00"/>
                </a:highlight>
              </a:rPr>
              <a:t>distinguish legitimate analog waveforms from corrupted</a:t>
            </a:r>
            <a:r>
              <a:rPr lang="en-US" sz="2400" dirty="0"/>
              <a:t> ones</a:t>
            </a:r>
          </a:p>
          <a:p>
            <a:pPr lvl="1"/>
            <a:r>
              <a:rPr lang="en-US" sz="2400" dirty="0"/>
              <a:t>Every waveform is potentially legitimate!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Small errors accumulate </a:t>
            </a:r>
            <a:r>
              <a:rPr lang="en-US" sz="2400" dirty="0"/>
              <a:t>at each hop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Endpoints can’t help, so need to </a:t>
            </a:r>
            <a:r>
              <a:rPr lang="en-US" sz="2400" b="1" dirty="0">
                <a:solidFill>
                  <a:srgbClr val="009900"/>
                </a:solidFill>
              </a:rPr>
              <a:t>eliminate errors at each 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7864E-947B-464B-A022-72A2FC08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E04A3-0AC9-084F-A85A-E280234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communications issues</a:t>
            </a:r>
          </a:p>
        </p:txBody>
      </p:sp>
    </p:spTree>
    <p:extLst>
      <p:ext uri="{BB962C8B-B14F-4D97-AF65-F5344CB8AC3E}">
        <p14:creationId xmlns:p14="http://schemas.microsoft.com/office/powerpoint/2010/main" val="152793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49E0A-1799-9D48-AF1B-39623D259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274" y="1447800"/>
            <a:ext cx="7997252" cy="502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535A1-5BCB-A245-B712-33359231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AE0E9-475C-AA4C-9737-7EAE182D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</a:t>
            </a:r>
            <a:r>
              <a:rPr lang="en-US" i="1" dirty="0"/>
              <a:t>Mixed Signal </a:t>
            </a: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423265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1EEBD-35ED-CF46-919B-331C7EDA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Continuous-time, </a:t>
            </a:r>
            <a:r>
              <a:rPr lang="en-US" dirty="0">
                <a:highlight>
                  <a:srgbClr val="FFFF00"/>
                </a:highlight>
              </a:rPr>
              <a:t>continuous-valued</a:t>
            </a:r>
            <a:r>
              <a:rPr lang="en-US" b="1" dirty="0">
                <a:highlight>
                  <a:srgbClr val="FFFF00"/>
                </a:highlight>
              </a:rPr>
              <a:t> waveform</a:t>
            </a:r>
            <a:r>
              <a:rPr lang="en-US" dirty="0"/>
              <a:t> is being converted into a </a:t>
            </a:r>
            <a:r>
              <a:rPr lang="en-US" dirty="0">
                <a:highlight>
                  <a:srgbClr val="FFFF00"/>
                </a:highlight>
              </a:rPr>
              <a:t>discrete-valued </a:t>
            </a:r>
            <a:r>
              <a:rPr lang="en-US" b="1" dirty="0">
                <a:highlight>
                  <a:srgbClr val="FFFF00"/>
                </a:highlight>
              </a:rPr>
              <a:t>sequence</a:t>
            </a:r>
          </a:p>
          <a:p>
            <a:endParaRPr lang="en-US" dirty="0"/>
          </a:p>
          <a:p>
            <a:pPr lvl="1"/>
            <a:r>
              <a:rPr lang="en-US" b="1" dirty="0"/>
              <a:t>Only certain values </a:t>
            </a:r>
            <a:r>
              <a:rPr lang="en-US" dirty="0"/>
              <a:t>are ”allowed” to be used</a:t>
            </a:r>
          </a:p>
          <a:p>
            <a:endParaRPr lang="en-US" dirty="0"/>
          </a:p>
          <a:p>
            <a:r>
              <a:rPr lang="en-US" dirty="0"/>
              <a:t>Questions yet to be answered: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How many discrete values </a:t>
            </a:r>
            <a:r>
              <a:rPr lang="en-US" dirty="0"/>
              <a:t>should we use?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How rapidly in time </a:t>
            </a:r>
            <a:r>
              <a:rPr lang="en-US" dirty="0"/>
              <a:t>should we sample the waveform?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43C93-A329-4F45-BC3D-C5C27654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15CA7-E807-7A4D-877E-22F6BA92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time, Discrete values</a:t>
            </a:r>
          </a:p>
        </p:txBody>
      </p:sp>
    </p:spTree>
    <p:extLst>
      <p:ext uri="{BB962C8B-B14F-4D97-AF65-F5344CB8AC3E}">
        <p14:creationId xmlns:p14="http://schemas.microsoft.com/office/powerpoint/2010/main" val="212037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b="1" dirty="0"/>
              <a:t>The Digital Abstraction</a:t>
            </a:r>
          </a:p>
          <a:p>
            <a:pPr lvl="1"/>
            <a:r>
              <a:rPr lang="en-US" dirty="0"/>
              <a:t>Quantization: Discretizing </a:t>
            </a:r>
            <a:r>
              <a:rPr lang="en-US" i="1" dirty="0"/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84096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Discrete-time processing of continuous signals</a:t>
            </a:r>
          </a:p>
          <a:p>
            <a:pPr lvl="1"/>
            <a:r>
              <a:rPr lang="en-US" dirty="0"/>
              <a:t>The Digital Abstraction</a:t>
            </a:r>
          </a:p>
          <a:p>
            <a:pPr lvl="1"/>
            <a:r>
              <a:rPr lang="en-US" dirty="0"/>
              <a:t>Quantization: Discretizing </a:t>
            </a:r>
            <a:r>
              <a:rPr lang="en-US" i="1" dirty="0">
                <a:highlight>
                  <a:srgbClr val="FFFF00"/>
                </a:highlight>
              </a:rPr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>
                <a:highlight>
                  <a:srgbClr val="FFFF00"/>
                </a:highlight>
              </a:rPr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956710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948E86-D6C3-254F-824A-41FBFA68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18732"/>
            <a:ext cx="8763000" cy="1895707"/>
          </a:xfrm>
        </p:spPr>
        <p:txBody>
          <a:bodyPr/>
          <a:lstStyle/>
          <a:p>
            <a:r>
              <a:rPr lang="en-US" b="1" dirty="0"/>
              <a:t>First encoding attempt: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But, what happens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presence of noise?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2DE2D-0233-1A41-A8DA-0E40D2BB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91A9B1-6002-DF42-AF2E-80B6D260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Encoding Information Digitally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AE888-6A2D-2A41-B48C-B95115D2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87" y="1544090"/>
            <a:ext cx="4726413" cy="1416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779C-23D1-F742-A38A-5B054891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49" y="4132262"/>
            <a:ext cx="71755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15ABA-EA3B-DC41-B345-7ACDE6E1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939" y="1447800"/>
            <a:ext cx="6679922" cy="502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85229-93F3-2C4B-9AB1-281BAD1D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021AD-3859-C64F-886D-AE284386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Noise Margins</a:t>
            </a:r>
          </a:p>
        </p:txBody>
      </p:sp>
    </p:spTree>
    <p:extLst>
      <p:ext uri="{BB962C8B-B14F-4D97-AF65-F5344CB8AC3E}">
        <p14:creationId xmlns:p14="http://schemas.microsoft.com/office/powerpoint/2010/main" val="135496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Abstraction</a:t>
            </a:r>
          </a:p>
          <a:p>
            <a:pPr lvl="1"/>
            <a:r>
              <a:rPr lang="en-US" b="1" dirty="0"/>
              <a:t>Quantization: Discretizing </a:t>
            </a:r>
            <a:r>
              <a:rPr lang="en-US" b="1" i="1" dirty="0"/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60245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71D7E-9582-134A-A037-F786F02E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FCC03C-5C26-6743-BC9B-0062EE21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Quantization: How many discrete values?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8E9B6-55D6-2142-BAA4-5FC1372C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754032"/>
            <a:ext cx="7556500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77EFB-DE7C-0F42-9308-C49ED2ED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52584"/>
            <a:ext cx="8763000" cy="1124415"/>
          </a:xfrm>
        </p:spPr>
        <p:txBody>
          <a:bodyPr/>
          <a:lstStyle/>
          <a:p>
            <a:r>
              <a:rPr lang="en-US" dirty="0"/>
              <a:t>Introduce </a:t>
            </a:r>
            <a:r>
              <a:rPr lang="en-US" b="1" dirty="0">
                <a:solidFill>
                  <a:srgbClr val="0070C0"/>
                </a:solidFill>
              </a:rPr>
              <a:t>at most ½ interval length </a:t>
            </a:r>
            <a:r>
              <a:rPr lang="en-US" dirty="0"/>
              <a:t>of quantization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412C1-62E2-BA46-B025-6309938B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E0CC30-332A-F44A-9CF6-A577FBE6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E1EE6-D834-DD40-B507-F21C47C20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5" y="1611808"/>
            <a:ext cx="8586609" cy="35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4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Abstraction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Quantization: Discretizing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  <a:p>
            <a:pPr lvl="1"/>
            <a:r>
              <a:rPr lang="en-US" b="1" dirty="0"/>
              <a:t>Sequences: Discretizing </a:t>
            </a:r>
            <a:r>
              <a:rPr lang="en-US" b="1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2603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87B4C-8E4D-534D-8DE4-B1EF3C2F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26527"/>
            <a:ext cx="8763000" cy="2050473"/>
          </a:xfrm>
        </p:spPr>
        <p:txBody>
          <a:bodyPr>
            <a:normAutofit/>
          </a:bodyPr>
          <a:lstStyle/>
          <a:p>
            <a:r>
              <a:rPr lang="en-US" sz="2000" dirty="0"/>
              <a:t>The boundary between analog and digital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Real world filled with continuous-time signals</a:t>
            </a:r>
          </a:p>
          <a:p>
            <a:pPr lvl="1"/>
            <a:r>
              <a:rPr lang="en-US" sz="2000" dirty="0"/>
              <a:t>Computers operate on </a:t>
            </a:r>
            <a:r>
              <a:rPr lang="en-US" sz="2000" b="1" dirty="0">
                <a:highlight>
                  <a:srgbClr val="FFFF00"/>
                </a:highlight>
              </a:rPr>
              <a:t>discrete-time sequences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Crossing analog to digital boundary requires </a:t>
            </a:r>
            <a:r>
              <a:rPr lang="en-US" sz="2000" b="1" dirty="0">
                <a:solidFill>
                  <a:srgbClr val="0070C0"/>
                </a:solidFill>
              </a:rPr>
              <a:t>conversion between the two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72D4-36D9-954D-B229-C00DA694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0332B-2160-5A4E-9B7E-341A2766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Need for Continuous-to-Discrete Conversion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E7E2D2-50D1-2647-A80A-48E4C1442313}"/>
              </a:ext>
            </a:extLst>
          </p:cNvPr>
          <p:cNvGrpSpPr/>
          <p:nvPr/>
        </p:nvGrpSpPr>
        <p:grpSpPr>
          <a:xfrm>
            <a:off x="1037865" y="1959429"/>
            <a:ext cx="6992070" cy="1637255"/>
            <a:chOff x="1037866" y="1966305"/>
            <a:chExt cx="6992070" cy="1637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10A76-503C-814A-AF45-6A10A6949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0" t="3635" b="7294"/>
            <a:stretch/>
          </p:blipFill>
          <p:spPr>
            <a:xfrm rot="5400000">
              <a:off x="3715273" y="-711102"/>
              <a:ext cx="1637255" cy="699207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1097B0-0C18-8549-A2FC-F81450336B0D}"/>
                </a:ext>
              </a:extLst>
            </p:cNvPr>
            <p:cNvSpPr/>
            <p:nvPr/>
          </p:nvSpPr>
          <p:spPr>
            <a:xfrm>
              <a:off x="1037866" y="1966305"/>
              <a:ext cx="2000968" cy="23375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E32DD8-385C-CE40-B8A8-1F94A911036C}"/>
              </a:ext>
            </a:extLst>
          </p:cNvPr>
          <p:cNvSpPr txBox="1"/>
          <p:nvPr/>
        </p:nvSpPr>
        <p:spPr>
          <a:xfrm>
            <a:off x="664415" y="1559319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Real world (Hack RF)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93302-A61B-7446-A050-9BF11E9CC16C}"/>
              </a:ext>
            </a:extLst>
          </p:cNvPr>
          <p:cNvSpPr txBox="1"/>
          <p:nvPr/>
        </p:nvSpPr>
        <p:spPr>
          <a:xfrm>
            <a:off x="5522518" y="1559319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Computer (Python)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050C7-B988-EF45-9AB0-9B36F3E2B1F1}"/>
              </a:ext>
            </a:extLst>
          </p:cNvPr>
          <p:cNvSpPr txBox="1"/>
          <p:nvPr/>
        </p:nvSpPr>
        <p:spPr>
          <a:xfrm>
            <a:off x="805479" y="3596685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Continuous-time 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7B2A4-73F8-8B46-97D1-63B4CB3BD91A}"/>
              </a:ext>
            </a:extLst>
          </p:cNvPr>
          <p:cNvSpPr txBox="1"/>
          <p:nvPr/>
        </p:nvSpPr>
        <p:spPr>
          <a:xfrm>
            <a:off x="5450473" y="3596685"/>
            <a:ext cx="248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Discrete-time sequence</a:t>
            </a:r>
          </a:p>
        </p:txBody>
      </p:sp>
    </p:spTree>
    <p:extLst>
      <p:ext uri="{BB962C8B-B14F-4D97-AF65-F5344CB8AC3E}">
        <p14:creationId xmlns:p14="http://schemas.microsoft.com/office/powerpoint/2010/main" val="297224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87B4C-8E4D-534D-8DE4-B1EF3C2F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26527"/>
            <a:ext cx="8763000" cy="2050473"/>
          </a:xfrm>
        </p:spPr>
        <p:txBody>
          <a:bodyPr>
            <a:normAutofit/>
          </a:bodyPr>
          <a:lstStyle/>
          <a:p>
            <a:r>
              <a:rPr lang="en-US" sz="2000" b="1" dirty="0"/>
              <a:t>Too slow (</a:t>
            </a:r>
            <a:r>
              <a:rPr lang="en-US" sz="2000" b="1" i="1" dirty="0" err="1"/>
              <a:t>undersampling</a:t>
            </a:r>
            <a:r>
              <a:rPr lang="en-US" sz="2000" b="1" dirty="0"/>
              <a:t>):</a:t>
            </a:r>
          </a:p>
          <a:p>
            <a:pPr lvl="1"/>
            <a:r>
              <a:rPr lang="en-US" sz="2000" dirty="0"/>
              <a:t>DT sequence </a:t>
            </a:r>
            <a:r>
              <a:rPr lang="en-US" sz="2000" b="1" dirty="0">
                <a:solidFill>
                  <a:srgbClr val="FF0000"/>
                </a:solidFill>
              </a:rPr>
              <a:t>loses information </a:t>
            </a:r>
            <a:r>
              <a:rPr lang="en-US" sz="2000" dirty="0"/>
              <a:t>about CT signal</a:t>
            </a:r>
          </a:p>
          <a:p>
            <a:endParaRPr lang="en-US" sz="2000" dirty="0"/>
          </a:p>
          <a:p>
            <a:r>
              <a:rPr lang="en-US" sz="2000" b="1" dirty="0"/>
              <a:t>Too fast (</a:t>
            </a:r>
            <a:r>
              <a:rPr lang="en-US" sz="2000" b="1" i="1" dirty="0"/>
              <a:t>oversampling</a:t>
            </a:r>
            <a:r>
              <a:rPr lang="en-US" sz="2000" b="1" dirty="0"/>
              <a:t>):</a:t>
            </a:r>
          </a:p>
          <a:p>
            <a:pPr lvl="1"/>
            <a:r>
              <a:rPr lang="en-US" sz="2000" dirty="0"/>
              <a:t>DT sequence contains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redundant, useless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72D4-36D9-954D-B229-C00DA694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0332B-2160-5A4E-9B7E-341A2766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to Sample?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E7E2D2-50D1-2647-A80A-48E4C1442313}"/>
              </a:ext>
            </a:extLst>
          </p:cNvPr>
          <p:cNvGrpSpPr/>
          <p:nvPr/>
        </p:nvGrpSpPr>
        <p:grpSpPr>
          <a:xfrm>
            <a:off x="1037865" y="1959429"/>
            <a:ext cx="6992070" cy="1637255"/>
            <a:chOff x="1037866" y="1966305"/>
            <a:chExt cx="6992070" cy="1637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10A76-503C-814A-AF45-6A10A6949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0" t="3635" b="7294"/>
            <a:stretch/>
          </p:blipFill>
          <p:spPr>
            <a:xfrm rot="5400000">
              <a:off x="3715273" y="-711102"/>
              <a:ext cx="1637255" cy="699207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1097B0-0C18-8549-A2FC-F81450336B0D}"/>
                </a:ext>
              </a:extLst>
            </p:cNvPr>
            <p:cNvSpPr/>
            <p:nvPr/>
          </p:nvSpPr>
          <p:spPr>
            <a:xfrm>
              <a:off x="1037866" y="1966305"/>
              <a:ext cx="2000968" cy="23375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E32DD8-385C-CE40-B8A8-1F94A911036C}"/>
              </a:ext>
            </a:extLst>
          </p:cNvPr>
          <p:cNvSpPr txBox="1"/>
          <p:nvPr/>
        </p:nvSpPr>
        <p:spPr>
          <a:xfrm>
            <a:off x="664415" y="1559319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Real world (Hack RF)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93302-A61B-7446-A050-9BF11E9CC16C}"/>
              </a:ext>
            </a:extLst>
          </p:cNvPr>
          <p:cNvSpPr txBox="1"/>
          <p:nvPr/>
        </p:nvSpPr>
        <p:spPr>
          <a:xfrm>
            <a:off x="5522518" y="1559319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Computer (Python)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050C7-B988-EF45-9AB0-9B36F3E2B1F1}"/>
              </a:ext>
            </a:extLst>
          </p:cNvPr>
          <p:cNvSpPr txBox="1"/>
          <p:nvPr/>
        </p:nvSpPr>
        <p:spPr>
          <a:xfrm>
            <a:off x="571442" y="3596685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Continuous-time (CT) 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7B2A4-73F8-8B46-97D1-63B4CB3BD91A}"/>
              </a:ext>
            </a:extLst>
          </p:cNvPr>
          <p:cNvSpPr txBox="1"/>
          <p:nvPr/>
        </p:nvSpPr>
        <p:spPr>
          <a:xfrm>
            <a:off x="5216436" y="3596685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Discrete-time (DT) sequence</a:t>
            </a:r>
          </a:p>
        </p:txBody>
      </p:sp>
    </p:spTree>
    <p:extLst>
      <p:ext uri="{BB962C8B-B14F-4D97-AF65-F5344CB8AC3E}">
        <p14:creationId xmlns:p14="http://schemas.microsoft.com/office/powerpoint/2010/main" val="298025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7A8DB4-7922-6F4D-84CE-99B8C995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269492"/>
            <a:ext cx="8763000" cy="2207508"/>
          </a:xfrm>
        </p:spPr>
        <p:txBody>
          <a:bodyPr>
            <a:normAutofit/>
          </a:bodyPr>
          <a:lstStyle/>
          <a:p>
            <a:r>
              <a:rPr lang="en-US" sz="2000" b="1" dirty="0"/>
              <a:t>Two-step process:</a:t>
            </a:r>
          </a:p>
          <a:p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Sample</a:t>
            </a:r>
            <a:r>
              <a:rPr lang="en-US" sz="2000" dirty="0"/>
              <a:t> continuous-time signal every </a:t>
            </a:r>
            <a:r>
              <a:rPr lang="en-US" sz="2000" b="1" i="1" dirty="0"/>
              <a:t>T</a:t>
            </a:r>
            <a:r>
              <a:rPr lang="en-US" sz="2000" dirty="0"/>
              <a:t> seconds</a:t>
            </a:r>
          </a:p>
          <a:p>
            <a:pPr marL="914400" lvl="1" indent="-514350"/>
            <a:r>
              <a:rPr lang="en-US" sz="2000" dirty="0"/>
              <a:t>Model as multiplication of signal with impulse train</a:t>
            </a:r>
          </a:p>
          <a:p>
            <a:pPr marL="914400" lvl="1" indent="-514350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Create sequence </a:t>
            </a:r>
            <a:r>
              <a:rPr lang="en-US" sz="2000" dirty="0"/>
              <a:t>from amplitude of scaled impulses</a:t>
            </a:r>
          </a:p>
          <a:p>
            <a:pPr marL="914400" lvl="1" indent="-514350"/>
            <a:r>
              <a:rPr lang="en-US" sz="2000" dirty="0"/>
              <a:t>Model as rescaling of time axis (T </a:t>
            </a:r>
            <a:r>
              <a:rPr lang="en-US" sz="2000" dirty="0">
                <a:sym typeface="Wingdings" pitchFamily="2" charset="2"/>
              </a:rPr>
              <a:t> 1)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FAF9E-0C98-4E48-947E-02BD16C2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9C4259-98FC-BF41-A5D6-4045CC99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Modelling Continuous-to-Discrete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7B8FB-0924-E441-8BEC-60E4BB94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39877" y="-1107209"/>
            <a:ext cx="2826061" cy="79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53FE5-D34E-B44B-AE30-D15009AA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45738"/>
            <a:ext cx="8763000" cy="2331262"/>
          </a:xfrm>
        </p:spPr>
        <p:txBody>
          <a:bodyPr>
            <a:normAutofit/>
          </a:bodyPr>
          <a:lstStyle/>
          <a:p>
            <a:r>
              <a:rPr lang="en-US" sz="2000" b="1" dirty="0"/>
              <a:t>Impulse train in time</a:t>
            </a:r>
            <a:r>
              <a:rPr lang="en-US" sz="2000" dirty="0"/>
              <a:t> corresponds to </a:t>
            </a:r>
            <a:r>
              <a:rPr lang="en-US" sz="2000" b="1" dirty="0">
                <a:highlight>
                  <a:srgbClr val="FFFF00"/>
                </a:highlight>
              </a:rPr>
              <a:t>impulse train in frequency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Spacing in time of </a:t>
            </a:r>
            <a:r>
              <a:rPr lang="en-US" sz="2000" b="1" dirty="0"/>
              <a:t>T seconds </a:t>
            </a:r>
            <a:r>
              <a:rPr lang="en-US" sz="2000" dirty="0"/>
              <a:t>corresponds to </a:t>
            </a:r>
            <a:r>
              <a:rPr lang="en-US" sz="2000" b="1" dirty="0">
                <a:highlight>
                  <a:srgbClr val="FFFF00"/>
                </a:highlight>
              </a:rPr>
              <a:t>1/T Hz </a:t>
            </a:r>
            <a:r>
              <a:rPr lang="en-US" sz="2000" dirty="0"/>
              <a:t>spacing in frequency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E3BD8-ADFA-7C41-A54C-70711CA6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4ECB5-D9FF-2248-9DC6-1D55BE7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Impulse Train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EBE3C-C118-EC48-8F08-92BED3ACD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5" b="3742"/>
          <a:stretch/>
        </p:blipFill>
        <p:spPr>
          <a:xfrm rot="5400000">
            <a:off x="3665990" y="-1376673"/>
            <a:ext cx="1735820" cy="83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527F3-2250-2C4C-9951-A1C02F7C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36980"/>
            <a:ext cx="8763000" cy="2040019"/>
          </a:xfrm>
        </p:spPr>
        <p:txBody>
          <a:bodyPr>
            <a:normAutofit/>
          </a:bodyPr>
          <a:lstStyle/>
          <a:p>
            <a:r>
              <a:rPr lang="en-US" sz="2000" b="1" dirty="0"/>
              <a:t>Multiplication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</a:t>
            </a:r>
            <a:r>
              <a:rPr lang="en-US" sz="2000" b="1" i="1" dirty="0"/>
              <a:t>mixing</a:t>
            </a:r>
            <a:r>
              <a:rPr lang="en-US" sz="2000" dirty="0"/>
              <a:t>) operation </a:t>
            </a:r>
            <a:r>
              <a:rPr lang="en-US" sz="2000" b="1" dirty="0">
                <a:solidFill>
                  <a:srgbClr val="0070C0"/>
                </a:solidFill>
              </a:rPr>
              <a:t>shifts in frequency</a:t>
            </a:r>
          </a:p>
          <a:p>
            <a:endParaRPr lang="en-US" sz="2000" dirty="0"/>
          </a:p>
          <a:p>
            <a:r>
              <a:rPr lang="en-US" sz="2000" b="1" dirty="0"/>
              <a:t>Low-pass filtering</a:t>
            </a:r>
            <a:r>
              <a:rPr lang="en-US" sz="2000" dirty="0"/>
              <a:t> passes </a:t>
            </a:r>
            <a:r>
              <a:rPr lang="en-US" sz="2000" b="1" dirty="0">
                <a:solidFill>
                  <a:srgbClr val="009900"/>
                </a:solidFill>
              </a:rPr>
              <a:t>only the desired baseband signal </a:t>
            </a:r>
            <a:r>
              <a:rPr lang="en-US" sz="2000" dirty="0"/>
              <a:t>at the receiver</a:t>
            </a:r>
          </a:p>
          <a:p>
            <a:endParaRPr lang="en-US" sz="2000" dirty="0"/>
          </a:p>
          <a:p>
            <a:r>
              <a:rPr lang="en-US" sz="2000" b="1" dirty="0">
                <a:highlight>
                  <a:srgbClr val="FFFF00"/>
                </a:highlight>
              </a:rPr>
              <a:t>Works with cos or sin carrier signal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6992A-5742-744B-8DDC-EE93285D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526A3F-952F-0141-B004-5707C63C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Review: AM Modulation &amp; Demodulation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C144F-D12F-094D-8F3F-D54481D6B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21903" y="-1371591"/>
            <a:ext cx="2423995" cy="8297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2D9CD-1BC8-C64A-8324-DFCF4B2EA796}"/>
              </a:ext>
            </a:extLst>
          </p:cNvPr>
          <p:cNvSpPr txBox="1"/>
          <p:nvPr/>
        </p:nvSpPr>
        <p:spPr>
          <a:xfrm>
            <a:off x="1114918" y="1564938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7991D-6E6F-8447-8C0B-4F6AB30EB2D2}"/>
              </a:ext>
            </a:extLst>
          </p:cNvPr>
          <p:cNvSpPr txBox="1"/>
          <p:nvPr/>
        </p:nvSpPr>
        <p:spPr>
          <a:xfrm>
            <a:off x="5157170" y="1564939"/>
            <a:ext cx="990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270317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7478EE-DBAF-4149-81A3-87B6B918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201604"/>
            <a:ext cx="8763000" cy="1275396"/>
          </a:xfrm>
        </p:spPr>
        <p:txBody>
          <a:bodyPr>
            <a:normAutofit/>
          </a:bodyPr>
          <a:lstStyle/>
          <a:p>
            <a:r>
              <a:rPr lang="en-US" sz="2000" dirty="0"/>
              <a:t>Sampling in time leads to a </a:t>
            </a:r>
            <a:r>
              <a:rPr lang="en-US" sz="2000" b="1" dirty="0">
                <a:highlight>
                  <a:srgbClr val="FFFF00"/>
                </a:highlight>
              </a:rPr>
              <a:t>periodic Fourier Transform</a:t>
            </a:r>
            <a:r>
              <a:rPr lang="en-US" sz="2000" dirty="0"/>
              <a:t>, with period 1/T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812A9-D33B-2D4C-8941-0FFEF086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3D49A-2818-1D40-81D0-C0FD053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view of Sampling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45419-69DF-CC46-BDA6-428107BD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7201" y="-1171098"/>
            <a:ext cx="3053397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0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732EA-EE37-5447-9DE5-F51B2364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30800"/>
            <a:ext cx="8763000" cy="1346200"/>
          </a:xfrm>
        </p:spPr>
        <p:txBody>
          <a:bodyPr>
            <a:normAutofit/>
          </a:bodyPr>
          <a:lstStyle/>
          <a:p>
            <a:r>
              <a:rPr lang="en-US" sz="2000" dirty="0"/>
              <a:t>Conversion to a sequence </a:t>
            </a:r>
            <a:r>
              <a:rPr lang="en-US" sz="2000" b="1" dirty="0">
                <a:highlight>
                  <a:srgbClr val="FFFF00"/>
                </a:highlight>
              </a:rPr>
              <a:t>amounts to setting T = 1</a:t>
            </a:r>
          </a:p>
          <a:p>
            <a:endParaRPr lang="en-US" sz="2000" dirty="0"/>
          </a:p>
          <a:p>
            <a:r>
              <a:rPr lang="en-US" sz="2000" dirty="0"/>
              <a:t>Resulting Fourier Transform is now </a:t>
            </a:r>
            <a:r>
              <a:rPr lang="en-US" sz="2000" b="1" dirty="0"/>
              <a:t>periodic</a:t>
            </a:r>
            <a:r>
              <a:rPr lang="en-US" sz="2000" dirty="0"/>
              <a:t> with a </a:t>
            </a:r>
            <a:r>
              <a:rPr lang="en-US" sz="2000" b="1" dirty="0"/>
              <a:t>period of 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78F3E-CCB7-FE4A-AB27-2A9D6BD8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7EF8CC-6A32-C745-81FA-38993DE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Frequency Domain View of a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FE7DD-B9BD-C24A-9EA9-59815F72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1144" y="-1128020"/>
            <a:ext cx="3445513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A05F6-7977-DA44-9747-2061034A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50756"/>
            <a:ext cx="8763000" cy="426244"/>
          </a:xfrm>
        </p:spPr>
        <p:txBody>
          <a:bodyPr>
            <a:normAutofit/>
          </a:bodyPr>
          <a:lstStyle/>
          <a:p>
            <a:r>
              <a:rPr lang="en-US" sz="2000" dirty="0"/>
              <a:t>Sampling leads to </a:t>
            </a:r>
            <a:r>
              <a:rPr lang="en-US" sz="2000" b="1" dirty="0">
                <a:highlight>
                  <a:srgbClr val="FFFF00"/>
                </a:highlight>
              </a:rPr>
              <a:t>periodicity</a:t>
            </a:r>
            <a:r>
              <a:rPr lang="en-US" sz="2000" dirty="0"/>
              <a:t> in frequency domain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E9B93-2A57-1748-A1B1-3144B683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1F88DC-7925-7C48-9D5F-4F0F2C77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Summary: Continuous-to-Discrete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020B-E37C-AD47-B242-9E13CFCD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55850" y="-435189"/>
            <a:ext cx="4356100" cy="81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7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F2B695-4DAA-2749-A483-75E438126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058323"/>
                <a:ext cx="8763000" cy="14186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>
                    <a:solidFill>
                      <a:srgbClr val="009900"/>
                    </a:solidFill>
                  </a:rPr>
                  <a:t>No overlap in frequency domain </a:t>
                </a:r>
                <a:r>
                  <a:rPr lang="en-US" sz="2000" dirty="0"/>
                  <a:t>(aliasing) when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𝑏𝑤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We refer to the </a:t>
                </a:r>
                <a:r>
                  <a:rPr lang="en-US" sz="2000" dirty="0">
                    <a:highlight>
                      <a:srgbClr val="FFFF00"/>
                    </a:highlight>
                  </a:rPr>
                  <a:t>minimum 1/T that avoids aliasing</a:t>
                </a:r>
                <a:r>
                  <a:rPr lang="en-US" sz="2000" dirty="0"/>
                  <a:t> as the </a:t>
                </a:r>
                <a:r>
                  <a:rPr lang="en-US" sz="2000" b="1" i="1" dirty="0"/>
                  <a:t>Nyquist sampling frequency</a:t>
                </a:r>
                <a:r>
                  <a:rPr lang="en-US" sz="2000" dirty="0"/>
                  <a:t> of a signal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F2B695-4DAA-2749-A483-75E438126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058323"/>
                <a:ext cx="8763000" cy="1418677"/>
              </a:xfrm>
              <a:blipFill>
                <a:blip r:embed="rId3"/>
                <a:stretch>
                  <a:fillRect l="-1304" t="-20354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D5C8D-D29B-FA47-BF05-10550DAC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94F675-50F5-5F43-9CD5-995811F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Sampling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461CB-CB45-544C-BB6B-7910E276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34181" y="-1099097"/>
            <a:ext cx="3399439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5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86DE9-F26A-FC4A-8C23-44F18B05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64981"/>
            <a:ext cx="8763000" cy="912019"/>
          </a:xfrm>
        </p:spPr>
        <p:txBody>
          <a:bodyPr>
            <a:normAutofit/>
          </a:bodyPr>
          <a:lstStyle/>
          <a:p>
            <a:r>
              <a:rPr lang="en-US" sz="2000" b="1" dirty="0"/>
              <a:t>Time domain: </a:t>
            </a:r>
            <a:r>
              <a:rPr lang="en-US" sz="2000" dirty="0"/>
              <a:t>Resulting sequence </a:t>
            </a:r>
            <a:r>
              <a:rPr lang="en-US" sz="2000" b="1" dirty="0">
                <a:solidFill>
                  <a:srgbClr val="009900"/>
                </a:solidFill>
              </a:rPr>
              <a:t>maintains same period </a:t>
            </a:r>
            <a:r>
              <a:rPr lang="en-US" sz="2000" dirty="0"/>
              <a:t>as input signal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E7986-2DB4-FA42-B1C9-F05594D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92ADE-AD46-F346-ACBC-478027CC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Above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8D9DD-78E2-4E4E-8E5C-B612CDAD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54337" y="-1095845"/>
            <a:ext cx="3759128" cy="87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A1ADD-FF3C-2C42-8C64-4492223D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71740"/>
            <a:ext cx="8763000" cy="805259"/>
          </a:xfrm>
        </p:spPr>
        <p:txBody>
          <a:bodyPr>
            <a:normAutofit/>
          </a:bodyPr>
          <a:lstStyle/>
          <a:p>
            <a:r>
              <a:rPr lang="en-US" sz="2000" b="1" dirty="0"/>
              <a:t>Time Domain: </a:t>
            </a:r>
            <a:r>
              <a:rPr lang="en-US" sz="2000" dirty="0"/>
              <a:t>Resulting sequence </a:t>
            </a:r>
            <a:r>
              <a:rPr lang="en-US" sz="2000" b="1" dirty="0">
                <a:solidFill>
                  <a:srgbClr val="009900"/>
                </a:solidFill>
              </a:rPr>
              <a:t>maintains same period </a:t>
            </a:r>
            <a:r>
              <a:rPr lang="en-US" sz="2000" dirty="0"/>
              <a:t>as input signal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96427-F2B7-F542-B01B-7C540F4B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3DE1D-10AC-014F-9ADF-FBB4E9A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at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BD56E-7A8B-6D43-AA57-9208AC9F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9880" y="-936030"/>
            <a:ext cx="378804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C2468-ED50-E24A-A189-381B1DF6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37200"/>
            <a:ext cx="8763000" cy="939800"/>
          </a:xfrm>
        </p:spPr>
        <p:txBody>
          <a:bodyPr>
            <a:noAutofit/>
          </a:bodyPr>
          <a:lstStyle/>
          <a:p>
            <a:r>
              <a:rPr lang="en-US" sz="2000" spc="-150" dirty="0"/>
              <a:t>Sequence now </a:t>
            </a:r>
            <a:r>
              <a:rPr lang="en-US" sz="2000" b="1" spc="-150" dirty="0">
                <a:solidFill>
                  <a:srgbClr val="FF0000"/>
                </a:solidFill>
              </a:rPr>
              <a:t>appears as constant (zero frequency) signal</a:t>
            </a:r>
          </a:p>
          <a:p>
            <a:endParaRPr lang="en-US" sz="2000" b="1" dirty="0"/>
          </a:p>
          <a:p>
            <a:r>
              <a:rPr lang="en-US" sz="2000" b="1" dirty="0"/>
              <a:t>Frequency domain: </a:t>
            </a:r>
            <a:r>
              <a:rPr lang="en-US" sz="2000" b="1" dirty="0">
                <a:solidFill>
                  <a:srgbClr val="FF0000"/>
                </a:solidFill>
              </a:rPr>
              <a:t>Aliasing to 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CD272-8E01-E247-BBC9-0074EAEA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B9855-8CB3-0848-942F-34D5B833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at Half the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FFB39-45F6-4941-BC2E-737BF897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45322" y="-899073"/>
            <a:ext cx="377715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89690-0F68-4549-AEEE-5B4D4E0B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00688"/>
            <a:ext cx="8763000" cy="976312"/>
          </a:xfrm>
        </p:spPr>
        <p:txBody>
          <a:bodyPr>
            <a:normAutofit/>
          </a:bodyPr>
          <a:lstStyle/>
          <a:p>
            <a:r>
              <a:rPr lang="en-US" sz="2000" dirty="0"/>
              <a:t>Resulting sequence now a </a:t>
            </a:r>
            <a:r>
              <a:rPr lang="en-US" sz="2000" b="1" dirty="0">
                <a:solidFill>
                  <a:srgbClr val="FF0000"/>
                </a:solidFill>
              </a:rPr>
              <a:t>sine wave with a </a:t>
            </a:r>
            <a:r>
              <a:rPr lang="en-US" sz="2000" b="1" dirty="0">
                <a:solidFill>
                  <a:srgbClr val="FF0000"/>
                </a:solidFill>
                <a:highlight>
                  <a:srgbClr val="FFCC99"/>
                </a:highlight>
              </a:rPr>
              <a:t>different period</a:t>
            </a:r>
            <a:r>
              <a:rPr lang="en-US" sz="2000" b="1" dirty="0">
                <a:solidFill>
                  <a:srgbClr val="FF0000"/>
                </a:solidFill>
              </a:rPr>
              <a:t> than the input</a:t>
            </a:r>
          </a:p>
          <a:p>
            <a:endParaRPr lang="en-US" sz="2000" b="1" dirty="0"/>
          </a:p>
          <a:p>
            <a:r>
              <a:rPr lang="en-US" sz="2000" b="1" dirty="0"/>
              <a:t>Frequency domain: </a:t>
            </a:r>
            <a:r>
              <a:rPr lang="en-US" sz="2000" b="1" dirty="0">
                <a:solidFill>
                  <a:srgbClr val="FF0000"/>
                </a:solidFill>
              </a:rPr>
              <a:t>Aliasing</a:t>
            </a:r>
            <a:r>
              <a:rPr lang="en-US" sz="2000" dirty="0"/>
              <a:t> to a lower frequency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D031E-2549-6B4C-B6ED-75B51916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786CB7-B35D-F545-8231-FA2C2F42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Below the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7B5AC-33BA-E644-80B6-38472231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9880" y="-938080"/>
            <a:ext cx="378804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3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C6913-D036-0346-A944-A6FD921A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93494"/>
            <a:ext cx="8763000" cy="1383506"/>
          </a:xfrm>
        </p:spPr>
        <p:txBody>
          <a:bodyPr>
            <a:normAutofit/>
          </a:bodyPr>
          <a:lstStyle/>
          <a:p>
            <a:r>
              <a:rPr lang="en-US" sz="2000" dirty="0"/>
              <a:t>Typically </a:t>
            </a:r>
            <a:r>
              <a:rPr lang="en-US" sz="2000" b="1" dirty="0"/>
              <a:t>set sample rate</a:t>
            </a:r>
            <a:r>
              <a:rPr lang="en-US" sz="2000" dirty="0"/>
              <a:t> to exceed </a:t>
            </a:r>
            <a:r>
              <a:rPr lang="en-US" sz="2000" b="1" dirty="0"/>
              <a:t>desired signal’s </a:t>
            </a:r>
            <a:r>
              <a:rPr lang="en-US" sz="2000" dirty="0"/>
              <a:t>bandwidth</a:t>
            </a:r>
          </a:p>
          <a:p>
            <a:endParaRPr lang="en-US" sz="2000" dirty="0"/>
          </a:p>
          <a:p>
            <a:r>
              <a:rPr lang="en-US" sz="2000" dirty="0"/>
              <a:t>Real systems can introduce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noise/other interference at high frequencies</a:t>
            </a:r>
          </a:p>
          <a:p>
            <a:pPr lvl="1"/>
            <a:r>
              <a:rPr lang="en-US" sz="2000" dirty="0"/>
              <a:t>Sampling causes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noise to alias</a:t>
            </a:r>
            <a:r>
              <a:rPr lang="en-US" sz="2000" dirty="0"/>
              <a:t> into desired frequency band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49742-0CB8-1B44-9D14-C1787B28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AF406-4F0D-9940-93C8-47D3610E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High Frequency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9377E-BC70-F943-8F05-5B8B66DA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40754" y="-1285004"/>
            <a:ext cx="3386292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8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33405-0B4D-554A-97C5-D5212802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250656"/>
            <a:ext cx="8763000" cy="1226344"/>
          </a:xfrm>
        </p:spPr>
        <p:txBody>
          <a:bodyPr>
            <a:normAutofit/>
          </a:bodyPr>
          <a:lstStyle/>
          <a:p>
            <a:r>
              <a:rPr lang="en-US" sz="2000" dirty="0"/>
              <a:t>Practical systems </a:t>
            </a:r>
            <a:r>
              <a:rPr lang="en-US" sz="2000" b="1" dirty="0">
                <a:highlight>
                  <a:srgbClr val="CCFFFF"/>
                </a:highlight>
              </a:rPr>
              <a:t>use a continuous-time filter </a:t>
            </a:r>
            <a:r>
              <a:rPr lang="en-US" sz="2000" dirty="0"/>
              <a:t>before the sampling operation</a:t>
            </a:r>
          </a:p>
          <a:p>
            <a:pPr lvl="1"/>
            <a:endParaRPr lang="en-US" sz="2000" b="1" dirty="0">
              <a:solidFill>
                <a:srgbClr val="0070C0"/>
              </a:solidFill>
            </a:endParaRP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Removes noise/interference &gt;1/2T </a:t>
            </a:r>
            <a:r>
              <a:rPr lang="en-US" sz="2000" dirty="0"/>
              <a:t>in frequency, </a:t>
            </a:r>
            <a:r>
              <a:rPr lang="en-US" sz="2000" b="1" dirty="0">
                <a:solidFill>
                  <a:srgbClr val="009900"/>
                </a:solidFill>
              </a:rPr>
              <a:t>prevents aliasing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233ED-EA72-E54B-8E4C-33EDF53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33F861-2894-9E49-9EBA-58A593F2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 Filtering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2DD60-F878-7541-9786-442A3A3B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76383" y="-1181436"/>
            <a:ext cx="331503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93115-CEC1-2844-8A97-EF271F4D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58250"/>
            <a:ext cx="8763000" cy="1918750"/>
          </a:xfrm>
        </p:spPr>
        <p:txBody>
          <a:bodyPr>
            <a:normAutofit/>
          </a:bodyPr>
          <a:lstStyle/>
          <a:p>
            <a:r>
              <a:rPr lang="en-US" sz="2000" b="1" dirty="0"/>
              <a:t>Suppose </a:t>
            </a:r>
            <a:r>
              <a:rPr lang="en-US" sz="2000" dirty="0"/>
              <a:t>receiver uses </a:t>
            </a:r>
            <a:r>
              <a:rPr lang="en-US" sz="2000" b="1" dirty="0"/>
              <a:t>sine,</a:t>
            </a:r>
            <a:r>
              <a:rPr lang="en-US" sz="2000" dirty="0"/>
              <a:t> instead of </a:t>
            </a:r>
            <a:r>
              <a:rPr lang="en-US" sz="2000" b="1" dirty="0"/>
              <a:t>cosine: </a:t>
            </a:r>
            <a:r>
              <a:rPr lang="en-US" sz="2000" b="1" dirty="0">
                <a:solidFill>
                  <a:srgbClr val="FF0000"/>
                </a:solidFill>
              </a:rPr>
              <a:t>no output</a:t>
            </a:r>
          </a:p>
          <a:p>
            <a:pPr marL="457200" lvl="1" indent="0" algn="ctr">
              <a:buNone/>
            </a:pPr>
            <a:r>
              <a:rPr lang="en-US" sz="2000" dirty="0"/>
              <a:t>sin(</a:t>
            </a:r>
            <a:r>
              <a:rPr lang="en-US" sz="2000" b="1" dirty="0"/>
              <a:t>2π</a:t>
            </a:r>
            <a:r>
              <a:rPr lang="en-US" sz="2000" b="1" i="1" dirty="0"/>
              <a:t>f</a:t>
            </a:r>
            <a:r>
              <a:rPr lang="en-US" sz="2000" b="1" baseline="-25000" dirty="0"/>
              <a:t>0</a:t>
            </a:r>
            <a:r>
              <a:rPr lang="en-US" sz="2000" i="1" dirty="0"/>
              <a:t>t</a:t>
            </a:r>
            <a:r>
              <a:rPr lang="en-US" sz="2000" dirty="0"/>
              <a:t>)×cos(</a:t>
            </a:r>
            <a:r>
              <a:rPr lang="en-US" sz="2000" b="1" dirty="0"/>
              <a:t>2π</a:t>
            </a:r>
            <a:r>
              <a:rPr lang="en-US" sz="2000" b="1" i="1" dirty="0"/>
              <a:t>f</a:t>
            </a:r>
            <a:r>
              <a:rPr lang="en-US" sz="2000" b="1" baseline="-25000" dirty="0"/>
              <a:t>0</a:t>
            </a:r>
            <a:r>
              <a:rPr lang="en-US" sz="2000" i="1" dirty="0"/>
              <a:t>t</a:t>
            </a:r>
            <a:r>
              <a:rPr lang="en-US" sz="2000" dirty="0"/>
              <a:t>) = ½ sin(</a:t>
            </a:r>
            <a:r>
              <a:rPr lang="en-US" sz="2000" b="1" dirty="0"/>
              <a:t>4π</a:t>
            </a:r>
            <a:r>
              <a:rPr lang="en-US" sz="2000" b="1" i="1" dirty="0"/>
              <a:t>f</a:t>
            </a:r>
            <a:r>
              <a:rPr lang="en-US" sz="2000" b="1" baseline="-25000" dirty="0"/>
              <a:t>0</a:t>
            </a:r>
            <a:r>
              <a:rPr lang="en-US" sz="2000" i="1" dirty="0"/>
              <a:t>t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000" dirty="0"/>
              <a:t>Need to </a:t>
            </a:r>
            <a:r>
              <a:rPr lang="en-US" sz="2000" b="1" dirty="0">
                <a:solidFill>
                  <a:srgbClr val="0070C0"/>
                </a:solidFill>
              </a:rPr>
              <a:t>synchronize phase </a:t>
            </a:r>
            <a:r>
              <a:rPr lang="en-US" sz="2000" dirty="0"/>
              <a:t>of transmitter and receiver </a:t>
            </a:r>
            <a:r>
              <a:rPr lang="en-US" sz="2000" b="1" i="1" dirty="0">
                <a:highlight>
                  <a:srgbClr val="FFFF00"/>
                </a:highlight>
              </a:rPr>
              <a:t>local oscillators</a:t>
            </a:r>
            <a:r>
              <a:rPr lang="en-US" sz="2000" dirty="0"/>
              <a:t> (</a:t>
            </a:r>
            <a:r>
              <a:rPr lang="en-US" sz="2000" b="1" i="1" dirty="0"/>
              <a:t>coherent</a:t>
            </a:r>
            <a:r>
              <a:rPr lang="en-US" sz="2000" dirty="0"/>
              <a:t> demodulation)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BE1C4-D773-3448-B077-4DB2A8B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C89B09-AA16-3B40-8C6C-310AD225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90º phase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388C2-7C5E-E749-8EDC-ACD1EDC1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84452" y="-1395698"/>
            <a:ext cx="2498897" cy="83336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E438DF-D337-6843-A771-53AFAE0F1661}"/>
              </a:ext>
            </a:extLst>
          </p:cNvPr>
          <p:cNvSpPr/>
          <p:nvPr/>
        </p:nvSpPr>
        <p:spPr>
          <a:xfrm>
            <a:off x="3699997" y="3348217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D56D6E-01A7-2148-9F67-0A08FE56B88B}"/>
              </a:ext>
            </a:extLst>
          </p:cNvPr>
          <p:cNvSpPr/>
          <p:nvPr/>
        </p:nvSpPr>
        <p:spPr>
          <a:xfrm>
            <a:off x="182929" y="3348217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13CA72D-152C-1042-815E-0DBBBBB839BD}"/>
              </a:ext>
            </a:extLst>
          </p:cNvPr>
          <p:cNvSpPr/>
          <p:nvPr/>
        </p:nvSpPr>
        <p:spPr>
          <a:xfrm>
            <a:off x="564171" y="3412707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B8175-0081-9346-9078-B912E3794F18}"/>
              </a:ext>
            </a:extLst>
          </p:cNvPr>
          <p:cNvSpPr txBox="1"/>
          <p:nvPr/>
        </p:nvSpPr>
        <p:spPr>
          <a:xfrm>
            <a:off x="3231784" y="3662574"/>
            <a:ext cx="123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Local oscillator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A20D3-5BBF-5247-BB72-E16CA9E31E81}"/>
              </a:ext>
            </a:extLst>
          </p:cNvPr>
          <p:cNvSpPr txBox="1"/>
          <p:nvPr/>
        </p:nvSpPr>
        <p:spPr>
          <a:xfrm>
            <a:off x="1114918" y="1564938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8C792-BBAC-E14B-B3B2-79FEA918BBFA}"/>
              </a:ext>
            </a:extLst>
          </p:cNvPr>
          <p:cNvSpPr txBox="1"/>
          <p:nvPr/>
        </p:nvSpPr>
        <p:spPr>
          <a:xfrm>
            <a:off x="5157170" y="1564939"/>
            <a:ext cx="990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4764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C3D1B-438E-DE42-A282-D069EAA4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</a:t>
            </a:r>
            <a:r>
              <a:rPr lang="en-US" b="1" dirty="0">
                <a:solidFill>
                  <a:srgbClr val="009900"/>
                </a:solidFill>
              </a:rPr>
              <a:t>error correction </a:t>
            </a:r>
            <a:r>
              <a:rPr lang="en-US" dirty="0"/>
              <a:t>to be achieved</a:t>
            </a:r>
          </a:p>
          <a:p>
            <a:pPr lvl="1"/>
            <a:r>
              <a:rPr lang="en-US" dirty="0"/>
              <a:t>Less sensitivity to radio channel imperfections</a:t>
            </a:r>
          </a:p>
          <a:p>
            <a:endParaRPr lang="en-US" dirty="0"/>
          </a:p>
          <a:p>
            <a:r>
              <a:rPr lang="en-US" b="1" dirty="0">
                <a:solidFill>
                  <a:srgbClr val="009900"/>
                </a:solidFill>
              </a:rPr>
              <a:t>Enables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compression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of information</a:t>
            </a:r>
          </a:p>
          <a:p>
            <a:pPr lvl="1"/>
            <a:r>
              <a:rPr lang="en-US" dirty="0"/>
              <a:t>More efficient use of the channel</a:t>
            </a:r>
          </a:p>
          <a:p>
            <a:pPr lvl="1"/>
            <a:endParaRPr lang="en-US" dirty="0"/>
          </a:p>
          <a:p>
            <a:r>
              <a:rPr lang="en-US" dirty="0"/>
              <a:t>Supports a </a:t>
            </a:r>
            <a:r>
              <a:rPr lang="en-US" b="1" dirty="0">
                <a:solidFill>
                  <a:srgbClr val="009900"/>
                </a:solidFill>
              </a:rPr>
              <a:t>wide variety of information </a:t>
            </a:r>
            <a:r>
              <a:rPr lang="en-US" dirty="0"/>
              <a:t>content</a:t>
            </a:r>
          </a:p>
          <a:p>
            <a:pPr lvl="1"/>
            <a:r>
              <a:rPr lang="en-US" dirty="0"/>
              <a:t>Voice, text, video can all be represented as digital bit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508E9-176C-E345-A0F4-483F99F2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14E2D1-F2F7-EE4E-BDB0-729951DB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Summary: Advantages </a:t>
            </a:r>
            <a:r>
              <a:rPr lang="en-US" sz="3600" dirty="0"/>
              <a:t>of Going Digital</a:t>
            </a:r>
          </a:p>
        </p:txBody>
      </p:sp>
    </p:spTree>
    <p:extLst>
      <p:ext uri="{BB962C8B-B14F-4D97-AF65-F5344CB8AC3E}">
        <p14:creationId xmlns:p14="http://schemas.microsoft.com/office/powerpoint/2010/main" val="4152904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Discrete-time processing of continuous signals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183135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F2669-4918-B84D-A463-A965856C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19645"/>
            <a:ext cx="8763000" cy="2449908"/>
          </a:xfrm>
        </p:spPr>
        <p:txBody>
          <a:bodyPr>
            <a:normAutofit/>
          </a:bodyPr>
          <a:lstStyle/>
          <a:p>
            <a:r>
              <a:rPr lang="en-US" sz="2000" dirty="0"/>
              <a:t>Leverage analog communication channel to send 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discrete-valued</a:t>
            </a:r>
            <a:r>
              <a:rPr lang="en-US" sz="2000" dirty="0">
                <a:highlight>
                  <a:srgbClr val="FFFF99"/>
                </a:highlight>
              </a:rPr>
              <a:t> </a:t>
            </a:r>
            <a:r>
              <a:rPr lang="en-US" sz="2000" b="1" i="1" dirty="0">
                <a:highlight>
                  <a:srgbClr val="FFFF99"/>
                </a:highlight>
              </a:rPr>
              <a:t>symbols</a:t>
            </a:r>
          </a:p>
          <a:p>
            <a:pPr lvl="1"/>
            <a:r>
              <a:rPr lang="en-US" sz="2000" b="1" dirty="0"/>
              <a:t>Example: </a:t>
            </a:r>
            <a:r>
              <a:rPr lang="en-US" sz="2000" dirty="0"/>
              <a:t>Send symbol from set { -3, -1, 1, 3 } on both I and Q channels </a:t>
            </a:r>
          </a:p>
          <a:p>
            <a:endParaRPr lang="en-US" sz="2000" dirty="0"/>
          </a:p>
          <a:p>
            <a:r>
              <a:rPr lang="en-US" sz="2000" dirty="0"/>
              <a:t>At receiver, </a:t>
            </a:r>
            <a:r>
              <a:rPr lang="en-US" sz="2000" b="1" dirty="0">
                <a:highlight>
                  <a:srgbClr val="FFFF99"/>
                </a:highlight>
              </a:rPr>
              <a:t>sample I/Q waveforms</a:t>
            </a:r>
            <a:r>
              <a:rPr lang="en-US" sz="2000" b="1" dirty="0"/>
              <a:t> </a:t>
            </a:r>
            <a:r>
              <a:rPr lang="en-US" sz="2000" dirty="0"/>
              <a:t>every </a:t>
            </a:r>
            <a:r>
              <a:rPr lang="en-US" sz="2000" b="1" i="1" dirty="0"/>
              <a:t>symbol period</a:t>
            </a:r>
          </a:p>
          <a:p>
            <a:pPr lvl="1"/>
            <a:r>
              <a:rPr lang="en-US" sz="2000" dirty="0"/>
              <a:t>Associate each sampled I/Q value with symbols from same set on both I and Q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8180B-A10F-BF40-A4E7-79E4B097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99A29-38FB-BD46-985A-2AB2A709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Digital</a:t>
            </a:r>
            <a:r>
              <a:rPr lang="en-US" dirty="0"/>
              <a:t> I/Q 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3E059-61D1-FB4F-A208-ABA8130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75502" y="-1720254"/>
            <a:ext cx="2716796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13EE2-2BF7-D64E-B6D4-D540B0AF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8721" y="3910382"/>
            <a:ext cx="3008258" cy="27051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46525-E7C0-7C42-BFE2-249958269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35734"/>
            <a:ext cx="6057900" cy="2441265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99"/>
                </a:highlight>
              </a:rPr>
              <a:t>Plot I/Q samples on x-y axis</a:t>
            </a:r>
          </a:p>
          <a:p>
            <a:pPr lvl="1"/>
            <a:r>
              <a:rPr lang="en-US" sz="2000" dirty="0"/>
              <a:t>As samples are plotted, constellation diagram eventually displays all possible symbol values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Provides a sense of </a:t>
            </a:r>
            <a:r>
              <a:rPr lang="en-US" sz="2000" b="1" dirty="0"/>
              <a:t>how easy it is to distinguish</a:t>
            </a:r>
            <a:r>
              <a:rPr lang="en-US" sz="2000" dirty="0"/>
              <a:t> between different symbols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921D4-81EB-4A44-A7A9-918097B6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F5499-F55B-CC4E-A5CC-2AF9CF8D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8BE2E-5D96-0441-B3BF-1369054F5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97449" y="-1892499"/>
            <a:ext cx="2272903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29C66-446B-564B-878B-0CE800D3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81613" y="4032137"/>
            <a:ext cx="2972001" cy="249557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BCA1A-5865-874E-979D-EE5FCEE2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87609"/>
            <a:ext cx="6019800" cy="2489391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99"/>
                </a:highlight>
              </a:rPr>
              <a:t>Assign bits to each I/Q symbol</a:t>
            </a:r>
          </a:p>
          <a:p>
            <a:pPr lvl="1"/>
            <a:r>
              <a:rPr lang="en-US" sz="2000" b="1" dirty="0"/>
              <a:t>Example:</a:t>
            </a:r>
            <a:r>
              <a:rPr lang="en-US" sz="2000" dirty="0"/>
              <a:t> I/Q = {1, 3} translates to bits 1110</a:t>
            </a:r>
          </a:p>
          <a:p>
            <a:pPr lvl="1"/>
            <a:endParaRPr lang="en-US" sz="2000" dirty="0"/>
          </a:p>
          <a:p>
            <a:pPr lvl="1"/>
            <a:r>
              <a:rPr lang="en-US" sz="2000" b="1" i="1" dirty="0"/>
              <a:t>Gray coding </a:t>
            </a:r>
            <a:r>
              <a:rPr lang="en-US" sz="2000" dirty="0"/>
              <a:t>minimizes bit errors when symbol errors are made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/>
              <a:t>Example:</a:t>
            </a:r>
            <a:r>
              <a:rPr lang="en-US" sz="2000" dirty="0"/>
              <a:t> I/Q = {3, 3} translates to bits 1010 (one bit flip from {1, 3})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19072-34CF-AE44-A7F1-ED15000B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A4BCA-D6E1-6F4B-8236-21EAB418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Digital Bits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D4715-47B0-4F40-886E-62C45B69F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3063" y="-1840013"/>
            <a:ext cx="2301674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5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340CF-48C5-C14F-9DB4-64404901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3582" y="3984107"/>
            <a:ext cx="2971741" cy="259189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B0135-C5A0-3F4C-87C8-F8455FFE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87609"/>
            <a:ext cx="6171105" cy="2489391"/>
          </a:xfrm>
        </p:spPr>
        <p:txBody>
          <a:bodyPr>
            <a:normAutofit/>
          </a:bodyPr>
          <a:lstStyle/>
          <a:p>
            <a:r>
              <a:rPr lang="en-US" sz="2000" b="1" dirty="0"/>
              <a:t>At receiver, </a:t>
            </a:r>
            <a:r>
              <a:rPr lang="en-US" sz="2000" b="1" dirty="0">
                <a:solidFill>
                  <a:srgbClr val="FF0000"/>
                </a:solidFill>
                <a:highlight>
                  <a:srgbClr val="FFFF99"/>
                </a:highlight>
              </a:rPr>
              <a:t>noise perturbs </a:t>
            </a:r>
            <a:r>
              <a:rPr lang="en-US" sz="2000" dirty="0">
                <a:highlight>
                  <a:srgbClr val="FFFF99"/>
                </a:highlight>
              </a:rPr>
              <a:t>sampled I/Q values</a:t>
            </a:r>
          </a:p>
          <a:p>
            <a:pPr lvl="1"/>
            <a:r>
              <a:rPr lang="en-US" sz="2000" dirty="0"/>
              <a:t>Constellation points no longer consist of single points for each symbol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Issue: </a:t>
            </a:r>
            <a:r>
              <a:rPr lang="en-US" sz="2000" dirty="0"/>
              <a:t>What’s the </a:t>
            </a:r>
            <a:r>
              <a:rPr lang="en-US" sz="2000" b="1" dirty="0">
                <a:highlight>
                  <a:srgbClr val="FFFF99"/>
                </a:highlight>
              </a:rPr>
              <a:t>best way of matching</a:t>
            </a:r>
            <a:r>
              <a:rPr lang="en-US" sz="2000" b="1" dirty="0"/>
              <a:t> received I/Q samples </a:t>
            </a:r>
            <a:r>
              <a:rPr lang="en-US" sz="2000" dirty="0"/>
              <a:t>with their corresponding transmitted symbols?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3E4C0-9E8C-5A4C-9D1F-B90E0D0C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8383A-A42D-EC46-B026-EF97EC56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693D4-4B75-6745-AD00-460343CC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7857" y="-1874808"/>
            <a:ext cx="223208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13AB1-51F2-F143-AA07-8B714C68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4096" y="3894620"/>
            <a:ext cx="2784295" cy="29583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5AF0F-CF00-CD47-919F-C116B7A2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95570"/>
            <a:ext cx="6518564" cy="2381429"/>
          </a:xfrm>
        </p:spPr>
        <p:txBody>
          <a:bodyPr>
            <a:normAutofit/>
          </a:bodyPr>
          <a:lstStyle/>
          <a:p>
            <a:r>
              <a:rPr lang="en-US" sz="2000" dirty="0"/>
              <a:t>Receiver matches I/Q samples to corresponding symbols </a:t>
            </a:r>
            <a:r>
              <a:rPr lang="en-US" sz="2000" dirty="0">
                <a:highlight>
                  <a:srgbClr val="FFFF99"/>
                </a:highlight>
              </a:rPr>
              <a:t>based on </a:t>
            </a:r>
            <a:r>
              <a:rPr lang="en-US" sz="2000" b="1" i="1" dirty="0">
                <a:highlight>
                  <a:srgbClr val="FFFF99"/>
                </a:highlight>
              </a:rPr>
              <a:t>decision boundaries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Decision boundaries are also called </a:t>
            </a:r>
            <a:r>
              <a:rPr lang="en-US" sz="2000" b="1" i="1" dirty="0"/>
              <a:t>slicing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B3F4D-D243-DE4B-9DEC-FF590E5B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46EF6-979B-4946-9BEF-5D27C40A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Selection based on Slicing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1498B-92EF-384D-A326-462CC3DD2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00515" y="-1724115"/>
            <a:ext cx="226677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1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0D6019-CB6D-6F43-9A01-AEFE62F7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29496" y="4180021"/>
            <a:ext cx="2610531" cy="25612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E913B-38D0-EB46-B160-5ED1B73F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55393"/>
            <a:ext cx="6108700" cy="2321607"/>
          </a:xfrm>
        </p:spPr>
        <p:txBody>
          <a:bodyPr>
            <a:normAutofit/>
          </a:bodyPr>
          <a:lstStyle/>
          <a:p>
            <a:r>
              <a:rPr lang="en-US" sz="2000" dirty="0"/>
              <a:t>Transition behavior influenced by transmit I/Q input waveforms </a:t>
            </a:r>
            <a:r>
              <a:rPr lang="en-US" sz="2000" b="1" dirty="0"/>
              <a:t>and</a:t>
            </a:r>
            <a:r>
              <a:rPr lang="en-US" sz="2000" dirty="0"/>
              <a:t> receive filter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Today:</a:t>
            </a:r>
            <a:r>
              <a:rPr lang="en-US" sz="2000" dirty="0"/>
              <a:t> Focus on </a:t>
            </a:r>
            <a:r>
              <a:rPr lang="en-US" sz="2000" b="1" dirty="0">
                <a:highlight>
                  <a:srgbClr val="FFFF99"/>
                </a:highlight>
              </a:rPr>
              <a:t>what the transmitter does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Ignore impact of noise </a:t>
            </a:r>
            <a:r>
              <a:rPr lang="en-US" sz="2000" dirty="0"/>
              <a:t>for this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586D6-CA09-7E49-A29A-A4026711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D0203B-DD35-AD4C-AFAD-9A47080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Between Symbols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D2CE-8D63-9149-8BC2-8492603C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82597" y="-1694203"/>
            <a:ext cx="2702607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85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48A67-AB11-6F4B-A597-354A3A88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F2C7BD-753E-8142-8A2C-6B46A27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Transitions and the Transmitted Spectrum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4E281-1E66-754E-BD2E-726EB97D1C33}"/>
              </a:ext>
            </a:extLst>
          </p:cNvPr>
          <p:cNvGrpSpPr/>
          <p:nvPr/>
        </p:nvGrpSpPr>
        <p:grpSpPr>
          <a:xfrm>
            <a:off x="0" y="1360448"/>
            <a:ext cx="9144000" cy="4943708"/>
            <a:chOff x="0" y="735980"/>
            <a:chExt cx="9144000" cy="49437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50A820-F3D7-054B-A99D-203FDAB19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32" b="48401"/>
            <a:stretch/>
          </p:blipFill>
          <p:spPr>
            <a:xfrm>
              <a:off x="0" y="735980"/>
              <a:ext cx="9144000" cy="28026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601A82-32EA-6C4C-B488-EA79FF687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610" t="41518" b="17182"/>
            <a:stretch/>
          </p:blipFill>
          <p:spPr>
            <a:xfrm>
              <a:off x="5084956" y="2847278"/>
              <a:ext cx="4059044" cy="283241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4B197-F6AA-7049-9072-ECFCCBDE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4606636"/>
            <a:ext cx="5041900" cy="1870364"/>
          </a:xfrm>
        </p:spPr>
        <p:txBody>
          <a:bodyPr>
            <a:normAutofit/>
          </a:bodyPr>
          <a:lstStyle/>
          <a:p>
            <a:r>
              <a:rPr lang="en-US" sz="2000" dirty="0"/>
              <a:t>Want transmitted spectrum </a:t>
            </a:r>
            <a:r>
              <a:rPr lang="en-US" sz="2000" b="1" dirty="0">
                <a:solidFill>
                  <a:srgbClr val="0070C0"/>
                </a:solidFill>
              </a:rPr>
              <a:t>with minimal bandwidth</a:t>
            </a:r>
          </a:p>
          <a:p>
            <a:endParaRPr lang="en-US" sz="2000" dirty="0"/>
          </a:p>
          <a:p>
            <a:r>
              <a:rPr lang="en-US" sz="2000" b="1" dirty="0"/>
              <a:t>Issue: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highlight>
                  <a:srgbClr val="FFFF99"/>
                </a:highlight>
              </a:rPr>
              <a:t>Sharply changing I/Q</a:t>
            </a:r>
            <a:r>
              <a:rPr lang="en-US" sz="2000" dirty="0"/>
              <a:t> leads to very </a:t>
            </a:r>
            <a:r>
              <a:rPr lang="en-US" sz="2000" b="1" dirty="0">
                <a:solidFill>
                  <a:srgbClr val="FF0000"/>
                </a:solidFill>
              </a:rPr>
              <a:t>wide bandwidth 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19AE-190C-0A49-9E1C-FBAFCD7F238A}"/>
              </a:ext>
            </a:extLst>
          </p:cNvPr>
          <p:cNvSpPr/>
          <p:nvPr/>
        </p:nvSpPr>
        <p:spPr>
          <a:xfrm>
            <a:off x="969818" y="1593273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562E3-301C-CB45-A5D6-3428E24606B6}"/>
              </a:ext>
            </a:extLst>
          </p:cNvPr>
          <p:cNvSpPr/>
          <p:nvPr/>
        </p:nvSpPr>
        <p:spPr>
          <a:xfrm>
            <a:off x="4308764" y="1593273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98E31-9983-7B43-8D31-66226674D8DD}"/>
              </a:ext>
            </a:extLst>
          </p:cNvPr>
          <p:cNvSpPr/>
          <p:nvPr/>
        </p:nvSpPr>
        <p:spPr>
          <a:xfrm>
            <a:off x="4637809" y="2978727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3D52C-EC10-EF4F-A028-73E3B38E6D9A}"/>
              </a:ext>
            </a:extLst>
          </p:cNvPr>
          <p:cNvSpPr/>
          <p:nvPr/>
        </p:nvSpPr>
        <p:spPr>
          <a:xfrm>
            <a:off x="1046018" y="2964872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ACFD3-A189-404A-8885-B58607951676}"/>
              </a:ext>
            </a:extLst>
          </p:cNvPr>
          <p:cNvSpPr/>
          <p:nvPr/>
        </p:nvSpPr>
        <p:spPr>
          <a:xfrm>
            <a:off x="8167255" y="3499454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1091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38A91-D27A-8644-B061-40B29DA1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0F7DC-75A1-AC41-B14B-5FE81D00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Transmit Filter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8DC08-DA4D-7847-84A9-4EC3AD671CB1}"/>
              </a:ext>
            </a:extLst>
          </p:cNvPr>
          <p:cNvGrpSpPr/>
          <p:nvPr/>
        </p:nvGrpSpPr>
        <p:grpSpPr>
          <a:xfrm>
            <a:off x="565150" y="1676400"/>
            <a:ext cx="7937500" cy="4800600"/>
            <a:chOff x="1206500" y="787400"/>
            <a:chExt cx="7937500" cy="4800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FA7867-523F-4C48-9583-9810AF232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94" t="11481" b="42223"/>
            <a:stretch/>
          </p:blipFill>
          <p:spPr>
            <a:xfrm>
              <a:off x="1206500" y="787400"/>
              <a:ext cx="7937500" cy="3175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911AAB-6610-A44B-A5A9-B1B17C5B3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111" t="55369" b="18520"/>
            <a:stretch/>
          </p:blipFill>
          <p:spPr>
            <a:xfrm>
              <a:off x="5130800" y="3797300"/>
              <a:ext cx="4013200" cy="1790700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EACB7A-CAF0-384E-B2EB-CF779959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51400"/>
            <a:ext cx="4488352" cy="1625600"/>
          </a:xfrm>
        </p:spPr>
        <p:txBody>
          <a:bodyPr>
            <a:normAutofit/>
          </a:bodyPr>
          <a:lstStyle/>
          <a:p>
            <a:r>
              <a:rPr lang="en-US" sz="2000" dirty="0"/>
              <a:t>Transmit filter </a:t>
            </a:r>
            <a:r>
              <a:rPr lang="en-US" sz="2000" b="1" dirty="0">
                <a:highlight>
                  <a:srgbClr val="FFFF99"/>
                </a:highlight>
              </a:rPr>
              <a:t>shapes the pulses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9900"/>
                </a:solidFill>
              </a:rPr>
              <a:t>enables reduced bandwidth </a:t>
            </a:r>
            <a:r>
              <a:rPr lang="en-US" sz="2000" dirty="0"/>
              <a:t>for transmitted spectrum</a:t>
            </a:r>
          </a:p>
          <a:p>
            <a:endParaRPr lang="en-US" sz="2000" dirty="0"/>
          </a:p>
          <a:p>
            <a:r>
              <a:rPr lang="en-US" sz="2000" b="1" dirty="0"/>
              <a:t>Next Issue:</a:t>
            </a:r>
            <a:r>
              <a:rPr lang="en-US" sz="2000" dirty="0"/>
              <a:t> Can lead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bit errors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11EA4-B02F-C447-8A02-BC80D662F7B2}"/>
              </a:ext>
            </a:extLst>
          </p:cNvPr>
          <p:cNvSpPr/>
          <p:nvPr/>
        </p:nvSpPr>
        <p:spPr>
          <a:xfrm>
            <a:off x="1641763" y="3900053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E4A606-DFF8-7A44-89A5-82EA86B96E8A}"/>
              </a:ext>
            </a:extLst>
          </p:cNvPr>
          <p:cNvSpPr/>
          <p:nvPr/>
        </p:nvSpPr>
        <p:spPr>
          <a:xfrm>
            <a:off x="7578436" y="3762663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6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858830-0A28-7F4F-871A-B8EF6577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28685"/>
            <a:ext cx="8763000" cy="1046441"/>
          </a:xfrm>
        </p:spPr>
        <p:txBody>
          <a:bodyPr>
            <a:normAutofit/>
          </a:bodyPr>
          <a:lstStyle/>
          <a:p>
            <a:r>
              <a:rPr lang="en-US" sz="2000" dirty="0"/>
              <a:t>Transmitter and receiver oscillators </a:t>
            </a:r>
            <a:r>
              <a:rPr lang="en-US" sz="2000" b="1" dirty="0">
                <a:solidFill>
                  <a:srgbClr val="0070C0"/>
                </a:solidFill>
              </a:rPr>
              <a:t>phase-synchronized</a:t>
            </a:r>
          </a:p>
          <a:p>
            <a:endParaRPr lang="en-US" sz="2000" dirty="0"/>
          </a:p>
          <a:p>
            <a:r>
              <a:rPr lang="en-US" sz="2000" dirty="0"/>
              <a:t>Demodulated copies </a:t>
            </a:r>
            <a:r>
              <a:rPr lang="en-US" sz="2000" b="1" dirty="0">
                <a:solidFill>
                  <a:srgbClr val="009900"/>
                </a:solidFill>
              </a:rPr>
              <a:t>add constructively </a:t>
            </a:r>
            <a:r>
              <a:rPr lang="en-US" sz="2000" b="1" dirty="0"/>
              <a:t>at baseband </a:t>
            </a:r>
            <a:r>
              <a:rPr lang="en-US" sz="2000" dirty="0"/>
              <a:t>(close to </a:t>
            </a:r>
            <a:r>
              <a:rPr lang="en-US" sz="2000" i="1" dirty="0"/>
              <a:t>f </a:t>
            </a:r>
            <a:r>
              <a:rPr lang="en-US" sz="2000" dirty="0"/>
              <a:t>= 0)</a:t>
            </a:r>
            <a:endParaRPr lang="en-US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35EF1-F5C8-F94F-B961-0AEE6DA9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7AEC5-D8AB-E842-A787-5A2F6492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Coherent Demodulation:</a:t>
            </a:r>
            <a:br>
              <a:rPr lang="en-US" sz="3600" dirty="0"/>
            </a:br>
            <a:r>
              <a:rPr lang="en-US" sz="3600" dirty="0"/>
              <a:t>Frequency-domain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1FC6B-F6D9-4B4A-BFA3-8D6A255E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69972" y="-1121976"/>
            <a:ext cx="3134088" cy="83376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53CBF3-2CB1-6E41-A0F0-979866AC33B3}"/>
              </a:ext>
            </a:extLst>
          </p:cNvPr>
          <p:cNvSpPr/>
          <p:nvPr/>
        </p:nvSpPr>
        <p:spPr>
          <a:xfrm>
            <a:off x="657317" y="338259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4296639-EF42-FA4A-A8F3-7A4A7215E84B}"/>
              </a:ext>
            </a:extLst>
          </p:cNvPr>
          <p:cNvSpPr/>
          <p:nvPr/>
        </p:nvSpPr>
        <p:spPr>
          <a:xfrm>
            <a:off x="1038559" y="3447083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FF3DE8-BE81-B447-965C-FAE284BFEB85}"/>
              </a:ext>
            </a:extLst>
          </p:cNvPr>
          <p:cNvSpPr/>
          <p:nvPr/>
        </p:nvSpPr>
        <p:spPr>
          <a:xfrm>
            <a:off x="4134227" y="338259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B3FC1A2-D32B-E34B-A6C2-7A32540A403C}"/>
              </a:ext>
            </a:extLst>
          </p:cNvPr>
          <p:cNvSpPr/>
          <p:nvPr/>
        </p:nvSpPr>
        <p:spPr>
          <a:xfrm>
            <a:off x="4515469" y="3447083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7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543E7D-7910-BF44-B00B-3FDE4ABA99D1}"/>
              </a:ext>
            </a:extLst>
          </p:cNvPr>
          <p:cNvGrpSpPr/>
          <p:nvPr/>
        </p:nvGrpSpPr>
        <p:grpSpPr>
          <a:xfrm>
            <a:off x="584200" y="1422400"/>
            <a:ext cx="7899400" cy="5130800"/>
            <a:chOff x="1244600" y="749300"/>
            <a:chExt cx="7899400" cy="513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46D51-112F-E342-B27B-8796EC2BD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1" t="10926" b="42037"/>
            <a:stretch/>
          </p:blipFill>
          <p:spPr>
            <a:xfrm>
              <a:off x="1244600" y="749300"/>
              <a:ext cx="7899400" cy="322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56C584-D9EA-C243-A524-E8B2696DB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834" t="47777" b="14260"/>
            <a:stretch/>
          </p:blipFill>
          <p:spPr>
            <a:xfrm>
              <a:off x="5105400" y="3276600"/>
              <a:ext cx="4038600" cy="260350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A7711-5861-A24D-AFF3-6A0E6421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90766"/>
            <a:ext cx="4292600" cy="1286233"/>
          </a:xfrm>
        </p:spPr>
        <p:txBody>
          <a:bodyPr>
            <a:normAutofit/>
          </a:bodyPr>
          <a:lstStyle/>
          <a:p>
            <a:r>
              <a:rPr lang="en-US" sz="2000" b="1" dirty="0"/>
              <a:t>Lowering the transmit bandwidth </a:t>
            </a:r>
            <a:r>
              <a:rPr lang="en-US" sz="2000" dirty="0"/>
              <a:t>leads to </a:t>
            </a:r>
            <a:r>
              <a:rPr lang="en-US" sz="2000" b="1" dirty="0">
                <a:solidFill>
                  <a:srgbClr val="FF0000"/>
                </a:solidFill>
                <a:highlight>
                  <a:srgbClr val="FFFF99"/>
                </a:highlight>
              </a:rPr>
              <a:t>increased bit errors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FF715-7CDD-FD4E-88D7-8A556044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6AE002-8BE5-4F4D-AC66-046A2F3E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Low Bandwidth Transmit Filter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79F3FD-CB3A-0142-8B17-400962E010B4}"/>
              </a:ext>
            </a:extLst>
          </p:cNvPr>
          <p:cNvSpPr/>
          <p:nvPr/>
        </p:nvSpPr>
        <p:spPr>
          <a:xfrm>
            <a:off x="1627909" y="3685308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E2BB6-8801-954B-8AD0-507A32E6E03A}"/>
              </a:ext>
            </a:extLst>
          </p:cNvPr>
          <p:cNvSpPr/>
          <p:nvPr/>
        </p:nvSpPr>
        <p:spPr>
          <a:xfrm>
            <a:off x="7564583" y="3549937"/>
            <a:ext cx="658091" cy="200891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6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4A2A48-370A-6F42-B4B3-B904D9E5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1066800"/>
          </a:xfrm>
        </p:spPr>
        <p:txBody>
          <a:bodyPr>
            <a:normAutofit/>
          </a:bodyPr>
          <a:lstStyle/>
          <a:p>
            <a:r>
              <a:rPr lang="en-US" sz="2000" b="1" i="1" dirty="0"/>
              <a:t>Eye Diagram:</a:t>
            </a:r>
            <a:r>
              <a:rPr lang="en-US" sz="2000" dirty="0"/>
              <a:t> </a:t>
            </a:r>
            <a:r>
              <a:rPr lang="en-US" sz="2000" b="1" dirty="0">
                <a:highlight>
                  <a:srgbClr val="FFFF99"/>
                </a:highlight>
              </a:rPr>
              <a:t>Wrap signal back onto itself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0070C0"/>
                </a:solidFill>
              </a:rPr>
              <a:t>periodic time intervals,</a:t>
            </a:r>
            <a:r>
              <a:rPr lang="en-US" sz="2000" dirty="0"/>
              <a:t> retaining all “traces”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B479B-23BA-D843-90AE-1ADB06BB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3E27DE-4561-4440-AFF4-E1CA0EB7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41FA-4311-A44B-B6A2-A5773D073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2" b="32963"/>
          <a:stretch/>
        </p:blipFill>
        <p:spPr>
          <a:xfrm>
            <a:off x="0" y="1435100"/>
            <a:ext cx="9144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5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8D723-0E78-5242-9EF0-36A80457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Increasing the number of symbols eventually </a:t>
            </a:r>
            <a:r>
              <a:rPr lang="en-US" sz="2000" b="1" dirty="0">
                <a:highlight>
                  <a:srgbClr val="FFFF99"/>
                </a:highlight>
              </a:rPr>
              <a:t>reveals all possible symbol transition trajectories</a:t>
            </a:r>
          </a:p>
          <a:p>
            <a:pPr lvl="1"/>
            <a:r>
              <a:rPr lang="en-US" sz="2000" dirty="0"/>
              <a:t>Intuitively </a:t>
            </a:r>
            <a:r>
              <a:rPr lang="en-US" sz="2000" b="1" dirty="0">
                <a:solidFill>
                  <a:srgbClr val="0070C0"/>
                </a:solidFill>
              </a:rPr>
              <a:t>displays the impact of filtering</a:t>
            </a:r>
            <a:r>
              <a:rPr lang="en-US" sz="2000" dirty="0"/>
              <a:t> on transmitted signal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4DCA2-B4B6-B546-80E4-B5C7E423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4C35-C5C6-534B-B4ED-E846FE05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Many Symbols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B3452-F034-CB40-A651-0BEDAFF0B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30926"/>
          <a:stretch/>
        </p:blipFill>
        <p:spPr>
          <a:xfrm>
            <a:off x="-38100" y="1435100"/>
            <a:ext cx="9144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8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1D778-CAE1-B540-86D0-17CABE9A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1D23C6-4D67-1640-9BE2-A7BF95C5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Assessing the Quality of an Eye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B137C-34E2-C946-84F0-3CEEC5BAD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1" t="11480" r="2083" b="26389"/>
          <a:stretch/>
        </p:blipFill>
        <p:spPr>
          <a:xfrm>
            <a:off x="1350432" y="1405054"/>
            <a:ext cx="7209367" cy="41702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0AF8A-F8E8-2449-A184-B0654A6C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75299"/>
            <a:ext cx="8763000" cy="1190625"/>
          </a:xfrm>
        </p:spPr>
        <p:txBody>
          <a:bodyPr>
            <a:normAutofit/>
          </a:bodyPr>
          <a:lstStyle/>
          <a:p>
            <a:r>
              <a:rPr lang="en-US" sz="2000" dirty="0"/>
              <a:t>Eye diagram </a:t>
            </a:r>
            <a:r>
              <a:rPr lang="en-US" sz="2000" b="1" dirty="0"/>
              <a:t>allows visual inspection of the impact of sample time</a:t>
            </a:r>
            <a:r>
              <a:rPr lang="en-US" sz="2000" dirty="0"/>
              <a:t> </a:t>
            </a:r>
            <a:r>
              <a:rPr lang="en-US" sz="2000" b="1" dirty="0"/>
              <a:t>and decision boundary</a:t>
            </a:r>
            <a:r>
              <a:rPr lang="en-US" sz="2000" dirty="0"/>
              <a:t> choices</a:t>
            </a:r>
          </a:p>
          <a:p>
            <a:pPr lvl="1"/>
            <a:r>
              <a:rPr lang="en-US" sz="2000" b="1" dirty="0">
                <a:solidFill>
                  <a:srgbClr val="009900"/>
                </a:solidFill>
              </a:rPr>
              <a:t>Large “eye opening”</a:t>
            </a:r>
            <a:r>
              <a:rPr lang="en-US" sz="2000" dirty="0"/>
              <a:t> implies less vulnerability to symbol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B676F-38D3-F94A-8E9E-8B774265680A}"/>
              </a:ext>
            </a:extLst>
          </p:cNvPr>
          <p:cNvSpPr txBox="1"/>
          <p:nvPr/>
        </p:nvSpPr>
        <p:spPr>
          <a:xfrm>
            <a:off x="2822803" y="516151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Sample times:</a:t>
            </a:r>
          </a:p>
        </p:txBody>
      </p:sp>
    </p:spTree>
    <p:extLst>
      <p:ext uri="{BB962C8B-B14F-4D97-AF65-F5344CB8AC3E}">
        <p14:creationId xmlns:p14="http://schemas.microsoft.com/office/powerpoint/2010/main" val="842449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397ED3-E6F7-0646-9625-50B62161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35095"/>
            <a:ext cx="4127500" cy="2041905"/>
          </a:xfrm>
        </p:spPr>
        <p:txBody>
          <a:bodyPr>
            <a:normAutofit/>
          </a:bodyPr>
          <a:lstStyle/>
          <a:p>
            <a:r>
              <a:rPr lang="en-US" sz="2000" b="1" spc="-150" dirty="0"/>
              <a:t>Open eye diagrams </a:t>
            </a:r>
            <a:r>
              <a:rPr lang="en-US" sz="2000" spc="-150" dirty="0"/>
              <a:t>lead to </a:t>
            </a:r>
            <a:r>
              <a:rPr lang="en-US" sz="2000" b="1" spc="-150" dirty="0">
                <a:highlight>
                  <a:srgbClr val="FFFF99"/>
                </a:highlight>
              </a:rPr>
              <a:t>tight symbol groupings</a:t>
            </a:r>
            <a:r>
              <a:rPr lang="en-US" sz="2000" spc="-150" dirty="0"/>
              <a:t> in constellation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Assumes proper sample time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37F6C-9FDC-9F44-945B-2763887A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0373A6-D707-EA4D-AFFC-E9660CEB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Relating Eye Diagrams to Constellation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AD15A-F90A-C242-8F37-80789DC1B424}"/>
              </a:ext>
            </a:extLst>
          </p:cNvPr>
          <p:cNvGrpSpPr/>
          <p:nvPr/>
        </p:nvGrpSpPr>
        <p:grpSpPr>
          <a:xfrm>
            <a:off x="2273300" y="1361541"/>
            <a:ext cx="6642100" cy="5191659"/>
            <a:chOff x="1816100" y="749300"/>
            <a:chExt cx="7327900" cy="5727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1700F3-B700-DB44-8ADD-25967E33F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61" t="10926" r="28750" b="39630"/>
            <a:stretch/>
          </p:blipFill>
          <p:spPr>
            <a:xfrm>
              <a:off x="1816100" y="749300"/>
              <a:ext cx="4699000" cy="3390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0C5A00-948A-724C-A2F3-359C02A6C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17" t="10926" b="5556"/>
            <a:stretch/>
          </p:blipFill>
          <p:spPr>
            <a:xfrm>
              <a:off x="3924300" y="749300"/>
              <a:ext cx="5219700" cy="572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236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2E8FE5-C751-6048-A286-8D90A397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68126"/>
            <a:ext cx="3901950" cy="1808873"/>
          </a:xfrm>
        </p:spPr>
        <p:txBody>
          <a:bodyPr>
            <a:normAutofit/>
          </a:bodyPr>
          <a:lstStyle/>
          <a:p>
            <a:r>
              <a:rPr lang="en-US" sz="2000" spc="-100" dirty="0"/>
              <a:t>Eye diagrams show </a:t>
            </a:r>
            <a:r>
              <a:rPr lang="en-US" sz="2000" b="1" spc="-100" dirty="0">
                <a:solidFill>
                  <a:schemeClr val="accent6">
                    <a:lumMod val="75000"/>
                  </a:schemeClr>
                </a:solidFill>
              </a:rPr>
              <a:t>increased </a:t>
            </a:r>
            <a:r>
              <a:rPr lang="en-US" sz="2000" b="1" i="1" spc="-100" dirty="0">
                <a:solidFill>
                  <a:schemeClr val="accent6">
                    <a:lumMod val="75000"/>
                  </a:schemeClr>
                </a:solidFill>
              </a:rPr>
              <a:t>inter-symbol interference </a:t>
            </a:r>
            <a:r>
              <a:rPr lang="en-US" sz="2000" b="1" spc="-100" dirty="0">
                <a:solidFill>
                  <a:schemeClr val="accent6">
                    <a:lumMod val="75000"/>
                  </a:schemeClr>
                </a:solidFill>
              </a:rPr>
              <a:t>(ISI)</a:t>
            </a:r>
          </a:p>
          <a:p>
            <a:pPr lvl="1"/>
            <a:endParaRPr lang="en-US" sz="2000" spc="-100" dirty="0"/>
          </a:p>
          <a:p>
            <a:pPr lvl="1"/>
            <a:r>
              <a:rPr lang="en-US" sz="2000" spc="-100" dirty="0"/>
              <a:t>Also show </a:t>
            </a:r>
            <a:r>
              <a:rPr lang="en-US" sz="2000" b="1" spc="-100" dirty="0">
                <a:solidFill>
                  <a:srgbClr val="FF0000"/>
                </a:solidFill>
              </a:rPr>
              <a:t>symbol decision sensitivity</a:t>
            </a:r>
            <a:r>
              <a:rPr lang="en-US" sz="2000" spc="-100" dirty="0"/>
              <a:t> to </a:t>
            </a:r>
            <a:r>
              <a:rPr lang="en-US" sz="2000" b="1" spc="-100" dirty="0"/>
              <a:t>sample timing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37B1F-B07B-BD4A-9720-BC47780B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645D89-23E8-5E4D-BE8C-730E37A2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Low Transmit Bandwidth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39D5B0-2F8F-8844-AFA0-13B56D4C7C41}"/>
              </a:ext>
            </a:extLst>
          </p:cNvPr>
          <p:cNvGrpSpPr/>
          <p:nvPr/>
        </p:nvGrpSpPr>
        <p:grpSpPr>
          <a:xfrm>
            <a:off x="2137974" y="1401215"/>
            <a:ext cx="6777426" cy="5258347"/>
            <a:chOff x="1778000" y="762000"/>
            <a:chExt cx="7366000" cy="5715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4EAF6B-DD58-6C48-A406-B3F94DCBD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44" t="11111" b="40000"/>
            <a:stretch/>
          </p:blipFill>
          <p:spPr>
            <a:xfrm>
              <a:off x="1778000" y="762000"/>
              <a:ext cx="7366000" cy="3352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EF94DA-D60C-2C4C-877C-E831DA751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22" t="42222" r="-1" b="5556"/>
            <a:stretch/>
          </p:blipFill>
          <p:spPr>
            <a:xfrm>
              <a:off x="3860800" y="2895600"/>
              <a:ext cx="52832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992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2867F-F33C-7F4C-A369-8C19D3AB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Digital modulation: </a:t>
            </a:r>
            <a:r>
              <a:rPr lang="en-US" sz="2000" dirty="0"/>
              <a:t>Sends </a:t>
            </a:r>
            <a:r>
              <a:rPr lang="en-US" sz="2000" b="1" dirty="0">
                <a:highlight>
                  <a:srgbClr val="FFFF00"/>
                </a:highlight>
              </a:rPr>
              <a:t>discrete-valued symbols</a:t>
            </a:r>
            <a:r>
              <a:rPr lang="en-US" sz="2000" b="1" dirty="0"/>
              <a:t> </a:t>
            </a:r>
            <a:r>
              <a:rPr lang="en-US" sz="2000" dirty="0"/>
              <a:t>through an </a:t>
            </a:r>
            <a:r>
              <a:rPr lang="en-US" sz="2000" b="1" dirty="0">
                <a:highlight>
                  <a:srgbClr val="FFFF00"/>
                </a:highlight>
              </a:rPr>
              <a:t>analog</a:t>
            </a:r>
            <a:r>
              <a:rPr lang="en-US" sz="2000" dirty="0"/>
              <a:t> communication channel </a:t>
            </a:r>
          </a:p>
          <a:p>
            <a:pPr lvl="1"/>
            <a:r>
              <a:rPr lang="en-US" sz="2000" dirty="0"/>
              <a:t>Receiver must </a:t>
            </a:r>
            <a:r>
              <a:rPr lang="en-US" sz="2000" b="1" dirty="0">
                <a:solidFill>
                  <a:srgbClr val="0070C0"/>
                </a:solidFill>
              </a:rPr>
              <a:t>sample</a:t>
            </a:r>
            <a:r>
              <a:rPr lang="en-US" sz="2000" dirty="0"/>
              <a:t> I/Q signals at the appropriate time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Receiver matches I/Q sample values to corresponding symbols based on </a:t>
            </a:r>
            <a:r>
              <a:rPr lang="en-US" sz="2000" b="1" dirty="0">
                <a:solidFill>
                  <a:srgbClr val="0070C0"/>
                </a:solidFill>
              </a:rPr>
              <a:t>decision regions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Constellation diagrams </a:t>
            </a:r>
            <a:r>
              <a:rPr lang="en-US" sz="2000" dirty="0"/>
              <a:t>are a convenient tool to see likelihood of bit errors being made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Choice of transmit filter: </a:t>
            </a:r>
            <a:r>
              <a:rPr lang="en-US" sz="2000" b="1" dirty="0">
                <a:highlight>
                  <a:srgbClr val="FFFF99"/>
                </a:highlight>
              </a:rPr>
              <a:t>Tradeoff</a:t>
            </a:r>
            <a:r>
              <a:rPr lang="en-US" sz="2000" dirty="0"/>
              <a:t> between achieving a </a:t>
            </a:r>
            <a:r>
              <a:rPr lang="en-US" sz="2000" b="1" dirty="0">
                <a:solidFill>
                  <a:srgbClr val="009900"/>
                </a:solidFill>
              </a:rPr>
              <a:t>minimal bandwidth</a:t>
            </a:r>
            <a:r>
              <a:rPr lang="en-US" sz="2000" dirty="0"/>
              <a:t> transmitted spectrum and </a:t>
            </a:r>
            <a:r>
              <a:rPr lang="en-US" sz="2000" b="1" dirty="0">
                <a:solidFill>
                  <a:srgbClr val="009900"/>
                </a:solidFill>
              </a:rPr>
              <a:t>minimal ISI </a:t>
            </a:r>
            <a:endParaRPr lang="en-US" sz="2000" b="1" dirty="0"/>
          </a:p>
          <a:p>
            <a:pPr lvl="1"/>
            <a:r>
              <a:rPr lang="en-US" sz="2000" b="1" dirty="0"/>
              <a:t>Eye diagrams: </a:t>
            </a:r>
            <a:r>
              <a:rPr lang="en-US" sz="2000" dirty="0"/>
              <a:t>A convenient tool to see effects of ISI and sensitivity of bit errors to sample time choice 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6400E-AF22-8443-A6FB-87678E74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01C1D-18A4-FC4E-9E80-863AE8DE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Modulation: Summary</a:t>
            </a:r>
          </a:p>
        </p:txBody>
      </p:sp>
    </p:spTree>
    <p:extLst>
      <p:ext uri="{BB962C8B-B14F-4D97-AF65-F5344CB8AC3E}">
        <p14:creationId xmlns:p14="http://schemas.microsoft.com/office/powerpoint/2010/main" val="732686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Digital Communications II: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Receiver Processing, Performance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E67D6-C31B-B249-8438-83AEB84E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85365-0691-EC4B-8A9A-EFA72399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90º Phase Shift:</a:t>
            </a:r>
            <a:br>
              <a:rPr lang="en-US" sz="3600" dirty="0"/>
            </a:br>
            <a:r>
              <a:rPr lang="en-US" sz="3600" dirty="0"/>
              <a:t>Frequency-domain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9D483-888B-2A47-B260-C1FF40E0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99838" y="-1041015"/>
            <a:ext cx="3268124" cy="826503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37EB60-C9DD-6540-ABEE-74B7F875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21675"/>
            <a:ext cx="8763000" cy="1635416"/>
          </a:xfrm>
        </p:spPr>
        <p:txBody>
          <a:bodyPr>
            <a:normAutofit/>
          </a:bodyPr>
          <a:lstStyle/>
          <a:p>
            <a:r>
              <a:rPr lang="en-US" sz="2000" dirty="0"/>
              <a:t>Transmitter, receiver oscillators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are offset in phase by 90º </a:t>
            </a:r>
          </a:p>
          <a:p>
            <a:r>
              <a:rPr lang="en-US" sz="2000" dirty="0"/>
              <a:t>Demodulated copies </a:t>
            </a:r>
            <a:r>
              <a:rPr lang="en-US" sz="2000" b="1" dirty="0">
                <a:highlight>
                  <a:srgbClr val="FFFF00"/>
                </a:highlight>
              </a:rPr>
              <a:t>add destructively</a:t>
            </a:r>
            <a:r>
              <a:rPr lang="en-US" sz="2000" b="1" dirty="0"/>
              <a:t> </a:t>
            </a:r>
            <a:r>
              <a:rPr lang="en-US" sz="2000" dirty="0"/>
              <a:t>at</a:t>
            </a:r>
            <a:r>
              <a:rPr lang="en-US" sz="2000" b="1" dirty="0"/>
              <a:t> baseband </a:t>
            </a:r>
            <a:r>
              <a:rPr lang="en-US" sz="2000" dirty="0"/>
              <a:t>(close to </a:t>
            </a:r>
            <a:r>
              <a:rPr lang="en-US" sz="2000" i="1" dirty="0"/>
              <a:t>f </a:t>
            </a:r>
            <a:r>
              <a:rPr lang="en-US" sz="2000" dirty="0"/>
              <a:t>= 0)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Zero output</a:t>
            </a:r>
            <a:r>
              <a:rPr lang="en-US" sz="2000" b="1" dirty="0"/>
              <a:t> from receiver</a:t>
            </a:r>
          </a:p>
          <a:p>
            <a:endParaRPr lang="en-US" sz="2000" b="1" dirty="0">
              <a:highlight>
                <a:srgbClr val="92D050"/>
              </a:highlight>
            </a:endParaRPr>
          </a:p>
          <a:p>
            <a:r>
              <a:rPr lang="en-US" sz="2000" b="1" dirty="0">
                <a:highlight>
                  <a:srgbClr val="FFFF00"/>
                </a:highlight>
              </a:rPr>
              <a:t>But: Opportunity</a:t>
            </a:r>
            <a:r>
              <a:rPr lang="en-US" sz="2000" b="1" dirty="0"/>
              <a:t> </a:t>
            </a:r>
            <a:r>
              <a:rPr lang="en-US" sz="2000" dirty="0"/>
              <a:t>to create </a:t>
            </a:r>
            <a:r>
              <a:rPr lang="en-US" sz="2000" b="1" dirty="0">
                <a:solidFill>
                  <a:srgbClr val="009900"/>
                </a:solidFill>
              </a:rPr>
              <a:t>two separate channels!</a:t>
            </a:r>
          </a:p>
        </p:txBody>
      </p:sp>
    </p:spTree>
    <p:extLst>
      <p:ext uri="{BB962C8B-B14F-4D97-AF65-F5344CB8AC3E}">
        <p14:creationId xmlns:p14="http://schemas.microsoft.com/office/powerpoint/2010/main" val="5831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B7895-71A1-3449-A148-339A3915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68F48-585B-FB4F-AF32-F5054812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In-Phase/Quadrature Modulation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4F7AB-DE33-604F-8B73-FF79EE8E0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89"/>
          <a:stretch/>
        </p:blipFill>
        <p:spPr>
          <a:xfrm rot="5400000">
            <a:off x="913441" y="1298301"/>
            <a:ext cx="3447533" cy="496961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8F05712-F853-FF45-822A-619275D586A1}"/>
              </a:ext>
            </a:extLst>
          </p:cNvPr>
          <p:cNvSpPr txBox="1">
            <a:spLocks/>
          </p:cNvSpPr>
          <p:nvPr/>
        </p:nvSpPr>
        <p:spPr bwMode="auto">
          <a:xfrm>
            <a:off x="152400" y="1526165"/>
            <a:ext cx="8763000" cy="5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Modulate each </a:t>
            </a:r>
            <a:r>
              <a:rPr lang="en-US" sz="2000" b="0" dirty="0">
                <a:highlight>
                  <a:srgbClr val="FFFF00"/>
                </a:highlight>
              </a:rPr>
              <a:t>with a cosine &amp; sine,</a:t>
            </a:r>
            <a:r>
              <a:rPr lang="en-US" sz="2000" b="0" dirty="0"/>
              <a:t> then </a:t>
            </a:r>
            <a:r>
              <a:rPr lang="en-US" sz="2000" dirty="0">
                <a:solidFill>
                  <a:srgbClr val="0070C0"/>
                </a:solidFill>
              </a:rPr>
              <a:t>sum</a:t>
            </a:r>
            <a:r>
              <a:rPr lang="en-US" sz="2000" b="0" dirty="0"/>
              <a:t> the result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ED4606-179E-D246-AEA3-E1477A612287}"/>
              </a:ext>
            </a:extLst>
          </p:cNvPr>
          <p:cNvCxnSpPr/>
          <p:nvPr/>
        </p:nvCxnSpPr>
        <p:spPr>
          <a:xfrm flipH="1">
            <a:off x="5335146" y="3293215"/>
            <a:ext cx="873149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A1257B-FC08-9A4A-957D-4F77B662970F}"/>
              </a:ext>
            </a:extLst>
          </p:cNvPr>
          <p:cNvCxnSpPr/>
          <p:nvPr/>
        </p:nvCxnSpPr>
        <p:spPr>
          <a:xfrm flipH="1">
            <a:off x="5335146" y="4408141"/>
            <a:ext cx="873149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FA5B39-B23B-944D-83B7-0D29C0DB8866}"/>
              </a:ext>
            </a:extLst>
          </p:cNvPr>
          <p:cNvSpPr txBox="1"/>
          <p:nvPr/>
        </p:nvSpPr>
        <p:spPr>
          <a:xfrm>
            <a:off x="6203857" y="2939272"/>
            <a:ext cx="242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In-Phase (I) component (real)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AD306-02C8-4E4A-B606-66857D978313}"/>
              </a:ext>
            </a:extLst>
          </p:cNvPr>
          <p:cNvSpPr txBox="1"/>
          <p:nvPr/>
        </p:nvSpPr>
        <p:spPr>
          <a:xfrm>
            <a:off x="6125512" y="4054198"/>
            <a:ext cx="259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Quadrature (Q) component (imaginary)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CBA18F-9015-2343-ABD9-8E24132B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42014"/>
            <a:ext cx="8763000" cy="834986"/>
          </a:xfrm>
        </p:spPr>
        <p:txBody>
          <a:bodyPr>
            <a:normAutofit/>
          </a:bodyPr>
          <a:lstStyle/>
          <a:p>
            <a:r>
              <a:rPr lang="en-US" sz="2000" dirty="0"/>
              <a:t>I, Q signals occupy the </a:t>
            </a:r>
            <a:r>
              <a:rPr lang="en-US" sz="2000" b="1" dirty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sz="2000" dirty="0"/>
              <a:t>One is </a:t>
            </a:r>
            <a:r>
              <a:rPr lang="en-US" sz="2000" b="1" dirty="0"/>
              <a:t>real (</a:t>
            </a:r>
            <a:r>
              <a:rPr lang="en-US" sz="2000" b="1" dirty="0">
                <a:highlight>
                  <a:srgbClr val="FFFF00"/>
                </a:highlight>
              </a:rPr>
              <a:t>for cos</a:t>
            </a:r>
            <a:r>
              <a:rPr lang="en-US" sz="2000" b="1" dirty="0"/>
              <a:t>),</a:t>
            </a:r>
            <a:r>
              <a:rPr lang="en-US" sz="2000" dirty="0"/>
              <a:t> one is </a:t>
            </a:r>
            <a:r>
              <a:rPr lang="en-US" sz="2000" b="1" dirty="0"/>
              <a:t>imaginary (</a:t>
            </a:r>
            <a:r>
              <a:rPr lang="en-US" sz="2000" b="1" dirty="0">
                <a:highlight>
                  <a:srgbClr val="FFFF00"/>
                </a:highlight>
              </a:rPr>
              <a:t>for sin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722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DBC79-659E-8749-8E3B-D38EF215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67884"/>
            <a:ext cx="8763000" cy="809116"/>
          </a:xfrm>
        </p:spPr>
        <p:txBody>
          <a:bodyPr>
            <a:normAutofit/>
          </a:bodyPr>
          <a:lstStyle/>
          <a:p>
            <a:r>
              <a:rPr lang="en-US" sz="2000" dirty="0"/>
              <a:t>Demodulate with </a:t>
            </a:r>
            <a:r>
              <a:rPr lang="en-US" sz="2000" b="1" dirty="0">
                <a:highlight>
                  <a:srgbClr val="FFFF00"/>
                </a:highlight>
              </a:rPr>
              <a:t>both</a:t>
            </a:r>
            <a:r>
              <a:rPr lang="en-US" sz="2000" dirty="0">
                <a:highlight>
                  <a:srgbClr val="FFFF00"/>
                </a:highlight>
              </a:rPr>
              <a:t> a sine and a cosine</a:t>
            </a:r>
          </a:p>
          <a:p>
            <a:pPr lvl="1"/>
            <a:r>
              <a:rPr lang="en-US" sz="2000" b="1" dirty="0">
                <a:solidFill>
                  <a:srgbClr val="009900"/>
                </a:solidFill>
              </a:rPr>
              <a:t>Both I and Q channels are recovered!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B7895-71A1-3449-A148-339A3915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68F48-585B-FB4F-AF32-F5054812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In-Phase/Quadrature Demodulation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4F7AB-DE33-604F-8B73-FF79EE8E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0133" y="-591519"/>
            <a:ext cx="3447533" cy="8763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23217-849E-0A4E-A56D-2C2736BD318A}"/>
              </a:ext>
            </a:extLst>
          </p:cNvPr>
          <p:cNvSpPr txBox="1"/>
          <p:nvPr/>
        </p:nvSpPr>
        <p:spPr>
          <a:xfrm>
            <a:off x="1114918" y="1564938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827FA-E2B9-224D-9BCC-2CA767C1F616}"/>
              </a:ext>
            </a:extLst>
          </p:cNvPr>
          <p:cNvSpPr txBox="1"/>
          <p:nvPr/>
        </p:nvSpPr>
        <p:spPr>
          <a:xfrm>
            <a:off x="5157170" y="1564939"/>
            <a:ext cx="990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F1276-45C1-F246-843A-E4CA34D7D94F}"/>
              </a:ext>
            </a:extLst>
          </p:cNvPr>
          <p:cNvSpPr/>
          <p:nvPr/>
        </p:nvSpPr>
        <p:spPr>
          <a:xfrm>
            <a:off x="152398" y="1461655"/>
            <a:ext cx="5004772" cy="4128654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64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5EDF7-F2E3-364D-9CD4-F16FD4F9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23904"/>
            <a:ext cx="8763000" cy="853096"/>
          </a:xfrm>
        </p:spPr>
        <p:txBody>
          <a:bodyPr>
            <a:normAutofit/>
          </a:bodyPr>
          <a:lstStyle/>
          <a:p>
            <a:r>
              <a:rPr lang="en-US" sz="2000" dirty="0"/>
              <a:t>I and Q channels get </a:t>
            </a:r>
            <a:r>
              <a:rPr lang="en-US" sz="2000" b="1" dirty="0"/>
              <a:t>swapped</a:t>
            </a:r>
            <a:r>
              <a:rPr lang="en-US" sz="2000" dirty="0"/>
              <a:t> at receiver</a:t>
            </a:r>
          </a:p>
          <a:p>
            <a:pPr lvl="1"/>
            <a:r>
              <a:rPr lang="en-US" sz="2000" b="1" dirty="0"/>
              <a:t>Key observation: </a:t>
            </a:r>
            <a:r>
              <a:rPr lang="en-US" sz="2000" dirty="0"/>
              <a:t>No information is lost!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D10A0-C804-9C4E-B476-DE2A2F43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E9586-CBE1-A246-BD2C-B05870EE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Demodulation: 90º Phase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9F804-8B70-0646-8B78-E349F5C3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6502" y="-519190"/>
            <a:ext cx="3434796" cy="869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43C50C-7EA9-4D42-BD19-15121D237E88}"/>
              </a:ext>
            </a:extLst>
          </p:cNvPr>
          <p:cNvSpPr txBox="1"/>
          <p:nvPr/>
        </p:nvSpPr>
        <p:spPr>
          <a:xfrm>
            <a:off x="1114918" y="1564938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CD214-555B-5344-9794-ACD6B994ABF7}"/>
              </a:ext>
            </a:extLst>
          </p:cNvPr>
          <p:cNvSpPr txBox="1"/>
          <p:nvPr/>
        </p:nvSpPr>
        <p:spPr>
          <a:xfrm>
            <a:off x="5157170" y="1564939"/>
            <a:ext cx="990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484BB6-3021-AA4E-95D2-6E3832F454B5}"/>
              </a:ext>
            </a:extLst>
          </p:cNvPr>
          <p:cNvSpPr/>
          <p:nvPr/>
        </p:nvSpPr>
        <p:spPr>
          <a:xfrm>
            <a:off x="152398" y="1461655"/>
            <a:ext cx="5004772" cy="4128654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29B9A6-AA30-E447-BE2E-594202DEAC12}"/>
              </a:ext>
            </a:extLst>
          </p:cNvPr>
          <p:cNvSpPr/>
          <p:nvPr/>
        </p:nvSpPr>
        <p:spPr>
          <a:xfrm>
            <a:off x="5921829" y="3500846"/>
            <a:ext cx="819997" cy="5312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553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368</TotalTime>
  <Words>1770</Words>
  <Application>Microsoft Macintosh PowerPoint</Application>
  <PresentationFormat>On-screen Show (4:3)</PresentationFormat>
  <Paragraphs>385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Corbel</vt:lpstr>
      <vt:lpstr>Courier New</vt:lpstr>
      <vt:lpstr>Times New Roman</vt:lpstr>
      <vt:lpstr>1_Office Theme</vt:lpstr>
      <vt:lpstr>From AM Radio to Digital I/Q Modulation</vt:lpstr>
      <vt:lpstr>Roadmap</vt:lpstr>
      <vt:lpstr>Review: AM Modulation &amp; Demodulation</vt:lpstr>
      <vt:lpstr>Impact of a 90º phase shift</vt:lpstr>
      <vt:lpstr>Coherent Demodulation: Frequency-domain analysis</vt:lpstr>
      <vt:lpstr>90º Phase Shift: Frequency-domain analysis</vt:lpstr>
      <vt:lpstr>In-Phase/Quadrature Modulation</vt:lpstr>
      <vt:lpstr>In-Phase/Quadrature Demodulation</vt:lpstr>
      <vt:lpstr>I/Q Demodulation: 90º Phase Shift</vt:lpstr>
      <vt:lpstr>Summary of Analog I/Q modulation</vt:lpstr>
      <vt:lpstr>I/Q modulation: Wrap-up</vt:lpstr>
      <vt:lpstr>Roadmap</vt:lpstr>
      <vt:lpstr>Representing information with voltage</vt:lpstr>
      <vt:lpstr>Let’s build a P2P television network</vt:lpstr>
      <vt:lpstr>Why did our network fail?</vt:lpstr>
      <vt:lpstr>Analog communications issues</vt:lpstr>
      <vt:lpstr>Plan: Mixed Signal Architecture</vt:lpstr>
      <vt:lpstr>Discrete time, Discrete values</vt:lpstr>
      <vt:lpstr>Roadmap</vt:lpstr>
      <vt:lpstr>Encoding Information Digitally</vt:lpstr>
      <vt:lpstr>Big Idea: Noise Margins</vt:lpstr>
      <vt:lpstr>Roadmap</vt:lpstr>
      <vt:lpstr>Quantization: How many discrete values?</vt:lpstr>
      <vt:lpstr>Quantization Error</vt:lpstr>
      <vt:lpstr>Roadmap</vt:lpstr>
      <vt:lpstr>Need for Continuous-to-Discrete Conversion</vt:lpstr>
      <vt:lpstr>How Fast to Sample?</vt:lpstr>
      <vt:lpstr>Modelling Continuous-to-Discrete Conversion</vt:lpstr>
      <vt:lpstr>Fourier Transform of Impulse Train</vt:lpstr>
      <vt:lpstr>Frequency Domain view of Sampling</vt:lpstr>
      <vt:lpstr>Frequency Domain View of a Sequence</vt:lpstr>
      <vt:lpstr>Summary: Continuous-to-Discrete Conversion</vt:lpstr>
      <vt:lpstr>The Sampling Theorem</vt:lpstr>
      <vt:lpstr>Sine Wave Example: Sampling Above Nyquist Rate</vt:lpstr>
      <vt:lpstr>Sine Wave Example: Sampling at Nyquist Rate</vt:lpstr>
      <vt:lpstr>Sine Wave Example: Sampling at Half the Nyquist Rate</vt:lpstr>
      <vt:lpstr>Sine Wave Example: Sampling Below the Nyquist Rate</vt:lpstr>
      <vt:lpstr>The Issue of High Frequency Noise</vt:lpstr>
      <vt:lpstr>Anti-Alias Filtering</vt:lpstr>
      <vt:lpstr>Summary: Advantages of Going Digital</vt:lpstr>
      <vt:lpstr>Roadmap</vt:lpstr>
      <vt:lpstr>Digital I/Q modulation</vt:lpstr>
      <vt:lpstr>Constellation Diagrams</vt:lpstr>
      <vt:lpstr>Sending Digital Bits</vt:lpstr>
      <vt:lpstr>The Impact of Noise</vt:lpstr>
      <vt:lpstr>Symbol Selection based on Slicing</vt:lpstr>
      <vt:lpstr>Transitioning Between Symbols</vt:lpstr>
      <vt:lpstr>Transitions and the Transmitted Spectrum</vt:lpstr>
      <vt:lpstr>Impact of Transmit Filter</vt:lpstr>
      <vt:lpstr>Impact of Low Bandwidth Transmit Filter</vt:lpstr>
      <vt:lpstr>Eye Diagrams</vt:lpstr>
      <vt:lpstr>Looking at Many Symbols</vt:lpstr>
      <vt:lpstr>Assessing the Quality of an Eye Diagram</vt:lpstr>
      <vt:lpstr>Relating Eye Diagrams to Constellation</vt:lpstr>
      <vt:lpstr>Impact of Low Transmit Bandwidth</vt:lpstr>
      <vt:lpstr>Digital Modulation: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AM Radio to Digital I/Q Modulation</dc:title>
  <dc:creator>Kyle Jamieson</dc:creator>
  <cp:lastModifiedBy>Kyle Jamieson</cp:lastModifiedBy>
  <cp:revision>47</cp:revision>
  <cp:lastPrinted>2018-04-01T18:39:47Z</cp:lastPrinted>
  <dcterms:created xsi:type="dcterms:W3CDTF">2019-03-19T20:18:26Z</dcterms:created>
  <dcterms:modified xsi:type="dcterms:W3CDTF">2019-03-26T14:46:03Z</dcterms:modified>
</cp:coreProperties>
</file>