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2"/>
  </p:notesMasterIdLst>
  <p:handoutMasterIdLst>
    <p:handoutMasterId r:id="rId13"/>
  </p:handoutMasterIdLst>
  <p:sldIdLst>
    <p:sldId id="388" r:id="rId2"/>
    <p:sldId id="806" r:id="rId3"/>
    <p:sldId id="800" r:id="rId4"/>
    <p:sldId id="804" r:id="rId5"/>
    <p:sldId id="803" r:id="rId6"/>
    <p:sldId id="796" r:id="rId7"/>
    <p:sldId id="795" r:id="rId8"/>
    <p:sldId id="799" r:id="rId9"/>
    <p:sldId id="805" r:id="rId10"/>
    <p:sldId id="809" r:id="rId11"/>
  </p:sldIdLst>
  <p:sldSz cx="9144000" cy="6858000" type="screen4x3"/>
  <p:notesSz cx="9601200" cy="7315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99"/>
    <a:srgbClr val="92D050"/>
    <a:srgbClr val="009900"/>
    <a:srgbClr val="CCFFFF"/>
    <a:srgbClr val="FFFF99"/>
    <a:srgbClr val="0000FF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1" autoAdjust="0"/>
    <p:restoredTop sz="77060" autoAdjust="0"/>
  </p:normalViewPr>
  <p:slideViewPr>
    <p:cSldViewPr snapToGrid="0">
      <p:cViewPr varScale="1">
        <p:scale>
          <a:sx n="92" d="100"/>
          <a:sy n="92" d="100"/>
        </p:scale>
        <p:origin x="12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fld id="{227F3E45-4A14-2D47-8F04-4BB42089EFB5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706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fld id="{B069701C-02A1-CE43-ADB4-E98A80C28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05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6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7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8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1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88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22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6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55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382000" cy="1905000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6"/>
          <a:stretch/>
        </p:blipFill>
        <p:spPr>
          <a:xfrm>
            <a:off x="4169050" y="2971800"/>
            <a:ext cx="805900" cy="101817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4343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9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8755"/>
            <a:ext cx="8763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5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8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0562-6296-9E41-94C7-4DAE5BF4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5936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7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4AC4-E5A6-0446-ADDB-6CB25A5D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72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DEDE-40D3-1C4C-B3CB-CF078D2D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6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B851-7313-6B4B-90F0-D21AC23BC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92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47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553200"/>
            <a:ext cx="2133600" cy="2127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1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fld id="{62406363-7E77-DB4B-97E5-317AD9418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1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»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Visible Light Communication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COS </a:t>
            </a:r>
            <a:r>
              <a:rPr lang="en-US" altLang="zh-CN" sz="2800" dirty="0"/>
              <a:t>463</a:t>
            </a:r>
            <a:r>
              <a:rPr lang="en-US" sz="2800" dirty="0"/>
              <a:t>: Wireless </a:t>
            </a:r>
            <a:r>
              <a:rPr lang="en-US" altLang="zh-CN" sz="2800" dirty="0"/>
              <a:t>Networks</a:t>
            </a:r>
            <a:endParaRPr lang="en-US" sz="2800" dirty="0"/>
          </a:p>
          <a:p>
            <a:r>
              <a:rPr lang="en-US" sz="2800" dirty="0"/>
              <a:t>Lecture </a:t>
            </a:r>
            <a:r>
              <a:rPr lang="en-US" altLang="zh-CN" dirty="0"/>
              <a:t>23</a:t>
            </a:r>
            <a:endParaRPr lang="en-US" sz="2800" dirty="0"/>
          </a:p>
          <a:p>
            <a:r>
              <a:rPr lang="en-US" b="1" dirty="0"/>
              <a:t>Kyle Jamieson</a:t>
            </a:r>
          </a:p>
        </p:txBody>
      </p:sp>
    </p:spTree>
    <p:extLst>
      <p:ext uri="{BB962C8B-B14F-4D97-AF65-F5344CB8AC3E}">
        <p14:creationId xmlns:p14="http://schemas.microsoft.com/office/powerpoint/2010/main" val="1666665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Current VLC Systems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543117"/>
              </p:ext>
            </p:extLst>
          </p:nvPr>
        </p:nvGraphicFramePr>
        <p:xfrm>
          <a:off x="400050" y="2749550"/>
          <a:ext cx="85153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3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3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Range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Data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Modulation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Year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Langer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i="1" dirty="0" err="1"/>
                        <a:t>et.al</a:t>
                      </a:r>
                      <a:r>
                        <a:rPr lang="en-US" altLang="zh-CN" i="1" dirty="0"/>
                        <a:t>.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230Mb/s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Khalid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i="1" dirty="0" err="1"/>
                        <a:t>et.al</a:t>
                      </a:r>
                      <a:r>
                        <a:rPr lang="en-US" altLang="zh-CN" i="1" dirty="0"/>
                        <a:t>.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OFDM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Kottke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i="1" baseline="0" dirty="0" err="1"/>
                        <a:t>et.al</a:t>
                      </a:r>
                      <a:r>
                        <a:rPr lang="en-US" altLang="zh-CN" i="1" baseline="0" dirty="0"/>
                        <a:t>.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1.25Gb/s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OFDM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Sewaiwar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i="1" dirty="0" err="1"/>
                        <a:t>et.al</a:t>
                      </a:r>
                      <a:r>
                        <a:rPr lang="en-US" altLang="zh-CN" i="1" dirty="0"/>
                        <a:t>.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3Gb/s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OFDM+RGB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17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VLC</a:t>
            </a:r>
            <a:endParaRPr lang="en-US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456842"/>
            <a:ext cx="8991600" cy="4201008"/>
          </a:xfrm>
        </p:spPr>
        <p:txBody>
          <a:bodyPr>
            <a:normAutofit/>
          </a:bodyPr>
          <a:lstStyle/>
          <a:p>
            <a:r>
              <a:rPr lang="en-US" altLang="zh-CN" b="1" dirty="0"/>
              <a:t>Visible</a:t>
            </a:r>
            <a:r>
              <a:rPr lang="zh-CN" altLang="en-US" b="1" dirty="0"/>
              <a:t> </a:t>
            </a:r>
            <a:r>
              <a:rPr lang="en-US" altLang="zh-CN" b="1" dirty="0"/>
              <a:t>light</a:t>
            </a:r>
            <a:r>
              <a:rPr lang="zh-CN" altLang="en-US" b="1" dirty="0"/>
              <a:t> </a:t>
            </a:r>
            <a:r>
              <a:rPr lang="en-US" altLang="zh-CN" b="1" dirty="0"/>
              <a:t>communication</a:t>
            </a:r>
            <a:r>
              <a:rPr lang="zh-CN" altLang="en-US" b="1" dirty="0"/>
              <a:t> </a:t>
            </a:r>
            <a:r>
              <a:rPr lang="en-US" altLang="zh-CN" b="1" dirty="0"/>
              <a:t>(VLC)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visible light source as a signal transmitter</a:t>
            </a:r>
          </a:p>
          <a:p>
            <a:pPr lvl="1"/>
            <a:r>
              <a:rPr lang="en-US" dirty="0"/>
              <a:t>air as a transmission medium</a:t>
            </a:r>
          </a:p>
          <a:p>
            <a:pPr lvl="1"/>
            <a:r>
              <a:rPr lang="en-US" dirty="0"/>
              <a:t>appropriate photodiode as a signal receiving component</a:t>
            </a:r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3008282"/>
            <a:ext cx="7239000" cy="38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VLC</a:t>
            </a:r>
            <a:endParaRPr lang="en-US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456842"/>
            <a:ext cx="8991600" cy="3229458"/>
          </a:xfrm>
        </p:spPr>
        <p:txBody>
          <a:bodyPr>
            <a:normAutofit/>
          </a:bodyPr>
          <a:lstStyle/>
          <a:p>
            <a:r>
              <a:rPr lang="en-US" altLang="zh-CN" b="1" dirty="0"/>
              <a:t>Key idea behind VLC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Eye cannot detect fast light switching but semiconductor‐ based photodetector can do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225" y="2584053"/>
            <a:ext cx="7245350" cy="40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0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/>
          <p:cNvSpPr/>
          <p:nvPr/>
        </p:nvSpPr>
        <p:spPr bwMode="auto">
          <a:xfrm>
            <a:off x="6705600" y="3048000"/>
            <a:ext cx="1143000" cy="1066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477000" y="4724400"/>
            <a:ext cx="1676400" cy="16002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VLC –</a:t>
            </a:r>
            <a:r>
              <a:rPr lang="zh-CN" altLang="en-US" dirty="0"/>
              <a:t> </a:t>
            </a:r>
            <a:r>
              <a:rPr lang="en-US" altLang="zh-CN" dirty="0"/>
              <a:t>Light source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252" y="3023447"/>
            <a:ext cx="1224722" cy="93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148" y="4437902"/>
            <a:ext cx="1228427" cy="97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45" name="Oval 44"/>
          <p:cNvSpPr/>
          <p:nvPr/>
        </p:nvSpPr>
        <p:spPr bwMode="auto">
          <a:xfrm>
            <a:off x="7010400" y="1981200"/>
            <a:ext cx="468858" cy="3895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</a:rPr>
              <a:t>5%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6705600" y="3048000"/>
            <a:ext cx="90" cy="3895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45706" y="3303896"/>
            <a:ext cx="80182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  <a:latin typeface="+mj-lt"/>
              </a:rPr>
              <a:t>25%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6477000" y="4724400"/>
            <a:ext cx="90" cy="3895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44185" y="5394108"/>
            <a:ext cx="904415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0000FF"/>
                </a:solidFill>
                <a:latin typeface="+mj-lt"/>
              </a:rPr>
              <a:t>60%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47800" y="4436983"/>
            <a:ext cx="6629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Light emitting diode (LED) – since 1990s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b="1" dirty="0">
                <a:latin typeface="+mj-lt"/>
                <a:cs typeface="Arial" panose="020B0604020202020204" pitchFamily="34" charset="0"/>
              </a:rPr>
              <a:t>Compact and 50% light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b="1" dirty="0">
                <a:latin typeface="+mj-lt"/>
                <a:cs typeface="Arial" panose="020B0604020202020204" pitchFamily="34" charset="0"/>
              </a:rPr>
              <a:t>Uses 2-17 watts of electricity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b="1" dirty="0">
                <a:latin typeface="+mj-lt"/>
                <a:cs typeface="Arial" panose="020B0604020202020204" pitchFamily="34" charset="0"/>
              </a:rPr>
              <a:t>More than 100,000 hours lifespan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524000" y="2966591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Fluorescent lamp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b="1" dirty="0">
                <a:latin typeface="+mj-lt"/>
                <a:cs typeface="Arial" panose="020B0604020202020204" pitchFamily="34" charset="0"/>
              </a:rPr>
              <a:t>White light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b="1" dirty="0">
                <a:latin typeface="+mj-lt"/>
                <a:cs typeface="Arial" panose="020B0604020202020204" pitchFamily="34" charset="0"/>
              </a:rPr>
              <a:t>25% light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b="1" dirty="0">
                <a:latin typeface="+mj-lt"/>
                <a:cs typeface="Arial" panose="020B0604020202020204" pitchFamily="34" charset="0"/>
              </a:rPr>
              <a:t>Lifetime ~10,000s hours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524000" y="1658541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Incandescent bulb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dirty="0">
                <a:latin typeface="+mj-lt"/>
                <a:cs typeface="Arial" panose="020B0604020202020204" pitchFamily="34" charset="0"/>
              </a:rPr>
              <a:t>First industrial light source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dirty="0">
                <a:latin typeface="+mj-lt"/>
                <a:cs typeface="Arial" panose="020B0604020202020204" pitchFamily="34" charset="0"/>
              </a:rPr>
              <a:t>5% light, 95% heat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sz="1600" dirty="0">
                <a:latin typeface="+mj-lt"/>
                <a:cs typeface="Arial" panose="020B0604020202020204" pitchFamily="34" charset="0"/>
              </a:rPr>
              <a:t>Few thousand hours of life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52995" y="1524000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Efficiency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14437" y="1371600"/>
            <a:ext cx="95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Power</a:t>
            </a:r>
          </a:p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usage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43421" y="52578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3300"/>
                </a:solidFill>
                <a:latin typeface="+mj-lt"/>
              </a:rPr>
              <a:t>10%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43421" y="34406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3300"/>
                </a:solidFill>
                <a:latin typeface="+mj-lt"/>
              </a:rPr>
              <a:t>20%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80601" y="1981200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3300"/>
                </a:solidFill>
                <a:latin typeface="+mj-lt"/>
              </a:rPr>
              <a:t>&gt; 40%</a:t>
            </a:r>
          </a:p>
        </p:txBody>
      </p:sp>
      <p:sp>
        <p:nvSpPr>
          <p:cNvPr id="58" name="Up Arrow 57"/>
          <p:cNvSpPr/>
          <p:nvPr/>
        </p:nvSpPr>
        <p:spPr bwMode="auto">
          <a:xfrm>
            <a:off x="6889532" y="4724400"/>
            <a:ext cx="838200" cy="6858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80%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29267" y="2013479"/>
            <a:ext cx="1653017" cy="307777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Lumens/W: 10-18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25259" y="3429000"/>
            <a:ext cx="1752403" cy="307777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Lumens/W: 35-100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725259" y="4800600"/>
            <a:ext cx="1752403" cy="307777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Lumens/W: 35-150</a:t>
            </a:r>
          </a:p>
        </p:txBody>
      </p:sp>
    </p:spTree>
    <p:extLst>
      <p:ext uri="{BB962C8B-B14F-4D97-AF65-F5344CB8AC3E}">
        <p14:creationId xmlns:p14="http://schemas.microsoft.com/office/powerpoint/2010/main" val="61717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VLC</a:t>
            </a:r>
            <a:r>
              <a:rPr lang="zh-CN" altLang="en-US" dirty="0"/>
              <a:t> － </a:t>
            </a:r>
            <a:r>
              <a:rPr lang="en-US" altLang="zh-CN" dirty="0"/>
              <a:t>Light detector</a:t>
            </a:r>
            <a:endParaRPr lang="en-US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456842"/>
            <a:ext cx="6153150" cy="4658208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PIN photodiode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low cost, large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limited sensitivity </a:t>
            </a:r>
          </a:p>
          <a:p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Image sensors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Charge-Coupled Device</a:t>
            </a:r>
            <a:r>
              <a:rPr lang="en-GB" sz="2400" dirty="0"/>
              <a:t> (</a:t>
            </a:r>
            <a:r>
              <a:rPr lang="en-GB" sz="2400" b="1" dirty="0"/>
              <a:t>CCD)</a:t>
            </a:r>
            <a:r>
              <a:rPr lang="en-GB" sz="2400" dirty="0"/>
              <a:t>: low cost,  slow due to serial read-out </a:t>
            </a:r>
          </a:p>
          <a:p>
            <a:pPr lvl="1"/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88" y="1527641"/>
            <a:ext cx="1527408" cy="9005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88" y="3849665"/>
            <a:ext cx="1562488" cy="102200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94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VLC</a:t>
            </a:r>
            <a:endParaRPr lang="en-US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456842"/>
            <a:ext cx="8991600" cy="5401158"/>
          </a:xfrm>
        </p:spPr>
        <p:txBody>
          <a:bodyPr>
            <a:normAutofit/>
          </a:bodyPr>
          <a:lstStyle/>
          <a:p>
            <a:r>
              <a:rPr lang="en-US" altLang="zh-CN" b="1" dirty="0"/>
              <a:t>Privacy-preserving</a:t>
            </a:r>
          </a:p>
          <a:p>
            <a:endParaRPr lang="en-US" altLang="zh-CN" b="1" dirty="0"/>
          </a:p>
          <a:p>
            <a:r>
              <a:rPr lang="en-US" altLang="zh-CN" b="1" dirty="0"/>
              <a:t>Resilient to Interference</a:t>
            </a:r>
          </a:p>
          <a:p>
            <a:pPr lvl="1"/>
            <a:endParaRPr lang="en-US" altLang="zh-CN" b="1" dirty="0"/>
          </a:p>
          <a:p>
            <a:r>
              <a:rPr lang="en-US" b="1" dirty="0"/>
              <a:t>Radio</a:t>
            </a:r>
            <a:r>
              <a:rPr lang="zh-CN" altLang="en-US" b="1" dirty="0"/>
              <a:t> </a:t>
            </a:r>
            <a:r>
              <a:rPr lang="en-US" b="1" dirty="0"/>
              <a:t>spectrum</a:t>
            </a:r>
            <a:r>
              <a:rPr lang="zh-CN" altLang="en-US" b="1" dirty="0"/>
              <a:t> </a:t>
            </a:r>
            <a:r>
              <a:rPr lang="en-US" b="1" dirty="0"/>
              <a:t>crunch</a:t>
            </a:r>
          </a:p>
          <a:p>
            <a:pPr lvl="1"/>
            <a:r>
              <a:rPr lang="en-US" sz="2800" dirty="0"/>
              <a:t>Ever-growing user demands meet limited radio spectrum </a:t>
            </a:r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4531780"/>
            <a:ext cx="3162300" cy="1929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237" y="4022725"/>
            <a:ext cx="2488163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00" y="1311275"/>
            <a:ext cx="2806700" cy="20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83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Looking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VLC</a:t>
            </a:r>
            <a:r>
              <a:rPr lang="zh-CN" altLang="en-US" dirty="0"/>
              <a:t> </a:t>
            </a:r>
            <a:r>
              <a:rPr lang="en-US" altLang="zh-CN" dirty="0"/>
              <a:t>spectrum</a:t>
            </a:r>
            <a:endParaRPr lang="en-US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456842"/>
            <a:ext cx="8374676" cy="4201008"/>
          </a:xfrm>
        </p:spPr>
        <p:txBody>
          <a:bodyPr>
            <a:normAutofit/>
          </a:bodyPr>
          <a:lstStyle/>
          <a:p>
            <a:r>
              <a:rPr lang="en-US" altLang="zh-CN" b="1" dirty="0"/>
              <a:t>VLC</a:t>
            </a:r>
            <a:r>
              <a:rPr lang="zh-CN" altLang="en-US" b="1" dirty="0"/>
              <a:t> </a:t>
            </a:r>
            <a:r>
              <a:rPr lang="en-US" altLang="zh-CN" b="1" dirty="0"/>
              <a:t>has</a:t>
            </a:r>
            <a:r>
              <a:rPr lang="zh-CN" altLang="en-US" b="1" dirty="0"/>
              <a:t> </a:t>
            </a:r>
            <a:r>
              <a:rPr lang="en-US" altLang="zh-CN" b="1" dirty="0"/>
              <a:t>a</a:t>
            </a:r>
            <a:r>
              <a:rPr lang="zh-CN" altLang="en-US" b="1" dirty="0"/>
              <a:t> </a:t>
            </a:r>
            <a:r>
              <a:rPr lang="en-US" altLang="zh-CN" b="1" dirty="0"/>
              <a:t>large</a:t>
            </a:r>
            <a:r>
              <a:rPr lang="zh-CN" altLang="en-US" b="1" dirty="0"/>
              <a:t> </a:t>
            </a:r>
            <a:r>
              <a:rPr lang="en-US" altLang="zh-CN" b="1" dirty="0"/>
              <a:t>frequency</a:t>
            </a:r>
            <a:r>
              <a:rPr lang="zh-CN" altLang="en-US" b="1" dirty="0"/>
              <a:t> </a:t>
            </a:r>
            <a:r>
              <a:rPr lang="en-US" altLang="zh-CN" b="1" dirty="0"/>
              <a:t>band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390 nm – 700 nm </a:t>
            </a:r>
            <a:r>
              <a:rPr lang="en-US" dirty="0"/>
              <a:t>in wavelengths 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430 – 770 THz </a:t>
            </a:r>
            <a:r>
              <a:rPr lang="en-US" dirty="0"/>
              <a:t>in frequency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2733619"/>
            <a:ext cx="7448550" cy="38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difference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endParaRPr lang="en-US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456842"/>
            <a:ext cx="8374676" cy="4201008"/>
          </a:xfrm>
        </p:spPr>
        <p:txBody>
          <a:bodyPr>
            <a:normAutofit/>
          </a:bodyPr>
          <a:lstStyle/>
          <a:p>
            <a:r>
              <a:rPr lang="en-US" b="1" dirty="0"/>
              <a:t>RF communication </a:t>
            </a:r>
            <a:r>
              <a:rPr lang="en-US" altLang="zh-CN" dirty="0"/>
              <a:t>works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 Non-line-of-sight</a:t>
            </a:r>
            <a:r>
              <a:rPr lang="zh-CN" altLang="en-US" dirty="0"/>
              <a:t> </a:t>
            </a:r>
            <a:r>
              <a:rPr lang="en-US" altLang="zh-CN" dirty="0"/>
              <a:t>environment</a:t>
            </a:r>
          </a:p>
          <a:p>
            <a:r>
              <a:rPr lang="en-US" altLang="zh-CN" b="1" dirty="0"/>
              <a:t>VLC</a:t>
            </a:r>
            <a:r>
              <a:rPr lang="zh-CN" altLang="en-US" dirty="0"/>
              <a:t> </a:t>
            </a:r>
            <a:r>
              <a:rPr lang="en-US" altLang="zh-CN" dirty="0"/>
              <a:t>requires</a:t>
            </a:r>
            <a:r>
              <a:rPr lang="zh-CN" altLang="en-US" dirty="0"/>
              <a:t> </a:t>
            </a:r>
            <a:r>
              <a:rPr lang="en-US" altLang="zh-CN" dirty="0"/>
              <a:t>Line-of-sight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transmitter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receiver</a:t>
            </a:r>
            <a:endParaRPr lang="en-US" dirty="0"/>
          </a:p>
          <a:p>
            <a:endParaRPr lang="en-US" dirty="0"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547" y="2857499"/>
            <a:ext cx="4726853" cy="350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0233" y="3585034"/>
            <a:ext cx="3580482" cy="278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3585" y="2857499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VLC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9728" y="2785333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RF</a:t>
            </a:r>
            <a:r>
              <a:rPr lang="zh-CN" alt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signals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73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VLC</a:t>
            </a:r>
            <a:r>
              <a:rPr lang="zh-CN" altLang="en-US" dirty="0"/>
              <a:t> </a:t>
            </a:r>
            <a:r>
              <a:rPr lang="en-US" altLang="zh-CN" dirty="0"/>
              <a:t>Modulation</a:t>
            </a:r>
            <a:r>
              <a:rPr lang="zh-CN" altLang="en-US" dirty="0"/>
              <a:t> </a:t>
            </a:r>
            <a:r>
              <a:rPr lang="en-US" altLang="zh-CN" dirty="0"/>
              <a:t>Schemes</a:t>
            </a:r>
            <a:endParaRPr lang="en-US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1456842"/>
            <a:ext cx="8374676" cy="5572608"/>
          </a:xfrm>
        </p:spPr>
        <p:txBody>
          <a:bodyPr>
            <a:normAutofit/>
          </a:bodyPr>
          <a:lstStyle/>
          <a:p>
            <a:r>
              <a:rPr lang="en-US" altLang="zh-CN" b="1" dirty="0"/>
              <a:t>Many</a:t>
            </a:r>
            <a:r>
              <a:rPr lang="zh-CN" altLang="en-US" b="1" dirty="0"/>
              <a:t> </a:t>
            </a:r>
            <a:r>
              <a:rPr lang="en-US" altLang="zh-CN" b="1" dirty="0"/>
              <a:t>conventional</a:t>
            </a:r>
            <a:r>
              <a:rPr lang="zh-CN" altLang="en-US" b="1" dirty="0"/>
              <a:t> </a:t>
            </a:r>
            <a:r>
              <a:rPr lang="en-US" altLang="zh-CN" b="1" dirty="0"/>
              <a:t>schemes</a:t>
            </a:r>
            <a:r>
              <a:rPr lang="zh-CN" altLang="en-US" b="1" dirty="0"/>
              <a:t> </a:t>
            </a:r>
            <a:r>
              <a:rPr lang="en-US" altLang="zh-CN" b="1" dirty="0"/>
              <a:t>can</a:t>
            </a:r>
            <a:r>
              <a:rPr lang="zh-CN" altLang="en-US" b="1" dirty="0"/>
              <a:t> </a:t>
            </a:r>
            <a:r>
              <a:rPr lang="en-US" altLang="zh-CN" b="1" dirty="0"/>
              <a:t>be</a:t>
            </a:r>
            <a:r>
              <a:rPr lang="zh-CN" altLang="en-US" b="1" dirty="0"/>
              <a:t> </a:t>
            </a:r>
            <a:r>
              <a:rPr lang="en-US" altLang="zh-CN" b="1" dirty="0"/>
              <a:t>applied: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On-off</a:t>
            </a:r>
            <a:r>
              <a:rPr lang="zh-CN" altLang="en-US" dirty="0"/>
              <a:t> </a:t>
            </a:r>
            <a:r>
              <a:rPr lang="en-US" altLang="zh-CN" dirty="0"/>
              <a:t>keying</a:t>
            </a:r>
            <a:r>
              <a:rPr lang="zh-CN" altLang="en-US" dirty="0"/>
              <a:t> </a:t>
            </a:r>
            <a:r>
              <a:rPr lang="en-US" altLang="zh-CN" dirty="0"/>
              <a:t>(OOK)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Frequency-shift</a:t>
            </a:r>
            <a:r>
              <a:rPr lang="zh-CN" altLang="en-US" dirty="0"/>
              <a:t> </a:t>
            </a:r>
            <a:r>
              <a:rPr lang="en-US" altLang="zh-CN" dirty="0"/>
              <a:t>keying</a:t>
            </a:r>
            <a:r>
              <a:rPr lang="zh-CN" altLang="en-US" dirty="0"/>
              <a:t> </a:t>
            </a:r>
            <a:r>
              <a:rPr lang="en-US" altLang="zh-CN" dirty="0"/>
              <a:t>(FSK)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Pulse</a:t>
            </a:r>
            <a:r>
              <a:rPr lang="zh-CN" altLang="en-US" dirty="0"/>
              <a:t> </a:t>
            </a:r>
            <a:r>
              <a:rPr lang="en-US" altLang="zh-CN" dirty="0"/>
              <a:t>amplitude</a:t>
            </a:r>
            <a:r>
              <a:rPr lang="zh-CN" altLang="en-US" dirty="0"/>
              <a:t> </a:t>
            </a:r>
            <a:r>
              <a:rPr lang="en-US" altLang="zh-CN" dirty="0"/>
              <a:t>modulation</a:t>
            </a:r>
            <a:r>
              <a:rPr lang="zh-CN" altLang="en-US" dirty="0"/>
              <a:t> </a:t>
            </a:r>
            <a:r>
              <a:rPr lang="en-US" altLang="zh-CN" dirty="0"/>
              <a:t>(PAM)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Pulse</a:t>
            </a:r>
            <a:r>
              <a:rPr lang="zh-CN" altLang="en-US" dirty="0"/>
              <a:t> </a:t>
            </a:r>
            <a:r>
              <a:rPr lang="en-US" altLang="zh-CN" dirty="0"/>
              <a:t>width</a:t>
            </a:r>
            <a:r>
              <a:rPr lang="zh-CN" altLang="en-US" dirty="0"/>
              <a:t> </a:t>
            </a:r>
            <a:r>
              <a:rPr lang="en-US" altLang="zh-CN" dirty="0"/>
              <a:t>modulation</a:t>
            </a:r>
            <a:r>
              <a:rPr lang="zh-CN" altLang="en-US" dirty="0"/>
              <a:t> </a:t>
            </a:r>
            <a:r>
              <a:rPr lang="en-US" altLang="zh-CN" dirty="0"/>
              <a:t>(PWM)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991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 w="28575">
          <a:solidFill>
            <a:schemeClr val="tx1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dirty="0">
            <a:solidFill>
              <a:schemeClr val="tx1"/>
            </a:solidFill>
            <a:latin typeface="+mn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prstDash val="sysDash"/>
        </a:ln>
        <a:effectLst/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49999</TotalTime>
  <Words>332</Words>
  <Application>Microsoft Macintosh PowerPoint</Application>
  <PresentationFormat>On-screen Show (4:3)</PresentationFormat>
  <Paragraphs>107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ＭＳ Ｐゴシック</vt:lpstr>
      <vt:lpstr>Arial</vt:lpstr>
      <vt:lpstr>Calibri</vt:lpstr>
      <vt:lpstr>Courier New</vt:lpstr>
      <vt:lpstr>Times New Roman</vt:lpstr>
      <vt:lpstr>Wingdings</vt:lpstr>
      <vt:lpstr>1_Office Theme</vt:lpstr>
      <vt:lpstr>Visible Light Communication</vt:lpstr>
      <vt:lpstr>What is VLC</vt:lpstr>
      <vt:lpstr>What is VLC</vt:lpstr>
      <vt:lpstr>What is VLC – Light source</vt:lpstr>
      <vt:lpstr>What is VLC － Light detector</vt:lpstr>
      <vt:lpstr>Motivation of VLC</vt:lpstr>
      <vt:lpstr>Looking into VLC spectrum</vt:lpstr>
      <vt:lpstr>Key difference from RF</vt:lpstr>
      <vt:lpstr>VLC Modulation Schemes</vt:lpstr>
      <vt:lpstr>Current VLC Systems</vt:lpstr>
    </vt:vector>
  </TitlesOfParts>
  <Company>Princeton University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Kyle Jamieson</cp:lastModifiedBy>
  <cp:revision>3420</cp:revision>
  <cp:lastPrinted>2016-10-24T14:56:25Z</cp:lastPrinted>
  <dcterms:created xsi:type="dcterms:W3CDTF">2013-10-08T01:49:25Z</dcterms:created>
  <dcterms:modified xsi:type="dcterms:W3CDTF">2018-05-04T15:38:12Z</dcterms:modified>
</cp:coreProperties>
</file>