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44"/>
  </p:notesMasterIdLst>
  <p:handoutMasterIdLst>
    <p:handoutMasterId r:id="rId45"/>
  </p:handoutMasterIdLst>
  <p:sldIdLst>
    <p:sldId id="388" r:id="rId2"/>
    <p:sldId id="663" r:id="rId3"/>
    <p:sldId id="585" r:id="rId4"/>
    <p:sldId id="586" r:id="rId5"/>
    <p:sldId id="587" r:id="rId6"/>
    <p:sldId id="650" r:id="rId7"/>
    <p:sldId id="656" r:id="rId8"/>
    <p:sldId id="665" r:id="rId9"/>
    <p:sldId id="657" r:id="rId10"/>
    <p:sldId id="658" r:id="rId11"/>
    <p:sldId id="659" r:id="rId12"/>
    <p:sldId id="660" r:id="rId13"/>
    <p:sldId id="661" r:id="rId14"/>
    <p:sldId id="668" r:id="rId15"/>
    <p:sldId id="589" r:id="rId16"/>
    <p:sldId id="590" r:id="rId17"/>
    <p:sldId id="591" r:id="rId18"/>
    <p:sldId id="592" r:id="rId19"/>
    <p:sldId id="669" r:id="rId20"/>
    <p:sldId id="595" r:id="rId21"/>
    <p:sldId id="596" r:id="rId22"/>
    <p:sldId id="597" r:id="rId23"/>
    <p:sldId id="598" r:id="rId24"/>
    <p:sldId id="599" r:id="rId25"/>
    <p:sldId id="600" r:id="rId26"/>
    <p:sldId id="601" r:id="rId27"/>
    <p:sldId id="602" r:id="rId28"/>
    <p:sldId id="603" r:id="rId29"/>
    <p:sldId id="604" r:id="rId30"/>
    <p:sldId id="605" r:id="rId31"/>
    <p:sldId id="606" r:id="rId32"/>
    <p:sldId id="607" r:id="rId33"/>
    <p:sldId id="608" r:id="rId34"/>
    <p:sldId id="609" r:id="rId35"/>
    <p:sldId id="670" r:id="rId36"/>
    <p:sldId id="611" r:id="rId37"/>
    <p:sldId id="613" r:id="rId38"/>
    <p:sldId id="614" r:id="rId39"/>
    <p:sldId id="618" r:id="rId40"/>
    <p:sldId id="619" r:id="rId41"/>
    <p:sldId id="666" r:id="rId42"/>
    <p:sldId id="671" r:id="rId43"/>
  </p:sldIdLst>
  <p:sldSz cx="9144000" cy="6858000" type="screen4x3"/>
  <p:notesSz cx="9601200" cy="731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00"/>
    <a:srgbClr val="92D050"/>
    <a:srgbClr val="CCFFFF"/>
    <a:srgbClr val="FFCC99"/>
    <a:srgbClr val="FFFF99"/>
    <a:srgbClr val="0000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77" autoAdjust="0"/>
    <p:restoredTop sz="77080" autoAdjust="0"/>
  </p:normalViewPr>
  <p:slideViewPr>
    <p:cSldViewPr snapToGrid="0">
      <p:cViewPr varScale="1">
        <p:scale>
          <a:sx n="150" d="100"/>
          <a:sy n="150" d="100"/>
        </p:scale>
        <p:origin x="16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1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79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5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4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3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6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10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0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62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1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49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37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10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97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78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1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1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22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73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5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4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2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0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6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47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5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85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5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548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2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7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2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0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1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6"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755"/>
            <a:ext cx="8763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5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Rateless Codes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COS </a:t>
            </a:r>
            <a:r>
              <a:rPr lang="en-US" altLang="zh-CN" sz="2800" dirty="0"/>
              <a:t>463</a:t>
            </a:r>
            <a:r>
              <a:rPr lang="en-US" sz="2800" dirty="0"/>
              <a:t>: Wireless </a:t>
            </a:r>
            <a:r>
              <a:rPr lang="en-US" altLang="zh-CN" sz="2800" dirty="0"/>
              <a:t>Networks</a:t>
            </a:r>
            <a:endParaRPr lang="en-US" sz="2800" dirty="0"/>
          </a:p>
          <a:p>
            <a:r>
              <a:rPr lang="en-US" sz="2800"/>
              <a:t>Lecture </a:t>
            </a:r>
            <a:r>
              <a:rPr lang="en-US"/>
              <a:t>10</a:t>
            </a:r>
            <a:endParaRPr lang="en-US" sz="2800" dirty="0"/>
          </a:p>
          <a:p>
            <a:r>
              <a:rPr lang="en-US" b="1" dirty="0"/>
              <a:t>Kyle Jamieson</a:t>
            </a:r>
          </a:p>
        </p:txBody>
      </p:sp>
    </p:spTree>
    <p:extLst>
      <p:ext uri="{BB962C8B-B14F-4D97-AF65-F5344CB8AC3E}">
        <p14:creationId xmlns:p14="http://schemas.microsoft.com/office/powerpoint/2010/main" val="1666665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decoding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example</a:t>
            </a:r>
            <a:endParaRPr lang="en-GB" altLang="en-US" dirty="0">
              <a:ea typeface="ＭＳ Ｐゴシック" charset="-128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213935"/>
              </p:ext>
            </p:extLst>
          </p:nvPr>
        </p:nvGraphicFramePr>
        <p:xfrm>
          <a:off x="2665413" y="1495425"/>
          <a:ext cx="3811587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7" name="Visio" r:id="rId4" imgW="1930400" imgH="2044700" progId="Visio.Drawing.11">
                  <p:embed/>
                </p:oleObj>
              </mc:Choice>
              <mc:Fallback>
                <p:oleObj name="Visio" r:id="rId4" imgW="1930400" imgH="2044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5413" y="1495425"/>
                        <a:ext cx="3811587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522DFD6-3A1F-754D-A783-194CC0A5D7E5}"/>
              </a:ext>
            </a:extLst>
          </p:cNvPr>
          <p:cNvSpPr/>
          <p:nvPr/>
        </p:nvSpPr>
        <p:spPr>
          <a:xfrm>
            <a:off x="3505200" y="1506537"/>
            <a:ext cx="381000" cy="314325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5EED1D72-1518-6741-B574-029EB744D50A}"/>
              </a:ext>
            </a:extLst>
          </p:cNvPr>
          <p:cNvSpPr/>
          <p:nvPr/>
        </p:nvSpPr>
        <p:spPr>
          <a:xfrm>
            <a:off x="3582112" y="3272994"/>
            <a:ext cx="367514" cy="367514"/>
          </a:xfrm>
          <a:prstGeom prst="mathMultiply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AB987A97-8409-8744-AEB8-74810344C036}"/>
              </a:ext>
            </a:extLst>
          </p:cNvPr>
          <p:cNvSpPr/>
          <p:nvPr/>
        </p:nvSpPr>
        <p:spPr>
          <a:xfrm>
            <a:off x="4498811" y="2981013"/>
            <a:ext cx="367514" cy="367514"/>
          </a:xfrm>
          <a:prstGeom prst="mathMultiply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8314DB66-2C35-664F-A0FE-65DEBFF15814}"/>
              </a:ext>
            </a:extLst>
          </p:cNvPr>
          <p:cNvSpPr/>
          <p:nvPr/>
        </p:nvSpPr>
        <p:spPr>
          <a:xfrm>
            <a:off x="4571206" y="3348527"/>
            <a:ext cx="367514" cy="367514"/>
          </a:xfrm>
          <a:prstGeom prst="mathMultiply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ED552C4-4B50-6643-9AF7-CB3639579AE6}"/>
              </a:ext>
            </a:extLst>
          </p:cNvPr>
          <p:cNvSpPr/>
          <p:nvPr/>
        </p:nvSpPr>
        <p:spPr>
          <a:xfrm>
            <a:off x="4571206" y="1506537"/>
            <a:ext cx="381000" cy="314325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BAFBD6A-5A0B-2E44-BBB1-D9AEBAAA3C8A}"/>
              </a:ext>
            </a:extLst>
          </p:cNvPr>
          <p:cNvSpPr/>
          <p:nvPr/>
        </p:nvSpPr>
        <p:spPr>
          <a:xfrm>
            <a:off x="5637212" y="1506537"/>
            <a:ext cx="381000" cy="314325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03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decoding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example</a:t>
            </a:r>
            <a:endParaRPr lang="en-GB" altLang="en-US" dirty="0">
              <a:ea typeface="ＭＳ Ｐゴシック" charset="-12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60650" y="1447800"/>
          <a:ext cx="3822700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5" name="Visio" r:id="rId4" imgW="1930400" imgH="2044700" progId="Visio.Drawing.11">
                  <p:embed/>
                </p:oleObj>
              </mc:Choice>
              <mc:Fallback>
                <p:oleObj name="Visio" r:id="rId4" imgW="1930400" imgH="2044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1447800"/>
                        <a:ext cx="3822700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3FCD3CF-CCD8-B34E-B6C9-6459A76BFDE4}"/>
              </a:ext>
            </a:extLst>
          </p:cNvPr>
          <p:cNvSpPr/>
          <p:nvPr/>
        </p:nvSpPr>
        <p:spPr>
          <a:xfrm>
            <a:off x="5648325" y="1504950"/>
            <a:ext cx="381000" cy="314325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99210190-B413-EA48-B8A8-39D4D34309B2}"/>
              </a:ext>
            </a:extLst>
          </p:cNvPr>
          <p:cNvSpPr/>
          <p:nvPr/>
        </p:nvSpPr>
        <p:spPr>
          <a:xfrm>
            <a:off x="4931941" y="3612629"/>
            <a:ext cx="367514" cy="367514"/>
          </a:xfrm>
          <a:prstGeom prst="mathMultiply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648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decoding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example</a:t>
            </a:r>
            <a:endParaRPr lang="en-GB" altLang="en-US" dirty="0">
              <a:ea typeface="ＭＳ Ｐゴシック" charset="-12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54300" y="1447800"/>
          <a:ext cx="3822700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3" name="Visio" r:id="rId4" imgW="1930400" imgH="2044700" progId="Visio.Drawing.11">
                  <p:embed/>
                </p:oleObj>
              </mc:Choice>
              <mc:Fallback>
                <p:oleObj name="Visio" r:id="rId4" imgW="1930400" imgH="2044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1447800"/>
                        <a:ext cx="3822700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868A1DA-FDEA-C743-A432-6E6745049992}"/>
              </a:ext>
            </a:extLst>
          </p:cNvPr>
          <p:cNvSpPr/>
          <p:nvPr/>
        </p:nvSpPr>
        <p:spPr>
          <a:xfrm>
            <a:off x="5629275" y="1516062"/>
            <a:ext cx="381000" cy="314325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5DFD3834-19D1-0945-9956-E19EB5F076F0}"/>
              </a:ext>
            </a:extLst>
          </p:cNvPr>
          <p:cNvSpPr/>
          <p:nvPr/>
        </p:nvSpPr>
        <p:spPr>
          <a:xfrm>
            <a:off x="5724420" y="3151074"/>
            <a:ext cx="367514" cy="367514"/>
          </a:xfrm>
          <a:prstGeom prst="mathMultiply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266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decoding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example</a:t>
            </a:r>
            <a:endParaRPr lang="en-GB" altLang="en-US" dirty="0">
              <a:ea typeface="ＭＳ Ｐゴシック" charset="-12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56749"/>
              </p:ext>
            </p:extLst>
          </p:nvPr>
        </p:nvGraphicFramePr>
        <p:xfrm>
          <a:off x="2660650" y="1447800"/>
          <a:ext cx="3822700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1" name="Visio" r:id="rId4" imgW="1930400" imgH="2044700" progId="Visio.Drawing.11">
                  <p:embed/>
                </p:oleObj>
              </mc:Choice>
              <mc:Fallback>
                <p:oleObj name="Visio" r:id="rId4" imgW="1930400" imgH="2044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1447800"/>
                        <a:ext cx="3822700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Rateless </a:t>
            </a:r>
            <a:r>
              <a:rPr lang="en-US" altLang="zh-CN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fountain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codes</a:t>
            </a:r>
          </a:p>
          <a:p>
            <a:pPr lvl="1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Luby Transform (LT) Encoding</a:t>
            </a:r>
          </a:p>
          <a:p>
            <a:pPr lvl="1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LT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Decoding</a:t>
            </a:r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Rateless Spinal</a:t>
            </a:r>
            <a:r>
              <a:rPr lang="zh-CN" altLang="en-US" dirty="0"/>
              <a:t> </a:t>
            </a:r>
            <a:r>
              <a:rPr lang="en-US" altLang="zh-CN" dirty="0"/>
              <a:t>codes</a:t>
            </a:r>
          </a:p>
          <a:p>
            <a:pPr marL="914400" lvl="1" indent="-514350"/>
            <a:r>
              <a:rPr lang="en-US" b="1" dirty="0"/>
              <a:t>Encoding Spinal Codes</a:t>
            </a:r>
          </a:p>
          <a:p>
            <a:pPr marL="914400" lvl="1" indent="-514350"/>
            <a:r>
              <a:rPr lang="en-US" dirty="0"/>
              <a:t>Decoding Spinal codes</a:t>
            </a:r>
          </a:p>
          <a:p>
            <a:pPr marL="914400" lvl="1" indent="-514350"/>
            <a:r>
              <a:rPr lang="en-US" dirty="0"/>
              <a:t>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Today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768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3658324"/>
            <a:ext cx="8739999" cy="2839935"/>
          </a:xfrm>
        </p:spPr>
        <p:txBody>
          <a:bodyPr>
            <a:normAutofit/>
          </a:bodyPr>
          <a:lstStyle/>
          <a:p>
            <a:r>
              <a:rPr lang="en-US" spc="-150" dirty="0"/>
              <a:t>Start with a hash function </a:t>
            </a:r>
            <a:r>
              <a:rPr lang="en-US" i="1" spc="-150" dirty="0"/>
              <a:t>h</a:t>
            </a:r>
            <a:r>
              <a:rPr lang="en-US" spc="-150" dirty="0"/>
              <a:t> and an initial random </a:t>
            </a:r>
            <a:r>
              <a:rPr lang="en-US" i="1" spc="-150" dirty="0"/>
              <a:t>v</a:t>
            </a:r>
            <a:r>
              <a:rPr lang="en-US" spc="-150" dirty="0"/>
              <a:t>-bit </a:t>
            </a:r>
            <a:r>
              <a:rPr lang="en-US" b="1" i="1" spc="-150" dirty="0">
                <a:solidFill>
                  <a:schemeClr val="tx2"/>
                </a:solidFill>
              </a:rPr>
              <a:t>state</a:t>
            </a:r>
            <a:r>
              <a:rPr lang="en-US" spc="-150" dirty="0">
                <a:solidFill>
                  <a:schemeClr val="tx2"/>
                </a:solidFill>
              </a:rPr>
              <a:t> </a:t>
            </a:r>
            <a:r>
              <a:rPr lang="en-US" i="1" spc="-150" dirty="0"/>
              <a:t>s</a:t>
            </a:r>
            <a:r>
              <a:rPr lang="en-US" spc="-150" baseline="-25000" dirty="0"/>
              <a:t>0</a:t>
            </a:r>
          </a:p>
          <a:p>
            <a:pPr lvl="1"/>
            <a:r>
              <a:rPr lang="en-US" spc="-150" dirty="0"/>
              <a:t>Sender and receiver agree on </a:t>
            </a:r>
            <a:r>
              <a:rPr lang="en-US" i="1" spc="-150" dirty="0"/>
              <a:t>h</a:t>
            </a:r>
            <a:r>
              <a:rPr lang="en-US" spc="-150" dirty="0"/>
              <a:t> and s</a:t>
            </a:r>
            <a:r>
              <a:rPr lang="en-US" spc="-150" baseline="-25000" dirty="0"/>
              <a:t>0</a:t>
            </a:r>
            <a:r>
              <a:rPr lang="en-US" spc="-150" dirty="0"/>
              <a:t> </a:t>
            </a:r>
            <a:r>
              <a:rPr lang="en-US" i="1" spc="-150" dirty="0"/>
              <a:t>a priori</a:t>
            </a:r>
          </a:p>
          <a:p>
            <a:endParaRPr lang="en-US" dirty="0"/>
          </a:p>
          <a:p>
            <a:r>
              <a:rPr lang="en-US" dirty="0"/>
              <a:t>Sender divides its </a:t>
            </a:r>
            <a:r>
              <a:rPr lang="en-US" i="1" dirty="0"/>
              <a:t>n</a:t>
            </a:r>
            <a:r>
              <a:rPr lang="en-US" dirty="0"/>
              <a:t>-bit </a:t>
            </a:r>
            <a:r>
              <a:rPr lang="en-US" b="1" i="1" dirty="0">
                <a:solidFill>
                  <a:srgbClr val="1F497D"/>
                </a:solidFill>
              </a:rPr>
              <a:t>message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i="1" dirty="0"/>
              <a:t>M</a:t>
            </a:r>
            <a:r>
              <a:rPr lang="en-US" dirty="0"/>
              <a:t> into </a:t>
            </a:r>
            <a:r>
              <a:rPr lang="en-US" i="1" dirty="0"/>
              <a:t>k</a:t>
            </a:r>
            <a:r>
              <a:rPr lang="en-US" dirty="0"/>
              <a:t>-bit </a:t>
            </a:r>
            <a:r>
              <a:rPr lang="en-US" b="1" i="1" dirty="0">
                <a:solidFill>
                  <a:srgbClr val="1F497D"/>
                </a:solidFill>
              </a:rPr>
              <a:t>chunks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i="1" dirty="0"/>
              <a:t>m</a:t>
            </a:r>
            <a:r>
              <a:rPr lang="en-US" i="1" baseline="-25000" dirty="0"/>
              <a:t>i</a:t>
            </a:r>
          </a:p>
          <a:p>
            <a:endParaRPr lang="en-US" i="1" baseline="-25000" dirty="0"/>
          </a:p>
          <a:p>
            <a:r>
              <a:rPr lang="en-US" i="1" dirty="0"/>
              <a:t>h</a:t>
            </a:r>
            <a:r>
              <a:rPr lang="en-US" dirty="0"/>
              <a:t> maps the state and a message chunk into a new state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v</a:t>
            </a:r>
            <a:r>
              <a:rPr lang="en-US" dirty="0"/>
              <a:t>-bit states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s⌈</a:t>
            </a:r>
            <a:r>
              <a:rPr lang="en-US" i="1" baseline="-25000" dirty="0"/>
              <a:t>n</a:t>
            </a:r>
            <a:r>
              <a:rPr lang="en-US" baseline="-25000" dirty="0"/>
              <a:t>/</a:t>
            </a:r>
            <a:r>
              <a:rPr lang="en-US" i="1" baseline="-25000" dirty="0"/>
              <a:t>k</a:t>
            </a:r>
            <a:r>
              <a:rPr lang="en-US" i="1" dirty="0"/>
              <a:t>⌉</a:t>
            </a:r>
            <a:r>
              <a:rPr lang="en-US" dirty="0"/>
              <a:t> are the </a:t>
            </a:r>
            <a:r>
              <a:rPr lang="en-US" b="1" i="1" dirty="0">
                <a:solidFill>
                  <a:srgbClr val="1F497D"/>
                </a:solidFill>
              </a:rPr>
              <a:t>spines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Spinal encoder: Computing the spines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046"/>
          <a:stretch/>
        </p:blipFill>
        <p:spPr>
          <a:xfrm>
            <a:off x="1350710" y="1369020"/>
            <a:ext cx="6440049" cy="17573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734" y="4293755"/>
            <a:ext cx="8739999" cy="2839935"/>
          </a:xfrm>
        </p:spPr>
        <p:txBody>
          <a:bodyPr>
            <a:normAutofit/>
          </a:bodyPr>
          <a:lstStyle/>
          <a:p>
            <a:r>
              <a:rPr lang="en-US" spc="-150" dirty="0"/>
              <a:t>Observe: State </a:t>
            </a:r>
            <a:r>
              <a:rPr lang="en-US" i="1" spc="-150" dirty="0"/>
              <a:t>s</a:t>
            </a:r>
            <a:r>
              <a:rPr lang="en-US" i="1" spc="-150" baseline="-25000" dirty="0"/>
              <a:t>i</a:t>
            </a:r>
            <a:r>
              <a:rPr lang="en-US" spc="-150" dirty="0"/>
              <a:t> contains information about chunks </a:t>
            </a:r>
            <a:r>
              <a:rPr lang="en-US" i="1" spc="-150" dirty="0"/>
              <a:t>m</a:t>
            </a:r>
            <a:r>
              <a:rPr lang="en-US" spc="-150" baseline="-25000" dirty="0"/>
              <a:t>1</a:t>
            </a:r>
            <a:r>
              <a:rPr lang="en-US" spc="-150" dirty="0"/>
              <a:t>, …, </a:t>
            </a:r>
            <a:r>
              <a:rPr lang="en-US" i="1" spc="-150" dirty="0"/>
              <a:t>m</a:t>
            </a:r>
            <a:r>
              <a:rPr lang="en-US" i="1" spc="-150" baseline="-25000" dirty="0"/>
              <a:t>i</a:t>
            </a:r>
          </a:p>
          <a:p>
            <a:pPr lvl="1"/>
            <a:r>
              <a:rPr lang="en-US" spc="-150" dirty="0">
                <a:solidFill>
                  <a:srgbClr val="000000"/>
                </a:solidFill>
              </a:rPr>
              <a:t>A stage’s state depends on the message bits </a:t>
            </a:r>
            <a:r>
              <a:rPr lang="en-US" b="1" spc="-150" dirty="0">
                <a:solidFill>
                  <a:schemeClr val="tx2"/>
                </a:solidFill>
              </a:rPr>
              <a:t>up to </a:t>
            </a:r>
            <a:r>
              <a:rPr lang="en-US" spc="-150" dirty="0">
                <a:solidFill>
                  <a:srgbClr val="000000"/>
                </a:solidFill>
              </a:rPr>
              <a:t>that stage</a:t>
            </a:r>
          </a:p>
          <a:p>
            <a:endParaRPr lang="en-US" spc="-150" dirty="0">
              <a:solidFill>
                <a:srgbClr val="000000"/>
              </a:solidFill>
            </a:endParaRPr>
          </a:p>
          <a:p>
            <a:r>
              <a:rPr lang="en-US" spc="-150" dirty="0">
                <a:solidFill>
                  <a:srgbClr val="000000"/>
                </a:solidFill>
              </a:rPr>
              <a:t>So only state </a:t>
            </a:r>
            <a:r>
              <a:rPr lang="en-US" i="1" spc="-150" dirty="0">
                <a:solidFill>
                  <a:srgbClr val="000000"/>
                </a:solidFill>
              </a:rPr>
              <a:t>s⌈</a:t>
            </a:r>
            <a:r>
              <a:rPr lang="en-US" i="1" spc="-150" baseline="-25000" dirty="0">
                <a:solidFill>
                  <a:srgbClr val="000000"/>
                </a:solidFill>
              </a:rPr>
              <a:t>n/k</a:t>
            </a:r>
            <a:r>
              <a:rPr lang="en-US" i="1" spc="-150" dirty="0">
                <a:solidFill>
                  <a:srgbClr val="000000"/>
                </a:solidFill>
              </a:rPr>
              <a:t>⌉</a:t>
            </a:r>
            <a:r>
              <a:rPr lang="en-US" spc="-150" dirty="0">
                <a:solidFill>
                  <a:srgbClr val="000000"/>
                </a:solidFill>
              </a:rPr>
              <a:t> has information about entire message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Information 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046"/>
          <a:stretch/>
        </p:blipFill>
        <p:spPr>
          <a:xfrm>
            <a:off x="374316" y="1477507"/>
            <a:ext cx="8159488" cy="22265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94021" y="2284828"/>
            <a:ext cx="3148460" cy="1109301"/>
          </a:xfrm>
          <a:custGeom>
            <a:avLst/>
            <a:gdLst>
              <a:gd name="connsiteX0" fmla="*/ 222182 w 2667733"/>
              <a:gd name="connsiteY0" fmla="*/ 0 h 691077"/>
              <a:gd name="connsiteX1" fmla="*/ 239344 w 2667733"/>
              <a:gd name="connsiteY1" fmla="*/ 600638 h 691077"/>
              <a:gd name="connsiteX2" fmla="*/ 2667733 w 2667733"/>
              <a:gd name="connsiteY2" fmla="*/ 677863 h 691077"/>
              <a:gd name="connsiteX0" fmla="*/ 83125 w 2528676"/>
              <a:gd name="connsiteY0" fmla="*/ 0 h 736458"/>
              <a:gd name="connsiteX1" fmla="*/ 100287 w 2528676"/>
              <a:gd name="connsiteY1" fmla="*/ 600638 h 736458"/>
              <a:gd name="connsiteX2" fmla="*/ 2528676 w 2528676"/>
              <a:gd name="connsiteY2" fmla="*/ 677863 h 736458"/>
              <a:gd name="connsiteX0" fmla="*/ 0 w 2445551"/>
              <a:gd name="connsiteY0" fmla="*/ 0 h 736458"/>
              <a:gd name="connsiteX1" fmla="*/ 17162 w 2445551"/>
              <a:gd name="connsiteY1" fmla="*/ 600638 h 736458"/>
              <a:gd name="connsiteX2" fmla="*/ 2445551 w 2445551"/>
              <a:gd name="connsiteY2" fmla="*/ 677863 h 736458"/>
              <a:gd name="connsiteX0" fmla="*/ 0 w 2445551"/>
              <a:gd name="connsiteY0" fmla="*/ 0 h 736458"/>
              <a:gd name="connsiteX1" fmla="*/ 17162 w 2445551"/>
              <a:gd name="connsiteY1" fmla="*/ 600638 h 736458"/>
              <a:gd name="connsiteX2" fmla="*/ 2445551 w 2445551"/>
              <a:gd name="connsiteY2" fmla="*/ 677863 h 736458"/>
              <a:gd name="connsiteX0" fmla="*/ 0 w 2445551"/>
              <a:gd name="connsiteY0" fmla="*/ 0 h 749432"/>
              <a:gd name="connsiteX1" fmla="*/ 17162 w 2445551"/>
              <a:gd name="connsiteY1" fmla="*/ 600638 h 749432"/>
              <a:gd name="connsiteX2" fmla="*/ 2445551 w 2445551"/>
              <a:gd name="connsiteY2" fmla="*/ 677863 h 749432"/>
              <a:gd name="connsiteX0" fmla="*/ 0 w 2445551"/>
              <a:gd name="connsiteY0" fmla="*/ 0 h 741863"/>
              <a:gd name="connsiteX1" fmla="*/ 17162 w 2445551"/>
              <a:gd name="connsiteY1" fmla="*/ 600638 h 741863"/>
              <a:gd name="connsiteX2" fmla="*/ 2445551 w 2445551"/>
              <a:gd name="connsiteY2" fmla="*/ 677863 h 741863"/>
              <a:gd name="connsiteX0" fmla="*/ 30723 w 2476274"/>
              <a:gd name="connsiteY0" fmla="*/ 0 h 741863"/>
              <a:gd name="connsiteX1" fmla="*/ 47885 w 2476274"/>
              <a:gd name="connsiteY1" fmla="*/ 600638 h 741863"/>
              <a:gd name="connsiteX2" fmla="*/ 2476274 w 2476274"/>
              <a:gd name="connsiteY2" fmla="*/ 677863 h 741863"/>
              <a:gd name="connsiteX0" fmla="*/ 0 w 2445551"/>
              <a:gd name="connsiteY0" fmla="*/ 0 h 741863"/>
              <a:gd name="connsiteX1" fmla="*/ 17162 w 2445551"/>
              <a:gd name="connsiteY1" fmla="*/ 600638 h 741863"/>
              <a:gd name="connsiteX2" fmla="*/ 2445551 w 2445551"/>
              <a:gd name="connsiteY2" fmla="*/ 677863 h 741863"/>
              <a:gd name="connsiteX0" fmla="*/ 116405 w 2561956"/>
              <a:gd name="connsiteY0" fmla="*/ 0 h 741863"/>
              <a:gd name="connsiteX1" fmla="*/ 133567 w 2561956"/>
              <a:gd name="connsiteY1" fmla="*/ 600638 h 741863"/>
              <a:gd name="connsiteX2" fmla="*/ 2561956 w 2561956"/>
              <a:gd name="connsiteY2" fmla="*/ 677863 h 741863"/>
              <a:gd name="connsiteX0" fmla="*/ 0 w 2445551"/>
              <a:gd name="connsiteY0" fmla="*/ 0 h 720682"/>
              <a:gd name="connsiteX1" fmla="*/ 17162 w 2445551"/>
              <a:gd name="connsiteY1" fmla="*/ 600638 h 720682"/>
              <a:gd name="connsiteX2" fmla="*/ 2445551 w 2445551"/>
              <a:gd name="connsiteY2" fmla="*/ 677863 h 720682"/>
              <a:gd name="connsiteX0" fmla="*/ 0 w 2445551"/>
              <a:gd name="connsiteY0" fmla="*/ 0 h 720682"/>
              <a:gd name="connsiteX1" fmla="*/ 17162 w 2445551"/>
              <a:gd name="connsiteY1" fmla="*/ 600638 h 720682"/>
              <a:gd name="connsiteX2" fmla="*/ 2445551 w 2445551"/>
              <a:gd name="connsiteY2" fmla="*/ 677863 h 720682"/>
              <a:gd name="connsiteX0" fmla="*/ 56713 w 2502264"/>
              <a:gd name="connsiteY0" fmla="*/ 0 h 707775"/>
              <a:gd name="connsiteX1" fmla="*/ 73875 w 2502264"/>
              <a:gd name="connsiteY1" fmla="*/ 600638 h 707775"/>
              <a:gd name="connsiteX2" fmla="*/ 2502264 w 2502264"/>
              <a:gd name="connsiteY2" fmla="*/ 677863 h 707775"/>
              <a:gd name="connsiteX0" fmla="*/ 56713 w 2502264"/>
              <a:gd name="connsiteY0" fmla="*/ 0 h 707775"/>
              <a:gd name="connsiteX1" fmla="*/ 73875 w 2502264"/>
              <a:gd name="connsiteY1" fmla="*/ 600638 h 707775"/>
              <a:gd name="connsiteX2" fmla="*/ 2502264 w 2502264"/>
              <a:gd name="connsiteY2" fmla="*/ 677863 h 707775"/>
              <a:gd name="connsiteX0" fmla="*/ 0 w 2445551"/>
              <a:gd name="connsiteY0" fmla="*/ 0 h 707775"/>
              <a:gd name="connsiteX1" fmla="*/ 17162 w 2445551"/>
              <a:gd name="connsiteY1" fmla="*/ 600638 h 707775"/>
              <a:gd name="connsiteX2" fmla="*/ 2445551 w 2445551"/>
              <a:gd name="connsiteY2" fmla="*/ 677863 h 707775"/>
              <a:gd name="connsiteX0" fmla="*/ 0 w 2445551"/>
              <a:gd name="connsiteY0" fmla="*/ 0 h 677863"/>
              <a:gd name="connsiteX1" fmla="*/ 17162 w 2445551"/>
              <a:gd name="connsiteY1" fmla="*/ 600638 h 677863"/>
              <a:gd name="connsiteX2" fmla="*/ 2445551 w 2445551"/>
              <a:gd name="connsiteY2" fmla="*/ 677863 h 677863"/>
              <a:gd name="connsiteX0" fmla="*/ 0 w 2445551"/>
              <a:gd name="connsiteY0" fmla="*/ 0 h 685561"/>
              <a:gd name="connsiteX1" fmla="*/ 9442 w 2445551"/>
              <a:gd name="connsiteY1" fmla="*/ 685561 h 685561"/>
              <a:gd name="connsiteX2" fmla="*/ 2445551 w 2445551"/>
              <a:gd name="connsiteY2" fmla="*/ 677863 h 685561"/>
              <a:gd name="connsiteX0" fmla="*/ 0 w 2445551"/>
              <a:gd name="connsiteY0" fmla="*/ 0 h 685561"/>
              <a:gd name="connsiteX1" fmla="*/ 9442 w 2445551"/>
              <a:gd name="connsiteY1" fmla="*/ 685561 h 685561"/>
              <a:gd name="connsiteX2" fmla="*/ 2445551 w 2445551"/>
              <a:gd name="connsiteY2" fmla="*/ 677863 h 685561"/>
              <a:gd name="connsiteX0" fmla="*/ 9859 w 2436109"/>
              <a:gd name="connsiteY0" fmla="*/ 0 h 673981"/>
              <a:gd name="connsiteX1" fmla="*/ 0 w 2436109"/>
              <a:gd name="connsiteY1" fmla="*/ 673981 h 673981"/>
              <a:gd name="connsiteX2" fmla="*/ 2436109 w 2436109"/>
              <a:gd name="connsiteY2" fmla="*/ 666283 h 67398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1078 w 2446629"/>
              <a:gd name="connsiteY0" fmla="*/ 0 h 666261"/>
              <a:gd name="connsiteX1" fmla="*/ 10520 w 2446629"/>
              <a:gd name="connsiteY1" fmla="*/ 666261 h 666261"/>
              <a:gd name="connsiteX2" fmla="*/ 2446629 w 2446629"/>
              <a:gd name="connsiteY2" fmla="*/ 658563 h 66626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5999 w 2436109"/>
              <a:gd name="connsiteY0" fmla="*/ 0 h 666261"/>
              <a:gd name="connsiteX1" fmla="*/ 0 w 2436109"/>
              <a:gd name="connsiteY1" fmla="*/ 666261 h 666261"/>
              <a:gd name="connsiteX2" fmla="*/ 2436109 w 2436109"/>
              <a:gd name="connsiteY2" fmla="*/ 658563 h 666261"/>
              <a:gd name="connsiteX0" fmla="*/ 6183 w 2436293"/>
              <a:gd name="connsiteY0" fmla="*/ 0 h 666261"/>
              <a:gd name="connsiteX1" fmla="*/ 184 w 2436293"/>
              <a:gd name="connsiteY1" fmla="*/ 666261 h 666261"/>
              <a:gd name="connsiteX2" fmla="*/ 2436293 w 2436293"/>
              <a:gd name="connsiteY2" fmla="*/ 658563 h 666261"/>
              <a:gd name="connsiteX0" fmla="*/ 5999 w 2436109"/>
              <a:gd name="connsiteY0" fmla="*/ 0 h 666261"/>
              <a:gd name="connsiteX1" fmla="*/ 0 w 2436109"/>
              <a:gd name="connsiteY1" fmla="*/ 666261 h 666261"/>
              <a:gd name="connsiteX2" fmla="*/ 2436109 w 2436109"/>
              <a:gd name="connsiteY2" fmla="*/ 658563 h 6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6109" h="666261">
                <a:moveTo>
                  <a:pt x="5999" y="0"/>
                </a:moveTo>
                <a:cubicBezTo>
                  <a:pt x="4653" y="310455"/>
                  <a:pt x="738" y="497981"/>
                  <a:pt x="0" y="666261"/>
                </a:cubicBezTo>
                <a:lnTo>
                  <a:pt x="2436109" y="658563"/>
                </a:lnTo>
              </a:path>
            </a:pathLst>
          </a:custGeom>
          <a:ln w="57150" cmpd="sng">
            <a:solidFill>
              <a:srgbClr val="FF66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43580" y="2284828"/>
            <a:ext cx="15499" cy="1109301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9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5459631"/>
            <a:ext cx="8739999" cy="10386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Each spine seeds a random number generator </a:t>
            </a:r>
            <a:r>
              <a:rPr lang="en-US" b="1" i="1" dirty="0">
                <a:solidFill>
                  <a:schemeClr val="tx2"/>
                </a:solidFill>
              </a:rPr>
              <a:t>RNG</a:t>
            </a:r>
          </a:p>
          <a:p>
            <a:r>
              <a:rPr lang="en-US" dirty="0"/>
              <a:t>RNG generates a sequence of </a:t>
            </a:r>
            <a:r>
              <a:rPr lang="en-US" i="1" dirty="0"/>
              <a:t>c</a:t>
            </a:r>
            <a:r>
              <a:rPr lang="en-US" dirty="0"/>
              <a:t>-bit numbers</a:t>
            </a:r>
          </a:p>
          <a:p>
            <a:r>
              <a:rPr lang="en-US" dirty="0"/>
              <a:t>Encoder output is a series of </a:t>
            </a:r>
            <a:r>
              <a:rPr lang="en-US" b="1" i="1" dirty="0">
                <a:solidFill>
                  <a:srgbClr val="1F497D"/>
                </a:solidFill>
              </a:rPr>
              <a:t>passes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of </a:t>
            </a:r>
            <a:r>
              <a:rPr lang="en-US" baseline="30000" dirty="0"/>
              <a:t>⌈</a:t>
            </a:r>
            <a:r>
              <a:rPr lang="en-US" dirty="0"/>
              <a:t>n/k</a:t>
            </a:r>
            <a:r>
              <a:rPr lang="en-US" baseline="30000" dirty="0"/>
              <a:t>⌉</a:t>
            </a:r>
            <a:r>
              <a:rPr lang="en-US" dirty="0"/>
              <a:t> </a:t>
            </a:r>
            <a:r>
              <a:rPr lang="en-US" b="1" i="1" dirty="0">
                <a:solidFill>
                  <a:srgbClr val="1F497D"/>
                </a:solidFill>
              </a:rPr>
              <a:t>symbols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i="1" dirty="0"/>
              <a:t>x</a:t>
            </a:r>
            <a:r>
              <a:rPr lang="en-US" i="1" baseline="-25000" dirty="0"/>
              <a:t>i,l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each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Computing the spines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10" y="1369020"/>
            <a:ext cx="6440049" cy="40913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02" y="1435342"/>
            <a:ext cx="8739999" cy="12142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constellation mapping function translates </a:t>
            </a:r>
            <a:r>
              <a:rPr lang="en-US" i="1" dirty="0"/>
              <a:t>c</a:t>
            </a:r>
            <a:r>
              <a:rPr lang="en-US" dirty="0"/>
              <a:t>-bit numbers </a:t>
            </a:r>
            <a:r>
              <a:rPr lang="en-US" i="1" dirty="0"/>
              <a:t>x</a:t>
            </a:r>
            <a:r>
              <a:rPr lang="en-US" i="1" baseline="-25000" dirty="0"/>
              <a:t>i,l</a:t>
            </a:r>
            <a:r>
              <a:rPr lang="en-US" dirty="0"/>
              <a:t> from the RNG to in-phase (I) and quadrature (Q)</a:t>
            </a:r>
          </a:p>
          <a:p>
            <a:pPr lvl="1"/>
            <a:r>
              <a:rPr lang="en-US" dirty="0"/>
              <a:t>Generates in-phase (I) and quadrature (Q) components </a:t>
            </a:r>
            <a:r>
              <a:rPr lang="en-US" b="1" dirty="0">
                <a:solidFill>
                  <a:schemeClr val="tx2"/>
                </a:solidFill>
              </a:rPr>
              <a:t>independently from two separate </a:t>
            </a:r>
            <a:r>
              <a:rPr lang="en-US" i="1" dirty="0"/>
              <a:t>x</a:t>
            </a:r>
            <a:r>
              <a:rPr lang="en-US" i="1" baseline="-25000" dirty="0"/>
              <a:t>i,l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RNG to symbols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9962"/>
          <a:stretch/>
        </p:blipFill>
        <p:spPr>
          <a:xfrm>
            <a:off x="894767" y="3186168"/>
            <a:ext cx="2654562" cy="293991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298804"/>
              </p:ext>
            </p:extLst>
          </p:nvPr>
        </p:nvGraphicFramePr>
        <p:xfrm>
          <a:off x="1004929" y="5971753"/>
          <a:ext cx="2270781" cy="86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Equation" r:id="rId5" imgW="1168400" imgH="444500" progId="Equation.3">
                  <p:embed/>
                </p:oleObj>
              </mc:Choice>
              <mc:Fallback>
                <p:oleObj name="Equation" r:id="rId5" imgW="1168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4929" y="5971753"/>
                        <a:ext cx="2270781" cy="86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0874" y="3087281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Arial Regular"/>
              </a:rPr>
              <a:t>Uniform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0219" y="3087281"/>
            <a:ext cx="2483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Arial Regular"/>
              </a:rPr>
              <a:t>Truncated Gaussian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621"/>
          <a:stretch/>
        </p:blipFill>
        <p:spPr>
          <a:xfrm>
            <a:off x="5445561" y="3503477"/>
            <a:ext cx="2672689" cy="293991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b="1" dirty="0"/>
              <a:t>Rateless </a:t>
            </a:r>
            <a:r>
              <a:rPr lang="en-US" altLang="zh-CN" b="1" i="1" dirty="0"/>
              <a:t>fountain</a:t>
            </a:r>
            <a:r>
              <a:rPr lang="en-US" altLang="zh-CN" b="1" dirty="0"/>
              <a:t> codes</a:t>
            </a:r>
          </a:p>
          <a:p>
            <a:pPr lvl="1"/>
            <a:r>
              <a:rPr lang="en-US" altLang="zh-CN" dirty="0"/>
              <a:t>Luby Transform (LT) Encoding</a:t>
            </a:r>
          </a:p>
          <a:p>
            <a:pPr lvl="1"/>
            <a:r>
              <a:rPr lang="en-US" altLang="zh-CN" dirty="0"/>
              <a:t>LT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Rateless Spinal</a:t>
            </a:r>
            <a:r>
              <a:rPr lang="zh-CN" altLang="en-US" dirty="0"/>
              <a:t> </a:t>
            </a:r>
            <a:r>
              <a:rPr lang="en-US" altLang="zh-CN" dirty="0"/>
              <a:t>codes</a:t>
            </a:r>
          </a:p>
          <a:p>
            <a:pPr marL="914400" lvl="1" indent="-5143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Encoding Spinal Codes</a:t>
            </a:r>
          </a:p>
          <a:p>
            <a:pPr marL="914400" lvl="1" indent="-514350"/>
            <a:r>
              <a:rPr lang="en-US" b="1" dirty="0"/>
              <a:t>Decoding Spinal codes</a:t>
            </a:r>
          </a:p>
          <a:p>
            <a:pPr marL="1771650" lvl="3" indent="-514350"/>
            <a:r>
              <a:rPr lang="en-US" b="1" dirty="0"/>
              <a:t>“Maximum-likelihood” decoding</a:t>
            </a:r>
          </a:p>
          <a:p>
            <a:pPr marL="1771650" lvl="3" indent="-514350"/>
            <a:r>
              <a:rPr lang="en-US" dirty="0"/>
              <a:t>The Bubble Decoder</a:t>
            </a:r>
          </a:p>
          <a:p>
            <a:pPr marL="1771650" lvl="3" indent="-514350"/>
            <a:r>
              <a:rPr lang="en-US" dirty="0"/>
              <a:t>Puncturing for higher rate</a:t>
            </a:r>
          </a:p>
          <a:p>
            <a:pPr marL="914400" lvl="1" indent="-514350"/>
            <a:r>
              <a:rPr lang="en-US" dirty="0"/>
              <a:t>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Today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243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b="1" dirty="0"/>
              <a:t>Rateless </a:t>
            </a:r>
            <a:r>
              <a:rPr lang="en-US" altLang="zh-CN" b="1" i="1" dirty="0"/>
              <a:t>fountain</a:t>
            </a:r>
            <a:r>
              <a:rPr lang="en-US" altLang="zh-CN" b="1" dirty="0"/>
              <a:t> codes</a:t>
            </a:r>
          </a:p>
          <a:p>
            <a:pPr lvl="1"/>
            <a:r>
              <a:rPr lang="en-US" altLang="zh-CN" dirty="0"/>
              <a:t>Luby Transform (LT) Encoding</a:t>
            </a:r>
          </a:p>
          <a:p>
            <a:pPr lvl="1"/>
            <a:r>
              <a:rPr lang="en-US" altLang="zh-CN" dirty="0"/>
              <a:t>LT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Rateless Spinal</a:t>
            </a:r>
            <a:r>
              <a:rPr lang="zh-CN" altLang="en-US" dirty="0"/>
              <a:t> </a:t>
            </a:r>
            <a:r>
              <a:rPr lang="en-US" altLang="zh-CN" dirty="0"/>
              <a:t>codes</a:t>
            </a: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Today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6594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/>
          <p:cNvSpPr/>
          <p:nvPr/>
        </p:nvSpPr>
        <p:spPr>
          <a:xfrm>
            <a:off x="2990664" y="1490777"/>
            <a:ext cx="3681566" cy="155649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 by replaying the encoder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55501" y="1572717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Sender transmits “1”, “0”: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047971" y="1403051"/>
            <a:ext cx="3132542" cy="1369624"/>
            <a:chOff x="432181" y="2169434"/>
            <a:chExt cx="3132542" cy="1369624"/>
          </a:xfrm>
        </p:grpSpPr>
        <p:sp>
          <p:nvSpPr>
            <p:cNvPr id="10" name="Rectangle 9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" name="Straight Arrow Connector 12"/>
            <p:cNvCxnSpPr>
              <a:stCxn id="11" idx="3"/>
              <a:endCxn id="10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" name="Delay 14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98444" y="217505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9" name="Straight Arrow Connector 18"/>
            <p:cNvCxnSpPr>
              <a:stCxn id="18" idx="2"/>
              <a:endCxn id="10" idx="0"/>
            </p:cNvCxnSpPr>
            <p:nvPr/>
          </p:nvCxnSpPr>
          <p:spPr>
            <a:xfrm flipH="1">
              <a:off x="1259982" y="2575169"/>
              <a:ext cx="2129" cy="137005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0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28" name="Straight Arrow Connector 27"/>
            <p:cNvCxnSpPr>
              <a:endCxn id="27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438927" y="216943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34" name="Straight Arrow Connector 33"/>
            <p:cNvCxnSpPr>
              <a:stCxn id="32" idx="2"/>
              <a:endCxn id="27" idx="0"/>
            </p:cNvCxnSpPr>
            <p:nvPr/>
          </p:nvCxnSpPr>
          <p:spPr>
            <a:xfrm flipH="1">
              <a:off x="2600465" y="2569544"/>
              <a:ext cx="2129" cy="14285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39" name="Delay 38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929345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</a:t>
              </a:r>
              <a:endParaRPr lang="en-US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01113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</a:t>
              </a:r>
              <a:endParaRPr lang="en-US" b="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216146" y="4304163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65986" y="3859761"/>
            <a:ext cx="1306050" cy="908110"/>
            <a:chOff x="900868" y="3633184"/>
            <a:chExt cx="1306050" cy="908110"/>
          </a:xfrm>
        </p:grpSpPr>
        <p:sp>
          <p:nvSpPr>
            <p:cNvPr id="54" name="Rectangle 53"/>
            <p:cNvSpPr/>
            <p:nvPr/>
          </p:nvSpPr>
          <p:spPr>
            <a:xfrm>
              <a:off x="1565856" y="416215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00868" y="414118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56" name="Straight Arrow Connector 55"/>
            <p:cNvCxnSpPr>
              <a:stCxn id="55" idx="3"/>
              <a:endCxn id="54" idx="1"/>
            </p:cNvCxnSpPr>
            <p:nvPr/>
          </p:nvCxnSpPr>
          <p:spPr>
            <a:xfrm flipV="1">
              <a:off x="1316367" y="432496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567131" y="363318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9" name="Straight Arrow Connector 58"/>
            <p:cNvCxnSpPr>
              <a:stCxn id="58" idx="2"/>
              <a:endCxn id="54" idx="0"/>
            </p:cNvCxnSpPr>
            <p:nvPr/>
          </p:nvCxnSpPr>
          <p:spPr>
            <a:xfrm flipH="1">
              <a:off x="1728669" y="403329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4" idx="3"/>
            </p:cNvCxnSpPr>
            <p:nvPr/>
          </p:nvCxnSpPr>
          <p:spPr>
            <a:xfrm>
              <a:off x="1891482" y="432496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3544922" y="4304390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41762" y="449759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30288" y="4486121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53964" y="481365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25732" y="4702674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682246" y="4497827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70772" y="448634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06875" y="4503681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11737" y="4579995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3677" y="3100177"/>
            <a:ext cx="5775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+mj-lt"/>
              </a:rPr>
              <a:t>Instead of inverting the hash function, the decoder </a:t>
            </a:r>
            <a:r>
              <a:rPr lang="en-US" sz="2000" b="1" i="1" dirty="0">
                <a:solidFill>
                  <a:schemeClr val="tx2"/>
                </a:solidFill>
                <a:latin typeface="+mj-lt"/>
              </a:rPr>
              <a:t>replays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all four possibilities: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606822" y="2600000"/>
            <a:ext cx="127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  <a:latin typeface="Arial Regular"/>
              </a:rPr>
              <a:t>Transmitted symbols</a:t>
            </a:r>
          </a:p>
        </p:txBody>
      </p:sp>
      <p:cxnSp>
        <p:nvCxnSpPr>
          <p:cNvPr id="159" name="Curved Connector 158"/>
          <p:cNvCxnSpPr/>
          <p:nvPr/>
        </p:nvCxnSpPr>
        <p:spPr>
          <a:xfrm rot="10800000">
            <a:off x="4773397" y="2601187"/>
            <a:ext cx="336698" cy="94507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/>
          <p:nvPr/>
        </p:nvCxnSpPr>
        <p:spPr>
          <a:xfrm flipV="1">
            <a:off x="5213393" y="2474479"/>
            <a:ext cx="412753" cy="209548"/>
          </a:xfrm>
          <a:prstGeom prst="curvedConnector3">
            <a:avLst>
              <a:gd name="adj1" fmla="val 3077"/>
            </a:avLst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511488" y="3837745"/>
            <a:ext cx="1018589" cy="876840"/>
            <a:chOff x="2546370" y="3611168"/>
            <a:chExt cx="1018589" cy="876840"/>
          </a:xfrm>
        </p:grpSpPr>
        <p:cxnSp>
          <p:nvCxnSpPr>
            <p:cNvPr id="64" name="Straight Arrow Connector 63"/>
            <p:cNvCxnSpPr>
              <a:stCxn id="63" idx="2"/>
              <a:endCxn id="61" idx="0"/>
            </p:cNvCxnSpPr>
            <p:nvPr/>
          </p:nvCxnSpPr>
          <p:spPr>
            <a:xfrm flipH="1">
              <a:off x="3069152" y="403987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2906339" y="416238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62" name="Straight Arrow Connector 61"/>
            <p:cNvCxnSpPr>
              <a:endCxn id="61" idx="1"/>
            </p:cNvCxnSpPr>
            <p:nvPr/>
          </p:nvCxnSpPr>
          <p:spPr>
            <a:xfrm>
              <a:off x="2546370" y="432519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910292" y="363976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65" name="Straight Arrow Connector 64"/>
            <p:cNvCxnSpPr>
              <a:stCxn id="61" idx="3"/>
            </p:cNvCxnSpPr>
            <p:nvPr/>
          </p:nvCxnSpPr>
          <p:spPr>
            <a:xfrm>
              <a:off x="3231965" y="432519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14426" y="3611168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5989" y="3866586"/>
            <a:ext cx="7348216" cy="2774377"/>
            <a:chOff x="910871" y="3640009"/>
            <a:chExt cx="7348216" cy="2774377"/>
          </a:xfrm>
        </p:grpSpPr>
        <p:grpSp>
          <p:nvGrpSpPr>
            <p:cNvPr id="7" name="Group 6"/>
            <p:cNvGrpSpPr/>
            <p:nvPr/>
          </p:nvGrpSpPr>
          <p:grpSpPr>
            <a:xfrm>
              <a:off x="5112881" y="3640009"/>
              <a:ext cx="3132542" cy="1395428"/>
              <a:chOff x="5112881" y="3640009"/>
              <a:chExt cx="3132542" cy="1395428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5968631" y="3640009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338378" y="3646090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777869" y="4208553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112881" y="4187583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83" name="Straight Arrow Connector 82"/>
              <p:cNvCxnSpPr>
                <a:stCxn id="82" idx="3"/>
                <a:endCxn id="81" idx="1"/>
              </p:cNvCxnSpPr>
              <p:nvPr/>
            </p:nvCxnSpPr>
            <p:spPr>
              <a:xfrm flipV="1">
                <a:off x="5528380" y="4371366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6463041" y="4123985"/>
                <a:ext cx="266703" cy="911225"/>
                <a:chOff x="6702425" y="1898650"/>
                <a:chExt cx="266703" cy="911225"/>
              </a:xfrm>
            </p:grpSpPr>
            <p:sp>
              <p:nvSpPr>
                <p:cNvPr id="104" name="Delay 10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5779144" y="367958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86" name="Straight Arrow Connector 85"/>
              <p:cNvCxnSpPr>
                <a:stCxn id="85" idx="2"/>
                <a:endCxn id="81" idx="0"/>
              </p:cNvCxnSpPr>
              <p:nvPr/>
            </p:nvCxnSpPr>
            <p:spPr>
              <a:xfrm flipH="1">
                <a:off x="5940682" y="4079693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81" idx="3"/>
              </p:cNvCxnSpPr>
              <p:nvPr/>
            </p:nvCxnSpPr>
            <p:spPr>
              <a:xfrm>
                <a:off x="6103495" y="4371366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118352" y="4208781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89" name="Straight Arrow Connector 88"/>
              <p:cNvCxnSpPr>
                <a:endCxn id="88" idx="1"/>
              </p:cNvCxnSpPr>
              <p:nvPr/>
            </p:nvCxnSpPr>
            <p:spPr>
              <a:xfrm>
                <a:off x="6758383" y="4371594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7122305" y="3686161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2"/>
                <a:endCxn id="88" idx="0"/>
              </p:cNvCxnSpPr>
              <p:nvPr/>
            </p:nvCxnSpPr>
            <p:spPr>
              <a:xfrm flipH="1">
                <a:off x="7281165" y="4086271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88" idx="3"/>
              </p:cNvCxnSpPr>
              <p:nvPr/>
            </p:nvCxnSpPr>
            <p:spPr>
              <a:xfrm>
                <a:off x="7443978" y="4371594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/>
              <p:cNvGrpSpPr/>
              <p:nvPr/>
            </p:nvGrpSpPr>
            <p:grpSpPr>
              <a:xfrm>
                <a:off x="7791817" y="4124212"/>
                <a:ext cx="266703" cy="911225"/>
                <a:chOff x="6702425" y="1898650"/>
                <a:chExt cx="266703" cy="911225"/>
              </a:xfrm>
            </p:grpSpPr>
            <p:sp>
              <p:nvSpPr>
                <p:cNvPr id="102" name="Delay 101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93"/>
              <p:cNvCxnSpPr/>
              <p:nvPr/>
            </p:nvCxnSpPr>
            <p:spPr>
              <a:xfrm>
                <a:off x="6588657" y="4317421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6577183" y="4305943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6600859" y="4633473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572627" y="4522496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7929141" y="4317649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7917667" y="4306171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6577179" y="4657111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7619178" y="4628077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10871" y="5031587"/>
              <a:ext cx="3132542" cy="1355854"/>
              <a:chOff x="432181" y="2183204"/>
              <a:chExt cx="3132542" cy="135585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09" name="Straight Arrow Connector 108"/>
              <p:cNvCxnSpPr>
                <a:stCxn id="108" idx="3"/>
                <a:endCxn id="107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30" name="Delay 129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2" name="Straight Arrow Connector 111"/>
              <p:cNvCxnSpPr>
                <a:stCxn id="111" idx="2"/>
                <a:endCxn id="107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stCxn id="107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15" name="Straight Arrow Connector 114"/>
              <p:cNvCxnSpPr>
                <a:endCxn id="114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7" name="Straight Arrow Connector 116"/>
              <p:cNvCxnSpPr>
                <a:stCxn id="116" idx="2"/>
                <a:endCxn id="114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114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28" name="Delay 127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Connector 119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172578" y="323704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26545" y="5022373"/>
              <a:ext cx="3132542" cy="1392013"/>
              <a:chOff x="5126545" y="5022373"/>
              <a:chExt cx="3132542" cy="1392013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5791533" y="55875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126545" y="5566532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35" name="Straight Arrow Connector 134"/>
              <p:cNvCxnSpPr>
                <a:stCxn id="134" idx="3"/>
                <a:endCxn id="133" idx="1"/>
              </p:cNvCxnSpPr>
              <p:nvPr/>
            </p:nvCxnSpPr>
            <p:spPr>
              <a:xfrm flipV="1">
                <a:off x="5542044" y="5750315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6476705" y="5502934"/>
                <a:ext cx="266703" cy="911225"/>
                <a:chOff x="6702425" y="1898650"/>
                <a:chExt cx="266703" cy="911225"/>
              </a:xfrm>
            </p:grpSpPr>
            <p:sp>
              <p:nvSpPr>
                <p:cNvPr id="156" name="Delay 155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5792808" y="505853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138" name="Straight Arrow Connector 137"/>
              <p:cNvCxnSpPr>
                <a:stCxn id="137" idx="2"/>
                <a:endCxn id="133" idx="0"/>
              </p:cNvCxnSpPr>
              <p:nvPr/>
            </p:nvCxnSpPr>
            <p:spPr>
              <a:xfrm flipH="1">
                <a:off x="5954346" y="5458642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3" idx="3"/>
              </p:cNvCxnSpPr>
              <p:nvPr/>
            </p:nvCxnSpPr>
            <p:spPr>
              <a:xfrm>
                <a:off x="6117159" y="5750315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/>
              <p:cNvSpPr/>
              <p:nvPr/>
            </p:nvSpPr>
            <p:spPr>
              <a:xfrm>
                <a:off x="7132016" y="5587730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41" name="Straight Arrow Connector 140"/>
              <p:cNvCxnSpPr>
                <a:endCxn id="140" idx="1"/>
              </p:cNvCxnSpPr>
              <p:nvPr/>
            </p:nvCxnSpPr>
            <p:spPr>
              <a:xfrm>
                <a:off x="6772047" y="5750543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7135969" y="5065110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43" name="Straight Arrow Connector 142"/>
              <p:cNvCxnSpPr>
                <a:stCxn id="142" idx="2"/>
                <a:endCxn id="140" idx="0"/>
              </p:cNvCxnSpPr>
              <p:nvPr/>
            </p:nvCxnSpPr>
            <p:spPr>
              <a:xfrm flipH="1">
                <a:off x="7294829" y="5465220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40" idx="3"/>
              </p:cNvCxnSpPr>
              <p:nvPr/>
            </p:nvCxnSpPr>
            <p:spPr>
              <a:xfrm>
                <a:off x="7457642" y="5750543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7805481" y="5503161"/>
                <a:ext cx="266703" cy="911225"/>
                <a:chOff x="6702425" y="1898650"/>
                <a:chExt cx="266703" cy="911225"/>
              </a:xfrm>
            </p:grpSpPr>
            <p:sp>
              <p:nvSpPr>
                <p:cNvPr id="154" name="Delay 15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6" name="Straight Connector 145"/>
              <p:cNvCxnSpPr/>
              <p:nvPr/>
            </p:nvCxnSpPr>
            <p:spPr>
              <a:xfrm>
                <a:off x="6602321" y="56963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6590847" y="56848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6614523" y="6012422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586291" y="5901445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7942805" y="5696598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7931331" y="568512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6590843" y="604776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7685518" y="567341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982907" y="5022373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</p:grpSp>
      </p:grpSp>
      <p:sp>
        <p:nvSpPr>
          <p:cNvPr id="167" name="Rectangle 166"/>
          <p:cNvSpPr/>
          <p:nvPr/>
        </p:nvSpPr>
        <p:spPr>
          <a:xfrm>
            <a:off x="6428158" y="2698466"/>
            <a:ext cx="2679817" cy="634020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latin typeface="+mj-lt"/>
              </a:rPr>
              <a:t>Received symbol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53310"/>
            <a:ext cx="8739999" cy="2064213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/>
              <a:t>How to decide between the four possible messages?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Measure total distance </a:t>
            </a:r>
            <a:r>
              <a:rPr lang="en-US" dirty="0"/>
              <a:t>between:</a:t>
            </a:r>
          </a:p>
          <a:p>
            <a:pPr lvl="1"/>
            <a:r>
              <a:rPr lang="en-US" dirty="0"/>
              <a:t>Received symbols, corrupted by noise (</a:t>
            </a:r>
            <a:r>
              <a:rPr lang="en-US" dirty="0">
                <a:solidFill>
                  <a:srgbClr val="FF0000"/>
                </a:solidFill>
              </a:rPr>
              <a:t>×</a:t>
            </a:r>
            <a:r>
              <a:rPr lang="en-US" dirty="0"/>
              <a:t>), and</a:t>
            </a:r>
          </a:p>
          <a:p>
            <a:pPr lvl="1"/>
            <a:r>
              <a:rPr lang="en-US" dirty="0"/>
              <a:t>Replayed symbols (</a:t>
            </a:r>
            <a:r>
              <a:rPr lang="en-US" sz="1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Sum across stages: the distance increases at </a:t>
            </a:r>
            <a:r>
              <a:rPr lang="en-US" b="1" dirty="0">
                <a:solidFill>
                  <a:srgbClr val="1F497D"/>
                </a:solidFill>
              </a:rPr>
              <a:t>first incorrect symbol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 by measuring distance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868" y="3611168"/>
            <a:ext cx="7358219" cy="2803218"/>
            <a:chOff x="900868" y="3611168"/>
            <a:chExt cx="7358219" cy="2803218"/>
          </a:xfrm>
        </p:grpSpPr>
        <p:grpSp>
          <p:nvGrpSpPr>
            <p:cNvPr id="53" name="Group 52"/>
            <p:cNvGrpSpPr/>
            <p:nvPr/>
          </p:nvGrpSpPr>
          <p:grpSpPr>
            <a:xfrm>
              <a:off x="900868" y="3633184"/>
              <a:ext cx="3156121" cy="1355854"/>
              <a:chOff x="432181" y="2183204"/>
              <a:chExt cx="3156121" cy="13558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56" name="Straight Arrow Connector 55"/>
              <p:cNvCxnSpPr>
                <a:stCxn id="55" idx="3"/>
                <a:endCxn id="54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75" name="Delay 74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59" name="Straight Arrow Connector 58"/>
              <p:cNvCxnSpPr>
                <a:stCxn id="58" idx="2"/>
                <a:endCxn id="54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54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62" name="Straight Arrow Connector 61"/>
              <p:cNvCxnSpPr>
                <a:endCxn id="61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64" name="Straight Arrow Connector 63"/>
              <p:cNvCxnSpPr>
                <a:stCxn id="63" idx="2"/>
                <a:endCxn id="61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stCxn id="61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73" name="Delay 72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7" name="Straight Connector 66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277932" y="290343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5112881" y="3679583"/>
              <a:ext cx="3132542" cy="1355854"/>
              <a:chOff x="432181" y="2183204"/>
              <a:chExt cx="3132542" cy="13558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83" name="Straight Arrow Connector 82"/>
              <p:cNvCxnSpPr>
                <a:stCxn id="82" idx="3"/>
                <a:endCxn id="81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04" name="Delay 10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86" name="Straight Arrow Connector 85"/>
              <p:cNvCxnSpPr>
                <a:stCxn id="85" idx="2"/>
                <a:endCxn id="81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81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89" name="Straight Arrow Connector 88"/>
              <p:cNvCxnSpPr>
                <a:endCxn id="88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2"/>
                <a:endCxn id="88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88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02" name="Delay 101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93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1896479" y="3160732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2938478" y="313169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10871" y="5031587"/>
              <a:ext cx="3132542" cy="1355854"/>
              <a:chOff x="432181" y="2183204"/>
              <a:chExt cx="3132542" cy="135585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09" name="Straight Arrow Connector 108"/>
              <p:cNvCxnSpPr>
                <a:stCxn id="108" idx="3"/>
                <a:endCxn id="107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30" name="Delay 129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2" name="Straight Arrow Connector 111"/>
              <p:cNvCxnSpPr>
                <a:stCxn id="111" idx="2"/>
                <a:endCxn id="107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stCxn id="107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15" name="Straight Arrow Connector 114"/>
              <p:cNvCxnSpPr>
                <a:endCxn id="114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7" name="Straight Arrow Connector 116"/>
              <p:cNvCxnSpPr>
                <a:stCxn id="116" idx="2"/>
                <a:endCxn id="114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114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28" name="Delay 127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Connector 119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172578" y="323704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5126545" y="5058532"/>
              <a:ext cx="3132542" cy="1355854"/>
              <a:chOff x="432181" y="2183204"/>
              <a:chExt cx="3132542" cy="1355854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35" name="Straight Arrow Connector 134"/>
              <p:cNvCxnSpPr>
                <a:stCxn id="134" idx="3"/>
                <a:endCxn id="133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56" name="Delay 155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138" name="Straight Arrow Connector 137"/>
              <p:cNvCxnSpPr>
                <a:stCxn id="137" idx="2"/>
                <a:endCxn id="133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3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41" name="Straight Arrow Connector 140"/>
              <p:cNvCxnSpPr>
                <a:endCxn id="140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43" name="Straight Arrow Connector 142"/>
              <p:cNvCxnSpPr>
                <a:stCxn id="142" idx="2"/>
                <a:endCxn id="140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40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54" name="Delay 15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6" name="Straight Connector 145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1896479" y="317243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991154" y="279808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114426" y="3611168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968631" y="3640009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7338378" y="3646090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982907" y="5022373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487367" y="4407147"/>
              <a:ext cx="64379" cy="39798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505724" y="4483233"/>
              <a:ext cx="392126" cy="204847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499304" y="5800337"/>
              <a:ext cx="64379" cy="39798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3529136" y="6075190"/>
              <a:ext cx="269220" cy="1463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7740650" y="5816600"/>
              <a:ext cx="95250" cy="30162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/>
          <p:cNvSpPr/>
          <p:nvPr/>
        </p:nvSpPr>
        <p:spPr>
          <a:xfrm>
            <a:off x="116295" y="6255187"/>
            <a:ext cx="1956930" cy="535531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1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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sz="1400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Received symbol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5459631"/>
            <a:ext cx="8739999" cy="10386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Recall: </a:t>
            </a:r>
            <a:r>
              <a:rPr lang="en-US" dirty="0"/>
              <a:t>The encoder sends </a:t>
            </a:r>
            <a:r>
              <a:rPr lang="en-US" b="1" dirty="0">
                <a:solidFill>
                  <a:srgbClr val="1F497D"/>
                </a:solidFill>
              </a:rPr>
              <a:t>multiple passes </a:t>
            </a:r>
            <a:r>
              <a:rPr lang="en-US" dirty="0"/>
              <a:t>over the same message blocks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additional passes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10" y="1369020"/>
            <a:ext cx="6440049" cy="40913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349375" y="3873500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349804" y="4286434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350233" y="4699368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28993"/>
            <a:ext cx="8739999" cy="1813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What’s a reasonable strategy for decoding now?</a:t>
            </a:r>
          </a:p>
          <a:p>
            <a:endParaRPr lang="en-US" dirty="0"/>
          </a:p>
          <a:p>
            <a:r>
              <a:rPr lang="en-US" dirty="0"/>
              <a:t>Take the </a:t>
            </a:r>
            <a:r>
              <a:rPr lang="en-US" b="1" dirty="0">
                <a:solidFill>
                  <a:schemeClr val="tx2"/>
                </a:solidFill>
              </a:rPr>
              <a:t>average distance</a:t>
            </a:r>
            <a:r>
              <a:rPr lang="en-US" dirty="0"/>
              <a:t> from the replayed symbol (</a:t>
            </a:r>
            <a:r>
              <a:rPr lang="en-US" sz="1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dirty="0"/>
              <a:t>),</a:t>
            </a:r>
            <a:r>
              <a:rPr lang="en-US" b="1" dirty="0">
                <a:solidFill>
                  <a:schemeClr val="tx2"/>
                </a:solidFill>
              </a:rPr>
              <a:t> across all received symbols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×</a:t>
            </a:r>
            <a:r>
              <a:rPr lang="en-US" dirty="0"/>
              <a:t>, ×)</a:t>
            </a:r>
          </a:p>
          <a:p>
            <a:pPr lvl="1"/>
            <a:r>
              <a:rPr lang="en-US" dirty="0"/>
              <a:t>Intuition: As number of passes increases, noise and bursts of interference average out and impact the metric less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additional passes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5856" y="4162154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0868" y="4141184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56" name="Straight Arrow Connector 55"/>
          <p:cNvCxnSpPr>
            <a:stCxn id="55" idx="3"/>
            <a:endCxn id="54" idx="1"/>
          </p:cNvCxnSpPr>
          <p:nvPr/>
        </p:nvCxnSpPr>
        <p:spPr>
          <a:xfrm flipV="1">
            <a:off x="1316367" y="4324967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251028" y="4077586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567131" y="3633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1728669" y="4033294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1891482" y="4324967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906339" y="416238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endCxn id="61" idx="1"/>
          </p:cNvCxnSpPr>
          <p:nvPr/>
        </p:nvCxnSpPr>
        <p:spPr>
          <a:xfrm>
            <a:off x="2546370" y="4325195"/>
            <a:ext cx="359969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10292" y="36397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3069152" y="4039872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3231965" y="4325195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579804" y="4077813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76644" y="427102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65170" y="42595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88846" y="4587074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0614" y="447609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717128" y="42712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705654" y="425977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41757" y="4277104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6619" y="4353418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112881" y="3679583"/>
            <a:ext cx="3132542" cy="1355854"/>
            <a:chOff x="432181" y="2183204"/>
            <a:chExt cx="3132542" cy="1355854"/>
          </a:xfrm>
        </p:grpSpPr>
        <p:sp>
          <p:nvSpPr>
            <p:cNvPr id="81" name="Rectangle 80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83" name="Straight Arrow Connector 82"/>
            <p:cNvCxnSpPr>
              <a:stCxn id="82" idx="3"/>
              <a:endCxn id="81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04" name="Delay 10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86" name="Straight Arrow Connector 85"/>
            <p:cNvCxnSpPr>
              <a:stCxn id="85" idx="2"/>
              <a:endCxn id="81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81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89" name="Straight Arrow Connector 88"/>
            <p:cNvCxnSpPr>
              <a:endCxn id="88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91" name="Straight Arrow Connector 90"/>
            <p:cNvCxnSpPr>
              <a:stCxn id="90" idx="2"/>
              <a:endCxn id="88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02" name="Delay 101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896479" y="3160732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38478" y="313169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10871" y="5031587"/>
            <a:ext cx="3132542" cy="1355854"/>
            <a:chOff x="432181" y="2183204"/>
            <a:chExt cx="3132542" cy="1355854"/>
          </a:xfrm>
        </p:grpSpPr>
        <p:sp>
          <p:nvSpPr>
            <p:cNvPr id="107" name="Rectangle 106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09" name="Straight Arrow Connector 108"/>
            <p:cNvCxnSpPr>
              <a:stCxn id="108" idx="3"/>
              <a:endCxn id="107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30" name="Delay 129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2" name="Straight Arrow Connector 111"/>
            <p:cNvCxnSpPr>
              <a:stCxn id="111" idx="2"/>
              <a:endCxn id="107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7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endCxn id="114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126545" y="5058532"/>
            <a:ext cx="3132542" cy="1355854"/>
            <a:chOff x="432181" y="2183204"/>
            <a:chExt cx="3132542" cy="1355854"/>
          </a:xfrm>
        </p:grpSpPr>
        <p:sp>
          <p:nvSpPr>
            <p:cNvPr id="133" name="Rectangle 132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5" name="Straight Arrow Connector 134"/>
            <p:cNvCxnSpPr>
              <a:stCxn id="134" idx="3"/>
              <a:endCxn id="133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6" name="Delay 155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38" name="Straight Arrow Connector 137"/>
            <p:cNvCxnSpPr>
              <a:stCxn id="137" idx="2"/>
              <a:endCxn id="133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3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41" name="Straight Arrow Connector 140"/>
            <p:cNvCxnSpPr>
              <a:endCxn id="140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43" name="Straight Arrow Connector 142"/>
            <p:cNvCxnSpPr>
              <a:stCxn id="142" idx="2"/>
              <a:endCxn id="140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40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54" name="Delay 15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Connector 145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1896479" y="3172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991154" y="279808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487367" y="4407147"/>
            <a:ext cx="64379" cy="3979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3505724" y="4483233"/>
            <a:ext cx="392126" cy="204847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499304" y="5800337"/>
            <a:ext cx="64379" cy="3979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3529136" y="6075190"/>
            <a:ext cx="269220" cy="14632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7740650" y="5816600"/>
            <a:ext cx="95250" cy="30162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562229" y="593367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539047" y="454093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2342940" y="58873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2324697" y="44878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×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644736" y="459315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656669" y="597463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437149" y="59456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431519" y="454701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>
            <a:off x="2487367" y="4418852"/>
            <a:ext cx="11705" cy="275081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3587662" y="4489086"/>
            <a:ext cx="310188" cy="269228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2505075" y="5793627"/>
            <a:ext cx="348" cy="292848"/>
          </a:xfrm>
          <a:prstGeom prst="line">
            <a:avLst/>
          </a:prstGeom>
          <a:ln w="38100" cmpd="sng">
            <a:solidFill>
              <a:srgbClr val="00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3597275" y="6153150"/>
            <a:ext cx="196850" cy="60325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7819743" y="5816600"/>
            <a:ext cx="12982" cy="370174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116295" y="6255187"/>
            <a:ext cx="1911000" cy="535531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1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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sz="1400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Received symbol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7284" y="1540195"/>
            <a:ext cx="8737226" cy="227930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Consider </a:t>
            </a:r>
            <a:r>
              <a:rPr lang="en-US" sz="2400" dirty="0">
                <a:solidFill>
                  <a:srgbClr val="000000"/>
                </a:solidFill>
              </a:rPr>
              <a:t>all 2</a:t>
            </a:r>
            <a:r>
              <a:rPr lang="en-US" sz="2400" i="1" baseline="30000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 possible messages </a:t>
            </a:r>
            <a:r>
              <a:rPr lang="en-US" sz="2400" dirty="0"/>
              <a:t>that could have been sent</a:t>
            </a:r>
          </a:p>
          <a:p>
            <a:pPr lvl="1"/>
            <a:r>
              <a:rPr lang="en-US" dirty="0"/>
              <a:t>The ML decoder </a:t>
            </a:r>
            <a:r>
              <a:rPr lang="en-US" b="1" dirty="0">
                <a:solidFill>
                  <a:schemeClr val="tx2"/>
                </a:solidFill>
              </a:rPr>
              <a:t>minimizes probability of error</a:t>
            </a:r>
          </a:p>
          <a:p>
            <a:endParaRPr lang="en-US" sz="2400" dirty="0"/>
          </a:p>
          <a:p>
            <a:r>
              <a:rPr lang="en-US" sz="2400" dirty="0"/>
              <a:t>Pick the message </a:t>
            </a:r>
            <a:r>
              <a:rPr lang="en-US" sz="2400" i="1" dirty="0"/>
              <a:t>M</a:t>
            </a:r>
            <a:r>
              <a:rPr lang="en-US" sz="2400" dirty="0"/>
              <a:t>′ that minimizes the vector distance between:</a:t>
            </a:r>
          </a:p>
          <a:p>
            <a:pPr lvl="1"/>
            <a:r>
              <a:rPr lang="en-US" dirty="0"/>
              <a:t>The vector of all received constellation points </a:t>
            </a:r>
            <a:r>
              <a:rPr lang="en-US" b="1" dirty="0"/>
              <a:t>y</a:t>
            </a:r>
            <a:r>
              <a:rPr lang="en-US" dirty="0"/>
              <a:t> </a:t>
            </a:r>
          </a:p>
          <a:p>
            <a:pPr lvl="1"/>
            <a:r>
              <a:rPr lang="en-US" spc="-150" dirty="0"/>
              <a:t>The vector of constellation points sent </a:t>
            </a:r>
            <a:r>
              <a:rPr lang="en-US" b="1" spc="-150" dirty="0">
                <a:solidFill>
                  <a:schemeClr val="tx2"/>
                </a:solidFill>
              </a:rPr>
              <a:t>if </a:t>
            </a:r>
            <a:r>
              <a:rPr lang="en-US" b="1" i="1" spc="-150" dirty="0">
                <a:solidFill>
                  <a:schemeClr val="tx2"/>
                </a:solidFill>
              </a:rPr>
              <a:t>M</a:t>
            </a:r>
            <a:r>
              <a:rPr lang="en-US" b="1" spc="-150" dirty="0">
                <a:solidFill>
                  <a:schemeClr val="tx2"/>
                </a:solidFill>
              </a:rPr>
              <a:t>′ were the message, </a:t>
            </a:r>
            <a:r>
              <a:rPr lang="en-US" b="1" spc="-150" dirty="0"/>
              <a:t>x</a:t>
            </a:r>
            <a:r>
              <a:rPr lang="en-US" spc="-150" dirty="0"/>
              <a:t>(</a:t>
            </a:r>
            <a:r>
              <a:rPr lang="en-US" i="1" spc="-150" dirty="0"/>
              <a:t>M</a:t>
            </a:r>
            <a:r>
              <a:rPr lang="en-US" spc="-150" dirty="0"/>
              <a:t>′)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186254" y="4509876"/>
            <a:ext cx="8738256" cy="1108019"/>
          </a:xfrm>
        </p:spPr>
        <p:txBody>
          <a:bodyPr>
            <a:noAutofit/>
          </a:bodyPr>
          <a:lstStyle/>
          <a:p>
            <a:pPr marL="358775" indent="-301625"/>
            <a:r>
              <a:rPr lang="en-US" sz="2400" dirty="0"/>
              <a:t>In further detail: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x</a:t>
            </a:r>
            <a:r>
              <a:rPr lang="en-US" i="1" baseline="-25000" dirty="0"/>
              <a:t>t,l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′)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constellation point </a:t>
            </a:r>
            <a:r>
              <a:rPr lang="en-US" b="1" dirty="0">
                <a:solidFill>
                  <a:srgbClr val="1F497D"/>
                </a:solidFill>
              </a:rPr>
              <a:t>sent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the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pass for </a:t>
            </a:r>
            <a:r>
              <a:rPr lang="en-US" i="1" dirty="0"/>
              <a:t>M</a:t>
            </a:r>
            <a:r>
              <a:rPr lang="en-US" dirty="0"/>
              <a:t>′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y</a:t>
            </a:r>
            <a:r>
              <a:rPr lang="en-US" i="1" baseline="-25000" dirty="0"/>
              <a:t>t,l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constellation point </a:t>
            </a:r>
            <a:r>
              <a:rPr lang="en-US" b="1" dirty="0">
                <a:solidFill>
                  <a:srgbClr val="1F497D"/>
                </a:solidFill>
              </a:rPr>
              <a:t>received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the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pass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Maximum Likelihood (ML) decoder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176748" y="3697773"/>
          <a:ext cx="39512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" name="Equation" r:id="rId4" imgW="1714500" imgH="355600" progId="Equation.3">
                  <p:embed/>
                </p:oleObj>
              </mc:Choice>
              <mc:Fallback>
                <p:oleObj name="Equation" r:id="rId4" imgW="17145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6748" y="3697773"/>
                        <a:ext cx="39512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727255" y="5663304"/>
          <a:ext cx="47974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Equation" r:id="rId6" imgW="2082800" imgH="419100" progId="Equation.3">
                  <p:embed/>
                </p:oleObj>
              </mc:Choice>
              <mc:Fallback>
                <p:oleObj name="Equation" r:id="rId6" imgW="2082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7255" y="5663304"/>
                        <a:ext cx="4797425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10745"/>
            <a:ext cx="8739999" cy="855466"/>
          </a:xfrm>
        </p:spPr>
        <p:txBody>
          <a:bodyPr>
            <a:normAutofit/>
          </a:bodyPr>
          <a:lstStyle/>
          <a:p>
            <a:r>
              <a:rPr lang="en-US" dirty="0"/>
              <a:t>Observe: Hypotheses whose initial stages share the same symbol guesses are </a:t>
            </a:r>
            <a:r>
              <a:rPr lang="en-US" b="1" dirty="0">
                <a:solidFill>
                  <a:srgbClr val="1F497D"/>
                </a:solidFill>
              </a:rPr>
              <a:t>identical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those stages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900868" y="3633184"/>
            <a:ext cx="3156121" cy="1355854"/>
            <a:chOff x="432181" y="2183204"/>
            <a:chExt cx="3156121" cy="1355854"/>
          </a:xfrm>
        </p:grpSpPr>
        <p:sp>
          <p:nvSpPr>
            <p:cNvPr id="54" name="Rectangle 53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56" name="Straight Arrow Connector 55"/>
            <p:cNvCxnSpPr>
              <a:stCxn id="55" idx="3"/>
              <a:endCxn id="54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75" name="Delay 74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9" name="Straight Arrow Connector 58"/>
            <p:cNvCxnSpPr>
              <a:stCxn id="58" idx="2"/>
              <a:endCxn id="54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4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62" name="Straight Arrow Connector 61"/>
            <p:cNvCxnSpPr>
              <a:endCxn id="61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64" name="Straight Arrow Connector 63"/>
            <p:cNvCxnSpPr>
              <a:stCxn id="63" idx="2"/>
              <a:endCxn id="61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1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73" name="Delay 72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77932" y="2903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112881" y="3679583"/>
            <a:ext cx="3132542" cy="1355854"/>
            <a:chOff x="432181" y="2183204"/>
            <a:chExt cx="3132542" cy="1355854"/>
          </a:xfrm>
        </p:grpSpPr>
        <p:sp>
          <p:nvSpPr>
            <p:cNvPr id="81" name="Rectangle 80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83" name="Straight Arrow Connector 82"/>
            <p:cNvCxnSpPr>
              <a:stCxn id="82" idx="3"/>
              <a:endCxn id="81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04" name="Delay 10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86" name="Straight Arrow Connector 85"/>
            <p:cNvCxnSpPr>
              <a:stCxn id="85" idx="2"/>
              <a:endCxn id="81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81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89" name="Straight Arrow Connector 88"/>
            <p:cNvCxnSpPr>
              <a:endCxn id="88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91" name="Straight Arrow Connector 90"/>
            <p:cNvCxnSpPr>
              <a:stCxn id="90" idx="2"/>
              <a:endCxn id="88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02" name="Delay 101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896479" y="3160732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38478" y="313169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10871" y="5031587"/>
            <a:ext cx="3132542" cy="1355854"/>
            <a:chOff x="432181" y="2183204"/>
            <a:chExt cx="3132542" cy="1355854"/>
          </a:xfrm>
        </p:grpSpPr>
        <p:sp>
          <p:nvSpPr>
            <p:cNvPr id="107" name="Rectangle 106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09" name="Straight Arrow Connector 108"/>
            <p:cNvCxnSpPr>
              <a:stCxn id="108" idx="3"/>
              <a:endCxn id="107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30" name="Delay 129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2" name="Straight Arrow Connector 111"/>
            <p:cNvCxnSpPr>
              <a:stCxn id="111" idx="2"/>
              <a:endCxn id="107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7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endCxn id="114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126545" y="5058532"/>
            <a:ext cx="3132542" cy="1355854"/>
            <a:chOff x="432181" y="2183204"/>
            <a:chExt cx="3132542" cy="1355854"/>
          </a:xfrm>
        </p:grpSpPr>
        <p:sp>
          <p:nvSpPr>
            <p:cNvPr id="133" name="Rectangle 132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5" name="Straight Arrow Connector 134"/>
            <p:cNvCxnSpPr>
              <a:stCxn id="134" idx="3"/>
              <a:endCxn id="133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6" name="Delay 155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38" name="Straight Arrow Connector 137"/>
            <p:cNvCxnSpPr>
              <a:stCxn id="137" idx="2"/>
              <a:endCxn id="133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3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41" name="Straight Arrow Connector 140"/>
            <p:cNvCxnSpPr>
              <a:endCxn id="140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43" name="Straight Arrow Connector 142"/>
            <p:cNvCxnSpPr>
              <a:stCxn id="142" idx="2"/>
              <a:endCxn id="140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40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54" name="Delay 15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Connector 145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1896479" y="3172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991154" y="279808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83747" y="3669695"/>
            <a:ext cx="1861136" cy="28620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097871" y="3669923"/>
            <a:ext cx="1861136" cy="28620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5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34462"/>
            <a:ext cx="8739999" cy="1994153"/>
          </a:xfrm>
        </p:spPr>
        <p:txBody>
          <a:bodyPr>
            <a:normAutofit/>
          </a:bodyPr>
          <a:lstStyle/>
          <a:p>
            <a:r>
              <a:rPr lang="en-US" dirty="0"/>
              <a:t>Observe: Hypotheses whose initial stages share the same symbol guesses are </a:t>
            </a:r>
            <a:r>
              <a:rPr lang="en-US" b="1" dirty="0">
                <a:solidFill>
                  <a:srgbClr val="1F497D"/>
                </a:solidFill>
              </a:rPr>
              <a:t>identical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those stages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Therefore we can </a:t>
            </a:r>
            <a:r>
              <a:rPr lang="en-US" b="1" dirty="0">
                <a:solidFill>
                  <a:schemeClr val="tx2"/>
                </a:solidFill>
              </a:rPr>
              <a:t>merge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these initial identical stages: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71709" y="481766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6721" y="4796696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56" name="Straight Arrow Connector 55"/>
          <p:cNvCxnSpPr>
            <a:stCxn id="55" idx="3"/>
            <a:endCxn id="54" idx="1"/>
          </p:cNvCxnSpPr>
          <p:nvPr/>
        </p:nvCxnSpPr>
        <p:spPr>
          <a:xfrm flipV="1">
            <a:off x="1322220" y="4980479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256881" y="4733098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572984" y="42886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1734522" y="4688806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1897335" y="4980479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906339" y="416238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2657980" y="4325195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10292" y="36397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3069152" y="4039872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3231965" y="4325195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579804" y="4077813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82497" y="492653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71023" y="491505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94699" y="524258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0614" y="447609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717128" y="42712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705654" y="425977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47610" y="4932616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6619" y="4353418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789574" y="4805537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24586" y="4784567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 flipV="1">
            <a:off x="5540085" y="4968350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474746" y="4720969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5790849" y="427656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5952387" y="4676677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115200" y="4968350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118352" y="4208781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6783196" y="4371594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122305" y="368616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281165" y="4086271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443978" y="4371594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7791817" y="4124212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6600362" y="491440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588888" y="4902927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612564" y="523045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572627" y="452249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7929141" y="431764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7917667" y="4306171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588884" y="5254095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19178" y="4628077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2657980" y="5038165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132016" y="558773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6783196" y="5021689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135969" y="50651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294829" y="5465220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7457642" y="5750543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7805481" y="5503161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7586291" y="590144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7942805" y="569659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7931331" y="568512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7685518" y="5673414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747" y="4342766"/>
            <a:ext cx="1861136" cy="14339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097871" y="4325208"/>
            <a:ext cx="1861136" cy="1451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92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64657"/>
            <a:ext cx="4861947" cy="5108019"/>
          </a:xfrm>
        </p:spPr>
        <p:txBody>
          <a:bodyPr>
            <a:normAutofit/>
          </a:bodyPr>
          <a:lstStyle/>
          <a:p>
            <a:r>
              <a:rPr lang="en-US" dirty="0"/>
              <a:t>General tree properties: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</a:t>
            </a:r>
            <a:r>
              <a:rPr lang="en-US" i="1" dirty="0"/>
              <a:t>k</a:t>
            </a:r>
            <a:r>
              <a:rPr lang="en-US" dirty="0"/>
              <a:t> levels, one per spine</a:t>
            </a:r>
          </a:p>
          <a:p>
            <a:pPr lvl="1"/>
            <a:r>
              <a:rPr lang="en-US" spc="-150" dirty="0"/>
              <a:t>Branching factor 2</a:t>
            </a:r>
            <a:r>
              <a:rPr lang="en-US" i="1" spc="-150" baseline="30000" dirty="0"/>
              <a:t>k</a:t>
            </a:r>
            <a:r>
              <a:rPr lang="en-US" spc="-150" dirty="0"/>
              <a:t> (per choice of </a:t>
            </a:r>
            <a:r>
              <a:rPr lang="en-US" i="1" spc="-150" dirty="0"/>
              <a:t>k</a:t>
            </a:r>
            <a:r>
              <a:rPr lang="en-US" spc="-150" dirty="0"/>
              <a:t>-bit message chunk)</a:t>
            </a:r>
          </a:p>
          <a:p>
            <a:pPr lvl="1"/>
            <a:endParaRPr lang="en-US" dirty="0"/>
          </a:p>
          <a:p>
            <a:r>
              <a:rPr lang="en-US" dirty="0"/>
              <a:t>Let </a:t>
            </a:r>
            <a:r>
              <a:rPr lang="en-US" b="1" i="1" dirty="0">
                <a:solidFill>
                  <a:srgbClr val="1F497D"/>
                </a:solidFill>
              </a:rPr>
              <a:t>s</a:t>
            </a:r>
            <a:r>
              <a:rPr lang="en-US" b="1" dirty="0">
                <a:solidFill>
                  <a:srgbClr val="1F497D"/>
                </a:solidFill>
              </a:rPr>
              <a:t>′</a:t>
            </a:r>
            <a:r>
              <a:rPr lang="en-US" b="1" i="1" baseline="-25000" dirty="0">
                <a:solidFill>
                  <a:srgbClr val="1F497D"/>
                </a:solidFill>
              </a:rPr>
              <a:t>t</a:t>
            </a:r>
            <a:r>
              <a:rPr lang="en-US" b="1" dirty="0">
                <a:solidFill>
                  <a:srgbClr val="1F497D"/>
                </a:solidFill>
              </a:rPr>
              <a:t> </a:t>
            </a:r>
            <a:r>
              <a:rPr lang="en-US" dirty="0"/>
              <a:t>be the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spine value associated with all messages that share </a:t>
            </a:r>
            <a:r>
              <a:rPr lang="en-US" i="1" dirty="0"/>
              <a:t>s</a:t>
            </a:r>
            <a:r>
              <a:rPr lang="en-US" dirty="0"/>
              <a:t>′</a:t>
            </a:r>
            <a:r>
              <a:rPr lang="en-US" i="1" baseline="-25000" dirty="0"/>
              <a:t>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find cost of a particular message by summing costs on path from root to leaf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29521" y="248906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56" name="Straight Arrow Connector 55"/>
          <p:cNvCxnSpPr>
            <a:stCxn id="82" idx="3"/>
            <a:endCxn id="54" idx="1"/>
          </p:cNvCxnSpPr>
          <p:nvPr/>
        </p:nvCxnSpPr>
        <p:spPr>
          <a:xfrm flipV="1">
            <a:off x="5646780" y="2651873"/>
            <a:ext cx="682741" cy="129349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Delay 74"/>
          <p:cNvSpPr/>
          <p:nvPr/>
        </p:nvSpPr>
        <p:spPr>
          <a:xfrm rot="16200000">
            <a:off x="7001996" y="2417191"/>
            <a:ext cx="292100" cy="266701"/>
          </a:xfrm>
          <a:prstGeom prst="flowChartDelay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vert" lIns="0" tIns="0" rIns="0" bIns="0" rtlCol="0" anchor="ctr"/>
          <a:lstStyle/>
          <a:p>
            <a:pPr algn="ctr"/>
            <a:endParaRPr lang="en-US" sz="1400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7014693" y="2696592"/>
            <a:ext cx="266700" cy="619125"/>
          </a:xfrm>
          <a:prstGeom prst="rect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330796" y="19600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6492334" y="2360200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6655147" y="2651873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664151" y="183377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7415792" y="1996589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68104" y="13111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7826964" y="171126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7989777" y="199658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337616" y="1749207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7140309" y="259792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7128835" y="25864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52511" y="291398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18426" y="214749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474940" y="19426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8463466" y="193116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05422" y="260401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04431" y="202481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45199" y="485316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231281" y="3745308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>
            <a:off x="5646780" y="3945363"/>
            <a:ext cx="698419" cy="107061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7030371" y="4768594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346474" y="43241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6508012" y="4724302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670825" y="5015975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673977" y="425640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7338821" y="4419219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77930" y="373378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836790" y="413389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999603" y="441921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8347442" y="4171837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7155987" y="496203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144513" y="495055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168189" y="527808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28252" y="457012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8484766" y="436527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8473292" y="435379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144509" y="530172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74803" y="467570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415792" y="2709559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687641" y="5635355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7338821" y="5069314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691594" y="51127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850454" y="5512845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8013267" y="5798168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361106" y="5550786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8141916" y="594907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498430" y="5744223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8486956" y="573274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8241143" y="5721039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95326" y="128256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470755" y="433144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817091" y="369371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46334" y="1673650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63407" y="1205655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2</a:t>
            </a:r>
          </a:p>
        </p:txBody>
      </p:sp>
      <p:sp>
        <p:nvSpPr>
          <p:cNvPr id="112" name="Rectangular Callout 111"/>
          <p:cNvSpPr/>
          <p:nvPr/>
        </p:nvSpPr>
        <p:spPr>
          <a:xfrm>
            <a:off x="5834872" y="3674274"/>
            <a:ext cx="1806869" cy="464783"/>
          </a:xfrm>
          <a:prstGeom prst="wedgeRectCallout">
            <a:avLst>
              <a:gd name="adj1" fmla="val -41728"/>
              <a:gd name="adj2" fmla="val 105927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1" name="Object 110"/>
          <p:cNvGraphicFramePr>
            <a:graphicFrameLocks noChangeAspect="1"/>
          </p:cNvGraphicFramePr>
          <p:nvPr>
            <p:extLst/>
          </p:nvPr>
        </p:nvGraphicFramePr>
        <p:xfrm>
          <a:off x="5911995" y="3651106"/>
          <a:ext cx="16811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Equation" r:id="rId4" imgW="1041400" imgH="304800" progId="Equation.3">
                  <p:embed/>
                </p:oleObj>
              </mc:Choice>
              <mc:Fallback>
                <p:oleObj name="Equation" r:id="rId4" imgW="1041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1995" y="3651106"/>
                        <a:ext cx="16811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6523639" y="2501096"/>
            <a:ext cx="2129" cy="15963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ular Callout 119"/>
          <p:cNvSpPr/>
          <p:nvPr/>
        </p:nvSpPr>
        <p:spPr>
          <a:xfrm>
            <a:off x="4325892" y="2593781"/>
            <a:ext cx="1636658" cy="576070"/>
          </a:xfrm>
          <a:prstGeom prst="wedgeRectCallout">
            <a:avLst>
              <a:gd name="adj1" fmla="val 43329"/>
              <a:gd name="adj2" fmla="val 120140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083459"/>
              </p:ext>
            </p:extLst>
          </p:nvPr>
        </p:nvGraphicFramePr>
        <p:xfrm>
          <a:off x="4366527" y="2574143"/>
          <a:ext cx="1595204" cy="58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Equation" r:id="rId6" imgW="1244600" imgH="457200" progId="Equation.3">
                  <p:embed/>
                </p:oleObj>
              </mc:Choice>
              <mc:Fallback>
                <p:oleObj name="Equation" r:id="rId6" imgW="1244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6527" y="2574143"/>
                        <a:ext cx="1595204" cy="58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41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59561"/>
            <a:ext cx="4981811" cy="5013115"/>
          </a:xfrm>
        </p:spPr>
        <p:txBody>
          <a:bodyPr>
            <a:normAutofit/>
          </a:bodyPr>
          <a:lstStyle/>
          <a:p>
            <a:r>
              <a:rPr lang="en-US" dirty="0"/>
              <a:t>Suppose the sender transmits </a:t>
            </a:r>
            <a:r>
              <a:rPr lang="en-US" i="1" dirty="0"/>
              <a:t>L</a:t>
            </a:r>
            <a:r>
              <a:rPr lang="en-US" dirty="0"/>
              <a:t> passes, in a poor channel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Average (sum) metric across passes, and label branches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However, the tree has 2</a:t>
            </a:r>
            <a:r>
              <a:rPr lang="en-US" i="1" baseline="30000" dirty="0"/>
              <a:t>n</a:t>
            </a:r>
            <a:r>
              <a:rPr lang="en-US" dirty="0"/>
              <a:t> leaves to compare so this approach is still </a:t>
            </a:r>
            <a:r>
              <a:rPr lang="en-US" b="1" dirty="0">
                <a:solidFill>
                  <a:srgbClr val="FF0000"/>
                </a:solidFill>
              </a:rPr>
              <a:t>impracticable (too computationally demanding)</a:t>
            </a:r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tree: Multiple passes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29521" y="248906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56" name="Straight Arrow Connector 55"/>
          <p:cNvCxnSpPr>
            <a:stCxn id="82" idx="3"/>
            <a:endCxn id="54" idx="1"/>
          </p:cNvCxnSpPr>
          <p:nvPr/>
        </p:nvCxnSpPr>
        <p:spPr>
          <a:xfrm flipV="1">
            <a:off x="5646780" y="2651873"/>
            <a:ext cx="682741" cy="129349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Delay 74"/>
          <p:cNvSpPr/>
          <p:nvPr/>
        </p:nvSpPr>
        <p:spPr>
          <a:xfrm rot="16200000">
            <a:off x="7001996" y="2417191"/>
            <a:ext cx="292100" cy="266701"/>
          </a:xfrm>
          <a:prstGeom prst="flowChartDelay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vert" lIns="0" tIns="0" rIns="0" bIns="0" rtlCol="0" anchor="ctr"/>
          <a:lstStyle/>
          <a:p>
            <a:pPr algn="ctr"/>
            <a:endParaRPr lang="en-US" sz="1400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7014693" y="2696592"/>
            <a:ext cx="266700" cy="619125"/>
          </a:xfrm>
          <a:prstGeom prst="rect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330796" y="19600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6492334" y="2360200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6655147" y="2651873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664151" y="183377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7415792" y="1996589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82343" y="131115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r>
              <a:rPr lang="en-US" b="0" baseline="3000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7826964" y="171126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7989777" y="199658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337616" y="1749207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7140309" y="259792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7128835" y="25864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52511" y="291398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18426" y="214749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474940" y="19426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8463466" y="193116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05422" y="260401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04431" y="202481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45199" y="485316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231281" y="3745308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>
            <a:off x="5646780" y="3945363"/>
            <a:ext cx="698419" cy="107061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7030371" y="4768594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346474" y="43241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6508012" y="4724302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670825" y="5015975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673977" y="425640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7338821" y="4419219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77930" y="373378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836790" y="413389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999603" y="441921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8347442" y="4171837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7155987" y="496203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144513" y="495055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168189" y="527808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28252" y="457012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8484766" y="436527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8473292" y="435379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144509" y="530172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74803" y="467570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415792" y="2709559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687641" y="5635355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7338821" y="5069314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691594" y="51127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850454" y="5512845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8013267" y="5798168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361106" y="5550786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8141916" y="594907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498430" y="5744223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8486956" y="573274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8241143" y="5721039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470755" y="433144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817091" y="369371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46334" y="1673650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63407" y="1205655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2</a:t>
            </a:r>
          </a:p>
        </p:txBody>
      </p:sp>
      <p:sp>
        <p:nvSpPr>
          <p:cNvPr id="112" name="Rectangular Callout 111"/>
          <p:cNvSpPr/>
          <p:nvPr/>
        </p:nvSpPr>
        <p:spPr>
          <a:xfrm>
            <a:off x="4294587" y="2422107"/>
            <a:ext cx="1636658" cy="576070"/>
          </a:xfrm>
          <a:prstGeom prst="wedgeRectCallout">
            <a:avLst>
              <a:gd name="adj1" fmla="val 43329"/>
              <a:gd name="adj2" fmla="val 120140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4335222" y="2402469"/>
          <a:ext cx="1595204" cy="58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" name="Equation" r:id="rId4" imgW="1244600" imgH="457200" progId="Equation.3">
                  <p:embed/>
                </p:oleObj>
              </mc:Choice>
              <mc:Fallback>
                <p:oleObj name="Equation" r:id="rId4" imgW="1244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5222" y="2402469"/>
                        <a:ext cx="1595204" cy="58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Rectangular Callout 120"/>
          <p:cNvSpPr/>
          <p:nvPr/>
        </p:nvSpPr>
        <p:spPr>
          <a:xfrm>
            <a:off x="3718484" y="4211066"/>
            <a:ext cx="1612300" cy="576070"/>
          </a:xfrm>
          <a:prstGeom prst="wedgeRectCallout">
            <a:avLst>
              <a:gd name="adj1" fmla="val 88806"/>
              <a:gd name="adj2" fmla="val 1959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2" name="Object 121"/>
          <p:cNvGraphicFramePr>
            <a:graphicFrameLocks noChangeAspect="1"/>
          </p:cNvGraphicFramePr>
          <p:nvPr>
            <p:extLst/>
          </p:nvPr>
        </p:nvGraphicFramePr>
        <p:xfrm>
          <a:off x="3751270" y="4191979"/>
          <a:ext cx="15621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" name="Equation" r:id="rId6" imgW="1219200" imgH="457200" progId="Equation.3">
                  <p:embed/>
                </p:oleObj>
              </mc:Choice>
              <mc:Fallback>
                <p:oleObj name="Equation" r:id="rId6" imgW="1219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51270" y="4191979"/>
                        <a:ext cx="15621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Observation: Suppose the </a:t>
            </a:r>
            <a:r>
              <a:rPr lang="en-US" b="1" dirty="0">
                <a:solidFill>
                  <a:srgbClr val="1F497D"/>
                </a:solidFill>
              </a:rPr>
              <a:t>ML message </a:t>
            </a:r>
            <a:r>
              <a:rPr lang="en-US" b="1" i="1" dirty="0">
                <a:solidFill>
                  <a:srgbClr val="1F497D"/>
                </a:solidFill>
              </a:rPr>
              <a:t>M*</a:t>
            </a:r>
            <a:r>
              <a:rPr lang="en-US" b="1" dirty="0">
                <a:solidFill>
                  <a:srgbClr val="1F497D"/>
                </a:solidFill>
              </a:rPr>
              <a:t> </a:t>
            </a:r>
            <a:r>
              <a:rPr lang="en-US" dirty="0"/>
              <a:t>and some other message </a:t>
            </a:r>
            <a:r>
              <a:rPr lang="en-US" i="1" dirty="0"/>
              <a:t>M</a:t>
            </a:r>
            <a:r>
              <a:rPr lang="en-US" dirty="0"/>
              <a:t>′ differ only in the </a:t>
            </a:r>
            <a:r>
              <a:rPr lang="en-US" i="1" dirty="0"/>
              <a:t>i</a:t>
            </a:r>
            <a:r>
              <a:rPr lang="en-US" baseline="30000" dirty="0"/>
              <a:t>th</a:t>
            </a:r>
            <a:r>
              <a:rPr lang="en-US" dirty="0"/>
              <a:t> bit</a:t>
            </a:r>
          </a:p>
          <a:p>
            <a:pPr lvl="1"/>
            <a:r>
              <a:rPr lang="en-US" spc="-150" dirty="0"/>
              <a:t>Only symbols including and after index </a:t>
            </a:r>
            <a:r>
              <a:rPr lang="en-US" sz="4000" spc="-150" baseline="30000" dirty="0"/>
              <a:t>⌈</a:t>
            </a:r>
            <a:r>
              <a:rPr lang="en-US" i="1" spc="-150" dirty="0"/>
              <a:t>i</a:t>
            </a:r>
            <a:r>
              <a:rPr lang="en-US" spc="-150" dirty="0"/>
              <a:t>/</a:t>
            </a:r>
            <a:r>
              <a:rPr lang="en-US" i="1" spc="-150" dirty="0"/>
              <a:t>k</a:t>
            </a:r>
            <a:r>
              <a:rPr lang="en-US" sz="4000" spc="-150" baseline="30000" dirty="0"/>
              <a:t>⌉</a:t>
            </a:r>
            <a:r>
              <a:rPr lang="en-US" spc="-150" dirty="0"/>
              <a:t> will disagree</a:t>
            </a:r>
          </a:p>
          <a:p>
            <a:pPr lvl="1"/>
            <a:r>
              <a:rPr lang="en-US" dirty="0"/>
              <a:t>So the </a:t>
            </a:r>
            <a:r>
              <a:rPr lang="en-US" b="1" dirty="0">
                <a:solidFill>
                  <a:schemeClr val="tx2"/>
                </a:solidFill>
              </a:rPr>
              <a:t>earlier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the error in </a:t>
            </a:r>
            <a:r>
              <a:rPr lang="en-US" i="1" dirty="0"/>
              <a:t>M</a:t>
            </a:r>
            <a:r>
              <a:rPr lang="en-US" dirty="0"/>
              <a:t>′, the </a:t>
            </a:r>
            <a:r>
              <a:rPr lang="en-US" b="1" dirty="0">
                <a:solidFill>
                  <a:srgbClr val="1F497D"/>
                </a:solidFill>
              </a:rPr>
              <a:t>larger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the cost</a:t>
            </a:r>
          </a:p>
          <a:p>
            <a:pPr lvl="1"/>
            <a:r>
              <a:rPr lang="en-US" dirty="0"/>
              <a:t>Can show that the “runners-up” to </a:t>
            </a:r>
            <a:r>
              <a:rPr lang="en-US" i="1" dirty="0"/>
              <a:t>M</a:t>
            </a:r>
            <a:r>
              <a:rPr lang="en-US" dirty="0"/>
              <a:t>* differ only in the last O(log </a:t>
            </a:r>
            <a:r>
              <a:rPr lang="en-US" i="1" dirty="0"/>
              <a:t>n</a:t>
            </a:r>
            <a:r>
              <a:rPr lang="en-US" dirty="0"/>
              <a:t>) bits</a:t>
            </a:r>
          </a:p>
          <a:p>
            <a:endParaRPr lang="en-US" dirty="0"/>
          </a:p>
          <a:p>
            <a:r>
              <a:rPr lang="en-US" dirty="0"/>
              <a:t>Consider the </a:t>
            </a:r>
            <a:r>
              <a:rPr lang="en-US" b="1" dirty="0">
                <a:solidFill>
                  <a:srgbClr val="1F497D"/>
                </a:solidFill>
              </a:rPr>
              <a:t>best 100 leaves </a:t>
            </a:r>
            <a:r>
              <a:rPr lang="en-US" dirty="0"/>
              <a:t>in the ML tree:</a:t>
            </a:r>
          </a:p>
          <a:p>
            <a:pPr lvl="1"/>
            <a:r>
              <a:rPr lang="en-US" dirty="0"/>
              <a:t>Tracing back through the tree, they will have a </a:t>
            </a:r>
            <a:r>
              <a:rPr lang="en-US" b="1" dirty="0">
                <a:solidFill>
                  <a:srgbClr val="1F497D"/>
                </a:solidFill>
              </a:rPr>
              <a:t>common ancestor</a:t>
            </a:r>
            <a:r>
              <a:rPr lang="en-US" dirty="0"/>
              <a:t> with </a:t>
            </a:r>
            <a:r>
              <a:rPr lang="en-US" i="1" dirty="0"/>
              <a:t>M</a:t>
            </a:r>
            <a:r>
              <a:rPr lang="en-US" dirty="0"/>
              <a:t>* in O(log </a:t>
            </a:r>
            <a:r>
              <a:rPr lang="en-US" i="1" dirty="0"/>
              <a:t>n</a:t>
            </a:r>
            <a:r>
              <a:rPr lang="en-US" dirty="0"/>
              <a:t>) steps</a:t>
            </a:r>
          </a:p>
          <a:p>
            <a:pPr lvl="1"/>
            <a:r>
              <a:rPr lang="en-US" dirty="0"/>
              <a:t>This suggests a strategy in which we only </a:t>
            </a:r>
            <a:r>
              <a:rPr lang="en-US" b="1" dirty="0">
                <a:solidFill>
                  <a:srgbClr val="1F497D"/>
                </a:solidFill>
              </a:rPr>
              <a:t>keep a limited number of ancestors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Efficiently exploring the tree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thruput-snr-packets.pd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7457" y="1465569"/>
            <a:ext cx="6509087" cy="46966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437" y="386682"/>
            <a:ext cx="8505363" cy="668871"/>
          </a:xfrm>
        </p:spPr>
        <p:txBody>
          <a:bodyPr>
            <a:normAutofit/>
          </a:bodyPr>
          <a:lstStyle/>
          <a:p>
            <a:r>
              <a:rPr lang="en-US" sz="3200" dirty="0"/>
              <a:t>Fixed-rate codes </a:t>
            </a:r>
            <a:r>
              <a:rPr lang="en-US" sz="3200" i="1" dirty="0"/>
              <a:t>require</a:t>
            </a:r>
            <a:r>
              <a:rPr lang="en-US" sz="3200" dirty="0"/>
              <a:t> channel adaptation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78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399921"/>
            <a:ext cx="8739999" cy="2789669"/>
          </a:xfrm>
        </p:spPr>
        <p:txBody>
          <a:bodyPr>
            <a:normAutofit/>
          </a:bodyPr>
          <a:lstStyle/>
          <a:p>
            <a:r>
              <a:rPr lang="en-US" dirty="0"/>
              <a:t>Maintain a </a:t>
            </a:r>
            <a:r>
              <a:rPr lang="en-US" b="1" i="1" dirty="0">
                <a:solidFill>
                  <a:schemeClr val="tx2"/>
                </a:solidFill>
              </a:rPr>
              <a:t>beam</a:t>
            </a:r>
            <a:r>
              <a:rPr lang="en-US" dirty="0"/>
              <a:t> of </a:t>
            </a:r>
            <a:r>
              <a:rPr lang="en-US" b="1" i="1" dirty="0">
                <a:solidFill>
                  <a:schemeClr val="tx2"/>
                </a:solidFill>
              </a:rPr>
              <a:t>B</a:t>
            </a:r>
            <a:r>
              <a:rPr lang="en-US" dirty="0"/>
              <a:t> tree node ancestors to explore, each to a certain depth </a:t>
            </a:r>
            <a:r>
              <a:rPr lang="en-US" b="1" i="1" dirty="0">
                <a:solidFill>
                  <a:schemeClr val="tx2"/>
                </a:solidFill>
              </a:rPr>
              <a:t>d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Expand each ancestor, score every child, propagate best child score for each ancestor, pick </a:t>
            </a:r>
            <a:r>
              <a:rPr lang="en-US" i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best survivors</a:t>
            </a:r>
          </a:p>
          <a:p>
            <a:endParaRPr lang="en-US" dirty="0"/>
          </a:p>
          <a:p>
            <a:r>
              <a:rPr lang="en-US" dirty="0"/>
              <a:t>Example: </a:t>
            </a:r>
            <a:r>
              <a:rPr lang="en-US" i="1" dirty="0"/>
              <a:t>B</a:t>
            </a:r>
            <a:r>
              <a:rPr lang="en-US" dirty="0"/>
              <a:t> = </a:t>
            </a:r>
            <a:r>
              <a:rPr lang="en-US" i="1" dirty="0"/>
              <a:t>d</a:t>
            </a:r>
            <a:r>
              <a:rPr lang="en-US" dirty="0"/>
              <a:t> = 2, </a:t>
            </a:r>
            <a:r>
              <a:rPr lang="en-US" i="1" dirty="0"/>
              <a:t>k </a:t>
            </a:r>
            <a:r>
              <a:rPr lang="en-US" dirty="0"/>
              <a:t>= 1 (lighter color = better score)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 decoder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222" y="4215837"/>
            <a:ext cx="8741364" cy="2394894"/>
            <a:chOff x="181687" y="1335493"/>
            <a:chExt cx="8741364" cy="2394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687" y="1335493"/>
              <a:ext cx="8741364" cy="23948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2130" y="1420533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beam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59409" y="1741299"/>
              <a:ext cx="222585" cy="163656"/>
            </a:xfrm>
            <a:prstGeom prst="straightConnector1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2862" y="1734752"/>
              <a:ext cx="216039" cy="1106314"/>
            </a:xfrm>
            <a:prstGeom prst="straightConnector1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bubble decoder operates in </a:t>
            </a:r>
            <a:r>
              <a:rPr lang="en-US" i="1" dirty="0"/>
              <a:t>n</a:t>
            </a:r>
            <a:r>
              <a:rPr lang="en-US" dirty="0"/>
              <a:t>/</a:t>
            </a:r>
            <a:r>
              <a:rPr lang="en-US" i="1" dirty="0"/>
              <a:t>k </a:t>
            </a:r>
            <a:r>
              <a:rPr lang="en-US" dirty="0"/>
              <a:t>− 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steps</a:t>
            </a:r>
          </a:p>
          <a:p>
            <a:pPr lvl="1"/>
            <a:r>
              <a:rPr lang="en-US" spc="-150" dirty="0"/>
              <a:t>Each step explores </a:t>
            </a:r>
            <a:r>
              <a:rPr lang="en-US" i="1" spc="-150" dirty="0"/>
              <a:t>B</a:t>
            </a:r>
            <a:r>
              <a:rPr lang="en-US" spc="-150" dirty="0"/>
              <a:t>∙2</a:t>
            </a:r>
            <a:r>
              <a:rPr lang="en-US" i="1" spc="-150" baseline="30000" dirty="0"/>
              <a:t>kd</a:t>
            </a:r>
            <a:r>
              <a:rPr lang="en-US" spc="-150" dirty="0"/>
              <a:t> nodes, evaluating the RNG </a:t>
            </a:r>
            <a:r>
              <a:rPr lang="en-US" i="1" spc="-150" dirty="0"/>
              <a:t>L</a:t>
            </a:r>
            <a:r>
              <a:rPr lang="en-US" spc="-150" dirty="0"/>
              <a:t> times</a:t>
            </a:r>
          </a:p>
          <a:p>
            <a:pPr lvl="1"/>
            <a:r>
              <a:rPr lang="en-US" dirty="0"/>
              <a:t>Selecting the best </a:t>
            </a:r>
            <a:r>
              <a:rPr lang="en-US" i="1" dirty="0"/>
              <a:t>B</a:t>
            </a:r>
            <a:r>
              <a:rPr lang="en-US" dirty="0"/>
              <a:t> candidates takes </a:t>
            </a:r>
            <a:r>
              <a:rPr lang="en-US" i="1" dirty="0"/>
              <a:t>B</a:t>
            </a:r>
            <a:r>
              <a:rPr lang="en-US" dirty="0"/>
              <a:t>∙2</a:t>
            </a:r>
            <a:r>
              <a:rPr lang="en-US" i="1" baseline="30000" dirty="0"/>
              <a:t>k</a:t>
            </a:r>
            <a:r>
              <a:rPr lang="en-US" dirty="0"/>
              <a:t> comparisons</a:t>
            </a:r>
          </a:p>
          <a:p>
            <a:endParaRPr lang="en-US" dirty="0"/>
          </a:p>
          <a:p>
            <a:r>
              <a:rPr lang="en-US" b="1" spc="-150" dirty="0">
                <a:solidFill>
                  <a:srgbClr val="1F497D"/>
                </a:solidFill>
              </a:rPr>
              <a:t>Overall cost: </a:t>
            </a:r>
            <a:r>
              <a:rPr lang="en-US" spc="-150" dirty="0"/>
              <a:t>O((n/k)BL∙2</a:t>
            </a:r>
            <a:r>
              <a:rPr lang="en-US" i="1" spc="-150" baseline="30000" dirty="0"/>
              <a:t>kd</a:t>
            </a:r>
            <a:r>
              <a:rPr lang="en-US" spc="-150" dirty="0"/>
              <a:t>) hashes, O((n/k)B∙2</a:t>
            </a:r>
            <a:r>
              <a:rPr lang="en-US" i="1" spc="-150" baseline="30000" dirty="0"/>
              <a:t>k</a:t>
            </a:r>
            <a:r>
              <a:rPr lang="en-US" spc="-150" dirty="0"/>
              <a:t>) comparisons</a:t>
            </a:r>
          </a:p>
          <a:p>
            <a:endParaRPr lang="en-US" spc="-150" dirty="0"/>
          </a:p>
          <a:p>
            <a:r>
              <a:rPr lang="en-US" spc="-150" dirty="0"/>
              <a:t>Comparison with LDPC </a:t>
            </a:r>
            <a:r>
              <a:rPr lang="en-US" b="1" spc="-150" dirty="0">
                <a:solidFill>
                  <a:srgbClr val="1F497D"/>
                </a:solidFill>
              </a:rPr>
              <a:t>belief propagation </a:t>
            </a:r>
            <a:r>
              <a:rPr lang="en-US" spc="-150" dirty="0"/>
              <a:t>algorithms</a:t>
            </a:r>
          </a:p>
          <a:p>
            <a:pPr lvl="1"/>
            <a:r>
              <a:rPr lang="en-US" spc="-150" dirty="0"/>
              <a:t>These operate in iterations, too, involve all message bits</a:t>
            </a:r>
          </a:p>
          <a:p>
            <a:pPr lvl="1"/>
            <a:r>
              <a:rPr lang="en-US" spc="-150" dirty="0"/>
              <a:t>But, these are also quite parallelizable</a:t>
            </a:r>
          </a:p>
          <a:p>
            <a:pPr lvl="1"/>
            <a:r>
              <a:rPr lang="en-US" spc="-150" dirty="0"/>
              <a:t>Hard to give exact head-to-head 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complexity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3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Spinal codes as described so far uses different numbers of passes to adjust the rate</a:t>
            </a:r>
          </a:p>
          <a:p>
            <a:endParaRPr lang="en-US" dirty="0"/>
          </a:p>
          <a:p>
            <a:r>
              <a:rPr lang="en-US" dirty="0"/>
              <a:t>Two problems in Spinal codes </a:t>
            </a:r>
            <a:r>
              <a:rPr lang="en-US" b="1" dirty="0">
                <a:solidFill>
                  <a:srgbClr val="1F497D"/>
                </a:solidFill>
              </a:rPr>
              <a:t>as described so far:</a:t>
            </a:r>
          </a:p>
          <a:p>
            <a:pPr marL="971550" lvl="1" indent="-514350">
              <a:buFont typeface="+mj-lt"/>
              <a:buAutoNum type="arabicPeriod"/>
            </a:pPr>
            <a:endParaRPr lang="en-US" spc="-150" dirty="0"/>
          </a:p>
          <a:p>
            <a:pPr marL="971550" lvl="1" indent="-514350">
              <a:buFont typeface="+mj-lt"/>
              <a:buAutoNum type="arabicPeriod"/>
            </a:pPr>
            <a:r>
              <a:rPr lang="en-US" spc="-150" dirty="0"/>
              <a:t>Must transmit one full pass, so max out at </a:t>
            </a:r>
            <a:r>
              <a:rPr lang="en-US" i="1" spc="-150" dirty="0"/>
              <a:t>k</a:t>
            </a:r>
            <a:r>
              <a:rPr lang="en-US" spc="-150" dirty="0"/>
              <a:t> bits/symbol</a:t>
            </a:r>
          </a:p>
          <a:p>
            <a:pPr lvl="2"/>
            <a:r>
              <a:rPr lang="en-US" dirty="0"/>
              <a:t>Increase </a:t>
            </a:r>
            <a:r>
              <a:rPr lang="en-US" i="1" dirty="0"/>
              <a:t>k</a:t>
            </a:r>
            <a:r>
              <a:rPr lang="en-US" dirty="0"/>
              <a:t>?  No: Decoding cost is </a:t>
            </a:r>
            <a:r>
              <a:rPr lang="en-US" b="1" dirty="0">
                <a:solidFill>
                  <a:srgbClr val="FF0000"/>
                </a:solidFill>
              </a:rPr>
              <a:t>exponential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</a:t>
            </a:r>
            <a:r>
              <a:rPr lang="en-US" i="1" dirty="0"/>
              <a:t>k</a:t>
            </a:r>
          </a:p>
          <a:p>
            <a:endParaRPr lang="en-US" i="1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Sending </a:t>
            </a:r>
            <a:r>
              <a:rPr lang="en-US" i="1" dirty="0"/>
              <a:t>L</a:t>
            </a:r>
            <a:r>
              <a:rPr lang="en-US" dirty="0"/>
              <a:t> passes reduces rate to </a:t>
            </a:r>
            <a:r>
              <a:rPr lang="en-US" i="1" dirty="0"/>
              <a:t>k</a:t>
            </a:r>
            <a:r>
              <a:rPr lang="en-US" dirty="0"/>
              <a:t>/</a:t>
            </a:r>
            <a:r>
              <a:rPr lang="en-US" i="1" dirty="0"/>
              <a:t>L—</a:t>
            </a:r>
            <a:r>
              <a:rPr lang="en-US" b="1" dirty="0">
                <a:solidFill>
                  <a:srgbClr val="FF0000"/>
                </a:solidFill>
              </a:rPr>
              <a:t>abrupt drop</a:t>
            </a:r>
            <a:endParaRPr lang="en-US" b="1" i="1" dirty="0">
              <a:solidFill>
                <a:srgbClr val="FF0000"/>
              </a:solidFill>
            </a:endParaRPr>
          </a:p>
          <a:p>
            <a:pPr marL="1371600" lvl="2" indent="-514350"/>
            <a:r>
              <a:rPr lang="en-US" dirty="0"/>
              <a:t>Introduces plateaus in the rate versus SNR curve</a:t>
            </a:r>
          </a:p>
          <a:p>
            <a:pPr marL="1371600" lvl="2" indent="-51435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6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408013"/>
            <a:ext cx="8739999" cy="23697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Idea: Systematically skip some spines</a:t>
            </a:r>
          </a:p>
          <a:p>
            <a:pPr lvl="1"/>
            <a:r>
              <a:rPr lang="en-US" dirty="0"/>
              <a:t>Sender and receiver agree on the pattern beforehand</a:t>
            </a:r>
          </a:p>
          <a:p>
            <a:pPr lvl="1"/>
            <a:r>
              <a:rPr lang="en-US" spc="-150" dirty="0"/>
              <a:t>Receiver can now attempt a decode before a pass concludes</a:t>
            </a:r>
          </a:p>
          <a:p>
            <a:endParaRPr lang="en-US" dirty="0"/>
          </a:p>
          <a:p>
            <a:r>
              <a:rPr lang="en-US" dirty="0"/>
              <a:t>Decoder algorithm unchanged, missing symbols get zero score</a:t>
            </a:r>
          </a:p>
          <a:p>
            <a:endParaRPr lang="en-US" dirty="0"/>
          </a:p>
          <a:p>
            <a:r>
              <a:rPr lang="en-US" dirty="0"/>
              <a:t>Max rate of this puncturing: 8∙</a:t>
            </a:r>
            <a:r>
              <a:rPr lang="en-US" i="1" dirty="0"/>
              <a:t>k</a:t>
            </a:r>
            <a:r>
              <a:rPr lang="en-US" dirty="0"/>
              <a:t> bits/symbol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Puncturing for higher and finer-controlled rates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33" y="3778167"/>
            <a:ext cx="6773535" cy="28636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67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 and receiver need to maintain synchronization</a:t>
            </a:r>
          </a:p>
          <a:p>
            <a:pPr lvl="1"/>
            <a:r>
              <a:rPr lang="en-US" dirty="0"/>
              <a:t>Sender uses a short sequence number protected by a highly redundant code</a:t>
            </a:r>
          </a:p>
          <a:p>
            <a:pPr lvl="1"/>
            <a:endParaRPr lang="en-US" dirty="0"/>
          </a:p>
          <a:p>
            <a:r>
              <a:rPr lang="en-US" dirty="0"/>
              <a:t>Unusual property of Spinal codes: </a:t>
            </a:r>
            <a:r>
              <a:rPr lang="en-US" b="1" dirty="0">
                <a:solidFill>
                  <a:schemeClr val="tx2"/>
                </a:solidFill>
              </a:rPr>
              <a:t>Shorter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message length </a:t>
            </a:r>
            <a:r>
              <a:rPr lang="en-US" i="1" dirty="0"/>
              <a:t>n</a:t>
            </a:r>
            <a:r>
              <a:rPr lang="en-US" dirty="0"/>
              <a:t> is </a:t>
            </a:r>
            <a:r>
              <a:rPr lang="en-US" b="1" dirty="0">
                <a:solidFill>
                  <a:srgbClr val="1F497D"/>
                </a:solidFill>
              </a:rPr>
              <a:t>more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efficient</a:t>
            </a:r>
          </a:p>
          <a:p>
            <a:pPr lvl="1"/>
            <a:r>
              <a:rPr lang="en-US" dirty="0"/>
              <a:t>This is in opposition to the trend most codes follow</a:t>
            </a:r>
          </a:p>
          <a:p>
            <a:pPr lvl="1"/>
            <a:r>
              <a:rPr lang="en-US" dirty="0"/>
              <a:t>Divide the link-layer frame into shorter checksum-protected </a:t>
            </a:r>
            <a:r>
              <a:rPr lang="en-US" b="1" i="1" dirty="0">
                <a:solidFill>
                  <a:srgbClr val="1F497D"/>
                </a:solidFill>
              </a:rPr>
              <a:t>code blocks</a:t>
            </a:r>
          </a:p>
          <a:p>
            <a:pPr lvl="1"/>
            <a:endParaRPr lang="en-US" dirty="0"/>
          </a:p>
          <a:p>
            <a:r>
              <a:rPr lang="en-US" spc="-150" dirty="0"/>
              <a:t>If half-duplex radio, when should sender wait for feedback?</a:t>
            </a:r>
          </a:p>
          <a:p>
            <a:pPr lvl="1"/>
            <a:r>
              <a:rPr lang="en-US" dirty="0"/>
              <a:t>For more information, see </a:t>
            </a:r>
            <a:r>
              <a:rPr lang="en-US" i="1" dirty="0"/>
              <a:t>RateMore</a:t>
            </a:r>
            <a:r>
              <a:rPr lang="en-US" dirty="0"/>
              <a:t> (MobiCom ‘12)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at the link layer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b="1" dirty="0"/>
              <a:t>Rateless </a:t>
            </a:r>
            <a:r>
              <a:rPr lang="en-US" altLang="zh-CN" b="1" i="1" dirty="0"/>
              <a:t>fountain</a:t>
            </a:r>
            <a:r>
              <a:rPr lang="en-US" altLang="zh-CN" b="1" dirty="0"/>
              <a:t> codes</a:t>
            </a:r>
          </a:p>
          <a:p>
            <a:pPr lvl="1"/>
            <a:r>
              <a:rPr lang="en-US" altLang="zh-CN" dirty="0"/>
              <a:t>Luby Transform (LT) Encoding</a:t>
            </a:r>
          </a:p>
          <a:p>
            <a:pPr lvl="1"/>
            <a:r>
              <a:rPr lang="en-US" altLang="zh-CN" dirty="0"/>
              <a:t>LT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Rateless Spinal</a:t>
            </a:r>
            <a:r>
              <a:rPr lang="zh-CN" altLang="en-US" dirty="0"/>
              <a:t> </a:t>
            </a:r>
            <a:r>
              <a:rPr lang="en-US" altLang="zh-CN" dirty="0"/>
              <a:t>codes</a:t>
            </a:r>
          </a:p>
          <a:p>
            <a:pPr marL="914400" lvl="1" indent="-5143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Encoding Spinal Codes</a:t>
            </a:r>
          </a:p>
          <a:p>
            <a:pPr marL="914400" lvl="1" indent="-51435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Decoding Spinal codes</a:t>
            </a:r>
          </a:p>
          <a:p>
            <a:pPr marL="914400" lvl="1" indent="-514350"/>
            <a:r>
              <a:rPr lang="en-US" b="1" dirty="0"/>
              <a:t>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Today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91255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01" y="1366373"/>
            <a:ext cx="8739999" cy="1790653"/>
          </a:xfrm>
        </p:spPr>
        <p:txBody>
          <a:bodyPr>
            <a:normAutofit fontScale="92500"/>
          </a:bodyPr>
          <a:lstStyle/>
          <a:p>
            <a:r>
              <a:rPr lang="en-US" dirty="0"/>
              <a:t>Software simulation: Simulated wireless channel (additive white Gaussian noise and Rayleigh fading)</a:t>
            </a:r>
          </a:p>
          <a:p>
            <a:endParaRPr lang="en-US" dirty="0"/>
          </a:p>
          <a:p>
            <a:r>
              <a:rPr lang="en-US" dirty="0"/>
              <a:t>Hardware platform: </a:t>
            </a:r>
            <a:r>
              <a:rPr lang="en-US" b="1" dirty="0" err="1">
                <a:solidFill>
                  <a:schemeClr val="tx2"/>
                </a:solidFill>
              </a:rPr>
              <a:t>Airblue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(FPGA based platform)</a:t>
            </a:r>
          </a:p>
          <a:p>
            <a:pPr lvl="1"/>
            <a:r>
              <a:rPr lang="en-US" dirty="0"/>
              <a:t>Real 10, 20 MHz bandwidth channels in 2.4 GHz ISM band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8489" y="3294528"/>
            <a:ext cx="4637511" cy="2801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1pPr>
            <a:lvl2pPr marL="742950" indent="-28575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2pPr>
            <a:lvl3pPr marL="11430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3pPr>
            <a:lvl4pPr marL="16002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4pPr>
            <a:lvl5pPr marL="20574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»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-150" dirty="0">
                <a:solidFill>
                  <a:srgbClr val="1F497D"/>
                </a:solidFill>
              </a:rPr>
              <a:t>Gap to capacity: </a:t>
            </a:r>
            <a:r>
              <a:rPr lang="en-US" sz="2400" spc="-150" dirty="0"/>
              <a:t>How much more noise could a capacity-achieving code tolerate at same rate?</a:t>
            </a:r>
          </a:p>
          <a:p>
            <a:pPr lvl="1"/>
            <a:r>
              <a:rPr lang="en-US" sz="2400" dirty="0"/>
              <a:t>Smaller gap is better</a:t>
            </a:r>
          </a:p>
          <a:p>
            <a:pPr lvl="1"/>
            <a:endParaRPr lang="en-US" sz="2400" dirty="0"/>
          </a:p>
          <a:p>
            <a:pPr lvl="1"/>
            <a:r>
              <a:rPr lang="en-US" sz="2400" i="1" dirty="0"/>
              <a:t>e.g.</a:t>
            </a:r>
            <a:r>
              <a:rPr lang="en-US" sz="2400" dirty="0"/>
              <a:t>: This code achieves six bits/symbol at 20 dB SNR, for a </a:t>
            </a:r>
            <a:r>
              <a:rPr lang="en-US" sz="2400" b="1" dirty="0">
                <a:solidFill>
                  <a:srgbClr val="1F497D"/>
                </a:solidFill>
              </a:rPr>
              <a:t>2 dB gap to capacity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106"/>
          <a:stretch/>
        </p:blipFill>
        <p:spPr>
          <a:xfrm>
            <a:off x="5506570" y="3112160"/>
            <a:ext cx="3219078" cy="340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631186" y="44669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Rate (bits per symbol)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4163" y="58942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7151" y="52324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0139" y="455556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3127" y="387872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6115" y="320189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4064001"/>
            <a:ext cx="403412" cy="0"/>
          </a:xfrm>
          <a:prstGeom prst="line">
            <a:avLst/>
          </a:prstGeom>
          <a:ln w="762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6036235" y="3937000"/>
            <a:ext cx="313765" cy="2540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7473577" y="5695578"/>
            <a:ext cx="313765" cy="2540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24736" y="401170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 Regular"/>
              </a:rPr>
              <a:t>2 dB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7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4992786"/>
            <a:ext cx="8739999" cy="16186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Simulated AWGN channel: no link-layer performance effects here</a:t>
            </a:r>
          </a:p>
          <a:p>
            <a:endParaRPr lang="en-US" dirty="0"/>
          </a:p>
          <a:p>
            <a:r>
              <a:rPr lang="en-US" b="1" dirty="0">
                <a:solidFill>
                  <a:srgbClr val="1F497D"/>
                </a:solidFill>
              </a:rPr>
              <a:t>LDPC envelope: </a:t>
            </a:r>
            <a:r>
              <a:rPr lang="en-US" dirty="0"/>
              <a:t>Choose best-performing rated LDPC code at each SNR to mimic the best a rate adaptation strategy could do</a:t>
            </a:r>
          </a:p>
          <a:p>
            <a:endParaRPr lang="en-US" dirty="0"/>
          </a:p>
          <a:p>
            <a:r>
              <a:rPr lang="en-US" b="1" dirty="0">
                <a:solidFill>
                  <a:srgbClr val="1F497D"/>
                </a:solidFill>
              </a:rPr>
              <a:t>Strider+: </a:t>
            </a:r>
            <a:r>
              <a:rPr lang="en-US" dirty="0"/>
              <a:t>Strider + puncturing: finer rate control, but significant gap to capacity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Spinal codes: Higher rate on AWGN channel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506"/>
          <a:stretch/>
        </p:blipFill>
        <p:spPr>
          <a:xfrm>
            <a:off x="843673" y="1392002"/>
            <a:ext cx="6689166" cy="34873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4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440381"/>
            <a:ext cx="4237087" cy="5009009"/>
          </a:xfrm>
        </p:spPr>
        <p:txBody>
          <a:bodyPr>
            <a:normAutofit fontScale="92500" lnSpcReduction="10000"/>
          </a:bodyPr>
          <a:lstStyle/>
          <a:p>
            <a:r>
              <a:rPr lang="en-US" spc="-150" dirty="0"/>
              <a:t>Constant SNR means constant </a:t>
            </a:r>
            <a:r>
              <a:rPr lang="en-US" b="1" spc="-150" dirty="0">
                <a:solidFill>
                  <a:schemeClr val="tx2"/>
                </a:solidFill>
              </a:rPr>
              <a:t>average</a:t>
            </a:r>
            <a:r>
              <a:rPr lang="en-US" spc="-150" dirty="0">
                <a:solidFill>
                  <a:schemeClr val="tx2"/>
                </a:solidFill>
              </a:rPr>
              <a:t> </a:t>
            </a:r>
            <a:r>
              <a:rPr lang="en-US" spc="-150" dirty="0"/>
              <a:t>noise power</a:t>
            </a:r>
          </a:p>
          <a:p>
            <a:pPr lvl="1"/>
            <a:r>
              <a:rPr lang="en-US" dirty="0"/>
              <a:t>But, noise impacting </a:t>
            </a:r>
            <a:r>
              <a:rPr lang="en-US" b="1" dirty="0">
                <a:solidFill>
                  <a:srgbClr val="1F497D"/>
                </a:solidFill>
              </a:rPr>
              <a:t>any particular symbol(s)</a:t>
            </a:r>
            <a:r>
              <a:rPr lang="en-US" dirty="0"/>
              <a:t> may be higher or lower</a:t>
            </a:r>
          </a:p>
          <a:p>
            <a:pPr lvl="1"/>
            <a:endParaRPr lang="en-US" dirty="0"/>
          </a:p>
          <a:p>
            <a:r>
              <a:rPr lang="en-US" dirty="0"/>
              <a:t>Rated codes must be risk averse (send at lower rate)</a:t>
            </a:r>
          </a:p>
          <a:p>
            <a:endParaRPr lang="en-US" dirty="0"/>
          </a:p>
          <a:p>
            <a:r>
              <a:rPr lang="en-US" dirty="0"/>
              <a:t>Rateless codes can decode with </a:t>
            </a:r>
            <a:r>
              <a:rPr lang="en-US" b="1" dirty="0">
                <a:solidFill>
                  <a:srgbClr val="1F497D"/>
                </a:solidFill>
              </a:rPr>
              <a:t>fewer symbols </a:t>
            </a:r>
            <a:r>
              <a:rPr lang="en-US" dirty="0"/>
              <a:t>when noise is </a:t>
            </a:r>
            <a:r>
              <a:rPr lang="en-US" b="1" dirty="0">
                <a:solidFill>
                  <a:srgbClr val="1F497D"/>
                </a:solidFill>
              </a:rPr>
              <a:t>momentarily lower</a:t>
            </a:r>
          </a:p>
          <a:p>
            <a:endParaRPr lang="en-US" dirty="0"/>
          </a:p>
          <a:p>
            <a:r>
              <a:rPr lang="en-US" dirty="0"/>
              <a:t>But this result </a:t>
            </a:r>
            <a:r>
              <a:rPr lang="en-US" b="1" dirty="0">
                <a:solidFill>
                  <a:srgbClr val="FF6600"/>
                </a:solidFill>
              </a:rPr>
              <a:t>requires perfect and instantaneous feedback</a:t>
            </a:r>
            <a:r>
              <a:rPr lang="en-US" dirty="0"/>
              <a:t> so the </a:t>
            </a:r>
            <a:r>
              <a:rPr lang="en-US" dirty="0" err="1"/>
              <a:t>rateless</a:t>
            </a:r>
            <a:r>
              <a:rPr lang="en-US" dirty="0"/>
              <a:t> code knows when to stop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Rateless codes can “hedge their bets”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969" y="1226671"/>
            <a:ext cx="4239560" cy="50403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47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4803589"/>
            <a:ext cx="8739999" cy="164580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Longer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code block means more opportunities to </a:t>
            </a:r>
            <a:r>
              <a:rPr lang="en-US" b="1" dirty="0">
                <a:solidFill>
                  <a:srgbClr val="FF0000"/>
                </a:solidFill>
              </a:rPr>
              <a:t>prune correct path</a:t>
            </a:r>
          </a:p>
          <a:p>
            <a:pPr lvl="1"/>
            <a:r>
              <a:rPr lang="en-US" dirty="0"/>
              <a:t>So Spinal codes achieves </a:t>
            </a:r>
            <a:r>
              <a:rPr lang="en-US" b="1" dirty="0">
                <a:solidFill>
                  <a:srgbClr val="1F497D"/>
                </a:solidFill>
              </a:rPr>
              <a:t>better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performance (smaller gap to capacity) with </a:t>
            </a:r>
            <a:r>
              <a:rPr lang="en-US" b="1" dirty="0">
                <a:solidFill>
                  <a:srgbClr val="1F497D"/>
                </a:solidFill>
              </a:rPr>
              <a:t>smaller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code block length </a:t>
            </a:r>
            <a:r>
              <a:rPr lang="en-US" i="1" dirty="0"/>
              <a:t>n</a:t>
            </a:r>
          </a:p>
          <a:p>
            <a:pPr lvl="1"/>
            <a:endParaRPr lang="en-US" i="1" dirty="0"/>
          </a:p>
          <a:p>
            <a:r>
              <a:rPr lang="en-US" dirty="0"/>
              <a:t>We can see artifacts due to puncturing at higher SNRs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codes: Better at sending short messages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5" y="1219200"/>
            <a:ext cx="8278609" cy="37569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56" y="158665"/>
            <a:ext cx="8229600" cy="921627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rate adaptation algorithms</a:t>
            </a:r>
          </a:p>
        </p:txBody>
      </p:sp>
      <p:sp>
        <p:nvSpPr>
          <p:cNvPr id="258053" name="AutoShape 5"/>
          <p:cNvSpPr>
            <a:spLocks noChangeArrowheads="1"/>
          </p:cNvSpPr>
          <p:nvPr/>
        </p:nvSpPr>
        <p:spPr bwMode="auto">
          <a:xfrm>
            <a:off x="5734050" y="1980632"/>
            <a:ext cx="2224864" cy="41188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SNR/BER-based</a:t>
            </a:r>
          </a:p>
        </p:txBody>
      </p:sp>
      <p:sp>
        <p:nvSpPr>
          <p:cNvPr id="258054" name="AutoShape 6"/>
          <p:cNvSpPr>
            <a:spLocks noChangeArrowheads="1"/>
          </p:cNvSpPr>
          <p:nvPr/>
        </p:nvSpPr>
        <p:spPr bwMode="auto">
          <a:xfrm>
            <a:off x="1528622" y="1980632"/>
            <a:ext cx="1830517" cy="41188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Frame-based</a:t>
            </a:r>
          </a:p>
        </p:txBody>
      </p:sp>
      <p:sp>
        <p:nvSpPr>
          <p:cNvPr id="258059" name="Freeform 11"/>
          <p:cNvSpPr>
            <a:spLocks/>
          </p:cNvSpPr>
          <p:nvPr/>
        </p:nvSpPr>
        <p:spPr bwMode="auto">
          <a:xfrm>
            <a:off x="933450" y="3076545"/>
            <a:ext cx="2590800" cy="400110"/>
          </a:xfrm>
          <a:custGeom>
            <a:avLst/>
            <a:gdLst>
              <a:gd name="T0" fmla="*/ 0 w 1200"/>
              <a:gd name="T1" fmla="*/ 240 h 240"/>
              <a:gd name="T2" fmla="*/ 624 w 1200"/>
              <a:gd name="T3" fmla="*/ 0 h 240"/>
              <a:gd name="T4" fmla="*/ 1200 w 120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240">
                <a:moveTo>
                  <a:pt x="0" y="240"/>
                </a:moveTo>
                <a:cubicBezTo>
                  <a:pt x="212" y="120"/>
                  <a:pt x="424" y="0"/>
                  <a:pt x="624" y="0"/>
                </a:cubicBezTo>
                <a:cubicBezTo>
                  <a:pt x="824" y="0"/>
                  <a:pt x="1012" y="120"/>
                  <a:pt x="1200" y="24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0" name="Freeform 12"/>
          <p:cNvSpPr>
            <a:spLocks/>
          </p:cNvSpPr>
          <p:nvPr/>
        </p:nvSpPr>
        <p:spPr bwMode="auto">
          <a:xfrm>
            <a:off x="933450" y="3990945"/>
            <a:ext cx="2514600" cy="400110"/>
          </a:xfrm>
          <a:custGeom>
            <a:avLst/>
            <a:gdLst>
              <a:gd name="T0" fmla="*/ 1344 w 1344"/>
              <a:gd name="T1" fmla="*/ 0 h 240"/>
              <a:gd name="T2" fmla="*/ 672 w 1344"/>
              <a:gd name="T3" fmla="*/ 240 h 240"/>
              <a:gd name="T4" fmla="*/ 0 w 1344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40">
                <a:moveTo>
                  <a:pt x="1344" y="0"/>
                </a:moveTo>
                <a:cubicBezTo>
                  <a:pt x="1120" y="120"/>
                  <a:pt x="896" y="240"/>
                  <a:pt x="672" y="240"/>
                </a:cubicBezTo>
                <a:cubicBezTo>
                  <a:pt x="448" y="240"/>
                  <a:pt x="224" y="12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636635" y="4991100"/>
            <a:ext cx="3200400" cy="769441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Estimate frame loss rate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 at each bit rate</a:t>
            </a:r>
          </a:p>
        </p:txBody>
      </p:sp>
      <p:sp>
        <p:nvSpPr>
          <p:cNvPr id="258062" name="Line 14"/>
          <p:cNvSpPr>
            <a:spLocks noChangeShapeType="1"/>
          </p:cNvSpPr>
          <p:nvPr/>
        </p:nvSpPr>
        <p:spPr bwMode="auto">
          <a:xfrm flipH="1">
            <a:off x="4504113" y="1431925"/>
            <a:ext cx="0" cy="533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8" name="Text Box 20"/>
          <p:cNvSpPr txBox="1">
            <a:spLocks noChangeArrowheads="1"/>
          </p:cNvSpPr>
          <p:nvPr/>
        </p:nvSpPr>
        <p:spPr bwMode="auto">
          <a:xfrm>
            <a:off x="1009650" y="2705100"/>
            <a:ext cx="86042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Data</a:t>
            </a:r>
          </a:p>
        </p:txBody>
      </p:sp>
      <p:sp>
        <p:nvSpPr>
          <p:cNvPr id="258069" name="Text Box 21"/>
          <p:cNvSpPr txBox="1">
            <a:spLocks noChangeArrowheads="1"/>
          </p:cNvSpPr>
          <p:nvPr/>
        </p:nvSpPr>
        <p:spPr bwMode="auto">
          <a:xfrm>
            <a:off x="2686050" y="4305300"/>
            <a:ext cx="762000" cy="3968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ACK</a:t>
            </a:r>
          </a:p>
        </p:txBody>
      </p:sp>
      <p:pic>
        <p:nvPicPr>
          <p:cNvPr id="258070" name="Picture 22" descr="MCj042419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249613"/>
            <a:ext cx="9144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8071" name="Picture 23" descr="MCj04316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16230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8080" name="Freeform 32"/>
          <p:cNvSpPr>
            <a:spLocks/>
          </p:cNvSpPr>
          <p:nvPr/>
        </p:nvSpPr>
        <p:spPr bwMode="auto">
          <a:xfrm>
            <a:off x="5353050" y="3000345"/>
            <a:ext cx="2743200" cy="400110"/>
          </a:xfrm>
          <a:custGeom>
            <a:avLst/>
            <a:gdLst>
              <a:gd name="T0" fmla="*/ 0 w 1200"/>
              <a:gd name="T1" fmla="*/ 240 h 240"/>
              <a:gd name="T2" fmla="*/ 624 w 1200"/>
              <a:gd name="T3" fmla="*/ 0 h 240"/>
              <a:gd name="T4" fmla="*/ 1200 w 120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240">
                <a:moveTo>
                  <a:pt x="0" y="240"/>
                </a:moveTo>
                <a:cubicBezTo>
                  <a:pt x="212" y="120"/>
                  <a:pt x="424" y="0"/>
                  <a:pt x="624" y="0"/>
                </a:cubicBezTo>
                <a:cubicBezTo>
                  <a:pt x="824" y="0"/>
                  <a:pt x="1012" y="120"/>
                  <a:pt x="1200" y="24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81" name="Freeform 33"/>
          <p:cNvSpPr>
            <a:spLocks/>
          </p:cNvSpPr>
          <p:nvPr/>
        </p:nvSpPr>
        <p:spPr bwMode="auto">
          <a:xfrm>
            <a:off x="6708484" y="3990945"/>
            <a:ext cx="184731" cy="400110"/>
          </a:xfrm>
          <a:custGeom>
            <a:avLst/>
            <a:gdLst>
              <a:gd name="T0" fmla="*/ 1344 w 1344"/>
              <a:gd name="T1" fmla="*/ 0 h 240"/>
              <a:gd name="T2" fmla="*/ 672 w 1344"/>
              <a:gd name="T3" fmla="*/ 240 h 240"/>
              <a:gd name="T4" fmla="*/ 0 w 1344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40">
                <a:moveTo>
                  <a:pt x="1344" y="0"/>
                </a:moveTo>
                <a:cubicBezTo>
                  <a:pt x="1120" y="120"/>
                  <a:pt x="896" y="240"/>
                  <a:pt x="672" y="240"/>
                </a:cubicBezTo>
                <a:cubicBezTo>
                  <a:pt x="448" y="240"/>
                  <a:pt x="224" y="12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82" name="Text Box 34"/>
          <p:cNvSpPr txBox="1">
            <a:spLocks noChangeArrowheads="1"/>
          </p:cNvSpPr>
          <p:nvPr/>
        </p:nvSpPr>
        <p:spPr bwMode="auto">
          <a:xfrm>
            <a:off x="5657850" y="2689225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Data</a:t>
            </a:r>
          </a:p>
        </p:txBody>
      </p:sp>
      <p:sp>
        <p:nvSpPr>
          <p:cNvPr id="258083" name="Text Box 35"/>
          <p:cNvSpPr txBox="1">
            <a:spLocks noChangeArrowheads="1"/>
          </p:cNvSpPr>
          <p:nvPr/>
        </p:nvSpPr>
        <p:spPr bwMode="auto">
          <a:xfrm>
            <a:off x="5200650" y="4991100"/>
            <a:ext cx="3048000" cy="769441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Lookup table: 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SNR/BER </a:t>
            </a:r>
            <a:r>
              <a:rPr lang="en-US" sz="2000" dirty="0">
                <a:solidFill>
                  <a:schemeClr val="bg1"/>
                </a:solidFill>
                <a:sym typeface="Wingdings" charset="0"/>
              </a:rPr>
              <a:t> best rate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8085" name="Rectangle 37"/>
          <p:cNvSpPr>
            <a:spLocks noChangeArrowheads="1"/>
          </p:cNvSpPr>
          <p:nvPr/>
        </p:nvSpPr>
        <p:spPr bwMode="auto">
          <a:xfrm>
            <a:off x="5657850" y="2657445"/>
            <a:ext cx="228600" cy="400110"/>
          </a:xfrm>
          <a:prstGeom prst="rect">
            <a:avLst/>
          </a:prstGeom>
          <a:solidFill>
            <a:srgbClr val="800000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pic>
        <p:nvPicPr>
          <p:cNvPr id="258086" name="Picture 38" descr="MCj042419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325813"/>
            <a:ext cx="9144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8087" name="Picture 39" descr="MCj04316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12420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8088" name="Text Box 40"/>
          <p:cNvSpPr txBox="1">
            <a:spLocks noChangeArrowheads="1"/>
          </p:cNvSpPr>
          <p:nvPr/>
        </p:nvSpPr>
        <p:spPr bwMode="auto">
          <a:xfrm>
            <a:off x="5962650" y="4441825"/>
            <a:ext cx="2895600" cy="3968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SNR using preamble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5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Spinal Codes give performance </a:t>
            </a:r>
            <a:r>
              <a:rPr lang="en-US" b="1" dirty="0">
                <a:solidFill>
                  <a:srgbClr val="00B050"/>
                </a:solidFill>
              </a:rPr>
              <a:t>close to Shannon capacity</a:t>
            </a:r>
          </a:p>
          <a:p>
            <a:endParaRPr lang="en-US" dirty="0"/>
          </a:p>
          <a:p>
            <a:r>
              <a:rPr lang="en-US" dirty="0"/>
              <a:t>Eliminate the need to run a bit rate adaptation algorithm</a:t>
            </a:r>
          </a:p>
          <a:p>
            <a:endParaRPr lang="en-US" dirty="0"/>
          </a:p>
          <a:p>
            <a:r>
              <a:rPr lang="en-US" dirty="0"/>
              <a:t>Simpler design and better performance</a:t>
            </a:r>
          </a:p>
          <a:p>
            <a:endParaRPr lang="en-US" dirty="0"/>
          </a:p>
          <a:p>
            <a:r>
              <a:rPr lang="en-US" dirty="0"/>
              <a:t>Link layer design more open,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incurs overhead between transmissions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Spinal Codes: 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7D2E69-827C-B64F-8A72-E7AB1AE2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Timing: 60 minutes </a:t>
            </a:r>
            <a:r>
              <a:rPr lang="en-US" dirty="0"/>
              <a:t>in a</a:t>
            </a:r>
            <a:r>
              <a:rPr lang="en-US" b="1" dirty="0"/>
              <a:t> 90 minute </a:t>
            </a:r>
            <a:r>
              <a:rPr lang="en-US" dirty="0"/>
              <a:t>timeslot</a:t>
            </a:r>
          </a:p>
          <a:p>
            <a:pPr marL="0" indent="0"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True/False/Don’t Know</a:t>
            </a:r>
            <a:r>
              <a:rPr lang="en-US" b="1" dirty="0"/>
              <a:t> </a:t>
            </a:r>
            <a:r>
              <a:rPr lang="en-US" dirty="0"/>
              <a:t>questions</a:t>
            </a:r>
          </a:p>
          <a:p>
            <a:pPr lvl="1"/>
            <a:r>
              <a:rPr lang="en-US" dirty="0"/>
              <a:t>One point for a </a:t>
            </a:r>
            <a:r>
              <a:rPr lang="en-US" b="1" dirty="0">
                <a:solidFill>
                  <a:srgbClr val="009900"/>
                </a:solidFill>
              </a:rPr>
              <a:t>correct</a:t>
            </a:r>
            <a:r>
              <a:rPr lang="en-US" dirty="0"/>
              <a:t> T/F response</a:t>
            </a:r>
          </a:p>
          <a:p>
            <a:pPr lvl="1"/>
            <a:r>
              <a:rPr lang="en-US" dirty="0"/>
              <a:t>No effect for a don’t know response or no response</a:t>
            </a:r>
          </a:p>
          <a:p>
            <a:pPr lvl="1"/>
            <a:r>
              <a:rPr lang="en-US" dirty="0"/>
              <a:t>Minus one point for an </a:t>
            </a:r>
            <a:r>
              <a:rPr lang="en-US" b="1" dirty="0">
                <a:solidFill>
                  <a:srgbClr val="FF0000"/>
                </a:solidFill>
              </a:rPr>
              <a:t>incorrect</a:t>
            </a:r>
            <a:r>
              <a:rPr lang="en-US" dirty="0"/>
              <a:t> T/F response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Rescaled as a section with a zero floor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Short answer</a:t>
            </a:r>
            <a:r>
              <a:rPr lang="en-US" dirty="0"/>
              <a:t> questions</a:t>
            </a:r>
          </a:p>
          <a:p>
            <a:pPr lvl="1"/>
            <a:r>
              <a:rPr lang="en-US" dirty="0"/>
              <a:t>One to two, each on a theme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B7C2D-20FC-414F-AB09-B9813CCF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649DA-949C-FF4F-B10C-28A22B4E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format</a:t>
            </a:r>
          </a:p>
        </p:txBody>
      </p:sp>
    </p:spTree>
    <p:extLst>
      <p:ext uri="{BB962C8B-B14F-4D97-AF65-F5344CB8AC3E}">
        <p14:creationId xmlns:p14="http://schemas.microsoft.com/office/powerpoint/2010/main" val="1002173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929D63-613C-2045-89A2-FF10DCE8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/>
              <a:t>Friday Precept: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Midterm Review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/>
              <a:t>Tuesday Topic: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Signals and Systems Preliminaries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/>
              <a:t>Next Thursday: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In-Class Midterm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276AD-FED1-7E44-95C7-2E928EEC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7978"/>
            <a:ext cx="8776697" cy="4947022"/>
          </a:xfrm>
        </p:spPr>
        <p:txBody>
          <a:bodyPr>
            <a:normAutofit/>
          </a:bodyPr>
          <a:lstStyle/>
          <a:p>
            <a:r>
              <a:rPr lang="en-US" dirty="0"/>
              <a:t>Sender transmits information at a rate </a:t>
            </a:r>
            <a:r>
              <a:rPr lang="en-US" b="1" dirty="0">
                <a:solidFill>
                  <a:srgbClr val="FF6600"/>
                </a:solidFill>
              </a:rPr>
              <a:t>higher</a:t>
            </a:r>
            <a:r>
              <a:rPr lang="en-US" dirty="0"/>
              <a:t> than the channel can sustain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At first glance, this sounds disastrous!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Receiver extracts information at the rate the channel can sustain </a:t>
            </a:r>
            <a:r>
              <a:rPr lang="en-US" b="1" dirty="0">
                <a:solidFill>
                  <a:srgbClr val="1F497D"/>
                </a:solidFill>
              </a:rPr>
              <a:t>at that instant</a:t>
            </a:r>
          </a:p>
          <a:p>
            <a:pPr lvl="1"/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No adaptation loop is needed!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Rateless codes: Motivation (1)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4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Rateless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codes: Motivation (2)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763000" cy="49114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Sender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potentially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limitless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stream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encoded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Receiver(s)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collect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until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reasonably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sure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that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can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recover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content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bits,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then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STOP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feedback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sender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9900"/>
                </a:solidFill>
                <a:ea typeface="ＭＳ Ｐゴシック" charset="-128"/>
              </a:rPr>
              <a:t>Automatic</a:t>
            </a:r>
            <a:r>
              <a:rPr lang="zh-CN" altLang="en-US" b="1" dirty="0">
                <a:solidFill>
                  <a:srgbClr val="009900"/>
                </a:solidFill>
                <a:ea typeface="ＭＳ Ｐゴシック" charset="-128"/>
              </a:rPr>
              <a:t> </a:t>
            </a:r>
            <a:r>
              <a:rPr lang="en-US" altLang="zh-CN" b="1" dirty="0">
                <a:solidFill>
                  <a:srgbClr val="009900"/>
                </a:solidFill>
                <a:ea typeface="ＭＳ Ｐゴシック" charset="-128"/>
              </a:rPr>
              <a:t>adaptation</a:t>
            </a:r>
            <a:r>
              <a:rPr lang="en-US" altLang="zh-CN" dirty="0">
                <a:ea typeface="ＭＳ Ｐゴシック" charset="-128"/>
              </a:rPr>
              <a:t>: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Receivers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with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larger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loss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rate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need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longer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required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information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9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encoding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763000" cy="4296295"/>
          </a:xfrm>
        </p:spPr>
        <p:txBody>
          <a:bodyPr>
            <a:normAutofit/>
          </a:bodyPr>
          <a:lstStyle/>
          <a:p>
            <a:r>
              <a:rPr lang="en-GB" altLang="en-US" dirty="0">
                <a:latin typeface="+mj-lt"/>
                <a:ea typeface="ＭＳ Ｐゴシック" charset="-128"/>
              </a:rPr>
              <a:t>Consider a </a:t>
            </a:r>
            <a:r>
              <a:rPr lang="en-GB" altLang="en-US" b="1" dirty="0">
                <a:highlight>
                  <a:srgbClr val="FFFF00"/>
                </a:highlight>
                <a:latin typeface="+mj-lt"/>
                <a:ea typeface="ＭＳ Ｐゴシック" charset="-128"/>
              </a:rPr>
              <a:t>message</a:t>
            </a:r>
            <a:r>
              <a:rPr lang="en-GB" altLang="en-US" dirty="0">
                <a:latin typeface="+mj-lt"/>
                <a:ea typeface="ＭＳ Ｐゴシック" charset="-128"/>
              </a:rPr>
              <a:t> </a:t>
            </a:r>
            <a:r>
              <a:rPr lang="en-GB" altLang="en-US" b="1" i="1" dirty="0">
                <a:solidFill>
                  <a:srgbClr val="0070C0"/>
                </a:solidFill>
                <a:latin typeface="+mj-lt"/>
                <a:ea typeface="ＭＳ Ｐゴシック" charset="-128"/>
              </a:rPr>
              <a:t>m</a:t>
            </a:r>
            <a:r>
              <a:rPr lang="en-GB" altLang="en-US" dirty="0">
                <a:latin typeface="+mj-lt"/>
                <a:ea typeface="ＭＳ Ｐゴシック" charset="-128"/>
              </a:rPr>
              <a:t> with </a:t>
            </a:r>
            <a:r>
              <a:rPr lang="en-GB" altLang="en-US" b="1" i="1" dirty="0">
                <a:solidFill>
                  <a:srgbClr val="0070C0"/>
                </a:solidFill>
                <a:latin typeface="+mj-lt"/>
                <a:ea typeface="ＭＳ Ｐゴシック" charset="-128"/>
              </a:rPr>
              <a:t>K</a:t>
            </a:r>
            <a:r>
              <a:rPr lang="en-GB" altLang="en-US" dirty="0">
                <a:latin typeface="+mj-lt"/>
                <a:ea typeface="ＭＳ Ｐゴシック" charset="-128"/>
              </a:rPr>
              <a:t> bits</a:t>
            </a:r>
          </a:p>
          <a:p>
            <a:endParaRPr lang="en-GB" altLang="en-US" dirty="0">
              <a:latin typeface="+mj-lt"/>
            </a:endParaRPr>
          </a:p>
          <a:p>
            <a:r>
              <a:rPr lang="en-GB" altLang="en-US" dirty="0">
                <a:latin typeface="+mj-lt"/>
              </a:rPr>
              <a:t>LT encoding produces </a:t>
            </a:r>
            <a:r>
              <a:rPr lang="en-GB" altLang="en-US" b="1" i="1" dirty="0">
                <a:latin typeface="+mj-lt"/>
              </a:rPr>
              <a:t>N</a:t>
            </a:r>
            <a:r>
              <a:rPr lang="en-GB" altLang="en-US" b="1" dirty="0">
                <a:latin typeface="+mj-lt"/>
              </a:rPr>
              <a:t> </a:t>
            </a:r>
            <a:r>
              <a:rPr lang="en-GB" altLang="en-US" b="1" i="1" dirty="0">
                <a:latin typeface="+mj-lt"/>
              </a:rPr>
              <a:t>coded bits,</a:t>
            </a:r>
            <a:r>
              <a:rPr lang="en-GB" altLang="en-US" dirty="0">
                <a:latin typeface="+mj-lt"/>
              </a:rPr>
              <a:t> </a:t>
            </a:r>
            <a:r>
              <a:rPr lang="en-GB" altLang="en-US" b="1" dirty="0">
                <a:solidFill>
                  <a:srgbClr val="009900"/>
                </a:solidFill>
                <a:latin typeface="+mj-lt"/>
              </a:rPr>
              <a:t>for any </a:t>
            </a:r>
            <a:r>
              <a:rPr lang="en-GB" altLang="en-US" b="1" i="1" dirty="0">
                <a:solidFill>
                  <a:srgbClr val="009900"/>
                </a:solidFill>
                <a:latin typeface="+mj-lt"/>
              </a:rPr>
              <a:t>N</a:t>
            </a:r>
          </a:p>
          <a:p>
            <a:pPr lvl="1"/>
            <a:r>
              <a:rPr lang="en-GB" altLang="en-US" b="1" dirty="0">
                <a:solidFill>
                  <a:srgbClr val="009900"/>
                </a:solidFill>
                <a:latin typeface="+mj-lt"/>
              </a:rPr>
              <a:t>Variable code rate: </a:t>
            </a:r>
            <a:r>
              <a:rPr lang="en-GB" altLang="en-US" b="1" i="1" dirty="0">
                <a:solidFill>
                  <a:srgbClr val="009900"/>
                </a:solidFill>
                <a:latin typeface="+mj-lt"/>
              </a:rPr>
              <a:t>K / N</a:t>
            </a:r>
            <a:endParaRPr lang="en-GB" altLang="en-US" b="1" dirty="0">
              <a:solidFill>
                <a:srgbClr val="009900"/>
              </a:solidFill>
              <a:latin typeface="+mj-lt"/>
            </a:endParaRPr>
          </a:p>
          <a:p>
            <a:endParaRPr lang="en-GB" altLang="en-US" dirty="0">
              <a:latin typeface="+mj-lt"/>
            </a:endParaRPr>
          </a:p>
          <a:p>
            <a:r>
              <a:rPr lang="en-GB" altLang="en-US" dirty="0">
                <a:latin typeface="+mj-lt"/>
              </a:rPr>
              <a:t>To produce the </a:t>
            </a:r>
            <a:r>
              <a:rPr lang="en-GB" altLang="en-US" i="1" dirty="0">
                <a:latin typeface="+mj-lt"/>
              </a:rPr>
              <a:t>n</a:t>
            </a:r>
            <a:r>
              <a:rPr lang="en-GB" altLang="en-US" baseline="30000" dirty="0">
                <a:latin typeface="+mj-lt"/>
              </a:rPr>
              <a:t>th</a:t>
            </a:r>
            <a:r>
              <a:rPr lang="en-GB" altLang="en-US" dirty="0">
                <a:latin typeface="+mj-lt"/>
              </a:rPr>
              <a:t> coded bit:</a:t>
            </a:r>
          </a:p>
          <a:p>
            <a:pPr lvl="1"/>
            <a:r>
              <a:rPr lang="en-GB" altLang="en-US" dirty="0">
                <a:latin typeface="+mj-lt"/>
              </a:rPr>
              <a:t>Choose at random the coded bit’s </a:t>
            </a:r>
            <a:r>
              <a:rPr lang="en-GB" altLang="en-US" b="1" i="1" dirty="0">
                <a:latin typeface="+mj-lt"/>
              </a:rPr>
              <a:t>degree</a:t>
            </a:r>
            <a:r>
              <a:rPr lang="en-GB" altLang="en-US" dirty="0">
                <a:latin typeface="+mj-lt"/>
              </a:rPr>
              <a:t> </a:t>
            </a:r>
            <a:r>
              <a:rPr lang="en-GB" altLang="en-US" i="1" dirty="0" err="1">
                <a:latin typeface="+mj-lt"/>
              </a:rPr>
              <a:t>d</a:t>
            </a:r>
            <a:r>
              <a:rPr lang="en-GB" altLang="en-US" i="1" baseline="-25000" dirty="0" err="1">
                <a:latin typeface="+mj-lt"/>
              </a:rPr>
              <a:t>n</a:t>
            </a:r>
            <a:r>
              <a:rPr lang="en-GB" altLang="en-US" dirty="0">
                <a:latin typeface="+mj-lt"/>
              </a:rPr>
              <a:t> from a </a:t>
            </a:r>
            <a:r>
              <a:rPr lang="en-GB" altLang="en-US" b="1" i="1" dirty="0">
                <a:latin typeface="+mj-lt"/>
              </a:rPr>
              <a:t>degree distribution</a:t>
            </a:r>
          </a:p>
          <a:p>
            <a:pPr lvl="2"/>
            <a:endParaRPr lang="en-GB" altLang="en-US" dirty="0">
              <a:latin typeface="+mj-lt"/>
            </a:endParaRPr>
          </a:p>
          <a:p>
            <a:pPr lvl="1"/>
            <a:r>
              <a:rPr lang="en-GB" altLang="en-US" dirty="0">
                <a:latin typeface="+mj-lt"/>
              </a:rPr>
              <a:t>Choose </a:t>
            </a:r>
            <a:r>
              <a:rPr lang="en-GB" altLang="en-US" b="1" i="1" dirty="0" err="1">
                <a:highlight>
                  <a:srgbClr val="FFFF00"/>
                </a:highlight>
                <a:latin typeface="+mj-lt"/>
              </a:rPr>
              <a:t>d</a:t>
            </a:r>
            <a:r>
              <a:rPr lang="en-GB" altLang="en-US" b="1" i="1" baseline="-25000" dirty="0" err="1">
                <a:highlight>
                  <a:srgbClr val="FFFF00"/>
                </a:highlight>
                <a:latin typeface="+mj-lt"/>
              </a:rPr>
              <a:t>n</a:t>
            </a:r>
            <a:r>
              <a:rPr lang="en-GB" altLang="en-US" b="1" dirty="0">
                <a:highlight>
                  <a:srgbClr val="FFFF00"/>
                </a:highlight>
                <a:latin typeface="+mj-lt"/>
              </a:rPr>
              <a:t> distinct message bits,</a:t>
            </a:r>
            <a:r>
              <a:rPr lang="en-GB" altLang="en-US" b="1" dirty="0">
                <a:latin typeface="+mj-lt"/>
              </a:rPr>
              <a:t> </a:t>
            </a:r>
            <a:r>
              <a:rPr lang="en-GB" altLang="en-US" dirty="0">
                <a:latin typeface="+mj-lt"/>
              </a:rPr>
              <a:t>uniformly at random</a:t>
            </a:r>
          </a:p>
          <a:p>
            <a:pPr lvl="2"/>
            <a:r>
              <a:rPr lang="en-GB" altLang="en-US" dirty="0" err="1">
                <a:latin typeface="+mj-lt"/>
              </a:rPr>
              <a:t>Xor</a:t>
            </a:r>
            <a:r>
              <a:rPr lang="en-GB" altLang="en-US" dirty="0">
                <a:latin typeface="+mj-lt"/>
              </a:rPr>
              <a:t> them together to form one </a:t>
            </a:r>
            <a:r>
              <a:rPr lang="en-GB" altLang="en-US" b="1" i="1" dirty="0">
                <a:latin typeface="+mj-lt"/>
              </a:rPr>
              <a:t>coded bit</a:t>
            </a:r>
            <a:r>
              <a:rPr lang="en-GB" altLang="en-US" b="1" dirty="0">
                <a:latin typeface="+mj-lt"/>
              </a:rPr>
              <a:t> </a:t>
            </a:r>
            <a:r>
              <a:rPr lang="en-GB" altLang="en-US" b="1" i="1" dirty="0" err="1">
                <a:latin typeface="+mj-lt"/>
              </a:rPr>
              <a:t>c</a:t>
            </a:r>
            <a:r>
              <a:rPr lang="en-GB" altLang="en-US" b="1" i="1" baseline="-25000" dirty="0" err="1">
                <a:latin typeface="+mj-lt"/>
              </a:rPr>
              <a:t>n</a:t>
            </a:r>
            <a:endParaRPr lang="en-GB" altLang="en-US" b="1" i="1" baseline="-250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encoding</a:t>
            </a:r>
            <a:endParaRPr lang="en-GB" altLang="en-US" dirty="0">
              <a:ea typeface="ＭＳ Ｐゴシック" charset="-128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16200000">
            <a:off x="1574265" y="4005700"/>
            <a:ext cx="3800475" cy="371475"/>
            <a:chOff x="1056" y="871"/>
            <a:chExt cx="2394" cy="234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364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1673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981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2290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598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907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 rot="20700000">
              <a:off x="3216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1056" y="871"/>
              <a:ext cx="234" cy="234"/>
            </a:xfrm>
            <a:prstGeom prst="ellipse">
              <a:avLst/>
            </a:pr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 dirty="0">
                <a:latin typeface="Arial Regular"/>
              </a:endParaRP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 rot="16200000">
            <a:off x="4138077" y="5428100"/>
            <a:ext cx="642938" cy="1598612"/>
            <a:chOff x="768" y="1105"/>
            <a:chExt cx="405" cy="1007"/>
          </a:xfrm>
        </p:grpSpPr>
        <p:cxnSp>
          <p:nvCxnSpPr>
            <p:cNvPr id="15" name="AutoShape 12"/>
            <p:cNvCxnSpPr>
              <a:cxnSpLocks noChangeShapeType="1"/>
            </p:cNvCxnSpPr>
            <p:nvPr/>
          </p:nvCxnSpPr>
          <p:spPr bwMode="auto">
            <a:xfrm flipH="1">
              <a:off x="888" y="1105"/>
              <a:ext cx="285" cy="76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768" y="1872"/>
              <a:ext cx="240" cy="240"/>
              <a:chOff x="768" y="1872"/>
              <a:chExt cx="240" cy="240"/>
            </a:xfrm>
          </p:grpSpPr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768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18" name="Picture 15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9" name="Group 16"/>
          <p:cNvGrpSpPr>
            <a:grpSpLocks/>
          </p:cNvGrpSpPr>
          <p:nvPr/>
        </p:nvGrpSpPr>
        <p:grpSpPr bwMode="auto">
          <a:xfrm rot="16200000">
            <a:off x="3675321" y="4500204"/>
            <a:ext cx="1514475" cy="1652587"/>
            <a:chOff x="1061" y="1071"/>
            <a:chExt cx="954" cy="1041"/>
          </a:xfrm>
        </p:grpSpPr>
        <p:cxnSp>
          <p:nvCxnSpPr>
            <p:cNvPr id="20" name="AutoShape 17"/>
            <p:cNvCxnSpPr>
              <a:cxnSpLocks noChangeShapeType="1"/>
              <a:stCxn id="8" idx="3"/>
            </p:cNvCxnSpPr>
            <p:nvPr/>
          </p:nvCxnSpPr>
          <p:spPr bwMode="auto">
            <a:xfrm rot="5400000">
              <a:off x="1197" y="1054"/>
              <a:ext cx="801" cy="83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6" idx="3"/>
            </p:cNvCxnSpPr>
            <p:nvPr/>
          </p:nvCxnSpPr>
          <p:spPr bwMode="auto">
            <a:xfrm rot="5400000">
              <a:off x="889" y="1363"/>
              <a:ext cx="801" cy="21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1061" y="1872"/>
              <a:ext cx="240" cy="240"/>
              <a:chOff x="1061" y="1872"/>
              <a:chExt cx="240" cy="240"/>
            </a:xfrm>
          </p:grpSpPr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061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24" name="Picture 21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9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" name="Group 22"/>
          <p:cNvGrpSpPr>
            <a:grpSpLocks/>
          </p:cNvGrpSpPr>
          <p:nvPr/>
        </p:nvGrpSpPr>
        <p:grpSpPr bwMode="auto">
          <a:xfrm rot="16200000">
            <a:off x="3417352" y="3777098"/>
            <a:ext cx="2030413" cy="1652587"/>
            <a:chOff x="1354" y="1071"/>
            <a:chExt cx="1279" cy="1041"/>
          </a:xfrm>
        </p:grpSpPr>
        <p:cxnSp>
          <p:nvCxnSpPr>
            <p:cNvPr id="26" name="AutoShape 23"/>
            <p:cNvCxnSpPr>
              <a:cxnSpLocks noChangeShapeType="1"/>
              <a:stCxn id="9" idx="3"/>
            </p:cNvCxnSpPr>
            <p:nvPr/>
          </p:nvCxnSpPr>
          <p:spPr bwMode="auto">
            <a:xfrm rot="5400000">
              <a:off x="1498" y="1046"/>
              <a:ext cx="801" cy="8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AutoShape 24"/>
            <p:cNvCxnSpPr>
              <a:cxnSpLocks noChangeShapeType="1"/>
              <a:stCxn id="10" idx="3"/>
            </p:cNvCxnSpPr>
            <p:nvPr/>
          </p:nvCxnSpPr>
          <p:spPr bwMode="auto">
            <a:xfrm rot="5400000">
              <a:off x="1653" y="892"/>
              <a:ext cx="801" cy="115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25"/>
            <p:cNvCxnSpPr>
              <a:cxnSpLocks noChangeShapeType="1"/>
              <a:stCxn id="6" idx="4"/>
            </p:cNvCxnSpPr>
            <p:nvPr/>
          </p:nvCxnSpPr>
          <p:spPr bwMode="auto">
            <a:xfrm rot="5400000">
              <a:off x="1094" y="1485"/>
              <a:ext cx="767" cy="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354" y="1872"/>
              <a:ext cx="240" cy="240"/>
              <a:chOff x="1354" y="1872"/>
              <a:chExt cx="240" cy="240"/>
            </a:xfrm>
          </p:grpSpPr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1354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31" name="Picture 28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" name="Group 29"/>
          <p:cNvGrpSpPr>
            <a:grpSpLocks/>
          </p:cNvGrpSpPr>
          <p:nvPr/>
        </p:nvGrpSpPr>
        <p:grpSpPr bwMode="auto">
          <a:xfrm rot="16200000">
            <a:off x="4269046" y="4162068"/>
            <a:ext cx="381000" cy="1598612"/>
            <a:chOff x="1648" y="1105"/>
            <a:chExt cx="240" cy="1007"/>
          </a:xfrm>
        </p:grpSpPr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flipH="1">
              <a:off x="1768" y="1105"/>
              <a:ext cx="22" cy="76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4" name="Group 31"/>
            <p:cNvGrpSpPr>
              <a:grpSpLocks/>
            </p:cNvGrpSpPr>
            <p:nvPr/>
          </p:nvGrpSpPr>
          <p:grpSpPr bwMode="auto">
            <a:xfrm>
              <a:off x="1648" y="1872"/>
              <a:ext cx="240" cy="240"/>
              <a:chOff x="1648" y="1872"/>
              <a:chExt cx="240" cy="240"/>
            </a:xfrm>
          </p:grpSpPr>
          <p:sp>
            <p:nvSpPr>
              <p:cNvPr id="35" name="Rectangle 32"/>
              <p:cNvSpPr>
                <a:spLocks noChangeArrowheads="1"/>
              </p:cNvSpPr>
              <p:nvPr/>
            </p:nvSpPr>
            <p:spPr bwMode="auto">
              <a:xfrm>
                <a:off x="1648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36" name="Picture 33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7" name="Group 34"/>
          <p:cNvGrpSpPr>
            <a:grpSpLocks/>
          </p:cNvGrpSpPr>
          <p:nvPr/>
        </p:nvGrpSpPr>
        <p:grpSpPr bwMode="auto">
          <a:xfrm rot="16200000">
            <a:off x="2830771" y="3346092"/>
            <a:ext cx="3203575" cy="1652587"/>
            <a:chOff x="1256" y="1071"/>
            <a:chExt cx="2018" cy="1041"/>
          </a:xfrm>
        </p:grpSpPr>
        <p:cxnSp>
          <p:nvCxnSpPr>
            <p:cNvPr id="38" name="AutoShape 35"/>
            <p:cNvCxnSpPr>
              <a:cxnSpLocks noChangeShapeType="1"/>
              <a:stCxn id="13" idx="5"/>
            </p:cNvCxnSpPr>
            <p:nvPr/>
          </p:nvCxnSpPr>
          <p:spPr bwMode="auto">
            <a:xfrm rot="5400000" flipV="1">
              <a:off x="1258" y="1069"/>
              <a:ext cx="801" cy="80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36"/>
            <p:cNvCxnSpPr>
              <a:cxnSpLocks noChangeShapeType="1"/>
              <a:stCxn id="12" idx="3"/>
            </p:cNvCxnSpPr>
            <p:nvPr/>
          </p:nvCxnSpPr>
          <p:spPr bwMode="auto">
            <a:xfrm rot="5400000">
              <a:off x="2276" y="874"/>
              <a:ext cx="783" cy="121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1941" y="1872"/>
              <a:ext cx="240" cy="240"/>
              <a:chOff x="1941" y="1872"/>
              <a:chExt cx="240" cy="240"/>
            </a:xfrm>
          </p:grpSpPr>
          <p:sp>
            <p:nvSpPr>
              <p:cNvPr id="41" name="Rectangle 38"/>
              <p:cNvSpPr>
                <a:spLocks noChangeArrowheads="1"/>
              </p:cNvSpPr>
              <p:nvPr/>
            </p:nvSpPr>
            <p:spPr bwMode="auto">
              <a:xfrm>
                <a:off x="1941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42" name="Picture 39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9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3" name="Group 40"/>
          <p:cNvGrpSpPr>
            <a:grpSpLocks/>
          </p:cNvGrpSpPr>
          <p:nvPr/>
        </p:nvGrpSpPr>
        <p:grpSpPr bwMode="auto">
          <a:xfrm rot="16200000">
            <a:off x="3955514" y="3491348"/>
            <a:ext cx="954088" cy="1652587"/>
            <a:chOff x="1873" y="1071"/>
            <a:chExt cx="601" cy="1041"/>
          </a:xfrm>
        </p:grpSpPr>
        <p:cxnSp>
          <p:nvCxnSpPr>
            <p:cNvPr id="44" name="AutoShape 41"/>
            <p:cNvCxnSpPr>
              <a:cxnSpLocks noChangeShapeType="1"/>
              <a:stCxn id="7" idx="5"/>
            </p:cNvCxnSpPr>
            <p:nvPr/>
          </p:nvCxnSpPr>
          <p:spPr bwMode="auto">
            <a:xfrm rot="5400000" flipV="1">
              <a:off x="1713" y="1231"/>
              <a:ext cx="801" cy="48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45" name="Group 42"/>
            <p:cNvGrpSpPr>
              <a:grpSpLocks/>
            </p:cNvGrpSpPr>
            <p:nvPr/>
          </p:nvGrpSpPr>
          <p:grpSpPr bwMode="auto">
            <a:xfrm>
              <a:off x="2234" y="1872"/>
              <a:ext cx="240" cy="240"/>
              <a:chOff x="2234" y="1872"/>
              <a:chExt cx="240" cy="240"/>
            </a:xfrm>
          </p:grpSpPr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2234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47" name="Picture 44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2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8" name="Group 45"/>
          <p:cNvGrpSpPr>
            <a:grpSpLocks/>
          </p:cNvGrpSpPr>
          <p:nvPr/>
        </p:nvGrpSpPr>
        <p:grpSpPr bwMode="auto">
          <a:xfrm rot="16200000">
            <a:off x="3969802" y="2657912"/>
            <a:ext cx="979487" cy="1598612"/>
            <a:chOff x="2407" y="1105"/>
            <a:chExt cx="617" cy="1007"/>
          </a:xfrm>
        </p:grpSpPr>
        <p:cxnSp>
          <p:nvCxnSpPr>
            <p:cNvPr id="49" name="AutoShape 46"/>
            <p:cNvCxnSpPr>
              <a:cxnSpLocks noChangeShapeType="1"/>
            </p:cNvCxnSpPr>
            <p:nvPr/>
          </p:nvCxnSpPr>
          <p:spPr bwMode="auto">
            <a:xfrm>
              <a:off x="2407" y="1105"/>
              <a:ext cx="241" cy="76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47"/>
            <p:cNvCxnSpPr>
              <a:cxnSpLocks noChangeShapeType="1"/>
            </p:cNvCxnSpPr>
            <p:nvPr/>
          </p:nvCxnSpPr>
          <p:spPr bwMode="auto">
            <a:xfrm flipH="1">
              <a:off x="2648" y="1105"/>
              <a:ext cx="376" cy="76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51" name="Group 48"/>
            <p:cNvGrpSpPr>
              <a:grpSpLocks/>
            </p:cNvGrpSpPr>
            <p:nvPr/>
          </p:nvGrpSpPr>
          <p:grpSpPr bwMode="auto">
            <a:xfrm>
              <a:off x="2528" y="1872"/>
              <a:ext cx="240" cy="240"/>
              <a:chOff x="2528" y="1872"/>
              <a:chExt cx="240" cy="240"/>
            </a:xfrm>
          </p:grpSpPr>
          <p:sp>
            <p:nvSpPr>
              <p:cNvPr id="52" name="Rectangle 49"/>
              <p:cNvSpPr>
                <a:spLocks noChangeArrowheads="1"/>
              </p:cNvSpPr>
              <p:nvPr/>
            </p:nvSpPr>
            <p:spPr bwMode="auto">
              <a:xfrm>
                <a:off x="2528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53" name="Picture 50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6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4" name="Group 51"/>
          <p:cNvGrpSpPr>
            <a:grpSpLocks/>
          </p:cNvGrpSpPr>
          <p:nvPr/>
        </p:nvGrpSpPr>
        <p:grpSpPr bwMode="auto">
          <a:xfrm rot="16200000">
            <a:off x="3979327" y="2535671"/>
            <a:ext cx="906463" cy="1652587"/>
            <a:chOff x="2490" y="1071"/>
            <a:chExt cx="571" cy="1041"/>
          </a:xfrm>
        </p:grpSpPr>
        <p:cxnSp>
          <p:nvCxnSpPr>
            <p:cNvPr id="55" name="AutoShape 52"/>
            <p:cNvCxnSpPr>
              <a:cxnSpLocks noChangeShapeType="1"/>
              <a:stCxn id="9" idx="5"/>
            </p:cNvCxnSpPr>
            <p:nvPr/>
          </p:nvCxnSpPr>
          <p:spPr bwMode="auto">
            <a:xfrm rot="5400000" flipV="1">
              <a:off x="2315" y="1246"/>
              <a:ext cx="801" cy="4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56" name="Group 53"/>
            <p:cNvGrpSpPr>
              <a:grpSpLocks/>
            </p:cNvGrpSpPr>
            <p:nvPr/>
          </p:nvGrpSpPr>
          <p:grpSpPr bwMode="auto">
            <a:xfrm>
              <a:off x="2821" y="1872"/>
              <a:ext cx="240" cy="240"/>
              <a:chOff x="2821" y="1872"/>
              <a:chExt cx="240" cy="240"/>
            </a:xfrm>
          </p:grpSpPr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>
                <a:off x="2821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58" name="Picture 55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9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9" name="Group 56"/>
          <p:cNvGrpSpPr>
            <a:grpSpLocks/>
          </p:cNvGrpSpPr>
          <p:nvPr/>
        </p:nvGrpSpPr>
        <p:grpSpPr bwMode="auto">
          <a:xfrm rot="16200000">
            <a:off x="3010951" y="3037324"/>
            <a:ext cx="2841625" cy="1654174"/>
            <a:chOff x="1564" y="1070"/>
            <a:chExt cx="1790" cy="1042"/>
          </a:xfrm>
        </p:grpSpPr>
        <p:cxnSp>
          <p:nvCxnSpPr>
            <p:cNvPr id="60" name="AutoShape 57"/>
            <p:cNvCxnSpPr>
              <a:cxnSpLocks noChangeShapeType="1"/>
              <a:stCxn id="8" idx="5"/>
            </p:cNvCxnSpPr>
            <p:nvPr/>
          </p:nvCxnSpPr>
          <p:spPr bwMode="auto">
            <a:xfrm rot="5400000" flipV="1">
              <a:off x="2307" y="945"/>
              <a:ext cx="801" cy="10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AutoShape 58"/>
            <p:cNvCxnSpPr>
              <a:cxnSpLocks noChangeShapeType="1"/>
              <a:stCxn id="6" idx="5"/>
            </p:cNvCxnSpPr>
            <p:nvPr/>
          </p:nvCxnSpPr>
          <p:spPr bwMode="auto">
            <a:xfrm rot="5400000" flipV="1">
              <a:off x="1998" y="636"/>
              <a:ext cx="801" cy="167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62" name="Group 59"/>
            <p:cNvGrpSpPr>
              <a:grpSpLocks/>
            </p:cNvGrpSpPr>
            <p:nvPr/>
          </p:nvGrpSpPr>
          <p:grpSpPr bwMode="auto">
            <a:xfrm>
              <a:off x="3114" y="1872"/>
              <a:ext cx="240" cy="240"/>
              <a:chOff x="3114" y="1872"/>
              <a:chExt cx="240" cy="240"/>
            </a:xfrm>
          </p:grpSpPr>
          <p:sp>
            <p:nvSpPr>
              <p:cNvPr id="63" name="Rectangle 60"/>
              <p:cNvSpPr>
                <a:spLocks noChangeArrowheads="1"/>
              </p:cNvSpPr>
              <p:nvPr/>
            </p:nvSpPr>
            <p:spPr bwMode="auto">
              <a:xfrm>
                <a:off x="3114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64" name="Picture 61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2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2"/>
          <p:cNvGrpSpPr>
            <a:grpSpLocks/>
          </p:cNvGrpSpPr>
          <p:nvPr/>
        </p:nvGrpSpPr>
        <p:grpSpPr bwMode="auto">
          <a:xfrm rot="16200000">
            <a:off x="3757076" y="1824473"/>
            <a:ext cx="1349375" cy="1654174"/>
            <a:chOff x="2798" y="1070"/>
            <a:chExt cx="850" cy="1042"/>
          </a:xfrm>
        </p:grpSpPr>
        <p:cxnSp>
          <p:nvCxnSpPr>
            <p:cNvPr id="66" name="AutoShape 63"/>
            <p:cNvCxnSpPr>
              <a:cxnSpLocks noChangeShapeType="1"/>
              <a:stCxn id="10" idx="5"/>
            </p:cNvCxnSpPr>
            <p:nvPr/>
          </p:nvCxnSpPr>
          <p:spPr bwMode="auto">
            <a:xfrm rot="5400000" flipV="1">
              <a:off x="2762" y="1106"/>
              <a:ext cx="801" cy="73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AutoShape 64"/>
            <p:cNvCxnSpPr>
              <a:cxnSpLocks noChangeShapeType="1"/>
            </p:cNvCxnSpPr>
            <p:nvPr/>
          </p:nvCxnSpPr>
          <p:spPr bwMode="auto">
            <a:xfrm>
              <a:off x="3333" y="1105"/>
              <a:ext cx="195" cy="76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68" name="Group 65"/>
            <p:cNvGrpSpPr>
              <a:grpSpLocks/>
            </p:cNvGrpSpPr>
            <p:nvPr/>
          </p:nvGrpSpPr>
          <p:grpSpPr bwMode="auto">
            <a:xfrm>
              <a:off x="3408" y="1872"/>
              <a:ext cx="240" cy="240"/>
              <a:chOff x="3408" y="1872"/>
              <a:chExt cx="240" cy="240"/>
            </a:xfrm>
          </p:grpSpPr>
          <p:sp>
            <p:nvSpPr>
              <p:cNvPr id="69" name="Rectangle 66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FontTx/>
                  <a:buNone/>
                </a:pPr>
                <a:endParaRPr lang="en-US" altLang="en-US" sz="1400" b="0" dirty="0">
                  <a:solidFill>
                    <a:srgbClr val="00FFFF"/>
                  </a:solidFill>
                  <a:latin typeface="Arial Regular"/>
                </a:endParaRPr>
              </a:p>
            </p:txBody>
          </p:sp>
          <p:pic>
            <p:nvPicPr>
              <p:cNvPr id="70" name="Picture 67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1916"/>
                <a:ext cx="144" cy="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5699C-D9E3-B641-B5BD-AE2DCAD53659}"/>
              </a:ext>
            </a:extLst>
          </p:cNvPr>
          <p:cNvSpPr txBox="1"/>
          <p:nvPr/>
        </p:nvSpPr>
        <p:spPr>
          <a:xfrm>
            <a:off x="2654330" y="2231048"/>
            <a:ext cx="50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baseline="-250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64F723C-18DD-2947-8596-67044587C356}"/>
              </a:ext>
            </a:extLst>
          </p:cNvPr>
          <p:cNvSpPr txBox="1"/>
          <p:nvPr/>
        </p:nvSpPr>
        <p:spPr>
          <a:xfrm>
            <a:off x="2657628" y="2707148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94B28D-ABD4-544D-AB6C-BC4FAC950D99}"/>
              </a:ext>
            </a:extLst>
          </p:cNvPr>
          <p:cNvSpPr txBox="1"/>
          <p:nvPr/>
        </p:nvSpPr>
        <p:spPr>
          <a:xfrm>
            <a:off x="2654330" y="3257955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3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8BA4071-CCF6-B841-944F-87DF8E15C428}"/>
              </a:ext>
            </a:extLst>
          </p:cNvPr>
          <p:cNvSpPr txBox="1"/>
          <p:nvPr/>
        </p:nvSpPr>
        <p:spPr>
          <a:xfrm>
            <a:off x="2654329" y="3710533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4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33D050B-B958-AB4A-AB93-1D88A576700C}"/>
              </a:ext>
            </a:extLst>
          </p:cNvPr>
          <p:cNvSpPr txBox="1"/>
          <p:nvPr/>
        </p:nvSpPr>
        <p:spPr>
          <a:xfrm>
            <a:off x="2650578" y="4181880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5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5A5D958-CF6A-5945-98E1-31D8B5BA342E}"/>
              </a:ext>
            </a:extLst>
          </p:cNvPr>
          <p:cNvSpPr txBox="1"/>
          <p:nvPr/>
        </p:nvSpPr>
        <p:spPr>
          <a:xfrm>
            <a:off x="2650577" y="4675564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6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170B7C-88E4-9F46-96E7-5F50716E9901}"/>
              </a:ext>
            </a:extLst>
          </p:cNvPr>
          <p:cNvSpPr txBox="1"/>
          <p:nvPr/>
        </p:nvSpPr>
        <p:spPr>
          <a:xfrm>
            <a:off x="2652941" y="517134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7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54B3EA4-4649-2D42-938C-B3FB0FADCED2}"/>
              </a:ext>
            </a:extLst>
          </p:cNvPr>
          <p:cNvSpPr txBox="1"/>
          <p:nvPr/>
        </p:nvSpPr>
        <p:spPr>
          <a:xfrm>
            <a:off x="2650125" y="5678949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8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36" name="TextBox 39935">
            <a:extLst>
              <a:ext uri="{FF2B5EF4-FFF2-40B4-BE49-F238E27FC236}">
                <a16:creationId xmlns:a16="http://schemas.microsoft.com/office/drawing/2014/main" id="{2A37FCC2-4FBC-E744-9145-AAD792D02B59}"/>
              </a:ext>
            </a:extLst>
          </p:cNvPr>
          <p:cNvSpPr txBox="1"/>
          <p:nvPr/>
        </p:nvSpPr>
        <p:spPr>
          <a:xfrm>
            <a:off x="1282159" y="1583047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 bits: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DC8EEBF-1962-9A4F-A075-703F3CFF4ED6}"/>
              </a:ext>
            </a:extLst>
          </p:cNvPr>
          <p:cNvSpPr txBox="1"/>
          <p:nvPr/>
        </p:nvSpPr>
        <p:spPr>
          <a:xfrm>
            <a:off x="5368635" y="1579552"/>
            <a:ext cx="1595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Coded bits: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1C4F260-DA74-6649-8771-4137ED5FF4DD}"/>
              </a:ext>
            </a:extLst>
          </p:cNvPr>
          <p:cNvSpPr txBox="1"/>
          <p:nvPr/>
        </p:nvSpPr>
        <p:spPr>
          <a:xfrm>
            <a:off x="5368636" y="1967319"/>
            <a:ext cx="1709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baseline="-25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baseline="-25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baseline="-25000" dirty="0"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0090066-092E-E84E-8265-0AA27C3DE79D}"/>
              </a:ext>
            </a:extLst>
          </p:cNvPr>
          <p:cNvSpPr txBox="1"/>
          <p:nvPr/>
        </p:nvSpPr>
        <p:spPr>
          <a:xfrm>
            <a:off x="5368635" y="2412583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7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E3A1E0A-2932-9C46-8ECA-D679B13F3BA9}"/>
              </a:ext>
            </a:extLst>
          </p:cNvPr>
          <p:cNvSpPr txBox="1"/>
          <p:nvPr/>
        </p:nvSpPr>
        <p:spPr>
          <a:xfrm>
            <a:off x="5370020" y="2865813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4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C16C69E-C755-F147-B372-CC9B5B81EA5A}"/>
              </a:ext>
            </a:extLst>
          </p:cNvPr>
          <p:cNvSpPr txBox="1"/>
          <p:nvPr/>
        </p:nvSpPr>
        <p:spPr>
          <a:xfrm>
            <a:off x="5368635" y="3336369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4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58203FB-4CA6-8C45-A038-DEB8EB34D174}"/>
              </a:ext>
            </a:extLst>
          </p:cNvPr>
          <p:cNvSpPr txBox="1"/>
          <p:nvPr/>
        </p:nvSpPr>
        <p:spPr>
          <a:xfrm>
            <a:off x="5368635" y="3815196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6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C537A1C-93F0-7C47-B13A-F7EF6A3A69D9}"/>
              </a:ext>
            </a:extLst>
          </p:cNvPr>
          <p:cNvSpPr txBox="1"/>
          <p:nvPr/>
        </p:nvSpPr>
        <p:spPr>
          <a:xfrm>
            <a:off x="5368635" y="4270748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8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1F09848-6AFA-D94D-986E-EA21441203C4}"/>
              </a:ext>
            </a:extLst>
          </p:cNvPr>
          <p:cNvSpPr txBox="1"/>
          <p:nvPr/>
        </p:nvSpPr>
        <p:spPr>
          <a:xfrm>
            <a:off x="5368635" y="4771237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6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5AC3048-2AB6-E248-84EE-7C06F70392AC}"/>
              </a:ext>
            </a:extLst>
          </p:cNvPr>
          <p:cNvSpPr txBox="1"/>
          <p:nvPr/>
        </p:nvSpPr>
        <p:spPr>
          <a:xfrm>
            <a:off x="5368635" y="5215506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7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BB0ABE7-2972-194D-AB13-892E09CDD652}"/>
              </a:ext>
            </a:extLst>
          </p:cNvPr>
          <p:cNvSpPr txBox="1"/>
          <p:nvPr/>
        </p:nvSpPr>
        <p:spPr>
          <a:xfrm>
            <a:off x="5368635" y="5678780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⊕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7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11DF839-874B-0D41-861E-9D168E5AE27A}"/>
              </a:ext>
            </a:extLst>
          </p:cNvPr>
          <p:cNvSpPr txBox="1"/>
          <p:nvPr/>
        </p:nvSpPr>
        <p:spPr>
          <a:xfrm>
            <a:off x="5368635" y="6142054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b="0" dirty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b="0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0" i="1" baseline="-25000" dirty="0">
                <a:latin typeface="Arial" charset="0"/>
                <a:ea typeface="Arial" charset="0"/>
                <a:cs typeface="Arial" charset="0"/>
              </a:rPr>
              <a:t>8</a:t>
            </a:r>
            <a:endParaRPr lang="en-US" b="0" baseline="-25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6" grpId="0"/>
      <p:bldP spid="127" grpId="0"/>
      <p:bldP spid="128" grpId="0"/>
      <p:bldP spid="130" grpId="0"/>
      <p:bldP spid="131" grpId="0"/>
      <p:bldP spid="132" grpId="0"/>
      <p:bldP spid="133" grpId="0"/>
      <p:bldP spid="1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LT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decoding algorithm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763000" cy="5044440"/>
          </a:xfrm>
        </p:spPr>
        <p:txBody>
          <a:bodyPr>
            <a:normAutofit/>
          </a:bodyPr>
          <a:lstStyle/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400" dirty="0"/>
              <a:t>Find a coded bit </a:t>
            </a:r>
            <a:r>
              <a:rPr lang="en-GB" altLang="en-US" sz="2400" b="1" i="1" dirty="0" err="1">
                <a:latin typeface="Times New Roman" charset="0"/>
              </a:rPr>
              <a:t>c</a:t>
            </a:r>
            <a:r>
              <a:rPr lang="en-GB" altLang="en-US" sz="2400" b="1" i="1" baseline="-25000" dirty="0" err="1">
                <a:latin typeface="Times New Roman" charset="0"/>
              </a:rPr>
              <a:t>n</a:t>
            </a:r>
            <a:r>
              <a:rPr lang="en-GB" altLang="en-US" sz="2400" dirty="0"/>
              <a:t> with </a:t>
            </a:r>
            <a:r>
              <a:rPr lang="en-GB" altLang="en-US" sz="2400" b="1" dirty="0">
                <a:solidFill>
                  <a:srgbClr val="0070C0"/>
                </a:solidFill>
              </a:rPr>
              <a:t>degree one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/>
              <a:t>If not possible, </a:t>
            </a:r>
            <a:r>
              <a:rPr lang="en-GB" altLang="en-US" sz="2400" b="1" dirty="0">
                <a:solidFill>
                  <a:srgbClr val="FF0000"/>
                </a:solidFill>
              </a:rPr>
              <a:t>fail</a:t>
            </a:r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endParaRPr lang="en-GB" altLang="en-US" sz="2400" dirty="0"/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400" dirty="0"/>
              <a:t>Decide its </a:t>
            </a:r>
            <a:r>
              <a:rPr lang="en-GB" altLang="en-US" sz="2400" b="1" dirty="0"/>
              <a:t>incident</a:t>
            </a:r>
            <a:r>
              <a:rPr lang="en-GB" altLang="en-US" sz="2400" dirty="0"/>
              <a:t> message bit </a:t>
            </a:r>
            <a:r>
              <a:rPr lang="en-GB" altLang="en-US" sz="2400" i="1" dirty="0" err="1"/>
              <a:t>i</a:t>
            </a:r>
            <a:r>
              <a:rPr lang="en-GB" altLang="en-US" sz="2400" i="1" dirty="0"/>
              <a:t>: </a:t>
            </a:r>
            <a:r>
              <a:rPr lang="en-GB" altLang="en-US" sz="2400" b="1" i="1" dirty="0">
                <a:latin typeface="Times New Roman" charset="0"/>
              </a:rPr>
              <a:t>m</a:t>
            </a:r>
            <a:r>
              <a:rPr lang="en-GB" altLang="en-US" sz="2400" b="1" i="1" baseline="-25000" dirty="0">
                <a:latin typeface="Times New Roman" charset="0"/>
              </a:rPr>
              <a:t>i</a:t>
            </a:r>
            <a:r>
              <a:rPr lang="en-GB" altLang="en-US" sz="2400" b="1" i="1" dirty="0">
                <a:latin typeface="Times New Roman" charset="0"/>
              </a:rPr>
              <a:t> </a:t>
            </a:r>
            <a:r>
              <a:rPr lang="en-GB" altLang="en-US" sz="2400" b="1" dirty="0">
                <a:latin typeface="Times New Roman" charset="0"/>
              </a:rPr>
              <a:t>= </a:t>
            </a:r>
            <a:r>
              <a:rPr lang="en-GB" altLang="en-US" sz="2400" b="1" i="1" dirty="0" err="1">
                <a:latin typeface="Times New Roman" charset="0"/>
              </a:rPr>
              <a:t>c</a:t>
            </a:r>
            <a:r>
              <a:rPr lang="en-GB" altLang="en-US" sz="2400" b="1" i="1" baseline="-25000" dirty="0" err="1">
                <a:latin typeface="Times New Roman" charset="0"/>
              </a:rPr>
              <a:t>n</a:t>
            </a:r>
            <a:endParaRPr lang="en-GB" altLang="en-US" sz="2400" b="1" baseline="-25000" dirty="0">
              <a:latin typeface="Times New Roman" charset="0"/>
            </a:endParaRPr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endParaRPr lang="en-GB" altLang="en-US" sz="2400" dirty="0"/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400" dirty="0"/>
              <a:t>Add </a:t>
            </a:r>
            <a:r>
              <a:rPr lang="en-GB" altLang="en-US" sz="2400" i="1" dirty="0">
                <a:latin typeface="Times New Roman" charset="0"/>
              </a:rPr>
              <a:t>m</a:t>
            </a:r>
            <a:r>
              <a:rPr lang="en-GB" altLang="en-US" sz="2400" i="1" baseline="-25000" dirty="0">
                <a:latin typeface="Times New Roman" charset="0"/>
              </a:rPr>
              <a:t>i</a:t>
            </a:r>
            <a:r>
              <a:rPr lang="en-GB" altLang="en-US" sz="2400" dirty="0"/>
              <a:t> (with </a:t>
            </a:r>
            <a:r>
              <a:rPr lang="en-GB" altLang="en-US" sz="2400" dirty="0" err="1"/>
              <a:t>xor</a:t>
            </a:r>
            <a:r>
              <a:rPr lang="en-GB" altLang="en-US" sz="2400" dirty="0"/>
              <a:t>) to all coded bits </a:t>
            </a:r>
            <a:r>
              <a:rPr lang="en-GB" altLang="en-US" sz="2400" b="1" i="1" dirty="0" err="1">
                <a:latin typeface="Times New Roman" charset="0"/>
              </a:rPr>
              <a:t>c</a:t>
            </a:r>
            <a:r>
              <a:rPr lang="en-GB" altLang="en-US" sz="2400" b="1" i="1" baseline="-25000" dirty="0" err="1">
                <a:latin typeface="Times New Roman" charset="0"/>
              </a:rPr>
              <a:t>n</a:t>
            </a:r>
            <a:r>
              <a:rPr lang="en-GB" altLang="en-US" sz="2400" dirty="0"/>
              <a:t> </a:t>
            </a:r>
            <a:r>
              <a:rPr lang="en-GB" altLang="en-US" sz="2400" b="1" dirty="0"/>
              <a:t>incident on </a:t>
            </a:r>
            <a:r>
              <a:rPr lang="en-GB" altLang="en-US" sz="2400" b="1" i="1" dirty="0">
                <a:latin typeface="Times New Roman" charset="0"/>
              </a:rPr>
              <a:t>m</a:t>
            </a:r>
            <a:r>
              <a:rPr lang="en-GB" altLang="en-US" sz="2400" b="1" i="1" baseline="-25000" dirty="0">
                <a:latin typeface="Times New Roman" charset="0"/>
              </a:rPr>
              <a:t>i</a:t>
            </a:r>
            <a:endParaRPr lang="en-GB" altLang="en-US" sz="2400" b="1" baseline="-25000" dirty="0">
              <a:latin typeface="Times New Roman" charset="0"/>
            </a:endParaRPr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endParaRPr lang="en-GB" altLang="en-US" sz="2400" dirty="0"/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400" dirty="0"/>
              <a:t>Remove all edges </a:t>
            </a:r>
            <a:r>
              <a:rPr lang="en-GB" altLang="en-US" sz="2400" b="1" dirty="0"/>
              <a:t>incident on </a:t>
            </a:r>
            <a:r>
              <a:rPr lang="en-GB" altLang="en-US" sz="2400" b="1" i="1" dirty="0">
                <a:latin typeface="Times New Roman" charset="0"/>
              </a:rPr>
              <a:t>m</a:t>
            </a:r>
            <a:r>
              <a:rPr lang="en-GB" altLang="en-US" sz="2400" b="1" i="1" baseline="-25000" dirty="0">
                <a:latin typeface="Times New Roman" charset="0"/>
              </a:rPr>
              <a:t>i</a:t>
            </a:r>
            <a:endParaRPr lang="en-GB" altLang="en-US" sz="2400" b="1" baseline="-25000" dirty="0">
              <a:latin typeface="Times New Roman" charset="0"/>
            </a:endParaRPr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endParaRPr lang="en-GB" altLang="en-US" sz="2400" dirty="0"/>
          </a:p>
          <a:p>
            <a:pPr marL="514350" indent="-457200">
              <a:lnSpc>
                <a:spcPct val="90000"/>
              </a:lnSpc>
              <a:buFont typeface="+mj-lt"/>
              <a:buAutoNum type="arabicPeriod"/>
            </a:pPr>
            <a:r>
              <a:rPr lang="en-GB" altLang="en-US" sz="2400" dirty="0"/>
              <a:t>Repeat Steps 1 to 4 until all </a:t>
            </a:r>
            <a:r>
              <a:rPr lang="en-GB" altLang="en-US" sz="2400" i="1" dirty="0">
                <a:latin typeface="Times New Roman" charset="0"/>
              </a:rPr>
              <a:t>m</a:t>
            </a:r>
            <a:r>
              <a:rPr lang="en-GB" altLang="en-US" sz="2400" i="1" baseline="-25000" dirty="0">
                <a:latin typeface="Times New Roman" charset="0"/>
              </a:rPr>
              <a:t>i</a:t>
            </a:r>
            <a:r>
              <a:rPr lang="en-GB" altLang="en-US" sz="2400" dirty="0"/>
              <a:t> are found</a:t>
            </a:r>
          </a:p>
          <a:p>
            <a:pPr>
              <a:lnSpc>
                <a:spcPct val="90000"/>
              </a:lnSpc>
            </a:pPr>
            <a:endParaRPr lang="en-GB" altLang="en-US" sz="2400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sz="2400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94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bigoplus$&#13;&#10;\end{document}&#13;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1"/>
  <p:tag name="BOXHEIGHT" val="47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4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 w="28575">
          <a:solidFill>
            <a:schemeClr val="tx1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prstDash val="sysDash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41483</TotalTime>
  <Words>2184</Words>
  <Application>Microsoft Macintosh PowerPoint</Application>
  <PresentationFormat>On-screen Show (4:3)</PresentationFormat>
  <Paragraphs>602</Paragraphs>
  <Slides>42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Arial Regular</vt:lpstr>
      <vt:lpstr>Calibri</vt:lpstr>
      <vt:lpstr>Courier New</vt:lpstr>
      <vt:lpstr>Helvetica Neue Medium</vt:lpstr>
      <vt:lpstr>Times New Roman</vt:lpstr>
      <vt:lpstr>Wingdings</vt:lpstr>
      <vt:lpstr>1_Office Theme</vt:lpstr>
      <vt:lpstr>Visio</vt:lpstr>
      <vt:lpstr>Equation</vt:lpstr>
      <vt:lpstr>Rateless Codes</vt:lpstr>
      <vt:lpstr>Today</vt:lpstr>
      <vt:lpstr>Fixed-rate codes require channel adaptation</vt:lpstr>
      <vt:lpstr>Existing rate adaptation algorithms</vt:lpstr>
      <vt:lpstr>Rateless codes: Motivation (1)</vt:lpstr>
      <vt:lpstr>Rateless codes: Motivation (2)</vt:lpstr>
      <vt:lpstr>LT encoding</vt:lpstr>
      <vt:lpstr>LT encoding</vt:lpstr>
      <vt:lpstr>LT decoding algorithm</vt:lpstr>
      <vt:lpstr>LT decoding example</vt:lpstr>
      <vt:lpstr>LT decoding example</vt:lpstr>
      <vt:lpstr>LT decoding example</vt:lpstr>
      <vt:lpstr>LT decoding example</vt:lpstr>
      <vt:lpstr>Today</vt:lpstr>
      <vt:lpstr>Spinal encoder: Computing the spines</vt:lpstr>
      <vt:lpstr>Spinal encoder: Information flow</vt:lpstr>
      <vt:lpstr>Spinal encoder: Computing the spines</vt:lpstr>
      <vt:lpstr>Spinal encoder: RNG to symbols</vt:lpstr>
      <vt:lpstr>Today</vt:lpstr>
      <vt:lpstr>Decode by replaying the encoder</vt:lpstr>
      <vt:lpstr>Decode by measuring distance</vt:lpstr>
      <vt:lpstr>Adding additional passes</vt:lpstr>
      <vt:lpstr>Adding additional passes</vt:lpstr>
      <vt:lpstr>The Maximum Likelihood (ML) decoder</vt:lpstr>
      <vt:lpstr>ML decoding over a tree</vt:lpstr>
      <vt:lpstr>ML decoding over a tree</vt:lpstr>
      <vt:lpstr>ML decoding over a tree</vt:lpstr>
      <vt:lpstr>ML decoding over a tree: Multiple passes</vt:lpstr>
      <vt:lpstr>Efficiently exploring the tree</vt:lpstr>
      <vt:lpstr>Bubble decoder</vt:lpstr>
      <vt:lpstr>Decoding complexity</vt:lpstr>
      <vt:lpstr>Adjusting the rate</vt:lpstr>
      <vt:lpstr>Puncturing for higher and finer-controlled rates</vt:lpstr>
      <vt:lpstr>Framing at the link layer</vt:lpstr>
      <vt:lpstr>Today</vt:lpstr>
      <vt:lpstr>Methodology</vt:lpstr>
      <vt:lpstr>Spinal codes: Higher rate on AWGN channel</vt:lpstr>
      <vt:lpstr>Rateless codes can “hedge their bets”</vt:lpstr>
      <vt:lpstr>Spinal codes: Better at sending short messages</vt:lpstr>
      <vt:lpstr>Spinal Codes: Conclusion</vt:lpstr>
      <vt:lpstr>Midterm format</vt:lpstr>
      <vt:lpstr>PowerPoint Presentation</vt:lpstr>
    </vt:vector>
  </TitlesOfParts>
  <Company>Princeton University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Kyle Jamieson</cp:lastModifiedBy>
  <cp:revision>2869</cp:revision>
  <cp:lastPrinted>2016-10-24T14:56:25Z</cp:lastPrinted>
  <dcterms:created xsi:type="dcterms:W3CDTF">2013-10-08T01:49:25Z</dcterms:created>
  <dcterms:modified xsi:type="dcterms:W3CDTF">2018-03-07T18:32:31Z</dcterms:modified>
</cp:coreProperties>
</file>