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6"/>
  </p:notesMasterIdLst>
  <p:sldIdLst>
    <p:sldId id="298" r:id="rId2"/>
    <p:sldId id="299" r:id="rId3"/>
    <p:sldId id="300" r:id="rId4"/>
    <p:sldId id="367" r:id="rId5"/>
    <p:sldId id="301" r:id="rId6"/>
    <p:sldId id="352" r:id="rId7"/>
    <p:sldId id="302" r:id="rId8"/>
    <p:sldId id="303" r:id="rId9"/>
    <p:sldId id="335" r:id="rId10"/>
    <p:sldId id="336" r:id="rId11"/>
    <p:sldId id="304" r:id="rId12"/>
    <p:sldId id="306" r:id="rId13"/>
    <p:sldId id="305" r:id="rId14"/>
    <p:sldId id="337" r:id="rId15"/>
    <p:sldId id="307" r:id="rId16"/>
    <p:sldId id="368" r:id="rId17"/>
    <p:sldId id="308" r:id="rId18"/>
    <p:sldId id="309" r:id="rId19"/>
    <p:sldId id="338" r:id="rId20"/>
    <p:sldId id="310" r:id="rId21"/>
    <p:sldId id="339" r:id="rId22"/>
    <p:sldId id="311" r:id="rId23"/>
    <p:sldId id="354" r:id="rId24"/>
    <p:sldId id="342" r:id="rId25"/>
    <p:sldId id="312" r:id="rId26"/>
    <p:sldId id="340" r:id="rId27"/>
    <p:sldId id="341" r:id="rId28"/>
    <p:sldId id="343" r:id="rId29"/>
    <p:sldId id="345" r:id="rId30"/>
    <p:sldId id="314" r:id="rId31"/>
    <p:sldId id="369" r:id="rId32"/>
    <p:sldId id="344" r:id="rId33"/>
    <p:sldId id="355" r:id="rId34"/>
    <p:sldId id="356" r:id="rId35"/>
    <p:sldId id="357" r:id="rId36"/>
    <p:sldId id="370" r:id="rId37"/>
    <p:sldId id="358" r:id="rId38"/>
    <p:sldId id="315" r:id="rId39"/>
    <p:sldId id="350" r:id="rId40"/>
    <p:sldId id="316" r:id="rId41"/>
    <p:sldId id="317" r:id="rId42"/>
    <p:sldId id="351" r:id="rId43"/>
    <p:sldId id="318" r:id="rId44"/>
    <p:sldId id="319" r:id="rId45"/>
    <p:sldId id="320" r:id="rId46"/>
    <p:sldId id="360" r:id="rId47"/>
    <p:sldId id="321" r:id="rId48"/>
    <p:sldId id="322" r:id="rId49"/>
    <p:sldId id="361" r:id="rId50"/>
    <p:sldId id="362" r:id="rId51"/>
    <p:sldId id="323" r:id="rId52"/>
    <p:sldId id="324" r:id="rId53"/>
    <p:sldId id="325" r:id="rId54"/>
    <p:sldId id="363" r:id="rId55"/>
    <p:sldId id="364" r:id="rId56"/>
    <p:sldId id="326" r:id="rId57"/>
    <p:sldId id="327" r:id="rId58"/>
    <p:sldId id="328" r:id="rId59"/>
    <p:sldId id="329" r:id="rId60"/>
    <p:sldId id="330" r:id="rId61"/>
    <p:sldId id="365" r:id="rId62"/>
    <p:sldId id="333" r:id="rId63"/>
    <p:sldId id="334" r:id="rId64"/>
    <p:sldId id="366" r:id="rId65"/>
    <p:sldId id="396" r:id="rId66"/>
    <p:sldId id="373" r:id="rId67"/>
    <p:sldId id="397" r:id="rId68"/>
    <p:sldId id="374" r:id="rId69"/>
    <p:sldId id="375" r:id="rId70"/>
    <p:sldId id="376" r:id="rId71"/>
    <p:sldId id="398" r:id="rId72"/>
    <p:sldId id="399" r:id="rId73"/>
    <p:sldId id="409" r:id="rId74"/>
    <p:sldId id="377" r:id="rId75"/>
    <p:sldId id="378" r:id="rId76"/>
    <p:sldId id="379" r:id="rId77"/>
    <p:sldId id="400" r:id="rId78"/>
    <p:sldId id="401" r:id="rId79"/>
    <p:sldId id="410" r:id="rId80"/>
    <p:sldId id="380" r:id="rId81"/>
    <p:sldId id="381" r:id="rId82"/>
    <p:sldId id="384" r:id="rId83"/>
    <p:sldId id="403" r:id="rId84"/>
    <p:sldId id="402" r:id="rId85"/>
    <p:sldId id="385" r:id="rId86"/>
    <p:sldId id="386" r:id="rId87"/>
    <p:sldId id="387" r:id="rId88"/>
    <p:sldId id="388" r:id="rId89"/>
    <p:sldId id="393" r:id="rId90"/>
    <p:sldId id="390" r:id="rId91"/>
    <p:sldId id="391" r:id="rId92"/>
    <p:sldId id="404" r:id="rId93"/>
    <p:sldId id="392" r:id="rId94"/>
    <p:sldId id="405" r:id="rId95"/>
    <p:sldId id="406" r:id="rId96"/>
    <p:sldId id="394" r:id="rId97"/>
    <p:sldId id="408" r:id="rId98"/>
    <p:sldId id="407" r:id="rId99"/>
    <p:sldId id="395" r:id="rId100"/>
    <p:sldId id="412" r:id="rId101"/>
    <p:sldId id="424" r:id="rId102"/>
    <p:sldId id="413" r:id="rId103"/>
    <p:sldId id="414" r:id="rId104"/>
    <p:sldId id="425" r:id="rId105"/>
    <p:sldId id="415" r:id="rId106"/>
    <p:sldId id="416" r:id="rId107"/>
    <p:sldId id="417" r:id="rId108"/>
    <p:sldId id="418" r:id="rId109"/>
    <p:sldId id="419" r:id="rId110"/>
    <p:sldId id="420" r:id="rId111"/>
    <p:sldId id="421" r:id="rId112"/>
    <p:sldId id="422" r:id="rId113"/>
    <p:sldId id="423" r:id="rId114"/>
    <p:sldId id="411" r:id="rId115"/>
  </p:sldIdLst>
  <p:sldSz cx="9144000" cy="6858000" type="screen4x3"/>
  <p:notesSz cx="6858000" cy="9144000"/>
  <p:custDataLst>
    <p:tags r:id="rId11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gs" Target="tags/tag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9A8B45-8EB4-834C-B2FA-4DDBC688A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B35B9A6-4F14-EE4F-977D-EB01591C8BF7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66CA-67B3-E146-93E5-17321118A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AF71D-E027-2143-8CFB-2A9210842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E173-B437-6342-A4C5-B5F7E7B64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14AD-20E7-034A-978D-E97AA3CC3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F451-A7FC-DB40-B848-98C145C4B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66C5-68EE-6148-A69B-5FDD7873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1E64-ED11-BB48-8908-CD7A4A4A7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D255-A197-CA43-87A5-C3DC9D99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16C8-60F2-BC46-B786-D05FA48A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7557-ED42-AB46-9EA6-6E5C7146A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EEE7-FEB9-3D43-A8E0-E71A15BEB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Tahoma" charset="0"/>
              </a:defRPr>
            </a:lvl1pPr>
          </a:lstStyle>
          <a:p>
            <a:pPr>
              <a:defRPr/>
            </a:pPr>
            <a:fld id="{7F46DB00-39E6-144C-8153-D21B3FBA5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5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5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3.w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9.tmp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9.tmp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9.tmp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3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3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3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4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image" Target="../media/image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cle_(graph_theory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4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4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Relationship Id="rId4" Type="http://schemas.openxmlformats.org/officeDocument/2006/relationships/image" Target="../media/image4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D38D46C-B60A-DD4C-AADC-1A6E4ECF5B50}" type="slidenum">
              <a:rPr lang="en-US" sz="800">
                <a:latin typeface="Tahoma" charset="0"/>
              </a:rPr>
              <a:pPr/>
              <a:t>1</a:t>
            </a:fld>
            <a:endParaRPr lang="en-US" sz="800">
              <a:latin typeface="Tahoma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423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3600" dirty="0" smtClean="0">
                <a:latin typeface="Arial" charset="0"/>
              </a:rPr>
              <a:t>Topic 15: </a:t>
            </a:r>
            <a:r>
              <a:rPr lang="en-US" sz="3600" dirty="0">
                <a:latin typeface="Arial" charset="0"/>
              </a:rPr>
              <a:t>Static Single Assignment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</a:pPr>
            <a:r>
              <a:rPr lang="en-US" sz="2800" dirty="0">
                <a:latin typeface="Tahoma" charset="0"/>
              </a:rPr>
              <a:t>COS 320</a:t>
            </a:r>
          </a:p>
          <a:p>
            <a:pPr>
              <a:spcBef>
                <a:spcPct val="0"/>
              </a:spcBef>
              <a:buClrTx/>
            </a:pPr>
            <a:endParaRPr lang="en-US" sz="2800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800" dirty="0">
                <a:latin typeface="Tahoma" charset="0"/>
              </a:rPr>
              <a:t>Compiling Techniques</a:t>
            </a:r>
          </a:p>
          <a:p>
            <a:pPr>
              <a:spcBef>
                <a:spcPct val="0"/>
              </a:spcBef>
              <a:buClrTx/>
            </a:pPr>
            <a:endParaRPr lang="en-US" sz="2800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endParaRPr lang="en-US" sz="2800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dirty="0">
                <a:latin typeface="Tahoma" charset="0"/>
              </a:rPr>
              <a:t>Princeton University 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2016</a:t>
            </a:r>
            <a:endParaRPr lang="en-US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endParaRPr lang="en-US" b="1" dirty="0">
              <a:latin typeface="Tahoma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dirty="0" smtClean="0">
                <a:latin typeface="Tahoma" charset="0"/>
              </a:rPr>
              <a:t>Lennart </a:t>
            </a:r>
            <a:r>
              <a:rPr lang="en-US" dirty="0" err="1" smtClean="0">
                <a:latin typeface="Tahoma" charset="0"/>
              </a:rPr>
              <a:t>Beringer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8153400" cy="4672013"/>
          </a:xfrm>
          <a:noFill/>
        </p:spPr>
      </p:pic>
      <p:sp>
        <p:nvSpPr>
          <p:cNvPr id="4" name="Rectangle 3"/>
          <p:cNvSpPr/>
          <p:nvPr/>
        </p:nvSpPr>
        <p:spPr bwMode="auto">
          <a:xfrm>
            <a:off x="76200" y="5041900"/>
            <a:ext cx="2743200" cy="1066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construction in functional style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3286" y="695620"/>
            <a:ext cx="1624850" cy="4916228"/>
            <a:chOff x="11933" y="1063842"/>
            <a:chExt cx="1624850" cy="4916228"/>
          </a:xfrm>
        </p:grpSpPr>
        <p:cxnSp>
          <p:nvCxnSpPr>
            <p:cNvPr id="10" name="Straight Arrow Connector 9"/>
            <p:cNvCxnSpPr>
              <a:stCxn id="2" idx="2"/>
              <a:endCxn id="8" idx="0"/>
            </p:cNvCxnSpPr>
            <p:nvPr/>
          </p:nvCxnSpPr>
          <p:spPr bwMode="auto">
            <a:xfrm flipH="1">
              <a:off x="1059544" y="2158663"/>
              <a:ext cx="7257" cy="703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  <a:endCxn id="9" idx="0"/>
            </p:cNvCxnSpPr>
            <p:nvPr/>
          </p:nvCxnSpPr>
          <p:spPr bwMode="auto">
            <a:xfrm flipH="1">
              <a:off x="1059542" y="4185654"/>
              <a:ext cx="2" cy="10865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Elbow Connector 15"/>
            <p:cNvCxnSpPr>
              <a:stCxn id="8" idx="2"/>
              <a:endCxn id="8" idx="3"/>
            </p:cNvCxnSpPr>
            <p:nvPr/>
          </p:nvCxnSpPr>
          <p:spPr bwMode="auto">
            <a:xfrm rot="5400000" flipH="1" flipV="1">
              <a:off x="1008488" y="3574991"/>
              <a:ext cx="661719" cy="559608"/>
            </a:xfrm>
            <a:prstGeom prst="bentConnector4">
              <a:avLst>
                <a:gd name="adj1" fmla="val -34546"/>
                <a:gd name="adj2" fmla="val 140850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276484" y="1063842"/>
              <a:ext cx="1177602" cy="1094821"/>
              <a:chOff x="276484" y="1063842"/>
              <a:chExt cx="1177602" cy="10948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79515" y="1143000"/>
                <a:ext cx="774571" cy="1015663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v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1</a:t>
                </a:r>
                <a:br>
                  <a:rPr lang="en-US" sz="2000" dirty="0" smtClean="0">
                    <a:solidFill>
                      <a:srgbClr val="00B050"/>
                    </a:solidFill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8</a:t>
                </a:r>
                <a:b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y  4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6484" y="1063842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1: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380" y="2741988"/>
              <a:ext cx="1558772" cy="1443666"/>
              <a:chOff x="60380" y="2741988"/>
              <a:chExt cx="1558772" cy="144366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99936" y="2862215"/>
                <a:ext cx="1119216" cy="132343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 5 + y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0070C0"/>
                    </a:solidFill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y </a:t>
                </a: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 x * z</a:t>
                </a:r>
                <a:b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x  x – 1</a:t>
                </a:r>
                <a:b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if x = 0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380" y="2741988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1933" y="5174950"/>
              <a:ext cx="1624850" cy="805120"/>
              <a:chOff x="11933" y="5174950"/>
              <a:chExt cx="1624850" cy="8051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82301" y="5272184"/>
                <a:ext cx="1154482" cy="70788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 y  +v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return w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933" y="5174950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 bwMode="auto">
          <a:xfrm>
            <a:off x="2743200" y="3145154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276599" y="4806728"/>
            <a:ext cx="564206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ne function per basic block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all functions mutually (tail-)recursive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entry point: top-level initial function 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unction bodies: let-bindings for basic instructions (ANF)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iveness analysis yields formal parameter and argument lists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962954" y="4248319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68917" y="4011410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33301" y="2604598"/>
            <a:ext cx="94167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86625" y="3243408"/>
            <a:ext cx="185044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onvert into functional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construction in functional style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3286" y="695620"/>
            <a:ext cx="1624850" cy="4916228"/>
            <a:chOff x="11933" y="1063842"/>
            <a:chExt cx="1624850" cy="4916228"/>
          </a:xfrm>
        </p:grpSpPr>
        <p:cxnSp>
          <p:nvCxnSpPr>
            <p:cNvPr id="10" name="Straight Arrow Connector 9"/>
            <p:cNvCxnSpPr>
              <a:stCxn id="2" idx="2"/>
              <a:endCxn id="8" idx="0"/>
            </p:cNvCxnSpPr>
            <p:nvPr/>
          </p:nvCxnSpPr>
          <p:spPr bwMode="auto">
            <a:xfrm flipH="1">
              <a:off x="1059544" y="2158663"/>
              <a:ext cx="7257" cy="703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  <a:endCxn id="9" idx="0"/>
            </p:cNvCxnSpPr>
            <p:nvPr/>
          </p:nvCxnSpPr>
          <p:spPr bwMode="auto">
            <a:xfrm flipH="1">
              <a:off x="1059542" y="4185654"/>
              <a:ext cx="2" cy="10865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Elbow Connector 15"/>
            <p:cNvCxnSpPr>
              <a:stCxn id="8" idx="2"/>
              <a:endCxn id="8" idx="3"/>
            </p:cNvCxnSpPr>
            <p:nvPr/>
          </p:nvCxnSpPr>
          <p:spPr bwMode="auto">
            <a:xfrm rot="5400000" flipH="1" flipV="1">
              <a:off x="1008488" y="3574991"/>
              <a:ext cx="661719" cy="559608"/>
            </a:xfrm>
            <a:prstGeom prst="bentConnector4">
              <a:avLst>
                <a:gd name="adj1" fmla="val -34546"/>
                <a:gd name="adj2" fmla="val 140850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276484" y="1063842"/>
              <a:ext cx="1177602" cy="1094821"/>
              <a:chOff x="276484" y="1063842"/>
              <a:chExt cx="1177602" cy="10948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79515" y="1143000"/>
                <a:ext cx="774571" cy="1015663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v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1</a:t>
                </a:r>
                <a:br>
                  <a:rPr lang="en-US" sz="2000" dirty="0" smtClean="0">
                    <a:solidFill>
                      <a:srgbClr val="00B050"/>
                    </a:solidFill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8</a:t>
                </a:r>
                <a:b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y  4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6484" y="1063842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1: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380" y="2741988"/>
              <a:ext cx="1558772" cy="1443666"/>
              <a:chOff x="60380" y="2741988"/>
              <a:chExt cx="1558772" cy="144366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99936" y="2862215"/>
                <a:ext cx="1119216" cy="132343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 5 + y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0070C0"/>
                    </a:solidFill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y </a:t>
                </a: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 x * z</a:t>
                </a:r>
                <a:b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x  x – 1</a:t>
                </a:r>
                <a:b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if x = 0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380" y="2741988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1933" y="5174950"/>
              <a:ext cx="1624850" cy="805120"/>
              <a:chOff x="11933" y="5174950"/>
              <a:chExt cx="1624850" cy="8051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82301" y="5272184"/>
                <a:ext cx="1154482" cy="70788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 y  +v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return w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933" y="5174950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 bwMode="auto">
          <a:xfrm>
            <a:off x="2743200" y="3145154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91097" y="901052"/>
            <a:ext cx="3527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</a:t>
            </a:r>
            <a:r>
              <a:rPr lang="en-US" sz="2000" dirty="0" smtClean="0">
                <a:solidFill>
                  <a:srgbClr val="00B050"/>
                </a:solidFill>
              </a:rPr>
              <a:t>fun f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() = let </a:t>
            </a:r>
            <a:r>
              <a:rPr lang="en-US" sz="2000" dirty="0" err="1" smtClean="0">
                <a:solidFill>
                  <a:srgbClr val="00B050"/>
                </a:solidFill>
              </a:rPr>
              <a:t>val</a:t>
            </a:r>
            <a:r>
              <a:rPr lang="en-US" sz="2000" dirty="0" smtClean="0">
                <a:solidFill>
                  <a:srgbClr val="00B050"/>
                </a:solidFill>
              </a:rPr>
              <a:t> v = 1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                 </a:t>
            </a:r>
            <a:r>
              <a:rPr lang="en-US" sz="2000" dirty="0" err="1" smtClean="0">
                <a:solidFill>
                  <a:srgbClr val="00B050"/>
                </a:solidFill>
              </a:rPr>
              <a:t>val</a:t>
            </a:r>
            <a:r>
              <a:rPr lang="en-US" sz="2000" dirty="0" smtClean="0">
                <a:solidFill>
                  <a:srgbClr val="00B050"/>
                </a:solidFill>
              </a:rPr>
              <a:t> z = 8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                 </a:t>
            </a:r>
            <a:r>
              <a:rPr lang="en-US" sz="2000" dirty="0" err="1" smtClean="0">
                <a:solidFill>
                  <a:srgbClr val="00B050"/>
                </a:solidFill>
              </a:rPr>
              <a:t>val</a:t>
            </a:r>
            <a:r>
              <a:rPr lang="en-US" sz="2000" dirty="0" smtClean="0">
                <a:solidFill>
                  <a:srgbClr val="00B050"/>
                </a:solidFill>
              </a:rPr>
              <a:t> y = 4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            in f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(v, z, y) end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f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(v ,z, y) = let </a:t>
            </a:r>
            <a:r>
              <a:rPr lang="en-US" sz="2000" dirty="0" err="1" smtClean="0">
                <a:solidFill>
                  <a:srgbClr val="0070C0"/>
                </a:solidFill>
              </a:rPr>
              <a:t>val</a:t>
            </a:r>
            <a:r>
              <a:rPr lang="en-US" sz="2000" dirty="0" smtClean="0">
                <a:solidFill>
                  <a:srgbClr val="0070C0"/>
                </a:solidFill>
              </a:rPr>
              <a:t> x = 5 + y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sz="2000" dirty="0" err="1" smtClean="0">
                <a:solidFill>
                  <a:srgbClr val="0070C0"/>
                </a:solidFill>
              </a:rPr>
              <a:t>val</a:t>
            </a:r>
            <a:r>
              <a:rPr lang="en-US" sz="2000" dirty="0" smtClean="0">
                <a:solidFill>
                  <a:srgbClr val="0070C0"/>
                </a:solidFill>
              </a:rPr>
              <a:t> y = x * z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sz="2000" dirty="0" err="1" smtClean="0">
                <a:solidFill>
                  <a:srgbClr val="0070C0"/>
                </a:solidFill>
              </a:rPr>
              <a:t>val</a:t>
            </a:r>
            <a:r>
              <a:rPr lang="en-US" sz="2000" dirty="0" smtClean="0">
                <a:solidFill>
                  <a:srgbClr val="0070C0"/>
                </a:solidFill>
              </a:rPr>
              <a:t> x = x – 1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in if x=0 then f</a:t>
            </a:r>
            <a:r>
              <a:rPr lang="en-US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(y, v)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    else f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(v, z, y) end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(y, v) = let </a:t>
            </a:r>
            <a:r>
              <a:rPr lang="en-US" sz="2000" dirty="0" err="1" smtClean="0">
                <a:solidFill>
                  <a:srgbClr val="FF0000"/>
                </a:solidFill>
              </a:rPr>
              <a:t>val</a:t>
            </a:r>
            <a:r>
              <a:rPr lang="en-US" sz="2000" dirty="0" smtClean="0">
                <a:solidFill>
                  <a:srgbClr val="FF0000"/>
                </a:solidFill>
              </a:rPr>
              <a:t> w = y + v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           in w end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599" y="4806728"/>
            <a:ext cx="564206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ne function per basic block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all functions mutually (tail-)recursive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entry point: top-level initial function 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unction bodies: let-bindings for basic instructions (ANF)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iveness analysis yields formal parameter and argument lists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962954" y="4248319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68917" y="4011410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33301" y="2604598"/>
            <a:ext cx="94167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86625" y="3243408"/>
            <a:ext cx="185044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onvert into functional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construction in functional style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3286" y="695620"/>
            <a:ext cx="1624850" cy="4916228"/>
            <a:chOff x="11933" y="1063842"/>
            <a:chExt cx="1624850" cy="4916228"/>
          </a:xfrm>
        </p:grpSpPr>
        <p:cxnSp>
          <p:nvCxnSpPr>
            <p:cNvPr id="10" name="Straight Arrow Connector 9"/>
            <p:cNvCxnSpPr>
              <a:stCxn id="2" idx="2"/>
              <a:endCxn id="8" idx="0"/>
            </p:cNvCxnSpPr>
            <p:nvPr/>
          </p:nvCxnSpPr>
          <p:spPr bwMode="auto">
            <a:xfrm flipH="1">
              <a:off x="1059544" y="2158663"/>
              <a:ext cx="7257" cy="70355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  <a:endCxn id="9" idx="0"/>
            </p:cNvCxnSpPr>
            <p:nvPr/>
          </p:nvCxnSpPr>
          <p:spPr bwMode="auto">
            <a:xfrm flipH="1">
              <a:off x="1059542" y="4185654"/>
              <a:ext cx="2" cy="10865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Elbow Connector 15"/>
            <p:cNvCxnSpPr>
              <a:stCxn id="8" idx="2"/>
              <a:endCxn id="8" idx="3"/>
            </p:cNvCxnSpPr>
            <p:nvPr/>
          </p:nvCxnSpPr>
          <p:spPr bwMode="auto">
            <a:xfrm rot="5400000" flipH="1" flipV="1">
              <a:off x="1008488" y="3574991"/>
              <a:ext cx="661719" cy="559608"/>
            </a:xfrm>
            <a:prstGeom prst="bentConnector4">
              <a:avLst>
                <a:gd name="adj1" fmla="val -34546"/>
                <a:gd name="adj2" fmla="val 140850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276484" y="1063842"/>
              <a:ext cx="1177602" cy="1094821"/>
              <a:chOff x="276484" y="1063842"/>
              <a:chExt cx="1177602" cy="10948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79515" y="1143000"/>
                <a:ext cx="774571" cy="1015663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v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1</a:t>
                </a:r>
                <a:br>
                  <a:rPr lang="en-US" sz="2000" dirty="0" smtClean="0">
                    <a:solidFill>
                      <a:srgbClr val="00B050"/>
                    </a:solidFill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8</a:t>
                </a:r>
                <a:b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y  4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6484" y="1063842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1: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380" y="2741988"/>
              <a:ext cx="1558772" cy="1443666"/>
              <a:chOff x="60380" y="2741988"/>
              <a:chExt cx="1558772" cy="144366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99936" y="2862215"/>
                <a:ext cx="1119216" cy="132343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 5 + y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0070C0"/>
                    </a:solidFill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y </a:t>
                </a: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 x * z</a:t>
                </a:r>
                <a:b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x  x – 1</a:t>
                </a:r>
                <a:b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if x = 0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380" y="2741988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1933" y="5174950"/>
              <a:ext cx="1624850" cy="805120"/>
              <a:chOff x="11933" y="5174950"/>
              <a:chExt cx="1624850" cy="8051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82301" y="5272184"/>
                <a:ext cx="1154482" cy="70788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 y  +v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return w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933" y="5174950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 bwMode="auto">
          <a:xfrm>
            <a:off x="2743200" y="3145154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91097" y="901052"/>
            <a:ext cx="3527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</a:t>
            </a:r>
            <a:r>
              <a:rPr lang="en-US" sz="2000" dirty="0" smtClean="0">
                <a:solidFill>
                  <a:srgbClr val="00B050"/>
                </a:solidFill>
              </a:rPr>
              <a:t>fun f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() = let </a:t>
            </a:r>
            <a:r>
              <a:rPr lang="en-US" sz="2000" dirty="0" err="1" smtClean="0">
                <a:solidFill>
                  <a:srgbClr val="00B050"/>
                </a:solidFill>
              </a:rPr>
              <a:t>val</a:t>
            </a:r>
            <a:r>
              <a:rPr lang="en-US" sz="2000" dirty="0" smtClean="0">
                <a:solidFill>
                  <a:srgbClr val="00B050"/>
                </a:solidFill>
              </a:rPr>
              <a:t> v = 1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                 </a:t>
            </a:r>
            <a:r>
              <a:rPr lang="en-US" sz="2000" dirty="0" err="1" smtClean="0">
                <a:solidFill>
                  <a:srgbClr val="00B050"/>
                </a:solidFill>
              </a:rPr>
              <a:t>val</a:t>
            </a:r>
            <a:r>
              <a:rPr lang="en-US" sz="2000" dirty="0" smtClean="0">
                <a:solidFill>
                  <a:srgbClr val="00B050"/>
                </a:solidFill>
              </a:rPr>
              <a:t> z = 8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                 </a:t>
            </a:r>
            <a:r>
              <a:rPr lang="en-US" sz="2000" dirty="0" err="1" smtClean="0">
                <a:solidFill>
                  <a:srgbClr val="00B050"/>
                </a:solidFill>
              </a:rPr>
              <a:t>val</a:t>
            </a:r>
            <a:r>
              <a:rPr lang="en-US" sz="2000" dirty="0" smtClean="0">
                <a:solidFill>
                  <a:srgbClr val="00B050"/>
                </a:solidFill>
              </a:rPr>
              <a:t> y = 4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            in f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(v, z, y) end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f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(v ,z, y) = let </a:t>
            </a:r>
            <a:r>
              <a:rPr lang="en-US" sz="2000" dirty="0" err="1" smtClean="0">
                <a:solidFill>
                  <a:srgbClr val="0070C0"/>
                </a:solidFill>
              </a:rPr>
              <a:t>val</a:t>
            </a:r>
            <a:r>
              <a:rPr lang="en-US" sz="2000" dirty="0" smtClean="0">
                <a:solidFill>
                  <a:srgbClr val="0070C0"/>
                </a:solidFill>
              </a:rPr>
              <a:t> x = 5 + y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sz="2000" dirty="0" err="1" smtClean="0">
                <a:solidFill>
                  <a:srgbClr val="0070C0"/>
                </a:solidFill>
              </a:rPr>
              <a:t>val</a:t>
            </a:r>
            <a:r>
              <a:rPr lang="en-US" sz="2000" dirty="0" smtClean="0">
                <a:solidFill>
                  <a:srgbClr val="0070C0"/>
                </a:solidFill>
              </a:rPr>
              <a:t> y = x * z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sz="2000" dirty="0" err="1" smtClean="0">
                <a:solidFill>
                  <a:srgbClr val="0070C0"/>
                </a:solidFill>
              </a:rPr>
              <a:t>val</a:t>
            </a:r>
            <a:r>
              <a:rPr lang="en-US" sz="2000" dirty="0" smtClean="0">
                <a:solidFill>
                  <a:srgbClr val="0070C0"/>
                </a:solidFill>
              </a:rPr>
              <a:t> x = x – 1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in if x=0 then f</a:t>
            </a:r>
            <a:r>
              <a:rPr lang="en-US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(y, v)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                       else f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(v, z, y) end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(y, v) = let </a:t>
            </a:r>
            <a:r>
              <a:rPr lang="en-US" sz="2000" dirty="0" err="1" smtClean="0">
                <a:solidFill>
                  <a:srgbClr val="FF0000"/>
                </a:solidFill>
              </a:rPr>
              <a:t>val</a:t>
            </a:r>
            <a:r>
              <a:rPr lang="en-US" sz="2000" dirty="0" smtClean="0">
                <a:solidFill>
                  <a:srgbClr val="FF0000"/>
                </a:solidFill>
              </a:rPr>
              <a:t> w = y + v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           in w end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599" y="4806728"/>
            <a:ext cx="564206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ne function per basic block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all functions mutually (tail-)recursive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entry point: top-level initial function 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unction bodies: let-bindings for basic instructions (ANF)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iveness analysis yields formal parameter and argument lists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962954" y="4248319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68917" y="4011410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41011" y="2600969"/>
            <a:ext cx="94167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5153" y="1158229"/>
            <a:ext cx="3503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ll functions </a:t>
            </a:r>
            <a:r>
              <a:rPr lang="en-US" sz="1800" i="1" dirty="0" smtClean="0">
                <a:solidFill>
                  <a:srgbClr val="FF0000"/>
                </a:solidFill>
              </a:rPr>
              <a:t>closed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v</a:t>
            </a:r>
            <a:r>
              <a:rPr lang="en-US" sz="1800" i="1" dirty="0" smtClean="0">
                <a:solidFill>
                  <a:srgbClr val="FF0000"/>
                </a:solidFill>
              </a:rPr>
              <a:t>ariables not globally unique, but uses have unique </a:t>
            </a:r>
            <a:r>
              <a:rPr lang="en-US" sz="1800" i="1" dirty="0" err="1" smtClean="0">
                <a:solidFill>
                  <a:srgbClr val="FF0000"/>
                </a:solidFill>
              </a:rPr>
              <a:t>defs</a:t>
            </a:r>
            <a:r>
              <a:rPr lang="en-US" sz="1800" i="1" dirty="0" smtClean="0">
                <a:solidFill>
                  <a:srgbClr val="FF0000"/>
                </a:solidFill>
              </a:rPr>
              <a:t> (scope)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86625" y="3243408"/>
            <a:ext cx="185044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onvert into functional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construction in functional style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100" y="6248400"/>
            <a:ext cx="655319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s functions are closed, can rename each function definition individually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671" y="990600"/>
            <a:ext cx="3527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 then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6786" y="2687345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63954" y="2109284"/>
            <a:ext cx="109523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0211" y="2785599"/>
            <a:ext cx="185044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names</a:t>
            </a:r>
            <a:br>
              <a:rPr lang="en-US" dirty="0" smtClean="0"/>
            </a:br>
            <a:r>
              <a:rPr lang="en-US" dirty="0" smtClean="0"/>
              <a:t>unique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construction in functional style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5471" y="990600"/>
            <a:ext cx="38940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1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1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 ,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=0 then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baseline="-25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baseline="-25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1100" y="6248400"/>
            <a:ext cx="655319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s functions are closed, can rename each function definition individually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671" y="990600"/>
            <a:ext cx="3527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 then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6786" y="2687345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63954" y="2109284"/>
            <a:ext cx="109523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0211" y="2785599"/>
            <a:ext cx="185044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names</a:t>
            </a:r>
            <a:br>
              <a:rPr lang="en-US" dirty="0" smtClean="0"/>
            </a:br>
            <a:r>
              <a:rPr lang="en-US" dirty="0" smtClean="0"/>
              <a:t>unique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construction in functional style</a:t>
            </a:r>
            <a:endParaRPr lang="en-US" sz="2800" kern="0" dirty="0"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0" y="3145154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234923" y="4900903"/>
            <a:ext cx="552807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e</a:t>
            </a:r>
            <a:r>
              <a:rPr lang="en-US" sz="1800" dirty="0" smtClean="0"/>
              <a:t>ach formal parameter of a function definition is the LHS of</a:t>
            </a:r>
            <a:br>
              <a:rPr lang="en-US" sz="1800" dirty="0" smtClean="0"/>
            </a:br>
            <a:r>
              <a:rPr lang="en-US" sz="1800" dirty="0" smtClean="0"/>
              <a:t>a </a:t>
            </a:r>
            <a:r>
              <a:rPr lang="el-GR" sz="1800" dirty="0" smtClean="0"/>
              <a:t>Φ</a:t>
            </a:r>
            <a:r>
              <a:rPr lang="en-US" sz="1800" dirty="0" smtClean="0"/>
              <a:t>-function. Arguments are the function arguments at calls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rity of functions, distinctness of LHS variables </a:t>
            </a:r>
            <a:r>
              <a:rPr lang="en-US" sz="1800" dirty="0" err="1" smtClean="0"/>
              <a:t>etc</a:t>
            </a:r>
            <a:r>
              <a:rPr lang="en-US" sz="1800" dirty="0" smtClean="0"/>
              <a:t> all ok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esulting code “pruned SSA”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w</a:t>
            </a:r>
            <a:r>
              <a:rPr lang="en-US" sz="1800" dirty="0" smtClean="0"/>
              <a:t>hich functional </a:t>
            </a:r>
            <a:r>
              <a:rPr lang="en-US" sz="1800" dirty="0" err="1" smtClean="0"/>
              <a:t>prog</a:t>
            </a:r>
            <a:r>
              <a:rPr lang="en-US" sz="1800" dirty="0" smtClean="0"/>
              <a:t> avoids the unnecessary </a:t>
            </a:r>
            <a:r>
              <a:rPr lang="el-GR" sz="1800" dirty="0" smtClean="0"/>
              <a:t>Φ</a:t>
            </a:r>
            <a:r>
              <a:rPr lang="en-US" sz="1800" dirty="0" smtClean="0"/>
              <a:t>-functions?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49" y="697018"/>
            <a:ext cx="2000742" cy="5901557"/>
            <a:chOff x="2249" y="697018"/>
            <a:chExt cx="2000742" cy="5901557"/>
          </a:xfrm>
        </p:grpSpPr>
        <p:cxnSp>
          <p:nvCxnSpPr>
            <p:cNvPr id="10" name="Straight Arrow Connector 9"/>
            <p:cNvCxnSpPr>
              <a:stCxn id="2" idx="2"/>
              <a:endCxn id="8" idx="0"/>
            </p:cNvCxnSpPr>
            <p:nvPr/>
          </p:nvCxnSpPr>
          <p:spPr bwMode="auto">
            <a:xfrm>
              <a:off x="1188829" y="1791839"/>
              <a:ext cx="478" cy="32524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398512" y="697018"/>
              <a:ext cx="1216876" cy="1094821"/>
              <a:chOff x="276484" y="1063842"/>
              <a:chExt cx="1216876" cy="10948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40241" y="1143000"/>
                <a:ext cx="853119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/>
                  <a:t>1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8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4</a:t>
                </a:r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6484" y="1063842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1: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49" y="2016312"/>
              <a:ext cx="2000742" cy="2347540"/>
              <a:chOff x="104600" y="2024764"/>
              <a:chExt cx="2000742" cy="234754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77973" y="2125535"/>
                <a:ext cx="1627369" cy="2246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5 + 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B0F0"/>
                    </a:solidFill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*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– 1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ym typeface="Wingdings" panose="05000000000000000000" pitchFamily="2" charset="2"/>
                  </a:rPr>
                  <a:t>if x</a:t>
                </a:r>
                <a:r>
                  <a:rPr lang="en-US" sz="2000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= 0</a:t>
                </a:r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4600" y="2024764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52400" y="5177902"/>
              <a:ext cx="1771533" cy="1420673"/>
              <a:chOff x="11933" y="5174950"/>
              <a:chExt cx="1771533" cy="142067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35634" y="5272184"/>
                <a:ext cx="1447832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B0F0"/>
                    </a:solidFill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4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7030A0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 +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return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7030A0"/>
                    </a:solidFill>
                  </a:rPr>
                  <a:t>1</a:t>
                </a:r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933" y="5174950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944818" y="4363852"/>
              <a:ext cx="255199" cy="911284"/>
              <a:chOff x="944818" y="4363852"/>
              <a:chExt cx="255199" cy="911284"/>
            </a:xfrm>
          </p:grpSpPr>
          <p:cxnSp>
            <p:nvCxnSpPr>
              <p:cNvPr id="12" name="Straight Arrow Connector 11"/>
              <p:cNvCxnSpPr>
                <a:stCxn id="8" idx="2"/>
                <a:endCxn id="9" idx="0"/>
              </p:cNvCxnSpPr>
              <p:nvPr/>
            </p:nvCxnSpPr>
            <p:spPr bwMode="auto">
              <a:xfrm>
                <a:off x="1189307" y="4363852"/>
                <a:ext cx="10710" cy="911284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944818" y="4686704"/>
                <a:ext cx="255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9307" y="3240468"/>
              <a:ext cx="813684" cy="1755219"/>
              <a:chOff x="1189307" y="3240468"/>
              <a:chExt cx="813684" cy="1755219"/>
            </a:xfrm>
          </p:grpSpPr>
          <p:cxnSp>
            <p:nvCxnSpPr>
              <p:cNvPr id="16" name="Elbow Connector 15"/>
              <p:cNvCxnSpPr>
                <a:stCxn id="8" idx="2"/>
                <a:endCxn id="8" idx="3"/>
              </p:cNvCxnSpPr>
              <p:nvPr/>
            </p:nvCxnSpPr>
            <p:spPr bwMode="auto">
              <a:xfrm rot="5400000" flipH="1" flipV="1">
                <a:off x="1034457" y="3395318"/>
                <a:ext cx="1123384" cy="813684"/>
              </a:xfrm>
              <a:prstGeom prst="bentConnector4">
                <a:avLst>
                  <a:gd name="adj1" fmla="val -20349"/>
                  <a:gd name="adj2" fmla="val 128094"/>
                </a:avLst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1533322" y="4534022"/>
                <a:ext cx="255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68755" y="2702641"/>
            <a:ext cx="1986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 back in</a:t>
            </a:r>
            <a:br>
              <a:rPr lang="en-US" dirty="0" smtClean="0"/>
            </a:br>
            <a:r>
              <a:rPr lang="en-US" dirty="0" smtClean="0"/>
              <a:t>imperative form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70888" y="6396335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sz="1800" dirty="0" smtClean="0">
                <a:solidFill>
                  <a:srgbClr val="FF0000"/>
                </a:solidFill>
              </a:rPr>
              <a:t>unnecessary”: all call sites provide identical arguments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553200" y="6248400"/>
            <a:ext cx="304800" cy="33462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35471" y="990600"/>
            <a:ext cx="38940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1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1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 ,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/>
              <a:t>=0 then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baseline="-25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baseline="-25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2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Removing unnecessary arguments: </a:t>
            </a:r>
            <a:r>
              <a:rPr lang="el-GR" sz="2800" kern="0" dirty="0" smtClean="0">
                <a:latin typeface="Arial" charset="0"/>
              </a:rPr>
              <a:t>λ</a:t>
            </a:r>
            <a:r>
              <a:rPr lang="en-US" sz="2800" kern="0" dirty="0" smtClean="0">
                <a:latin typeface="Arial" charset="0"/>
              </a:rPr>
              <a:t>-dropping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914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ransformation of functional programs to eliminate formal parameters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an be performed before or after names are made unique - former option more instructive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(inverse operation: </a:t>
            </a:r>
            <a:r>
              <a:rPr lang="el-GR" dirty="0" smtClean="0"/>
              <a:t>λ</a:t>
            </a:r>
            <a:r>
              <a:rPr lang="en-US" dirty="0" smtClean="0"/>
              <a:t>-lifting)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2 phases</a:t>
            </a:r>
            <a:r>
              <a:rPr lang="en-US" dirty="0" smtClean="0">
                <a:solidFill>
                  <a:srgbClr val="00B050"/>
                </a:solidFill>
              </a:rPr>
              <a:t>: block sinking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parameter dropping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651" y="3352800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odify nesting structure of function definitions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133600" y="2743200"/>
            <a:ext cx="381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858151" y="2971800"/>
            <a:ext cx="237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 smtClean="0">
                <a:solidFill>
                  <a:srgbClr val="00B0F0"/>
                </a:solidFill>
              </a:rPr>
              <a:t>emove parameters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 bwMode="auto">
          <a:xfrm flipH="1" flipV="1">
            <a:off x="4800600" y="2853392"/>
            <a:ext cx="1057551" cy="34924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61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Removing unnecessary arguments: block sinking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669" y="660313"/>
            <a:ext cx="7186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Observation: </a:t>
            </a:r>
            <a:r>
              <a:rPr lang="en-US" b="1" dirty="0" smtClean="0"/>
              <a:t>if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all calls to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are in body of </a:t>
            </a:r>
            <a:r>
              <a:rPr lang="en-US" b="1" dirty="0" smtClean="0">
                <a:solidFill>
                  <a:srgbClr val="FFC000"/>
                </a:solidFill>
              </a:rPr>
              <a:t>f</a:t>
            </a:r>
            <a:r>
              <a:rPr lang="en-US" dirty="0" smtClean="0"/>
              <a:t> (or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), 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closed (all free variables of body are parameters) </a:t>
            </a:r>
          </a:p>
          <a:p>
            <a:pPr algn="l"/>
            <a:r>
              <a:rPr lang="en-US" b="1" dirty="0"/>
              <a:t>t</a:t>
            </a:r>
            <a:r>
              <a:rPr lang="en-US" b="1" dirty="0" smtClean="0"/>
              <a:t>hen</a:t>
            </a:r>
            <a:r>
              <a:rPr lang="en-US" dirty="0" smtClean="0"/>
              <a:t> the definition of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can be moved inside the definition of </a:t>
            </a:r>
            <a:r>
              <a:rPr lang="en-US" b="1" dirty="0" smtClean="0">
                <a:solidFill>
                  <a:srgbClr val="FFC000"/>
                </a:solidFill>
              </a:rPr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160" y="2506357"/>
            <a:ext cx="413927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…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/>
              <a:t>(…) = let … in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…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…</a:t>
            </a:r>
            <a:r>
              <a:rPr lang="en-US" sz="2000" dirty="0" smtClean="0"/>
              <a:t>) = </a:t>
            </a:r>
            <a:r>
              <a:rPr lang="en-US" sz="2000" dirty="0" smtClean="0">
                <a:solidFill>
                  <a:srgbClr val="FF0000"/>
                </a:solidFill>
              </a:rPr>
              <a:t>let …in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          if … then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(…) else </a:t>
            </a:r>
            <a:r>
              <a:rPr lang="en-US" sz="2000" b="1" dirty="0" smtClean="0">
                <a:solidFill>
                  <a:srgbClr val="7030A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 (…) end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7030A0"/>
                </a:solidFill>
              </a:rPr>
              <a:t>h</a:t>
            </a:r>
            <a:r>
              <a:rPr lang="en-US" sz="2000" dirty="0" smtClean="0"/>
              <a:t> (…) = …(*no call to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*)</a:t>
            </a:r>
            <a:br>
              <a:rPr lang="en-US" sz="2000" dirty="0" smtClean="0"/>
            </a:br>
            <a:r>
              <a:rPr lang="en-US" sz="2000" dirty="0" smtClean="0"/>
              <a:t>in … end;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31961" y="4141215"/>
            <a:ext cx="439254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…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/>
              <a:t>(…) = let … in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             </a:t>
            </a:r>
            <a:r>
              <a:rPr lang="en-US" sz="2000" dirty="0" smtClean="0">
                <a:solidFill>
                  <a:srgbClr val="FF0000"/>
                </a:solidFill>
              </a:rPr>
              <a:t>let fun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(…) = let …in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              if … then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(…) else </a:t>
            </a:r>
            <a:r>
              <a:rPr lang="en-US" sz="2000" b="1" dirty="0" smtClean="0">
                <a:solidFill>
                  <a:srgbClr val="7030A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 (…) end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in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(…) end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7030A0"/>
                </a:solidFill>
              </a:rPr>
              <a:t>h</a:t>
            </a:r>
            <a:r>
              <a:rPr lang="en-US" sz="2000" dirty="0" smtClean="0"/>
              <a:t> (…) = …(*no call to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*)</a:t>
            </a:r>
            <a:br>
              <a:rPr lang="en-US" sz="2000" dirty="0" smtClean="0"/>
            </a:br>
            <a:r>
              <a:rPr lang="en-US" sz="2000" dirty="0" smtClean="0"/>
              <a:t>in … end;</a:t>
            </a:r>
            <a:endParaRPr lang="en-US" sz="20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4631961" y="3018653"/>
            <a:ext cx="1049311" cy="914400"/>
          </a:xfrm>
          <a:custGeom>
            <a:avLst/>
            <a:gdLst>
              <a:gd name="connsiteX0" fmla="*/ 0 w 1049311"/>
              <a:gd name="connsiteY0" fmla="*/ 0 h 914400"/>
              <a:gd name="connsiteX1" fmla="*/ 599606 w 1049311"/>
              <a:gd name="connsiteY1" fmla="*/ 104931 h 914400"/>
              <a:gd name="connsiteX2" fmla="*/ 959370 w 1049311"/>
              <a:gd name="connsiteY2" fmla="*/ 464695 h 914400"/>
              <a:gd name="connsiteX3" fmla="*/ 1049311 w 104931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311" h="914400">
                <a:moveTo>
                  <a:pt x="0" y="0"/>
                </a:moveTo>
                <a:cubicBezTo>
                  <a:pt x="219855" y="13741"/>
                  <a:pt x="439711" y="27482"/>
                  <a:pt x="599606" y="104931"/>
                </a:cubicBezTo>
                <a:cubicBezTo>
                  <a:pt x="759501" y="182380"/>
                  <a:pt x="884419" y="329783"/>
                  <a:pt x="959370" y="464695"/>
                </a:cubicBezTo>
                <a:cubicBezTo>
                  <a:pt x="1034321" y="599607"/>
                  <a:pt x="1041816" y="757003"/>
                  <a:pt x="1049311" y="91440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29" y="4799928"/>
            <a:ext cx="4474303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Note: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allowed 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make recursive 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ake calls to “host function” </a:t>
            </a:r>
            <a:r>
              <a:rPr lang="en-US" b="1" dirty="0" smtClean="0">
                <a:solidFill>
                  <a:srgbClr val="FFC000"/>
                </a:solidFill>
              </a:rPr>
              <a:t>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ake calls to other functions, like </a:t>
            </a:r>
            <a:r>
              <a:rPr lang="en-US" b="1" dirty="0" smtClean="0">
                <a:solidFill>
                  <a:srgbClr val="7030A0"/>
                </a:solidFill>
              </a:rPr>
              <a:t>h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420" y="2810491"/>
            <a:ext cx="339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Placing 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 near the end of </a:t>
            </a:r>
            <a:r>
              <a:rPr lang="en-US" sz="2000" b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00B050"/>
                </a:solidFill>
              </a:rPr>
              <a:t>’s body is advantageous for next step…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charset="0"/>
              </a:rPr>
              <a:t>B</a:t>
            </a:r>
            <a:r>
              <a:rPr lang="en-US" sz="2800" kern="0" dirty="0" smtClean="0">
                <a:latin typeface="Arial" charset="0"/>
              </a:rPr>
              <a:t>lock sinking: example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425" y="729410"/>
            <a:ext cx="3527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 then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234739" y="4257726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63339" y="3713541"/>
            <a:ext cx="198119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move f</a:t>
            </a:r>
            <a:r>
              <a:rPr lang="en-US" baseline="-25000" dirty="0" smtClean="0"/>
              <a:t>3</a:t>
            </a:r>
            <a:r>
              <a:rPr lang="en-US" dirty="0" smtClean="0"/>
              <a:t> into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63339" y="4359418"/>
            <a:ext cx="199017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</a:t>
            </a:r>
            <a:r>
              <a:rPr lang="en-US" dirty="0" smtClean="0"/>
              <a:t>ove f</a:t>
            </a:r>
            <a:r>
              <a:rPr lang="en-US" baseline="-25000" dirty="0" smtClean="0"/>
              <a:t>2</a:t>
            </a:r>
            <a:r>
              <a:rPr lang="en-US" dirty="0" smtClean="0"/>
              <a:t> into 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927219"/>
            <a:ext cx="46907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let fun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  then let </a:t>
            </a:r>
            <a:r>
              <a:rPr lang="en-US" sz="2000" dirty="0"/>
              <a:t>fun f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) 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let </a:t>
            </a:r>
            <a:r>
              <a:rPr lang="en-US" sz="2000" dirty="0" err="1"/>
              <a:t>val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         </a:t>
            </a:r>
            <a:r>
              <a:rPr lang="en-US" sz="2000" dirty="0" smtClean="0"/>
              <a:t>                               in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end</a:t>
            </a:r>
            <a:br>
              <a:rPr lang="en-US" sz="2000" dirty="0"/>
            </a:br>
            <a:r>
              <a:rPr lang="en-US" sz="2000" dirty="0" smtClean="0"/>
              <a:t>                                     in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</a:p>
          <a:p>
            <a:pPr algn="l"/>
            <a:r>
              <a:rPr lang="en-US" sz="2000" dirty="0" smtClean="0"/>
              <a:t>    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z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) </a:t>
            </a:r>
            <a:r>
              <a:rPr lang="en-US" sz="2000" dirty="0" smtClean="0"/>
              <a:t>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0455" y="3505200"/>
            <a:ext cx="2367545" cy="609600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95145" y="3397822"/>
            <a:ext cx="2115456" cy="945578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7711" y="1998122"/>
            <a:ext cx="3062283" cy="1507078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33144" y="1901264"/>
            <a:ext cx="2996164" cy="3051736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425" y="6221712"/>
            <a:ext cx="864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(in fact, insert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“in the edge” 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smtClean="0">
                <a:solidFill>
                  <a:srgbClr val="FF0000"/>
                </a:solidFill>
              </a:rPr>
              <a:t> only in the then-branch – </a:t>
            </a:r>
            <a:r>
              <a:rPr lang="en-US" dirty="0" err="1" smtClean="0">
                <a:solidFill>
                  <a:srgbClr val="FF0000"/>
                </a:solidFill>
              </a:rPr>
              <a:t>cf</a:t>
            </a:r>
            <a:r>
              <a:rPr lang="en-US" dirty="0" smtClean="0">
                <a:solidFill>
                  <a:srgbClr val="FF0000"/>
                </a:solidFill>
              </a:rPr>
              <a:t> edge split form)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charset="0"/>
              </a:rPr>
              <a:t>B</a:t>
            </a:r>
            <a:r>
              <a:rPr lang="en-US" sz="2800" kern="0" dirty="0" smtClean="0">
                <a:latin typeface="Arial" charset="0"/>
              </a:rPr>
              <a:t>lock sinking: example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425" y="729410"/>
            <a:ext cx="3527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 then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and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234739" y="4257726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63339" y="3713541"/>
            <a:ext cx="198119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move f</a:t>
            </a:r>
            <a:r>
              <a:rPr lang="en-US" baseline="-25000" dirty="0" smtClean="0"/>
              <a:t>3</a:t>
            </a:r>
            <a:r>
              <a:rPr lang="en-US" dirty="0" smtClean="0"/>
              <a:t> into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63339" y="4359418"/>
            <a:ext cx="199017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</a:t>
            </a:r>
            <a:r>
              <a:rPr lang="en-US" dirty="0" smtClean="0"/>
              <a:t>ove f</a:t>
            </a:r>
            <a:r>
              <a:rPr lang="en-US" baseline="-25000" dirty="0" smtClean="0"/>
              <a:t>2</a:t>
            </a:r>
            <a:r>
              <a:rPr lang="en-US" dirty="0" smtClean="0"/>
              <a:t> into 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927219"/>
            <a:ext cx="46907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let fun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  then let </a:t>
            </a:r>
            <a:r>
              <a:rPr lang="en-US" sz="2000" dirty="0"/>
              <a:t>fun f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) 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let </a:t>
            </a:r>
            <a:r>
              <a:rPr lang="en-US" sz="2000" dirty="0" err="1"/>
              <a:t>val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         </a:t>
            </a:r>
            <a:r>
              <a:rPr lang="en-US" sz="2000" dirty="0" smtClean="0"/>
              <a:t>                               in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end</a:t>
            </a:r>
            <a:br>
              <a:rPr lang="en-US" sz="2000" dirty="0"/>
            </a:br>
            <a:r>
              <a:rPr lang="en-US" sz="2000" dirty="0" smtClean="0"/>
              <a:t>                                     in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</a:p>
          <a:p>
            <a:pPr algn="l"/>
            <a:r>
              <a:rPr lang="en-US" sz="2000" dirty="0" smtClean="0"/>
              <a:t>    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z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) </a:t>
            </a:r>
            <a:r>
              <a:rPr lang="en-US" sz="2000" dirty="0" smtClean="0"/>
              <a:t>end</a:t>
            </a:r>
            <a:br>
              <a:rPr lang="en-US" sz="2000" dirty="0" smtClean="0"/>
            </a:br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80455" y="3505200"/>
            <a:ext cx="2367545" cy="609600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95145" y="3397822"/>
            <a:ext cx="2115456" cy="945578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7711" y="1998122"/>
            <a:ext cx="3062283" cy="1507078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33144" y="1901264"/>
            <a:ext cx="2996164" cy="3051736"/>
          </a:xfrm>
          <a:prstGeom prst="rect">
            <a:avLst/>
          </a:prstGeom>
          <a:solidFill>
            <a:schemeClr val="bg2">
              <a:lumMod val="40000"/>
              <a:lumOff val="60000"/>
              <a:alpha val="3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57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 sinking makes dominance structure </a:t>
            </a:r>
            <a:r>
              <a:rPr lang="en-US" dirty="0" smtClean="0">
                <a:solidFill>
                  <a:srgbClr val="FF0000"/>
                </a:solidFill>
              </a:rPr>
              <a:t>explicit: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idom</a:t>
            </a:r>
            <a:r>
              <a:rPr lang="en-US" dirty="0" smtClean="0">
                <a:solidFill>
                  <a:srgbClr val="FF0000"/>
                </a:solidFill>
              </a:rPr>
              <a:t>(f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), and 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idom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8153400" cy="4672013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736037" y="320040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3’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172200" y="3200400"/>
            <a:ext cx="304800" cy="35480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419600" y="5041106"/>
            <a:ext cx="304800" cy="35480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310166" y="4592786"/>
            <a:ext cx="60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???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29" y="14741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charset="0"/>
              </a:rPr>
              <a:t>P</a:t>
            </a:r>
            <a:r>
              <a:rPr lang="en-US" sz="2800" kern="0" dirty="0" smtClean="0">
                <a:latin typeface="Arial" charset="0"/>
              </a:rPr>
              <a:t>arameter dropping I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711691"/>
            <a:ext cx="46907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let fun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  then let </a:t>
            </a:r>
            <a:r>
              <a:rPr lang="en-US" sz="2000" dirty="0"/>
              <a:t>fun f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) 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let </a:t>
            </a:r>
            <a:r>
              <a:rPr lang="en-US" sz="2000" dirty="0" err="1"/>
              <a:t>val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         </a:t>
            </a:r>
            <a:r>
              <a:rPr lang="en-US" sz="2000" dirty="0" smtClean="0"/>
              <a:t>                               in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end</a:t>
            </a:r>
            <a:br>
              <a:rPr lang="en-US" sz="2000" dirty="0"/>
            </a:br>
            <a:r>
              <a:rPr lang="en-US" sz="2000" dirty="0" smtClean="0"/>
              <a:t>                                     in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) end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</a:p>
          <a:p>
            <a:pPr algn="l"/>
            <a:r>
              <a:rPr lang="en-US" sz="2000" dirty="0" smtClean="0"/>
              <a:t>    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z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) </a:t>
            </a:r>
            <a:r>
              <a:rPr lang="en-US" sz="2000" dirty="0" smtClean="0"/>
              <a:t>end</a:t>
            </a:r>
            <a:endParaRPr lang="en-US" sz="2000" dirty="0"/>
          </a:p>
          <a:p>
            <a:pPr algn="l"/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01029" y="820243"/>
            <a:ext cx="4314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</a:t>
            </a:r>
            <a:r>
              <a:rPr lang="en-US" dirty="0" smtClean="0">
                <a:solidFill>
                  <a:srgbClr val="00B0F0"/>
                </a:solidFill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of f</a:t>
            </a:r>
            <a:r>
              <a:rPr lang="en-US" baseline="-25000" dirty="0" smtClean="0"/>
              <a:t>3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tightest scope for </a:t>
            </a:r>
            <a:r>
              <a:rPr lang="en-US" dirty="0" smtClean="0">
                <a:solidFill>
                  <a:srgbClr val="00B0F0"/>
                </a:solidFill>
              </a:rPr>
              <a:t>y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 the </a:t>
            </a:r>
            <a:r>
              <a:rPr lang="en-US" dirty="0" err="1" smtClean="0"/>
              <a:t>def</a:t>
            </a:r>
            <a:r>
              <a:rPr lang="en-US" dirty="0" smtClean="0"/>
              <a:t> of)</a:t>
            </a:r>
            <a:br>
              <a:rPr lang="en-US" dirty="0" smtClean="0"/>
            </a:br>
            <a:r>
              <a:rPr lang="en-US" dirty="0" smtClean="0"/>
              <a:t>surrounding the call to f</a:t>
            </a:r>
            <a:r>
              <a:rPr lang="en-US" baseline="-25000" dirty="0" smtClean="0"/>
              <a:t>3</a:t>
            </a:r>
            <a:r>
              <a:rPr lang="en-US" dirty="0" smtClean="0"/>
              <a:t> is also the </a:t>
            </a:r>
            <a:br>
              <a:rPr lang="en-US" dirty="0" smtClean="0"/>
            </a:br>
            <a:r>
              <a:rPr lang="en-US" dirty="0" smtClean="0"/>
              <a:t>tightest scope surrounding the function definition f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hence remove parameter </a:t>
            </a:r>
            <a:r>
              <a:rPr lang="en-US" dirty="0" smtClean="0">
                <a:solidFill>
                  <a:srgbClr val="00B0F0"/>
                </a:solidFill>
              </a:rPr>
              <a:t>y</a:t>
            </a:r>
            <a:r>
              <a:rPr lang="en-US" dirty="0" smtClean="0"/>
              <a:t> – and similarly parameter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.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06007" y="4134202"/>
            <a:ext cx="685800" cy="30480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 bwMode="auto">
          <a:xfrm flipH="1" flipV="1">
            <a:off x="2782207" y="2610202"/>
            <a:ext cx="266700" cy="15240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2706007" y="1953979"/>
            <a:ext cx="476250" cy="222440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048000" y="3193099"/>
            <a:ext cx="685800" cy="30480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2879" y="4451176"/>
            <a:ext cx="4690708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...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then let fun 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() </a:t>
            </a:r>
            <a:r>
              <a:rPr lang="en-US" sz="2000" dirty="0" smtClean="0"/>
              <a:t>= 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in </a:t>
            </a:r>
            <a:r>
              <a:rPr lang="en-US" sz="2000" dirty="0" smtClean="0">
                <a:solidFill>
                  <a:srgbClr val="7030A0"/>
                </a:solidFill>
              </a:rPr>
              <a:t>w</a:t>
            </a:r>
            <a:r>
              <a:rPr lang="en-US" sz="2000" dirty="0" smtClean="0"/>
              <a:t> end</a:t>
            </a:r>
            <a:br>
              <a:rPr lang="en-US" sz="2000" dirty="0" smtClean="0"/>
            </a:br>
            <a:r>
              <a:rPr lang="en-US" sz="2000" dirty="0" smtClean="0"/>
              <a:t>                                   in 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() </a:t>
            </a:r>
            <a:r>
              <a:rPr lang="en-US" sz="2000" dirty="0" smtClean="0"/>
              <a:t>end</a:t>
            </a:r>
            <a:br>
              <a:rPr lang="en-US" sz="2000" dirty="0" smtClean="0"/>
            </a:br>
            <a:r>
              <a:rPr lang="en-US" sz="2000" dirty="0" smtClean="0"/>
              <a:t>                           else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29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29" y="14741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charset="0"/>
              </a:rPr>
              <a:t>P</a:t>
            </a:r>
            <a:r>
              <a:rPr lang="en-US" sz="2800" kern="0" dirty="0" smtClean="0">
                <a:latin typeface="Arial" charset="0"/>
              </a:rPr>
              <a:t>arameter dropping II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711691"/>
            <a:ext cx="367921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let fun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  then let </a:t>
            </a:r>
            <a:r>
              <a:rPr lang="en-US" sz="2000" dirty="0"/>
              <a:t>fun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() = 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                           in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() end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</a:p>
          <a:p>
            <a:pPr algn="l"/>
            <a:r>
              <a:rPr lang="en-US" sz="2000" dirty="0" smtClean="0"/>
              <a:t>    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z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) </a:t>
            </a:r>
            <a:r>
              <a:rPr lang="en-US" sz="2000" dirty="0" smtClean="0"/>
              <a:t>end</a:t>
            </a:r>
            <a:endParaRPr lang="en-US" sz="2000" dirty="0"/>
          </a:p>
          <a:p>
            <a:pPr algn="l"/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01029" y="820243"/>
            <a:ext cx="431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Similarly, the external call to f</a:t>
            </a:r>
            <a:r>
              <a:rPr lang="en-US" baseline="-25000" dirty="0" smtClean="0"/>
              <a:t>2</a:t>
            </a:r>
            <a:r>
              <a:rPr lang="en-US" dirty="0" smtClean="0"/>
              <a:t> from within the body of f</a:t>
            </a:r>
            <a:r>
              <a:rPr lang="en-US" baseline="-25000" dirty="0" smtClean="0"/>
              <a:t>1</a:t>
            </a:r>
            <a:r>
              <a:rPr lang="en-US" dirty="0" smtClean="0"/>
              <a:t> would allow to remove all three parameters from f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905000" y="4126388"/>
            <a:ext cx="914400" cy="324787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350956" y="1657040"/>
            <a:ext cx="849443" cy="40036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22088" y="771010"/>
            <a:ext cx="458849" cy="88603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29" y="14741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charset="0"/>
              </a:rPr>
              <a:t>P</a:t>
            </a:r>
            <a:r>
              <a:rPr lang="en-US" sz="2800" kern="0" dirty="0" smtClean="0">
                <a:latin typeface="Arial" charset="0"/>
              </a:rPr>
              <a:t>arameter dropping III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711691"/>
            <a:ext cx="367921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let fun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  then let </a:t>
            </a:r>
            <a:r>
              <a:rPr lang="en-US" sz="2000" dirty="0"/>
              <a:t>fun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() = 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                              in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() end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</a:p>
          <a:p>
            <a:pPr algn="l"/>
            <a:r>
              <a:rPr lang="en-US" sz="2000" dirty="0" smtClean="0"/>
              <a:t>    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v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z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) </a:t>
            </a:r>
            <a:r>
              <a:rPr lang="en-US" sz="2000" dirty="0" smtClean="0"/>
              <a:t>end</a:t>
            </a:r>
            <a:endParaRPr lang="en-US" sz="2000" dirty="0"/>
          </a:p>
          <a:p>
            <a:pPr algn="l"/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01029" y="820243"/>
            <a:ext cx="431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Similarly, the external call to f</a:t>
            </a:r>
            <a:r>
              <a:rPr lang="en-US" baseline="-25000" dirty="0" smtClean="0"/>
              <a:t>2</a:t>
            </a:r>
            <a:r>
              <a:rPr lang="en-US" dirty="0" smtClean="0"/>
              <a:t> from within the body of f</a:t>
            </a:r>
            <a:r>
              <a:rPr lang="en-US" baseline="-25000" dirty="0" smtClean="0"/>
              <a:t>1</a:t>
            </a:r>
            <a:r>
              <a:rPr lang="en-US" dirty="0" smtClean="0"/>
              <a:t> would allow to remove all three parameters from f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380937" y="3810000"/>
            <a:ext cx="914400" cy="324787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350956" y="1657040"/>
            <a:ext cx="849443" cy="40036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561243" y="2315028"/>
            <a:ext cx="428868" cy="36164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029" y="2315028"/>
            <a:ext cx="4314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</a:t>
            </a:r>
            <a:r>
              <a:rPr lang="en-US" dirty="0" smtClean="0"/>
              <a:t>ecursive call of f</a:t>
            </a:r>
            <a:r>
              <a:rPr lang="en-US" baseline="-25000" dirty="0" smtClean="0"/>
              <a:t>2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dmits</a:t>
            </a:r>
            <a:r>
              <a:rPr lang="en-US" dirty="0" smtClean="0"/>
              <a:t> the removal of parameters </a:t>
            </a:r>
            <a:r>
              <a:rPr lang="en-US" b="1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, since the </a:t>
            </a:r>
            <a:r>
              <a:rPr lang="en-US" dirty="0" err="1" smtClean="0"/>
              <a:t>defs</a:t>
            </a:r>
            <a:r>
              <a:rPr lang="en-US" dirty="0" smtClean="0"/>
              <a:t> associated with the uses at the call site are the </a:t>
            </a:r>
            <a:r>
              <a:rPr lang="en-US" dirty="0" err="1" smtClean="0"/>
              <a:t>defs</a:t>
            </a:r>
            <a:r>
              <a:rPr lang="en-US" dirty="0" smtClean="0"/>
              <a:t> in the formal parameter list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does not </a:t>
            </a:r>
            <a:r>
              <a:rPr lang="en-US" b="1" dirty="0" smtClean="0"/>
              <a:t>admit</a:t>
            </a:r>
            <a:r>
              <a:rPr lang="en-US" dirty="0" smtClean="0"/>
              <a:t> </a:t>
            </a:r>
            <a:r>
              <a:rPr lang="en-US" dirty="0"/>
              <a:t>the removal of parameters </a:t>
            </a:r>
            <a:r>
              <a:rPr lang="en-US" b="1" dirty="0">
                <a:solidFill>
                  <a:srgbClr val="00B0F0"/>
                </a:solidFill>
              </a:rPr>
              <a:t>y</a:t>
            </a:r>
            <a:r>
              <a:rPr lang="en-US" dirty="0" smtClean="0"/>
              <a:t>, </a:t>
            </a:r>
            <a:r>
              <a:rPr lang="en-US" dirty="0"/>
              <a:t>since the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/>
              <a:t>associated with the </a:t>
            </a:r>
            <a:r>
              <a:rPr lang="en-US" dirty="0" smtClean="0"/>
              <a:t>use of </a:t>
            </a:r>
            <a:r>
              <a:rPr lang="en-US" b="1" dirty="0" smtClean="0">
                <a:solidFill>
                  <a:srgbClr val="00B0F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/>
              <a:t>at the call site </a:t>
            </a:r>
            <a:r>
              <a:rPr lang="en-US" dirty="0" smtClean="0"/>
              <a:t>is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the formal </a:t>
            </a:r>
            <a:r>
              <a:rPr lang="en-US" dirty="0"/>
              <a:t>parameter </a:t>
            </a:r>
            <a:r>
              <a:rPr lang="en-US" dirty="0" smtClean="0"/>
              <a:t>list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962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29" y="14741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charset="0"/>
              </a:rPr>
              <a:t>P</a:t>
            </a:r>
            <a:r>
              <a:rPr lang="en-US" sz="2800" kern="0" dirty="0" smtClean="0">
                <a:latin typeface="Arial" charset="0"/>
              </a:rPr>
              <a:t>arameter dropping </a:t>
            </a:r>
            <a:r>
              <a:rPr lang="en-US" sz="2800" kern="0" dirty="0">
                <a:latin typeface="Arial" charset="0"/>
              </a:rPr>
              <a:t>I</a:t>
            </a:r>
            <a:r>
              <a:rPr lang="en-US" sz="2800" kern="0" dirty="0" smtClean="0">
                <a:latin typeface="Arial" charset="0"/>
              </a:rPr>
              <a:t>V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46907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</a:t>
            </a:r>
            <a:r>
              <a:rPr lang="en-US" sz="2000" dirty="0" smtClean="0"/>
              <a:t>et fun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=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/>
              <a:t>= 1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> = 8</a:t>
            </a:r>
            <a:br>
              <a:rPr lang="en-US" sz="2000" dirty="0" smtClean="0"/>
            </a:br>
            <a:r>
              <a:rPr lang="en-US" sz="2000" dirty="0" smtClean="0"/>
              <a:t>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4</a:t>
            </a:r>
            <a:br>
              <a:rPr lang="en-US" sz="2000" dirty="0" smtClean="0"/>
            </a:br>
            <a:r>
              <a:rPr lang="en-US" sz="2000" dirty="0" smtClean="0"/>
              <a:t>                    in let fun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=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         let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5 +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val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 – 1</a:t>
            </a:r>
            <a:br>
              <a:rPr lang="en-US" sz="2000" dirty="0" smtClean="0"/>
            </a:br>
            <a:r>
              <a:rPr lang="en-US" sz="2000" dirty="0" smtClean="0"/>
              <a:t>                             in if </a:t>
            </a:r>
            <a:r>
              <a:rPr lang="en-US" sz="2000" dirty="0" smtClean="0">
                <a:solidFill>
                  <a:srgbClr val="FFC000"/>
                </a:solidFill>
              </a:rPr>
              <a:t>x</a:t>
            </a:r>
            <a:r>
              <a:rPr lang="en-US" sz="2000" dirty="0" smtClean="0"/>
              <a:t>=0</a:t>
            </a:r>
            <a:br>
              <a:rPr lang="en-US" sz="2000" dirty="0" smtClean="0"/>
            </a:br>
            <a:r>
              <a:rPr lang="en-US" sz="2000" dirty="0" smtClean="0"/>
              <a:t>                             then let </a:t>
            </a:r>
            <a:r>
              <a:rPr lang="en-US" sz="2000" dirty="0"/>
              <a:t>fun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() </a:t>
            </a:r>
            <a:r>
              <a:rPr lang="en-US" sz="2000" dirty="0"/>
              <a:t>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let </a:t>
            </a:r>
            <a:r>
              <a:rPr lang="en-US" sz="2000" dirty="0" err="1"/>
              <a:t>val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B0F0"/>
                </a:solidFill>
              </a:rPr>
              <a:t>y</a:t>
            </a:r>
            <a:r>
              <a:rPr lang="en-US" sz="2000" dirty="0"/>
              <a:t> + </a:t>
            </a:r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         </a:t>
            </a:r>
            <a:r>
              <a:rPr lang="en-US" sz="2000" dirty="0" smtClean="0"/>
              <a:t>                               in </a:t>
            </a:r>
            <a:r>
              <a:rPr lang="en-US" sz="2000" dirty="0">
                <a:solidFill>
                  <a:srgbClr val="7030A0"/>
                </a:solidFill>
              </a:rPr>
              <a:t>w</a:t>
            </a:r>
            <a:r>
              <a:rPr lang="en-US" sz="2000" dirty="0"/>
              <a:t> end</a:t>
            </a:r>
            <a:br>
              <a:rPr lang="en-US" sz="2000" dirty="0"/>
            </a:br>
            <a:r>
              <a:rPr lang="en-US" sz="2000" dirty="0" smtClean="0"/>
              <a:t>                                     in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() end</a:t>
            </a:r>
            <a:br>
              <a:rPr lang="en-US" sz="2000" dirty="0" smtClean="0"/>
            </a:br>
            <a:r>
              <a:rPr lang="en-US" sz="2000" dirty="0" smtClean="0"/>
              <a:t>                             else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 smtClean="0"/>
              <a:t>) end</a:t>
            </a:r>
          </a:p>
          <a:p>
            <a:pPr algn="l"/>
            <a:r>
              <a:rPr lang="en-US" sz="2000" dirty="0" smtClean="0"/>
              <a:t>                        in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y</a:t>
            </a:r>
            <a:r>
              <a:rPr lang="en-US" sz="2000" dirty="0"/>
              <a:t>) </a:t>
            </a:r>
            <a:r>
              <a:rPr lang="en-US" sz="2000" dirty="0" smtClean="0"/>
              <a:t>end</a:t>
            </a:r>
            <a:endParaRPr lang="en-US" sz="2000" dirty="0"/>
          </a:p>
          <a:p>
            <a:pPr algn="l"/>
            <a:r>
              <a:rPr lang="en-US" sz="2000" dirty="0" smtClean="0"/>
              <a:t>in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() end;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62201" y="2057400"/>
            <a:ext cx="457200" cy="45720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95172" y="3628572"/>
            <a:ext cx="381000" cy="37329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65187" y="4539342"/>
            <a:ext cx="381000" cy="37329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36587" y="4773158"/>
            <a:ext cx="457200" cy="45720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979387" y="5083969"/>
            <a:ext cx="457200" cy="457200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70095" y="677793"/>
            <a:ext cx="1981504" cy="5286004"/>
            <a:chOff x="2249" y="697018"/>
            <a:chExt cx="1981504" cy="5286004"/>
          </a:xfrm>
        </p:grpSpPr>
        <p:cxnSp>
          <p:nvCxnSpPr>
            <p:cNvPr id="20" name="Straight Arrow Connector 19"/>
            <p:cNvCxnSpPr>
              <a:stCxn id="36" idx="2"/>
              <a:endCxn id="34" idx="0"/>
            </p:cNvCxnSpPr>
            <p:nvPr/>
          </p:nvCxnSpPr>
          <p:spPr bwMode="auto">
            <a:xfrm>
              <a:off x="1188829" y="1791839"/>
              <a:ext cx="476" cy="32524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>
              <a:off x="398512" y="697018"/>
              <a:ext cx="1216876" cy="1094821"/>
              <a:chOff x="276484" y="1063842"/>
              <a:chExt cx="1216876" cy="109482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40241" y="1143000"/>
                <a:ext cx="853119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/>
                  <a:t>1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8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4</a:t>
                </a:r>
                <a:endParaRPr lang="en-US" sz="2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6484" y="1063842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1: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249" y="2016312"/>
              <a:ext cx="1981504" cy="1731987"/>
              <a:chOff x="104600" y="2024764"/>
              <a:chExt cx="1981504" cy="173198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97207" y="2125535"/>
                <a:ext cx="1588897" cy="1631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Φ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)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5 + 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B0F0"/>
                    </a:solidFill>
                  </a:rPr>
                  <a:t>y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*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sz="2000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– 1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ym typeface="Wingdings" panose="05000000000000000000" pitchFamily="2" charset="2"/>
                  </a:rPr>
                  <a:t>if x</a:t>
                </a:r>
                <a:r>
                  <a:rPr lang="en-US" sz="2000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= 0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4600" y="2024764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52400" y="5177902"/>
              <a:ext cx="1771531" cy="805120"/>
              <a:chOff x="11933" y="5174950"/>
              <a:chExt cx="1771531" cy="8051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35632" y="5272184"/>
                <a:ext cx="1447832" cy="7078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sz="2000" baseline="-250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 +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return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7030A0"/>
                    </a:solidFill>
                  </a:rPr>
                  <a:t>1</a:t>
                </a:r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933" y="5174950"/>
                <a:ext cx="396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44818" y="3748299"/>
              <a:ext cx="255199" cy="1526837"/>
              <a:chOff x="944818" y="3748299"/>
              <a:chExt cx="255199" cy="1526837"/>
            </a:xfrm>
          </p:grpSpPr>
          <p:cxnSp>
            <p:nvCxnSpPr>
              <p:cNvPr id="30" name="Straight Arrow Connector 29"/>
              <p:cNvCxnSpPr>
                <a:stCxn id="34" idx="2"/>
                <a:endCxn id="32" idx="0"/>
              </p:cNvCxnSpPr>
              <p:nvPr/>
            </p:nvCxnSpPr>
            <p:spPr bwMode="auto">
              <a:xfrm>
                <a:off x="1189305" y="3748299"/>
                <a:ext cx="10710" cy="1526837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944818" y="4686704"/>
                <a:ext cx="255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189305" y="2932691"/>
              <a:ext cx="794448" cy="2062996"/>
              <a:chOff x="1189305" y="2932691"/>
              <a:chExt cx="794448" cy="2062996"/>
            </a:xfrm>
          </p:grpSpPr>
          <p:cxnSp>
            <p:nvCxnSpPr>
              <p:cNvPr id="28" name="Elbow Connector 27"/>
              <p:cNvCxnSpPr>
                <a:stCxn id="34" idx="2"/>
                <a:endCxn id="34" idx="3"/>
              </p:cNvCxnSpPr>
              <p:nvPr/>
            </p:nvCxnSpPr>
            <p:spPr bwMode="auto">
              <a:xfrm rot="5400000" flipH="1" flipV="1">
                <a:off x="1178725" y="2943271"/>
                <a:ext cx="815608" cy="794448"/>
              </a:xfrm>
              <a:prstGeom prst="bentConnector4">
                <a:avLst>
                  <a:gd name="adj1" fmla="val -28028"/>
                  <a:gd name="adj2" fmla="val 128775"/>
                </a:avLst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1533322" y="4534022"/>
                <a:ext cx="255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</p:grpSp>
      </p:grpSp>
      <p:cxnSp>
        <p:nvCxnSpPr>
          <p:cNvPr id="38" name="Straight Arrow Connector 37"/>
          <p:cNvCxnSpPr/>
          <p:nvPr/>
        </p:nvCxnSpPr>
        <p:spPr bwMode="auto">
          <a:xfrm>
            <a:off x="4089798" y="3058785"/>
            <a:ext cx="2286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981874" y="2514600"/>
            <a:ext cx="250184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</a:t>
            </a:r>
            <a:r>
              <a:rPr lang="en-US" dirty="0" smtClean="0"/>
              <a:t>ake names distinct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3904213" y="3147099"/>
            <a:ext cx="265717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</a:t>
            </a:r>
            <a:r>
              <a:rPr lang="en-US" dirty="0" smtClean="0"/>
              <a:t>ead as SSA program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374902" y="6288762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Superfluous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-functions avoided.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functional programming - summary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6284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SSA discipline shares many properties with tail-recursive, first-order fragment of functional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transfer of analysis/optimization algorithms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uitable intermediate format for compiling functional and imperative languages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777227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unction calls not in tail position: calls to imperative functions/methods/procedures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lternative functional representation of control flow: continuations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r="919"/>
          <a:stretch/>
        </p:blipFill>
        <p:spPr>
          <a:xfrm>
            <a:off x="152400" y="990600"/>
            <a:ext cx="8839200" cy="497046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888437" y="312420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3’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324600" y="3124200"/>
            <a:ext cx="304800" cy="35480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419600" y="5041106"/>
            <a:ext cx="304800" cy="35480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465932" y="5395912"/>
            <a:ext cx="51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3’’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771" y="4047636"/>
            <a:ext cx="194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3’’ =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smtClean="0"/>
              <a:t>r3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r3’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2400" y="5181600"/>
            <a:ext cx="2438400" cy="9906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71800" y="622452"/>
            <a:ext cx="4800600" cy="42042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57400" y="5676900"/>
            <a:ext cx="6318250" cy="1073499"/>
            <a:chOff x="615950" y="5676900"/>
            <a:chExt cx="6318250" cy="10734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t="32055" r="46386" b="34720"/>
            <a:stretch/>
          </p:blipFill>
          <p:spPr>
            <a:xfrm>
              <a:off x="2411703" y="5869338"/>
              <a:ext cx="4370097" cy="8284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4037" r="58896" b="67604"/>
            <a:stretch/>
          </p:blipFill>
          <p:spPr>
            <a:xfrm>
              <a:off x="732132" y="5856292"/>
              <a:ext cx="1905000" cy="42068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615950" y="5676900"/>
              <a:ext cx="6318250" cy="1073499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" b="83799"/>
          <a:stretch/>
        </p:blipFill>
        <p:spPr>
          <a:xfrm>
            <a:off x="486165" y="799684"/>
            <a:ext cx="8115300" cy="40405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06337" y="1916112"/>
            <a:ext cx="8610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for analysis &amp; optimization:</a:t>
            </a:r>
            <a:r>
              <a:rPr lang="el-GR" dirty="0" smtClean="0"/>
              <a:t> </a:t>
            </a:r>
            <a:r>
              <a:rPr lang="en-US" dirty="0" smtClean="0"/>
              <a:t>no implementation necessary: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just used as notation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00B050"/>
                </a:solidFill>
              </a:rPr>
              <a:t>eft</a:t>
            </a:r>
            <a:r>
              <a:rPr lang="en-US" dirty="0" smtClean="0"/>
              <a:t> side of </a:t>
            </a:r>
            <a:r>
              <a:rPr lang="el-GR" dirty="0" smtClean="0"/>
              <a:t>Φ</a:t>
            </a:r>
            <a:r>
              <a:rPr lang="en-US" dirty="0" smtClean="0"/>
              <a:t>-function constitutes a </a:t>
            </a:r>
            <a:r>
              <a:rPr lang="en-US" dirty="0" smtClean="0">
                <a:solidFill>
                  <a:srgbClr val="00B050"/>
                </a:solidFill>
              </a:rPr>
              <a:t>definition</a:t>
            </a:r>
            <a:r>
              <a:rPr lang="en-US" dirty="0" smtClean="0"/>
              <a:t>; variables in </a:t>
            </a:r>
            <a:r>
              <a:rPr lang="en-US" dirty="0" smtClean="0">
                <a:solidFill>
                  <a:srgbClr val="FFC000"/>
                </a:solidFill>
              </a:rPr>
              <a:t>RHS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C000"/>
                </a:solidFill>
              </a:rPr>
              <a:t>uses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rdering of argument positions corresponds to (arbitrary) order of incoming control flow arcs, but left implicit (could name positions using the labels of predecessor basic blocks…)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66083" b="18470"/>
          <a:stretch/>
        </p:blipFill>
        <p:spPr>
          <a:xfrm>
            <a:off x="493422" y="1291225"/>
            <a:ext cx="8157155" cy="385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337" y="4953000"/>
            <a:ext cx="8610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limination of </a:t>
            </a:r>
            <a:r>
              <a:rPr lang="el-GR" dirty="0" smtClean="0"/>
              <a:t>Φ</a:t>
            </a:r>
            <a:r>
              <a:rPr lang="en-US" dirty="0" smtClean="0"/>
              <a:t>-functions/translation out-of-SSA:</a:t>
            </a:r>
            <a:br>
              <a:rPr lang="en-US" dirty="0" smtClean="0"/>
            </a:br>
            <a:r>
              <a:rPr lang="en-US" dirty="0" smtClean="0"/>
              <a:t>insert move instructions; often coalesced during register allocation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typically, basic blocks have several </a:t>
            </a:r>
            <a:r>
              <a:rPr lang="el-GR" dirty="0" smtClean="0"/>
              <a:t>Φ</a:t>
            </a:r>
            <a:r>
              <a:rPr lang="en-US" dirty="0" smtClean="0"/>
              <a:t>-functions – all near the top, with identical ordering of incomings arcs from control flow predecessors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/>
          <a:stretch/>
        </p:blipFill>
        <p:spPr>
          <a:xfrm>
            <a:off x="109267" y="1351718"/>
            <a:ext cx="8921250" cy="497046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888437" y="3482144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3’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324600" y="3482144"/>
            <a:ext cx="304800" cy="35480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376467" y="5402224"/>
            <a:ext cx="304800" cy="35480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90981" y="5663513"/>
            <a:ext cx="51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3’’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7638" y="4408754"/>
            <a:ext cx="194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3’’ =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smtClean="0"/>
              <a:t>r3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r3’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4619" y="5322310"/>
            <a:ext cx="2438400" cy="9906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993" y="6237999"/>
            <a:ext cx="225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Can we do better?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28667" y="983570"/>
            <a:ext cx="4800600" cy="42042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23" y="550856"/>
            <a:ext cx="7992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Naïve insertion: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add a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-function for each register at each node with ≥2 predecessors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3234" y="4711031"/>
            <a:ext cx="184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r2’ =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 (r2, r2 )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6847" y="5018991"/>
            <a:ext cx="177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r1’ =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 (r1, r1)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886" y="4695825"/>
            <a:ext cx="23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Trivial </a:t>
            </a:r>
            <a:r>
              <a:rPr lang="el-GR" sz="1800" dirty="0" smtClean="0">
                <a:solidFill>
                  <a:srgbClr val="0070C0"/>
                </a:solidFill>
              </a:rPr>
              <a:t>Φ</a:t>
            </a:r>
            <a:r>
              <a:rPr lang="en-US" sz="1800" dirty="0" smtClean="0">
                <a:solidFill>
                  <a:srgbClr val="0070C0"/>
                </a:solidFill>
              </a:rPr>
              <a:t>-functions – should clearly be avoided!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639061" y="5018990"/>
            <a:ext cx="1218939" cy="725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34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93182"/>
            <a:ext cx="8153400" cy="4705350"/>
          </a:xfrm>
          <a:noFill/>
        </p:spPr>
      </p:pic>
      <p:grpSp>
        <p:nvGrpSpPr>
          <p:cNvPr id="5" name="Group 4"/>
          <p:cNvGrpSpPr/>
          <p:nvPr/>
        </p:nvGrpSpPr>
        <p:grpSpPr>
          <a:xfrm>
            <a:off x="4056899" y="4255923"/>
            <a:ext cx="938101" cy="523220"/>
            <a:chOff x="4056899" y="4255923"/>
            <a:chExt cx="938101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4296674" y="4409811"/>
              <a:ext cx="698326" cy="369332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</a:rPr>
                <a:t>r</a:t>
              </a:r>
              <a:r>
                <a:rPr lang="en-US" sz="1800" dirty="0" smtClean="0">
                  <a:solidFill>
                    <a:srgbClr val="00B050"/>
                  </a:solidFill>
                </a:rPr>
                <a:t> </a:t>
              </a:r>
              <a:r>
                <a:rPr lang="en-US" sz="18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…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56899" y="4255923"/>
              <a:ext cx="269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1921" y="4255923"/>
            <a:ext cx="938102" cy="523220"/>
            <a:chOff x="4056898" y="4255923"/>
            <a:chExt cx="938102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296674" y="4409811"/>
              <a:ext cx="698326" cy="369332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</a:rPr>
                <a:t>r</a:t>
              </a:r>
              <a:r>
                <a:rPr lang="en-US" sz="1800" dirty="0" smtClean="0">
                  <a:solidFill>
                    <a:srgbClr val="00B050"/>
                  </a:solidFill>
                </a:rPr>
                <a:t> </a:t>
              </a:r>
              <a:r>
                <a:rPr lang="en-US" sz="18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…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56898" y="4255923"/>
              <a:ext cx="2696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5229255"/>
            <a:ext cx="802299" cy="523220"/>
            <a:chOff x="4056898" y="4255923"/>
            <a:chExt cx="802299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4432477" y="4409811"/>
              <a:ext cx="426720" cy="369332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…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56898" y="4255923"/>
              <a:ext cx="2696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>
            <a:off x="4725251" y="5229255"/>
            <a:ext cx="375108" cy="16927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253139" y="5222305"/>
            <a:ext cx="365089" cy="16778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Straight Connector 17"/>
          <p:cNvCxnSpPr>
            <a:endCxn id="3" idx="2"/>
          </p:cNvCxnSpPr>
          <p:nvPr/>
        </p:nvCxnSpPr>
        <p:spPr bwMode="auto">
          <a:xfrm flipH="1" flipV="1">
            <a:off x="4645837" y="4779143"/>
            <a:ext cx="57813" cy="438943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0" idx="2"/>
          </p:cNvCxnSpPr>
          <p:nvPr/>
        </p:nvCxnSpPr>
        <p:spPr bwMode="auto">
          <a:xfrm flipV="1">
            <a:off x="5615210" y="4779143"/>
            <a:ext cx="55650" cy="44316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160939" y="5752476"/>
            <a:ext cx="0" cy="41972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08403" y="6147284"/>
            <a:ext cx="190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(use of r could be in successor of z)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85790" y="4255923"/>
            <a:ext cx="938101" cy="523220"/>
            <a:chOff x="4056899" y="4255923"/>
            <a:chExt cx="93810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4296674" y="4409811"/>
              <a:ext cx="698326" cy="369332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</a:rPr>
                <a:t>r</a:t>
              </a:r>
              <a:r>
                <a:rPr lang="en-US" sz="1800" dirty="0" smtClean="0">
                  <a:solidFill>
                    <a:srgbClr val="00B050"/>
                  </a:solidFill>
                </a:rPr>
                <a:t> </a:t>
              </a:r>
              <a:r>
                <a:rPr lang="en-US" sz="18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…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899" y="4255923"/>
              <a:ext cx="269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485766" y="5311691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r>
              <a:rPr lang="en-US" sz="1600" dirty="0" smtClean="0"/>
              <a:t>=z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938134" y="5403576"/>
            <a:ext cx="698326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r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…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257143" y="5090739"/>
            <a:ext cx="814027" cy="916391"/>
          </a:xfrm>
          <a:custGeom>
            <a:avLst/>
            <a:gdLst>
              <a:gd name="connsiteX0" fmla="*/ 0 w 814027"/>
              <a:gd name="connsiteY0" fmla="*/ 685947 h 916391"/>
              <a:gd name="connsiteX1" fmla="*/ 348343 w 814027"/>
              <a:gd name="connsiteY1" fmla="*/ 889147 h 916391"/>
              <a:gd name="connsiteX2" fmla="*/ 638628 w 814027"/>
              <a:gd name="connsiteY2" fmla="*/ 889147 h 916391"/>
              <a:gd name="connsiteX3" fmla="*/ 798286 w 814027"/>
              <a:gd name="connsiteY3" fmla="*/ 656918 h 916391"/>
              <a:gd name="connsiteX4" fmla="*/ 798286 w 814027"/>
              <a:gd name="connsiteY4" fmla="*/ 265032 h 916391"/>
              <a:gd name="connsiteX5" fmla="*/ 711200 w 814027"/>
              <a:gd name="connsiteY5" fmla="*/ 61832 h 916391"/>
              <a:gd name="connsiteX6" fmla="*/ 362857 w 814027"/>
              <a:gd name="connsiteY6" fmla="*/ 3775 h 916391"/>
              <a:gd name="connsiteX7" fmla="*/ 232228 w 814027"/>
              <a:gd name="connsiteY7" fmla="*/ 148918 h 916391"/>
              <a:gd name="connsiteX8" fmla="*/ 188686 w 814027"/>
              <a:gd name="connsiteY8" fmla="*/ 323090 h 91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027" h="916391">
                <a:moveTo>
                  <a:pt x="0" y="685947"/>
                </a:moveTo>
                <a:cubicBezTo>
                  <a:pt x="120952" y="770613"/>
                  <a:pt x="241905" y="855280"/>
                  <a:pt x="348343" y="889147"/>
                </a:cubicBezTo>
                <a:cubicBezTo>
                  <a:pt x="454781" y="923014"/>
                  <a:pt x="563638" y="927852"/>
                  <a:pt x="638628" y="889147"/>
                </a:cubicBezTo>
                <a:cubicBezTo>
                  <a:pt x="713619" y="850442"/>
                  <a:pt x="771676" y="760937"/>
                  <a:pt x="798286" y="656918"/>
                </a:cubicBezTo>
                <a:cubicBezTo>
                  <a:pt x="824896" y="552899"/>
                  <a:pt x="812800" y="364213"/>
                  <a:pt x="798286" y="265032"/>
                </a:cubicBezTo>
                <a:cubicBezTo>
                  <a:pt x="783772" y="165851"/>
                  <a:pt x="783771" y="105375"/>
                  <a:pt x="711200" y="61832"/>
                </a:cubicBezTo>
                <a:cubicBezTo>
                  <a:pt x="638629" y="18289"/>
                  <a:pt x="442686" y="-10739"/>
                  <a:pt x="362857" y="3775"/>
                </a:cubicBezTo>
                <a:cubicBezTo>
                  <a:pt x="283028" y="18289"/>
                  <a:pt x="261257" y="95699"/>
                  <a:pt x="232228" y="148918"/>
                </a:cubicBezTo>
                <a:cubicBezTo>
                  <a:pt x="203200" y="202137"/>
                  <a:pt x="195943" y="262613"/>
                  <a:pt x="188686" y="32309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87297" y="4779143"/>
            <a:ext cx="0" cy="624433"/>
            <a:chOff x="7287297" y="4779143"/>
            <a:chExt cx="0" cy="624433"/>
          </a:xfrm>
        </p:grpSpPr>
        <p:cxnSp>
          <p:nvCxnSpPr>
            <p:cNvPr id="38" name="Straight Connector 37"/>
            <p:cNvCxnSpPr/>
            <p:nvPr/>
          </p:nvCxnSpPr>
          <p:spPr bwMode="auto">
            <a:xfrm flipV="1">
              <a:off x="7287297" y="4779143"/>
              <a:ext cx="0" cy="311596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Arrow Connector 36"/>
            <p:cNvCxnSpPr>
              <a:endCxn id="36" idx="0"/>
            </p:cNvCxnSpPr>
            <p:nvPr/>
          </p:nvCxnSpPr>
          <p:spPr bwMode="auto">
            <a:xfrm>
              <a:off x="7287297" y="5088217"/>
              <a:ext cx="0" cy="31535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2971800" y="350520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eg</a:t>
            </a:r>
            <a:r>
              <a:rPr lang="en-US" sz="1600" dirty="0" smtClean="0"/>
              <a:t> if y=z)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859" y="943883"/>
            <a:ext cx="8877141" cy="37385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819400" y="3200400"/>
            <a:ext cx="240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(3 nested loops, for x, y, z)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6859" y="4038600"/>
            <a:ext cx="3466941" cy="64384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Form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859" y="943883"/>
            <a:ext cx="8877141" cy="37385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819400" y="3200400"/>
            <a:ext cx="240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(3 nested loops, for x, y, z)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410200"/>
            <a:ext cx="56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Remember </a:t>
            </a:r>
            <a:r>
              <a:rPr lang="en-US" b="1" u="sng" dirty="0" smtClean="0">
                <a:solidFill>
                  <a:srgbClr val="00B050"/>
                </a:solidFill>
              </a:rPr>
              <a:t>dominance</a:t>
            </a:r>
            <a:r>
              <a:rPr lang="en-US" dirty="0" smtClean="0">
                <a:solidFill>
                  <a:srgbClr val="00B050"/>
                </a:solidFill>
              </a:rPr>
              <a:t>: node 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 dominates node </a:t>
            </a:r>
            <a:r>
              <a:rPr lang="en-US" b="1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 if every path from </a:t>
            </a:r>
            <a:r>
              <a:rPr lang="en-US" b="1" dirty="0" smtClean="0">
                <a:solidFill>
                  <a:srgbClr val="FF0000"/>
                </a:solidFill>
              </a:rPr>
              <a:t>entry</a:t>
            </a:r>
            <a:r>
              <a:rPr lang="en-US" dirty="0" smtClean="0">
                <a:solidFill>
                  <a:srgbClr val="00B050"/>
                </a:solidFill>
              </a:rPr>
              <a:t> to </a:t>
            </a:r>
            <a:r>
              <a:rPr lang="en-US" b="1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 goes through 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(In particular, every node dominates itself)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Dominance Frontier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11335"/>
            <a:ext cx="8835556" cy="5611679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057400" y="3320838"/>
            <a:ext cx="5225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0013" y="6303004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DF(</a:t>
            </a:r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) =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Dominance Frontier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11335"/>
            <a:ext cx="8835556" cy="561167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352800" y="15240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x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5240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10266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629" y="1537091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x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8288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84692" y="2209800"/>
            <a:ext cx="3962400" cy="4113214"/>
            <a:chOff x="4584692" y="2209800"/>
            <a:chExt cx="3962400" cy="4113214"/>
          </a:xfrm>
        </p:grpSpPr>
        <p:pic>
          <p:nvPicPr>
            <p:cNvPr id="4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03" r="55154"/>
            <a:stretch/>
          </p:blipFill>
          <p:spPr bwMode="auto">
            <a:xfrm>
              <a:off x="4584692" y="2209800"/>
              <a:ext cx="3962400" cy="41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544131" y="3298725"/>
              <a:ext cx="4989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0629" y="5845216"/>
              <a:ext cx="55154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72400" y="5002700"/>
              <a:ext cx="6096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6300" y="4998972"/>
              <a:ext cx="551544" cy="419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57400" y="3320838"/>
            <a:ext cx="5225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0832" y="6303004"/>
            <a:ext cx="2537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DF(</a:t>
            </a:r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) = {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Def-Use Chains, Use-Def Chains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65740"/>
            <a:ext cx="754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Many optimizations need to find all use-sites of a definition, and/or all </a:t>
            </a:r>
            <a:r>
              <a:rPr lang="en-US" dirty="0" err="1" smtClean="0"/>
              <a:t>def</a:t>
            </a:r>
            <a:r>
              <a:rPr lang="en-US" dirty="0" smtClean="0"/>
              <a:t>-sites of a use: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onstant propagation needs the site of the unique reaching </a:t>
            </a:r>
            <a:r>
              <a:rPr lang="en-US" dirty="0" err="1" smtClean="0"/>
              <a:t>def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opy propagation, common subexpression elimination,…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5342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Data structures supporting these lookups:</a:t>
            </a:r>
            <a:br>
              <a:rPr lang="en-US" dirty="0" smtClean="0"/>
            </a:b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d</a:t>
            </a:r>
            <a:r>
              <a:rPr lang="en-US" dirty="0" err="1" smtClean="0">
                <a:solidFill>
                  <a:srgbClr val="00B050"/>
                </a:solidFill>
              </a:rPr>
              <a:t>ef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C000"/>
                </a:solidFill>
              </a:rPr>
              <a:t>use</a:t>
            </a:r>
            <a:r>
              <a:rPr lang="en-US" dirty="0" smtClean="0"/>
              <a:t> chain: for each definition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of variable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store the use sites of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reaches</a:t>
            </a:r>
            <a:br>
              <a:rPr lang="en-US" dirty="0" smtClean="0"/>
            </a:b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u</a:t>
            </a:r>
            <a:r>
              <a:rPr lang="en-US" dirty="0" smtClean="0">
                <a:solidFill>
                  <a:srgbClr val="FFC000"/>
                </a:solidFill>
              </a:rPr>
              <a:t>se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00B050"/>
                </a:solidFill>
              </a:rPr>
              <a:t>def</a:t>
            </a:r>
            <a:r>
              <a:rPr lang="en-US" dirty="0" smtClean="0"/>
              <a:t> chain: for each use site 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r>
              <a:rPr lang="en-US" dirty="0" smtClean="0"/>
              <a:t> of variable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store the </a:t>
            </a:r>
            <a:r>
              <a:rPr lang="en-US" dirty="0" err="1" smtClean="0"/>
              <a:t>def</a:t>
            </a:r>
            <a:r>
              <a:rPr lang="en-US" dirty="0" smtClean="0"/>
              <a:t>-sites of 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 that reach 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114" y="5818271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definitions,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uses: 2*</a:t>
            </a:r>
            <a:r>
              <a:rPr lang="en-US" b="1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*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dirty="0" smtClean="0"/>
              <a:t>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Dominance Frontier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876672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Dominance Frontier Criterion: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1250" y="1402304"/>
            <a:ext cx="3756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Whenever node 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contains a </a:t>
            </a:r>
            <a:r>
              <a:rPr lang="en-US" b="1" dirty="0" smtClean="0">
                <a:solidFill>
                  <a:srgbClr val="00B050"/>
                </a:solidFill>
              </a:rPr>
              <a:t>definition</a:t>
            </a:r>
            <a:r>
              <a:rPr lang="en-US" dirty="0" smtClean="0"/>
              <a:t> of a register </a:t>
            </a:r>
            <a:r>
              <a:rPr lang="en-US" b="1" dirty="0" smtClean="0"/>
              <a:t>r</a:t>
            </a:r>
            <a:r>
              <a:rPr lang="en-US" dirty="0" smtClean="0"/>
              <a:t>, insert a </a:t>
            </a:r>
            <a:r>
              <a:rPr lang="el-GR" dirty="0" smtClean="0"/>
              <a:t>Φ</a:t>
            </a:r>
            <a:r>
              <a:rPr lang="en-US" dirty="0" smtClean="0"/>
              <a:t>-function for </a:t>
            </a:r>
            <a:r>
              <a:rPr lang="en-US" b="1" dirty="0" smtClean="0"/>
              <a:t>r</a:t>
            </a:r>
            <a:r>
              <a:rPr lang="en-US" dirty="0" smtClean="0"/>
              <a:t> in all nodes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 </a:t>
            </a:r>
            <a:r>
              <a:rPr lang="az-Cyrl-AZ" dirty="0" smtClean="0"/>
              <a:t>є</a:t>
            </a:r>
            <a:r>
              <a:rPr lang="en-US" dirty="0" smtClean="0"/>
              <a:t> </a:t>
            </a:r>
            <a:r>
              <a:rPr lang="en-US" b="1" dirty="0" smtClean="0"/>
              <a:t>DF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465624"/>
            <a:ext cx="40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Iterated Dominance Frontier Criterion: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1250" y="4313102"/>
            <a:ext cx="418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Apply dominance frontier condition repeatedly, to account for the fact that </a:t>
            </a:r>
            <a:r>
              <a:rPr lang="el-GR" dirty="0" smtClean="0"/>
              <a:t>Φ</a:t>
            </a:r>
            <a:r>
              <a:rPr lang="en-US" dirty="0" smtClean="0"/>
              <a:t>-functions constitute definitions themselves.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4007" y="901465"/>
            <a:ext cx="421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</a:t>
            </a:r>
            <a:r>
              <a:rPr lang="en-US" b="1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 contains a definition of </a:t>
            </a:r>
            <a:r>
              <a:rPr lang="en-US" b="1" dirty="0" smtClean="0"/>
              <a:t>r.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26904" r="53450"/>
          <a:stretch/>
        </p:blipFill>
        <p:spPr>
          <a:xfrm>
            <a:off x="4800600" y="1600200"/>
            <a:ext cx="4112135" cy="4099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31603" y="2667000"/>
            <a:ext cx="5225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Dominance Frontier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876672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Dominance Frontier Criterion: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1250" y="1402304"/>
            <a:ext cx="3756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Whenever node 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contains a </a:t>
            </a:r>
            <a:r>
              <a:rPr lang="en-US" b="1" dirty="0" smtClean="0">
                <a:solidFill>
                  <a:srgbClr val="00B050"/>
                </a:solidFill>
              </a:rPr>
              <a:t>definition</a:t>
            </a:r>
            <a:r>
              <a:rPr lang="en-US" dirty="0" smtClean="0"/>
              <a:t> of a register </a:t>
            </a:r>
            <a:r>
              <a:rPr lang="en-US" b="1" dirty="0" smtClean="0"/>
              <a:t>r</a:t>
            </a:r>
            <a:r>
              <a:rPr lang="en-US" dirty="0" smtClean="0"/>
              <a:t>, insert a </a:t>
            </a:r>
            <a:r>
              <a:rPr lang="el-GR" dirty="0" smtClean="0"/>
              <a:t>Φ</a:t>
            </a:r>
            <a:r>
              <a:rPr lang="en-US" dirty="0" smtClean="0"/>
              <a:t>-function for </a:t>
            </a:r>
            <a:r>
              <a:rPr lang="en-US" b="1" dirty="0" smtClean="0"/>
              <a:t>r</a:t>
            </a:r>
            <a:r>
              <a:rPr lang="en-US" dirty="0" smtClean="0"/>
              <a:t> in all nodes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 </a:t>
            </a:r>
            <a:r>
              <a:rPr lang="az-Cyrl-AZ" dirty="0" smtClean="0"/>
              <a:t>є</a:t>
            </a:r>
            <a:r>
              <a:rPr lang="en-US" dirty="0" smtClean="0"/>
              <a:t> </a:t>
            </a:r>
            <a:r>
              <a:rPr lang="en-US" b="1" dirty="0" smtClean="0"/>
              <a:t>DF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465624"/>
            <a:ext cx="40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Iterated Dominance Frontier Criterion: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1250" y="4313102"/>
            <a:ext cx="418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Apply dominance frontier condition repeatedly, to account for the fact that </a:t>
            </a:r>
            <a:r>
              <a:rPr lang="el-GR" dirty="0" smtClean="0"/>
              <a:t>Φ</a:t>
            </a:r>
            <a:r>
              <a:rPr lang="en-US" dirty="0" smtClean="0"/>
              <a:t>-functions constitute definitions themselves.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95" y="1645675"/>
            <a:ext cx="3962743" cy="4237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4007" y="901465"/>
            <a:ext cx="421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</a:t>
            </a:r>
            <a:r>
              <a:rPr lang="en-US" b="1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 contains a definition of </a:t>
            </a:r>
            <a:r>
              <a:rPr lang="en-US" b="1" dirty="0" smtClean="0"/>
              <a:t>r.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3095" y="1262792"/>
            <a:ext cx="443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Insert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-functions for </a:t>
            </a:r>
            <a:r>
              <a:rPr lang="en-US" b="1" dirty="0" smtClean="0"/>
              <a:t>r </a:t>
            </a:r>
            <a:r>
              <a:rPr lang="en-US" dirty="0" smtClean="0">
                <a:solidFill>
                  <a:srgbClr val="FF0000"/>
                </a:solidFill>
              </a:rPr>
              <a:t>in red blocks.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0114" y="5194757"/>
            <a:ext cx="319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not </a:t>
            </a:r>
            <a:r>
              <a:rPr lang="en-US" dirty="0" smtClean="0">
                <a:solidFill>
                  <a:srgbClr val="0070C0"/>
                </a:solidFill>
              </a:rPr>
              <a:t>here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638800" y="4472014"/>
            <a:ext cx="1230446" cy="8619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2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Dominance Frontier Computation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44" y="762000"/>
            <a:ext cx="9007870" cy="35814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04800" y="4191000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Leaf p satisfies DF[ p ] =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local</a:t>
            </a:r>
            <a:r>
              <a:rPr lang="en-US" dirty="0" smtClean="0"/>
              <a:t>[ p ] since children[p] = {}.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616" y="5410200"/>
            <a:ext cx="8052204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formulation: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local</a:t>
            </a:r>
            <a:r>
              <a:rPr lang="en-US" dirty="0" smtClean="0"/>
              <a:t>[n] = successors s of n with </a:t>
            </a:r>
            <a:r>
              <a:rPr lang="en-US" dirty="0" err="1" smtClean="0"/>
              <a:t>idom</a:t>
            </a:r>
            <a:r>
              <a:rPr lang="en-US" dirty="0" smtClean="0"/>
              <a:t>[s] &lt;&gt; n.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239000" y="2438400"/>
            <a:ext cx="309132" cy="216748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19900" y="2655148"/>
            <a:ext cx="19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See errata list of MCIML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2057400"/>
            <a:ext cx="8382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8444" y="2895600"/>
            <a:ext cx="7409688" cy="22860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2057400"/>
            <a:ext cx="2438400" cy="3352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Dominance Frontier Computation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44" y="762000"/>
            <a:ext cx="9007870" cy="35814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04800" y="4191000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Leaf p satisfies DF[ p ] =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local</a:t>
            </a:r>
            <a:r>
              <a:rPr lang="en-US" dirty="0" smtClean="0"/>
              <a:t>[ p ] since children[p] = {}.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616" y="5410200"/>
            <a:ext cx="8052204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formulation: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local</a:t>
            </a:r>
            <a:r>
              <a:rPr lang="en-US" dirty="0" smtClean="0"/>
              <a:t>[n] = successors s of n with </a:t>
            </a:r>
            <a:r>
              <a:rPr lang="en-US" dirty="0" err="1" smtClean="0"/>
              <a:t>idom</a:t>
            </a:r>
            <a:r>
              <a:rPr lang="en-US" dirty="0" smtClean="0"/>
              <a:t>[s] &lt;&gt; n.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2057400"/>
            <a:ext cx="2438400" cy="3352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239000" y="2438400"/>
            <a:ext cx="309132" cy="216748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19900" y="2655148"/>
            <a:ext cx="19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See errata list of MCIML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2057400"/>
            <a:ext cx="8382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287456" cy="46611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Dominator Analysis (slide 22 from “</a:t>
            </a:r>
            <a:r>
              <a:rPr lang="en-US" sz="2800" dirty="0">
                <a:cs typeface="+mj-cs"/>
              </a:rPr>
              <a:t>C</a:t>
            </a:r>
            <a:r>
              <a:rPr lang="en-US" sz="2800" dirty="0" smtClean="0">
                <a:cs typeface="+mj-cs"/>
              </a:rPr>
              <a:t>ontrol Flow”)</a:t>
            </a:r>
          </a:p>
        </p:txBody>
      </p:sp>
      <p:pic>
        <p:nvPicPr>
          <p:cNvPr id="1372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6" b="14905"/>
          <a:stretch/>
        </p:blipFill>
        <p:spPr>
          <a:xfrm>
            <a:off x="647700" y="762000"/>
            <a:ext cx="7636258" cy="5425761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396335"/>
            <a:ext cx="49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odes that dominate all predecessors of 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486400" y="6019801"/>
            <a:ext cx="0" cy="53339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267200" y="3013215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tarting point: n dominated by all nodes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818379" y="3474880"/>
            <a:ext cx="269522" cy="7923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97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19" y="838200"/>
            <a:ext cx="8973161" cy="556629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191000" y="586214"/>
            <a:ext cx="207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 of nodes that dominate 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943600" y="1143000"/>
            <a:ext cx="1524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19" y="838200"/>
            <a:ext cx="8973161" cy="556629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191000" y="586214"/>
            <a:ext cx="207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 of nodes that dominate 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943600" y="1143000"/>
            <a:ext cx="1524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614137" y="2045227"/>
            <a:ext cx="9637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</a:t>
            </a:r>
            <a:br>
              <a:rPr lang="en-US" sz="1900" dirty="0" smtClean="0"/>
            </a:br>
            <a:r>
              <a:rPr lang="en-US" sz="1900" dirty="0" smtClean="0"/>
              <a:t>1, 2</a:t>
            </a:r>
            <a:br>
              <a:rPr lang="en-US" sz="1900" dirty="0" smtClean="0"/>
            </a:br>
            <a:r>
              <a:rPr lang="en-US" sz="1900" dirty="0" smtClean="0"/>
              <a:t>1, 2, 3</a:t>
            </a:r>
          </a:p>
          <a:p>
            <a:r>
              <a:rPr lang="en-US" sz="1900" dirty="0" smtClean="0"/>
              <a:t>1, 2, 3, 4</a:t>
            </a:r>
            <a:endParaRPr lang="en-US" sz="19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1999" y="32766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71998" y="44958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79913" y="3241759"/>
            <a:ext cx="16321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</a:t>
            </a:r>
          </a:p>
          <a:p>
            <a:r>
              <a:rPr lang="en-US" sz="1900" dirty="0" smtClean="0"/>
              <a:t>1, 2, 3, 4, 6</a:t>
            </a:r>
          </a:p>
          <a:p>
            <a:r>
              <a:rPr lang="en-US" sz="1900" dirty="0" smtClean="0"/>
              <a:t>1, 2, 3, 4, 5, 7</a:t>
            </a:r>
          </a:p>
          <a:p>
            <a:r>
              <a:rPr lang="en-US" sz="1900" dirty="0" smtClean="0"/>
              <a:t>1, 2, 3, 4, 5, 7, 8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0448" y="4438291"/>
            <a:ext cx="17427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1, 2, 3, 4, 5, 9</a:t>
            </a:r>
          </a:p>
          <a:p>
            <a:r>
              <a:rPr lang="en-US" sz="1900" dirty="0" smtClean="0"/>
              <a:t>1, 2, 3, 4, 5, 9, 10</a:t>
            </a:r>
          </a:p>
          <a:p>
            <a:r>
              <a:rPr lang="en-US" sz="1900" dirty="0" smtClean="0"/>
              <a:t>1, 2, 3, 4, 5, 11</a:t>
            </a:r>
          </a:p>
        </p:txBody>
      </p:sp>
    </p:spTree>
    <p:extLst>
      <p:ext uri="{BB962C8B-B14F-4D97-AF65-F5344CB8AC3E}">
        <p14:creationId xmlns:p14="http://schemas.microsoft.com/office/powerpoint/2010/main" val="2425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19" y="838200"/>
            <a:ext cx="8973161" cy="556629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191000" y="586214"/>
            <a:ext cx="207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 of nodes that dominate 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943600" y="1143000"/>
            <a:ext cx="1524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614137" y="2045227"/>
            <a:ext cx="9637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</a:t>
            </a:r>
            <a:br>
              <a:rPr lang="en-US" sz="1900" dirty="0" smtClean="0"/>
            </a:br>
            <a:r>
              <a:rPr lang="en-US" sz="1900" dirty="0" smtClean="0"/>
              <a:t>1, 2</a:t>
            </a:r>
            <a:br>
              <a:rPr lang="en-US" sz="1900" dirty="0" smtClean="0"/>
            </a:br>
            <a:r>
              <a:rPr lang="en-US" sz="1900" dirty="0" smtClean="0"/>
              <a:t>1, 2, 3</a:t>
            </a:r>
          </a:p>
          <a:p>
            <a:r>
              <a:rPr lang="en-US" sz="1900" dirty="0" smtClean="0"/>
              <a:t>1, 2, 3, 4</a:t>
            </a:r>
            <a:endParaRPr lang="en-US" sz="19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1999" y="32766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71998" y="44958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79913" y="3241759"/>
            <a:ext cx="16321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</a:t>
            </a:r>
          </a:p>
          <a:p>
            <a:r>
              <a:rPr lang="en-US" sz="1900" dirty="0" smtClean="0"/>
              <a:t>1, 2, 3, 4, 6</a:t>
            </a:r>
          </a:p>
          <a:p>
            <a:r>
              <a:rPr lang="en-US" sz="1900" dirty="0" smtClean="0"/>
              <a:t>1, 2, 3, 4, 5, 7</a:t>
            </a:r>
          </a:p>
          <a:p>
            <a:r>
              <a:rPr lang="en-US" sz="1900" dirty="0" smtClean="0"/>
              <a:t>1, 2, 3, 4, 5, 7, 8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0448" y="4438291"/>
            <a:ext cx="17427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1, 2, 3, 4, 5, 9</a:t>
            </a:r>
          </a:p>
          <a:p>
            <a:r>
              <a:rPr lang="en-US" sz="1900" dirty="0" smtClean="0"/>
              <a:t>1, 2, 3, 4, 5, 9, 10</a:t>
            </a:r>
          </a:p>
          <a:p>
            <a:r>
              <a:rPr lang="en-US" sz="1900" dirty="0" smtClean="0"/>
              <a:t>1, 2, 3, 4, 5, 11</a:t>
            </a:r>
          </a:p>
        </p:txBody>
      </p:sp>
      <p:pic>
        <p:nvPicPr>
          <p:cNvPr id="3" name="Picture 2" descr="09-ControlFlow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9096" r="16667" b="54181"/>
          <a:stretch/>
        </p:blipFill>
        <p:spPr>
          <a:xfrm>
            <a:off x="4177562" y="5634824"/>
            <a:ext cx="4800600" cy="100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133233" y="5407787"/>
            <a:ext cx="486767" cy="17421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7473164" y="1683615"/>
            <a:ext cx="1219200" cy="381127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19" y="838200"/>
            <a:ext cx="8973161" cy="556629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191000" y="586214"/>
            <a:ext cx="207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 of nodes that dominate 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943600" y="1143000"/>
            <a:ext cx="1524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614137" y="2045227"/>
            <a:ext cx="9637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</a:t>
            </a:r>
            <a:br>
              <a:rPr lang="en-US" sz="1900" dirty="0" smtClean="0"/>
            </a:br>
            <a:r>
              <a:rPr lang="en-US" sz="1900" dirty="0" smtClean="0"/>
              <a:t>1, 2</a:t>
            </a:r>
            <a:br>
              <a:rPr lang="en-US" sz="1900" dirty="0" smtClean="0"/>
            </a:br>
            <a:r>
              <a:rPr lang="en-US" sz="1900" dirty="0" smtClean="0"/>
              <a:t>1, 2, 3</a:t>
            </a:r>
          </a:p>
          <a:p>
            <a:r>
              <a:rPr lang="en-US" sz="1900" dirty="0" smtClean="0"/>
              <a:t>1, 2, 3, 4</a:t>
            </a:r>
            <a:endParaRPr lang="en-US" sz="19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1999" y="32766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71998" y="44958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79913" y="3241759"/>
            <a:ext cx="16321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</a:t>
            </a:r>
          </a:p>
          <a:p>
            <a:r>
              <a:rPr lang="en-US" sz="1900" dirty="0" smtClean="0"/>
              <a:t>1, 2, 3, 4, 6</a:t>
            </a:r>
          </a:p>
          <a:p>
            <a:r>
              <a:rPr lang="en-US" sz="1900" dirty="0" smtClean="0"/>
              <a:t>1, 2, 3, 4, 5, 7</a:t>
            </a:r>
          </a:p>
          <a:p>
            <a:r>
              <a:rPr lang="en-US" sz="1900" dirty="0" smtClean="0"/>
              <a:t>1, 2, 3, 4, 5, 7, 8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0448" y="4438291"/>
            <a:ext cx="17427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1, 2, 3, 4, 5, 9</a:t>
            </a:r>
          </a:p>
          <a:p>
            <a:r>
              <a:rPr lang="en-US" sz="1900" dirty="0" smtClean="0"/>
              <a:t>1, 2, 3, 4, 5, 9, 10</a:t>
            </a:r>
          </a:p>
          <a:p>
            <a:r>
              <a:rPr lang="en-US" sz="1900" dirty="0" smtClean="0"/>
              <a:t>1, 2, 3, 4, 5, 11</a:t>
            </a:r>
          </a:p>
        </p:txBody>
      </p:sp>
      <p:pic>
        <p:nvPicPr>
          <p:cNvPr id="3" name="Picture 2" descr="09-ControlFlow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9096" r="16667" b="54181"/>
          <a:stretch/>
        </p:blipFill>
        <p:spPr>
          <a:xfrm>
            <a:off x="4177562" y="5634824"/>
            <a:ext cx="4800600" cy="100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133233" y="5407787"/>
            <a:ext cx="486767" cy="17421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04189" y="2054805"/>
            <a:ext cx="3161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--</a:t>
            </a:r>
          </a:p>
          <a:p>
            <a:r>
              <a:rPr lang="en-US" sz="1900" dirty="0" smtClean="0"/>
              <a:t>1</a:t>
            </a:r>
          </a:p>
          <a:p>
            <a:r>
              <a:rPr lang="en-US" sz="1900" dirty="0" smtClean="0"/>
              <a:t>2</a:t>
            </a:r>
          </a:p>
          <a:p>
            <a:r>
              <a:rPr lang="en-US" sz="1900" dirty="0"/>
              <a:t>3</a:t>
            </a:r>
            <a:endParaRPr lang="en-US" sz="19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909842" y="3185986"/>
            <a:ext cx="29527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4</a:t>
            </a:r>
          </a:p>
          <a:p>
            <a:r>
              <a:rPr lang="en-US" sz="1900" dirty="0" smtClean="0"/>
              <a:t>4</a:t>
            </a:r>
          </a:p>
          <a:p>
            <a:r>
              <a:rPr lang="en-US" sz="1900" dirty="0" smtClean="0"/>
              <a:t>5</a:t>
            </a:r>
          </a:p>
          <a:p>
            <a:r>
              <a:rPr lang="en-US" sz="1900" dirty="0"/>
              <a:t>7</a:t>
            </a:r>
            <a:endParaRPr lang="en-US" sz="19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909842" y="4457019"/>
            <a:ext cx="2952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/>
              <a:t>5</a:t>
            </a:r>
            <a:endParaRPr lang="en-US" sz="1900" dirty="0" smtClean="0"/>
          </a:p>
          <a:p>
            <a:r>
              <a:rPr lang="en-US" sz="1900" dirty="0"/>
              <a:t>9</a:t>
            </a:r>
            <a:endParaRPr lang="en-US" sz="1900" dirty="0" smtClean="0"/>
          </a:p>
          <a:p>
            <a:r>
              <a:rPr lang="en-US" sz="1900" dirty="0"/>
              <a:t>5</a:t>
            </a:r>
            <a:endParaRPr lang="en-US" sz="19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7473164" y="1683615"/>
            <a:ext cx="1219200" cy="381127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838200"/>
            <a:ext cx="4486580" cy="556629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191000" y="586214"/>
            <a:ext cx="207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 of nodes that dominate 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943600" y="1143000"/>
            <a:ext cx="1524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614137" y="2045227"/>
            <a:ext cx="9637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</a:t>
            </a:r>
            <a:br>
              <a:rPr lang="en-US" sz="1900" dirty="0" smtClean="0"/>
            </a:br>
            <a:r>
              <a:rPr lang="en-US" sz="1900" dirty="0" smtClean="0"/>
              <a:t>1, 2</a:t>
            </a:r>
            <a:br>
              <a:rPr lang="en-US" sz="1900" dirty="0" smtClean="0"/>
            </a:br>
            <a:r>
              <a:rPr lang="en-US" sz="1900" dirty="0" smtClean="0"/>
              <a:t>1, 2, 3</a:t>
            </a:r>
          </a:p>
          <a:p>
            <a:r>
              <a:rPr lang="en-US" sz="1900" dirty="0" smtClean="0"/>
              <a:t>1, 2, 3, 4</a:t>
            </a:r>
            <a:endParaRPr lang="en-US" sz="19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1999" y="32766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71998" y="4495800"/>
            <a:ext cx="434340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79913" y="3241759"/>
            <a:ext cx="16321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</a:t>
            </a:r>
          </a:p>
          <a:p>
            <a:r>
              <a:rPr lang="en-US" sz="1900" dirty="0" smtClean="0"/>
              <a:t>1, 2, 3, 4, 6</a:t>
            </a:r>
          </a:p>
          <a:p>
            <a:r>
              <a:rPr lang="en-US" sz="1900" dirty="0" smtClean="0"/>
              <a:t>1, 2, 3, 4, 5, 7</a:t>
            </a:r>
          </a:p>
          <a:p>
            <a:r>
              <a:rPr lang="en-US" sz="1900" dirty="0" smtClean="0"/>
              <a:t>1, 2, 3, 4, 5, 7, 8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0448" y="4438291"/>
            <a:ext cx="17427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1, 2, 3, 4, 5, 9</a:t>
            </a:r>
          </a:p>
          <a:p>
            <a:r>
              <a:rPr lang="en-US" sz="1900" dirty="0" smtClean="0"/>
              <a:t>1, 2, 3, 4, 5, 9, 10</a:t>
            </a:r>
          </a:p>
          <a:p>
            <a:r>
              <a:rPr lang="en-US" sz="1900" dirty="0" smtClean="0"/>
              <a:t>1, 2, 3, 4, 5, 11</a:t>
            </a:r>
          </a:p>
        </p:txBody>
      </p:sp>
      <p:pic>
        <p:nvPicPr>
          <p:cNvPr id="3" name="Picture 2" descr="09-ControlFlow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9096" r="16667" b="54181"/>
          <a:stretch/>
        </p:blipFill>
        <p:spPr>
          <a:xfrm>
            <a:off x="4177562" y="5634824"/>
            <a:ext cx="4800600" cy="100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133233" y="5407787"/>
            <a:ext cx="486767" cy="17421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04189" y="2054805"/>
            <a:ext cx="3161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--</a:t>
            </a:r>
          </a:p>
          <a:p>
            <a:r>
              <a:rPr lang="en-US" sz="1900" dirty="0" smtClean="0"/>
              <a:t>1</a:t>
            </a:r>
          </a:p>
          <a:p>
            <a:r>
              <a:rPr lang="en-US" sz="1900" dirty="0" smtClean="0"/>
              <a:t>2</a:t>
            </a:r>
          </a:p>
          <a:p>
            <a:r>
              <a:rPr lang="en-US" sz="1900" dirty="0"/>
              <a:t>3</a:t>
            </a:r>
            <a:endParaRPr lang="en-US" sz="19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909842" y="3185986"/>
            <a:ext cx="29527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4</a:t>
            </a:r>
          </a:p>
          <a:p>
            <a:r>
              <a:rPr lang="en-US" sz="1900" dirty="0" smtClean="0"/>
              <a:t>4</a:t>
            </a:r>
          </a:p>
          <a:p>
            <a:r>
              <a:rPr lang="en-US" sz="1900" dirty="0" smtClean="0"/>
              <a:t>5</a:t>
            </a:r>
          </a:p>
          <a:p>
            <a:r>
              <a:rPr lang="en-US" sz="1900" dirty="0"/>
              <a:t>7</a:t>
            </a:r>
            <a:endParaRPr lang="en-US" sz="19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909842" y="4457019"/>
            <a:ext cx="2952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/>
              <a:t>5</a:t>
            </a:r>
            <a:endParaRPr lang="en-US" sz="1900" dirty="0" smtClean="0"/>
          </a:p>
          <a:p>
            <a:r>
              <a:rPr lang="en-US" sz="1900" dirty="0"/>
              <a:t>9</a:t>
            </a:r>
            <a:endParaRPr lang="en-US" sz="1900" dirty="0" smtClean="0"/>
          </a:p>
          <a:p>
            <a:r>
              <a:rPr lang="en-US" sz="1900" dirty="0"/>
              <a:t>5</a:t>
            </a:r>
            <a:endParaRPr lang="en-US" sz="19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7473164" y="1683615"/>
            <a:ext cx="1219200" cy="381127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82470" y="740178"/>
            <a:ext cx="2428926" cy="4413693"/>
            <a:chOff x="382470" y="740178"/>
            <a:chExt cx="2428926" cy="4413693"/>
          </a:xfrm>
        </p:grpSpPr>
        <p:sp>
          <p:nvSpPr>
            <p:cNvPr id="6" name="TextBox 5"/>
            <p:cNvSpPr txBox="1"/>
            <p:nvPr/>
          </p:nvSpPr>
          <p:spPr>
            <a:xfrm>
              <a:off x="1949800" y="740178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1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5665" y="333148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6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2021" y="333148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4737" y="2659498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44737" y="200778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44738" y="1396150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3883" y="39766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5652" y="469220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8177" y="398620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21225" y="4661204"/>
              <a:ext cx="466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10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2470" y="3976625"/>
              <a:ext cx="448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11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10" name="Straight Connector 9"/>
            <p:cNvCxnSpPr>
              <a:stCxn id="6" idx="2"/>
              <a:endCxn id="23" idx="0"/>
            </p:cNvCxnSpPr>
            <p:nvPr/>
          </p:nvCxnSpPr>
          <p:spPr bwMode="auto">
            <a:xfrm flipH="1">
              <a:off x="2107604" y="1201843"/>
              <a:ext cx="5062" cy="194307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3" idx="2"/>
              <a:endCxn id="22" idx="0"/>
            </p:cNvCxnSpPr>
            <p:nvPr/>
          </p:nvCxnSpPr>
          <p:spPr bwMode="auto">
            <a:xfrm flipH="1">
              <a:off x="2107603" y="1857815"/>
              <a:ext cx="1" cy="149974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22" idx="2"/>
              <a:endCxn id="21" idx="0"/>
            </p:cNvCxnSpPr>
            <p:nvPr/>
          </p:nvCxnSpPr>
          <p:spPr bwMode="auto">
            <a:xfrm>
              <a:off x="2107603" y="2469454"/>
              <a:ext cx="0" cy="190044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1" idx="2"/>
              <a:endCxn id="20" idx="0"/>
            </p:cNvCxnSpPr>
            <p:nvPr/>
          </p:nvCxnSpPr>
          <p:spPr bwMode="auto">
            <a:xfrm flipH="1">
              <a:off x="1614887" y="3121163"/>
              <a:ext cx="492716" cy="21032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1" idx="2"/>
              <a:endCxn id="19" idx="0"/>
            </p:cNvCxnSpPr>
            <p:nvPr/>
          </p:nvCxnSpPr>
          <p:spPr bwMode="auto">
            <a:xfrm>
              <a:off x="2107603" y="3121163"/>
              <a:ext cx="540928" cy="21032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20" idx="2"/>
              <a:endCxn id="24" idx="0"/>
            </p:cNvCxnSpPr>
            <p:nvPr/>
          </p:nvCxnSpPr>
          <p:spPr bwMode="auto">
            <a:xfrm flipH="1">
              <a:off x="1256749" y="3793150"/>
              <a:ext cx="358138" cy="183476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0" idx="2"/>
              <a:endCxn id="26" idx="0"/>
            </p:cNvCxnSpPr>
            <p:nvPr/>
          </p:nvCxnSpPr>
          <p:spPr bwMode="auto">
            <a:xfrm>
              <a:off x="1614887" y="3793150"/>
              <a:ext cx="346156" cy="19305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24" idx="2"/>
              <a:endCxn id="25" idx="0"/>
            </p:cNvCxnSpPr>
            <p:nvPr/>
          </p:nvCxnSpPr>
          <p:spPr bwMode="auto">
            <a:xfrm>
              <a:off x="1256749" y="4438291"/>
              <a:ext cx="11769" cy="25391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26" idx="2"/>
              <a:endCxn id="27" idx="0"/>
            </p:cNvCxnSpPr>
            <p:nvPr/>
          </p:nvCxnSpPr>
          <p:spPr bwMode="auto">
            <a:xfrm flipH="1">
              <a:off x="1954623" y="4447870"/>
              <a:ext cx="6420" cy="213334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20" idx="2"/>
              <a:endCxn id="28" idx="0"/>
            </p:cNvCxnSpPr>
            <p:nvPr/>
          </p:nvCxnSpPr>
          <p:spPr bwMode="auto">
            <a:xfrm flipH="1">
              <a:off x="606635" y="3793150"/>
              <a:ext cx="1008252" cy="18347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TextBox 55"/>
          <p:cNvSpPr txBox="1"/>
          <p:nvPr/>
        </p:nvSpPr>
        <p:spPr>
          <a:xfrm>
            <a:off x="663883" y="5289993"/>
            <a:ext cx="203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Dominator Tree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Use-Def Chains, Def-Use Chains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899" y="685800"/>
            <a:ext cx="8937215" cy="4725989"/>
          </a:xfrm>
          <a:noFill/>
        </p:spPr>
      </p:pic>
      <p:sp>
        <p:nvSpPr>
          <p:cNvPr id="34" name="TextBox 33"/>
          <p:cNvSpPr txBox="1"/>
          <p:nvPr/>
        </p:nvSpPr>
        <p:spPr>
          <a:xfrm>
            <a:off x="1162108" y="5625534"/>
            <a:ext cx="371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Add the </a:t>
            </a:r>
            <a:r>
              <a:rPr lang="en-US" dirty="0" err="1" smtClean="0">
                <a:solidFill>
                  <a:srgbClr val="00B0F0"/>
                </a:solidFill>
              </a:rPr>
              <a:t>def</a:t>
            </a:r>
            <a:r>
              <a:rPr lang="en-US" dirty="0" smtClean="0">
                <a:solidFill>
                  <a:srgbClr val="00B0F0"/>
                </a:solidFill>
              </a:rPr>
              <a:t>-use relationships…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978" y="667724"/>
            <a:ext cx="5448928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baseline="-25000" dirty="0" err="1" smtClean="0"/>
              <a:t>local</a:t>
            </a:r>
            <a:r>
              <a:rPr lang="en-US" dirty="0" smtClean="0"/>
              <a:t>[n] = successors s of n with </a:t>
            </a:r>
            <a:r>
              <a:rPr lang="en-US" dirty="0" err="1" smtClean="0"/>
              <a:t>idom</a:t>
            </a:r>
            <a:r>
              <a:rPr lang="en-US" dirty="0" smtClean="0"/>
              <a:t>[s] &lt;&gt; n.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9910" y="1219200"/>
            <a:ext cx="8974090" cy="5566130"/>
            <a:chOff x="169910" y="1219200"/>
            <a:chExt cx="8974090" cy="55661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10" y="1219200"/>
              <a:ext cx="8974090" cy="55661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0" y="1981200"/>
              <a:ext cx="1219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DF</a:t>
              </a:r>
              <a:r>
                <a:rPr lang="en-US" baseline="-25000" dirty="0" err="1" smtClean="0"/>
                <a:t>local</a:t>
              </a:r>
              <a:r>
                <a:rPr lang="en-US" dirty="0" smtClean="0"/>
                <a:t>[n]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20000" y="1981199"/>
              <a:ext cx="1219200" cy="3811277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5410200" y="1981199"/>
              <a:ext cx="1752600" cy="403860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6793" t="13543" r="752" b="12532"/>
            <a:stretch/>
          </p:blipFill>
          <p:spPr>
            <a:xfrm>
              <a:off x="5302841" y="1972126"/>
              <a:ext cx="1905000" cy="411480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656955" y="3657600"/>
              <a:ext cx="4419600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656955" y="4876800"/>
              <a:ext cx="4419600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978" y="667724"/>
            <a:ext cx="5448928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baseline="-25000" dirty="0" err="1" smtClean="0"/>
              <a:t>local</a:t>
            </a:r>
            <a:r>
              <a:rPr lang="en-US" dirty="0" smtClean="0"/>
              <a:t>[n] = successors s of n with </a:t>
            </a:r>
            <a:r>
              <a:rPr lang="en-US" dirty="0" err="1" smtClean="0"/>
              <a:t>idom</a:t>
            </a:r>
            <a:r>
              <a:rPr lang="en-US" dirty="0" smtClean="0"/>
              <a:t>[s] &lt;&gt; n.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9910" y="1219200"/>
            <a:ext cx="8974090" cy="5566130"/>
            <a:chOff x="169910" y="1219200"/>
            <a:chExt cx="8974090" cy="55661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10" y="1219200"/>
              <a:ext cx="8974090" cy="55661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0" y="1981200"/>
              <a:ext cx="1219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DF</a:t>
              </a:r>
              <a:r>
                <a:rPr lang="en-US" baseline="-25000" dirty="0" err="1" smtClean="0"/>
                <a:t>local</a:t>
              </a:r>
              <a:r>
                <a:rPr lang="en-US" dirty="0" smtClean="0"/>
                <a:t>[n]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20000" y="1981199"/>
              <a:ext cx="1219200" cy="3811277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5410200" y="1981199"/>
              <a:ext cx="1752600" cy="403860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6793" t="13543" r="752" b="12532"/>
            <a:stretch/>
          </p:blipFill>
          <p:spPr>
            <a:xfrm>
              <a:off x="5302841" y="1972126"/>
              <a:ext cx="1905000" cy="411480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656955" y="3657600"/>
              <a:ext cx="4419600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656955" y="4876800"/>
              <a:ext cx="4419600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8074749" y="2438401"/>
              <a:ext cx="3097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--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8393" y="3631565"/>
              <a:ext cx="382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11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8393" y="4841329"/>
              <a:ext cx="382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--</a:t>
              </a:r>
            </a:p>
            <a:p>
              <a:r>
                <a:rPr lang="en-US" sz="1800" dirty="0" smtClean="0"/>
                <a:t>11</a:t>
              </a:r>
            </a:p>
            <a:p>
              <a:r>
                <a:rPr lang="en-US" sz="1800" dirty="0"/>
                <a:t>4</a:t>
              </a:r>
              <a:endParaRPr lang="en-US" sz="1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3059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0886"/>
            <a:ext cx="7842250" cy="52933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9"/>
            <a:ext cx="1440806" cy="28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0690"/>
          <a:stretch/>
        </p:blipFill>
        <p:spPr>
          <a:xfrm>
            <a:off x="467494" y="643364"/>
            <a:ext cx="5930139" cy="204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000" t="13037" r="1601" b="13037"/>
          <a:stretch/>
        </p:blipFill>
        <p:spPr>
          <a:xfrm>
            <a:off x="1335873" y="3420182"/>
            <a:ext cx="3652900" cy="3460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5097"/>
              </p:ext>
            </p:extLst>
          </p:nvPr>
        </p:nvGraphicFramePr>
        <p:xfrm>
          <a:off x="5150517" y="1905000"/>
          <a:ext cx="39344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71847"/>
                <a:gridCol w="914400"/>
                <a:gridCol w="1186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(n)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[c]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467494" y="2076636"/>
            <a:ext cx="2961506" cy="514164"/>
          </a:xfrm>
          <a:prstGeom prst="rect">
            <a:avLst/>
          </a:prstGeom>
          <a:solidFill>
            <a:srgbClr val="FF0000">
              <a:alpha val="5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429000" y="2469826"/>
            <a:ext cx="3733800" cy="400155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429000" y="2469826"/>
            <a:ext cx="3733800" cy="36261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429000" y="2469826"/>
            <a:ext cx="3733800" cy="280728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29000" y="2469826"/>
            <a:ext cx="3733800" cy="204528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63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0886"/>
            <a:ext cx="7842250" cy="52933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9"/>
            <a:ext cx="1440806" cy="28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0690"/>
          <a:stretch/>
        </p:blipFill>
        <p:spPr>
          <a:xfrm>
            <a:off x="467494" y="643364"/>
            <a:ext cx="5930139" cy="20429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67494" y="2348852"/>
            <a:ext cx="2961506" cy="241948"/>
          </a:xfrm>
          <a:prstGeom prst="rect">
            <a:avLst/>
          </a:prstGeom>
          <a:solidFill>
            <a:srgbClr val="FF0000">
              <a:alpha val="5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000" t="13037" r="1601" b="13037"/>
          <a:stretch/>
        </p:blipFill>
        <p:spPr>
          <a:xfrm>
            <a:off x="1335873" y="3420182"/>
            <a:ext cx="3652900" cy="3460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94666"/>
              </p:ext>
            </p:extLst>
          </p:nvPr>
        </p:nvGraphicFramePr>
        <p:xfrm>
          <a:off x="5150517" y="1905000"/>
          <a:ext cx="39344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71847"/>
                <a:gridCol w="914400"/>
                <a:gridCol w="1186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(n)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[c]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Arrow Connector 22"/>
          <p:cNvCxnSpPr>
            <a:stCxn id="16" idx="3"/>
          </p:cNvCxnSpPr>
          <p:nvPr/>
        </p:nvCxnSpPr>
        <p:spPr bwMode="auto">
          <a:xfrm>
            <a:off x="3429000" y="2469826"/>
            <a:ext cx="3733800" cy="400155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6" idx="3"/>
          </p:cNvCxnSpPr>
          <p:nvPr/>
        </p:nvCxnSpPr>
        <p:spPr bwMode="auto">
          <a:xfrm>
            <a:off x="3429000" y="2469826"/>
            <a:ext cx="3733800" cy="36261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16" idx="3"/>
          </p:cNvCxnSpPr>
          <p:nvPr/>
        </p:nvCxnSpPr>
        <p:spPr bwMode="auto">
          <a:xfrm>
            <a:off x="3429000" y="2469826"/>
            <a:ext cx="3733800" cy="280728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16" idx="3"/>
          </p:cNvCxnSpPr>
          <p:nvPr/>
        </p:nvCxnSpPr>
        <p:spPr bwMode="auto">
          <a:xfrm>
            <a:off x="3429000" y="2469826"/>
            <a:ext cx="3733800" cy="204528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449350" y="913569"/>
            <a:ext cx="6103849" cy="46391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696200" y="4572000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699043" y="6096000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7696200" y="6462278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696200" y="5334000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41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0886"/>
            <a:ext cx="7842250" cy="52933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9"/>
            <a:ext cx="1440806" cy="28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0690"/>
          <a:stretch/>
        </p:blipFill>
        <p:spPr>
          <a:xfrm>
            <a:off x="467494" y="643364"/>
            <a:ext cx="5930139" cy="204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000" t="13037" r="1601" b="13037"/>
          <a:stretch/>
        </p:blipFill>
        <p:spPr>
          <a:xfrm>
            <a:off x="1335873" y="3420182"/>
            <a:ext cx="3652900" cy="3460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71628"/>
              </p:ext>
            </p:extLst>
          </p:nvPr>
        </p:nvGraphicFramePr>
        <p:xfrm>
          <a:off x="5150517" y="1905000"/>
          <a:ext cx="39344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71847"/>
                <a:gridCol w="914400"/>
                <a:gridCol w="1186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(n)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[c]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449350" y="913569"/>
            <a:ext cx="6103849" cy="46391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696200" y="4572000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699043" y="6096000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7696200" y="6462278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696200" y="5334000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6705600" y="5029200"/>
            <a:ext cx="152400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6705600" y="5729723"/>
            <a:ext cx="152400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612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0886"/>
            <a:ext cx="7842250" cy="52933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9"/>
            <a:ext cx="1440806" cy="28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0690"/>
          <a:stretch/>
        </p:blipFill>
        <p:spPr>
          <a:xfrm>
            <a:off x="467494" y="643364"/>
            <a:ext cx="5930139" cy="204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000" t="13037" r="1601" b="13037"/>
          <a:stretch/>
        </p:blipFill>
        <p:spPr>
          <a:xfrm>
            <a:off x="1335873" y="3420182"/>
            <a:ext cx="3652900" cy="3460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25739"/>
              </p:ext>
            </p:extLst>
          </p:nvPr>
        </p:nvGraphicFramePr>
        <p:xfrm>
          <a:off x="5150517" y="1905000"/>
          <a:ext cx="39344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71847"/>
                <a:gridCol w="914400"/>
                <a:gridCol w="1186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(n)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[c]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449350" y="913569"/>
            <a:ext cx="6103849" cy="46391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705600" y="5029200"/>
            <a:ext cx="152400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6705600" y="5729723"/>
            <a:ext cx="152400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629400" y="4949373"/>
            <a:ext cx="762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629400" y="5638800"/>
            <a:ext cx="762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438400" y="1752600"/>
            <a:ext cx="4953000" cy="319677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291430" y="1798061"/>
            <a:ext cx="5023770" cy="38407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24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0886"/>
            <a:ext cx="7842250" cy="52933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9"/>
            <a:ext cx="1440806" cy="28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0690"/>
          <a:stretch/>
        </p:blipFill>
        <p:spPr>
          <a:xfrm>
            <a:off x="467494" y="643364"/>
            <a:ext cx="5930139" cy="204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000" t="13037" r="1601" b="13037"/>
          <a:stretch/>
        </p:blipFill>
        <p:spPr>
          <a:xfrm>
            <a:off x="1335873" y="3420182"/>
            <a:ext cx="3652900" cy="3460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98057"/>
              </p:ext>
            </p:extLst>
          </p:nvPr>
        </p:nvGraphicFramePr>
        <p:xfrm>
          <a:off x="5150517" y="1905000"/>
          <a:ext cx="39344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71847"/>
                <a:gridCol w="914400"/>
                <a:gridCol w="1186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(n)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[c]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449350" y="913569"/>
            <a:ext cx="6103849" cy="46391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629400" y="4949373"/>
            <a:ext cx="762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629400" y="5638800"/>
            <a:ext cx="7620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438400" y="1752600"/>
            <a:ext cx="4953000" cy="319677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291430" y="1798061"/>
            <a:ext cx="5023770" cy="38407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666697" y="4949373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666697" y="5711373"/>
            <a:ext cx="533400" cy="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268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0886"/>
            <a:ext cx="7842250" cy="52933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</a:t>
            </a:r>
            <a:r>
              <a:rPr lang="en-US" sz="2800" dirty="0" smtClean="0">
                <a:latin typeface="Arial" charset="0"/>
              </a:rPr>
              <a:t>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9"/>
            <a:ext cx="1440806" cy="286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0690"/>
          <a:stretch/>
        </p:blipFill>
        <p:spPr>
          <a:xfrm>
            <a:off x="467494" y="643364"/>
            <a:ext cx="5930139" cy="204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000" t="13037" r="1601" b="13037"/>
          <a:stretch/>
        </p:blipFill>
        <p:spPr>
          <a:xfrm>
            <a:off x="1335873" y="3420182"/>
            <a:ext cx="3652900" cy="34606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21863"/>
              </p:ext>
            </p:extLst>
          </p:nvPr>
        </p:nvGraphicFramePr>
        <p:xfrm>
          <a:off x="5150517" y="1905000"/>
          <a:ext cx="39344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71847"/>
                <a:gridCol w="914400"/>
                <a:gridCol w="1186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</a:t>
                      </a:r>
                      <a:r>
                        <a:rPr lang="en-US" baseline="-25000" dirty="0" err="1" smtClean="0"/>
                        <a:t>c</a:t>
                      </a:r>
                      <a:r>
                        <a:rPr lang="en-US" baseline="-25000" dirty="0" smtClean="0"/>
                        <a:t>(n)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[c]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baseline="-25000" dirty="0" err="1" smtClean="0"/>
                        <a:t>up</a:t>
                      </a:r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{}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449350" y="913569"/>
            <a:ext cx="6103849" cy="46391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657864"/>
            <a:ext cx="6394450" cy="5885924"/>
          </a:xfr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25814"/>
              </p:ext>
            </p:extLst>
          </p:nvPr>
        </p:nvGraphicFramePr>
        <p:xfrm>
          <a:off x="7132661" y="1699658"/>
          <a:ext cx="1705806" cy="49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09"/>
                <a:gridCol w="1117597"/>
              </a:tblGrid>
              <a:tr h="661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7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4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33400"/>
            <a:ext cx="3475061" cy="2009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424237" y="544513"/>
            <a:ext cx="3586163" cy="1893887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657864"/>
            <a:ext cx="6394450" cy="5885924"/>
          </a:xfr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21962"/>
              </p:ext>
            </p:extLst>
          </p:nvPr>
        </p:nvGraphicFramePr>
        <p:xfrm>
          <a:off x="7132661" y="1699658"/>
          <a:ext cx="1705806" cy="49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09"/>
                <a:gridCol w="1117597"/>
              </a:tblGrid>
              <a:tr h="661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DF[n]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7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4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33400"/>
            <a:ext cx="3475061" cy="2009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424237" y="544513"/>
            <a:ext cx="3586163" cy="1893887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671" y="5638800"/>
            <a:ext cx="132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2 = </a:t>
            </a:r>
            <a:r>
              <a:rPr lang="el-GR" sz="1800" b="1" dirty="0" smtClean="0">
                <a:solidFill>
                  <a:srgbClr val="FF0000"/>
                </a:solidFill>
              </a:rPr>
              <a:t>Φ</a:t>
            </a:r>
            <a:r>
              <a:rPr lang="en-US" sz="1800" b="1" dirty="0" smtClean="0">
                <a:solidFill>
                  <a:srgbClr val="FF0000"/>
                </a:solidFill>
              </a:rPr>
              <a:t>(r2, r2)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4671" y="5977354"/>
            <a:ext cx="132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 = </a:t>
            </a:r>
            <a:r>
              <a:rPr lang="el-GR" sz="1800" b="1" dirty="0" smtClean="0">
                <a:solidFill>
                  <a:srgbClr val="FF0000"/>
                </a:solidFill>
              </a:rPr>
              <a:t>Φ</a:t>
            </a:r>
            <a:r>
              <a:rPr lang="en-US" sz="1800" b="1" dirty="0" smtClean="0">
                <a:solidFill>
                  <a:srgbClr val="FF0000"/>
                </a:solidFill>
              </a:rPr>
              <a:t>(r3, r3)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8248" y="2643149"/>
            <a:ext cx="132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r</a:t>
            </a:r>
            <a:r>
              <a:rPr lang="en-US" sz="1800" b="1" dirty="0" smtClean="0">
                <a:solidFill>
                  <a:srgbClr val="FFC000"/>
                </a:solidFill>
              </a:rPr>
              <a:t>2 = </a:t>
            </a:r>
            <a:r>
              <a:rPr lang="el-GR" sz="1800" b="1" dirty="0" smtClean="0">
                <a:solidFill>
                  <a:srgbClr val="FFC000"/>
                </a:solidFill>
              </a:rPr>
              <a:t>Φ</a:t>
            </a:r>
            <a:r>
              <a:rPr lang="en-US" sz="1800" b="1" dirty="0" smtClean="0">
                <a:solidFill>
                  <a:srgbClr val="FFC000"/>
                </a:solidFill>
              </a:rPr>
              <a:t>(r2, r2)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248" y="2981703"/>
            <a:ext cx="132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r</a:t>
            </a:r>
            <a:r>
              <a:rPr lang="en-US" sz="1800" b="1" dirty="0">
                <a:solidFill>
                  <a:srgbClr val="FFC000"/>
                </a:solidFill>
              </a:rPr>
              <a:t>3</a:t>
            </a:r>
            <a:r>
              <a:rPr lang="en-US" sz="1800" b="1" dirty="0" smtClean="0">
                <a:solidFill>
                  <a:srgbClr val="FFC000"/>
                </a:solidFill>
              </a:rPr>
              <a:t> = </a:t>
            </a:r>
            <a:r>
              <a:rPr lang="el-GR" sz="1800" b="1" dirty="0" smtClean="0">
                <a:solidFill>
                  <a:srgbClr val="FFC000"/>
                </a:solidFill>
              </a:rPr>
              <a:t>Φ</a:t>
            </a:r>
            <a:r>
              <a:rPr lang="en-US" sz="1800" b="1" dirty="0" smtClean="0">
                <a:solidFill>
                  <a:srgbClr val="FFC000"/>
                </a:solidFill>
              </a:rPr>
              <a:t>(r3, r3)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944" y="2719487"/>
            <a:ext cx="188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(second round)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0632" y="5746521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(first round)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Use-Def Chains, Def-Use Chains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899" y="685800"/>
            <a:ext cx="8937215" cy="4725989"/>
          </a:xfrm>
          <a:noFill/>
        </p:spPr>
      </p:pic>
      <p:cxnSp>
        <p:nvCxnSpPr>
          <p:cNvPr id="4" name="Straight Arrow Connector 3"/>
          <p:cNvCxnSpPr/>
          <p:nvPr/>
        </p:nvCxnSpPr>
        <p:spPr bwMode="auto">
          <a:xfrm>
            <a:off x="6497184" y="1255486"/>
            <a:ext cx="589416" cy="134166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133600" y="1255486"/>
            <a:ext cx="4058784" cy="224971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600200" y="3886200"/>
            <a:ext cx="914400" cy="5334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828800" y="2968965"/>
            <a:ext cx="914400" cy="5334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685653" y="1255486"/>
            <a:ext cx="3638947" cy="308791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ysDot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334692" y="2142332"/>
            <a:ext cx="160961" cy="45481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459367" y="2113643"/>
            <a:ext cx="285070" cy="138872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1961016" y="2113643"/>
            <a:ext cx="4231368" cy="225946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057400" y="3672455"/>
            <a:ext cx="3764077" cy="74714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068475" y="2968965"/>
            <a:ext cx="390892" cy="5334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6087772" y="3860800"/>
            <a:ext cx="487199" cy="209638"/>
          </a:xfrm>
          <a:custGeom>
            <a:avLst/>
            <a:gdLst>
              <a:gd name="connsiteX0" fmla="*/ 8228 w 487199"/>
              <a:gd name="connsiteY0" fmla="*/ 0 h 209638"/>
              <a:gd name="connsiteX1" fmla="*/ 51771 w 487199"/>
              <a:gd name="connsiteY1" fmla="*/ 188686 h 209638"/>
              <a:gd name="connsiteX2" fmla="*/ 400114 w 487199"/>
              <a:gd name="connsiteY2" fmla="*/ 188686 h 209638"/>
              <a:gd name="connsiteX3" fmla="*/ 487199 w 487199"/>
              <a:gd name="connsiteY3" fmla="*/ 43543 h 2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99" h="209638">
                <a:moveTo>
                  <a:pt x="8228" y="0"/>
                </a:moveTo>
                <a:cubicBezTo>
                  <a:pt x="-2658" y="78619"/>
                  <a:pt x="-13543" y="157238"/>
                  <a:pt x="51771" y="188686"/>
                </a:cubicBezTo>
                <a:cubicBezTo>
                  <a:pt x="117085" y="220134"/>
                  <a:pt x="327543" y="212877"/>
                  <a:pt x="400114" y="188686"/>
                </a:cubicBezTo>
                <a:cubicBezTo>
                  <a:pt x="472685" y="164496"/>
                  <a:pt x="479942" y="104019"/>
                  <a:pt x="487199" y="43543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217" y="5625534"/>
            <a:ext cx="530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And these are just the </a:t>
            </a:r>
            <a:r>
              <a:rPr lang="en-US" dirty="0" err="1" smtClean="0">
                <a:solidFill>
                  <a:srgbClr val="00B0F0"/>
                </a:solidFill>
              </a:rPr>
              <a:t>def</a:t>
            </a:r>
            <a:r>
              <a:rPr lang="en-US" dirty="0" smtClean="0">
                <a:solidFill>
                  <a:srgbClr val="00B0F0"/>
                </a:solidFill>
              </a:rPr>
              <a:t>-use relationships…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153400" cy="1862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Example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481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8" b="95588"/>
          <a:stretch/>
        </p:blipFill>
        <p:spPr>
          <a:xfrm>
            <a:off x="304800" y="758599"/>
            <a:ext cx="2438400" cy="228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8822"/>
                  </a:srgbClr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/>
          <a:stretch/>
        </p:blipFill>
        <p:spPr bwMode="auto">
          <a:xfrm>
            <a:off x="152400" y="1074572"/>
            <a:ext cx="6394450" cy="55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029" y="5774179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2’’’’ = </a:t>
            </a:r>
            <a:r>
              <a:rPr lang="el-GR" sz="1800" b="1" dirty="0" smtClean="0">
                <a:solidFill>
                  <a:srgbClr val="FF0000"/>
                </a:solidFill>
              </a:rPr>
              <a:t>Φ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00B050"/>
                </a:solidFill>
              </a:rPr>
              <a:t>r2’’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smtClean="0">
                <a:solidFill>
                  <a:srgbClr val="0070C0"/>
                </a:solidFill>
              </a:rPr>
              <a:t>r2’’’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029" y="6069918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3’’’’ = </a:t>
            </a:r>
            <a:r>
              <a:rPr lang="el-GR" sz="1800" b="1" dirty="0" smtClean="0">
                <a:solidFill>
                  <a:srgbClr val="FF0000"/>
                </a:solidFill>
              </a:rPr>
              <a:t>Φ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00B050"/>
                </a:solidFill>
              </a:rPr>
              <a:t>r3’’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smtClean="0">
                <a:solidFill>
                  <a:srgbClr val="0070C0"/>
                </a:solidFill>
              </a:rPr>
              <a:t>r3’’’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051" y="2743200"/>
            <a:ext cx="156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r</a:t>
            </a:r>
            <a:r>
              <a:rPr lang="en-US" sz="1800" b="1" dirty="0" smtClean="0">
                <a:solidFill>
                  <a:srgbClr val="FFC000"/>
                </a:solidFill>
              </a:rPr>
              <a:t>2' = </a:t>
            </a:r>
            <a:r>
              <a:rPr lang="el-GR" sz="1800" b="1" dirty="0" smtClean="0">
                <a:solidFill>
                  <a:srgbClr val="FFC000"/>
                </a:solidFill>
              </a:rPr>
              <a:t>Φ</a:t>
            </a:r>
            <a:r>
              <a:rPr lang="en-US" sz="1800" b="1" dirty="0" smtClean="0">
                <a:solidFill>
                  <a:srgbClr val="FFC000"/>
                </a:solidFill>
              </a:rPr>
              <a:t>(</a:t>
            </a:r>
            <a:r>
              <a:rPr lang="en-US" sz="1800" b="1" dirty="0" smtClean="0"/>
              <a:t>r2</a:t>
            </a:r>
            <a:r>
              <a:rPr lang="en-US" sz="1800" b="1" dirty="0" smtClean="0">
                <a:solidFill>
                  <a:srgbClr val="FFC000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r2’’’’</a:t>
            </a:r>
            <a:r>
              <a:rPr lang="en-US" sz="1800" b="1" dirty="0" smtClean="0">
                <a:solidFill>
                  <a:srgbClr val="FFC000"/>
                </a:solidFill>
              </a:rPr>
              <a:t>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35" y="3194093"/>
            <a:ext cx="155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r</a:t>
            </a:r>
            <a:r>
              <a:rPr lang="en-US" sz="1800" b="1" dirty="0" smtClean="0">
                <a:solidFill>
                  <a:srgbClr val="FFC000"/>
                </a:solidFill>
              </a:rPr>
              <a:t>3’ = </a:t>
            </a:r>
            <a:r>
              <a:rPr lang="el-GR" sz="1800" b="1" dirty="0" smtClean="0">
                <a:solidFill>
                  <a:srgbClr val="FFC000"/>
                </a:solidFill>
              </a:rPr>
              <a:t>Φ</a:t>
            </a:r>
            <a:r>
              <a:rPr lang="en-US" sz="1800" b="1" dirty="0" smtClean="0">
                <a:solidFill>
                  <a:srgbClr val="FFC000"/>
                </a:solidFill>
              </a:rPr>
              <a:t>(</a:t>
            </a:r>
            <a:r>
              <a:rPr lang="en-US" sz="1800" b="1" dirty="0" smtClean="0"/>
              <a:t>r3</a:t>
            </a:r>
            <a:r>
              <a:rPr lang="en-US" sz="1800" b="1" dirty="0" smtClean="0">
                <a:solidFill>
                  <a:srgbClr val="FFC000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r3’’’’</a:t>
            </a:r>
            <a:r>
              <a:rPr lang="en-US" sz="1800" b="1" dirty="0" smtClean="0">
                <a:solidFill>
                  <a:srgbClr val="FFC000"/>
                </a:solidFill>
              </a:rPr>
              <a:t>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699" y="1060058"/>
            <a:ext cx="2341101" cy="4645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1807" y="4648200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r</a:t>
            </a:r>
            <a:r>
              <a:rPr lang="en-US" sz="1600" b="1" dirty="0" smtClean="0">
                <a:solidFill>
                  <a:srgbClr val="FFC000"/>
                </a:solidFill>
              </a:rPr>
              <a:t>3’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2963" y="5181600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r</a:t>
            </a:r>
            <a:r>
              <a:rPr lang="en-US" sz="1600" b="1" dirty="0" smtClean="0">
                <a:solidFill>
                  <a:srgbClr val="FFC000"/>
                </a:solidFill>
              </a:rPr>
              <a:t>3’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38" y="5181600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r</a:t>
            </a:r>
            <a:r>
              <a:rPr lang="en-US" sz="1600" b="1" dirty="0" smtClean="0">
                <a:solidFill>
                  <a:srgbClr val="FFC000"/>
                </a:solidFill>
              </a:rPr>
              <a:t>3’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756" y="5168209"/>
            <a:ext cx="4219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+ 1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6757" y="5181600"/>
            <a:ext cx="4219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+ 2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6639" y="4103940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r</a:t>
            </a:r>
            <a:r>
              <a:rPr lang="en-US" sz="1600" b="1" dirty="0">
                <a:solidFill>
                  <a:srgbClr val="FFC000"/>
                </a:solidFill>
              </a:rPr>
              <a:t>2</a:t>
            </a:r>
            <a:r>
              <a:rPr lang="en-US" sz="1600" b="1" dirty="0" smtClean="0">
                <a:solidFill>
                  <a:srgbClr val="FFC000"/>
                </a:solidFill>
              </a:rPr>
              <a:t>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393" y="4097223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r</a:t>
            </a:r>
            <a:r>
              <a:rPr lang="en-US" sz="1600" b="1" dirty="0">
                <a:solidFill>
                  <a:srgbClr val="FFC000"/>
                </a:solidFill>
              </a:rPr>
              <a:t>2</a:t>
            </a:r>
            <a:r>
              <a:rPr lang="en-US" sz="1600" b="1" dirty="0" smtClean="0">
                <a:solidFill>
                  <a:srgbClr val="FFC000"/>
                </a:solidFill>
              </a:rPr>
              <a:t>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210" y="4083832"/>
            <a:ext cx="5148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 20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5740" y="3555035"/>
            <a:ext cx="6078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 100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542762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r</a:t>
            </a:r>
            <a:r>
              <a:rPr lang="en-US" sz="1600" b="1" dirty="0" smtClean="0">
                <a:solidFill>
                  <a:srgbClr val="FFC000"/>
                </a:solidFill>
              </a:rPr>
              <a:t>3’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754" y="4640320"/>
            <a:ext cx="4302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r</a:t>
            </a:r>
            <a:r>
              <a:rPr lang="en-US" sz="1600" b="1" dirty="0" smtClean="0">
                <a:solidFill>
                  <a:srgbClr val="00B050"/>
                </a:solidFill>
              </a:rPr>
              <a:t>2’’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9703" y="4656580"/>
            <a:ext cx="470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r2’’’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684" y="5186731"/>
            <a:ext cx="4302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</a:t>
            </a:r>
            <a:r>
              <a:rPr lang="en-US" sz="1600" b="1" dirty="0">
                <a:solidFill>
                  <a:srgbClr val="00B050"/>
                </a:solidFill>
              </a:rPr>
              <a:t>3</a:t>
            </a:r>
            <a:r>
              <a:rPr lang="en-US" sz="1600" b="1" dirty="0" smtClean="0">
                <a:solidFill>
                  <a:srgbClr val="00B050"/>
                </a:solidFill>
              </a:rPr>
              <a:t>’’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8400" y="5181600"/>
            <a:ext cx="470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dirty="0" smtClean="0">
                <a:solidFill>
                  <a:srgbClr val="0070C0"/>
                </a:solidFill>
              </a:rPr>
              <a:t>3’’’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099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Alternative construction methods for SSA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4932" y="914400"/>
            <a:ext cx="5494133" cy="1323439"/>
          </a:xfrm>
          <a:prstGeom prst="rect">
            <a:avLst/>
          </a:prstGeom>
          <a:solidFill>
            <a:srgbClr val="FF66CC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Lengauer-Tarjan</a:t>
            </a:r>
            <a:r>
              <a:rPr lang="en-US" sz="2000" dirty="0" smtClean="0"/>
              <a:t>: efficient computation of dominance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near linear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ses depth-first spanning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see MCIML, Section 19.2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5493" y="5029200"/>
            <a:ext cx="8062555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M. Braun, et al.: </a:t>
            </a:r>
            <a:r>
              <a:rPr lang="en-US" sz="2000" i="1" dirty="0" smtClean="0"/>
              <a:t>Simple and </a:t>
            </a:r>
            <a:r>
              <a:rPr lang="en-US" sz="2000" i="1" dirty="0"/>
              <a:t>E</a:t>
            </a:r>
            <a:r>
              <a:rPr lang="en-US" sz="2000" i="1" dirty="0" smtClean="0"/>
              <a:t>fficient Construction of Static Single Assignment Form.22</a:t>
            </a:r>
            <a:r>
              <a:rPr lang="en-US" sz="2000" i="1" baseline="30000" dirty="0" smtClean="0"/>
              <a:t>nd</a:t>
            </a:r>
            <a:r>
              <a:rPr lang="en-US" sz="2000" i="1" dirty="0" smtClean="0"/>
              <a:t> Conference on Compiler Construction (CC 2013), pages 102—122, LNCS 7791, Springer 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a</a:t>
            </a:r>
            <a:r>
              <a:rPr lang="en-US" sz="2000" i="1" dirty="0" smtClean="0"/>
              <a:t>voids computation of dominance or iterated 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w</a:t>
            </a:r>
            <a:r>
              <a:rPr lang="en-US" sz="2000" i="1" dirty="0" smtClean="0"/>
              <a:t>orks directly on AST (avoids CFG)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492" y="2666521"/>
            <a:ext cx="806255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John </a:t>
            </a:r>
            <a:r>
              <a:rPr lang="en-US" sz="2000" dirty="0" err="1" smtClean="0"/>
              <a:t>Aycock</a:t>
            </a:r>
            <a:r>
              <a:rPr lang="en-US" sz="2000" dirty="0" smtClean="0"/>
              <a:t>, Nigel </a:t>
            </a:r>
            <a:r>
              <a:rPr lang="en-US" sz="2000" dirty="0" err="1" smtClean="0"/>
              <a:t>Horspool</a:t>
            </a:r>
            <a:r>
              <a:rPr lang="en-US" sz="2000" dirty="0" smtClean="0"/>
              <a:t>: </a:t>
            </a:r>
            <a:r>
              <a:rPr lang="en-US" sz="2000" i="1" dirty="0" smtClean="0"/>
              <a:t>Simple Generation of Static Single Assignment Form.9</a:t>
            </a:r>
            <a:r>
              <a:rPr lang="en-US" sz="2000" i="1" baseline="30000" dirty="0" smtClean="0"/>
              <a:t>nd</a:t>
            </a:r>
            <a:r>
              <a:rPr lang="en-US" sz="2000" i="1" dirty="0" smtClean="0"/>
              <a:t> Conference on Compiler Construction (CC 2000), pages 110—124, LNCS 1781, Springer 2000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Starts from “crude” placement of </a:t>
            </a:r>
            <a:r>
              <a:rPr lang="el-GR" sz="2000" i="1" dirty="0" smtClean="0"/>
              <a:t>Φ</a:t>
            </a:r>
            <a:r>
              <a:rPr lang="en-US" sz="2000" i="1" dirty="0" smtClean="0"/>
              <a:t>-functions: in every block, for every variable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dirty="0" smtClean="0"/>
              <a:t>hen iteratively eliminates unnecessary </a:t>
            </a:r>
            <a:r>
              <a:rPr lang="el-GR" sz="2000" i="1" dirty="0" smtClean="0"/>
              <a:t>Φ</a:t>
            </a:r>
            <a:r>
              <a:rPr lang="en-US" sz="2000" i="1" dirty="0" smtClean="0"/>
              <a:t>-functions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For reducible CFG</a:t>
            </a:r>
          </a:p>
        </p:txBody>
      </p:sp>
    </p:spTree>
    <p:extLst>
      <p:ext uri="{BB962C8B-B14F-4D97-AF65-F5344CB8AC3E}">
        <p14:creationId xmlns:p14="http://schemas.microsoft.com/office/powerpoint/2010/main" val="6170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Static Single Assignment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584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8153400" cy="4649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Dominance Property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153400" cy="185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Dead Code Elimination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53400" cy="4049713"/>
          </a:xfrm>
          <a:noFill/>
        </p:spPr>
      </p:pic>
      <p:sp>
        <p:nvSpPr>
          <p:cNvPr id="2" name="Rectangle 1"/>
          <p:cNvSpPr/>
          <p:nvPr/>
        </p:nvSpPr>
        <p:spPr bwMode="auto">
          <a:xfrm>
            <a:off x="381000" y="3352800"/>
            <a:ext cx="8458200" cy="22860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Dead Code Elimination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53400" cy="4049713"/>
          </a:xfrm>
          <a:noFill/>
        </p:spPr>
      </p:pic>
    </p:spTree>
    <p:extLst>
      <p:ext uri="{BB962C8B-B14F-4D97-AF65-F5344CB8AC3E}">
        <p14:creationId xmlns:p14="http://schemas.microsoft.com/office/powerpoint/2010/main" val="634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Dead Code Elimination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8914" name="Picture 6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2"/>
          <a:stretch/>
        </p:blipFill>
        <p:spPr>
          <a:xfrm>
            <a:off x="304800" y="762000"/>
            <a:ext cx="6705600" cy="1295400"/>
          </a:xfrm>
          <a:noFill/>
        </p:spPr>
      </p:pic>
      <p:grpSp>
        <p:nvGrpSpPr>
          <p:cNvPr id="21" name="Group 20"/>
          <p:cNvGrpSpPr/>
          <p:nvPr/>
        </p:nvGrpSpPr>
        <p:grpSpPr>
          <a:xfrm>
            <a:off x="3110045" y="2248260"/>
            <a:ext cx="2554939" cy="4409547"/>
            <a:chOff x="2474261" y="2205334"/>
            <a:chExt cx="2554939" cy="4409547"/>
          </a:xfrm>
        </p:grpSpPr>
        <p:sp>
          <p:nvSpPr>
            <p:cNvPr id="2" name="TextBox 1"/>
            <p:cNvSpPr txBox="1"/>
            <p:nvPr/>
          </p:nvSpPr>
          <p:spPr>
            <a:xfrm>
              <a:off x="3132455" y="2205334"/>
              <a:ext cx="1050289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1 </a:t>
              </a:r>
              <a:r>
                <a:rPr lang="en-US" dirty="0" smtClean="0">
                  <a:sym typeface="Wingdings" panose="05000000000000000000" pitchFamily="2" charset="2"/>
                </a:rPr>
                <a:t> 0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5178" y="3071279"/>
              <a:ext cx="1984839" cy="26776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dirty="0"/>
                <a:t>3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l-GR" dirty="0" smtClean="0">
                  <a:sym typeface="Wingdings" panose="05000000000000000000" pitchFamily="2" charset="2"/>
                </a:rPr>
                <a:t>Φ</a:t>
              </a:r>
              <a:r>
                <a:rPr lang="en-US" dirty="0" smtClean="0">
                  <a:sym typeface="Wingdings" panose="05000000000000000000" pitchFamily="2" charset="2"/>
                </a:rPr>
                <a:t>(a1, a2)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b1  </a:t>
              </a:r>
              <a:r>
                <a:rPr lang="el-GR" dirty="0" smtClean="0">
                  <a:sym typeface="Wingdings" panose="05000000000000000000" pitchFamily="2" charset="2"/>
                </a:rPr>
                <a:t>Φ</a:t>
              </a:r>
              <a:r>
                <a:rPr lang="en-US" dirty="0" smtClean="0">
                  <a:sym typeface="Wingdings" panose="05000000000000000000" pitchFamily="2" charset="2"/>
                </a:rPr>
                <a:t>(b0, b2)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c</a:t>
              </a:r>
              <a:r>
                <a:rPr lang="en-US" dirty="0" smtClean="0">
                  <a:sym typeface="Wingdings" panose="05000000000000000000" pitchFamily="2" charset="2"/>
                </a:rPr>
                <a:t>2  </a:t>
              </a:r>
              <a:r>
                <a:rPr lang="el-GR" dirty="0" smtClean="0">
                  <a:sym typeface="Wingdings" panose="05000000000000000000" pitchFamily="2" charset="2"/>
                </a:rPr>
                <a:t>Φ</a:t>
              </a:r>
              <a:r>
                <a:rPr lang="en-US" dirty="0" smtClean="0">
                  <a:sym typeface="Wingdings" panose="05000000000000000000" pitchFamily="2" charset="2"/>
                </a:rPr>
                <a:t>(c0, c1)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b</a:t>
              </a:r>
              <a:r>
                <a:rPr lang="en-US" dirty="0" smtClean="0">
                  <a:sym typeface="Wingdings" panose="05000000000000000000" pitchFamily="2" charset="2"/>
                </a:rPr>
                <a:t>2  a3 + 1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c1  c2 + b2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a</a:t>
              </a:r>
              <a:r>
                <a:rPr lang="en-US" dirty="0" smtClean="0">
                  <a:sym typeface="Wingdings" panose="05000000000000000000" pitchFamily="2" charset="2"/>
                </a:rPr>
                <a:t>2  b2 * 2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i</a:t>
              </a:r>
              <a:r>
                <a:rPr lang="en-US" dirty="0" smtClean="0">
                  <a:sym typeface="Wingdings" panose="05000000000000000000" pitchFamily="2" charset="2"/>
                </a:rPr>
                <a:t>f a2 &lt; 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74261" y="6153216"/>
              <a:ext cx="1183337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eturn c1</a:t>
              </a:r>
              <a:endParaRPr lang="en-US" dirty="0"/>
            </a:p>
          </p:txBody>
        </p:sp>
        <p:cxnSp>
          <p:nvCxnSpPr>
            <p:cNvPr id="4" name="Straight Arrow Connector 3"/>
            <p:cNvCxnSpPr>
              <a:stCxn id="5" idx="2"/>
              <a:endCxn id="6" idx="0"/>
            </p:cNvCxnSpPr>
            <p:nvPr/>
          </p:nvCxnSpPr>
          <p:spPr bwMode="auto">
            <a:xfrm flipH="1">
              <a:off x="3065930" y="5748935"/>
              <a:ext cx="591668" cy="40428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>
              <a:stCxn id="2" idx="2"/>
              <a:endCxn id="5" idx="0"/>
            </p:cNvCxnSpPr>
            <p:nvPr/>
          </p:nvCxnSpPr>
          <p:spPr bwMode="auto">
            <a:xfrm flipH="1">
              <a:off x="3657598" y="2666999"/>
              <a:ext cx="2" cy="4042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012515" y="2807458"/>
              <a:ext cx="0" cy="313614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Elbow Connector 12"/>
            <p:cNvCxnSpPr>
              <a:stCxn id="5" idx="2"/>
            </p:cNvCxnSpPr>
            <p:nvPr/>
          </p:nvCxnSpPr>
          <p:spPr bwMode="auto">
            <a:xfrm rot="16200000" flipH="1">
              <a:off x="4242329" y="5164204"/>
              <a:ext cx="202140" cy="1371602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Elbow Connector 14"/>
            <p:cNvCxnSpPr/>
            <p:nvPr/>
          </p:nvCxnSpPr>
          <p:spPr bwMode="auto">
            <a:xfrm rot="10800000" flipV="1">
              <a:off x="3810000" y="2814933"/>
              <a:ext cx="1219200" cy="256346"/>
            </a:xfrm>
            <a:prstGeom prst="bentConnector3">
              <a:avLst>
                <a:gd name="adj1" fmla="val 99905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6421791" y="2234845"/>
            <a:ext cx="2554939" cy="4409547"/>
            <a:chOff x="2474261" y="2205334"/>
            <a:chExt cx="2554939" cy="4409547"/>
          </a:xfrm>
        </p:grpSpPr>
        <p:sp>
          <p:nvSpPr>
            <p:cNvPr id="34" name="TextBox 33"/>
            <p:cNvSpPr txBox="1"/>
            <p:nvPr/>
          </p:nvSpPr>
          <p:spPr>
            <a:xfrm>
              <a:off x="3132455" y="2205334"/>
              <a:ext cx="1050289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1 </a:t>
              </a:r>
              <a:r>
                <a:rPr lang="en-US" dirty="0" smtClean="0">
                  <a:sym typeface="Wingdings" panose="05000000000000000000" pitchFamily="2" charset="2"/>
                </a:rPr>
                <a:t> 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5178" y="3071279"/>
              <a:ext cx="1984839" cy="26776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dirty="0"/>
                <a:t>3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l-GR" dirty="0" smtClean="0">
                  <a:sym typeface="Wingdings" panose="05000000000000000000" pitchFamily="2" charset="2"/>
                </a:rPr>
                <a:t>Φ</a:t>
              </a:r>
              <a:r>
                <a:rPr lang="en-US" dirty="0" smtClean="0">
                  <a:sym typeface="Wingdings" panose="05000000000000000000" pitchFamily="2" charset="2"/>
                </a:rPr>
                <a:t>(a1, a2)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b1  </a:t>
              </a:r>
              <a:r>
                <a:rPr lang="el-GR" dirty="0" smtClean="0">
                  <a:sym typeface="Wingdings" panose="05000000000000000000" pitchFamily="2" charset="2"/>
                </a:rPr>
                <a:t>Φ</a:t>
              </a:r>
              <a:r>
                <a:rPr lang="en-US" dirty="0" smtClean="0">
                  <a:sym typeface="Wingdings" panose="05000000000000000000" pitchFamily="2" charset="2"/>
                </a:rPr>
                <a:t>(b0, b2)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c</a:t>
              </a:r>
              <a:r>
                <a:rPr lang="en-US" dirty="0" smtClean="0">
                  <a:sym typeface="Wingdings" panose="05000000000000000000" pitchFamily="2" charset="2"/>
                </a:rPr>
                <a:t>2  </a:t>
              </a:r>
              <a:r>
                <a:rPr lang="el-GR" dirty="0" smtClean="0">
                  <a:sym typeface="Wingdings" panose="05000000000000000000" pitchFamily="2" charset="2"/>
                </a:rPr>
                <a:t>Φ</a:t>
              </a:r>
              <a:r>
                <a:rPr lang="en-US" dirty="0" smtClean="0">
                  <a:sym typeface="Wingdings" panose="05000000000000000000" pitchFamily="2" charset="2"/>
                </a:rPr>
                <a:t>(c0, c1)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b</a:t>
              </a:r>
              <a:r>
                <a:rPr lang="en-US" dirty="0" smtClean="0">
                  <a:sym typeface="Wingdings" panose="05000000000000000000" pitchFamily="2" charset="2"/>
                </a:rPr>
                <a:t>2  a3 + 1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c1  c2 + b2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a</a:t>
              </a:r>
              <a:r>
                <a:rPr lang="en-US" dirty="0" smtClean="0">
                  <a:sym typeface="Wingdings" panose="05000000000000000000" pitchFamily="2" charset="2"/>
                </a:rPr>
                <a:t>2  b2 * 2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i</a:t>
              </a:r>
              <a:r>
                <a:rPr lang="en-US" dirty="0" smtClean="0">
                  <a:sym typeface="Wingdings" panose="05000000000000000000" pitchFamily="2" charset="2"/>
                </a:rPr>
                <a:t>f a2 &lt; N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4261" y="6153216"/>
              <a:ext cx="1183337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eturn c1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2"/>
              <a:endCxn id="36" idx="0"/>
            </p:cNvCxnSpPr>
            <p:nvPr/>
          </p:nvCxnSpPr>
          <p:spPr bwMode="auto">
            <a:xfrm flipH="1">
              <a:off x="3065930" y="5748935"/>
              <a:ext cx="591668" cy="40428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 bwMode="auto">
            <a:xfrm flipH="1">
              <a:off x="3657598" y="2666999"/>
              <a:ext cx="2" cy="4042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012515" y="2807458"/>
              <a:ext cx="0" cy="313614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Elbow Connector 39"/>
            <p:cNvCxnSpPr>
              <a:stCxn id="35" idx="2"/>
            </p:cNvCxnSpPr>
            <p:nvPr/>
          </p:nvCxnSpPr>
          <p:spPr bwMode="auto">
            <a:xfrm rot="16200000" flipH="1">
              <a:off x="4242329" y="5164204"/>
              <a:ext cx="202140" cy="1371602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Elbow Connector 40"/>
            <p:cNvCxnSpPr/>
            <p:nvPr/>
          </p:nvCxnSpPr>
          <p:spPr bwMode="auto">
            <a:xfrm rot="10800000" flipV="1">
              <a:off x="3810000" y="2814933"/>
              <a:ext cx="1219200" cy="256346"/>
            </a:xfrm>
            <a:prstGeom prst="bentConnector3">
              <a:avLst>
                <a:gd name="adj1" fmla="val 99905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32" name="Straight Connector 31"/>
          <p:cNvCxnSpPr/>
          <p:nvPr/>
        </p:nvCxnSpPr>
        <p:spPr bwMode="auto">
          <a:xfrm>
            <a:off x="6488316" y="3692861"/>
            <a:ext cx="2109231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158667" y="2248260"/>
            <a:ext cx="2051134" cy="4409547"/>
            <a:chOff x="2544793" y="2205334"/>
            <a:chExt cx="2051134" cy="4409547"/>
          </a:xfrm>
        </p:grpSpPr>
        <p:sp>
          <p:nvSpPr>
            <p:cNvPr id="46" name="TextBox 45"/>
            <p:cNvSpPr txBox="1"/>
            <p:nvPr/>
          </p:nvSpPr>
          <p:spPr>
            <a:xfrm>
              <a:off x="3202988" y="2205334"/>
              <a:ext cx="909223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</a:t>
              </a:r>
              <a:r>
                <a:rPr lang="en-US" dirty="0" smtClean="0">
                  <a:sym typeface="Wingdings" panose="05000000000000000000" pitchFamily="2" charset="2"/>
                </a:rPr>
                <a:t> 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88183" y="3071279"/>
              <a:ext cx="1338828" cy="15696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anose="05000000000000000000" pitchFamily="2" charset="2"/>
                </a:rPr>
                <a:t>b  a + 1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c  c + b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a  b * 2</a:t>
              </a:r>
            </a:p>
            <a:p>
              <a:r>
                <a:rPr lang="en-US" dirty="0">
                  <a:sym typeface="Wingdings" panose="05000000000000000000" pitchFamily="2" charset="2"/>
                </a:rPr>
                <a:t>i</a:t>
              </a:r>
              <a:r>
                <a:rPr lang="en-US" dirty="0" smtClean="0">
                  <a:sym typeface="Wingdings" panose="05000000000000000000" pitchFamily="2" charset="2"/>
                </a:rPr>
                <a:t>f a &lt; N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44793" y="6153216"/>
              <a:ext cx="1042272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eturn c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47" idx="2"/>
              <a:endCxn id="48" idx="0"/>
            </p:cNvCxnSpPr>
            <p:nvPr/>
          </p:nvCxnSpPr>
          <p:spPr bwMode="auto">
            <a:xfrm flipH="1">
              <a:off x="3065929" y="4640939"/>
              <a:ext cx="591668" cy="15122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46" idx="2"/>
              <a:endCxn id="47" idx="0"/>
            </p:cNvCxnSpPr>
            <p:nvPr/>
          </p:nvCxnSpPr>
          <p:spPr bwMode="auto">
            <a:xfrm flipH="1">
              <a:off x="3657597" y="2666999"/>
              <a:ext cx="3" cy="4042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595926" y="2793360"/>
              <a:ext cx="0" cy="2124551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Elbow Connector 51"/>
            <p:cNvCxnSpPr>
              <a:stCxn id="47" idx="2"/>
            </p:cNvCxnSpPr>
            <p:nvPr/>
          </p:nvCxnSpPr>
          <p:spPr bwMode="auto">
            <a:xfrm rot="16200000" flipH="1">
              <a:off x="3988275" y="4310260"/>
              <a:ext cx="276974" cy="938331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Elbow Connector 52"/>
            <p:cNvCxnSpPr/>
            <p:nvPr/>
          </p:nvCxnSpPr>
          <p:spPr bwMode="auto">
            <a:xfrm rot="10800000" flipV="1">
              <a:off x="3810000" y="2793359"/>
              <a:ext cx="785926" cy="277920"/>
            </a:xfrm>
            <a:prstGeom prst="bentConnector3">
              <a:avLst>
                <a:gd name="adj1" fmla="val 99863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43" name="Oval 42"/>
          <p:cNvSpPr/>
          <p:nvPr/>
        </p:nvSpPr>
        <p:spPr bwMode="auto">
          <a:xfrm>
            <a:off x="4138365" y="4562386"/>
            <a:ext cx="509835" cy="466814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8470" y="6460601"/>
            <a:ext cx="1480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Typo in MCIML…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>
            <a:stCxn id="43" idx="5"/>
            <a:endCxn id="44" idx="0"/>
          </p:cNvCxnSpPr>
          <p:nvPr/>
        </p:nvCxnSpPr>
        <p:spPr bwMode="auto">
          <a:xfrm>
            <a:off x="4573536" y="4960837"/>
            <a:ext cx="745073" cy="149976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2362200" y="4419600"/>
            <a:ext cx="851259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94675" y="394337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SSA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5461349" y="4501722"/>
            <a:ext cx="974956" cy="1713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591242" y="4086223"/>
            <a:ext cx="68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DC </a:t>
            </a:r>
            <a:r>
              <a:rPr lang="en-US" dirty="0" err="1" smtClean="0">
                <a:solidFill>
                  <a:srgbClr val="00B0F0"/>
                </a:solidFill>
              </a:rPr>
              <a:t>elim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Simple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8382000" cy="4270375"/>
          </a:xfrm>
          <a:noFill/>
        </p:spPr>
      </p:pic>
      <p:sp>
        <p:nvSpPr>
          <p:cNvPr id="4" name="Rectangle 3"/>
          <p:cNvSpPr/>
          <p:nvPr/>
        </p:nvSpPr>
        <p:spPr bwMode="auto">
          <a:xfrm>
            <a:off x="381000" y="3234644"/>
            <a:ext cx="8458200" cy="22860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Simple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8382000" cy="42703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586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Similarly: copy propagation, constant folding, constant condition, elimination of unreachable code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56904" y="5388521"/>
            <a:ext cx="3661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</a:t>
            </a:r>
            <a:r>
              <a:rPr lang="en-US" sz="1600" dirty="0" smtClean="0">
                <a:solidFill>
                  <a:srgbClr val="00B050"/>
                </a:solidFill>
              </a:rPr>
              <a:t>liminate branches whose outcome is constant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705600" y="5715000"/>
            <a:ext cx="76200" cy="304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67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Static Single Assignment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8153400" cy="44640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964829" y="6127104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this be achieved?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Simple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26153" y="762000"/>
            <a:ext cx="2848548" cy="5763953"/>
            <a:chOff x="526153" y="762000"/>
            <a:chExt cx="2848548" cy="5763953"/>
          </a:xfrm>
        </p:grpSpPr>
        <p:sp>
          <p:nvSpPr>
            <p:cNvPr id="4" name="TextBox 3"/>
            <p:cNvSpPr txBox="1"/>
            <p:nvPr/>
          </p:nvSpPr>
          <p:spPr>
            <a:xfrm>
              <a:off x="1062735" y="762000"/>
              <a:ext cx="89159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1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j1 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k1  0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8859" y="2362200"/>
              <a:ext cx="1646605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j2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(j4, j1)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k2 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(k4, k1)</a:t>
              </a:r>
              <a:endParaRPr lang="en-US" sz="2000" dirty="0">
                <a:sym typeface="Wingdings" panose="05000000000000000000" pitchFamily="2" charset="2"/>
              </a:endParaRPr>
            </a:p>
            <a:p>
              <a:r>
                <a:rPr lang="en-US" sz="2000" dirty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f k2 &lt; 100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739" y="3997062"/>
              <a:ext cx="98296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f j2 &lt; 20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6781" y="4001299"/>
              <a:ext cx="95571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Wingdings" panose="05000000000000000000" pitchFamily="2" charset="2"/>
                </a:rPr>
                <a:t>r</a:t>
              </a:r>
              <a:r>
                <a:rPr lang="en-US" sz="2000" dirty="0" smtClean="0">
                  <a:sym typeface="Wingdings" panose="05000000000000000000" pitchFamily="2" charset="2"/>
                </a:rPr>
                <a:t>eturn j2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153" y="4857452"/>
              <a:ext cx="118013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j3 </a:t>
              </a:r>
              <a:r>
                <a:rPr lang="en-US" sz="2000" dirty="0" smtClean="0">
                  <a:sym typeface="Wingdings" panose="05000000000000000000" pitchFamily="2" charset="2"/>
                </a:rPr>
                <a:t> i1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k3 k2+1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4570" y="4857451"/>
              <a:ext cx="118013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j5 </a:t>
              </a:r>
              <a:r>
                <a:rPr lang="en-US" sz="2000" dirty="0" smtClean="0">
                  <a:sym typeface="Wingdings" panose="05000000000000000000" pitchFamily="2" charset="2"/>
                </a:rPr>
                <a:t> k2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k5 k2+2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705" y="5818067"/>
              <a:ext cx="164660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j4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(j3, j5)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k4 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(k3, k5)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cxnSp>
          <p:nvCxnSpPr>
            <p:cNvPr id="6" name="Straight Arrow Connector 5"/>
            <p:cNvCxnSpPr>
              <a:stCxn id="4" idx="2"/>
              <a:endCxn id="7" idx="0"/>
            </p:cNvCxnSpPr>
            <p:nvPr/>
          </p:nvCxnSpPr>
          <p:spPr bwMode="auto">
            <a:xfrm>
              <a:off x="1508531" y="1777663"/>
              <a:ext cx="3631" cy="58453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7" idx="2"/>
              <a:endCxn id="9" idx="0"/>
            </p:cNvCxnSpPr>
            <p:nvPr/>
          </p:nvCxnSpPr>
          <p:spPr bwMode="auto">
            <a:xfrm>
              <a:off x="1512162" y="3377863"/>
              <a:ext cx="1272475" cy="62343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8" idx="2"/>
              <a:endCxn id="11" idx="0"/>
            </p:cNvCxnSpPr>
            <p:nvPr/>
          </p:nvCxnSpPr>
          <p:spPr bwMode="auto">
            <a:xfrm>
              <a:off x="1116220" y="4397172"/>
              <a:ext cx="1668416" cy="4602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8" idx="2"/>
              <a:endCxn id="10" idx="0"/>
            </p:cNvCxnSpPr>
            <p:nvPr/>
          </p:nvCxnSpPr>
          <p:spPr bwMode="auto">
            <a:xfrm flipH="1">
              <a:off x="1116219" y="4397172"/>
              <a:ext cx="1" cy="4602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7" idx="2"/>
              <a:endCxn id="8" idx="0"/>
            </p:cNvCxnSpPr>
            <p:nvPr/>
          </p:nvCxnSpPr>
          <p:spPr bwMode="auto">
            <a:xfrm flipH="1">
              <a:off x="1116220" y="3377863"/>
              <a:ext cx="395942" cy="6191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11" idx="2"/>
              <a:endCxn id="12" idx="0"/>
            </p:cNvCxnSpPr>
            <p:nvPr/>
          </p:nvCxnSpPr>
          <p:spPr bwMode="auto">
            <a:xfrm flipH="1">
              <a:off x="1965008" y="5565337"/>
              <a:ext cx="819628" cy="2527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10" idx="2"/>
            </p:cNvCxnSpPr>
            <p:nvPr/>
          </p:nvCxnSpPr>
          <p:spPr bwMode="auto">
            <a:xfrm>
              <a:off x="1116219" y="5565338"/>
              <a:ext cx="979767" cy="25272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2" name="Elbow Connector 31"/>
            <p:cNvCxnSpPr>
              <a:stCxn id="12" idx="1"/>
              <a:endCxn id="7" idx="1"/>
            </p:cNvCxnSpPr>
            <p:nvPr/>
          </p:nvCxnSpPr>
          <p:spPr bwMode="auto">
            <a:xfrm rot="10800000">
              <a:off x="688859" y="2870032"/>
              <a:ext cx="452846" cy="3301978"/>
            </a:xfrm>
            <a:prstGeom prst="bentConnector3">
              <a:avLst>
                <a:gd name="adj1" fmla="val 150481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25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Simple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26153" y="762000"/>
            <a:ext cx="2848548" cy="5763953"/>
            <a:chOff x="526153" y="762000"/>
            <a:chExt cx="2848548" cy="5763953"/>
          </a:xfrm>
        </p:grpSpPr>
        <p:sp>
          <p:nvSpPr>
            <p:cNvPr id="4" name="TextBox 3"/>
            <p:cNvSpPr txBox="1"/>
            <p:nvPr/>
          </p:nvSpPr>
          <p:spPr>
            <a:xfrm>
              <a:off x="1062735" y="762000"/>
              <a:ext cx="89159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1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j1 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k1  0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8859" y="2362200"/>
              <a:ext cx="1646605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j2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(j4, j1)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k2 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(k4, k1)</a:t>
              </a:r>
              <a:endParaRPr lang="en-US" sz="2000" dirty="0">
                <a:sym typeface="Wingdings" panose="05000000000000000000" pitchFamily="2" charset="2"/>
              </a:endParaRPr>
            </a:p>
            <a:p>
              <a:r>
                <a:rPr lang="en-US" sz="2000" dirty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f k2 &lt; 100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739" y="3997062"/>
              <a:ext cx="98296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f j2 &lt; 20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6781" y="4001299"/>
              <a:ext cx="95571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Wingdings" panose="05000000000000000000" pitchFamily="2" charset="2"/>
                </a:rPr>
                <a:t>r</a:t>
              </a:r>
              <a:r>
                <a:rPr lang="en-US" sz="2000" dirty="0" smtClean="0">
                  <a:sym typeface="Wingdings" panose="05000000000000000000" pitchFamily="2" charset="2"/>
                </a:rPr>
                <a:t>eturn j2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153" y="4857452"/>
              <a:ext cx="118013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j3 </a:t>
              </a:r>
              <a:r>
                <a:rPr lang="en-US" sz="2000" dirty="0" smtClean="0">
                  <a:sym typeface="Wingdings" panose="05000000000000000000" pitchFamily="2" charset="2"/>
                </a:rPr>
                <a:t> i1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k3 k2+1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4570" y="4857451"/>
              <a:ext cx="118013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j5 </a:t>
              </a:r>
              <a:r>
                <a:rPr lang="en-US" sz="2000" dirty="0" smtClean="0">
                  <a:sym typeface="Wingdings" panose="05000000000000000000" pitchFamily="2" charset="2"/>
                </a:rPr>
                <a:t> k2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k5 k2+2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705" y="5818067"/>
              <a:ext cx="164660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j4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(j3, j5)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k4 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(k3, k5)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cxnSp>
          <p:nvCxnSpPr>
            <p:cNvPr id="6" name="Straight Arrow Connector 5"/>
            <p:cNvCxnSpPr>
              <a:stCxn id="4" idx="2"/>
              <a:endCxn id="7" idx="0"/>
            </p:cNvCxnSpPr>
            <p:nvPr/>
          </p:nvCxnSpPr>
          <p:spPr bwMode="auto">
            <a:xfrm>
              <a:off x="1508531" y="1777663"/>
              <a:ext cx="3631" cy="58453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7" idx="2"/>
              <a:endCxn id="9" idx="0"/>
            </p:cNvCxnSpPr>
            <p:nvPr/>
          </p:nvCxnSpPr>
          <p:spPr bwMode="auto">
            <a:xfrm>
              <a:off x="1512162" y="3377863"/>
              <a:ext cx="1272475" cy="62343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8" idx="2"/>
              <a:endCxn id="11" idx="0"/>
            </p:cNvCxnSpPr>
            <p:nvPr/>
          </p:nvCxnSpPr>
          <p:spPr bwMode="auto">
            <a:xfrm>
              <a:off x="1116220" y="4397172"/>
              <a:ext cx="1668416" cy="4602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8" idx="2"/>
              <a:endCxn id="10" idx="0"/>
            </p:cNvCxnSpPr>
            <p:nvPr/>
          </p:nvCxnSpPr>
          <p:spPr bwMode="auto">
            <a:xfrm flipH="1">
              <a:off x="1116219" y="4397172"/>
              <a:ext cx="1" cy="4602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7" idx="2"/>
              <a:endCxn id="8" idx="0"/>
            </p:cNvCxnSpPr>
            <p:nvPr/>
          </p:nvCxnSpPr>
          <p:spPr bwMode="auto">
            <a:xfrm flipH="1">
              <a:off x="1116220" y="3377863"/>
              <a:ext cx="395942" cy="6191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11" idx="2"/>
              <a:endCxn id="12" idx="0"/>
            </p:cNvCxnSpPr>
            <p:nvPr/>
          </p:nvCxnSpPr>
          <p:spPr bwMode="auto">
            <a:xfrm flipH="1">
              <a:off x="1965008" y="5565337"/>
              <a:ext cx="819628" cy="2527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10" idx="2"/>
            </p:cNvCxnSpPr>
            <p:nvPr/>
          </p:nvCxnSpPr>
          <p:spPr bwMode="auto">
            <a:xfrm>
              <a:off x="1116219" y="5565338"/>
              <a:ext cx="979767" cy="25272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2" name="Elbow Connector 31"/>
            <p:cNvCxnSpPr>
              <a:stCxn id="12" idx="1"/>
              <a:endCxn id="7" idx="1"/>
            </p:cNvCxnSpPr>
            <p:nvPr/>
          </p:nvCxnSpPr>
          <p:spPr bwMode="auto">
            <a:xfrm rot="10800000">
              <a:off x="688859" y="2870032"/>
              <a:ext cx="452846" cy="3301978"/>
            </a:xfrm>
            <a:prstGeom prst="bentConnector3">
              <a:avLst>
                <a:gd name="adj1" fmla="val 150481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703213" y="805485"/>
            <a:ext cx="2848548" cy="5763953"/>
            <a:chOff x="526153" y="762000"/>
            <a:chExt cx="2848548" cy="5763953"/>
          </a:xfrm>
        </p:grpSpPr>
        <p:sp>
          <p:nvSpPr>
            <p:cNvPr id="37" name="TextBox 36"/>
            <p:cNvSpPr txBox="1"/>
            <p:nvPr/>
          </p:nvSpPr>
          <p:spPr>
            <a:xfrm>
              <a:off x="1062735" y="762000"/>
              <a:ext cx="89159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1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j1 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k1  0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997" y="2362200"/>
              <a:ext cx="171232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j2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(j4,     )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k2 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(k4,      )</a:t>
              </a:r>
              <a:endParaRPr lang="en-US" sz="2000" dirty="0">
                <a:sym typeface="Wingdings" panose="05000000000000000000" pitchFamily="2" charset="2"/>
              </a:endParaRPr>
            </a:p>
            <a:p>
              <a:r>
                <a:rPr lang="en-US" sz="2000" dirty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f k2 &lt; 100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4739" y="3997062"/>
              <a:ext cx="98296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f j2 &lt; 20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06781" y="4001299"/>
              <a:ext cx="95571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Wingdings" panose="05000000000000000000" pitchFamily="2" charset="2"/>
                </a:rPr>
                <a:t>r</a:t>
              </a:r>
              <a:r>
                <a:rPr lang="en-US" sz="2000" dirty="0" smtClean="0">
                  <a:sym typeface="Wingdings" panose="05000000000000000000" pitchFamily="2" charset="2"/>
                </a:rPr>
                <a:t>eturn j2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153" y="4857452"/>
              <a:ext cx="118013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j3 </a:t>
              </a:r>
              <a:r>
                <a:rPr lang="en-US" sz="2000" dirty="0" smtClean="0">
                  <a:sym typeface="Wingdings" panose="05000000000000000000" pitchFamily="2" charset="2"/>
                </a:rPr>
                <a:t> i1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k3 k2+1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94570" y="4857451"/>
              <a:ext cx="118013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j5 </a:t>
              </a:r>
              <a:r>
                <a:rPr lang="en-US" sz="2000" dirty="0" smtClean="0">
                  <a:sym typeface="Wingdings" panose="05000000000000000000" pitchFamily="2" charset="2"/>
                </a:rPr>
                <a:t> k2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k5 k2+2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1705" y="5818067"/>
              <a:ext cx="164660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j4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(j3, j5)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k4  </a:t>
              </a:r>
              <a:r>
                <a:rPr lang="el-GR" sz="2000" dirty="0" smtClean="0">
                  <a:sym typeface="Wingdings" panose="05000000000000000000" pitchFamily="2" charset="2"/>
                </a:rPr>
                <a:t>Φ</a:t>
              </a:r>
              <a:r>
                <a:rPr lang="en-US" sz="2000" dirty="0" smtClean="0">
                  <a:sym typeface="Wingdings" panose="05000000000000000000" pitchFamily="2" charset="2"/>
                </a:rPr>
                <a:t>(k3, k5)</a:t>
              </a:r>
              <a:endParaRPr lang="en-US" sz="2000" dirty="0">
                <a:sym typeface="Wingdings" panose="05000000000000000000" pitchFamily="2" charset="2"/>
              </a:endParaRPr>
            </a:p>
          </p:txBody>
        </p:sp>
        <p:cxnSp>
          <p:nvCxnSpPr>
            <p:cNvPr id="44" name="Straight Arrow Connector 43"/>
            <p:cNvCxnSpPr>
              <a:stCxn id="37" idx="2"/>
              <a:endCxn id="38" idx="0"/>
            </p:cNvCxnSpPr>
            <p:nvPr/>
          </p:nvCxnSpPr>
          <p:spPr bwMode="auto">
            <a:xfrm>
              <a:off x="1508531" y="1777663"/>
              <a:ext cx="3630" cy="58453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38" idx="2"/>
              <a:endCxn id="40" idx="0"/>
            </p:cNvCxnSpPr>
            <p:nvPr/>
          </p:nvCxnSpPr>
          <p:spPr bwMode="auto">
            <a:xfrm>
              <a:off x="1512161" y="3377863"/>
              <a:ext cx="1272476" cy="62343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39" idx="2"/>
              <a:endCxn id="42" idx="0"/>
            </p:cNvCxnSpPr>
            <p:nvPr/>
          </p:nvCxnSpPr>
          <p:spPr bwMode="auto">
            <a:xfrm>
              <a:off x="1116220" y="4397172"/>
              <a:ext cx="1668416" cy="4602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116219" y="4397172"/>
              <a:ext cx="1" cy="4602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>
              <a:stCxn id="38" idx="2"/>
              <a:endCxn id="39" idx="0"/>
            </p:cNvCxnSpPr>
            <p:nvPr/>
          </p:nvCxnSpPr>
          <p:spPr bwMode="auto">
            <a:xfrm flipH="1">
              <a:off x="1116220" y="3377863"/>
              <a:ext cx="395941" cy="61919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>
              <a:stCxn id="42" idx="2"/>
              <a:endCxn id="43" idx="0"/>
            </p:cNvCxnSpPr>
            <p:nvPr/>
          </p:nvCxnSpPr>
          <p:spPr bwMode="auto">
            <a:xfrm flipH="1">
              <a:off x="1965008" y="5565337"/>
              <a:ext cx="819628" cy="2527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41" idx="2"/>
            </p:cNvCxnSpPr>
            <p:nvPr/>
          </p:nvCxnSpPr>
          <p:spPr bwMode="auto">
            <a:xfrm>
              <a:off x="1116219" y="5565338"/>
              <a:ext cx="979767" cy="25272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1" name="Elbow Connector 50"/>
            <p:cNvCxnSpPr>
              <a:stCxn id="43" idx="1"/>
              <a:endCxn id="38" idx="1"/>
            </p:cNvCxnSpPr>
            <p:nvPr/>
          </p:nvCxnSpPr>
          <p:spPr bwMode="auto">
            <a:xfrm rot="10800000">
              <a:off x="655997" y="2870032"/>
              <a:ext cx="485708" cy="3301978"/>
            </a:xfrm>
            <a:prstGeom prst="bentConnector3">
              <a:avLst>
                <a:gd name="adj1" fmla="val 147065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3704201" y="4397172"/>
            <a:ext cx="974956" cy="1713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834093" y="3981673"/>
            <a:ext cx="92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SCP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2053" y="4880077"/>
            <a:ext cx="3016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239795" y="1001020"/>
            <a:ext cx="91967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19169" y="2419169"/>
            <a:ext cx="3016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548" y="2745589"/>
            <a:ext cx="3016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225751" y="1320107"/>
            <a:ext cx="91967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263900" y="1618344"/>
            <a:ext cx="91967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1" y="762000"/>
            <a:ext cx="9022079" cy="5638799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755926" y="2404646"/>
            <a:ext cx="1466540" cy="3702369"/>
            <a:chOff x="755926" y="2404646"/>
            <a:chExt cx="1466540" cy="3702369"/>
          </a:xfrm>
        </p:grpSpPr>
        <p:sp>
          <p:nvSpPr>
            <p:cNvPr id="5" name="Rectangle 4"/>
            <p:cNvSpPr/>
            <p:nvPr/>
          </p:nvSpPr>
          <p:spPr bwMode="auto">
            <a:xfrm>
              <a:off x="859135" y="2819400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59135" y="2438400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02134" y="5486400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81200" y="5791200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926" y="240464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6976" y="283170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99766" y="5440344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1544" y="5768461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4301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059" y="838200"/>
            <a:ext cx="8903544" cy="5181600"/>
          </a:xfrm>
          <a:noFill/>
        </p:spPr>
      </p:pic>
      <p:sp>
        <p:nvSpPr>
          <p:cNvPr id="2" name="Rectangle 1"/>
          <p:cNvSpPr/>
          <p:nvPr/>
        </p:nvSpPr>
        <p:spPr bwMode="auto">
          <a:xfrm>
            <a:off x="228599" y="2057400"/>
            <a:ext cx="8851003" cy="39624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059" y="838200"/>
            <a:ext cx="8903544" cy="51816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709377" y="5457143"/>
            <a:ext cx="231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-1 . .  2 . . 4 . . .</a:t>
            </a:r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6059" y="4706256"/>
            <a:ext cx="5919941" cy="13135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2824" y="6172200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┴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0324" y="4682380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┬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7467599" y="5865168"/>
            <a:ext cx="398506" cy="30703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7982737" y="5191673"/>
            <a:ext cx="398506" cy="30703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467600" y="5191673"/>
            <a:ext cx="398504" cy="26547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028332" y="5868223"/>
            <a:ext cx="398504" cy="26547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921661" y="5191673"/>
            <a:ext cx="0" cy="30703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929903" y="5864277"/>
            <a:ext cx="7028" cy="27574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11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059" y="838200"/>
            <a:ext cx="8903544" cy="51816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709377" y="5457143"/>
            <a:ext cx="231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-1 . .  2 . . 4 . . .</a:t>
            </a:r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2824" y="6172200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┴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0324" y="4682380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┬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7467599" y="5865168"/>
            <a:ext cx="398506" cy="30703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7982737" y="5191673"/>
            <a:ext cx="398506" cy="30703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467600" y="5191673"/>
            <a:ext cx="398504" cy="26547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028332" y="5868223"/>
            <a:ext cx="398504" cy="26547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921661" y="5191673"/>
            <a:ext cx="0" cy="307032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929903" y="5864277"/>
            <a:ext cx="7028" cy="27574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3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4403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8153400" cy="2903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4505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47" y="979714"/>
            <a:ext cx="9046368" cy="4613014"/>
          </a:xfrm>
          <a:noFill/>
        </p:spPr>
      </p:pic>
      <p:grpSp>
        <p:nvGrpSpPr>
          <p:cNvPr id="8" name="Group 7"/>
          <p:cNvGrpSpPr/>
          <p:nvPr/>
        </p:nvGrpSpPr>
        <p:grpSpPr>
          <a:xfrm>
            <a:off x="72233" y="5410200"/>
            <a:ext cx="6222002" cy="718109"/>
            <a:chOff x="407398" y="5857177"/>
            <a:chExt cx="6222002" cy="718109"/>
          </a:xfrm>
        </p:grpSpPr>
        <p:grpSp>
          <p:nvGrpSpPr>
            <p:cNvPr id="5" name="Group 4"/>
            <p:cNvGrpSpPr/>
            <p:nvPr/>
          </p:nvGrpSpPr>
          <p:grpSpPr>
            <a:xfrm>
              <a:off x="716281" y="5867400"/>
              <a:ext cx="5913119" cy="707886"/>
              <a:chOff x="716281" y="5867400"/>
              <a:chExt cx="5913119" cy="70788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716281" y="5867400"/>
                <a:ext cx="5913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Given: executable assignment </a:t>
                </a:r>
                <a:r>
                  <a:rPr lang="en-US" sz="2000" b="1" dirty="0" smtClean="0"/>
                  <a:t>r = M […] </a:t>
                </a:r>
                <a:r>
                  <a:rPr lang="en-US" sz="2000" dirty="0" smtClean="0"/>
                  <a:t>or </a:t>
                </a:r>
                <a:r>
                  <a:rPr lang="en-US" sz="2000" b="1" dirty="0" smtClean="0"/>
                  <a:t>r = f (…)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 Action: V[ r ] = </a:t>
                </a:r>
                <a:endParaRPr lang="en-US" sz="20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142290" y="6053768"/>
                <a:ext cx="402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┬</a:t>
                </a:r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7398" y="5857177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6. 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28258" y="316158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In particular, use this rule for </a:t>
            </a:r>
            <a:r>
              <a:rPr lang="en-US" sz="2000" b="1" dirty="0" smtClean="0"/>
              <a:t>r = 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Conditional Constant Propagation</a:t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235" y="2217815"/>
            <a:ext cx="8481365" cy="1333662"/>
            <a:chOff x="407398" y="5857177"/>
            <a:chExt cx="8481365" cy="1333662"/>
          </a:xfrm>
        </p:grpSpPr>
        <p:sp>
          <p:nvSpPr>
            <p:cNvPr id="10" name="TextBox 9"/>
            <p:cNvSpPr txBox="1"/>
            <p:nvPr/>
          </p:nvSpPr>
          <p:spPr>
            <a:xfrm>
              <a:off x="716280" y="5867400"/>
              <a:ext cx="81724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Given: executable assignment </a:t>
              </a:r>
              <a:r>
                <a:rPr lang="en-US" sz="2000" b="1" dirty="0" smtClean="0"/>
                <a:t>r = </a:t>
              </a:r>
              <a:r>
                <a:rPr lang="el-GR" sz="2000" b="1" dirty="0" smtClean="0"/>
                <a:t>Φ</a:t>
              </a:r>
              <a:r>
                <a:rPr lang="en-US" sz="2000" b="1" dirty="0" smtClean="0"/>
                <a:t> (x</a:t>
              </a:r>
              <a:r>
                <a:rPr lang="en-US" sz="2000" b="1" baseline="-25000" dirty="0" smtClean="0"/>
                <a:t>1</a:t>
              </a:r>
              <a:r>
                <a:rPr lang="en-US" sz="2000" b="1" dirty="0" smtClean="0"/>
                <a:t>, …, </a:t>
              </a:r>
              <a:r>
                <a:rPr lang="en-US" sz="2000" b="1" dirty="0" err="1" smtClean="0"/>
                <a:t>x</a:t>
              </a:r>
              <a:r>
                <a:rPr lang="en-US" sz="2000" b="1" baseline="-25000" dirty="0" err="1" smtClean="0"/>
                <a:t>n</a:t>
              </a:r>
              <a:r>
                <a:rPr lang="en-US" sz="2000" b="1" dirty="0" smtClean="0"/>
                <a:t>) </a:t>
              </a:r>
              <a:r>
                <a:rPr lang="en-US" sz="2000" dirty="0" smtClean="0"/>
                <a:t>where </a:t>
              </a:r>
              <a:br>
                <a:rPr lang="en-US" sz="2000" dirty="0" smtClean="0"/>
              </a:br>
              <a:r>
                <a:rPr lang="en-US" sz="2000" dirty="0" smtClean="0"/>
                <a:t>            -- V [ </a:t>
              </a:r>
              <a:r>
                <a:rPr lang="en-US" sz="2000" b="1" dirty="0" smtClean="0"/>
                <a:t>x</a:t>
              </a:r>
              <a:r>
                <a:rPr lang="en-US" sz="2000" b="1" baseline="-25000" dirty="0" smtClean="0"/>
                <a:t>i</a:t>
              </a:r>
              <a:r>
                <a:rPr lang="en-US" sz="2000" dirty="0" smtClean="0"/>
                <a:t> ] = c</a:t>
              </a:r>
              <a:r>
                <a:rPr lang="en-US" sz="2000" baseline="-25000" dirty="0" smtClean="0"/>
                <a:t>i</a:t>
              </a:r>
              <a:r>
                <a:rPr lang="en-US" sz="2000" dirty="0" smtClean="0"/>
                <a:t>  for some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 where the </a:t>
              </a:r>
              <a:r>
                <a:rPr lang="en-US" sz="2000" dirty="0" err="1" smtClean="0"/>
                <a:t>i</a:t>
              </a:r>
              <a:r>
                <a:rPr lang="en-US" sz="2000" baseline="30000" dirty="0" err="1" smtClean="0"/>
                <a:t>th</a:t>
              </a:r>
              <a:r>
                <a:rPr lang="en-US" sz="2000" dirty="0" smtClean="0"/>
                <a:t> </a:t>
              </a:r>
              <a:r>
                <a:rPr lang="en-US" sz="2000" dirty="0"/>
                <a:t> </a:t>
              </a:r>
              <a:r>
                <a:rPr lang="en-US" sz="2000" dirty="0" smtClean="0"/>
                <a:t>predecessor is executable, and</a:t>
              </a:r>
              <a:br>
                <a:rPr lang="en-US" sz="2000" dirty="0" smtClean="0"/>
              </a:br>
              <a:r>
                <a:rPr lang="en-US" sz="2000" dirty="0" smtClean="0"/>
                <a:t>            -- for each </a:t>
              </a:r>
              <a:r>
                <a:rPr lang="en-US" sz="2000" dirty="0" err="1" smtClean="0"/>
                <a:t>j≠i</a:t>
              </a:r>
              <a:r>
                <a:rPr lang="en-US" sz="2000" dirty="0" smtClean="0"/>
                <a:t>, either the </a:t>
              </a:r>
              <a:r>
                <a:rPr lang="en-US" sz="2000" dirty="0" err="1" smtClean="0"/>
                <a:t>j</a:t>
              </a:r>
              <a:r>
                <a:rPr lang="en-US" sz="2000" baseline="30000" dirty="0" err="1" smtClean="0"/>
                <a:t>th</a:t>
              </a:r>
              <a:r>
                <a:rPr lang="en-US" sz="2000" dirty="0" smtClean="0"/>
                <a:t> predecessor is not executable or V[ </a:t>
              </a:r>
              <a:r>
                <a:rPr lang="en-US" sz="2000" b="1" dirty="0" err="1" smtClean="0"/>
                <a:t>x</a:t>
              </a:r>
              <a:r>
                <a:rPr lang="en-US" sz="2000" b="1" baseline="-25000" dirty="0" err="1" smtClean="0"/>
                <a:t>j</a:t>
              </a:r>
              <a:r>
                <a:rPr lang="en-US" sz="2000" baseline="-25000" dirty="0" smtClean="0"/>
                <a:t> </a:t>
              </a:r>
              <a:r>
                <a:rPr lang="en-US" sz="2000" dirty="0" smtClean="0"/>
                <a:t>] </a:t>
              </a:r>
              <a:r>
                <a:rPr lang="az-Cyrl-AZ" sz="2000" dirty="0" smtClean="0"/>
                <a:t>є</a:t>
              </a:r>
              <a:r>
                <a:rPr lang="en-US" sz="2000" dirty="0" smtClean="0"/>
                <a:t> {      , c</a:t>
              </a:r>
              <a:r>
                <a:rPr lang="en-US" sz="2000" baseline="-25000" dirty="0" smtClean="0"/>
                <a:t>i</a:t>
              </a:r>
              <a:r>
                <a:rPr lang="en-US" sz="2000" dirty="0" smtClean="0"/>
                <a:t> }:</a:t>
              </a:r>
              <a:br>
                <a:rPr lang="en-US" sz="2000" dirty="0" smtClean="0"/>
              </a:br>
              <a:r>
                <a:rPr lang="en-US" sz="2000" dirty="0" smtClean="0"/>
                <a:t>Action: V[ </a:t>
              </a:r>
              <a:r>
                <a:rPr lang="en-US" sz="2000" b="1" dirty="0" smtClean="0"/>
                <a:t>r</a:t>
              </a:r>
              <a:r>
                <a:rPr lang="en-US" sz="2000" dirty="0" smtClean="0"/>
                <a:t> ] = c</a:t>
              </a:r>
              <a:r>
                <a:rPr lang="en-US" sz="2000" baseline="-25000" dirty="0" smtClean="0"/>
                <a:t>i</a:t>
              </a:r>
              <a:endParaRPr lang="en-US" sz="20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398" y="5857177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8. 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0235" y="3450965"/>
            <a:ext cx="8344247" cy="864845"/>
            <a:chOff x="415984" y="2443868"/>
            <a:chExt cx="8344247" cy="864845"/>
          </a:xfrm>
        </p:grpSpPr>
        <p:grpSp>
          <p:nvGrpSpPr>
            <p:cNvPr id="13" name="Group 12"/>
            <p:cNvGrpSpPr/>
            <p:nvPr/>
          </p:nvGrpSpPr>
          <p:grpSpPr>
            <a:xfrm>
              <a:off x="415984" y="2590604"/>
              <a:ext cx="8344247" cy="718109"/>
              <a:chOff x="407398" y="5857177"/>
              <a:chExt cx="8344247" cy="71810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16280" y="5867400"/>
                <a:ext cx="80353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Given: executable branch  </a:t>
                </a:r>
                <a:r>
                  <a:rPr lang="en-US" sz="2000" b="1" dirty="0" err="1" smtClean="0"/>
                  <a:t>br</a:t>
                </a:r>
                <a:r>
                  <a:rPr lang="en-US" sz="2000" b="1" dirty="0" smtClean="0"/>
                  <a:t> x bop y, L1 (else L2) </a:t>
                </a:r>
                <a:r>
                  <a:rPr lang="en-US" sz="2000" dirty="0" smtClean="0"/>
                  <a:t>where V [ x ] =      or V [ y ] = </a:t>
                </a:r>
                <a:br>
                  <a:rPr lang="en-US" sz="2000" dirty="0" smtClean="0"/>
                </a:br>
                <a:r>
                  <a:rPr lang="en-US" sz="2000" dirty="0" smtClean="0"/>
                  <a:t>Action: E[ </a:t>
                </a:r>
                <a:r>
                  <a:rPr lang="en-US" sz="2000" b="1" dirty="0" smtClean="0"/>
                  <a:t>L1</a:t>
                </a:r>
                <a:r>
                  <a:rPr lang="en-US" sz="2000" dirty="0" smtClean="0"/>
                  <a:t> ] = true and E[ </a:t>
                </a:r>
                <a:r>
                  <a:rPr lang="en-US" sz="2000" b="1" dirty="0" smtClean="0"/>
                  <a:t>L2</a:t>
                </a:r>
                <a:r>
                  <a:rPr lang="en-US" sz="2000" dirty="0" smtClean="0"/>
                  <a:t> ] = true</a:t>
                </a:r>
                <a:endParaRPr lang="en-US" sz="2000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7398" y="5857177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9. </a:t>
                </a:r>
                <a:endParaRPr lang="en-US" sz="20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8204296" y="2451949"/>
              <a:ext cx="40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┬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81536" y="2443868"/>
              <a:ext cx="40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┬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03125" y="2893082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┴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1725" y="4436310"/>
            <a:ext cx="8402757" cy="718109"/>
            <a:chOff x="348888" y="5857177"/>
            <a:chExt cx="8402757" cy="718109"/>
          </a:xfrm>
        </p:grpSpPr>
        <p:sp>
          <p:nvSpPr>
            <p:cNvPr id="21" name="TextBox 20"/>
            <p:cNvSpPr txBox="1"/>
            <p:nvPr/>
          </p:nvSpPr>
          <p:spPr>
            <a:xfrm>
              <a:off x="716280" y="5867400"/>
              <a:ext cx="8035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Given: executable branch  </a:t>
              </a:r>
              <a:r>
                <a:rPr lang="en-US" sz="2000" b="1" dirty="0" err="1" smtClean="0"/>
                <a:t>br</a:t>
              </a:r>
              <a:r>
                <a:rPr lang="en-US" sz="2000" b="1" dirty="0" smtClean="0"/>
                <a:t> x bop y, L1 (else L2) </a:t>
              </a:r>
              <a:r>
                <a:rPr lang="en-US" sz="2000" dirty="0" smtClean="0"/>
                <a:t>where V [ x ] = c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 and V [ y ] = c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Action: E[ </a:t>
              </a:r>
              <a:r>
                <a:rPr lang="en-US" sz="2000" b="1" dirty="0" smtClean="0"/>
                <a:t>L1</a:t>
              </a:r>
              <a:r>
                <a:rPr lang="en-US" sz="2000" dirty="0" smtClean="0"/>
                <a:t> ] = true or E[ </a:t>
              </a:r>
              <a:r>
                <a:rPr lang="en-US" sz="2000" b="1" dirty="0" smtClean="0"/>
                <a:t>L2</a:t>
              </a:r>
              <a:r>
                <a:rPr lang="en-US" sz="2000" dirty="0" smtClean="0"/>
                <a:t> ] = true depending on c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bop</a:t>
              </a:r>
              <a:r>
                <a:rPr lang="en-US" sz="2000" dirty="0" smtClean="0"/>
                <a:t> c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888" y="5857177"/>
              <a:ext cx="534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10. 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3627" y="1002040"/>
            <a:ext cx="6529331" cy="1156748"/>
            <a:chOff x="648607" y="5094629"/>
            <a:chExt cx="6529331" cy="1156748"/>
          </a:xfrm>
        </p:grpSpPr>
        <p:grpSp>
          <p:nvGrpSpPr>
            <p:cNvPr id="25" name="Group 24"/>
            <p:cNvGrpSpPr/>
            <p:nvPr/>
          </p:nvGrpSpPr>
          <p:grpSpPr>
            <a:xfrm>
              <a:off x="648607" y="5225491"/>
              <a:ext cx="6365473" cy="1025886"/>
              <a:chOff x="407398" y="5857177"/>
              <a:chExt cx="6365473" cy="102588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716281" y="5867400"/>
                <a:ext cx="6056590" cy="1015663"/>
                <a:chOff x="716281" y="5867400"/>
                <a:chExt cx="6056590" cy="1015663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716281" y="5867400"/>
                  <a:ext cx="605659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0" dirty="0" smtClean="0"/>
                    <a:t>Given: executable assignment </a:t>
                  </a:r>
                  <a:r>
                    <a:rPr lang="en-US" sz="2000" b="1" dirty="0" smtClean="0"/>
                    <a:t>r = </a:t>
                  </a:r>
                  <a:r>
                    <a:rPr lang="el-GR" sz="2000" b="1" dirty="0" smtClean="0"/>
                    <a:t>Φ</a:t>
                  </a:r>
                  <a:r>
                    <a:rPr lang="en-US" sz="2000" b="1" dirty="0" smtClean="0"/>
                    <a:t> (x</a:t>
                  </a:r>
                  <a:r>
                    <a:rPr lang="en-US" sz="2000" b="1" baseline="-25000" dirty="0" smtClean="0"/>
                    <a:t>1</a:t>
                  </a:r>
                  <a:r>
                    <a:rPr lang="en-US" sz="2000" b="1" dirty="0" smtClean="0"/>
                    <a:t>, …, </a:t>
                  </a:r>
                  <a:r>
                    <a:rPr lang="en-US" sz="2000" b="1" dirty="0" err="1" smtClean="0"/>
                    <a:t>x</a:t>
                  </a:r>
                  <a:r>
                    <a:rPr lang="en-US" sz="2000" b="1" baseline="-25000" dirty="0" err="1" smtClean="0"/>
                    <a:t>n</a:t>
                  </a:r>
                  <a:r>
                    <a:rPr lang="en-US" sz="2000" b="1" dirty="0" smtClean="0"/>
                    <a:t>) </a:t>
                  </a:r>
                  <a:r>
                    <a:rPr lang="en-US" sz="2000" dirty="0" smtClean="0"/>
                    <a:t>where V [ </a:t>
                  </a:r>
                  <a:r>
                    <a:rPr lang="en-US" sz="2000" b="1" dirty="0" smtClean="0"/>
                    <a:t>x</a:t>
                  </a:r>
                  <a:r>
                    <a:rPr lang="en-US" sz="2000" b="1" baseline="-25000" dirty="0" smtClean="0"/>
                    <a:t>i</a:t>
                  </a:r>
                  <a:r>
                    <a:rPr lang="en-US" sz="2000" dirty="0" smtClean="0"/>
                    <a:t> ] =   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            for some </a:t>
                  </a:r>
                  <a:r>
                    <a:rPr lang="en-US" sz="2000" dirty="0" err="1" smtClean="0"/>
                    <a:t>i</a:t>
                  </a:r>
                  <a:r>
                    <a:rPr lang="en-US" sz="2000" dirty="0" smtClean="0"/>
                    <a:t> such that the </a:t>
                  </a:r>
                  <a:r>
                    <a:rPr lang="en-US" sz="2000" dirty="0" err="1" smtClean="0"/>
                    <a:t>i</a:t>
                  </a:r>
                  <a:r>
                    <a:rPr lang="en-US" sz="2000" baseline="30000" dirty="0" err="1" smtClean="0"/>
                    <a:t>th</a:t>
                  </a:r>
                  <a:r>
                    <a:rPr lang="en-US" sz="2000" dirty="0" smtClean="0"/>
                    <a:t> predecessor is executable: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Action: V[ </a:t>
                  </a:r>
                  <a:r>
                    <a:rPr lang="en-US" sz="2000" b="1" dirty="0" smtClean="0"/>
                    <a:t>r</a:t>
                  </a:r>
                  <a:r>
                    <a:rPr lang="en-US" sz="2000" dirty="0" smtClean="0"/>
                    <a:t> ] = </a:t>
                  </a:r>
                  <a:endParaRPr lang="en-US" sz="20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083829" y="6344453"/>
                  <a:ext cx="4026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┬</a:t>
                  </a:r>
                  <a:endParaRPr lang="en-US" dirty="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407398" y="5857177"/>
                <a:ext cx="417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775263" y="5094629"/>
              <a:ext cx="402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┬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4374" y="6019800"/>
            <a:ext cx="370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Iterate until no update possible.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SSA Conditional Constant Propagation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4710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8153400" cy="1381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Static Single Assignment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8153400" cy="44640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657600" y="3733800"/>
            <a:ext cx="4651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1’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724400"/>
            <a:ext cx="4651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1’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724399"/>
            <a:ext cx="4651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1’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574" y="6127104"/>
            <a:ext cx="636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Rename variables consistently between </a:t>
            </a:r>
            <a:r>
              <a:rPr lang="en-US" dirty="0" err="1" smtClean="0"/>
              <a:t>defs</a:t>
            </a:r>
            <a:r>
              <a:rPr lang="en-US" dirty="0" smtClean="0"/>
              <a:t> and 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47050" cy="52228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Conditional Constant </a:t>
            </a:r>
            <a:r>
              <a:rPr lang="en-US" sz="2800" dirty="0" smtClean="0">
                <a:latin typeface="Arial" charset="0"/>
              </a:rPr>
              <a:t>Propagation: 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813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09" y="696260"/>
            <a:ext cx="8967491" cy="5568015"/>
          </a:xfrm>
          <a:noFill/>
        </p:spPr>
      </p:pic>
      <p:grpSp>
        <p:nvGrpSpPr>
          <p:cNvPr id="14" name="Group 13"/>
          <p:cNvGrpSpPr/>
          <p:nvPr/>
        </p:nvGrpSpPr>
        <p:grpSpPr>
          <a:xfrm>
            <a:off x="779616" y="2314428"/>
            <a:ext cx="321972" cy="765610"/>
            <a:chOff x="779616" y="2314428"/>
            <a:chExt cx="321972" cy="765610"/>
          </a:xfrm>
        </p:grpSpPr>
        <p:sp>
          <p:nvSpPr>
            <p:cNvPr id="6" name="Rectangle 5"/>
            <p:cNvSpPr/>
            <p:nvPr/>
          </p:nvSpPr>
          <p:spPr bwMode="auto">
            <a:xfrm>
              <a:off x="882825" y="2729182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82825" y="2348182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9616" y="231442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0666" y="2741484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97765" y="5324435"/>
            <a:ext cx="320922" cy="350856"/>
            <a:chOff x="1923456" y="5350126"/>
            <a:chExt cx="320922" cy="350856"/>
          </a:xfrm>
        </p:grpSpPr>
        <p:sp>
          <p:nvSpPr>
            <p:cNvPr id="8" name="Rectangle 7"/>
            <p:cNvSpPr/>
            <p:nvPr/>
          </p:nvSpPr>
          <p:spPr bwMode="auto">
            <a:xfrm>
              <a:off x="2025824" y="5396182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3456" y="535012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12891" y="5652552"/>
            <a:ext cx="320922" cy="338554"/>
            <a:chOff x="1925234" y="5678243"/>
            <a:chExt cx="320922" cy="338554"/>
          </a:xfrm>
        </p:grpSpPr>
        <p:sp>
          <p:nvSpPr>
            <p:cNvPr id="9" name="Rectangle 8"/>
            <p:cNvSpPr/>
            <p:nvPr/>
          </p:nvSpPr>
          <p:spPr bwMode="auto">
            <a:xfrm>
              <a:off x="2004890" y="5700982"/>
              <a:ext cx="131466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25234" y="5678243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Φ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47050" cy="52228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SSA Conditional Constant </a:t>
            </a:r>
            <a:r>
              <a:rPr lang="en-US" sz="2800" dirty="0" smtClean="0">
                <a:latin typeface="Arial" charset="0"/>
              </a:rPr>
              <a:t>Propagation: example</a:t>
            </a:r>
            <a:endParaRPr lang="en-US" sz="2800" dirty="0">
              <a:latin typeface="Arial" charset="0"/>
            </a:endParaRPr>
          </a:p>
        </p:txBody>
      </p:sp>
      <p:pic>
        <p:nvPicPr>
          <p:cNvPr id="4813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09" y="696260"/>
            <a:ext cx="8967491" cy="5568015"/>
          </a:xfrm>
          <a:noFill/>
        </p:spPr>
      </p:pic>
      <p:sp>
        <p:nvSpPr>
          <p:cNvPr id="2" name="Rectangle 1"/>
          <p:cNvSpPr/>
          <p:nvPr/>
        </p:nvSpPr>
        <p:spPr bwMode="auto">
          <a:xfrm>
            <a:off x="4953000" y="1981200"/>
            <a:ext cx="381000" cy="3352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2800" y="2010228"/>
            <a:ext cx="381000" cy="3352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9616" y="2326461"/>
            <a:ext cx="1454197" cy="3672667"/>
            <a:chOff x="779616" y="2326461"/>
            <a:chExt cx="1454197" cy="3672667"/>
          </a:xfrm>
        </p:grpSpPr>
        <p:grpSp>
          <p:nvGrpSpPr>
            <p:cNvPr id="8" name="Group 7"/>
            <p:cNvGrpSpPr/>
            <p:nvPr/>
          </p:nvGrpSpPr>
          <p:grpSpPr>
            <a:xfrm>
              <a:off x="1901776" y="5336468"/>
              <a:ext cx="320922" cy="350856"/>
              <a:chOff x="1923456" y="5350126"/>
              <a:chExt cx="320922" cy="350856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2025824" y="5396182"/>
                <a:ext cx="131466" cy="3048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23456" y="5350126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/>
                  <a:t>Φ</a:t>
                </a:r>
                <a:endParaRPr lang="en-US" sz="16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912891" y="5660574"/>
              <a:ext cx="320922" cy="338554"/>
              <a:chOff x="1925234" y="5678243"/>
              <a:chExt cx="320922" cy="338554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2004890" y="5700982"/>
                <a:ext cx="131466" cy="3048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25234" y="5678243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/>
                  <a:t>Φ</a:t>
                </a:r>
                <a:endParaRPr lang="en-US" sz="16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9616" y="2326461"/>
              <a:ext cx="321972" cy="765610"/>
              <a:chOff x="779616" y="2314428"/>
              <a:chExt cx="321972" cy="76561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82825" y="2729182"/>
                <a:ext cx="131466" cy="3048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82825" y="2348182"/>
                <a:ext cx="131466" cy="3048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79616" y="2314428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/>
                  <a:t>Φ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0666" y="2741484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/>
                  <a:t>Φ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36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87082"/>
            <a:ext cx="5334000" cy="5421618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38308" y="6368853"/>
            <a:ext cx="846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Next: eliminate </a:t>
            </a:r>
            <a:r>
              <a:rPr lang="el-GR" dirty="0" smtClean="0"/>
              <a:t>Φ</a:t>
            </a:r>
            <a:r>
              <a:rPr lang="en-US" dirty="0" smtClean="0"/>
              <a:t>-functions: easy in this case - map all versions of r3 to r3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Conditional Constant Propagation: example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29228" y="1934028"/>
            <a:ext cx="1634466" cy="3738526"/>
            <a:chOff x="1629228" y="1934028"/>
            <a:chExt cx="1634466" cy="3738526"/>
          </a:xfrm>
        </p:grpSpPr>
        <p:grpSp>
          <p:nvGrpSpPr>
            <p:cNvPr id="5" name="Group 4"/>
            <p:cNvGrpSpPr/>
            <p:nvPr/>
          </p:nvGrpSpPr>
          <p:grpSpPr>
            <a:xfrm>
              <a:off x="2942772" y="5334000"/>
              <a:ext cx="320922" cy="338554"/>
              <a:chOff x="1925234" y="5678243"/>
              <a:chExt cx="320922" cy="33855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004890" y="5700982"/>
                <a:ext cx="131466" cy="3048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5234" y="5678243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/>
                  <a:t>Φ</a:t>
                </a:r>
                <a:endParaRPr lang="en-US" sz="16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629228" y="1934028"/>
              <a:ext cx="320922" cy="338554"/>
              <a:chOff x="1925234" y="5678243"/>
              <a:chExt cx="320922" cy="338554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2004890" y="5700982"/>
                <a:ext cx="131466" cy="304800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25234" y="5678243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dirty="0" smtClean="0"/>
                  <a:t>Φ</a:t>
                </a:r>
                <a:endParaRPr lang="en-US" sz="1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4646613" cy="4672013"/>
          </a:xfrm>
          <a:noFill/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Conditional Constant Propagation: example</a:t>
            </a:r>
            <a:endParaRPr lang="en-US" sz="2800" kern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SSA: elimination of </a:t>
            </a:r>
            <a:r>
              <a:rPr lang="el-GR" sz="2800" kern="0" dirty="0" smtClean="0">
                <a:latin typeface="Arial" charset="0"/>
              </a:rPr>
              <a:t>Φ</a:t>
            </a:r>
            <a:r>
              <a:rPr lang="en-US" sz="2800" kern="0" dirty="0" smtClean="0">
                <a:latin typeface="Arial" charset="0"/>
              </a:rPr>
              <a:t>-functions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691" y="850593"/>
            <a:ext cx="7573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interpretation of </a:t>
            </a:r>
            <a:r>
              <a:rPr lang="el-GR" dirty="0" smtClean="0"/>
              <a:t>Φ</a:t>
            </a:r>
            <a:r>
              <a:rPr lang="en-US" dirty="0" smtClean="0"/>
              <a:t>-functions suggests insertion of move instructions at the end of immediate control flow predecessors 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 bwMode="auto">
          <a:xfrm>
            <a:off x="2322614" y="2769767"/>
            <a:ext cx="3077" cy="5993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259234" y="1922583"/>
            <a:ext cx="4136953" cy="4094651"/>
            <a:chOff x="285329" y="1674076"/>
            <a:chExt cx="4136953" cy="4094651"/>
          </a:xfrm>
        </p:grpSpPr>
        <p:sp>
          <p:nvSpPr>
            <p:cNvPr id="3" name="TextBox 2"/>
            <p:cNvSpPr txBox="1"/>
            <p:nvPr/>
          </p:nvSpPr>
          <p:spPr>
            <a:xfrm>
              <a:off x="1122923" y="4568398"/>
              <a:ext cx="245772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z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, …, </a:t>
              </a:r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u </a:t>
              </a:r>
              <a:r>
                <a:rPr lang="en-US" dirty="0" smtClean="0">
                  <a:sym typeface="Wingdings" panose="05000000000000000000" pitchFamily="2" charset="2"/>
                </a:rPr>
                <a:t> z * 2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4" name="Straight Arrow Connector 3"/>
            <p:cNvCxnSpPr>
              <a:stCxn id="7" idx="2"/>
              <a:endCxn id="3" idx="0"/>
            </p:cNvCxnSpPr>
            <p:nvPr/>
          </p:nvCxnSpPr>
          <p:spPr bwMode="auto">
            <a:xfrm>
              <a:off x="836122" y="3582263"/>
              <a:ext cx="1515663" cy="9861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>
              <a:stCxn id="39" idx="2"/>
              <a:endCxn id="3" idx="0"/>
            </p:cNvCxnSpPr>
            <p:nvPr/>
          </p:nvCxnSpPr>
          <p:spPr bwMode="auto">
            <a:xfrm flipH="1">
              <a:off x="2351785" y="3582263"/>
              <a:ext cx="1" cy="9861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43" idx="2"/>
              <a:endCxn id="3" idx="0"/>
            </p:cNvCxnSpPr>
            <p:nvPr/>
          </p:nvCxnSpPr>
          <p:spPr bwMode="auto">
            <a:xfrm flipH="1">
              <a:off x="2351785" y="3588124"/>
              <a:ext cx="1519705" cy="98027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285329" y="1674076"/>
              <a:ext cx="1101585" cy="1908187"/>
              <a:chOff x="285329" y="1674076"/>
              <a:chExt cx="1101585" cy="19081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5329" y="3120598"/>
                <a:ext cx="110158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:     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5329" y="1674076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31" name="Straight Arrow Connector 30"/>
              <p:cNvCxnSpPr>
                <a:stCxn id="30" idx="2"/>
                <a:endCxn id="7" idx="0"/>
              </p:cNvCxnSpPr>
              <p:nvPr/>
            </p:nvCxnSpPr>
            <p:spPr bwMode="auto">
              <a:xfrm>
                <a:off x="834518" y="2505073"/>
                <a:ext cx="1604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1800993" y="3120598"/>
              <a:ext cx="1101585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     :     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9520" y="1690263"/>
              <a:ext cx="109837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…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: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20697" y="3126459"/>
              <a:ext cx="1101585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     :     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21413" y="1681590"/>
              <a:ext cx="109837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…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:</a:t>
              </a:r>
            </a:p>
          </p:txBody>
        </p:sp>
        <p:cxnSp>
          <p:nvCxnSpPr>
            <p:cNvPr id="45" name="Straight Arrow Connector 44"/>
            <p:cNvCxnSpPr>
              <a:stCxn id="44" idx="2"/>
              <a:endCxn id="43" idx="0"/>
            </p:cNvCxnSpPr>
            <p:nvPr/>
          </p:nvCxnSpPr>
          <p:spPr bwMode="auto">
            <a:xfrm>
              <a:off x="3870602" y="2512587"/>
              <a:ext cx="888" cy="61387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74" name="Straight Arrow Connector 73"/>
          <p:cNvCxnSpPr/>
          <p:nvPr/>
        </p:nvCxnSpPr>
        <p:spPr bwMode="auto">
          <a:xfrm>
            <a:off x="4000838" y="4648200"/>
            <a:ext cx="1377274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6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SSA: elimination of </a:t>
            </a:r>
            <a:r>
              <a:rPr lang="el-GR" sz="2800" kern="0" dirty="0" smtClean="0">
                <a:latin typeface="Arial" charset="0"/>
              </a:rPr>
              <a:t>Φ</a:t>
            </a:r>
            <a:r>
              <a:rPr lang="en-US" sz="2800" kern="0" dirty="0" smtClean="0">
                <a:latin typeface="Arial" charset="0"/>
              </a:rPr>
              <a:t>-functions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691" y="850593"/>
            <a:ext cx="7573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interpretation of </a:t>
            </a:r>
            <a:r>
              <a:rPr lang="el-GR" dirty="0" smtClean="0"/>
              <a:t>Φ</a:t>
            </a:r>
            <a:r>
              <a:rPr lang="en-US" dirty="0" smtClean="0"/>
              <a:t>-functions suggests insertion of move instructions at the end of immediate control flow predecessors 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 bwMode="auto">
          <a:xfrm>
            <a:off x="2322614" y="2769767"/>
            <a:ext cx="3077" cy="5993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259234" y="1922583"/>
            <a:ext cx="4136953" cy="4094651"/>
            <a:chOff x="285329" y="1674076"/>
            <a:chExt cx="4136953" cy="4094651"/>
          </a:xfrm>
        </p:grpSpPr>
        <p:sp>
          <p:nvSpPr>
            <p:cNvPr id="3" name="TextBox 2"/>
            <p:cNvSpPr txBox="1"/>
            <p:nvPr/>
          </p:nvSpPr>
          <p:spPr>
            <a:xfrm>
              <a:off x="1122923" y="4568398"/>
              <a:ext cx="245772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z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, …, </a:t>
              </a:r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u </a:t>
              </a:r>
              <a:r>
                <a:rPr lang="en-US" dirty="0" smtClean="0">
                  <a:sym typeface="Wingdings" panose="05000000000000000000" pitchFamily="2" charset="2"/>
                </a:rPr>
                <a:t> z * 2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4" name="Straight Arrow Connector 3"/>
            <p:cNvCxnSpPr>
              <a:stCxn id="7" idx="2"/>
              <a:endCxn id="3" idx="0"/>
            </p:cNvCxnSpPr>
            <p:nvPr/>
          </p:nvCxnSpPr>
          <p:spPr bwMode="auto">
            <a:xfrm>
              <a:off x="836122" y="3582263"/>
              <a:ext cx="1515663" cy="9861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>
              <a:stCxn id="39" idx="2"/>
              <a:endCxn id="3" idx="0"/>
            </p:cNvCxnSpPr>
            <p:nvPr/>
          </p:nvCxnSpPr>
          <p:spPr bwMode="auto">
            <a:xfrm flipH="1">
              <a:off x="2351785" y="3582263"/>
              <a:ext cx="1" cy="9861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43" idx="2"/>
              <a:endCxn id="3" idx="0"/>
            </p:cNvCxnSpPr>
            <p:nvPr/>
          </p:nvCxnSpPr>
          <p:spPr bwMode="auto">
            <a:xfrm flipH="1">
              <a:off x="2351785" y="3588124"/>
              <a:ext cx="1519705" cy="98027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285329" y="1674076"/>
              <a:ext cx="1101585" cy="1908187"/>
              <a:chOff x="285329" y="1674076"/>
              <a:chExt cx="1101585" cy="190818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5329" y="3120598"/>
                <a:ext cx="110158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:     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5329" y="1674076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31" name="Straight Arrow Connector 30"/>
              <p:cNvCxnSpPr>
                <a:stCxn id="30" idx="2"/>
                <a:endCxn id="7" idx="0"/>
              </p:cNvCxnSpPr>
              <p:nvPr/>
            </p:nvCxnSpPr>
            <p:spPr bwMode="auto">
              <a:xfrm>
                <a:off x="834518" y="2505073"/>
                <a:ext cx="1604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1800993" y="3120598"/>
              <a:ext cx="1101585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     :     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9520" y="1690263"/>
              <a:ext cx="109837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…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: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20697" y="3126459"/>
              <a:ext cx="1101585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     :     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21413" y="1681590"/>
              <a:ext cx="109837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…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:</a:t>
              </a:r>
            </a:p>
          </p:txBody>
        </p:sp>
        <p:cxnSp>
          <p:nvCxnSpPr>
            <p:cNvPr id="45" name="Straight Arrow Connector 44"/>
            <p:cNvCxnSpPr>
              <a:stCxn id="44" idx="2"/>
              <a:endCxn id="43" idx="0"/>
            </p:cNvCxnSpPr>
            <p:nvPr/>
          </p:nvCxnSpPr>
          <p:spPr bwMode="auto">
            <a:xfrm>
              <a:off x="3870602" y="2512587"/>
              <a:ext cx="888" cy="61387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901207" y="1938770"/>
            <a:ext cx="4314886" cy="4094651"/>
            <a:chOff x="243651" y="1674076"/>
            <a:chExt cx="4314886" cy="4094651"/>
          </a:xfrm>
        </p:grpSpPr>
        <p:sp>
          <p:nvSpPr>
            <p:cNvPr id="57" name="TextBox 56"/>
            <p:cNvSpPr txBox="1"/>
            <p:nvPr/>
          </p:nvSpPr>
          <p:spPr>
            <a:xfrm>
              <a:off x="1122923" y="4568398"/>
              <a:ext cx="245772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z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, …, </a:t>
              </a:r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u </a:t>
              </a:r>
              <a:r>
                <a:rPr lang="en-US" dirty="0" smtClean="0">
                  <a:sym typeface="Wingdings" panose="05000000000000000000" pitchFamily="2" charset="2"/>
                </a:rPr>
                <a:t> z * 2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58" name="Straight Arrow Connector 57"/>
            <p:cNvCxnSpPr>
              <a:stCxn id="67" idx="2"/>
              <a:endCxn id="57" idx="0"/>
            </p:cNvCxnSpPr>
            <p:nvPr/>
          </p:nvCxnSpPr>
          <p:spPr bwMode="auto">
            <a:xfrm>
              <a:off x="836121" y="3951595"/>
              <a:ext cx="1515664" cy="61680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>
              <a:stCxn id="62" idx="2"/>
              <a:endCxn id="57" idx="0"/>
            </p:cNvCxnSpPr>
            <p:nvPr/>
          </p:nvCxnSpPr>
          <p:spPr bwMode="auto">
            <a:xfrm>
              <a:off x="2351785" y="3951595"/>
              <a:ext cx="0" cy="61680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/>
            <p:cNvCxnSpPr>
              <a:stCxn id="64" idx="2"/>
              <a:endCxn id="57" idx="0"/>
            </p:cNvCxnSpPr>
            <p:nvPr/>
          </p:nvCxnSpPr>
          <p:spPr bwMode="auto">
            <a:xfrm flipH="1">
              <a:off x="2351785" y="3957456"/>
              <a:ext cx="1519705" cy="6109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243651" y="1674076"/>
              <a:ext cx="1184940" cy="2277519"/>
              <a:chOff x="243651" y="1674076"/>
              <a:chExt cx="1184940" cy="2277519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43651" y="3120598"/>
                <a:ext cx="1184940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:   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 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  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85329" y="1674076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69" name="Straight Arrow Connector 68"/>
              <p:cNvCxnSpPr>
                <a:stCxn id="68" idx="2"/>
                <a:endCxn id="67" idx="0"/>
              </p:cNvCxnSpPr>
              <p:nvPr/>
            </p:nvCxnSpPr>
            <p:spPr bwMode="auto">
              <a:xfrm>
                <a:off x="834518" y="2505073"/>
                <a:ext cx="1603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62" name="TextBox 61"/>
            <p:cNvSpPr txBox="1"/>
            <p:nvPr/>
          </p:nvSpPr>
          <p:spPr>
            <a:xfrm>
              <a:off x="1759315" y="3120598"/>
              <a:ext cx="1184940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     :   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z  </a:t>
              </a:r>
              <a:r>
                <a:rPr lang="en-US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2</a:t>
              </a:r>
              <a:r>
                <a:rPr lang="en-US" dirty="0" smtClean="0">
                  <a:sym typeface="Wingdings" panose="05000000000000000000" pitchFamily="2" charset="2"/>
                </a:rPr>
                <a:t>   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99520" y="1690263"/>
              <a:ext cx="109837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…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: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84443" y="3126459"/>
              <a:ext cx="1374094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     : 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z  </a:t>
              </a:r>
              <a:r>
                <a:rPr lang="en-US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x</a:t>
              </a:r>
              <a:r>
                <a:rPr lang="en-US" baseline="-25000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n</a:t>
              </a:r>
              <a:r>
                <a:rPr lang="en-US" dirty="0" smtClean="0">
                  <a:sym typeface="Wingdings" panose="05000000000000000000" pitchFamily="2" charset="2"/>
                </a:rPr>
                <a:t>    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21413" y="1681590"/>
              <a:ext cx="1098378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 …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:</a:t>
              </a:r>
            </a:p>
          </p:txBody>
        </p:sp>
        <p:cxnSp>
          <p:nvCxnSpPr>
            <p:cNvPr id="66" name="Straight Arrow Connector 65"/>
            <p:cNvCxnSpPr>
              <a:stCxn id="65" idx="2"/>
              <a:endCxn id="64" idx="0"/>
            </p:cNvCxnSpPr>
            <p:nvPr/>
          </p:nvCxnSpPr>
          <p:spPr bwMode="auto">
            <a:xfrm>
              <a:off x="3870602" y="2512587"/>
              <a:ext cx="888" cy="61387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71" name="Straight Connector 70"/>
          <p:cNvCxnSpPr/>
          <p:nvPr/>
        </p:nvCxnSpPr>
        <p:spPr bwMode="auto">
          <a:xfrm>
            <a:off x="5780479" y="5105400"/>
            <a:ext cx="24577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59234" y="6250411"/>
            <a:ext cx="881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Then rely on register allocator to coalesce / eliminate moves when possible.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4000838" y="4648200"/>
            <a:ext cx="1377274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95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4920" y="1126315"/>
            <a:ext cx="4433137" cy="3010039"/>
            <a:chOff x="404984" y="1575582"/>
            <a:chExt cx="4433137" cy="3010039"/>
          </a:xfrm>
        </p:grpSpPr>
        <p:sp>
          <p:nvSpPr>
            <p:cNvPr id="42" name="TextBox 41"/>
            <p:cNvSpPr txBox="1"/>
            <p:nvPr/>
          </p:nvSpPr>
          <p:spPr>
            <a:xfrm>
              <a:off x="2748109" y="3385292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04984" y="1575582"/>
              <a:ext cx="4433137" cy="3010039"/>
              <a:chOff x="404984" y="1575582"/>
              <a:chExt cx="4433137" cy="301003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72110" y="3385292"/>
                <a:ext cx="1704313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dirty="0" smtClean="0"/>
                  <a:t>Φ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u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dirty="0" smtClean="0">
                    <a:sym typeface="Wingdings" panose="05000000000000000000" pitchFamily="2" charset="2"/>
                  </a:rPr>
                  <a:t> * 2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. . .</a:t>
                </a:r>
              </a:p>
            </p:txBody>
          </p:sp>
          <p:cxnSp>
            <p:nvCxnSpPr>
              <p:cNvPr id="4" name="Straight Arrow Connector 3"/>
              <p:cNvCxnSpPr>
                <a:stCxn id="30" idx="2"/>
                <a:endCxn id="3" idx="0"/>
              </p:cNvCxnSpPr>
              <p:nvPr/>
            </p:nvCxnSpPr>
            <p:spPr bwMode="auto">
              <a:xfrm>
                <a:off x="954173" y="2769766"/>
                <a:ext cx="670094" cy="61552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Straight Arrow Connector 9"/>
              <p:cNvCxnSpPr>
                <a:stCxn id="40" idx="2"/>
                <a:endCxn id="3" idx="0"/>
              </p:cNvCxnSpPr>
              <p:nvPr/>
            </p:nvCxnSpPr>
            <p:spPr bwMode="auto">
              <a:xfrm flipH="1">
                <a:off x="1624267" y="2775911"/>
                <a:ext cx="987999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404984" y="1938769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47849" y="1575582"/>
                <a:ext cx="1128834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44" name="Straight Arrow Connector 43"/>
              <p:cNvCxnSpPr>
                <a:stCxn id="40" idx="2"/>
                <a:endCxn id="42" idx="0"/>
              </p:cNvCxnSpPr>
              <p:nvPr/>
            </p:nvCxnSpPr>
            <p:spPr bwMode="auto">
              <a:xfrm>
                <a:off x="2612266" y="2775911"/>
                <a:ext cx="988000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/>
              <p:cNvCxnSpPr>
                <a:stCxn id="57" idx="2"/>
                <a:endCxn id="42" idx="0"/>
              </p:cNvCxnSpPr>
              <p:nvPr/>
            </p:nvCxnSpPr>
            <p:spPr bwMode="auto">
              <a:xfrm flipH="1">
                <a:off x="3600266" y="2769767"/>
                <a:ext cx="688666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3739742" y="1938770"/>
                <a:ext cx="1098379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</p:grpSp>
      </p:grpSp>
      <p:sp>
        <p:nvSpPr>
          <p:cNvPr id="80" name="Freeform 79"/>
          <p:cNvSpPr/>
          <p:nvPr/>
        </p:nvSpPr>
        <p:spPr bwMode="auto">
          <a:xfrm>
            <a:off x="2394710" y="4332595"/>
            <a:ext cx="2548328" cy="390706"/>
          </a:xfrm>
          <a:custGeom>
            <a:avLst/>
            <a:gdLst>
              <a:gd name="connsiteX0" fmla="*/ 0 w 2548328"/>
              <a:gd name="connsiteY0" fmla="*/ 0 h 390706"/>
              <a:gd name="connsiteX1" fmla="*/ 704538 w 2548328"/>
              <a:gd name="connsiteY1" fmla="*/ 329784 h 390706"/>
              <a:gd name="connsiteX2" fmla="*/ 2548328 w 2548328"/>
              <a:gd name="connsiteY2" fmla="*/ 389745 h 3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328" h="390706">
                <a:moveTo>
                  <a:pt x="0" y="0"/>
                </a:moveTo>
                <a:cubicBezTo>
                  <a:pt x="139908" y="132413"/>
                  <a:pt x="279817" y="264827"/>
                  <a:pt x="704538" y="329784"/>
                </a:cubicBezTo>
                <a:cubicBezTo>
                  <a:pt x="1129259" y="394741"/>
                  <a:pt x="1838793" y="392243"/>
                  <a:pt x="2548328" y="38974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5983617"/>
            <a:ext cx="907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instructions pile up in blocks with multiple successors – they’re not dead.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4920" y="1126315"/>
            <a:ext cx="4433137" cy="3010039"/>
            <a:chOff x="404984" y="1575582"/>
            <a:chExt cx="4433137" cy="3010039"/>
          </a:xfrm>
        </p:grpSpPr>
        <p:sp>
          <p:nvSpPr>
            <p:cNvPr id="42" name="TextBox 41"/>
            <p:cNvSpPr txBox="1"/>
            <p:nvPr/>
          </p:nvSpPr>
          <p:spPr>
            <a:xfrm>
              <a:off x="2748109" y="3385292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04984" y="1575582"/>
              <a:ext cx="4433137" cy="3010039"/>
              <a:chOff x="404984" y="1575582"/>
              <a:chExt cx="4433137" cy="301003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72110" y="3385292"/>
                <a:ext cx="1704313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dirty="0" smtClean="0"/>
                  <a:t>Φ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u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dirty="0" smtClean="0">
                    <a:sym typeface="Wingdings" panose="05000000000000000000" pitchFamily="2" charset="2"/>
                  </a:rPr>
                  <a:t> * 2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. . .</a:t>
                </a:r>
              </a:p>
            </p:txBody>
          </p:sp>
          <p:cxnSp>
            <p:nvCxnSpPr>
              <p:cNvPr id="4" name="Straight Arrow Connector 3"/>
              <p:cNvCxnSpPr>
                <a:stCxn id="30" idx="2"/>
                <a:endCxn id="3" idx="0"/>
              </p:cNvCxnSpPr>
              <p:nvPr/>
            </p:nvCxnSpPr>
            <p:spPr bwMode="auto">
              <a:xfrm>
                <a:off x="954173" y="2769766"/>
                <a:ext cx="670094" cy="61552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Straight Arrow Connector 9"/>
              <p:cNvCxnSpPr>
                <a:stCxn id="40" idx="2"/>
                <a:endCxn id="3" idx="0"/>
              </p:cNvCxnSpPr>
              <p:nvPr/>
            </p:nvCxnSpPr>
            <p:spPr bwMode="auto">
              <a:xfrm flipH="1">
                <a:off x="1624267" y="2775911"/>
                <a:ext cx="987999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404984" y="1938769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47849" y="1575582"/>
                <a:ext cx="1128834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44" name="Straight Arrow Connector 43"/>
              <p:cNvCxnSpPr>
                <a:stCxn id="40" idx="2"/>
                <a:endCxn id="42" idx="0"/>
              </p:cNvCxnSpPr>
              <p:nvPr/>
            </p:nvCxnSpPr>
            <p:spPr bwMode="auto">
              <a:xfrm>
                <a:off x="2612266" y="2775911"/>
                <a:ext cx="988000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/>
              <p:cNvCxnSpPr>
                <a:stCxn id="57" idx="2"/>
                <a:endCxn id="42" idx="0"/>
              </p:cNvCxnSpPr>
              <p:nvPr/>
            </p:nvCxnSpPr>
            <p:spPr bwMode="auto">
              <a:xfrm flipH="1">
                <a:off x="3600266" y="2769767"/>
                <a:ext cx="688666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3739742" y="1938770"/>
                <a:ext cx="1098379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5086868" y="1905000"/>
            <a:ext cx="3957822" cy="3591152"/>
            <a:chOff x="655560" y="994469"/>
            <a:chExt cx="3957822" cy="3591152"/>
          </a:xfrm>
        </p:grpSpPr>
        <p:sp>
          <p:nvSpPr>
            <p:cNvPr id="59" name="TextBox 58"/>
            <p:cNvSpPr txBox="1"/>
            <p:nvPr/>
          </p:nvSpPr>
          <p:spPr>
            <a:xfrm>
              <a:off x="2748109" y="3385292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55560" y="994469"/>
              <a:ext cx="3957822" cy="3591152"/>
              <a:chOff x="655560" y="994469"/>
              <a:chExt cx="3957822" cy="359115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72110" y="3385292"/>
                <a:ext cx="1704313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dirty="0" smtClean="0"/>
                  <a:t>Φ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u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dirty="0" smtClean="0">
                    <a:sym typeface="Wingdings" panose="05000000000000000000" pitchFamily="2" charset="2"/>
                  </a:rPr>
                  <a:t> * 2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. . .</a:t>
                </a:r>
              </a:p>
            </p:txBody>
          </p:sp>
          <p:cxnSp>
            <p:nvCxnSpPr>
              <p:cNvPr id="62" name="Straight Arrow Connector 61"/>
              <p:cNvCxnSpPr>
                <a:stCxn id="64" idx="2"/>
                <a:endCxn id="61" idx="0"/>
              </p:cNvCxnSpPr>
              <p:nvPr/>
            </p:nvCxnSpPr>
            <p:spPr bwMode="auto">
              <a:xfrm>
                <a:off x="1204749" y="2929653"/>
                <a:ext cx="419518" cy="455639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>
                <a:stCxn id="65" idx="2"/>
                <a:endCxn id="61" idx="0"/>
              </p:cNvCxnSpPr>
              <p:nvPr/>
            </p:nvCxnSpPr>
            <p:spPr bwMode="auto">
              <a:xfrm flipH="1">
                <a:off x="1624267" y="2933461"/>
                <a:ext cx="1010204" cy="45183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>
                <a:off x="655560" y="1729324"/>
                <a:ext cx="1098378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 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085282" y="994469"/>
                <a:ext cx="1098378" cy="19389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 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br>
                  <a:rPr lang="en-US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v  </a:t>
                </a: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</a:p>
            </p:txBody>
          </p:sp>
          <p:cxnSp>
            <p:nvCxnSpPr>
              <p:cNvPr id="66" name="Straight Arrow Connector 65"/>
              <p:cNvCxnSpPr>
                <a:stCxn id="65" idx="2"/>
                <a:endCxn id="59" idx="0"/>
              </p:cNvCxnSpPr>
              <p:nvPr/>
            </p:nvCxnSpPr>
            <p:spPr bwMode="auto">
              <a:xfrm>
                <a:off x="2634471" y="2933461"/>
                <a:ext cx="965795" cy="45183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>
                <a:stCxn id="68" idx="2"/>
                <a:endCxn id="59" idx="0"/>
              </p:cNvCxnSpPr>
              <p:nvPr/>
            </p:nvCxnSpPr>
            <p:spPr bwMode="auto">
              <a:xfrm flipH="1">
                <a:off x="3600266" y="2935574"/>
                <a:ext cx="463927" cy="44971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68" name="TextBox 67"/>
              <p:cNvSpPr txBox="1"/>
              <p:nvPr/>
            </p:nvSpPr>
            <p:spPr>
              <a:xfrm>
                <a:off x="3515003" y="1735245"/>
                <a:ext cx="1098379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v 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2</a:t>
                </a:r>
              </a:p>
            </p:txBody>
          </p:sp>
        </p:grpSp>
      </p:grpSp>
      <p:cxnSp>
        <p:nvCxnSpPr>
          <p:cNvPr id="71" name="Straight Connector 70"/>
          <p:cNvCxnSpPr/>
          <p:nvPr/>
        </p:nvCxnSpPr>
        <p:spPr bwMode="auto">
          <a:xfrm>
            <a:off x="5167676" y="4539342"/>
            <a:ext cx="176280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7150170" y="4536391"/>
            <a:ext cx="176280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0" name="Freeform 79"/>
          <p:cNvSpPr/>
          <p:nvPr/>
        </p:nvSpPr>
        <p:spPr bwMode="auto">
          <a:xfrm>
            <a:off x="2394710" y="4332595"/>
            <a:ext cx="2548328" cy="390706"/>
          </a:xfrm>
          <a:custGeom>
            <a:avLst/>
            <a:gdLst>
              <a:gd name="connsiteX0" fmla="*/ 0 w 2548328"/>
              <a:gd name="connsiteY0" fmla="*/ 0 h 390706"/>
              <a:gd name="connsiteX1" fmla="*/ 704538 w 2548328"/>
              <a:gd name="connsiteY1" fmla="*/ 329784 h 390706"/>
              <a:gd name="connsiteX2" fmla="*/ 2548328 w 2548328"/>
              <a:gd name="connsiteY2" fmla="*/ 389745 h 3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328" h="390706">
                <a:moveTo>
                  <a:pt x="0" y="0"/>
                </a:moveTo>
                <a:cubicBezTo>
                  <a:pt x="139908" y="132413"/>
                  <a:pt x="279817" y="264827"/>
                  <a:pt x="704538" y="329784"/>
                </a:cubicBezTo>
                <a:cubicBezTo>
                  <a:pt x="1129259" y="394741"/>
                  <a:pt x="1838793" y="392243"/>
                  <a:pt x="2548328" y="38974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6964" y="5812661"/>
            <a:ext cx="8772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place move instructions “in the CFG edge”, in a new basic block,</a:t>
            </a:r>
            <a:br>
              <a:rPr lang="en-US" dirty="0" smtClean="0"/>
            </a:br>
            <a:r>
              <a:rPr lang="en-US" dirty="0" smtClean="0"/>
              <a:t>whenever predecessor block has several successors.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4920" y="1126315"/>
            <a:ext cx="4433137" cy="3010039"/>
            <a:chOff x="404984" y="1575582"/>
            <a:chExt cx="4433137" cy="3010039"/>
          </a:xfrm>
        </p:grpSpPr>
        <p:sp>
          <p:nvSpPr>
            <p:cNvPr id="42" name="TextBox 41"/>
            <p:cNvSpPr txBox="1"/>
            <p:nvPr/>
          </p:nvSpPr>
          <p:spPr>
            <a:xfrm>
              <a:off x="2748109" y="3385292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04984" y="1575582"/>
              <a:ext cx="4433137" cy="3010039"/>
              <a:chOff x="404984" y="1575582"/>
              <a:chExt cx="4433137" cy="301003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72110" y="3385292"/>
                <a:ext cx="1704313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dirty="0" smtClean="0"/>
                  <a:t>Φ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u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dirty="0" smtClean="0">
                    <a:sym typeface="Wingdings" panose="05000000000000000000" pitchFamily="2" charset="2"/>
                  </a:rPr>
                  <a:t> * 2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. . .</a:t>
                </a:r>
              </a:p>
            </p:txBody>
          </p:sp>
          <p:cxnSp>
            <p:nvCxnSpPr>
              <p:cNvPr id="4" name="Straight Arrow Connector 3"/>
              <p:cNvCxnSpPr>
                <a:stCxn id="30" idx="2"/>
                <a:endCxn id="3" idx="0"/>
              </p:cNvCxnSpPr>
              <p:nvPr/>
            </p:nvCxnSpPr>
            <p:spPr bwMode="auto">
              <a:xfrm>
                <a:off x="954173" y="2769766"/>
                <a:ext cx="670094" cy="61552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Straight Arrow Connector 9"/>
              <p:cNvCxnSpPr>
                <a:stCxn id="40" idx="2"/>
                <a:endCxn id="3" idx="0"/>
              </p:cNvCxnSpPr>
              <p:nvPr/>
            </p:nvCxnSpPr>
            <p:spPr bwMode="auto">
              <a:xfrm flipH="1">
                <a:off x="1624267" y="2775911"/>
                <a:ext cx="987999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404984" y="1938769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47849" y="1575582"/>
                <a:ext cx="1128834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44" name="Straight Arrow Connector 43"/>
              <p:cNvCxnSpPr>
                <a:stCxn id="40" idx="2"/>
                <a:endCxn id="42" idx="0"/>
              </p:cNvCxnSpPr>
              <p:nvPr/>
            </p:nvCxnSpPr>
            <p:spPr bwMode="auto">
              <a:xfrm>
                <a:off x="2612266" y="2775911"/>
                <a:ext cx="988000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/>
              <p:cNvCxnSpPr>
                <a:stCxn id="57" idx="2"/>
                <a:endCxn id="42" idx="0"/>
              </p:cNvCxnSpPr>
              <p:nvPr/>
            </p:nvCxnSpPr>
            <p:spPr bwMode="auto">
              <a:xfrm flipH="1">
                <a:off x="3600266" y="2769767"/>
                <a:ext cx="688666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3739742" y="1938770"/>
                <a:ext cx="1098379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</p:grpSp>
      </p:grpSp>
      <p:cxnSp>
        <p:nvCxnSpPr>
          <p:cNvPr id="62" name="Straight Arrow Connector 61"/>
          <p:cNvCxnSpPr>
            <a:stCxn id="64" idx="2"/>
            <a:endCxn id="61" idx="0"/>
          </p:cNvCxnSpPr>
          <p:nvPr/>
        </p:nvCxnSpPr>
        <p:spPr bwMode="auto">
          <a:xfrm>
            <a:off x="5205437" y="3849983"/>
            <a:ext cx="619254" cy="4288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65" idx="2"/>
            <a:endCxn id="31" idx="0"/>
          </p:cNvCxnSpPr>
          <p:nvPr/>
        </p:nvCxnSpPr>
        <p:spPr bwMode="auto">
          <a:xfrm flipH="1">
            <a:off x="6327319" y="3071262"/>
            <a:ext cx="525074" cy="32015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656248" y="2649654"/>
            <a:ext cx="109837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: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z 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03204" y="1870933"/>
            <a:ext cx="109837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 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:</a:t>
            </a:r>
            <a:endParaRPr lang="en-US" baseline="-25000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66" name="Straight Arrow Connector 65"/>
          <p:cNvCxnSpPr>
            <a:stCxn id="65" idx="2"/>
            <a:endCxn id="29" idx="0"/>
          </p:cNvCxnSpPr>
          <p:nvPr/>
        </p:nvCxnSpPr>
        <p:spPr bwMode="auto">
          <a:xfrm>
            <a:off x="6852393" y="3071262"/>
            <a:ext cx="529683" cy="30834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68" idx="2"/>
          </p:cNvCxnSpPr>
          <p:nvPr/>
        </p:nvCxnSpPr>
        <p:spPr bwMode="auto">
          <a:xfrm flipH="1">
            <a:off x="8035424" y="3841270"/>
            <a:ext cx="463927" cy="44971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7950161" y="2640941"/>
            <a:ext cx="109837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: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v 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972534" y="4278833"/>
            <a:ext cx="1779699" cy="1200329"/>
            <a:chOff x="5135361" y="4276430"/>
            <a:chExt cx="1779699" cy="1200329"/>
          </a:xfrm>
        </p:grpSpPr>
        <p:sp>
          <p:nvSpPr>
            <p:cNvPr id="61" name="TextBox 60"/>
            <p:cNvSpPr txBox="1"/>
            <p:nvPr/>
          </p:nvSpPr>
          <p:spPr>
            <a:xfrm>
              <a:off x="5135361" y="4276430"/>
              <a:ext cx="1704313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z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u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z</a:t>
              </a:r>
              <a:r>
                <a:rPr lang="en-US" dirty="0" smtClean="0">
                  <a:sym typeface="Wingdings" panose="05000000000000000000" pitchFamily="2" charset="2"/>
                </a:rPr>
                <a:t> * 2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5152252" y="4522425"/>
              <a:ext cx="1762808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987343" y="4298226"/>
            <a:ext cx="1762808" cy="1200329"/>
            <a:chOff x="7150170" y="4295823"/>
            <a:chExt cx="1762808" cy="1200329"/>
          </a:xfrm>
        </p:grpSpPr>
        <p:sp>
          <p:nvSpPr>
            <p:cNvPr id="59" name="TextBox 58"/>
            <p:cNvSpPr txBox="1"/>
            <p:nvPr/>
          </p:nvSpPr>
          <p:spPr>
            <a:xfrm>
              <a:off x="7179417" y="4295823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7150170" y="4536391"/>
              <a:ext cx="1762808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Freeform 79"/>
          <p:cNvSpPr/>
          <p:nvPr/>
        </p:nvSpPr>
        <p:spPr bwMode="auto">
          <a:xfrm>
            <a:off x="2394710" y="4332595"/>
            <a:ext cx="2548328" cy="390706"/>
          </a:xfrm>
          <a:custGeom>
            <a:avLst/>
            <a:gdLst>
              <a:gd name="connsiteX0" fmla="*/ 0 w 2548328"/>
              <a:gd name="connsiteY0" fmla="*/ 0 h 390706"/>
              <a:gd name="connsiteX1" fmla="*/ 704538 w 2548328"/>
              <a:gd name="connsiteY1" fmla="*/ 329784 h 390706"/>
              <a:gd name="connsiteX2" fmla="*/ 2548328 w 2548328"/>
              <a:gd name="connsiteY2" fmla="*/ 389745 h 3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328" h="390706">
                <a:moveTo>
                  <a:pt x="0" y="0"/>
                </a:moveTo>
                <a:cubicBezTo>
                  <a:pt x="139908" y="132413"/>
                  <a:pt x="279817" y="264827"/>
                  <a:pt x="704538" y="329784"/>
                </a:cubicBezTo>
                <a:cubicBezTo>
                  <a:pt x="1129259" y="394741"/>
                  <a:pt x="1838793" y="392243"/>
                  <a:pt x="2548328" y="38974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5404" y="3379605"/>
            <a:ext cx="97334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v 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40647" y="3391419"/>
            <a:ext cx="97334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z 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US" baseline="-25000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33" name="Straight Arrow Connector 32"/>
          <p:cNvCxnSpPr>
            <a:stCxn id="31" idx="2"/>
            <a:endCxn id="61" idx="0"/>
          </p:cNvCxnSpPr>
          <p:nvPr/>
        </p:nvCxnSpPr>
        <p:spPr bwMode="auto">
          <a:xfrm flipH="1">
            <a:off x="5824691" y="3853084"/>
            <a:ext cx="502628" cy="42574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29" idx="2"/>
            <a:endCxn id="59" idx="0"/>
          </p:cNvCxnSpPr>
          <p:nvPr/>
        </p:nvCxnSpPr>
        <p:spPr bwMode="auto">
          <a:xfrm>
            <a:off x="7382076" y="3841270"/>
            <a:ext cx="486671" cy="45695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143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4920" y="1126315"/>
            <a:ext cx="4433137" cy="3010039"/>
            <a:chOff x="404984" y="1575582"/>
            <a:chExt cx="4433137" cy="3010039"/>
          </a:xfrm>
        </p:grpSpPr>
        <p:sp>
          <p:nvSpPr>
            <p:cNvPr id="42" name="TextBox 41"/>
            <p:cNvSpPr txBox="1"/>
            <p:nvPr/>
          </p:nvSpPr>
          <p:spPr>
            <a:xfrm>
              <a:off x="2748109" y="3385292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04984" y="1575582"/>
              <a:ext cx="4433137" cy="3010039"/>
              <a:chOff x="404984" y="1575582"/>
              <a:chExt cx="4433137" cy="301003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72110" y="3385292"/>
                <a:ext cx="1704313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z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dirty="0" smtClean="0"/>
                  <a:t>Φ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u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en-US" dirty="0" smtClean="0">
                    <a:sym typeface="Wingdings" panose="05000000000000000000" pitchFamily="2" charset="2"/>
                  </a:rPr>
                  <a:t> * 2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. . .</a:t>
                </a:r>
              </a:p>
            </p:txBody>
          </p:sp>
          <p:cxnSp>
            <p:nvCxnSpPr>
              <p:cNvPr id="4" name="Straight Arrow Connector 3"/>
              <p:cNvCxnSpPr>
                <a:stCxn id="30" idx="2"/>
                <a:endCxn id="3" idx="0"/>
              </p:cNvCxnSpPr>
              <p:nvPr/>
            </p:nvCxnSpPr>
            <p:spPr bwMode="auto">
              <a:xfrm>
                <a:off x="954173" y="2769766"/>
                <a:ext cx="670094" cy="61552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Straight Arrow Connector 9"/>
              <p:cNvCxnSpPr>
                <a:stCxn id="40" idx="2"/>
                <a:endCxn id="3" idx="0"/>
              </p:cNvCxnSpPr>
              <p:nvPr/>
            </p:nvCxnSpPr>
            <p:spPr bwMode="auto">
              <a:xfrm flipH="1">
                <a:off x="1624267" y="2775911"/>
                <a:ext cx="987999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404984" y="1938769"/>
                <a:ext cx="1098378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47849" y="1575582"/>
                <a:ext cx="1128834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  <p:cxnSp>
            <p:nvCxnSpPr>
              <p:cNvPr id="44" name="Straight Arrow Connector 43"/>
              <p:cNvCxnSpPr>
                <a:stCxn id="40" idx="2"/>
                <a:endCxn id="42" idx="0"/>
              </p:cNvCxnSpPr>
              <p:nvPr/>
            </p:nvCxnSpPr>
            <p:spPr bwMode="auto">
              <a:xfrm>
                <a:off x="2612266" y="2775911"/>
                <a:ext cx="988000" cy="60938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/>
              <p:cNvCxnSpPr>
                <a:stCxn id="57" idx="2"/>
                <a:endCxn id="42" idx="0"/>
              </p:cNvCxnSpPr>
              <p:nvPr/>
            </p:nvCxnSpPr>
            <p:spPr bwMode="auto">
              <a:xfrm flipH="1">
                <a:off x="3600266" y="2769767"/>
                <a:ext cx="688666" cy="61552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3739742" y="1938770"/>
                <a:ext cx="1098379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y</a:t>
                </a:r>
                <a:r>
                  <a:rPr lang="en-US" baseline="-25000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:</a:t>
                </a:r>
              </a:p>
            </p:txBody>
          </p:sp>
        </p:grpSp>
      </p:grpSp>
      <p:cxnSp>
        <p:nvCxnSpPr>
          <p:cNvPr id="62" name="Straight Arrow Connector 61"/>
          <p:cNvCxnSpPr>
            <a:stCxn id="64" idx="2"/>
            <a:endCxn id="61" idx="0"/>
          </p:cNvCxnSpPr>
          <p:nvPr/>
        </p:nvCxnSpPr>
        <p:spPr bwMode="auto">
          <a:xfrm>
            <a:off x="5205437" y="3849983"/>
            <a:ext cx="619254" cy="4288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65" idx="2"/>
            <a:endCxn id="31" idx="0"/>
          </p:cNvCxnSpPr>
          <p:nvPr/>
        </p:nvCxnSpPr>
        <p:spPr bwMode="auto">
          <a:xfrm flipH="1">
            <a:off x="6327319" y="3071262"/>
            <a:ext cx="525074" cy="32015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656248" y="2649654"/>
            <a:ext cx="109837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: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z 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03204" y="1870933"/>
            <a:ext cx="109837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 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:</a:t>
            </a:r>
            <a:endParaRPr lang="en-US" baseline="-25000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66" name="Straight Arrow Connector 65"/>
          <p:cNvCxnSpPr>
            <a:stCxn id="65" idx="2"/>
            <a:endCxn id="29" idx="0"/>
          </p:cNvCxnSpPr>
          <p:nvPr/>
        </p:nvCxnSpPr>
        <p:spPr bwMode="auto">
          <a:xfrm>
            <a:off x="6852393" y="3071262"/>
            <a:ext cx="529683" cy="30834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68" idx="2"/>
          </p:cNvCxnSpPr>
          <p:nvPr/>
        </p:nvCxnSpPr>
        <p:spPr bwMode="auto">
          <a:xfrm flipH="1">
            <a:off x="8035424" y="3841270"/>
            <a:ext cx="463927" cy="44971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7950161" y="2640941"/>
            <a:ext cx="109837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…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: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v 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972534" y="4278833"/>
            <a:ext cx="1762808" cy="1200329"/>
            <a:chOff x="5135361" y="4276430"/>
            <a:chExt cx="1762808" cy="1200329"/>
          </a:xfrm>
        </p:grpSpPr>
        <p:sp>
          <p:nvSpPr>
            <p:cNvPr id="61" name="TextBox 60"/>
            <p:cNvSpPr txBox="1"/>
            <p:nvPr/>
          </p:nvSpPr>
          <p:spPr>
            <a:xfrm>
              <a:off x="5135361" y="4276430"/>
              <a:ext cx="1704313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z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u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z</a:t>
              </a:r>
              <a:r>
                <a:rPr lang="en-US" dirty="0" smtClean="0">
                  <a:sym typeface="Wingdings" panose="05000000000000000000" pitchFamily="2" charset="2"/>
                </a:rPr>
                <a:t> * 2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5135361" y="4525545"/>
              <a:ext cx="1762808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987343" y="4298226"/>
            <a:ext cx="1762808" cy="1200329"/>
            <a:chOff x="7150170" y="4295823"/>
            <a:chExt cx="1762808" cy="1200329"/>
          </a:xfrm>
        </p:grpSpPr>
        <p:sp>
          <p:nvSpPr>
            <p:cNvPr id="59" name="TextBox 58"/>
            <p:cNvSpPr txBox="1"/>
            <p:nvPr/>
          </p:nvSpPr>
          <p:spPr>
            <a:xfrm>
              <a:off x="7179417" y="4295823"/>
              <a:ext cx="1704314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v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 </a:t>
              </a:r>
              <a:r>
                <a:rPr lang="el-GR" dirty="0" smtClean="0"/>
                <a:t>Φ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/>
                <a:t>, </a:t>
              </a:r>
              <a:r>
                <a:rPr lang="en-US" dirty="0">
                  <a:solidFill>
                    <a:srgbClr val="FFC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dirty="0" smtClean="0"/>
                <a:t>)</a:t>
              </a:r>
              <a:br>
                <a:rPr lang="en-US" dirty="0" smtClean="0"/>
              </a:br>
              <a:r>
                <a:rPr lang="en-US" dirty="0" smtClean="0"/>
                <a:t>k </a:t>
              </a:r>
              <a:r>
                <a:rPr lang="en-US" dirty="0" smtClean="0">
                  <a:sym typeface="Wingdings" panose="05000000000000000000" pitchFamily="2" charset="2"/>
                </a:rPr>
                <a:t> </a:t>
              </a:r>
              <a:r>
                <a:rPr lang="en-US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v</a:t>
              </a:r>
              <a:r>
                <a:rPr lang="en-US" dirty="0" smtClean="0">
                  <a:sym typeface="Wingdings" panose="05000000000000000000" pitchFamily="2" charset="2"/>
                </a:rPr>
                <a:t> * 3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. . 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7150170" y="4540059"/>
              <a:ext cx="1762808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Freeform 79"/>
          <p:cNvSpPr/>
          <p:nvPr/>
        </p:nvSpPr>
        <p:spPr bwMode="auto">
          <a:xfrm>
            <a:off x="2394710" y="4332595"/>
            <a:ext cx="2548328" cy="390706"/>
          </a:xfrm>
          <a:custGeom>
            <a:avLst/>
            <a:gdLst>
              <a:gd name="connsiteX0" fmla="*/ 0 w 2548328"/>
              <a:gd name="connsiteY0" fmla="*/ 0 h 390706"/>
              <a:gd name="connsiteX1" fmla="*/ 704538 w 2548328"/>
              <a:gd name="connsiteY1" fmla="*/ 329784 h 390706"/>
              <a:gd name="connsiteX2" fmla="*/ 2548328 w 2548328"/>
              <a:gd name="connsiteY2" fmla="*/ 389745 h 3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328" h="390706">
                <a:moveTo>
                  <a:pt x="0" y="0"/>
                </a:moveTo>
                <a:cubicBezTo>
                  <a:pt x="139908" y="132413"/>
                  <a:pt x="279817" y="264827"/>
                  <a:pt x="704538" y="329784"/>
                </a:cubicBezTo>
                <a:cubicBezTo>
                  <a:pt x="1129259" y="394741"/>
                  <a:pt x="1838793" y="392243"/>
                  <a:pt x="2548328" y="389745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5404" y="3379605"/>
            <a:ext cx="97334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v 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y</a:t>
            </a:r>
            <a:r>
              <a:rPr lang="en-US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40647" y="3391419"/>
            <a:ext cx="97334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z 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US" baseline="-25000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33" name="Straight Arrow Connector 32"/>
          <p:cNvCxnSpPr>
            <a:stCxn id="31" idx="2"/>
            <a:endCxn id="61" idx="0"/>
          </p:cNvCxnSpPr>
          <p:nvPr/>
        </p:nvCxnSpPr>
        <p:spPr bwMode="auto">
          <a:xfrm flipH="1">
            <a:off x="5824691" y="3853084"/>
            <a:ext cx="502628" cy="42574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29" idx="2"/>
            <a:endCxn id="59" idx="0"/>
          </p:cNvCxnSpPr>
          <p:nvPr/>
        </p:nvCxnSpPr>
        <p:spPr bwMode="auto">
          <a:xfrm>
            <a:off x="7382076" y="3841270"/>
            <a:ext cx="486671" cy="45695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43948" y="5627995"/>
            <a:ext cx="825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Edge-split SSA form</a:t>
            </a:r>
            <a:r>
              <a:rPr lang="en-US" dirty="0" smtClean="0"/>
              <a:t>”: </a:t>
            </a:r>
            <a:r>
              <a:rPr lang="en-US" dirty="0" smtClean="0">
                <a:solidFill>
                  <a:srgbClr val="FF0000"/>
                </a:solidFill>
              </a:rPr>
              <a:t>each CFG edge is either its source block’s only out-edge or its sink block’s only in-edge.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986" y="6342916"/>
            <a:ext cx="7249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Easy to achieve during SSA construction: add empty blocks.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Why SSA?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1945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25538"/>
            <a:ext cx="8382000" cy="507841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489200" y="2895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Distinguishing different </a:t>
            </a:r>
            <a:r>
              <a:rPr lang="en-US" sz="1800" dirty="0" err="1" smtClean="0"/>
              <a:t>defs</a:t>
            </a:r>
            <a:r>
              <a:rPr lang="en-US" sz="1800" dirty="0" smtClean="0"/>
              <a:t> makes use lists shorter and more precise: less overlap.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385770" y="2101302"/>
            <a:ext cx="1707388" cy="2902602"/>
            <a:chOff x="1199847" y="3653135"/>
            <a:chExt cx="1707388" cy="2902602"/>
          </a:xfrm>
        </p:grpSpPr>
        <p:sp>
          <p:nvSpPr>
            <p:cNvPr id="9" name="TextBox 8"/>
            <p:cNvSpPr txBox="1"/>
            <p:nvPr/>
          </p:nvSpPr>
          <p:spPr>
            <a:xfrm>
              <a:off x="1538883" y="3653135"/>
              <a:ext cx="85311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847" y="4430067"/>
              <a:ext cx="1531188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x</a:t>
              </a:r>
              <a:r>
                <a:rPr lang="en-US" sz="2000" baseline="-25000" dirty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  <a:br>
                <a:rPr lang="en-US" sz="2000" dirty="0" smtClean="0"/>
              </a:br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8" name="Straight Arrow Connector 37"/>
            <p:cNvCxnSpPr>
              <a:stCxn id="9" idx="2"/>
              <a:endCxn id="37" idx="0"/>
            </p:cNvCxnSpPr>
            <p:nvPr/>
          </p:nvCxnSpPr>
          <p:spPr bwMode="auto">
            <a:xfrm flipH="1">
              <a:off x="1965441" y="4053245"/>
              <a:ext cx="1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1199847" y="6155627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7" idx="2"/>
              <a:endCxn id="43" idx="0"/>
            </p:cNvCxnSpPr>
            <p:nvPr/>
          </p:nvCxnSpPr>
          <p:spPr bwMode="auto">
            <a:xfrm flipH="1">
              <a:off x="1648849" y="5753506"/>
              <a:ext cx="316592" cy="4021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1965441" y="5091787"/>
              <a:ext cx="941794" cy="890121"/>
              <a:chOff x="1965441" y="5091787"/>
              <a:chExt cx="941794" cy="890121"/>
            </a:xfrm>
          </p:grpSpPr>
          <p:cxnSp>
            <p:nvCxnSpPr>
              <p:cNvPr id="19" name="Elbow Connector 18"/>
              <p:cNvCxnSpPr>
                <a:endCxn id="37" idx="3"/>
              </p:cNvCxnSpPr>
              <p:nvPr/>
            </p:nvCxnSpPr>
            <p:spPr bwMode="auto">
              <a:xfrm rot="16200000" flipV="1">
                <a:off x="2374075" y="5448748"/>
                <a:ext cx="890119" cy="176197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37" idx="2"/>
              </p:cNvCxnSpPr>
              <p:nvPr/>
            </p:nvCxnSpPr>
            <p:spPr bwMode="auto">
              <a:xfrm rot="16200000" flipH="1">
                <a:off x="2322137" y="5396810"/>
                <a:ext cx="228402" cy="94179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6" name="Group 95"/>
          <p:cNvGrpSpPr/>
          <p:nvPr/>
        </p:nvGrpSpPr>
        <p:grpSpPr>
          <a:xfrm>
            <a:off x="222505" y="2261021"/>
            <a:ext cx="1335985" cy="2549585"/>
            <a:chOff x="1383390" y="3653135"/>
            <a:chExt cx="1335985" cy="2549585"/>
          </a:xfrm>
        </p:grpSpPr>
        <p:sp>
          <p:nvSpPr>
            <p:cNvPr id="97" name="TextBox 96"/>
            <p:cNvSpPr txBox="1"/>
            <p:nvPr/>
          </p:nvSpPr>
          <p:spPr>
            <a:xfrm>
              <a:off x="1578157" y="3653135"/>
              <a:ext cx="774571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5832" y="4430067"/>
              <a:ext cx="1119216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>  x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1965440" y="4053245"/>
              <a:ext cx="3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1383390" y="5802610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 flipH="1">
              <a:off x="1832392" y="5445730"/>
              <a:ext cx="133048" cy="3568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965441" y="4937899"/>
              <a:ext cx="753934" cy="680314"/>
              <a:chOff x="1965441" y="4937899"/>
              <a:chExt cx="753934" cy="680314"/>
            </a:xfrm>
          </p:grpSpPr>
          <p:cxnSp>
            <p:nvCxnSpPr>
              <p:cNvPr id="103" name="Elbow Connector 102"/>
              <p:cNvCxnSpPr>
                <a:endCxn id="98" idx="3"/>
              </p:cNvCxnSpPr>
              <p:nvPr/>
            </p:nvCxnSpPr>
            <p:spPr bwMode="auto">
              <a:xfrm rot="16200000" flipV="1">
                <a:off x="2282054" y="5180893"/>
                <a:ext cx="680314" cy="194326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Elbow Connector 103"/>
              <p:cNvCxnSpPr>
                <a:stCxn id="98" idx="2"/>
              </p:cNvCxnSpPr>
              <p:nvPr/>
            </p:nvCxnSpPr>
            <p:spPr bwMode="auto">
              <a:xfrm rot="16200000" flipH="1">
                <a:off x="2256166" y="5155004"/>
                <a:ext cx="172483" cy="75393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7" name="Group 136"/>
          <p:cNvGrpSpPr/>
          <p:nvPr/>
        </p:nvGrpSpPr>
        <p:grpSpPr>
          <a:xfrm>
            <a:off x="6136104" y="5091792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3060" y="5091792"/>
            <a:ext cx="1843314" cy="422608"/>
            <a:chOff x="1033060" y="5091792"/>
            <a:chExt cx="1843314" cy="422608"/>
          </a:xfrm>
        </p:grpSpPr>
        <p:sp>
          <p:nvSpPr>
            <p:cNvPr id="129" name="TextBox 128"/>
            <p:cNvSpPr txBox="1"/>
            <p:nvPr/>
          </p:nvSpPr>
          <p:spPr>
            <a:xfrm>
              <a:off x="1339194" y="5091792"/>
              <a:ext cx="116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constr.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033060" y="513718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54501" y="5091792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72467" y="5091792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prop y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4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505" y="26505"/>
            <a:ext cx="87690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More motivation for edge splitting: “lost copy” problem</a:t>
            </a:r>
            <a:endParaRPr lang="en-US" sz="28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385770" y="2101302"/>
            <a:ext cx="1707388" cy="2902602"/>
            <a:chOff x="1199847" y="3653135"/>
            <a:chExt cx="1707388" cy="2902602"/>
          </a:xfrm>
        </p:grpSpPr>
        <p:sp>
          <p:nvSpPr>
            <p:cNvPr id="9" name="TextBox 8"/>
            <p:cNvSpPr txBox="1"/>
            <p:nvPr/>
          </p:nvSpPr>
          <p:spPr>
            <a:xfrm>
              <a:off x="1538883" y="3653135"/>
              <a:ext cx="85311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847" y="4430067"/>
              <a:ext cx="1531188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x</a:t>
              </a:r>
              <a:r>
                <a:rPr lang="en-US" sz="2000" baseline="-25000" dirty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  <a:br>
                <a:rPr lang="en-US" sz="2000" dirty="0" smtClean="0"/>
              </a:br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8" name="Straight Arrow Connector 37"/>
            <p:cNvCxnSpPr>
              <a:stCxn id="9" idx="2"/>
              <a:endCxn id="37" idx="0"/>
            </p:cNvCxnSpPr>
            <p:nvPr/>
          </p:nvCxnSpPr>
          <p:spPr bwMode="auto">
            <a:xfrm flipH="1">
              <a:off x="1965441" y="4053245"/>
              <a:ext cx="1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1199847" y="6155627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7" idx="2"/>
              <a:endCxn id="43" idx="0"/>
            </p:cNvCxnSpPr>
            <p:nvPr/>
          </p:nvCxnSpPr>
          <p:spPr bwMode="auto">
            <a:xfrm flipH="1">
              <a:off x="1648849" y="5753506"/>
              <a:ext cx="316592" cy="4021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1965441" y="5091787"/>
              <a:ext cx="941794" cy="890121"/>
              <a:chOff x="1965441" y="5091787"/>
              <a:chExt cx="941794" cy="890121"/>
            </a:xfrm>
          </p:grpSpPr>
          <p:cxnSp>
            <p:nvCxnSpPr>
              <p:cNvPr id="19" name="Elbow Connector 18"/>
              <p:cNvCxnSpPr>
                <a:endCxn id="37" idx="3"/>
              </p:cNvCxnSpPr>
              <p:nvPr/>
            </p:nvCxnSpPr>
            <p:spPr bwMode="auto">
              <a:xfrm rot="16200000" flipV="1">
                <a:off x="2374075" y="5448748"/>
                <a:ext cx="890119" cy="176197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37" idx="2"/>
              </p:cNvCxnSpPr>
              <p:nvPr/>
            </p:nvCxnSpPr>
            <p:spPr bwMode="auto">
              <a:xfrm rot="16200000" flipH="1">
                <a:off x="2322137" y="5396810"/>
                <a:ext cx="228402" cy="94179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2" name="Group 51"/>
          <p:cNvGrpSpPr/>
          <p:nvPr/>
        </p:nvGrpSpPr>
        <p:grpSpPr>
          <a:xfrm>
            <a:off x="4802648" y="2081969"/>
            <a:ext cx="1711801" cy="2921935"/>
            <a:chOff x="4277568" y="3576935"/>
            <a:chExt cx="1711801" cy="2921935"/>
          </a:xfrm>
        </p:grpSpPr>
        <p:grpSp>
          <p:nvGrpSpPr>
            <p:cNvPr id="60" name="Group 59"/>
            <p:cNvGrpSpPr/>
            <p:nvPr/>
          </p:nvGrpSpPr>
          <p:grpSpPr>
            <a:xfrm>
              <a:off x="4277568" y="3576935"/>
              <a:ext cx="1711801" cy="2921935"/>
              <a:chOff x="1199847" y="3653135"/>
              <a:chExt cx="1711801" cy="292193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538883" y="3653135"/>
                <a:ext cx="853118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1</a:t>
                </a:r>
                <a:endParaRPr lang="en-US" sz="2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199847" y="4430067"/>
                <a:ext cx="1531188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C000"/>
                    </a:solidFill>
                  </a:rPr>
                  <a:t>3</a:t>
                </a:r>
                <a:r>
                  <a:rPr lang="en-US" sz="2000" dirty="0" smtClean="0"/>
                  <a:t>)</a:t>
                </a:r>
                <a:br>
                  <a:rPr lang="en-US" sz="2000" dirty="0" smtClean="0"/>
                </a:br>
                <a:r>
                  <a:rPr lang="en-US" sz="2000" dirty="0" smtClean="0"/>
                  <a:t>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+ 1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if p</a:t>
                </a:r>
              </a:p>
            </p:txBody>
          </p:sp>
          <p:cxnSp>
            <p:nvCxnSpPr>
              <p:cNvPr id="72" name="Straight Arrow Connector 71"/>
              <p:cNvCxnSpPr>
                <a:stCxn id="69" idx="2"/>
                <a:endCxn id="70" idx="0"/>
              </p:cNvCxnSpPr>
              <p:nvPr/>
            </p:nvCxnSpPr>
            <p:spPr bwMode="auto">
              <a:xfrm flipH="1">
                <a:off x="1965441" y="4053245"/>
                <a:ext cx="1" cy="3768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1199847" y="6174960"/>
                <a:ext cx="988552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dirty="0" smtClean="0"/>
                  <a:t>eturn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2</a:t>
                </a:r>
                <a:endParaRPr lang="en-US" sz="2000" baseline="-25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  <a:endCxn id="73" idx="0"/>
              </p:cNvCxnSpPr>
              <p:nvPr/>
            </p:nvCxnSpPr>
            <p:spPr bwMode="auto">
              <a:xfrm flipH="1">
                <a:off x="1694123" y="5753506"/>
                <a:ext cx="271318" cy="421454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grpSp>
            <p:nvGrpSpPr>
              <p:cNvPr id="75" name="Group 74"/>
              <p:cNvGrpSpPr/>
              <p:nvPr/>
            </p:nvGrpSpPr>
            <p:grpSpPr>
              <a:xfrm>
                <a:off x="1965442" y="5091787"/>
                <a:ext cx="946206" cy="890121"/>
                <a:chOff x="1965442" y="5091787"/>
                <a:chExt cx="946206" cy="890121"/>
              </a:xfrm>
            </p:grpSpPr>
            <p:cxnSp>
              <p:nvCxnSpPr>
                <p:cNvPr id="76" name="Elbow Connector 75"/>
                <p:cNvCxnSpPr>
                  <a:endCxn id="70" idx="3"/>
                </p:cNvCxnSpPr>
                <p:nvPr/>
              </p:nvCxnSpPr>
              <p:spPr bwMode="auto">
                <a:xfrm rot="16200000" flipV="1">
                  <a:off x="2376280" y="5446542"/>
                  <a:ext cx="890120" cy="180609"/>
                </a:xfrm>
                <a:prstGeom prst="bentConnector2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7" name="Elbow Connector 76"/>
                <p:cNvCxnSpPr>
                  <a:stCxn id="70" idx="2"/>
                </p:cNvCxnSpPr>
                <p:nvPr/>
              </p:nvCxnSpPr>
              <p:spPr bwMode="auto">
                <a:xfrm rot="16200000" flipH="1">
                  <a:off x="2324343" y="5394604"/>
                  <a:ext cx="228403" cy="946206"/>
                </a:xfrm>
                <a:prstGeom prst="bentConnector2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48" name="Straight Connector 47"/>
            <p:cNvCxnSpPr/>
            <p:nvPr/>
          </p:nvCxnSpPr>
          <p:spPr bwMode="auto">
            <a:xfrm>
              <a:off x="4549276" y="4816646"/>
              <a:ext cx="987771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222505" y="2261021"/>
            <a:ext cx="1335985" cy="2549585"/>
            <a:chOff x="1383390" y="3653135"/>
            <a:chExt cx="1335985" cy="2549585"/>
          </a:xfrm>
        </p:grpSpPr>
        <p:sp>
          <p:nvSpPr>
            <p:cNvPr id="97" name="TextBox 96"/>
            <p:cNvSpPr txBox="1"/>
            <p:nvPr/>
          </p:nvSpPr>
          <p:spPr>
            <a:xfrm>
              <a:off x="1578157" y="3653135"/>
              <a:ext cx="774571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5832" y="4430067"/>
              <a:ext cx="1119216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>  x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1965440" y="4053245"/>
              <a:ext cx="3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1383390" y="5802610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 flipH="1">
              <a:off x="1832392" y="5445730"/>
              <a:ext cx="133048" cy="3568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965441" y="4937899"/>
              <a:ext cx="753934" cy="680314"/>
              <a:chOff x="1965441" y="4937899"/>
              <a:chExt cx="753934" cy="680314"/>
            </a:xfrm>
          </p:grpSpPr>
          <p:cxnSp>
            <p:nvCxnSpPr>
              <p:cNvPr id="103" name="Elbow Connector 102"/>
              <p:cNvCxnSpPr>
                <a:endCxn id="98" idx="3"/>
              </p:cNvCxnSpPr>
              <p:nvPr/>
            </p:nvCxnSpPr>
            <p:spPr bwMode="auto">
              <a:xfrm rot="16200000" flipV="1">
                <a:off x="2282054" y="5180893"/>
                <a:ext cx="680314" cy="194326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Elbow Connector 103"/>
              <p:cNvCxnSpPr>
                <a:stCxn id="98" idx="2"/>
              </p:cNvCxnSpPr>
              <p:nvPr/>
            </p:nvCxnSpPr>
            <p:spPr bwMode="auto">
              <a:xfrm rot="16200000" flipH="1">
                <a:off x="2256166" y="5155004"/>
                <a:ext cx="172483" cy="75393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7" name="Group 136"/>
          <p:cNvGrpSpPr/>
          <p:nvPr/>
        </p:nvGrpSpPr>
        <p:grpSpPr>
          <a:xfrm>
            <a:off x="6136104" y="5091792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3060" y="5091792"/>
            <a:ext cx="1843314" cy="422608"/>
            <a:chOff x="1033060" y="5091792"/>
            <a:chExt cx="1843314" cy="422608"/>
          </a:xfrm>
        </p:grpSpPr>
        <p:sp>
          <p:nvSpPr>
            <p:cNvPr id="129" name="TextBox 128"/>
            <p:cNvSpPr txBox="1"/>
            <p:nvPr/>
          </p:nvSpPr>
          <p:spPr>
            <a:xfrm>
              <a:off x="1339194" y="5091792"/>
              <a:ext cx="116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constr.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033060" y="513718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54501" y="5091792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72467" y="5091792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prop y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4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505" y="26505"/>
            <a:ext cx="87690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More motivation for edge splitting: “lost copy” problem</a:t>
            </a:r>
            <a:endParaRPr lang="en-US" sz="28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385770" y="2101302"/>
            <a:ext cx="1707388" cy="2902602"/>
            <a:chOff x="1199847" y="3653135"/>
            <a:chExt cx="1707388" cy="2902602"/>
          </a:xfrm>
        </p:grpSpPr>
        <p:sp>
          <p:nvSpPr>
            <p:cNvPr id="9" name="TextBox 8"/>
            <p:cNvSpPr txBox="1"/>
            <p:nvPr/>
          </p:nvSpPr>
          <p:spPr>
            <a:xfrm>
              <a:off x="1538883" y="3653135"/>
              <a:ext cx="85311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847" y="4430067"/>
              <a:ext cx="1531188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x</a:t>
              </a:r>
              <a:r>
                <a:rPr lang="en-US" sz="2000" baseline="-25000" dirty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  <a:br>
                <a:rPr lang="en-US" sz="2000" dirty="0" smtClean="0"/>
              </a:br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8" name="Straight Arrow Connector 37"/>
            <p:cNvCxnSpPr>
              <a:stCxn id="9" idx="2"/>
              <a:endCxn id="37" idx="0"/>
            </p:cNvCxnSpPr>
            <p:nvPr/>
          </p:nvCxnSpPr>
          <p:spPr bwMode="auto">
            <a:xfrm flipH="1">
              <a:off x="1965441" y="4053245"/>
              <a:ext cx="1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1199847" y="6155627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7" idx="2"/>
              <a:endCxn id="43" idx="0"/>
            </p:cNvCxnSpPr>
            <p:nvPr/>
          </p:nvCxnSpPr>
          <p:spPr bwMode="auto">
            <a:xfrm flipH="1">
              <a:off x="1648849" y="5753506"/>
              <a:ext cx="316592" cy="4021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1965441" y="5091787"/>
              <a:ext cx="941794" cy="890121"/>
              <a:chOff x="1965441" y="5091787"/>
              <a:chExt cx="941794" cy="890121"/>
            </a:xfrm>
          </p:grpSpPr>
          <p:cxnSp>
            <p:nvCxnSpPr>
              <p:cNvPr id="19" name="Elbow Connector 18"/>
              <p:cNvCxnSpPr>
                <a:endCxn id="37" idx="3"/>
              </p:cNvCxnSpPr>
              <p:nvPr/>
            </p:nvCxnSpPr>
            <p:spPr bwMode="auto">
              <a:xfrm rot="16200000" flipV="1">
                <a:off x="2374075" y="5448748"/>
                <a:ext cx="890119" cy="176197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37" idx="2"/>
              </p:cNvCxnSpPr>
              <p:nvPr/>
            </p:nvCxnSpPr>
            <p:spPr bwMode="auto">
              <a:xfrm rot="16200000" flipH="1">
                <a:off x="2322137" y="5396810"/>
                <a:ext cx="228402" cy="94179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2" name="Group 51"/>
          <p:cNvGrpSpPr/>
          <p:nvPr/>
        </p:nvGrpSpPr>
        <p:grpSpPr>
          <a:xfrm>
            <a:off x="4802648" y="2081969"/>
            <a:ext cx="1711801" cy="2921935"/>
            <a:chOff x="4277568" y="3576935"/>
            <a:chExt cx="1711801" cy="2921935"/>
          </a:xfrm>
        </p:grpSpPr>
        <p:grpSp>
          <p:nvGrpSpPr>
            <p:cNvPr id="60" name="Group 59"/>
            <p:cNvGrpSpPr/>
            <p:nvPr/>
          </p:nvGrpSpPr>
          <p:grpSpPr>
            <a:xfrm>
              <a:off x="4277568" y="3576935"/>
              <a:ext cx="1711801" cy="2921935"/>
              <a:chOff x="1199847" y="3653135"/>
              <a:chExt cx="1711801" cy="292193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538883" y="3653135"/>
                <a:ext cx="853118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1</a:t>
                </a:r>
                <a:endParaRPr lang="en-US" sz="2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199847" y="4430067"/>
                <a:ext cx="1531188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C000"/>
                    </a:solidFill>
                  </a:rPr>
                  <a:t>3</a:t>
                </a:r>
                <a:r>
                  <a:rPr lang="en-US" sz="2000" dirty="0" smtClean="0"/>
                  <a:t>)</a:t>
                </a:r>
                <a:br>
                  <a:rPr lang="en-US" sz="2000" dirty="0" smtClean="0"/>
                </a:br>
                <a:r>
                  <a:rPr lang="en-US" sz="2000" dirty="0" smtClean="0"/>
                  <a:t>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+ 1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if p</a:t>
                </a:r>
              </a:p>
            </p:txBody>
          </p:sp>
          <p:cxnSp>
            <p:nvCxnSpPr>
              <p:cNvPr id="72" name="Straight Arrow Connector 71"/>
              <p:cNvCxnSpPr>
                <a:stCxn id="69" idx="2"/>
                <a:endCxn id="70" idx="0"/>
              </p:cNvCxnSpPr>
              <p:nvPr/>
            </p:nvCxnSpPr>
            <p:spPr bwMode="auto">
              <a:xfrm flipH="1">
                <a:off x="1965441" y="4053245"/>
                <a:ext cx="1" cy="3768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1199847" y="6174960"/>
                <a:ext cx="988552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dirty="0" smtClean="0"/>
                  <a:t>eturn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2</a:t>
                </a:r>
                <a:endParaRPr lang="en-US" sz="2000" baseline="-25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  <a:endCxn id="73" idx="0"/>
              </p:cNvCxnSpPr>
              <p:nvPr/>
            </p:nvCxnSpPr>
            <p:spPr bwMode="auto">
              <a:xfrm flipH="1">
                <a:off x="1694123" y="5753506"/>
                <a:ext cx="271318" cy="421454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grpSp>
            <p:nvGrpSpPr>
              <p:cNvPr id="75" name="Group 74"/>
              <p:cNvGrpSpPr/>
              <p:nvPr/>
            </p:nvGrpSpPr>
            <p:grpSpPr>
              <a:xfrm>
                <a:off x="1965442" y="5091787"/>
                <a:ext cx="946206" cy="890121"/>
                <a:chOff x="1965442" y="5091787"/>
                <a:chExt cx="946206" cy="890121"/>
              </a:xfrm>
            </p:grpSpPr>
            <p:cxnSp>
              <p:nvCxnSpPr>
                <p:cNvPr id="76" name="Elbow Connector 75"/>
                <p:cNvCxnSpPr>
                  <a:endCxn id="70" idx="3"/>
                </p:cNvCxnSpPr>
                <p:nvPr/>
              </p:nvCxnSpPr>
              <p:spPr bwMode="auto">
                <a:xfrm rot="16200000" flipV="1">
                  <a:off x="2376280" y="5446542"/>
                  <a:ext cx="890120" cy="180609"/>
                </a:xfrm>
                <a:prstGeom prst="bentConnector2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7" name="Elbow Connector 76"/>
                <p:cNvCxnSpPr>
                  <a:stCxn id="70" idx="2"/>
                </p:cNvCxnSpPr>
                <p:nvPr/>
              </p:nvCxnSpPr>
              <p:spPr bwMode="auto">
                <a:xfrm rot="16200000" flipH="1">
                  <a:off x="2324343" y="5394604"/>
                  <a:ext cx="228403" cy="946206"/>
                </a:xfrm>
                <a:prstGeom prst="bentConnector2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48" name="Straight Connector 47"/>
            <p:cNvCxnSpPr/>
            <p:nvPr/>
          </p:nvCxnSpPr>
          <p:spPr bwMode="auto">
            <a:xfrm>
              <a:off x="4549276" y="4816646"/>
              <a:ext cx="987771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7471893" y="2043788"/>
            <a:ext cx="1466557" cy="2951979"/>
            <a:chOff x="1327286" y="3276350"/>
            <a:chExt cx="1466557" cy="2951979"/>
          </a:xfrm>
        </p:grpSpPr>
        <p:sp>
          <p:nvSpPr>
            <p:cNvPr id="84" name="TextBox 83"/>
            <p:cNvSpPr txBox="1"/>
            <p:nvPr/>
          </p:nvSpPr>
          <p:spPr>
            <a:xfrm>
              <a:off x="1505218" y="3276350"/>
              <a:ext cx="920445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27286" y="4430067"/>
              <a:ext cx="1276310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86" name="Straight Arrow Connector 85"/>
            <p:cNvCxnSpPr>
              <a:stCxn id="84" idx="2"/>
              <a:endCxn id="85" idx="0"/>
            </p:cNvCxnSpPr>
            <p:nvPr/>
          </p:nvCxnSpPr>
          <p:spPr bwMode="auto">
            <a:xfrm>
              <a:off x="1965441" y="3984236"/>
              <a:ext cx="0" cy="4458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327286" y="5828219"/>
              <a:ext cx="97654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F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2</a:t>
              </a:r>
              <a:endParaRPr lang="en-US" sz="2000" baseline="-25000" dirty="0">
                <a:solidFill>
                  <a:srgbClr val="00B0F0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5" idx="2"/>
              <a:endCxn id="87" idx="0"/>
            </p:cNvCxnSpPr>
            <p:nvPr/>
          </p:nvCxnSpPr>
          <p:spPr bwMode="auto">
            <a:xfrm flipH="1">
              <a:off x="1815561" y="5445730"/>
              <a:ext cx="149880" cy="38248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89" name="Group 88"/>
            <p:cNvGrpSpPr/>
            <p:nvPr/>
          </p:nvGrpSpPr>
          <p:grpSpPr>
            <a:xfrm>
              <a:off x="1965440" y="4937899"/>
              <a:ext cx="828403" cy="688177"/>
              <a:chOff x="1965440" y="4937899"/>
              <a:chExt cx="828403" cy="688177"/>
            </a:xfrm>
          </p:grpSpPr>
          <p:cxnSp>
            <p:nvCxnSpPr>
              <p:cNvPr id="90" name="Elbow Connector 89"/>
              <p:cNvCxnSpPr>
                <a:endCxn id="85" idx="3"/>
              </p:cNvCxnSpPr>
              <p:nvPr/>
            </p:nvCxnSpPr>
            <p:spPr bwMode="auto">
              <a:xfrm rot="16200000" flipV="1">
                <a:off x="2354632" y="5186864"/>
                <a:ext cx="688175" cy="190245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Elbow Connector 90"/>
              <p:cNvCxnSpPr>
                <a:stCxn id="85" idx="2"/>
              </p:cNvCxnSpPr>
              <p:nvPr/>
            </p:nvCxnSpPr>
            <p:spPr bwMode="auto">
              <a:xfrm rot="16200000" flipH="1">
                <a:off x="2289469" y="5121701"/>
                <a:ext cx="180346" cy="828403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6" name="Group 95"/>
          <p:cNvGrpSpPr/>
          <p:nvPr/>
        </p:nvGrpSpPr>
        <p:grpSpPr>
          <a:xfrm>
            <a:off x="222505" y="2261021"/>
            <a:ext cx="1335985" cy="2549585"/>
            <a:chOff x="1383390" y="3653135"/>
            <a:chExt cx="1335985" cy="2549585"/>
          </a:xfrm>
        </p:grpSpPr>
        <p:sp>
          <p:nvSpPr>
            <p:cNvPr id="97" name="TextBox 96"/>
            <p:cNvSpPr txBox="1"/>
            <p:nvPr/>
          </p:nvSpPr>
          <p:spPr>
            <a:xfrm>
              <a:off x="1578157" y="3653135"/>
              <a:ext cx="774571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5832" y="4430067"/>
              <a:ext cx="1119216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>  x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1965440" y="4053245"/>
              <a:ext cx="3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1383390" y="5802610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 flipH="1">
              <a:off x="1832392" y="5445730"/>
              <a:ext cx="133048" cy="3568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965441" y="4937899"/>
              <a:ext cx="753934" cy="680314"/>
              <a:chOff x="1965441" y="4937899"/>
              <a:chExt cx="753934" cy="680314"/>
            </a:xfrm>
          </p:grpSpPr>
          <p:cxnSp>
            <p:nvCxnSpPr>
              <p:cNvPr id="103" name="Elbow Connector 102"/>
              <p:cNvCxnSpPr>
                <a:endCxn id="98" idx="3"/>
              </p:cNvCxnSpPr>
              <p:nvPr/>
            </p:nvCxnSpPr>
            <p:spPr bwMode="auto">
              <a:xfrm rot="16200000" flipV="1">
                <a:off x="2282054" y="5180893"/>
                <a:ext cx="680314" cy="194326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Elbow Connector 103"/>
              <p:cNvCxnSpPr>
                <a:stCxn id="98" idx="2"/>
              </p:cNvCxnSpPr>
              <p:nvPr/>
            </p:nvCxnSpPr>
            <p:spPr bwMode="auto">
              <a:xfrm rot="16200000" flipH="1">
                <a:off x="2256166" y="5155004"/>
                <a:ext cx="172483" cy="75393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7" name="Group 136"/>
          <p:cNvGrpSpPr/>
          <p:nvPr/>
        </p:nvGrpSpPr>
        <p:grpSpPr>
          <a:xfrm>
            <a:off x="6136104" y="5091792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3060" y="5091792"/>
            <a:ext cx="1843314" cy="422608"/>
            <a:chOff x="1033060" y="5091792"/>
            <a:chExt cx="1843314" cy="422608"/>
          </a:xfrm>
        </p:grpSpPr>
        <p:sp>
          <p:nvSpPr>
            <p:cNvPr id="129" name="TextBox 128"/>
            <p:cNvSpPr txBox="1"/>
            <p:nvPr/>
          </p:nvSpPr>
          <p:spPr>
            <a:xfrm>
              <a:off x="1339194" y="5091792"/>
              <a:ext cx="116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constr.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033060" y="513718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54501" y="5091792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72467" y="5091792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prop y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4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505" y="26505"/>
            <a:ext cx="87690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More motivation for edge splitting: “lost copy” problem</a:t>
            </a:r>
            <a:endParaRPr lang="en-US" sz="28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385770" y="2101302"/>
            <a:ext cx="1707388" cy="2902602"/>
            <a:chOff x="1199847" y="3653135"/>
            <a:chExt cx="1707388" cy="2902602"/>
          </a:xfrm>
        </p:grpSpPr>
        <p:sp>
          <p:nvSpPr>
            <p:cNvPr id="9" name="TextBox 8"/>
            <p:cNvSpPr txBox="1"/>
            <p:nvPr/>
          </p:nvSpPr>
          <p:spPr>
            <a:xfrm>
              <a:off x="1538883" y="3653135"/>
              <a:ext cx="85311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847" y="4430067"/>
              <a:ext cx="1531188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x</a:t>
              </a:r>
              <a:r>
                <a:rPr lang="en-US" sz="2000" baseline="-25000" dirty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  <a:br>
                <a:rPr lang="en-US" sz="2000" dirty="0" smtClean="0"/>
              </a:br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8" name="Straight Arrow Connector 37"/>
            <p:cNvCxnSpPr>
              <a:stCxn id="9" idx="2"/>
              <a:endCxn id="37" idx="0"/>
            </p:cNvCxnSpPr>
            <p:nvPr/>
          </p:nvCxnSpPr>
          <p:spPr bwMode="auto">
            <a:xfrm flipH="1">
              <a:off x="1965441" y="4053245"/>
              <a:ext cx="1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1199847" y="6155627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7" idx="2"/>
              <a:endCxn id="43" idx="0"/>
            </p:cNvCxnSpPr>
            <p:nvPr/>
          </p:nvCxnSpPr>
          <p:spPr bwMode="auto">
            <a:xfrm flipH="1">
              <a:off x="1648849" y="5753506"/>
              <a:ext cx="316592" cy="4021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1965441" y="5091787"/>
              <a:ext cx="941794" cy="890121"/>
              <a:chOff x="1965441" y="5091787"/>
              <a:chExt cx="941794" cy="890121"/>
            </a:xfrm>
          </p:grpSpPr>
          <p:cxnSp>
            <p:nvCxnSpPr>
              <p:cNvPr id="19" name="Elbow Connector 18"/>
              <p:cNvCxnSpPr>
                <a:endCxn id="37" idx="3"/>
              </p:cNvCxnSpPr>
              <p:nvPr/>
            </p:nvCxnSpPr>
            <p:spPr bwMode="auto">
              <a:xfrm rot="16200000" flipV="1">
                <a:off x="2374075" y="5448748"/>
                <a:ext cx="890119" cy="176197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37" idx="2"/>
              </p:cNvCxnSpPr>
              <p:nvPr/>
            </p:nvCxnSpPr>
            <p:spPr bwMode="auto">
              <a:xfrm rot="16200000" flipH="1">
                <a:off x="2322137" y="5396810"/>
                <a:ext cx="228402" cy="94179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2" name="Group 51"/>
          <p:cNvGrpSpPr/>
          <p:nvPr/>
        </p:nvGrpSpPr>
        <p:grpSpPr>
          <a:xfrm>
            <a:off x="4802648" y="2081969"/>
            <a:ext cx="1711801" cy="2921935"/>
            <a:chOff x="4277568" y="3576935"/>
            <a:chExt cx="1711801" cy="2921935"/>
          </a:xfrm>
        </p:grpSpPr>
        <p:grpSp>
          <p:nvGrpSpPr>
            <p:cNvPr id="60" name="Group 59"/>
            <p:cNvGrpSpPr/>
            <p:nvPr/>
          </p:nvGrpSpPr>
          <p:grpSpPr>
            <a:xfrm>
              <a:off x="4277568" y="3576935"/>
              <a:ext cx="1711801" cy="2921935"/>
              <a:chOff x="1199847" y="3653135"/>
              <a:chExt cx="1711801" cy="292193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538883" y="3653135"/>
                <a:ext cx="853118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1</a:t>
                </a:r>
                <a:endParaRPr lang="en-US" sz="2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199847" y="4430067"/>
                <a:ext cx="1531188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C000"/>
                    </a:solidFill>
                  </a:rPr>
                  <a:t>3</a:t>
                </a:r>
                <a:r>
                  <a:rPr lang="en-US" sz="2000" dirty="0" smtClean="0"/>
                  <a:t>)</a:t>
                </a:r>
                <a:br>
                  <a:rPr lang="en-US" sz="2000" dirty="0" smtClean="0"/>
                </a:br>
                <a:r>
                  <a:rPr lang="en-US" sz="2000" dirty="0" smtClean="0"/>
                  <a:t>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+ 1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if p</a:t>
                </a:r>
              </a:p>
            </p:txBody>
          </p:sp>
          <p:cxnSp>
            <p:nvCxnSpPr>
              <p:cNvPr id="72" name="Straight Arrow Connector 71"/>
              <p:cNvCxnSpPr>
                <a:stCxn id="69" idx="2"/>
                <a:endCxn id="70" idx="0"/>
              </p:cNvCxnSpPr>
              <p:nvPr/>
            </p:nvCxnSpPr>
            <p:spPr bwMode="auto">
              <a:xfrm flipH="1">
                <a:off x="1965441" y="4053245"/>
                <a:ext cx="1" cy="3768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1199847" y="6174960"/>
                <a:ext cx="988552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dirty="0" smtClean="0"/>
                  <a:t>eturn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2</a:t>
                </a:r>
                <a:endParaRPr lang="en-US" sz="2000" baseline="-25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  <a:endCxn id="73" idx="0"/>
              </p:cNvCxnSpPr>
              <p:nvPr/>
            </p:nvCxnSpPr>
            <p:spPr bwMode="auto">
              <a:xfrm flipH="1">
                <a:off x="1694123" y="5753506"/>
                <a:ext cx="271318" cy="421454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grpSp>
            <p:nvGrpSpPr>
              <p:cNvPr id="75" name="Group 74"/>
              <p:cNvGrpSpPr/>
              <p:nvPr/>
            </p:nvGrpSpPr>
            <p:grpSpPr>
              <a:xfrm>
                <a:off x="1965442" y="5091787"/>
                <a:ext cx="946206" cy="890121"/>
                <a:chOff x="1965442" y="5091787"/>
                <a:chExt cx="946206" cy="890121"/>
              </a:xfrm>
            </p:grpSpPr>
            <p:cxnSp>
              <p:nvCxnSpPr>
                <p:cNvPr id="76" name="Elbow Connector 75"/>
                <p:cNvCxnSpPr>
                  <a:endCxn id="70" idx="3"/>
                </p:cNvCxnSpPr>
                <p:nvPr/>
              </p:nvCxnSpPr>
              <p:spPr bwMode="auto">
                <a:xfrm rot="16200000" flipV="1">
                  <a:off x="2376280" y="5446542"/>
                  <a:ext cx="890120" cy="180609"/>
                </a:xfrm>
                <a:prstGeom prst="bentConnector2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7" name="Elbow Connector 76"/>
                <p:cNvCxnSpPr>
                  <a:stCxn id="70" idx="2"/>
                </p:cNvCxnSpPr>
                <p:nvPr/>
              </p:nvCxnSpPr>
              <p:spPr bwMode="auto">
                <a:xfrm rot="16200000" flipH="1">
                  <a:off x="2324343" y="5394604"/>
                  <a:ext cx="228403" cy="946206"/>
                </a:xfrm>
                <a:prstGeom prst="bentConnector2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48" name="Straight Connector 47"/>
            <p:cNvCxnSpPr/>
            <p:nvPr/>
          </p:nvCxnSpPr>
          <p:spPr bwMode="auto">
            <a:xfrm>
              <a:off x="4549276" y="4816646"/>
              <a:ext cx="987771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7471893" y="2043788"/>
            <a:ext cx="1466557" cy="2951979"/>
            <a:chOff x="1327286" y="3276350"/>
            <a:chExt cx="1466557" cy="2951979"/>
          </a:xfrm>
        </p:grpSpPr>
        <p:sp>
          <p:nvSpPr>
            <p:cNvPr id="84" name="TextBox 83"/>
            <p:cNvSpPr txBox="1"/>
            <p:nvPr/>
          </p:nvSpPr>
          <p:spPr>
            <a:xfrm>
              <a:off x="1505218" y="3276350"/>
              <a:ext cx="920445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27286" y="4430067"/>
              <a:ext cx="1276310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86" name="Straight Arrow Connector 85"/>
            <p:cNvCxnSpPr>
              <a:stCxn id="84" idx="2"/>
              <a:endCxn id="85" idx="0"/>
            </p:cNvCxnSpPr>
            <p:nvPr/>
          </p:nvCxnSpPr>
          <p:spPr bwMode="auto">
            <a:xfrm>
              <a:off x="1965441" y="3984236"/>
              <a:ext cx="0" cy="4458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327286" y="5828219"/>
              <a:ext cx="97654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F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2</a:t>
              </a:r>
              <a:endParaRPr lang="en-US" sz="2000" baseline="-25000" dirty="0">
                <a:solidFill>
                  <a:srgbClr val="00B0F0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5" idx="2"/>
              <a:endCxn id="87" idx="0"/>
            </p:cNvCxnSpPr>
            <p:nvPr/>
          </p:nvCxnSpPr>
          <p:spPr bwMode="auto">
            <a:xfrm flipH="1">
              <a:off x="1815561" y="5445730"/>
              <a:ext cx="149880" cy="38248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89" name="Group 88"/>
            <p:cNvGrpSpPr/>
            <p:nvPr/>
          </p:nvGrpSpPr>
          <p:grpSpPr>
            <a:xfrm>
              <a:off x="1965440" y="4937899"/>
              <a:ext cx="828403" cy="688177"/>
              <a:chOff x="1965440" y="4937899"/>
              <a:chExt cx="828403" cy="688177"/>
            </a:xfrm>
          </p:grpSpPr>
          <p:cxnSp>
            <p:nvCxnSpPr>
              <p:cNvPr id="90" name="Elbow Connector 89"/>
              <p:cNvCxnSpPr>
                <a:endCxn id="85" idx="3"/>
              </p:cNvCxnSpPr>
              <p:nvPr/>
            </p:nvCxnSpPr>
            <p:spPr bwMode="auto">
              <a:xfrm rot="16200000" flipV="1">
                <a:off x="2354632" y="5186864"/>
                <a:ext cx="688175" cy="190245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Elbow Connector 90"/>
              <p:cNvCxnSpPr>
                <a:stCxn id="85" idx="2"/>
              </p:cNvCxnSpPr>
              <p:nvPr/>
            </p:nvCxnSpPr>
            <p:spPr bwMode="auto">
              <a:xfrm rot="16200000" flipH="1">
                <a:off x="2289469" y="5121701"/>
                <a:ext cx="180346" cy="828403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6" name="Group 95"/>
          <p:cNvGrpSpPr/>
          <p:nvPr/>
        </p:nvGrpSpPr>
        <p:grpSpPr>
          <a:xfrm>
            <a:off x="222505" y="2261021"/>
            <a:ext cx="1335985" cy="2549585"/>
            <a:chOff x="1383390" y="3653135"/>
            <a:chExt cx="1335985" cy="2549585"/>
          </a:xfrm>
        </p:grpSpPr>
        <p:sp>
          <p:nvSpPr>
            <p:cNvPr id="97" name="TextBox 96"/>
            <p:cNvSpPr txBox="1"/>
            <p:nvPr/>
          </p:nvSpPr>
          <p:spPr>
            <a:xfrm>
              <a:off x="1578157" y="3653135"/>
              <a:ext cx="774571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5832" y="4430067"/>
              <a:ext cx="1119216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>  x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1965440" y="4053245"/>
              <a:ext cx="3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1383390" y="5802610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 flipH="1">
              <a:off x="1832392" y="5445730"/>
              <a:ext cx="133048" cy="3568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965441" y="4937899"/>
              <a:ext cx="753934" cy="680314"/>
              <a:chOff x="1965441" y="4937899"/>
              <a:chExt cx="753934" cy="680314"/>
            </a:xfrm>
          </p:grpSpPr>
          <p:cxnSp>
            <p:nvCxnSpPr>
              <p:cNvPr id="103" name="Elbow Connector 102"/>
              <p:cNvCxnSpPr>
                <a:endCxn id="98" idx="3"/>
              </p:cNvCxnSpPr>
              <p:nvPr/>
            </p:nvCxnSpPr>
            <p:spPr bwMode="auto">
              <a:xfrm rot="16200000" flipV="1">
                <a:off x="2282054" y="5180893"/>
                <a:ext cx="680314" cy="194326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Elbow Connector 103"/>
              <p:cNvCxnSpPr>
                <a:stCxn id="98" idx="2"/>
              </p:cNvCxnSpPr>
              <p:nvPr/>
            </p:nvCxnSpPr>
            <p:spPr bwMode="auto">
              <a:xfrm rot="16200000" flipH="1">
                <a:off x="2256166" y="5155004"/>
                <a:ext cx="172483" cy="75393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7" name="Group 136"/>
          <p:cNvGrpSpPr/>
          <p:nvPr/>
        </p:nvGrpSpPr>
        <p:grpSpPr>
          <a:xfrm>
            <a:off x="6136104" y="5091792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3060" y="5091792"/>
            <a:ext cx="1843314" cy="422608"/>
            <a:chOff x="1033060" y="5091792"/>
            <a:chExt cx="1843314" cy="422608"/>
          </a:xfrm>
        </p:grpSpPr>
        <p:sp>
          <p:nvSpPr>
            <p:cNvPr id="129" name="TextBox 128"/>
            <p:cNvSpPr txBox="1"/>
            <p:nvPr/>
          </p:nvSpPr>
          <p:spPr>
            <a:xfrm>
              <a:off x="1339194" y="5091792"/>
              <a:ext cx="1165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constr.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033060" y="513718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54501" y="5091792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72467" y="5091792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prop y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20411" y="6233838"/>
            <a:ext cx="844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Incorrect result: copy propagation + </a:t>
            </a:r>
            <a:r>
              <a:rPr lang="el-GR" sz="2800" dirty="0" smtClean="0">
                <a:solidFill>
                  <a:srgbClr val="FF0000"/>
                </a:solidFill>
              </a:rPr>
              <a:t>Φ</a:t>
            </a:r>
            <a:r>
              <a:rPr lang="en-US" sz="2800" dirty="0" smtClean="0">
                <a:solidFill>
                  <a:srgbClr val="FF0000"/>
                </a:solidFill>
              </a:rPr>
              <a:t>-elimination incompatible.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505" y="26505"/>
            <a:ext cx="87690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More motivation for edge splitting: “lost copy” problem</a:t>
            </a:r>
            <a:endParaRPr lang="en-US" sz="28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22505" y="2261021"/>
            <a:ext cx="1335985" cy="2549585"/>
            <a:chOff x="1383390" y="3653135"/>
            <a:chExt cx="1335985" cy="2549585"/>
          </a:xfrm>
        </p:grpSpPr>
        <p:sp>
          <p:nvSpPr>
            <p:cNvPr id="97" name="TextBox 96"/>
            <p:cNvSpPr txBox="1"/>
            <p:nvPr/>
          </p:nvSpPr>
          <p:spPr>
            <a:xfrm>
              <a:off x="1578157" y="3653135"/>
              <a:ext cx="774571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5832" y="4430067"/>
              <a:ext cx="1119216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x</a:t>
              </a:r>
              <a:r>
                <a:rPr lang="en-US" sz="2000" dirty="0" smtClean="0">
                  <a:sym typeface="Wingdings" panose="05000000000000000000" pitchFamily="2" charset="2"/>
                </a:rPr>
                <a:t>  x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1965440" y="4053245"/>
              <a:ext cx="3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1383390" y="5802610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 flipH="1">
              <a:off x="1832392" y="5445730"/>
              <a:ext cx="133048" cy="3568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965441" y="4937899"/>
              <a:ext cx="753934" cy="680314"/>
              <a:chOff x="1965441" y="4937899"/>
              <a:chExt cx="753934" cy="680314"/>
            </a:xfrm>
          </p:grpSpPr>
          <p:cxnSp>
            <p:nvCxnSpPr>
              <p:cNvPr id="103" name="Elbow Connector 102"/>
              <p:cNvCxnSpPr>
                <a:endCxn id="98" idx="3"/>
              </p:cNvCxnSpPr>
              <p:nvPr/>
            </p:nvCxnSpPr>
            <p:spPr bwMode="auto">
              <a:xfrm rot="16200000" flipV="1">
                <a:off x="2282054" y="5180893"/>
                <a:ext cx="680314" cy="194326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Elbow Connector 103"/>
              <p:cNvCxnSpPr>
                <a:stCxn id="98" idx="2"/>
              </p:cNvCxnSpPr>
              <p:nvPr/>
            </p:nvCxnSpPr>
            <p:spPr bwMode="auto">
              <a:xfrm rot="16200000" flipH="1">
                <a:off x="2256166" y="5155004"/>
                <a:ext cx="172483" cy="753934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7" name="Group 136"/>
          <p:cNvGrpSpPr/>
          <p:nvPr/>
        </p:nvGrpSpPr>
        <p:grpSpPr>
          <a:xfrm>
            <a:off x="5772277" y="5091792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186857" y="5091792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72467" y="5091792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prop y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67865" y="2094483"/>
            <a:ext cx="1671188" cy="2902602"/>
            <a:chOff x="2385770" y="2101302"/>
            <a:chExt cx="1671188" cy="2902602"/>
          </a:xfrm>
        </p:grpSpPr>
        <p:sp>
          <p:nvSpPr>
            <p:cNvPr id="9" name="TextBox 8"/>
            <p:cNvSpPr txBox="1"/>
            <p:nvPr/>
          </p:nvSpPr>
          <p:spPr>
            <a:xfrm>
              <a:off x="2724806" y="2101302"/>
              <a:ext cx="85311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85770" y="2878234"/>
              <a:ext cx="1531188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x</a:t>
              </a:r>
              <a:r>
                <a:rPr lang="en-US" sz="2000" baseline="-25000" dirty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  <a:br>
                <a:rPr lang="en-US" sz="2000" dirty="0" smtClean="0"/>
              </a:br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8" name="Straight Arrow Connector 37"/>
            <p:cNvCxnSpPr>
              <a:stCxn id="9" idx="2"/>
              <a:endCxn id="37" idx="0"/>
            </p:cNvCxnSpPr>
            <p:nvPr/>
          </p:nvCxnSpPr>
          <p:spPr bwMode="auto">
            <a:xfrm flipH="1">
              <a:off x="3151364" y="2501412"/>
              <a:ext cx="1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385770" y="4603794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7" idx="2"/>
              <a:endCxn id="43" idx="0"/>
            </p:cNvCxnSpPr>
            <p:nvPr/>
          </p:nvCxnSpPr>
          <p:spPr bwMode="auto">
            <a:xfrm flipH="1">
              <a:off x="2834772" y="4201673"/>
              <a:ext cx="316592" cy="4021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9" name="Elbow Connector 18"/>
            <p:cNvCxnSpPr>
              <a:stCxn id="50" idx="3"/>
              <a:endCxn id="37" idx="3"/>
            </p:cNvCxnSpPr>
            <p:nvPr/>
          </p:nvCxnSpPr>
          <p:spPr bwMode="auto">
            <a:xfrm flipH="1" flipV="1">
              <a:off x="3916958" y="3539954"/>
              <a:ext cx="140000" cy="972685"/>
            </a:xfrm>
            <a:prstGeom prst="bentConnector3">
              <a:avLst>
                <a:gd name="adj1" fmla="val -111449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" name="Elbow Connector 26"/>
            <p:cNvCxnSpPr>
              <a:stCxn id="37" idx="2"/>
              <a:endCxn id="50" idx="1"/>
            </p:cNvCxnSpPr>
            <p:nvPr/>
          </p:nvCxnSpPr>
          <p:spPr bwMode="auto">
            <a:xfrm rot="16200000" flipH="1">
              <a:off x="3125512" y="4227524"/>
              <a:ext cx="310966" cy="25926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410627" y="4312584"/>
              <a:ext cx="646331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  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83187" y="2081969"/>
            <a:ext cx="1822348" cy="2910333"/>
            <a:chOff x="4644592" y="2081969"/>
            <a:chExt cx="1822348" cy="2910333"/>
          </a:xfrm>
        </p:grpSpPr>
        <p:grpSp>
          <p:nvGrpSpPr>
            <p:cNvPr id="60" name="Group 59"/>
            <p:cNvGrpSpPr/>
            <p:nvPr/>
          </p:nvGrpSpPr>
          <p:grpSpPr>
            <a:xfrm>
              <a:off x="4644592" y="2081969"/>
              <a:ext cx="1689244" cy="2910333"/>
              <a:chOff x="1041791" y="3653135"/>
              <a:chExt cx="1689244" cy="291033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538883" y="3653135"/>
                <a:ext cx="853118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1</a:t>
                </a:r>
                <a:endParaRPr lang="en-US" sz="2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199847" y="4430067"/>
                <a:ext cx="1531188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C000"/>
                    </a:solidFill>
                  </a:rPr>
                  <a:t>3</a:t>
                </a:r>
                <a:r>
                  <a:rPr lang="en-US" sz="2000" dirty="0" smtClean="0"/>
                  <a:t>)</a:t>
                </a:r>
                <a:br>
                  <a:rPr lang="en-US" sz="2000" dirty="0" smtClean="0"/>
                </a:br>
                <a:r>
                  <a:rPr lang="en-US" sz="2000" dirty="0" smtClean="0"/>
                  <a:t>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+ 1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if p</a:t>
                </a:r>
              </a:p>
            </p:txBody>
          </p:sp>
          <p:cxnSp>
            <p:nvCxnSpPr>
              <p:cNvPr id="72" name="Straight Arrow Connector 71"/>
              <p:cNvCxnSpPr>
                <a:stCxn id="69" idx="2"/>
                <a:endCxn id="70" idx="0"/>
              </p:cNvCxnSpPr>
              <p:nvPr/>
            </p:nvCxnSpPr>
            <p:spPr bwMode="auto">
              <a:xfrm flipH="1">
                <a:off x="1965441" y="4053245"/>
                <a:ext cx="1" cy="3768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1041791" y="6163358"/>
                <a:ext cx="1059259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dirty="0" smtClean="0"/>
                  <a:t>eturn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2</a:t>
                </a:r>
                <a:endParaRPr lang="en-US" sz="2000" baseline="-25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  <a:endCxn id="73" idx="0"/>
              </p:cNvCxnSpPr>
              <p:nvPr/>
            </p:nvCxnSpPr>
            <p:spPr bwMode="auto">
              <a:xfrm flipH="1">
                <a:off x="1571421" y="5753506"/>
                <a:ext cx="394020" cy="40985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48" name="Straight Connector 47"/>
            <p:cNvCxnSpPr/>
            <p:nvPr/>
          </p:nvCxnSpPr>
          <p:spPr bwMode="auto">
            <a:xfrm>
              <a:off x="5074356" y="3321680"/>
              <a:ext cx="987771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Elbow Connector 56"/>
            <p:cNvCxnSpPr>
              <a:stCxn id="59" idx="3"/>
            </p:cNvCxnSpPr>
            <p:nvPr/>
          </p:nvCxnSpPr>
          <p:spPr bwMode="auto">
            <a:xfrm flipH="1" flipV="1">
              <a:off x="6326940" y="3529659"/>
              <a:ext cx="140000" cy="972685"/>
            </a:xfrm>
            <a:prstGeom prst="bentConnector3">
              <a:avLst>
                <a:gd name="adj1" fmla="val -111449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8" name="Elbow Connector 57"/>
            <p:cNvCxnSpPr>
              <a:endCxn id="59" idx="1"/>
            </p:cNvCxnSpPr>
            <p:nvPr/>
          </p:nvCxnSpPr>
          <p:spPr bwMode="auto">
            <a:xfrm rot="16200000" flipH="1">
              <a:off x="5535494" y="4217229"/>
              <a:ext cx="310966" cy="25926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5820609" y="4302289"/>
              <a:ext cx="646331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  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8528" y="5064542"/>
            <a:ext cx="1843314" cy="793163"/>
            <a:chOff x="1033060" y="5091792"/>
            <a:chExt cx="1843314" cy="79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033060" y="5091792"/>
              <a:ext cx="1843314" cy="422608"/>
              <a:chOff x="1033060" y="5091792"/>
              <a:chExt cx="1843314" cy="422608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39194" y="5091792"/>
                <a:ext cx="116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F0"/>
                    </a:solidFill>
                  </a:rPr>
                  <a:t>SSA constr.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1033060" y="5137182"/>
                <a:ext cx="1843314" cy="377218"/>
              </a:xfrm>
              <a:custGeom>
                <a:avLst/>
                <a:gdLst>
                  <a:gd name="connsiteX0" fmla="*/ 0 w 2540000"/>
                  <a:gd name="connsiteY0" fmla="*/ 0 h 588767"/>
                  <a:gd name="connsiteX1" fmla="*/ 566057 w 2540000"/>
                  <a:gd name="connsiteY1" fmla="*/ 522515 h 588767"/>
                  <a:gd name="connsiteX2" fmla="*/ 1886857 w 2540000"/>
                  <a:gd name="connsiteY2" fmla="*/ 537029 h 588767"/>
                  <a:gd name="connsiteX3" fmla="*/ 2540000 w 2540000"/>
                  <a:gd name="connsiteY3" fmla="*/ 116115 h 588767"/>
                  <a:gd name="connsiteX0" fmla="*/ 75189 w 2049132"/>
                  <a:gd name="connsiteY0" fmla="*/ 0 h 573371"/>
                  <a:gd name="connsiteX1" fmla="*/ 75189 w 2049132"/>
                  <a:gd name="connsiteY1" fmla="*/ 508001 h 573371"/>
                  <a:gd name="connsiteX2" fmla="*/ 1395989 w 2049132"/>
                  <a:gd name="connsiteY2" fmla="*/ 522515 h 573371"/>
                  <a:gd name="connsiteX3" fmla="*/ 2049132 w 2049132"/>
                  <a:gd name="connsiteY3" fmla="*/ 101601 h 573371"/>
                  <a:gd name="connsiteX0" fmla="*/ 0 w 1973943"/>
                  <a:gd name="connsiteY0" fmla="*/ 0 h 527040"/>
                  <a:gd name="connsiteX1" fmla="*/ 493486 w 1973943"/>
                  <a:gd name="connsiteY1" fmla="*/ 304801 h 527040"/>
                  <a:gd name="connsiteX2" fmla="*/ 1320800 w 1973943"/>
                  <a:gd name="connsiteY2" fmla="*/ 522515 h 527040"/>
                  <a:gd name="connsiteX3" fmla="*/ 1973943 w 1973943"/>
                  <a:gd name="connsiteY3" fmla="*/ 101601 h 527040"/>
                  <a:gd name="connsiteX0" fmla="*/ 0 w 1973943"/>
                  <a:gd name="connsiteY0" fmla="*/ 0 h 354266"/>
                  <a:gd name="connsiteX1" fmla="*/ 493486 w 1973943"/>
                  <a:gd name="connsiteY1" fmla="*/ 304801 h 354266"/>
                  <a:gd name="connsiteX2" fmla="*/ 1364343 w 1973943"/>
                  <a:gd name="connsiteY2" fmla="*/ 333830 h 354266"/>
                  <a:gd name="connsiteX3" fmla="*/ 1973943 w 1973943"/>
                  <a:gd name="connsiteY3" fmla="*/ 101601 h 354266"/>
                  <a:gd name="connsiteX0" fmla="*/ 0 w 1843314"/>
                  <a:gd name="connsiteY0" fmla="*/ 14513 h 377218"/>
                  <a:gd name="connsiteX1" fmla="*/ 493486 w 1843314"/>
                  <a:gd name="connsiteY1" fmla="*/ 319314 h 377218"/>
                  <a:gd name="connsiteX2" fmla="*/ 1364343 w 1843314"/>
                  <a:gd name="connsiteY2" fmla="*/ 348343 h 377218"/>
                  <a:gd name="connsiteX3" fmla="*/ 1843314 w 1843314"/>
                  <a:gd name="connsiteY3" fmla="*/ 0 h 3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3314" h="377218">
                    <a:moveTo>
                      <a:pt x="0" y="14513"/>
                    </a:moveTo>
                    <a:cubicBezTo>
                      <a:pt x="125790" y="231018"/>
                      <a:pt x="266096" y="263676"/>
                      <a:pt x="493486" y="319314"/>
                    </a:cubicBezTo>
                    <a:cubicBezTo>
                      <a:pt x="720876" y="374952"/>
                      <a:pt x="1139372" y="401562"/>
                      <a:pt x="1364343" y="348343"/>
                    </a:cubicBezTo>
                    <a:cubicBezTo>
                      <a:pt x="1589314" y="295124"/>
                      <a:pt x="1681237" y="176590"/>
                      <a:pt x="1843314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339194" y="5515623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+ edge split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94674" y="2043788"/>
            <a:ext cx="2154300" cy="2948514"/>
            <a:chOff x="7161550" y="2043788"/>
            <a:chExt cx="2154300" cy="2948514"/>
          </a:xfrm>
        </p:grpSpPr>
        <p:sp>
          <p:nvSpPr>
            <p:cNvPr id="84" name="TextBox 83"/>
            <p:cNvSpPr txBox="1"/>
            <p:nvPr/>
          </p:nvSpPr>
          <p:spPr>
            <a:xfrm>
              <a:off x="7649825" y="2043788"/>
              <a:ext cx="920445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71893" y="3197505"/>
              <a:ext cx="1276310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86" name="Straight Arrow Connector 85"/>
            <p:cNvCxnSpPr>
              <a:stCxn id="84" idx="2"/>
              <a:endCxn id="85" idx="0"/>
            </p:cNvCxnSpPr>
            <p:nvPr/>
          </p:nvCxnSpPr>
          <p:spPr bwMode="auto">
            <a:xfrm>
              <a:off x="8110048" y="2751674"/>
              <a:ext cx="0" cy="4458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7161550" y="4592192"/>
              <a:ext cx="97654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F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F0"/>
                  </a:solidFill>
                </a:rPr>
                <a:t>2</a:t>
              </a:r>
              <a:endParaRPr lang="en-US" sz="2000" baseline="-25000" dirty="0">
                <a:solidFill>
                  <a:srgbClr val="00B0F0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5" idx="2"/>
              <a:endCxn id="87" idx="0"/>
            </p:cNvCxnSpPr>
            <p:nvPr/>
          </p:nvCxnSpPr>
          <p:spPr bwMode="auto">
            <a:xfrm flipH="1">
              <a:off x="7649825" y="3905391"/>
              <a:ext cx="460223" cy="68680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8" name="Elbow Connector 67"/>
            <p:cNvCxnSpPr>
              <a:stCxn id="78" idx="3"/>
              <a:endCxn id="85" idx="3"/>
            </p:cNvCxnSpPr>
            <p:nvPr/>
          </p:nvCxnSpPr>
          <p:spPr bwMode="auto">
            <a:xfrm flipH="1" flipV="1">
              <a:off x="8748203" y="3551448"/>
              <a:ext cx="567647" cy="674651"/>
            </a:xfrm>
            <a:prstGeom prst="bentConnector3">
              <a:avLst>
                <a:gd name="adj1" fmla="val -19817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1" name="Elbow Connector 70"/>
            <p:cNvCxnSpPr>
              <a:stCxn id="85" idx="2"/>
              <a:endCxn id="78" idx="1"/>
            </p:cNvCxnSpPr>
            <p:nvPr/>
          </p:nvCxnSpPr>
          <p:spPr bwMode="auto">
            <a:xfrm rot="16200000" flipH="1">
              <a:off x="8038660" y="3976779"/>
              <a:ext cx="320708" cy="177932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8287980" y="4026044"/>
              <a:ext cx="1027870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</a:t>
              </a:r>
              <a:r>
                <a:rPr lang="en-US" sz="2000" dirty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endParaRPr lang="en-US" sz="2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6746" y="6233838"/>
            <a:ext cx="851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Edge split makes copy propagation + </a:t>
            </a:r>
            <a:r>
              <a:rPr lang="el-GR" sz="2800" dirty="0" smtClean="0">
                <a:solidFill>
                  <a:srgbClr val="00B050"/>
                </a:solidFill>
              </a:rPr>
              <a:t>Φ</a:t>
            </a:r>
            <a:r>
              <a:rPr lang="en-US" sz="2800" dirty="0" smtClean="0">
                <a:solidFill>
                  <a:srgbClr val="00B050"/>
                </a:solidFill>
              </a:rPr>
              <a:t>-elimination compatible.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505" y="26505"/>
            <a:ext cx="87690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More motivation for edge splitting: “lost copy” problem</a:t>
            </a:r>
            <a:endParaRPr lang="en-US" sz="28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505" y="26505"/>
            <a:ext cx="87690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More motivation for edge splitting: “lost copy” problem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186857" y="5091792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72467" y="5091792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prop y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67865" y="2094483"/>
            <a:ext cx="1671188" cy="2902602"/>
            <a:chOff x="2385770" y="2101302"/>
            <a:chExt cx="1671188" cy="2902602"/>
          </a:xfrm>
        </p:grpSpPr>
        <p:sp>
          <p:nvSpPr>
            <p:cNvPr id="9" name="TextBox 8"/>
            <p:cNvSpPr txBox="1"/>
            <p:nvPr/>
          </p:nvSpPr>
          <p:spPr>
            <a:xfrm>
              <a:off x="2724806" y="2101302"/>
              <a:ext cx="85311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1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85770" y="2878234"/>
              <a:ext cx="1531188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x</a:t>
              </a:r>
              <a:r>
                <a:rPr lang="en-US" sz="2000" baseline="-25000" dirty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  <a:br>
                <a:rPr lang="en-US" sz="2000" dirty="0" smtClean="0"/>
              </a:br>
              <a:r>
                <a:rPr lang="en-US" sz="2000" dirty="0" smtClean="0"/>
                <a:t>y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x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+ 1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8" name="Straight Arrow Connector 37"/>
            <p:cNvCxnSpPr>
              <a:stCxn id="9" idx="2"/>
              <a:endCxn id="37" idx="0"/>
            </p:cNvCxnSpPr>
            <p:nvPr/>
          </p:nvCxnSpPr>
          <p:spPr bwMode="auto">
            <a:xfrm flipH="1">
              <a:off x="3151364" y="2501412"/>
              <a:ext cx="1" cy="37682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385770" y="4603794"/>
              <a:ext cx="898003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y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stCxn id="37" idx="2"/>
              <a:endCxn id="43" idx="0"/>
            </p:cNvCxnSpPr>
            <p:nvPr/>
          </p:nvCxnSpPr>
          <p:spPr bwMode="auto">
            <a:xfrm flipH="1">
              <a:off x="2834772" y="4201673"/>
              <a:ext cx="316592" cy="40212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9" name="Elbow Connector 18"/>
            <p:cNvCxnSpPr>
              <a:stCxn id="50" idx="3"/>
              <a:endCxn id="37" idx="3"/>
            </p:cNvCxnSpPr>
            <p:nvPr/>
          </p:nvCxnSpPr>
          <p:spPr bwMode="auto">
            <a:xfrm flipH="1" flipV="1">
              <a:off x="3916958" y="3539954"/>
              <a:ext cx="140000" cy="972685"/>
            </a:xfrm>
            <a:prstGeom prst="bentConnector3">
              <a:avLst>
                <a:gd name="adj1" fmla="val -111449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" name="Elbow Connector 26"/>
            <p:cNvCxnSpPr>
              <a:stCxn id="37" idx="2"/>
              <a:endCxn id="50" idx="1"/>
            </p:cNvCxnSpPr>
            <p:nvPr/>
          </p:nvCxnSpPr>
          <p:spPr bwMode="auto">
            <a:xfrm rot="16200000" flipH="1">
              <a:off x="3125512" y="4227524"/>
              <a:ext cx="310966" cy="25926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410627" y="4312584"/>
              <a:ext cx="646331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  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10200" y="2094728"/>
            <a:ext cx="1776445" cy="2910333"/>
            <a:chOff x="4644592" y="2081969"/>
            <a:chExt cx="1776445" cy="2910333"/>
          </a:xfrm>
        </p:grpSpPr>
        <p:grpSp>
          <p:nvGrpSpPr>
            <p:cNvPr id="60" name="Group 59"/>
            <p:cNvGrpSpPr/>
            <p:nvPr/>
          </p:nvGrpSpPr>
          <p:grpSpPr>
            <a:xfrm>
              <a:off x="4644592" y="2081969"/>
              <a:ext cx="1689244" cy="2910333"/>
              <a:chOff x="1041791" y="3653135"/>
              <a:chExt cx="1689244" cy="291033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538883" y="3653135"/>
                <a:ext cx="853118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1</a:t>
                </a:r>
                <a:endParaRPr lang="en-US" sz="2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199847" y="4430067"/>
                <a:ext cx="1531188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C000"/>
                    </a:solidFill>
                  </a:rPr>
                  <a:t>3</a:t>
                </a:r>
                <a:r>
                  <a:rPr lang="en-US" sz="2000" dirty="0" smtClean="0"/>
                  <a:t>)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</a:t>
                </a:r>
                <a:r>
                  <a:rPr lang="en-US" sz="2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sz="2000" baseline="-250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+ 1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if p</a:t>
                </a:r>
              </a:p>
            </p:txBody>
          </p:sp>
          <p:cxnSp>
            <p:nvCxnSpPr>
              <p:cNvPr id="72" name="Straight Arrow Connector 71"/>
              <p:cNvCxnSpPr>
                <a:stCxn id="69" idx="2"/>
                <a:endCxn id="70" idx="0"/>
              </p:cNvCxnSpPr>
              <p:nvPr/>
            </p:nvCxnSpPr>
            <p:spPr bwMode="auto">
              <a:xfrm flipH="1">
                <a:off x="1965441" y="4053245"/>
                <a:ext cx="1" cy="37682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1041791" y="6163358"/>
                <a:ext cx="1059259" cy="4001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dirty="0" smtClean="0"/>
                  <a:t>eturn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2</a:t>
                </a:r>
                <a:endParaRPr lang="en-US" sz="2000" baseline="-25000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  <a:endCxn id="73" idx="0"/>
              </p:cNvCxnSpPr>
              <p:nvPr/>
            </p:nvCxnSpPr>
            <p:spPr bwMode="auto">
              <a:xfrm flipH="1">
                <a:off x="1571421" y="5445730"/>
                <a:ext cx="394020" cy="71762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57" name="Elbow Connector 56"/>
            <p:cNvCxnSpPr>
              <a:stCxn id="59" idx="3"/>
              <a:endCxn id="70" idx="3"/>
            </p:cNvCxnSpPr>
            <p:nvPr/>
          </p:nvCxnSpPr>
          <p:spPr bwMode="auto">
            <a:xfrm flipH="1" flipV="1">
              <a:off x="6333836" y="3366733"/>
              <a:ext cx="87201" cy="878074"/>
            </a:xfrm>
            <a:prstGeom prst="bentConnector3">
              <a:avLst>
                <a:gd name="adj1" fmla="val -262153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58" name="Elbow Connector 57"/>
            <p:cNvCxnSpPr>
              <a:stCxn id="70" idx="2"/>
              <a:endCxn id="59" idx="1"/>
            </p:cNvCxnSpPr>
            <p:nvPr/>
          </p:nvCxnSpPr>
          <p:spPr bwMode="auto">
            <a:xfrm rot="16200000" flipH="1">
              <a:off x="5486353" y="3956453"/>
              <a:ext cx="370243" cy="206464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5774706" y="4044752"/>
              <a:ext cx="646331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  </a:t>
              </a:r>
              <a:endParaRPr lang="en-US" sz="2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2505" y="5791508"/>
            <a:ext cx="8769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SSA construction, different “versions” </a:t>
            </a:r>
            <a:r>
              <a:rPr lang="en-US" sz="2800" b="1" dirty="0" smtClean="0"/>
              <a:t>x</a:t>
            </a:r>
            <a:r>
              <a:rPr lang="en-US" sz="2800" b="1" baseline="-25000" dirty="0" smtClean="0"/>
              <a:t>i</a:t>
            </a:r>
            <a:r>
              <a:rPr lang="en-US" sz="2800" dirty="0" smtClean="0"/>
              <a:t> of a source-program variable </a:t>
            </a:r>
            <a:r>
              <a:rPr lang="en-US" sz="2800" b="1" dirty="0" smtClean="0"/>
              <a:t>x</a:t>
            </a:r>
            <a:r>
              <a:rPr lang="en-US" sz="2800" dirty="0" smtClean="0"/>
              <a:t> are “first-class citizens”, unrelated to each other or to </a:t>
            </a:r>
            <a:r>
              <a:rPr lang="en-US" sz="2800" b="1" dirty="0" smtClean="0"/>
              <a:t>x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2505" y="727752"/>
            <a:ext cx="8542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cause: copy propagation (and other transformations) potentially alter liveness ranges, so that the ranges of different SSA-versions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dirty="0" smtClean="0"/>
              <a:t> of a source-program variable </a:t>
            </a:r>
            <a:r>
              <a:rPr lang="en-US" b="1" dirty="0" smtClean="0"/>
              <a:t>x</a:t>
            </a:r>
            <a:r>
              <a:rPr lang="en-US" dirty="0" smtClean="0"/>
              <a:t> are not any longer distinct.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52600" y="3124200"/>
            <a:ext cx="0" cy="68157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524000" y="2903007"/>
            <a:ext cx="0" cy="1524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524000" y="3805770"/>
            <a:ext cx="0" cy="306504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5268851" y="3056730"/>
            <a:ext cx="16447" cy="17403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026543" y="2904148"/>
            <a:ext cx="0" cy="1524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026543" y="3533134"/>
            <a:ext cx="0" cy="306504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981200" y="2286000"/>
            <a:ext cx="0" cy="8382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5421086" y="2286000"/>
            <a:ext cx="0" cy="769407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6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244353" y="4589110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56437" y="509179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folding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1171" y="1204345"/>
            <a:ext cx="1157037" cy="3262363"/>
            <a:chOff x="271287" y="1548205"/>
            <a:chExt cx="1157037" cy="3262363"/>
          </a:xfrm>
        </p:grpSpPr>
        <p:sp>
          <p:nvSpPr>
            <p:cNvPr id="97" name="TextBox 96"/>
            <p:cNvSpPr txBox="1"/>
            <p:nvPr/>
          </p:nvSpPr>
          <p:spPr>
            <a:xfrm>
              <a:off x="365171" y="1548205"/>
              <a:ext cx="901286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b  …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0221" y="2670691"/>
              <a:ext cx="785793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a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>
                  <a:sym typeface="Wingdings" panose="05000000000000000000" pitchFamily="2" charset="2"/>
                </a:rPr>
                <a:t>a</a:t>
              </a:r>
              <a:r>
                <a:rPr lang="en-US" sz="2000" dirty="0" smtClean="0">
                  <a:sym typeface="Wingdings" panose="05000000000000000000" pitchFamily="2" charset="2"/>
                </a:rPr>
                <a:t>  b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b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813118" y="2256091"/>
              <a:ext cx="2696" cy="4146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271287" y="4410458"/>
              <a:ext cx="109398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return a-b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>
              <a:off x="813118" y="3994130"/>
              <a:ext cx="5164" cy="4163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3" name="Elbow Connector 102"/>
            <p:cNvCxnSpPr>
              <a:endCxn id="98" idx="3"/>
            </p:cNvCxnSpPr>
            <p:nvPr/>
          </p:nvCxnSpPr>
          <p:spPr bwMode="auto">
            <a:xfrm rot="16200000" flipV="1">
              <a:off x="898453" y="3639973"/>
              <a:ext cx="837433" cy="222309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1897844" y="682504"/>
            <a:ext cx="2124200" cy="3784204"/>
            <a:chOff x="1844170" y="1026364"/>
            <a:chExt cx="2124200" cy="3784204"/>
          </a:xfrm>
        </p:grpSpPr>
        <p:sp>
          <p:nvSpPr>
            <p:cNvPr id="65" name="TextBox 64"/>
            <p:cNvSpPr txBox="1"/>
            <p:nvPr/>
          </p:nvSpPr>
          <p:spPr>
            <a:xfrm>
              <a:off x="2138769" y="1026364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44170" y="2058761"/>
              <a:ext cx="1553630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/>
                <a:t>)</a:t>
              </a:r>
              <a:br>
                <a:rPr lang="en-US" sz="2000" dirty="0"/>
              </a:br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/>
          </p:nvCxnSpPr>
          <p:spPr bwMode="auto">
            <a:xfrm>
              <a:off x="2617426" y="1734250"/>
              <a:ext cx="3559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849641" y="4410458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endParaRPr lang="en-US" sz="20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6" idx="2"/>
              <a:endCxn id="68" idx="0"/>
            </p:cNvCxnSpPr>
            <p:nvPr/>
          </p:nvCxnSpPr>
          <p:spPr bwMode="auto">
            <a:xfrm flipH="1">
              <a:off x="2476576" y="3997753"/>
              <a:ext cx="144409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1" name="Elbow Connector 80"/>
            <p:cNvCxnSpPr>
              <a:stCxn id="118" idx="0"/>
              <a:endCxn id="66" idx="3"/>
            </p:cNvCxnSpPr>
            <p:nvPr/>
          </p:nvCxnSpPr>
          <p:spPr bwMode="auto">
            <a:xfrm rot="16200000" flipV="1">
              <a:off x="2791637" y="3634421"/>
              <a:ext cx="1382201" cy="16987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3166976" y="4410458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19" name="Straight Arrow Connector 118"/>
            <p:cNvCxnSpPr>
              <a:stCxn id="66" idx="2"/>
              <a:endCxn id="118" idx="0"/>
            </p:cNvCxnSpPr>
            <p:nvPr/>
          </p:nvCxnSpPr>
          <p:spPr bwMode="auto">
            <a:xfrm>
              <a:off x="2620985" y="3997753"/>
              <a:ext cx="946688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872490" y="4609894"/>
            <a:ext cx="1843314" cy="782075"/>
            <a:chOff x="1033060" y="5091792"/>
            <a:chExt cx="1843314" cy="782075"/>
          </a:xfrm>
        </p:grpSpPr>
        <p:grpSp>
          <p:nvGrpSpPr>
            <p:cNvPr id="135" name="Group 134"/>
            <p:cNvGrpSpPr/>
            <p:nvPr/>
          </p:nvGrpSpPr>
          <p:grpSpPr>
            <a:xfrm>
              <a:off x="1033060" y="5091792"/>
              <a:ext cx="1843314" cy="422608"/>
              <a:chOff x="1033060" y="5091792"/>
              <a:chExt cx="1843314" cy="422608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39194" y="5091792"/>
                <a:ext cx="116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F0"/>
                    </a:solidFill>
                  </a:rPr>
                  <a:t>SSA constr.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1033060" y="5137182"/>
                <a:ext cx="1843314" cy="377218"/>
              </a:xfrm>
              <a:custGeom>
                <a:avLst/>
                <a:gdLst>
                  <a:gd name="connsiteX0" fmla="*/ 0 w 2540000"/>
                  <a:gd name="connsiteY0" fmla="*/ 0 h 588767"/>
                  <a:gd name="connsiteX1" fmla="*/ 566057 w 2540000"/>
                  <a:gd name="connsiteY1" fmla="*/ 522515 h 588767"/>
                  <a:gd name="connsiteX2" fmla="*/ 1886857 w 2540000"/>
                  <a:gd name="connsiteY2" fmla="*/ 537029 h 588767"/>
                  <a:gd name="connsiteX3" fmla="*/ 2540000 w 2540000"/>
                  <a:gd name="connsiteY3" fmla="*/ 116115 h 588767"/>
                  <a:gd name="connsiteX0" fmla="*/ 75189 w 2049132"/>
                  <a:gd name="connsiteY0" fmla="*/ 0 h 573371"/>
                  <a:gd name="connsiteX1" fmla="*/ 75189 w 2049132"/>
                  <a:gd name="connsiteY1" fmla="*/ 508001 h 573371"/>
                  <a:gd name="connsiteX2" fmla="*/ 1395989 w 2049132"/>
                  <a:gd name="connsiteY2" fmla="*/ 522515 h 573371"/>
                  <a:gd name="connsiteX3" fmla="*/ 2049132 w 2049132"/>
                  <a:gd name="connsiteY3" fmla="*/ 101601 h 573371"/>
                  <a:gd name="connsiteX0" fmla="*/ 0 w 1973943"/>
                  <a:gd name="connsiteY0" fmla="*/ 0 h 527040"/>
                  <a:gd name="connsiteX1" fmla="*/ 493486 w 1973943"/>
                  <a:gd name="connsiteY1" fmla="*/ 304801 h 527040"/>
                  <a:gd name="connsiteX2" fmla="*/ 1320800 w 1973943"/>
                  <a:gd name="connsiteY2" fmla="*/ 522515 h 527040"/>
                  <a:gd name="connsiteX3" fmla="*/ 1973943 w 1973943"/>
                  <a:gd name="connsiteY3" fmla="*/ 101601 h 527040"/>
                  <a:gd name="connsiteX0" fmla="*/ 0 w 1973943"/>
                  <a:gd name="connsiteY0" fmla="*/ 0 h 354266"/>
                  <a:gd name="connsiteX1" fmla="*/ 493486 w 1973943"/>
                  <a:gd name="connsiteY1" fmla="*/ 304801 h 354266"/>
                  <a:gd name="connsiteX2" fmla="*/ 1364343 w 1973943"/>
                  <a:gd name="connsiteY2" fmla="*/ 333830 h 354266"/>
                  <a:gd name="connsiteX3" fmla="*/ 1973943 w 1973943"/>
                  <a:gd name="connsiteY3" fmla="*/ 101601 h 354266"/>
                  <a:gd name="connsiteX0" fmla="*/ 0 w 1843314"/>
                  <a:gd name="connsiteY0" fmla="*/ 14513 h 377218"/>
                  <a:gd name="connsiteX1" fmla="*/ 493486 w 1843314"/>
                  <a:gd name="connsiteY1" fmla="*/ 319314 h 377218"/>
                  <a:gd name="connsiteX2" fmla="*/ 1364343 w 1843314"/>
                  <a:gd name="connsiteY2" fmla="*/ 348343 h 377218"/>
                  <a:gd name="connsiteX3" fmla="*/ 1843314 w 1843314"/>
                  <a:gd name="connsiteY3" fmla="*/ 0 h 3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3314" h="377218">
                    <a:moveTo>
                      <a:pt x="0" y="14513"/>
                    </a:moveTo>
                    <a:cubicBezTo>
                      <a:pt x="125790" y="231018"/>
                      <a:pt x="266096" y="263676"/>
                      <a:pt x="493486" y="319314"/>
                    </a:cubicBezTo>
                    <a:cubicBezTo>
                      <a:pt x="720876" y="374952"/>
                      <a:pt x="1139372" y="401562"/>
                      <a:pt x="1364343" y="348343"/>
                    </a:cubicBezTo>
                    <a:cubicBezTo>
                      <a:pt x="1589314" y="295124"/>
                      <a:pt x="1681237" y="176590"/>
                      <a:pt x="1843314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317170" y="550453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+ edge split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837413" y="4663924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cxnSp>
        <p:nvCxnSpPr>
          <p:cNvPr id="164" name="Straight Connector 163"/>
          <p:cNvCxnSpPr>
            <a:stCxn id="98" idx="2"/>
          </p:cNvCxnSpPr>
          <p:nvPr/>
        </p:nvCxnSpPr>
        <p:spPr bwMode="auto">
          <a:xfrm>
            <a:off x="773002" y="3650270"/>
            <a:ext cx="606281" cy="18381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82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244353" y="4589110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56437" y="509179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folding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1171" y="1204345"/>
            <a:ext cx="1157037" cy="3262363"/>
            <a:chOff x="271287" y="1548205"/>
            <a:chExt cx="1157037" cy="3262363"/>
          </a:xfrm>
        </p:grpSpPr>
        <p:sp>
          <p:nvSpPr>
            <p:cNvPr id="97" name="TextBox 96"/>
            <p:cNvSpPr txBox="1"/>
            <p:nvPr/>
          </p:nvSpPr>
          <p:spPr>
            <a:xfrm>
              <a:off x="365171" y="1548205"/>
              <a:ext cx="901286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b  …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0221" y="2670691"/>
              <a:ext cx="785793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a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>
                  <a:sym typeface="Wingdings" panose="05000000000000000000" pitchFamily="2" charset="2"/>
                </a:rPr>
                <a:t>a</a:t>
              </a:r>
              <a:r>
                <a:rPr lang="en-US" sz="2000" dirty="0" smtClean="0">
                  <a:sym typeface="Wingdings" panose="05000000000000000000" pitchFamily="2" charset="2"/>
                </a:rPr>
                <a:t>  b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b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813118" y="2256091"/>
              <a:ext cx="2696" cy="4146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271287" y="4410458"/>
              <a:ext cx="109398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return a-b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>
              <a:off x="813118" y="3994130"/>
              <a:ext cx="5164" cy="4163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3" name="Elbow Connector 102"/>
            <p:cNvCxnSpPr>
              <a:endCxn id="98" idx="3"/>
            </p:cNvCxnSpPr>
            <p:nvPr/>
          </p:nvCxnSpPr>
          <p:spPr bwMode="auto">
            <a:xfrm rot="16200000" flipV="1">
              <a:off x="898453" y="3639973"/>
              <a:ext cx="837433" cy="222309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1897844" y="682504"/>
            <a:ext cx="2124200" cy="3784204"/>
            <a:chOff x="1844170" y="1026364"/>
            <a:chExt cx="2124200" cy="3784204"/>
          </a:xfrm>
        </p:grpSpPr>
        <p:sp>
          <p:nvSpPr>
            <p:cNvPr id="65" name="TextBox 64"/>
            <p:cNvSpPr txBox="1"/>
            <p:nvPr/>
          </p:nvSpPr>
          <p:spPr>
            <a:xfrm>
              <a:off x="2138769" y="1026364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44170" y="2058761"/>
              <a:ext cx="1553630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/>
                <a:t>)</a:t>
              </a:r>
              <a:br>
                <a:rPr lang="en-US" sz="2000" dirty="0"/>
              </a:br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/>
          </p:nvCxnSpPr>
          <p:spPr bwMode="auto">
            <a:xfrm>
              <a:off x="2617426" y="1734250"/>
              <a:ext cx="3559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849641" y="4410458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endParaRPr lang="en-US" sz="20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6" idx="2"/>
              <a:endCxn id="68" idx="0"/>
            </p:cNvCxnSpPr>
            <p:nvPr/>
          </p:nvCxnSpPr>
          <p:spPr bwMode="auto">
            <a:xfrm flipH="1">
              <a:off x="2476576" y="3997753"/>
              <a:ext cx="144409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1" name="Elbow Connector 80"/>
            <p:cNvCxnSpPr>
              <a:stCxn id="118" idx="0"/>
              <a:endCxn id="66" idx="3"/>
            </p:cNvCxnSpPr>
            <p:nvPr/>
          </p:nvCxnSpPr>
          <p:spPr bwMode="auto">
            <a:xfrm rot="16200000" flipV="1">
              <a:off x="2791637" y="3634421"/>
              <a:ext cx="1382201" cy="16987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3166976" y="4410458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19" name="Straight Arrow Connector 118"/>
            <p:cNvCxnSpPr>
              <a:stCxn id="66" idx="2"/>
              <a:endCxn id="118" idx="0"/>
            </p:cNvCxnSpPr>
            <p:nvPr/>
          </p:nvCxnSpPr>
          <p:spPr bwMode="auto">
            <a:xfrm>
              <a:off x="2620985" y="3997753"/>
              <a:ext cx="946688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872490" y="4609894"/>
            <a:ext cx="1843314" cy="782075"/>
            <a:chOff x="1033060" y="5091792"/>
            <a:chExt cx="1843314" cy="782075"/>
          </a:xfrm>
        </p:grpSpPr>
        <p:grpSp>
          <p:nvGrpSpPr>
            <p:cNvPr id="135" name="Group 134"/>
            <p:cNvGrpSpPr/>
            <p:nvPr/>
          </p:nvGrpSpPr>
          <p:grpSpPr>
            <a:xfrm>
              <a:off x="1033060" y="5091792"/>
              <a:ext cx="1843314" cy="422608"/>
              <a:chOff x="1033060" y="5091792"/>
              <a:chExt cx="1843314" cy="422608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39194" y="5091792"/>
                <a:ext cx="116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F0"/>
                    </a:solidFill>
                  </a:rPr>
                  <a:t>SSA constr.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1033060" y="5137182"/>
                <a:ext cx="1843314" cy="377218"/>
              </a:xfrm>
              <a:custGeom>
                <a:avLst/>
                <a:gdLst>
                  <a:gd name="connsiteX0" fmla="*/ 0 w 2540000"/>
                  <a:gd name="connsiteY0" fmla="*/ 0 h 588767"/>
                  <a:gd name="connsiteX1" fmla="*/ 566057 w 2540000"/>
                  <a:gd name="connsiteY1" fmla="*/ 522515 h 588767"/>
                  <a:gd name="connsiteX2" fmla="*/ 1886857 w 2540000"/>
                  <a:gd name="connsiteY2" fmla="*/ 537029 h 588767"/>
                  <a:gd name="connsiteX3" fmla="*/ 2540000 w 2540000"/>
                  <a:gd name="connsiteY3" fmla="*/ 116115 h 588767"/>
                  <a:gd name="connsiteX0" fmla="*/ 75189 w 2049132"/>
                  <a:gd name="connsiteY0" fmla="*/ 0 h 573371"/>
                  <a:gd name="connsiteX1" fmla="*/ 75189 w 2049132"/>
                  <a:gd name="connsiteY1" fmla="*/ 508001 h 573371"/>
                  <a:gd name="connsiteX2" fmla="*/ 1395989 w 2049132"/>
                  <a:gd name="connsiteY2" fmla="*/ 522515 h 573371"/>
                  <a:gd name="connsiteX3" fmla="*/ 2049132 w 2049132"/>
                  <a:gd name="connsiteY3" fmla="*/ 101601 h 573371"/>
                  <a:gd name="connsiteX0" fmla="*/ 0 w 1973943"/>
                  <a:gd name="connsiteY0" fmla="*/ 0 h 527040"/>
                  <a:gd name="connsiteX1" fmla="*/ 493486 w 1973943"/>
                  <a:gd name="connsiteY1" fmla="*/ 304801 h 527040"/>
                  <a:gd name="connsiteX2" fmla="*/ 1320800 w 1973943"/>
                  <a:gd name="connsiteY2" fmla="*/ 522515 h 527040"/>
                  <a:gd name="connsiteX3" fmla="*/ 1973943 w 1973943"/>
                  <a:gd name="connsiteY3" fmla="*/ 101601 h 527040"/>
                  <a:gd name="connsiteX0" fmla="*/ 0 w 1973943"/>
                  <a:gd name="connsiteY0" fmla="*/ 0 h 354266"/>
                  <a:gd name="connsiteX1" fmla="*/ 493486 w 1973943"/>
                  <a:gd name="connsiteY1" fmla="*/ 304801 h 354266"/>
                  <a:gd name="connsiteX2" fmla="*/ 1364343 w 1973943"/>
                  <a:gd name="connsiteY2" fmla="*/ 333830 h 354266"/>
                  <a:gd name="connsiteX3" fmla="*/ 1973943 w 1973943"/>
                  <a:gd name="connsiteY3" fmla="*/ 101601 h 354266"/>
                  <a:gd name="connsiteX0" fmla="*/ 0 w 1843314"/>
                  <a:gd name="connsiteY0" fmla="*/ 14513 h 377218"/>
                  <a:gd name="connsiteX1" fmla="*/ 493486 w 1843314"/>
                  <a:gd name="connsiteY1" fmla="*/ 319314 h 377218"/>
                  <a:gd name="connsiteX2" fmla="*/ 1364343 w 1843314"/>
                  <a:gd name="connsiteY2" fmla="*/ 348343 h 377218"/>
                  <a:gd name="connsiteX3" fmla="*/ 1843314 w 1843314"/>
                  <a:gd name="connsiteY3" fmla="*/ 0 h 3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3314" h="377218">
                    <a:moveTo>
                      <a:pt x="0" y="14513"/>
                    </a:moveTo>
                    <a:cubicBezTo>
                      <a:pt x="125790" y="231018"/>
                      <a:pt x="266096" y="263676"/>
                      <a:pt x="493486" y="319314"/>
                    </a:cubicBezTo>
                    <a:cubicBezTo>
                      <a:pt x="720876" y="374952"/>
                      <a:pt x="1139372" y="401562"/>
                      <a:pt x="1364343" y="348343"/>
                    </a:cubicBezTo>
                    <a:cubicBezTo>
                      <a:pt x="1589314" y="295124"/>
                      <a:pt x="1681237" y="176590"/>
                      <a:pt x="1843314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317170" y="550453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+ edge split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96225" y="685665"/>
            <a:ext cx="1628565" cy="3788750"/>
            <a:chOff x="4144743" y="1029563"/>
            <a:chExt cx="1628565" cy="3788750"/>
          </a:xfrm>
        </p:grpSpPr>
        <p:sp>
          <p:nvSpPr>
            <p:cNvPr id="93" name="TextBox 92"/>
            <p:cNvSpPr txBox="1"/>
            <p:nvPr/>
          </p:nvSpPr>
          <p:spPr>
            <a:xfrm>
              <a:off x="4445161" y="1029563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44952" y="2061960"/>
              <a:ext cx="1564852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  <a:endParaRPr lang="en-US" sz="2000" dirty="0" smtClean="0">
                <a:sym typeface="Wingdings" panose="05000000000000000000" pitchFamily="2" charset="2"/>
              </a:endParaRP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105" name="Straight Arrow Connector 104"/>
            <p:cNvCxnSpPr>
              <a:stCxn id="93" idx="2"/>
              <a:endCxn id="94" idx="0"/>
            </p:cNvCxnSpPr>
            <p:nvPr/>
          </p:nvCxnSpPr>
          <p:spPr bwMode="auto">
            <a:xfrm>
              <a:off x="4923818" y="1737449"/>
              <a:ext cx="3560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144743" y="4418203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107" name="Straight Arrow Connector 106"/>
            <p:cNvCxnSpPr>
              <a:stCxn id="94" idx="2"/>
              <a:endCxn id="106" idx="0"/>
            </p:cNvCxnSpPr>
            <p:nvPr/>
          </p:nvCxnSpPr>
          <p:spPr bwMode="auto">
            <a:xfrm flipH="1">
              <a:off x="4771678" y="3077623"/>
              <a:ext cx="155700" cy="13405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8" name="Elbow Connector 107"/>
            <p:cNvCxnSpPr>
              <a:stCxn id="123" idx="3"/>
              <a:endCxn id="94" idx="3"/>
            </p:cNvCxnSpPr>
            <p:nvPr/>
          </p:nvCxnSpPr>
          <p:spPr bwMode="auto">
            <a:xfrm flipH="1" flipV="1">
              <a:off x="5709804" y="2569792"/>
              <a:ext cx="63504" cy="1133537"/>
            </a:xfrm>
            <a:prstGeom prst="bentConnector3">
              <a:avLst>
                <a:gd name="adj1" fmla="val -359977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4971914" y="3503274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24" name="Straight Arrow Connector 123"/>
            <p:cNvCxnSpPr>
              <a:stCxn id="94" idx="2"/>
              <a:endCxn id="123" idx="0"/>
            </p:cNvCxnSpPr>
            <p:nvPr/>
          </p:nvCxnSpPr>
          <p:spPr bwMode="auto">
            <a:xfrm>
              <a:off x="4927378" y="3077623"/>
              <a:ext cx="445233" cy="42565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5837413" y="4663924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cxnSp>
        <p:nvCxnSpPr>
          <p:cNvPr id="164" name="Straight Connector 163"/>
          <p:cNvCxnSpPr>
            <a:stCxn id="98" idx="2"/>
          </p:cNvCxnSpPr>
          <p:nvPr/>
        </p:nvCxnSpPr>
        <p:spPr bwMode="auto">
          <a:xfrm>
            <a:off x="773002" y="3650270"/>
            <a:ext cx="606281" cy="18381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31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244353" y="4589110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56437" y="509179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folding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1171" y="1204345"/>
            <a:ext cx="1157037" cy="3262363"/>
            <a:chOff x="271287" y="1548205"/>
            <a:chExt cx="1157037" cy="3262363"/>
          </a:xfrm>
        </p:grpSpPr>
        <p:sp>
          <p:nvSpPr>
            <p:cNvPr id="97" name="TextBox 96"/>
            <p:cNvSpPr txBox="1"/>
            <p:nvPr/>
          </p:nvSpPr>
          <p:spPr>
            <a:xfrm>
              <a:off x="365171" y="1548205"/>
              <a:ext cx="901286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b  …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0221" y="2670691"/>
              <a:ext cx="785793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a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>
                  <a:sym typeface="Wingdings" panose="05000000000000000000" pitchFamily="2" charset="2"/>
                </a:rPr>
                <a:t>a</a:t>
              </a:r>
              <a:r>
                <a:rPr lang="en-US" sz="2000" dirty="0" smtClean="0">
                  <a:sym typeface="Wingdings" panose="05000000000000000000" pitchFamily="2" charset="2"/>
                </a:rPr>
                <a:t>  b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b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813118" y="2256091"/>
              <a:ext cx="2696" cy="4146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271287" y="4410458"/>
              <a:ext cx="109398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return a-b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>
              <a:off x="813118" y="3994130"/>
              <a:ext cx="5164" cy="4163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3" name="Elbow Connector 102"/>
            <p:cNvCxnSpPr>
              <a:endCxn id="98" idx="3"/>
            </p:cNvCxnSpPr>
            <p:nvPr/>
          </p:nvCxnSpPr>
          <p:spPr bwMode="auto">
            <a:xfrm rot="16200000" flipV="1">
              <a:off x="898453" y="3639973"/>
              <a:ext cx="837433" cy="222309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1897844" y="682504"/>
            <a:ext cx="2124200" cy="3784204"/>
            <a:chOff x="1844170" y="1026364"/>
            <a:chExt cx="2124200" cy="3784204"/>
          </a:xfrm>
        </p:grpSpPr>
        <p:sp>
          <p:nvSpPr>
            <p:cNvPr id="65" name="TextBox 64"/>
            <p:cNvSpPr txBox="1"/>
            <p:nvPr/>
          </p:nvSpPr>
          <p:spPr>
            <a:xfrm>
              <a:off x="2138769" y="1026364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44170" y="2058761"/>
              <a:ext cx="1553630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/>
                <a:t>)</a:t>
              </a:r>
              <a:br>
                <a:rPr lang="en-US" sz="2000" dirty="0"/>
              </a:br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/>
          </p:nvCxnSpPr>
          <p:spPr bwMode="auto">
            <a:xfrm>
              <a:off x="2617426" y="1734250"/>
              <a:ext cx="3559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849641" y="4410458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endParaRPr lang="en-US" sz="20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6" idx="2"/>
              <a:endCxn id="68" idx="0"/>
            </p:cNvCxnSpPr>
            <p:nvPr/>
          </p:nvCxnSpPr>
          <p:spPr bwMode="auto">
            <a:xfrm flipH="1">
              <a:off x="2476576" y="3997753"/>
              <a:ext cx="144409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1" name="Elbow Connector 80"/>
            <p:cNvCxnSpPr>
              <a:stCxn id="118" idx="0"/>
              <a:endCxn id="66" idx="3"/>
            </p:cNvCxnSpPr>
            <p:nvPr/>
          </p:nvCxnSpPr>
          <p:spPr bwMode="auto">
            <a:xfrm rot="16200000" flipV="1">
              <a:off x="2791637" y="3634421"/>
              <a:ext cx="1382201" cy="16987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3166976" y="4410458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19" name="Straight Arrow Connector 118"/>
            <p:cNvCxnSpPr>
              <a:stCxn id="66" idx="2"/>
              <a:endCxn id="118" idx="0"/>
            </p:cNvCxnSpPr>
            <p:nvPr/>
          </p:nvCxnSpPr>
          <p:spPr bwMode="auto">
            <a:xfrm>
              <a:off x="2620985" y="3997753"/>
              <a:ext cx="946688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872490" y="4609894"/>
            <a:ext cx="1843314" cy="782075"/>
            <a:chOff x="1033060" y="5091792"/>
            <a:chExt cx="1843314" cy="782075"/>
          </a:xfrm>
        </p:grpSpPr>
        <p:grpSp>
          <p:nvGrpSpPr>
            <p:cNvPr id="135" name="Group 134"/>
            <p:cNvGrpSpPr/>
            <p:nvPr/>
          </p:nvGrpSpPr>
          <p:grpSpPr>
            <a:xfrm>
              <a:off x="1033060" y="5091792"/>
              <a:ext cx="1843314" cy="422608"/>
              <a:chOff x="1033060" y="5091792"/>
              <a:chExt cx="1843314" cy="422608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39194" y="5091792"/>
                <a:ext cx="116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F0"/>
                    </a:solidFill>
                  </a:rPr>
                  <a:t>SSA constr.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1033060" y="5137182"/>
                <a:ext cx="1843314" cy="377218"/>
              </a:xfrm>
              <a:custGeom>
                <a:avLst/>
                <a:gdLst>
                  <a:gd name="connsiteX0" fmla="*/ 0 w 2540000"/>
                  <a:gd name="connsiteY0" fmla="*/ 0 h 588767"/>
                  <a:gd name="connsiteX1" fmla="*/ 566057 w 2540000"/>
                  <a:gd name="connsiteY1" fmla="*/ 522515 h 588767"/>
                  <a:gd name="connsiteX2" fmla="*/ 1886857 w 2540000"/>
                  <a:gd name="connsiteY2" fmla="*/ 537029 h 588767"/>
                  <a:gd name="connsiteX3" fmla="*/ 2540000 w 2540000"/>
                  <a:gd name="connsiteY3" fmla="*/ 116115 h 588767"/>
                  <a:gd name="connsiteX0" fmla="*/ 75189 w 2049132"/>
                  <a:gd name="connsiteY0" fmla="*/ 0 h 573371"/>
                  <a:gd name="connsiteX1" fmla="*/ 75189 w 2049132"/>
                  <a:gd name="connsiteY1" fmla="*/ 508001 h 573371"/>
                  <a:gd name="connsiteX2" fmla="*/ 1395989 w 2049132"/>
                  <a:gd name="connsiteY2" fmla="*/ 522515 h 573371"/>
                  <a:gd name="connsiteX3" fmla="*/ 2049132 w 2049132"/>
                  <a:gd name="connsiteY3" fmla="*/ 101601 h 573371"/>
                  <a:gd name="connsiteX0" fmla="*/ 0 w 1973943"/>
                  <a:gd name="connsiteY0" fmla="*/ 0 h 527040"/>
                  <a:gd name="connsiteX1" fmla="*/ 493486 w 1973943"/>
                  <a:gd name="connsiteY1" fmla="*/ 304801 h 527040"/>
                  <a:gd name="connsiteX2" fmla="*/ 1320800 w 1973943"/>
                  <a:gd name="connsiteY2" fmla="*/ 522515 h 527040"/>
                  <a:gd name="connsiteX3" fmla="*/ 1973943 w 1973943"/>
                  <a:gd name="connsiteY3" fmla="*/ 101601 h 527040"/>
                  <a:gd name="connsiteX0" fmla="*/ 0 w 1973943"/>
                  <a:gd name="connsiteY0" fmla="*/ 0 h 354266"/>
                  <a:gd name="connsiteX1" fmla="*/ 493486 w 1973943"/>
                  <a:gd name="connsiteY1" fmla="*/ 304801 h 354266"/>
                  <a:gd name="connsiteX2" fmla="*/ 1364343 w 1973943"/>
                  <a:gd name="connsiteY2" fmla="*/ 333830 h 354266"/>
                  <a:gd name="connsiteX3" fmla="*/ 1973943 w 1973943"/>
                  <a:gd name="connsiteY3" fmla="*/ 101601 h 354266"/>
                  <a:gd name="connsiteX0" fmla="*/ 0 w 1843314"/>
                  <a:gd name="connsiteY0" fmla="*/ 14513 h 377218"/>
                  <a:gd name="connsiteX1" fmla="*/ 493486 w 1843314"/>
                  <a:gd name="connsiteY1" fmla="*/ 319314 h 377218"/>
                  <a:gd name="connsiteX2" fmla="*/ 1364343 w 1843314"/>
                  <a:gd name="connsiteY2" fmla="*/ 348343 h 377218"/>
                  <a:gd name="connsiteX3" fmla="*/ 1843314 w 1843314"/>
                  <a:gd name="connsiteY3" fmla="*/ 0 h 3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3314" h="377218">
                    <a:moveTo>
                      <a:pt x="0" y="14513"/>
                    </a:moveTo>
                    <a:cubicBezTo>
                      <a:pt x="125790" y="231018"/>
                      <a:pt x="266096" y="263676"/>
                      <a:pt x="493486" y="319314"/>
                    </a:cubicBezTo>
                    <a:cubicBezTo>
                      <a:pt x="720876" y="374952"/>
                      <a:pt x="1139372" y="401562"/>
                      <a:pt x="1364343" y="348343"/>
                    </a:cubicBezTo>
                    <a:cubicBezTo>
                      <a:pt x="1589314" y="295124"/>
                      <a:pt x="1681237" y="176590"/>
                      <a:pt x="1843314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317170" y="550453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+ edge split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96225" y="685665"/>
            <a:ext cx="1628565" cy="3788750"/>
            <a:chOff x="4144743" y="1029563"/>
            <a:chExt cx="1628565" cy="3788750"/>
          </a:xfrm>
        </p:grpSpPr>
        <p:sp>
          <p:nvSpPr>
            <p:cNvPr id="93" name="TextBox 92"/>
            <p:cNvSpPr txBox="1"/>
            <p:nvPr/>
          </p:nvSpPr>
          <p:spPr>
            <a:xfrm>
              <a:off x="4445161" y="1029563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44952" y="2061960"/>
              <a:ext cx="1564852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  <a:endParaRPr lang="en-US" sz="2000" dirty="0" smtClean="0">
                <a:sym typeface="Wingdings" panose="05000000000000000000" pitchFamily="2" charset="2"/>
              </a:endParaRP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105" name="Straight Arrow Connector 104"/>
            <p:cNvCxnSpPr>
              <a:stCxn id="93" idx="2"/>
              <a:endCxn id="94" idx="0"/>
            </p:cNvCxnSpPr>
            <p:nvPr/>
          </p:nvCxnSpPr>
          <p:spPr bwMode="auto">
            <a:xfrm>
              <a:off x="4923818" y="1737449"/>
              <a:ext cx="3560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144743" y="4418203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107" name="Straight Arrow Connector 106"/>
            <p:cNvCxnSpPr>
              <a:stCxn id="94" idx="2"/>
              <a:endCxn id="106" idx="0"/>
            </p:cNvCxnSpPr>
            <p:nvPr/>
          </p:nvCxnSpPr>
          <p:spPr bwMode="auto">
            <a:xfrm flipH="1">
              <a:off x="4771678" y="3077623"/>
              <a:ext cx="155700" cy="13405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8" name="Elbow Connector 107"/>
            <p:cNvCxnSpPr>
              <a:stCxn id="123" idx="3"/>
              <a:endCxn id="94" idx="3"/>
            </p:cNvCxnSpPr>
            <p:nvPr/>
          </p:nvCxnSpPr>
          <p:spPr bwMode="auto">
            <a:xfrm flipH="1" flipV="1">
              <a:off x="5709804" y="2569792"/>
              <a:ext cx="63504" cy="1133537"/>
            </a:xfrm>
            <a:prstGeom prst="bentConnector3">
              <a:avLst>
                <a:gd name="adj1" fmla="val -359977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4971914" y="3503274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24" name="Straight Arrow Connector 123"/>
            <p:cNvCxnSpPr>
              <a:stCxn id="94" idx="2"/>
              <a:endCxn id="123" idx="0"/>
            </p:cNvCxnSpPr>
            <p:nvPr/>
          </p:nvCxnSpPr>
          <p:spPr bwMode="auto">
            <a:xfrm>
              <a:off x="4927378" y="3077623"/>
              <a:ext cx="445233" cy="42565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5837413" y="4663924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cxnSp>
        <p:nvCxnSpPr>
          <p:cNvPr id="164" name="Straight Connector 163"/>
          <p:cNvCxnSpPr>
            <a:stCxn id="98" idx="2"/>
          </p:cNvCxnSpPr>
          <p:nvPr/>
        </p:nvCxnSpPr>
        <p:spPr bwMode="auto">
          <a:xfrm>
            <a:off x="773002" y="3650270"/>
            <a:ext cx="606281" cy="18381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3" name="Group 182"/>
          <p:cNvGrpSpPr/>
          <p:nvPr/>
        </p:nvGrpSpPr>
        <p:grpSpPr>
          <a:xfrm>
            <a:off x="6914554" y="682504"/>
            <a:ext cx="1958341" cy="3783462"/>
            <a:chOff x="6914554" y="798616"/>
            <a:chExt cx="1958341" cy="3783462"/>
          </a:xfrm>
        </p:grpSpPr>
        <p:sp>
          <p:nvSpPr>
            <p:cNvPr id="111" name="TextBox 110"/>
            <p:cNvSpPr txBox="1"/>
            <p:nvPr/>
          </p:nvSpPr>
          <p:spPr>
            <a:xfrm>
              <a:off x="7060207" y="798616"/>
              <a:ext cx="981359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</a:p>
            <a:p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</a:p>
            <a:p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19093" y="2469458"/>
              <a:ext cx="46358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113" name="Straight Arrow Connector 112"/>
            <p:cNvCxnSpPr>
              <a:stCxn id="111" idx="2"/>
              <a:endCxn id="112" idx="0"/>
            </p:cNvCxnSpPr>
            <p:nvPr/>
          </p:nvCxnSpPr>
          <p:spPr bwMode="auto">
            <a:xfrm>
              <a:off x="7550887" y="2122055"/>
              <a:ext cx="0" cy="34740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>
              <a:stCxn id="112" idx="2"/>
              <a:endCxn id="171" idx="0"/>
            </p:cNvCxnSpPr>
            <p:nvPr/>
          </p:nvCxnSpPr>
          <p:spPr bwMode="auto">
            <a:xfrm>
              <a:off x="7550887" y="2869568"/>
              <a:ext cx="3057" cy="13124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6" name="Elbow Connector 115"/>
            <p:cNvCxnSpPr>
              <a:stCxn id="125" idx="0"/>
              <a:endCxn id="112" idx="3"/>
            </p:cNvCxnSpPr>
            <p:nvPr/>
          </p:nvCxnSpPr>
          <p:spPr bwMode="auto">
            <a:xfrm rot="16200000" flipV="1">
              <a:off x="7749781" y="2702414"/>
              <a:ext cx="610909" cy="54510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7782681" y="3280422"/>
              <a:ext cx="1090214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endParaRPr lang="en-US" sz="2000" dirty="0">
                <a:solidFill>
                  <a:srgbClr val="00B050"/>
                </a:solidFill>
              </a:endParaRPr>
            </a:p>
            <a:p>
              <a:r>
                <a:rPr lang="en-US" sz="2000" dirty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endParaRPr lang="en-US" sz="2000" dirty="0">
                <a:solidFill>
                  <a:srgbClr val="00B050"/>
                </a:solidFill>
                <a:sym typeface="Wingdings" panose="05000000000000000000" pitchFamily="2" charset="2"/>
              </a:endParaRPr>
            </a:p>
          </p:txBody>
        </p:sp>
        <p:cxnSp>
          <p:nvCxnSpPr>
            <p:cNvPr id="126" name="Straight Arrow Connector 125"/>
            <p:cNvCxnSpPr>
              <a:stCxn id="112" idx="2"/>
              <a:endCxn id="125" idx="0"/>
            </p:cNvCxnSpPr>
            <p:nvPr/>
          </p:nvCxnSpPr>
          <p:spPr bwMode="auto">
            <a:xfrm>
              <a:off x="7550887" y="2869568"/>
              <a:ext cx="776901" cy="41085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71" name="TextBox 170"/>
            <p:cNvSpPr txBox="1"/>
            <p:nvPr/>
          </p:nvSpPr>
          <p:spPr>
            <a:xfrm>
              <a:off x="6914554" y="4181968"/>
              <a:ext cx="127877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244353" y="4589110"/>
            <a:ext cx="1843314" cy="458950"/>
            <a:chOff x="3454501" y="5091792"/>
            <a:chExt cx="1843314" cy="458950"/>
          </a:xfrm>
        </p:grpSpPr>
        <p:sp>
          <p:nvSpPr>
            <p:cNvPr id="95" name="TextBox 94"/>
            <p:cNvSpPr txBox="1"/>
            <p:nvPr/>
          </p:nvSpPr>
          <p:spPr>
            <a:xfrm>
              <a:off x="3756437" y="509179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Copy folding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454501" y="5173524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631388" y="5478922"/>
            <a:ext cx="775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Incorrect result: copy folding + </a:t>
            </a:r>
            <a:r>
              <a:rPr lang="el-GR" sz="2800" dirty="0" smtClean="0">
                <a:solidFill>
                  <a:srgbClr val="FF0000"/>
                </a:solidFill>
              </a:rPr>
              <a:t>Φ</a:t>
            </a:r>
            <a:r>
              <a:rPr lang="en-US" sz="2800" dirty="0" smtClean="0">
                <a:solidFill>
                  <a:srgbClr val="FF0000"/>
                </a:solidFill>
              </a:rPr>
              <a:t>-elimination incompatible.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1171" y="1204345"/>
            <a:ext cx="1157037" cy="3262363"/>
            <a:chOff x="271287" y="1548205"/>
            <a:chExt cx="1157037" cy="3262363"/>
          </a:xfrm>
        </p:grpSpPr>
        <p:sp>
          <p:nvSpPr>
            <p:cNvPr id="97" name="TextBox 96"/>
            <p:cNvSpPr txBox="1"/>
            <p:nvPr/>
          </p:nvSpPr>
          <p:spPr>
            <a:xfrm>
              <a:off x="365171" y="1548205"/>
              <a:ext cx="901286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>b  …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0221" y="2670691"/>
              <a:ext cx="785793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a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>
                  <a:sym typeface="Wingdings" panose="05000000000000000000" pitchFamily="2" charset="2"/>
                </a:rPr>
                <a:t>a</a:t>
              </a:r>
              <a:r>
                <a:rPr lang="en-US" sz="2000" dirty="0" smtClean="0">
                  <a:sym typeface="Wingdings" panose="05000000000000000000" pitchFamily="2" charset="2"/>
                </a:rPr>
                <a:t>  b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err="1" smtClean="0">
                  <a:sym typeface="Wingdings" panose="05000000000000000000" pitchFamily="2" charset="2"/>
                </a:rPr>
                <a:t>b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/>
          </p:nvCxnSpPr>
          <p:spPr bwMode="auto">
            <a:xfrm flipH="1">
              <a:off x="813118" y="2256091"/>
              <a:ext cx="2696" cy="4146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271287" y="4410458"/>
              <a:ext cx="109398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return a-b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>
              <a:stCxn id="98" idx="2"/>
              <a:endCxn id="100" idx="0"/>
            </p:cNvCxnSpPr>
            <p:nvPr/>
          </p:nvCxnSpPr>
          <p:spPr bwMode="auto">
            <a:xfrm>
              <a:off x="813118" y="3994130"/>
              <a:ext cx="5164" cy="4163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3" name="Elbow Connector 102"/>
            <p:cNvCxnSpPr>
              <a:endCxn id="98" idx="3"/>
            </p:cNvCxnSpPr>
            <p:nvPr/>
          </p:nvCxnSpPr>
          <p:spPr bwMode="auto">
            <a:xfrm rot="16200000" flipV="1">
              <a:off x="898453" y="3639973"/>
              <a:ext cx="837433" cy="222309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1897844" y="682504"/>
            <a:ext cx="2124200" cy="3784204"/>
            <a:chOff x="1844170" y="1026364"/>
            <a:chExt cx="2124200" cy="3784204"/>
          </a:xfrm>
        </p:grpSpPr>
        <p:sp>
          <p:nvSpPr>
            <p:cNvPr id="65" name="TextBox 64"/>
            <p:cNvSpPr txBox="1"/>
            <p:nvPr/>
          </p:nvSpPr>
          <p:spPr>
            <a:xfrm>
              <a:off x="2138769" y="1026364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44170" y="2058761"/>
              <a:ext cx="1553630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/>
                <a:t>)</a:t>
              </a:r>
              <a:br>
                <a:rPr lang="en-US" sz="2000" dirty="0"/>
              </a:br>
              <a:r>
                <a:rPr lang="en-US" sz="2000" dirty="0" smtClean="0"/>
                <a:t>x </a:t>
              </a:r>
              <a:r>
                <a:rPr lang="en-US" sz="2000" dirty="0" smtClean="0">
                  <a:sym typeface="Wingdings" panose="05000000000000000000" pitchFamily="2" charset="2"/>
                </a:rPr>
                <a:t>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sym typeface="Wingdings" panose="05000000000000000000" pitchFamily="2" charset="2"/>
                </a:rPr>
                <a:t>  x</a:t>
              </a: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/>
          </p:nvCxnSpPr>
          <p:spPr bwMode="auto">
            <a:xfrm>
              <a:off x="2617426" y="1734250"/>
              <a:ext cx="3559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849641" y="4410458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FFC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3</a:t>
              </a:r>
              <a:endParaRPr lang="en-US" sz="2000" baseline="-25000" dirty="0">
                <a:solidFill>
                  <a:srgbClr val="FFC000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6" idx="2"/>
              <a:endCxn id="68" idx="0"/>
            </p:cNvCxnSpPr>
            <p:nvPr/>
          </p:nvCxnSpPr>
          <p:spPr bwMode="auto">
            <a:xfrm flipH="1">
              <a:off x="2476576" y="3997753"/>
              <a:ext cx="144409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1" name="Elbow Connector 80"/>
            <p:cNvCxnSpPr>
              <a:stCxn id="118" idx="0"/>
              <a:endCxn id="66" idx="3"/>
            </p:cNvCxnSpPr>
            <p:nvPr/>
          </p:nvCxnSpPr>
          <p:spPr bwMode="auto">
            <a:xfrm rot="16200000" flipV="1">
              <a:off x="2791637" y="3634421"/>
              <a:ext cx="1382201" cy="16987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3166976" y="4410458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19" name="Straight Arrow Connector 118"/>
            <p:cNvCxnSpPr>
              <a:stCxn id="66" idx="2"/>
              <a:endCxn id="118" idx="0"/>
            </p:cNvCxnSpPr>
            <p:nvPr/>
          </p:nvCxnSpPr>
          <p:spPr bwMode="auto">
            <a:xfrm>
              <a:off x="2620985" y="3997753"/>
              <a:ext cx="946688" cy="4127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872490" y="4609894"/>
            <a:ext cx="1843314" cy="782075"/>
            <a:chOff x="1033060" y="5091792"/>
            <a:chExt cx="1843314" cy="782075"/>
          </a:xfrm>
        </p:grpSpPr>
        <p:grpSp>
          <p:nvGrpSpPr>
            <p:cNvPr id="135" name="Group 134"/>
            <p:cNvGrpSpPr/>
            <p:nvPr/>
          </p:nvGrpSpPr>
          <p:grpSpPr>
            <a:xfrm>
              <a:off x="1033060" y="5091792"/>
              <a:ext cx="1843314" cy="422608"/>
              <a:chOff x="1033060" y="5091792"/>
              <a:chExt cx="1843314" cy="422608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39194" y="5091792"/>
                <a:ext cx="1165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F0"/>
                    </a:solidFill>
                  </a:rPr>
                  <a:t>SSA constr.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1033060" y="5137182"/>
                <a:ext cx="1843314" cy="377218"/>
              </a:xfrm>
              <a:custGeom>
                <a:avLst/>
                <a:gdLst>
                  <a:gd name="connsiteX0" fmla="*/ 0 w 2540000"/>
                  <a:gd name="connsiteY0" fmla="*/ 0 h 588767"/>
                  <a:gd name="connsiteX1" fmla="*/ 566057 w 2540000"/>
                  <a:gd name="connsiteY1" fmla="*/ 522515 h 588767"/>
                  <a:gd name="connsiteX2" fmla="*/ 1886857 w 2540000"/>
                  <a:gd name="connsiteY2" fmla="*/ 537029 h 588767"/>
                  <a:gd name="connsiteX3" fmla="*/ 2540000 w 2540000"/>
                  <a:gd name="connsiteY3" fmla="*/ 116115 h 588767"/>
                  <a:gd name="connsiteX0" fmla="*/ 75189 w 2049132"/>
                  <a:gd name="connsiteY0" fmla="*/ 0 h 573371"/>
                  <a:gd name="connsiteX1" fmla="*/ 75189 w 2049132"/>
                  <a:gd name="connsiteY1" fmla="*/ 508001 h 573371"/>
                  <a:gd name="connsiteX2" fmla="*/ 1395989 w 2049132"/>
                  <a:gd name="connsiteY2" fmla="*/ 522515 h 573371"/>
                  <a:gd name="connsiteX3" fmla="*/ 2049132 w 2049132"/>
                  <a:gd name="connsiteY3" fmla="*/ 101601 h 573371"/>
                  <a:gd name="connsiteX0" fmla="*/ 0 w 1973943"/>
                  <a:gd name="connsiteY0" fmla="*/ 0 h 527040"/>
                  <a:gd name="connsiteX1" fmla="*/ 493486 w 1973943"/>
                  <a:gd name="connsiteY1" fmla="*/ 304801 h 527040"/>
                  <a:gd name="connsiteX2" fmla="*/ 1320800 w 1973943"/>
                  <a:gd name="connsiteY2" fmla="*/ 522515 h 527040"/>
                  <a:gd name="connsiteX3" fmla="*/ 1973943 w 1973943"/>
                  <a:gd name="connsiteY3" fmla="*/ 101601 h 527040"/>
                  <a:gd name="connsiteX0" fmla="*/ 0 w 1973943"/>
                  <a:gd name="connsiteY0" fmla="*/ 0 h 354266"/>
                  <a:gd name="connsiteX1" fmla="*/ 493486 w 1973943"/>
                  <a:gd name="connsiteY1" fmla="*/ 304801 h 354266"/>
                  <a:gd name="connsiteX2" fmla="*/ 1364343 w 1973943"/>
                  <a:gd name="connsiteY2" fmla="*/ 333830 h 354266"/>
                  <a:gd name="connsiteX3" fmla="*/ 1973943 w 1973943"/>
                  <a:gd name="connsiteY3" fmla="*/ 101601 h 354266"/>
                  <a:gd name="connsiteX0" fmla="*/ 0 w 1843314"/>
                  <a:gd name="connsiteY0" fmla="*/ 14513 h 377218"/>
                  <a:gd name="connsiteX1" fmla="*/ 493486 w 1843314"/>
                  <a:gd name="connsiteY1" fmla="*/ 319314 h 377218"/>
                  <a:gd name="connsiteX2" fmla="*/ 1364343 w 1843314"/>
                  <a:gd name="connsiteY2" fmla="*/ 348343 h 377218"/>
                  <a:gd name="connsiteX3" fmla="*/ 1843314 w 1843314"/>
                  <a:gd name="connsiteY3" fmla="*/ 0 h 3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3314" h="377218">
                    <a:moveTo>
                      <a:pt x="0" y="14513"/>
                    </a:moveTo>
                    <a:cubicBezTo>
                      <a:pt x="125790" y="231018"/>
                      <a:pt x="266096" y="263676"/>
                      <a:pt x="493486" y="319314"/>
                    </a:cubicBezTo>
                    <a:cubicBezTo>
                      <a:pt x="720876" y="374952"/>
                      <a:pt x="1139372" y="401562"/>
                      <a:pt x="1364343" y="348343"/>
                    </a:cubicBezTo>
                    <a:cubicBezTo>
                      <a:pt x="1589314" y="295124"/>
                      <a:pt x="1681237" y="176590"/>
                      <a:pt x="1843314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317170" y="550453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+ edge split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96225" y="685665"/>
            <a:ext cx="1628565" cy="3788750"/>
            <a:chOff x="4144743" y="1029563"/>
            <a:chExt cx="1628565" cy="3788750"/>
          </a:xfrm>
        </p:grpSpPr>
        <p:sp>
          <p:nvSpPr>
            <p:cNvPr id="93" name="TextBox 92"/>
            <p:cNvSpPr txBox="1"/>
            <p:nvPr/>
          </p:nvSpPr>
          <p:spPr>
            <a:xfrm>
              <a:off x="4445161" y="1029563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44952" y="2061960"/>
              <a:ext cx="1564852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  <a:endParaRPr lang="en-US" sz="2000" dirty="0" smtClean="0">
                <a:sym typeface="Wingdings" panose="05000000000000000000" pitchFamily="2" charset="2"/>
              </a:endParaRP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105" name="Straight Arrow Connector 104"/>
            <p:cNvCxnSpPr>
              <a:stCxn id="93" idx="2"/>
              <a:endCxn id="94" idx="0"/>
            </p:cNvCxnSpPr>
            <p:nvPr/>
          </p:nvCxnSpPr>
          <p:spPr bwMode="auto">
            <a:xfrm>
              <a:off x="4923818" y="1737449"/>
              <a:ext cx="3560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144743" y="4418203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107" name="Straight Arrow Connector 106"/>
            <p:cNvCxnSpPr>
              <a:stCxn id="94" idx="2"/>
              <a:endCxn id="106" idx="0"/>
            </p:cNvCxnSpPr>
            <p:nvPr/>
          </p:nvCxnSpPr>
          <p:spPr bwMode="auto">
            <a:xfrm flipH="1">
              <a:off x="4771678" y="3077623"/>
              <a:ext cx="155700" cy="13405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8" name="Elbow Connector 107"/>
            <p:cNvCxnSpPr>
              <a:stCxn id="123" idx="3"/>
              <a:endCxn id="94" idx="3"/>
            </p:cNvCxnSpPr>
            <p:nvPr/>
          </p:nvCxnSpPr>
          <p:spPr bwMode="auto">
            <a:xfrm flipH="1" flipV="1">
              <a:off x="5709804" y="2569792"/>
              <a:ext cx="63504" cy="1133537"/>
            </a:xfrm>
            <a:prstGeom prst="bentConnector3">
              <a:avLst>
                <a:gd name="adj1" fmla="val -359977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4971914" y="3503274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124" name="Straight Arrow Connector 123"/>
            <p:cNvCxnSpPr>
              <a:stCxn id="94" idx="2"/>
              <a:endCxn id="123" idx="0"/>
            </p:cNvCxnSpPr>
            <p:nvPr/>
          </p:nvCxnSpPr>
          <p:spPr bwMode="auto">
            <a:xfrm>
              <a:off x="4927378" y="3077623"/>
              <a:ext cx="445233" cy="42565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5837413" y="4663924"/>
            <a:ext cx="1843314" cy="378818"/>
            <a:chOff x="6136104" y="5091792"/>
            <a:chExt cx="1843314" cy="378818"/>
          </a:xfrm>
        </p:grpSpPr>
        <p:sp>
          <p:nvSpPr>
            <p:cNvPr id="51" name="TextBox 50"/>
            <p:cNvSpPr txBox="1"/>
            <p:nvPr/>
          </p:nvSpPr>
          <p:spPr>
            <a:xfrm>
              <a:off x="6504657" y="5091792"/>
              <a:ext cx="95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SSA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elim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136104" y="5093392"/>
              <a:ext cx="1843314" cy="377218"/>
            </a:xfrm>
            <a:custGeom>
              <a:avLst/>
              <a:gdLst>
                <a:gd name="connsiteX0" fmla="*/ 0 w 2540000"/>
                <a:gd name="connsiteY0" fmla="*/ 0 h 588767"/>
                <a:gd name="connsiteX1" fmla="*/ 566057 w 2540000"/>
                <a:gd name="connsiteY1" fmla="*/ 522515 h 588767"/>
                <a:gd name="connsiteX2" fmla="*/ 1886857 w 2540000"/>
                <a:gd name="connsiteY2" fmla="*/ 537029 h 588767"/>
                <a:gd name="connsiteX3" fmla="*/ 2540000 w 2540000"/>
                <a:gd name="connsiteY3" fmla="*/ 116115 h 588767"/>
                <a:gd name="connsiteX0" fmla="*/ 75189 w 2049132"/>
                <a:gd name="connsiteY0" fmla="*/ 0 h 573371"/>
                <a:gd name="connsiteX1" fmla="*/ 75189 w 2049132"/>
                <a:gd name="connsiteY1" fmla="*/ 508001 h 573371"/>
                <a:gd name="connsiteX2" fmla="*/ 1395989 w 2049132"/>
                <a:gd name="connsiteY2" fmla="*/ 522515 h 573371"/>
                <a:gd name="connsiteX3" fmla="*/ 2049132 w 2049132"/>
                <a:gd name="connsiteY3" fmla="*/ 101601 h 573371"/>
                <a:gd name="connsiteX0" fmla="*/ 0 w 1973943"/>
                <a:gd name="connsiteY0" fmla="*/ 0 h 527040"/>
                <a:gd name="connsiteX1" fmla="*/ 493486 w 1973943"/>
                <a:gd name="connsiteY1" fmla="*/ 304801 h 527040"/>
                <a:gd name="connsiteX2" fmla="*/ 1320800 w 1973943"/>
                <a:gd name="connsiteY2" fmla="*/ 522515 h 527040"/>
                <a:gd name="connsiteX3" fmla="*/ 1973943 w 1973943"/>
                <a:gd name="connsiteY3" fmla="*/ 101601 h 527040"/>
                <a:gd name="connsiteX0" fmla="*/ 0 w 1973943"/>
                <a:gd name="connsiteY0" fmla="*/ 0 h 354266"/>
                <a:gd name="connsiteX1" fmla="*/ 493486 w 1973943"/>
                <a:gd name="connsiteY1" fmla="*/ 304801 h 354266"/>
                <a:gd name="connsiteX2" fmla="*/ 1364343 w 1973943"/>
                <a:gd name="connsiteY2" fmla="*/ 333830 h 354266"/>
                <a:gd name="connsiteX3" fmla="*/ 1973943 w 1973943"/>
                <a:gd name="connsiteY3" fmla="*/ 101601 h 354266"/>
                <a:gd name="connsiteX0" fmla="*/ 0 w 1843314"/>
                <a:gd name="connsiteY0" fmla="*/ 14513 h 377218"/>
                <a:gd name="connsiteX1" fmla="*/ 493486 w 1843314"/>
                <a:gd name="connsiteY1" fmla="*/ 319314 h 377218"/>
                <a:gd name="connsiteX2" fmla="*/ 1364343 w 1843314"/>
                <a:gd name="connsiteY2" fmla="*/ 348343 h 377218"/>
                <a:gd name="connsiteX3" fmla="*/ 1843314 w 1843314"/>
                <a:gd name="connsiteY3" fmla="*/ 0 h 37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3314" h="377218">
                  <a:moveTo>
                    <a:pt x="0" y="14513"/>
                  </a:moveTo>
                  <a:cubicBezTo>
                    <a:pt x="125790" y="231018"/>
                    <a:pt x="266096" y="263676"/>
                    <a:pt x="493486" y="319314"/>
                  </a:cubicBezTo>
                  <a:cubicBezTo>
                    <a:pt x="720876" y="374952"/>
                    <a:pt x="1139372" y="401562"/>
                    <a:pt x="1364343" y="348343"/>
                  </a:cubicBezTo>
                  <a:cubicBezTo>
                    <a:pt x="1589314" y="295124"/>
                    <a:pt x="1681237" y="176590"/>
                    <a:pt x="1843314" y="0"/>
                  </a:cubicBezTo>
                </a:path>
              </a:pathLst>
            </a:cu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64097" y="6096495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 true</a:t>
            </a:r>
            <a:r>
              <a:rPr lang="en-US" dirty="0" smtClean="0"/>
              <a:t>: correct result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3157183" y="5973232"/>
            <a:ext cx="583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 false</a:t>
            </a:r>
            <a:r>
              <a:rPr lang="en-US" dirty="0" smtClean="0"/>
              <a:t>: a and b are identified in first loop iteration, so b</a:t>
            </a:r>
            <a:r>
              <a:rPr lang="en-US" baseline="-25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2</a:t>
            </a:r>
            <a:r>
              <a:rPr lang="en-US" dirty="0" smtClean="0"/>
              <a:t> holds upon loop exit, so return value</a:t>
            </a:r>
            <a:r>
              <a:rPr lang="en-US" dirty="0"/>
              <a:t> </a:t>
            </a:r>
            <a:r>
              <a:rPr lang="en-US" dirty="0" smtClean="0"/>
              <a:t>is 0.</a:t>
            </a:r>
            <a:endParaRPr lang="en-US" dirty="0"/>
          </a:p>
        </p:txBody>
      </p:sp>
      <p:cxnSp>
        <p:nvCxnSpPr>
          <p:cNvPr id="164" name="Straight Connector 163"/>
          <p:cNvCxnSpPr>
            <a:stCxn id="98" idx="2"/>
          </p:cNvCxnSpPr>
          <p:nvPr/>
        </p:nvCxnSpPr>
        <p:spPr bwMode="auto">
          <a:xfrm>
            <a:off x="773002" y="3650270"/>
            <a:ext cx="606281" cy="18381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3" name="Group 182"/>
          <p:cNvGrpSpPr/>
          <p:nvPr/>
        </p:nvGrpSpPr>
        <p:grpSpPr>
          <a:xfrm>
            <a:off x="6914554" y="682504"/>
            <a:ext cx="1958341" cy="3783462"/>
            <a:chOff x="6914554" y="798616"/>
            <a:chExt cx="1958341" cy="3783462"/>
          </a:xfrm>
        </p:grpSpPr>
        <p:sp>
          <p:nvSpPr>
            <p:cNvPr id="111" name="TextBox 110"/>
            <p:cNvSpPr txBox="1"/>
            <p:nvPr/>
          </p:nvSpPr>
          <p:spPr>
            <a:xfrm>
              <a:off x="7060207" y="798616"/>
              <a:ext cx="981359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</a:p>
            <a:p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</a:p>
            <a:p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2</a:t>
              </a:r>
              <a:r>
                <a:rPr lang="en-US" sz="2000" dirty="0" smtClean="0">
                  <a:sym typeface="Wingdings" panose="05000000000000000000" pitchFamily="2" charset="2"/>
                </a:rPr>
                <a:t>  </a:t>
              </a: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19093" y="2469458"/>
              <a:ext cx="46358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113" name="Straight Arrow Connector 112"/>
            <p:cNvCxnSpPr>
              <a:stCxn id="111" idx="2"/>
              <a:endCxn id="112" idx="0"/>
            </p:cNvCxnSpPr>
            <p:nvPr/>
          </p:nvCxnSpPr>
          <p:spPr bwMode="auto">
            <a:xfrm>
              <a:off x="7550887" y="2122055"/>
              <a:ext cx="0" cy="34740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>
              <a:stCxn id="112" idx="2"/>
              <a:endCxn id="171" idx="0"/>
            </p:cNvCxnSpPr>
            <p:nvPr/>
          </p:nvCxnSpPr>
          <p:spPr bwMode="auto">
            <a:xfrm>
              <a:off x="7550887" y="2869568"/>
              <a:ext cx="3057" cy="13124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6" name="Elbow Connector 115"/>
            <p:cNvCxnSpPr>
              <a:stCxn id="125" idx="0"/>
              <a:endCxn id="112" idx="3"/>
            </p:cNvCxnSpPr>
            <p:nvPr/>
          </p:nvCxnSpPr>
          <p:spPr bwMode="auto">
            <a:xfrm rot="16200000" flipV="1">
              <a:off x="7749781" y="2702414"/>
              <a:ext cx="610909" cy="54510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7782681" y="3280422"/>
              <a:ext cx="1090214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endParaRPr lang="en-US" sz="2000" dirty="0">
                <a:solidFill>
                  <a:srgbClr val="00B050"/>
                </a:solidFill>
              </a:endParaRPr>
            </a:p>
            <a:p>
              <a:r>
                <a:rPr lang="en-US" sz="2000" dirty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endParaRPr lang="en-US" sz="2000" dirty="0">
                <a:solidFill>
                  <a:srgbClr val="00B050"/>
                </a:solidFill>
                <a:sym typeface="Wingdings" panose="05000000000000000000" pitchFamily="2" charset="2"/>
              </a:endParaRPr>
            </a:p>
          </p:txBody>
        </p:sp>
        <p:cxnSp>
          <p:nvCxnSpPr>
            <p:cNvPr id="126" name="Straight Arrow Connector 125"/>
            <p:cNvCxnSpPr>
              <a:stCxn id="112" idx="2"/>
              <a:endCxn id="125" idx="0"/>
            </p:cNvCxnSpPr>
            <p:nvPr/>
          </p:nvCxnSpPr>
          <p:spPr bwMode="auto">
            <a:xfrm>
              <a:off x="7550887" y="2869568"/>
              <a:ext cx="776901" cy="41085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71" name="TextBox 170"/>
            <p:cNvSpPr txBox="1"/>
            <p:nvPr/>
          </p:nvSpPr>
          <p:spPr>
            <a:xfrm>
              <a:off x="6914554" y="4181968"/>
              <a:ext cx="127877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Code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848" y="1143000"/>
            <a:ext cx="8766802" cy="4419600"/>
          </a:xfrm>
          <a:noFill/>
        </p:spPr>
      </p:pic>
      <p:sp>
        <p:nvSpPr>
          <p:cNvPr id="2" name="Rectangle 1"/>
          <p:cNvSpPr/>
          <p:nvPr/>
        </p:nvSpPr>
        <p:spPr bwMode="auto">
          <a:xfrm>
            <a:off x="218962" y="5143500"/>
            <a:ext cx="4953000" cy="8382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134" y="1130590"/>
            <a:ext cx="5108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cause: the moves should “execute in parallel”, 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b="1" dirty="0" smtClean="0"/>
              <a:t>first</a:t>
            </a:r>
            <a:r>
              <a:rPr lang="en-US" dirty="0" smtClean="0"/>
              <a:t> read their RHS, then assign to the LHS variables in </a:t>
            </a:r>
            <a:r>
              <a:rPr lang="en-US" b="1" dirty="0" smtClean="0"/>
              <a:t>parallel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0437" y="4622913"/>
            <a:ext cx="574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-functions in a basic block should be considered a single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-block, of concurrent assignment, so that the relative order of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-functions is irrelevant: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73996" y="5594424"/>
            <a:ext cx="3443160" cy="1015663"/>
            <a:chOff x="785763" y="4521359"/>
            <a:chExt cx="3443160" cy="1015663"/>
          </a:xfrm>
        </p:grpSpPr>
        <p:sp>
          <p:nvSpPr>
            <p:cNvPr id="4" name="TextBox 3"/>
            <p:cNvSpPr txBox="1"/>
            <p:nvPr/>
          </p:nvSpPr>
          <p:spPr>
            <a:xfrm>
              <a:off x="785763" y="4521359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ym typeface="Wingdings" panose="05000000000000000000" pitchFamily="2" charset="2"/>
                </a:rPr>
                <a:t>(  )  Φ</a:t>
              </a:r>
              <a:endParaRPr lang="en-US" sz="6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59466" y="4691511"/>
              <a:ext cx="3169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</a:t>
              </a:r>
              <a:r>
                <a:rPr lang="en-US" baseline="-25000" dirty="0" smtClean="0">
                  <a:solidFill>
                    <a:srgbClr val="00B050"/>
                  </a:solidFill>
                </a:rPr>
                <a:t>2                                    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  </a:t>
              </a:r>
              <a:r>
                <a:rPr lang="en-US" dirty="0" smtClean="0"/>
                <a:t>(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, </a:t>
              </a:r>
              <a:r>
                <a:rPr lang="en-US" dirty="0">
                  <a:solidFill>
                    <a:srgbClr val="00B050"/>
                  </a:solidFill>
                </a:rPr>
                <a:t>b</a:t>
              </a:r>
              <a:r>
                <a:rPr lang="en-US" baseline="-25000" dirty="0">
                  <a:solidFill>
                    <a:srgbClr val="00B050"/>
                  </a:solidFill>
                </a:rPr>
                <a:t>2</a:t>
              </a:r>
              <a:r>
                <a:rPr lang="en-US" dirty="0" smtClean="0"/>
                <a:t>)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                          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, </a:t>
              </a:r>
              <a:r>
                <a:rPr lang="en-US" dirty="0" smtClean="0">
                  <a:solidFill>
                    <a:srgbClr val="00B050"/>
                  </a:solidFill>
                </a:rPr>
                <a:t>a</a:t>
              </a:r>
              <a:r>
                <a:rPr lang="en-US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518144" y="1062980"/>
            <a:ext cx="1628565" cy="3788750"/>
            <a:chOff x="4144743" y="1029563"/>
            <a:chExt cx="1628565" cy="3788750"/>
          </a:xfrm>
        </p:grpSpPr>
        <p:sp>
          <p:nvSpPr>
            <p:cNvPr id="60" name="TextBox 59"/>
            <p:cNvSpPr txBox="1"/>
            <p:nvPr/>
          </p:nvSpPr>
          <p:spPr>
            <a:xfrm>
              <a:off x="4445161" y="1029563"/>
              <a:ext cx="95731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4952" y="2061960"/>
              <a:ext cx="1564852" cy="1015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 </a:t>
              </a:r>
              <a:r>
                <a:rPr lang="el-GR" sz="2000" dirty="0"/>
                <a:t>Φ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solidFill>
                    <a:srgbClr val="FF000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)</a:t>
              </a:r>
              <a:endParaRPr lang="en-US" sz="2000" dirty="0" smtClean="0">
                <a:sym typeface="Wingdings" panose="05000000000000000000" pitchFamily="2" charset="2"/>
              </a:endParaRPr>
            </a:p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62" name="Straight Arrow Connector 61"/>
            <p:cNvCxnSpPr>
              <a:stCxn id="60" idx="2"/>
              <a:endCxn id="61" idx="0"/>
            </p:cNvCxnSpPr>
            <p:nvPr/>
          </p:nvCxnSpPr>
          <p:spPr bwMode="auto">
            <a:xfrm>
              <a:off x="4923818" y="1737449"/>
              <a:ext cx="3560" cy="3245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144743" y="4418203"/>
              <a:ext cx="125386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61" idx="2"/>
              <a:endCxn id="63" idx="0"/>
            </p:cNvCxnSpPr>
            <p:nvPr/>
          </p:nvCxnSpPr>
          <p:spPr bwMode="auto">
            <a:xfrm flipH="1">
              <a:off x="4771678" y="3077623"/>
              <a:ext cx="155700" cy="13405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9" name="Elbow Connector 68"/>
            <p:cNvCxnSpPr>
              <a:stCxn id="70" idx="3"/>
              <a:endCxn id="61" idx="3"/>
            </p:cNvCxnSpPr>
            <p:nvPr/>
          </p:nvCxnSpPr>
          <p:spPr bwMode="auto">
            <a:xfrm flipH="1" flipV="1">
              <a:off x="5709804" y="2569792"/>
              <a:ext cx="63504" cy="1133537"/>
            </a:xfrm>
            <a:prstGeom prst="bentConnector3">
              <a:avLst>
                <a:gd name="adj1" fmla="val -359977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4971914" y="3503274"/>
              <a:ext cx="801394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cxnSp>
          <p:nvCxnSpPr>
            <p:cNvPr id="72" name="Straight Arrow Connector 71"/>
            <p:cNvCxnSpPr>
              <a:stCxn id="61" idx="2"/>
              <a:endCxn id="70" idx="0"/>
            </p:cNvCxnSpPr>
            <p:nvPr/>
          </p:nvCxnSpPr>
          <p:spPr bwMode="auto">
            <a:xfrm>
              <a:off x="4927378" y="3077623"/>
              <a:ext cx="445233" cy="42565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718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708509"/>
            <a:ext cx="8697106" cy="1015663"/>
            <a:chOff x="220050" y="5594424"/>
            <a:chExt cx="8697106" cy="1015663"/>
          </a:xfrm>
        </p:grpSpPr>
        <p:sp>
          <p:nvSpPr>
            <p:cNvPr id="56" name="TextBox 55"/>
            <p:cNvSpPr txBox="1"/>
            <p:nvPr/>
          </p:nvSpPr>
          <p:spPr>
            <a:xfrm>
              <a:off x="220050" y="5727987"/>
              <a:ext cx="52883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The </a:t>
              </a:r>
              <a:r>
                <a:rPr lang="el-GR" dirty="0" smtClean="0">
                  <a:solidFill>
                    <a:srgbClr val="FF0000"/>
                  </a:solidFill>
                </a:rPr>
                <a:t>Φ</a:t>
              </a:r>
              <a:r>
                <a:rPr lang="en-US" dirty="0" smtClean="0">
                  <a:solidFill>
                    <a:srgbClr val="FF0000"/>
                  </a:solidFill>
                </a:rPr>
                <a:t>-functions in a basic block should be considered concurrent – as a single </a:t>
              </a:r>
              <a:r>
                <a:rPr lang="el-GR" dirty="0" smtClean="0">
                  <a:solidFill>
                    <a:srgbClr val="FF0000"/>
                  </a:solidFill>
                </a:rPr>
                <a:t>Φ</a:t>
              </a:r>
              <a:r>
                <a:rPr lang="en-US" dirty="0" smtClean="0">
                  <a:solidFill>
                    <a:srgbClr val="FF0000"/>
                  </a:solidFill>
                </a:rPr>
                <a:t>-block: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73996" y="5594424"/>
              <a:ext cx="3443160" cy="1015663"/>
              <a:chOff x="785763" y="4521359"/>
              <a:chExt cx="3443160" cy="10156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85763" y="4521359"/>
                <a:ext cx="256672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sym typeface="Wingdings" panose="05000000000000000000" pitchFamily="2" charset="2"/>
                  </a:rPr>
                  <a:t>(  )  Φ</a:t>
                </a:r>
                <a:endParaRPr lang="en-US" sz="60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59466" y="4691511"/>
                <a:ext cx="31694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00B050"/>
                    </a:solidFill>
                  </a:rPr>
                  <a:t>2                          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  </a:t>
                </a:r>
                <a:r>
                  <a:rPr lang="en-US" dirty="0" smtClean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b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                         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7896" y="1833374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And replacement of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 by moves should respect this interpretation.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420506" y="3648220"/>
            <a:ext cx="3931873" cy="2962046"/>
            <a:chOff x="3548265" y="2740746"/>
            <a:chExt cx="3931873" cy="2962046"/>
          </a:xfrm>
        </p:grpSpPr>
        <p:sp>
          <p:nvSpPr>
            <p:cNvPr id="35" name="TextBox 34"/>
            <p:cNvSpPr txBox="1"/>
            <p:nvPr/>
          </p:nvSpPr>
          <p:spPr>
            <a:xfrm>
              <a:off x="5694802" y="4846815"/>
              <a:ext cx="1785336" cy="6921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713" y="4791058"/>
              <a:ext cx="1975425" cy="91173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38749" y="4365539"/>
              <a:ext cx="46358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Wingdings" panose="05000000000000000000" pitchFamily="2" charset="2"/>
                </a:rPr>
                <a:t>if p</a:t>
              </a:r>
            </a:p>
          </p:txBody>
        </p:sp>
        <p:cxnSp>
          <p:nvCxnSpPr>
            <p:cNvPr id="31" name="Straight Arrow Connector 30"/>
            <p:cNvCxnSpPr>
              <a:stCxn id="29" idx="2"/>
              <a:endCxn id="30" idx="0"/>
            </p:cNvCxnSpPr>
            <p:nvPr/>
          </p:nvCxnSpPr>
          <p:spPr bwMode="auto">
            <a:xfrm flipH="1">
              <a:off x="4570543" y="4064185"/>
              <a:ext cx="831958" cy="30135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3548265" y="5138816"/>
              <a:ext cx="1253868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return </a:t>
              </a:r>
              <a:r>
                <a:rPr lang="en-US" sz="2000" dirty="0" smtClean="0">
                  <a:solidFill>
                    <a:srgbClr val="00B050"/>
                  </a:solidFill>
                </a:rPr>
                <a:t>b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2000" dirty="0" smtClean="0"/>
                <a:t>-</a:t>
              </a:r>
              <a:r>
                <a:rPr lang="en-US" sz="2000" dirty="0" smtClean="0">
                  <a:solidFill>
                    <a:srgbClr val="00B05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00B050"/>
                  </a:solidFill>
                </a:rPr>
                <a:t>2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0" idx="2"/>
              <a:endCxn id="32" idx="0"/>
            </p:cNvCxnSpPr>
            <p:nvPr/>
          </p:nvCxnSpPr>
          <p:spPr bwMode="auto">
            <a:xfrm flipH="1">
              <a:off x="4175199" y="4765649"/>
              <a:ext cx="395344" cy="37316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4" name="Elbow Connector 33"/>
            <p:cNvCxnSpPr>
              <a:stCxn id="35" idx="0"/>
              <a:endCxn id="30" idx="3"/>
            </p:cNvCxnSpPr>
            <p:nvPr/>
          </p:nvCxnSpPr>
          <p:spPr bwMode="auto">
            <a:xfrm rot="16200000" flipV="1">
              <a:off x="5554294" y="3813638"/>
              <a:ext cx="281221" cy="1785133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30" idx="2"/>
            </p:cNvCxnSpPr>
            <p:nvPr/>
          </p:nvCxnSpPr>
          <p:spPr bwMode="auto">
            <a:xfrm>
              <a:off x="4570543" y="4765649"/>
              <a:ext cx="1124259" cy="45224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51" name="Group 50"/>
            <p:cNvGrpSpPr/>
            <p:nvPr/>
          </p:nvGrpSpPr>
          <p:grpSpPr>
            <a:xfrm>
              <a:off x="4307200" y="2740746"/>
              <a:ext cx="2138129" cy="1449111"/>
              <a:chOff x="6472471" y="2701577"/>
              <a:chExt cx="2138129" cy="144911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524944" y="2701577"/>
                <a:ext cx="2085656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…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b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 …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endParaRPr lang="en-US" sz="200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2471" y="3186930"/>
                <a:ext cx="2062590" cy="963758"/>
              </a:xfrm>
              <a:prstGeom prst="rect">
                <a:avLst/>
              </a:prstGeom>
            </p:spPr>
          </p:pic>
        </p:grpSp>
      </p:grpSp>
      <p:grpSp>
        <p:nvGrpSpPr>
          <p:cNvPr id="81" name="Group 80"/>
          <p:cNvGrpSpPr/>
          <p:nvPr/>
        </p:nvGrpSpPr>
        <p:grpSpPr>
          <a:xfrm>
            <a:off x="333127" y="2490799"/>
            <a:ext cx="2319696" cy="2778143"/>
            <a:chOff x="377761" y="2743200"/>
            <a:chExt cx="2319696" cy="2778143"/>
          </a:xfrm>
        </p:grpSpPr>
        <p:grpSp>
          <p:nvGrpSpPr>
            <p:cNvPr id="12" name="Group 11"/>
            <p:cNvGrpSpPr/>
            <p:nvPr/>
          </p:nvGrpSpPr>
          <p:grpSpPr>
            <a:xfrm>
              <a:off x="562537" y="2743200"/>
              <a:ext cx="2105892" cy="2778143"/>
              <a:chOff x="562537" y="2743200"/>
              <a:chExt cx="2105892" cy="2778143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562537" y="2743200"/>
                <a:ext cx="2105892" cy="2778143"/>
                <a:chOff x="3863599" y="1029563"/>
                <a:chExt cx="2105892" cy="2778143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4445161" y="1029563"/>
                  <a:ext cx="957313" cy="70788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sz="2000" baseline="-25000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2000" dirty="0" smtClean="0"/>
                    <a:t> </a:t>
                  </a:r>
                  <a:r>
                    <a:rPr lang="en-US" sz="2000" dirty="0" smtClean="0">
                      <a:sym typeface="Wingdings" panose="05000000000000000000" pitchFamily="2" charset="2"/>
                    </a:rPr>
                    <a:t> …</a:t>
                  </a:r>
                  <a:br>
                    <a:rPr lang="en-US" sz="2000" dirty="0" smtClean="0">
                      <a:sym typeface="Wingdings" panose="05000000000000000000" pitchFamily="2" charset="2"/>
                    </a:rPr>
                  </a:br>
                  <a:r>
                    <a:rPr lang="en-US" sz="2000" dirty="0" smtClean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b</a:t>
                  </a:r>
                  <a:r>
                    <a:rPr lang="en-US" sz="2000" baseline="-25000" dirty="0" smtClean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1</a:t>
                  </a:r>
                  <a:r>
                    <a:rPr lang="en-US" sz="2000" dirty="0" smtClean="0">
                      <a:sym typeface="Wingdings" panose="05000000000000000000" pitchFamily="2" charset="2"/>
                    </a:rPr>
                    <a:t>  …</a:t>
                  </a:r>
                  <a:endParaRPr lang="en-US" sz="20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3885266" y="2061960"/>
                  <a:ext cx="2084225" cy="10156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B050"/>
                      </a:solidFill>
                    </a:rPr>
                    <a:t>a</a:t>
                  </a:r>
                  <a:r>
                    <a:rPr lang="en-US" sz="2000" baseline="-25000" dirty="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en-US" sz="20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000" dirty="0">
                      <a:solidFill>
                        <a:srgbClr val="00B050"/>
                      </a:solidFill>
                      <a:sym typeface="Wingdings" panose="05000000000000000000" pitchFamily="2" charset="2"/>
                    </a:rPr>
                    <a:t> </a:t>
                  </a:r>
                  <a:r>
                    <a:rPr lang="el-GR" sz="2000" dirty="0"/>
                    <a:t>Φ</a:t>
                  </a:r>
                  <a:r>
                    <a:rPr lang="en-US" sz="2000" dirty="0" smtClean="0"/>
                    <a:t>(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sz="2000" baseline="-25000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2000" dirty="0"/>
                    <a:t>, </a:t>
                  </a:r>
                  <a:r>
                    <a:rPr lang="en-US" sz="2000" dirty="0" smtClean="0">
                      <a:solidFill>
                        <a:srgbClr val="FFC000"/>
                      </a:solidFill>
                    </a:rPr>
                    <a:t>b</a:t>
                  </a:r>
                  <a:r>
                    <a:rPr lang="en-US" sz="2000" baseline="-25000" dirty="0">
                      <a:solidFill>
                        <a:srgbClr val="FFC000"/>
                      </a:solidFill>
                    </a:rPr>
                    <a:t>2</a:t>
                  </a:r>
                  <a:r>
                    <a:rPr lang="en-US" sz="2000" dirty="0" smtClean="0"/>
                    <a:t>)</a:t>
                  </a:r>
                </a:p>
                <a:p>
                  <a:r>
                    <a:rPr lang="en-US" sz="2000" dirty="0" smtClean="0">
                      <a:solidFill>
                        <a:srgbClr val="00B050"/>
                      </a:solidFill>
                    </a:rPr>
                    <a:t>b</a:t>
                  </a:r>
                  <a:r>
                    <a:rPr lang="en-US" sz="2000" baseline="-25000" dirty="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en-US" sz="2000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000" dirty="0">
                      <a:solidFill>
                        <a:srgbClr val="00B050"/>
                      </a:solidFill>
                      <a:sym typeface="Wingdings" panose="05000000000000000000" pitchFamily="2" charset="2"/>
                    </a:rPr>
                    <a:t> </a:t>
                  </a:r>
                  <a:r>
                    <a:rPr lang="el-GR" sz="2000" dirty="0"/>
                    <a:t>Φ</a:t>
                  </a:r>
                  <a:r>
                    <a:rPr lang="en-US" sz="2000" dirty="0" smtClean="0"/>
                    <a:t>(         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b</a:t>
                  </a:r>
                  <a:r>
                    <a:rPr lang="en-US" sz="2000" baseline="-25000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2000" dirty="0"/>
                    <a:t>, </a:t>
                  </a:r>
                  <a:r>
                    <a:rPr lang="en-US" sz="2000" dirty="0">
                      <a:solidFill>
                        <a:srgbClr val="FFC000"/>
                      </a:solidFill>
                    </a:rPr>
                    <a:t>a</a:t>
                  </a:r>
                  <a:r>
                    <a:rPr lang="en-US" sz="2000" baseline="-25000" dirty="0" smtClean="0">
                      <a:solidFill>
                        <a:srgbClr val="FFC000"/>
                      </a:solidFill>
                    </a:rPr>
                    <a:t>2</a:t>
                  </a:r>
                  <a:r>
                    <a:rPr lang="en-US" sz="2000" dirty="0" smtClean="0"/>
                    <a:t>)</a:t>
                  </a:r>
                  <a:endParaRPr lang="en-US" sz="2000" dirty="0" smtClean="0">
                    <a:sym typeface="Wingdings" panose="05000000000000000000" pitchFamily="2" charset="2"/>
                  </a:endParaRPr>
                </a:p>
                <a:p>
                  <a:r>
                    <a:rPr lang="en-US" sz="2000" dirty="0" smtClean="0">
                      <a:sym typeface="Wingdings" panose="05000000000000000000" pitchFamily="2" charset="2"/>
                    </a:rPr>
                    <a:t>if p</a:t>
                  </a:r>
                </a:p>
              </p:txBody>
            </p:sp>
            <p:cxnSp>
              <p:nvCxnSpPr>
                <p:cNvPr id="105" name="Straight Arrow Connector 104"/>
                <p:cNvCxnSpPr>
                  <a:stCxn id="93" idx="2"/>
                  <a:endCxn id="94" idx="0"/>
                </p:cNvCxnSpPr>
                <p:nvPr/>
              </p:nvCxnSpPr>
              <p:spPr bwMode="auto">
                <a:xfrm>
                  <a:off x="4923818" y="1737449"/>
                  <a:ext cx="3561" cy="324511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3863599" y="3407596"/>
                  <a:ext cx="1253869" cy="400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r</a:t>
                  </a:r>
                  <a:r>
                    <a:rPr lang="en-US" sz="2000" dirty="0" smtClean="0"/>
                    <a:t>eturn </a:t>
                  </a:r>
                  <a:r>
                    <a:rPr lang="en-US" sz="2000" dirty="0" smtClean="0">
                      <a:solidFill>
                        <a:srgbClr val="00B050"/>
                      </a:solidFill>
                    </a:rPr>
                    <a:t>b</a:t>
                  </a:r>
                  <a:r>
                    <a:rPr lang="en-US" sz="2000" baseline="-25000" dirty="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en-US" sz="2000" dirty="0" smtClean="0"/>
                    <a:t>-</a:t>
                  </a:r>
                  <a:r>
                    <a:rPr lang="en-US" sz="2000" dirty="0" smtClean="0">
                      <a:solidFill>
                        <a:srgbClr val="00B050"/>
                      </a:solidFill>
                    </a:rPr>
                    <a:t>a</a:t>
                  </a:r>
                  <a:r>
                    <a:rPr lang="en-US" sz="2000" baseline="-25000" dirty="0" smtClean="0">
                      <a:solidFill>
                        <a:srgbClr val="00B050"/>
                      </a:solidFill>
                    </a:rPr>
                    <a:t>2</a:t>
                  </a:r>
                  <a:endParaRPr lang="en-US" sz="2000" baseline="-250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107" name="Straight Arrow Connector 106"/>
                <p:cNvCxnSpPr>
                  <a:stCxn id="94" idx="2"/>
                  <a:endCxn id="106" idx="0"/>
                </p:cNvCxnSpPr>
                <p:nvPr/>
              </p:nvCxnSpPr>
              <p:spPr bwMode="auto">
                <a:xfrm flipH="1">
                  <a:off x="4490534" y="3077623"/>
                  <a:ext cx="436845" cy="329973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8" name="Elbow Connector 107"/>
                <p:cNvCxnSpPr>
                  <a:stCxn id="123" idx="3"/>
                  <a:endCxn id="94" idx="3"/>
                </p:cNvCxnSpPr>
                <p:nvPr/>
              </p:nvCxnSpPr>
              <p:spPr bwMode="auto">
                <a:xfrm flipV="1">
                  <a:off x="5960567" y="2569792"/>
                  <a:ext cx="8924" cy="1037859"/>
                </a:xfrm>
                <a:prstGeom prst="bentConnector3">
                  <a:avLst>
                    <a:gd name="adj1" fmla="val 2661632"/>
                  </a:avLst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5159173" y="3407596"/>
                  <a:ext cx="801394" cy="400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000" dirty="0"/>
                </a:p>
              </p:txBody>
            </p:sp>
            <p:cxnSp>
              <p:nvCxnSpPr>
                <p:cNvPr id="124" name="Straight Arrow Connector 123"/>
                <p:cNvCxnSpPr>
                  <a:stCxn id="94" idx="2"/>
                  <a:endCxn id="123" idx="0"/>
                </p:cNvCxnSpPr>
                <p:nvPr/>
              </p:nvCxnSpPr>
              <p:spPr bwMode="auto">
                <a:xfrm>
                  <a:off x="4927379" y="3077623"/>
                  <a:ext cx="632491" cy="329973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1" name="Rectangle 10"/>
              <p:cNvSpPr/>
              <p:nvPr/>
            </p:nvSpPr>
            <p:spPr bwMode="auto">
              <a:xfrm>
                <a:off x="628706" y="3833849"/>
                <a:ext cx="1987250" cy="602761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761" y="3688743"/>
              <a:ext cx="2319696" cy="959245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3301773" y="2347863"/>
            <a:ext cx="555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Conceptual intermediate step: unary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-blocks at the end of the CFG predecessors / in the incoming CFG edges.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200400" y="4395587"/>
            <a:ext cx="1828800" cy="70174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93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4163469"/>
            <a:ext cx="1785336" cy="692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76" y="4107712"/>
            <a:ext cx="1975425" cy="9117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8512" y="3682193"/>
            <a:ext cx="46358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if p</a:t>
            </a: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 bwMode="auto">
          <a:xfrm flipH="1">
            <a:off x="1250306" y="3380839"/>
            <a:ext cx="831958" cy="30135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28232" y="4452171"/>
            <a:ext cx="125386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return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00B050"/>
                </a:solidFill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 bwMode="auto">
          <a:xfrm flipH="1">
            <a:off x="855166" y="4082303"/>
            <a:ext cx="395140" cy="36986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Elbow Connector 33"/>
          <p:cNvCxnSpPr>
            <a:stCxn id="35" idx="0"/>
            <a:endCxn id="30" idx="3"/>
          </p:cNvCxnSpPr>
          <p:nvPr/>
        </p:nvCxnSpPr>
        <p:spPr bwMode="auto">
          <a:xfrm rot="16200000" flipV="1">
            <a:off x="2227874" y="3136475"/>
            <a:ext cx="281221" cy="1772768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</p:cNvCxnSpPr>
          <p:nvPr/>
        </p:nvCxnSpPr>
        <p:spPr bwMode="auto">
          <a:xfrm>
            <a:off x="1250306" y="4082303"/>
            <a:ext cx="1111894" cy="4361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986963" y="2057400"/>
            <a:ext cx="2138129" cy="1449111"/>
            <a:chOff x="6472471" y="2701577"/>
            <a:chExt cx="2138129" cy="1449111"/>
          </a:xfrm>
        </p:grpSpPr>
        <p:sp>
          <p:nvSpPr>
            <p:cNvPr id="29" name="TextBox 28"/>
            <p:cNvSpPr txBox="1"/>
            <p:nvPr/>
          </p:nvSpPr>
          <p:spPr>
            <a:xfrm>
              <a:off x="6524944" y="2701577"/>
              <a:ext cx="2085656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471" y="3186930"/>
              <a:ext cx="2062590" cy="963758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5371638" y="922484"/>
            <a:ext cx="208565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 …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>  …</a:t>
            </a:r>
          </a:p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49553" y="1905000"/>
            <a:ext cx="2814210" cy="1066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8143" y="750789"/>
            <a:ext cx="3394257" cy="83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Then, concurrent elimination of unary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-blocks.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644" y="257034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 smtClean="0">
                <a:solidFill>
                  <a:srgbClr val="FFC000"/>
                </a:solidFill>
              </a:rPr>
              <a:t>o problem here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4163469"/>
            <a:ext cx="1785336" cy="692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76" y="4107712"/>
            <a:ext cx="1975425" cy="9117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8512" y="3682193"/>
            <a:ext cx="46358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if p</a:t>
            </a: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 bwMode="auto">
          <a:xfrm flipH="1">
            <a:off x="1250306" y="3380839"/>
            <a:ext cx="831958" cy="30135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28232" y="4452171"/>
            <a:ext cx="125386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return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00B050"/>
                </a:solidFill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 bwMode="auto">
          <a:xfrm flipH="1">
            <a:off x="855166" y="4082303"/>
            <a:ext cx="395140" cy="36986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Elbow Connector 33"/>
          <p:cNvCxnSpPr>
            <a:stCxn id="35" idx="0"/>
            <a:endCxn id="30" idx="3"/>
          </p:cNvCxnSpPr>
          <p:nvPr/>
        </p:nvCxnSpPr>
        <p:spPr bwMode="auto">
          <a:xfrm rot="16200000" flipV="1">
            <a:off x="2227874" y="3136475"/>
            <a:ext cx="281221" cy="1772768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</p:cNvCxnSpPr>
          <p:nvPr/>
        </p:nvCxnSpPr>
        <p:spPr bwMode="auto">
          <a:xfrm>
            <a:off x="1250306" y="4082303"/>
            <a:ext cx="1111894" cy="4361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986963" y="2057400"/>
            <a:ext cx="2138129" cy="1449111"/>
            <a:chOff x="6472471" y="2701577"/>
            <a:chExt cx="2138129" cy="1449111"/>
          </a:xfrm>
        </p:grpSpPr>
        <p:sp>
          <p:nvSpPr>
            <p:cNvPr id="29" name="TextBox 28"/>
            <p:cNvSpPr txBox="1"/>
            <p:nvPr/>
          </p:nvSpPr>
          <p:spPr>
            <a:xfrm>
              <a:off x="6524944" y="2701577"/>
              <a:ext cx="2085656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471" y="3186930"/>
              <a:ext cx="2062590" cy="963758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5371638" y="922484"/>
            <a:ext cx="208565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 …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>  …</a:t>
            </a:r>
          </a:p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49553" y="1905000"/>
            <a:ext cx="2814210" cy="1066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8143" y="750789"/>
            <a:ext cx="3394257" cy="83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Then, concurrent elimination of unary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-blocks.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644" y="257034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 smtClean="0">
                <a:solidFill>
                  <a:srgbClr val="FFC000"/>
                </a:solidFill>
              </a:rPr>
              <a:t>o problem here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12145" y="3937881"/>
            <a:ext cx="3322679" cy="1533543"/>
            <a:chOff x="5029200" y="4572000"/>
            <a:chExt cx="3322679" cy="1533543"/>
          </a:xfrm>
        </p:grpSpPr>
        <p:grpSp>
          <p:nvGrpSpPr>
            <p:cNvPr id="3" name="Group 2"/>
            <p:cNvGrpSpPr/>
            <p:nvPr/>
          </p:nvGrpSpPr>
          <p:grpSpPr>
            <a:xfrm>
              <a:off x="5029200" y="4572000"/>
              <a:ext cx="3322679" cy="1533543"/>
              <a:chOff x="4495800" y="4837997"/>
              <a:chExt cx="3322679" cy="153354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00" y="4837997"/>
                <a:ext cx="3322679" cy="1533543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4797282" y="4898204"/>
                <a:ext cx="3021197" cy="128552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>
              <a:off x="6019800" y="5181600"/>
              <a:ext cx="1752600" cy="3048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48828" y="5152572"/>
              <a:ext cx="1676400" cy="3048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39" name="Straight Arrow Connector 38"/>
          <p:cNvCxnSpPr/>
          <p:nvPr/>
        </p:nvCxnSpPr>
        <p:spPr bwMode="auto">
          <a:xfrm>
            <a:off x="4213015" y="4482193"/>
            <a:ext cx="1519288" cy="1700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665810" y="3491487"/>
            <a:ext cx="413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ut here, have cyclic dependency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649127" y="4900333"/>
            <a:ext cx="155904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649127" y="4449654"/>
            <a:ext cx="155904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218895" y="5620434"/>
            <a:ext cx="212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</a:t>
            </a:r>
            <a:r>
              <a:rPr lang="en-US" sz="1800" dirty="0" smtClean="0">
                <a:solidFill>
                  <a:srgbClr val="FF0000"/>
                </a:solidFill>
              </a:rPr>
              <a:t>orizontal : left-to-right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477000" y="5943600"/>
            <a:ext cx="155904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69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4163469"/>
            <a:ext cx="1785336" cy="692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76" y="4107712"/>
            <a:ext cx="1975425" cy="9117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8512" y="3682193"/>
            <a:ext cx="46358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if p</a:t>
            </a: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 bwMode="auto">
          <a:xfrm flipH="1">
            <a:off x="1250306" y="3380839"/>
            <a:ext cx="831958" cy="30135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28232" y="4452171"/>
            <a:ext cx="125386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return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00B050"/>
                </a:solidFill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 bwMode="auto">
          <a:xfrm flipH="1">
            <a:off x="855166" y="4082303"/>
            <a:ext cx="395140" cy="36986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Elbow Connector 33"/>
          <p:cNvCxnSpPr>
            <a:stCxn id="35" idx="0"/>
            <a:endCxn id="30" idx="3"/>
          </p:cNvCxnSpPr>
          <p:nvPr/>
        </p:nvCxnSpPr>
        <p:spPr bwMode="auto">
          <a:xfrm rot="16200000" flipV="1">
            <a:off x="2227874" y="3136475"/>
            <a:ext cx="281221" cy="1772768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</p:cNvCxnSpPr>
          <p:nvPr/>
        </p:nvCxnSpPr>
        <p:spPr bwMode="auto">
          <a:xfrm>
            <a:off x="1250306" y="4082303"/>
            <a:ext cx="1111894" cy="4361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986963" y="2057400"/>
            <a:ext cx="2138129" cy="1449111"/>
            <a:chOff x="6472471" y="2701577"/>
            <a:chExt cx="2138129" cy="1449111"/>
          </a:xfrm>
        </p:grpSpPr>
        <p:sp>
          <p:nvSpPr>
            <p:cNvPr id="29" name="TextBox 28"/>
            <p:cNvSpPr txBox="1"/>
            <p:nvPr/>
          </p:nvSpPr>
          <p:spPr>
            <a:xfrm>
              <a:off x="6524944" y="2701577"/>
              <a:ext cx="2085656" cy="1323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1</a:t>
              </a:r>
              <a:r>
                <a:rPr lang="en-US" sz="2000" dirty="0" smtClean="0">
                  <a:sym typeface="Wingdings" panose="05000000000000000000" pitchFamily="2" charset="2"/>
                </a:rPr>
                <a:t>  …</a:t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r>
                <a:rPr lang="en-US" sz="2000" dirty="0" smtClean="0">
                  <a:sym typeface="Wingdings" panose="05000000000000000000" pitchFamily="2" charset="2"/>
                </a:rPr>
                <a:t/>
              </a:r>
              <a:br>
                <a:rPr lang="en-US" sz="2000" dirty="0" smtClean="0">
                  <a:sym typeface="Wingdings" panose="05000000000000000000" pitchFamily="2" charset="2"/>
                </a:rPr>
              </a:b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471" y="3186930"/>
              <a:ext cx="2062590" cy="963758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5371638" y="922484"/>
            <a:ext cx="208565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 …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>  …</a:t>
            </a:r>
          </a:p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49553" y="1905000"/>
            <a:ext cx="2814210" cy="1066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8143" y="750789"/>
            <a:ext cx="3394257" cy="83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Then, concurrent elimination of unary 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en-US" dirty="0" smtClean="0">
                <a:solidFill>
                  <a:srgbClr val="0070C0"/>
                </a:solidFill>
              </a:rPr>
              <a:t>-blocks.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644" y="257034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 smtClean="0">
                <a:solidFill>
                  <a:srgbClr val="FFC000"/>
                </a:solidFill>
              </a:rPr>
              <a:t>o problem here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12145" y="3937881"/>
            <a:ext cx="3322679" cy="1533543"/>
            <a:chOff x="5029200" y="4572000"/>
            <a:chExt cx="3322679" cy="1533543"/>
          </a:xfrm>
        </p:grpSpPr>
        <p:grpSp>
          <p:nvGrpSpPr>
            <p:cNvPr id="3" name="Group 2"/>
            <p:cNvGrpSpPr/>
            <p:nvPr/>
          </p:nvGrpSpPr>
          <p:grpSpPr>
            <a:xfrm>
              <a:off x="5029200" y="4572000"/>
              <a:ext cx="3322679" cy="1533543"/>
              <a:chOff x="4495800" y="4837997"/>
              <a:chExt cx="3322679" cy="153354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00" y="4837997"/>
                <a:ext cx="3322679" cy="1533543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4797282" y="4898204"/>
                <a:ext cx="3021197" cy="128552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>
              <a:off x="6019800" y="5181600"/>
              <a:ext cx="1752600" cy="3048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48828" y="5152572"/>
              <a:ext cx="1676400" cy="3048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39" name="Straight Arrow Connector 38"/>
          <p:cNvCxnSpPr/>
          <p:nvPr/>
        </p:nvCxnSpPr>
        <p:spPr bwMode="auto">
          <a:xfrm>
            <a:off x="4213015" y="4482193"/>
            <a:ext cx="1519288" cy="1700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665810" y="3491487"/>
            <a:ext cx="413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ut here, have cyclic dependency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32" y="5771241"/>
            <a:ext cx="575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Breaking dependence cycle into sequence of move instructions requires an additional variable.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4654" y="5531631"/>
            <a:ext cx="149351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 a</a:t>
            </a:r>
            <a: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b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en-U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</a:t>
            </a:r>
            <a:r>
              <a:rPr lang="en-US" baseline="-250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 b</a:t>
            </a:r>
            <a: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</a:p>
          <a:p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b</a:t>
            </a:r>
            <a: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 k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4921" y="4454949"/>
            <a:ext cx="46358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if p</a:t>
            </a:r>
          </a:p>
        </p:txBody>
      </p:sp>
      <p:cxnSp>
        <p:nvCxnSpPr>
          <p:cNvPr id="31" name="Straight Arrow Connector 30"/>
          <p:cNvCxnSpPr>
            <a:stCxn id="37" idx="2"/>
            <a:endCxn id="30" idx="0"/>
          </p:cNvCxnSpPr>
          <p:nvPr/>
        </p:nvCxnSpPr>
        <p:spPr bwMode="auto">
          <a:xfrm>
            <a:off x="3966715" y="4047551"/>
            <a:ext cx="0" cy="40739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923887" y="5262457"/>
            <a:ext cx="125386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return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00B050"/>
                </a:solidFill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endParaRPr lang="en-US" sz="2000" baseline="-25000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 bwMode="auto">
          <a:xfrm flipH="1">
            <a:off x="3550821" y="4855059"/>
            <a:ext cx="415894" cy="40739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Elbow Connector 33"/>
          <p:cNvCxnSpPr>
            <a:stCxn id="7" idx="0"/>
            <a:endCxn id="30" idx="3"/>
          </p:cNvCxnSpPr>
          <p:nvPr/>
        </p:nvCxnSpPr>
        <p:spPr bwMode="auto">
          <a:xfrm rot="16200000" flipH="1" flipV="1">
            <a:off x="4697033" y="3963714"/>
            <a:ext cx="192766" cy="1189813"/>
          </a:xfrm>
          <a:prstGeom prst="bentConnector4">
            <a:avLst>
              <a:gd name="adj1" fmla="val -118589"/>
              <a:gd name="adj2" fmla="val 8138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  <a:endCxn id="7" idx="1"/>
          </p:cNvCxnSpPr>
          <p:nvPr/>
        </p:nvCxnSpPr>
        <p:spPr bwMode="auto">
          <a:xfrm>
            <a:off x="3966715" y="4855059"/>
            <a:ext cx="674847" cy="20734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923887" y="2724112"/>
            <a:ext cx="208565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 …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>  …</a:t>
            </a:r>
          </a:p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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2256" y="1432260"/>
            <a:ext cx="735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Resulting code has correct behavior, for p=true and p=false.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562" y="4462238"/>
            <a:ext cx="149351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 a</a:t>
            </a:r>
            <a: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b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en-U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</a:t>
            </a:r>
            <a:r>
              <a:rPr lang="en-US" baseline="-250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 b</a:t>
            </a:r>
            <a: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</a:p>
          <a:p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b</a:t>
            </a:r>
            <a:r>
              <a:rPr lang="en-US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 k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4396078" y="3385830"/>
            <a:ext cx="1984485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943600" y="2970332"/>
            <a:ext cx="273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s usual, register </a:t>
            </a:r>
            <a:r>
              <a:rPr lang="en-US" dirty="0" err="1" smtClean="0">
                <a:solidFill>
                  <a:srgbClr val="FFC000"/>
                </a:solidFill>
              </a:rPr>
              <a:t>alloc</a:t>
            </a:r>
            <a:r>
              <a:rPr lang="en-US" dirty="0" smtClean="0">
                <a:solidFill>
                  <a:srgbClr val="FFC000"/>
                </a:solidFill>
              </a:rPr>
              <a:t> can clean this up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issue II: “swap problem”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5305" y="824944"/>
            <a:ext cx="6668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 general, the variables in a (unary) </a:t>
            </a:r>
            <a:r>
              <a:rPr lang="el-GR" dirty="0" smtClean="0">
                <a:solidFill>
                  <a:srgbClr val="7030A0"/>
                </a:solidFill>
              </a:rPr>
              <a:t>Φ</a:t>
            </a:r>
            <a:r>
              <a:rPr lang="en-US" dirty="0" smtClean="0">
                <a:solidFill>
                  <a:srgbClr val="7030A0"/>
                </a:solidFill>
              </a:rPr>
              <a:t>-block can form multiple (non-overlapping) cycles, of different length.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765" y="5199801"/>
            <a:ext cx="446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cycles can be broken in succession, so the single additional variable/register </a:t>
            </a:r>
            <a:r>
              <a:rPr lang="en-US" b="1" dirty="0" smtClean="0"/>
              <a:t>k</a:t>
            </a:r>
            <a:r>
              <a:rPr lang="en-US" dirty="0" smtClean="0">
                <a:solidFill>
                  <a:srgbClr val="7030A0"/>
                </a:solidFill>
              </a:rPr>
              <a:t> can be reused!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05476" y="1371600"/>
            <a:ext cx="6551078" cy="2613825"/>
            <a:chOff x="1329931" y="2024654"/>
            <a:chExt cx="6551078" cy="2613825"/>
          </a:xfrm>
        </p:grpSpPr>
        <p:grpSp>
          <p:nvGrpSpPr>
            <p:cNvPr id="8" name="Group 7"/>
            <p:cNvGrpSpPr/>
            <p:nvPr/>
          </p:nvGrpSpPr>
          <p:grpSpPr>
            <a:xfrm>
              <a:off x="1329931" y="2024654"/>
              <a:ext cx="6551078" cy="2613825"/>
              <a:chOff x="1329931" y="2024654"/>
              <a:chExt cx="6551078" cy="261382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209800" y="2299043"/>
                <a:ext cx="32573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/>
                </a:r>
                <a:br>
                  <a:rPr lang="en-US" baseline="-25000" dirty="0">
                    <a:solidFill>
                      <a:srgbClr val="00B050"/>
                    </a:solidFill>
                  </a:rPr>
                </a:br>
                <a:r>
                  <a:rPr lang="en-US" dirty="0" smtClean="0">
                    <a:solidFill>
                      <a:srgbClr val="00B050"/>
                    </a:solidFill>
                  </a:rPr>
                  <a:t>b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c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B050"/>
                    </a:solidFill>
                  </a:rPr>
                  <a:t>d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e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f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29931" y="2024654"/>
                <a:ext cx="6151044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0" dirty="0" smtClean="0">
                    <a:sym typeface="Wingdings" panose="05000000000000000000" pitchFamily="2" charset="2"/>
                  </a:rPr>
                  <a:t>(  )  Φ</a:t>
                </a:r>
                <a:endParaRPr lang="en-US" sz="15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388566" y="2330155"/>
                <a:ext cx="49244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d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>
                    <a:solidFill>
                      <a:srgbClr val="00B050"/>
                    </a:solidFill>
                  </a:rPr>
                  <a:t>f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>
                    <a:solidFill>
                      <a:srgbClr val="00B050"/>
                    </a:solidFill>
                  </a:rPr>
                  <a:t>c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 bwMode="auto">
            <a:xfrm>
              <a:off x="2539099" y="2576623"/>
              <a:ext cx="4814201" cy="36333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2535530" y="2592392"/>
              <a:ext cx="4817770" cy="33484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H="1">
              <a:off x="2676156" y="3351667"/>
              <a:ext cx="4677144" cy="25312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H="1">
              <a:off x="2673881" y="3604791"/>
              <a:ext cx="4656858" cy="66240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2659361" y="3387417"/>
              <a:ext cx="4671378" cy="96502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triangl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652101" y="2975704"/>
              <a:ext cx="4448143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659361" y="2518514"/>
              <a:ext cx="4448143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666621" y="3309533"/>
              <a:ext cx="4448143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673881" y="4347297"/>
              <a:ext cx="4448143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666627" y="3657875"/>
              <a:ext cx="4448143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75637" y="4076503"/>
            <a:ext cx="4447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New (implicit) sanity condition of SSA: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LHS variables should be distinct!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30288" y="2714260"/>
            <a:ext cx="1175657" cy="1233715"/>
          </a:xfrm>
          <a:custGeom>
            <a:avLst/>
            <a:gdLst>
              <a:gd name="connsiteX0" fmla="*/ 0 w 1175657"/>
              <a:gd name="connsiteY0" fmla="*/ 1233715 h 1233715"/>
              <a:gd name="connsiteX1" fmla="*/ 333828 w 1175657"/>
              <a:gd name="connsiteY1" fmla="*/ 435429 h 1233715"/>
              <a:gd name="connsiteX2" fmla="*/ 1175657 w 1175657"/>
              <a:gd name="connsiteY2" fmla="*/ 0 h 12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233715">
                <a:moveTo>
                  <a:pt x="0" y="1233715"/>
                </a:moveTo>
                <a:cubicBezTo>
                  <a:pt x="68942" y="937381"/>
                  <a:pt x="137885" y="641048"/>
                  <a:pt x="333828" y="435429"/>
                </a:cubicBezTo>
                <a:cubicBezTo>
                  <a:pt x="529771" y="229810"/>
                  <a:pt x="852714" y="114905"/>
                  <a:pt x="1175657" y="0"/>
                </a:cubicBezTo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9545" y="407093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Variables may occur repeatedly in RHS – but only participate in one cycle.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596699" y="3479396"/>
            <a:ext cx="539690" cy="574148"/>
          </a:xfrm>
          <a:custGeom>
            <a:avLst/>
            <a:gdLst>
              <a:gd name="connsiteX0" fmla="*/ 0 w 1175657"/>
              <a:gd name="connsiteY0" fmla="*/ 1233715 h 1233715"/>
              <a:gd name="connsiteX1" fmla="*/ 333828 w 1175657"/>
              <a:gd name="connsiteY1" fmla="*/ 435429 h 1233715"/>
              <a:gd name="connsiteX2" fmla="*/ 1175657 w 1175657"/>
              <a:gd name="connsiteY2" fmla="*/ 0 h 1233715"/>
              <a:gd name="connsiteX0" fmla="*/ 70389 w 1246046"/>
              <a:gd name="connsiteY0" fmla="*/ 1233715 h 1233715"/>
              <a:gd name="connsiteX1" fmla="*/ 74433 w 1246046"/>
              <a:gd name="connsiteY1" fmla="*/ 855154 h 1233715"/>
              <a:gd name="connsiteX2" fmla="*/ 1246046 w 1246046"/>
              <a:gd name="connsiteY2" fmla="*/ 0 h 1233715"/>
              <a:gd name="connsiteX0" fmla="*/ 364970 w 409543"/>
              <a:gd name="connsiteY0" fmla="*/ 574148 h 574148"/>
              <a:gd name="connsiteX1" fmla="*/ 369014 w 409543"/>
              <a:gd name="connsiteY1" fmla="*/ 195587 h 574148"/>
              <a:gd name="connsiteX2" fmla="*/ 101571 w 409543"/>
              <a:gd name="connsiteY2" fmla="*/ 0 h 574148"/>
              <a:gd name="connsiteX0" fmla="*/ 486900 w 539690"/>
              <a:gd name="connsiteY0" fmla="*/ 574148 h 574148"/>
              <a:gd name="connsiteX1" fmla="*/ 490944 w 539690"/>
              <a:gd name="connsiteY1" fmla="*/ 195587 h 574148"/>
              <a:gd name="connsiteX2" fmla="*/ 88590 w 539690"/>
              <a:gd name="connsiteY2" fmla="*/ 0 h 57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690" h="574148">
                <a:moveTo>
                  <a:pt x="486900" y="574148"/>
                </a:moveTo>
                <a:cubicBezTo>
                  <a:pt x="555842" y="277814"/>
                  <a:pt x="557329" y="291278"/>
                  <a:pt x="490944" y="195587"/>
                </a:cubicBezTo>
                <a:cubicBezTo>
                  <a:pt x="424559" y="99896"/>
                  <a:pt x="-234353" y="114905"/>
                  <a:pt x="88590" y="0"/>
                </a:cubicBezTo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2050" y="5635160"/>
            <a:ext cx="396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moves not involved in a cycle (like e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a) are emitted first.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Translating out of SSA -- discussion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29" y="91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care is needed to avoid lost copies and the swap problem, but basic principle – manifest the intuitive meaning of </a:t>
            </a:r>
            <a:r>
              <a:rPr lang="el-GR" dirty="0" smtClean="0"/>
              <a:t>Φ</a:t>
            </a:r>
            <a:r>
              <a:rPr lang="en-US" dirty="0" smtClean="0"/>
              <a:t>-functions by locally inserting copy instructions “in the incoming edges” – works fine.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0029" y="25908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Alternative: globally identify groups of variables that can be unified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irst guess - the original variables: works fine, until aggressive optimizations yield overlapping liveness ranges etc.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Φ-congruence classes (</a:t>
            </a:r>
            <a:r>
              <a:rPr lang="en-US" dirty="0" err="1" smtClean="0"/>
              <a:t>Sreedhar</a:t>
            </a:r>
            <a:r>
              <a:rPr lang="en-US" dirty="0" smtClean="0"/>
              <a:t> et al., </a:t>
            </a:r>
            <a:r>
              <a:rPr lang="en-US" i="1" dirty="0" smtClean="0"/>
              <a:t>Translating out of static single assignment form</a:t>
            </a:r>
            <a:r>
              <a:rPr lang="en-US" dirty="0" smtClean="0"/>
              <a:t>. 6</a:t>
            </a:r>
            <a:r>
              <a:rPr lang="en-US" baseline="30000" dirty="0" smtClean="0"/>
              <a:t>th</a:t>
            </a:r>
            <a:r>
              <a:rPr lang="en-US" dirty="0" smtClean="0"/>
              <a:t> Static Analysis Symposium, LNCS 1694, Springer, 1999)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6829" y="5766298"/>
            <a:ext cx="8581571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Insertion of moves, effect on liveness ranges, </a:t>
            </a:r>
            <a:r>
              <a:rPr lang="en-US" dirty="0" err="1" smtClean="0"/>
              <a:t>etc</a:t>
            </a:r>
            <a:r>
              <a:rPr lang="en-US" dirty="0" smtClean="0"/>
              <a:t> suggest exploration of interaction between SSA and register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09" y="813861"/>
            <a:ext cx="858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Hack et al., </a:t>
            </a:r>
            <a:r>
              <a:rPr lang="en-US" i="1" dirty="0" smtClean="0"/>
              <a:t>Register allocation for programs in SSA form. 15</a:t>
            </a:r>
            <a:r>
              <a:rPr lang="en-US" i="1" baseline="30000" dirty="0" smtClean="0"/>
              <a:t>th</a:t>
            </a:r>
            <a:r>
              <a:rPr lang="en-US" i="1" dirty="0" smtClean="0"/>
              <a:t> Conference on Compiler Construction (CC’06), LNCS 3923, Springer, 2006 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2014192"/>
            <a:ext cx="70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graphs of SSA programs are </a:t>
            </a:r>
            <a:r>
              <a:rPr lang="en-US" b="1" dirty="0" smtClean="0">
                <a:solidFill>
                  <a:srgbClr val="FFC000"/>
                </a:solidFill>
              </a:rPr>
              <a:t>chordal</a:t>
            </a:r>
            <a:r>
              <a:rPr lang="en-US" dirty="0" smtClean="0"/>
              <a:t> graphs.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478" y="5334000"/>
            <a:ext cx="8699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properties of chordal graphs: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heir chromatic number is equal to the size of the largest clique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hey can be optimally colored in </a:t>
            </a:r>
            <a:r>
              <a:rPr lang="en-US" b="1" dirty="0" smtClean="0"/>
              <a:t>quadratic</a:t>
            </a:r>
            <a:r>
              <a:rPr lang="en-US" dirty="0" smtClean="0"/>
              <a:t> time (w.r.t. number of nodes)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5683" y="2420694"/>
            <a:ext cx="841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 tooltip="Cycle (graph theory)"/>
              </a:rPr>
              <a:t>A</a:t>
            </a:r>
            <a:r>
              <a:rPr lang="en-US" sz="1600" dirty="0" smtClean="0"/>
              <a:t>ny cycle</a:t>
            </a:r>
            <a:r>
              <a:rPr lang="en-US" sz="1600" dirty="0"/>
              <a:t> of </a:t>
            </a:r>
            <a:r>
              <a:rPr lang="en-US" sz="1600" dirty="0" smtClean="0"/>
              <a:t>&gt; 3 vertices</a:t>
            </a:r>
            <a:r>
              <a:rPr lang="en-US" sz="1600" dirty="0"/>
              <a:t> </a:t>
            </a:r>
            <a:r>
              <a:rPr lang="en-US" sz="1600" dirty="0" smtClean="0"/>
              <a:t>has </a:t>
            </a:r>
            <a:r>
              <a:rPr lang="en-US" sz="1600" dirty="0"/>
              <a:t>a </a:t>
            </a:r>
            <a:r>
              <a:rPr lang="en-US" sz="1600" i="1" dirty="0"/>
              <a:t>chord</a:t>
            </a:r>
            <a:r>
              <a:rPr lang="en-US" sz="1600" dirty="0"/>
              <a:t>, </a:t>
            </a:r>
            <a:r>
              <a:rPr lang="en-US" sz="1600" dirty="0" smtClean="0"/>
              <a:t>i.e. </a:t>
            </a:r>
            <a:r>
              <a:rPr lang="en-US" sz="1600" dirty="0"/>
              <a:t>an </a:t>
            </a:r>
            <a:r>
              <a:rPr lang="en-US" sz="1600" dirty="0" smtClean="0"/>
              <a:t>edge that </a:t>
            </a:r>
            <a:r>
              <a:rPr lang="en-US" sz="1600" dirty="0"/>
              <a:t>is not part of the cycle but connects two </a:t>
            </a:r>
            <a:r>
              <a:rPr lang="en-US" sz="1600" dirty="0" smtClean="0"/>
              <a:t>of its vertices.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533" y="2818174"/>
            <a:ext cx="3237257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09" y="813861"/>
            <a:ext cx="858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Hack et al., </a:t>
            </a:r>
            <a:r>
              <a:rPr lang="en-US" i="1" dirty="0" smtClean="0"/>
              <a:t>Register allocation for programs in SSA form. 15</a:t>
            </a:r>
            <a:r>
              <a:rPr lang="en-US" i="1" baseline="30000" dirty="0" smtClean="0"/>
              <a:t>th</a:t>
            </a:r>
            <a:r>
              <a:rPr lang="en-US" i="1" dirty="0" smtClean="0"/>
              <a:t> Conference on Compiler Construction (CC’06), LNCS 3923, Springer, 2006 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63003" y="4478101"/>
            <a:ext cx="914400" cy="914400"/>
          </a:xfrm>
          <a:prstGeom prst="rect">
            <a:avLst/>
          </a:prstGeom>
          <a:solidFill>
            <a:srgbClr val="C0000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rPr>
              <a:t>Spill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28517" y="4478101"/>
            <a:ext cx="914400" cy="914400"/>
          </a:xfrm>
          <a:prstGeom prst="rect">
            <a:avLst/>
          </a:prstGeom>
          <a:solidFill>
            <a:srgbClr val="00B0F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Color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94031" y="4478101"/>
            <a:ext cx="1611086" cy="914400"/>
          </a:xfrm>
          <a:prstGeom prst="rect">
            <a:avLst/>
          </a:prstGeom>
          <a:solidFill>
            <a:srgbClr val="FFC00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Coalesce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4478101"/>
            <a:ext cx="22098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SSA- destruction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cxnSp>
        <p:nvCxnSpPr>
          <p:cNvPr id="9" name="Straight Arrow Connector 8"/>
          <p:cNvCxnSpPr>
            <a:stCxn id="11" idx="3"/>
            <a:endCxn id="12" idx="1"/>
          </p:cNvCxnSpPr>
          <p:nvPr/>
        </p:nvCxnSpPr>
        <p:spPr bwMode="auto">
          <a:xfrm>
            <a:off x="5805117" y="4935301"/>
            <a:ext cx="7480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 bwMode="auto">
          <a:xfrm>
            <a:off x="3442917" y="4935301"/>
            <a:ext cx="751114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7" idx="3"/>
            <a:endCxn id="10" idx="1"/>
          </p:cNvCxnSpPr>
          <p:nvPr/>
        </p:nvCxnSpPr>
        <p:spPr bwMode="auto">
          <a:xfrm>
            <a:off x="1777403" y="4935301"/>
            <a:ext cx="751114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92219" y="5652289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 need for iteration!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6433" y="3947494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 approach to register allocation: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2008" y="1721696"/>
            <a:ext cx="671899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Also</a:t>
            </a:r>
            <a:r>
              <a:rPr lang="en-US" dirty="0" smtClean="0"/>
              <a:t>: the largest clique in the interference graph of an SSA program P is locally manifest in P: there is at least one instruction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where all members of the clique are live.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86" y="2989738"/>
            <a:ext cx="894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hence traverse program and obtain required number of colors – and know which variables to spill/coalesce in case we don’t have this many registers.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950" y="6255736"/>
            <a:ext cx="837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ordinary programs, iteration was needed since spilling/coalescing was not </a:t>
            </a:r>
            <a:r>
              <a:rPr lang="en-US" sz="1800" dirty="0"/>
              <a:t>g</a:t>
            </a:r>
            <a:r>
              <a:rPr lang="en-US" sz="1800" dirty="0" smtClean="0"/>
              <a:t>uaranteed to reduce the number of colors needed. For SSA, this is guaranteed, if we spill/coalesce variables live at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983109" y="5846291"/>
            <a:ext cx="496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Don’t merge nodes in G, but share </a:t>
            </a:r>
            <a:r>
              <a:rPr lang="en-US" sz="1600" dirty="0" err="1" smtClean="0">
                <a:solidFill>
                  <a:srgbClr val="FFC000"/>
                </a:solidFill>
              </a:rPr>
              <a:t>reg</a:t>
            </a:r>
            <a:r>
              <a:rPr lang="en-US" sz="1600" dirty="0" smtClean="0">
                <a:solidFill>
                  <a:srgbClr val="FFC000"/>
                </a:solidFill>
              </a:rPr>
              <a:t> for variables in a </a:t>
            </a:r>
            <a:r>
              <a:rPr lang="el-GR" sz="1600" dirty="0" smtClean="0">
                <a:solidFill>
                  <a:srgbClr val="FFC000"/>
                </a:solidFill>
              </a:rPr>
              <a:t>Φ</a:t>
            </a:r>
            <a:r>
              <a:rPr lang="en-US" sz="1600" dirty="0" smtClean="0">
                <a:solidFill>
                  <a:srgbClr val="FFC000"/>
                </a:solidFill>
              </a:rPr>
              <a:t>-node.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962099" y="5182637"/>
            <a:ext cx="524301" cy="700484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14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</a:rPr>
              <a:t>Conversion to SSA Code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9" y="1219200"/>
            <a:ext cx="8766802" cy="4419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876800" y="2362200"/>
            <a:ext cx="1448217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</a:t>
            </a:r>
            <a:r>
              <a:rPr lang="en-US" sz="2000" dirty="0" smtClean="0"/>
              <a:t>1 = r3 + r4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r2 = r1 – 1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r1</a:t>
            </a:r>
            <a:r>
              <a:rPr lang="en-US" sz="2000" b="1" dirty="0" smtClean="0">
                <a:solidFill>
                  <a:srgbClr val="FF0000"/>
                </a:solidFill>
              </a:rPr>
              <a:t>’</a:t>
            </a:r>
            <a:r>
              <a:rPr lang="en-US" sz="2000" dirty="0" smtClean="0"/>
              <a:t> = r4 + r2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r2</a:t>
            </a:r>
            <a:r>
              <a:rPr lang="en-US" sz="2000" b="1" dirty="0" smtClean="0">
                <a:solidFill>
                  <a:srgbClr val="FF0000"/>
                </a:solidFill>
              </a:rPr>
              <a:t>’</a:t>
            </a:r>
            <a:r>
              <a:rPr lang="en-US" sz="2000" dirty="0" smtClean="0"/>
              <a:t> = r5 * 4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r1</a:t>
            </a:r>
            <a:r>
              <a:rPr lang="en-US" sz="2000" b="1" dirty="0" smtClean="0">
                <a:solidFill>
                  <a:srgbClr val="FF0000"/>
                </a:solidFill>
              </a:rPr>
              <a:t>’’</a:t>
            </a:r>
            <a:r>
              <a:rPr lang="en-US" sz="2000" dirty="0" smtClean="0"/>
              <a:t> = r1</a:t>
            </a:r>
            <a:r>
              <a:rPr lang="en-US" sz="2000" b="1" dirty="0" smtClean="0">
                <a:solidFill>
                  <a:srgbClr val="FF0000"/>
                </a:solidFill>
              </a:rPr>
              <a:t>’</a:t>
            </a:r>
            <a:r>
              <a:rPr lang="en-US" sz="2000" dirty="0" smtClean="0"/>
              <a:t> + r2</a:t>
            </a:r>
            <a:r>
              <a:rPr lang="en-US" sz="2000" b="1" dirty="0" smtClean="0">
                <a:solidFill>
                  <a:srgbClr val="FF0000"/>
                </a:solidFill>
              </a:rPr>
              <a:t>’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allocation: Hack et al.’s result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Remember: interference graph of an SSA program 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interference graph: G=(V, E) where</a:t>
            </a:r>
            <a:br>
              <a:rPr lang="en-US" dirty="0" smtClean="0"/>
            </a:br>
            <a:r>
              <a:rPr lang="en-US" dirty="0" smtClean="0"/>
              <a:t>nodes V: program variables</a:t>
            </a:r>
            <a:br>
              <a:rPr lang="en-US" dirty="0" smtClean="0"/>
            </a:br>
            <a:r>
              <a:rPr lang="en-US" dirty="0" smtClean="0"/>
              <a:t>edges E: (v, </a:t>
            </a:r>
            <a:r>
              <a:rPr lang="en-US" dirty="0"/>
              <a:t>w</a:t>
            </a:r>
            <a:r>
              <a:rPr lang="en-US" dirty="0" smtClean="0"/>
              <a:t>) </a:t>
            </a:r>
            <a:r>
              <a:rPr lang="az-Cyrl-AZ" dirty="0" smtClean="0"/>
              <a:t>є</a:t>
            </a:r>
            <a:r>
              <a:rPr lang="en-US" dirty="0" smtClean="0"/>
              <a:t> E if there is a program point at which v and w are both live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SSA: each use of a variable v is dominated by the (unique) definition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of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850" y="3254743"/>
            <a:ext cx="87565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Lemma 1: if v and w interfere, either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, 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575" y="4135237"/>
            <a:ext cx="6740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Idea: Let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be the instruction at which v and w both live. </a:t>
            </a:r>
            <a:br>
              <a:rPr lang="en-US" dirty="0" smtClean="0"/>
            </a:br>
            <a:r>
              <a:rPr lang="en-US" dirty="0" smtClean="0"/>
              <a:t>Thus, there are paths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             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            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w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some uses of v and w. As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is dominated by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, there is a path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           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. Similarly, there is a path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  to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. Hence, </a:t>
            </a:r>
            <a:r>
              <a:rPr lang="en-US" dirty="0" smtClean="0">
                <a:solidFill>
                  <a:srgbClr val="FF0000"/>
                </a:solidFill>
              </a:rPr>
              <a:t>entry</a:t>
            </a:r>
            <a:r>
              <a:rPr lang="en-US" dirty="0" smtClean="0"/>
              <a:t>             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baseline="-25000" dirty="0" smtClean="0"/>
              <a:t>                     </a:t>
            </a: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en-US" dirty="0" smtClean="0"/>
              <a:t>             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  </a:t>
            </a:r>
            <a:r>
              <a:rPr lang="en-US" dirty="0" smtClean="0"/>
              <a:t>must contain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, </a:t>
            </a:r>
            <a:r>
              <a:rPr lang="en-US" dirty="0" smtClean="0"/>
              <a:t>and</a:t>
            </a:r>
            <a:r>
              <a:rPr lang="en-US" baseline="-25000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entry</a:t>
            </a:r>
            <a:r>
              <a:rPr lang="en-US" dirty="0"/>
              <a:t>             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                     </a:t>
            </a:r>
            <a:r>
              <a:rPr lang="en-US" b="1" dirty="0" err="1">
                <a:solidFill>
                  <a:srgbClr val="00B0F0"/>
                </a:solidFill>
              </a:rPr>
              <a:t>i</a:t>
            </a:r>
            <a:r>
              <a:rPr lang="en-US" dirty="0"/>
              <a:t>             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baseline="-25000" dirty="0" smtClean="0"/>
              <a:t>  </a:t>
            </a:r>
            <a:r>
              <a:rPr lang="en-US" dirty="0"/>
              <a:t>must contain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baseline="-25000" dirty="0" smtClean="0"/>
              <a:t>, . </a:t>
            </a:r>
            <a:r>
              <a:rPr lang="en-US" dirty="0" smtClean="0"/>
              <a:t>From this obtain claim…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181600" y="4760686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31688" y="47244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905000" y="54864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477357" y="4690899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8534943" y="470007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8064803" y="5255567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1726" y="597114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832" y="5971148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2043" y="3984493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524777" y="5852886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20177" y="5852886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863770" y="5852886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61065" y="6193968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856465" y="6193968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900058" y="6193968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16" idx="2"/>
            <a:endCxn id="2" idx="0"/>
          </p:cNvCxnSpPr>
          <p:nvPr/>
        </p:nvCxnSpPr>
        <p:spPr bwMode="auto">
          <a:xfrm flipH="1">
            <a:off x="7703541" y="4446158"/>
            <a:ext cx="522162" cy="244741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>
            <a:stCxn id="16" idx="2"/>
            <a:endCxn id="3" idx="0"/>
          </p:cNvCxnSpPr>
          <p:nvPr/>
        </p:nvCxnSpPr>
        <p:spPr bwMode="auto">
          <a:xfrm>
            <a:off x="8225703" y="4446158"/>
            <a:ext cx="553858" cy="25391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0" name="Straight Connector 29"/>
          <p:cNvCxnSpPr>
            <a:stCxn id="2" idx="2"/>
            <a:endCxn id="8" idx="1"/>
          </p:cNvCxnSpPr>
          <p:nvPr/>
        </p:nvCxnSpPr>
        <p:spPr bwMode="auto">
          <a:xfrm>
            <a:off x="7703541" y="5152564"/>
            <a:ext cx="361262" cy="33383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/>
          <p:cNvCxnSpPr>
            <a:stCxn id="3" idx="2"/>
            <a:endCxn id="8" idx="3"/>
          </p:cNvCxnSpPr>
          <p:nvPr/>
        </p:nvCxnSpPr>
        <p:spPr bwMode="auto">
          <a:xfrm flipH="1">
            <a:off x="8320001" y="5161739"/>
            <a:ext cx="459560" cy="324661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/>
          <p:cNvCxnSpPr>
            <a:stCxn id="8" idx="2"/>
            <a:endCxn id="10" idx="0"/>
          </p:cNvCxnSpPr>
          <p:nvPr/>
        </p:nvCxnSpPr>
        <p:spPr bwMode="auto">
          <a:xfrm flipH="1">
            <a:off x="7707910" y="5717232"/>
            <a:ext cx="484492" cy="25391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38"/>
          <p:cNvCxnSpPr>
            <a:stCxn id="8" idx="2"/>
            <a:endCxn id="11" idx="0"/>
          </p:cNvCxnSpPr>
          <p:nvPr/>
        </p:nvCxnSpPr>
        <p:spPr bwMode="auto">
          <a:xfrm>
            <a:off x="8192402" y="5717232"/>
            <a:ext cx="625048" cy="253916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93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allocation: Hack et al.’s result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295400"/>
            <a:ext cx="8396145" cy="46166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Lemma 2: if v and w interfere and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, then v is live at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457" y="721667"/>
            <a:ext cx="87565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Lemma 1: if v and w interfere, either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, 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allocation: Hack et al.’s result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295400"/>
            <a:ext cx="8396145" cy="46166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Lemma 2: if v and w interfere and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, then v is live at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900" y="3108006"/>
            <a:ext cx="849161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 1</a:t>
            </a:r>
            <a:r>
              <a:rPr lang="en-US" dirty="0" smtClean="0"/>
              <a:t>: Let C = {c</a:t>
            </a:r>
            <a:r>
              <a:rPr lang="en-US" baseline="-25000" dirty="0" smtClean="0"/>
              <a:t>1</a:t>
            </a:r>
            <a:r>
              <a:rPr lang="en-US" dirty="0" smtClean="0"/>
              <a:t>, …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} be a clique in G, </a:t>
            </a:r>
            <a:r>
              <a:rPr lang="en-US" dirty="0" err="1" smtClean="0"/>
              <a:t>ie</a:t>
            </a:r>
            <a:r>
              <a:rPr lang="en-US" dirty="0" smtClean="0"/>
              <a:t>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,c</a:t>
            </a:r>
            <a:r>
              <a:rPr lang="en-US" baseline="-25000" dirty="0" err="1" smtClean="0"/>
              <a:t>j</a:t>
            </a:r>
            <a:r>
              <a:rPr lang="en-US" dirty="0" smtClean="0"/>
              <a:t>) </a:t>
            </a:r>
            <a:r>
              <a:rPr lang="az-Cyrl-AZ" dirty="0" smtClean="0"/>
              <a:t>є</a:t>
            </a:r>
            <a:r>
              <a:rPr lang="en-US" dirty="0" smtClean="0"/>
              <a:t> E </a:t>
            </a:r>
            <a:r>
              <a:rPr lang="en-US" dirty="0" err="1" smtClean="0"/>
              <a:t>forall</a:t>
            </a:r>
            <a:r>
              <a:rPr lang="en-US" dirty="0" smtClean="0"/>
              <a:t> </a:t>
            </a:r>
            <a:r>
              <a:rPr lang="en-US" dirty="0" err="1" smtClean="0"/>
              <a:t>i≠j</a:t>
            </a:r>
            <a:r>
              <a:rPr lang="en-US" dirty="0" smtClean="0"/>
              <a:t>. Then, there is a label in P where c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are all live.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750" y="4234651"/>
            <a:ext cx="8299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Proof 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y Lemma 1, the nodes c</a:t>
            </a:r>
            <a:r>
              <a:rPr lang="en-US" baseline="-25000" dirty="0" smtClean="0"/>
              <a:t>1</a:t>
            </a:r>
            <a:r>
              <a:rPr lang="en-US" dirty="0" smtClean="0"/>
              <a:t>, …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are totally ordered by the dominance relationship: c</a:t>
            </a:r>
            <a:r>
              <a:rPr lang="el-GR" baseline="-25000" dirty="0" smtClean="0"/>
              <a:t>σ</a:t>
            </a:r>
            <a:r>
              <a:rPr lang="en-US" baseline="-25000" dirty="0" smtClean="0"/>
              <a:t>(1)</a:t>
            </a:r>
            <a:r>
              <a:rPr lang="en-US" dirty="0" smtClean="0"/>
              <a:t>, …, c</a:t>
            </a:r>
            <a:r>
              <a:rPr lang="el-GR" baseline="-25000" dirty="0" smtClean="0"/>
              <a:t>σ</a:t>
            </a:r>
            <a:r>
              <a:rPr lang="en-US" baseline="-25000" dirty="0" smtClean="0"/>
              <a:t>(n)</a:t>
            </a:r>
            <a:r>
              <a:rPr lang="en-US" dirty="0"/>
              <a:t> </a:t>
            </a:r>
            <a:r>
              <a:rPr lang="en-US" dirty="0" smtClean="0"/>
              <a:t>for some permutation </a:t>
            </a:r>
            <a:r>
              <a:rPr lang="el-GR" dirty="0" smtClean="0"/>
              <a:t>σ</a:t>
            </a:r>
            <a:r>
              <a:rPr lang="en-US" dirty="0" smtClean="0"/>
              <a:t> of {1, ..n}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 dominance is transitive, all </a:t>
            </a:r>
            <a:r>
              <a:rPr lang="en-US" dirty="0"/>
              <a:t>c</a:t>
            </a:r>
            <a:r>
              <a:rPr lang="el-GR" baseline="-25000" dirty="0"/>
              <a:t>σ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r>
              <a:rPr lang="en-US" dirty="0"/>
              <a:t>dominate c</a:t>
            </a:r>
            <a:r>
              <a:rPr lang="el-GR" baseline="-25000" dirty="0"/>
              <a:t>σ</a:t>
            </a:r>
            <a:r>
              <a:rPr lang="en-US" baseline="-25000" dirty="0" smtClean="0"/>
              <a:t>(n)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y Lemma 2, all </a:t>
            </a:r>
            <a:r>
              <a:rPr lang="en-US" dirty="0"/>
              <a:t>c</a:t>
            </a:r>
            <a:r>
              <a:rPr lang="el-GR" baseline="-25000" dirty="0"/>
              <a:t>σ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)</a:t>
            </a:r>
            <a:r>
              <a:rPr lang="en-US" dirty="0" smtClean="0"/>
              <a:t> are hence all live at </a:t>
            </a:r>
            <a:r>
              <a:rPr lang="en-US" dirty="0"/>
              <a:t>c</a:t>
            </a:r>
            <a:r>
              <a:rPr lang="el-GR" baseline="-25000" dirty="0"/>
              <a:t>σ</a:t>
            </a:r>
            <a:r>
              <a:rPr lang="en-US" baseline="-25000" dirty="0" smtClean="0"/>
              <a:t>(n)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457" y="721667"/>
            <a:ext cx="87565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Lemma 1: if v and w interfere, either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, or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r>
              <a:rPr lang="en-US" dirty="0" smtClean="0"/>
              <a:t> dominates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v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allocation: Hack et al.’s result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900" y="762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we color nodes by stack-based simplify-select (</a:t>
            </a:r>
            <a:r>
              <a:rPr lang="en-US" dirty="0" err="1" smtClean="0"/>
              <a:t>cf</a:t>
            </a:r>
            <a:r>
              <a:rPr lang="en-US" dirty="0" smtClean="0"/>
              <a:t> Kempe).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uppose we can simplify nodes in a </a:t>
            </a:r>
            <a:r>
              <a:rPr lang="en-US" b="1" dirty="0" smtClean="0"/>
              <a:t>perfect elimination order:</a:t>
            </a:r>
            <a:r>
              <a:rPr lang="en-US" dirty="0"/>
              <a:t> </a:t>
            </a:r>
            <a:r>
              <a:rPr lang="en-US" dirty="0" smtClean="0"/>
              <a:t>when a node is removed, its remaining neighbors form a clique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hen, when we reinsert the node, we again have a clique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size of the latter clique is bound by </a:t>
            </a:r>
            <a:r>
              <a:rPr lang="el-GR" dirty="0" smtClean="0"/>
              <a:t>ω</a:t>
            </a:r>
            <a:r>
              <a:rPr lang="en-US" dirty="0" smtClean="0"/>
              <a:t>(G), the size of G’ largest clique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allocation: Hack et al.’s result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900" y="762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we color nodes by stack-based simplify-select (</a:t>
            </a:r>
            <a:r>
              <a:rPr lang="en-US" dirty="0" err="1" smtClean="0"/>
              <a:t>cf</a:t>
            </a:r>
            <a:r>
              <a:rPr lang="en-US" dirty="0" smtClean="0"/>
              <a:t> Kempe).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uppose we can simplify nodes in a </a:t>
            </a:r>
            <a:r>
              <a:rPr lang="en-US" b="1" dirty="0" smtClean="0"/>
              <a:t>perfect elimination order:</a:t>
            </a:r>
            <a:r>
              <a:rPr lang="en-US" dirty="0"/>
              <a:t> </a:t>
            </a:r>
            <a:r>
              <a:rPr lang="en-US" dirty="0" smtClean="0"/>
              <a:t>when a node is removed, its remaining neighbors form a clique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hen, when we reinsert the node, we again have a clique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size of the latter clique is bound by </a:t>
            </a:r>
            <a:r>
              <a:rPr lang="el-GR" dirty="0" smtClean="0"/>
              <a:t>ω</a:t>
            </a:r>
            <a:r>
              <a:rPr lang="en-US" dirty="0" smtClean="0"/>
              <a:t>(G), the size of G’ largest clique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0414" y="2961650"/>
            <a:ext cx="84916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 2</a:t>
            </a:r>
            <a:r>
              <a:rPr lang="en-US" dirty="0" smtClean="0"/>
              <a:t>: G admits simplification by a PEO.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20112"/>
            <a:ext cx="719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(admitting simplification by PEO is equivalent to being chordal)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register allocation: Hack et al.’s result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900" y="762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we color nodes by stack-based simplify-select (</a:t>
            </a:r>
            <a:r>
              <a:rPr lang="en-US" dirty="0" err="1" smtClean="0"/>
              <a:t>cf</a:t>
            </a:r>
            <a:r>
              <a:rPr lang="en-US" dirty="0" smtClean="0"/>
              <a:t> Kempe).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uppose we can simplify nodes in a </a:t>
            </a:r>
            <a:r>
              <a:rPr lang="en-US" b="1" dirty="0" smtClean="0"/>
              <a:t>perfect elimination order:</a:t>
            </a:r>
            <a:r>
              <a:rPr lang="en-US" dirty="0"/>
              <a:t> </a:t>
            </a:r>
            <a:r>
              <a:rPr lang="en-US" dirty="0" smtClean="0"/>
              <a:t>when a node is removed, its remaining neighbors form a clique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hen, when we reinsert the node, we again have a clique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size of the latter clique is bound by </a:t>
            </a:r>
            <a:r>
              <a:rPr lang="el-GR" dirty="0" smtClean="0"/>
              <a:t>ω</a:t>
            </a:r>
            <a:r>
              <a:rPr lang="en-US" dirty="0" smtClean="0"/>
              <a:t>(G), the size of G’ largest clique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0414" y="2961650"/>
            <a:ext cx="84916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 2</a:t>
            </a:r>
            <a:r>
              <a:rPr lang="en-US" dirty="0" smtClean="0"/>
              <a:t>: G admits simplification by a PEO.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900" y="4191000"/>
            <a:ext cx="849161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 3</a:t>
            </a:r>
            <a:r>
              <a:rPr lang="en-US" dirty="0" smtClean="0"/>
              <a:t>: Chordal graphs are </a:t>
            </a:r>
            <a:r>
              <a:rPr lang="en-US" dirty="0" smtClean="0">
                <a:solidFill>
                  <a:srgbClr val="FFC000"/>
                </a:solidFill>
              </a:rPr>
              <a:t>perfect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max colors needed = size of the largest clique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20112"/>
            <a:ext cx="719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(admitting simplification by PEO is equivalent to being chordal)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689" y="5328017"/>
            <a:ext cx="8790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Thus, we can color G (using a PEO) using </a:t>
            </a:r>
            <a:r>
              <a:rPr lang="el-GR" dirty="0" smtClean="0"/>
              <a:t>ω</a:t>
            </a:r>
            <a:r>
              <a:rPr lang="en-US" dirty="0" smtClean="0"/>
              <a:t>(G) many colors, and P contains</a:t>
            </a:r>
            <a:br>
              <a:rPr lang="en-US" dirty="0" smtClean="0"/>
            </a:br>
            <a:r>
              <a:rPr lang="en-US" dirty="0" smtClean="0"/>
              <a:t>an instruction where </a:t>
            </a:r>
            <a:r>
              <a:rPr lang="el-GR" dirty="0" smtClean="0"/>
              <a:t>ω</a:t>
            </a:r>
            <a:r>
              <a:rPr lang="en-US" dirty="0" smtClean="0"/>
              <a:t>(G) variables are live (and no instruction with more).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86" y="6234201"/>
            <a:ext cx="8752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Thus: can traverse P, search for largest </a:t>
            </a:r>
            <a:r>
              <a:rPr lang="en-US" b="1" dirty="0" smtClean="0"/>
              <a:t>local</a:t>
            </a:r>
            <a:r>
              <a:rPr lang="en-US" dirty="0" smtClean="0"/>
              <a:t> live-set, and obtain #registers.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functional programming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020" y="1068614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164" y="1099572"/>
            <a:ext cx="762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variable has a unique site of </a:t>
            </a:r>
            <a:r>
              <a:rPr lang="en-US" b="1" dirty="0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inition; different uses of the same source-program variable name are disambiguated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err="1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-site </a:t>
            </a:r>
            <a:r>
              <a:rPr lang="en-US" b="1" dirty="0" smtClean="0">
                <a:solidFill>
                  <a:srgbClr val="FFC000"/>
                </a:solidFill>
              </a:rPr>
              <a:t>dominates</a:t>
            </a:r>
            <a:r>
              <a:rPr lang="en-US" dirty="0" smtClean="0"/>
              <a:t> all 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  <a:r>
              <a:rPr lang="en-US" dirty="0" smtClean="0"/>
              <a:t>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straight-line code, each variable is assigned to only </a:t>
            </a:r>
            <a:r>
              <a:rPr lang="en-US" b="1" dirty="0" smtClean="0">
                <a:solidFill>
                  <a:srgbClr val="00B0F0"/>
                </a:solidFill>
              </a:rPr>
              <a:t>once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functional programming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020" y="1068614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164" y="1099572"/>
            <a:ext cx="762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variable has a unique site of </a:t>
            </a:r>
            <a:r>
              <a:rPr lang="en-US" b="1" dirty="0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inition; different uses of the same source-program variable name are disambiguated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err="1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-site </a:t>
            </a:r>
            <a:r>
              <a:rPr lang="en-US" b="1" dirty="0" smtClean="0">
                <a:solidFill>
                  <a:srgbClr val="FFC000"/>
                </a:solidFill>
              </a:rPr>
              <a:t>dominates</a:t>
            </a:r>
            <a:r>
              <a:rPr lang="en-US" dirty="0" smtClean="0"/>
              <a:t> all 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  <a:r>
              <a:rPr lang="en-US" dirty="0" smtClean="0"/>
              <a:t>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straight-line code, each variable is assigned to only </a:t>
            </a:r>
            <a:r>
              <a:rPr lang="en-US" b="1" dirty="0" smtClean="0">
                <a:solidFill>
                  <a:srgbClr val="00B0F0"/>
                </a:solidFill>
              </a:rPr>
              <a:t>once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020" y="282846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 code: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3426" y="3316367"/>
            <a:ext cx="8020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name has a unique site of </a:t>
            </a:r>
            <a:r>
              <a:rPr lang="en-US" b="1" dirty="0" smtClean="0">
                <a:solidFill>
                  <a:srgbClr val="FF0000"/>
                </a:solidFill>
              </a:rPr>
              <a:t>binding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 smtClean="0"/>
              <a:t>let</a:t>
            </a:r>
            <a:r>
              <a:rPr lang="en-US" dirty="0" smtClean="0"/>
              <a:t> x = e</a:t>
            </a:r>
            <a:r>
              <a:rPr lang="en-US" baseline="-25000" dirty="0" smtClean="0"/>
              <a:t>1</a:t>
            </a:r>
            <a:r>
              <a:rPr lang="en-US" dirty="0" smtClean="0"/>
              <a:t> in e</a:t>
            </a:r>
            <a:r>
              <a:rPr lang="en-US" baseline="-25000" dirty="0" smtClean="0"/>
              <a:t>2</a:t>
            </a:r>
            <a:r>
              <a:rPr lang="en-US" dirty="0"/>
              <a:t>;</a:t>
            </a:r>
            <a:r>
              <a:rPr lang="en-US" dirty="0" smtClean="0"/>
              <a:t> different uses of the same name are kept apart by the language definition, or can be explicitly disambiguated by </a:t>
            </a:r>
            <a:r>
              <a:rPr lang="el-GR" dirty="0" smtClean="0"/>
              <a:t>α</a:t>
            </a:r>
            <a:r>
              <a:rPr lang="en-US" dirty="0" smtClean="0"/>
              <a:t>-renaming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FF0000"/>
                </a:solidFill>
              </a:rPr>
              <a:t>binding</a:t>
            </a:r>
            <a:r>
              <a:rPr lang="en-US" dirty="0" smtClean="0"/>
              <a:t>-site determines a </a:t>
            </a:r>
            <a:r>
              <a:rPr lang="en-US" b="1" dirty="0" smtClean="0">
                <a:solidFill>
                  <a:srgbClr val="FFC000"/>
                </a:solidFill>
              </a:rPr>
              <a:t>scope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that contains all</a:t>
            </a:r>
            <a:r>
              <a:rPr lang="en-US" b="1" dirty="0" smtClean="0">
                <a:solidFill>
                  <a:srgbClr val="00B050"/>
                </a:solidFill>
              </a:rPr>
              <a:t> uses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straight-line code, the value to which a name is bound is </a:t>
            </a:r>
            <a:r>
              <a:rPr lang="en-US" b="1" dirty="0" smtClean="0">
                <a:solidFill>
                  <a:srgbClr val="00B0F0"/>
                </a:solidFill>
              </a:rPr>
              <a:t>never changes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950" y="87313"/>
            <a:ext cx="814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functional programming</a:t>
            </a:r>
            <a:endParaRPr lang="en-US" sz="2800" kern="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020" y="1068614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164" y="1099572"/>
            <a:ext cx="762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variable has a unique site of </a:t>
            </a:r>
            <a:r>
              <a:rPr lang="en-US" b="1" dirty="0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inition; different uses of the same source-program variable name are disambiguated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err="1" smtClean="0">
                <a:solidFill>
                  <a:srgbClr val="FF0000"/>
                </a:solidFill>
              </a:rPr>
              <a:t>def</a:t>
            </a:r>
            <a:r>
              <a:rPr lang="en-US" dirty="0" smtClean="0"/>
              <a:t>-site </a:t>
            </a:r>
            <a:r>
              <a:rPr lang="en-US" b="1" dirty="0" smtClean="0">
                <a:solidFill>
                  <a:srgbClr val="FFC000"/>
                </a:solidFill>
              </a:rPr>
              <a:t>dominates</a:t>
            </a:r>
            <a:r>
              <a:rPr lang="en-US" dirty="0" smtClean="0"/>
              <a:t> all 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  <a:r>
              <a:rPr lang="en-US" dirty="0" smtClean="0"/>
              <a:t>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straight-line code, each variable is assigned to only </a:t>
            </a:r>
            <a:r>
              <a:rPr lang="en-US" b="1" dirty="0" smtClean="0">
                <a:solidFill>
                  <a:srgbClr val="00B0F0"/>
                </a:solidFill>
              </a:rPr>
              <a:t>once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020" y="282846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 code: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3426" y="3316367"/>
            <a:ext cx="8020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name has a unique site of </a:t>
            </a:r>
            <a:r>
              <a:rPr lang="en-US" b="1" dirty="0" smtClean="0">
                <a:solidFill>
                  <a:srgbClr val="FF0000"/>
                </a:solidFill>
              </a:rPr>
              <a:t>binding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 smtClean="0"/>
              <a:t>let</a:t>
            </a:r>
            <a:r>
              <a:rPr lang="en-US" dirty="0" smtClean="0"/>
              <a:t> x = e</a:t>
            </a:r>
            <a:r>
              <a:rPr lang="en-US" baseline="-25000" dirty="0" smtClean="0"/>
              <a:t>1</a:t>
            </a:r>
            <a:r>
              <a:rPr lang="en-US" dirty="0" smtClean="0"/>
              <a:t> in e</a:t>
            </a:r>
            <a:r>
              <a:rPr lang="en-US" baseline="-25000" dirty="0" smtClean="0"/>
              <a:t>2</a:t>
            </a:r>
            <a:r>
              <a:rPr lang="en-US" dirty="0"/>
              <a:t>;</a:t>
            </a:r>
            <a:r>
              <a:rPr lang="en-US" dirty="0" smtClean="0"/>
              <a:t> different uses of the same name are kept apart by the language definition, or can be explicitly disambiguated by </a:t>
            </a:r>
            <a:r>
              <a:rPr lang="el-GR" dirty="0" smtClean="0"/>
              <a:t>α</a:t>
            </a:r>
            <a:r>
              <a:rPr lang="en-US" dirty="0" smtClean="0"/>
              <a:t>-renaming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FF0000"/>
                </a:solidFill>
              </a:rPr>
              <a:t>binding</a:t>
            </a:r>
            <a:r>
              <a:rPr lang="en-US" dirty="0" smtClean="0"/>
              <a:t>-site determines a </a:t>
            </a:r>
            <a:r>
              <a:rPr lang="en-US" b="1" dirty="0" smtClean="0">
                <a:solidFill>
                  <a:srgbClr val="FFC000"/>
                </a:solidFill>
              </a:rPr>
              <a:t>scope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that contains all</a:t>
            </a:r>
            <a:r>
              <a:rPr lang="en-US" b="1" dirty="0" smtClean="0">
                <a:solidFill>
                  <a:srgbClr val="00B050"/>
                </a:solidFill>
              </a:rPr>
              <a:t> uses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straight-line code, the value to which a name is </a:t>
            </a:r>
            <a:r>
              <a:rPr lang="en-US" dirty="0" smtClean="0"/>
              <a:t>bound </a:t>
            </a:r>
            <a:r>
              <a:rPr lang="en-US" b="1" dirty="0" smtClean="0">
                <a:solidFill>
                  <a:srgbClr val="00B0F0"/>
                </a:solidFill>
              </a:rPr>
              <a:t>never </a:t>
            </a:r>
            <a:r>
              <a:rPr lang="en-US" b="1" dirty="0" smtClean="0">
                <a:solidFill>
                  <a:srgbClr val="00B0F0"/>
                </a:solidFill>
              </a:rPr>
              <a:t>changes </a:t>
            </a:r>
            <a:r>
              <a:rPr lang="en-US" dirty="0" smtClean="0"/>
              <a:t>– and in a recursive function, we’re in different stack frames (but see details on stack frames in later lecture).</a:t>
            </a:r>
            <a:endParaRPr 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384" y="6217064"/>
            <a:ext cx="911661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Andrew W.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Appel: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SSA is Functional Programming</a:t>
            </a:r>
            <a:r>
              <a:rPr lang="en-US" altLang="en-US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. ACM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SIGPLAN Notices,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April 1998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7313"/>
            <a:ext cx="861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latin typeface="Arial" charset="0"/>
              </a:rPr>
              <a:t>SSA and functional programming - correspondences</a:t>
            </a:r>
            <a:endParaRPr lang="en-US" sz="2800" kern="0" dirty="0">
              <a:latin typeface="Arial" charset="0"/>
            </a:endParaRPr>
          </a:p>
        </p:txBody>
      </p:sp>
      <p:pic>
        <p:nvPicPr>
          <p:cNvPr id="4" name="Picture 3" descr="contentonly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529" r="24167" b="29850"/>
          <a:stretch/>
        </p:blipFill>
        <p:spPr>
          <a:xfrm>
            <a:off x="1295400" y="608351"/>
            <a:ext cx="6629400" cy="1752600"/>
          </a:xfrm>
          <a:prstGeom prst="rect">
            <a:avLst/>
          </a:prstGeom>
        </p:spPr>
      </p:pic>
      <p:pic>
        <p:nvPicPr>
          <p:cNvPr id="6" name="Picture 5" descr="contentonly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3209" r="22500" b="16417"/>
          <a:stretch/>
        </p:blipFill>
        <p:spPr>
          <a:xfrm>
            <a:off x="1143000" y="2360951"/>
            <a:ext cx="6934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411" y="4828642"/>
            <a:ext cx="780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onstruction of SSA can be recast as transformation of a corresponding functional program; destruction,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atent structural properties of SSA often explicit in FP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correctness arguments for SSA analyses &amp; transformations transfer to/from functional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3247</TotalTime>
  <Words>5769</Words>
  <Application>Microsoft Office PowerPoint</Application>
  <PresentationFormat>On-screen Show (4:3)</PresentationFormat>
  <Paragraphs>1218</Paragraphs>
  <Slides>114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1" baseType="lpstr">
      <vt:lpstr>Arial Unicode MS</vt:lpstr>
      <vt:lpstr>ＭＳ Ｐゴシック</vt:lpstr>
      <vt:lpstr>Arial</vt:lpstr>
      <vt:lpstr>Arial Narrow</vt:lpstr>
      <vt:lpstr>Tahoma</vt:lpstr>
      <vt:lpstr>Wingdings</vt:lpstr>
      <vt:lpstr>liberty</vt:lpstr>
      <vt:lpstr>Topic 15: Static Single Assignment</vt:lpstr>
      <vt:lpstr>Def-Use Chains, Use-Def Chains </vt:lpstr>
      <vt:lpstr>Use-Def Chains, Def-Use Chains </vt:lpstr>
      <vt:lpstr>Use-Def Chains, Def-Use Chains </vt:lpstr>
      <vt:lpstr>Static Single Assignment </vt:lpstr>
      <vt:lpstr>Static Single Assignment </vt:lpstr>
      <vt:lpstr>Why SSA? </vt:lpstr>
      <vt:lpstr>Conversion to SSA Code </vt:lpstr>
      <vt:lpstr>Conversion to SSA Code </vt:lpstr>
      <vt:lpstr>Conversion to SSA Form </vt:lpstr>
      <vt:lpstr>Conversion to SSA Form </vt:lpstr>
      <vt:lpstr>Conversion to SSA Form </vt:lpstr>
      <vt:lpstr>Conversion to SSA Form </vt:lpstr>
      <vt:lpstr>Conversion to SSA Form </vt:lpstr>
      <vt:lpstr>Conversion to SSA Form </vt:lpstr>
      <vt:lpstr>Conversion to SSA Form </vt:lpstr>
      <vt:lpstr>Conversion to SSA Form </vt:lpstr>
      <vt:lpstr>Dominance Frontier </vt:lpstr>
      <vt:lpstr>Dominance Frontier </vt:lpstr>
      <vt:lpstr>Dominance Frontier </vt:lpstr>
      <vt:lpstr>Dominance Frontier </vt:lpstr>
      <vt:lpstr>Dominance Frontier Computation </vt:lpstr>
      <vt:lpstr>Dominance Frontier Computation </vt:lpstr>
      <vt:lpstr>Dominator Analysis (slide 22 from “Control Flow”)</vt:lpstr>
      <vt:lpstr>SSA Example </vt:lpstr>
      <vt:lpstr>SSA Example </vt:lpstr>
      <vt:lpstr>SSA Example </vt:lpstr>
      <vt:lpstr>SSA Example </vt:lpstr>
      <vt:lpstr>SSA Example </vt:lpstr>
      <vt:lpstr>SSA Example </vt:lpstr>
      <vt:lpstr>SSA Example </vt:lpstr>
      <vt:lpstr>SSA Example</vt:lpstr>
      <vt:lpstr>SSA Example</vt:lpstr>
      <vt:lpstr>SSA Example</vt:lpstr>
      <vt:lpstr>SSA Example</vt:lpstr>
      <vt:lpstr>SSA Example</vt:lpstr>
      <vt:lpstr>SSA Example</vt:lpstr>
      <vt:lpstr>SSA Example </vt:lpstr>
      <vt:lpstr>SSA Example </vt:lpstr>
      <vt:lpstr>SSA Example </vt:lpstr>
      <vt:lpstr>SSA Example </vt:lpstr>
      <vt:lpstr>Alternative construction methods for SSA</vt:lpstr>
      <vt:lpstr>Static Single Assignment </vt:lpstr>
      <vt:lpstr>SSA Dominance Property </vt:lpstr>
      <vt:lpstr>SSA Dead Code Elimination </vt:lpstr>
      <vt:lpstr>SSA Dead Code Elimination </vt:lpstr>
      <vt:lpstr>SSA Dead Code Elimination </vt:lpstr>
      <vt:lpstr>SSA Simple Constant Propagation </vt:lpstr>
      <vt:lpstr>SSA Simple Constant Propagation </vt:lpstr>
      <vt:lpstr>SSA Simple Constant Propagation </vt:lpstr>
      <vt:lpstr>SSA Simple Constant Propagation </vt:lpstr>
      <vt:lpstr>SSA Conditional Constant Propagation </vt:lpstr>
      <vt:lpstr>SSA Conditional Constant Propagation </vt:lpstr>
      <vt:lpstr>SSA Conditional Constant Propagation </vt:lpstr>
      <vt:lpstr>SSA Conditional Constant Propagation </vt:lpstr>
      <vt:lpstr>SSA Conditional Constant Propagation </vt:lpstr>
      <vt:lpstr>SSA Conditional Constant Propagation </vt:lpstr>
      <vt:lpstr>SSA Conditional Constant Propagation </vt:lpstr>
      <vt:lpstr>SSA Conditional Constant Propagation </vt:lpstr>
      <vt:lpstr>SSA Conditional Constant Propagation: example</vt:lpstr>
      <vt:lpstr>SSA Conditional Constant Propagation: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collection</dc:title>
  <dc:creator>CS</dc:creator>
  <cp:lastModifiedBy>eberinge</cp:lastModifiedBy>
  <cp:revision>210</cp:revision>
  <dcterms:created xsi:type="dcterms:W3CDTF">2003-04-24T14:54:28Z</dcterms:created>
  <dcterms:modified xsi:type="dcterms:W3CDTF">2016-04-26T16:33:14Z</dcterms:modified>
</cp:coreProperties>
</file>