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68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17" r:id="rId11"/>
    <p:sldId id="307" r:id="rId12"/>
    <p:sldId id="337" r:id="rId13"/>
    <p:sldId id="338" r:id="rId14"/>
    <p:sldId id="339" r:id="rId15"/>
    <p:sldId id="353" r:id="rId16"/>
    <p:sldId id="308" r:id="rId17"/>
    <p:sldId id="309" r:id="rId18"/>
    <p:sldId id="340" r:id="rId19"/>
    <p:sldId id="310" r:id="rId20"/>
    <p:sldId id="341" r:id="rId21"/>
    <p:sldId id="311" r:id="rId22"/>
    <p:sldId id="312" r:id="rId23"/>
    <p:sldId id="342" r:id="rId24"/>
    <p:sldId id="346" r:id="rId25"/>
    <p:sldId id="345" r:id="rId26"/>
    <p:sldId id="344" r:id="rId27"/>
    <p:sldId id="347" r:id="rId28"/>
    <p:sldId id="348" r:id="rId29"/>
    <p:sldId id="349" r:id="rId30"/>
    <p:sldId id="350" r:id="rId31"/>
    <p:sldId id="351" r:id="rId32"/>
    <p:sldId id="352" r:id="rId33"/>
    <p:sldId id="314" r:id="rId34"/>
    <p:sldId id="315" r:id="rId35"/>
    <p:sldId id="318" r:id="rId36"/>
    <p:sldId id="355" r:id="rId37"/>
    <p:sldId id="354" r:id="rId38"/>
    <p:sldId id="319" r:id="rId39"/>
    <p:sldId id="362" r:id="rId40"/>
    <p:sldId id="363" r:id="rId41"/>
    <p:sldId id="364" r:id="rId42"/>
    <p:sldId id="320" r:id="rId43"/>
    <p:sldId id="365" r:id="rId44"/>
    <p:sldId id="321" r:id="rId45"/>
    <p:sldId id="366" r:id="rId46"/>
    <p:sldId id="371" r:id="rId47"/>
    <p:sldId id="372" r:id="rId48"/>
    <p:sldId id="357" r:id="rId49"/>
    <p:sldId id="358" r:id="rId50"/>
    <p:sldId id="368" r:id="rId51"/>
    <p:sldId id="359" r:id="rId52"/>
    <p:sldId id="324" r:id="rId53"/>
    <p:sldId id="325" r:id="rId54"/>
    <p:sldId id="326" r:id="rId55"/>
    <p:sldId id="369" r:id="rId56"/>
    <p:sldId id="327" r:id="rId57"/>
    <p:sldId id="328" r:id="rId58"/>
    <p:sldId id="329" r:id="rId59"/>
    <p:sldId id="370" r:id="rId60"/>
    <p:sldId id="330" r:id="rId61"/>
    <p:sldId id="331" r:id="rId62"/>
    <p:sldId id="332" r:id="rId63"/>
    <p:sldId id="333" r:id="rId64"/>
    <p:sldId id="336" r:id="rId65"/>
    <p:sldId id="360" r:id="rId66"/>
    <p:sldId id="361" r:id="rId67"/>
  </p:sldIdLst>
  <p:sldSz cx="9144000" cy="6858000" type="screen4x3"/>
  <p:notesSz cx="6858000" cy="9144000"/>
  <p:custDataLst>
    <p:tags r:id="rId69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8B6950-6ADE-C849-893A-18A32AC6E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69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813BEC-AB11-604F-A113-0A4493E91329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8975"/>
            <a:ext cx="4570412" cy="3427413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3212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13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1EE5D-301A-3D48-B36C-906B27D99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2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B49ED-3E10-674C-A6BC-5DDAEBF22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2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7313"/>
            <a:ext cx="2038350" cy="6237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7313"/>
            <a:ext cx="5962650" cy="6237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8F873-33E0-4A4E-9C17-DF3BC92D4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2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C331A-0C3A-8742-B1A7-50BD5329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2B7C6-2243-1D46-9945-0B2ABA35A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5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C6D15-F331-4F49-89D7-D452A2A33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23DA7-36DC-7147-A4F8-844699D60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9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2AE98-3B2E-694C-91C0-4DF0D75DC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5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EFD3D-8DE4-1548-8A2B-5340606BC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9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34BAD-408F-6246-9DC2-930DE5404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DF6FF-6B37-B347-B9B9-D9B59800B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6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87313"/>
            <a:ext cx="7912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Test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153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43688"/>
            <a:ext cx="3794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A23A1E9A-195B-A541-AA6F-896A417CB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0" y="587375"/>
            <a:ext cx="91440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image" Target="../media/image2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2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image" Target="../media/image3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image" Target="../media/image40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image" Target="../media/image41.png"/><Relationship Id="rId4" Type="http://schemas.openxmlformats.org/officeDocument/2006/relationships/image" Target="../media/image40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image" Target="../media/image42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image" Target="../media/image44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image" Target="../media/image4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image" Target="../media/image45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image" Target="../media/image47.tmp"/><Relationship Id="rId4" Type="http://schemas.openxmlformats.org/officeDocument/2006/relationships/image" Target="../media/image46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18.wmf"/><Relationship Id="rId5" Type="http://schemas.openxmlformats.org/officeDocument/2006/relationships/image" Target="../media/image48.wmf"/><Relationship Id="rId4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50.w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E3DD5E-B2EF-5245-B675-F7852471E53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73100" y="892175"/>
            <a:ext cx="8242300" cy="877888"/>
          </a:xfrm>
        </p:spPr>
        <p:txBody>
          <a:bodyPr lIns="92075" tIns="46038" rIns="92075" bIns="46038" anchor="b"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Topic 10:  Dataflow Analysis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2324100"/>
            <a:ext cx="9144000" cy="4287838"/>
          </a:xfrm>
        </p:spPr>
        <p:txBody>
          <a:bodyPr lIns="92075" tIns="46038" rIns="92075" bIns="46038"/>
          <a:lstStyle/>
          <a:p>
            <a:pPr>
              <a:spcBef>
                <a:spcPct val="0"/>
              </a:spcBef>
              <a:buClrTx/>
              <a:defRPr/>
            </a:pPr>
            <a:r>
              <a:rPr lang="en-US" sz="2800" dirty="0" smtClean="0">
                <a:cs typeface="+mn-cs"/>
              </a:rPr>
              <a:t>COS 320</a:t>
            </a: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sz="2800" dirty="0" smtClean="0">
                <a:cs typeface="+mn-cs"/>
              </a:rPr>
              <a:t>Compiling Techniques</a:t>
            </a: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dirty="0" smtClean="0">
                <a:cs typeface="+mn-cs"/>
              </a:rPr>
              <a:t>Princeton University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Spring 2016</a:t>
            </a:r>
          </a:p>
          <a:p>
            <a:pPr>
              <a:spcBef>
                <a:spcPct val="0"/>
              </a:spcBef>
              <a:buClrTx/>
              <a:defRPr/>
            </a:pPr>
            <a:endParaRPr lang="en-US" b="1" dirty="0" smtClean="0"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dirty="0" smtClean="0">
                <a:cs typeface="+mn-cs"/>
              </a:rPr>
              <a:t>Lennart </a:t>
            </a:r>
            <a:r>
              <a:rPr lang="en-US" dirty="0" err="1" smtClean="0">
                <a:cs typeface="+mn-cs"/>
              </a:rPr>
              <a:t>Beringer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advTm="1958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Definitions for Liveness Analysis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7101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" b="18116"/>
          <a:stretch/>
        </p:blipFill>
        <p:spPr bwMode="auto">
          <a:xfrm>
            <a:off x="67054" y="838200"/>
            <a:ext cx="901598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7124" t="74702" r="13945" b="5537"/>
          <a:stretch/>
        </p:blipFill>
        <p:spPr>
          <a:xfrm>
            <a:off x="3200400" y="5567065"/>
            <a:ext cx="4343400" cy="121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11" y="5945832"/>
            <a:ext cx="3576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Remember generic equations: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52400" y="5410200"/>
            <a:ext cx="8930638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j-cs"/>
            </a:endParaRPr>
          </a:p>
        </p:txBody>
      </p:sp>
      <p:pic>
        <p:nvPicPr>
          <p:cNvPr id="16077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9144000" cy="57023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j-cs"/>
            </a:endParaRPr>
          </a:p>
        </p:txBody>
      </p:sp>
      <p:pic>
        <p:nvPicPr>
          <p:cNvPr id="16077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9144000" cy="57023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3798428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4107227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r2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4416025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r3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82514" y="5017312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4061076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842663" y="4724824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01454" y="4339139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2, r3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4739249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r2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52937" y="5383882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r3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8477" y="3733800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--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813086" y="5009852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--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5365962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--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01454" y="6234091"/>
            <a:ext cx="6672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 ordering: visit nodes in reverse order of execution.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43200" y="5365962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--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16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j-cs"/>
            </a:endParaRPr>
          </a:p>
        </p:txBody>
      </p:sp>
      <p:pic>
        <p:nvPicPr>
          <p:cNvPr id="16077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9144000" cy="57023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3798428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4107227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r2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4416025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r3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82514" y="5017312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4061076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842663" y="4724824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01454" y="4339139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2, r3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2486" y="4724824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r2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52937" y="5383882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r3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8477" y="3733800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--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813086" y="5009852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--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5365962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--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01454" y="6234091"/>
            <a:ext cx="6672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 ordering: visit nodes in reverse order of execution.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43200" y="5365962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--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786756" y="5365962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r3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3159134" y="4983301"/>
            <a:ext cx="588669" cy="20005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2693085" y="5005221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r3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762616" y="4979709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3, r1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497171" y="4724824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3, r1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3148024" y="5262731"/>
            <a:ext cx="588669" cy="20005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endCxn id="22" idx="1"/>
          </p:cNvCxnSpPr>
          <p:nvPr/>
        </p:nvCxnSpPr>
        <p:spPr bwMode="auto">
          <a:xfrm flipV="1">
            <a:off x="3172356" y="5179764"/>
            <a:ext cx="590260" cy="1706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3865643" y="4658161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3223869" y="4924879"/>
            <a:ext cx="590260" cy="1706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946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j-cs"/>
            </a:endParaRPr>
          </a:p>
        </p:txBody>
      </p:sp>
      <p:pic>
        <p:nvPicPr>
          <p:cNvPr id="16077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9144000" cy="57023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3798428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4107227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r2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4416025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r3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82514" y="5017312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4061076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842663" y="4724824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01454" y="4339139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2, r3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2486" y="4724824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r2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52937" y="5383882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r3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8477" y="3733800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--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813086" y="5009852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--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5365962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--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01454" y="6234091"/>
            <a:ext cx="6672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 ordering: visit nodes in reverse order of execution.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43200" y="5365962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--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786756" y="5365962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r3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3159023" y="4331332"/>
            <a:ext cx="588669" cy="20005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2693085" y="5005221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r3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762616" y="4979709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3, r1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497171" y="4724824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3, r1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3135972" y="4612215"/>
            <a:ext cx="588669" cy="20005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172245" y="4527795"/>
            <a:ext cx="590260" cy="1706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3808940" y="4683218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3, r2</a:t>
            </a:r>
            <a:endParaRPr lang="en-US" sz="20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3223758" y="4272910"/>
            <a:ext cx="590260" cy="1706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478093" y="4385254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3, r2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94940" y="4400584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3, r2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2509607" y="4097244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3, r2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3786755" y="4108536"/>
            <a:ext cx="675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3, r1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2509606" y="3764408"/>
            <a:ext cx="675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3, r1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936260" y="3790777"/>
            <a:ext cx="477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r3</a:t>
            </a:r>
            <a:endParaRPr lang="en-US" sz="2000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 flipV="1">
            <a:off x="3156722" y="4053053"/>
            <a:ext cx="588669" cy="20005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3196495" y="3982733"/>
            <a:ext cx="590260" cy="1706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5449573" y="4458327"/>
            <a:ext cx="418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14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j-cs"/>
            </a:endParaRPr>
          </a:p>
        </p:txBody>
      </p:sp>
      <p:pic>
        <p:nvPicPr>
          <p:cNvPr id="16077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9144000" cy="57023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3798428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4107227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r2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4416025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r3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82514" y="5017312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4061076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842663" y="4724824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r1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01454" y="4339139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2, r3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2486" y="4724824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r2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52937" y="5383882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r3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8477" y="3733800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--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813086" y="5009852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--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5365962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--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01454" y="6234091"/>
            <a:ext cx="6672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 ordering: visit nodes in reverse order of execution.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43200" y="5365962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--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786756" y="5365962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r3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3159023" y="4331332"/>
            <a:ext cx="588669" cy="20005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2693085" y="5005221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r3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762616" y="4979709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3, r1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497171" y="4724824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3, r1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3135972" y="4612215"/>
            <a:ext cx="588669" cy="20005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172245" y="4527795"/>
            <a:ext cx="590260" cy="1706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3808940" y="4683218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3, r2</a:t>
            </a:r>
            <a:endParaRPr lang="en-US" sz="20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3223758" y="4272910"/>
            <a:ext cx="590260" cy="1706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478093" y="4385254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3, r2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94940" y="4400584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3, r2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2509607" y="4097244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3, r2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3786755" y="4108536"/>
            <a:ext cx="675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3, r1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2509606" y="3764408"/>
            <a:ext cx="675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3, r1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936260" y="3790777"/>
            <a:ext cx="477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r3</a:t>
            </a:r>
            <a:endParaRPr lang="en-US" sz="2000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 flipV="1">
            <a:off x="3156722" y="4053053"/>
            <a:ext cx="588669" cy="20005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3196495" y="3982733"/>
            <a:ext cx="590260" cy="1706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5052444" y="5405331"/>
            <a:ext cx="32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--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0" y="5405331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r3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4850269" y="4966588"/>
            <a:ext cx="675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3, r1</a:t>
            </a:r>
            <a:endParaRPr lang="en-US" sz="2000" dirty="0"/>
          </a:p>
        </p:txBody>
      </p:sp>
      <p:cxnSp>
        <p:nvCxnSpPr>
          <p:cNvPr id="19" name="Straight Arrow Connector 18"/>
          <p:cNvCxnSpPr>
            <a:endCxn id="38" idx="0"/>
          </p:cNvCxnSpPr>
          <p:nvPr/>
        </p:nvCxnSpPr>
        <p:spPr bwMode="auto">
          <a:xfrm>
            <a:off x="4437801" y="4431359"/>
            <a:ext cx="750061" cy="53522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4192950" y="5219776"/>
            <a:ext cx="667129" cy="270657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6197000" y="4544855"/>
            <a:ext cx="25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122976" y="4108306"/>
            <a:ext cx="25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Live Variable Application 1: Register Allocation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6179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6" b="29457"/>
          <a:stretch/>
        </p:blipFill>
        <p:spPr>
          <a:xfrm>
            <a:off x="66261" y="1030742"/>
            <a:ext cx="9011478" cy="3048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Interference Graph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6282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331" y="1001713"/>
            <a:ext cx="8882179" cy="504983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4572000" y="3276600"/>
            <a:ext cx="762000" cy="685800"/>
          </a:xfrm>
          <a:prstGeom prst="ellipse">
            <a:avLst/>
          </a:prstGeom>
          <a:solidFill>
            <a:schemeClr val="bg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r1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553200" y="3276600"/>
            <a:ext cx="762000" cy="685800"/>
          </a:xfrm>
          <a:prstGeom prst="ellipse">
            <a:avLst/>
          </a:prstGeom>
          <a:solidFill>
            <a:schemeClr val="bg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r3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4020" y="3731567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9331" y="5486400"/>
            <a:ext cx="6957269" cy="8382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62600" y="4517572"/>
            <a:ext cx="762000" cy="685800"/>
          </a:xfrm>
          <a:prstGeom prst="ellipse">
            <a:avLst/>
          </a:prstGeom>
          <a:solidFill>
            <a:schemeClr val="bg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r2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Interference Graph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6282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331" y="1001713"/>
            <a:ext cx="8882179" cy="504983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4572000" y="3276600"/>
            <a:ext cx="762000" cy="685800"/>
          </a:xfrm>
          <a:prstGeom prst="ellipse">
            <a:avLst/>
          </a:prstGeom>
          <a:solidFill>
            <a:schemeClr val="bg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r1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553200" y="3276600"/>
            <a:ext cx="762000" cy="685800"/>
          </a:xfrm>
          <a:prstGeom prst="ellipse">
            <a:avLst/>
          </a:prstGeom>
          <a:solidFill>
            <a:schemeClr val="bg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r3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562600" y="4517572"/>
            <a:ext cx="762000" cy="685800"/>
          </a:xfrm>
          <a:prstGeom prst="ellipse">
            <a:avLst/>
          </a:prstGeom>
          <a:solidFill>
            <a:schemeClr val="bg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r2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143000" y="4038600"/>
            <a:ext cx="1143000" cy="304800"/>
          </a:xfrm>
          <a:prstGeom prst="rect">
            <a:avLst/>
          </a:prstGeom>
          <a:solidFill>
            <a:srgbClr val="FFC00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3000" y="3733800"/>
            <a:ext cx="1143000" cy="304800"/>
          </a:xfrm>
          <a:prstGeom prst="rect">
            <a:avLst/>
          </a:prstGeom>
          <a:solidFill>
            <a:srgbClr val="00B0F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11" name="Straight Connector 10"/>
          <p:cNvCxnSpPr>
            <a:stCxn id="6" idx="0"/>
            <a:endCxn id="5" idx="3"/>
          </p:cNvCxnSpPr>
          <p:nvPr/>
        </p:nvCxnSpPr>
        <p:spPr bwMode="auto">
          <a:xfrm flipV="1">
            <a:off x="5943600" y="3861967"/>
            <a:ext cx="721192" cy="655605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2" idx="6"/>
            <a:endCxn id="5" idx="2"/>
          </p:cNvCxnSpPr>
          <p:nvPr/>
        </p:nvCxnSpPr>
        <p:spPr bwMode="auto">
          <a:xfrm>
            <a:off x="5334000" y="3619500"/>
            <a:ext cx="12192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1153886" y="3429000"/>
            <a:ext cx="1143000" cy="304800"/>
          </a:xfrm>
          <a:prstGeom prst="rect">
            <a:avLst/>
          </a:prstGeom>
          <a:solidFill>
            <a:srgbClr val="92D05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17" name="Straight Connector 16"/>
          <p:cNvCxnSpPr>
            <a:stCxn id="5" idx="4"/>
            <a:endCxn id="6" idx="7"/>
          </p:cNvCxnSpPr>
          <p:nvPr/>
        </p:nvCxnSpPr>
        <p:spPr bwMode="auto">
          <a:xfrm flipH="1">
            <a:off x="6213008" y="3962400"/>
            <a:ext cx="721192" cy="655605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1"/>
          <p:cNvSpPr/>
          <p:nvPr/>
        </p:nvSpPr>
        <p:spPr bwMode="auto">
          <a:xfrm>
            <a:off x="1164772" y="3124200"/>
            <a:ext cx="1143000" cy="304800"/>
          </a:xfrm>
          <a:prstGeom prst="rect">
            <a:avLst/>
          </a:prstGeom>
          <a:solidFill>
            <a:srgbClr val="FF000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21" name="Straight Connector 20"/>
          <p:cNvCxnSpPr>
            <a:stCxn id="2" idx="7"/>
            <a:endCxn id="5" idx="1"/>
          </p:cNvCxnSpPr>
          <p:nvPr/>
        </p:nvCxnSpPr>
        <p:spPr bwMode="auto">
          <a:xfrm>
            <a:off x="5222408" y="3377033"/>
            <a:ext cx="1442384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70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87313"/>
            <a:ext cx="8375650" cy="5222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Live Variable Application 2: Dead Code Elimination</a:t>
            </a:r>
          </a:p>
        </p:txBody>
      </p:sp>
      <p:pic>
        <p:nvPicPr>
          <p:cNvPr id="16384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1"/>
          <a:stretch/>
        </p:blipFill>
        <p:spPr>
          <a:xfrm>
            <a:off x="139659" y="640097"/>
            <a:ext cx="7708941" cy="6166326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406300" y="1828800"/>
            <a:ext cx="4594700" cy="4742821"/>
            <a:chOff x="3406300" y="1828800"/>
            <a:chExt cx="4594700" cy="4742821"/>
          </a:xfrm>
        </p:grpSpPr>
        <p:grpSp>
          <p:nvGrpSpPr>
            <p:cNvPr id="5" name="Group 4"/>
            <p:cNvGrpSpPr/>
            <p:nvPr/>
          </p:nvGrpSpPr>
          <p:grpSpPr>
            <a:xfrm>
              <a:off x="3406300" y="5315578"/>
              <a:ext cx="4594700" cy="1256043"/>
              <a:chOff x="3406300" y="5315578"/>
              <a:chExt cx="4594700" cy="1256043"/>
            </a:xfrm>
          </p:grpSpPr>
          <p:cxnSp>
            <p:nvCxnSpPr>
              <p:cNvPr id="3" name="Straight Arrow Connector 2"/>
              <p:cNvCxnSpPr/>
              <p:nvPr/>
            </p:nvCxnSpPr>
            <p:spPr bwMode="auto">
              <a:xfrm>
                <a:off x="3406300" y="5943600"/>
                <a:ext cx="1752600" cy="0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5"/>
              <a:srcRect l="1585" t="79642" r="63833"/>
              <a:stretch/>
            </p:blipFill>
            <p:spPr>
              <a:xfrm>
                <a:off x="5334000" y="5315578"/>
                <a:ext cx="2667000" cy="1256043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 bwMode="auto">
            <a:xfrm>
              <a:off x="5334000" y="1828800"/>
              <a:ext cx="533400" cy="38100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76600" y="640901"/>
            <a:ext cx="457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o</a:t>
            </a:r>
            <a:r>
              <a:rPr lang="en-US" sz="2000" dirty="0" smtClean="0"/>
              <a:t>f the form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40314" y="2889591"/>
            <a:ext cx="457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o</a:t>
            </a:r>
            <a:r>
              <a:rPr lang="en-US" sz="2000" dirty="0" smtClean="0"/>
              <a:t>f the form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Analysis and Transformation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5258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1927" b="19438"/>
          <a:stretch/>
        </p:blipFill>
        <p:spPr>
          <a:xfrm>
            <a:off x="648608" y="786875"/>
            <a:ext cx="6768930" cy="59187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 flipV="1">
            <a:off x="5029200" y="5562600"/>
            <a:ext cx="838200" cy="21967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4800600" y="5767756"/>
            <a:ext cx="4126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nalysis spans multiple procedures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1308" y="6258449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dirty="0" smtClean="0">
                <a:solidFill>
                  <a:srgbClr val="00B050"/>
                </a:solidFill>
              </a:rPr>
              <a:t>ingle-procedure-analysis: intra-procedural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87313"/>
            <a:ext cx="8375650" cy="5222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Live Variable Application 2: Dead Code Elimination</a:t>
            </a:r>
          </a:p>
        </p:txBody>
      </p:sp>
      <p:pic>
        <p:nvPicPr>
          <p:cNvPr id="16384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1"/>
          <a:stretch/>
        </p:blipFill>
        <p:spPr>
          <a:xfrm>
            <a:off x="139659" y="640097"/>
            <a:ext cx="7708941" cy="6166326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406300" y="1828800"/>
            <a:ext cx="4594700" cy="4742821"/>
            <a:chOff x="3406300" y="1828800"/>
            <a:chExt cx="4594700" cy="4742821"/>
          </a:xfrm>
        </p:grpSpPr>
        <p:grpSp>
          <p:nvGrpSpPr>
            <p:cNvPr id="5" name="Group 4"/>
            <p:cNvGrpSpPr/>
            <p:nvPr/>
          </p:nvGrpSpPr>
          <p:grpSpPr>
            <a:xfrm>
              <a:off x="3406300" y="5315578"/>
              <a:ext cx="4594700" cy="1256043"/>
              <a:chOff x="3406300" y="5315578"/>
              <a:chExt cx="4594700" cy="1256043"/>
            </a:xfrm>
          </p:grpSpPr>
          <p:cxnSp>
            <p:nvCxnSpPr>
              <p:cNvPr id="3" name="Straight Arrow Connector 2"/>
              <p:cNvCxnSpPr/>
              <p:nvPr/>
            </p:nvCxnSpPr>
            <p:spPr bwMode="auto">
              <a:xfrm>
                <a:off x="3406300" y="5943600"/>
                <a:ext cx="1752600" cy="0"/>
              </a:xfrm>
              <a:prstGeom prst="straightConnector1">
                <a:avLst/>
              </a:prstGeom>
              <a:solidFill>
                <a:schemeClr val="accent1">
                  <a:alpha val="50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5"/>
              <a:srcRect l="1585" t="79642" r="63833"/>
              <a:stretch/>
            </p:blipFill>
            <p:spPr>
              <a:xfrm>
                <a:off x="5334000" y="5315578"/>
                <a:ext cx="2667000" cy="1256043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 bwMode="auto">
            <a:xfrm>
              <a:off x="5334000" y="1828800"/>
              <a:ext cx="533400" cy="38100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76600" y="640901"/>
            <a:ext cx="457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o</a:t>
            </a:r>
            <a:r>
              <a:rPr lang="en-US" sz="2000" dirty="0" smtClean="0"/>
              <a:t>f the form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40314" y="2889591"/>
            <a:ext cx="457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o</a:t>
            </a:r>
            <a:r>
              <a:rPr lang="en-US" sz="2000" dirty="0" smtClean="0"/>
              <a:t>f the form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953000" y="2240297"/>
            <a:ext cx="3846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This may lead to further optimization opportunities, as uses of variables in s disappear. 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repeat all / some analysis / optimization passes!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Reaching Definition Analysis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6486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04" y="990600"/>
            <a:ext cx="8673696" cy="4419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1447800" y="4419600"/>
            <a:ext cx="3048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5273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Reaching Definition Analysis</a:t>
            </a:r>
          </a:p>
        </p:txBody>
      </p:sp>
      <p:pic>
        <p:nvPicPr>
          <p:cNvPr id="16589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3"/>
          <a:stretch/>
        </p:blipFill>
        <p:spPr>
          <a:xfrm>
            <a:off x="66000" y="1001713"/>
            <a:ext cx="9012000" cy="433228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00050" y="2286000"/>
            <a:ext cx="257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(details on next slide)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 bwMode="auto">
          <a:xfrm flipH="1" flipV="1">
            <a:off x="5943600" y="2514600"/>
            <a:ext cx="556450" cy="22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6994293" y="1835918"/>
            <a:ext cx="809246" cy="45008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r>
              <a:rPr lang="en-US" dirty="0" smtClean="0"/>
              <a:t>Reaching definitions: definition-ID’s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740437"/>
            <a:ext cx="8153400" cy="21551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g</a:t>
            </a:r>
            <a:r>
              <a:rPr lang="en-US" sz="2000" dirty="0" smtClean="0"/>
              <a:t>ive each definition point a label (“definition ID”) d: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associate each variable t with </a:t>
            </a:r>
            <a:r>
              <a:rPr lang="en-US" sz="2000" dirty="0" smtClean="0"/>
              <a:t>a set of labels:</a:t>
            </a:r>
            <a:br>
              <a:rPr lang="en-US" sz="2000" dirty="0" smtClean="0"/>
            </a:br>
            <a:r>
              <a:rPr lang="en-US" sz="2000" dirty="0" err="1" smtClean="0"/>
              <a:t>defs</a:t>
            </a:r>
            <a:r>
              <a:rPr lang="en-US" sz="2000" dirty="0" smtClean="0"/>
              <a:t>(t) = the labels d associated with a </a:t>
            </a:r>
            <a:r>
              <a:rPr lang="en-US" sz="2000" dirty="0" err="1" smtClean="0"/>
              <a:t>def</a:t>
            </a:r>
            <a:r>
              <a:rPr lang="en-US" sz="2000" dirty="0" smtClean="0"/>
              <a:t> of 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Consider the effects of instruction forms on gen/kill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89416" y="1192548"/>
            <a:ext cx="7696200" cy="533193"/>
            <a:chOff x="-533400" y="3897712"/>
            <a:chExt cx="7696200" cy="533193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>
              <a:off x="114300" y="4147873"/>
              <a:ext cx="304800" cy="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508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Arrow Connector 5"/>
            <p:cNvCxnSpPr/>
            <p:nvPr/>
          </p:nvCxnSpPr>
          <p:spPr bwMode="auto">
            <a:xfrm flipH="1">
              <a:off x="2590800" y="4111453"/>
              <a:ext cx="304800" cy="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508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-533400" y="3897712"/>
              <a:ext cx="7696200" cy="53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66FF"/>
                </a:buClr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None/>
              </a:pPr>
              <a:r>
                <a:rPr lang="en-US" kern="0" dirty="0" smtClean="0"/>
                <a:t>d: t      b op c      d: t     M[b]     d: t     f(a_1, …, </a:t>
              </a:r>
              <a:r>
                <a:rPr lang="en-US" kern="0" dirty="0" err="1" smtClean="0"/>
                <a:t>a_n</a:t>
              </a:r>
              <a:r>
                <a:rPr lang="en-US" kern="0" dirty="0" smtClean="0"/>
                <a:t>)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>
              <a:off x="4572000" y="4111453"/>
              <a:ext cx="304800" cy="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508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122640"/>
              </p:ext>
            </p:extLst>
          </p:nvPr>
        </p:nvGraphicFramePr>
        <p:xfrm>
          <a:off x="1748631" y="3106474"/>
          <a:ext cx="5646738" cy="3704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066800"/>
                <a:gridCol w="1608138"/>
              </a:tblGrid>
              <a:tr h="468811">
                <a:tc>
                  <a:txBody>
                    <a:bodyPr/>
                    <a:lstStyle/>
                    <a:p>
                      <a:r>
                        <a:rPr lang="en-US" dirty="0" smtClean="0"/>
                        <a:t>Statement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Gen[s]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Kill[s]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d: t &lt;- b op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{d}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defs</a:t>
                      </a:r>
                      <a:r>
                        <a:rPr lang="en-US" dirty="0" smtClean="0"/>
                        <a:t>(t) – {d}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d: t &lt;- M[b]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{d}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defs</a:t>
                      </a:r>
                      <a:r>
                        <a:rPr lang="en-US" dirty="0" smtClean="0"/>
                        <a:t>(t) – {d}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M[a] &lt;-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if a </a:t>
                      </a:r>
                      <a:r>
                        <a:rPr lang="en-US" dirty="0" err="1" smtClean="0"/>
                        <a:t>relop</a:t>
                      </a:r>
                      <a:r>
                        <a:rPr lang="en-US" dirty="0" smtClean="0"/>
                        <a:t> b </a:t>
                      </a:r>
                      <a:r>
                        <a:rPr lang="en-US" dirty="0" err="1" smtClean="0"/>
                        <a:t>goto</a:t>
                      </a:r>
                      <a:r>
                        <a:rPr lang="en-US" dirty="0" smtClean="0"/>
                        <a:t> l1 else </a:t>
                      </a:r>
                      <a:r>
                        <a:rPr lang="en-US" dirty="0" err="1" smtClean="0"/>
                        <a:t>goto</a:t>
                      </a:r>
                      <a:r>
                        <a:rPr lang="en-US" dirty="0" smtClean="0"/>
                        <a:t> 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Goto</a:t>
                      </a:r>
                      <a:r>
                        <a:rPr lang="en-US" dirty="0" smtClean="0"/>
                        <a:t> 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f(a_1, …, </a:t>
                      </a:r>
                      <a:r>
                        <a:rPr lang="en-US" dirty="0" err="1" smtClean="0"/>
                        <a:t>a_n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d: t &lt;- f(a_1, …, </a:t>
                      </a:r>
                      <a:r>
                        <a:rPr lang="en-US" dirty="0" err="1" smtClean="0"/>
                        <a:t>a_n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{d}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defs</a:t>
                      </a:r>
                      <a:r>
                        <a:rPr lang="en-US" dirty="0" smtClean="0"/>
                        <a:t>(t)-{d}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6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45013" r="-1667" b="9548"/>
          <a:stretch/>
        </p:blipFill>
        <p:spPr bwMode="auto">
          <a:xfrm>
            <a:off x="0" y="3505200"/>
            <a:ext cx="914400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0"/>
            <a:ext cx="4520431" cy="304269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257" y="20304"/>
            <a:ext cx="4374243" cy="45273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Reaching </a:t>
            </a:r>
            <a:r>
              <a:rPr lang="en-US" sz="2800" dirty="0" err="1" smtClean="0">
                <a:cs typeface="+mj-cs"/>
              </a:rPr>
              <a:t>Defs</a:t>
            </a:r>
            <a:r>
              <a:rPr lang="en-US" sz="2800" dirty="0" smtClean="0">
                <a:cs typeface="+mj-cs"/>
              </a:rPr>
              <a:t>: Example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54968" y="2231165"/>
            <a:ext cx="1295400" cy="3600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r>
              <a:rPr lang="en-US" dirty="0" smtClean="0"/>
              <a:t>: </a:t>
            </a:r>
            <a:r>
              <a:rPr lang="en-US" dirty="0"/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c+c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771650" y="1155992"/>
            <a:ext cx="1295400" cy="35093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r>
              <a:rPr lang="en-US" dirty="0" smtClean="0"/>
              <a:t>: 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1463" y="2813855"/>
            <a:ext cx="1295400" cy="36864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7: c &lt;- 0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68575" y="2813855"/>
            <a:ext cx="1295400" cy="3692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5</a:t>
            </a:r>
            <a:r>
              <a:rPr lang="en-US" dirty="0" smtClean="0"/>
              <a:t>: </a:t>
            </a:r>
            <a:r>
              <a:rPr lang="en-US" dirty="0" err="1" smtClean="0"/>
              <a:t>goto</a:t>
            </a:r>
            <a:r>
              <a:rPr lang="en-US" dirty="0" smtClean="0"/>
              <a:t> L1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68021" y="624296"/>
            <a:ext cx="1295400" cy="3600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1: 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68021" y="1676400"/>
            <a:ext cx="2568122" cy="3609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r>
              <a:rPr lang="en-US" dirty="0" smtClean="0"/>
              <a:t>: L1: if c &gt; a </a:t>
            </a:r>
            <a:r>
              <a:rPr lang="en-US" dirty="0" err="1" smtClean="0"/>
              <a:t>goto</a:t>
            </a:r>
            <a:r>
              <a:rPr lang="en-US" dirty="0" smtClean="0"/>
              <a:t> L2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1463" y="2240473"/>
            <a:ext cx="1675493" cy="37024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6: L2: a &lt;- c-a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14" name="Straight Arrow Connector 13"/>
          <p:cNvCxnSpPr>
            <a:stCxn id="11" idx="2"/>
            <a:endCxn id="7" idx="0"/>
          </p:cNvCxnSpPr>
          <p:nvPr/>
        </p:nvCxnSpPr>
        <p:spPr bwMode="auto">
          <a:xfrm>
            <a:off x="2415721" y="984366"/>
            <a:ext cx="3629" cy="17162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2" idx="2"/>
            <a:endCxn id="13" idx="0"/>
          </p:cNvCxnSpPr>
          <p:nvPr/>
        </p:nvCxnSpPr>
        <p:spPr bwMode="auto">
          <a:xfrm flipH="1">
            <a:off x="1109210" y="2037340"/>
            <a:ext cx="1942872" cy="2031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2" idx="2"/>
            <a:endCxn id="3" idx="0"/>
          </p:cNvCxnSpPr>
          <p:nvPr/>
        </p:nvCxnSpPr>
        <p:spPr bwMode="auto">
          <a:xfrm>
            <a:off x="3052082" y="2037340"/>
            <a:ext cx="150586" cy="19382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7" idx="2"/>
            <a:endCxn id="12" idx="0"/>
          </p:cNvCxnSpPr>
          <p:nvPr/>
        </p:nvCxnSpPr>
        <p:spPr bwMode="auto">
          <a:xfrm>
            <a:off x="2419350" y="1506926"/>
            <a:ext cx="632732" cy="16947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3" idx="2"/>
            <a:endCxn id="8" idx="0"/>
          </p:cNvCxnSpPr>
          <p:nvPr/>
        </p:nvCxnSpPr>
        <p:spPr bwMode="auto">
          <a:xfrm flipH="1">
            <a:off x="919163" y="2610722"/>
            <a:ext cx="190047" cy="2031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3" idx="2"/>
            <a:endCxn id="9" idx="0"/>
          </p:cNvCxnSpPr>
          <p:nvPr/>
        </p:nvCxnSpPr>
        <p:spPr bwMode="auto">
          <a:xfrm>
            <a:off x="3202668" y="2591235"/>
            <a:ext cx="13607" cy="22262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urved Connector 30"/>
          <p:cNvCxnSpPr>
            <a:stCxn id="9" idx="3"/>
            <a:endCxn id="12" idx="0"/>
          </p:cNvCxnSpPr>
          <p:nvPr/>
        </p:nvCxnSpPr>
        <p:spPr bwMode="auto">
          <a:xfrm flipH="1" flipV="1">
            <a:off x="3052082" y="1676400"/>
            <a:ext cx="811893" cy="1322058"/>
          </a:xfrm>
          <a:prstGeom prst="curvedConnector4">
            <a:avLst>
              <a:gd name="adj1" fmla="val -86313"/>
              <a:gd name="adj2" fmla="val 117291"/>
            </a:avLst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1246281" y="6275289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efs</a:t>
            </a:r>
            <a:r>
              <a:rPr lang="en-US" dirty="0" smtClean="0">
                <a:solidFill>
                  <a:srgbClr val="FF0000"/>
                </a:solidFill>
              </a:rPr>
              <a:t>(a) =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64072" y="6275288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defs</a:t>
            </a:r>
            <a:r>
              <a:rPr lang="en-US" dirty="0" smtClean="0">
                <a:solidFill>
                  <a:srgbClr val="7030A0"/>
                </a:solidFill>
              </a:rPr>
              <a:t>(c) = ?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45013" r="-1667" b="9548"/>
          <a:stretch/>
        </p:blipFill>
        <p:spPr bwMode="auto">
          <a:xfrm>
            <a:off x="0" y="3505200"/>
            <a:ext cx="914400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0"/>
            <a:ext cx="4520431" cy="304269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257" y="20304"/>
            <a:ext cx="4374243" cy="45273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Reaching </a:t>
            </a:r>
            <a:r>
              <a:rPr lang="en-US" sz="2800" dirty="0" err="1" smtClean="0">
                <a:cs typeface="+mj-cs"/>
              </a:rPr>
              <a:t>Defs</a:t>
            </a:r>
            <a:r>
              <a:rPr lang="en-US" sz="2800" dirty="0" smtClean="0">
                <a:cs typeface="+mj-cs"/>
              </a:rPr>
              <a:t>: Example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54968" y="2231165"/>
            <a:ext cx="1295400" cy="3600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r>
              <a:rPr lang="en-US" dirty="0" smtClean="0"/>
              <a:t>: </a:t>
            </a:r>
            <a:r>
              <a:rPr lang="en-US" dirty="0"/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c+c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771650" y="1155992"/>
            <a:ext cx="1295400" cy="35093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r>
              <a:rPr lang="en-US" dirty="0" smtClean="0"/>
              <a:t>: 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1463" y="2813855"/>
            <a:ext cx="1295400" cy="36864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7: c &lt;- 0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68575" y="2813855"/>
            <a:ext cx="1295400" cy="3692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5</a:t>
            </a:r>
            <a:r>
              <a:rPr lang="en-US" dirty="0" smtClean="0"/>
              <a:t>: </a:t>
            </a:r>
            <a:r>
              <a:rPr lang="en-US" dirty="0" err="1" smtClean="0"/>
              <a:t>goto</a:t>
            </a:r>
            <a:r>
              <a:rPr lang="en-US" dirty="0" smtClean="0"/>
              <a:t> L1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68021" y="624296"/>
            <a:ext cx="1295400" cy="3600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1: 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68021" y="1676400"/>
            <a:ext cx="2568122" cy="3609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r>
              <a:rPr lang="en-US" dirty="0" smtClean="0"/>
              <a:t>: L1: if c &gt; a </a:t>
            </a:r>
            <a:r>
              <a:rPr lang="en-US" dirty="0" err="1" smtClean="0"/>
              <a:t>goto</a:t>
            </a:r>
            <a:r>
              <a:rPr lang="en-US" dirty="0" smtClean="0"/>
              <a:t> L2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1463" y="2240473"/>
            <a:ext cx="1675493" cy="37024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6: L2: a &lt;- c-a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14" name="Straight Arrow Connector 13"/>
          <p:cNvCxnSpPr>
            <a:stCxn id="11" idx="2"/>
            <a:endCxn id="7" idx="0"/>
          </p:cNvCxnSpPr>
          <p:nvPr/>
        </p:nvCxnSpPr>
        <p:spPr bwMode="auto">
          <a:xfrm>
            <a:off x="2415721" y="984366"/>
            <a:ext cx="3629" cy="17162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2" idx="2"/>
            <a:endCxn id="13" idx="0"/>
          </p:cNvCxnSpPr>
          <p:nvPr/>
        </p:nvCxnSpPr>
        <p:spPr bwMode="auto">
          <a:xfrm flipH="1">
            <a:off x="1109210" y="2037340"/>
            <a:ext cx="1942872" cy="2031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2" idx="2"/>
            <a:endCxn id="3" idx="0"/>
          </p:cNvCxnSpPr>
          <p:nvPr/>
        </p:nvCxnSpPr>
        <p:spPr bwMode="auto">
          <a:xfrm>
            <a:off x="3052082" y="2037340"/>
            <a:ext cx="150586" cy="19382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7" idx="2"/>
            <a:endCxn id="12" idx="0"/>
          </p:cNvCxnSpPr>
          <p:nvPr/>
        </p:nvCxnSpPr>
        <p:spPr bwMode="auto">
          <a:xfrm>
            <a:off x="2419350" y="1506926"/>
            <a:ext cx="632732" cy="16947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3" idx="2"/>
            <a:endCxn id="8" idx="0"/>
          </p:cNvCxnSpPr>
          <p:nvPr/>
        </p:nvCxnSpPr>
        <p:spPr bwMode="auto">
          <a:xfrm flipH="1">
            <a:off x="919163" y="2610722"/>
            <a:ext cx="190047" cy="2031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3" idx="2"/>
            <a:endCxn id="9" idx="0"/>
          </p:cNvCxnSpPr>
          <p:nvPr/>
        </p:nvCxnSpPr>
        <p:spPr bwMode="auto">
          <a:xfrm>
            <a:off x="3202668" y="2591235"/>
            <a:ext cx="13607" cy="22262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urved Connector 30"/>
          <p:cNvCxnSpPr>
            <a:stCxn id="9" idx="3"/>
            <a:endCxn id="12" idx="0"/>
          </p:cNvCxnSpPr>
          <p:nvPr/>
        </p:nvCxnSpPr>
        <p:spPr bwMode="auto">
          <a:xfrm flipH="1" flipV="1">
            <a:off x="3052082" y="1676400"/>
            <a:ext cx="811893" cy="1322058"/>
          </a:xfrm>
          <a:prstGeom prst="curvedConnector4">
            <a:avLst>
              <a:gd name="adj1" fmla="val -86313"/>
              <a:gd name="adj2" fmla="val 117291"/>
            </a:avLst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1020259" y="6275289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efs</a:t>
            </a:r>
            <a:r>
              <a:rPr lang="en-US" dirty="0" smtClean="0">
                <a:solidFill>
                  <a:srgbClr val="FF0000"/>
                </a:solidFill>
              </a:rPr>
              <a:t>(a) = {1, 6}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96985" y="6275288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defs</a:t>
            </a:r>
            <a:r>
              <a:rPr lang="en-US" dirty="0" smtClean="0">
                <a:solidFill>
                  <a:srgbClr val="7030A0"/>
                </a:solidFill>
              </a:rPr>
              <a:t>(c) = {2, 4, 7}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4186" y="4635849"/>
            <a:ext cx="46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149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45013" r="-1667" b="9548"/>
          <a:stretch/>
        </p:blipFill>
        <p:spPr bwMode="auto">
          <a:xfrm>
            <a:off x="0" y="3505200"/>
            <a:ext cx="914400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0"/>
            <a:ext cx="4520431" cy="304269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257" y="20304"/>
            <a:ext cx="4374243" cy="45273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Reaching </a:t>
            </a:r>
            <a:r>
              <a:rPr lang="en-US" sz="2800" dirty="0" err="1" smtClean="0">
                <a:cs typeface="+mj-cs"/>
              </a:rPr>
              <a:t>Defs</a:t>
            </a:r>
            <a:r>
              <a:rPr lang="en-US" sz="2800" dirty="0" smtClean="0">
                <a:cs typeface="+mj-cs"/>
              </a:rPr>
              <a:t>: Example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54968" y="2231165"/>
            <a:ext cx="1295400" cy="3600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r>
              <a:rPr lang="en-US" dirty="0" smtClean="0"/>
              <a:t>: </a:t>
            </a:r>
            <a:r>
              <a:rPr lang="en-US" dirty="0"/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c+c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771650" y="1155992"/>
            <a:ext cx="1295400" cy="35093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r>
              <a:rPr lang="en-US" dirty="0" smtClean="0"/>
              <a:t>: 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1463" y="2813855"/>
            <a:ext cx="1295400" cy="36864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7: c &lt;- 0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68575" y="2813855"/>
            <a:ext cx="1295400" cy="3692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5</a:t>
            </a:r>
            <a:r>
              <a:rPr lang="en-US" dirty="0" smtClean="0"/>
              <a:t>: </a:t>
            </a:r>
            <a:r>
              <a:rPr lang="en-US" dirty="0" err="1" smtClean="0"/>
              <a:t>goto</a:t>
            </a:r>
            <a:r>
              <a:rPr lang="en-US" dirty="0" smtClean="0"/>
              <a:t> L1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68021" y="624296"/>
            <a:ext cx="1295400" cy="3600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1: 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68021" y="1676400"/>
            <a:ext cx="2568122" cy="3609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r>
              <a:rPr lang="en-US" dirty="0" smtClean="0"/>
              <a:t>: L1: if c &gt; a </a:t>
            </a:r>
            <a:r>
              <a:rPr lang="en-US" dirty="0" err="1" smtClean="0"/>
              <a:t>goto</a:t>
            </a:r>
            <a:r>
              <a:rPr lang="en-US" dirty="0" smtClean="0"/>
              <a:t> L2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1463" y="2240473"/>
            <a:ext cx="1675493" cy="37024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6: L2: a &lt;- c-a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14" name="Straight Arrow Connector 13"/>
          <p:cNvCxnSpPr>
            <a:stCxn id="11" idx="2"/>
            <a:endCxn id="7" idx="0"/>
          </p:cNvCxnSpPr>
          <p:nvPr/>
        </p:nvCxnSpPr>
        <p:spPr bwMode="auto">
          <a:xfrm>
            <a:off x="2415721" y="984366"/>
            <a:ext cx="3629" cy="17162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2" idx="2"/>
            <a:endCxn id="13" idx="0"/>
          </p:cNvCxnSpPr>
          <p:nvPr/>
        </p:nvCxnSpPr>
        <p:spPr bwMode="auto">
          <a:xfrm flipH="1">
            <a:off x="1109210" y="2037340"/>
            <a:ext cx="1942872" cy="2031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2" idx="2"/>
            <a:endCxn id="3" idx="0"/>
          </p:cNvCxnSpPr>
          <p:nvPr/>
        </p:nvCxnSpPr>
        <p:spPr bwMode="auto">
          <a:xfrm>
            <a:off x="3052082" y="2037340"/>
            <a:ext cx="150586" cy="19382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7" idx="2"/>
            <a:endCxn id="12" idx="0"/>
          </p:cNvCxnSpPr>
          <p:nvPr/>
        </p:nvCxnSpPr>
        <p:spPr bwMode="auto">
          <a:xfrm>
            <a:off x="2419350" y="1506926"/>
            <a:ext cx="632732" cy="16947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3" idx="2"/>
            <a:endCxn id="8" idx="0"/>
          </p:cNvCxnSpPr>
          <p:nvPr/>
        </p:nvCxnSpPr>
        <p:spPr bwMode="auto">
          <a:xfrm flipH="1">
            <a:off x="919163" y="2610722"/>
            <a:ext cx="190047" cy="2031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3" idx="2"/>
            <a:endCxn id="9" idx="0"/>
          </p:cNvCxnSpPr>
          <p:nvPr/>
        </p:nvCxnSpPr>
        <p:spPr bwMode="auto">
          <a:xfrm>
            <a:off x="3202668" y="2591235"/>
            <a:ext cx="13607" cy="22262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urved Connector 30"/>
          <p:cNvCxnSpPr>
            <a:stCxn id="9" idx="3"/>
            <a:endCxn id="12" idx="0"/>
          </p:cNvCxnSpPr>
          <p:nvPr/>
        </p:nvCxnSpPr>
        <p:spPr bwMode="auto">
          <a:xfrm flipH="1" flipV="1">
            <a:off x="3052082" y="1676400"/>
            <a:ext cx="811893" cy="1322058"/>
          </a:xfrm>
          <a:prstGeom prst="curvedConnector4">
            <a:avLst>
              <a:gd name="adj1" fmla="val -86313"/>
              <a:gd name="adj2" fmla="val 117291"/>
            </a:avLst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1071789" y="3875449"/>
            <a:ext cx="3016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</a:p>
          <a:p>
            <a:r>
              <a:rPr lang="en-US" sz="2000" dirty="0" smtClean="0"/>
              <a:t>2</a:t>
            </a:r>
          </a:p>
          <a:p>
            <a:endParaRPr lang="en-US" sz="2000" dirty="0"/>
          </a:p>
          <a:p>
            <a:r>
              <a:rPr lang="en-US" sz="2000" dirty="0" smtClean="0"/>
              <a:t>4</a:t>
            </a:r>
          </a:p>
          <a:p>
            <a:endParaRPr lang="en-US" sz="2000" dirty="0" smtClean="0"/>
          </a:p>
          <a:p>
            <a:r>
              <a:rPr lang="en-US" sz="2000" dirty="0" smtClean="0"/>
              <a:t>6</a:t>
            </a:r>
          </a:p>
          <a:p>
            <a:r>
              <a:rPr lang="en-US" sz="2000" dirty="0"/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20259" y="6275289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efs</a:t>
            </a:r>
            <a:r>
              <a:rPr lang="en-US" dirty="0" smtClean="0">
                <a:solidFill>
                  <a:srgbClr val="FF0000"/>
                </a:solidFill>
              </a:rPr>
              <a:t>(a) = {1, 6}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96985" y="6275288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defs</a:t>
            </a:r>
            <a:r>
              <a:rPr lang="en-US" dirty="0" smtClean="0">
                <a:solidFill>
                  <a:srgbClr val="7030A0"/>
                </a:solidFill>
              </a:rPr>
              <a:t>(c) = {2, 4, 7}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48050" y="4583334"/>
            <a:ext cx="46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063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45013" r="-1667" b="9548"/>
          <a:stretch/>
        </p:blipFill>
        <p:spPr bwMode="auto">
          <a:xfrm>
            <a:off x="0" y="3505200"/>
            <a:ext cx="914400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0"/>
            <a:ext cx="4520431" cy="304269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257" y="20304"/>
            <a:ext cx="4374243" cy="45273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Reaching </a:t>
            </a:r>
            <a:r>
              <a:rPr lang="en-US" sz="2800" dirty="0" err="1" smtClean="0">
                <a:cs typeface="+mj-cs"/>
              </a:rPr>
              <a:t>Defs</a:t>
            </a:r>
            <a:r>
              <a:rPr lang="en-US" sz="2800" dirty="0" smtClean="0">
                <a:cs typeface="+mj-cs"/>
              </a:rPr>
              <a:t>: Example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54968" y="2231165"/>
            <a:ext cx="1295400" cy="3600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r>
              <a:rPr lang="en-US" dirty="0" smtClean="0"/>
              <a:t>: </a:t>
            </a:r>
            <a:r>
              <a:rPr lang="en-US" dirty="0"/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c+c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771650" y="1155992"/>
            <a:ext cx="1295400" cy="35093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r>
              <a:rPr lang="en-US" dirty="0" smtClean="0"/>
              <a:t>: 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1463" y="2813855"/>
            <a:ext cx="1295400" cy="36864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7: c &lt;- 0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68575" y="2813855"/>
            <a:ext cx="1295400" cy="3692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5</a:t>
            </a:r>
            <a:r>
              <a:rPr lang="en-US" dirty="0" smtClean="0"/>
              <a:t>: </a:t>
            </a:r>
            <a:r>
              <a:rPr lang="en-US" dirty="0" err="1" smtClean="0"/>
              <a:t>goto</a:t>
            </a:r>
            <a:r>
              <a:rPr lang="en-US" dirty="0" smtClean="0"/>
              <a:t> L1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68021" y="624296"/>
            <a:ext cx="1295400" cy="3600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1: 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68021" y="1676400"/>
            <a:ext cx="2568122" cy="3609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r>
              <a:rPr lang="en-US" dirty="0" smtClean="0"/>
              <a:t>: L1: if c &gt; a </a:t>
            </a:r>
            <a:r>
              <a:rPr lang="en-US" dirty="0" err="1" smtClean="0"/>
              <a:t>goto</a:t>
            </a:r>
            <a:r>
              <a:rPr lang="en-US" dirty="0" smtClean="0"/>
              <a:t> L2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1463" y="2240473"/>
            <a:ext cx="1675493" cy="37024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6: L2: a &lt;- c-a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14" name="Straight Arrow Connector 13"/>
          <p:cNvCxnSpPr>
            <a:stCxn id="11" idx="2"/>
            <a:endCxn id="7" idx="0"/>
          </p:cNvCxnSpPr>
          <p:nvPr/>
        </p:nvCxnSpPr>
        <p:spPr bwMode="auto">
          <a:xfrm>
            <a:off x="2415721" y="984366"/>
            <a:ext cx="3629" cy="17162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2" idx="2"/>
            <a:endCxn id="13" idx="0"/>
          </p:cNvCxnSpPr>
          <p:nvPr/>
        </p:nvCxnSpPr>
        <p:spPr bwMode="auto">
          <a:xfrm flipH="1">
            <a:off x="1109210" y="2037340"/>
            <a:ext cx="1942872" cy="2031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2" idx="2"/>
            <a:endCxn id="3" idx="0"/>
          </p:cNvCxnSpPr>
          <p:nvPr/>
        </p:nvCxnSpPr>
        <p:spPr bwMode="auto">
          <a:xfrm>
            <a:off x="3052082" y="2037340"/>
            <a:ext cx="150586" cy="19382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7" idx="2"/>
            <a:endCxn id="12" idx="0"/>
          </p:cNvCxnSpPr>
          <p:nvPr/>
        </p:nvCxnSpPr>
        <p:spPr bwMode="auto">
          <a:xfrm>
            <a:off x="2419350" y="1506926"/>
            <a:ext cx="632732" cy="16947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3" idx="2"/>
            <a:endCxn id="8" idx="0"/>
          </p:cNvCxnSpPr>
          <p:nvPr/>
        </p:nvCxnSpPr>
        <p:spPr bwMode="auto">
          <a:xfrm flipH="1">
            <a:off x="919163" y="2610722"/>
            <a:ext cx="190047" cy="2031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3" idx="2"/>
            <a:endCxn id="9" idx="0"/>
          </p:cNvCxnSpPr>
          <p:nvPr/>
        </p:nvCxnSpPr>
        <p:spPr bwMode="auto">
          <a:xfrm>
            <a:off x="3202668" y="2591235"/>
            <a:ext cx="13607" cy="22262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urved Connector 30"/>
          <p:cNvCxnSpPr>
            <a:stCxn id="9" idx="3"/>
            <a:endCxn id="12" idx="0"/>
          </p:cNvCxnSpPr>
          <p:nvPr/>
        </p:nvCxnSpPr>
        <p:spPr bwMode="auto">
          <a:xfrm flipH="1" flipV="1">
            <a:off x="3052082" y="1676400"/>
            <a:ext cx="811893" cy="1322058"/>
          </a:xfrm>
          <a:prstGeom prst="curvedConnector4">
            <a:avLst>
              <a:gd name="adj1" fmla="val -86313"/>
              <a:gd name="adj2" fmla="val 117291"/>
            </a:avLst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1071789" y="3875449"/>
            <a:ext cx="3016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</a:p>
          <a:p>
            <a:r>
              <a:rPr lang="en-US" sz="2000" dirty="0" smtClean="0"/>
              <a:t>2</a:t>
            </a:r>
          </a:p>
          <a:p>
            <a:endParaRPr lang="en-US" sz="2000" dirty="0"/>
          </a:p>
          <a:p>
            <a:r>
              <a:rPr lang="en-US" sz="2000" dirty="0" smtClean="0"/>
              <a:t>4</a:t>
            </a:r>
          </a:p>
          <a:p>
            <a:endParaRPr lang="en-US" sz="2000" dirty="0" smtClean="0"/>
          </a:p>
          <a:p>
            <a:r>
              <a:rPr lang="en-US" sz="2000" dirty="0" smtClean="0"/>
              <a:t>6</a:t>
            </a:r>
          </a:p>
          <a:p>
            <a:r>
              <a:rPr lang="en-US" sz="2000" dirty="0"/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18213" y="3850694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d</a:t>
            </a:r>
            <a:r>
              <a:rPr lang="en-US" sz="2000" dirty="0" err="1" smtClean="0">
                <a:solidFill>
                  <a:srgbClr val="FF0000"/>
                </a:solidFill>
              </a:rPr>
              <a:t>efs</a:t>
            </a:r>
            <a:r>
              <a:rPr lang="en-US" sz="2000" dirty="0" smtClean="0">
                <a:solidFill>
                  <a:srgbClr val="FF0000"/>
                </a:solidFill>
              </a:rPr>
              <a:t>(a)-{1}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0259" y="6275289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efs</a:t>
            </a:r>
            <a:r>
              <a:rPr lang="en-US" dirty="0" smtClean="0">
                <a:solidFill>
                  <a:srgbClr val="FF0000"/>
                </a:solidFill>
              </a:rPr>
              <a:t>(a) = {1, 6}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96985" y="6275288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defs</a:t>
            </a:r>
            <a:r>
              <a:rPr lang="en-US" dirty="0" smtClean="0">
                <a:solidFill>
                  <a:srgbClr val="7030A0"/>
                </a:solidFill>
              </a:rPr>
              <a:t>(c) = {2, 4, 7}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7431" y="4177881"/>
            <a:ext cx="115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7030A0"/>
                </a:solidFill>
              </a:rPr>
              <a:t>defs</a:t>
            </a:r>
            <a:r>
              <a:rPr lang="en-US" sz="2000" dirty="0" smtClean="0">
                <a:solidFill>
                  <a:srgbClr val="7030A0"/>
                </a:solidFill>
              </a:rPr>
              <a:t>(c)-{</a:t>
            </a:r>
            <a:r>
              <a:rPr lang="en-US" sz="2000" dirty="0">
                <a:solidFill>
                  <a:srgbClr val="7030A0"/>
                </a:solidFill>
              </a:rPr>
              <a:t>2</a:t>
            </a:r>
            <a:r>
              <a:rPr lang="en-US" sz="2000" dirty="0" smtClean="0">
                <a:solidFill>
                  <a:srgbClr val="7030A0"/>
                </a:solidFill>
              </a:rPr>
              <a:t>}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15007" y="5697519"/>
            <a:ext cx="115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7030A0"/>
                </a:solidFill>
              </a:rPr>
              <a:t>defs</a:t>
            </a:r>
            <a:r>
              <a:rPr lang="en-US" sz="2000" dirty="0" smtClean="0">
                <a:solidFill>
                  <a:srgbClr val="7030A0"/>
                </a:solidFill>
              </a:rPr>
              <a:t>(c)-{</a:t>
            </a:r>
            <a:r>
              <a:rPr lang="en-US" sz="2000" dirty="0">
                <a:solidFill>
                  <a:srgbClr val="7030A0"/>
                </a:solidFill>
              </a:rPr>
              <a:t>7</a:t>
            </a:r>
            <a:r>
              <a:rPr lang="en-US" sz="2000" dirty="0" smtClean="0">
                <a:solidFill>
                  <a:srgbClr val="7030A0"/>
                </a:solidFill>
              </a:rPr>
              <a:t>}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18213" y="5389239"/>
            <a:ext cx="1201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d</a:t>
            </a:r>
            <a:r>
              <a:rPr lang="en-US" sz="2000" dirty="0" err="1" smtClean="0">
                <a:solidFill>
                  <a:srgbClr val="FF0000"/>
                </a:solidFill>
              </a:rPr>
              <a:t>efs</a:t>
            </a:r>
            <a:r>
              <a:rPr lang="en-US" sz="2000" dirty="0" smtClean="0">
                <a:solidFill>
                  <a:srgbClr val="FF0000"/>
                </a:solidFill>
              </a:rPr>
              <a:t>(a)-{6}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18214" y="4783560"/>
            <a:ext cx="115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7030A0"/>
                </a:solidFill>
              </a:rPr>
              <a:t>defs</a:t>
            </a:r>
            <a:r>
              <a:rPr lang="en-US" sz="2000" dirty="0" smtClean="0">
                <a:solidFill>
                  <a:srgbClr val="7030A0"/>
                </a:solidFill>
              </a:rPr>
              <a:t>(c)-{4}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29760" y="3865959"/>
            <a:ext cx="5341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4, 7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7030A0"/>
                </a:solidFill>
              </a:rPr>
              <a:t>2, 7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2, 4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>
            <a:off x="2213598" y="4069167"/>
            <a:ext cx="423833" cy="68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stCxn id="37" idx="1"/>
          </p:cNvCxnSpPr>
          <p:nvPr/>
        </p:nvCxnSpPr>
        <p:spPr bwMode="auto">
          <a:xfrm flipH="1">
            <a:off x="2319904" y="4377936"/>
            <a:ext cx="317527" cy="1405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40" idx="1"/>
          </p:cNvCxnSpPr>
          <p:nvPr/>
        </p:nvCxnSpPr>
        <p:spPr bwMode="auto">
          <a:xfrm flipH="1" flipV="1">
            <a:off x="2311884" y="4977078"/>
            <a:ext cx="306330" cy="6537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2191174" y="5600247"/>
            <a:ext cx="423833" cy="68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38" idx="1"/>
          </p:cNvCxnSpPr>
          <p:nvPr/>
        </p:nvCxnSpPr>
        <p:spPr bwMode="auto">
          <a:xfrm flipH="1" flipV="1">
            <a:off x="2352690" y="5886621"/>
            <a:ext cx="262317" cy="1095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107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45013" r="-1667" b="9548"/>
          <a:stretch/>
        </p:blipFill>
        <p:spPr bwMode="auto">
          <a:xfrm>
            <a:off x="0" y="3505200"/>
            <a:ext cx="914400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0"/>
            <a:ext cx="4520431" cy="304269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257" y="20304"/>
            <a:ext cx="4374243" cy="45273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Reaching </a:t>
            </a:r>
            <a:r>
              <a:rPr lang="en-US" sz="2800" dirty="0" err="1" smtClean="0">
                <a:cs typeface="+mj-cs"/>
              </a:rPr>
              <a:t>Defs</a:t>
            </a:r>
            <a:r>
              <a:rPr lang="en-US" sz="2800" dirty="0" smtClean="0">
                <a:cs typeface="+mj-cs"/>
              </a:rPr>
              <a:t>: Example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54968" y="2231165"/>
            <a:ext cx="1295400" cy="3600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r>
              <a:rPr lang="en-US" dirty="0" smtClean="0"/>
              <a:t>: </a:t>
            </a:r>
            <a:r>
              <a:rPr lang="en-US" dirty="0"/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c+c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771650" y="1155992"/>
            <a:ext cx="1295400" cy="35093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r>
              <a:rPr lang="en-US" dirty="0" smtClean="0"/>
              <a:t>: 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1463" y="2813855"/>
            <a:ext cx="1295400" cy="36864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7: c &lt;- 0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68575" y="2813855"/>
            <a:ext cx="1295400" cy="3692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5</a:t>
            </a:r>
            <a:r>
              <a:rPr lang="en-US" dirty="0" smtClean="0"/>
              <a:t>: </a:t>
            </a:r>
            <a:r>
              <a:rPr lang="en-US" dirty="0" err="1" smtClean="0"/>
              <a:t>goto</a:t>
            </a:r>
            <a:r>
              <a:rPr lang="en-US" dirty="0" smtClean="0"/>
              <a:t> L1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68021" y="624296"/>
            <a:ext cx="1295400" cy="3600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1: 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68021" y="1676400"/>
            <a:ext cx="2568122" cy="3609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r>
              <a:rPr lang="en-US" dirty="0" smtClean="0"/>
              <a:t>: L1: if c &gt; a </a:t>
            </a:r>
            <a:r>
              <a:rPr lang="en-US" dirty="0" err="1" smtClean="0"/>
              <a:t>goto</a:t>
            </a:r>
            <a:r>
              <a:rPr lang="en-US" dirty="0" smtClean="0"/>
              <a:t> L2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1463" y="2240473"/>
            <a:ext cx="1675493" cy="37024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6: L2: a &lt;- c-a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14" name="Straight Arrow Connector 13"/>
          <p:cNvCxnSpPr>
            <a:stCxn id="11" idx="2"/>
            <a:endCxn id="7" idx="0"/>
          </p:cNvCxnSpPr>
          <p:nvPr/>
        </p:nvCxnSpPr>
        <p:spPr bwMode="auto">
          <a:xfrm>
            <a:off x="2415721" y="984366"/>
            <a:ext cx="3629" cy="17162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2" idx="2"/>
            <a:endCxn id="13" idx="0"/>
          </p:cNvCxnSpPr>
          <p:nvPr/>
        </p:nvCxnSpPr>
        <p:spPr bwMode="auto">
          <a:xfrm flipH="1">
            <a:off x="1109210" y="2037340"/>
            <a:ext cx="1942872" cy="2031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2" idx="2"/>
            <a:endCxn id="3" idx="0"/>
          </p:cNvCxnSpPr>
          <p:nvPr/>
        </p:nvCxnSpPr>
        <p:spPr bwMode="auto">
          <a:xfrm>
            <a:off x="3052082" y="2037340"/>
            <a:ext cx="150586" cy="19382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7" idx="2"/>
            <a:endCxn id="12" idx="0"/>
          </p:cNvCxnSpPr>
          <p:nvPr/>
        </p:nvCxnSpPr>
        <p:spPr bwMode="auto">
          <a:xfrm>
            <a:off x="2419350" y="1506926"/>
            <a:ext cx="632732" cy="16947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3" idx="2"/>
            <a:endCxn id="8" idx="0"/>
          </p:cNvCxnSpPr>
          <p:nvPr/>
        </p:nvCxnSpPr>
        <p:spPr bwMode="auto">
          <a:xfrm flipH="1">
            <a:off x="919163" y="2610722"/>
            <a:ext cx="190047" cy="2031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3" idx="2"/>
            <a:endCxn id="9" idx="0"/>
          </p:cNvCxnSpPr>
          <p:nvPr/>
        </p:nvCxnSpPr>
        <p:spPr bwMode="auto">
          <a:xfrm>
            <a:off x="3202668" y="2591235"/>
            <a:ext cx="13607" cy="22262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urved Connector 30"/>
          <p:cNvCxnSpPr>
            <a:stCxn id="9" idx="3"/>
            <a:endCxn id="12" idx="0"/>
          </p:cNvCxnSpPr>
          <p:nvPr/>
        </p:nvCxnSpPr>
        <p:spPr bwMode="auto">
          <a:xfrm flipH="1" flipV="1">
            <a:off x="3052082" y="1676400"/>
            <a:ext cx="811893" cy="1322058"/>
          </a:xfrm>
          <a:prstGeom prst="curvedConnector4">
            <a:avLst>
              <a:gd name="adj1" fmla="val -86313"/>
              <a:gd name="adj2" fmla="val 117291"/>
            </a:avLst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1071789" y="3875449"/>
            <a:ext cx="3016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</a:p>
          <a:p>
            <a:r>
              <a:rPr lang="en-US" sz="2000" dirty="0" smtClean="0"/>
              <a:t>2</a:t>
            </a:r>
          </a:p>
          <a:p>
            <a:endParaRPr lang="en-US" sz="2000" dirty="0"/>
          </a:p>
          <a:p>
            <a:r>
              <a:rPr lang="en-US" sz="2000" dirty="0" smtClean="0"/>
              <a:t>4</a:t>
            </a:r>
          </a:p>
          <a:p>
            <a:endParaRPr lang="en-US" sz="2000" dirty="0" smtClean="0"/>
          </a:p>
          <a:p>
            <a:r>
              <a:rPr lang="en-US" sz="2000" dirty="0" smtClean="0"/>
              <a:t>6</a:t>
            </a:r>
          </a:p>
          <a:p>
            <a:r>
              <a:rPr lang="en-US" sz="2000" dirty="0"/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9760" y="3865959"/>
            <a:ext cx="5341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4, 7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7030A0"/>
                </a:solidFill>
              </a:rPr>
              <a:t>2, 7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2, 4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7864" t="79578" r="17019" b="777"/>
          <a:stretch/>
        </p:blipFill>
        <p:spPr>
          <a:xfrm>
            <a:off x="4114800" y="6019800"/>
            <a:ext cx="4941660" cy="717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2221" y="6043613"/>
            <a:ext cx="3133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Direction: FORWARD, IN/OUT initially {}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359776" y="4594292"/>
            <a:ext cx="46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?</a:t>
            </a:r>
            <a:endParaRPr lang="en-US" sz="48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127375" y="4097026"/>
            <a:ext cx="987425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3063421" y="4114800"/>
            <a:ext cx="1051379" cy="3048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3169586" y="4447788"/>
            <a:ext cx="945214" cy="1227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3052082" y="4472320"/>
            <a:ext cx="1062718" cy="45402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084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45013" r="-1667" b="9548"/>
          <a:stretch/>
        </p:blipFill>
        <p:spPr bwMode="auto">
          <a:xfrm>
            <a:off x="0" y="3505200"/>
            <a:ext cx="914400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0"/>
            <a:ext cx="4520431" cy="304269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257" y="20304"/>
            <a:ext cx="4374243" cy="45273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Reaching </a:t>
            </a:r>
            <a:r>
              <a:rPr lang="en-US" sz="2800" dirty="0" err="1" smtClean="0">
                <a:cs typeface="+mj-cs"/>
              </a:rPr>
              <a:t>Defs</a:t>
            </a:r>
            <a:r>
              <a:rPr lang="en-US" sz="2800" dirty="0" smtClean="0">
                <a:cs typeface="+mj-cs"/>
              </a:rPr>
              <a:t>: Example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54968" y="2231165"/>
            <a:ext cx="1295400" cy="3600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r>
              <a:rPr lang="en-US" dirty="0" smtClean="0"/>
              <a:t>: </a:t>
            </a:r>
            <a:r>
              <a:rPr lang="en-US" dirty="0"/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c+c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771650" y="1155992"/>
            <a:ext cx="1295400" cy="35093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r>
              <a:rPr lang="en-US" dirty="0" smtClean="0"/>
              <a:t>: 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1463" y="2813855"/>
            <a:ext cx="1295400" cy="36864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7: c &lt;- 0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68575" y="2813855"/>
            <a:ext cx="1295400" cy="3692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5</a:t>
            </a:r>
            <a:r>
              <a:rPr lang="en-US" dirty="0" smtClean="0"/>
              <a:t>: </a:t>
            </a:r>
            <a:r>
              <a:rPr lang="en-US" dirty="0" err="1" smtClean="0"/>
              <a:t>goto</a:t>
            </a:r>
            <a:r>
              <a:rPr lang="en-US" dirty="0" smtClean="0"/>
              <a:t> L1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68021" y="624296"/>
            <a:ext cx="1295400" cy="3600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1: 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68021" y="1676400"/>
            <a:ext cx="2568122" cy="3609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r>
              <a:rPr lang="en-US" dirty="0" smtClean="0"/>
              <a:t>: L1: if c &gt; a </a:t>
            </a:r>
            <a:r>
              <a:rPr lang="en-US" dirty="0" err="1" smtClean="0"/>
              <a:t>goto</a:t>
            </a:r>
            <a:r>
              <a:rPr lang="en-US" dirty="0" smtClean="0"/>
              <a:t> L2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1463" y="2240473"/>
            <a:ext cx="1675493" cy="37024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6: L2: a &lt;- c-a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14" name="Straight Arrow Connector 13"/>
          <p:cNvCxnSpPr>
            <a:stCxn id="11" idx="2"/>
            <a:endCxn id="7" idx="0"/>
          </p:cNvCxnSpPr>
          <p:nvPr/>
        </p:nvCxnSpPr>
        <p:spPr bwMode="auto">
          <a:xfrm>
            <a:off x="2415721" y="984366"/>
            <a:ext cx="3629" cy="17162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2" idx="2"/>
            <a:endCxn id="13" idx="0"/>
          </p:cNvCxnSpPr>
          <p:nvPr/>
        </p:nvCxnSpPr>
        <p:spPr bwMode="auto">
          <a:xfrm flipH="1">
            <a:off x="1109210" y="2037340"/>
            <a:ext cx="1942872" cy="2031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2" idx="2"/>
            <a:endCxn id="3" idx="0"/>
          </p:cNvCxnSpPr>
          <p:nvPr/>
        </p:nvCxnSpPr>
        <p:spPr bwMode="auto">
          <a:xfrm>
            <a:off x="3052082" y="2037340"/>
            <a:ext cx="150586" cy="19382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7" idx="2"/>
            <a:endCxn id="12" idx="0"/>
          </p:cNvCxnSpPr>
          <p:nvPr/>
        </p:nvCxnSpPr>
        <p:spPr bwMode="auto">
          <a:xfrm>
            <a:off x="2419350" y="1506926"/>
            <a:ext cx="632732" cy="16947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3" idx="2"/>
            <a:endCxn id="8" idx="0"/>
          </p:cNvCxnSpPr>
          <p:nvPr/>
        </p:nvCxnSpPr>
        <p:spPr bwMode="auto">
          <a:xfrm flipH="1">
            <a:off x="919163" y="2610722"/>
            <a:ext cx="190047" cy="2031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3" idx="2"/>
            <a:endCxn id="9" idx="0"/>
          </p:cNvCxnSpPr>
          <p:nvPr/>
        </p:nvCxnSpPr>
        <p:spPr bwMode="auto">
          <a:xfrm>
            <a:off x="3202668" y="2591235"/>
            <a:ext cx="13607" cy="22262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urved Connector 30"/>
          <p:cNvCxnSpPr>
            <a:stCxn id="9" idx="3"/>
            <a:endCxn id="12" idx="0"/>
          </p:cNvCxnSpPr>
          <p:nvPr/>
        </p:nvCxnSpPr>
        <p:spPr bwMode="auto">
          <a:xfrm flipH="1" flipV="1">
            <a:off x="3052082" y="1676400"/>
            <a:ext cx="811893" cy="1322058"/>
          </a:xfrm>
          <a:prstGeom prst="curvedConnector4">
            <a:avLst>
              <a:gd name="adj1" fmla="val -86313"/>
              <a:gd name="adj2" fmla="val 117291"/>
            </a:avLst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1071789" y="3875449"/>
            <a:ext cx="3016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</a:p>
          <a:p>
            <a:r>
              <a:rPr lang="en-US" sz="2000" dirty="0" smtClean="0"/>
              <a:t>2</a:t>
            </a:r>
          </a:p>
          <a:p>
            <a:endParaRPr lang="en-US" sz="2000" dirty="0"/>
          </a:p>
          <a:p>
            <a:r>
              <a:rPr lang="en-US" sz="2000" dirty="0" smtClean="0"/>
              <a:t>4</a:t>
            </a:r>
          </a:p>
          <a:p>
            <a:endParaRPr lang="en-US" sz="2000" dirty="0" smtClean="0"/>
          </a:p>
          <a:p>
            <a:r>
              <a:rPr lang="en-US" sz="2000" dirty="0" smtClean="0"/>
              <a:t>6</a:t>
            </a:r>
          </a:p>
          <a:p>
            <a:r>
              <a:rPr lang="en-US" sz="2000" dirty="0"/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9760" y="3865959"/>
            <a:ext cx="5341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4, 7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7030A0"/>
                </a:solidFill>
              </a:rPr>
              <a:t>2, 7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2, 4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7864" t="79578" r="17019" b="777"/>
          <a:stretch/>
        </p:blipFill>
        <p:spPr>
          <a:xfrm>
            <a:off x="4114800" y="6019800"/>
            <a:ext cx="4941660" cy="717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6033" y="3854987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 }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864539" y="3877484"/>
            <a:ext cx="442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{1}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828609" y="4153894"/>
            <a:ext cx="442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{1}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3700477" y="415183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 2}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26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Dataflow Analysis Motivation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5360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9" b="1153"/>
          <a:stretch/>
        </p:blipFill>
        <p:spPr>
          <a:xfrm>
            <a:off x="231575" y="1001714"/>
            <a:ext cx="8669193" cy="5551486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45013" r="-1667" b="9548"/>
          <a:stretch/>
        </p:blipFill>
        <p:spPr bwMode="auto">
          <a:xfrm>
            <a:off x="0" y="3505200"/>
            <a:ext cx="914400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0"/>
            <a:ext cx="4520431" cy="304269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257" y="20304"/>
            <a:ext cx="4374243" cy="45273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Reaching </a:t>
            </a:r>
            <a:r>
              <a:rPr lang="en-US" sz="2800" dirty="0" err="1" smtClean="0">
                <a:cs typeface="+mj-cs"/>
              </a:rPr>
              <a:t>Defs</a:t>
            </a:r>
            <a:r>
              <a:rPr lang="en-US" sz="2800" dirty="0" smtClean="0">
                <a:cs typeface="+mj-cs"/>
              </a:rPr>
              <a:t>: Example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54968" y="2231165"/>
            <a:ext cx="1295400" cy="3600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r>
              <a:rPr lang="en-US" dirty="0" smtClean="0"/>
              <a:t>: </a:t>
            </a:r>
            <a:r>
              <a:rPr lang="en-US" dirty="0"/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c+c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771650" y="1155992"/>
            <a:ext cx="1295400" cy="35093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r>
              <a:rPr lang="en-US" dirty="0" smtClean="0"/>
              <a:t>: 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1463" y="2813855"/>
            <a:ext cx="1295400" cy="36864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7: c &lt;- 0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68575" y="2813855"/>
            <a:ext cx="1295400" cy="3692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5</a:t>
            </a:r>
            <a:r>
              <a:rPr lang="en-US" dirty="0" smtClean="0"/>
              <a:t>: </a:t>
            </a:r>
            <a:r>
              <a:rPr lang="en-US" dirty="0" err="1" smtClean="0"/>
              <a:t>goto</a:t>
            </a:r>
            <a:r>
              <a:rPr lang="en-US" dirty="0" smtClean="0"/>
              <a:t> L1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68021" y="624296"/>
            <a:ext cx="1295400" cy="3600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1: 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68021" y="1676400"/>
            <a:ext cx="2568122" cy="3609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r>
              <a:rPr lang="en-US" dirty="0" smtClean="0"/>
              <a:t>: L1: if c &gt; a </a:t>
            </a:r>
            <a:r>
              <a:rPr lang="en-US" dirty="0" err="1" smtClean="0"/>
              <a:t>goto</a:t>
            </a:r>
            <a:r>
              <a:rPr lang="en-US" dirty="0" smtClean="0"/>
              <a:t> L2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1463" y="2240473"/>
            <a:ext cx="1675493" cy="37024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6: L2: a &lt;- c-a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14" name="Straight Arrow Connector 13"/>
          <p:cNvCxnSpPr>
            <a:stCxn id="11" idx="2"/>
            <a:endCxn id="7" idx="0"/>
          </p:cNvCxnSpPr>
          <p:nvPr/>
        </p:nvCxnSpPr>
        <p:spPr bwMode="auto">
          <a:xfrm>
            <a:off x="2415721" y="984366"/>
            <a:ext cx="3629" cy="17162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2" idx="2"/>
            <a:endCxn id="13" idx="0"/>
          </p:cNvCxnSpPr>
          <p:nvPr/>
        </p:nvCxnSpPr>
        <p:spPr bwMode="auto">
          <a:xfrm flipH="1">
            <a:off x="1109210" y="2037340"/>
            <a:ext cx="1942872" cy="2031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2" idx="2"/>
            <a:endCxn id="3" idx="0"/>
          </p:cNvCxnSpPr>
          <p:nvPr/>
        </p:nvCxnSpPr>
        <p:spPr bwMode="auto">
          <a:xfrm>
            <a:off x="3052082" y="2037340"/>
            <a:ext cx="150586" cy="19382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7" idx="2"/>
            <a:endCxn id="12" idx="0"/>
          </p:cNvCxnSpPr>
          <p:nvPr/>
        </p:nvCxnSpPr>
        <p:spPr bwMode="auto">
          <a:xfrm>
            <a:off x="2419350" y="1506926"/>
            <a:ext cx="632732" cy="16947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3" idx="2"/>
            <a:endCxn id="8" idx="0"/>
          </p:cNvCxnSpPr>
          <p:nvPr/>
        </p:nvCxnSpPr>
        <p:spPr bwMode="auto">
          <a:xfrm flipH="1">
            <a:off x="919163" y="2610722"/>
            <a:ext cx="190047" cy="2031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3" idx="2"/>
            <a:endCxn id="9" idx="0"/>
          </p:cNvCxnSpPr>
          <p:nvPr/>
        </p:nvCxnSpPr>
        <p:spPr bwMode="auto">
          <a:xfrm>
            <a:off x="3202668" y="2591235"/>
            <a:ext cx="13607" cy="22262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urved Connector 30"/>
          <p:cNvCxnSpPr>
            <a:stCxn id="9" idx="3"/>
            <a:endCxn id="12" idx="0"/>
          </p:cNvCxnSpPr>
          <p:nvPr/>
        </p:nvCxnSpPr>
        <p:spPr bwMode="auto">
          <a:xfrm flipH="1" flipV="1">
            <a:off x="3052082" y="1676400"/>
            <a:ext cx="811893" cy="1322058"/>
          </a:xfrm>
          <a:prstGeom prst="curvedConnector4">
            <a:avLst>
              <a:gd name="adj1" fmla="val -86313"/>
              <a:gd name="adj2" fmla="val 117291"/>
            </a:avLst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1071789" y="3875449"/>
            <a:ext cx="3016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</a:p>
          <a:p>
            <a:r>
              <a:rPr lang="en-US" sz="2000" dirty="0" smtClean="0"/>
              <a:t>2</a:t>
            </a:r>
          </a:p>
          <a:p>
            <a:endParaRPr lang="en-US" sz="2000" dirty="0"/>
          </a:p>
          <a:p>
            <a:r>
              <a:rPr lang="en-US" sz="2000" dirty="0" smtClean="0"/>
              <a:t>4</a:t>
            </a:r>
          </a:p>
          <a:p>
            <a:endParaRPr lang="en-US" sz="2000" dirty="0" smtClean="0"/>
          </a:p>
          <a:p>
            <a:r>
              <a:rPr lang="en-US" sz="2000" dirty="0" smtClean="0"/>
              <a:t>6</a:t>
            </a:r>
          </a:p>
          <a:p>
            <a:r>
              <a:rPr lang="en-US" sz="2000" dirty="0"/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9760" y="3865959"/>
            <a:ext cx="5341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4, 7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7030A0"/>
                </a:solidFill>
              </a:rPr>
              <a:t>2, 7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2, 4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7864" t="79578" r="17019" b="777"/>
          <a:stretch/>
        </p:blipFill>
        <p:spPr>
          <a:xfrm>
            <a:off x="4114800" y="6019800"/>
            <a:ext cx="4941660" cy="717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6033" y="3854987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 }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864539" y="3877484"/>
            <a:ext cx="442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{1}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817979" y="4167450"/>
            <a:ext cx="442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{1}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3704494" y="415183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 2}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730615" y="4465443"/>
            <a:ext cx="61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{1,2}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704494" y="4449823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 2}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2740947" y="4755409"/>
            <a:ext cx="61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{1,2}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3714823" y="4739789"/>
            <a:ext cx="675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 4}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39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45013" r="-1667" b="9548"/>
          <a:stretch/>
        </p:blipFill>
        <p:spPr bwMode="auto">
          <a:xfrm>
            <a:off x="0" y="3505200"/>
            <a:ext cx="914400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0"/>
            <a:ext cx="4520431" cy="304269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257" y="20304"/>
            <a:ext cx="4374243" cy="45273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Reaching </a:t>
            </a:r>
            <a:r>
              <a:rPr lang="en-US" sz="2800" dirty="0" err="1" smtClean="0">
                <a:cs typeface="+mj-cs"/>
              </a:rPr>
              <a:t>Defs</a:t>
            </a:r>
            <a:r>
              <a:rPr lang="en-US" sz="2800" dirty="0" smtClean="0">
                <a:cs typeface="+mj-cs"/>
              </a:rPr>
              <a:t>: Example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54968" y="2231165"/>
            <a:ext cx="1295400" cy="3600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r>
              <a:rPr lang="en-US" dirty="0" smtClean="0"/>
              <a:t>: </a:t>
            </a:r>
            <a:r>
              <a:rPr lang="en-US" dirty="0"/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c+c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771650" y="1155992"/>
            <a:ext cx="1295400" cy="35093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r>
              <a:rPr lang="en-US" dirty="0" smtClean="0"/>
              <a:t>: 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1463" y="2813855"/>
            <a:ext cx="1295400" cy="36864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7: c &lt;- 0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68575" y="2813855"/>
            <a:ext cx="1295400" cy="3692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5</a:t>
            </a:r>
            <a:r>
              <a:rPr lang="en-US" dirty="0" smtClean="0"/>
              <a:t>: </a:t>
            </a:r>
            <a:r>
              <a:rPr lang="en-US" dirty="0" err="1" smtClean="0"/>
              <a:t>goto</a:t>
            </a:r>
            <a:r>
              <a:rPr lang="en-US" dirty="0" smtClean="0"/>
              <a:t> L1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68021" y="624296"/>
            <a:ext cx="1295400" cy="3600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1: 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68021" y="1676400"/>
            <a:ext cx="2568122" cy="3609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r>
              <a:rPr lang="en-US" dirty="0" smtClean="0"/>
              <a:t>: L1: if c &gt; a </a:t>
            </a:r>
            <a:r>
              <a:rPr lang="en-US" dirty="0" err="1" smtClean="0"/>
              <a:t>goto</a:t>
            </a:r>
            <a:r>
              <a:rPr lang="en-US" dirty="0" smtClean="0"/>
              <a:t> L2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1463" y="2240473"/>
            <a:ext cx="1675493" cy="37024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6: L2: a &lt;- c-a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14" name="Straight Arrow Connector 13"/>
          <p:cNvCxnSpPr>
            <a:stCxn id="11" idx="2"/>
            <a:endCxn id="7" idx="0"/>
          </p:cNvCxnSpPr>
          <p:nvPr/>
        </p:nvCxnSpPr>
        <p:spPr bwMode="auto">
          <a:xfrm>
            <a:off x="2415721" y="984366"/>
            <a:ext cx="3629" cy="17162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2" idx="2"/>
            <a:endCxn id="13" idx="0"/>
          </p:cNvCxnSpPr>
          <p:nvPr/>
        </p:nvCxnSpPr>
        <p:spPr bwMode="auto">
          <a:xfrm flipH="1">
            <a:off x="1109210" y="2037340"/>
            <a:ext cx="1942872" cy="2031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2" idx="2"/>
            <a:endCxn id="3" idx="0"/>
          </p:cNvCxnSpPr>
          <p:nvPr/>
        </p:nvCxnSpPr>
        <p:spPr bwMode="auto">
          <a:xfrm>
            <a:off x="3052082" y="2037340"/>
            <a:ext cx="150586" cy="19382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7" idx="2"/>
            <a:endCxn id="12" idx="0"/>
          </p:cNvCxnSpPr>
          <p:nvPr/>
        </p:nvCxnSpPr>
        <p:spPr bwMode="auto">
          <a:xfrm>
            <a:off x="2419350" y="1506926"/>
            <a:ext cx="632732" cy="16947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3" idx="2"/>
            <a:endCxn id="8" idx="0"/>
          </p:cNvCxnSpPr>
          <p:nvPr/>
        </p:nvCxnSpPr>
        <p:spPr bwMode="auto">
          <a:xfrm flipH="1">
            <a:off x="919163" y="2610722"/>
            <a:ext cx="190047" cy="2031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3" idx="2"/>
            <a:endCxn id="9" idx="0"/>
          </p:cNvCxnSpPr>
          <p:nvPr/>
        </p:nvCxnSpPr>
        <p:spPr bwMode="auto">
          <a:xfrm>
            <a:off x="3202668" y="2591235"/>
            <a:ext cx="13607" cy="22262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urved Connector 30"/>
          <p:cNvCxnSpPr>
            <a:stCxn id="9" idx="3"/>
            <a:endCxn id="12" idx="0"/>
          </p:cNvCxnSpPr>
          <p:nvPr/>
        </p:nvCxnSpPr>
        <p:spPr bwMode="auto">
          <a:xfrm flipH="1" flipV="1">
            <a:off x="3052082" y="1676400"/>
            <a:ext cx="811893" cy="1322058"/>
          </a:xfrm>
          <a:prstGeom prst="curvedConnector4">
            <a:avLst>
              <a:gd name="adj1" fmla="val -86313"/>
              <a:gd name="adj2" fmla="val 117291"/>
            </a:avLst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1071789" y="3875449"/>
            <a:ext cx="3016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</a:p>
          <a:p>
            <a:r>
              <a:rPr lang="en-US" sz="2000" dirty="0" smtClean="0"/>
              <a:t>2</a:t>
            </a:r>
          </a:p>
          <a:p>
            <a:endParaRPr lang="en-US" sz="2000" dirty="0"/>
          </a:p>
          <a:p>
            <a:r>
              <a:rPr lang="en-US" sz="2000" dirty="0" smtClean="0"/>
              <a:t>4</a:t>
            </a:r>
          </a:p>
          <a:p>
            <a:endParaRPr lang="en-US" sz="2000" dirty="0" smtClean="0"/>
          </a:p>
          <a:p>
            <a:r>
              <a:rPr lang="en-US" sz="2000" dirty="0" smtClean="0"/>
              <a:t>6</a:t>
            </a:r>
          </a:p>
          <a:p>
            <a:r>
              <a:rPr lang="en-US" sz="2000" dirty="0"/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9760" y="3865959"/>
            <a:ext cx="5341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4, 7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7030A0"/>
                </a:solidFill>
              </a:rPr>
              <a:t>2, 7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2, 4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7864" t="79578" r="17019" b="777"/>
          <a:stretch/>
        </p:blipFill>
        <p:spPr>
          <a:xfrm>
            <a:off x="4114800" y="6019800"/>
            <a:ext cx="4941660" cy="717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6033" y="3854987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 }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864539" y="3877484"/>
            <a:ext cx="442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{1}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817979" y="4167450"/>
            <a:ext cx="442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{1}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3704494" y="415183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 2}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817979" y="4465443"/>
            <a:ext cx="442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{1}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704494" y="4449823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 2}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2740947" y="4755409"/>
            <a:ext cx="61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{1,2}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3714823" y="4739789"/>
            <a:ext cx="675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 4}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745312" y="5065213"/>
            <a:ext cx="61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{1,4}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3719188" y="5049593"/>
            <a:ext cx="675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 4}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2730618" y="5386634"/>
            <a:ext cx="61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{1,2}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3733347" y="5371014"/>
            <a:ext cx="61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{2,6}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2755315" y="5684919"/>
            <a:ext cx="61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{2,6}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3758043" y="5669299"/>
            <a:ext cx="61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{6,7}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3260328" y="4739789"/>
            <a:ext cx="502272" cy="8469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489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45013" r="-1667" b="9548"/>
          <a:stretch/>
        </p:blipFill>
        <p:spPr bwMode="auto">
          <a:xfrm>
            <a:off x="0" y="3505200"/>
            <a:ext cx="914400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0"/>
            <a:ext cx="4520431" cy="304269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257" y="20304"/>
            <a:ext cx="4374243" cy="45273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Reaching </a:t>
            </a:r>
            <a:r>
              <a:rPr lang="en-US" sz="2800" dirty="0" err="1" smtClean="0">
                <a:cs typeface="+mj-cs"/>
              </a:rPr>
              <a:t>Defs</a:t>
            </a:r>
            <a:r>
              <a:rPr lang="en-US" sz="2800" dirty="0" smtClean="0">
                <a:cs typeface="+mj-cs"/>
              </a:rPr>
              <a:t>: Example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54968" y="2231165"/>
            <a:ext cx="1295400" cy="3600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r>
              <a:rPr lang="en-US" dirty="0" smtClean="0"/>
              <a:t>: </a:t>
            </a:r>
            <a:r>
              <a:rPr lang="en-US" dirty="0"/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c+c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771650" y="1155992"/>
            <a:ext cx="1295400" cy="35093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r>
              <a:rPr lang="en-US" dirty="0" smtClean="0"/>
              <a:t>: 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1463" y="2813855"/>
            <a:ext cx="1295400" cy="36864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7: c &lt;- 0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68575" y="2813855"/>
            <a:ext cx="1295400" cy="36920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5</a:t>
            </a:r>
            <a:r>
              <a:rPr lang="en-US" dirty="0" smtClean="0"/>
              <a:t>: </a:t>
            </a:r>
            <a:r>
              <a:rPr lang="en-US" dirty="0" err="1" smtClean="0"/>
              <a:t>goto</a:t>
            </a:r>
            <a:r>
              <a:rPr lang="en-US" dirty="0" smtClean="0"/>
              <a:t> L1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68021" y="624296"/>
            <a:ext cx="1295400" cy="3600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1: 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rPr>
              <a:t> &lt;- 5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68021" y="1676400"/>
            <a:ext cx="2568122" cy="3609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r>
              <a:rPr lang="en-US" dirty="0" smtClean="0"/>
              <a:t>: L1: if c &gt; a </a:t>
            </a:r>
            <a:r>
              <a:rPr lang="en-US" dirty="0" err="1" smtClean="0"/>
              <a:t>goto</a:t>
            </a:r>
            <a:r>
              <a:rPr lang="en-US" dirty="0" smtClean="0"/>
              <a:t> L2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1463" y="2240473"/>
            <a:ext cx="1675493" cy="37024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6: L2: a &lt;- c-a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14" name="Straight Arrow Connector 13"/>
          <p:cNvCxnSpPr>
            <a:stCxn id="11" idx="2"/>
            <a:endCxn id="7" idx="0"/>
          </p:cNvCxnSpPr>
          <p:nvPr/>
        </p:nvCxnSpPr>
        <p:spPr bwMode="auto">
          <a:xfrm>
            <a:off x="2415721" y="984366"/>
            <a:ext cx="3629" cy="17162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2" idx="2"/>
            <a:endCxn id="13" idx="0"/>
          </p:cNvCxnSpPr>
          <p:nvPr/>
        </p:nvCxnSpPr>
        <p:spPr bwMode="auto">
          <a:xfrm flipH="1">
            <a:off x="1109210" y="2037340"/>
            <a:ext cx="1942872" cy="2031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2" idx="2"/>
            <a:endCxn id="3" idx="0"/>
          </p:cNvCxnSpPr>
          <p:nvPr/>
        </p:nvCxnSpPr>
        <p:spPr bwMode="auto">
          <a:xfrm>
            <a:off x="3052082" y="2037340"/>
            <a:ext cx="150586" cy="19382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7" idx="2"/>
            <a:endCxn id="12" idx="0"/>
          </p:cNvCxnSpPr>
          <p:nvPr/>
        </p:nvCxnSpPr>
        <p:spPr bwMode="auto">
          <a:xfrm>
            <a:off x="2419350" y="1506926"/>
            <a:ext cx="632732" cy="16947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3" idx="2"/>
            <a:endCxn id="8" idx="0"/>
          </p:cNvCxnSpPr>
          <p:nvPr/>
        </p:nvCxnSpPr>
        <p:spPr bwMode="auto">
          <a:xfrm flipH="1">
            <a:off x="919163" y="2610722"/>
            <a:ext cx="190047" cy="2031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3" idx="2"/>
            <a:endCxn id="9" idx="0"/>
          </p:cNvCxnSpPr>
          <p:nvPr/>
        </p:nvCxnSpPr>
        <p:spPr bwMode="auto">
          <a:xfrm>
            <a:off x="3202668" y="2591235"/>
            <a:ext cx="13607" cy="22262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urved Connector 30"/>
          <p:cNvCxnSpPr>
            <a:stCxn id="9" idx="3"/>
            <a:endCxn id="12" idx="0"/>
          </p:cNvCxnSpPr>
          <p:nvPr/>
        </p:nvCxnSpPr>
        <p:spPr bwMode="auto">
          <a:xfrm flipH="1" flipV="1">
            <a:off x="3052082" y="1676400"/>
            <a:ext cx="811893" cy="1322058"/>
          </a:xfrm>
          <a:prstGeom prst="curvedConnector4">
            <a:avLst>
              <a:gd name="adj1" fmla="val -86313"/>
              <a:gd name="adj2" fmla="val 117291"/>
            </a:avLst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1071789" y="3875449"/>
            <a:ext cx="3016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</a:p>
          <a:p>
            <a:r>
              <a:rPr lang="en-US" sz="2000" dirty="0" smtClean="0"/>
              <a:t>2</a:t>
            </a:r>
          </a:p>
          <a:p>
            <a:endParaRPr lang="en-US" sz="2000" dirty="0"/>
          </a:p>
          <a:p>
            <a:r>
              <a:rPr lang="en-US" sz="2000" dirty="0" smtClean="0"/>
              <a:t>4</a:t>
            </a:r>
          </a:p>
          <a:p>
            <a:endParaRPr lang="en-US" sz="2000" dirty="0" smtClean="0"/>
          </a:p>
          <a:p>
            <a:r>
              <a:rPr lang="en-US" sz="2000" dirty="0" smtClean="0"/>
              <a:t>6</a:t>
            </a:r>
          </a:p>
          <a:p>
            <a:r>
              <a:rPr lang="en-US" sz="2000" dirty="0"/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9760" y="3865959"/>
            <a:ext cx="5341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4, 7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7030A0"/>
                </a:solidFill>
              </a:rPr>
              <a:t>2, 7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2, 4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7864" t="79578" r="17019" b="777"/>
          <a:stretch/>
        </p:blipFill>
        <p:spPr>
          <a:xfrm>
            <a:off x="4114800" y="6019800"/>
            <a:ext cx="4941660" cy="717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6033" y="3854987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 }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864539" y="3877484"/>
            <a:ext cx="442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{1}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817979" y="4167450"/>
            <a:ext cx="442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{1}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3704494" y="415183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 2}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730615" y="4465443"/>
            <a:ext cx="61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{1,2}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704494" y="4449823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 2}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2740947" y="4755409"/>
            <a:ext cx="61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{1,2}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3714823" y="4739789"/>
            <a:ext cx="675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 4}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745312" y="5065213"/>
            <a:ext cx="61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{1,4}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3719188" y="5049593"/>
            <a:ext cx="675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 4}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2730618" y="5386634"/>
            <a:ext cx="61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{1,2}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3733347" y="5371014"/>
            <a:ext cx="61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{2,6}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2755315" y="5684919"/>
            <a:ext cx="61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{2,6}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3758043" y="5669299"/>
            <a:ext cx="61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{6,7}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4996156" y="3843462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 }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6034662" y="3865959"/>
            <a:ext cx="442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{1}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4988102" y="4155925"/>
            <a:ext cx="442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{1}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5874617" y="4140305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 2}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4813375" y="4453918"/>
            <a:ext cx="792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{1,2,4}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5787253" y="4438298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 2,4}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4823707" y="4743884"/>
            <a:ext cx="792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{1,2,4}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5884946" y="4728264"/>
            <a:ext cx="675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 4}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4915435" y="5053688"/>
            <a:ext cx="61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{1,4}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5889311" y="5038068"/>
            <a:ext cx="675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 4}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4813378" y="5375109"/>
            <a:ext cx="792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{1,2,4}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5816108" y="5359489"/>
            <a:ext cx="792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{2,4,6}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4838075" y="5673394"/>
            <a:ext cx="792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{2,4,6}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5928166" y="5657774"/>
            <a:ext cx="61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{6,7}</a:t>
            </a:r>
            <a:endParaRPr lang="en-US" sz="2000" dirty="0"/>
          </a:p>
        </p:txBody>
      </p:sp>
      <p:cxnSp>
        <p:nvCxnSpPr>
          <p:cNvPr id="18" name="Straight Arrow Connector 17"/>
          <p:cNvCxnSpPr>
            <a:stCxn id="42" idx="3"/>
          </p:cNvCxnSpPr>
          <p:nvPr/>
        </p:nvCxnSpPr>
        <p:spPr bwMode="auto">
          <a:xfrm flipV="1">
            <a:off x="4394374" y="4705358"/>
            <a:ext cx="566113" cy="54429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38" idx="3"/>
          </p:cNvCxnSpPr>
          <p:nvPr/>
        </p:nvCxnSpPr>
        <p:spPr bwMode="auto">
          <a:xfrm>
            <a:off x="4379679" y="4351885"/>
            <a:ext cx="531391" cy="32262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7273342" y="4755409"/>
            <a:ext cx="1410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0" name="Picture 4"/>
          <p:cNvPicPr>
            <a:picLocks noGrp="1" noChangeAspect="1" noChangeArrowheads="1"/>
          </p:cNvPicPr>
          <p:nvPr>
            <p:ph type="body" idx="1"/>
            <p:custDataLst>
              <p:tags r:id="rId1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65" y="776515"/>
            <a:ext cx="8926669" cy="5535716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1430078" y="3962400"/>
            <a:ext cx="162865" cy="203942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500624" y="3731567"/>
            <a:ext cx="46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87313"/>
            <a:ext cx="9144000" cy="4460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Reaching Definition Application 1: Constant Propagation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3400" y="740229"/>
            <a:ext cx="2322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3849914" y="3159326"/>
            <a:ext cx="325731" cy="574474"/>
            <a:chOff x="3849914" y="3159326"/>
            <a:chExt cx="325731" cy="574474"/>
          </a:xfrm>
        </p:grpSpPr>
        <p:sp>
          <p:nvSpPr>
            <p:cNvPr id="4" name="TextBox 3"/>
            <p:cNvSpPr txBox="1"/>
            <p:nvPr/>
          </p:nvSpPr>
          <p:spPr>
            <a:xfrm>
              <a:off x="3849914" y="3159326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5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3886200" y="3529858"/>
              <a:ext cx="162865" cy="203942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" name="Straight Connector 11"/>
          <p:cNvCxnSpPr/>
          <p:nvPr/>
        </p:nvCxnSpPr>
        <p:spPr bwMode="auto">
          <a:xfrm>
            <a:off x="830943" y="3588286"/>
            <a:ext cx="7620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301620" y="4501345"/>
            <a:ext cx="3733714" cy="2308324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Similarly: copy propagation,</a:t>
            </a:r>
          </a:p>
          <a:p>
            <a:r>
              <a:rPr lang="en-US" dirty="0" smtClean="0"/>
              <a:t> replace </a:t>
            </a:r>
            <a:r>
              <a:rPr lang="en-US" dirty="0" err="1" smtClean="0"/>
              <a:t>eg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r1 = r2; r3 </a:t>
            </a:r>
            <a:r>
              <a:rPr lang="en-US" dirty="0" smtClean="0">
                <a:sym typeface="Wingdings" panose="05000000000000000000" pitchFamily="2" charset="2"/>
              </a:rPr>
              <a:t> r1 + 5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with r3  r2 + 5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But often register allocation can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already coalesce r1 and r2.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49077" y="3675163"/>
            <a:ext cx="325731" cy="574474"/>
            <a:chOff x="3849914" y="3159326"/>
            <a:chExt cx="325731" cy="574474"/>
          </a:xfrm>
        </p:grpSpPr>
        <p:sp>
          <p:nvSpPr>
            <p:cNvPr id="16" name="TextBox 15"/>
            <p:cNvSpPr txBox="1"/>
            <p:nvPr/>
          </p:nvSpPr>
          <p:spPr>
            <a:xfrm>
              <a:off x="3849914" y="3159326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5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3886200" y="3529858"/>
              <a:ext cx="162865" cy="203942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7"/>
          <p:cNvGrpSpPr/>
          <p:nvPr/>
        </p:nvGrpSpPr>
        <p:grpSpPr>
          <a:xfrm>
            <a:off x="1374044" y="4109938"/>
            <a:ext cx="325731" cy="574474"/>
            <a:chOff x="3849914" y="3159326"/>
            <a:chExt cx="325731" cy="574474"/>
          </a:xfrm>
        </p:grpSpPr>
        <p:sp>
          <p:nvSpPr>
            <p:cNvPr id="19" name="TextBox 18"/>
            <p:cNvSpPr txBox="1"/>
            <p:nvPr/>
          </p:nvSpPr>
          <p:spPr>
            <a:xfrm>
              <a:off x="3849914" y="3159326"/>
              <a:ext cx="325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5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3886200" y="3529858"/>
              <a:ext cx="162865" cy="203942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287065" y="2667000"/>
            <a:ext cx="7620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4969" y="21771"/>
            <a:ext cx="8375650" cy="522287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cs typeface="+mj-cs"/>
              </a:rPr>
              <a:t>Reaching Definition Application </a:t>
            </a:r>
            <a:r>
              <a:rPr lang="en-US" sz="2800" dirty="0" smtClean="0">
                <a:cs typeface="+mj-cs"/>
              </a:rPr>
              <a:t>2: Constant Folding</a:t>
            </a:r>
          </a:p>
        </p:txBody>
      </p:sp>
      <p:pic>
        <p:nvPicPr>
          <p:cNvPr id="16896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399" y="685800"/>
            <a:ext cx="8893021" cy="3505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838200" y="2895600"/>
            <a:ext cx="7620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1366802" y="2968826"/>
            <a:ext cx="466795" cy="574474"/>
            <a:chOff x="3779382" y="3159326"/>
            <a:chExt cx="466795" cy="574474"/>
          </a:xfrm>
        </p:grpSpPr>
        <p:sp>
          <p:nvSpPr>
            <p:cNvPr id="6" name="TextBox 5"/>
            <p:cNvSpPr txBox="1"/>
            <p:nvPr/>
          </p:nvSpPr>
          <p:spPr>
            <a:xfrm>
              <a:off x="3779382" y="3159326"/>
              <a:ext cx="4667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15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3886200" y="3529858"/>
              <a:ext cx="162865" cy="203942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Common Subexpression Elimination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7203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988" y="838200"/>
            <a:ext cx="8872818" cy="5638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1460500" y="1600200"/>
            <a:ext cx="838200" cy="6858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09486" y="3082244"/>
            <a:ext cx="838200" cy="6858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81166" y="5181599"/>
            <a:ext cx="2967034" cy="781958"/>
            <a:chOff x="1681166" y="5181599"/>
            <a:chExt cx="2967034" cy="781958"/>
          </a:xfrm>
        </p:grpSpPr>
        <p:sp>
          <p:nvSpPr>
            <p:cNvPr id="17" name="Arc 16"/>
            <p:cNvSpPr/>
            <p:nvPr/>
          </p:nvSpPr>
          <p:spPr bwMode="auto">
            <a:xfrm rot="10800000">
              <a:off x="1681166" y="5181599"/>
              <a:ext cx="2967034" cy="781957"/>
            </a:xfrm>
            <a:prstGeom prst="arc">
              <a:avLst>
                <a:gd name="adj1" fmla="val 10779726"/>
                <a:gd name="adj2" fmla="val 0"/>
              </a:avLst>
            </a:prstGeom>
            <a:solidFill>
              <a:schemeClr val="bg1">
                <a:alpha val="50000"/>
              </a:schemeClr>
            </a:solidFill>
            <a:ln w="50800" cap="flat" cmpd="sng" algn="ctr">
              <a:solidFill>
                <a:schemeClr val="tx1"/>
              </a:solidFill>
              <a:prstDash val="solid"/>
              <a:miter lim="800000"/>
              <a:headEnd type="triangle" w="lg" len="lg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09977" y="5501892"/>
              <a:ext cx="7040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CSE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Common Subexpression Elimination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7203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988" y="838200"/>
            <a:ext cx="8872818" cy="5638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1460500" y="1600200"/>
            <a:ext cx="838200" cy="6858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09486" y="3082244"/>
            <a:ext cx="838200" cy="6858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10" t="12166" r="66311" b="17570"/>
          <a:stretch/>
        </p:blipFill>
        <p:spPr>
          <a:xfrm>
            <a:off x="3165670" y="1556430"/>
            <a:ext cx="2971800" cy="3962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4566397" y="3537458"/>
            <a:ext cx="843803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5148530" y="3092731"/>
            <a:ext cx="52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r1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81166" y="5181599"/>
            <a:ext cx="2967034" cy="781958"/>
            <a:chOff x="1681166" y="5181599"/>
            <a:chExt cx="2967034" cy="781958"/>
          </a:xfrm>
        </p:grpSpPr>
        <p:sp>
          <p:nvSpPr>
            <p:cNvPr id="17" name="Arc 16"/>
            <p:cNvSpPr/>
            <p:nvPr/>
          </p:nvSpPr>
          <p:spPr bwMode="auto">
            <a:xfrm rot="10800000">
              <a:off x="1681166" y="5181599"/>
              <a:ext cx="2967034" cy="781957"/>
            </a:xfrm>
            <a:prstGeom prst="arc">
              <a:avLst>
                <a:gd name="adj1" fmla="val 10779726"/>
                <a:gd name="adj2" fmla="val 0"/>
              </a:avLst>
            </a:prstGeom>
            <a:solidFill>
              <a:schemeClr val="bg1">
                <a:alpha val="50000"/>
              </a:schemeClr>
            </a:solidFill>
            <a:ln w="50800" cap="flat" cmpd="sng" algn="ctr">
              <a:solidFill>
                <a:schemeClr val="tx1"/>
              </a:solidFill>
              <a:prstDash val="solid"/>
              <a:miter lim="800000"/>
              <a:headEnd type="triangle" w="lg" len="lg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09977" y="5501892"/>
              <a:ext cx="7040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CSE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872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Common Subexpression Elimination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7203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988" y="838200"/>
            <a:ext cx="8872818" cy="5638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1460500" y="1600200"/>
            <a:ext cx="838200" cy="6858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09486" y="3082244"/>
            <a:ext cx="838200" cy="6858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10" t="12166" r="66311" b="17570"/>
          <a:stretch/>
        </p:blipFill>
        <p:spPr>
          <a:xfrm>
            <a:off x="3165670" y="1556430"/>
            <a:ext cx="2971800" cy="39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7470" y="1556087"/>
            <a:ext cx="2969009" cy="396274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4566397" y="3537458"/>
            <a:ext cx="843803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5148530" y="3092731"/>
            <a:ext cx="52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r1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955454" y="3508524"/>
            <a:ext cx="1490428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7621974" y="3821180"/>
            <a:ext cx="52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502644" y="4035912"/>
            <a:ext cx="381000" cy="381000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oup 10"/>
          <p:cNvGrpSpPr/>
          <p:nvPr/>
        </p:nvGrpSpPr>
        <p:grpSpPr>
          <a:xfrm>
            <a:off x="1681166" y="5181599"/>
            <a:ext cx="2967034" cy="781958"/>
            <a:chOff x="1681166" y="5181599"/>
            <a:chExt cx="2967034" cy="781958"/>
          </a:xfrm>
        </p:grpSpPr>
        <p:sp>
          <p:nvSpPr>
            <p:cNvPr id="6" name="Arc 5"/>
            <p:cNvSpPr/>
            <p:nvPr/>
          </p:nvSpPr>
          <p:spPr bwMode="auto">
            <a:xfrm rot="10800000">
              <a:off x="1681166" y="5181599"/>
              <a:ext cx="2967034" cy="781957"/>
            </a:xfrm>
            <a:prstGeom prst="arc">
              <a:avLst>
                <a:gd name="adj1" fmla="val 10779726"/>
                <a:gd name="adj2" fmla="val 0"/>
              </a:avLst>
            </a:prstGeom>
            <a:solidFill>
              <a:schemeClr val="bg1">
                <a:alpha val="50000"/>
              </a:schemeClr>
            </a:solidFill>
            <a:ln w="50800" cap="flat" cmpd="sng" algn="ctr">
              <a:solidFill>
                <a:schemeClr val="tx1"/>
              </a:solidFill>
              <a:prstDash val="solid"/>
              <a:miter lim="800000"/>
              <a:headEnd type="triangle" w="lg" len="lg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09977" y="5501892"/>
              <a:ext cx="7040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CSE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33634" y="5215957"/>
            <a:ext cx="2967034" cy="781958"/>
            <a:chOff x="1681166" y="5181599"/>
            <a:chExt cx="2967034" cy="781958"/>
          </a:xfrm>
        </p:grpSpPr>
        <p:sp>
          <p:nvSpPr>
            <p:cNvPr id="17" name="Arc 16"/>
            <p:cNvSpPr/>
            <p:nvPr/>
          </p:nvSpPr>
          <p:spPr bwMode="auto">
            <a:xfrm rot="10800000">
              <a:off x="1681166" y="5181599"/>
              <a:ext cx="2967034" cy="781957"/>
            </a:xfrm>
            <a:prstGeom prst="arc">
              <a:avLst>
                <a:gd name="adj1" fmla="val 10779726"/>
                <a:gd name="adj2" fmla="val 0"/>
              </a:avLst>
            </a:prstGeom>
            <a:solidFill>
              <a:schemeClr val="bg1">
                <a:alpha val="50000"/>
              </a:schemeClr>
            </a:solidFill>
            <a:ln w="50800" cap="flat" cmpd="sng" algn="ctr">
              <a:solidFill>
                <a:schemeClr val="tx1"/>
              </a:solidFill>
              <a:prstDash val="solid"/>
              <a:miter lim="800000"/>
              <a:headEnd type="triangle" w="lg" len="lg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36479" y="5501892"/>
              <a:ext cx="1451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Copy Prop.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834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Definitions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7306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" b="77966"/>
          <a:stretch/>
        </p:blipFill>
        <p:spPr>
          <a:xfrm>
            <a:off x="152399" y="838200"/>
            <a:ext cx="8931211" cy="990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8400" y="2418264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32030" y="3520676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1 = x op 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32182" y="4126371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dirty="0"/>
              <a:t>2</a:t>
            </a:r>
            <a:r>
              <a:rPr lang="en-US" dirty="0" smtClean="0"/>
              <a:t> = x op 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42319" y="6004624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dirty="0"/>
              <a:t>3</a:t>
            </a:r>
            <a:r>
              <a:rPr lang="en-US" dirty="0" smtClean="0"/>
              <a:t> = x op 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5519078" y="2914400"/>
            <a:ext cx="957922" cy="606276"/>
          </a:xfrm>
          <a:prstGeom prst="line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>
            <a:stCxn id="21" idx="0"/>
            <a:endCxn id="3" idx="2"/>
          </p:cNvCxnSpPr>
          <p:nvPr/>
        </p:nvCxnSpPr>
        <p:spPr bwMode="auto">
          <a:xfrm flipH="1" flipV="1">
            <a:off x="5519077" y="3982341"/>
            <a:ext cx="188670" cy="757535"/>
          </a:xfrm>
          <a:prstGeom prst="line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 flipV="1">
            <a:off x="6622060" y="2970859"/>
            <a:ext cx="141708" cy="1050965"/>
          </a:xfrm>
          <a:prstGeom prst="line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6319295" y="4650572"/>
            <a:ext cx="499935" cy="1354052"/>
          </a:xfrm>
          <a:prstGeom prst="line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Freeform 17"/>
          <p:cNvSpPr/>
          <p:nvPr/>
        </p:nvSpPr>
        <p:spPr bwMode="auto">
          <a:xfrm>
            <a:off x="6781800" y="2958247"/>
            <a:ext cx="1162330" cy="3048000"/>
          </a:xfrm>
          <a:custGeom>
            <a:avLst/>
            <a:gdLst>
              <a:gd name="connsiteX0" fmla="*/ 174171 w 1162330"/>
              <a:gd name="connsiteY0" fmla="*/ 0 h 3048000"/>
              <a:gd name="connsiteX1" fmla="*/ 1161143 w 1162330"/>
              <a:gd name="connsiteY1" fmla="*/ 1436915 h 3048000"/>
              <a:gd name="connsiteX2" fmla="*/ 0 w 1162330"/>
              <a:gd name="connsiteY2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330" h="3048000">
                <a:moveTo>
                  <a:pt x="174171" y="0"/>
                </a:moveTo>
                <a:cubicBezTo>
                  <a:pt x="682171" y="464457"/>
                  <a:pt x="1190172" y="928915"/>
                  <a:pt x="1161143" y="1436915"/>
                </a:cubicBezTo>
                <a:cubicBezTo>
                  <a:pt x="1132115" y="1944915"/>
                  <a:pt x="566057" y="2496457"/>
                  <a:pt x="0" y="3048000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506276" y="3982341"/>
            <a:ext cx="776754" cy="769354"/>
            <a:chOff x="8039676" y="4043065"/>
            <a:chExt cx="776754" cy="769354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8039676" y="4043065"/>
              <a:ext cx="707709" cy="757535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8083808" y="4079797"/>
              <a:ext cx="707709" cy="757535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TextBox 20"/>
          <p:cNvSpPr txBox="1"/>
          <p:nvPr/>
        </p:nvSpPr>
        <p:spPr>
          <a:xfrm>
            <a:off x="5302026" y="4739876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:=66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 bwMode="auto">
          <a:xfrm flipH="1" flipV="1">
            <a:off x="5856486" y="5201541"/>
            <a:ext cx="188670" cy="757535"/>
          </a:xfrm>
          <a:prstGeom prst="line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412" y="4650572"/>
            <a:ext cx="608010" cy="60801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81459" y="5618592"/>
            <a:ext cx="2100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o </a:t>
            </a:r>
            <a:r>
              <a:rPr lang="en-US" sz="1800" dirty="0" err="1" smtClean="0">
                <a:solidFill>
                  <a:srgbClr val="FF0000"/>
                </a:solidFill>
              </a:rPr>
              <a:t>defs</a:t>
            </a:r>
            <a:r>
              <a:rPr lang="en-US" sz="1800" dirty="0" smtClean="0">
                <a:solidFill>
                  <a:srgbClr val="FF0000"/>
                </a:solidFill>
              </a:rPr>
              <a:t> of registers used by e here!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379622" y="3493147"/>
            <a:ext cx="898915" cy="55250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05206" y="3193852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0431" y="2402704"/>
            <a:ext cx="1465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 must be computed at least once on any path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30262" y="6452135"/>
            <a:ext cx="182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e available here!</a:t>
            </a:r>
            <a:endParaRPr lang="en-US" sz="1800" dirty="0">
              <a:solidFill>
                <a:srgbClr val="00B05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6997153" y="6322034"/>
            <a:ext cx="803278" cy="14425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4502479" y="5099887"/>
            <a:ext cx="831691" cy="48042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8077201" y="3595657"/>
            <a:ext cx="324145" cy="45392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65787" y="6420741"/>
            <a:ext cx="591048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Generally, many expressions are available at any program point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Definitions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7306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17"/>
          <a:stretch/>
        </p:blipFill>
        <p:spPr>
          <a:xfrm>
            <a:off x="60389" y="838200"/>
            <a:ext cx="9023222" cy="1752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8400" y="2418264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32030" y="3520676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1 = x op 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32182" y="4126371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dirty="0"/>
              <a:t>2</a:t>
            </a:r>
            <a:r>
              <a:rPr lang="en-US" dirty="0" smtClean="0"/>
              <a:t> = x op 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42319" y="6004624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dirty="0"/>
              <a:t>3</a:t>
            </a:r>
            <a:r>
              <a:rPr lang="en-US" dirty="0" smtClean="0"/>
              <a:t> = x op 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5519078" y="2914400"/>
            <a:ext cx="957922" cy="606276"/>
          </a:xfrm>
          <a:prstGeom prst="line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>
            <a:stCxn id="21" idx="0"/>
            <a:endCxn id="3" idx="2"/>
          </p:cNvCxnSpPr>
          <p:nvPr/>
        </p:nvCxnSpPr>
        <p:spPr bwMode="auto">
          <a:xfrm flipH="1" flipV="1">
            <a:off x="5519077" y="3982341"/>
            <a:ext cx="188670" cy="757535"/>
          </a:xfrm>
          <a:prstGeom prst="line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 flipV="1">
            <a:off x="6622060" y="2970859"/>
            <a:ext cx="141708" cy="1050965"/>
          </a:xfrm>
          <a:prstGeom prst="line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6319295" y="4650572"/>
            <a:ext cx="499935" cy="1354052"/>
          </a:xfrm>
          <a:prstGeom prst="line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Freeform 17"/>
          <p:cNvSpPr/>
          <p:nvPr/>
        </p:nvSpPr>
        <p:spPr bwMode="auto">
          <a:xfrm>
            <a:off x="6781800" y="2958247"/>
            <a:ext cx="1162330" cy="3048000"/>
          </a:xfrm>
          <a:custGeom>
            <a:avLst/>
            <a:gdLst>
              <a:gd name="connsiteX0" fmla="*/ 174171 w 1162330"/>
              <a:gd name="connsiteY0" fmla="*/ 0 h 3048000"/>
              <a:gd name="connsiteX1" fmla="*/ 1161143 w 1162330"/>
              <a:gd name="connsiteY1" fmla="*/ 1436915 h 3048000"/>
              <a:gd name="connsiteX2" fmla="*/ 0 w 1162330"/>
              <a:gd name="connsiteY2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330" h="3048000">
                <a:moveTo>
                  <a:pt x="174171" y="0"/>
                </a:moveTo>
                <a:cubicBezTo>
                  <a:pt x="682171" y="464457"/>
                  <a:pt x="1190172" y="928915"/>
                  <a:pt x="1161143" y="1436915"/>
                </a:cubicBezTo>
                <a:cubicBezTo>
                  <a:pt x="1132115" y="1944915"/>
                  <a:pt x="566057" y="2496457"/>
                  <a:pt x="0" y="3048000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506276" y="3982341"/>
            <a:ext cx="776754" cy="769354"/>
            <a:chOff x="8039676" y="4043065"/>
            <a:chExt cx="776754" cy="769354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8039676" y="4043065"/>
              <a:ext cx="707709" cy="757535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8083808" y="4079797"/>
              <a:ext cx="707709" cy="757535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TextBox 20"/>
          <p:cNvSpPr txBox="1"/>
          <p:nvPr/>
        </p:nvSpPr>
        <p:spPr>
          <a:xfrm>
            <a:off x="5302026" y="4739876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:=66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 bwMode="auto">
          <a:xfrm flipH="1" flipV="1">
            <a:off x="5856486" y="5201541"/>
            <a:ext cx="188670" cy="757535"/>
          </a:xfrm>
          <a:prstGeom prst="line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412" y="4650572"/>
            <a:ext cx="608010" cy="60801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81459" y="5618592"/>
            <a:ext cx="2100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o </a:t>
            </a:r>
            <a:r>
              <a:rPr lang="en-US" sz="1800" dirty="0" err="1" smtClean="0">
                <a:solidFill>
                  <a:srgbClr val="FF0000"/>
                </a:solidFill>
              </a:rPr>
              <a:t>defs</a:t>
            </a:r>
            <a:r>
              <a:rPr lang="en-US" sz="1800" dirty="0" smtClean="0">
                <a:solidFill>
                  <a:srgbClr val="FF0000"/>
                </a:solidFill>
              </a:rPr>
              <a:t> of registers used by e here!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379622" y="3493147"/>
            <a:ext cx="898915" cy="55250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05206" y="3193852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0431" y="2402704"/>
            <a:ext cx="1465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 must be computed at least once on any path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30262" y="6452135"/>
            <a:ext cx="182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e available here!</a:t>
            </a:r>
            <a:endParaRPr lang="en-US" sz="1800" dirty="0">
              <a:solidFill>
                <a:srgbClr val="00B05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6997153" y="6322034"/>
            <a:ext cx="803278" cy="14425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4502479" y="5099887"/>
            <a:ext cx="831691" cy="48042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8077201" y="3595657"/>
            <a:ext cx="324145" cy="45392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1436784" y="2115507"/>
            <a:ext cx="4533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ie</a:t>
            </a:r>
            <a:r>
              <a:rPr lang="en-US" dirty="0" smtClean="0"/>
              <a:t> statements generate/kill availability)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5787" y="6420741"/>
            <a:ext cx="591048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Generally, many expressions are available at any program point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560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Dataflow Analysis Motivation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5462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762000"/>
            <a:ext cx="8862646" cy="4800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600" y="6237287"/>
            <a:ext cx="519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Assuming only r5 is live-out at instruction 4...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583723" y="3505200"/>
            <a:ext cx="0" cy="1905000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5334000" y="4191000"/>
            <a:ext cx="0" cy="685800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6248400" y="4876800"/>
            <a:ext cx="0" cy="685800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379179" y="3079821"/>
            <a:ext cx="40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29456" y="3729335"/>
            <a:ext cx="40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10257" y="4415135"/>
            <a:ext cx="40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Definitions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7306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89" y="838200"/>
            <a:ext cx="9023222" cy="4495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8400" y="2418264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32030" y="3520676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1 = x op 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32182" y="4126371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dirty="0"/>
              <a:t>2</a:t>
            </a:r>
            <a:r>
              <a:rPr lang="en-US" dirty="0" smtClean="0"/>
              <a:t> = x op 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42319" y="6004624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dirty="0"/>
              <a:t>3</a:t>
            </a:r>
            <a:r>
              <a:rPr lang="en-US" dirty="0" smtClean="0"/>
              <a:t> = x op 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5519078" y="2914400"/>
            <a:ext cx="957922" cy="606276"/>
          </a:xfrm>
          <a:prstGeom prst="line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>
            <a:stCxn id="21" idx="0"/>
            <a:endCxn id="3" idx="2"/>
          </p:cNvCxnSpPr>
          <p:nvPr/>
        </p:nvCxnSpPr>
        <p:spPr bwMode="auto">
          <a:xfrm flipH="1" flipV="1">
            <a:off x="5519077" y="3982341"/>
            <a:ext cx="188670" cy="757535"/>
          </a:xfrm>
          <a:prstGeom prst="line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 flipV="1">
            <a:off x="6622060" y="2970859"/>
            <a:ext cx="141708" cy="1050965"/>
          </a:xfrm>
          <a:prstGeom prst="line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6319295" y="4650572"/>
            <a:ext cx="499935" cy="1354052"/>
          </a:xfrm>
          <a:prstGeom prst="line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Freeform 17"/>
          <p:cNvSpPr/>
          <p:nvPr/>
        </p:nvSpPr>
        <p:spPr bwMode="auto">
          <a:xfrm>
            <a:off x="6781800" y="2958247"/>
            <a:ext cx="1162330" cy="3048000"/>
          </a:xfrm>
          <a:custGeom>
            <a:avLst/>
            <a:gdLst>
              <a:gd name="connsiteX0" fmla="*/ 174171 w 1162330"/>
              <a:gd name="connsiteY0" fmla="*/ 0 h 3048000"/>
              <a:gd name="connsiteX1" fmla="*/ 1161143 w 1162330"/>
              <a:gd name="connsiteY1" fmla="*/ 1436915 h 3048000"/>
              <a:gd name="connsiteX2" fmla="*/ 0 w 1162330"/>
              <a:gd name="connsiteY2" fmla="*/ 304800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330" h="3048000">
                <a:moveTo>
                  <a:pt x="174171" y="0"/>
                </a:moveTo>
                <a:cubicBezTo>
                  <a:pt x="682171" y="464457"/>
                  <a:pt x="1190172" y="928915"/>
                  <a:pt x="1161143" y="1436915"/>
                </a:cubicBezTo>
                <a:cubicBezTo>
                  <a:pt x="1132115" y="1944915"/>
                  <a:pt x="566057" y="2496457"/>
                  <a:pt x="0" y="3048000"/>
                </a:cubicBezTo>
              </a:path>
            </a:pathLst>
          </a:custGeom>
          <a:noFill/>
          <a:ln w="508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506276" y="3982341"/>
            <a:ext cx="776754" cy="769354"/>
            <a:chOff x="8039676" y="4043065"/>
            <a:chExt cx="776754" cy="769354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8039676" y="4043065"/>
              <a:ext cx="707709" cy="757535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8083808" y="4079797"/>
              <a:ext cx="707709" cy="757535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TextBox 20"/>
          <p:cNvSpPr txBox="1"/>
          <p:nvPr/>
        </p:nvSpPr>
        <p:spPr>
          <a:xfrm>
            <a:off x="5302026" y="4739876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:=66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 bwMode="auto">
          <a:xfrm flipH="1" flipV="1">
            <a:off x="5856486" y="5201541"/>
            <a:ext cx="188670" cy="757535"/>
          </a:xfrm>
          <a:prstGeom prst="line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412" y="4650572"/>
            <a:ext cx="608010" cy="60801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681459" y="5618592"/>
            <a:ext cx="2100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o </a:t>
            </a:r>
            <a:r>
              <a:rPr lang="en-US" sz="1800" dirty="0" err="1" smtClean="0">
                <a:solidFill>
                  <a:srgbClr val="FF0000"/>
                </a:solidFill>
              </a:rPr>
              <a:t>defs</a:t>
            </a:r>
            <a:r>
              <a:rPr lang="en-US" sz="1800" dirty="0" smtClean="0">
                <a:solidFill>
                  <a:srgbClr val="FF0000"/>
                </a:solidFill>
              </a:rPr>
              <a:t> of registers used by e here!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379622" y="3493147"/>
            <a:ext cx="898915" cy="55250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05206" y="3193852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0431" y="2402704"/>
            <a:ext cx="1465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 must be computed at least once on any path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30262" y="6452135"/>
            <a:ext cx="182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e available here!</a:t>
            </a:r>
            <a:endParaRPr lang="en-US" sz="1800" dirty="0">
              <a:solidFill>
                <a:srgbClr val="00B05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6997153" y="6322034"/>
            <a:ext cx="803278" cy="14425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4502479" y="5099887"/>
            <a:ext cx="831691" cy="48042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8077201" y="3595657"/>
            <a:ext cx="324145" cy="45392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1436784" y="2115507"/>
            <a:ext cx="4533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ie</a:t>
            </a:r>
            <a:r>
              <a:rPr lang="en-US" dirty="0" smtClean="0"/>
              <a:t> statements generate/kill availability)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5787" y="6420741"/>
            <a:ext cx="591048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Generally, many expressions are available at any program point</a:t>
            </a:r>
            <a:endParaRPr lang="en-US" sz="1800" dirty="0"/>
          </a:p>
        </p:txBody>
      </p:sp>
      <p:sp>
        <p:nvSpPr>
          <p:cNvPr id="45" name="TextBox 44"/>
          <p:cNvSpPr txBox="1"/>
          <p:nvPr/>
        </p:nvSpPr>
        <p:spPr>
          <a:xfrm>
            <a:off x="60389" y="4995489"/>
            <a:ext cx="4102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Statement M[r2] = e</a:t>
            </a:r>
            <a:br>
              <a:rPr lang="en-US" sz="2000" dirty="0" smtClean="0"/>
            </a:br>
            <a:r>
              <a:rPr lang="en-US" sz="2000" dirty="0" smtClean="0"/>
              <a:t>  - generates no expression (we do</a:t>
            </a:r>
            <a:br>
              <a:rPr lang="en-US" sz="2000" dirty="0" smtClean="0"/>
            </a:br>
            <a:r>
              <a:rPr lang="en-US" sz="2000" dirty="0" smtClean="0"/>
              <a:t>         </a:t>
            </a:r>
            <a:r>
              <a:rPr lang="en-US" sz="2000" b="1" dirty="0" smtClean="0"/>
              <a:t>availability in register </a:t>
            </a:r>
            <a:r>
              <a:rPr lang="en-US" sz="2000" dirty="0" smtClean="0"/>
              <a:t>here)</a:t>
            </a:r>
            <a:br>
              <a:rPr lang="en-US" sz="2000" dirty="0" smtClean="0"/>
            </a:br>
            <a:r>
              <a:rPr lang="en-US" sz="2000" dirty="0" smtClean="0"/>
              <a:t>  - kills any M[ .. ] expression, </a:t>
            </a:r>
            <a:r>
              <a:rPr lang="en-US" sz="2000" dirty="0" err="1" smtClean="0"/>
              <a:t>ie</a:t>
            </a:r>
            <a:r>
              <a:rPr lang="en-US" sz="2000" dirty="0" smtClean="0"/>
              <a:t> loads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90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984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Iterative Dataflow Analysis Framework (forward)</a:t>
            </a:r>
          </a:p>
        </p:txBody>
      </p:sp>
      <p:pic>
        <p:nvPicPr>
          <p:cNvPr id="17408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8124" r="21745" b="65446"/>
          <a:stretch/>
        </p:blipFill>
        <p:spPr>
          <a:xfrm>
            <a:off x="96300" y="599164"/>
            <a:ext cx="5105401" cy="124666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9107" t="69998"/>
          <a:stretch/>
        </p:blipFill>
        <p:spPr>
          <a:xfrm>
            <a:off x="5210915" y="769780"/>
            <a:ext cx="3848770" cy="101289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96300" y="1851993"/>
            <a:ext cx="8915399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323887"/>
              </p:ext>
            </p:extLst>
          </p:nvPr>
        </p:nvGraphicFramePr>
        <p:xfrm>
          <a:off x="96300" y="2485570"/>
          <a:ext cx="6761700" cy="89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342100"/>
              </a:tblGrid>
              <a:tr h="446575">
                <a:tc>
                  <a:txBody>
                    <a:bodyPr/>
                    <a:lstStyle/>
                    <a:p>
                      <a:r>
                        <a:rPr lang="en-US" dirty="0" smtClean="0"/>
                        <a:t>Statement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Kill(s)</a:t>
                      </a:r>
                      <a:endParaRPr lang="en-US" dirty="0"/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 </a:t>
                      </a: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 b op 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{b op c} 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exp</a:t>
                      </a:r>
                      <a:r>
                        <a:rPr lang="en-US" sz="2000" b="1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t)</a:t>
                      </a:r>
                      <a:endParaRPr lang="en-US" sz="20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20043" y="2362198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expressions containing t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390913" y="2819400"/>
            <a:ext cx="1543287" cy="2139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761342" y="1906778"/>
            <a:ext cx="3487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OK?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3810000" y="2368443"/>
            <a:ext cx="523449" cy="55792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208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984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Iterative Dataflow Analysis Framework (forward)</a:t>
            </a:r>
          </a:p>
        </p:txBody>
      </p:sp>
      <p:pic>
        <p:nvPicPr>
          <p:cNvPr id="17408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8124" r="21745" b="65446"/>
          <a:stretch/>
        </p:blipFill>
        <p:spPr>
          <a:xfrm>
            <a:off x="96300" y="599164"/>
            <a:ext cx="5105401" cy="124666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9107" t="69998"/>
          <a:stretch/>
        </p:blipFill>
        <p:spPr>
          <a:xfrm>
            <a:off x="5210915" y="769780"/>
            <a:ext cx="3848770" cy="101289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96300" y="1851993"/>
            <a:ext cx="8915399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883996"/>
              </p:ext>
            </p:extLst>
          </p:nvPr>
        </p:nvGraphicFramePr>
        <p:xfrm>
          <a:off x="96300" y="2485570"/>
          <a:ext cx="6761700" cy="434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342100"/>
              </a:tblGrid>
              <a:tr h="446575">
                <a:tc>
                  <a:txBody>
                    <a:bodyPr/>
                    <a:lstStyle/>
                    <a:p>
                      <a:r>
                        <a:rPr lang="en-US" dirty="0" smtClean="0"/>
                        <a:t>Statement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Kill(s)</a:t>
                      </a:r>
                      <a:endParaRPr lang="en-US" dirty="0"/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 </a:t>
                      </a: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 b op 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{b op c} </a:t>
                      </a:r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– kill(s)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exp</a:t>
                      </a:r>
                      <a:r>
                        <a:rPr lang="en-US" sz="2000" b="1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t)</a:t>
                      </a:r>
                      <a:endParaRPr lang="en-US" sz="20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 </a:t>
                      </a: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 M[b]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{M[b]}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kill(s) 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exp</a:t>
                      </a:r>
                      <a:r>
                        <a:rPr lang="en-US" sz="2000" dirty="0" smtClean="0"/>
                        <a:t>(t)</a:t>
                      </a:r>
                      <a:endParaRPr lang="en-US" sz="2000" dirty="0"/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M[a] </a:t>
                      </a: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 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{}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“fetches”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7080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if a </a:t>
                      </a:r>
                      <a:r>
                        <a:rPr lang="en-US" sz="2000" dirty="0" err="1" smtClean="0"/>
                        <a:t>rop</a:t>
                      </a:r>
                      <a:r>
                        <a:rPr lang="en-US" sz="2000" dirty="0" smtClean="0"/>
                        <a:t> b </a:t>
                      </a:r>
                      <a:r>
                        <a:rPr lang="en-US" sz="2000" dirty="0" err="1" smtClean="0"/>
                        <a:t>goto</a:t>
                      </a:r>
                      <a:r>
                        <a:rPr lang="en-US" sz="2000" dirty="0" smtClean="0"/>
                        <a:t> L1 else </a:t>
                      </a:r>
                      <a:r>
                        <a:rPr lang="en-US" sz="2000" dirty="0" err="1" smtClean="0"/>
                        <a:t>goto</a:t>
                      </a:r>
                      <a:r>
                        <a:rPr lang="en-US" sz="2000" baseline="0" dirty="0" smtClean="0"/>
                        <a:t> L2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{}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{}</a:t>
                      </a:r>
                      <a:endParaRPr lang="en-US" sz="2000" dirty="0"/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Goto</a:t>
                      </a:r>
                      <a:r>
                        <a:rPr lang="en-US" sz="2000" dirty="0" smtClean="0"/>
                        <a:t> 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{}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{}</a:t>
                      </a:r>
                      <a:endParaRPr lang="en-US" sz="2000" dirty="0"/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L: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{}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{}</a:t>
                      </a:r>
                      <a:endParaRPr lang="en-US" sz="2000" dirty="0"/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f(a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,..,a</a:t>
                      </a:r>
                      <a:r>
                        <a:rPr lang="en-US" sz="2000" baseline="-25000" dirty="0" smtClean="0"/>
                        <a:t>n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?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?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 </a:t>
                      </a: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 f(a</a:t>
                      </a:r>
                      <a:r>
                        <a:rPr lang="en-US" sz="2000" baseline="-25000" dirty="0" smtClean="0"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, .., a</a:t>
                      </a:r>
                      <a:r>
                        <a:rPr lang="en-US" sz="2000" baseline="-25000" dirty="0" smtClean="0">
                          <a:sym typeface="Wingdings" panose="05000000000000000000" pitchFamily="2" charset="2"/>
                        </a:rPr>
                        <a:t>n</a:t>
                      </a: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?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?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20043" y="2362198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expressions containing t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1557" y="3410108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expressions of the form M[ _ ]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390913" y="2819400"/>
            <a:ext cx="1543287" cy="2139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9" idx="1"/>
          </p:cNvCxnSpPr>
          <p:nvPr/>
        </p:nvCxnSpPr>
        <p:spPr bwMode="auto">
          <a:xfrm flipH="1">
            <a:off x="5791201" y="3825607"/>
            <a:ext cx="1170356" cy="17513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761342" y="1906778"/>
            <a:ext cx="3487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dirty="0" smtClean="0">
                <a:solidFill>
                  <a:srgbClr val="FFC000"/>
                </a:solidFill>
              </a:rPr>
              <a:t>o deal with t = b or t = c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3810000" y="2368443"/>
            <a:ext cx="523449" cy="55792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984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Iterative Dataflow Analysis Framework (forward)</a:t>
            </a:r>
          </a:p>
        </p:txBody>
      </p:sp>
      <p:pic>
        <p:nvPicPr>
          <p:cNvPr id="17408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8124" r="21745" b="65446"/>
          <a:stretch/>
        </p:blipFill>
        <p:spPr>
          <a:xfrm>
            <a:off x="96300" y="599164"/>
            <a:ext cx="5105401" cy="124666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9107" t="69998"/>
          <a:stretch/>
        </p:blipFill>
        <p:spPr>
          <a:xfrm>
            <a:off x="5210915" y="769780"/>
            <a:ext cx="3848770" cy="101289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96300" y="1851993"/>
            <a:ext cx="8915399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510373"/>
              </p:ext>
            </p:extLst>
          </p:nvPr>
        </p:nvGraphicFramePr>
        <p:xfrm>
          <a:off x="96300" y="2485570"/>
          <a:ext cx="6761700" cy="434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342100"/>
              </a:tblGrid>
              <a:tr h="446575">
                <a:tc>
                  <a:txBody>
                    <a:bodyPr/>
                    <a:lstStyle/>
                    <a:p>
                      <a:r>
                        <a:rPr lang="en-US" dirty="0" smtClean="0"/>
                        <a:t>Statement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Kill(s)</a:t>
                      </a:r>
                      <a:endParaRPr lang="en-US" dirty="0"/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 </a:t>
                      </a: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 b op 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{b op c} </a:t>
                      </a:r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– kill(s)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exp</a:t>
                      </a:r>
                      <a:r>
                        <a:rPr lang="en-US" sz="2000" b="1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t)</a:t>
                      </a:r>
                      <a:endParaRPr lang="en-US" sz="20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 </a:t>
                      </a: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 M[b]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{M[b]}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kill(s) 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exp</a:t>
                      </a:r>
                      <a:r>
                        <a:rPr lang="en-US" sz="2000" dirty="0" smtClean="0"/>
                        <a:t>(t)</a:t>
                      </a:r>
                      <a:endParaRPr lang="en-US" sz="2000" dirty="0"/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M[a] </a:t>
                      </a: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 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{}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“fetches”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7080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if a </a:t>
                      </a:r>
                      <a:r>
                        <a:rPr lang="en-US" sz="2000" dirty="0" err="1" smtClean="0"/>
                        <a:t>rop</a:t>
                      </a:r>
                      <a:r>
                        <a:rPr lang="en-US" sz="2000" dirty="0" smtClean="0"/>
                        <a:t> b </a:t>
                      </a:r>
                      <a:r>
                        <a:rPr lang="en-US" sz="2000" dirty="0" err="1" smtClean="0"/>
                        <a:t>goto</a:t>
                      </a:r>
                      <a:r>
                        <a:rPr lang="en-US" sz="2000" dirty="0" smtClean="0"/>
                        <a:t> L1 else </a:t>
                      </a:r>
                      <a:r>
                        <a:rPr lang="en-US" sz="2000" dirty="0" err="1" smtClean="0"/>
                        <a:t>goto</a:t>
                      </a:r>
                      <a:r>
                        <a:rPr lang="en-US" sz="2000" baseline="0" dirty="0" smtClean="0"/>
                        <a:t> L2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{}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{}</a:t>
                      </a:r>
                      <a:endParaRPr lang="en-US" sz="2000" dirty="0"/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Goto</a:t>
                      </a:r>
                      <a:r>
                        <a:rPr lang="en-US" sz="2000" dirty="0" smtClean="0"/>
                        <a:t> 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{}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{}</a:t>
                      </a:r>
                      <a:endParaRPr lang="en-US" sz="2000" dirty="0"/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L: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{}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{}</a:t>
                      </a:r>
                      <a:endParaRPr lang="en-US" sz="2000" dirty="0"/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f(a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,..,a</a:t>
                      </a:r>
                      <a:r>
                        <a:rPr lang="en-US" sz="2000" baseline="-25000" dirty="0" smtClean="0"/>
                        <a:t>n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{}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“fetches”</a:t>
                      </a:r>
                      <a:endParaRPr lang="en-US" sz="2000" dirty="0"/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 </a:t>
                      </a: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 f(a</a:t>
                      </a:r>
                      <a:r>
                        <a:rPr lang="en-US" sz="2000" baseline="-25000" dirty="0" smtClean="0"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, .., a</a:t>
                      </a:r>
                      <a:r>
                        <a:rPr lang="en-US" sz="2000" baseline="-25000" dirty="0" smtClean="0">
                          <a:sym typeface="Wingdings" panose="05000000000000000000" pitchFamily="2" charset="2"/>
                        </a:rPr>
                        <a:t>n</a:t>
                      </a: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{}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exp</a:t>
                      </a:r>
                      <a:r>
                        <a:rPr lang="en-US" sz="2000" dirty="0" smtClean="0"/>
                        <a:t>(t)     “fetches”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20043" y="2362198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expressions containing t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1557" y="3410108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expressions of the form M[ _ 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0800000">
            <a:off x="5306929" y="6367306"/>
            <a:ext cx="407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∩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390913" y="2819400"/>
            <a:ext cx="1543287" cy="21393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9" idx="1"/>
          </p:cNvCxnSpPr>
          <p:nvPr/>
        </p:nvCxnSpPr>
        <p:spPr bwMode="auto">
          <a:xfrm flipH="1">
            <a:off x="5791201" y="3825607"/>
            <a:ext cx="1170356" cy="17513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761342" y="1906778"/>
            <a:ext cx="3487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en-US" dirty="0" smtClean="0">
                <a:solidFill>
                  <a:srgbClr val="FFC000"/>
                </a:solidFill>
              </a:rPr>
              <a:t>o deal with t = b or t = c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3810000" y="2368443"/>
            <a:ext cx="523449" cy="55792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601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Available Expression Analysis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7510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 r="4174"/>
          <a:stretch/>
        </p:blipFill>
        <p:spPr>
          <a:xfrm>
            <a:off x="113949" y="1219200"/>
            <a:ext cx="8956710" cy="4876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2202" y="3429000"/>
            <a:ext cx="844420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only expressions that are out-available at </a:t>
            </a:r>
            <a:r>
              <a:rPr lang="en-US" sz="2000" b="1" dirty="0" smtClean="0">
                <a:solidFill>
                  <a:srgbClr val="FF0000"/>
                </a:solidFill>
              </a:rPr>
              <a:t>all</a:t>
            </a:r>
            <a:r>
              <a:rPr lang="en-US" sz="2000" dirty="0" smtClean="0"/>
              <a:t> predecessors of n are in-available at 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f</a:t>
            </a:r>
            <a:r>
              <a:rPr lang="en-US" sz="2000" dirty="0" smtClean="0"/>
              <a:t>act that sets </a:t>
            </a:r>
            <a:r>
              <a:rPr lang="en-US" sz="2000" b="1" dirty="0" smtClean="0"/>
              <a:t>shrink</a:t>
            </a:r>
            <a:r>
              <a:rPr lang="en-US" sz="2000" dirty="0" smtClean="0"/>
              <a:t> triggers initialization of all sets to </a:t>
            </a:r>
            <a:r>
              <a:rPr lang="en-US" sz="2000" b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U</a:t>
            </a:r>
            <a:r>
              <a:rPr lang="en-US" sz="2000" dirty="0" smtClean="0"/>
              <a:t> (set of all expressions), except for </a:t>
            </a:r>
            <a:r>
              <a:rPr lang="en-US" sz="2000" b="1" dirty="0" smtClean="0"/>
              <a:t>IN[entry] = {}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079739" y="54769"/>
            <a:ext cx="4962702" cy="446087"/>
          </a:xfrm>
        </p:spPr>
        <p:txBody>
          <a:bodyPr/>
          <a:lstStyle/>
          <a:p>
            <a:pPr algn="ctr">
              <a:defRPr/>
            </a:pPr>
            <a:r>
              <a:rPr lang="en-US" sz="2800" dirty="0" smtClean="0">
                <a:cs typeface="+mj-cs"/>
              </a:rPr>
              <a:t>Step 1: fill in Kill[n]</a:t>
            </a:r>
            <a:endParaRPr lang="en-US" sz="2800" dirty="0" smtClean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9" y="87312"/>
            <a:ext cx="3935263" cy="2570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49" t="8827" r="60072" b="10297"/>
          <a:stretch/>
        </p:blipFill>
        <p:spPr>
          <a:xfrm>
            <a:off x="556260" y="2657927"/>
            <a:ext cx="2971800" cy="4191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285532"/>
              </p:ext>
            </p:extLst>
          </p:nvPr>
        </p:nvGraphicFramePr>
        <p:xfrm>
          <a:off x="4079738" y="599187"/>
          <a:ext cx="4962703" cy="37084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85069"/>
                <a:gridCol w="1165103"/>
                <a:gridCol w="26125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Node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Gen[n]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Kill[n]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42255" y="4837258"/>
            <a:ext cx="4085991" cy="1200329"/>
          </a:xfrm>
          <a:prstGeom prst="rect">
            <a:avLst/>
          </a:prstGeom>
          <a:solidFill>
            <a:schemeClr val="dk1">
              <a:tint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Universe </a:t>
            </a:r>
            <a:r>
              <a:rPr lang="en-US" b="1" dirty="0" smtClean="0">
                <a:latin typeface="Century Schoolbook" panose="02040604050505020304" pitchFamily="18" charset="0"/>
              </a:rPr>
              <a:t>U</a:t>
            </a:r>
            <a:r>
              <a:rPr lang="en-US" dirty="0" smtClean="0"/>
              <a:t> of expressions: </a:t>
            </a:r>
            <a:br>
              <a:rPr lang="en-US" dirty="0" smtClean="0"/>
            </a:br>
            <a:r>
              <a:rPr lang="en-US" dirty="0" smtClean="0"/>
              <a:t>M[r5], M[A], M[B], </a:t>
            </a:r>
            <a:br>
              <a:rPr lang="en-US" dirty="0" smtClean="0"/>
            </a:br>
            <a:r>
              <a:rPr lang="en-US" dirty="0" smtClean="0"/>
              <a:t>r1+r2, r1+ </a:t>
            </a:r>
            <a:r>
              <a:rPr lang="en-US" dirty="0" smtClean="0"/>
              <a:t>12</a:t>
            </a:r>
            <a:r>
              <a:rPr lang="en-US" dirty="0" smtClean="0"/>
              <a:t>, r3+r1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19643" y="5621241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“fetches”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7292529" y="5496605"/>
            <a:ext cx="739211" cy="13007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912670" y="6285510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e</a:t>
            </a:r>
            <a:r>
              <a:rPr lang="en-US" dirty="0" err="1" smtClean="0">
                <a:solidFill>
                  <a:srgbClr val="00B0F0"/>
                </a:solidFill>
              </a:rPr>
              <a:t>xp</a:t>
            </a:r>
            <a:r>
              <a:rPr lang="en-US" dirty="0" smtClean="0">
                <a:solidFill>
                  <a:srgbClr val="00B0F0"/>
                </a:solidFill>
              </a:rPr>
              <a:t>(r1)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5150" y="6298595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exp</a:t>
            </a:r>
            <a:r>
              <a:rPr lang="en-US" dirty="0" smtClean="0">
                <a:solidFill>
                  <a:srgbClr val="FFC000"/>
                </a:solidFill>
              </a:rPr>
              <a:t>(r2)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404" y="6303621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exp</a:t>
            </a:r>
            <a:r>
              <a:rPr lang="en-US" dirty="0" smtClean="0">
                <a:solidFill>
                  <a:srgbClr val="00B050"/>
                </a:solidFill>
              </a:rPr>
              <a:t>(r3)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3435" y="5218148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exp</a:t>
            </a:r>
            <a:r>
              <a:rPr lang="en-US" dirty="0" smtClean="0">
                <a:solidFill>
                  <a:srgbClr val="C00000"/>
                </a:solidFill>
              </a:rPr>
              <a:t>(r5)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 bwMode="auto">
          <a:xfrm flipH="1" flipV="1">
            <a:off x="6366199" y="5963631"/>
            <a:ext cx="38754" cy="32187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5652981" y="5952422"/>
            <a:ext cx="557201" cy="34617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642974" y="5965982"/>
            <a:ext cx="287854" cy="31952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5110712" y="5986199"/>
            <a:ext cx="286512" cy="40198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7086845" y="5945344"/>
            <a:ext cx="558178" cy="42393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4718724" y="5448980"/>
            <a:ext cx="508096" cy="1082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6448165" y="4354645"/>
            <a:ext cx="2640466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n</a:t>
            </a:r>
            <a:r>
              <a:rPr lang="en-US" sz="1800" dirty="0" smtClean="0"/>
              <a:t>o singleton registers (r4 </a:t>
            </a:r>
            <a:r>
              <a:rPr lang="en-US" sz="1800" dirty="0" err="1" smtClean="0"/>
              <a:t>etc</a:t>
            </a:r>
            <a:r>
              <a:rPr lang="en-US" sz="1800" dirty="0" smtClean="0"/>
              <a:t>)</a:t>
            </a:r>
            <a:br>
              <a:rPr lang="en-US" sz="1800" dirty="0" smtClean="0"/>
            </a:br>
            <a:r>
              <a:rPr lang="en-US" sz="1800" dirty="0" smtClean="0"/>
              <a:t>no Boolean </a:t>
            </a:r>
            <a:r>
              <a:rPr lang="en-US" sz="1800" dirty="0" err="1" smtClean="0"/>
              <a:t>exprs</a:t>
            </a:r>
            <a:r>
              <a:rPr lang="en-US" sz="1800" dirty="0" smtClean="0"/>
              <a:t> (r3&gt;r2)</a:t>
            </a:r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>
            <a:off x="6088611" y="4647666"/>
            <a:ext cx="359554" cy="33111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353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45806" y="54769"/>
            <a:ext cx="4217194" cy="446087"/>
          </a:xfrm>
        </p:spPr>
        <p:txBody>
          <a:bodyPr/>
          <a:lstStyle/>
          <a:p>
            <a:pPr algn="ctr">
              <a:defRPr/>
            </a:pPr>
            <a:r>
              <a:rPr lang="en-US" sz="2800" dirty="0" smtClean="0">
                <a:cs typeface="+mj-cs"/>
              </a:rPr>
              <a:t>Step 2: fill in Gen[n]</a:t>
            </a:r>
            <a:endParaRPr lang="en-US" sz="2800" dirty="0" smtClean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9" y="87312"/>
            <a:ext cx="3935263" cy="2570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49" t="8827" r="60072" b="10297"/>
          <a:stretch/>
        </p:blipFill>
        <p:spPr>
          <a:xfrm>
            <a:off x="556260" y="2657927"/>
            <a:ext cx="2971800" cy="4191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89965"/>
              </p:ext>
            </p:extLst>
          </p:nvPr>
        </p:nvGraphicFramePr>
        <p:xfrm>
          <a:off x="4079738" y="599187"/>
          <a:ext cx="4962703" cy="37084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85069"/>
                <a:gridCol w="1165103"/>
                <a:gridCol w="26125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Node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Gen[n]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Kill[n]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r1+r2, r1+ 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12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, r3+r1 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r1+r2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r3+r1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r1+r2, r1+ 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12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, r3+r1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M[r5]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M[r5], M[A],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M[B]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42255" y="4837258"/>
            <a:ext cx="4085991" cy="1200329"/>
          </a:xfrm>
          <a:prstGeom prst="rect">
            <a:avLst/>
          </a:prstGeom>
          <a:solidFill>
            <a:schemeClr val="dk1">
              <a:tint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Universe </a:t>
            </a:r>
            <a:r>
              <a:rPr lang="en-US" b="1" dirty="0" smtClean="0">
                <a:latin typeface="Century Schoolbook" panose="02040604050505020304" pitchFamily="18" charset="0"/>
              </a:rPr>
              <a:t>U</a:t>
            </a:r>
            <a:r>
              <a:rPr lang="en-US" dirty="0" smtClean="0"/>
              <a:t> of expressions: </a:t>
            </a:r>
            <a:br>
              <a:rPr lang="en-US" dirty="0" smtClean="0"/>
            </a:br>
            <a:r>
              <a:rPr lang="en-US" dirty="0" smtClean="0"/>
              <a:t>M[r5], M[A], M[B], </a:t>
            </a:r>
            <a:br>
              <a:rPr lang="en-US" dirty="0" smtClean="0"/>
            </a:br>
            <a:r>
              <a:rPr lang="en-US" dirty="0" smtClean="0"/>
              <a:t>r1+r2, r1+ </a:t>
            </a:r>
            <a:r>
              <a:rPr lang="en-US" dirty="0" smtClean="0"/>
              <a:t>12</a:t>
            </a:r>
            <a:r>
              <a:rPr lang="en-US" dirty="0" smtClean="0"/>
              <a:t>, r3+r1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19643" y="5621241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“fetches”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7292529" y="5496605"/>
            <a:ext cx="739211" cy="13007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912670" y="6285510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e</a:t>
            </a:r>
            <a:r>
              <a:rPr lang="en-US" dirty="0" err="1" smtClean="0">
                <a:solidFill>
                  <a:srgbClr val="00B0F0"/>
                </a:solidFill>
              </a:rPr>
              <a:t>xp</a:t>
            </a:r>
            <a:r>
              <a:rPr lang="en-US" dirty="0" smtClean="0">
                <a:solidFill>
                  <a:srgbClr val="00B0F0"/>
                </a:solidFill>
              </a:rPr>
              <a:t>(r1)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5150" y="6298595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exp</a:t>
            </a:r>
            <a:r>
              <a:rPr lang="en-US" dirty="0" smtClean="0">
                <a:solidFill>
                  <a:srgbClr val="FFC000"/>
                </a:solidFill>
              </a:rPr>
              <a:t>(r2)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404" y="6303621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exp</a:t>
            </a:r>
            <a:r>
              <a:rPr lang="en-US" dirty="0" smtClean="0">
                <a:solidFill>
                  <a:srgbClr val="00B050"/>
                </a:solidFill>
              </a:rPr>
              <a:t>(r3)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3435" y="5218148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exp</a:t>
            </a:r>
            <a:r>
              <a:rPr lang="en-US" dirty="0" smtClean="0">
                <a:solidFill>
                  <a:srgbClr val="C00000"/>
                </a:solidFill>
              </a:rPr>
              <a:t>(r5)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 bwMode="auto">
          <a:xfrm flipH="1" flipV="1">
            <a:off x="6366199" y="5963631"/>
            <a:ext cx="38754" cy="32187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5652981" y="5952422"/>
            <a:ext cx="557201" cy="34617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642974" y="5965982"/>
            <a:ext cx="287854" cy="31952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5110712" y="5986199"/>
            <a:ext cx="286512" cy="40198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7086845" y="5945344"/>
            <a:ext cx="558178" cy="42393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4718724" y="5448980"/>
            <a:ext cx="508096" cy="1082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6448165" y="4354645"/>
            <a:ext cx="2640466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n</a:t>
            </a:r>
            <a:r>
              <a:rPr lang="en-US" sz="1800" dirty="0" smtClean="0"/>
              <a:t>o singleton registers (r4 </a:t>
            </a:r>
            <a:r>
              <a:rPr lang="en-US" sz="1800" dirty="0" err="1" smtClean="0"/>
              <a:t>etc</a:t>
            </a:r>
            <a:r>
              <a:rPr lang="en-US" sz="1800" dirty="0" smtClean="0"/>
              <a:t>)</a:t>
            </a:r>
            <a:br>
              <a:rPr lang="en-US" sz="1800" dirty="0" smtClean="0"/>
            </a:br>
            <a:r>
              <a:rPr lang="en-US" sz="1800" dirty="0" smtClean="0"/>
              <a:t>no Boolean </a:t>
            </a:r>
            <a:r>
              <a:rPr lang="en-US" sz="1800" dirty="0" err="1" smtClean="0"/>
              <a:t>exprs</a:t>
            </a:r>
            <a:r>
              <a:rPr lang="en-US" sz="1800" dirty="0" smtClean="0"/>
              <a:t> (r3&gt;r2)</a:t>
            </a:r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>
            <a:off x="6088611" y="4647666"/>
            <a:ext cx="359554" cy="33111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238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45806" y="54769"/>
            <a:ext cx="2895600" cy="4460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Example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9" y="87312"/>
            <a:ext cx="3935263" cy="2570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49" t="8827" r="60072" b="10297"/>
          <a:stretch/>
        </p:blipFill>
        <p:spPr>
          <a:xfrm>
            <a:off x="556260" y="2657927"/>
            <a:ext cx="2971800" cy="4191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559897"/>
              </p:ext>
            </p:extLst>
          </p:nvPr>
        </p:nvGraphicFramePr>
        <p:xfrm>
          <a:off x="4079738" y="599187"/>
          <a:ext cx="4962703" cy="37084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85069"/>
                <a:gridCol w="1165103"/>
                <a:gridCol w="26125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Node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Gen[n]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Kill[n]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M[A]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r1+r2, r1+ 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12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, r3+r1 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M[B]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r1+r2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r1+r2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r3+r1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r3+r1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r1+r2, r1+ 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12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, r3+r1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r1+r2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r1+r2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M[r5]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M[r5], M[A],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M[B]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42255" y="4837258"/>
            <a:ext cx="4085991" cy="1200329"/>
          </a:xfrm>
          <a:prstGeom prst="rect">
            <a:avLst/>
          </a:prstGeom>
          <a:solidFill>
            <a:schemeClr val="dk1">
              <a:tint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Universe </a:t>
            </a:r>
            <a:r>
              <a:rPr lang="en-US" b="1" dirty="0" smtClean="0">
                <a:latin typeface="Century Schoolbook" panose="02040604050505020304" pitchFamily="18" charset="0"/>
              </a:rPr>
              <a:t>U</a:t>
            </a:r>
            <a:r>
              <a:rPr lang="en-US" dirty="0" smtClean="0"/>
              <a:t> of expressions: </a:t>
            </a:r>
            <a:br>
              <a:rPr lang="en-US" dirty="0" smtClean="0"/>
            </a:br>
            <a:r>
              <a:rPr lang="en-US" dirty="0" smtClean="0"/>
              <a:t>M[r5], M[A], M[B], </a:t>
            </a:r>
            <a:br>
              <a:rPr lang="en-US" dirty="0" smtClean="0"/>
            </a:br>
            <a:r>
              <a:rPr lang="en-US" dirty="0" smtClean="0"/>
              <a:t>r1+r2, r1+ </a:t>
            </a:r>
            <a:r>
              <a:rPr lang="en-US" dirty="0" smtClean="0"/>
              <a:t>12</a:t>
            </a:r>
            <a:r>
              <a:rPr lang="en-US" dirty="0" smtClean="0"/>
              <a:t>, r3+r1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19643" y="5621241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“fetches”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7292529" y="5496605"/>
            <a:ext cx="739211" cy="13007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912670" y="6285510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e</a:t>
            </a:r>
            <a:r>
              <a:rPr lang="en-US" dirty="0" err="1" smtClean="0">
                <a:solidFill>
                  <a:srgbClr val="00B0F0"/>
                </a:solidFill>
              </a:rPr>
              <a:t>xp</a:t>
            </a:r>
            <a:r>
              <a:rPr lang="en-US" dirty="0" smtClean="0">
                <a:solidFill>
                  <a:srgbClr val="00B0F0"/>
                </a:solidFill>
              </a:rPr>
              <a:t>(r1)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5150" y="6298595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exp</a:t>
            </a:r>
            <a:r>
              <a:rPr lang="en-US" dirty="0" smtClean="0">
                <a:solidFill>
                  <a:srgbClr val="FFC000"/>
                </a:solidFill>
              </a:rPr>
              <a:t>(r2)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404" y="6303621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exp</a:t>
            </a:r>
            <a:r>
              <a:rPr lang="en-US" dirty="0" smtClean="0">
                <a:solidFill>
                  <a:srgbClr val="00B050"/>
                </a:solidFill>
              </a:rPr>
              <a:t>(r3)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3435" y="5218148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exp</a:t>
            </a:r>
            <a:r>
              <a:rPr lang="en-US" dirty="0" smtClean="0">
                <a:solidFill>
                  <a:srgbClr val="C00000"/>
                </a:solidFill>
              </a:rPr>
              <a:t>(r5)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 bwMode="auto">
          <a:xfrm flipH="1" flipV="1">
            <a:off x="6366199" y="5963631"/>
            <a:ext cx="38754" cy="32187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5652981" y="5952422"/>
            <a:ext cx="557201" cy="34617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642974" y="5965982"/>
            <a:ext cx="287854" cy="31952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5110712" y="5986199"/>
            <a:ext cx="286512" cy="40198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7086845" y="5945344"/>
            <a:ext cx="558178" cy="42393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4718724" y="5448980"/>
            <a:ext cx="508096" cy="10828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6448165" y="4354645"/>
            <a:ext cx="2640466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n</a:t>
            </a:r>
            <a:r>
              <a:rPr lang="en-US" sz="1800" dirty="0" smtClean="0"/>
              <a:t>o singleton registers (r4 </a:t>
            </a:r>
            <a:r>
              <a:rPr lang="en-US" sz="1800" dirty="0" err="1" smtClean="0"/>
              <a:t>etc</a:t>
            </a:r>
            <a:r>
              <a:rPr lang="en-US" sz="1800" dirty="0" smtClean="0"/>
              <a:t>)</a:t>
            </a:r>
            <a:br>
              <a:rPr lang="en-US" sz="1800" dirty="0" smtClean="0"/>
            </a:br>
            <a:r>
              <a:rPr lang="en-US" sz="1800" dirty="0" smtClean="0"/>
              <a:t>no Boolean </a:t>
            </a:r>
            <a:r>
              <a:rPr lang="en-US" sz="1800" dirty="0" err="1" smtClean="0"/>
              <a:t>exprs</a:t>
            </a:r>
            <a:r>
              <a:rPr lang="en-US" sz="1800" dirty="0" smtClean="0"/>
              <a:t> (r3&gt;r2)</a:t>
            </a:r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>
            <a:off x="6088611" y="4647666"/>
            <a:ext cx="359554" cy="33111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086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 bwMode="auto">
          <a:xfrm>
            <a:off x="1629662" y="4180114"/>
            <a:ext cx="4277652" cy="1454574"/>
          </a:xfrm>
          <a:custGeom>
            <a:avLst/>
            <a:gdLst>
              <a:gd name="connsiteX0" fmla="*/ 286224 w 4277652"/>
              <a:gd name="connsiteY0" fmla="*/ 0 h 1454574"/>
              <a:gd name="connsiteX1" fmla="*/ 416852 w 4277652"/>
              <a:gd name="connsiteY1" fmla="*/ 1291772 h 1454574"/>
              <a:gd name="connsiteX2" fmla="*/ 4277652 w 4277652"/>
              <a:gd name="connsiteY2" fmla="*/ 1393372 h 145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77652" h="1454574">
                <a:moveTo>
                  <a:pt x="286224" y="0"/>
                </a:moveTo>
                <a:cubicBezTo>
                  <a:pt x="18919" y="529771"/>
                  <a:pt x="-248386" y="1059543"/>
                  <a:pt x="416852" y="1291772"/>
                </a:cubicBezTo>
                <a:cubicBezTo>
                  <a:pt x="1082090" y="1524001"/>
                  <a:pt x="2679871" y="1458686"/>
                  <a:pt x="4277652" y="1393372"/>
                </a:cubicBezTo>
              </a:path>
            </a:pathLst>
          </a:cu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0" y="26807"/>
            <a:ext cx="4800600" cy="4460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Example: hash expressions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109452"/>
              </p:ext>
            </p:extLst>
          </p:nvPr>
        </p:nvGraphicFramePr>
        <p:xfrm>
          <a:off x="196177" y="795655"/>
          <a:ext cx="4343400" cy="338457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45264"/>
                <a:gridCol w="1135936"/>
                <a:gridCol w="2362200"/>
              </a:tblGrid>
              <a:tr h="3518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Gen[n]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Kill[n]</a:t>
                      </a:r>
                      <a:endParaRPr lang="en-US" sz="16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M[A]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F0"/>
                          </a:solidFill>
                        </a:rPr>
                        <a:t>r1+r2, r1+ </a:t>
                      </a:r>
                      <a:r>
                        <a:rPr lang="en-US" sz="1600" b="1" dirty="0" smtClean="0">
                          <a:solidFill>
                            <a:srgbClr val="00B0F0"/>
                          </a:solidFill>
                        </a:rPr>
                        <a:t>12</a:t>
                      </a:r>
                      <a:r>
                        <a:rPr lang="en-US" sz="1600" b="1" dirty="0" smtClean="0">
                          <a:solidFill>
                            <a:srgbClr val="00B0F0"/>
                          </a:solidFill>
                        </a:rPr>
                        <a:t>, r3+r1 </a:t>
                      </a:r>
                      <a:endParaRPr lang="en-US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221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M[B]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r1+r2</a:t>
                      </a:r>
                      <a:endParaRPr lang="en-US" sz="16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221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r1+r2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r3+r1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221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r3+r1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3221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3116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F0"/>
                          </a:solidFill>
                        </a:rPr>
                        <a:t>r1+r2, r1+ </a:t>
                      </a:r>
                      <a:r>
                        <a:rPr lang="en-US" sz="1600" b="1" dirty="0" smtClean="0">
                          <a:solidFill>
                            <a:srgbClr val="00B0F0"/>
                          </a:solidFill>
                        </a:rPr>
                        <a:t>12</a:t>
                      </a:r>
                      <a:r>
                        <a:rPr lang="en-US" sz="1600" b="1" dirty="0" smtClean="0">
                          <a:solidFill>
                            <a:srgbClr val="00B0F0"/>
                          </a:solidFill>
                        </a:rPr>
                        <a:t>, r3+r1 </a:t>
                      </a:r>
                    </a:p>
                  </a:txBody>
                  <a:tcPr/>
                </a:tc>
              </a:tr>
              <a:tr h="3221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r1+r2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3221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r1+r2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M[r5]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1670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M[r5], M[A],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M[B]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80161"/>
              </p:ext>
            </p:extLst>
          </p:nvPr>
        </p:nvGraphicFramePr>
        <p:xfrm>
          <a:off x="5943600" y="3350713"/>
          <a:ext cx="2514600" cy="338457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33400"/>
                <a:gridCol w="990600"/>
                <a:gridCol w="990600"/>
              </a:tblGrid>
              <a:tr h="3518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Gen[n]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Kill[n]</a:t>
                      </a:r>
                      <a:endParaRPr lang="en-US" sz="16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F0"/>
                          </a:solidFill>
                        </a:rPr>
                        <a:t>1, 2, 3 </a:t>
                      </a:r>
                      <a:endParaRPr lang="en-US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221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221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221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3221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3116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F0"/>
                          </a:solidFill>
                        </a:rPr>
                        <a:t>1, 2, 3</a:t>
                      </a:r>
                    </a:p>
                  </a:txBody>
                  <a:tcPr/>
                </a:tc>
              </a:tr>
              <a:tr h="3221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3221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1670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4,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5, 6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578470"/>
              </p:ext>
            </p:extLst>
          </p:nvPr>
        </p:nvGraphicFramePr>
        <p:xfrm>
          <a:off x="2744025" y="4470329"/>
          <a:ext cx="1675575" cy="22250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65975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r1+r2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r1+12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r3+r1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M[r5]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M[A]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M[B]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6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410200" y="26807"/>
            <a:ext cx="3676404" cy="4460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Step 3: DF iteration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9" t="8827" r="60072" b="10297"/>
          <a:stretch/>
        </p:blipFill>
        <p:spPr>
          <a:xfrm>
            <a:off x="7195457" y="2209800"/>
            <a:ext cx="1891147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475" t="79997" r="21071" b="4"/>
          <a:stretch/>
        </p:blipFill>
        <p:spPr>
          <a:xfrm>
            <a:off x="111296" y="78718"/>
            <a:ext cx="5213627" cy="11404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509608" y="625294"/>
            <a:ext cx="1477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FORWARD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873" y="6051591"/>
            <a:ext cx="2775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entury Schoolbook" panose="02040604050505020304" pitchFamily="18" charset="0"/>
              </a:rPr>
              <a:t>U</a:t>
            </a:r>
            <a:r>
              <a:rPr lang="en-US" sz="4400" dirty="0" smtClean="0"/>
              <a:t> = {1, .., 6}</a:t>
            </a:r>
            <a:endParaRPr lang="en-US" sz="4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486988"/>
              </p:ext>
            </p:extLst>
          </p:nvPr>
        </p:nvGraphicFramePr>
        <p:xfrm>
          <a:off x="3522785" y="1483309"/>
          <a:ext cx="3640015" cy="45682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515815"/>
                <a:gridCol w="685800"/>
                <a:gridCol w="1295400"/>
                <a:gridCol w="1143000"/>
              </a:tblGrid>
              <a:tr h="456828"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In[n]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Out[n]</a:t>
                      </a:r>
                      <a:endParaRPr lang="en-US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96" y="1483308"/>
            <a:ext cx="3407862" cy="468889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5715000" y="4038600"/>
            <a:ext cx="990600" cy="12192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769429" y="4932954"/>
            <a:ext cx="685800" cy="3810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324923" y="2209800"/>
            <a:ext cx="885377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5426529" y="2257808"/>
            <a:ext cx="685800" cy="3810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363023" y="2971800"/>
            <a:ext cx="885377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5666818" y="3638337"/>
            <a:ext cx="352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3191" y="3035158"/>
            <a:ext cx="352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89732" y="5215123"/>
            <a:ext cx="352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: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Dataflow Analysis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5565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9" b="8832"/>
          <a:stretch/>
        </p:blipFill>
        <p:spPr>
          <a:xfrm>
            <a:off x="304800" y="762000"/>
            <a:ext cx="6120129" cy="6019799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410200" y="26807"/>
            <a:ext cx="1676400" cy="4460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9" t="8827" r="60072" b="10297"/>
          <a:stretch/>
        </p:blipFill>
        <p:spPr>
          <a:xfrm>
            <a:off x="7195457" y="2209800"/>
            <a:ext cx="1891147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475" t="79997" r="21071" b="4"/>
          <a:stretch/>
        </p:blipFill>
        <p:spPr>
          <a:xfrm>
            <a:off x="111296" y="78718"/>
            <a:ext cx="5213627" cy="11404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509608" y="625294"/>
            <a:ext cx="1477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FORWARD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873" y="6051591"/>
            <a:ext cx="2775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entury Schoolbook" panose="02040604050505020304" pitchFamily="18" charset="0"/>
              </a:rPr>
              <a:t>U</a:t>
            </a:r>
            <a:r>
              <a:rPr lang="en-US" sz="4400" dirty="0" smtClean="0"/>
              <a:t> = {1, .., 6}</a:t>
            </a:r>
            <a:endParaRPr lang="en-US" sz="4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036926"/>
              </p:ext>
            </p:extLst>
          </p:nvPr>
        </p:nvGraphicFramePr>
        <p:xfrm>
          <a:off x="3522785" y="1483309"/>
          <a:ext cx="3640015" cy="45682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515815"/>
                <a:gridCol w="685800"/>
                <a:gridCol w="1295400"/>
                <a:gridCol w="1143000"/>
              </a:tblGrid>
              <a:tr h="456828"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In[n]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Out[n]</a:t>
                      </a:r>
                      <a:endParaRPr lang="en-US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  <a:endParaRPr lang="en-US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5,6</a:t>
                      </a:r>
                      <a:endParaRPr lang="en-US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1, 5, 6</a:t>
                      </a:r>
                      <a:endParaRPr lang="en-US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1, 5, 6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1, 3, 5, 6</a:t>
                      </a:r>
                      <a:endParaRPr lang="en-US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1, 3, 5, 6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1, 3, 5, 6</a:t>
                      </a:r>
                      <a:endParaRPr lang="en-US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1, 3, 5, 6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5, 6</a:t>
                      </a:r>
                      <a:endParaRPr lang="en-US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1, 5, 6</a:t>
                      </a:r>
                      <a:endParaRPr lang="en-US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1, 5, 6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1, 5, 6</a:t>
                      </a:r>
                      <a:endParaRPr lang="en-US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Schoolbook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1, 5, 6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96" y="1483308"/>
            <a:ext cx="3407862" cy="468889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5715000" y="4038600"/>
            <a:ext cx="990600" cy="12192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740402" y="4937105"/>
            <a:ext cx="685800" cy="3810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524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680958" y="0"/>
            <a:ext cx="1676400" cy="4460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Example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579146"/>
              </p:ext>
            </p:extLst>
          </p:nvPr>
        </p:nvGraphicFramePr>
        <p:xfrm>
          <a:off x="685800" y="1490568"/>
          <a:ext cx="2438400" cy="45682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295400"/>
                <a:gridCol w="1143000"/>
              </a:tblGrid>
              <a:tr h="456828">
                <a:tc>
                  <a:txBody>
                    <a:bodyPr/>
                    <a:lstStyle/>
                    <a:p>
                      <a:r>
                        <a:rPr lang="en-US" dirty="0" smtClean="0"/>
                        <a:t>In[n]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Out[n]</a:t>
                      </a:r>
                      <a:endParaRPr lang="en-US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5, 6</a:t>
                      </a:r>
                      <a:endParaRPr lang="en-US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r>
                        <a:rPr lang="en-US" dirty="0" smtClean="0"/>
                        <a:t>5, 6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1, 5, 6</a:t>
                      </a:r>
                      <a:endParaRPr lang="en-US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r>
                        <a:rPr lang="en-US" dirty="0" smtClean="0"/>
                        <a:t>1, 5, 6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1, 3, 5, 6</a:t>
                      </a:r>
                      <a:endParaRPr lang="en-US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r>
                        <a:rPr lang="en-US" dirty="0" smtClean="0"/>
                        <a:t>1, 3, 5, 6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1, 3, 5, 6</a:t>
                      </a:r>
                      <a:endParaRPr lang="en-US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r>
                        <a:rPr lang="en-US" dirty="0" smtClean="0"/>
                        <a:t>1, 3, 5, 6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5, 6</a:t>
                      </a:r>
                      <a:endParaRPr lang="en-US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r>
                        <a:rPr lang="en-US" dirty="0" smtClean="0"/>
                        <a:t>5, 6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1, 5, 6</a:t>
                      </a:r>
                      <a:endParaRPr lang="en-US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r>
                        <a:rPr lang="en-US" dirty="0" smtClean="0"/>
                        <a:t>1, 5, 6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1, 5, 6</a:t>
                      </a:r>
                      <a:endParaRPr lang="en-US" dirty="0"/>
                    </a:p>
                  </a:txBody>
                  <a:tcPr/>
                </a:tc>
              </a:tr>
              <a:tr h="456828">
                <a:tc>
                  <a:txBody>
                    <a:bodyPr/>
                    <a:lstStyle/>
                    <a:p>
                      <a:r>
                        <a:rPr lang="en-US" dirty="0" smtClean="0"/>
                        <a:t>1, 5, 6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83142"/>
          <a:stretch/>
        </p:blipFill>
        <p:spPr>
          <a:xfrm>
            <a:off x="111296" y="1483308"/>
            <a:ext cx="574504" cy="468889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419600" y="427213"/>
            <a:ext cx="4442560" cy="6430787"/>
            <a:chOff x="4419600" y="427213"/>
            <a:chExt cx="4442560" cy="64307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649" t="8827" r="60072" b="10297"/>
            <a:stretch/>
          </p:blipFill>
          <p:spPr>
            <a:xfrm>
              <a:off x="4419600" y="427213"/>
              <a:ext cx="4442560" cy="626514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620000" y="974796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M[A]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00" y="1676267"/>
              <a:ext cx="9252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M[A], M[B]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51517" y="2377738"/>
              <a:ext cx="1457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r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1+r2,   M[A], M[B]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02676" y="3079209"/>
              <a:ext cx="1906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r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1+r2, r3+r1,   M[A], M[B]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95108" y="3774708"/>
              <a:ext cx="1906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r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1+r2, r3+r1,   M[A], M[B]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04242" y="4470207"/>
              <a:ext cx="9252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M[A], M[B]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00549" y="5165706"/>
              <a:ext cx="1457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r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1+r2,   M[A], M[B]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51517" y="5177650"/>
              <a:ext cx="1457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r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1+r2,   M[A], M[B]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26490" y="6550223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r1+r2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37527" y="5879121"/>
              <a:ext cx="1457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r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1+r2,   M[A], M[B]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80253"/>
              </p:ext>
            </p:extLst>
          </p:nvPr>
        </p:nvGraphicFramePr>
        <p:xfrm>
          <a:off x="3352800" y="1243948"/>
          <a:ext cx="1675575" cy="22250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65975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r1+r2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r1+12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r3+r1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M[r5]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M[A]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M[B]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9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40859" y="4467840"/>
            <a:ext cx="8926941" cy="2418173"/>
          </a:xfrm>
          <a:prstGeom prst="rect">
            <a:avLst/>
          </a:prstGeom>
          <a:solidFill>
            <a:srgbClr val="00B0F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Common Subexpression Elimination (CSE)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7818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8"/>
          <a:stretch/>
        </p:blipFill>
        <p:spPr>
          <a:xfrm>
            <a:off x="140859" y="914400"/>
            <a:ext cx="8926941" cy="348395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532" y="4495317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the same w is used for all occurrences of x op y: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5611" y="5183223"/>
            <a:ext cx="1880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1: v =  </a:t>
            </a:r>
            <a:r>
              <a:rPr lang="en-US" b="1" dirty="0" smtClean="0">
                <a:solidFill>
                  <a:srgbClr val="C00000"/>
                </a:solidFill>
              </a:rPr>
              <a:t>x op y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5798" y="5183223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dirty="0"/>
              <a:t>2</a:t>
            </a:r>
            <a:r>
              <a:rPr lang="en-US" dirty="0" smtClean="0"/>
              <a:t>: </a:t>
            </a:r>
            <a:r>
              <a:rPr lang="en-US" dirty="0"/>
              <a:t>u</a:t>
            </a:r>
            <a:r>
              <a:rPr lang="en-US" dirty="0" smtClean="0"/>
              <a:t> =  </a:t>
            </a:r>
            <a:r>
              <a:rPr lang="en-US" b="1" dirty="0" smtClean="0">
                <a:solidFill>
                  <a:srgbClr val="C00000"/>
                </a:solidFill>
              </a:rPr>
              <a:t>x op y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7265" y="6032081"/>
            <a:ext cx="168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s: </a:t>
            </a:r>
            <a:r>
              <a:rPr lang="en-US" dirty="0"/>
              <a:t>t</a:t>
            </a:r>
            <a:r>
              <a:rPr lang="en-US" dirty="0" smtClean="0"/>
              <a:t> =  </a:t>
            </a:r>
            <a:r>
              <a:rPr lang="en-US" b="1" dirty="0" smtClean="0">
                <a:solidFill>
                  <a:srgbClr val="C00000"/>
                </a:solidFill>
              </a:rPr>
              <a:t>x op y 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284396" y="5644888"/>
            <a:ext cx="609600" cy="442077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303050" y="5644888"/>
            <a:ext cx="622480" cy="443114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4759419" y="5159750"/>
            <a:ext cx="1992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1’: </a:t>
            </a:r>
            <a:r>
              <a:rPr lang="en-US" b="1" dirty="0">
                <a:solidFill>
                  <a:srgbClr val="FFFF00"/>
                </a:solidFill>
              </a:rPr>
              <a:t>w</a:t>
            </a:r>
            <a:r>
              <a:rPr lang="en-US" dirty="0" smtClean="0"/>
              <a:t> =  </a:t>
            </a:r>
            <a:r>
              <a:rPr lang="en-US" b="1" dirty="0" smtClean="0">
                <a:solidFill>
                  <a:srgbClr val="C00000"/>
                </a:solidFill>
              </a:rPr>
              <a:t>x op y </a:t>
            </a:r>
          </a:p>
          <a:p>
            <a:r>
              <a:rPr lang="en-US" dirty="0"/>
              <a:t>v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FFFF00"/>
                </a:solidFill>
              </a:rPr>
              <a:t>w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0380" y="5196364"/>
            <a:ext cx="1922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2’: </a:t>
            </a:r>
            <a:r>
              <a:rPr lang="en-US" b="1" dirty="0" smtClean="0">
                <a:solidFill>
                  <a:srgbClr val="FFFF00"/>
                </a:solidFill>
              </a:rPr>
              <a:t>w</a:t>
            </a:r>
            <a:r>
              <a:rPr lang="en-US" dirty="0" smtClean="0"/>
              <a:t> =  </a:t>
            </a:r>
            <a:r>
              <a:rPr lang="en-US" b="1" dirty="0" smtClean="0">
                <a:solidFill>
                  <a:srgbClr val="C00000"/>
                </a:solidFill>
              </a:rPr>
              <a:t>x op y</a:t>
            </a:r>
          </a:p>
          <a:p>
            <a:r>
              <a:rPr lang="en-US" dirty="0"/>
              <a:t>u</a:t>
            </a:r>
            <a:r>
              <a:rPr lang="en-US" dirty="0" smtClean="0"/>
              <a:t>=</a:t>
            </a:r>
            <a:r>
              <a:rPr lang="en-US" b="1" dirty="0" smtClean="0">
                <a:solidFill>
                  <a:srgbClr val="FFFF00"/>
                </a:solidFill>
              </a:rPr>
              <a:t>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65929" y="6424348"/>
            <a:ext cx="1079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s: </a:t>
            </a:r>
            <a:r>
              <a:rPr lang="en-US" dirty="0"/>
              <a:t>t</a:t>
            </a:r>
            <a:r>
              <a:rPr lang="en-US" dirty="0" smtClean="0"/>
              <a:t> =  </a:t>
            </a:r>
            <a:r>
              <a:rPr lang="en-US" b="1" dirty="0" smtClean="0">
                <a:solidFill>
                  <a:srgbClr val="FFFF00"/>
                </a:solidFill>
              </a:rPr>
              <a:t>w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5910895" y="6037155"/>
            <a:ext cx="609600" cy="442077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6929549" y="5963166"/>
            <a:ext cx="766651" cy="51710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ysDot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Freeform 10"/>
          <p:cNvSpPr/>
          <p:nvPr/>
        </p:nvSpPr>
        <p:spPr bwMode="auto">
          <a:xfrm>
            <a:off x="3512364" y="5944430"/>
            <a:ext cx="1741714" cy="285070"/>
          </a:xfrm>
          <a:custGeom>
            <a:avLst/>
            <a:gdLst>
              <a:gd name="connsiteX0" fmla="*/ 0 w 1741714"/>
              <a:gd name="connsiteY0" fmla="*/ 218290 h 285070"/>
              <a:gd name="connsiteX1" fmla="*/ 624114 w 1741714"/>
              <a:gd name="connsiteY1" fmla="*/ 576 h 285070"/>
              <a:gd name="connsiteX2" fmla="*/ 1277257 w 1741714"/>
              <a:gd name="connsiteY2" fmla="*/ 276347 h 285070"/>
              <a:gd name="connsiteX3" fmla="*/ 1741714 w 1741714"/>
              <a:gd name="connsiteY3" fmla="*/ 189262 h 28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4" h="285070">
                <a:moveTo>
                  <a:pt x="0" y="218290"/>
                </a:moveTo>
                <a:cubicBezTo>
                  <a:pt x="205619" y="104595"/>
                  <a:pt x="411238" y="-9100"/>
                  <a:pt x="624114" y="576"/>
                </a:cubicBezTo>
                <a:cubicBezTo>
                  <a:pt x="836990" y="10252"/>
                  <a:pt x="1090990" y="244899"/>
                  <a:pt x="1277257" y="276347"/>
                </a:cubicBezTo>
                <a:cubicBezTo>
                  <a:pt x="1463524" y="307795"/>
                  <a:pt x="1602619" y="248528"/>
                  <a:pt x="1741714" y="189262"/>
                </a:cubicBezTo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0016" y="2266206"/>
            <a:ext cx="4336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Can be seen as further analysis: “reaching expressions”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 flipV="1">
            <a:off x="5755845" y="1989161"/>
            <a:ext cx="764650" cy="296839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43341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CSE Example</a:t>
            </a:r>
          </a:p>
        </p:txBody>
      </p:sp>
      <p:pic>
        <p:nvPicPr>
          <p:cNvPr id="17920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18" r="19476"/>
          <a:stretch/>
        </p:blipFill>
        <p:spPr>
          <a:xfrm>
            <a:off x="3625850" y="163513"/>
            <a:ext cx="4876800" cy="304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0654"/>
            <a:ext cx="4267200" cy="6233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873" r="42691" b="6488"/>
          <a:stretch/>
        </p:blipFill>
        <p:spPr>
          <a:xfrm>
            <a:off x="4654438" y="706854"/>
            <a:ext cx="4225166" cy="584634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58000" y="2112088"/>
            <a:ext cx="659479" cy="461665"/>
            <a:chOff x="6858000" y="2112088"/>
            <a:chExt cx="659479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6858000" y="2112088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w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7136479" y="2190521"/>
              <a:ext cx="381000" cy="30480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5181600" y="4800600"/>
            <a:ext cx="659479" cy="461665"/>
            <a:chOff x="6858000" y="2112088"/>
            <a:chExt cx="659479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6858000" y="2112088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w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7136479" y="2190521"/>
              <a:ext cx="381000" cy="30480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TextBox 10"/>
          <p:cNvSpPr txBox="1"/>
          <p:nvPr/>
        </p:nvSpPr>
        <p:spPr>
          <a:xfrm>
            <a:off x="8224883" y="2095211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; r3 = w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1254" y="4783723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; r4 = w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69351" y="5189505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w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7618232" y="5518707"/>
            <a:ext cx="722538" cy="196293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 flipV="1">
            <a:off x="1374264" y="5262265"/>
            <a:ext cx="1457865" cy="256442"/>
          </a:xfrm>
          <a:prstGeom prst="line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124200" y="2495321"/>
            <a:ext cx="0" cy="3023386"/>
          </a:xfrm>
          <a:prstGeom prst="line">
            <a:avLst/>
          </a:prstGeom>
          <a:solidFill>
            <a:schemeClr val="accent1">
              <a:alpha val="50000"/>
            </a:schemeClr>
          </a:solidFill>
          <a:ln w="508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Copy Propagation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8022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64" y="685800"/>
            <a:ext cx="9002148" cy="5715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Copy Propagation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8022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64" y="685800"/>
            <a:ext cx="9002148" cy="5715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31325" r="55924"/>
          <a:stretch/>
        </p:blipFill>
        <p:spPr>
          <a:xfrm>
            <a:off x="4038600" y="2590800"/>
            <a:ext cx="3968886" cy="39230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 rot="19851548">
            <a:off x="1685038" y="3705108"/>
            <a:ext cx="633128" cy="838200"/>
          </a:xfrm>
          <a:prstGeom prst="ellipse">
            <a:avLst/>
          </a:prstGeom>
          <a:noFill/>
          <a:ln w="508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 rot="20492489">
            <a:off x="2783408" y="5460896"/>
            <a:ext cx="633128" cy="838200"/>
          </a:xfrm>
          <a:prstGeom prst="ellipse">
            <a:avLst/>
          </a:prstGeom>
          <a:noFill/>
          <a:ln w="508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0835" y="4329315"/>
            <a:ext cx="9044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r</a:t>
            </a:r>
            <a:r>
              <a:rPr lang="en-US" sz="1200" b="1" dirty="0" smtClean="0">
                <a:solidFill>
                  <a:srgbClr val="00B050"/>
                </a:solidFill>
              </a:rPr>
              <a:t>4 = r99 + r1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6081273"/>
            <a:ext cx="82907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M[r99] = r4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Sets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8125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35" y="914400"/>
            <a:ext cx="8897465" cy="5410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Basic Block Level Analysis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8227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552" y="914400"/>
            <a:ext cx="8914384" cy="3124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03725" y="4404022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defs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327" y="4419600"/>
            <a:ext cx="761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uses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6019800" y="3657600"/>
            <a:ext cx="381000" cy="7620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stCxn id="3" idx="0"/>
          </p:cNvCxnSpPr>
          <p:nvPr/>
        </p:nvCxnSpPr>
        <p:spPr bwMode="auto">
          <a:xfrm flipV="1">
            <a:off x="4555745" y="3657600"/>
            <a:ext cx="161519" cy="74642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Basic Block Level Analysis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8330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31"/>
          <a:stretch/>
        </p:blipFill>
        <p:spPr>
          <a:xfrm>
            <a:off x="76483" y="1001713"/>
            <a:ext cx="8956863" cy="219868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Basic Block Level Analysis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8330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83" y="1001713"/>
            <a:ext cx="8956863" cy="562768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1600200" y="5029200"/>
            <a:ext cx="34290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3581400" y="5715000"/>
            <a:ext cx="35052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6477000" y="5029200"/>
            <a:ext cx="2480146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4191000" y="6172200"/>
            <a:ext cx="2480146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5355771" y="5022503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IN[</a:t>
            </a:r>
            <a:r>
              <a:rPr lang="en-US" dirty="0" err="1" smtClean="0">
                <a:solidFill>
                  <a:srgbClr val="7030A0"/>
                </a:solidFill>
              </a:rPr>
              <a:t>pn</a:t>
            </a:r>
            <a:r>
              <a:rPr lang="en-US" dirty="0" smtClean="0">
                <a:solidFill>
                  <a:srgbClr val="7030A0"/>
                </a:solidFill>
              </a:rPr>
              <a:t>]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5598239" y="4775723"/>
            <a:ext cx="332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=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604" y="5172627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OUT[</a:t>
            </a:r>
            <a:r>
              <a:rPr lang="en-US" dirty="0" err="1" smtClean="0">
                <a:solidFill>
                  <a:srgbClr val="FFC000"/>
                </a:solidFill>
              </a:rPr>
              <a:t>pn</a:t>
            </a:r>
            <a:r>
              <a:rPr lang="en-US" dirty="0" smtClean="0">
                <a:solidFill>
                  <a:srgbClr val="FFC000"/>
                </a:solidFill>
              </a:rPr>
              <a:t>]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905335" y="4925847"/>
            <a:ext cx="332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=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Iterative Dataflow Analysis Framework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5667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5" b="1316"/>
          <a:stretch/>
        </p:blipFill>
        <p:spPr>
          <a:xfrm>
            <a:off x="152400" y="685800"/>
            <a:ext cx="8875776" cy="5943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438400" y="5861586"/>
            <a:ext cx="6390974" cy="996414"/>
            <a:chOff x="2438400" y="5785386"/>
            <a:chExt cx="6390974" cy="996414"/>
          </a:xfrm>
        </p:grpSpPr>
        <p:sp>
          <p:nvSpPr>
            <p:cNvPr id="3" name="Rectangle 2"/>
            <p:cNvSpPr/>
            <p:nvPr/>
          </p:nvSpPr>
          <p:spPr bwMode="auto">
            <a:xfrm>
              <a:off x="2438400" y="6019800"/>
              <a:ext cx="5334000" cy="76200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l="39162" t="92113"/>
            <a:stretch/>
          </p:blipFill>
          <p:spPr>
            <a:xfrm>
              <a:off x="3429000" y="5785386"/>
              <a:ext cx="5400374" cy="46882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Reducible Flow Graphs Revisited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8432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205" y="1143000"/>
            <a:ext cx="8897841" cy="47815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/>
        </p:nvCxnSpPr>
        <p:spPr bwMode="auto">
          <a:xfrm>
            <a:off x="838200" y="2971800"/>
            <a:ext cx="12954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838200" y="2286000"/>
            <a:ext cx="16764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oup 26"/>
          <p:cNvGrpSpPr/>
          <p:nvPr/>
        </p:nvGrpSpPr>
        <p:grpSpPr>
          <a:xfrm>
            <a:off x="4404525" y="3276600"/>
            <a:ext cx="1256046" cy="1666875"/>
            <a:chOff x="4404525" y="3276600"/>
            <a:chExt cx="1256046" cy="1666875"/>
          </a:xfrm>
        </p:grpSpPr>
        <p:sp>
          <p:nvSpPr>
            <p:cNvPr id="2" name="Oval 1"/>
            <p:cNvSpPr/>
            <p:nvPr/>
          </p:nvSpPr>
          <p:spPr bwMode="auto">
            <a:xfrm>
              <a:off x="4800600" y="3276600"/>
              <a:ext cx="152400" cy="152400"/>
            </a:xfrm>
            <a:prstGeom prst="ellipse">
              <a:avLst/>
            </a:prstGeom>
            <a:solidFill>
              <a:schemeClr val="tx2"/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4404525" y="3962400"/>
              <a:ext cx="152400" cy="152400"/>
            </a:xfrm>
            <a:prstGeom prst="ellipse">
              <a:avLst/>
            </a:prstGeom>
            <a:solidFill>
              <a:schemeClr val="tx2"/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181600" y="3962400"/>
              <a:ext cx="152400" cy="152400"/>
            </a:xfrm>
            <a:prstGeom prst="ellipse">
              <a:avLst/>
            </a:prstGeom>
            <a:solidFill>
              <a:schemeClr val="tx2"/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181600" y="4791075"/>
              <a:ext cx="152400" cy="152400"/>
            </a:xfrm>
            <a:prstGeom prst="ellipse">
              <a:avLst/>
            </a:prstGeom>
            <a:solidFill>
              <a:schemeClr val="tx2"/>
            </a:solidFill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4572000" y="3533775"/>
              <a:ext cx="228600" cy="35242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4953000" y="3570287"/>
              <a:ext cx="228600" cy="304800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Freeform 16"/>
            <p:cNvSpPr/>
            <p:nvPr/>
          </p:nvSpPr>
          <p:spPr bwMode="auto">
            <a:xfrm>
              <a:off x="4920343" y="4209143"/>
              <a:ext cx="174171" cy="478971"/>
            </a:xfrm>
            <a:custGeom>
              <a:avLst/>
              <a:gdLst>
                <a:gd name="connsiteX0" fmla="*/ 174171 w 174171"/>
                <a:gd name="connsiteY0" fmla="*/ 478971 h 478971"/>
                <a:gd name="connsiteX1" fmla="*/ 0 w 174171"/>
                <a:gd name="connsiteY1" fmla="*/ 246743 h 478971"/>
                <a:gd name="connsiteX2" fmla="*/ 174171 w 174171"/>
                <a:gd name="connsiteY2" fmla="*/ 0 h 47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171" h="478971">
                  <a:moveTo>
                    <a:pt x="174171" y="478971"/>
                  </a:moveTo>
                  <a:cubicBezTo>
                    <a:pt x="87085" y="402771"/>
                    <a:pt x="0" y="326571"/>
                    <a:pt x="0" y="246743"/>
                  </a:cubicBezTo>
                  <a:cubicBezTo>
                    <a:pt x="0" y="166915"/>
                    <a:pt x="87085" y="83457"/>
                    <a:pt x="174171" y="0"/>
                  </a:cubicBezTo>
                </a:path>
              </a:pathLst>
            </a:cu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10800000">
              <a:off x="5486400" y="4209143"/>
              <a:ext cx="174171" cy="478971"/>
            </a:xfrm>
            <a:custGeom>
              <a:avLst/>
              <a:gdLst>
                <a:gd name="connsiteX0" fmla="*/ 174171 w 174171"/>
                <a:gd name="connsiteY0" fmla="*/ 478971 h 478971"/>
                <a:gd name="connsiteX1" fmla="*/ 0 w 174171"/>
                <a:gd name="connsiteY1" fmla="*/ 246743 h 478971"/>
                <a:gd name="connsiteX2" fmla="*/ 174171 w 174171"/>
                <a:gd name="connsiteY2" fmla="*/ 0 h 47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171" h="478971">
                  <a:moveTo>
                    <a:pt x="174171" y="478971"/>
                  </a:moveTo>
                  <a:cubicBezTo>
                    <a:pt x="87085" y="402771"/>
                    <a:pt x="0" y="326571"/>
                    <a:pt x="0" y="246743"/>
                  </a:cubicBezTo>
                  <a:cubicBezTo>
                    <a:pt x="0" y="166915"/>
                    <a:pt x="87085" y="83457"/>
                    <a:pt x="174171" y="0"/>
                  </a:cubicBezTo>
                </a:path>
              </a:pathLst>
            </a:cu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4674853" y="4025447"/>
              <a:ext cx="419661" cy="13153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1" name="Oval 30"/>
          <p:cNvSpPr/>
          <p:nvPr/>
        </p:nvSpPr>
        <p:spPr bwMode="auto">
          <a:xfrm>
            <a:off x="7608926" y="3281362"/>
            <a:ext cx="152400" cy="152400"/>
          </a:xfrm>
          <a:prstGeom prst="ellipse">
            <a:avLst/>
          </a:prstGeom>
          <a:solidFill>
            <a:schemeClr val="tx2"/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212851" y="3967162"/>
            <a:ext cx="152400" cy="152400"/>
          </a:xfrm>
          <a:prstGeom prst="ellipse">
            <a:avLst/>
          </a:prstGeom>
          <a:solidFill>
            <a:schemeClr val="tx2"/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989926" y="3967162"/>
            <a:ext cx="152400" cy="152400"/>
          </a:xfrm>
          <a:prstGeom prst="ellipse">
            <a:avLst/>
          </a:prstGeom>
          <a:solidFill>
            <a:schemeClr val="tx2"/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608926" y="4791075"/>
            <a:ext cx="152400" cy="152400"/>
          </a:xfrm>
          <a:prstGeom prst="ellipse">
            <a:avLst/>
          </a:prstGeom>
          <a:solidFill>
            <a:schemeClr val="tx2"/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>
            <a:off x="7380326" y="3538537"/>
            <a:ext cx="228600" cy="35242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7761326" y="3575049"/>
            <a:ext cx="228600" cy="3048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Freeform 37"/>
          <p:cNvSpPr/>
          <p:nvPr/>
        </p:nvSpPr>
        <p:spPr bwMode="auto">
          <a:xfrm rot="12240000">
            <a:off x="8046016" y="4295435"/>
            <a:ext cx="174171" cy="478971"/>
          </a:xfrm>
          <a:custGeom>
            <a:avLst/>
            <a:gdLst>
              <a:gd name="connsiteX0" fmla="*/ 174171 w 174171"/>
              <a:gd name="connsiteY0" fmla="*/ 478971 h 478971"/>
              <a:gd name="connsiteX1" fmla="*/ 0 w 174171"/>
              <a:gd name="connsiteY1" fmla="*/ 246743 h 478971"/>
              <a:gd name="connsiteX2" fmla="*/ 174171 w 174171"/>
              <a:gd name="connsiteY2" fmla="*/ 0 h 47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171" h="478971">
                <a:moveTo>
                  <a:pt x="174171" y="478971"/>
                </a:moveTo>
                <a:cubicBezTo>
                  <a:pt x="87085" y="402771"/>
                  <a:pt x="0" y="326571"/>
                  <a:pt x="0" y="246743"/>
                </a:cubicBezTo>
                <a:cubicBezTo>
                  <a:pt x="0" y="166915"/>
                  <a:pt x="87085" y="83457"/>
                  <a:pt x="174171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7380326" y="4211524"/>
            <a:ext cx="228600" cy="47659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Freeform 41"/>
          <p:cNvSpPr/>
          <p:nvPr/>
        </p:nvSpPr>
        <p:spPr bwMode="auto">
          <a:xfrm rot="1800000">
            <a:off x="7201966" y="3362886"/>
            <a:ext cx="174171" cy="478971"/>
          </a:xfrm>
          <a:custGeom>
            <a:avLst/>
            <a:gdLst>
              <a:gd name="connsiteX0" fmla="*/ 174171 w 174171"/>
              <a:gd name="connsiteY0" fmla="*/ 478971 h 478971"/>
              <a:gd name="connsiteX1" fmla="*/ 0 w 174171"/>
              <a:gd name="connsiteY1" fmla="*/ 246743 h 478971"/>
              <a:gd name="connsiteX2" fmla="*/ 174171 w 174171"/>
              <a:gd name="connsiteY2" fmla="*/ 0 h 47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171" h="478971">
                <a:moveTo>
                  <a:pt x="174171" y="478971"/>
                </a:moveTo>
                <a:cubicBezTo>
                  <a:pt x="87085" y="402771"/>
                  <a:pt x="0" y="326571"/>
                  <a:pt x="0" y="246743"/>
                </a:cubicBezTo>
                <a:cubicBezTo>
                  <a:pt x="0" y="166915"/>
                  <a:pt x="87085" y="83457"/>
                  <a:pt x="174171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>
            <a:off x="7756097" y="4267539"/>
            <a:ext cx="228600" cy="352425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6913995" y="5383431"/>
            <a:ext cx="2084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Not a </a:t>
            </a:r>
            <a:r>
              <a:rPr lang="en-US" sz="1600" dirty="0" err="1" smtClean="0">
                <a:solidFill>
                  <a:srgbClr val="FF0000"/>
                </a:solidFill>
              </a:rPr>
              <a:t>backedge</a:t>
            </a:r>
            <a:r>
              <a:rPr lang="en-US" sz="1600" dirty="0" smtClean="0">
                <a:solidFill>
                  <a:srgbClr val="FF0000"/>
                </a:solidFill>
              </a:rPr>
              <a:t> – </a:t>
            </a:r>
            <a:r>
              <a:rPr lang="en-US" sz="1600" dirty="0" err="1" smtClean="0">
                <a:solidFill>
                  <a:srgbClr val="FF0000"/>
                </a:solidFill>
              </a:rPr>
              <a:t>dest</a:t>
            </a:r>
            <a:r>
              <a:rPr lang="en-US" sz="1600" dirty="0" smtClean="0">
                <a:solidFill>
                  <a:srgbClr val="FF0000"/>
                </a:solidFill>
              </a:rPr>
              <a:t> does not dominate </a:t>
            </a:r>
            <a:r>
              <a:rPr lang="en-US" sz="1600" dirty="0" err="1" smtClean="0">
                <a:solidFill>
                  <a:srgbClr val="FF0000"/>
                </a:solidFill>
              </a:rPr>
              <a:t>src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 flipV="1">
            <a:off x="8142326" y="4753429"/>
            <a:ext cx="195490" cy="630002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4413114" y="5068430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reducible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35522" y="2765725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irreducible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Reducible Flow Graphs – Structured Programs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8534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41" y="762000"/>
            <a:ext cx="8928917" cy="5410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119731" y="1676400"/>
            <a:ext cx="2024269" cy="2819400"/>
            <a:chOff x="7162799" y="2438401"/>
            <a:chExt cx="1490869" cy="1905000"/>
          </a:xfrm>
        </p:grpSpPr>
        <p:pic>
          <p:nvPicPr>
            <p:cNvPr id="2" name="Picture 1" descr="Using hammock graphs to structure programs - Software Engineering, IEEE Transactions on - Google Chrome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33" t="19306" r="9167" b="52456"/>
            <a:stretch/>
          </p:blipFill>
          <p:spPr>
            <a:xfrm>
              <a:off x="7162799" y="2438401"/>
              <a:ext cx="1490869" cy="1905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8229600" y="2667000"/>
              <a:ext cx="304800" cy="22860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22991" y="2667000"/>
            <a:ext cx="3041217" cy="1323439"/>
            <a:chOff x="4422991" y="2667000"/>
            <a:chExt cx="3041217" cy="1323439"/>
          </a:xfrm>
        </p:grpSpPr>
        <p:sp>
          <p:nvSpPr>
            <p:cNvPr id="7" name="TextBox 6"/>
            <p:cNvSpPr txBox="1"/>
            <p:nvPr/>
          </p:nvSpPr>
          <p:spPr>
            <a:xfrm>
              <a:off x="4422991" y="2667000"/>
              <a:ext cx="30412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0000"/>
                  </a:solidFill>
                </a:rPr>
                <a:t>Subgraph H of CFG, and nodes u </a:t>
              </a:r>
              <a:r>
                <a:rPr lang="az-Cyrl-AZ" sz="2000" dirty="0" smtClean="0">
                  <a:solidFill>
                    <a:srgbClr val="FF0000"/>
                  </a:solidFill>
                </a:rPr>
                <a:t>є</a:t>
              </a:r>
              <a:r>
                <a:rPr lang="en-US" sz="2000" dirty="0" smtClean="0">
                  <a:solidFill>
                    <a:srgbClr val="FF0000"/>
                  </a:solidFill>
                </a:rPr>
                <a:t> H, v </a:t>
              </a:r>
              <a:r>
                <a:rPr lang="az-Cyrl-AZ" sz="2000" dirty="0" smtClean="0">
                  <a:solidFill>
                    <a:srgbClr val="FF0000"/>
                  </a:solidFill>
                </a:rPr>
                <a:t>є</a:t>
              </a:r>
              <a:r>
                <a:rPr lang="en-US" sz="2000" dirty="0" smtClean="0">
                  <a:solidFill>
                    <a:srgbClr val="FF0000"/>
                  </a:solidFill>
                </a:rPr>
                <a:t> H such that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FF0000"/>
                  </a:solidFill>
                </a:rPr>
                <a:t>all edges into H go to u, 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srgbClr val="FF0000"/>
                  </a:solidFill>
                </a:rPr>
                <a:t>all edges out of H go to v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H="1">
              <a:off x="5867399" y="3062019"/>
              <a:ext cx="152400" cy="26670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1" name="Straight Connector 10"/>
          <p:cNvCxnSpPr/>
          <p:nvPr/>
        </p:nvCxnSpPr>
        <p:spPr bwMode="auto">
          <a:xfrm flipV="1">
            <a:off x="3048000" y="2925237"/>
            <a:ext cx="1371600" cy="403482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5890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Reaching Definitions for Structured Programs</a:t>
            </a:r>
          </a:p>
        </p:txBody>
      </p:sp>
      <p:pic>
        <p:nvPicPr>
          <p:cNvPr id="18637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950" y="1925714"/>
            <a:ext cx="8383953" cy="491777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898856" y="2282156"/>
            <a:ext cx="274319" cy="1154162"/>
            <a:chOff x="1524000" y="974294"/>
            <a:chExt cx="274319" cy="1154162"/>
          </a:xfrm>
        </p:grpSpPr>
        <p:sp>
          <p:nvSpPr>
            <p:cNvPr id="3" name="TextBox 2"/>
            <p:cNvSpPr txBox="1"/>
            <p:nvPr/>
          </p:nvSpPr>
          <p:spPr>
            <a:xfrm>
              <a:off x="1524000" y="974294"/>
              <a:ext cx="274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0" y="1666791"/>
              <a:ext cx="274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1661159" y="1435959"/>
              <a:ext cx="0" cy="32807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1778319" y="3935381"/>
            <a:ext cx="845609" cy="888098"/>
            <a:chOff x="1529450" y="2991930"/>
            <a:chExt cx="845609" cy="888098"/>
          </a:xfrm>
        </p:grpSpPr>
        <p:sp>
          <p:nvSpPr>
            <p:cNvPr id="7" name="TextBox 6"/>
            <p:cNvSpPr txBox="1"/>
            <p:nvPr/>
          </p:nvSpPr>
          <p:spPr>
            <a:xfrm>
              <a:off x="1529450" y="3177400"/>
              <a:ext cx="240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07036" y="3177399"/>
              <a:ext cx="2680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>
              <a:off x="1670527" y="2994774"/>
              <a:ext cx="212593" cy="19965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 rot="-5400000" flipH="1">
              <a:off x="1987669" y="2998399"/>
              <a:ext cx="212593" cy="19965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1981200" y="3680373"/>
              <a:ext cx="212593" cy="19965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 rot="-5400000" flipH="1">
              <a:off x="1680851" y="3670818"/>
              <a:ext cx="212593" cy="199655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7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t="7214" r="6031" b="64548"/>
          <a:stretch/>
        </p:blipFill>
        <p:spPr bwMode="auto">
          <a:xfrm>
            <a:off x="1936189" y="695984"/>
            <a:ext cx="6847755" cy="119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854867" y="613455"/>
            <a:ext cx="7086600" cy="1273840"/>
          </a:xfrm>
          <a:prstGeom prst="rect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090" y="695984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Remember: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Conservative Approximations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3" name="Picture 2" descr="16-MoreDFAnalysis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32121" r="30834" b="8283"/>
          <a:stretch/>
        </p:blipFill>
        <p:spPr>
          <a:xfrm>
            <a:off x="163830" y="914400"/>
            <a:ext cx="88011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Limitation of Dataflow Analysis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9046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8162" y="3467780"/>
            <a:ext cx="5527675" cy="335756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733800"/>
            <a:ext cx="198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example: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0998" y="657114"/>
            <a:ext cx="86106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</a:t>
            </a:r>
            <a:r>
              <a:rPr lang="en-US" dirty="0" smtClean="0">
                <a:solidFill>
                  <a:srgbClr val="00B050"/>
                </a:solidFill>
              </a:rPr>
              <a:t>more sophisticated program analyses </a:t>
            </a:r>
            <a:r>
              <a:rPr lang="en-US" dirty="0" smtClean="0"/>
              <a:t>that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an (conservatively) approximate the ranges/sets of “</a:t>
            </a:r>
            <a:r>
              <a:rPr lang="en-US" dirty="0" smtClean="0">
                <a:solidFill>
                  <a:srgbClr val="0070C0"/>
                </a:solidFill>
              </a:rPr>
              <a:t>possible values</a:t>
            </a:r>
            <a:r>
              <a:rPr lang="en-US" dirty="0" smtClean="0"/>
              <a:t>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it into a </a:t>
            </a:r>
            <a:r>
              <a:rPr lang="en-US" dirty="0" smtClean="0">
                <a:solidFill>
                  <a:srgbClr val="C00000"/>
                </a:solidFill>
              </a:rPr>
              <a:t>general framework of transfer functions </a:t>
            </a:r>
            <a:r>
              <a:rPr lang="en-US" dirty="0" smtClean="0"/>
              <a:t>and inference by iterated updates until a fixed point is reached: “</a:t>
            </a:r>
            <a:r>
              <a:rPr lang="en-US" b="1" u="sng" dirty="0" smtClean="0">
                <a:solidFill>
                  <a:srgbClr val="FFC000"/>
                </a:solidFill>
              </a:rPr>
              <a:t>abstract interpretation</a:t>
            </a:r>
            <a:r>
              <a:rPr lang="en-US" dirty="0" smtClean="0"/>
              <a:t>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 smtClean="0">
                <a:solidFill>
                  <a:srgbClr val="92D050"/>
                </a:solidFill>
              </a:rPr>
              <a:t>very useful </a:t>
            </a:r>
            <a:r>
              <a:rPr lang="en-US" dirty="0" smtClean="0"/>
              <a:t>for eliminating dead branches, showing that</a:t>
            </a:r>
            <a:br>
              <a:rPr lang="en-US" dirty="0" smtClean="0"/>
            </a:br>
            <a:r>
              <a:rPr lang="en-US" dirty="0" smtClean="0"/>
              <a:t>array accesses are always within range,…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 eventually, they run into the same theoretical limitations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6791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Implementation issues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716" y="685800"/>
            <a:ext cx="89452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Representation of data flow info (sets of variables, expressions, labels, …)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inked lists, maybe ordered by variable name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uitable for sparse analyses (typically, only few variables are live at a program point … 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bit-vectors of length N, if set is of size &lt; 2^N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nion, intersection implemented by bit-wise OR/AND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uitable for dense analyses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Speeding up iterations: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worklist algorithms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nstead of traversing all nodes in each iteration, just revisit those nodes for which IN/OUT might change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FORWARD: after visiting a node, if OUT[n] was modified, ensure that all successors of n are in the queue (insert if necessary)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BACKWARD: similarly, add predecessors of n if IN[n] has changed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b="1" dirty="0" smtClean="0">
                <a:solidFill>
                  <a:srgbClr val="FFC000"/>
                </a:solidFill>
              </a:rPr>
              <a:t>single-information-at-a-time</a:t>
            </a:r>
            <a:r>
              <a:rPr lang="en-US" dirty="0" smtClean="0"/>
              <a:t>” versus “exhaustive” information: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“is the (costly-to-compute) expression e available here” versus “give me all available expressions, at all program points”</a:t>
            </a:r>
          </a:p>
        </p:txBody>
      </p:sp>
    </p:spTree>
    <p:extLst>
      <p:ext uri="{BB962C8B-B14F-4D97-AF65-F5344CB8AC3E}">
        <p14:creationId xmlns:p14="http://schemas.microsoft.com/office/powerpoint/2010/main" val="13329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36791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Use-</a:t>
            </a:r>
            <a:r>
              <a:rPr lang="en-US" sz="2800" dirty="0" err="1" smtClean="0">
                <a:cs typeface="+mj-cs"/>
              </a:rPr>
              <a:t>def</a:t>
            </a:r>
            <a:r>
              <a:rPr lang="en-US" sz="2800" dirty="0" smtClean="0">
                <a:cs typeface="+mj-cs"/>
              </a:rPr>
              <a:t> chains, </a:t>
            </a:r>
            <a:r>
              <a:rPr lang="en-US" sz="2800" dirty="0" err="1" smtClean="0">
                <a:cs typeface="+mj-cs"/>
              </a:rPr>
              <a:t>def</a:t>
            </a:r>
            <a:r>
              <a:rPr lang="en-US" sz="2800" dirty="0" smtClean="0">
                <a:cs typeface="+mj-cs"/>
              </a:rPr>
              <a:t>-use chains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4275" y="621692"/>
            <a:ext cx="6278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any optimizations exploit </a:t>
            </a:r>
            <a:r>
              <a:rPr lang="en-US" dirty="0" err="1" smtClean="0"/>
              <a:t>def</a:t>
            </a:r>
            <a:r>
              <a:rPr lang="en-US" dirty="0" smtClean="0"/>
              <a:t>-use relationship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void recalculation by introducing a data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468" y="1633443"/>
            <a:ext cx="3282867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Use-</a:t>
            </a:r>
            <a:r>
              <a:rPr lang="en-US" b="1" dirty="0" err="1" smtClean="0"/>
              <a:t>def</a:t>
            </a:r>
            <a:r>
              <a:rPr lang="en-US" b="1" dirty="0" smtClean="0"/>
              <a:t> chain</a:t>
            </a:r>
            <a:r>
              <a:rPr lang="en-US" dirty="0" smtClean="0"/>
              <a:t>: for each use of a variable store the set of reaching definitions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7137" y="1609977"/>
            <a:ext cx="295156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Def-use chain</a:t>
            </a:r>
            <a:r>
              <a:rPr lang="en-US" dirty="0" smtClean="0"/>
              <a:t>: for each definition d of a variable store all its uses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1" y="6372361"/>
            <a:ext cx="830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Generalization: static single-assignment (SSA) form – see future lecture.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2672793" y="2562028"/>
            <a:ext cx="3485628" cy="3583235"/>
            <a:chOff x="2361392" y="2566973"/>
            <a:chExt cx="3485628" cy="3583235"/>
          </a:xfrm>
        </p:grpSpPr>
        <p:sp>
          <p:nvSpPr>
            <p:cNvPr id="7" name="TextBox 6"/>
            <p:cNvSpPr txBox="1"/>
            <p:nvPr/>
          </p:nvSpPr>
          <p:spPr>
            <a:xfrm>
              <a:off x="3538748" y="2879793"/>
              <a:ext cx="739305" cy="4001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 = …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07715" y="3305750"/>
              <a:ext cx="739305" cy="4001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 = …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30449" y="4965216"/>
              <a:ext cx="865943" cy="4001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y = ..x..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3876" y="4060673"/>
              <a:ext cx="970137" cy="4001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… = ..x..</a:t>
              </a:r>
              <a:endParaRPr lang="en-US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99525" y="4134460"/>
              <a:ext cx="970137" cy="4001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… = ..x..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45459" y="5750098"/>
              <a:ext cx="954749" cy="4001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… = ..y..</a:t>
              </a:r>
              <a:endParaRPr lang="en-US" sz="2000" dirty="0"/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H="1">
              <a:off x="3240544" y="3365973"/>
              <a:ext cx="609930" cy="556911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4864697" y="3814287"/>
              <a:ext cx="304965" cy="23099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024976" y="3387381"/>
              <a:ext cx="659617" cy="605664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H="1">
              <a:off x="3919285" y="4623746"/>
              <a:ext cx="435500" cy="22278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3186564" y="4552607"/>
              <a:ext cx="481559" cy="305007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>
              <a:stCxn id="20" idx="2"/>
            </p:cNvCxnSpPr>
            <p:nvPr/>
          </p:nvCxnSpPr>
          <p:spPr bwMode="auto">
            <a:xfrm flipH="1">
              <a:off x="3850475" y="5365326"/>
              <a:ext cx="12946" cy="38477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Freeform 41"/>
            <p:cNvSpPr/>
            <p:nvPr/>
          </p:nvSpPr>
          <p:spPr bwMode="auto">
            <a:xfrm>
              <a:off x="4383314" y="3730171"/>
              <a:ext cx="1103086" cy="2235200"/>
            </a:xfrm>
            <a:custGeom>
              <a:avLst/>
              <a:gdLst>
                <a:gd name="connsiteX0" fmla="*/ 0 w 1103086"/>
                <a:gd name="connsiteY0" fmla="*/ 2235200 h 2235200"/>
                <a:gd name="connsiteX1" fmla="*/ 812800 w 1103086"/>
                <a:gd name="connsiteY1" fmla="*/ 1799772 h 2235200"/>
                <a:gd name="connsiteX2" fmla="*/ 1103086 w 1103086"/>
                <a:gd name="connsiteY2" fmla="*/ 0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3086" h="2235200">
                  <a:moveTo>
                    <a:pt x="0" y="2235200"/>
                  </a:moveTo>
                  <a:cubicBezTo>
                    <a:pt x="314476" y="2203752"/>
                    <a:pt x="628952" y="2172305"/>
                    <a:pt x="812800" y="1799772"/>
                  </a:cubicBezTo>
                  <a:cubicBezTo>
                    <a:pt x="996648" y="1427239"/>
                    <a:pt x="1049867" y="713619"/>
                    <a:pt x="1103086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93767" y="2566973"/>
              <a:ext cx="314510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i1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1392" y="3749393"/>
              <a:ext cx="314510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i2</a:t>
              </a:r>
              <a:endParaRPr lang="en-US" sz="16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95691" y="2984627"/>
              <a:ext cx="314510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i3</a:t>
              </a:r>
              <a:endParaRPr lang="en-US" sz="16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152242" y="3814157"/>
              <a:ext cx="314510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i4</a:t>
              </a:r>
              <a:endParaRPr lang="en-US" sz="16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81124" y="4867643"/>
              <a:ext cx="314510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i5</a:t>
              </a:r>
              <a:endParaRPr lang="en-US" sz="16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38010" y="5676311"/>
              <a:ext cx="314510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i6</a:t>
              </a:r>
              <a:endParaRPr lang="en-US" sz="1600" dirty="0"/>
            </a:p>
          </p:txBody>
        </p:sp>
      </p:grp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552873"/>
              </p:ext>
            </p:extLst>
          </p:nvPr>
        </p:nvGraphicFramePr>
        <p:xfrm>
          <a:off x="167468" y="3425226"/>
          <a:ext cx="21929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98"/>
                <a:gridCol w="685800"/>
                <a:gridCol w="8213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Defs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i1, i3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i1, i3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169078"/>
              </p:ext>
            </p:extLst>
          </p:nvPr>
        </p:nvGraphicFramePr>
        <p:xfrm>
          <a:off x="6470802" y="3420323"/>
          <a:ext cx="2500719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8119"/>
                <a:gridCol w="6858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i2, i4, i5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i4, i5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8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Definitions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5770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762000"/>
            <a:ext cx="8656152" cy="28194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Iterative Dataflow Analysis Framework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15872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45" y="914400"/>
            <a:ext cx="8947355" cy="495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Definitions for Liveness Analysis</a:t>
            </a:r>
          </a:p>
        </p:txBody>
      </p:sp>
      <p:pic>
        <p:nvPicPr>
          <p:cNvPr id="15974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399" y="762000"/>
            <a:ext cx="8799171" cy="3352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libert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F5F5F"/>
      </a:hlink>
      <a:folHlink>
        <a:srgbClr val="4D4D4D"/>
      </a:folHlink>
    </a:clrScheme>
    <a:fontScheme name="liberty">
      <a:majorFont>
        <a:latin typeface="Arial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liber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bert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01-Introduction</Template>
  <TotalTime>2453</TotalTime>
  <Words>2882</Words>
  <Application>Microsoft Office PowerPoint</Application>
  <PresentationFormat>On-screen Show (4:3)</PresentationFormat>
  <Paragraphs>920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ＭＳ Ｐゴシック</vt:lpstr>
      <vt:lpstr>Arial</vt:lpstr>
      <vt:lpstr>Arial Narrow</vt:lpstr>
      <vt:lpstr>Century Schoolbook</vt:lpstr>
      <vt:lpstr>Tahoma</vt:lpstr>
      <vt:lpstr>Wingdings</vt:lpstr>
      <vt:lpstr>liberty</vt:lpstr>
      <vt:lpstr>Topic 10:  Dataflow Analysis</vt:lpstr>
      <vt:lpstr>Analysis and Transformation </vt:lpstr>
      <vt:lpstr>Dataflow Analysis Motivation </vt:lpstr>
      <vt:lpstr>Dataflow Analysis Motivation </vt:lpstr>
      <vt:lpstr>Dataflow Analysis </vt:lpstr>
      <vt:lpstr>Iterative Dataflow Analysis Framework </vt:lpstr>
      <vt:lpstr>Definitions </vt:lpstr>
      <vt:lpstr>Iterative Dataflow Analysis Framework </vt:lpstr>
      <vt:lpstr>Definitions for Liveness Analysis</vt:lpstr>
      <vt:lpstr>Definitions for Liveness Analysis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Live Variable Application 1: Register Allocation </vt:lpstr>
      <vt:lpstr>Interference Graph </vt:lpstr>
      <vt:lpstr>Interference Graph </vt:lpstr>
      <vt:lpstr>Live Variable Application 2: Dead Code Elimination</vt:lpstr>
      <vt:lpstr>Live Variable Application 2: Dead Code Elimination</vt:lpstr>
      <vt:lpstr>Reaching Definition Analysis </vt:lpstr>
      <vt:lpstr>Reaching Definition Analysis</vt:lpstr>
      <vt:lpstr>Reaching definitions: definition-ID’s</vt:lpstr>
      <vt:lpstr>Reaching Defs: Example</vt:lpstr>
      <vt:lpstr>Reaching Defs: Example</vt:lpstr>
      <vt:lpstr>Reaching Defs: Example</vt:lpstr>
      <vt:lpstr>Reaching Defs: Example</vt:lpstr>
      <vt:lpstr>Reaching Defs: Example</vt:lpstr>
      <vt:lpstr>Reaching Defs: Example</vt:lpstr>
      <vt:lpstr>Reaching Defs: Example</vt:lpstr>
      <vt:lpstr>Reaching Defs: Example</vt:lpstr>
      <vt:lpstr>Reaching Defs: Example</vt:lpstr>
      <vt:lpstr>Reaching Definition Application 1: Constant Propagation</vt:lpstr>
      <vt:lpstr>Reaching Definition Application 2: Constant Folding</vt:lpstr>
      <vt:lpstr>Common Subexpression Elimination </vt:lpstr>
      <vt:lpstr>Common Subexpression Elimination </vt:lpstr>
      <vt:lpstr>Common Subexpression Elimination </vt:lpstr>
      <vt:lpstr>Definitions </vt:lpstr>
      <vt:lpstr>Definitions </vt:lpstr>
      <vt:lpstr>Definitions </vt:lpstr>
      <vt:lpstr>Iterative Dataflow Analysis Framework (forward)</vt:lpstr>
      <vt:lpstr>Iterative Dataflow Analysis Framework (forward)</vt:lpstr>
      <vt:lpstr>Iterative Dataflow Analysis Framework (forward)</vt:lpstr>
      <vt:lpstr>Available Expression Analysis </vt:lpstr>
      <vt:lpstr>Step 1: fill in Kill[n]</vt:lpstr>
      <vt:lpstr>Step 2: fill in Gen[n]</vt:lpstr>
      <vt:lpstr>Example</vt:lpstr>
      <vt:lpstr>Example: hash expressions</vt:lpstr>
      <vt:lpstr>Step 3: DF iteration</vt:lpstr>
      <vt:lpstr>Example</vt:lpstr>
      <vt:lpstr>Example</vt:lpstr>
      <vt:lpstr>Common Subexpression Elimination (CSE) </vt:lpstr>
      <vt:lpstr>CSE Example</vt:lpstr>
      <vt:lpstr>Copy Propagation </vt:lpstr>
      <vt:lpstr>Copy Propagation </vt:lpstr>
      <vt:lpstr>Sets </vt:lpstr>
      <vt:lpstr>Basic Block Level Analysis </vt:lpstr>
      <vt:lpstr>Basic Block Level Analysis </vt:lpstr>
      <vt:lpstr>Basic Block Level Analysis </vt:lpstr>
      <vt:lpstr>Reducible Flow Graphs Revisited </vt:lpstr>
      <vt:lpstr>Reducible Flow Graphs – Structured Programs </vt:lpstr>
      <vt:lpstr>Reaching Definitions for Structured Programs</vt:lpstr>
      <vt:lpstr>Conservative Approximations </vt:lpstr>
      <vt:lpstr>Limitation of Dataflow Analysis </vt:lpstr>
      <vt:lpstr>Implementation issues</vt:lpstr>
      <vt:lpstr>Use-def chains, def-use chains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Garbage collection</dc:title>
  <dc:creator>CS</dc:creator>
  <cp:lastModifiedBy>eberinge</cp:lastModifiedBy>
  <cp:revision>118</cp:revision>
  <dcterms:created xsi:type="dcterms:W3CDTF">2003-04-24T14:54:28Z</dcterms:created>
  <dcterms:modified xsi:type="dcterms:W3CDTF">2016-03-31T14:04:53Z</dcterms:modified>
</cp:coreProperties>
</file>