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2" r:id="rId6"/>
    <p:sldId id="263" r:id="rId7"/>
    <p:sldId id="268" r:id="rId8"/>
    <p:sldId id="264" r:id="rId9"/>
    <p:sldId id="261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9940F-205A-754D-BBBE-C1BB1FA28EA2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63939-53FC-1D49-94F9-E76E98F792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03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this picture, a lot of interesting stuff is happening at the “application layer.” In particular this is where typical programmers spend their days.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63939-53FC-1D49-94F9-E76E98F792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1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aseline="0" dirty="0" smtClean="0"/>
              <a:t> really common pattern is for code on one end of the network to communicate with code on the other end, expecting some reply.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63939-53FC-1D49-94F9-E76E98F792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1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1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465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21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5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2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5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0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9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0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BA8BA-309A-574D-8CE5-42E13FF5F777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04266-24F3-6F4B-8DFB-BEFF4BA4D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3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COS 461</a:t>
            </a:r>
            <a:br>
              <a:rPr lang="en-US" dirty="0" smtClean="0"/>
            </a:br>
            <a:r>
              <a:rPr lang="en-US" dirty="0" smtClean="0"/>
              <a:t>Recitation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Remote Procedure Calls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654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 is a bit better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JSON has lists, values and “dictionaries”</a:t>
            </a:r>
          </a:p>
          <a:p>
            <a:r>
              <a:rPr lang="en-US" sz="2800" dirty="0" smtClean="0"/>
              <a:t>Looks like: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Still kind of a silly format</a:t>
            </a:r>
          </a:p>
          <a:p>
            <a:pPr lvl="1"/>
            <a:r>
              <a:rPr lang="en-US" dirty="0" smtClean="0"/>
              <a:t>That’s what you get for string-based “object” formats, though.</a:t>
            </a:r>
          </a:p>
        </p:txBody>
      </p:sp>
      <p:sp>
        <p:nvSpPr>
          <p:cNvPr id="4" name="Rectangle 3"/>
          <p:cNvSpPr/>
          <p:nvPr/>
        </p:nvSpPr>
        <p:spPr>
          <a:xfrm>
            <a:off x="1452806" y="2804871"/>
            <a:ext cx="54051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{“type”: “</a:t>
            </a:r>
            <a:r>
              <a:rPr lang="en-US" dirty="0" err="1" smtClean="0"/>
              <a:t>sillyRPCFormat</a:t>
            </a:r>
            <a:r>
              <a:rPr lang="en-US" dirty="0" smtClean="0"/>
              <a:t>”,</a:t>
            </a:r>
          </a:p>
          <a:p>
            <a:r>
              <a:rPr lang="en-US" dirty="0" smtClean="0"/>
              <a:t>  “procedure”: “Foo”,</a:t>
            </a:r>
          </a:p>
          <a:p>
            <a:r>
              <a:rPr lang="en-US" dirty="0"/>
              <a:t> </a:t>
            </a:r>
            <a:r>
              <a:rPr lang="en-US" dirty="0" smtClean="0"/>
              <a:t> “arguments”: [“bar”]</a:t>
            </a:r>
          </a:p>
          <a:p>
            <a:r>
              <a:rPr lang="en-US" dirty="0"/>
              <a:t> </a:t>
            </a: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92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RMI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Biggest Issue for Java Library:</a:t>
            </a:r>
          </a:p>
          <a:p>
            <a:pPr lvl="1"/>
            <a:r>
              <a:rPr lang="en-US" dirty="0" smtClean="0"/>
              <a:t>Allowing </a:t>
            </a:r>
            <a:r>
              <a:rPr lang="en-US" i="1" dirty="0" smtClean="0"/>
              <a:t>objects</a:t>
            </a:r>
            <a:r>
              <a:rPr lang="en-US" dirty="0" smtClean="0"/>
              <a:t> to be used in procedure calls</a:t>
            </a:r>
          </a:p>
          <a:p>
            <a:r>
              <a:rPr lang="en-US" sz="2800" dirty="0" smtClean="0"/>
              <a:t>Java </a:t>
            </a:r>
            <a:r>
              <a:rPr lang="en-US" sz="2800" dirty="0" err="1" smtClean="0"/>
              <a:t>Serializable</a:t>
            </a:r>
            <a:endParaRPr lang="en-US" sz="2800" dirty="0" smtClean="0"/>
          </a:p>
          <a:p>
            <a:pPr lvl="1"/>
            <a:r>
              <a:rPr lang="en-US" dirty="0" smtClean="0"/>
              <a:t>POJOs in, Bytes out</a:t>
            </a:r>
            <a:endParaRPr lang="en-US" dirty="0"/>
          </a:p>
          <a:p>
            <a:pPr lvl="1"/>
            <a:r>
              <a:rPr lang="en-US" dirty="0" smtClean="0"/>
              <a:t>MAGIC?!</a:t>
            </a:r>
          </a:p>
        </p:txBody>
      </p:sp>
      <p:pic>
        <p:nvPicPr>
          <p:cNvPr id="4" name="Picture 3" descr="YJSj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209" y="2896234"/>
            <a:ext cx="2869462" cy="382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538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Java Serialization is not, as it turns out, Magic.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Marking class “</a:t>
            </a:r>
            <a:r>
              <a:rPr lang="en-US" sz="2800" dirty="0" err="1" smtClean="0"/>
              <a:t>Serializable</a:t>
            </a:r>
            <a:r>
              <a:rPr lang="en-US" sz="2800" dirty="0" smtClean="0"/>
              <a:t>” indicates that it is “okay to serialize”</a:t>
            </a:r>
          </a:p>
          <a:p>
            <a:r>
              <a:rPr lang="en-US" sz="2800" dirty="0" smtClean="0"/>
              <a:t>Library inspects the object:</a:t>
            </a:r>
          </a:p>
          <a:p>
            <a:pPr lvl="1"/>
            <a:r>
              <a:rPr lang="en-US" dirty="0" smtClean="0"/>
              <a:t>For every field, attempt to serialize()</a:t>
            </a:r>
          </a:p>
          <a:p>
            <a:pPr lvl="1"/>
            <a:r>
              <a:rPr lang="en-US" dirty="0" smtClean="0"/>
              <a:t>Primitives, such as </a:t>
            </a:r>
            <a:r>
              <a:rPr lang="en-US" dirty="0" err="1" smtClean="0"/>
              <a:t>int</a:t>
            </a:r>
            <a:r>
              <a:rPr lang="en-US" dirty="0" smtClean="0"/>
              <a:t> and char, have hardcoded serialization functions</a:t>
            </a:r>
          </a:p>
          <a:p>
            <a:pPr lvl="1"/>
            <a:r>
              <a:rPr lang="en-US" dirty="0" smtClean="0"/>
              <a:t>Write an “identifier” for the Object’s type.</a:t>
            </a:r>
          </a:p>
          <a:p>
            <a:pPr lvl="2"/>
            <a:r>
              <a:rPr lang="en-US" sz="2800" dirty="0" smtClean="0"/>
              <a:t>Includes Object’s fully-qualified name, and a </a:t>
            </a:r>
            <a:r>
              <a:rPr lang="en-US" sz="2800" i="1" dirty="0" smtClean="0"/>
              <a:t>version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41282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Default Java Serialization is Expensive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The algorithm is not </a:t>
            </a:r>
            <a:r>
              <a:rPr lang="en-US" sz="2800" i="1" dirty="0" smtClean="0"/>
              <a:t>theoretically</a:t>
            </a:r>
            <a:r>
              <a:rPr lang="en-US" sz="2800" dirty="0" smtClean="0"/>
              <a:t> expensive</a:t>
            </a:r>
          </a:p>
          <a:p>
            <a:r>
              <a:rPr lang="en-US" sz="2800" dirty="0" smtClean="0"/>
              <a:t>However, crawling object reference graphs is expensive in practice.</a:t>
            </a:r>
          </a:p>
          <a:p>
            <a:r>
              <a:rPr lang="en-US" sz="2800" dirty="0" smtClean="0"/>
              <a:t>This requires lots of indirect memory fetches, which are not necessarily known by the library</a:t>
            </a:r>
          </a:p>
          <a:p>
            <a:r>
              <a:rPr lang="en-US" sz="2800" i="1" dirty="0" smtClean="0"/>
              <a:t>E.g., </a:t>
            </a:r>
            <a:r>
              <a:rPr lang="en-US" sz="2800" dirty="0" smtClean="0"/>
              <a:t>Object A may have an Object[] array. This array can store arbitrary types!</a:t>
            </a:r>
          </a:p>
          <a:p>
            <a:pPr lvl="1"/>
            <a:r>
              <a:rPr lang="en-US" i="1" dirty="0" smtClean="0"/>
              <a:t>How much space would you need to allocate?</a:t>
            </a:r>
          </a:p>
          <a:p>
            <a:pPr lvl="1"/>
            <a:r>
              <a:rPr lang="en-US" i="1" dirty="0" smtClean="0"/>
              <a:t>What kind of Objects do you expect to need to serialize?</a:t>
            </a:r>
          </a:p>
        </p:txBody>
      </p:sp>
    </p:spTree>
    <p:extLst>
      <p:ext uri="{BB962C8B-B14F-4D97-AF65-F5344CB8AC3E}">
        <p14:creationId xmlns:p14="http://schemas.microsoft.com/office/powerpoint/2010/main" val="4167003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</a:t>
            </a:r>
            <a:r>
              <a:rPr lang="en-US" dirty="0" err="1" smtClean="0"/>
              <a:t>Protobufs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Programmers define the contents of the message</a:t>
            </a:r>
          </a:p>
          <a:p>
            <a:pPr lvl="1"/>
            <a:r>
              <a:rPr lang="en-US" dirty="0" smtClean="0"/>
              <a:t>Specify exactly what the </a:t>
            </a:r>
            <a:r>
              <a:rPr lang="en-US" i="1" dirty="0" smtClean="0"/>
              <a:t>output</a:t>
            </a:r>
            <a:r>
              <a:rPr lang="en-US" dirty="0" smtClean="0"/>
              <a:t> of the serialization will be</a:t>
            </a:r>
          </a:p>
          <a:p>
            <a:pPr lvl="1"/>
            <a:r>
              <a:rPr lang="en-US" dirty="0" smtClean="0"/>
              <a:t>Allows for arrays – but these arrays must be of single types</a:t>
            </a:r>
          </a:p>
          <a:p>
            <a:r>
              <a:rPr lang="en-US" sz="2800" dirty="0" smtClean="0"/>
              <a:t>Programmers must also define exactly how objects are translated</a:t>
            </a:r>
          </a:p>
          <a:p>
            <a:pPr lvl="1"/>
            <a:r>
              <a:rPr lang="en-US" dirty="0" smtClean="0"/>
              <a:t>There are automatic tools to help with this</a:t>
            </a:r>
            <a:endParaRPr lang="en-US" dirty="0"/>
          </a:p>
          <a:p>
            <a:r>
              <a:rPr lang="en-US" sz="2800" dirty="0" smtClean="0"/>
              <a:t>With the definition, the library optimizes the output, packs it into a condensed binary format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1981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Look at Layers Again</a:t>
            </a:r>
            <a:endParaRPr lang="en-US" dirty="0"/>
          </a:p>
        </p:txBody>
      </p:sp>
      <p:pic>
        <p:nvPicPr>
          <p:cNvPr id="4" name="Picture 3" descr="osi_mode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274" y="1747404"/>
            <a:ext cx="5449455" cy="4260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840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Networked Application Pattern</a:t>
            </a:r>
            <a:endParaRPr lang="en-US" dirty="0"/>
          </a:p>
        </p:txBody>
      </p:sp>
      <p:pic>
        <p:nvPicPr>
          <p:cNvPr id="5" name="Picture 5" descr="j02857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35750" y="1998953"/>
            <a:ext cx="182403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j028575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16004" y="1998953"/>
            <a:ext cx="1824037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>
            <a:off x="3015259" y="2137951"/>
            <a:ext cx="30306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27672" y="1745087"/>
            <a:ext cx="707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Buy X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015259" y="2795771"/>
            <a:ext cx="30306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27672" y="239611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OKAY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3526683"/>
            <a:ext cx="78579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smtClean="0"/>
              <a:t>APP1 sends message to APP2, expecting Reply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M</a:t>
            </a:r>
            <a:r>
              <a:rPr lang="en-US" sz="2800" dirty="0" smtClean="0"/>
              <a:t>essage has a </a:t>
            </a:r>
            <a:r>
              <a:rPr lang="en-US" sz="2800" i="1" dirty="0" smtClean="0"/>
              <a:t>static</a:t>
            </a:r>
            <a:r>
              <a:rPr lang="en-US" sz="2800" dirty="0" smtClean="0"/>
              <a:t> part and a </a:t>
            </a:r>
            <a:r>
              <a:rPr lang="en-US" sz="2800" i="1" dirty="0" smtClean="0"/>
              <a:t>dynamic </a:t>
            </a:r>
            <a:r>
              <a:rPr lang="en-US" sz="2800" dirty="0" smtClean="0"/>
              <a:t>part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 smtClean="0"/>
              <a:t>Similar to a function call!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i="1" dirty="0" smtClean="0"/>
              <a:t>Static</a:t>
            </a:r>
            <a:r>
              <a:rPr lang="en-US" sz="2800" dirty="0" smtClean="0"/>
              <a:t> 		= function name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i="1" dirty="0" smtClean="0"/>
              <a:t>Dynamic 	</a:t>
            </a:r>
            <a:r>
              <a:rPr lang="en-US" sz="2800" dirty="0" smtClean="0"/>
              <a:t>= function </a:t>
            </a:r>
            <a:r>
              <a:rPr lang="en-US" sz="2800" dirty="0" err="1" smtClean="0"/>
              <a:t>args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09589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Calls (RPCs)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 a particular “protocol”, rather a class of application protocols</a:t>
            </a:r>
          </a:p>
          <a:p>
            <a:r>
              <a:rPr lang="en-US" dirty="0" smtClean="0"/>
              <a:t>Common Elements:</a:t>
            </a:r>
          </a:p>
          <a:p>
            <a:pPr lvl="1"/>
            <a:r>
              <a:rPr lang="en-US" dirty="0" smtClean="0"/>
              <a:t>Procedure names known a priori</a:t>
            </a:r>
          </a:p>
          <a:p>
            <a:pPr lvl="1"/>
            <a:r>
              <a:rPr lang="en-US" dirty="0" smtClean="0"/>
              <a:t>Arguments are fixed length, usually typed</a:t>
            </a:r>
          </a:p>
          <a:p>
            <a:pPr lvl="1"/>
            <a:r>
              <a:rPr lang="en-US" dirty="0" smtClean="0"/>
              <a:t>Often: Arguments supplied </a:t>
            </a:r>
            <a:r>
              <a:rPr lang="en-US" i="1" dirty="0" smtClean="0"/>
              <a:t>as plain code objects</a:t>
            </a:r>
          </a:p>
          <a:p>
            <a:pPr lvl="1"/>
            <a:r>
              <a:rPr lang="en-US" dirty="0" smtClean="0"/>
              <a:t>Protocols need to define:</a:t>
            </a:r>
          </a:p>
          <a:p>
            <a:pPr lvl="2"/>
            <a:r>
              <a:rPr lang="en-US" dirty="0" smtClean="0"/>
              <a:t>Message Format</a:t>
            </a:r>
          </a:p>
          <a:p>
            <a:pPr lvl="2"/>
            <a:r>
              <a:rPr lang="en-US" dirty="0" smtClean="0"/>
              <a:t>How to translate from code to message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91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Procedure Calls (RPCs)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RPCs just like normal procedure calls?</a:t>
            </a:r>
          </a:p>
          <a:p>
            <a:pPr lvl="1"/>
            <a:r>
              <a:rPr lang="en-US" dirty="0" smtClean="0"/>
              <a:t>No!</a:t>
            </a:r>
          </a:p>
          <a:p>
            <a:pPr lvl="1"/>
            <a:r>
              <a:rPr lang="en-US" dirty="0" smtClean="0"/>
              <a:t>Calls traverse network: many possible problems / exceptions</a:t>
            </a:r>
          </a:p>
          <a:p>
            <a:r>
              <a:rPr lang="en-US" dirty="0" smtClean="0"/>
              <a:t>Can’t libraries abstract away the networking?</a:t>
            </a:r>
          </a:p>
          <a:p>
            <a:pPr lvl="1"/>
            <a:r>
              <a:rPr lang="en-US" dirty="0" smtClean="0"/>
              <a:t>NO!!</a:t>
            </a:r>
          </a:p>
        </p:txBody>
      </p:sp>
    </p:spTree>
    <p:extLst>
      <p:ext uri="{BB962C8B-B14F-4D97-AF65-F5344CB8AC3E}">
        <p14:creationId xmlns:p14="http://schemas.microsoft.com/office/powerpoint/2010/main" val="1650765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Trying to Abstract the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Trying to mask failures is a Bad Thing </a:t>
            </a:r>
            <a:r>
              <a:rPr lang="en-US" baseline="30000" dirty="0" smtClean="0"/>
              <a:t>TM</a:t>
            </a:r>
            <a:endParaRPr lang="en-US" dirty="0" smtClean="0"/>
          </a:p>
          <a:p>
            <a:r>
              <a:rPr lang="en-US" dirty="0" smtClean="0"/>
              <a:t>Example:	network timeout</a:t>
            </a:r>
          </a:p>
          <a:p>
            <a:pPr lvl="1"/>
            <a:r>
              <a:rPr lang="en-US" dirty="0" smtClean="0"/>
              <a:t>Do you retransmit automatically?</a:t>
            </a:r>
          </a:p>
          <a:p>
            <a:endParaRPr lang="en-US" dirty="0" smtClean="0"/>
          </a:p>
          <a:p>
            <a:r>
              <a:rPr lang="en-US" dirty="0" smtClean="0"/>
              <a:t>Potential Solutions?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151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i="1" dirty="0" err="1" smtClean="0"/>
              <a:t>Nonces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Nonce : unique-</a:t>
            </a:r>
            <a:r>
              <a:rPr lang="en-US" dirty="0" err="1" smtClean="0"/>
              <a:t>ish</a:t>
            </a:r>
            <a:r>
              <a:rPr lang="en-US" dirty="0" smtClean="0"/>
              <a:t> number</a:t>
            </a:r>
          </a:p>
          <a:p>
            <a:r>
              <a:rPr lang="en-US" dirty="0" smtClean="0"/>
              <a:t>Receiver can tell if a message is repeated</a:t>
            </a:r>
          </a:p>
          <a:p>
            <a:r>
              <a:rPr lang="en-US" dirty="0" smtClean="0"/>
              <a:t>What about responses to the client?</a:t>
            </a:r>
          </a:p>
          <a:p>
            <a:r>
              <a:rPr lang="en-US" dirty="0" smtClean="0"/>
              <a:t>Can we guarantee the following?</a:t>
            </a:r>
          </a:p>
          <a:p>
            <a:pPr lvl="1"/>
            <a:r>
              <a:rPr lang="en-US" i="1" dirty="0" smtClean="0"/>
              <a:t>If a RPC is processed by the server, the client will receive a successful response.</a:t>
            </a:r>
          </a:p>
        </p:txBody>
      </p:sp>
    </p:spTree>
    <p:extLst>
      <p:ext uri="{BB962C8B-B14F-4D97-AF65-F5344CB8AC3E}">
        <p14:creationId xmlns:p14="http://schemas.microsoft.com/office/powerpoint/2010/main" val="367611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Look at Real RPC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Message Formats:</a:t>
            </a:r>
          </a:p>
          <a:p>
            <a:pPr lvl="1"/>
            <a:r>
              <a:rPr lang="en-US" dirty="0" smtClean="0"/>
              <a:t>XML and JSON</a:t>
            </a:r>
          </a:p>
          <a:p>
            <a:r>
              <a:rPr lang="en-US" sz="2800" dirty="0" smtClean="0"/>
              <a:t>Protocols / Libraries</a:t>
            </a:r>
          </a:p>
          <a:p>
            <a:pPr lvl="1"/>
            <a:r>
              <a:rPr lang="en-US" dirty="0" smtClean="0"/>
              <a:t>Java RMI</a:t>
            </a:r>
          </a:p>
          <a:p>
            <a:pPr lvl="1"/>
            <a:r>
              <a:rPr lang="en-US" dirty="0" smtClean="0"/>
              <a:t>Google </a:t>
            </a:r>
            <a:r>
              <a:rPr lang="en-US" dirty="0" err="1" smtClean="0"/>
              <a:t>Protobufs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515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Message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XML and JSON most common “general formats”</a:t>
            </a:r>
          </a:p>
          <a:p>
            <a:pPr lvl="1"/>
            <a:r>
              <a:rPr lang="en-US" dirty="0" smtClean="0"/>
              <a:t>These are “string” formats </a:t>
            </a:r>
          </a:p>
          <a:p>
            <a:pPr lvl="1"/>
            <a:r>
              <a:rPr lang="en-US" dirty="0" smtClean="0"/>
              <a:t>(typically UTF-8 or even ASCII)</a:t>
            </a:r>
          </a:p>
          <a:p>
            <a:r>
              <a:rPr lang="en-US" sz="2800" dirty="0" smtClean="0"/>
              <a:t>XML is horrible</a:t>
            </a:r>
          </a:p>
          <a:p>
            <a:pPr marL="457200" lvl="1" indent="0">
              <a:buNone/>
            </a:pPr>
            <a:r>
              <a:rPr lang="en-US" dirty="0" smtClean="0"/>
              <a:t>	</a:t>
            </a:r>
            <a:r>
              <a:rPr lang="en-US" sz="1800" dirty="0" smtClean="0"/>
              <a:t>&lt;Message type=“</a:t>
            </a:r>
            <a:r>
              <a:rPr lang="en-US" sz="1800" dirty="0" err="1" smtClean="0"/>
              <a:t>terribleRPCformat</a:t>
            </a:r>
            <a:r>
              <a:rPr lang="en-US" sz="1800" dirty="0" smtClean="0"/>
              <a:t>” version=“1”&gt;</a:t>
            </a:r>
          </a:p>
          <a:p>
            <a:pPr marL="914400" lvl="2" indent="0">
              <a:buNone/>
            </a:pPr>
            <a:r>
              <a:rPr lang="en-US" sz="1800" dirty="0" smtClean="0"/>
              <a:t>	&lt;procedure name=“foo”&gt;</a:t>
            </a:r>
          </a:p>
          <a:p>
            <a:pPr marL="914400" lvl="2" indent="0">
              <a:buNone/>
            </a:pPr>
            <a:r>
              <a:rPr lang="en-US" sz="1800" dirty="0" smtClean="0"/>
              <a:t>	</a:t>
            </a:r>
            <a:r>
              <a:rPr lang="en-US" sz="1800" dirty="0"/>
              <a:t>	</a:t>
            </a:r>
            <a:r>
              <a:rPr lang="en-US" sz="1800" dirty="0" smtClean="0"/>
              <a:t>&lt;argument number=“1” value=“bar”&gt;</a:t>
            </a:r>
          </a:p>
          <a:p>
            <a:pPr marL="914400" lvl="2" indent="0">
              <a:buNone/>
            </a:pPr>
            <a:r>
              <a:rPr lang="en-US" sz="1800" dirty="0" smtClean="0"/>
              <a:t>	&lt;/procedure&gt;</a:t>
            </a:r>
            <a:endParaRPr lang="en-US" sz="1800" dirty="0"/>
          </a:p>
          <a:p>
            <a:pPr marL="914400" lvl="2" indent="0">
              <a:buNone/>
            </a:pPr>
            <a:r>
              <a:rPr lang="en-US" sz="1800" dirty="0" smtClean="0"/>
              <a:t>&lt;/Message&gt;</a:t>
            </a:r>
          </a:p>
          <a:p>
            <a:r>
              <a:rPr lang="en-US" sz="2800" dirty="0" smtClean="0"/>
              <a:t>Compare to just saying “foo(bar)”</a:t>
            </a:r>
          </a:p>
          <a:p>
            <a:pPr lvl="1"/>
            <a:r>
              <a:rPr lang="en-US" dirty="0" smtClean="0"/>
              <a:t>Message is longer, harder to parse, etc.</a:t>
            </a:r>
          </a:p>
        </p:txBody>
      </p:sp>
    </p:spTree>
    <p:extLst>
      <p:ext uri="{BB962C8B-B14F-4D97-AF65-F5344CB8AC3E}">
        <p14:creationId xmlns:p14="http://schemas.microsoft.com/office/powerpoint/2010/main" val="130681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611</Words>
  <Application>Microsoft Macintosh PowerPoint</Application>
  <PresentationFormat>On-screen Show (4:3)</PresentationFormat>
  <Paragraphs>99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COS 461 Recitation 7</vt:lpstr>
      <vt:lpstr>Let’s Look at Layers Again</vt:lpstr>
      <vt:lpstr>Common Networked Application Pattern</vt:lpstr>
      <vt:lpstr>Remote Procedure Calls (RPCs)</vt:lpstr>
      <vt:lpstr>Remote Procedure Calls (RPCs)</vt:lpstr>
      <vt:lpstr>Trying to Abstract the Network</vt:lpstr>
      <vt:lpstr>Using Nonces</vt:lpstr>
      <vt:lpstr>Let’s Look at Real RPC Protocols</vt:lpstr>
      <vt:lpstr>Common Message Formats</vt:lpstr>
      <vt:lpstr>JSON is a bit better</vt:lpstr>
      <vt:lpstr>Java RMI</vt:lpstr>
      <vt:lpstr>Java Serialization is not, as it turns out, Magic.</vt:lpstr>
      <vt:lpstr>Default Java Serialization is Expensive</vt:lpstr>
      <vt:lpstr>Google Protobufs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 461 Recitation 7</dc:title>
  <dc:creator>Aaron Blankstein</dc:creator>
  <cp:lastModifiedBy>Aaron Blankstein</cp:lastModifiedBy>
  <cp:revision>24</cp:revision>
  <dcterms:created xsi:type="dcterms:W3CDTF">2013-04-03T17:40:28Z</dcterms:created>
  <dcterms:modified xsi:type="dcterms:W3CDTF">2013-04-04T14:17:11Z</dcterms:modified>
</cp:coreProperties>
</file>