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7" r:id="rId2"/>
  </p:sldMasterIdLst>
  <p:notesMasterIdLst>
    <p:notesMasterId r:id="rId50"/>
  </p:notesMasterIdLst>
  <p:handoutMasterIdLst>
    <p:handoutMasterId r:id="rId51"/>
  </p:handoutMasterIdLst>
  <p:sldIdLst>
    <p:sldId id="257" r:id="rId3"/>
    <p:sldId id="384" r:id="rId4"/>
    <p:sldId id="381" r:id="rId5"/>
    <p:sldId id="386" r:id="rId6"/>
    <p:sldId id="387" r:id="rId7"/>
    <p:sldId id="394" r:id="rId8"/>
    <p:sldId id="389" r:id="rId9"/>
    <p:sldId id="390" r:id="rId10"/>
    <p:sldId id="391" r:id="rId11"/>
    <p:sldId id="267" r:id="rId12"/>
    <p:sldId id="268" r:id="rId13"/>
    <p:sldId id="393" r:id="rId14"/>
    <p:sldId id="395" r:id="rId15"/>
    <p:sldId id="397" r:id="rId16"/>
    <p:sldId id="302" r:id="rId17"/>
    <p:sldId id="336" r:id="rId18"/>
    <p:sldId id="371" r:id="rId19"/>
    <p:sldId id="306" r:id="rId20"/>
    <p:sldId id="342" r:id="rId21"/>
    <p:sldId id="343" r:id="rId22"/>
    <p:sldId id="370" r:id="rId23"/>
    <p:sldId id="344" r:id="rId24"/>
    <p:sldId id="347" r:id="rId25"/>
    <p:sldId id="348" r:id="rId26"/>
    <p:sldId id="349" r:id="rId27"/>
    <p:sldId id="350" r:id="rId28"/>
    <p:sldId id="372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73" r:id="rId39"/>
    <p:sldId id="374" r:id="rId40"/>
    <p:sldId id="362" r:id="rId41"/>
    <p:sldId id="363" r:id="rId42"/>
    <p:sldId id="375" r:id="rId43"/>
    <p:sldId id="365" r:id="rId44"/>
    <p:sldId id="367" r:id="rId45"/>
    <p:sldId id="379" r:id="rId46"/>
    <p:sldId id="378" r:id="rId47"/>
    <p:sldId id="380" r:id="rId48"/>
    <p:sldId id="376" r:id="rId4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58" autoAdjust="0"/>
    <p:restoredTop sz="83888" autoAdjust="0"/>
  </p:normalViewPr>
  <p:slideViewPr>
    <p:cSldViewPr snapToGrid="0">
      <p:cViewPr>
        <p:scale>
          <a:sx n="68" d="100"/>
          <a:sy n="68" d="100"/>
        </p:scale>
        <p:origin x="4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8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5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9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64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28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95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461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CBA6D86-DBBA-4E58-B0C7-18EC35491596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1659D765-7126-4B95-ADF3-403BFECAA36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00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9F191DFC-BCA0-443D-B994-97C841DC045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72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FB45DFE7-D7AD-4ECD-A9C8-CA1FF5BAF73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4FA54A8-AC05-4E51-97BF-0AE6FFDEEBE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0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8E048402-9490-480C-B493-607B1E845AB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5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BF7A2FB-5E63-4F6B-AD89-DAD0D43D40D8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78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3D21A300-A8DA-4985-B9D1-8777291959AF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0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569EA510-711E-4808-BDFF-EEB70A6ECC8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0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b="0">
                <a:solidFill>
                  <a:srgbClr val="7F7F7F"/>
                </a:solidFill>
                <a:latin typeface="Arial" charset="0"/>
              </a:rPr>
              <a:t>Slide </a:t>
            </a:r>
            <a:fld id="{E2162002-2512-45FD-82AF-2FE8F2E91859}" type="slidenum">
              <a:rPr lang="en-US" b="0">
                <a:solidFill>
                  <a:srgbClr val="7F7F7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8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Strong consistency and consensus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 smtClean="0"/>
              <a:t>Lecture 4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Michael </a:t>
            </a:r>
            <a:r>
              <a:rPr lang="en-US" sz="3000" dirty="0" smtClean="0"/>
              <a:t>Freedman</a:t>
            </a:r>
            <a:endParaRPr lang="en-US" sz="3000" dirty="0" smtClean="0"/>
          </a:p>
          <a:p>
            <a:endParaRPr lang="en-US" sz="1900" dirty="0"/>
          </a:p>
          <a:p>
            <a:r>
              <a:rPr lang="en-US" sz="1400" dirty="0" smtClean="0"/>
              <a:t>RAFT slides heavily based on those from Diego </a:t>
            </a:r>
            <a:r>
              <a:rPr lang="en-US" sz="1400" dirty="0" err="1" smtClean="0"/>
              <a:t>Ongaro</a:t>
            </a:r>
            <a:r>
              <a:rPr lang="en-US" sz="1400" dirty="0" smtClean="0"/>
              <a:t> and John </a:t>
            </a:r>
            <a:r>
              <a:rPr lang="en-US" sz="1400" dirty="0" err="1" smtClean="0"/>
              <a:t>Ousterhout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29699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467907" y="5588735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50298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 smtClean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 smtClean="0">
                <a:sym typeface="Wingdings"/>
              </a:rPr>
              <a:t>(leader election)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err="1" smtClean="0">
                <a:sym typeface="Wingdings"/>
              </a:rPr>
              <a:t>Inituitive</a:t>
            </a:r>
            <a:r>
              <a:rPr lang="en-US" b="0" spc="-100" dirty="0" smtClean="0">
                <a:sym typeface="Wingdings"/>
              </a:rPr>
              <a:t> safety argument: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View change requires </a:t>
            </a:r>
            <a:r>
              <a:rPr lang="en-US" sz="2200" b="0" i="1" spc="-100" dirty="0" smtClean="0">
                <a:sym typeface="Wingdings"/>
              </a:rPr>
              <a:t>f+1 </a:t>
            </a:r>
            <a:r>
              <a:rPr lang="en-US" sz="2200" b="0" spc="-100" dirty="0" smtClean="0">
                <a:sym typeface="Wingdings"/>
              </a:rPr>
              <a:t>agreement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Op committed once written to </a:t>
            </a:r>
            <a:r>
              <a:rPr lang="en-US" sz="2200" b="0" i="1" spc="-100" dirty="0">
                <a:sym typeface="Wingdings"/>
              </a:rPr>
              <a:t>f</a:t>
            </a:r>
            <a:r>
              <a:rPr lang="en-US" sz="2200" b="0" i="1" spc="-100" dirty="0" smtClean="0">
                <a:sym typeface="Wingdings"/>
              </a:rPr>
              <a:t>+1</a:t>
            </a:r>
            <a:r>
              <a:rPr lang="en-US" sz="2200" b="0" spc="-100" dirty="0" smtClean="0">
                <a:sym typeface="Wingdings"/>
              </a:rPr>
              <a:t> nodes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At least one node both saw write and in new view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More advanced:  Adding or removing nodes (“reconfiguration”)</a:t>
            </a:r>
            <a:endParaRPr lang="en-US" b="0" dirty="0" smtClean="0">
              <a:sym typeface="Wingding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2332" y="3288834"/>
            <a:ext cx="3412910" cy="106365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Requires </a:t>
            </a:r>
            <a:r>
              <a:rPr lang="en-US" sz="2400" i="1" dirty="0" smtClean="0">
                <a:sym typeface="Wingdings"/>
              </a:rPr>
              <a:t>2f + 1 </a:t>
            </a:r>
            <a:r>
              <a:rPr lang="en-US" sz="2400" b="0" dirty="0" smtClean="0">
                <a:sym typeface="Wingdings"/>
              </a:rPr>
              <a:t>nodes</a:t>
            </a:r>
          </a:p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spc="-100" dirty="0">
                <a:sym typeface="Wingdings"/>
              </a:rPr>
              <a:t>t</a:t>
            </a:r>
            <a:r>
              <a:rPr lang="en-US" sz="2400" b="0" spc="-100" dirty="0" smtClean="0">
                <a:sym typeface="Wingdings"/>
              </a:rPr>
              <a:t>o handle </a:t>
            </a:r>
            <a:r>
              <a:rPr lang="en-US" sz="2400" i="1" spc="-100" dirty="0" smtClean="0">
                <a:sym typeface="Wingdings"/>
              </a:rPr>
              <a:t>f</a:t>
            </a:r>
            <a:r>
              <a:rPr lang="en-US" sz="2400" b="0" spc="-100" dirty="0" smtClean="0">
                <a:sym typeface="Wingdings"/>
              </a:rPr>
              <a:t>  failures</a:t>
            </a:r>
            <a:endParaRPr lang="en-US" sz="2400" b="0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572081"/>
            <a:ext cx="7772400" cy="1166478"/>
          </a:xfrm>
        </p:spPr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8143027" cy="3653808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en-US" sz="2800" dirty="0" smtClean="0"/>
              <a:t>Definition: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general agreement about something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idea or opinion that is shared by all the people in a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group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 smtClean="0"/>
          </a:p>
          <a:p>
            <a:pPr algn="l">
              <a:lnSpc>
                <a:spcPct val="100000"/>
              </a:lnSpc>
            </a:pPr>
            <a:r>
              <a:rPr lang="en-US" sz="2800" dirty="0"/>
              <a:t>Origin: Latin, from </a:t>
            </a:r>
            <a:r>
              <a:rPr lang="en-US" sz="2800" i="1" dirty="0" err="1"/>
              <a:t>consentire</a:t>
            </a:r>
            <a:r>
              <a:rPr lang="en-US" sz="2800" dirty="0"/>
              <a:t>  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roup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all servers in group receive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Elect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leader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nsure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mutually exclusive (one process at a time only) access to a critical resource like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file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used in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50854" cy="5008124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Safety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Only a single value is chosen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Only a proposed value can be chosen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Only chosen values are learned by processes </a:t>
            </a:r>
          </a:p>
          <a:p>
            <a:pPr marL="457200" indent="-457200">
              <a:lnSpc>
                <a:spcPct val="200000"/>
              </a:lnSpc>
              <a:spcBef>
                <a:spcPts val="3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Liveness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***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Some proposed value eventually chosen if fewer than half of processes fail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If value is chosen, a process eventually learns it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: </a:t>
            </a:r>
            <a:r>
              <a:rPr lang="en-US" sz="3700" dirty="0" smtClean="0"/>
              <a:t>the original consensus protocol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6572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9036"/>
            <a:ext cx="9143999" cy="2516305"/>
          </a:xfrm>
        </p:spPr>
        <p:txBody>
          <a:bodyPr/>
          <a:lstStyle/>
          <a:p>
            <a:r>
              <a:rPr lang="en-US" dirty="0" smtClean="0"/>
              <a:t>Basic fault-tolerant </a:t>
            </a:r>
            <a:br>
              <a:rPr lang="en-US" dirty="0" smtClean="0"/>
            </a:br>
            <a:r>
              <a:rPr lang="en-US" dirty="0" smtClean="0"/>
              <a:t>Replicated State Machine (RSM)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203" y="3194196"/>
            <a:ext cx="7936197" cy="2700868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All replicas execute ops once committed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94"/>
            <a:ext cx="9143999" cy="2516305"/>
          </a:xfrm>
        </p:spPr>
        <p:txBody>
          <a:bodyPr/>
          <a:lstStyle/>
          <a:p>
            <a:r>
              <a:rPr lang="en-US" dirty="0" smtClean="0"/>
              <a:t>Why bother with a leader?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185" y="2698142"/>
            <a:ext cx="8504465" cy="377885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Not necessary, but …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Decomposition:  normal operation vs. leader changes</a:t>
            </a:r>
            <a:endParaRPr lang="en-US" sz="26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Simplifies normal operation (no conflicts)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More efficient than leader-less </a:t>
            </a:r>
            <a:r>
              <a:rPr lang="en-US" sz="2600" dirty="0" smtClean="0">
                <a:solidFill>
                  <a:schemeClr val="bg1"/>
                </a:solidFill>
              </a:rPr>
              <a:t>approaches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Obvious place to handle non-determinism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68681"/>
            <a:ext cx="9143999" cy="2516305"/>
          </a:xfrm>
        </p:spPr>
        <p:txBody>
          <a:bodyPr/>
          <a:lstStyle/>
          <a:p>
            <a:pPr eaLnBrk="1" hangingPunct="1"/>
            <a:r>
              <a:rPr lang="en-US" dirty="0"/>
              <a:t>Raft: A Consensus Algorithm</a:t>
            </a:r>
            <a:br>
              <a:rPr lang="en-US" dirty="0"/>
            </a:br>
            <a:r>
              <a:rPr lang="en-US" dirty="0"/>
              <a:t>for Replicated Logs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85" y="4339988"/>
            <a:ext cx="8969828" cy="1135222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/>
              <a:t>Diego </a:t>
            </a:r>
            <a:r>
              <a:rPr lang="en-US" sz="2200" dirty="0" err="1"/>
              <a:t>Ongaro</a:t>
            </a:r>
            <a:r>
              <a:rPr lang="en-US" sz="2200" dirty="0"/>
              <a:t> and John </a:t>
            </a:r>
            <a:r>
              <a:rPr lang="en-US" sz="2200" dirty="0" err="1"/>
              <a:t>Ousterhout</a:t>
            </a:r>
            <a:endParaRPr lang="en-US" sz="22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Replicated log =&gt; replicated state </a:t>
            </a:r>
            <a:r>
              <a:rPr lang="en-US" sz="2400" dirty="0"/>
              <a:t>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</a:t>
            </a:r>
            <a:r>
              <a:rPr lang="en-US" sz="2400" dirty="0" smtClean="0"/>
              <a:t>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 animBg="1"/>
      <p:bldP spid="275" grpId="0" animBg="1"/>
      <p:bldP spid="278" grpId="0" animBg="1"/>
      <p:bldP spid="279" grpId="0" animBg="1"/>
      <p:bldP spid="2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946" y="1674867"/>
            <a:ext cx="8660454" cy="487833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Provide behavior </a:t>
            </a:r>
            <a:r>
              <a:rPr lang="en-US" sz="2800" dirty="0"/>
              <a:t>of a single copy </a:t>
            </a:r>
            <a:r>
              <a:rPr lang="en-US" sz="2800" dirty="0" smtClean="0"/>
              <a:t>of object:</a:t>
            </a:r>
          </a:p>
          <a:p>
            <a:pPr lvl="1"/>
            <a:r>
              <a:rPr lang="en-US" sz="2400" dirty="0" smtClean="0"/>
              <a:t>Read should return the most recent write</a:t>
            </a:r>
          </a:p>
          <a:p>
            <a:pPr lvl="1"/>
            <a:r>
              <a:rPr lang="en-US" sz="2400" dirty="0" smtClean="0"/>
              <a:t>Subsequent reads should return same value, until next write</a:t>
            </a:r>
          </a:p>
          <a:p>
            <a:pPr lvl="1"/>
            <a:endParaRPr lang="en-US" sz="2400" dirty="0" smtClean="0"/>
          </a:p>
          <a:p>
            <a:pPr>
              <a:spcBef>
                <a:spcPts val="800"/>
              </a:spcBef>
            </a:pPr>
            <a:r>
              <a:rPr lang="en-US" sz="2800" dirty="0"/>
              <a:t>T</a:t>
            </a:r>
            <a:r>
              <a:rPr lang="en-US" sz="2800" dirty="0" smtClean="0"/>
              <a:t>elephone intuition: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updates Facebook post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calls Bob on phone: “Check my Facebook post!”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Bob read’s Alice’s wall, sees her post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096" y="16215"/>
            <a:ext cx="8831904" cy="1066800"/>
          </a:xfrm>
        </p:spPr>
        <p:txBody>
          <a:bodyPr/>
          <a:lstStyle/>
          <a:p>
            <a:r>
              <a:rPr lang="en-US" sz="3800" dirty="0" smtClean="0"/>
              <a:t>Recall: </a:t>
            </a:r>
            <a:r>
              <a:rPr lang="en-US" sz="3800" dirty="0" err="1" smtClean="0"/>
              <a:t>Linearizability</a:t>
            </a:r>
            <a:r>
              <a:rPr lang="en-US" sz="3800" dirty="0" smtClean="0"/>
              <a:t> </a:t>
            </a:r>
            <a:r>
              <a:rPr lang="en-US" sz="3200" dirty="0" smtClean="0"/>
              <a:t>(Strong Consistency)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8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/>
          <a:lstStyle/>
          <a:p>
            <a:r>
              <a:rPr lang="en-US" b="0" dirty="0" smtClean="0"/>
              <a:t>At any given time, each server is either: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handles </a:t>
            </a:r>
            <a:r>
              <a:rPr lang="en-US" dirty="0"/>
              <a:t>all client interactions, log </a:t>
            </a:r>
            <a:r>
              <a:rPr lang="en-US" dirty="0" smtClean="0"/>
              <a:t>replication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completely passive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used to elect a new leader</a:t>
            </a:r>
          </a:p>
          <a:p>
            <a:r>
              <a:rPr lang="en-US" b="0" dirty="0" smtClean="0"/>
              <a:t>Normal operation: 1 leader, N-1 followers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States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851392" cy="2311698"/>
          </a:xfrm>
        </p:spPr>
        <p:txBody>
          <a:bodyPr/>
          <a:lstStyle/>
          <a:p>
            <a:r>
              <a:rPr lang="en-US" b="0" dirty="0"/>
              <a:t>Servers start </a:t>
            </a:r>
            <a:r>
              <a:rPr lang="en-US" b="0" dirty="0" smtClean="0"/>
              <a:t>as </a:t>
            </a:r>
            <a:r>
              <a:rPr lang="en-US" b="0" dirty="0"/>
              <a:t>followers</a:t>
            </a:r>
          </a:p>
          <a:p>
            <a:r>
              <a:rPr lang="en-US" b="0" dirty="0" smtClean="0"/>
              <a:t>Leaders send </a:t>
            </a:r>
            <a:r>
              <a:rPr lang="en-US" b="0" dirty="0">
                <a:solidFill>
                  <a:schemeClr val="accent4"/>
                </a:solidFill>
              </a:rPr>
              <a:t>heartbeats</a:t>
            </a:r>
            <a:r>
              <a:rPr lang="en-US" b="0" dirty="0"/>
              <a:t> (empty </a:t>
            </a:r>
            <a:r>
              <a:rPr lang="en-US" b="0" dirty="0" err="1"/>
              <a:t>AppendEntries</a:t>
            </a:r>
            <a:r>
              <a:rPr lang="en-US" b="0" dirty="0"/>
              <a:t> RPCs) to maintain authority</a:t>
            </a:r>
          </a:p>
          <a:p>
            <a:r>
              <a:rPr lang="en-US" b="0" dirty="0"/>
              <a:t>If </a:t>
            </a:r>
            <a:r>
              <a:rPr lang="en-US" b="0" dirty="0" err="1">
                <a:solidFill>
                  <a:schemeClr val="accent4"/>
                </a:solidFill>
              </a:rPr>
              <a:t>electionTimeout</a:t>
            </a:r>
            <a:r>
              <a:rPr lang="en-US" b="0" dirty="0">
                <a:solidFill>
                  <a:schemeClr val="accent4"/>
                </a:solidFill>
              </a:rPr>
              <a:t> </a:t>
            </a:r>
            <a:r>
              <a:rPr lang="en-US" b="0" dirty="0"/>
              <a:t>elapses with no </a:t>
            </a:r>
            <a:r>
              <a:rPr lang="en-US" b="0" dirty="0" smtClean="0"/>
              <a:t>RPCs (100-500ms), follower assumes leader has crashed and starts new election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majority of servers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new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or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down”</a:t>
              </a:r>
              <a:endParaRPr lang="en-US" sz="1400" b="0" dirty="0">
                <a:solidFill>
                  <a:srgbClr val="A5001E"/>
                </a:solidFill>
                <a:latin typeface="Arial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Validation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900615"/>
            <a:ext cx="8229600" cy="2527481"/>
          </a:xfrm>
        </p:spPr>
        <p:txBody>
          <a:bodyPr/>
          <a:lstStyle/>
          <a:p>
            <a:r>
              <a:rPr lang="en-US" b="0" dirty="0" smtClean="0"/>
              <a:t>Time divided into terms</a:t>
            </a:r>
          </a:p>
          <a:p>
            <a:pPr lvl="1"/>
            <a:r>
              <a:rPr lang="en-US" dirty="0" smtClean="0"/>
              <a:t>Election (either failed or resulted in 1 leader)</a:t>
            </a:r>
          </a:p>
          <a:p>
            <a:pPr lvl="1"/>
            <a:r>
              <a:rPr lang="en-US" dirty="0" smtClean="0"/>
              <a:t>Normal operation </a:t>
            </a:r>
            <a:r>
              <a:rPr lang="en-US" dirty="0"/>
              <a:t>u</a:t>
            </a:r>
            <a:r>
              <a:rPr lang="en-US" dirty="0" smtClean="0"/>
              <a:t>nder a single leader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/>
              <a:t>Each server maintains </a:t>
            </a:r>
            <a:r>
              <a:rPr lang="en-US" b="0" dirty="0" smtClean="0">
                <a:solidFill>
                  <a:schemeClr val="accent4"/>
                </a:solidFill>
              </a:rPr>
              <a:t>current term </a:t>
            </a:r>
            <a:r>
              <a:rPr lang="en-US" b="0" dirty="0" smtClean="0"/>
              <a:t>value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>
                <a:solidFill>
                  <a:schemeClr val="tx2"/>
                </a:solidFill>
              </a:rPr>
              <a:t>Key role of terms: identify obsolete information</a:t>
            </a:r>
            <a:endParaRPr lang="en-US" b="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Elections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Normal Operation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Split Vote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itle 6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Terms (aka epochs)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4906963"/>
          </a:xfrm>
        </p:spPr>
        <p:txBody>
          <a:bodyPr/>
          <a:lstStyle/>
          <a:p>
            <a:r>
              <a:rPr lang="en-US" dirty="0" smtClean="0"/>
              <a:t>Start election:</a:t>
            </a:r>
          </a:p>
          <a:p>
            <a:pPr lvl="1"/>
            <a:r>
              <a:rPr lang="en-US" sz="2200" b="0" dirty="0" smtClean="0"/>
              <a:t>Increment current term, change to candidate state, vote for self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Send </a:t>
            </a:r>
            <a:r>
              <a:rPr lang="en-US" dirty="0" err="1" smtClean="0"/>
              <a:t>RequestVote</a:t>
            </a:r>
            <a:r>
              <a:rPr lang="en-US" dirty="0" smtClean="0"/>
              <a:t> to all other servers, retry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Receive votes from majority of servers:</a:t>
            </a:r>
          </a:p>
          <a:p>
            <a:pPr marL="1314450" lvl="2" indent="-457200"/>
            <a:r>
              <a:rPr lang="en-US" sz="2000" dirty="0" smtClean="0"/>
              <a:t>Become leader</a:t>
            </a:r>
          </a:p>
          <a:p>
            <a:pPr marL="1314450" lvl="2" indent="-457200"/>
            <a:r>
              <a:rPr lang="en-US" sz="2000" dirty="0" smtClean="0"/>
              <a:t>Send </a:t>
            </a:r>
            <a:r>
              <a:rPr lang="en-US" sz="2000" dirty="0" err="1" smtClean="0"/>
              <a:t>AppendEntries</a:t>
            </a:r>
            <a:r>
              <a:rPr lang="en-US" sz="2000" dirty="0" smtClean="0"/>
              <a:t> heartbeats to all other servers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Receive RPC from valid leader:</a:t>
            </a:r>
          </a:p>
          <a:p>
            <a:pPr marL="1314450" lvl="2" indent="-457200"/>
            <a:r>
              <a:rPr lang="en-US" sz="2000" dirty="0" smtClean="0"/>
              <a:t>Return to follower state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No-one wins election (election timeout elapses):</a:t>
            </a:r>
          </a:p>
          <a:p>
            <a:pPr marL="1314450" lvl="2" indent="-457200"/>
            <a:r>
              <a:rPr lang="en-US" sz="2000" dirty="0" smtClean="0"/>
              <a:t>Increment term, start new election</a:t>
            </a:r>
            <a:endParaRPr lang="en-US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02919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allow at most one winner per term</a:t>
            </a:r>
          </a:p>
          <a:p>
            <a:pPr lvl="1"/>
            <a:r>
              <a:rPr lang="en-US" sz="2200" dirty="0" smtClean="0"/>
              <a:t>Each server votes only once per term (persists on disk)</a:t>
            </a:r>
          </a:p>
          <a:p>
            <a:pPr lvl="1"/>
            <a:r>
              <a:rPr lang="en-US" sz="2200" dirty="0" smtClean="0"/>
              <a:t>Two different candidates can’t get majorities in same term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some candidate must eventually win</a:t>
            </a:r>
          </a:p>
          <a:p>
            <a:pPr lvl="1"/>
            <a:r>
              <a:rPr lang="en-US" sz="2200" dirty="0" smtClean="0"/>
              <a:t>Each choose election timeouts randomly in [T, 2T]</a:t>
            </a:r>
          </a:p>
          <a:p>
            <a:pPr lvl="1"/>
            <a:r>
              <a:rPr lang="en-US" sz="2200" dirty="0" smtClean="0"/>
              <a:t>One usually initiates and wins election before others start</a:t>
            </a:r>
          </a:p>
          <a:p>
            <a:pPr lvl="1"/>
            <a:r>
              <a:rPr lang="en-US" sz="2200" dirty="0" smtClean="0"/>
              <a:t>Works well if T &gt;&gt; network RTT </a:t>
            </a:r>
            <a:endParaRPr lang="en-US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Servers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Voted for candidate A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704316"/>
                </a:solidFill>
                <a:latin typeface="Arial" charset="0"/>
              </a:rPr>
              <a:t>B can’t also get majority</a:t>
            </a:r>
            <a:endParaRPr lang="en-US" sz="1800" b="0" dirty="0">
              <a:solidFill>
                <a:srgbClr val="704316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067" y="5128446"/>
            <a:ext cx="8229600" cy="158606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entry = &lt; index, term, command &gt;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stored on stable storage (disk); survives crashes</a:t>
            </a:r>
          </a:p>
          <a:p>
            <a:pPr>
              <a:spcBef>
                <a:spcPts val="600"/>
              </a:spcBef>
            </a:pPr>
            <a:r>
              <a:rPr lang="en-US" sz="2000" b="0" dirty="0" smtClean="0"/>
              <a:t>Entry </a:t>
            </a:r>
            <a:r>
              <a:rPr lang="en-US" sz="2000" b="0" dirty="0" smtClean="0">
                <a:solidFill>
                  <a:schemeClr val="accent4"/>
                </a:solidFill>
              </a:rPr>
              <a:t>committed</a:t>
            </a:r>
            <a:r>
              <a:rPr lang="en-US" sz="2000" b="0" dirty="0" smtClean="0"/>
              <a:t> if known to be stored on majority of servers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Durable / stable, will eventually be executed by state machines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6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7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8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log index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followers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A5001E"/>
                </a:solidFill>
                <a:latin typeface="Arial" charset="0"/>
              </a:rPr>
              <a:t>committed entries</a:t>
            </a:r>
            <a:endParaRPr lang="en-US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term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command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Client sends command to leader</a:t>
            </a:r>
            <a:endParaRPr lang="en-US" sz="2200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sends </a:t>
            </a:r>
            <a:r>
              <a:rPr lang="en-US" sz="2200" b="0" dirty="0" err="1" smtClean="0"/>
              <a:t>AppendEntries</a:t>
            </a:r>
            <a:r>
              <a:rPr lang="en-US" sz="2200" b="0" dirty="0" smtClean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 smtClean="0">
                <a:solidFill>
                  <a:srgbClr val="C00000"/>
                </a:solidFill>
              </a:rPr>
              <a:t>Once new entry committed: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passes command to its state machine, sends result to client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piggybacks commitment to followers in later </a:t>
            </a:r>
            <a:r>
              <a:rPr lang="en-US" dirty="0" err="1" smtClean="0"/>
              <a:t>AppendEntries</a:t>
            </a:r>
            <a:endParaRPr lang="en-US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Followers pass committed commands to their state machines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One successful RPC to any majority of servers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128" y="3556947"/>
            <a:ext cx="8769872" cy="3048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 smtClean="0"/>
              <a:t>If log entries on different server have same index and term: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tore the same command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L</a:t>
            </a:r>
            <a:r>
              <a:rPr lang="en-US" sz="2400" dirty="0" smtClean="0"/>
              <a:t>ogs are identical in all preceding entries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b="0" dirty="0" smtClean="0"/>
              <a:t>If given entry is committed, all preceding also committed</a:t>
            </a:r>
            <a:endParaRPr lang="en-US" b="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Log Operation:  Highly Coherent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div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sub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server1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server2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/>
          <a:lstStyle/>
          <a:p>
            <a:r>
              <a:rPr lang="en-US" sz="2200" b="0" dirty="0" err="1" smtClean="0"/>
              <a:t>AppendEntries</a:t>
            </a:r>
            <a:r>
              <a:rPr lang="en-US" sz="2200" b="0" dirty="0" smtClean="0"/>
              <a:t> has &lt;</a:t>
            </a:r>
            <a:r>
              <a:rPr lang="en-US" sz="2200" b="0" dirty="0" err="1" smtClean="0"/>
              <a:t>index,term</a:t>
            </a:r>
            <a:r>
              <a:rPr lang="en-US" sz="2200" b="0" dirty="0"/>
              <a:t>&gt;</a:t>
            </a:r>
            <a:r>
              <a:rPr lang="en-US" sz="2200" b="0" dirty="0" smtClean="0"/>
              <a:t> of entry preceding new ones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Follower must contain matching entry; otherwise it rejects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Implements an </a:t>
            </a:r>
            <a:r>
              <a:rPr lang="en-US" sz="2200" b="0" dirty="0" smtClean="0">
                <a:solidFill>
                  <a:schemeClr val="tx2"/>
                </a:solidFill>
              </a:rPr>
              <a:t>induction step</a:t>
            </a:r>
            <a:r>
              <a:rPr lang="en-US" sz="2200" b="0" dirty="0" smtClean="0"/>
              <a:t>, ensures coherency</a:t>
            </a:r>
            <a:endParaRPr lang="en-US" sz="2200" b="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</a:t>
            </a:r>
            <a:r>
              <a:rPr lang="en-US" dirty="0" smtClean="0"/>
              <a:t>Consistency Check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leader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follower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matching entry</a:t>
            </a:r>
            <a:endParaRPr lang="en-US" sz="1800" b="0" dirty="0">
              <a:solidFill>
                <a:srgbClr val="006400"/>
              </a:solidFill>
              <a:latin typeface="Arial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mismatch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ALL ops must be totally ordered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1722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7723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297095" y="4232620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8795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8680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387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272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801527" y="5262249"/>
            <a:ext cx="7209025" cy="1424459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Isn’t sufficient to return value of third node:                         It doesn’t know precisely when op is “globally” committed</a:t>
            </a: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400" dirty="0" smtClean="0"/>
              <a:t>Instead: Need to actually </a:t>
            </a:r>
            <a:r>
              <a:rPr lang="en-US" sz="2400" i="1" dirty="0" smtClean="0"/>
              <a:t>order</a:t>
            </a:r>
            <a:r>
              <a:rPr lang="en-US" sz="2400" dirty="0" smtClean="0"/>
              <a:t> read operation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4112" y="4046958"/>
            <a:ext cx="3108303" cy="1215526"/>
            <a:chOff x="4508162" y="4119528"/>
            <a:chExt cx="3108303" cy="1215526"/>
          </a:xfrm>
        </p:grpSpPr>
        <p:pic>
          <p:nvPicPr>
            <p:cNvPr id="5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8162" y="4799448"/>
              <a:ext cx="592703" cy="53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86977" y="412266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671476" y="412266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headEnd type="triangle" w="med" len="lg"/>
              <a:tailEnd type="none" w="med" len="lg"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00865" y="5081116"/>
              <a:ext cx="2458451" cy="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flipH="1">
              <a:off x="6992302" y="4119528"/>
              <a:ext cx="6241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0? 1?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5697480" y="4577298"/>
              <a:ext cx="1182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read(A)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85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 smtClean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 smtClean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 smtClean="0"/>
              <a:t>Multiple crashes can leave many extraneous log entries</a:t>
            </a:r>
            <a:endParaRPr lang="en-US" sz="2200" b="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log index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term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/>
          <a:lstStyle/>
          <a:p>
            <a:r>
              <a:rPr lang="en-US" dirty="0" smtClean="0"/>
              <a:t>Raft safety property:  </a:t>
            </a:r>
            <a:r>
              <a:rPr lang="en-US" sz="2300" b="0" dirty="0" smtClean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Entries must be committed before applying to state machine</a:t>
            </a:r>
            <a:endParaRPr lang="en-US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  <a:endParaRPr lang="en-US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300" dirty="0">
                <a:solidFill>
                  <a:schemeClr val="bg1"/>
                </a:solidFill>
              </a:rPr>
              <a:t>Once </a:t>
            </a:r>
            <a:r>
              <a:rPr lang="en-US" sz="2300" dirty="0" smtClean="0">
                <a:solidFill>
                  <a:schemeClr val="bg1"/>
                </a:solidFill>
              </a:rPr>
              <a:t>log </a:t>
            </a:r>
            <a:r>
              <a:rPr lang="en-US" sz="2300">
                <a:solidFill>
                  <a:schemeClr val="bg1"/>
                </a:solidFill>
              </a:rPr>
              <a:t>entry </a:t>
            </a:r>
            <a:r>
              <a:rPr lang="en-US" sz="2300" smtClean="0">
                <a:solidFill>
                  <a:schemeClr val="bg1"/>
                </a:solidFill>
              </a:rPr>
              <a:t>applied </a:t>
            </a:r>
            <a:r>
              <a:rPr lang="en-US" sz="2300" dirty="0">
                <a:solidFill>
                  <a:schemeClr val="bg1"/>
                </a:solidFill>
              </a:rPr>
              <a:t>to a state machine</a:t>
            </a:r>
            <a:r>
              <a:rPr lang="en-US" sz="2300">
                <a:solidFill>
                  <a:schemeClr val="bg1"/>
                </a:solidFill>
              </a:rPr>
              <a:t>, </a:t>
            </a:r>
            <a:r>
              <a:rPr lang="en-US" sz="2300" smtClean="0">
                <a:solidFill>
                  <a:schemeClr val="bg1"/>
                </a:solidFill>
              </a:rPr>
              <a:t>no </a:t>
            </a:r>
            <a:r>
              <a:rPr lang="en-US" sz="2300" dirty="0">
                <a:solidFill>
                  <a:schemeClr val="bg1"/>
                </a:solidFill>
              </a:rPr>
              <a:t>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9305" y="3737918"/>
            <a:ext cx="8596095" cy="2881257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0" dirty="0" smtClean="0"/>
              <a:t>Elect candidate most likely to contain all committed entries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In </a:t>
            </a:r>
            <a:r>
              <a:rPr lang="en-US" sz="2200" dirty="0" err="1" smtClean="0"/>
              <a:t>RequestVote</a:t>
            </a:r>
            <a:r>
              <a:rPr lang="en-US" sz="2200" dirty="0" smtClean="0"/>
              <a:t>, candidates incl. index + term of last log entry</a:t>
            </a:r>
            <a:endParaRPr lang="en-US" sz="22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Voter V denies vote if its log is “more complete”:              (newer term) or (entry in higher index of same term)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Leader will have “most complete” log among electing majority</a:t>
            </a:r>
            <a:endParaRPr lang="en-US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Best Leader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navailable during </a:t>
              </a: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ommitted?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  <a:endParaRPr lang="en-US" sz="2200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663440"/>
            <a:ext cx="8796528" cy="1913458"/>
          </a:xfrm>
        </p:spPr>
        <p:txBody>
          <a:bodyPr/>
          <a:lstStyle/>
          <a:p>
            <a:r>
              <a:rPr lang="en-US" dirty="0" smtClean="0"/>
              <a:t>Case #1: </a:t>
            </a:r>
            <a:r>
              <a:rPr lang="en-US" b="0" dirty="0" smtClean="0"/>
              <a:t>Leader decides entry in current term is committed</a:t>
            </a:r>
          </a:p>
          <a:p>
            <a:pPr>
              <a:spcBef>
                <a:spcPts val="2400"/>
              </a:spcBef>
            </a:pPr>
            <a:r>
              <a:rPr lang="en-US" b="0" dirty="0" smtClean="0">
                <a:solidFill>
                  <a:srgbClr val="C00000"/>
                </a:solidFill>
              </a:rPr>
              <a:t>Safe: </a:t>
            </a:r>
            <a:r>
              <a:rPr lang="en-US" b="0" dirty="0" smtClean="0"/>
              <a:t>leader for term 3 must contain entry 4</a:t>
            </a:r>
            <a:endParaRPr lang="en-US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Committing Entry from Current Term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leader for term 3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1" y="4663440"/>
            <a:ext cx="8761519" cy="1975831"/>
          </a:xfrm>
        </p:spPr>
        <p:txBody>
          <a:bodyPr/>
          <a:lstStyle/>
          <a:p>
            <a:r>
              <a:rPr lang="en-US" dirty="0" smtClean="0"/>
              <a:t>Case #2: </a:t>
            </a:r>
            <a:r>
              <a:rPr lang="en-US" b="0" dirty="0" smtClean="0"/>
              <a:t>Leader trying to finish committing entry from earlier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Entry 3 </a:t>
            </a:r>
            <a:r>
              <a:rPr lang="en-US" b="0" dirty="0" smtClean="0">
                <a:solidFill>
                  <a:schemeClr val="accent4"/>
                </a:solidFill>
              </a:rPr>
              <a:t>not safely committed</a:t>
            </a:r>
            <a:r>
              <a:rPr lang="en-US" b="0" dirty="0" smtClean="0"/>
              <a:t>: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can be elected as leader for term 5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If elected, it will overwrite entry 3 on 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and s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Committing Entry from Earlier Term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510729"/>
            <a:ext cx="8079836" cy="2347271"/>
          </a:xfrm>
        </p:spPr>
        <p:txBody>
          <a:bodyPr/>
          <a:lstStyle/>
          <a:p>
            <a:r>
              <a:rPr lang="en-US" dirty="0" smtClean="0"/>
              <a:t>For leader to decide entry is committed:</a:t>
            </a:r>
          </a:p>
          <a:p>
            <a:pPr marL="914400" lvl="1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400" dirty="0" smtClean="0"/>
              <a:t>Entry stored </a:t>
            </a:r>
            <a:r>
              <a:rPr lang="en-US" sz="2400" dirty="0"/>
              <a:t>on a majority </a:t>
            </a:r>
            <a:endParaRPr lang="en-US" sz="2400" dirty="0" smtClean="0"/>
          </a:p>
          <a:p>
            <a:pPr marL="914400" lvl="1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400" dirty="0" smtClean="0"/>
              <a:t>≥ 1 new entry </a:t>
            </a:r>
            <a:r>
              <a:rPr lang="en-US" sz="2400" dirty="0"/>
              <a:t>from leader’s term </a:t>
            </a:r>
            <a:r>
              <a:rPr lang="en-US" sz="2400" dirty="0" smtClean="0"/>
              <a:t>also on </a:t>
            </a:r>
            <a:r>
              <a:rPr lang="en-US" sz="2400" dirty="0"/>
              <a:t>majority </a:t>
            </a:r>
            <a:endParaRPr lang="en-US" sz="2400" dirty="0" smtClean="0"/>
          </a:p>
          <a:p>
            <a:pPr>
              <a:lnSpc>
                <a:spcPct val="95000"/>
              </a:lnSpc>
            </a:pPr>
            <a:r>
              <a:rPr lang="en-US" sz="2200" b="0" dirty="0" smtClean="0"/>
              <a:t>Example:   </a:t>
            </a:r>
            <a:r>
              <a:rPr lang="en-US" sz="2200" b="0" dirty="0" smtClean="0"/>
              <a:t>e3 is only committed by leader s</a:t>
            </a:r>
            <a:r>
              <a:rPr lang="en-US" sz="2200" b="0" baseline="-25000" dirty="0" smtClean="0"/>
              <a:t>1 </a:t>
            </a:r>
            <a:r>
              <a:rPr lang="en-US" sz="2200" b="0" dirty="0" smtClean="0"/>
              <a:t>(term 4) o</a:t>
            </a:r>
            <a:r>
              <a:rPr lang="en-US" sz="2200" b="0" dirty="0" smtClean="0"/>
              <a:t>nce </a:t>
            </a:r>
            <a:r>
              <a:rPr lang="en-US" sz="2200" b="0" dirty="0" smtClean="0"/>
              <a:t>e4 </a:t>
            </a:r>
            <a:r>
              <a:rPr lang="en-US" sz="2200" b="0" dirty="0" smtClean="0"/>
              <a:t>can be committed</a:t>
            </a:r>
            <a:r>
              <a:rPr lang="en-US" sz="2200" b="0" dirty="0" smtClean="0"/>
              <a:t>, </a:t>
            </a:r>
            <a:r>
              <a:rPr lang="en-US" sz="2200" b="0" dirty="0" smtClean="0"/>
              <a:t>at which case s</a:t>
            </a:r>
            <a:r>
              <a:rPr lang="en-US" sz="2200" b="0" baseline="-25000" dirty="0" smtClean="0"/>
              <a:t>5</a:t>
            </a:r>
            <a:r>
              <a:rPr lang="en-US" sz="2200" b="0" dirty="0" smtClean="0"/>
              <a:t> </a:t>
            </a:r>
            <a:r>
              <a:rPr lang="en-US" sz="2200" b="0" dirty="0" smtClean="0"/>
              <a:t>cannot be elected leader for term 5, and e3 and e4 both safe</a:t>
            </a:r>
            <a:endParaRPr lang="en-US" sz="2200" b="0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Commitment Rules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smtClean="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800" dirty="0">
              <a:solidFill>
                <a:srgbClr val="1F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/>
              <a:t>Leader changes can result in log inconsistencies</a:t>
            </a:r>
            <a:endParaRPr lang="en-US" sz="2800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 Log Inconsistencies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eader for term 8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ossible</a:t>
            </a:r>
            <a:br>
              <a:rPr lang="en-US" sz="1800" dirty="0" smtClean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followers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(c)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(d)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(e)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6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7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8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9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10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 smtClean="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Fill in missing entries</a:t>
            </a:r>
          </a:p>
          <a:p>
            <a:r>
              <a:rPr lang="en-US" sz="2200" kern="0" dirty="0" smtClean="0"/>
              <a:t>Leader keeps </a:t>
            </a:r>
            <a:r>
              <a:rPr lang="en-US" sz="2200" kern="0" dirty="0" err="1" smtClean="0"/>
              <a:t>nextIndex</a:t>
            </a:r>
            <a:r>
              <a:rPr lang="en-US" sz="2200" kern="0" dirty="0" smtClean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Initialized to (1 + leader’s last index)</a:t>
            </a:r>
          </a:p>
          <a:p>
            <a:r>
              <a:rPr lang="en-US" sz="2000" b="0" kern="0" dirty="0" smtClean="0"/>
              <a:t>If </a:t>
            </a:r>
            <a:r>
              <a:rPr lang="en-US" sz="2000" b="0" kern="0" dirty="0" err="1" smtClean="0"/>
              <a:t>AppendEntries</a:t>
            </a:r>
            <a:r>
              <a:rPr lang="en-US" sz="2000" b="0" kern="0" dirty="0" smtClean="0"/>
              <a:t> consistency check fails, decrement </a:t>
            </a:r>
            <a:r>
              <a:rPr lang="en-US" sz="2000" b="0" kern="0" dirty="0" err="1" smtClean="0"/>
              <a:t>nextIndex</a:t>
            </a:r>
            <a:r>
              <a:rPr lang="en-US" sz="2000" b="0" kern="0" dirty="0" smtClean="0"/>
              <a:t>, try again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Before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/>
              <a:t>4</a:t>
            </a:r>
            <a:endParaRPr lang="en-US" sz="1600" b="0" dirty="0"/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After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53120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Leader temporarily disconnected  </a:t>
            </a:r>
          </a:p>
          <a:p>
            <a:pPr marL="457200" lvl="1" indent="0">
              <a:buNone/>
            </a:pPr>
            <a:r>
              <a:rPr lang="en-US" sz="2400" dirty="0" smtClean="0"/>
              <a:t>→</a:t>
            </a:r>
            <a:r>
              <a:rPr lang="en-US" sz="2400" b="0" dirty="0" smtClean="0"/>
              <a:t> other servers elect new leader</a:t>
            </a:r>
          </a:p>
          <a:p>
            <a:pPr marL="857250" lvl="2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reconnected</a:t>
            </a:r>
          </a:p>
          <a:p>
            <a:pPr marL="1314450" lvl="3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attempts to commit log entries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 dirty="0" smtClean="0"/>
              <a:t>Terms used to detect stale leaders (and candidates)</a:t>
            </a:r>
          </a:p>
          <a:p>
            <a:pPr lvl="1"/>
            <a:r>
              <a:rPr lang="en-US" dirty="0" smtClean="0"/>
              <a:t>Every RPC contains term of sender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ender’s term &lt; receiver:</a:t>
            </a:r>
          </a:p>
          <a:p>
            <a:pPr lvl="2"/>
            <a:r>
              <a:rPr lang="en-US" sz="2000" dirty="0" smtClean="0"/>
              <a:t>Receiver: Rejects RPC (via ACK which sender processes…)</a:t>
            </a:r>
          </a:p>
          <a:p>
            <a:pPr lvl="1"/>
            <a:r>
              <a:rPr lang="en-US" dirty="0" smtClean="0"/>
              <a:t>Receiver’s term &lt; sender:</a:t>
            </a:r>
          </a:p>
          <a:p>
            <a:pPr lvl="2"/>
            <a:r>
              <a:rPr lang="en-US" sz="2000" dirty="0" smtClean="0"/>
              <a:t>Receiver reverts to follower, updates term, processes RPC</a:t>
            </a:r>
          </a:p>
          <a:p>
            <a:pPr>
              <a:spcBef>
                <a:spcPts val="2000"/>
              </a:spcBef>
            </a:pPr>
            <a:r>
              <a:rPr lang="en-US" dirty="0"/>
              <a:t>Election updates terms of majority of servers</a:t>
            </a:r>
          </a:p>
          <a:p>
            <a:pPr lvl="1"/>
            <a:r>
              <a:rPr lang="en-US" dirty="0"/>
              <a:t>Deposed server cannot commit new log </a:t>
            </a:r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Neutralizing Old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ALL ops must be totally ordered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1722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7723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297095" y="4232620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8795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8680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387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272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12" y="47268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" name="Straight Connector 50"/>
          <p:cNvCxnSpPr/>
          <p:nvPr/>
        </p:nvCxnSpPr>
        <p:spPr>
          <a:xfrm>
            <a:off x="4456607" y="2860519"/>
            <a:ext cx="674352" cy="2085299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47427" y="2827202"/>
            <a:ext cx="443573" cy="211861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176815" y="50085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4915852" y="4085058"/>
            <a:ext cx="624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1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flipH="1">
            <a:off x="3773430" y="45047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804672" y="5257800"/>
            <a:ext cx="7691628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100"/>
              </a:spcAft>
            </a:pPr>
            <a:r>
              <a:rPr lang="en-US" sz="2200" b="0" dirty="0" smtClean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100"/>
              </a:spcAft>
            </a:pPr>
            <a:r>
              <a:rPr lang="en-US" sz="2200" b="0" dirty="0" smtClean="0"/>
              <a:t>Once read returns particular value, all later reads should return that value or value of later write.</a:t>
            </a: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9122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312029"/>
          </a:xfrm>
        </p:spPr>
        <p:txBody>
          <a:bodyPr/>
          <a:lstStyle/>
          <a:p>
            <a:r>
              <a:rPr lang="en-US" dirty="0" smtClean="0"/>
              <a:t>Send commands to leader</a:t>
            </a:r>
          </a:p>
          <a:p>
            <a:pPr lvl="1"/>
            <a:r>
              <a:rPr lang="en-US" dirty="0" smtClean="0"/>
              <a:t>If leader unknown, contact any server, which redirects client to leader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Leader only responds after command logged, committed, and executed by leader 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If request times out (e.g., leader crashes):</a:t>
            </a:r>
          </a:p>
          <a:p>
            <a:pPr lvl="1"/>
            <a:r>
              <a:rPr lang="en-US" dirty="0" smtClean="0"/>
              <a:t>Client reissues command to new leader (after possible redirect)</a:t>
            </a:r>
            <a:endParaRPr lang="en-US" dirty="0"/>
          </a:p>
          <a:p>
            <a:pPr>
              <a:spcBef>
                <a:spcPts val="3600"/>
              </a:spcBef>
            </a:pPr>
            <a:r>
              <a:rPr lang="en-US" dirty="0" smtClean="0"/>
              <a:t>Ensure </a:t>
            </a:r>
            <a:r>
              <a:rPr lang="en-US" dirty="0" smtClean="0">
                <a:solidFill>
                  <a:srgbClr val="C00000"/>
                </a:solidFill>
              </a:rPr>
              <a:t>exactly-once semantics </a:t>
            </a:r>
            <a:r>
              <a:rPr lang="en-US" dirty="0" smtClean="0"/>
              <a:t>even with leader failures</a:t>
            </a:r>
          </a:p>
          <a:p>
            <a:pPr lvl="1"/>
            <a:r>
              <a:rPr lang="en-US" dirty="0" smtClean="0"/>
              <a:t>E.g., Leader can execute command then crash before responding</a:t>
            </a:r>
          </a:p>
          <a:p>
            <a:pPr lvl="1"/>
            <a:r>
              <a:rPr lang="en-US" dirty="0" smtClean="0"/>
              <a:t>Client should embed unique ID in each command</a:t>
            </a:r>
          </a:p>
          <a:p>
            <a:pPr lvl="1"/>
            <a:r>
              <a:rPr lang="en-US" dirty="0" smtClean="0"/>
              <a:t>This client ID included in log entry</a:t>
            </a:r>
          </a:p>
          <a:p>
            <a:pPr lvl="1"/>
            <a:r>
              <a:rPr lang="en-US" dirty="0" smtClean="0"/>
              <a:t>Before accepting request, leader checks log for entry with same id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3003254"/>
          </a:xfrm>
        </p:spPr>
        <p:txBody>
          <a:bodyPr/>
          <a:lstStyle/>
          <a:p>
            <a:r>
              <a:rPr lang="en-US" dirty="0" smtClean="0"/>
              <a:t>View configuration:  { leader, { members }, settings }</a:t>
            </a:r>
          </a:p>
          <a:p>
            <a:r>
              <a:rPr lang="en-US" dirty="0" smtClean="0"/>
              <a:t>Consensus must support changes to configuration</a:t>
            </a:r>
          </a:p>
          <a:p>
            <a:pPr lvl="1"/>
            <a:r>
              <a:rPr lang="en-US" dirty="0" smtClean="0"/>
              <a:t>Replace failed machine</a:t>
            </a:r>
          </a:p>
          <a:p>
            <a:pPr lvl="1"/>
            <a:r>
              <a:rPr lang="en-US" dirty="0" smtClean="0"/>
              <a:t>Change degree of replication</a:t>
            </a:r>
          </a:p>
          <a:p>
            <a:pPr>
              <a:spcBef>
                <a:spcPts val="2400"/>
              </a:spcBef>
            </a:pPr>
            <a:r>
              <a:rPr lang="en-US" dirty="0"/>
              <a:t>Cannot switch directly from one </a:t>
            </a:r>
            <a:r>
              <a:rPr lang="en-US" dirty="0" err="1" smtClean="0"/>
              <a:t>config</a:t>
            </a:r>
            <a:r>
              <a:rPr lang="en-US" dirty="0" smtClean="0"/>
              <a:t> to </a:t>
            </a:r>
            <a:r>
              <a:rPr lang="en-US" dirty="0"/>
              <a:t>another: </a:t>
            </a:r>
            <a:r>
              <a:rPr lang="en-US" dirty="0" smtClean="0">
                <a:solidFill>
                  <a:schemeClr val="accent4"/>
                </a:solidFill>
              </a:rPr>
              <a:t>conflicting </a:t>
            </a:r>
            <a:r>
              <a:rPr lang="en-US" dirty="0">
                <a:solidFill>
                  <a:schemeClr val="accent4"/>
                </a:solidFill>
              </a:rPr>
              <a:t>majorities </a:t>
            </a:r>
            <a:r>
              <a:rPr lang="en-US" dirty="0"/>
              <a:t>could arise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smtClean="0">
                  <a:solidFill>
                    <a:srgbClr val="000000"/>
                  </a:solidFill>
                  <a:latin typeface="Arial" charset="0"/>
                </a:rPr>
                <a:t>old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 smtClean="0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 smtClean="0">
                  <a:solidFill>
                    <a:srgbClr val="008E00"/>
                  </a:solidFill>
                  <a:latin typeface="Arial" charset="0"/>
                </a:rPr>
                <a:t>old</a:t>
              </a:r>
              <a:endParaRPr lang="en-US" sz="1800" baseline="-25000" dirty="0">
                <a:solidFill>
                  <a:srgbClr val="008E00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 smtClean="0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 smtClean="0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365269"/>
            <a:ext cx="8482564" cy="2590800"/>
          </a:xfrm>
        </p:spPr>
        <p:txBody>
          <a:bodyPr/>
          <a:lstStyle/>
          <a:p>
            <a:r>
              <a:rPr lang="en-US" b="0" dirty="0" smtClean="0">
                <a:solidFill>
                  <a:schemeClr val="accent4"/>
                </a:solidFill>
              </a:rPr>
              <a:t>Joint consensus </a:t>
            </a:r>
            <a:r>
              <a:rPr lang="en-US" b="0" dirty="0" smtClean="0"/>
              <a:t>in intermediate phase: need majority of </a:t>
            </a:r>
            <a:r>
              <a:rPr lang="en-US" dirty="0" smtClean="0"/>
              <a:t>both</a:t>
            </a:r>
            <a:r>
              <a:rPr lang="en-US" b="0" dirty="0" smtClean="0"/>
              <a:t> old and new configurations for elections, commitment</a:t>
            </a:r>
          </a:p>
          <a:p>
            <a:r>
              <a:rPr lang="en-US" b="0" dirty="0" smtClean="0"/>
              <a:t>Configuration change just a log entry; applied immediately on receipt (committed or not)</a:t>
            </a:r>
          </a:p>
          <a:p>
            <a:r>
              <a:rPr lang="en-US" b="0" dirty="0" smtClean="0"/>
              <a:t>Once joint consensus is committed, begin replicating log entry for final configuration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2295802"/>
          </a:xfrm>
        </p:spPr>
        <p:txBody>
          <a:bodyPr/>
          <a:lstStyle/>
          <a:p>
            <a:r>
              <a:rPr lang="en-US" b="0" dirty="0"/>
              <a:t>Any server from either configuration can serve as leader</a:t>
            </a:r>
          </a:p>
          <a:p>
            <a:pPr>
              <a:spcBef>
                <a:spcPts val="2400"/>
              </a:spcBef>
            </a:pPr>
            <a:r>
              <a:rPr lang="en-US" b="0" dirty="0"/>
              <a:t>If </a:t>
            </a:r>
            <a:r>
              <a:rPr lang="en-US" b="0" dirty="0" smtClean="0"/>
              <a:t>leader not </a:t>
            </a:r>
            <a:r>
              <a:rPr lang="en-US" b="0" dirty="0"/>
              <a:t>in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, </a:t>
            </a:r>
            <a:r>
              <a:rPr lang="en-US" b="0" dirty="0" smtClean="0"/>
              <a:t>must step </a:t>
            </a:r>
            <a:r>
              <a:rPr lang="en-US" b="0" dirty="0"/>
              <a:t>down once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 </a:t>
            </a:r>
            <a:r>
              <a:rPr lang="en-US" b="0" dirty="0" smtClean="0"/>
              <a:t>committed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r>
              <a:rPr lang="en-US" sz="1800" b="0" dirty="0" smtClean="0">
                <a:latin typeface="Arial" charset="0"/>
              </a:rPr>
              <a:t> can make</a:t>
            </a:r>
          </a:p>
          <a:p>
            <a:r>
              <a:rPr lang="en-US" sz="1800" b="0" dirty="0" smtClean="0">
                <a:latin typeface="Arial" charset="0"/>
              </a:rPr>
              <a:t>unilateral decisions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 smtClean="0">
                <a:solidFill>
                  <a:srgbClr val="A5001E"/>
                </a:solidFill>
                <a:latin typeface="Arial" charset="0"/>
              </a:rPr>
              <a:t>new</a:t>
            </a: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/>
            </a:r>
            <a:br>
              <a:rPr lang="en-US" sz="180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steps down here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171" y="1404092"/>
            <a:ext cx="8542229" cy="45462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dirty="0" err="1" smtClean="0"/>
              <a:t>Viewstamped</a:t>
            </a:r>
            <a:r>
              <a:rPr lang="en-US" sz="3400" dirty="0" smtClean="0"/>
              <a:t>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3400" dirty="0" smtClean="0"/>
              <a:t> A new primary copy method to support highly-available distributed systems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Oki and </a:t>
            </a:r>
            <a:r>
              <a:rPr lang="en-US" dirty="0" err="1" smtClean="0"/>
              <a:t>Liskov</a:t>
            </a:r>
            <a:r>
              <a:rPr lang="en-US" dirty="0" smtClean="0"/>
              <a:t>, PODC 1988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 smtClean="0"/>
              <a:t>Log </a:t>
            </a:r>
            <a:r>
              <a:rPr lang="en-US" dirty="0"/>
              <a:t>entries </a:t>
            </a:r>
            <a:r>
              <a:rPr lang="en-US" dirty="0" smtClean="0"/>
              <a:t>flow only from leader </a:t>
            </a:r>
            <a:r>
              <a:rPr lang="en-US" dirty="0"/>
              <a:t>to other </a:t>
            </a:r>
            <a:r>
              <a:rPr lang="en-US" dirty="0" smtClean="0"/>
              <a:t>servers </a:t>
            </a:r>
          </a:p>
          <a:p>
            <a:pPr lvl="1"/>
            <a:r>
              <a:rPr lang="en-US" dirty="0" smtClean="0"/>
              <a:t>Select leader from limited set so doesn’t need to “catch up”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 smtClean="0"/>
              <a:t>Randomized timers to initiate elections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 smtClean="0"/>
              <a:t>New joint consensus approach with overlapping majorities</a:t>
            </a:r>
          </a:p>
          <a:p>
            <a:pPr lvl="1"/>
            <a:r>
              <a:rPr lang="en-US" dirty="0" smtClean="0"/>
              <a:t>Cluster can operate normally during configuration changes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Raft vs. VR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734138"/>
            <a:ext cx="7772400" cy="1166478"/>
          </a:xfrm>
        </p:spPr>
        <p:txBody>
          <a:bodyPr/>
          <a:lstStyle/>
          <a:p>
            <a:r>
              <a:rPr lang="en-US" u="sng" dirty="0" smtClean="0"/>
              <a:t>Monday </a:t>
            </a:r>
            <a:r>
              <a:rPr lang="en-US" u="sng" dirty="0" smtClean="0"/>
              <a:t>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2900616"/>
            <a:ext cx="7772400" cy="3361789"/>
          </a:xfrm>
        </p:spPr>
        <p:txBody>
          <a:bodyPr>
            <a:normAutofit/>
          </a:bodyPr>
          <a:lstStyle/>
          <a:p>
            <a:pPr marL="740664" indent="-742950" algn="l">
              <a:lnSpc>
                <a:spcPct val="100000"/>
              </a:lnSpc>
              <a:spcBef>
                <a:spcPts val="4000"/>
              </a:spcBef>
              <a:buFont typeface="+mj-lt"/>
              <a:buAutoNum type="arabicPeriod"/>
            </a:pPr>
            <a:r>
              <a:rPr lang="en-US" sz="3800" dirty="0" smtClean="0"/>
              <a:t>Consensus papers</a:t>
            </a:r>
            <a:endParaRPr lang="en-US" sz="3800" dirty="0"/>
          </a:p>
          <a:p>
            <a:pPr marL="740664" indent="-742950" algn="l">
              <a:lnSpc>
                <a:spcPct val="100000"/>
              </a:lnSpc>
              <a:spcBef>
                <a:spcPts val="4000"/>
              </a:spcBef>
              <a:buFont typeface="+mj-lt"/>
              <a:buAutoNum type="arabicPeriod"/>
            </a:pPr>
            <a:r>
              <a:rPr lang="en-US" sz="3800" dirty="0" smtClean="0"/>
              <a:t>From single register consistency to multi-register transactions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commit protocol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write X”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to write X”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write X”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</a:t>
            </a:r>
            <a:r>
              <a:rPr lang="en-US" i="1" dirty="0" smtClean="0"/>
              <a:t>commit</a:t>
            </a:r>
            <a:r>
              <a:rPr lang="en-US" b="0" i="1" dirty="0" smtClean="0"/>
              <a:t> write X”</a:t>
            </a:r>
            <a:endParaRPr lang="en-US" b="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4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Any server </a:t>
            </a:r>
            <a:r>
              <a:rPr lang="en-US" sz="2800" dirty="0" smtClean="0"/>
              <a:t>is essentially a </a:t>
            </a:r>
            <a:r>
              <a:rPr lang="en-US" sz="2800" b="1" i="1" dirty="0" smtClean="0">
                <a:solidFill>
                  <a:srgbClr val="E46C0A"/>
                </a:solidFill>
              </a:rPr>
              <a:t>state machine</a:t>
            </a:r>
          </a:p>
          <a:p>
            <a:pPr lvl="1"/>
            <a:r>
              <a:rPr lang="en-US" sz="2800" dirty="0" smtClean="0"/>
              <a:t>Operations </a:t>
            </a:r>
            <a:r>
              <a:rPr lang="en-US" sz="2800" b="1" dirty="0" smtClean="0"/>
              <a:t>transition</a:t>
            </a:r>
            <a:r>
              <a:rPr lang="en-US" sz="2800" dirty="0" smtClean="0"/>
              <a:t> between states</a:t>
            </a:r>
          </a:p>
          <a:p>
            <a:pPr lvl="1"/>
            <a:endParaRPr lang="en-US" sz="2800" dirty="0" smtClean="0"/>
          </a:p>
          <a:p>
            <a:r>
              <a:rPr lang="en-US" sz="2800" spc="-150" dirty="0" smtClean="0"/>
              <a:t>Need an op to be executed on all replicas, or none at all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we need </a:t>
            </a:r>
            <a:r>
              <a:rPr lang="en-US" sz="2800" b="1" dirty="0" smtClean="0"/>
              <a:t>distributed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all-or-nothing atomicity</a:t>
            </a:r>
          </a:p>
          <a:p>
            <a:pPr lvl="1"/>
            <a:r>
              <a:rPr lang="en-US" sz="2800" dirty="0" smtClean="0"/>
              <a:t>If op is deterministic, replicas will end in same state</a:t>
            </a:r>
            <a:endParaRPr lang="en-US" sz="2800" dirty="0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This is more </a:t>
            </a:r>
            <a:r>
              <a:rPr lang="en-US" sz="3800" dirty="0" smtClean="0"/>
              <a:t>general than reads/writes </a:t>
            </a:r>
            <a:endParaRPr lang="en-US" sz="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commit protocol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</a:t>
            </a:r>
            <a:r>
              <a:rPr lang="en-US" b="0" i="1" spc="-100" dirty="0">
                <a:sym typeface="Wingdings"/>
              </a:rPr>
              <a:t>exec&lt;op&gt;</a:t>
            </a:r>
            <a:r>
              <a:rPr lang="en-US" b="0" i="1" spc="-100" dirty="0" smtClean="0">
                <a:sym typeface="Wingdings"/>
              </a:rPr>
              <a:t>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</a:t>
            </a:r>
            <a:r>
              <a:rPr lang="en-US" i="1" dirty="0" smtClean="0"/>
              <a:t>commit</a:t>
            </a:r>
            <a:r>
              <a:rPr lang="en-US" b="0" i="1" dirty="0" smtClean="0"/>
              <a:t> &lt;op&gt;”</a:t>
            </a:r>
            <a:endParaRPr lang="en-US" b="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What if primary fails? </a:t>
            </a:r>
          </a:p>
          <a:p>
            <a:pPr marL="0" marR="0" lvl="0" indent="-5143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Backup fails?</a:t>
            </a:r>
            <a:endParaRPr lang="en-US" sz="2400" b="0" i="1" spc="-1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7067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“Okay” (i.e., op </a:t>
            </a:r>
            <a:r>
              <a:rPr lang="en-US" sz="2400" b="0" dirty="0" smtClean="0">
                <a:sym typeface="Wingdings"/>
              </a:rPr>
              <a:t>is stable) </a:t>
            </a:r>
            <a:r>
              <a:rPr lang="en-US" sz="2400" b="0" dirty="0">
                <a:sym typeface="Wingdings"/>
              </a:rPr>
              <a:t>if written to </a:t>
            </a:r>
            <a:r>
              <a:rPr lang="en-US" sz="2400" b="0" dirty="0" smtClean="0">
                <a:sym typeface="Wingdings"/>
              </a:rPr>
              <a:t>&gt; </a:t>
            </a:r>
            <a:r>
              <a:rPr lang="en-US" sz="2400" b="0" dirty="0">
                <a:sym typeface="Wingdings"/>
              </a:rPr>
              <a:t>½ </a:t>
            </a:r>
            <a:r>
              <a:rPr lang="en-US" sz="2400" b="0" dirty="0" smtClean="0">
                <a:sym typeface="Wingdings"/>
              </a:rPr>
              <a:t>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commit protocol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</a:t>
            </a:r>
            <a:r>
              <a:rPr lang="en-US" b="0" i="1" spc="-100" dirty="0">
                <a:sym typeface="Wingdings"/>
              </a:rPr>
              <a:t>exec&lt;op&gt;</a:t>
            </a:r>
            <a:r>
              <a:rPr lang="en-US" b="0" i="1" spc="-100" dirty="0" smtClean="0">
                <a:sym typeface="Wingdings"/>
              </a:rPr>
              <a:t>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</a:t>
            </a:r>
            <a:r>
              <a:rPr lang="en-US" i="1" dirty="0" smtClean="0"/>
              <a:t>commit</a:t>
            </a:r>
            <a:r>
              <a:rPr lang="en-US" b="0" i="1" dirty="0" smtClean="0"/>
              <a:t> &lt;op&gt;”</a:t>
            </a:r>
            <a:endParaRPr lang="en-US" b="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commit protocol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Donut 2"/>
          <p:cNvSpPr/>
          <p:nvPr/>
        </p:nvSpPr>
        <p:spPr>
          <a:xfrm>
            <a:off x="4127401" y="2096737"/>
            <a:ext cx="2230244" cy="2253340"/>
          </a:xfrm>
          <a:prstGeom prst="donut">
            <a:avLst>
              <a:gd name="adj" fmla="val 8000"/>
            </a:avLst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Donut 18"/>
          <p:cNvSpPr/>
          <p:nvPr/>
        </p:nvSpPr>
        <p:spPr>
          <a:xfrm>
            <a:off x="5822792" y="2096737"/>
            <a:ext cx="2230244" cy="2253340"/>
          </a:xfrm>
          <a:prstGeom prst="donut">
            <a:avLst>
              <a:gd name="adj" fmla="val 8000"/>
            </a:avLst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4719166" y="2931799"/>
            <a:ext cx="1046714" cy="58321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51435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>
                <a:sym typeface="Wingdings"/>
              </a:rPr>
              <a:t>&gt; ½ </a:t>
            </a:r>
          </a:p>
          <a:p>
            <a:pPr marL="0" marR="0" lvl="0" indent="-51435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>
                <a:sym typeface="Wingdings"/>
              </a:rPr>
              <a:t>nodes</a:t>
            </a:r>
            <a:endParaRPr lang="en-US" i="1" spc="-100" dirty="0">
              <a:sym typeface="Wingdings"/>
            </a:endParaRPr>
          </a:p>
        </p:txBody>
      </p:sp>
      <p:sp>
        <p:nvSpPr>
          <p:cNvPr id="33" name="Content Placeholder 3"/>
          <p:cNvSpPr txBox="1">
            <a:spLocks/>
          </p:cNvSpPr>
          <p:nvPr/>
        </p:nvSpPr>
        <p:spPr>
          <a:xfrm>
            <a:off x="6414557" y="2931799"/>
            <a:ext cx="1046714" cy="58321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51435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>
                <a:sym typeface="Wingdings"/>
              </a:rPr>
              <a:t>&gt; ½ </a:t>
            </a:r>
          </a:p>
          <a:p>
            <a:pPr marL="0" marR="0" lvl="0" indent="-51435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>
                <a:sym typeface="Wingdings"/>
              </a:rPr>
              <a:t>nodes</a:t>
            </a:r>
            <a:endParaRPr lang="en-US" i="1" spc="-100" dirty="0">
              <a:sym typeface="Wingding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650" y="4683060"/>
            <a:ext cx="5220349" cy="188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lvl="0" indent="-365760" algn="l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  <a:sym typeface="Wingdings"/>
              </a:rPr>
              <a:t>Commit sets always overlap ≥ </a:t>
            </a:r>
            <a:r>
              <a:rPr lang="en-US" sz="2400" b="0" dirty="0" smtClean="0">
                <a:latin typeface="Arial" charset="0"/>
                <a:ea typeface="Arial" charset="0"/>
                <a:cs typeface="Arial" charset="0"/>
                <a:sym typeface="Wingdings"/>
              </a:rPr>
              <a:t>1</a:t>
            </a:r>
            <a:endParaRPr lang="en-US" sz="2400" b="0" dirty="0" smtClean="0">
              <a:latin typeface="Arial" charset="0"/>
              <a:ea typeface="Arial" charset="0"/>
              <a:cs typeface="Arial" charset="0"/>
              <a:sym typeface="Wingdings"/>
            </a:endParaRPr>
          </a:p>
          <a:p>
            <a:pPr marL="365760" marR="0" lvl="0" indent="-365760" algn="l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  <a:sym typeface="Wingdings"/>
              </a:rPr>
              <a:t>Any &gt;½ nodes guaranteed to see committed </a:t>
            </a:r>
            <a:r>
              <a:rPr lang="en-US" sz="2400" b="0" dirty="0" smtClean="0">
                <a:latin typeface="Arial" charset="0"/>
                <a:ea typeface="Arial" charset="0"/>
                <a:cs typeface="Arial" charset="0"/>
                <a:sym typeface="Wingdings"/>
              </a:rPr>
              <a:t>op</a:t>
            </a:r>
          </a:p>
          <a:p>
            <a:pPr marL="365760" marR="0" lvl="0" indent="-365760" algn="l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b="0" spc="-100" dirty="0" smtClean="0">
                <a:latin typeface="Arial" charset="0"/>
                <a:ea typeface="Arial" charset="0"/>
                <a:cs typeface="Arial" charset="0"/>
                <a:sym typeface="Wingdings"/>
              </a:rPr>
              <a:t>…provided set of nodes consistent</a:t>
            </a:r>
            <a:endParaRPr lang="en-US" sz="2400" b="0" spc="-100" dirty="0">
              <a:latin typeface="Arial" charset="0"/>
              <a:ea typeface="Arial" charset="0"/>
              <a:cs typeface="Arial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7994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39304</TotalTime>
  <Words>2814</Words>
  <Application>Microsoft Macintosh PowerPoint</Application>
  <PresentationFormat>On-screen Show (4:3)</PresentationFormat>
  <Paragraphs>943</Paragraphs>
  <Slides>47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.HelveticaNeueDeskInterface-Regular</vt:lpstr>
      <vt:lpstr>Calibri</vt:lpstr>
      <vt:lpstr>Courier New</vt:lpstr>
      <vt:lpstr>Gill Sans</vt:lpstr>
      <vt:lpstr>ＭＳ Ｐゴシック</vt:lpstr>
      <vt:lpstr>Times New Roman</vt:lpstr>
      <vt:lpstr>Verdana</vt:lpstr>
      <vt:lpstr>Wingdings</vt:lpstr>
      <vt:lpstr>Arial</vt:lpstr>
      <vt:lpstr>1_Office Theme</vt:lpstr>
      <vt:lpstr>Default Design</vt:lpstr>
      <vt:lpstr>Strong consistency and consensus</vt:lpstr>
      <vt:lpstr>Recall: Linearizability (Strong Consistency)</vt:lpstr>
      <vt:lpstr>ALL ops must be totally ordered</vt:lpstr>
      <vt:lpstr>ALL ops must be totally ordered</vt:lpstr>
      <vt:lpstr>Two phase commit protocol</vt:lpstr>
      <vt:lpstr>This is more general than reads/writes </vt:lpstr>
      <vt:lpstr>Two phase commit protocol</vt:lpstr>
      <vt:lpstr>Two phase commit protocol</vt:lpstr>
      <vt:lpstr>Two phase commit protocol</vt:lpstr>
      <vt:lpstr>View changes on failure</vt:lpstr>
      <vt:lpstr>View changes on failure</vt:lpstr>
      <vt:lpstr>Consensus</vt:lpstr>
      <vt:lpstr>Consensus used in systems</vt:lpstr>
      <vt:lpstr>Paxos: the original consensus protocol</vt:lpstr>
      <vt:lpstr>Basic fault-tolerant  Replicated State Machine (RSM) approach</vt:lpstr>
      <vt:lpstr>Why bother with a leader?</vt:lpstr>
      <vt:lpstr>Raft: A Consensus Algorithm for Replicated Logs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Reconfiguration</vt:lpstr>
      <vt:lpstr>Configuration Changes</vt:lpstr>
      <vt:lpstr>2-Phase Approach via Joint Consensus</vt:lpstr>
      <vt:lpstr>2-Phase Approach via Joint Consensus</vt:lpstr>
      <vt:lpstr>PowerPoint Presentation</vt:lpstr>
      <vt:lpstr>Raft vs. VR</vt:lpstr>
      <vt:lpstr>Monday lecture</vt:lpstr>
    </vt:vector>
  </TitlesOfParts>
  <Company>Princeton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1587</cp:revision>
  <cp:lastPrinted>2016-10-05T13:43:34Z</cp:lastPrinted>
  <dcterms:created xsi:type="dcterms:W3CDTF">2013-10-08T01:49:25Z</dcterms:created>
  <dcterms:modified xsi:type="dcterms:W3CDTF">2017-02-15T03:42:26Z</dcterms:modified>
</cp:coreProperties>
</file>