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77" r:id="rId10"/>
    <p:sldId id="264" r:id="rId11"/>
    <p:sldId id="283" r:id="rId12"/>
    <p:sldId id="266" r:id="rId13"/>
    <p:sldId id="267" r:id="rId14"/>
    <p:sldId id="268" r:id="rId15"/>
    <p:sldId id="287" r:id="rId16"/>
    <p:sldId id="285" r:id="rId17"/>
    <p:sldId id="286" r:id="rId18"/>
    <p:sldId id="289" r:id="rId19"/>
    <p:sldId id="265" r:id="rId20"/>
    <p:sldId id="274" r:id="rId21"/>
    <p:sldId id="275" r:id="rId22"/>
    <p:sldId id="28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40" y="-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7D547-8D79-DA45-A1D3-B57F129D7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35D3B-8EAA-614B-AD77-043CFB0147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1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03A19-3E20-054C-8FE9-77E5EFF0F1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4B5B0-1C67-A248-BCC7-53A808555E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0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D955E-30E1-E048-8A9B-551A36CB7C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34622-FAF9-BE48-AB5A-0AD28E01DB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AD57B-CB55-F441-BF64-463E095906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8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C5FD6-2BF5-E347-A799-076C0A4623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0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3BA01-12FF-FE4D-A599-68EB080F49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FAAAE-57C0-624E-94E5-64DA7C83DF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9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36258-A2CE-1345-B156-48953818DB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fld id="{8AA7E8E5-6B1F-AC43-96EC-5273FE9F843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hyperlink" Target="http://images.google.com/imgres?imgurl=http://www.cs.toronto.edu/gifs/Faculty/rackoff.jpg&amp;imgrefurl=http://www.cs.toronto.edu/DCS/People/Faculty/rackoff.html&amp;h=426&amp;w=283&amp;sz=17&amp;tbnid=di1iYmPfYngW6M:&amp;tbnh=122&amp;tbnw=81&amp;hl=en&amp;start=1&amp;prev=/images?q=charlie+rackoff&amp;svnum=10&amp;hl=en&amp;lr=&amp;client=firefox-a&amp;rls=org.mozilla:en-US:official&amp;sa=N" TargetMode="External"/><Relationship Id="rId5" Type="http://schemas.openxmlformats.org/officeDocument/2006/relationships/image" Target="../media/image23.jpeg"/><Relationship Id="rId6" Type="http://schemas.openxmlformats.org/officeDocument/2006/relationships/image" Target="../media/image24.jpeg"/><Relationship Id="rId7" Type="http://schemas.openxmlformats.org/officeDocument/2006/relationships/image" Target="../media/image25.png"/><Relationship Id="rId8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Relationship Id="rId3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>
                <a:latin typeface="Arial" charset="0"/>
                <a:cs typeface="Arial" charset="0"/>
              </a:rPr>
              <a:t>Secrets &amp; Lies, Knowledge &amp; Trust.</a:t>
            </a:r>
            <a:br>
              <a:rPr lang="en-US" sz="4600">
                <a:latin typeface="Arial" charset="0"/>
                <a:cs typeface="Arial" charset="0"/>
              </a:rPr>
            </a:br>
            <a:r>
              <a:rPr lang="en-US" sz="3800">
                <a:latin typeface="Arial" charset="0"/>
                <a:cs typeface="Arial" charset="0"/>
              </a:rPr>
              <a:t>(Modern Cryptography)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COS 116, Spring </a:t>
            </a:r>
            <a:r>
              <a:rPr lang="en-US" dirty="0" smtClean="0">
                <a:latin typeface="Arial" charset="0"/>
                <a:cs typeface="Arial" charset="0"/>
              </a:rPr>
              <a:t>2012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Adam Finkelstein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si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2" t="13635" r="20454"/>
          <a:stretch>
            <a:fillRect/>
          </a:stretch>
        </p:blipFill>
        <p:spPr bwMode="auto">
          <a:xfrm>
            <a:off x="7302500" y="4114800"/>
            <a:ext cx="1841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Theme 2: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Seeing information vs. making sense of it</a:t>
            </a:r>
          </a:p>
          <a:p>
            <a:pPr eaLnBrk="1" hangingPunct="1"/>
            <a:endParaRPr lang="en-US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Theme 3: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Role of randomness.</a:t>
            </a:r>
          </a:p>
          <a:p>
            <a:pPr eaLnBrk="1" hangingPunct="1"/>
            <a:endParaRPr lang="en-US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Simple example that illustrates both: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one-time pad (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daily codebook.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bin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43350"/>
            <a:ext cx="30480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Random source hypothesis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Integral to modern cryptography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We have a source of random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They look completely unpredictable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Possible sources: 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Quantum phenomena, 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timing between keystrokes, etc.</a:t>
            </a:r>
          </a:p>
        </p:txBody>
      </p:sp>
      <p:pic>
        <p:nvPicPr>
          <p:cNvPr id="23557" name="Picture 4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0" y="2590800"/>
            <a:ext cx="10239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27432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3200400" y="2743200"/>
            <a:ext cx="5372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0110101010011010011011101010010010001…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One-time pad (modern version)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Goal: transmit </a:t>
            </a: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-bit message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One-time pad: random sequence of </a:t>
            </a: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 bits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(</a:t>
            </a:r>
            <a:r>
              <a:rPr lang="en-US" sz="2400" i="1">
                <a:latin typeface="Arial" charset="0"/>
                <a:cs typeface="Arial" charset="0"/>
              </a:rPr>
              <a:t>shared</a:t>
            </a:r>
            <a:r>
              <a:rPr lang="en-US" sz="2400">
                <a:latin typeface="Arial" charset="0"/>
                <a:cs typeface="Arial" charset="0"/>
              </a:rPr>
              <a:t> between sender and receiver)</a:t>
            </a:r>
          </a:p>
        </p:txBody>
      </p:sp>
      <p:pic>
        <p:nvPicPr>
          <p:cNvPr id="24580" name="Picture 4" descr="MCj038918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73183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295400" y="39370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Alice</a:t>
            </a:r>
          </a:p>
        </p:txBody>
      </p:sp>
      <p:pic>
        <p:nvPicPr>
          <p:cNvPr id="24582" name="Picture 13" descr="http://www.israellycool.com/bob%20sidesh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67000"/>
            <a:ext cx="11366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5" descr="http://www.directory.io/directory/images/Artworks/Cartoons/Alice-in-Wonderland/al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800"/>
            <a:ext cx="1009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 Box 16"/>
          <p:cNvSpPr txBox="1">
            <a:spLocks noChangeArrowheads="1"/>
          </p:cNvSpPr>
          <p:nvPr/>
        </p:nvSpPr>
        <p:spPr bwMode="auto">
          <a:xfrm>
            <a:off x="6384925" y="3897313"/>
            <a:ext cx="63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Bob</a:t>
            </a:r>
          </a:p>
        </p:txBody>
      </p:sp>
      <p:sp>
        <p:nvSpPr>
          <p:cNvPr id="24585" name="Text Box 17"/>
          <p:cNvSpPr txBox="1">
            <a:spLocks noChangeArrowheads="1"/>
          </p:cNvSpPr>
          <p:nvPr/>
        </p:nvSpPr>
        <p:spPr bwMode="auto">
          <a:xfrm>
            <a:off x="3886200" y="48514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Eve</a:t>
            </a:r>
          </a:p>
        </p:txBody>
      </p:sp>
      <p:sp>
        <p:nvSpPr>
          <p:cNvPr id="24586" name="Line 18"/>
          <p:cNvSpPr>
            <a:spLocks noChangeShapeType="1"/>
          </p:cNvSpPr>
          <p:nvPr/>
        </p:nvSpPr>
        <p:spPr bwMode="auto">
          <a:xfrm>
            <a:off x="2514600" y="3429000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Using one-time pad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cs typeface="Arial" charset="0"/>
              </a:rPr>
              <a:t>Encryption: 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One-time pad scrambles the message, as follows:</a:t>
            </a:r>
            <a:endParaRPr lang="en-US" sz="24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0 means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fr-FR" altLang="ja-JP" sz="2000" dirty="0" smtClean="0"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flip</a:t>
            </a:r>
            <a:r>
              <a:rPr lang="ja-JP" altLang="en-US" sz="2000" dirty="0" smtClean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2000" dirty="0" smtClean="0">
                <a:latin typeface="Arial" charset="0"/>
                <a:ea typeface="Arial" charset="0"/>
                <a:cs typeface="Arial" charset="0"/>
              </a:rPr>
              <a:t> the bit in the message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1 means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flip</a:t>
            </a:r>
            <a:r>
              <a:rPr lang="ja-JP" altLang="en-US" sz="2000" dirty="0" smtClean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sz="2000" dirty="0" smtClean="0">
                <a:latin typeface="Arial" charset="0"/>
                <a:ea typeface="Arial" charset="0"/>
                <a:cs typeface="Arial" charset="0"/>
              </a:rPr>
              <a:t> the bit in the message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sz="24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  <a:cs typeface="Arial" charset="0"/>
              </a:rPr>
              <a:t>Example:</a:t>
            </a:r>
          </a:p>
        </p:txBody>
      </p:sp>
      <p:graphicFrame>
        <p:nvGraphicFramePr>
          <p:cNvPr id="22595" name="Group 67"/>
          <p:cNvGraphicFramePr>
            <a:graphicFrameLocks noGrp="1"/>
          </p:cNvGraphicFramePr>
          <p:nvPr/>
        </p:nvGraphicFramePr>
        <p:xfrm>
          <a:off x="1066800" y="5029200"/>
          <a:ext cx="2971800" cy="1371600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Message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Courier New" charset="0"/>
                        </a:rPr>
                        <a:t>0110010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Courier New" charset="0"/>
                        </a:rPr>
                        <a:t>1011001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Encrypted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Courier New" charset="0"/>
                        </a:rPr>
                        <a:t>1101011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13" name="Group 85"/>
          <p:cNvGraphicFramePr>
            <a:graphicFrameLocks noGrp="1"/>
          </p:cNvGraphicFramePr>
          <p:nvPr/>
        </p:nvGraphicFramePr>
        <p:xfrm>
          <a:off x="5562600" y="5029200"/>
          <a:ext cx="2971800" cy="1371600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Encrypted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Courier New" charset="0"/>
                        </a:rPr>
                        <a:t>1101011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Courier New" charset="0"/>
                        </a:rPr>
                        <a:t>1011001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Message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Courier New" charset="0"/>
                        </a:rPr>
                        <a:t>0110010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Text Box 86"/>
          <p:cNvSpPr txBox="1">
            <a:spLocks noChangeArrowheads="1"/>
          </p:cNvSpPr>
          <p:nvPr/>
        </p:nvSpPr>
        <p:spPr bwMode="auto">
          <a:xfrm>
            <a:off x="914400" y="44958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Encryption</a:t>
            </a:r>
          </a:p>
        </p:txBody>
      </p:sp>
      <p:sp>
        <p:nvSpPr>
          <p:cNvPr id="25633" name="Text Box 87"/>
          <p:cNvSpPr txBox="1">
            <a:spLocks noChangeArrowheads="1"/>
          </p:cNvSpPr>
          <p:nvPr/>
        </p:nvSpPr>
        <p:spPr bwMode="auto">
          <a:xfrm>
            <a:off x="5486400" y="4495800"/>
            <a:ext cx="33831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Decryption (same rule!)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4419600" y="5486400"/>
            <a:ext cx="8382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http://www.spudart.org/blog/images/2006/amazon-logo-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743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Musings about one-time pad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Incredibly strong security: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encrypted message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>
                <a:latin typeface="Arial" charset="0"/>
                <a:cs typeface="Arial" charset="0"/>
              </a:rPr>
              <a:t>looks random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>
                <a:latin typeface="Arial" charset="0"/>
                <a:cs typeface="Arial" charset="0"/>
              </a:rPr>
              <a:t> … 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equally likely to be encryption of </a:t>
            </a:r>
            <a:r>
              <a:rPr lang="en-US" sz="2400" i="1">
                <a:latin typeface="Arial" charset="0"/>
                <a:cs typeface="Arial" charset="0"/>
              </a:rPr>
              <a:t>any</a:t>
            </a:r>
            <a:r>
              <a:rPr lang="en-US" sz="2400">
                <a:latin typeface="Arial" charset="0"/>
                <a:cs typeface="Arial" charset="0"/>
              </a:rPr>
              <a:t> </a:t>
            </a:r>
            <a:r>
              <a:rPr lang="en-US" sz="2400" i="1">
                <a:latin typeface="Arial" charset="0"/>
                <a:cs typeface="Arial" charset="0"/>
              </a:rPr>
              <a:t>n</a:t>
            </a:r>
            <a:r>
              <a:rPr lang="en-US" sz="2400">
                <a:latin typeface="Arial" charset="0"/>
                <a:cs typeface="Arial" charset="0"/>
              </a:rPr>
              <a:t>-bit string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How would you use one-time pad?</a:t>
            </a: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How can you and Amazon agree on a one-time pad?</a:t>
            </a:r>
          </a:p>
        </p:txBody>
      </p:sp>
      <p:pic>
        <p:nvPicPr>
          <p:cNvPr id="23556" name="Picture 4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4400" y="3581400"/>
            <a:ext cx="10239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Freeform 5"/>
          <p:cNvSpPr>
            <a:spLocks/>
          </p:cNvSpPr>
          <p:nvPr/>
        </p:nvSpPr>
        <p:spPr bwMode="auto">
          <a:xfrm>
            <a:off x="2049463" y="3579813"/>
            <a:ext cx="4902200" cy="852487"/>
          </a:xfrm>
          <a:custGeom>
            <a:avLst/>
            <a:gdLst>
              <a:gd name="T0" fmla="*/ 0 w 3088"/>
              <a:gd name="T1" fmla="*/ 361 h 537"/>
              <a:gd name="T2" fmla="*/ 245 w 3088"/>
              <a:gd name="T3" fmla="*/ 433 h 537"/>
              <a:gd name="T4" fmla="*/ 965 w 3088"/>
              <a:gd name="T5" fmla="*/ 49 h 537"/>
              <a:gd name="T6" fmla="*/ 1973 w 3088"/>
              <a:gd name="T7" fmla="*/ 529 h 537"/>
              <a:gd name="T8" fmla="*/ 3088 w 3088"/>
              <a:gd name="T9" fmla="*/ 0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8"/>
              <a:gd name="T16" fmla="*/ 0 h 537"/>
              <a:gd name="T17" fmla="*/ 3088 w 3088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8" h="537">
                <a:moveTo>
                  <a:pt x="0" y="361"/>
                </a:moveTo>
                <a:cubicBezTo>
                  <a:pt x="39" y="373"/>
                  <a:pt x="84" y="485"/>
                  <a:pt x="245" y="433"/>
                </a:cubicBezTo>
                <a:cubicBezTo>
                  <a:pt x="406" y="381"/>
                  <a:pt x="677" y="33"/>
                  <a:pt x="965" y="49"/>
                </a:cubicBezTo>
                <a:cubicBezTo>
                  <a:pt x="1253" y="65"/>
                  <a:pt x="1619" y="537"/>
                  <a:pt x="1973" y="529"/>
                </a:cubicBezTo>
                <a:cubicBezTo>
                  <a:pt x="2327" y="521"/>
                  <a:pt x="2856" y="110"/>
                  <a:pt x="308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429000" y="4648200"/>
            <a:ext cx="245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Insecure link (Internet)</a:t>
            </a:r>
          </a:p>
        </p:txBody>
      </p:sp>
      <p:pic>
        <p:nvPicPr>
          <p:cNvPr id="23562" name="Picture 10" descr="http://www.r-3.com/email/images/bezo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86200"/>
            <a:ext cx="10937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010400" y="5410200"/>
            <a:ext cx="1416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(Jeff Bezos </a:t>
            </a:r>
            <a:r>
              <a:rPr lang="fr-FR" altLang="ja-JP" sz="1400" dirty="0" smtClean="0"/>
              <a:t>'</a:t>
            </a:r>
            <a:r>
              <a:rPr lang="en-US" sz="1400" dirty="0" smtClean="0"/>
              <a:t>86</a:t>
            </a:r>
            <a:r>
              <a:rPr lang="en-US" sz="1400" dirty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60" grpId="0"/>
      <p:bldP spid="235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229600" cy="13716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cs typeface="Arial" charset="0"/>
              </a:rPr>
              <a:t>Theme: </a:t>
            </a:r>
            <a:r>
              <a:rPr lang="en-US" sz="3200">
                <a:solidFill>
                  <a:srgbClr val="FF3300"/>
                </a:solidFill>
                <a:latin typeface="Arial" charset="0"/>
                <a:cs typeface="Arial" charset="0"/>
              </a:rPr>
              <a:t>How perfect strangers</a:t>
            </a:r>
            <a:br>
              <a:rPr lang="en-US" sz="3200">
                <a:solidFill>
                  <a:srgbClr val="FF3300"/>
                </a:solidFill>
                <a:latin typeface="Arial" charset="0"/>
                <a:cs typeface="Arial" charset="0"/>
              </a:rPr>
            </a:br>
            <a:r>
              <a:rPr lang="en-US" sz="3200">
                <a:solidFill>
                  <a:srgbClr val="FF3300"/>
                </a:solidFill>
                <a:latin typeface="Arial" charset="0"/>
                <a:cs typeface="Arial" charset="0"/>
              </a:rPr>
              <a:t>can send each other encrypted messages.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987425" y="2971800"/>
            <a:ext cx="5068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Powerful idea: public-key encryption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810000"/>
            <a:ext cx="3886200" cy="2133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Diffie-Hellman-Merkle [1976]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Arial" charset="0"/>
              </a:rPr>
              <a:t>Rivest, Shamir, Adleman [1977]</a:t>
            </a:r>
          </a:p>
        </p:txBody>
      </p:sp>
      <p:pic>
        <p:nvPicPr>
          <p:cNvPr id="27653" name="Picture 9" descr="rsa_gruppenbild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029200"/>
            <a:ext cx="2362200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0" descr="diffie-hellman-merk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95600"/>
            <a:ext cx="193833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Public-key cryptography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10200"/>
            <a:ext cx="8229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Arial" charset="0"/>
                <a:cs typeface="Arial" charset="0"/>
              </a:rPr>
              <a:t>Important</a:t>
            </a:r>
            <a:r>
              <a:rPr lang="en-US" sz="2800">
                <a:latin typeface="Arial" charset="0"/>
                <a:cs typeface="Arial" charset="0"/>
              </a:rPr>
              <a:t>: encryption and decryption algorithms are </a:t>
            </a:r>
            <a:r>
              <a:rPr lang="en-US" sz="2800" i="1">
                <a:latin typeface="Arial" charset="0"/>
                <a:cs typeface="Arial" charset="0"/>
              </a:rPr>
              <a:t>not</a:t>
            </a:r>
            <a:r>
              <a:rPr lang="en-US" sz="2800">
                <a:latin typeface="Arial" charset="0"/>
                <a:cs typeface="Arial" charset="0"/>
              </a:rPr>
              <a:t> secret, only private key!</a:t>
            </a:r>
          </a:p>
        </p:txBody>
      </p:sp>
      <p:pic>
        <p:nvPicPr>
          <p:cNvPr id="28676" name="Picture 4" descr="http://www.spudart.org/blog/images/2006/amazon-logo-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j0195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1905000"/>
            <a:ext cx="10239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22325" y="3084513"/>
            <a:ext cx="1365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Message </a:t>
            </a:r>
            <a:r>
              <a:rPr lang="en-US" sz="1800" i="1"/>
              <a:t>m</a:t>
            </a:r>
            <a:endParaRPr lang="en-US" sz="18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69925" y="3694113"/>
            <a:ext cx="24542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Public key </a:t>
            </a:r>
            <a:r>
              <a:rPr lang="en-US" sz="1800" i="1"/>
              <a:t>K</a:t>
            </a:r>
            <a:r>
              <a:rPr lang="en-US" sz="1800" i="1" baseline="-25000"/>
              <a:t>pub</a:t>
            </a:r>
            <a:endParaRPr lang="en-US" sz="1800" i="1"/>
          </a:p>
          <a:p>
            <a:pPr eaLnBrk="1" hangingPunct="1"/>
            <a:r>
              <a:rPr lang="en-US" sz="1800"/>
              <a:t>(512 bit number, publicly available, e.g. from Verisign Inc)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657600" y="1981200"/>
            <a:ext cx="2208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i="1"/>
              <a:t>c = </a:t>
            </a:r>
            <a:r>
              <a:rPr lang="en-US" sz="1800"/>
              <a:t>Encrypt(</a:t>
            </a:r>
            <a:r>
              <a:rPr lang="en-US" sz="1800" i="1"/>
              <a:t>m</a:t>
            </a:r>
            <a:r>
              <a:rPr lang="en-US" sz="1800"/>
              <a:t>, </a:t>
            </a:r>
            <a:r>
              <a:rPr lang="en-US" sz="1800" i="1"/>
              <a:t>K</a:t>
            </a:r>
            <a:r>
              <a:rPr lang="en-US" sz="1800" i="1" baseline="-25000"/>
              <a:t>pub</a:t>
            </a:r>
            <a:r>
              <a:rPr lang="en-US" sz="1800"/>
              <a:t>)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286000" y="2362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858000" y="2590800"/>
            <a:ext cx="1905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Private key </a:t>
            </a:r>
            <a:r>
              <a:rPr lang="en-US" sz="1800" i="1"/>
              <a:t>K</a:t>
            </a:r>
            <a:r>
              <a:rPr lang="en-US" sz="1800" i="1" baseline="-25000"/>
              <a:t>priv</a:t>
            </a:r>
            <a:endParaRPr lang="en-US" sz="1800"/>
          </a:p>
          <a:p>
            <a:pPr eaLnBrk="1" hangingPunct="1"/>
            <a:r>
              <a:rPr lang="en-US" sz="1800"/>
              <a:t>(512-bit number, known only to Amazon.)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477000" y="3962400"/>
            <a:ext cx="2212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i="1"/>
              <a:t>m = </a:t>
            </a:r>
            <a:r>
              <a:rPr lang="en-US" sz="1800"/>
              <a:t>Decrypt(</a:t>
            </a:r>
            <a:r>
              <a:rPr lang="en-US" sz="1800" i="1"/>
              <a:t>c</a:t>
            </a:r>
            <a:r>
              <a:rPr lang="en-US" sz="1800"/>
              <a:t>, </a:t>
            </a:r>
            <a:r>
              <a:rPr lang="en-US" sz="1800" i="1"/>
              <a:t>K</a:t>
            </a:r>
            <a:r>
              <a:rPr lang="en-US" sz="1800" i="1" baseline="-25000"/>
              <a:t>priv</a:t>
            </a:r>
            <a:r>
              <a:rPr lang="en-US" sz="1800" i="1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spudart.org/blog/images/2006/amazon-logo-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67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Public-key encryption at a conceptual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>
                <a:latin typeface="Arial" charset="0"/>
                <a:cs typeface="Arial" charset="0"/>
              </a:rPr>
              <a:t>“</a:t>
            </a:r>
            <a:r>
              <a:rPr lang="en-US" sz="2800">
                <a:latin typeface="Arial" charset="0"/>
                <a:cs typeface="Arial" charset="0"/>
              </a:rPr>
              <a:t>Box that clicks shut, and only Amazon has the key to open it.</a:t>
            </a:r>
            <a:r>
              <a:rPr lang="ja-JP" altLang="en-US" sz="2800">
                <a:latin typeface="Arial" charset="0"/>
                <a:cs typeface="Arial" charset="0"/>
              </a:rPr>
              <a:t>”</a:t>
            </a: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Arial" charset="0"/>
              </a:rPr>
              <a:t>Example: Key exchange [Diffie-Hellman]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User generates random string (</a:t>
            </a:r>
            <a:r>
              <a:rPr lang="ja-JP" altLang="en-US" sz="240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one-time pad</a:t>
            </a:r>
            <a:r>
              <a:rPr lang="ja-JP" altLang="en-US" sz="240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Put it in box, ship it to Amazon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Amazon opens box, recovers random string</a:t>
            </a:r>
          </a:p>
        </p:txBody>
      </p:sp>
      <p:pic>
        <p:nvPicPr>
          <p:cNvPr id="44037" name="Picture 5" descr="MCj031202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990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6" descr="MCj030735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29000"/>
            <a:ext cx="9144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 descr="j01953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3400" y="3200400"/>
            <a:ext cx="10239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660525" y="3236913"/>
            <a:ext cx="81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01011</a:t>
            </a:r>
          </a:p>
        </p:txBody>
      </p:sp>
      <p:pic>
        <p:nvPicPr>
          <p:cNvPr id="44041" name="Picture 9" descr="MCj031202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657600"/>
            <a:ext cx="990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7086600" y="3886200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01011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066 -0.02544 0.04132 -0.05089 0.06146 -0.06245 C 0.0816 -0.07402 0.10886 -0.08836 0.12049 -0.06893 C 0.13212 -0.0495 0.13178 0.00255 0.13143 0.05459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763 L 0.47448 0.0425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33" y="2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68193E-6 C 0.01563 -0.02753 0.02847 -0.05298 0.04653 -0.06732 C 0.06459 -0.08166 0.09445 -0.09276 0.10799 -0.08559 C 0.12153 -0.07842 0.12327 -0.03725 0.12726 -0.02452 " pathEditMode="relative" rAng="0" ptsTypes="aaaa">
                                      <p:cBhvr>
                                        <p:cTn id="51" dur="2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-4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0" grpId="1"/>
      <p:bldP spid="44040" grpId="2"/>
      <p:bldP spid="44042" grpId="0"/>
      <p:bldP spid="4404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Public-Key Encryption at a mathematical level (RSA version)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286000" y="2286000"/>
            <a:ext cx="677045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Key generation: Pick random primes p, q.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Let N = p </a:t>
            </a:r>
            <a:r>
              <a:rPr lang="en-US" sz="1600" b="1" dirty="0" smtClean="0">
                <a:latin typeface="cmsy10" charset="0"/>
              </a:rPr>
              <a:t>x</a:t>
            </a:r>
            <a:r>
              <a:rPr lang="en-US" dirty="0" smtClean="0">
                <a:latin typeface="cmsy10" charset="0"/>
              </a:rPr>
              <a:t> </a:t>
            </a:r>
            <a:r>
              <a:rPr lang="en-US" dirty="0"/>
              <a:t>q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Find k that is not divisible by p, q. (</a:t>
            </a:r>
            <a:r>
              <a:rPr lang="ja-JP" altLang="en-US" dirty="0"/>
              <a:t>“</a:t>
            </a:r>
            <a:r>
              <a:rPr lang="en-US" dirty="0"/>
              <a:t>Public Key</a:t>
            </a:r>
            <a:r>
              <a:rPr lang="ja-JP" altLang="en-US" dirty="0"/>
              <a:t>”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Encryption: m </a:t>
            </a:r>
            <a:r>
              <a:rPr lang="en-US" dirty="0" smtClean="0"/>
              <a:t>is </a:t>
            </a:r>
            <a:r>
              <a:rPr lang="en-US" dirty="0"/>
              <a:t>encrypted as m</a:t>
            </a:r>
            <a:r>
              <a:rPr lang="en-US" baseline="30000" dirty="0"/>
              <a:t>k</a:t>
            </a:r>
            <a:r>
              <a:rPr lang="en-US" dirty="0"/>
              <a:t> (mod N)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2362200" y="5181600"/>
            <a:ext cx="62222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Decryption:  Symmmetric to Encryption;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use </a:t>
            </a:r>
            <a:r>
              <a:rPr lang="ja-JP" altLang="en-US" dirty="0" smtClean="0"/>
              <a:t>“</a:t>
            </a:r>
            <a:r>
              <a:rPr lang="en-US" dirty="0"/>
              <a:t>inverse</a:t>
            </a:r>
            <a:r>
              <a:rPr lang="ja-JP" altLang="en-US" dirty="0"/>
              <a:t>”</a:t>
            </a:r>
            <a:r>
              <a:rPr lang="en-US" dirty="0"/>
              <a:t> of k (this is private key)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1371600" y="2743200"/>
            <a:ext cx="7620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1778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Random</a:t>
            </a:r>
            <a:br>
              <a:rPr lang="en-US">
                <a:solidFill>
                  <a:srgbClr val="FF3300"/>
                </a:solidFill>
              </a:rPr>
            </a:br>
            <a:r>
              <a:rPr lang="en-US">
                <a:solidFill>
                  <a:srgbClr val="FF3300"/>
                </a:solidFill>
              </a:rPr>
              <a:t>Source</a:t>
            </a:r>
            <a:br>
              <a:rPr lang="en-US">
                <a:solidFill>
                  <a:srgbClr val="FF3300"/>
                </a:solidFill>
              </a:rPr>
            </a:br>
            <a:r>
              <a:rPr lang="en-US">
                <a:solidFill>
                  <a:srgbClr val="FF3300"/>
                </a:solidFill>
              </a:rPr>
              <a:t>Hypothesis!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7315200" y="3352800"/>
            <a:ext cx="381000" cy="1143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029200" y="2891135"/>
            <a:ext cx="4016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FF3300"/>
                </a:solidFill>
              </a:rPr>
              <a:t>Primes and </a:t>
            </a:r>
            <a:r>
              <a:rPr lang="ja-JP" altLang="en-US" dirty="0" smtClean="0">
                <a:solidFill>
                  <a:srgbClr val="FF3300"/>
                </a:solidFill>
              </a:rPr>
              <a:t>“</a:t>
            </a:r>
            <a:r>
              <a:rPr lang="en-US" altLang="ja-JP" dirty="0">
                <a:solidFill>
                  <a:srgbClr val="FF3300"/>
                </a:solidFill>
              </a:rPr>
              <a:t>m</a:t>
            </a:r>
            <a:r>
              <a:rPr lang="en-US" dirty="0" smtClean="0">
                <a:solidFill>
                  <a:srgbClr val="FF3300"/>
                </a:solidFill>
              </a:rPr>
              <a:t>odular</a:t>
            </a:r>
            <a:r>
              <a:rPr lang="ja-JP" altLang="en-US" dirty="0">
                <a:solidFill>
                  <a:srgbClr val="FF3300"/>
                </a:solidFill>
              </a:rPr>
              <a:t>”</a:t>
            </a:r>
            <a:r>
              <a:rPr lang="en-US" dirty="0">
                <a:solidFill>
                  <a:srgbClr val="FF3300"/>
                </a:solidFill>
              </a:rPr>
              <a:t> math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14600" y="6172200"/>
            <a:ext cx="45129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ja-JP" dirty="0" smtClean="0">
                <a:solidFill>
                  <a:srgbClr val="FF3300"/>
                </a:solidFill>
              </a:rPr>
              <a:t>(don’t sweat the details on this!)</a:t>
            </a:r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/>
      <p:bldP spid="47112" grpId="0" animBg="1"/>
      <p:bldP spid="47113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Zero Knowledge Proofs </a:t>
            </a: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en-US" sz="2800" dirty="0" err="1">
                <a:latin typeface="Arial" charset="0"/>
                <a:cs typeface="Arial" charset="0"/>
              </a:rPr>
              <a:t>Goldwasser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err="1">
                <a:latin typeface="Arial" charset="0"/>
                <a:cs typeface="Arial" charset="0"/>
              </a:rPr>
              <a:t>Micali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err="1">
                <a:latin typeface="Arial" charset="0"/>
                <a:cs typeface="Arial" charset="0"/>
              </a:rPr>
              <a:t>Rackoff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fr-FR" altLang="ja-JP" sz="2800" dirty="0" smtClean="0">
                <a:latin typeface="Arial" charset="0"/>
                <a:cs typeface="Arial" charset="0"/>
              </a:rPr>
              <a:t>'</a:t>
            </a:r>
            <a:r>
              <a:rPr lang="en-US" sz="2800" dirty="0" smtClean="0">
                <a:latin typeface="Arial" charset="0"/>
                <a:cs typeface="Arial" charset="0"/>
              </a:rPr>
              <a:t>85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endParaRPr lang="en-US" sz="2800" dirty="0">
              <a:latin typeface="Arial" charset="0"/>
              <a:cs typeface="Arial" charset="0"/>
            </a:endParaRPr>
          </a:p>
          <a:p>
            <a:pPr eaLnBrk="1" hangingPunct="1"/>
            <a:endParaRPr lang="en-US" sz="2800" dirty="0">
              <a:latin typeface="Arial" charset="0"/>
              <a:cs typeface="Arial" charset="0"/>
            </a:endParaRPr>
          </a:p>
          <a:p>
            <a:pPr eaLnBrk="1" hangingPunct="1"/>
            <a:endParaRPr lang="en-US" sz="2800" dirty="0">
              <a:latin typeface="Arial" charset="0"/>
              <a:cs typeface="Arial" charset="0"/>
            </a:endParaRPr>
          </a:p>
          <a:p>
            <a:pPr eaLnBrk="1" hangingPunct="1"/>
            <a:endParaRPr lang="en-US" sz="2800" dirty="0">
              <a:latin typeface="Arial" charset="0"/>
              <a:cs typeface="Arial" charset="0"/>
            </a:endParaRPr>
          </a:p>
          <a:p>
            <a:pPr eaLnBrk="1" hangingPunct="1"/>
            <a:endParaRPr lang="en-US" sz="28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Desire: </a:t>
            </a:r>
            <a:r>
              <a:rPr lang="en-US" sz="2000" dirty="0" err="1">
                <a:latin typeface="Arial" charset="0"/>
                <a:cs typeface="Arial" charset="0"/>
              </a:rPr>
              <a:t>Prox</a:t>
            </a:r>
            <a:r>
              <a:rPr lang="en-US" sz="2000" dirty="0">
                <a:latin typeface="Arial" charset="0"/>
                <a:cs typeface="Arial" charset="0"/>
              </a:rPr>
              <a:t> card reader should not store </a:t>
            </a:r>
            <a:r>
              <a:rPr lang="ja-JP" altLang="en-US" sz="2000" dirty="0">
                <a:latin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cs typeface="Arial" charset="0"/>
              </a:rPr>
              <a:t>signatures</a:t>
            </a:r>
            <a:r>
              <a:rPr lang="ja-JP" altLang="en-US" sz="2000" dirty="0">
                <a:latin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– </a:t>
            </a:r>
            <a:r>
              <a:rPr lang="en-US" sz="2000" dirty="0">
                <a:latin typeface="Arial" charset="0"/>
                <a:cs typeface="Arial" charset="0"/>
              </a:rPr>
              <a:t>potential security leak</a:t>
            </a:r>
          </a:p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Just ability to recognize signatures!</a:t>
            </a:r>
          </a:p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Learn nothing about signature except that it </a:t>
            </a:r>
            <a:r>
              <a:rPr lang="en-US" sz="2000" b="1" u="sng" dirty="0">
                <a:latin typeface="Arial" charset="0"/>
                <a:cs typeface="Arial" charset="0"/>
              </a:rPr>
              <a:t>is</a:t>
            </a:r>
            <a:r>
              <a:rPr lang="en-US" sz="2000" dirty="0">
                <a:latin typeface="Arial" charset="0"/>
                <a:cs typeface="Arial" charset="0"/>
              </a:rPr>
              <a:t> a signature</a:t>
            </a:r>
          </a:p>
        </p:txBody>
      </p:sp>
      <p:pic>
        <p:nvPicPr>
          <p:cNvPr id="33796" name="Picture 5" descr="http://www.informatik.fernuni-hagen.de/frauen/Grafiken/Bilder%20Fernuni%20Hagen/ShafiGoldwass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835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7" descr="The image “http://www.tti-c.org/images/silvio.jpg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8255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9" descr="rackof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219200"/>
            <a:ext cx="7715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 descr="http://memory.loc.gov/ammem/today/images/0609princetonm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998538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 descr="prox-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10668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 descr="http://www.intsi.org/productsfolder/pics/BARAN/prox_car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7810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276600" y="3962400"/>
            <a:ext cx="113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prox card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867400" y="3962400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prox card reader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584325" y="407511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Student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914400" y="6019800"/>
            <a:ext cx="721270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 sz="2000" dirty="0">
                <a:solidFill>
                  <a:srgbClr val="FF3300"/>
                </a:solidFill>
              </a:rPr>
              <a:t>“</a:t>
            </a:r>
            <a:r>
              <a:rPr lang="en-US" sz="2000" dirty="0">
                <a:solidFill>
                  <a:srgbClr val="FF3300"/>
                </a:solidFill>
              </a:rPr>
              <a:t>ZK Proof</a:t>
            </a:r>
            <a:r>
              <a:rPr lang="ja-JP" altLang="en-US" sz="2000" dirty="0">
                <a:solidFill>
                  <a:srgbClr val="FF3300"/>
                </a:solidFill>
              </a:rPr>
              <a:t>”</a:t>
            </a:r>
            <a:r>
              <a:rPr lang="en-US" sz="2000" dirty="0">
                <a:solidFill>
                  <a:srgbClr val="FF3300"/>
                </a:solidFill>
              </a:rPr>
              <a:t>: Everything that the verifier sees in the </a:t>
            </a:r>
            <a:r>
              <a:rPr lang="en-US" sz="2000" dirty="0" smtClean="0">
                <a:solidFill>
                  <a:srgbClr val="FF3300"/>
                </a:solidFill>
              </a:rPr>
              <a:t>interaction </a:t>
            </a:r>
            <a:br>
              <a:rPr lang="en-US" sz="2000" dirty="0" smtClean="0">
                <a:solidFill>
                  <a:srgbClr val="FF3300"/>
                </a:solidFill>
              </a:rPr>
            </a:br>
            <a:r>
              <a:rPr lang="en-US" sz="2000" dirty="0" smtClean="0">
                <a:solidFill>
                  <a:srgbClr val="FF3300"/>
                </a:solidFill>
              </a:rPr>
              <a:t>it could </a:t>
            </a:r>
            <a:r>
              <a:rPr lang="en-US" sz="2000" dirty="0">
                <a:solidFill>
                  <a:srgbClr val="FF3300"/>
                </a:solidFill>
              </a:rPr>
              <a:t>easily have generated itself.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/>
      <p:bldP spid="20497" grpId="0"/>
      <p:bldP spid="20498" grpId="0"/>
      <p:bldP spid="204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Cryptography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|kripˈtägrəfē| noun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the art of writing or solving codes.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Ancient ideas (pre-1976)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Complexity-based cryptography (post-1976)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71600" y="4648200"/>
            <a:ext cx="5795427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Basic component of  Digital </a:t>
            </a:r>
            <a:r>
              <a:rPr lang="en-US" dirty="0" smtClean="0">
                <a:solidFill>
                  <a:srgbClr val="000000"/>
                </a:solidFill>
              </a:rPr>
              <a:t>World.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More </a:t>
            </a:r>
            <a:r>
              <a:rPr lang="en-US" dirty="0">
                <a:solidFill>
                  <a:srgbClr val="000000"/>
                </a:solidFill>
              </a:rPr>
              <a:t>than just encryption </a:t>
            </a:r>
            <a:r>
              <a:rPr lang="en-US" dirty="0" smtClean="0">
                <a:solidFill>
                  <a:srgbClr val="000000"/>
                </a:solidFill>
              </a:rPr>
              <a:t>/ secret writing!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  <p:bldP spid="717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cs typeface="Arial" charset="0"/>
              </a:rPr>
              <a:t>Illustration: Zero-Knowledge Proof that </a:t>
            </a:r>
            <a:r>
              <a:rPr lang="en-US" sz="2800" dirty="0" smtClean="0"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latin typeface="Arial" charset="0"/>
                <a:cs typeface="Arial" charset="0"/>
              </a:rPr>
            </a:br>
            <a:r>
              <a:rPr lang="en-US" sz="2800" dirty="0" smtClean="0">
                <a:latin typeface="Arial" charset="0"/>
                <a:cs typeface="Arial" charset="0"/>
              </a:rPr>
              <a:t>	</a:t>
            </a:r>
            <a:r>
              <a:rPr lang="ja-JP" altLang="en-US" sz="2800" dirty="0" smtClean="0">
                <a:latin typeface="Arial" charset="0"/>
                <a:cs typeface="Arial" charset="0"/>
              </a:rPr>
              <a:t>“</a:t>
            </a:r>
            <a:r>
              <a:rPr lang="en-US" sz="2800" dirty="0">
                <a:latin typeface="Arial" charset="0"/>
                <a:cs typeface="Arial" charset="0"/>
              </a:rPr>
              <a:t>Sock A is different from sock B</a:t>
            </a:r>
            <a:r>
              <a:rPr lang="ja-JP" altLang="en-US" sz="2800" dirty="0">
                <a:latin typeface="Arial" charset="0"/>
                <a:cs typeface="Arial" charset="0"/>
              </a:rPr>
              <a:t>”</a:t>
            </a:r>
            <a:r>
              <a:rPr lang="en-US" sz="2800" dirty="0">
                <a:latin typeface="Arial" charset="0"/>
                <a:cs typeface="Arial" charset="0"/>
              </a:rPr>
              <a:t/>
            </a:r>
            <a:br>
              <a:rPr lang="en-US" sz="2800" dirty="0">
                <a:latin typeface="Arial" charset="0"/>
                <a:cs typeface="Arial" charset="0"/>
              </a:rPr>
            </a:b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Usual proof: </a:t>
            </a:r>
            <a:r>
              <a:rPr lang="ja-JP" altLang="en-US" sz="2000" dirty="0">
                <a:latin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cs typeface="Arial" charset="0"/>
              </a:rPr>
              <a:t>Look, sock A has a tiny hole and sock B </a:t>
            </a:r>
            <a:r>
              <a:rPr lang="en-US" sz="2000" dirty="0" err="1" smtClean="0">
                <a:latin typeface="Arial" charset="0"/>
                <a:cs typeface="Arial" charset="0"/>
              </a:rPr>
              <a:t>doesn</a:t>
            </a:r>
            <a:r>
              <a:rPr lang="fr-FR" altLang="ja-JP" sz="2000" dirty="0" smtClean="0">
                <a:latin typeface="Arial" charset="0"/>
                <a:cs typeface="Arial" charset="0"/>
              </a:rPr>
              <a:t>'</a:t>
            </a:r>
            <a:r>
              <a:rPr lang="en-US" sz="2000" dirty="0" smtClean="0">
                <a:latin typeface="Arial" charset="0"/>
                <a:cs typeface="Arial" charset="0"/>
              </a:rPr>
              <a:t>t</a:t>
            </a:r>
            <a:r>
              <a:rPr lang="en-US" sz="2000" dirty="0">
                <a:latin typeface="Arial" charset="0"/>
                <a:cs typeface="Arial" charset="0"/>
              </a:rPr>
              <a:t>!</a:t>
            </a:r>
            <a:r>
              <a:rPr lang="ja-JP" altLang="en-US" sz="2000" dirty="0">
                <a:latin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ZKP: </a:t>
            </a:r>
            <a:r>
              <a:rPr lang="ja-JP" altLang="en-US" sz="2000" dirty="0">
                <a:latin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cs typeface="Arial" charset="0"/>
              </a:rPr>
              <a:t>OK, why </a:t>
            </a:r>
            <a:r>
              <a:rPr lang="en-US" sz="2000" dirty="0" smtClean="0">
                <a:latin typeface="Arial" charset="0"/>
                <a:cs typeface="Arial" charset="0"/>
              </a:rPr>
              <a:t>don</a:t>
            </a:r>
            <a:r>
              <a:rPr lang="fr-FR" altLang="ja-JP" sz="2000" dirty="0" smtClean="0">
                <a:latin typeface="Arial" charset="0"/>
                <a:cs typeface="Arial" charset="0"/>
              </a:rPr>
              <a:t>'</a:t>
            </a:r>
            <a:r>
              <a:rPr lang="en-US" sz="2000" dirty="0" smtClean="0">
                <a:latin typeface="Arial" charset="0"/>
                <a:cs typeface="Arial" charset="0"/>
              </a:rPr>
              <a:t>t </a:t>
            </a:r>
            <a:r>
              <a:rPr lang="en-US" sz="2000" dirty="0">
                <a:latin typeface="Arial" charset="0"/>
                <a:cs typeface="Arial" charset="0"/>
              </a:rPr>
              <a:t>you put both socks behind your back.  Show me a random one, and I will say whether it is sock A or sock B.  Repeat as many times as you like, I will always be right.</a:t>
            </a:r>
            <a:r>
              <a:rPr lang="ja-JP" altLang="en-US" sz="2000" dirty="0">
                <a:latin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Why does verifier learn </a:t>
            </a:r>
            <a:r>
              <a:rPr lang="ja-JP" altLang="en-US" sz="2000" dirty="0">
                <a:latin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cs typeface="Arial" charset="0"/>
              </a:rPr>
              <a:t>nothing</a:t>
            </a:r>
            <a:r>
              <a:rPr lang="ja-JP" altLang="en-US" sz="2000" dirty="0">
                <a:latin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cs typeface="Arial" charset="0"/>
              </a:rPr>
              <a:t>?  (Except that socks are indeed different.)</a:t>
            </a:r>
          </a:p>
        </p:txBody>
      </p:sp>
      <p:pic>
        <p:nvPicPr>
          <p:cNvPr id="34820" name="Picture 5" descr="Sock child'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855663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 descr="http://images.amazon.com/images/P/B0000E34IV.01-A379EYPHAO5LQM._SCLZZZZZZZ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121126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1127125" y="2093913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Sock A</a:t>
            </a:r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4495800" y="2133600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Sock 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zel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8229600" cy="6858000"/>
          </a:xfrm>
          <a:prstGeom prst="rect">
            <a:avLst/>
          </a:prstGeom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562600" cy="1371600"/>
          </a:xfrm>
          <a:effectLst>
            <a:outerShdw blurRad="50800" dist="38100" dir="2700000" algn="tl" rotWithShape="0">
              <a:schemeClr val="tx1">
                <a:alpha val="68000"/>
              </a:schemeClr>
            </a:outerShdw>
          </a:effectLst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FF6600"/>
                </a:solidFill>
                <a:latin typeface="Arial" charset="0"/>
                <a:cs typeface="Arial" charset="0"/>
              </a:rPr>
              <a:t>(what did you make of this…?)</a:t>
            </a:r>
            <a:endParaRPr lang="en-US" dirty="0">
              <a:solidFill>
                <a:srgbClr val="FF66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9296400" cy="13716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  <a:cs typeface="Arial" charset="0"/>
              </a:rPr>
              <a:t>(From Lecture 1): Public closed-ballot elections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4267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cs typeface="Arial" charset="0"/>
              </a:rPr>
              <a:t>Hold an election in this room</a:t>
            </a:r>
          </a:p>
          <a:p>
            <a:pPr lvl="1" eaLnBrk="1" hangingPunct="1"/>
            <a:r>
              <a:rPr lang="en-US" sz="2400">
                <a:latin typeface="Arial" charset="0"/>
                <a:ea typeface="Arial" charset="0"/>
                <a:cs typeface="Arial" charset="0"/>
              </a:rPr>
              <a:t>Everyone can speak publicly (i.e. no computers, email, etc.)</a:t>
            </a:r>
          </a:p>
          <a:p>
            <a:pPr lvl="1" eaLnBrk="1" hangingPunct="1"/>
            <a:r>
              <a:rPr lang="en-US" sz="2400">
                <a:latin typeface="Arial" charset="0"/>
                <a:ea typeface="Arial" charset="0"/>
                <a:cs typeface="Arial" charset="0"/>
              </a:rPr>
              <a:t>At the end everyone must agree on who won and by what margin</a:t>
            </a:r>
          </a:p>
          <a:p>
            <a:pPr lvl="1" eaLnBrk="1" hangingPunct="1"/>
            <a:r>
              <a:rPr lang="en-US" sz="2400">
                <a:latin typeface="Arial" charset="0"/>
                <a:ea typeface="Arial" charset="0"/>
                <a:cs typeface="Arial" charset="0"/>
              </a:rPr>
              <a:t>No one should know which way anyone else voted</a:t>
            </a:r>
          </a:p>
          <a:p>
            <a:pPr eaLnBrk="1" hangingPunct="1"/>
            <a:r>
              <a:rPr lang="en-US" sz="2800">
                <a:latin typeface="Arial" charset="0"/>
                <a:cs typeface="Arial" charset="0"/>
              </a:rPr>
              <a:t>Is this possible?</a:t>
            </a:r>
          </a:p>
          <a:p>
            <a:pPr lvl="1" eaLnBrk="1" hangingPunct="1"/>
            <a:r>
              <a:rPr lang="en-US" sz="2400">
                <a:latin typeface="Arial" charset="0"/>
                <a:ea typeface="Arial" charset="0"/>
                <a:cs typeface="Arial" charset="0"/>
              </a:rPr>
              <a:t>Yes!  (A. Yao, Princeton)</a:t>
            </a:r>
          </a:p>
        </p:txBody>
      </p:sp>
      <p:pic>
        <p:nvPicPr>
          <p:cNvPr id="36868" name="Picture 4" descr="kerry_bu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7" b="23190"/>
          <a:stretch>
            <a:fillRect/>
          </a:stretch>
        </p:blipFill>
        <p:spPr bwMode="auto">
          <a:xfrm>
            <a:off x="5867400" y="1600200"/>
            <a:ext cx="2971800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219200" y="5943600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/>
              <a:t>“</a:t>
            </a:r>
            <a:r>
              <a:rPr lang="en-US"/>
              <a:t>Privacy-preserving Computations</a:t>
            </a:r>
            <a:r>
              <a:rPr lang="ja-JP" altLang="en-US"/>
              <a:t>”</a:t>
            </a:r>
            <a:r>
              <a:rPr lang="en-US"/>
              <a:t> </a:t>
            </a:r>
            <a:br>
              <a:rPr lang="en-US"/>
            </a:br>
            <a:r>
              <a:rPr lang="en-US"/>
              <a:t>(Important research area)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Main themes of </a:t>
            </a:r>
            <a:r>
              <a:rPr lang="en-US" dirty="0" smtClean="0">
                <a:latin typeface="Arial" charset="0"/>
                <a:cs typeface="Arial" charset="0"/>
              </a:rPr>
              <a:t>today</a:t>
            </a:r>
            <a:r>
              <a:rPr lang="fr-FR" altLang="ja-JP" dirty="0" smtClean="0">
                <a:latin typeface="Arial" charset="0"/>
                <a:cs typeface="Arial" charset="0"/>
              </a:rPr>
              <a:t>'</a:t>
            </a:r>
            <a:r>
              <a:rPr lang="en-US" dirty="0" smtClean="0">
                <a:latin typeface="Arial" charset="0"/>
                <a:cs typeface="Arial" charset="0"/>
              </a:rPr>
              <a:t>s </a:t>
            </a:r>
            <a:r>
              <a:rPr lang="en-US" dirty="0">
                <a:latin typeface="Arial" charset="0"/>
                <a:cs typeface="Arial" charset="0"/>
              </a:rPr>
              <a:t>lecture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Creating problems can be easier than solving them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Seeing information vs. making sense of it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Role of randomness in the above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Two complete strangers exchange secret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cs typeface="Arial" charset="0"/>
              </a:rPr>
              <a:t>Theme 1:</a:t>
            </a:r>
            <a:r>
              <a:rPr lang="en-US">
                <a:latin typeface="Arial" charset="0"/>
                <a:cs typeface="Arial" charset="0"/>
              </a:rPr>
              <a:t> </a:t>
            </a:r>
            <a:r>
              <a:rPr lang="en-US" sz="3600">
                <a:solidFill>
                  <a:srgbClr val="FF3300"/>
                </a:solidFill>
                <a:latin typeface="Arial" charset="0"/>
                <a:cs typeface="Arial" charset="0"/>
              </a:rPr>
              <a:t>Creating problems can be 			easier than solving them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724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Example: </a:t>
            </a: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/>
            <a:endParaRPr lang="en-US">
              <a:latin typeface="Arial" charset="0"/>
              <a:cs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6388" name="Picture 7" descr="jum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6" b="12631"/>
          <a:stretch>
            <a:fillRect/>
          </a:stretch>
        </p:blipFill>
        <p:spPr bwMode="auto">
          <a:xfrm>
            <a:off x="4038600" y="2209800"/>
            <a:ext cx="3810000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93725" y="3697288"/>
            <a:ext cx="31321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(Aside: This particular</a:t>
            </a:r>
            <a:br>
              <a:rPr lang="en-US"/>
            </a:br>
            <a:r>
              <a:rPr lang="en-US"/>
              <a:t>problem is trivial for </a:t>
            </a:r>
            <a:br>
              <a:rPr lang="en-US"/>
            </a:br>
            <a:r>
              <a:rPr lang="en-US"/>
              <a:t>computers!)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28600" y="5334000"/>
            <a:ext cx="533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Reminiscent of something similar that </a:t>
            </a:r>
            <a:br>
              <a:rPr lang="en-US"/>
            </a:br>
            <a:r>
              <a:rPr lang="en-US"/>
              <a:t>is hard for current computers?</a:t>
            </a:r>
          </a:p>
        </p:txBody>
      </p:sp>
      <p:pic>
        <p:nvPicPr>
          <p:cNvPr id="9226" name="Picture 10" descr="captc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45" b="44151"/>
          <a:stretch>
            <a:fillRect/>
          </a:stretch>
        </p:blipFill>
        <p:spPr bwMode="auto">
          <a:xfrm>
            <a:off x="5715000" y="5181600"/>
            <a:ext cx="2803525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  <a:cs typeface="Arial" charset="0"/>
              </a:rPr>
              <a:t>Letter scrambling: </a:t>
            </a:r>
            <a:br>
              <a:rPr lang="en-US" sz="4000">
                <a:latin typeface="Arial" charset="0"/>
                <a:cs typeface="Arial" charset="0"/>
              </a:rPr>
            </a:br>
            <a:r>
              <a:rPr lang="en-US" sz="4000">
                <a:latin typeface="Arial" charset="0"/>
                <a:cs typeface="Arial" charset="0"/>
              </a:rPr>
              <a:t>ancient cryptographic idea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cs typeface="Arial" charset="0"/>
              </a:rPr>
              <a:t>Example 1: </a:t>
            </a:r>
            <a:r>
              <a:rPr lang="ja-JP" altLang="en-US" sz="2400">
                <a:latin typeface="Arial" charset="0"/>
                <a:cs typeface="Arial" charset="0"/>
              </a:rPr>
              <a:t>“</a:t>
            </a:r>
            <a:r>
              <a:rPr lang="en-US" sz="2400">
                <a:latin typeface="Arial" charset="0"/>
                <a:cs typeface="Arial" charset="0"/>
              </a:rPr>
              <a:t>Caesar cipher</a:t>
            </a:r>
            <a:r>
              <a:rPr lang="ja-JP" altLang="en-US" sz="2400">
                <a:latin typeface="Arial" charset="0"/>
                <a:cs typeface="Arial" charset="0"/>
              </a:rPr>
              <a:t>”</a:t>
            </a:r>
            <a:r>
              <a:rPr lang="en-US" sz="2400">
                <a:latin typeface="Arial" charset="0"/>
                <a:cs typeface="Arial" charset="0"/>
              </a:rPr>
              <a:t> (c. 100BC)</a:t>
            </a: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  <a:p>
            <a:pPr eaLnBrk="1" hangingPunct="1"/>
            <a:endParaRPr lang="en-US" sz="2400">
              <a:latin typeface="Arial" charset="0"/>
              <a:cs typeface="Arial" charset="0"/>
            </a:endParaRPr>
          </a:p>
        </p:txBody>
      </p:sp>
      <p:pic>
        <p:nvPicPr>
          <p:cNvPr id="17412" name="Picture 5" descr="Caesa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429000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2400" y="5105400"/>
            <a:ext cx="57419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/>
              <a:t>Example 2: Cipher used in conspiracy </a:t>
            </a:r>
            <a:br>
              <a:rPr lang="en-US"/>
            </a:br>
            <a:r>
              <a:rPr lang="en-US"/>
              <a:t>plot involving Queen Mary of Scots, 1587</a:t>
            </a:r>
          </a:p>
          <a:p>
            <a:pPr eaLnBrk="1" hangingPunct="1"/>
            <a:endParaRPr lang="en-US"/>
          </a:p>
        </p:txBody>
      </p:sp>
      <p:pic>
        <p:nvPicPr>
          <p:cNvPr id="10248" name="Picture 8" descr="maryscots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00600"/>
            <a:ext cx="1665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caes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530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  <a:cs typeface="Arial" charset="0"/>
              </a:rPr>
              <a:t>Mafia </a:t>
            </a:r>
            <a:r>
              <a:rPr lang="en-US" sz="3200" dirty="0" smtClean="0">
                <a:latin typeface="Arial" charset="0"/>
                <a:cs typeface="Arial" charset="0"/>
              </a:rPr>
              <a:t>Boss</a:t>
            </a:r>
            <a:r>
              <a:rPr lang="fr-FR" sz="3200" dirty="0" smtClean="0">
                <a:latin typeface="Arial" charset="0"/>
                <a:cs typeface="Arial" charset="0"/>
              </a:rPr>
              <a:t>'</a:t>
            </a:r>
            <a:r>
              <a:rPr lang="en-US" sz="3200" dirty="0" smtClean="0">
                <a:latin typeface="Arial" charset="0"/>
                <a:cs typeface="Arial" charset="0"/>
              </a:rPr>
              <a:t>s </a:t>
            </a:r>
            <a:r>
              <a:rPr lang="en-US" sz="3200" dirty="0">
                <a:latin typeface="Arial" charset="0"/>
                <a:cs typeface="Arial" charset="0"/>
              </a:rPr>
              <a:t>Messages Deciphered</a:t>
            </a:r>
            <a:r>
              <a:rPr lang="en-US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61722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000" dirty="0">
                <a:latin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cs typeface="Arial" charset="0"/>
              </a:rPr>
              <a:t>Boss of bosses</a:t>
            </a:r>
            <a:r>
              <a:rPr lang="ja-JP" altLang="en-US" sz="2000" dirty="0">
                <a:latin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cs typeface="Arial" charset="0"/>
              </a:rPr>
              <a:t> Bernardo Provenzano, 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captured </a:t>
            </a:r>
            <a:r>
              <a:rPr lang="en-US" sz="2000" dirty="0">
                <a:latin typeface="Arial" charset="0"/>
                <a:cs typeface="Arial" charset="0"/>
              </a:rPr>
              <a:t>after 40 years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Sent </a:t>
            </a:r>
            <a:r>
              <a:rPr lang="ja-JP" altLang="en-US" sz="2000" dirty="0">
                <a:latin typeface="Arial" charset="0"/>
                <a:cs typeface="Arial" charset="0"/>
              </a:rPr>
              <a:t>“</a:t>
            </a:r>
            <a:r>
              <a:rPr lang="en-US" sz="2000" dirty="0" err="1">
                <a:latin typeface="Arial" charset="0"/>
                <a:cs typeface="Arial" charset="0"/>
              </a:rPr>
              <a:t>pizzini</a:t>
            </a:r>
            <a:r>
              <a:rPr lang="ja-JP" altLang="en-US" sz="2000" dirty="0">
                <a:latin typeface="Arial" charset="0"/>
                <a:cs typeface="Arial" charset="0"/>
              </a:rPr>
              <a:t>”</a:t>
            </a:r>
            <a:r>
              <a:rPr lang="en-US" sz="2000" dirty="0">
                <a:latin typeface="Arial" charset="0"/>
                <a:cs typeface="Arial" charset="0"/>
              </a:rPr>
              <a:t> (little messages on scraps of paper) using variant of Caesar cipher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"...I met 512151522 191212154 and we agreed that we will see each other after the holidays...</a:t>
            </a:r>
            <a:r>
              <a:rPr lang="en-US" sz="2000" dirty="0" smtClean="0">
                <a:latin typeface="Arial" charset="0"/>
                <a:cs typeface="Arial" charset="0"/>
              </a:rPr>
              <a:t>,”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5 = B, 12 = I, 15 = N, etc.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Arial" charset="0"/>
              <a:cs typeface="Arial" charset="0"/>
            </a:endParaRPr>
          </a:p>
        </p:txBody>
      </p:sp>
      <p:pic>
        <p:nvPicPr>
          <p:cNvPr id="18436" name="Picture 4" descr="Provenzano Arres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19431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71600" y="5257800"/>
            <a:ext cx="6890528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ja-JP" altLang="en-US" dirty="0">
                <a:solidFill>
                  <a:srgbClr val="FF3300"/>
                </a:solidFill>
              </a:rPr>
              <a:t>“</a:t>
            </a:r>
            <a:r>
              <a:rPr lang="en-US" dirty="0">
                <a:solidFill>
                  <a:srgbClr val="FF3300"/>
                </a:solidFill>
              </a:rPr>
              <a:t>It will keep your kid sister out, but it </a:t>
            </a:r>
            <a:r>
              <a:rPr lang="en-US" dirty="0" smtClean="0">
                <a:solidFill>
                  <a:srgbClr val="FF3300"/>
                </a:solidFill>
              </a:rPr>
              <a:t>won</a:t>
            </a:r>
            <a:r>
              <a:rPr lang="fr-FR" dirty="0" smtClean="0">
                <a:solidFill>
                  <a:srgbClr val="FF3300"/>
                </a:solidFill>
              </a:rPr>
              <a:t>'</a:t>
            </a:r>
            <a:r>
              <a:rPr lang="en-US" dirty="0" smtClean="0">
                <a:solidFill>
                  <a:srgbClr val="FF3300"/>
                </a:solidFill>
              </a:rPr>
              <a:t>t </a:t>
            </a:r>
            <a:r>
              <a:rPr lang="en-US" dirty="0">
                <a:solidFill>
                  <a:srgbClr val="FF3300"/>
                </a:solidFill>
              </a:rPr>
              <a:t>keep </a:t>
            </a:r>
            <a:br>
              <a:rPr lang="en-US" dirty="0">
                <a:solidFill>
                  <a:srgbClr val="FF3300"/>
                </a:solidFill>
              </a:rPr>
            </a:br>
            <a:r>
              <a:rPr lang="en-US" dirty="0">
                <a:solidFill>
                  <a:srgbClr val="FF3300"/>
                </a:solidFill>
              </a:rPr>
              <a:t>the police out.</a:t>
            </a:r>
            <a:r>
              <a:rPr lang="ja-JP" altLang="en-US" dirty="0">
                <a:solidFill>
                  <a:srgbClr val="FF3300"/>
                </a:solidFill>
              </a:rPr>
              <a:t>”</a:t>
            </a:r>
            <a:r>
              <a:rPr lang="en-US" dirty="0">
                <a:solidFill>
                  <a:srgbClr val="FF3300"/>
                </a:solidFill>
              </a:rPr>
              <a:t> - Bruce </a:t>
            </a:r>
            <a:r>
              <a:rPr lang="en-US" dirty="0" err="1">
                <a:solidFill>
                  <a:srgbClr val="FF3300"/>
                </a:solidFill>
              </a:rPr>
              <a:t>Schneier</a:t>
            </a:r>
            <a:r>
              <a:rPr lang="en-US" dirty="0">
                <a:solidFill>
                  <a:srgbClr val="FF3300"/>
                </a:solidFill>
              </a:rPr>
              <a:t> (Cryptographer)</a:t>
            </a:r>
          </a:p>
          <a:p>
            <a:pPr eaLnBrk="1" hangingPunct="1"/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Letter scrambling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Example 3: Enigma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Used by Nazi Germany (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1940</a:t>
            </a:r>
            <a:r>
              <a:rPr lang="fr-FR" altLang="ja-JP" dirty="0" smtClean="0">
                <a:latin typeface="Arial" charset="0"/>
                <a:ea typeface="Arial" charset="0"/>
                <a:cs typeface="Arial" charset="0"/>
              </a:rPr>
              <a:t>'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  <a:ea typeface="Arial" charset="0"/>
                <a:cs typeface="Arial" charset="0"/>
              </a:rPr>
              <a:t>Broken by British (Turing), Polish</a:t>
            </a:r>
          </a:p>
          <a:p>
            <a:pPr lvl="1" eaLnBrk="1" hangingPunct="1"/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Won us the war.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Churchill </a:t>
            </a:r>
          </a:p>
        </p:txBody>
      </p:sp>
      <p:pic>
        <p:nvPicPr>
          <p:cNvPr id="19460" name="Picture 5" descr="http://www.phil.canterbury.ac.nz/graphics/tu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1524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enig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66800"/>
            <a:ext cx="194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971800" y="4953000"/>
            <a:ext cx="5180013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Moral: Use of computer necessitates</a:t>
            </a:r>
            <a:br>
              <a:rPr lang="en-US">
                <a:solidFill>
                  <a:schemeClr val="bg2"/>
                </a:solidFill>
              </a:rPr>
            </a:br>
            <a:r>
              <a:rPr lang="en-US">
                <a:solidFill>
                  <a:schemeClr val="bg2"/>
                </a:solidFill>
              </a:rPr>
              <a:t>new ideas for encryption.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Integer factoring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Easy-to-generate problem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981200"/>
            <a:ext cx="5181600" cy="3886200"/>
          </a:xfrm>
        </p:spPr>
        <p:txBody>
          <a:bodyPr/>
          <a:lstStyle/>
          <a:p>
            <a:pPr eaLnBrk="1" hangingPunct="1"/>
            <a:r>
              <a:rPr lang="en-US" u="sng">
                <a:solidFill>
                  <a:schemeClr val="bg2"/>
                </a:solidFill>
                <a:latin typeface="Arial" charset="0"/>
                <a:cs typeface="Arial" charset="0"/>
              </a:rPr>
              <a:t>Generation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	</a:t>
            </a:r>
            <a:r>
              <a:rPr lang="en-US" sz="2000">
                <a:latin typeface="Arial" charset="0"/>
                <a:cs typeface="Arial" charset="0"/>
              </a:rPr>
              <a:t>Pick two 32-digit prime numbers </a:t>
            </a:r>
            <a:r>
              <a:rPr lang="en-US" sz="2000" i="1">
                <a:latin typeface="Arial" charset="0"/>
                <a:cs typeface="Arial" charset="0"/>
              </a:rPr>
              <a:t>p, q</a:t>
            </a:r>
            <a:r>
              <a:rPr lang="en-US" sz="2000">
                <a:latin typeface="Arial" charset="0"/>
                <a:cs typeface="Arial" charset="0"/>
              </a:rPr>
              <a:t>, and multiply them to get </a:t>
            </a:r>
            <a:r>
              <a:rPr lang="en-US" sz="2000" i="1">
                <a:latin typeface="Arial" charset="0"/>
                <a:cs typeface="Arial" charset="0"/>
              </a:rPr>
              <a:t>r = pq</a:t>
            </a:r>
            <a:br>
              <a:rPr lang="en-US" sz="2000" i="1">
                <a:latin typeface="Arial" charset="0"/>
                <a:cs typeface="Arial" charset="0"/>
              </a:rPr>
            </a:br>
            <a:endParaRPr lang="en-US" sz="2000">
              <a:latin typeface="Arial" charset="0"/>
              <a:cs typeface="Arial" charset="0"/>
            </a:endParaRPr>
          </a:p>
          <a:p>
            <a:pPr eaLnBrk="1" hangingPunct="1"/>
            <a:r>
              <a:rPr lang="en-US" u="sng">
                <a:solidFill>
                  <a:schemeClr val="bg2"/>
                </a:solidFill>
                <a:latin typeface="Arial" charset="0"/>
                <a:cs typeface="Arial" charset="0"/>
              </a:rPr>
              <a:t>Factoring problem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  <a:cs typeface="Arial" charset="0"/>
              </a:rPr>
              <a:t>	</a:t>
            </a:r>
            <a:r>
              <a:rPr lang="en-US" sz="2000">
                <a:latin typeface="Arial" charset="0"/>
                <a:cs typeface="Arial" charset="0"/>
              </a:rPr>
              <a:t>Given </a:t>
            </a:r>
            <a:r>
              <a:rPr lang="en-US" sz="2000" i="1">
                <a:latin typeface="Arial" charset="0"/>
                <a:cs typeface="Arial" charset="0"/>
              </a:rPr>
              <a:t>r</a:t>
            </a:r>
            <a:r>
              <a:rPr lang="en-US" sz="2000">
                <a:latin typeface="Arial" charset="0"/>
                <a:cs typeface="Arial" charset="0"/>
              </a:rPr>
              <a:t>: find </a:t>
            </a:r>
            <a:r>
              <a:rPr lang="en-US" sz="2000" i="1">
                <a:latin typeface="Arial" charset="0"/>
                <a:cs typeface="Arial" charset="0"/>
              </a:rPr>
              <a:t>p </a:t>
            </a:r>
            <a:r>
              <a:rPr lang="en-US" sz="2000">
                <a:latin typeface="Arial" charset="0"/>
                <a:cs typeface="Arial" charset="0"/>
              </a:rPr>
              <a:t>and </a:t>
            </a:r>
            <a:r>
              <a:rPr lang="en-US" sz="2000" i="1">
                <a:latin typeface="Arial" charset="0"/>
                <a:cs typeface="Arial" charset="0"/>
              </a:rPr>
              <a:t>q</a:t>
            </a:r>
            <a:endParaRPr lang="en-US" sz="2000">
              <a:latin typeface="Arial" charset="0"/>
              <a:cs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5257800"/>
            <a:ext cx="41818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We discussed an algorithm…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Running time?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1325" y="369728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Hard to solve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Status of factoring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3400" y="2020888"/>
            <a:ext cx="82089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Despite many centuries of work, no efficient algorithms.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Believed to be computationally hard, but remains unproved </a:t>
            </a:r>
            <a:br>
              <a:rPr lang="en-US"/>
            </a:br>
            <a:r>
              <a:rPr lang="en-US"/>
              <a:t>(</a:t>
            </a:r>
            <a:r>
              <a:rPr lang="ja-JP" altLang="en-US"/>
              <a:t>“</a:t>
            </a:r>
            <a:r>
              <a:rPr lang="en-US"/>
              <a:t>almost–exponential time</a:t>
            </a:r>
            <a:r>
              <a:rPr lang="ja-JP" altLang="en-US"/>
              <a:t>”</a:t>
            </a:r>
            <a:r>
              <a:rPr lang="en-US"/>
              <a:t>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You rely on it every time you use e-commerce (coming up)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600200" y="5029200"/>
            <a:ext cx="5915025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Note: If quantum computers ever get built,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this may become easy to solve.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1388</TotalTime>
  <Words>729</Words>
  <Application>Microsoft Macintosh PowerPoint</Application>
  <PresentationFormat>On-screen Show (4:3)</PresentationFormat>
  <Paragraphs>181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Pixel</vt:lpstr>
      <vt:lpstr>Secrets &amp; Lies, Knowledge &amp; Trust. (Modern Cryptography)</vt:lpstr>
      <vt:lpstr>Cryptography</vt:lpstr>
      <vt:lpstr>Main themes of today's lecture</vt:lpstr>
      <vt:lpstr>Theme 1: Creating problems can be    easier than solving them</vt:lpstr>
      <vt:lpstr>Letter scrambling:  ancient cryptographic idea</vt:lpstr>
      <vt:lpstr>Mafia Boss's Messages Deciphered </vt:lpstr>
      <vt:lpstr>Letter scrambling (cont.)</vt:lpstr>
      <vt:lpstr>Integer factoring</vt:lpstr>
      <vt:lpstr>Status of factoring</vt:lpstr>
      <vt:lpstr>PowerPoint Presentation</vt:lpstr>
      <vt:lpstr>Random source hypothesis</vt:lpstr>
      <vt:lpstr>One-time pad (modern version)</vt:lpstr>
      <vt:lpstr>Using one-time pad</vt:lpstr>
      <vt:lpstr>Musings about one-time pad</vt:lpstr>
      <vt:lpstr>Theme: How perfect strangers can send each other encrypted messages.</vt:lpstr>
      <vt:lpstr>Public-key cryptography</vt:lpstr>
      <vt:lpstr>Public-key encryption at a conceptual level</vt:lpstr>
      <vt:lpstr>Public-Key Encryption at a mathematical level (RSA version)</vt:lpstr>
      <vt:lpstr>Zero Knowledge Proofs [Goldwasser, Micali, Rackoff '85]</vt:lpstr>
      <vt:lpstr>Illustration: Zero-Knowledge Proof that   “Sock A is different from sock B” </vt:lpstr>
      <vt:lpstr>(what did you make of this…?)</vt:lpstr>
      <vt:lpstr>(From Lecture 1): Public closed-ballot elections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Secrets &amp; Lies, Knowledge &amp; Trust. (Modern Cryptography)</dc:title>
  <dc:creator>David Xiao</dc:creator>
  <cp:lastModifiedBy>Adam Finkelstein</cp:lastModifiedBy>
  <cp:revision>60</cp:revision>
  <dcterms:created xsi:type="dcterms:W3CDTF">2010-04-15T01:16:28Z</dcterms:created>
  <dcterms:modified xsi:type="dcterms:W3CDTF">2012-05-01T16:55:14Z</dcterms:modified>
</cp:coreProperties>
</file>