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sldIdLst>
    <p:sldId id="256" r:id="rId2"/>
    <p:sldId id="258" r:id="rId3"/>
    <p:sldId id="261" r:id="rId4"/>
    <p:sldId id="259" r:id="rId5"/>
    <p:sldId id="262" r:id="rId6"/>
    <p:sldId id="263" r:id="rId7"/>
    <p:sldId id="282" r:id="rId8"/>
    <p:sldId id="266" r:id="rId9"/>
    <p:sldId id="264" r:id="rId10"/>
    <p:sldId id="267" r:id="rId11"/>
    <p:sldId id="281" r:id="rId12"/>
    <p:sldId id="265" r:id="rId13"/>
    <p:sldId id="268" r:id="rId14"/>
    <p:sldId id="269" r:id="rId15"/>
    <p:sldId id="270" r:id="rId16"/>
    <p:sldId id="271" r:id="rId17"/>
    <p:sldId id="278" r:id="rId18"/>
    <p:sldId id="273" r:id="rId19"/>
    <p:sldId id="274" r:id="rId20"/>
    <p:sldId id="283" r:id="rId21"/>
    <p:sldId id="275" r:id="rId22"/>
    <p:sldId id="280" r:id="rId23"/>
    <p:sldId id="279" r:id="rId24"/>
    <p:sldId id="27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40" y="-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5881DD-4333-9946-82FE-B72E867F04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29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8E3410-C08B-F24F-9476-8767124EBD50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5CD2BA-41F0-7142-85FC-1B731ED1FA43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AE60E8-59A0-C94E-BA73-368485A3E133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DD7AB8-4F83-E144-9496-228D0EA044A2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AAA63D-A489-C349-B38E-6B649CD88108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A75C2B-8467-AE4D-AF2B-C866ADB3D577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7B24E2-54E0-C04D-BC30-27D9C5B42B72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87651CD-531C-CE4A-8A48-134E4DAAF929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Remember harmonious dorm floor problem was really CLIQUE in disguise.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35CDC9-BA51-3540-8561-0D167BA59D7B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3E43A1-CB0F-344F-8500-0486ECB93C9B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F3EABA-BEB9-7249-B0C6-14E48023396A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E9A662-63B0-C84C-96F7-FE6132C608F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D4BD7D-2576-534B-88D1-6FA4B63311AE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72E395-7F8D-CA4C-8916-12377E3230C9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02D473-1972-D446-8218-75BF9D2DBA70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46933A-BD7D-D044-833C-BA64B74323FD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29EF29-FAAD-5C45-AAC7-50D81A76346C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D43379-BBF4-254D-9E25-73F0C58A1DF4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CA3F0A-B1F9-6A4E-88C3-B139A8A91DD3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85A42F-4898-8946-9BE2-9C2479003B4D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8C50EA-502B-B447-B334-8398A88E640F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2C3300-800E-8740-BFA6-E220D1BED312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25CFAB-5B3B-FC42-B04F-0C2FCDC3D9F1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21C643-B4C3-AD42-B0A7-86AEFC78DB8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Arial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C85F9-6D54-3544-A5AB-4CD721CE81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611EB-CCB2-054A-B6FE-D8E5A9C666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3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3F14-6875-384F-970E-439536D839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8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F5E3F-9674-204E-AB84-F0CFF6E41C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FE312-295B-E04A-92BD-F2639F7128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3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833CC-BE91-D848-B003-A9BEE0578A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A02AF-CEB1-BE42-918F-891A9B72DC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9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F9303-BF95-1B4B-B3CA-9EA2F6B8F5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0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ECE82-E083-F746-842B-2FCC496DEB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1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06C30-C2C8-9949-BAED-9EA295308C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4512A-DA66-7745-8FB0-A1ACA90E23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0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</a:defRPr>
            </a:lvl1pPr>
          </a:lstStyle>
          <a:p>
            <a:fld id="{1CF8CAA3-3BB2-8241-AD9A-8AFFEE591D8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Arial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Arial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Arial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Arial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Arial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Arial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Arial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Arial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4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4" Type="http://schemas.openxmlformats.org/officeDocument/2006/relationships/image" Target="../media/image51.jpeg"/><Relationship Id="rId5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jpeg"/><Relationship Id="rId24" Type="http://schemas.openxmlformats.org/officeDocument/2006/relationships/image" Target="../media/image25.jpeg"/><Relationship Id="rId10" Type="http://schemas.openxmlformats.org/officeDocument/2006/relationships/image" Target="../media/image11.jpeg"/><Relationship Id="rId11" Type="http://schemas.openxmlformats.org/officeDocument/2006/relationships/image" Target="../media/image12.jpeg"/><Relationship Id="rId12" Type="http://schemas.openxmlformats.org/officeDocument/2006/relationships/image" Target="../media/image13.jpeg"/><Relationship Id="rId13" Type="http://schemas.openxmlformats.org/officeDocument/2006/relationships/image" Target="../media/image14.jpeg"/><Relationship Id="rId14" Type="http://schemas.openxmlformats.org/officeDocument/2006/relationships/image" Target="../media/image15.jpeg"/><Relationship Id="rId15" Type="http://schemas.openxmlformats.org/officeDocument/2006/relationships/image" Target="../media/image16.jpeg"/><Relationship Id="rId16" Type="http://schemas.openxmlformats.org/officeDocument/2006/relationships/image" Target="../media/image17.jpeg"/><Relationship Id="rId17" Type="http://schemas.openxmlformats.org/officeDocument/2006/relationships/image" Target="../media/image18.jpeg"/><Relationship Id="rId18" Type="http://schemas.openxmlformats.org/officeDocument/2006/relationships/image" Target="../media/image19.jpeg"/><Relationship Id="rId19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32.jpeg"/><Relationship Id="rId20" Type="http://schemas.openxmlformats.org/officeDocument/2006/relationships/image" Target="../media/image43.jpeg"/><Relationship Id="rId10" Type="http://schemas.openxmlformats.org/officeDocument/2006/relationships/image" Target="../media/image33.jpeg"/><Relationship Id="rId11" Type="http://schemas.openxmlformats.org/officeDocument/2006/relationships/image" Target="../media/image34.jpeg"/><Relationship Id="rId12" Type="http://schemas.openxmlformats.org/officeDocument/2006/relationships/image" Target="../media/image35.jpeg"/><Relationship Id="rId13" Type="http://schemas.openxmlformats.org/officeDocument/2006/relationships/image" Target="../media/image36.jpeg"/><Relationship Id="rId14" Type="http://schemas.openxmlformats.org/officeDocument/2006/relationships/image" Target="../media/image37.jpeg"/><Relationship Id="rId15" Type="http://schemas.openxmlformats.org/officeDocument/2006/relationships/image" Target="../media/image38.jpeg"/><Relationship Id="rId16" Type="http://schemas.openxmlformats.org/officeDocument/2006/relationships/image" Target="../media/image39.jpeg"/><Relationship Id="rId17" Type="http://schemas.openxmlformats.org/officeDocument/2006/relationships/image" Target="../media/image40.jpeg"/><Relationship Id="rId18" Type="http://schemas.openxmlformats.org/officeDocument/2006/relationships/image" Target="../media/image41.jpeg"/><Relationship Id="rId19" Type="http://schemas.openxmlformats.org/officeDocument/2006/relationships/image" Target="../media/image42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6.jpg"/><Relationship Id="rId4" Type="http://schemas.openxmlformats.org/officeDocument/2006/relationships/image" Target="../media/image27.jpg"/><Relationship Id="rId5" Type="http://schemas.openxmlformats.org/officeDocument/2006/relationships/image" Target="../media/image28.jpeg"/><Relationship Id="rId6" Type="http://schemas.openxmlformats.org/officeDocument/2006/relationships/image" Target="../media/image29.jpeg"/><Relationship Id="rId7" Type="http://schemas.openxmlformats.org/officeDocument/2006/relationships/image" Target="../media/image30.jpeg"/><Relationship Id="rId8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3800">
                <a:latin typeface="Arial" charset="0"/>
                <a:cs typeface="Arial" charset="0"/>
              </a:rPr>
              <a:t>What is the computational cost of automating brilliance or serendipity?</a:t>
            </a:r>
            <a:br>
              <a:rPr lang="en-US" sz="38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(Computational complexity &amp; P vs NP)</a:t>
            </a:r>
            <a:endParaRPr lang="en-US" sz="3800">
              <a:latin typeface="Arial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cs typeface="Arial" charset="0"/>
              </a:rPr>
              <a:t>COS 116, Spring </a:t>
            </a:r>
            <a:r>
              <a:rPr lang="en-US" dirty="0" smtClean="0">
                <a:latin typeface="Arial" charset="0"/>
                <a:cs typeface="Arial" charset="0"/>
              </a:rPr>
              <a:t>2012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Adam Finkelstein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Exhaustive Search /</a:t>
            </a:r>
            <a:br>
              <a:rPr lang="en-US" sz="4000">
                <a:latin typeface="Arial" charset="0"/>
                <a:cs typeface="Arial" charset="0"/>
              </a:rPr>
            </a:br>
            <a:r>
              <a:rPr lang="en-US" sz="4000">
                <a:latin typeface="Arial" charset="0"/>
                <a:cs typeface="Arial" charset="0"/>
              </a:rPr>
              <a:t>Combinatorial Explosion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Arial" charset="0"/>
                <a:cs typeface="Arial" charset="0"/>
              </a:rPr>
              <a:t>Naïve algorithms for many </a:t>
            </a:r>
            <a:r>
              <a:rPr lang="ja-JP" altLang="en-US" sz="2800">
                <a:latin typeface="Arial" charset="0"/>
                <a:cs typeface="Arial" charset="0"/>
              </a:rPr>
              <a:t>“</a:t>
            </a:r>
            <a:r>
              <a:rPr lang="en-US" sz="2800">
                <a:latin typeface="Arial" charset="0"/>
                <a:cs typeface="Arial" charset="0"/>
              </a:rPr>
              <a:t>needle in a haystack</a:t>
            </a:r>
            <a:r>
              <a:rPr lang="ja-JP" altLang="en-US" sz="2800">
                <a:latin typeface="Arial" charset="0"/>
                <a:cs typeface="Arial" charset="0"/>
              </a:rPr>
              <a:t>”</a:t>
            </a:r>
            <a:r>
              <a:rPr lang="en-US" sz="2800">
                <a:latin typeface="Arial" charset="0"/>
                <a:cs typeface="Arial" charset="0"/>
              </a:rPr>
              <a:t> tasks involve checking all possible answers </a:t>
            </a:r>
            <a:r>
              <a:rPr lang="en-US" sz="2800">
                <a:latin typeface="Arial" charset="0"/>
                <a:cs typeface="Arial" charset="0"/>
                <a:sym typeface="Wingdings" charset="0"/>
              </a:rPr>
              <a:t> </a:t>
            </a:r>
            <a:r>
              <a:rPr lang="en-US" sz="2800">
                <a:latin typeface="Arial" charset="0"/>
                <a:cs typeface="Arial" charset="0"/>
              </a:rPr>
              <a:t>exponential  running time.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Ubiquitous in the computational universe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cs typeface="Arial" charset="0"/>
              </a:rPr>
              <a:t>Can we design smarter algorithms 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>(as for </a:t>
            </a:r>
            <a:r>
              <a:rPr lang="ja-JP" altLang="en-US" sz="2800">
                <a:latin typeface="Arial" charset="0"/>
                <a:cs typeface="Arial" charset="0"/>
              </a:rPr>
              <a:t>“</a:t>
            </a:r>
            <a:r>
              <a:rPr lang="en-US" sz="2800">
                <a:latin typeface="Arial" charset="0"/>
                <a:cs typeface="Arial" charset="0"/>
              </a:rPr>
              <a:t>Rumor Mill</a:t>
            </a:r>
            <a:r>
              <a:rPr lang="ja-JP" altLang="en-US" sz="2800">
                <a:latin typeface="Arial" charset="0"/>
                <a:cs typeface="Arial" charset="0"/>
              </a:rPr>
              <a:t>”</a:t>
            </a:r>
            <a:r>
              <a:rPr lang="en-US" sz="2800">
                <a:latin typeface="Arial" charset="0"/>
                <a:cs typeface="Arial" charset="0"/>
              </a:rPr>
              <a:t>)? Say, n</a:t>
            </a:r>
            <a:r>
              <a:rPr lang="en-US" sz="2800" baseline="30000">
                <a:latin typeface="Arial" charset="0"/>
                <a:cs typeface="Arial" charset="0"/>
              </a:rPr>
              <a:t>2</a:t>
            </a:r>
            <a:r>
              <a:rPr lang="en-US" sz="2800">
                <a:latin typeface="Arial" charset="0"/>
                <a:cs typeface="Arial" charset="0"/>
              </a:rPr>
              <a:t> running time.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Harmonious Dorm Floor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60482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Given: Social network involving n students.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Edges correspond to pairs of students </a:t>
            </a:r>
            <a:br>
              <a:rPr lang="en-US" dirty="0"/>
            </a:br>
            <a:r>
              <a:rPr lang="en-US" dirty="0"/>
              <a:t>who </a:t>
            </a:r>
            <a:r>
              <a:rPr lang="en-US" u="sng" dirty="0" smtClean="0"/>
              <a:t>don</a:t>
            </a:r>
            <a:r>
              <a:rPr lang="fr-FR" altLang="ja-JP" u="sng" dirty="0" smtClean="0"/>
              <a:t>'</a:t>
            </a:r>
            <a:r>
              <a:rPr lang="en-US" u="sng" dirty="0" smtClean="0"/>
              <a:t>t</a:t>
            </a:r>
            <a:r>
              <a:rPr lang="en-US" dirty="0" smtClean="0"/>
              <a:t> </a:t>
            </a:r>
            <a:r>
              <a:rPr lang="en-US" dirty="0"/>
              <a:t>get along.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62000" y="4038600"/>
            <a:ext cx="5740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Decide if there is a set of k students who </a:t>
            </a:r>
            <a:br>
              <a:rPr lang="en-US"/>
            </a:br>
            <a:r>
              <a:rPr lang="en-US"/>
              <a:t>would make a harmonious group </a:t>
            </a:r>
            <a:br>
              <a:rPr lang="en-US"/>
            </a:br>
            <a:r>
              <a:rPr lang="en-US"/>
              <a:t>(everybody gets along).</a:t>
            </a:r>
          </a:p>
        </p:txBody>
      </p:sp>
      <p:pic>
        <p:nvPicPr>
          <p:cNvPr id="34821" name="Picture 7" descr="brad-pit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81200"/>
            <a:ext cx="833438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8" descr="annis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3352800"/>
            <a:ext cx="898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Freeform 10"/>
          <p:cNvSpPr>
            <a:spLocks/>
          </p:cNvSpPr>
          <p:nvPr/>
        </p:nvSpPr>
        <p:spPr bwMode="auto">
          <a:xfrm>
            <a:off x="7010400" y="3276600"/>
            <a:ext cx="901700" cy="609600"/>
          </a:xfrm>
          <a:custGeom>
            <a:avLst/>
            <a:gdLst>
              <a:gd name="T0" fmla="*/ 40 w 568"/>
              <a:gd name="T1" fmla="*/ 0 h 384"/>
              <a:gd name="T2" fmla="*/ 88 w 568"/>
              <a:gd name="T3" fmla="*/ 240 h 384"/>
              <a:gd name="T4" fmla="*/ 568 w 568"/>
              <a:gd name="T5" fmla="*/ 384 h 384"/>
              <a:gd name="T6" fmla="*/ 0 60000 65536"/>
              <a:gd name="T7" fmla="*/ 0 60000 65536"/>
              <a:gd name="T8" fmla="*/ 0 60000 65536"/>
              <a:gd name="T9" fmla="*/ 0 w 568"/>
              <a:gd name="T10" fmla="*/ 0 h 384"/>
              <a:gd name="T11" fmla="*/ 568 w 568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8" h="384">
                <a:moveTo>
                  <a:pt x="40" y="0"/>
                </a:moveTo>
                <a:cubicBezTo>
                  <a:pt x="20" y="88"/>
                  <a:pt x="0" y="176"/>
                  <a:pt x="88" y="240"/>
                </a:cubicBezTo>
                <a:cubicBezTo>
                  <a:pt x="176" y="304"/>
                  <a:pt x="372" y="344"/>
                  <a:pt x="568" y="38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981200" y="5638800"/>
            <a:ext cx="4995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Just the Clique problem in </a:t>
            </a:r>
            <a:r>
              <a:rPr lang="en-US">
                <a:solidFill>
                  <a:srgbClr val="FF0000"/>
                </a:solidFill>
              </a:rPr>
              <a:t>disguise</a:t>
            </a:r>
            <a:r>
              <a:rPr lang="en-US">
                <a:solidFill>
                  <a:schemeClr val="bg2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Traveling Salesman Problem </a:t>
            </a:r>
            <a:br>
              <a:rPr lang="en-US" sz="4000">
                <a:latin typeface="Arial" charset="0"/>
                <a:cs typeface="Arial" charset="0"/>
              </a:rPr>
            </a:br>
            <a:r>
              <a:rPr lang="en-US" sz="4000">
                <a:latin typeface="Arial" charset="0"/>
                <a:cs typeface="Arial" charset="0"/>
              </a:rPr>
              <a:t>(aka UPS Truck problem)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4419600" cy="449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Input: </a:t>
            </a:r>
            <a:r>
              <a:rPr lang="en-US" i="1">
                <a:latin typeface="Arial" charset="0"/>
                <a:cs typeface="Arial" charset="0"/>
              </a:rPr>
              <a:t>n</a:t>
            </a:r>
            <a:r>
              <a:rPr lang="en-US">
                <a:latin typeface="Arial" charset="0"/>
                <a:cs typeface="Arial" charset="0"/>
              </a:rPr>
              <a:t> points and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all pairwise inter-point distances, and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a distance </a:t>
            </a:r>
            <a:r>
              <a:rPr lang="en-US" i="1">
                <a:latin typeface="Arial" charset="0"/>
                <a:cs typeface="Arial" charset="0"/>
              </a:rPr>
              <a:t>k</a:t>
            </a:r>
            <a:br>
              <a:rPr lang="en-US" i="1">
                <a:latin typeface="Arial" charset="0"/>
                <a:cs typeface="Arial" charset="0"/>
              </a:rPr>
            </a:br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Decide: is there a path that visits all the points (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salesman tour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) whose total length is at most </a:t>
            </a:r>
            <a:r>
              <a:rPr lang="en-US" i="1">
                <a:latin typeface="Arial" charset="0"/>
                <a:cs typeface="Arial" charset="0"/>
              </a:rPr>
              <a:t>k</a:t>
            </a:r>
            <a:r>
              <a:rPr lang="en-US">
                <a:latin typeface="Arial" charset="0"/>
                <a:cs typeface="Arial" charset="0"/>
              </a:rPr>
              <a:t>?</a:t>
            </a:r>
          </a:p>
        </p:txBody>
      </p:sp>
      <p:pic>
        <p:nvPicPr>
          <p:cNvPr id="36868" name="Picture 6" descr="http://www.uni-duisburg-essen.de/imperia/md/images/tul/lehre_vorschlag_studarbeiten_ctss_kart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356711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Finals scheduling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6868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Input: </a:t>
            </a:r>
            <a:r>
              <a:rPr lang="en-US" sz="2800" i="1">
                <a:latin typeface="Arial" charset="0"/>
                <a:cs typeface="Arial" charset="0"/>
              </a:rPr>
              <a:t>n</a:t>
            </a:r>
            <a:r>
              <a:rPr lang="en-US" sz="2800">
                <a:latin typeface="Arial" charset="0"/>
                <a:cs typeface="Arial" charset="0"/>
              </a:rPr>
              <a:t> students, </a:t>
            </a:r>
            <a:r>
              <a:rPr lang="en-US" sz="2800" i="1">
                <a:latin typeface="Arial" charset="0"/>
                <a:cs typeface="Arial" charset="0"/>
              </a:rPr>
              <a:t>k</a:t>
            </a:r>
            <a:r>
              <a:rPr lang="en-US" sz="2800">
                <a:latin typeface="Arial" charset="0"/>
                <a:cs typeface="Arial" charset="0"/>
              </a:rPr>
              <a:t> classes, enrollment lists, 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 i="1">
                <a:latin typeface="Arial" charset="0"/>
                <a:cs typeface="Arial" charset="0"/>
              </a:rPr>
              <a:t>m</a:t>
            </a:r>
            <a:r>
              <a:rPr lang="en-US" sz="2800">
                <a:latin typeface="Arial" charset="0"/>
                <a:cs typeface="Arial" charset="0"/>
              </a:rPr>
              <a:t> time slots in which to schedule finals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Define </a:t>
            </a:r>
            <a:r>
              <a:rPr lang="ja-JP" altLang="en-US" sz="2800">
                <a:latin typeface="Arial" charset="0"/>
                <a:cs typeface="Arial" charset="0"/>
              </a:rPr>
              <a:t>“</a:t>
            </a:r>
            <a:r>
              <a:rPr lang="en-US" sz="2800">
                <a:latin typeface="Arial" charset="0"/>
                <a:cs typeface="Arial" charset="0"/>
              </a:rPr>
              <a:t>conflict</a:t>
            </a:r>
            <a:r>
              <a:rPr lang="ja-JP" altLang="en-US" sz="2800">
                <a:latin typeface="Arial" charset="0"/>
                <a:cs typeface="Arial" charset="0"/>
              </a:rPr>
              <a:t>”</a:t>
            </a:r>
            <a:r>
              <a:rPr lang="en-US" sz="2800">
                <a:latin typeface="Arial" charset="0"/>
                <a:cs typeface="Arial" charset="0"/>
              </a:rPr>
              <a:t>: a student is in two classes that have finals in the same time slot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Decide: 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>If schedule with at most 100 conflicts exists?</a:t>
            </a:r>
          </a:p>
        </p:txBody>
      </p:sp>
      <p:pic>
        <p:nvPicPr>
          <p:cNvPr id="38916" name="Picture 5" descr="http://www.learnenglish.org.uk/magazine/apimages/exam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230505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The P vs NP Question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008000"/>
                </a:solidFill>
                <a:latin typeface="Arial" charset="0"/>
                <a:cs typeface="Arial" charset="0"/>
              </a:rPr>
              <a:t>P: problems for which solutions can be found in polynomial time (</a:t>
            </a:r>
            <a:r>
              <a:rPr lang="en-US" sz="2400" i="1">
                <a:solidFill>
                  <a:srgbClr val="008000"/>
                </a:solidFill>
                <a:latin typeface="Arial" charset="0"/>
                <a:cs typeface="Arial" charset="0"/>
              </a:rPr>
              <a:t>n</a:t>
            </a:r>
            <a:r>
              <a:rPr lang="en-US" sz="2400" i="1" baseline="30000">
                <a:solidFill>
                  <a:srgbClr val="008000"/>
                </a:solidFill>
                <a:latin typeface="Arial" charset="0"/>
                <a:cs typeface="Arial" charset="0"/>
              </a:rPr>
              <a:t>c</a:t>
            </a:r>
            <a:r>
              <a:rPr lang="en-US" sz="2400">
                <a:solidFill>
                  <a:srgbClr val="008000"/>
                </a:solidFill>
                <a:latin typeface="Arial" charset="0"/>
                <a:cs typeface="Arial" charset="0"/>
              </a:rPr>
              <a:t> where </a:t>
            </a:r>
            <a:r>
              <a:rPr lang="en-US" sz="2400" i="1">
                <a:solidFill>
                  <a:srgbClr val="008000"/>
                </a:solidFill>
                <a:latin typeface="Arial" charset="0"/>
                <a:cs typeface="Arial" charset="0"/>
              </a:rPr>
              <a:t>c</a:t>
            </a:r>
            <a:r>
              <a:rPr lang="en-US" sz="2400">
                <a:solidFill>
                  <a:srgbClr val="008000"/>
                </a:solidFill>
                <a:latin typeface="Arial" charset="0"/>
                <a:cs typeface="Arial" charset="0"/>
              </a:rPr>
              <a:t> is a fixed integer and </a:t>
            </a:r>
            <a:r>
              <a:rPr lang="en-US" sz="2400" i="1">
                <a:solidFill>
                  <a:srgbClr val="008000"/>
                </a:solidFill>
                <a:latin typeface="Arial" charset="0"/>
                <a:cs typeface="Arial" charset="0"/>
              </a:rPr>
              <a:t>n</a:t>
            </a:r>
            <a:r>
              <a:rPr lang="en-US" sz="2400">
                <a:solidFill>
                  <a:srgbClr val="008000"/>
                </a:solidFill>
                <a:latin typeface="Arial" charset="0"/>
                <a:cs typeface="Arial" charset="0"/>
              </a:rPr>
              <a:t> is </a:t>
            </a:r>
            <a:r>
              <a:rPr lang="ja-JP" altLang="en-US" sz="2400">
                <a:solidFill>
                  <a:srgbClr val="008000"/>
                </a:solidFill>
                <a:latin typeface="Arial" charset="0"/>
                <a:cs typeface="Arial" charset="0"/>
              </a:rPr>
              <a:t>“</a:t>
            </a:r>
            <a:r>
              <a:rPr lang="en-US" sz="2400">
                <a:solidFill>
                  <a:srgbClr val="008000"/>
                </a:solidFill>
                <a:latin typeface="Arial" charset="0"/>
                <a:cs typeface="Arial" charset="0"/>
              </a:rPr>
              <a:t>input size</a:t>
            </a:r>
            <a:r>
              <a:rPr lang="ja-JP" altLang="en-US" sz="2400">
                <a:solidFill>
                  <a:srgbClr val="008000"/>
                </a:solidFill>
                <a:latin typeface="Arial" charset="0"/>
                <a:cs typeface="Arial" charset="0"/>
              </a:rPr>
              <a:t>”</a:t>
            </a:r>
            <a:r>
              <a:rPr lang="en-US" sz="2400">
                <a:solidFill>
                  <a:srgbClr val="008000"/>
                </a:solidFill>
                <a:latin typeface="Arial" charset="0"/>
                <a:cs typeface="Arial" charset="0"/>
              </a:rPr>
              <a:t>). Example: Rumor Mill</a:t>
            </a:r>
            <a:r>
              <a:rPr lang="en-US" sz="2400">
                <a:solidFill>
                  <a:schemeClr val="bg2"/>
                </a:solidFill>
                <a:latin typeface="Arial" charset="0"/>
                <a:cs typeface="Arial" charset="0"/>
              </a:rPr>
              <a:t/>
            </a:r>
            <a:br>
              <a:rPr lang="en-US" sz="2400">
                <a:solidFill>
                  <a:schemeClr val="bg2"/>
                </a:solidFill>
                <a:latin typeface="Arial" charset="0"/>
                <a:cs typeface="Arial" charset="0"/>
              </a:rPr>
            </a:br>
            <a:endParaRPr lang="en-US" sz="240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chemeClr val="accent1"/>
                </a:solidFill>
                <a:latin typeface="Arial" charset="0"/>
                <a:cs typeface="Arial" charset="0"/>
              </a:rPr>
              <a:t>NP: problems where a </a:t>
            </a:r>
            <a:r>
              <a:rPr lang="en-US" sz="2400" i="1">
                <a:solidFill>
                  <a:schemeClr val="accent1"/>
                </a:solidFill>
                <a:latin typeface="Arial" charset="0"/>
                <a:cs typeface="Arial" charset="0"/>
              </a:rPr>
              <a:t>good solution </a:t>
            </a:r>
            <a:r>
              <a:rPr lang="en-US" sz="2400">
                <a:solidFill>
                  <a:schemeClr val="accent1"/>
                </a:solidFill>
                <a:latin typeface="Arial" charset="0"/>
                <a:cs typeface="Arial" charset="0"/>
              </a:rPr>
              <a:t>can be </a:t>
            </a:r>
            <a:r>
              <a:rPr lang="en-US" sz="2400" u="sng">
                <a:solidFill>
                  <a:schemeClr val="accent1"/>
                </a:solidFill>
                <a:latin typeface="Arial" charset="0"/>
                <a:cs typeface="Arial" charset="0"/>
              </a:rPr>
              <a:t>checked</a:t>
            </a:r>
            <a:r>
              <a:rPr lang="en-US" sz="2400">
                <a:solidFill>
                  <a:schemeClr val="accent1"/>
                </a:solidFill>
                <a:latin typeface="Arial" charset="0"/>
                <a:cs typeface="Arial" charset="0"/>
              </a:rPr>
              <a:t> in </a:t>
            </a:r>
            <a:r>
              <a:rPr lang="en-US" sz="2400" i="1">
                <a:solidFill>
                  <a:schemeClr val="accent1"/>
                </a:solidFill>
                <a:latin typeface="Arial" charset="0"/>
                <a:cs typeface="Arial" charset="0"/>
              </a:rPr>
              <a:t>n</a:t>
            </a:r>
            <a:r>
              <a:rPr lang="en-US" sz="2400" i="1" baseline="30000">
                <a:solidFill>
                  <a:schemeClr val="accent1"/>
                </a:solidFill>
                <a:latin typeface="Arial" charset="0"/>
                <a:cs typeface="Arial" charset="0"/>
              </a:rPr>
              <a:t>c</a:t>
            </a:r>
            <a:r>
              <a:rPr lang="en-US" sz="2400">
                <a:solidFill>
                  <a:schemeClr val="accent1"/>
                </a:solidFill>
                <a:latin typeface="Arial" charset="0"/>
                <a:cs typeface="Arial" charset="0"/>
              </a:rPr>
              <a:t> time. Examples: Boolean Satisfiability, Traveling Salesman, Clique, Finals Scheduling</a:t>
            </a:r>
            <a:br>
              <a:rPr lang="en-US" sz="240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sz="24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Question: 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Is P = NP?</a:t>
            </a:r>
            <a:endParaRPr lang="en-US" sz="240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ja-JP" altLang="en-US" sz="200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Can we automate brilliance?</a:t>
            </a:r>
            <a:r>
              <a:rPr lang="ja-JP" altLang="en-US" sz="200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>
                <a:latin typeface="Arial" charset="0"/>
                <a:ea typeface="Arial" charset="0"/>
                <a:cs typeface="Arial" charset="0"/>
              </a:rPr>
            </a:br>
            <a:r>
              <a:rPr lang="en-US" sz="200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>
                <a:latin typeface="Arial" charset="0"/>
                <a:ea typeface="Arial" charset="0"/>
                <a:cs typeface="Arial" charset="0"/>
              </a:rPr>
            </a:br>
            <a:r>
              <a:rPr lang="en-US" sz="2000">
                <a:latin typeface="Arial" charset="0"/>
                <a:ea typeface="Arial" charset="0"/>
                <a:cs typeface="Arial" charset="0"/>
              </a:rPr>
              <a:t>(Note: Choice of computational model ---</a:t>
            </a:r>
            <a:br>
              <a:rPr lang="en-US" sz="2000">
                <a:latin typeface="Arial" charset="0"/>
                <a:ea typeface="Arial" charset="0"/>
                <a:cs typeface="Arial" charset="0"/>
              </a:rPr>
            </a:br>
            <a:r>
              <a:rPr lang="en-US" sz="2000">
                <a:latin typeface="Arial" charset="0"/>
                <a:ea typeface="Arial" charset="0"/>
                <a:cs typeface="Arial" charset="0"/>
              </a:rPr>
              <a:t>Turing-Post, pseudocode, C++ etc. --- irrelevant.)</a:t>
            </a:r>
          </a:p>
        </p:txBody>
      </p:sp>
      <p:pic>
        <p:nvPicPr>
          <p:cNvPr id="40964" name="Picture 4" descr="CS_bric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39" b="13071"/>
          <a:stretch>
            <a:fillRect/>
          </a:stretch>
        </p:blipFill>
        <p:spPr bwMode="auto">
          <a:xfrm>
            <a:off x="6553200" y="457200"/>
            <a:ext cx="23939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>
                <a:latin typeface="Arial" charset="0"/>
                <a:cs typeface="Arial" charset="0"/>
              </a:rPr>
              <a:t>NP-complete</a:t>
            </a:r>
            <a:r>
              <a:rPr lang="en-US">
                <a:latin typeface="Arial" charset="0"/>
                <a:cs typeface="Arial" charset="0"/>
              </a:rPr>
              <a:t> Problems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419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Problems in NP that are 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the hardest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endParaRPr lang="en-US">
              <a:latin typeface="Arial" charset="0"/>
              <a:cs typeface="Arial" charset="0"/>
            </a:endParaRPr>
          </a:p>
          <a:p>
            <a:pPr lvl="1" eaLnBrk="1" hangingPunct="1"/>
            <a:r>
              <a:rPr lang="en-US">
                <a:latin typeface="Arial" charset="0"/>
                <a:ea typeface="Arial" charset="0"/>
                <a:cs typeface="Arial" charset="0"/>
              </a:rPr>
              <a:t>If they are in P then so is </a:t>
            </a:r>
            <a:r>
              <a:rPr lang="en-US" b="1" i="1">
                <a:latin typeface="Arial" charset="0"/>
                <a:ea typeface="Arial" charset="0"/>
                <a:cs typeface="Arial" charset="0"/>
              </a:rPr>
              <a:t>every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NP problem.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/>
            </a:r>
            <a:br>
              <a:rPr lang="en-US"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Examples: Boolean Satisfiability, Traveling Salesman, Clique, </a:t>
            </a:r>
            <a:b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Finals Scheduling, 1000s of others</a:t>
            </a:r>
            <a:r>
              <a:rPr lang="en-US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26628" name="Picture 4" descr="MCj040426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2287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41325" y="5602288"/>
            <a:ext cx="63674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How could we possibly prove these problems </a:t>
            </a:r>
            <a:br>
              <a:rPr lang="en-US"/>
            </a:br>
            <a:r>
              <a:rPr lang="en-US"/>
              <a:t>are </a:t>
            </a:r>
            <a:r>
              <a:rPr lang="ja-JP" altLang="en-US"/>
              <a:t>“</a:t>
            </a:r>
            <a:r>
              <a:rPr lang="en-US"/>
              <a:t>the hardest</a:t>
            </a:r>
            <a:r>
              <a:rPr lang="ja-JP" altLang="en-US"/>
              <a:t>”</a:t>
            </a:r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Reduction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>
                <a:latin typeface="Arial" charset="0"/>
                <a:cs typeface="Arial" charset="0"/>
              </a:rPr>
              <a:t>If you give me a place to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stand, I will move the earth.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– Archimedes (~ 250BC)</a:t>
            </a: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45060" name="Picture 6" descr="archime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668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28600" y="3962400"/>
            <a:ext cx="60785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If you give me a polynomial-time algorithm </a:t>
            </a:r>
            <a:br>
              <a:rPr lang="en-US"/>
            </a:br>
            <a:r>
              <a:rPr lang="en-US"/>
              <a:t>for Boolean Satisfiability, I will give you a </a:t>
            </a:r>
            <a:br>
              <a:rPr lang="en-US"/>
            </a:br>
            <a:r>
              <a:rPr lang="en-US"/>
              <a:t>polynomial-time algorithm for every NP </a:t>
            </a:r>
            <a:br>
              <a:rPr lang="en-US"/>
            </a:br>
            <a:r>
              <a:rPr lang="en-US"/>
              <a:t>problem.</a:t>
            </a:r>
            <a:r>
              <a:rPr lang="ja-JP" altLang="en-US"/>
              <a:t>”</a:t>
            </a:r>
            <a:r>
              <a:rPr lang="en-US"/>
              <a:t> --- Cook, Levin (1971)</a:t>
            </a:r>
          </a:p>
        </p:txBody>
      </p:sp>
      <p:pic>
        <p:nvPicPr>
          <p:cNvPr id="27657" name="Picture 9" descr="lev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4138" y="4876800"/>
            <a:ext cx="1087437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27658" name="Picture 10" descr="stephen-coo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4876800"/>
            <a:ext cx="11493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12725" y="5867400"/>
            <a:ext cx="4960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>
                <a:solidFill>
                  <a:srgbClr val="FF0000"/>
                </a:solidFill>
              </a:rPr>
              <a:t>“</a:t>
            </a:r>
            <a:r>
              <a:rPr lang="en-US">
                <a:solidFill>
                  <a:srgbClr val="FF0000"/>
                </a:solidFill>
              </a:rPr>
              <a:t>Every NP problem is a satisfiability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problem in disguise.</a:t>
            </a:r>
            <a:r>
              <a:rPr lang="ja-JP" altLang="en-US">
                <a:solidFill>
                  <a:srgbClr val="FF0000"/>
                </a:solidFill>
              </a:rPr>
              <a:t>”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  <p:bldP spid="276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839200" cy="13716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Dealing with NP-complete problems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88620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AutoNum type="arabicPeriod"/>
            </a:pP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Heuristics </a:t>
            </a:r>
            <a:r>
              <a:rPr lang="en-US">
                <a:latin typeface="Arial" charset="0"/>
                <a:cs typeface="Arial" charset="0"/>
              </a:rPr>
              <a:t>(algorithms that produce reasonable solutions in practice) </a:t>
            </a:r>
            <a:br>
              <a:rPr lang="en-US">
                <a:latin typeface="Arial" charset="0"/>
                <a:cs typeface="Arial" charset="0"/>
              </a:rPr>
            </a:br>
            <a:endParaRPr lang="en-US">
              <a:latin typeface="Arial" charset="0"/>
              <a:cs typeface="Arial" charset="0"/>
            </a:endParaRP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Approximation algorithms</a:t>
            </a:r>
            <a:r>
              <a:rPr lang="en-US">
                <a:latin typeface="Arial" charset="0"/>
                <a:cs typeface="Arial" charset="0"/>
              </a:rPr>
              <a:t> (compute provably near-optimal solutions)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eaLnBrk="1" hangingPunct="1"/>
            <a:r>
              <a:rPr lang="en-US" sz="3200" i="1">
                <a:latin typeface="Arial" charset="0"/>
                <a:cs typeface="Arial" charset="0"/>
              </a:rPr>
              <a:t>Computational Complexity Theory</a:t>
            </a:r>
            <a:r>
              <a:rPr lang="en-US" sz="3200">
                <a:latin typeface="Arial" charset="0"/>
                <a:cs typeface="Arial" charset="0"/>
              </a:rPr>
              <a:t>: </a:t>
            </a:r>
            <a:br>
              <a:rPr lang="en-US" sz="3200">
                <a:latin typeface="Arial" charset="0"/>
                <a:cs typeface="Arial" charset="0"/>
              </a:rPr>
            </a:br>
            <a:r>
              <a:rPr lang="en-US" sz="3200">
                <a:latin typeface="Arial" charset="0"/>
                <a:cs typeface="Arial" charset="0"/>
              </a:rPr>
              <a:t>Study of Computationally Difficult problems</a:t>
            </a:r>
            <a:r>
              <a:rPr lang="en-US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3886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Study matter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 look at mass, charge, etc.</a:t>
            </a:r>
          </a:p>
          <a:p>
            <a:pPr eaLnBrk="1" hangingPunct="1"/>
            <a:endParaRPr lang="en-US" sz="2400">
              <a:latin typeface="Arial" charset="0"/>
              <a:cs typeface="Arial" charset="0"/>
              <a:sym typeface="Symbol" charset="0"/>
            </a:endParaRPr>
          </a:p>
          <a:p>
            <a:pPr eaLnBrk="1" hangingPunct="1"/>
            <a:r>
              <a:rPr lang="en-US" sz="2400">
                <a:latin typeface="Arial" charset="0"/>
                <a:cs typeface="Arial" charset="0"/>
                <a:sym typeface="Symbol" charset="0"/>
              </a:rPr>
              <a:t>Study processes  look at computational difficulty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69925" y="2401888"/>
            <a:ext cx="358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 new lens on the world?</a:t>
            </a:r>
          </a:p>
        </p:txBody>
      </p:sp>
      <p:pic>
        <p:nvPicPr>
          <p:cNvPr id="29701" name="Picture 5" descr="le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09800"/>
            <a:ext cx="2209800" cy="1652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Example 1: Economics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943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Arial" charset="0"/>
              </a:rPr>
              <a:t>General equilibrium theory:</a:t>
            </a:r>
            <a:br>
              <a:rPr lang="en-US" sz="2000">
                <a:latin typeface="Arial" charset="0"/>
                <a:cs typeface="Arial" charset="0"/>
              </a:rPr>
            </a:b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Input: </a:t>
            </a:r>
            <a:r>
              <a:rPr lang="en-US" sz="2000" i="1">
                <a:latin typeface="Arial" charset="0"/>
                <a:cs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 agents, each has some initial endowment (goods, money, etc.) and preference function</a:t>
            </a:r>
          </a:p>
          <a:p>
            <a:pPr eaLnBrk="1" hangingPunct="1">
              <a:lnSpc>
                <a:spcPct val="80000"/>
              </a:lnSpc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General equilibrium: system of prices such that for every good,  demand = supply.</a:t>
            </a:r>
          </a:p>
          <a:p>
            <a:pPr eaLnBrk="1" hangingPunct="1">
              <a:lnSpc>
                <a:spcPct val="80000"/>
              </a:lnSpc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Equilibrium exists [Arrow-Debreu, 1954]. Economists assume markets find it </a:t>
            </a:r>
            <a:br>
              <a:rPr lang="en-US" sz="2000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</a:rPr>
              <a:t>(</a:t>
            </a:r>
            <a:r>
              <a:rPr lang="ja-JP" altLang="en-US" sz="2000">
                <a:latin typeface="Arial" charset="0"/>
                <a:cs typeface="Arial" charset="0"/>
              </a:rPr>
              <a:t>“</a:t>
            </a:r>
            <a:r>
              <a:rPr lang="en-US" sz="2000">
                <a:latin typeface="Arial" charset="0"/>
                <a:cs typeface="Arial" charset="0"/>
              </a:rPr>
              <a:t>invisible hand</a:t>
            </a:r>
            <a:r>
              <a:rPr lang="ja-JP" altLang="en-US" sz="2000">
                <a:latin typeface="Arial" charset="0"/>
                <a:cs typeface="Arial" charset="0"/>
              </a:rPr>
              <a:t>”</a:t>
            </a:r>
            <a:r>
              <a:rPr lang="en-US" sz="2000">
                <a:latin typeface="Arial" charset="0"/>
                <a:cs typeface="Arial" charset="0"/>
              </a:rPr>
              <a:t>)</a:t>
            </a:r>
            <a:br>
              <a:rPr lang="en-US" sz="2000">
                <a:latin typeface="Arial" charset="0"/>
                <a:cs typeface="Arial" charset="0"/>
              </a:rPr>
            </a:b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charset="0"/>
                <a:cs typeface="Arial" charset="0"/>
              </a:rPr>
              <a:t>But, </a:t>
            </a:r>
            <a:r>
              <a:rPr lang="en-US" sz="2000" i="1" u="sng">
                <a:latin typeface="Arial" charset="0"/>
                <a:cs typeface="Arial" charset="0"/>
              </a:rPr>
              <a:t>no known</a:t>
            </a:r>
            <a:r>
              <a:rPr lang="en-US" sz="2000">
                <a:latin typeface="Arial" charset="0"/>
                <a:cs typeface="Arial" charset="0"/>
              </a:rPr>
              <a:t> efficient algorithm to compute it. How does the market compute it?</a:t>
            </a:r>
          </a:p>
        </p:txBody>
      </p:sp>
      <p:pic>
        <p:nvPicPr>
          <p:cNvPr id="30727" name="Picture 7" descr="http://www-s.tucows.com/i/ss/the/wallpaper/currency-800x6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0" y="685800"/>
            <a:ext cx="2281238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Combination lock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Why is it secure?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(Assume it cannot be picked)</a:t>
            </a:r>
          </a:p>
        </p:txBody>
      </p:sp>
      <p:pic>
        <p:nvPicPr>
          <p:cNvPr id="16388" name="Picture 5" descr="http://www.northerntool.com/images/product/images/17856_l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69925" y="4206875"/>
            <a:ext cx="75977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bg2"/>
                </a:solidFill>
              </a:rPr>
              <a:t>Ans: Combination has 3 numbers 0-39…</a:t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3200">
                <a:solidFill>
                  <a:schemeClr val="bg2"/>
                </a:solidFill>
              </a:rPr>
              <a:t>thief must try 40</a:t>
            </a:r>
            <a:r>
              <a:rPr lang="en-US" sz="3200" baseline="30000">
                <a:solidFill>
                  <a:schemeClr val="bg2"/>
                </a:solidFill>
              </a:rPr>
              <a:t>3</a:t>
            </a:r>
            <a:r>
              <a:rPr lang="en-US" sz="3200">
                <a:solidFill>
                  <a:schemeClr val="bg2"/>
                </a:solidFill>
              </a:rPr>
              <a:t> = 64,000 combinations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Example 2: Factoring problem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69925" y="2284413"/>
            <a:ext cx="67405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Given a number n, find two numbers p, q </a:t>
            </a:r>
            <a:br>
              <a:rPr lang="en-US" sz="2800"/>
            </a:br>
            <a:r>
              <a:rPr lang="en-US" sz="2800"/>
              <a:t>(neither of which is 1) such that n = p x q.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2325" y="3808413"/>
            <a:ext cx="5343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8000"/>
                </a:solidFill>
              </a:rPr>
              <a:t>Any suggestions how to solve it?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746125" y="4646613"/>
            <a:ext cx="67071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Fact: This problem is believed to be hard.</a:t>
            </a:r>
            <a:br>
              <a:rPr lang="en-US" sz="2800"/>
            </a:br>
            <a:r>
              <a:rPr lang="en-US" sz="2800"/>
              <a:t>It is the basis of much of cryptography.</a:t>
            </a:r>
            <a:br>
              <a:rPr lang="en-US" sz="2800"/>
            </a:br>
            <a:r>
              <a:rPr lang="en-US" sz="2800"/>
              <a:t>(More next time.)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Example 3: Quantum Computation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429000"/>
            <a:ext cx="8229600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cs typeface="Arial" charset="0"/>
              </a:rPr>
              <a:t>Central tenet of quantum mechanics: </a:t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en-US" sz="2400" dirty="0">
                <a:latin typeface="Arial" charset="0"/>
                <a:cs typeface="Arial" charset="0"/>
              </a:rPr>
              <a:t>when a particle goes from A to B, it takes </a:t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en-US" sz="2400" i="1" u="sng" dirty="0">
                <a:latin typeface="Arial" charset="0"/>
                <a:cs typeface="Arial" charset="0"/>
              </a:rPr>
              <a:t>all possible paths all at the same time</a:t>
            </a:r>
            <a:br>
              <a:rPr lang="en-US" sz="2400" i="1" u="sng" dirty="0">
                <a:latin typeface="Arial" charset="0"/>
                <a:cs typeface="Arial" charset="0"/>
              </a:rPr>
            </a:b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cs typeface="Arial" charset="0"/>
              </a:rPr>
              <a:t>[</a:t>
            </a:r>
            <a:r>
              <a:rPr lang="en-US" sz="2400" dirty="0" smtClean="0">
                <a:latin typeface="Arial" charset="0"/>
                <a:cs typeface="Arial" charset="0"/>
              </a:rPr>
              <a:t>Shor</a:t>
            </a:r>
            <a:r>
              <a:rPr lang="fr-FR" altLang="ja-JP" sz="2400" dirty="0" smtClean="0">
                <a:latin typeface="Arial" charset="0"/>
                <a:cs typeface="Arial" charset="0"/>
              </a:rPr>
              <a:t>'</a:t>
            </a:r>
            <a:r>
              <a:rPr lang="en-US" sz="2400" dirty="0" smtClean="0">
                <a:latin typeface="Arial" charset="0"/>
                <a:cs typeface="Arial" charset="0"/>
              </a:rPr>
              <a:t>97</a:t>
            </a:r>
            <a:r>
              <a:rPr lang="en-US" sz="2400" dirty="0">
                <a:latin typeface="Arial" charset="0"/>
                <a:cs typeface="Arial" charset="0"/>
              </a:rPr>
              <a:t>] Can use quantum behavior to efficiently factor </a:t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en-US" sz="2400" dirty="0">
                <a:latin typeface="Arial" charset="0"/>
                <a:cs typeface="Arial" charset="0"/>
              </a:rPr>
              <a:t>integers (and break cryptosystems!)</a:t>
            </a:r>
            <a:br>
              <a:rPr lang="en-US" sz="2400" dirty="0">
                <a:latin typeface="Arial" charset="0"/>
                <a:cs typeface="Arial" charset="0"/>
              </a:rPr>
            </a:b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cs typeface="Arial" charset="0"/>
              </a:rPr>
              <a:t>Can quantum computers be built, or is quantum mechanics not a correct description of the world?</a:t>
            </a:r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1447800" y="21336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A</a:t>
            </a:r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6324600" y="23622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B</a:t>
            </a:r>
          </a:p>
        </p:txBody>
      </p:sp>
      <p:sp>
        <p:nvSpPr>
          <p:cNvPr id="55302" name="Oval 9"/>
          <p:cNvSpPr>
            <a:spLocks noChangeArrowheads="1"/>
          </p:cNvSpPr>
          <p:nvPr/>
        </p:nvSpPr>
        <p:spPr bwMode="auto">
          <a:xfrm>
            <a:off x="1905000" y="24384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5303" name="Freeform 10"/>
          <p:cNvSpPr>
            <a:spLocks/>
          </p:cNvSpPr>
          <p:nvPr/>
        </p:nvSpPr>
        <p:spPr bwMode="auto">
          <a:xfrm>
            <a:off x="2286000" y="1828800"/>
            <a:ext cx="3983038" cy="895350"/>
          </a:xfrm>
          <a:custGeom>
            <a:avLst/>
            <a:gdLst>
              <a:gd name="T0" fmla="*/ 0 w 2509"/>
              <a:gd name="T1" fmla="*/ 440 h 564"/>
              <a:gd name="T2" fmla="*/ 864 w 2509"/>
              <a:gd name="T3" fmla="*/ 8 h 564"/>
              <a:gd name="T4" fmla="*/ 1920 w 2509"/>
              <a:gd name="T5" fmla="*/ 488 h 564"/>
              <a:gd name="T6" fmla="*/ 2509 w 2509"/>
              <a:gd name="T7" fmla="*/ 465 h 564"/>
              <a:gd name="T8" fmla="*/ 0 60000 65536"/>
              <a:gd name="T9" fmla="*/ 0 60000 65536"/>
              <a:gd name="T10" fmla="*/ 0 60000 65536"/>
              <a:gd name="T11" fmla="*/ 0 60000 65536"/>
              <a:gd name="T12" fmla="*/ 0 w 2509"/>
              <a:gd name="T13" fmla="*/ 0 h 564"/>
              <a:gd name="T14" fmla="*/ 2509 w 2509"/>
              <a:gd name="T15" fmla="*/ 564 h 5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09" h="564">
                <a:moveTo>
                  <a:pt x="0" y="440"/>
                </a:moveTo>
                <a:cubicBezTo>
                  <a:pt x="272" y="220"/>
                  <a:pt x="544" y="0"/>
                  <a:pt x="864" y="8"/>
                </a:cubicBezTo>
                <a:cubicBezTo>
                  <a:pt x="1184" y="16"/>
                  <a:pt x="1646" y="412"/>
                  <a:pt x="1920" y="488"/>
                </a:cubicBezTo>
                <a:cubicBezTo>
                  <a:pt x="2194" y="564"/>
                  <a:pt x="2386" y="470"/>
                  <a:pt x="2509" y="46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Freeform 11"/>
          <p:cNvSpPr>
            <a:spLocks/>
          </p:cNvSpPr>
          <p:nvPr/>
        </p:nvSpPr>
        <p:spPr bwMode="auto">
          <a:xfrm>
            <a:off x="2286000" y="2122488"/>
            <a:ext cx="3983038" cy="857250"/>
          </a:xfrm>
          <a:custGeom>
            <a:avLst/>
            <a:gdLst>
              <a:gd name="T0" fmla="*/ 0 w 2509"/>
              <a:gd name="T1" fmla="*/ 351 h 540"/>
              <a:gd name="T2" fmla="*/ 691 w 2509"/>
              <a:gd name="T3" fmla="*/ 488 h 540"/>
              <a:gd name="T4" fmla="*/ 1010 w 2509"/>
              <a:gd name="T5" fmla="*/ 37 h 540"/>
              <a:gd name="T6" fmla="*/ 1357 w 2509"/>
              <a:gd name="T7" fmla="*/ 474 h 540"/>
              <a:gd name="T8" fmla="*/ 1926 w 2509"/>
              <a:gd name="T9" fmla="*/ 16 h 540"/>
              <a:gd name="T10" fmla="*/ 2509 w 2509"/>
              <a:gd name="T11" fmla="*/ 376 h 5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9"/>
              <a:gd name="T19" fmla="*/ 0 h 540"/>
              <a:gd name="T20" fmla="*/ 2509 w 2509"/>
              <a:gd name="T21" fmla="*/ 540 h 5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9" h="540">
                <a:moveTo>
                  <a:pt x="0" y="351"/>
                </a:moveTo>
                <a:cubicBezTo>
                  <a:pt x="115" y="374"/>
                  <a:pt x="523" y="540"/>
                  <a:pt x="691" y="488"/>
                </a:cubicBezTo>
                <a:cubicBezTo>
                  <a:pt x="859" y="436"/>
                  <a:pt x="899" y="39"/>
                  <a:pt x="1010" y="37"/>
                </a:cubicBezTo>
                <a:cubicBezTo>
                  <a:pt x="1121" y="35"/>
                  <a:pt x="1204" y="477"/>
                  <a:pt x="1357" y="474"/>
                </a:cubicBezTo>
                <a:cubicBezTo>
                  <a:pt x="1510" y="471"/>
                  <a:pt x="1734" y="32"/>
                  <a:pt x="1926" y="16"/>
                </a:cubicBezTo>
                <a:cubicBezTo>
                  <a:pt x="2118" y="0"/>
                  <a:pt x="2388" y="301"/>
                  <a:pt x="2509" y="3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Freeform 12"/>
          <p:cNvSpPr>
            <a:spLocks/>
          </p:cNvSpPr>
          <p:nvPr/>
        </p:nvSpPr>
        <p:spPr bwMode="auto">
          <a:xfrm>
            <a:off x="2286000" y="1658938"/>
            <a:ext cx="3983038" cy="984250"/>
          </a:xfrm>
          <a:custGeom>
            <a:avLst/>
            <a:gdLst>
              <a:gd name="T0" fmla="*/ 0 w 2509"/>
              <a:gd name="T1" fmla="*/ 595 h 620"/>
              <a:gd name="T2" fmla="*/ 448 w 2509"/>
              <a:gd name="T3" fmla="*/ 72 h 620"/>
              <a:gd name="T4" fmla="*/ 864 w 2509"/>
              <a:gd name="T5" fmla="*/ 163 h 620"/>
              <a:gd name="T6" fmla="*/ 1239 w 2509"/>
              <a:gd name="T7" fmla="*/ 86 h 620"/>
              <a:gd name="T8" fmla="*/ 1933 w 2509"/>
              <a:gd name="T9" fmla="*/ 100 h 620"/>
              <a:gd name="T10" fmla="*/ 2509 w 2509"/>
              <a:gd name="T11" fmla="*/ 620 h 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9"/>
              <a:gd name="T19" fmla="*/ 0 h 620"/>
              <a:gd name="T20" fmla="*/ 2509 w 2509"/>
              <a:gd name="T21" fmla="*/ 620 h 6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9" h="620">
                <a:moveTo>
                  <a:pt x="0" y="595"/>
                </a:moveTo>
                <a:cubicBezTo>
                  <a:pt x="75" y="508"/>
                  <a:pt x="304" y="144"/>
                  <a:pt x="448" y="72"/>
                </a:cubicBezTo>
                <a:cubicBezTo>
                  <a:pt x="592" y="0"/>
                  <a:pt x="732" y="161"/>
                  <a:pt x="864" y="163"/>
                </a:cubicBezTo>
                <a:cubicBezTo>
                  <a:pt x="996" y="165"/>
                  <a:pt x="1061" y="97"/>
                  <a:pt x="1239" y="86"/>
                </a:cubicBezTo>
                <a:cubicBezTo>
                  <a:pt x="1417" y="75"/>
                  <a:pt x="1721" y="11"/>
                  <a:pt x="1933" y="100"/>
                </a:cubicBezTo>
                <a:cubicBezTo>
                  <a:pt x="2145" y="189"/>
                  <a:pt x="2389" y="512"/>
                  <a:pt x="2509" y="6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Freeform 13"/>
          <p:cNvSpPr>
            <a:spLocks/>
          </p:cNvSpPr>
          <p:nvPr/>
        </p:nvSpPr>
        <p:spPr bwMode="auto">
          <a:xfrm>
            <a:off x="2286000" y="1520825"/>
            <a:ext cx="3983038" cy="1754188"/>
          </a:xfrm>
          <a:custGeom>
            <a:avLst/>
            <a:gdLst>
              <a:gd name="T0" fmla="*/ 0 w 2509"/>
              <a:gd name="T1" fmla="*/ 682 h 1105"/>
              <a:gd name="T2" fmla="*/ 406 w 2509"/>
              <a:gd name="T3" fmla="*/ 999 h 1105"/>
              <a:gd name="T4" fmla="*/ 691 w 2509"/>
              <a:gd name="T5" fmla="*/ 48 h 1105"/>
              <a:gd name="T6" fmla="*/ 947 w 2509"/>
              <a:gd name="T7" fmla="*/ 708 h 1105"/>
              <a:gd name="T8" fmla="*/ 1204 w 2509"/>
              <a:gd name="T9" fmla="*/ 354 h 1105"/>
              <a:gd name="T10" fmla="*/ 1662 w 2509"/>
              <a:gd name="T11" fmla="*/ 943 h 1105"/>
              <a:gd name="T12" fmla="*/ 1988 w 2509"/>
              <a:gd name="T13" fmla="*/ 513 h 1105"/>
              <a:gd name="T14" fmla="*/ 2509 w 2509"/>
              <a:gd name="T15" fmla="*/ 707 h 11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09"/>
              <a:gd name="T25" fmla="*/ 0 h 1105"/>
              <a:gd name="T26" fmla="*/ 2509 w 2509"/>
              <a:gd name="T27" fmla="*/ 1105 h 110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09" h="1105">
                <a:moveTo>
                  <a:pt x="0" y="682"/>
                </a:moveTo>
                <a:cubicBezTo>
                  <a:pt x="68" y="735"/>
                  <a:pt x="291" y="1105"/>
                  <a:pt x="406" y="999"/>
                </a:cubicBezTo>
                <a:cubicBezTo>
                  <a:pt x="521" y="893"/>
                  <a:pt x="601" y="96"/>
                  <a:pt x="691" y="48"/>
                </a:cubicBezTo>
                <a:cubicBezTo>
                  <a:pt x="781" y="0"/>
                  <a:pt x="862" y="657"/>
                  <a:pt x="947" y="708"/>
                </a:cubicBezTo>
                <a:cubicBezTo>
                  <a:pt x="1032" y="759"/>
                  <a:pt x="1085" y="315"/>
                  <a:pt x="1204" y="354"/>
                </a:cubicBezTo>
                <a:cubicBezTo>
                  <a:pt x="1323" y="393"/>
                  <a:pt x="1531" y="916"/>
                  <a:pt x="1662" y="943"/>
                </a:cubicBezTo>
                <a:cubicBezTo>
                  <a:pt x="1793" y="970"/>
                  <a:pt x="1847" y="552"/>
                  <a:pt x="1988" y="513"/>
                </a:cubicBezTo>
                <a:cubicBezTo>
                  <a:pt x="2129" y="474"/>
                  <a:pt x="2401" y="667"/>
                  <a:pt x="2509" y="7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Freeform 14"/>
          <p:cNvSpPr>
            <a:spLocks/>
          </p:cNvSpPr>
          <p:nvPr/>
        </p:nvSpPr>
        <p:spPr bwMode="auto">
          <a:xfrm>
            <a:off x="2286000" y="1770063"/>
            <a:ext cx="3983038" cy="1501775"/>
          </a:xfrm>
          <a:custGeom>
            <a:avLst/>
            <a:gdLst>
              <a:gd name="T0" fmla="*/ 0 w 2509"/>
              <a:gd name="T1" fmla="*/ 477 h 946"/>
              <a:gd name="T2" fmla="*/ 489 w 2509"/>
              <a:gd name="T3" fmla="*/ 877 h 946"/>
              <a:gd name="T4" fmla="*/ 670 w 2509"/>
              <a:gd name="T5" fmla="*/ 315 h 946"/>
              <a:gd name="T6" fmla="*/ 871 w 2509"/>
              <a:gd name="T7" fmla="*/ 884 h 946"/>
              <a:gd name="T8" fmla="*/ 1065 w 2509"/>
              <a:gd name="T9" fmla="*/ 648 h 946"/>
              <a:gd name="T10" fmla="*/ 1391 w 2509"/>
              <a:gd name="T11" fmla="*/ 884 h 946"/>
              <a:gd name="T12" fmla="*/ 1787 w 2509"/>
              <a:gd name="T13" fmla="*/ 807 h 946"/>
              <a:gd name="T14" fmla="*/ 2183 w 2509"/>
              <a:gd name="T15" fmla="*/ 51 h 946"/>
              <a:gd name="T16" fmla="*/ 2509 w 2509"/>
              <a:gd name="T17" fmla="*/ 502 h 9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09"/>
              <a:gd name="T28" fmla="*/ 0 h 946"/>
              <a:gd name="T29" fmla="*/ 2509 w 2509"/>
              <a:gd name="T30" fmla="*/ 946 h 9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09" h="946">
                <a:moveTo>
                  <a:pt x="0" y="477"/>
                </a:moveTo>
                <a:cubicBezTo>
                  <a:pt x="81" y="544"/>
                  <a:pt x="377" y="904"/>
                  <a:pt x="489" y="877"/>
                </a:cubicBezTo>
                <a:cubicBezTo>
                  <a:pt x="601" y="850"/>
                  <a:pt x="606" y="314"/>
                  <a:pt x="670" y="315"/>
                </a:cubicBezTo>
                <a:cubicBezTo>
                  <a:pt x="734" y="316"/>
                  <a:pt x="805" y="828"/>
                  <a:pt x="871" y="884"/>
                </a:cubicBezTo>
                <a:cubicBezTo>
                  <a:pt x="937" y="940"/>
                  <a:pt x="978" y="648"/>
                  <a:pt x="1065" y="648"/>
                </a:cubicBezTo>
                <a:cubicBezTo>
                  <a:pt x="1152" y="648"/>
                  <a:pt x="1271" y="858"/>
                  <a:pt x="1391" y="884"/>
                </a:cubicBezTo>
                <a:cubicBezTo>
                  <a:pt x="1511" y="910"/>
                  <a:pt x="1655" y="946"/>
                  <a:pt x="1787" y="807"/>
                </a:cubicBezTo>
                <a:cubicBezTo>
                  <a:pt x="1919" y="668"/>
                  <a:pt x="2063" y="102"/>
                  <a:pt x="2183" y="51"/>
                </a:cubicBezTo>
                <a:cubicBezTo>
                  <a:pt x="2303" y="0"/>
                  <a:pt x="2441" y="408"/>
                  <a:pt x="2509" y="50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Freeform 15"/>
          <p:cNvSpPr>
            <a:spLocks/>
          </p:cNvSpPr>
          <p:nvPr/>
        </p:nvSpPr>
        <p:spPr bwMode="auto">
          <a:xfrm>
            <a:off x="2286000" y="1438275"/>
            <a:ext cx="3983038" cy="2136775"/>
          </a:xfrm>
          <a:custGeom>
            <a:avLst/>
            <a:gdLst>
              <a:gd name="T0" fmla="*/ 0 w 2509"/>
              <a:gd name="T1" fmla="*/ 686 h 1346"/>
              <a:gd name="T2" fmla="*/ 843 w 2509"/>
              <a:gd name="T3" fmla="*/ 86 h 1346"/>
              <a:gd name="T4" fmla="*/ 1530 w 2509"/>
              <a:gd name="T5" fmla="*/ 1204 h 1346"/>
              <a:gd name="T6" fmla="*/ 2203 w 2509"/>
              <a:gd name="T7" fmla="*/ 940 h 1346"/>
              <a:gd name="T8" fmla="*/ 2509 w 2509"/>
              <a:gd name="T9" fmla="*/ 711 h 1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9"/>
              <a:gd name="T16" fmla="*/ 0 h 1346"/>
              <a:gd name="T17" fmla="*/ 2509 w 2509"/>
              <a:gd name="T18" fmla="*/ 1346 h 1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9" h="1346">
                <a:moveTo>
                  <a:pt x="0" y="686"/>
                </a:moveTo>
                <a:cubicBezTo>
                  <a:pt x="140" y="586"/>
                  <a:pt x="588" y="0"/>
                  <a:pt x="843" y="86"/>
                </a:cubicBezTo>
                <a:cubicBezTo>
                  <a:pt x="1098" y="172"/>
                  <a:pt x="1303" y="1062"/>
                  <a:pt x="1530" y="1204"/>
                </a:cubicBezTo>
                <a:cubicBezTo>
                  <a:pt x="1757" y="1346"/>
                  <a:pt x="2040" y="1022"/>
                  <a:pt x="2203" y="940"/>
                </a:cubicBezTo>
                <a:cubicBezTo>
                  <a:pt x="2366" y="858"/>
                  <a:pt x="2445" y="759"/>
                  <a:pt x="2509" y="71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760" name="Picture 16" descr="Peter_Sh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762000"/>
            <a:ext cx="1563688" cy="191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55310" name="Text Box 17"/>
          <p:cNvSpPr txBox="1">
            <a:spLocks noChangeArrowheads="1"/>
          </p:cNvSpPr>
          <p:nvPr/>
        </p:nvSpPr>
        <p:spPr bwMode="auto">
          <a:xfrm>
            <a:off x="7467600" y="281940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/>
              <a:t>Peter Shor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Example 4: Artificial Intelligence</a:t>
            </a:r>
          </a:p>
        </p:txBody>
      </p:sp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669925" y="2097088"/>
            <a:ext cx="504666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What is computational complexity of</a:t>
            </a:r>
            <a:br>
              <a:rPr lang="en-US"/>
            </a:br>
            <a:r>
              <a:rPr lang="en-US"/>
              <a:t>language recognition?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Chess playing?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Etc. etc.</a:t>
            </a:r>
          </a:p>
        </p:txBody>
      </p:sp>
      <p:pic>
        <p:nvPicPr>
          <p:cNvPr id="57348" name="Picture 5" descr="Artificial_Intellig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95500"/>
            <a:ext cx="20367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93725" y="4724400"/>
            <a:ext cx="81121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Potential way to show the brain is not a computer:</a:t>
            </a:r>
            <a:br>
              <a:rPr lang="en-US">
                <a:solidFill>
                  <a:srgbClr val="FF0000"/>
                </a:solidFill>
              </a:rPr>
            </a:br>
            <a:r>
              <a:rPr lang="en-US" i="1">
                <a:solidFill>
                  <a:srgbClr val="FF0000"/>
                </a:solidFill>
              </a:rPr>
              <a:t>Show it routinely solves some problem that provably takes </a:t>
            </a:r>
            <a:br>
              <a:rPr lang="en-US" i="1">
                <a:solidFill>
                  <a:srgbClr val="FF0000"/>
                </a:solidFill>
              </a:rPr>
            </a:br>
            <a:r>
              <a:rPr lang="en-US" i="1">
                <a:solidFill>
                  <a:srgbClr val="FF0000"/>
                </a:solidFill>
              </a:rPr>
              <a:t>exponential time on computers.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Why is P vs NP a Million-dollar 		open problem?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If P = NP then Brilliance becomes routine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(best schedule, best route, best design,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best math proof, etc…)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/>
            </a:r>
            <a:br>
              <a:rPr lang="en-US" sz="2400">
                <a:latin typeface="Arial" charset="0"/>
                <a:cs typeface="Arial" charset="0"/>
              </a:rPr>
            </a:br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If P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</a:t>
            </a:r>
            <a:r>
              <a:rPr lang="en-US" sz="2400">
                <a:latin typeface="Arial" charset="0"/>
                <a:cs typeface="Arial" charset="0"/>
              </a:rPr>
              <a:t> NP then we know something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     </a:t>
            </a:r>
            <a:r>
              <a:rPr lang="en-US" sz="2400" i="1">
                <a:latin typeface="Arial" charset="0"/>
                <a:cs typeface="Arial" charset="0"/>
              </a:rPr>
              <a:t>new and fundamental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not just about computers but about the world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(akin to </a:t>
            </a: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>
                <a:latin typeface="Arial" charset="0"/>
                <a:cs typeface="Arial" charset="0"/>
              </a:rPr>
              <a:t>Nothing travels faster than light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r>
              <a:rPr lang="en-US" sz="2400">
                <a:latin typeface="Arial" charset="0"/>
                <a:cs typeface="Arial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Next time: Cryptography (practical use of computational complexity)</a:t>
            </a:r>
          </a:p>
        </p:txBody>
      </p:sp>
      <p:pic>
        <p:nvPicPr>
          <p:cNvPr id="61443" name="Picture 8" descr="cryp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2743200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 descr="enigma"/>
          <p:cNvPicPr>
            <a:picLocks noChangeAspect="1" noChangeArrowheads="1"/>
          </p:cNvPicPr>
          <p:nvPr/>
        </p:nvPicPr>
        <p:blipFill>
          <a:blip r:embed="rId4"/>
          <a:srcRect l="20882" r="3426"/>
          <a:stretch>
            <a:fillRect/>
          </a:stretch>
        </p:blipFill>
        <p:spPr bwMode="auto">
          <a:xfrm>
            <a:off x="3429000" y="2514600"/>
            <a:ext cx="2360613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33802" name="Picture 10" descr="lo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5486400"/>
            <a:ext cx="2689225" cy="995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Boolean satisfiability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Does it have a satisfying assignment?</a:t>
            </a: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What if instead we had 100 variables?</a:t>
            </a: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1000 variables?</a:t>
            </a: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How long will it take to determine the assignment?</a:t>
            </a:r>
          </a:p>
        </p:txBody>
      </p:sp>
      <p:grpSp>
        <p:nvGrpSpPr>
          <p:cNvPr id="18436" name="Group 17"/>
          <p:cNvGrpSpPr>
            <a:grpSpLocks/>
          </p:cNvGrpSpPr>
          <p:nvPr/>
        </p:nvGrpSpPr>
        <p:grpSpPr bwMode="auto">
          <a:xfrm>
            <a:off x="1049338" y="2193925"/>
            <a:ext cx="7332662" cy="396875"/>
            <a:chOff x="661" y="1382"/>
            <a:chExt cx="4619" cy="250"/>
          </a:xfrm>
        </p:grpSpPr>
        <p:sp>
          <p:nvSpPr>
            <p:cNvPr id="18437" name="Text Box 18"/>
            <p:cNvSpPr txBox="1">
              <a:spLocks noChangeArrowheads="1"/>
            </p:cNvSpPr>
            <p:nvPr/>
          </p:nvSpPr>
          <p:spPr bwMode="auto">
            <a:xfrm>
              <a:off x="661" y="1382"/>
              <a:ext cx="46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r>
                <a:rPr lang="en-US" sz="2000"/>
                <a:t>(A + B + C) · (D + F + G)</a:t>
              </a:r>
              <a:r>
                <a:rPr lang="en-US" sz="1800"/>
                <a:t> · </a:t>
              </a:r>
              <a:r>
                <a:rPr lang="en-US" sz="2000"/>
                <a:t>(A + G + K)</a:t>
              </a:r>
              <a:r>
                <a:rPr lang="en-US" sz="1800"/>
                <a:t> · </a:t>
              </a:r>
              <a:r>
                <a:rPr lang="en-US" sz="2000"/>
                <a:t>(B + P + Z)</a:t>
              </a:r>
              <a:r>
                <a:rPr lang="en-US" sz="1800"/>
                <a:t> · </a:t>
              </a:r>
              <a:r>
                <a:rPr lang="en-US" sz="2000"/>
                <a:t>(C + U + X)</a:t>
              </a:r>
            </a:p>
          </p:txBody>
        </p:sp>
        <p:sp>
          <p:nvSpPr>
            <p:cNvPr id="18438" name="Line 19"/>
            <p:cNvSpPr>
              <a:spLocks noChangeShapeType="1"/>
            </p:cNvSpPr>
            <p:nvPr/>
          </p:nvSpPr>
          <p:spPr bwMode="auto">
            <a:xfrm>
              <a:off x="1717" y="142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20"/>
            <p:cNvSpPr>
              <a:spLocks noChangeShapeType="1"/>
            </p:cNvSpPr>
            <p:nvPr/>
          </p:nvSpPr>
          <p:spPr bwMode="auto">
            <a:xfrm>
              <a:off x="2629" y="142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21"/>
            <p:cNvSpPr>
              <a:spLocks noChangeShapeType="1"/>
            </p:cNvSpPr>
            <p:nvPr/>
          </p:nvSpPr>
          <p:spPr bwMode="auto">
            <a:xfrm>
              <a:off x="3589" y="142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22"/>
            <p:cNvSpPr>
              <a:spLocks noChangeShapeType="1"/>
            </p:cNvSpPr>
            <p:nvPr/>
          </p:nvSpPr>
          <p:spPr bwMode="auto">
            <a:xfrm>
              <a:off x="4807" y="142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23"/>
            <p:cNvSpPr>
              <a:spLocks noChangeShapeType="1"/>
            </p:cNvSpPr>
            <p:nvPr/>
          </p:nvSpPr>
          <p:spPr bwMode="auto">
            <a:xfrm>
              <a:off x="5112" y="142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Exponential running time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90600" y="2286000"/>
            <a:ext cx="588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2</a:t>
            </a:r>
            <a:r>
              <a:rPr lang="en-US" sz="2800" baseline="30000"/>
              <a:t>n</a:t>
            </a:r>
            <a:r>
              <a:rPr lang="en-US" sz="2800"/>
              <a:t> time to solve problems of </a:t>
            </a:r>
            <a:r>
              <a:rPr lang="ja-JP" altLang="en-US" sz="2800"/>
              <a:t>“</a:t>
            </a:r>
            <a:r>
              <a:rPr lang="en-US" sz="2800"/>
              <a:t>size</a:t>
            </a:r>
            <a:r>
              <a:rPr lang="ja-JP" altLang="en-US" sz="2800"/>
              <a:t>”</a:t>
            </a:r>
            <a:r>
              <a:rPr lang="en-US" sz="2800"/>
              <a:t> 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6934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Main fact to remember: </a:t>
            </a:r>
            <a:br>
              <a:rPr lang="en-US">
                <a:solidFill>
                  <a:schemeClr val="bg2"/>
                </a:solidFill>
              </a:rPr>
            </a:br>
            <a:r>
              <a:rPr lang="en-US">
                <a:solidFill>
                  <a:schemeClr val="bg2"/>
                </a:solidFill>
              </a:rPr>
              <a:t/>
            </a:r>
            <a:br>
              <a:rPr lang="en-US">
                <a:solidFill>
                  <a:schemeClr val="bg2"/>
                </a:solidFill>
              </a:rPr>
            </a:br>
            <a:r>
              <a:rPr lang="en-US" i="1">
                <a:solidFill>
                  <a:schemeClr val="bg2"/>
                </a:solidFill>
              </a:rPr>
              <a:t>For case of n = 300, </a:t>
            </a:r>
            <a:br>
              <a:rPr lang="en-US" i="1">
                <a:solidFill>
                  <a:schemeClr val="bg2"/>
                </a:solidFill>
              </a:rPr>
            </a:br>
            <a:r>
              <a:rPr lang="en-US" i="1">
                <a:solidFill>
                  <a:schemeClr val="bg2"/>
                </a:solidFill>
              </a:rPr>
              <a:t>     2</a:t>
            </a:r>
            <a:r>
              <a:rPr lang="en-US" i="1" baseline="30000">
                <a:solidFill>
                  <a:schemeClr val="bg2"/>
                </a:solidFill>
              </a:rPr>
              <a:t>n</a:t>
            </a:r>
            <a:r>
              <a:rPr lang="en-US" i="1">
                <a:solidFill>
                  <a:schemeClr val="bg2"/>
                </a:solidFill>
              </a:rPr>
              <a:t>  &gt; number of atoms in the visible universe.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90600" y="3124200"/>
            <a:ext cx="5649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Increase n by 1 </a:t>
            </a:r>
            <a:r>
              <a:rPr lang="en-US">
                <a:sym typeface="Wingdings" charset="0"/>
              </a:rPr>
              <a:t> running time </a:t>
            </a:r>
            <a:r>
              <a:rPr lang="en-US"/>
              <a:t>doubles!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Discussion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Is there an inherent difference between 	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/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	</a:t>
            </a:r>
            <a:r>
              <a:rPr lang="en-US" sz="2400">
                <a:solidFill>
                  <a:schemeClr val="bg2"/>
                </a:solidFill>
                <a:latin typeface="Arial" charset="0"/>
                <a:cs typeface="Arial" charset="0"/>
              </a:rPr>
              <a:t>being creative / brilliant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b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24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and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/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/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	</a:t>
            </a:r>
            <a:r>
              <a:rPr lang="en-US" sz="2400">
                <a:solidFill>
                  <a:schemeClr val="bg2"/>
                </a:solidFill>
                <a:latin typeface="Arial" charset="0"/>
                <a:cs typeface="Arial" charset="0"/>
              </a:rPr>
              <a:t>being able to appreciate creativity / brilliance?</a:t>
            </a:r>
            <a:endParaRPr lang="en-US" sz="24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What is a computational analogue of this phenomenon?</a:t>
            </a:r>
          </a:p>
        </p:txBody>
      </p:sp>
      <p:pic>
        <p:nvPicPr>
          <p:cNvPr id="15364" name="Picture 4" descr="beethov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066800"/>
            <a:ext cx="1577975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A Proposal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>
                <a:latin typeface="Arial" charset="0"/>
                <a:cs typeface="Arial" charset="0"/>
              </a:rPr>
              <a:t>Brilliance = Ability to find </a:t>
            </a:r>
            <a:br>
              <a:rPr lang="en-US" sz="3600">
                <a:latin typeface="Arial" charset="0"/>
                <a:cs typeface="Arial" charset="0"/>
              </a:rPr>
            </a:br>
            <a:r>
              <a:rPr lang="ja-JP" altLang="en-US" sz="3600">
                <a:latin typeface="Arial" charset="0"/>
                <a:cs typeface="Arial" charset="0"/>
              </a:rPr>
              <a:t>“</a:t>
            </a:r>
            <a:r>
              <a:rPr lang="en-US" sz="3600">
                <a:latin typeface="Arial" charset="0"/>
                <a:cs typeface="Arial" charset="0"/>
              </a:rPr>
              <a:t>needle in a haystack</a:t>
            </a:r>
            <a:r>
              <a:rPr lang="ja-JP" altLang="en-US" sz="3600">
                <a:latin typeface="Arial" charset="0"/>
                <a:cs typeface="Arial" charset="0"/>
              </a:rPr>
              <a:t>”</a:t>
            </a:r>
            <a:endParaRPr lang="en-US" sz="3600">
              <a:latin typeface="Arial" charset="0"/>
              <a:cs typeface="Arial" charset="0"/>
            </a:endParaRPr>
          </a:p>
        </p:txBody>
      </p:sp>
      <p:pic>
        <p:nvPicPr>
          <p:cNvPr id="24580" name="Picture 5" descr="http://www.455th.ukpc.net/tomfeise/hayst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13" y="1676400"/>
            <a:ext cx="3532187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3400" y="5791200"/>
            <a:ext cx="199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Comments??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3857625"/>
            <a:ext cx="35385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Beethoven found </a:t>
            </a:r>
            <a:br>
              <a:rPr lang="en-US"/>
            </a:br>
            <a:r>
              <a:rPr lang="ja-JP" altLang="en-US"/>
              <a:t>“</a:t>
            </a:r>
            <a:r>
              <a:rPr lang="en-US"/>
              <a:t>satisfying assignments</a:t>
            </a:r>
            <a:r>
              <a:rPr lang="ja-JP" altLang="en-US"/>
              <a:t>”</a:t>
            </a:r>
            <a:r>
              <a:rPr lang="en-US"/>
              <a:t> </a:t>
            </a:r>
            <a:br>
              <a:rPr lang="en-US"/>
            </a:br>
            <a:r>
              <a:rPr lang="en-US"/>
              <a:t>to our neural circuits </a:t>
            </a:r>
            <a:br>
              <a:rPr lang="en-US"/>
            </a:br>
            <a:r>
              <a:rPr lang="en-US"/>
              <a:t>for music appreciation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127125" y="1295400"/>
            <a:ext cx="75596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8000"/>
                </a:solidFill>
              </a:rPr>
              <a:t>There are many computational problems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where finding a solution is equivalent to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ja-JP" altLang="en-US" sz="2800">
                <a:solidFill>
                  <a:srgbClr val="008000"/>
                </a:solidFill>
              </a:rPr>
              <a:t>“</a:t>
            </a:r>
            <a:r>
              <a:rPr lang="en-US" sz="2800">
                <a:solidFill>
                  <a:srgbClr val="008000"/>
                </a:solidFill>
              </a:rPr>
              <a:t>finding a needle in a haystack</a:t>
            </a:r>
            <a:r>
              <a:rPr lang="ja-JP" altLang="en-US" sz="2800">
                <a:solidFill>
                  <a:srgbClr val="008000"/>
                </a:solidFill>
              </a:rPr>
              <a:t>”</a:t>
            </a:r>
            <a:r>
              <a:rPr lang="en-US" sz="2800">
                <a:solidFill>
                  <a:srgbClr val="008000"/>
                </a:solidFill>
              </a:rPr>
              <a:t>….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CLIQUE Problem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CLIQUE: Group of students, every pair of whom are friends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In this social network, </a:t>
            </a:r>
            <a:br>
              <a:rPr lang="en-US" sz="2000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</a:rPr>
              <a:t>is there a CLIQUE with </a:t>
            </a:r>
            <a:br>
              <a:rPr lang="en-US" sz="2000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</a:rPr>
              <a:t>5 or more students?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What is a good algorithm for detecting cliques?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does efficiency depend on network size and desired clique size?</a:t>
            </a: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350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0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19400"/>
            <a:ext cx="350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350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81200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5181600" y="1828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6172200" y="20574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6172200" y="1905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7162800" y="2514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>
            <a:off x="6400800" y="3200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5181600" y="4038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4876800" y="2209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5715000" y="2819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5029200" y="3124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5715000" y="3276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auto">
          <a:xfrm>
            <a:off x="5105400" y="2057400"/>
            <a:ext cx="1905000" cy="685800"/>
          </a:xfrm>
          <a:custGeom>
            <a:avLst/>
            <a:gdLst>
              <a:gd name="T0" fmla="*/ 1536 w 1536"/>
              <a:gd name="T1" fmla="*/ 768 h 768"/>
              <a:gd name="T2" fmla="*/ 1008 w 1536"/>
              <a:gd name="T3" fmla="*/ 192 h 768"/>
              <a:gd name="T4" fmla="*/ 0 w 1536"/>
              <a:gd name="T5" fmla="*/ 0 h 768"/>
              <a:gd name="T6" fmla="*/ 0 60000 65536"/>
              <a:gd name="T7" fmla="*/ 0 60000 65536"/>
              <a:gd name="T8" fmla="*/ 0 60000 65536"/>
              <a:gd name="T9" fmla="*/ 0 w 1536"/>
              <a:gd name="T10" fmla="*/ 0 h 768"/>
              <a:gd name="T11" fmla="*/ 1536 w 1536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768">
                <a:moveTo>
                  <a:pt x="1536" y="768"/>
                </a:moveTo>
                <a:cubicBezTo>
                  <a:pt x="1400" y="544"/>
                  <a:pt x="1264" y="320"/>
                  <a:pt x="1008" y="192"/>
                </a:cubicBezTo>
                <a:cubicBezTo>
                  <a:pt x="752" y="64"/>
                  <a:pt x="376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7" name="Picture 2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71800"/>
            <a:ext cx="3667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8" name="Freeform 28"/>
          <p:cNvSpPr>
            <a:spLocks/>
          </p:cNvSpPr>
          <p:nvPr/>
        </p:nvSpPr>
        <p:spPr bwMode="auto">
          <a:xfrm>
            <a:off x="4383088" y="3505200"/>
            <a:ext cx="1789112" cy="1182688"/>
          </a:xfrm>
          <a:custGeom>
            <a:avLst/>
            <a:gdLst>
              <a:gd name="T0" fmla="*/ 1127 w 1127"/>
              <a:gd name="T1" fmla="*/ 745 h 745"/>
              <a:gd name="T2" fmla="*/ 175 w 1127"/>
              <a:gd name="T3" fmla="*/ 568 h 745"/>
              <a:gd name="T4" fmla="*/ 78 w 1127"/>
              <a:gd name="T5" fmla="*/ 0 h 745"/>
              <a:gd name="T6" fmla="*/ 0 60000 65536"/>
              <a:gd name="T7" fmla="*/ 0 60000 65536"/>
              <a:gd name="T8" fmla="*/ 0 60000 65536"/>
              <a:gd name="T9" fmla="*/ 0 w 1127"/>
              <a:gd name="T10" fmla="*/ 0 h 745"/>
              <a:gd name="T11" fmla="*/ 1127 w 1127"/>
              <a:gd name="T12" fmla="*/ 745 h 7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7" h="745">
                <a:moveTo>
                  <a:pt x="1127" y="745"/>
                </a:moveTo>
                <a:cubicBezTo>
                  <a:pt x="968" y="716"/>
                  <a:pt x="350" y="692"/>
                  <a:pt x="175" y="568"/>
                </a:cubicBezTo>
                <a:cubicBezTo>
                  <a:pt x="0" y="444"/>
                  <a:pt x="98" y="118"/>
                  <a:pt x="7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4876800" y="2209800"/>
            <a:ext cx="1905000" cy="952500"/>
          </a:xfrm>
          <a:custGeom>
            <a:avLst/>
            <a:gdLst>
              <a:gd name="T0" fmla="*/ 0 w 1776"/>
              <a:gd name="T1" fmla="*/ 600 h 600"/>
              <a:gd name="T2" fmla="*/ 144 w 1776"/>
              <a:gd name="T3" fmla="*/ 504 h 600"/>
              <a:gd name="T4" fmla="*/ 624 w 1776"/>
              <a:gd name="T5" fmla="*/ 72 h 600"/>
              <a:gd name="T6" fmla="*/ 1776 w 1776"/>
              <a:gd name="T7" fmla="*/ 72 h 600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600"/>
              <a:gd name="T14" fmla="*/ 1776 w 1776"/>
              <a:gd name="T15" fmla="*/ 600 h 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600">
                <a:moveTo>
                  <a:pt x="0" y="600"/>
                </a:moveTo>
                <a:cubicBezTo>
                  <a:pt x="20" y="596"/>
                  <a:pt x="40" y="592"/>
                  <a:pt x="144" y="504"/>
                </a:cubicBezTo>
                <a:cubicBezTo>
                  <a:pt x="248" y="416"/>
                  <a:pt x="352" y="144"/>
                  <a:pt x="624" y="72"/>
                </a:cubicBezTo>
                <a:cubicBezTo>
                  <a:pt x="896" y="0"/>
                  <a:pt x="1336" y="36"/>
                  <a:pt x="1776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 flipV="1">
            <a:off x="4572000" y="3429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13" name="Picture 3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3667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4" name="Picture 3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5814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5" name="Picture 3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562600"/>
            <a:ext cx="3603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6" name="Picture 3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24400"/>
            <a:ext cx="368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7" name="Picture 3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743200"/>
            <a:ext cx="43021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9" name="Picture 3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81600"/>
            <a:ext cx="43021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0" name="Picture 4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791200"/>
            <a:ext cx="3603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1" name="Picture 4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752600"/>
            <a:ext cx="43021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2" name="Picture 4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343400"/>
            <a:ext cx="43021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3" name="Picture 4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0"/>
            <a:ext cx="3635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5" name="Picture 45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029200"/>
            <a:ext cx="43021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5029200" y="4953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 flipV="1">
            <a:off x="5105400" y="45720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>
            <a:off x="6934200" y="5486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 flipV="1">
            <a:off x="7696200" y="46482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 flipH="1">
            <a:off x="7543800" y="3048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 flipH="1" flipV="1">
            <a:off x="6248400" y="18288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 flipH="1">
            <a:off x="7315200" y="1981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>
            <a:off x="81534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>
            <a:off x="7391400" y="2362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76200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 flipH="1" flipV="1">
            <a:off x="7315200" y="3276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 flipH="1">
            <a:off x="7543800" y="3962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>
            <a:off x="8382000" y="4038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2" name="Line 62"/>
          <p:cNvSpPr>
            <a:spLocks noChangeShapeType="1"/>
          </p:cNvSpPr>
          <p:nvPr/>
        </p:nvSpPr>
        <p:spPr bwMode="auto">
          <a:xfrm>
            <a:off x="7696200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3" name="Line 63"/>
          <p:cNvSpPr>
            <a:spLocks noChangeShapeType="1"/>
          </p:cNvSpPr>
          <p:nvPr/>
        </p:nvSpPr>
        <p:spPr bwMode="auto">
          <a:xfrm flipH="1" flipV="1">
            <a:off x="7543800" y="41148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 flipH="1">
            <a:off x="7696200" y="55626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5" name="Line 65"/>
          <p:cNvSpPr>
            <a:spLocks noChangeShapeType="1"/>
          </p:cNvSpPr>
          <p:nvPr/>
        </p:nvSpPr>
        <p:spPr bwMode="auto">
          <a:xfrm flipV="1">
            <a:off x="5486400" y="5486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6" name="Line 66"/>
          <p:cNvSpPr>
            <a:spLocks noChangeShapeType="1"/>
          </p:cNvSpPr>
          <p:nvPr/>
        </p:nvSpPr>
        <p:spPr bwMode="auto">
          <a:xfrm flipH="1">
            <a:off x="5257800" y="5486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 flipV="1">
            <a:off x="5486400" y="58674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8" name="Line 68"/>
          <p:cNvSpPr>
            <a:spLocks noChangeShapeType="1"/>
          </p:cNvSpPr>
          <p:nvPr/>
        </p:nvSpPr>
        <p:spPr bwMode="auto">
          <a:xfrm flipV="1">
            <a:off x="5181600" y="32766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9" name="Line 69"/>
          <p:cNvSpPr>
            <a:spLocks noChangeShapeType="1"/>
          </p:cNvSpPr>
          <p:nvPr/>
        </p:nvSpPr>
        <p:spPr bwMode="auto">
          <a:xfrm flipH="1">
            <a:off x="5029200" y="3962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1" name="Freeform 71"/>
          <p:cNvSpPr>
            <a:spLocks/>
          </p:cNvSpPr>
          <p:nvPr/>
        </p:nvSpPr>
        <p:spPr bwMode="auto">
          <a:xfrm>
            <a:off x="5257800" y="3962400"/>
            <a:ext cx="1828800" cy="228600"/>
          </a:xfrm>
          <a:custGeom>
            <a:avLst/>
            <a:gdLst>
              <a:gd name="T0" fmla="*/ 0 w 1152"/>
              <a:gd name="T1" fmla="*/ 0 h 144"/>
              <a:gd name="T2" fmla="*/ 576 w 1152"/>
              <a:gd name="T3" fmla="*/ 144 h 144"/>
              <a:gd name="T4" fmla="*/ 1152 w 1152"/>
              <a:gd name="T5" fmla="*/ 0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0" y="0"/>
                </a:moveTo>
                <a:cubicBezTo>
                  <a:pt x="192" y="72"/>
                  <a:pt x="384" y="144"/>
                  <a:pt x="576" y="144"/>
                </a:cubicBezTo>
                <a:cubicBezTo>
                  <a:pt x="768" y="144"/>
                  <a:pt x="960" y="72"/>
                  <a:pt x="1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2" name="Freeform 72"/>
          <p:cNvSpPr>
            <a:spLocks/>
          </p:cNvSpPr>
          <p:nvPr/>
        </p:nvSpPr>
        <p:spPr bwMode="auto">
          <a:xfrm>
            <a:off x="5486400" y="4852988"/>
            <a:ext cx="1676400" cy="1014412"/>
          </a:xfrm>
          <a:custGeom>
            <a:avLst/>
            <a:gdLst>
              <a:gd name="T0" fmla="*/ 0 w 960"/>
              <a:gd name="T1" fmla="*/ 591 h 591"/>
              <a:gd name="T2" fmla="*/ 272 w 960"/>
              <a:gd name="T3" fmla="*/ 413 h 591"/>
              <a:gd name="T4" fmla="*/ 501 w 960"/>
              <a:gd name="T5" fmla="*/ 66 h 591"/>
              <a:gd name="T6" fmla="*/ 960 w 960"/>
              <a:gd name="T7" fmla="*/ 15 h 591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591"/>
              <a:gd name="T14" fmla="*/ 960 w 960"/>
              <a:gd name="T15" fmla="*/ 591 h 5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591">
                <a:moveTo>
                  <a:pt x="0" y="591"/>
                </a:moveTo>
                <a:cubicBezTo>
                  <a:pt x="45" y="561"/>
                  <a:pt x="189" y="500"/>
                  <a:pt x="272" y="413"/>
                </a:cubicBezTo>
                <a:cubicBezTo>
                  <a:pt x="355" y="326"/>
                  <a:pt x="387" y="132"/>
                  <a:pt x="501" y="66"/>
                </a:cubicBezTo>
                <a:cubicBezTo>
                  <a:pt x="615" y="0"/>
                  <a:pt x="865" y="26"/>
                  <a:pt x="960" y="1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3" name="Freeform 73"/>
          <p:cNvSpPr>
            <a:spLocks/>
          </p:cNvSpPr>
          <p:nvPr/>
        </p:nvSpPr>
        <p:spPr bwMode="auto">
          <a:xfrm>
            <a:off x="7772400" y="2290763"/>
            <a:ext cx="236538" cy="3500437"/>
          </a:xfrm>
          <a:custGeom>
            <a:avLst/>
            <a:gdLst>
              <a:gd name="T0" fmla="*/ 149 w 149"/>
              <a:gd name="T1" fmla="*/ 0 h 2205"/>
              <a:gd name="T2" fmla="*/ 3 w 149"/>
              <a:gd name="T3" fmla="*/ 632 h 2205"/>
              <a:gd name="T4" fmla="*/ 144 w 149"/>
              <a:gd name="T5" fmla="*/ 1773 h 2205"/>
              <a:gd name="T6" fmla="*/ 0 w 149"/>
              <a:gd name="T7" fmla="*/ 2205 h 2205"/>
              <a:gd name="T8" fmla="*/ 0 60000 65536"/>
              <a:gd name="T9" fmla="*/ 0 60000 65536"/>
              <a:gd name="T10" fmla="*/ 0 60000 65536"/>
              <a:gd name="T11" fmla="*/ 0 60000 65536"/>
              <a:gd name="T12" fmla="*/ 0 w 149"/>
              <a:gd name="T13" fmla="*/ 0 h 2205"/>
              <a:gd name="T14" fmla="*/ 149 w 149"/>
              <a:gd name="T15" fmla="*/ 2205 h 22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" h="2205">
                <a:moveTo>
                  <a:pt x="149" y="0"/>
                </a:moveTo>
                <a:cubicBezTo>
                  <a:pt x="125" y="105"/>
                  <a:pt x="4" y="337"/>
                  <a:pt x="3" y="632"/>
                </a:cubicBezTo>
                <a:cubicBezTo>
                  <a:pt x="2" y="927"/>
                  <a:pt x="144" y="1511"/>
                  <a:pt x="144" y="1773"/>
                </a:cubicBezTo>
                <a:cubicBezTo>
                  <a:pt x="144" y="2035"/>
                  <a:pt x="68" y="2173"/>
                  <a:pt x="0" y="22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4" name="Line 74"/>
          <p:cNvSpPr>
            <a:spLocks noChangeShapeType="1"/>
          </p:cNvSpPr>
          <p:nvPr/>
        </p:nvSpPr>
        <p:spPr bwMode="auto">
          <a:xfrm flipV="1">
            <a:off x="6629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5" name="Line 75"/>
          <p:cNvSpPr>
            <a:spLocks noChangeShapeType="1"/>
          </p:cNvSpPr>
          <p:nvPr/>
        </p:nvSpPr>
        <p:spPr bwMode="auto">
          <a:xfrm>
            <a:off x="5943600" y="5181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6" name="Freeform 76"/>
          <p:cNvSpPr>
            <a:spLocks/>
          </p:cNvSpPr>
          <p:nvPr/>
        </p:nvSpPr>
        <p:spPr bwMode="auto">
          <a:xfrm>
            <a:off x="5580063" y="2963863"/>
            <a:ext cx="973137" cy="2141537"/>
          </a:xfrm>
          <a:custGeom>
            <a:avLst/>
            <a:gdLst>
              <a:gd name="T0" fmla="*/ 613 w 613"/>
              <a:gd name="T1" fmla="*/ 1349 h 1349"/>
              <a:gd name="T2" fmla="*/ 66 w 613"/>
              <a:gd name="T3" fmla="*/ 541 h 1349"/>
              <a:gd name="T4" fmla="*/ 219 w 613"/>
              <a:gd name="T5" fmla="*/ 0 h 1349"/>
              <a:gd name="T6" fmla="*/ 0 60000 65536"/>
              <a:gd name="T7" fmla="*/ 0 60000 65536"/>
              <a:gd name="T8" fmla="*/ 0 60000 65536"/>
              <a:gd name="T9" fmla="*/ 0 w 613"/>
              <a:gd name="T10" fmla="*/ 0 h 1349"/>
              <a:gd name="T11" fmla="*/ 613 w 613"/>
              <a:gd name="T12" fmla="*/ 1349 h 13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1349">
                <a:moveTo>
                  <a:pt x="613" y="1349"/>
                </a:moveTo>
                <a:cubicBezTo>
                  <a:pt x="522" y="1215"/>
                  <a:pt x="132" y="766"/>
                  <a:pt x="66" y="541"/>
                </a:cubicBezTo>
                <a:cubicBezTo>
                  <a:pt x="0" y="316"/>
                  <a:pt x="187" y="113"/>
                  <a:pt x="21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34" name="Group 83"/>
          <p:cNvGrpSpPr>
            <a:grpSpLocks/>
          </p:cNvGrpSpPr>
          <p:nvPr/>
        </p:nvGrpSpPr>
        <p:grpSpPr bwMode="auto">
          <a:xfrm>
            <a:off x="6019800" y="2667000"/>
            <a:ext cx="1579563" cy="2371725"/>
            <a:chOff x="3792" y="1680"/>
            <a:chExt cx="995" cy="1494"/>
          </a:xfrm>
        </p:grpSpPr>
        <p:pic>
          <p:nvPicPr>
            <p:cNvPr id="28735" name="Picture 7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2736"/>
              <a:ext cx="23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736" name="Picture 12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680"/>
              <a:ext cx="22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737" name="Picture 13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256"/>
              <a:ext cx="23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38" name="Line 17"/>
            <p:cNvSpPr>
              <a:spLocks noChangeShapeType="1"/>
            </p:cNvSpPr>
            <p:nvPr/>
          </p:nvSpPr>
          <p:spPr bwMode="auto">
            <a:xfrm>
              <a:off x="3984" y="2016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Line 25"/>
            <p:cNvSpPr>
              <a:spLocks noChangeShapeType="1"/>
            </p:cNvSpPr>
            <p:nvPr/>
          </p:nvSpPr>
          <p:spPr bwMode="auto">
            <a:xfrm>
              <a:off x="3888" y="1968"/>
              <a:ext cx="1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8740" name="Picture 38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2928"/>
              <a:ext cx="22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741" name="Picture 4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2256"/>
              <a:ext cx="271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42" name="Line 57"/>
            <p:cNvSpPr>
              <a:spLocks noChangeShapeType="1"/>
            </p:cNvSpPr>
            <p:nvPr/>
          </p:nvSpPr>
          <p:spPr bwMode="auto">
            <a:xfrm flipH="1">
              <a:off x="4224" y="240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3" name="Line 58"/>
            <p:cNvSpPr>
              <a:spLocks noChangeShapeType="1"/>
            </p:cNvSpPr>
            <p:nvPr/>
          </p:nvSpPr>
          <p:spPr bwMode="auto">
            <a:xfrm>
              <a:off x="4656" y="26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4" name="Line 59"/>
            <p:cNvSpPr>
              <a:spLocks noChangeShapeType="1"/>
            </p:cNvSpPr>
            <p:nvPr/>
          </p:nvSpPr>
          <p:spPr bwMode="auto">
            <a:xfrm>
              <a:off x="4320" y="283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5" name="Line 77"/>
            <p:cNvSpPr>
              <a:spLocks noChangeShapeType="1"/>
            </p:cNvSpPr>
            <p:nvPr/>
          </p:nvSpPr>
          <p:spPr bwMode="auto">
            <a:xfrm>
              <a:off x="4080" y="1872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6" name="Line 78"/>
            <p:cNvSpPr>
              <a:spLocks noChangeShapeType="1"/>
            </p:cNvSpPr>
            <p:nvPr/>
          </p:nvSpPr>
          <p:spPr bwMode="auto">
            <a:xfrm>
              <a:off x="4032" y="1968"/>
              <a:ext cx="52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7" name="Line 79"/>
            <p:cNvSpPr>
              <a:spLocks noChangeShapeType="1"/>
            </p:cNvSpPr>
            <p:nvPr/>
          </p:nvSpPr>
          <p:spPr bwMode="auto">
            <a:xfrm>
              <a:off x="4080" y="244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Line 81"/>
            <p:cNvSpPr>
              <a:spLocks noChangeShapeType="1"/>
            </p:cNvSpPr>
            <p:nvPr/>
          </p:nvSpPr>
          <p:spPr bwMode="auto">
            <a:xfrm>
              <a:off x="3984" y="2544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Line 82"/>
            <p:cNvSpPr>
              <a:spLocks noChangeShapeType="1"/>
            </p:cNvSpPr>
            <p:nvPr/>
          </p:nvSpPr>
          <p:spPr bwMode="auto">
            <a:xfrm>
              <a:off x="4080" y="2496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20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4" grpId="0" animBg="1"/>
      <p:bldP spid="20494" grpId="1" animBg="1"/>
      <p:bldP spid="20495" grpId="0" animBg="1"/>
      <p:bldP spid="20495" grpId="1" animBg="1"/>
      <p:bldP spid="20496" grpId="0" animBg="1"/>
      <p:bldP spid="20496" grpId="1" animBg="1"/>
      <p:bldP spid="20498" grpId="0" animBg="1"/>
      <p:bldP spid="20498" grpId="1" animBg="1"/>
      <p:bldP spid="20499" grpId="0" animBg="1"/>
      <p:bldP spid="20499" grpId="1" animBg="1"/>
      <p:bldP spid="20500" grpId="0" animBg="1"/>
      <p:bldP spid="20500" grpId="1" animBg="1"/>
      <p:bldP spid="20501" grpId="0" animBg="1"/>
      <p:bldP spid="20501" grpId="1" animBg="1"/>
      <p:bldP spid="20502" grpId="0" animBg="1"/>
      <p:bldP spid="20502" grpId="1" animBg="1"/>
      <p:bldP spid="20503" grpId="0" animBg="1"/>
      <p:bldP spid="20503" grpId="1" animBg="1"/>
      <p:bldP spid="20504" grpId="0" animBg="1"/>
      <p:bldP spid="20504" grpId="1" animBg="1"/>
      <p:bldP spid="20506" grpId="0" animBg="1"/>
      <p:bldP spid="20506" grpId="1" animBg="1"/>
      <p:bldP spid="20508" grpId="0" animBg="1"/>
      <p:bldP spid="20508" grpId="1" animBg="1"/>
      <p:bldP spid="20509" grpId="0" animBg="1"/>
      <p:bldP spid="20509" grpId="1" animBg="1"/>
      <p:bldP spid="20510" grpId="0" animBg="1"/>
      <p:bldP spid="20510" grpId="1" animBg="1"/>
      <p:bldP spid="20526" grpId="0" animBg="1"/>
      <p:bldP spid="20526" grpId="1" animBg="1"/>
      <p:bldP spid="20527" grpId="0" animBg="1"/>
      <p:bldP spid="20527" grpId="1" animBg="1"/>
      <p:bldP spid="20528" grpId="0" animBg="1"/>
      <p:bldP spid="20528" grpId="1" animBg="1"/>
      <p:bldP spid="20529" grpId="0" animBg="1"/>
      <p:bldP spid="20529" grpId="1" animBg="1"/>
      <p:bldP spid="20530" grpId="0" animBg="1"/>
      <p:bldP spid="20530" grpId="1" animBg="1"/>
      <p:bldP spid="20531" grpId="0" animBg="1"/>
      <p:bldP spid="20531" grpId="1" animBg="1"/>
      <p:bldP spid="20532" grpId="0" animBg="1"/>
      <p:bldP spid="20532" grpId="1" animBg="1"/>
      <p:bldP spid="20533" grpId="0" animBg="1"/>
      <p:bldP spid="20533" grpId="1" animBg="1"/>
      <p:bldP spid="20534" grpId="0" animBg="1"/>
      <p:bldP spid="20534" grpId="1" animBg="1"/>
      <p:bldP spid="20535" grpId="0" animBg="1"/>
      <p:bldP spid="20535" grpId="1" animBg="1"/>
      <p:bldP spid="20536" grpId="0" animBg="1"/>
      <p:bldP spid="20536" grpId="1" animBg="1"/>
      <p:bldP spid="20540" grpId="0" animBg="1"/>
      <p:bldP spid="20540" grpId="1" animBg="1"/>
      <p:bldP spid="20541" grpId="0" animBg="1"/>
      <p:bldP spid="20541" grpId="1" animBg="1"/>
      <p:bldP spid="20542" grpId="0" animBg="1"/>
      <p:bldP spid="20542" grpId="1" animBg="1"/>
      <p:bldP spid="20543" grpId="0" animBg="1"/>
      <p:bldP spid="20543" grpId="1" animBg="1"/>
      <p:bldP spid="20544" grpId="0" animBg="1"/>
      <p:bldP spid="20544" grpId="1" animBg="1"/>
      <p:bldP spid="20545" grpId="0" animBg="1"/>
      <p:bldP spid="20545" grpId="1" animBg="1"/>
      <p:bldP spid="20546" grpId="0" animBg="1"/>
      <p:bldP spid="20546" grpId="1" animBg="1"/>
      <p:bldP spid="20547" grpId="0" animBg="1"/>
      <p:bldP spid="20547" grpId="1" animBg="1"/>
      <p:bldP spid="20548" grpId="0" animBg="1"/>
      <p:bldP spid="20548" grpId="1" animBg="1"/>
      <p:bldP spid="20549" grpId="0" animBg="1"/>
      <p:bldP spid="20549" grpId="1" animBg="1"/>
      <p:bldP spid="20551" grpId="0" animBg="1"/>
      <p:bldP spid="20551" grpId="1" animBg="1"/>
      <p:bldP spid="20552" grpId="0" animBg="1"/>
      <p:bldP spid="20552" grpId="1" animBg="1"/>
      <p:bldP spid="20553" grpId="0" animBg="1"/>
      <p:bldP spid="20553" grpId="1" animBg="1"/>
      <p:bldP spid="20554" grpId="0" animBg="1"/>
      <p:bldP spid="20554" grpId="1" animBg="1"/>
      <p:bldP spid="20555" grpId="0" animBg="1"/>
      <p:bldP spid="20555" grpId="1" animBg="1"/>
      <p:bldP spid="20556" grpId="0" animBg="1"/>
      <p:bldP spid="2055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o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334000"/>
            <a:ext cx="796610" cy="1054100"/>
          </a:xfrm>
          <a:prstGeom prst="rect">
            <a:avLst/>
          </a:prstGeom>
        </p:spPr>
      </p:pic>
      <p:pic>
        <p:nvPicPr>
          <p:cNvPr id="4" name="Picture 3" descr="samanth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06" y="1524000"/>
            <a:ext cx="821094" cy="1117600"/>
          </a:xfrm>
          <a:prstGeom prst="rect">
            <a:avLst/>
          </a:prstGeom>
        </p:spPr>
      </p:pic>
      <p:pic>
        <p:nvPicPr>
          <p:cNvPr id="30722" name="Picture 35" descr="desmond-smith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244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Rumor mill problem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343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Social network </a:t>
            </a:r>
            <a:r>
              <a:rPr lang="en-US" sz="2000" dirty="0" smtClean="0">
                <a:latin typeface="Arial" charset="0"/>
                <a:cs typeface="Arial" charset="0"/>
              </a:rPr>
              <a:t>at PU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Each node represents a student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Two nodes connected by edge </a:t>
            </a:r>
            <a:br>
              <a:rPr lang="en-US" sz="2000" dirty="0">
                <a:latin typeface="Arial" charset="0"/>
                <a:cs typeface="Arial" charset="0"/>
              </a:rPr>
            </a:br>
            <a:r>
              <a:rPr lang="en-US" sz="2000" dirty="0">
                <a:latin typeface="Arial" charset="0"/>
                <a:cs typeface="Arial" charset="0"/>
              </a:rPr>
              <a:t>if those students are friends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Samantha starts </a:t>
            </a:r>
            <a:r>
              <a:rPr lang="en-US" sz="2000" dirty="0">
                <a:latin typeface="Arial" charset="0"/>
                <a:cs typeface="Arial" charset="0"/>
              </a:rPr>
              <a:t>a rumor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Will it reach </a:t>
            </a:r>
            <a:r>
              <a:rPr lang="en-US" sz="2000" dirty="0" smtClean="0">
                <a:latin typeface="Arial" charset="0"/>
                <a:cs typeface="Arial" charset="0"/>
              </a:rPr>
              <a:t>Thomas?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Suggest an algorithm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How does running time depend on network size?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Internet servers solve this problem all the time </a:t>
            </a:r>
            <a:br>
              <a:rPr lang="en-US" sz="2000" dirty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(</a:t>
            </a:r>
            <a:r>
              <a:rPr lang="en-US" altLang="ja-JP" sz="2000" dirty="0" smtClean="0">
                <a:latin typeface="Arial" charset="0"/>
                <a:cs typeface="Arial" charset="0"/>
              </a:rPr>
              <a:t>last lecture</a:t>
            </a:r>
            <a:r>
              <a:rPr lang="en-US" sz="2000" dirty="0" smtClean="0">
                <a:latin typeface="Arial" charset="0"/>
                <a:cs typeface="Arial" charset="0"/>
              </a:rPr>
              <a:t>)</a:t>
            </a:r>
            <a:r>
              <a:rPr lang="en-US" sz="2000" dirty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Arial" charset="0"/>
              <a:cs typeface="Arial" charset="0"/>
            </a:endParaRP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6324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6248400" y="1524000"/>
            <a:ext cx="9906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>
            <a:off x="7772400" y="5257800"/>
            <a:ext cx="990600" cy="11430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pic>
        <p:nvPicPr>
          <p:cNvPr id="30730" name="Picture 34" descr="norman-yu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36" descr="ryan-shyu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111875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37" descr="jake-sally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13" y="6035675"/>
            <a:ext cx="700087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38" descr="roland-persaud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244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39" descr="zacch-olurunnipa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906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5" name="Picture 41" descr="josh-miller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6" name="Picture 42" descr="youngin-lim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338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7" name="Picture 43" descr="michael-lachanski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8" name="Picture 45" descr="jasmine-heffers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100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9" name="Picture 46" descr="brendan-heath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0" name="Picture 47" descr="mathias-esmann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3622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1" name="Picture 48" descr="kara-dreher.jp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766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2" name="Picture 49" descr="maria-dobles.jp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3" name="Picture 51" descr="chichi-chukwuogo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00600"/>
            <a:ext cx="7000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4" name="Picture 52" descr="connor-carreras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913" y="533400"/>
            <a:ext cx="700087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114800" y="609600"/>
            <a:ext cx="4648200" cy="5943600"/>
            <a:chOff x="4114800" y="609600"/>
            <a:chExt cx="4648200" cy="5943600"/>
          </a:xfrm>
        </p:grpSpPr>
        <p:sp>
          <p:nvSpPr>
            <p:cNvPr id="30746" name="Line 18"/>
            <p:cNvSpPr>
              <a:spLocks noChangeShapeType="1"/>
            </p:cNvSpPr>
            <p:nvPr/>
          </p:nvSpPr>
          <p:spPr bwMode="auto">
            <a:xfrm flipH="1">
              <a:off x="5562600" y="1981200"/>
              <a:ext cx="609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19"/>
            <p:cNvSpPr>
              <a:spLocks noChangeShapeType="1"/>
            </p:cNvSpPr>
            <p:nvPr/>
          </p:nvSpPr>
          <p:spPr bwMode="auto">
            <a:xfrm>
              <a:off x="7239000" y="2362200"/>
              <a:ext cx="10668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20"/>
            <p:cNvSpPr>
              <a:spLocks noChangeShapeType="1"/>
            </p:cNvSpPr>
            <p:nvPr/>
          </p:nvSpPr>
          <p:spPr bwMode="auto">
            <a:xfrm>
              <a:off x="7239000" y="2057400"/>
              <a:ext cx="990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21"/>
            <p:cNvSpPr>
              <a:spLocks noChangeShapeType="1"/>
            </p:cNvSpPr>
            <p:nvPr/>
          </p:nvSpPr>
          <p:spPr bwMode="auto">
            <a:xfrm>
              <a:off x="7467600" y="3657600"/>
              <a:ext cx="91440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22"/>
            <p:cNvSpPr>
              <a:spLocks noChangeShapeType="1"/>
            </p:cNvSpPr>
            <p:nvPr/>
          </p:nvSpPr>
          <p:spPr bwMode="auto">
            <a:xfrm flipH="1">
              <a:off x="8458200" y="3276600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Line 23"/>
            <p:cNvSpPr>
              <a:spLocks noChangeShapeType="1"/>
            </p:cNvSpPr>
            <p:nvPr/>
          </p:nvSpPr>
          <p:spPr bwMode="auto">
            <a:xfrm flipH="1">
              <a:off x="7391400" y="3048000"/>
              <a:ext cx="8382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Line 24"/>
            <p:cNvSpPr>
              <a:spLocks noChangeShapeType="1"/>
            </p:cNvSpPr>
            <p:nvPr/>
          </p:nvSpPr>
          <p:spPr bwMode="auto">
            <a:xfrm>
              <a:off x="5791200" y="5715000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Line 25"/>
            <p:cNvSpPr>
              <a:spLocks noChangeShapeType="1"/>
            </p:cNvSpPr>
            <p:nvPr/>
          </p:nvSpPr>
          <p:spPr bwMode="auto">
            <a:xfrm>
              <a:off x="5486400" y="2667000"/>
              <a:ext cx="5334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Line 27"/>
            <p:cNvSpPr>
              <a:spLocks noChangeShapeType="1"/>
            </p:cNvSpPr>
            <p:nvPr/>
          </p:nvSpPr>
          <p:spPr bwMode="auto">
            <a:xfrm flipV="1">
              <a:off x="5410200" y="46482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Line 28"/>
            <p:cNvSpPr>
              <a:spLocks noChangeShapeType="1"/>
            </p:cNvSpPr>
            <p:nvPr/>
          </p:nvSpPr>
          <p:spPr bwMode="auto">
            <a:xfrm>
              <a:off x="6400800" y="44196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Line 29"/>
            <p:cNvSpPr>
              <a:spLocks noChangeShapeType="1"/>
            </p:cNvSpPr>
            <p:nvPr/>
          </p:nvSpPr>
          <p:spPr bwMode="auto">
            <a:xfrm>
              <a:off x="7010400" y="3962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Freeform 32"/>
            <p:cNvSpPr>
              <a:spLocks/>
            </p:cNvSpPr>
            <p:nvPr/>
          </p:nvSpPr>
          <p:spPr bwMode="auto">
            <a:xfrm>
              <a:off x="5562600" y="2438400"/>
              <a:ext cx="2438400" cy="1219200"/>
            </a:xfrm>
            <a:custGeom>
              <a:avLst/>
              <a:gdLst>
                <a:gd name="T0" fmla="*/ 1536 w 1536"/>
                <a:gd name="T1" fmla="*/ 768 h 768"/>
                <a:gd name="T2" fmla="*/ 1008 w 1536"/>
                <a:gd name="T3" fmla="*/ 192 h 768"/>
                <a:gd name="T4" fmla="*/ 0 w 1536"/>
                <a:gd name="T5" fmla="*/ 0 h 768"/>
                <a:gd name="T6" fmla="*/ 0 60000 65536"/>
                <a:gd name="T7" fmla="*/ 0 60000 65536"/>
                <a:gd name="T8" fmla="*/ 0 60000 65536"/>
                <a:gd name="T9" fmla="*/ 0 w 1536"/>
                <a:gd name="T10" fmla="*/ 0 h 768"/>
                <a:gd name="T11" fmla="*/ 1536 w 153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768">
                  <a:moveTo>
                    <a:pt x="1536" y="768"/>
                  </a:moveTo>
                  <a:cubicBezTo>
                    <a:pt x="1400" y="544"/>
                    <a:pt x="1264" y="320"/>
                    <a:pt x="1008" y="192"/>
                  </a:cubicBezTo>
                  <a:cubicBezTo>
                    <a:pt x="752" y="64"/>
                    <a:pt x="376" y="32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Freeform 34"/>
            <p:cNvSpPr>
              <a:spLocks/>
            </p:cNvSpPr>
            <p:nvPr/>
          </p:nvSpPr>
          <p:spPr bwMode="auto">
            <a:xfrm>
              <a:off x="4351338" y="4191000"/>
              <a:ext cx="3573462" cy="2239963"/>
            </a:xfrm>
            <a:custGeom>
              <a:avLst/>
              <a:gdLst>
                <a:gd name="T0" fmla="*/ 2251 w 2251"/>
                <a:gd name="T1" fmla="*/ 1152 h 1411"/>
                <a:gd name="T2" fmla="*/ 328 w 2251"/>
                <a:gd name="T3" fmla="*/ 1219 h 1411"/>
                <a:gd name="T4" fmla="*/ 283 w 2251"/>
                <a:gd name="T5" fmla="*/ 0 h 1411"/>
                <a:gd name="T6" fmla="*/ 0 60000 65536"/>
                <a:gd name="T7" fmla="*/ 0 60000 65536"/>
                <a:gd name="T8" fmla="*/ 0 60000 65536"/>
                <a:gd name="T9" fmla="*/ 0 w 2251"/>
                <a:gd name="T10" fmla="*/ 0 h 1411"/>
                <a:gd name="T11" fmla="*/ 2251 w 2251"/>
                <a:gd name="T12" fmla="*/ 1411 h 14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1" h="1411">
                  <a:moveTo>
                    <a:pt x="2251" y="1152"/>
                  </a:moveTo>
                  <a:cubicBezTo>
                    <a:pt x="1931" y="1163"/>
                    <a:pt x="656" y="1411"/>
                    <a:pt x="328" y="1219"/>
                  </a:cubicBezTo>
                  <a:cubicBezTo>
                    <a:pt x="0" y="1027"/>
                    <a:pt x="292" y="254"/>
                    <a:pt x="28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Freeform 36"/>
            <p:cNvSpPr>
              <a:spLocks/>
            </p:cNvSpPr>
            <p:nvPr/>
          </p:nvSpPr>
          <p:spPr bwMode="auto">
            <a:xfrm>
              <a:off x="5334000" y="2628900"/>
              <a:ext cx="2819400" cy="952500"/>
            </a:xfrm>
            <a:custGeom>
              <a:avLst/>
              <a:gdLst>
                <a:gd name="T0" fmla="*/ 0 w 1776"/>
                <a:gd name="T1" fmla="*/ 600 h 600"/>
                <a:gd name="T2" fmla="*/ 144 w 1776"/>
                <a:gd name="T3" fmla="*/ 504 h 600"/>
                <a:gd name="T4" fmla="*/ 624 w 1776"/>
                <a:gd name="T5" fmla="*/ 72 h 600"/>
                <a:gd name="T6" fmla="*/ 1776 w 1776"/>
                <a:gd name="T7" fmla="*/ 72 h 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76"/>
                <a:gd name="T13" fmla="*/ 0 h 600"/>
                <a:gd name="T14" fmla="*/ 1776 w 1776"/>
                <a:gd name="T15" fmla="*/ 600 h 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76" h="600">
                  <a:moveTo>
                    <a:pt x="0" y="600"/>
                  </a:moveTo>
                  <a:cubicBezTo>
                    <a:pt x="20" y="596"/>
                    <a:pt x="40" y="592"/>
                    <a:pt x="144" y="504"/>
                  </a:cubicBezTo>
                  <a:cubicBezTo>
                    <a:pt x="248" y="416"/>
                    <a:pt x="352" y="144"/>
                    <a:pt x="624" y="72"/>
                  </a:cubicBezTo>
                  <a:cubicBezTo>
                    <a:pt x="896" y="0"/>
                    <a:pt x="1336" y="36"/>
                    <a:pt x="1776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37"/>
            <p:cNvSpPr>
              <a:spLocks noChangeShapeType="1"/>
            </p:cNvSpPr>
            <p:nvPr/>
          </p:nvSpPr>
          <p:spPr bwMode="auto">
            <a:xfrm flipH="1" flipV="1">
              <a:off x="5029200" y="4191000"/>
              <a:ext cx="1524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22"/>
            <p:cNvSpPr>
              <a:spLocks noChangeShapeType="1"/>
            </p:cNvSpPr>
            <p:nvPr/>
          </p:nvSpPr>
          <p:spPr bwMode="auto">
            <a:xfrm flipH="1">
              <a:off x="8686800" y="1447800"/>
              <a:ext cx="76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22"/>
            <p:cNvSpPr>
              <a:spLocks noChangeShapeType="1"/>
            </p:cNvSpPr>
            <p:nvPr/>
          </p:nvSpPr>
          <p:spPr bwMode="auto">
            <a:xfrm flipH="1">
              <a:off x="7010400" y="1371600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22"/>
            <p:cNvSpPr>
              <a:spLocks noChangeShapeType="1"/>
            </p:cNvSpPr>
            <p:nvPr/>
          </p:nvSpPr>
          <p:spPr bwMode="auto">
            <a:xfrm flipH="1">
              <a:off x="5257800" y="16002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22"/>
            <p:cNvSpPr>
              <a:spLocks noChangeShapeType="1"/>
            </p:cNvSpPr>
            <p:nvPr/>
          </p:nvSpPr>
          <p:spPr bwMode="auto">
            <a:xfrm flipH="1">
              <a:off x="8229600" y="8382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22"/>
            <p:cNvSpPr>
              <a:spLocks noChangeShapeType="1"/>
            </p:cNvSpPr>
            <p:nvPr/>
          </p:nvSpPr>
          <p:spPr bwMode="auto">
            <a:xfrm>
              <a:off x="7543800" y="6096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22"/>
            <p:cNvSpPr>
              <a:spLocks noChangeShapeType="1"/>
            </p:cNvSpPr>
            <p:nvPr/>
          </p:nvSpPr>
          <p:spPr bwMode="auto">
            <a:xfrm>
              <a:off x="8001000" y="18288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Line 22"/>
            <p:cNvSpPr>
              <a:spLocks noChangeShapeType="1"/>
            </p:cNvSpPr>
            <p:nvPr/>
          </p:nvSpPr>
          <p:spPr bwMode="auto">
            <a:xfrm flipH="1">
              <a:off x="7848600" y="6248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 flipH="1">
              <a:off x="4572000" y="64770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Line 22"/>
            <p:cNvSpPr>
              <a:spLocks noChangeShapeType="1"/>
            </p:cNvSpPr>
            <p:nvPr/>
          </p:nvSpPr>
          <p:spPr bwMode="auto">
            <a:xfrm flipH="1">
              <a:off x="4343400" y="4191000"/>
              <a:ext cx="228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Line 22"/>
            <p:cNvSpPr>
              <a:spLocks noChangeShapeType="1"/>
            </p:cNvSpPr>
            <p:nvPr/>
          </p:nvSpPr>
          <p:spPr bwMode="auto">
            <a:xfrm>
              <a:off x="4114800" y="5562600"/>
              <a:ext cx="76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Line 22"/>
            <p:cNvSpPr>
              <a:spLocks noChangeShapeType="1"/>
            </p:cNvSpPr>
            <p:nvPr/>
          </p:nvSpPr>
          <p:spPr bwMode="auto">
            <a:xfrm flipH="1">
              <a:off x="6400800" y="762000"/>
              <a:ext cx="304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46" grpId="0" animBg="1"/>
      <p:bldP spid="17447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1603</TotalTime>
  <Words>562</Words>
  <Application>Microsoft Macintosh PowerPoint</Application>
  <PresentationFormat>On-screen Show (4:3)</PresentationFormat>
  <Paragraphs>148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Wingdings</vt:lpstr>
      <vt:lpstr>ＭＳ Ｐゴシック</vt:lpstr>
      <vt:lpstr>Arial Black</vt:lpstr>
      <vt:lpstr>Times New Roman</vt:lpstr>
      <vt:lpstr>Symbol</vt:lpstr>
      <vt:lpstr>Pixel</vt:lpstr>
      <vt:lpstr>What is the computational cost of automating brilliance or serendipity? (Computational complexity &amp; P vs NP)</vt:lpstr>
      <vt:lpstr>Combination lock</vt:lpstr>
      <vt:lpstr>Boolean satisfiability</vt:lpstr>
      <vt:lpstr>Exponential running time</vt:lpstr>
      <vt:lpstr>Discussion</vt:lpstr>
      <vt:lpstr>A Proposal</vt:lpstr>
      <vt:lpstr>PowerPoint Presentation</vt:lpstr>
      <vt:lpstr>CLIQUE Problem</vt:lpstr>
      <vt:lpstr>Rumor mill problem</vt:lpstr>
      <vt:lpstr>Exhaustive Search / Combinatorial Explosion</vt:lpstr>
      <vt:lpstr>Harmonious Dorm Floor</vt:lpstr>
      <vt:lpstr>Traveling Salesman Problem  (aka UPS Truck problem)</vt:lpstr>
      <vt:lpstr>Finals scheduling</vt:lpstr>
      <vt:lpstr>The P vs NP Question</vt:lpstr>
      <vt:lpstr>NP-complete Problems</vt:lpstr>
      <vt:lpstr>“Reduction”</vt:lpstr>
      <vt:lpstr>Dealing with NP-complete problems</vt:lpstr>
      <vt:lpstr>Computational Complexity Theory:  Study of Computationally Difficult problems.</vt:lpstr>
      <vt:lpstr>Example 1: Economics</vt:lpstr>
      <vt:lpstr>Example 2: Factoring problem</vt:lpstr>
      <vt:lpstr>Example 3: Quantum Computation</vt:lpstr>
      <vt:lpstr>Example 4: Artificial Intelligence</vt:lpstr>
      <vt:lpstr>Why is P vs NP a Million-dollar   open problem?</vt:lpstr>
      <vt:lpstr>Next time: Cryptography (practical use of computational complexity)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Secrets and Lies, Knowledge and Trust. (Modern cryptography.) </dc:title>
  <dc:creator>David Xiao</dc:creator>
  <cp:lastModifiedBy>Adam Finkelstein</cp:lastModifiedBy>
  <cp:revision>80</cp:revision>
  <dcterms:created xsi:type="dcterms:W3CDTF">2010-04-13T14:05:02Z</dcterms:created>
  <dcterms:modified xsi:type="dcterms:W3CDTF">2012-04-26T17:15:53Z</dcterms:modified>
</cp:coreProperties>
</file>