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83" r:id="rId8"/>
    <p:sldId id="282" r:id="rId9"/>
    <p:sldId id="263" r:id="rId10"/>
    <p:sldId id="276" r:id="rId11"/>
    <p:sldId id="275" r:id="rId12"/>
    <p:sldId id="277" r:id="rId13"/>
    <p:sldId id="265" r:id="rId14"/>
    <p:sldId id="266" r:id="rId15"/>
    <p:sldId id="278" r:id="rId16"/>
    <p:sldId id="268" r:id="rId17"/>
    <p:sldId id="280" r:id="rId18"/>
    <p:sldId id="269" r:id="rId19"/>
    <p:sldId id="284" r:id="rId20"/>
    <p:sldId id="270" r:id="rId21"/>
    <p:sldId id="271" r:id="rId22"/>
    <p:sldId id="281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FF"/>
    <a:srgbClr val="D8D8EC"/>
    <a:srgbClr val="D0D0E8"/>
    <a:srgbClr val="CFCFE7"/>
    <a:srgbClr val="DBDBED"/>
    <a:srgbClr val="00FF00"/>
    <a:srgbClr val="FF010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4A322F-417C-F946-A7EC-FD4123B05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296993-E17C-2A48-A5C2-467D540B8715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8A9E5A-0F6C-3D42-B60E-CFF4C74CE9C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AF6579-70DA-E44C-A870-0E29327695C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B853D3-DEFC-E541-B7F7-74ABFAA74025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08005E-20D6-A44E-AE5D-EDFB6FD7370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5AD3B5-DC47-CE44-9946-F8D7D840D2B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85D2E6-343E-5B47-88BB-098E93626397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DBC012-3B25-0348-93DD-026776DE7AE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F0D22D-2461-9A4C-827D-F41C36D8E04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AB17B1-2625-CE45-9212-9749DF17B75D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16247D-039B-D642-8A33-3557753B9EC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A8CFB7-52F8-C040-B417-DBB666C9916E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B291E5-6D65-2B46-B0C8-868615FD05EC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6FC5F3-07D0-E940-886E-19936271A4C9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73490C-7F1E-0945-A5C6-4B3AD02B368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829748C-5550-3948-A9E5-39D4C2700ED7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8883803-6D56-6048-A2AB-68EC69255D39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B0008-ED63-304F-AB41-65282F2131D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7EC49A-D8E4-E743-BE74-45A82BEC137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25605F-372F-B640-8A50-8D0C956E77E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CCC353-F41C-CB46-9E45-E94C8D8627A0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C746B-D74E-8144-825A-DE3112168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0EFD4-B7EE-CC4A-B14E-051D764467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2E7F7-6964-9146-B015-93179F3BEF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5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27370-4DEA-DD4D-8A02-B28FBC0DE3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ACFC-E8BE-1A42-BF15-BF8F422F6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AAD81-6F4C-7643-8D46-FE4D9684F2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95400-A8B2-D645-A479-1F5C5EEFE1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FC994-3DF6-8048-86AB-1C9DE4A38F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72EC8-4436-5442-8BCA-8555E3B124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5AA63-D428-E845-ADF6-51CF08BD67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AA631-EE34-2F44-A1E0-ABAA7268C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AF261E32-2863-A44C-A0D2-536DF022C52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>
                <a:latin typeface="Arial" charset="0"/>
                <a:cs typeface="Arial" charset="0"/>
              </a:rPr>
              <a:t>The science that drives modern computers.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Example: an AND gate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032125" y="2514600"/>
            <a:ext cx="7620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032125" y="3048000"/>
            <a:ext cx="7620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032125" y="2819400"/>
            <a:ext cx="762000" cy="266700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498725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898525" y="2667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A</a:t>
            </a:r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>
            <a:off x="2574925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822325" y="3962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B</a:t>
            </a:r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>
            <a:off x="3413125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3413125" y="1752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Power</a:t>
            </a:r>
          </a:p>
        </p:txBody>
      </p:sp>
      <p:sp>
        <p:nvSpPr>
          <p:cNvPr id="31756" name="Line 17"/>
          <p:cNvSpPr>
            <a:spLocks noChangeShapeType="1"/>
          </p:cNvSpPr>
          <p:nvPr/>
        </p:nvSpPr>
        <p:spPr bwMode="auto">
          <a:xfrm>
            <a:off x="3413125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8"/>
          <p:cNvSpPr>
            <a:spLocks noChangeShapeType="1"/>
          </p:cNvSpPr>
          <p:nvPr/>
        </p:nvSpPr>
        <p:spPr bwMode="auto">
          <a:xfrm>
            <a:off x="3413125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4997450" y="4227513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Output</a:t>
            </a:r>
          </a:p>
        </p:txBody>
      </p:sp>
      <p:sp>
        <p:nvSpPr>
          <p:cNvPr id="31759" name="Line 20"/>
          <p:cNvSpPr>
            <a:spLocks noChangeShapeType="1"/>
          </p:cNvSpPr>
          <p:nvPr/>
        </p:nvSpPr>
        <p:spPr bwMode="auto">
          <a:xfrm>
            <a:off x="3413125" y="4953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21"/>
          <p:cNvSpPr>
            <a:spLocks noChangeShapeType="1"/>
          </p:cNvSpPr>
          <p:nvPr/>
        </p:nvSpPr>
        <p:spPr bwMode="auto">
          <a:xfrm flipH="1">
            <a:off x="3184525" y="5029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22"/>
          <p:cNvSpPr>
            <a:spLocks noChangeShapeType="1"/>
          </p:cNvSpPr>
          <p:nvPr/>
        </p:nvSpPr>
        <p:spPr bwMode="auto">
          <a:xfrm>
            <a:off x="3184525" y="5105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3"/>
          <p:cNvSpPr>
            <a:spLocks noChangeShapeType="1"/>
          </p:cNvSpPr>
          <p:nvPr/>
        </p:nvSpPr>
        <p:spPr bwMode="auto">
          <a:xfrm flipH="1">
            <a:off x="3184525" y="5181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24"/>
          <p:cNvSpPr>
            <a:spLocks noChangeShapeType="1"/>
          </p:cNvSpPr>
          <p:nvPr/>
        </p:nvSpPr>
        <p:spPr bwMode="auto">
          <a:xfrm>
            <a:off x="3184525" y="5257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5"/>
          <p:cNvSpPr>
            <a:spLocks noChangeShapeType="1"/>
          </p:cNvSpPr>
          <p:nvPr/>
        </p:nvSpPr>
        <p:spPr bwMode="auto">
          <a:xfrm flipH="1">
            <a:off x="3184525" y="5334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6"/>
          <p:cNvSpPr>
            <a:spLocks noChangeShapeType="1"/>
          </p:cNvSpPr>
          <p:nvPr/>
        </p:nvSpPr>
        <p:spPr bwMode="auto">
          <a:xfrm>
            <a:off x="3184525" y="5410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Text Box 27"/>
          <p:cNvSpPr txBox="1">
            <a:spLocks noChangeArrowheads="1"/>
          </p:cNvSpPr>
          <p:nvPr/>
        </p:nvSpPr>
        <p:spPr bwMode="auto">
          <a:xfrm>
            <a:off x="1965325" y="57150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Ground</a:t>
            </a:r>
          </a:p>
        </p:txBody>
      </p:sp>
      <p:sp>
        <p:nvSpPr>
          <p:cNvPr id="31767" name="Rectangle 28"/>
          <p:cNvSpPr>
            <a:spLocks noChangeArrowheads="1"/>
          </p:cNvSpPr>
          <p:nvPr/>
        </p:nvSpPr>
        <p:spPr bwMode="auto">
          <a:xfrm>
            <a:off x="3032125" y="3657600"/>
            <a:ext cx="7620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</a:p>
        </p:txBody>
      </p:sp>
      <p:sp>
        <p:nvSpPr>
          <p:cNvPr id="31768" name="Rectangle 29"/>
          <p:cNvSpPr>
            <a:spLocks noChangeArrowheads="1"/>
          </p:cNvSpPr>
          <p:nvPr/>
        </p:nvSpPr>
        <p:spPr bwMode="auto">
          <a:xfrm>
            <a:off x="3032125" y="4191000"/>
            <a:ext cx="7620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N</a:t>
            </a:r>
          </a:p>
        </p:txBody>
      </p:sp>
      <p:sp>
        <p:nvSpPr>
          <p:cNvPr id="31769" name="Rectangle 30"/>
          <p:cNvSpPr>
            <a:spLocks noChangeArrowheads="1"/>
          </p:cNvSpPr>
          <p:nvPr/>
        </p:nvSpPr>
        <p:spPr bwMode="auto">
          <a:xfrm>
            <a:off x="3032125" y="3962400"/>
            <a:ext cx="762000" cy="266700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P</a:t>
            </a:r>
          </a:p>
        </p:txBody>
      </p:sp>
      <p:sp>
        <p:nvSpPr>
          <p:cNvPr id="31770" name="Line 31"/>
          <p:cNvSpPr>
            <a:spLocks noChangeShapeType="1"/>
          </p:cNvSpPr>
          <p:nvPr/>
        </p:nvSpPr>
        <p:spPr bwMode="auto">
          <a:xfrm>
            <a:off x="3413125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32"/>
          <p:cNvSpPr>
            <a:spLocks noChangeShapeType="1"/>
          </p:cNvSpPr>
          <p:nvPr/>
        </p:nvSpPr>
        <p:spPr bwMode="auto">
          <a:xfrm>
            <a:off x="3413125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33"/>
          <p:cNvSpPr>
            <a:spLocks noChangeShapeType="1"/>
          </p:cNvSpPr>
          <p:nvPr/>
        </p:nvSpPr>
        <p:spPr bwMode="auto">
          <a:xfrm>
            <a:off x="3032125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34"/>
          <p:cNvSpPr>
            <a:spLocks noChangeShapeType="1"/>
          </p:cNvSpPr>
          <p:nvPr/>
        </p:nvSpPr>
        <p:spPr bwMode="auto">
          <a:xfrm>
            <a:off x="3184525" y="601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35"/>
          <p:cNvSpPr>
            <a:spLocks noChangeShapeType="1"/>
          </p:cNvSpPr>
          <p:nvPr/>
        </p:nvSpPr>
        <p:spPr bwMode="auto">
          <a:xfrm>
            <a:off x="3336925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36"/>
          <p:cNvSpPr>
            <a:spLocks noChangeShapeType="1"/>
          </p:cNvSpPr>
          <p:nvPr/>
        </p:nvSpPr>
        <p:spPr bwMode="auto">
          <a:xfrm rot="5400000">
            <a:off x="1889125" y="2819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7"/>
          <p:cNvSpPr>
            <a:spLocks noChangeShapeType="1"/>
          </p:cNvSpPr>
          <p:nvPr/>
        </p:nvSpPr>
        <p:spPr bwMode="auto">
          <a:xfrm rot="5400000" flipH="1">
            <a:off x="2155825" y="2933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8"/>
          <p:cNvSpPr>
            <a:spLocks noChangeShapeType="1"/>
          </p:cNvSpPr>
          <p:nvPr/>
        </p:nvSpPr>
        <p:spPr bwMode="auto">
          <a:xfrm rot="5400000">
            <a:off x="1927225" y="2933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9"/>
          <p:cNvSpPr>
            <a:spLocks noChangeShapeType="1"/>
          </p:cNvSpPr>
          <p:nvPr/>
        </p:nvSpPr>
        <p:spPr bwMode="auto">
          <a:xfrm rot="5400000" flipH="1">
            <a:off x="1851025" y="2933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Line 40"/>
          <p:cNvSpPr>
            <a:spLocks noChangeShapeType="1"/>
          </p:cNvSpPr>
          <p:nvPr/>
        </p:nvSpPr>
        <p:spPr bwMode="auto">
          <a:xfrm rot="5400000">
            <a:off x="2079625" y="2933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41"/>
          <p:cNvSpPr>
            <a:spLocks noChangeShapeType="1"/>
          </p:cNvSpPr>
          <p:nvPr/>
        </p:nvSpPr>
        <p:spPr bwMode="auto">
          <a:xfrm rot="5400000" flipH="1">
            <a:off x="2003425" y="2933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42"/>
          <p:cNvSpPr>
            <a:spLocks noChangeShapeType="1"/>
          </p:cNvSpPr>
          <p:nvPr/>
        </p:nvSpPr>
        <p:spPr bwMode="auto">
          <a:xfrm rot="5400000">
            <a:off x="2346325" y="3048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Line 43"/>
          <p:cNvSpPr>
            <a:spLocks noChangeShapeType="1"/>
          </p:cNvSpPr>
          <p:nvPr/>
        </p:nvSpPr>
        <p:spPr bwMode="auto">
          <a:xfrm rot="5400000">
            <a:off x="1965325" y="3962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Line 44"/>
          <p:cNvSpPr>
            <a:spLocks noChangeShapeType="1"/>
          </p:cNvSpPr>
          <p:nvPr/>
        </p:nvSpPr>
        <p:spPr bwMode="auto">
          <a:xfrm rot="5400000" flipH="1">
            <a:off x="2232025" y="4076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45"/>
          <p:cNvSpPr>
            <a:spLocks noChangeShapeType="1"/>
          </p:cNvSpPr>
          <p:nvPr/>
        </p:nvSpPr>
        <p:spPr bwMode="auto">
          <a:xfrm rot="5400000">
            <a:off x="2003425" y="4076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46"/>
          <p:cNvSpPr>
            <a:spLocks noChangeShapeType="1"/>
          </p:cNvSpPr>
          <p:nvPr/>
        </p:nvSpPr>
        <p:spPr bwMode="auto">
          <a:xfrm rot="5400000" flipH="1">
            <a:off x="1927225" y="4076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47"/>
          <p:cNvSpPr>
            <a:spLocks noChangeShapeType="1"/>
          </p:cNvSpPr>
          <p:nvPr/>
        </p:nvSpPr>
        <p:spPr bwMode="auto">
          <a:xfrm rot="5400000">
            <a:off x="2155825" y="4076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Line 48"/>
          <p:cNvSpPr>
            <a:spLocks noChangeShapeType="1"/>
          </p:cNvSpPr>
          <p:nvPr/>
        </p:nvSpPr>
        <p:spPr bwMode="auto">
          <a:xfrm rot="5400000" flipH="1">
            <a:off x="2079625" y="40767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8" name="Line 49"/>
          <p:cNvSpPr>
            <a:spLocks noChangeShapeType="1"/>
          </p:cNvSpPr>
          <p:nvPr/>
        </p:nvSpPr>
        <p:spPr bwMode="auto">
          <a:xfrm rot="5400000">
            <a:off x="2422525" y="4191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Line 50"/>
          <p:cNvSpPr>
            <a:spLocks noChangeShapeType="1"/>
          </p:cNvSpPr>
          <p:nvPr/>
        </p:nvSpPr>
        <p:spPr bwMode="auto">
          <a:xfrm>
            <a:off x="1431925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0" name="Line 51"/>
          <p:cNvSpPr>
            <a:spLocks noChangeShapeType="1"/>
          </p:cNvSpPr>
          <p:nvPr/>
        </p:nvSpPr>
        <p:spPr bwMode="auto">
          <a:xfrm>
            <a:off x="1508125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Chip Fabrication</a:t>
            </a:r>
          </a:p>
        </p:txBody>
      </p:sp>
      <p:pic>
        <p:nvPicPr>
          <p:cNvPr id="33795" name="Picture 5" descr="silicon-ing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196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ma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0"/>
            <a:ext cx="1752600" cy="1560513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457200" y="3092450"/>
            <a:ext cx="146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Grow silicon ingots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48000" y="3092450"/>
            <a:ext cx="1311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Cut wafers and polish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394325" y="3313113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Create mask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657600" y="5715000"/>
            <a:ext cx="2286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Coat with chemicals that remove parts unexposed to light 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6553200" y="41910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Repeat to add metal channels (wires) and insulation; </a:t>
            </a:r>
            <a:br>
              <a:rPr lang="en-US" sz="1600"/>
            </a:br>
            <a:r>
              <a:rPr lang="en-US" sz="1600"/>
              <a:t>many layers! 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685800" y="5715000"/>
            <a:ext cx="2362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Coat wafer with light sensitive chemicals </a:t>
            </a:r>
            <a:br>
              <a:rPr lang="en-US" sz="1600"/>
            </a:br>
            <a:r>
              <a:rPr lang="en-US" sz="1600"/>
              <a:t>and project mask onto it </a:t>
            </a: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905000" y="2590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676400"/>
            <a:ext cx="1323975" cy="1371600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4419600" y="25146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315200" y="25146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60" name="Picture 20" descr="Etching"/>
          <p:cNvPicPr>
            <a:picLocks noChangeAspect="1" noChangeArrowheads="1"/>
          </p:cNvPicPr>
          <p:nvPr/>
        </p:nvPicPr>
        <p:blipFill>
          <a:blip r:embed="rId6"/>
          <a:srcRect l="6201" t="6976"/>
          <a:stretch>
            <a:fillRect/>
          </a:stretch>
        </p:blipFill>
        <p:spPr bwMode="auto">
          <a:xfrm>
            <a:off x="1066800" y="4192588"/>
            <a:ext cx="1304925" cy="1293812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5862" name="Picture 22" descr="Metal Deposi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191000"/>
            <a:ext cx="1304925" cy="1304925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743200" y="4953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5562600" y="4953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2" grpId="0"/>
      <p:bldP spid="35853" grpId="0"/>
      <p:bldP spid="35854" grpId="0"/>
      <p:bldP spid="35855" grpId="0" animBg="1"/>
      <p:bldP spid="35857" grpId="0" animBg="1"/>
      <p:bldP spid="35858" grpId="0" animBg="1"/>
      <p:bldP spid="35863" grpId="0" animBg="1"/>
      <p:bldP spid="358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Aside: Lasik eye correction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Uses laser invented for chip fabrication</a:t>
            </a:r>
          </a:p>
        </p:txBody>
      </p:sp>
      <p:pic>
        <p:nvPicPr>
          <p:cNvPr id="39941" name="Picture 5" descr="p-lasik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0"/>
            <a:ext cx="2654300" cy="3352800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http://www.tiscali.co.uk/reference/encyclopaedia/hutchinson/images/c01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3505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Chip Packaging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Inside</a:t>
            </a:r>
          </a:p>
        </p:txBody>
      </p:sp>
      <p:sp>
        <p:nvSpPr>
          <p:cNvPr id="37893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Outside</a:t>
            </a:r>
          </a:p>
        </p:txBody>
      </p:sp>
      <p:pic>
        <p:nvPicPr>
          <p:cNvPr id="37894" name="Picture 5" descr="The image “http://www.cpuplanet.com/img/300pent172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6957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971800"/>
            <a:ext cx="2286000" cy="2281238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Life cycle of a microprocessor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Fact: Less than 1% of microprocessors sold are used in computers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3962400" cy="2878138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26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Inside an iPod Remote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://upload.wikimedia.org/wikipedia/en/4/40/Wgsimonmooreslaw002.jpg"/>
          <p:cNvPicPr>
            <a:picLocks noChangeAspect="1" noChangeArrowheads="1"/>
          </p:cNvPicPr>
          <p:nvPr/>
        </p:nvPicPr>
        <p:blipFill>
          <a:blip r:embed="rId3">
            <a:lum bright="22000"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/>
          <a:stretch>
            <a:fillRect/>
          </a:stretch>
        </p:blipFill>
        <p:spPr bwMode="auto">
          <a:xfrm>
            <a:off x="3028950" y="2378075"/>
            <a:ext cx="60388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Why so few new CPU</a:t>
            </a:r>
            <a:r>
              <a:rPr lang="ja-JP" altLang="en-US" sz="4000">
                <a:latin typeface="Arial" charset="0"/>
                <a:cs typeface="Arial" charset="0"/>
              </a:rPr>
              <a:t>’</a:t>
            </a:r>
            <a:r>
              <a:rPr lang="en-US" sz="4000">
                <a:latin typeface="Arial" charset="0"/>
                <a:cs typeface="Arial" charset="0"/>
              </a:rPr>
              <a:t>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86200"/>
          </a:xfrm>
          <a:effectLst>
            <a:outerShdw blurRad="182880" dist="38096" dir="8699976" algn="ctr" rotWithShape="0">
              <a:schemeClr val="bg1">
                <a:alpha val="48000"/>
              </a:schemeClr>
            </a:outerShdw>
          </a:effectLst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Cost of new design: $8 billion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Profit: $100 / chip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Need to sell 80 million to break even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Engineering tradeoffs</a:t>
            </a: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4800600" y="2667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81200"/>
            <a:ext cx="1752600" cy="1749425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724400" y="3733800"/>
            <a:ext cx="1371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648200"/>
            <a:ext cx="838200" cy="836613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971800" y="4079875"/>
            <a:ext cx="253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36 months later...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4196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Can run at twice the clock speed! (Why?)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But: higher clock speeds </a:t>
            </a:r>
            <a:r>
              <a:rPr lang="en-US" sz="2400">
                <a:latin typeface="Arial" charset="0"/>
                <a:cs typeface="Arial" charset="0"/>
                <a:sym typeface="Symbol" charset="0"/>
              </a:rPr>
              <a:t> much more heat!</a:t>
            </a:r>
          </a:p>
        </p:txBody>
      </p:sp>
      <p:pic>
        <p:nvPicPr>
          <p:cNvPr id="4404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3048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443788" y="4664075"/>
            <a:ext cx="1319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Half the </a:t>
            </a:r>
            <a:br>
              <a:rPr lang="en-US"/>
            </a:br>
            <a:r>
              <a:rPr lang="en-US"/>
              <a:t>size!</a:t>
            </a:r>
          </a:p>
        </p:txBody>
      </p:sp>
      <p:pic>
        <p:nvPicPr>
          <p:cNvPr id="23564" name="Picture 12" descr="AMD_CPU_F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219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0" grpId="0"/>
      <p:bldP spid="235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Even more precise control of matter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1600200"/>
            <a:ext cx="8909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Nanotechnology</a:t>
            </a:r>
            <a:r>
              <a:rPr lang="en-US"/>
              <a:t>: manufacture of objects (machines, robots, etc.)</a:t>
            </a:r>
          </a:p>
          <a:p>
            <a:pPr eaLnBrk="1" hangingPunct="1"/>
            <a:r>
              <a:rPr lang="en-US"/>
              <a:t>at the atomic or molecular level (1-100 nanometers)</a:t>
            </a:r>
          </a:p>
        </p:txBody>
      </p:sp>
      <p:pic>
        <p:nvPicPr>
          <p:cNvPr id="46084" name="Picture 5" descr="nanotechnology-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6175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943600" y="3200400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i="1"/>
              <a:t>“</a:t>
            </a:r>
            <a:r>
              <a:rPr lang="en-US" i="1"/>
              <a:t>nanogear</a:t>
            </a:r>
            <a:r>
              <a:rPr lang="ja-JP" altLang="en-US" i="1"/>
              <a:t>”</a:t>
            </a:r>
            <a:endParaRPr lang="en-US" i="1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365125" y="5076825"/>
            <a:ext cx="8078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Biocomputing:</a:t>
            </a:r>
            <a:r>
              <a:rPr lang="en-US"/>
              <a:t>  Implementing computers via interactions of</a:t>
            </a:r>
            <a:br>
              <a:rPr lang="en-US"/>
            </a:br>
            <a:r>
              <a:rPr lang="en-US"/>
              <a:t>biological molecules.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1" descr="http://www.cypressindustries.com/products/images/c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86275"/>
            <a:ext cx="10842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Freeform 13"/>
          <p:cNvSpPr>
            <a:spLocks/>
          </p:cNvSpPr>
          <p:nvPr/>
        </p:nvSpPr>
        <p:spPr bwMode="auto">
          <a:xfrm>
            <a:off x="1220788" y="4365625"/>
            <a:ext cx="1565275" cy="1417638"/>
          </a:xfrm>
          <a:custGeom>
            <a:avLst/>
            <a:gdLst>
              <a:gd name="T0" fmla="*/ 813 w 986"/>
              <a:gd name="T1" fmla="*/ 893 h 893"/>
              <a:gd name="T2" fmla="*/ 730 w 986"/>
              <a:gd name="T3" fmla="*/ 865 h 893"/>
              <a:gd name="T4" fmla="*/ 688 w 986"/>
              <a:gd name="T5" fmla="*/ 838 h 893"/>
              <a:gd name="T6" fmla="*/ 563 w 986"/>
              <a:gd name="T7" fmla="*/ 775 h 893"/>
              <a:gd name="T8" fmla="*/ 432 w 986"/>
              <a:gd name="T9" fmla="*/ 720 h 893"/>
              <a:gd name="T10" fmla="*/ 369 w 986"/>
              <a:gd name="T11" fmla="*/ 678 h 893"/>
              <a:gd name="T12" fmla="*/ 348 w 986"/>
              <a:gd name="T13" fmla="*/ 664 h 893"/>
              <a:gd name="T14" fmla="*/ 272 w 986"/>
              <a:gd name="T15" fmla="*/ 616 h 893"/>
              <a:gd name="T16" fmla="*/ 92 w 986"/>
              <a:gd name="T17" fmla="*/ 498 h 893"/>
              <a:gd name="T18" fmla="*/ 29 w 986"/>
              <a:gd name="T19" fmla="*/ 435 h 893"/>
              <a:gd name="T20" fmla="*/ 1 w 986"/>
              <a:gd name="T21" fmla="*/ 393 h 893"/>
              <a:gd name="T22" fmla="*/ 8 w 986"/>
              <a:gd name="T23" fmla="*/ 282 h 893"/>
              <a:gd name="T24" fmla="*/ 29 w 986"/>
              <a:gd name="T25" fmla="*/ 262 h 893"/>
              <a:gd name="T26" fmla="*/ 64 w 986"/>
              <a:gd name="T27" fmla="*/ 213 h 893"/>
              <a:gd name="T28" fmla="*/ 210 w 986"/>
              <a:gd name="T29" fmla="*/ 158 h 893"/>
              <a:gd name="T30" fmla="*/ 432 w 986"/>
              <a:gd name="T31" fmla="*/ 95 h 893"/>
              <a:gd name="T32" fmla="*/ 903 w 986"/>
              <a:gd name="T33" fmla="*/ 178 h 893"/>
              <a:gd name="T34" fmla="*/ 910 w 986"/>
              <a:gd name="T35" fmla="*/ 206 h 893"/>
              <a:gd name="T36" fmla="*/ 938 w 986"/>
              <a:gd name="T37" fmla="*/ 248 h 893"/>
              <a:gd name="T38" fmla="*/ 945 w 986"/>
              <a:gd name="T39" fmla="*/ 276 h 893"/>
              <a:gd name="T40" fmla="*/ 959 w 986"/>
              <a:gd name="T41" fmla="*/ 303 h 893"/>
              <a:gd name="T42" fmla="*/ 980 w 986"/>
              <a:gd name="T43" fmla="*/ 373 h 893"/>
              <a:gd name="T44" fmla="*/ 959 w 986"/>
              <a:gd name="T45" fmla="*/ 588 h 893"/>
              <a:gd name="T46" fmla="*/ 910 w 986"/>
              <a:gd name="T47" fmla="*/ 636 h 893"/>
              <a:gd name="T48" fmla="*/ 786 w 986"/>
              <a:gd name="T49" fmla="*/ 768 h 893"/>
              <a:gd name="T50" fmla="*/ 834 w 986"/>
              <a:gd name="T51" fmla="*/ 817 h 893"/>
              <a:gd name="T52" fmla="*/ 813 w 986"/>
              <a:gd name="T53" fmla="*/ 893 h 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86"/>
              <a:gd name="T82" fmla="*/ 0 h 893"/>
              <a:gd name="T83" fmla="*/ 986 w 986"/>
              <a:gd name="T84" fmla="*/ 893 h 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86" h="893">
                <a:moveTo>
                  <a:pt x="813" y="893"/>
                </a:moveTo>
                <a:cubicBezTo>
                  <a:pt x="785" y="884"/>
                  <a:pt x="758" y="874"/>
                  <a:pt x="730" y="865"/>
                </a:cubicBezTo>
                <a:cubicBezTo>
                  <a:pt x="714" y="860"/>
                  <a:pt x="704" y="843"/>
                  <a:pt x="688" y="838"/>
                </a:cubicBezTo>
                <a:cubicBezTo>
                  <a:pt x="644" y="822"/>
                  <a:pt x="608" y="790"/>
                  <a:pt x="563" y="775"/>
                </a:cubicBezTo>
                <a:cubicBezTo>
                  <a:pt x="524" y="748"/>
                  <a:pt x="474" y="744"/>
                  <a:pt x="432" y="720"/>
                </a:cubicBezTo>
                <a:cubicBezTo>
                  <a:pt x="432" y="720"/>
                  <a:pt x="380" y="685"/>
                  <a:pt x="369" y="678"/>
                </a:cubicBezTo>
                <a:cubicBezTo>
                  <a:pt x="362" y="673"/>
                  <a:pt x="348" y="664"/>
                  <a:pt x="348" y="664"/>
                </a:cubicBezTo>
                <a:cubicBezTo>
                  <a:pt x="328" y="634"/>
                  <a:pt x="302" y="633"/>
                  <a:pt x="272" y="616"/>
                </a:cubicBezTo>
                <a:cubicBezTo>
                  <a:pt x="210" y="581"/>
                  <a:pt x="155" y="528"/>
                  <a:pt x="92" y="498"/>
                </a:cubicBezTo>
                <a:cubicBezTo>
                  <a:pt x="71" y="477"/>
                  <a:pt x="45" y="460"/>
                  <a:pt x="29" y="435"/>
                </a:cubicBezTo>
                <a:cubicBezTo>
                  <a:pt x="20" y="421"/>
                  <a:pt x="1" y="393"/>
                  <a:pt x="1" y="393"/>
                </a:cubicBezTo>
                <a:cubicBezTo>
                  <a:pt x="3" y="356"/>
                  <a:pt x="0" y="318"/>
                  <a:pt x="8" y="282"/>
                </a:cubicBezTo>
                <a:cubicBezTo>
                  <a:pt x="10" y="273"/>
                  <a:pt x="23" y="269"/>
                  <a:pt x="29" y="262"/>
                </a:cubicBezTo>
                <a:cubicBezTo>
                  <a:pt x="42" y="246"/>
                  <a:pt x="48" y="227"/>
                  <a:pt x="64" y="213"/>
                </a:cubicBezTo>
                <a:cubicBezTo>
                  <a:pt x="96" y="186"/>
                  <a:pt x="172" y="163"/>
                  <a:pt x="210" y="158"/>
                </a:cubicBezTo>
                <a:cubicBezTo>
                  <a:pt x="280" y="121"/>
                  <a:pt x="354" y="105"/>
                  <a:pt x="432" y="95"/>
                </a:cubicBezTo>
                <a:cubicBezTo>
                  <a:pt x="822" y="102"/>
                  <a:pt x="787" y="0"/>
                  <a:pt x="903" y="178"/>
                </a:cubicBezTo>
                <a:cubicBezTo>
                  <a:pt x="905" y="187"/>
                  <a:pt x="906" y="197"/>
                  <a:pt x="910" y="206"/>
                </a:cubicBezTo>
                <a:cubicBezTo>
                  <a:pt x="918" y="221"/>
                  <a:pt x="938" y="248"/>
                  <a:pt x="938" y="248"/>
                </a:cubicBezTo>
                <a:cubicBezTo>
                  <a:pt x="940" y="257"/>
                  <a:pt x="942" y="267"/>
                  <a:pt x="945" y="276"/>
                </a:cubicBezTo>
                <a:cubicBezTo>
                  <a:pt x="949" y="285"/>
                  <a:pt x="956" y="293"/>
                  <a:pt x="959" y="303"/>
                </a:cubicBezTo>
                <a:cubicBezTo>
                  <a:pt x="986" y="392"/>
                  <a:pt x="946" y="305"/>
                  <a:pt x="980" y="373"/>
                </a:cubicBezTo>
                <a:cubicBezTo>
                  <a:pt x="972" y="542"/>
                  <a:pt x="982" y="471"/>
                  <a:pt x="959" y="588"/>
                </a:cubicBezTo>
                <a:cubicBezTo>
                  <a:pt x="955" y="610"/>
                  <a:pt x="922" y="617"/>
                  <a:pt x="910" y="636"/>
                </a:cubicBezTo>
                <a:cubicBezTo>
                  <a:pt x="877" y="690"/>
                  <a:pt x="820" y="714"/>
                  <a:pt x="786" y="768"/>
                </a:cubicBezTo>
                <a:cubicBezTo>
                  <a:pt x="824" y="795"/>
                  <a:pt x="792" y="803"/>
                  <a:pt x="834" y="817"/>
                </a:cubicBezTo>
                <a:cubicBezTo>
                  <a:pt x="821" y="856"/>
                  <a:pt x="829" y="831"/>
                  <a:pt x="813" y="893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Another example of control of matter: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        the changing data cable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2352675"/>
            <a:ext cx="55626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Serial cable: 115 kb/s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USB cable: 480 Mb/s (USB 2.0)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Fiber optic cable: 40 Gb/s</a:t>
            </a:r>
          </a:p>
        </p:txBody>
      </p:sp>
      <p:pic>
        <p:nvPicPr>
          <p:cNvPr id="48134" name="Picture 5" descr="http://www.rigelcorp.com/images/D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95475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http://www.pigselectronics.com/graphics/large/US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48075"/>
            <a:ext cx="15049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Total Internal Reflection</a:t>
            </a: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0179" name="Picture 4" descr="Total-Internal-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5052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bino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9825"/>
            <a:ext cx="26765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porrobin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3856038"/>
            <a:ext cx="4243387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Porro-pr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219200"/>
            <a:ext cx="22415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851525" y="3476625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Porro Prism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Changing face of manufacturing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1936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Late 20</a:t>
            </a:r>
            <a:r>
              <a:rPr lang="en-US" baseline="30000">
                <a:latin typeface="Arial" charset="0"/>
                <a:cs typeface="Arial" charset="0"/>
              </a:rPr>
              <a:t>th</a:t>
            </a:r>
            <a:r>
              <a:rPr lang="en-US">
                <a:latin typeface="Arial" charset="0"/>
                <a:cs typeface="Arial" charset="0"/>
              </a:rPr>
              <a:t> century</a:t>
            </a:r>
          </a:p>
        </p:txBody>
      </p:sp>
      <p:pic>
        <p:nvPicPr>
          <p:cNvPr id="8199" name="Picture 7" descr="http://www.wilsonsalmanac.com/images1/chaplin_mod_tim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19400"/>
            <a:ext cx="3276600" cy="2751138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819400"/>
            <a:ext cx="4114800" cy="2738438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57200" y="59436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ja-JP" altLang="en-US" sz="1800"/>
              <a:t>“</a:t>
            </a:r>
            <a:r>
              <a:rPr lang="en-US" sz="1800"/>
              <a:t>Modern Times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4572000" y="6034088"/>
            <a:ext cx="259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Silicon wafer fabrication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How optical fibers work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Glass fiber: 10-40 billion bits/s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               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Total internal reflection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1204" name="Group 14"/>
          <p:cNvGrpSpPr>
            <a:grpSpLocks/>
          </p:cNvGrpSpPr>
          <p:nvPr/>
        </p:nvGrpSpPr>
        <p:grpSpPr bwMode="auto">
          <a:xfrm>
            <a:off x="1447800" y="2590800"/>
            <a:ext cx="5238750" cy="2428875"/>
            <a:chOff x="1008" y="1680"/>
            <a:chExt cx="3300" cy="1530"/>
          </a:xfrm>
        </p:grpSpPr>
        <p:pic>
          <p:nvPicPr>
            <p:cNvPr id="51207" name="Picture 5" descr="Optical-fib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680"/>
              <a:ext cx="3300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8" name="Freeform 9"/>
            <p:cNvSpPr>
              <a:spLocks/>
            </p:cNvSpPr>
            <p:nvPr/>
          </p:nvSpPr>
          <p:spPr bwMode="auto">
            <a:xfrm>
              <a:off x="2989" y="2112"/>
              <a:ext cx="400" cy="139"/>
            </a:xfrm>
            <a:custGeom>
              <a:avLst/>
              <a:gdLst>
                <a:gd name="T0" fmla="*/ 29 w 400"/>
                <a:gd name="T1" fmla="*/ 129 h 139"/>
                <a:gd name="T2" fmla="*/ 398 w 400"/>
                <a:gd name="T3" fmla="*/ 132 h 139"/>
                <a:gd name="T4" fmla="*/ 371 w 400"/>
                <a:gd name="T5" fmla="*/ 42 h 139"/>
                <a:gd name="T6" fmla="*/ 308 w 400"/>
                <a:gd name="T7" fmla="*/ 18 h 139"/>
                <a:gd name="T8" fmla="*/ 227 w 400"/>
                <a:gd name="T9" fmla="*/ 0 h 139"/>
                <a:gd name="T10" fmla="*/ 74 w 400"/>
                <a:gd name="T11" fmla="*/ 3 h 139"/>
                <a:gd name="T12" fmla="*/ 17 w 400"/>
                <a:gd name="T13" fmla="*/ 33 h 139"/>
                <a:gd name="T14" fmla="*/ 26 w 400"/>
                <a:gd name="T15" fmla="*/ 99 h 139"/>
                <a:gd name="T16" fmla="*/ 29 w 400"/>
                <a:gd name="T17" fmla="*/ 129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0"/>
                <a:gd name="T28" fmla="*/ 0 h 139"/>
                <a:gd name="T29" fmla="*/ 400 w 400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0" h="139">
                  <a:moveTo>
                    <a:pt x="29" y="129"/>
                  </a:moveTo>
                  <a:cubicBezTo>
                    <a:pt x="90" y="130"/>
                    <a:pt x="286" y="139"/>
                    <a:pt x="398" y="132"/>
                  </a:cubicBezTo>
                  <a:cubicBezTo>
                    <a:pt x="396" y="102"/>
                    <a:pt x="400" y="61"/>
                    <a:pt x="371" y="42"/>
                  </a:cubicBezTo>
                  <a:cubicBezTo>
                    <a:pt x="359" y="24"/>
                    <a:pt x="329" y="21"/>
                    <a:pt x="308" y="18"/>
                  </a:cubicBezTo>
                  <a:cubicBezTo>
                    <a:pt x="279" y="6"/>
                    <a:pt x="260" y="4"/>
                    <a:pt x="227" y="0"/>
                  </a:cubicBezTo>
                  <a:cubicBezTo>
                    <a:pt x="176" y="1"/>
                    <a:pt x="125" y="0"/>
                    <a:pt x="74" y="3"/>
                  </a:cubicBezTo>
                  <a:cubicBezTo>
                    <a:pt x="56" y="4"/>
                    <a:pt x="35" y="27"/>
                    <a:pt x="17" y="33"/>
                  </a:cubicBezTo>
                  <a:cubicBezTo>
                    <a:pt x="10" y="55"/>
                    <a:pt x="0" y="90"/>
                    <a:pt x="26" y="99"/>
                  </a:cubicBezTo>
                  <a:cubicBezTo>
                    <a:pt x="31" y="114"/>
                    <a:pt x="37" y="113"/>
                    <a:pt x="29" y="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Freeform 10"/>
            <p:cNvSpPr>
              <a:spLocks/>
            </p:cNvSpPr>
            <p:nvPr/>
          </p:nvSpPr>
          <p:spPr bwMode="auto">
            <a:xfrm>
              <a:off x="2958" y="2690"/>
              <a:ext cx="448" cy="178"/>
            </a:xfrm>
            <a:custGeom>
              <a:avLst/>
              <a:gdLst>
                <a:gd name="T0" fmla="*/ 24 w 448"/>
                <a:gd name="T1" fmla="*/ 1 h 178"/>
                <a:gd name="T2" fmla="*/ 414 w 448"/>
                <a:gd name="T3" fmla="*/ 4 h 178"/>
                <a:gd name="T4" fmla="*/ 420 w 448"/>
                <a:gd name="T5" fmla="*/ 106 h 178"/>
                <a:gd name="T6" fmla="*/ 318 w 448"/>
                <a:gd name="T7" fmla="*/ 178 h 178"/>
                <a:gd name="T8" fmla="*/ 234 w 448"/>
                <a:gd name="T9" fmla="*/ 169 h 178"/>
                <a:gd name="T10" fmla="*/ 207 w 448"/>
                <a:gd name="T11" fmla="*/ 166 h 178"/>
                <a:gd name="T12" fmla="*/ 87 w 448"/>
                <a:gd name="T13" fmla="*/ 148 h 178"/>
                <a:gd name="T14" fmla="*/ 33 w 448"/>
                <a:gd name="T15" fmla="*/ 127 h 178"/>
                <a:gd name="T16" fmla="*/ 18 w 448"/>
                <a:gd name="T17" fmla="*/ 112 h 178"/>
                <a:gd name="T18" fmla="*/ 3 w 448"/>
                <a:gd name="T19" fmla="*/ 73 h 178"/>
                <a:gd name="T20" fmla="*/ 24 w 448"/>
                <a:gd name="T21" fmla="*/ 31 h 178"/>
                <a:gd name="T22" fmla="*/ 27 w 448"/>
                <a:gd name="T23" fmla="*/ 16 h 178"/>
                <a:gd name="T24" fmla="*/ 24 w 448"/>
                <a:gd name="T25" fmla="*/ 1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178"/>
                <a:gd name="T41" fmla="*/ 448 w 448"/>
                <a:gd name="T42" fmla="*/ 178 h 1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178">
                  <a:moveTo>
                    <a:pt x="24" y="1"/>
                  </a:moveTo>
                  <a:cubicBezTo>
                    <a:pt x="154" y="2"/>
                    <a:pt x="284" y="0"/>
                    <a:pt x="414" y="4"/>
                  </a:cubicBezTo>
                  <a:cubicBezTo>
                    <a:pt x="448" y="5"/>
                    <a:pt x="423" y="72"/>
                    <a:pt x="420" y="106"/>
                  </a:cubicBezTo>
                  <a:cubicBezTo>
                    <a:pt x="417" y="145"/>
                    <a:pt x="350" y="172"/>
                    <a:pt x="318" y="178"/>
                  </a:cubicBezTo>
                  <a:cubicBezTo>
                    <a:pt x="290" y="175"/>
                    <a:pt x="262" y="172"/>
                    <a:pt x="234" y="169"/>
                  </a:cubicBezTo>
                  <a:cubicBezTo>
                    <a:pt x="225" y="168"/>
                    <a:pt x="207" y="166"/>
                    <a:pt x="207" y="166"/>
                  </a:cubicBezTo>
                  <a:cubicBezTo>
                    <a:pt x="169" y="153"/>
                    <a:pt x="127" y="152"/>
                    <a:pt x="87" y="148"/>
                  </a:cubicBezTo>
                  <a:cubicBezTo>
                    <a:pt x="68" y="143"/>
                    <a:pt x="50" y="136"/>
                    <a:pt x="33" y="127"/>
                  </a:cubicBezTo>
                  <a:cubicBezTo>
                    <a:pt x="17" y="103"/>
                    <a:pt x="38" y="132"/>
                    <a:pt x="18" y="112"/>
                  </a:cubicBezTo>
                  <a:cubicBezTo>
                    <a:pt x="8" y="102"/>
                    <a:pt x="7" y="85"/>
                    <a:pt x="3" y="73"/>
                  </a:cubicBezTo>
                  <a:cubicBezTo>
                    <a:pt x="6" y="42"/>
                    <a:pt x="0" y="39"/>
                    <a:pt x="24" y="31"/>
                  </a:cubicBezTo>
                  <a:cubicBezTo>
                    <a:pt x="9" y="9"/>
                    <a:pt x="22" y="34"/>
                    <a:pt x="27" y="16"/>
                  </a:cubicBezTo>
                  <a:cubicBezTo>
                    <a:pt x="28" y="11"/>
                    <a:pt x="25" y="6"/>
                    <a:pt x="24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Rectangle 11"/>
            <p:cNvSpPr>
              <a:spLocks noChangeArrowheads="1"/>
            </p:cNvSpPr>
            <p:nvPr/>
          </p:nvSpPr>
          <p:spPr bwMode="auto">
            <a:xfrm>
              <a:off x="2496" y="2400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Freeform 13"/>
            <p:cNvSpPr>
              <a:spLocks/>
            </p:cNvSpPr>
            <p:nvPr/>
          </p:nvSpPr>
          <p:spPr bwMode="auto">
            <a:xfrm>
              <a:off x="1076" y="2287"/>
              <a:ext cx="514" cy="297"/>
            </a:xfrm>
            <a:custGeom>
              <a:avLst/>
              <a:gdLst>
                <a:gd name="T0" fmla="*/ 37 w 514"/>
                <a:gd name="T1" fmla="*/ 71 h 297"/>
                <a:gd name="T2" fmla="*/ 502 w 514"/>
                <a:gd name="T3" fmla="*/ 86 h 297"/>
                <a:gd name="T4" fmla="*/ 514 w 514"/>
                <a:gd name="T5" fmla="*/ 104 h 297"/>
                <a:gd name="T6" fmla="*/ 511 w 514"/>
                <a:gd name="T7" fmla="*/ 185 h 297"/>
                <a:gd name="T8" fmla="*/ 448 w 514"/>
                <a:gd name="T9" fmla="*/ 218 h 297"/>
                <a:gd name="T10" fmla="*/ 430 w 514"/>
                <a:gd name="T11" fmla="*/ 233 h 297"/>
                <a:gd name="T12" fmla="*/ 412 w 514"/>
                <a:gd name="T13" fmla="*/ 245 h 297"/>
                <a:gd name="T14" fmla="*/ 385 w 514"/>
                <a:gd name="T15" fmla="*/ 260 h 297"/>
                <a:gd name="T16" fmla="*/ 367 w 514"/>
                <a:gd name="T17" fmla="*/ 284 h 297"/>
                <a:gd name="T18" fmla="*/ 130 w 514"/>
                <a:gd name="T19" fmla="*/ 275 h 297"/>
                <a:gd name="T20" fmla="*/ 64 w 514"/>
                <a:gd name="T21" fmla="*/ 221 h 297"/>
                <a:gd name="T22" fmla="*/ 19 w 514"/>
                <a:gd name="T23" fmla="*/ 161 h 297"/>
                <a:gd name="T24" fmla="*/ 37 w 514"/>
                <a:gd name="T25" fmla="*/ 7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4"/>
                <a:gd name="T40" fmla="*/ 0 h 297"/>
                <a:gd name="T41" fmla="*/ 514 w 51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4" h="297">
                  <a:moveTo>
                    <a:pt x="37" y="71"/>
                  </a:moveTo>
                  <a:cubicBezTo>
                    <a:pt x="192" y="72"/>
                    <a:pt x="373" y="0"/>
                    <a:pt x="502" y="86"/>
                  </a:cubicBezTo>
                  <a:cubicBezTo>
                    <a:pt x="506" y="92"/>
                    <a:pt x="514" y="97"/>
                    <a:pt x="514" y="104"/>
                  </a:cubicBezTo>
                  <a:cubicBezTo>
                    <a:pt x="513" y="131"/>
                    <a:pt x="514" y="158"/>
                    <a:pt x="511" y="185"/>
                  </a:cubicBezTo>
                  <a:cubicBezTo>
                    <a:pt x="510" y="196"/>
                    <a:pt x="459" y="215"/>
                    <a:pt x="448" y="218"/>
                  </a:cubicBezTo>
                  <a:cubicBezTo>
                    <a:pt x="416" y="239"/>
                    <a:pt x="465" y="206"/>
                    <a:pt x="430" y="233"/>
                  </a:cubicBezTo>
                  <a:cubicBezTo>
                    <a:pt x="424" y="237"/>
                    <a:pt x="412" y="245"/>
                    <a:pt x="412" y="245"/>
                  </a:cubicBezTo>
                  <a:cubicBezTo>
                    <a:pt x="404" y="257"/>
                    <a:pt x="398" y="256"/>
                    <a:pt x="385" y="260"/>
                  </a:cubicBezTo>
                  <a:cubicBezTo>
                    <a:pt x="378" y="270"/>
                    <a:pt x="371" y="273"/>
                    <a:pt x="367" y="284"/>
                  </a:cubicBezTo>
                  <a:cubicBezTo>
                    <a:pt x="152" y="281"/>
                    <a:pt x="219" y="297"/>
                    <a:pt x="130" y="275"/>
                  </a:cubicBezTo>
                  <a:cubicBezTo>
                    <a:pt x="111" y="256"/>
                    <a:pt x="82" y="244"/>
                    <a:pt x="64" y="221"/>
                  </a:cubicBezTo>
                  <a:cubicBezTo>
                    <a:pt x="49" y="202"/>
                    <a:pt x="40" y="175"/>
                    <a:pt x="19" y="161"/>
                  </a:cubicBezTo>
                  <a:cubicBezTo>
                    <a:pt x="10" y="115"/>
                    <a:pt x="0" y="96"/>
                    <a:pt x="37" y="71"/>
                  </a:cubicBezTo>
                  <a:close/>
                </a:path>
              </a:pathLst>
            </a:custGeom>
            <a:solidFill>
              <a:srgbClr val="D0D0E8"/>
            </a:solidFill>
            <a:ln w="9525">
              <a:solidFill>
                <a:srgbClr val="D0D0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5" name="Text Box 15"/>
          <p:cNvSpPr txBox="1">
            <a:spLocks noChangeArrowheads="1"/>
          </p:cNvSpPr>
          <p:nvPr/>
        </p:nvSpPr>
        <p:spPr bwMode="auto">
          <a:xfrm>
            <a:off x="669925" y="3440113"/>
            <a:ext cx="1525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Pulsing</a:t>
            </a:r>
            <a:br>
              <a:rPr lang="en-US" sz="2000"/>
            </a:br>
            <a:r>
              <a:rPr lang="en-US" sz="2000"/>
              <a:t>Laser beam</a:t>
            </a:r>
          </a:p>
        </p:txBody>
      </p:sp>
      <p:pic>
        <p:nvPicPr>
          <p:cNvPr id="30736" name="Picture 16" descr="dark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38113"/>
            <a:ext cx="1843088" cy="1843087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Transmission rates of trillion (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Tera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) bits/s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Wave Division Multiplexing (WDM)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590800" y="3429000"/>
            <a:ext cx="32766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066800" y="3124200"/>
            <a:ext cx="1295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Multiplexor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1722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De-multiplexor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81000" y="3048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048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381000" y="3810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8077200" y="2743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8077200" y="3581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8077200" y="3810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28600" y="2286000"/>
            <a:ext cx="411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Multiple (100 or so) data streams enter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2438400" y="3581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955925" y="3846513"/>
            <a:ext cx="268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One beam with various frequencies mixed in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791200" y="2286000"/>
            <a:ext cx="2776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Multiple data streams exit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3429000" y="2895600"/>
            <a:ext cx="1862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Fiber optic cable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 animBg="1"/>
      <p:bldP spid="31759" grpId="0"/>
      <p:bldP spid="317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Thoughts about the 20</a:t>
            </a:r>
            <a:r>
              <a:rPr lang="en-US" baseline="30000">
                <a:latin typeface="Arial" charset="0"/>
                <a:cs typeface="Arial" charset="0"/>
              </a:rPr>
              <a:t>th</a:t>
            </a:r>
            <a:r>
              <a:rPr lang="en-US">
                <a:latin typeface="Arial" charset="0"/>
                <a:cs typeface="Arial" charset="0"/>
              </a:rPr>
              <a:t> century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factors (historical, political, social) gave rise to this knowledge explosion?</a:t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 Will it continue in the future?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Are faster chips the answer to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all problems in computing?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An Answer: </a:t>
            </a:r>
            <a:b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No!  Halting problem is undecidable!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20</a:t>
            </a:r>
            <a:r>
              <a:rPr lang="en-US" sz="4000" baseline="30000">
                <a:latin typeface="Arial" charset="0"/>
                <a:cs typeface="Arial" charset="0"/>
              </a:rPr>
              <a:t>th</a:t>
            </a:r>
            <a:r>
              <a:rPr lang="en-US" sz="4000">
                <a:latin typeface="Arial" charset="0"/>
                <a:cs typeface="Arial" charset="0"/>
              </a:rPr>
              <a:t> century science and IT: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       a match made in heaven?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These are the days of miracles and wonders.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 – Paul Simon, Graceland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1600" y="4495800"/>
            <a:ext cx="8832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99FF"/>
                </a:solidFill>
              </a:rPr>
              <a:t>Main theme in this lecture: </a:t>
            </a:r>
            <a:br>
              <a:rPr lang="en-US" sz="2800">
                <a:solidFill>
                  <a:srgbClr val="0099FF"/>
                </a:solidFill>
              </a:rPr>
            </a:br>
            <a:r>
              <a:rPr lang="en-US" sz="2800">
                <a:solidFill>
                  <a:srgbClr val="0099FF"/>
                </a:solidFill>
              </a:rPr>
              <a:t/>
            </a:r>
            <a:br>
              <a:rPr lang="en-US" sz="2800">
                <a:solidFill>
                  <a:srgbClr val="0099FF"/>
                </a:solidFill>
              </a:rPr>
            </a:br>
            <a:r>
              <a:rPr lang="en-US" sz="2800">
                <a:solidFill>
                  <a:srgbClr val="0099FF"/>
                </a:solidFill>
              </a:rPr>
              <a:t>Scientific Advances</a:t>
            </a:r>
            <a:r>
              <a:rPr lang="en-US" sz="2800">
                <a:solidFill>
                  <a:srgbClr val="0099FF"/>
                </a:solidFill>
                <a:sym typeface="Wingdings" charset="0"/>
              </a:rPr>
              <a:t> Ability to control matter p</a:t>
            </a:r>
            <a:r>
              <a:rPr lang="en-US" sz="2800">
                <a:solidFill>
                  <a:srgbClr val="0099FF"/>
                </a:solidFill>
              </a:rPr>
              <a:t>recisely</a:t>
            </a:r>
          </a:p>
          <a:p>
            <a:r>
              <a:rPr lang="en-US" sz="2800">
                <a:solidFill>
                  <a:srgbClr val="0099FF"/>
                </a:solidFill>
              </a:rPr>
              <a:t>			</a:t>
            </a:r>
            <a:r>
              <a:rPr lang="en-US" sz="2800">
                <a:solidFill>
                  <a:srgbClr val="0099FF"/>
                </a:solidFill>
                <a:sym typeface="Wingdings" charset="0"/>
              </a:rPr>
              <a:t> Amazing products/computers</a:t>
            </a:r>
            <a:r>
              <a:rPr lang="en-US" sz="2800">
                <a:solidFill>
                  <a:srgbClr val="0099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40386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Quantum mechanics (wave-particle duality, quantization of energy, etc.)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0"/>
            <a:ext cx="41148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Ability to create light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of a single frequency (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laser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r>
              <a:rPr lang="en-US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200525" y="41148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8" name="Picture 8" descr="lase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4419600"/>
            <a:ext cx="2628900" cy="1741488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0249" name="Picture 9" descr="laser-striking-mar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810000"/>
            <a:ext cx="2514600" cy="2398713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511175" y="914400"/>
            <a:ext cx="813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Example of precise control of matter: Lasers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5" grpId="0" build="p"/>
      <p:bldP spid="102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9"/>
          <p:cNvGrpSpPr>
            <a:grpSpLocks/>
          </p:cNvGrpSpPr>
          <p:nvPr/>
        </p:nvGrpSpPr>
        <p:grpSpPr bwMode="auto">
          <a:xfrm>
            <a:off x="1828800" y="2514600"/>
            <a:ext cx="609600" cy="2514600"/>
            <a:chOff x="1008" y="1680"/>
            <a:chExt cx="384" cy="1584"/>
          </a:xfrm>
        </p:grpSpPr>
        <p:sp>
          <p:nvSpPr>
            <p:cNvPr id="22556" name="Oval 6"/>
            <p:cNvSpPr>
              <a:spLocks noChangeArrowheads="1"/>
            </p:cNvSpPr>
            <p:nvPr/>
          </p:nvSpPr>
          <p:spPr bwMode="auto">
            <a:xfrm>
              <a:off x="1056" y="1728"/>
              <a:ext cx="336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2557" name="Rectangle 7"/>
            <p:cNvSpPr>
              <a:spLocks noChangeArrowheads="1"/>
            </p:cNvSpPr>
            <p:nvPr/>
          </p:nvSpPr>
          <p:spPr bwMode="auto">
            <a:xfrm>
              <a:off x="1008" y="1680"/>
              <a:ext cx="240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Why lasers are so useful: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      Accurate focusing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White light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Different colors focus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at different points –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smudge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Laser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cs typeface="Arial" charset="0"/>
              </a:rPr>
              <a:t>Focus at single point</a:t>
            </a:r>
          </a:p>
        </p:txBody>
      </p:sp>
      <p:sp>
        <p:nvSpPr>
          <p:cNvPr id="22534" name="Freeform 10"/>
          <p:cNvSpPr>
            <a:spLocks/>
          </p:cNvSpPr>
          <p:nvPr/>
        </p:nvSpPr>
        <p:spPr bwMode="auto">
          <a:xfrm>
            <a:off x="381000" y="29718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11"/>
          <p:cNvSpPr>
            <a:spLocks/>
          </p:cNvSpPr>
          <p:nvPr/>
        </p:nvSpPr>
        <p:spPr bwMode="auto">
          <a:xfrm>
            <a:off x="381000" y="32766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12"/>
          <p:cNvSpPr>
            <a:spLocks/>
          </p:cNvSpPr>
          <p:nvPr/>
        </p:nvSpPr>
        <p:spPr bwMode="auto">
          <a:xfrm>
            <a:off x="381000" y="35814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13"/>
          <p:cNvSpPr>
            <a:spLocks/>
          </p:cNvSpPr>
          <p:nvPr/>
        </p:nvSpPr>
        <p:spPr bwMode="auto">
          <a:xfrm>
            <a:off x="381000" y="38862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Freeform 14"/>
          <p:cNvSpPr>
            <a:spLocks/>
          </p:cNvSpPr>
          <p:nvPr/>
        </p:nvSpPr>
        <p:spPr bwMode="auto">
          <a:xfrm>
            <a:off x="381000" y="41910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9" name="Group 15"/>
          <p:cNvGrpSpPr>
            <a:grpSpLocks/>
          </p:cNvGrpSpPr>
          <p:nvPr/>
        </p:nvGrpSpPr>
        <p:grpSpPr bwMode="auto">
          <a:xfrm>
            <a:off x="6172200" y="2438400"/>
            <a:ext cx="609600" cy="2514600"/>
            <a:chOff x="1008" y="1680"/>
            <a:chExt cx="384" cy="1584"/>
          </a:xfrm>
        </p:grpSpPr>
        <p:sp>
          <p:nvSpPr>
            <p:cNvPr id="22554" name="Oval 16"/>
            <p:cNvSpPr>
              <a:spLocks noChangeArrowheads="1"/>
            </p:cNvSpPr>
            <p:nvPr/>
          </p:nvSpPr>
          <p:spPr bwMode="auto">
            <a:xfrm>
              <a:off x="1056" y="1728"/>
              <a:ext cx="336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22555" name="Rectangle 17"/>
            <p:cNvSpPr>
              <a:spLocks noChangeArrowheads="1"/>
            </p:cNvSpPr>
            <p:nvPr/>
          </p:nvSpPr>
          <p:spPr bwMode="auto">
            <a:xfrm>
              <a:off x="1008" y="1680"/>
              <a:ext cx="240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0" name="Freeform 18"/>
          <p:cNvSpPr>
            <a:spLocks/>
          </p:cNvSpPr>
          <p:nvPr/>
        </p:nvSpPr>
        <p:spPr bwMode="auto">
          <a:xfrm>
            <a:off x="4724400" y="28956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Freeform 19"/>
          <p:cNvSpPr>
            <a:spLocks/>
          </p:cNvSpPr>
          <p:nvPr/>
        </p:nvSpPr>
        <p:spPr bwMode="auto">
          <a:xfrm>
            <a:off x="4724400" y="32004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Freeform 20"/>
          <p:cNvSpPr>
            <a:spLocks/>
          </p:cNvSpPr>
          <p:nvPr/>
        </p:nvSpPr>
        <p:spPr bwMode="auto">
          <a:xfrm>
            <a:off x="4724400" y="35052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Freeform 21"/>
          <p:cNvSpPr>
            <a:spLocks/>
          </p:cNvSpPr>
          <p:nvPr/>
        </p:nvSpPr>
        <p:spPr bwMode="auto">
          <a:xfrm>
            <a:off x="4724400" y="38100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Freeform 22"/>
          <p:cNvSpPr>
            <a:spLocks/>
          </p:cNvSpPr>
          <p:nvPr/>
        </p:nvSpPr>
        <p:spPr bwMode="auto">
          <a:xfrm>
            <a:off x="4724400" y="4114800"/>
            <a:ext cx="1579563" cy="184150"/>
          </a:xfrm>
          <a:custGeom>
            <a:avLst/>
            <a:gdLst>
              <a:gd name="T0" fmla="*/ 0 w 995"/>
              <a:gd name="T1" fmla="*/ 116 h 116"/>
              <a:gd name="T2" fmla="*/ 197 w 995"/>
              <a:gd name="T3" fmla="*/ 1 h 116"/>
              <a:gd name="T4" fmla="*/ 378 w 995"/>
              <a:gd name="T5" fmla="*/ 112 h 116"/>
              <a:gd name="T6" fmla="*/ 607 w 995"/>
              <a:gd name="T7" fmla="*/ 1 h 116"/>
              <a:gd name="T8" fmla="*/ 787 w 995"/>
              <a:gd name="T9" fmla="*/ 106 h 116"/>
              <a:gd name="T10" fmla="*/ 995 w 995"/>
              <a:gd name="T11" fmla="*/ 15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5"/>
              <a:gd name="T19" fmla="*/ 0 h 116"/>
              <a:gd name="T20" fmla="*/ 995 w 995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5" h="116">
                <a:moveTo>
                  <a:pt x="0" y="116"/>
                </a:moveTo>
                <a:cubicBezTo>
                  <a:pt x="33" y="97"/>
                  <a:pt x="134" y="2"/>
                  <a:pt x="197" y="1"/>
                </a:cubicBezTo>
                <a:cubicBezTo>
                  <a:pt x="260" y="0"/>
                  <a:pt x="310" y="112"/>
                  <a:pt x="378" y="112"/>
                </a:cubicBezTo>
                <a:cubicBezTo>
                  <a:pt x="446" y="112"/>
                  <a:pt x="539" y="2"/>
                  <a:pt x="607" y="1"/>
                </a:cubicBezTo>
                <a:cubicBezTo>
                  <a:pt x="675" y="0"/>
                  <a:pt x="722" y="104"/>
                  <a:pt x="787" y="106"/>
                </a:cubicBezTo>
                <a:cubicBezTo>
                  <a:pt x="852" y="108"/>
                  <a:pt x="952" y="34"/>
                  <a:pt x="995" y="15"/>
                </a:cubicBezTo>
              </a:path>
            </a:pathLst>
          </a:cu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23"/>
          <p:cNvSpPr>
            <a:spLocks noChangeShapeType="1"/>
          </p:cNvSpPr>
          <p:nvPr/>
        </p:nvSpPr>
        <p:spPr bwMode="auto">
          <a:xfrm>
            <a:off x="2438400" y="2971800"/>
            <a:ext cx="6858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 flipV="1">
            <a:off x="2438400" y="3733800"/>
            <a:ext cx="6858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25"/>
          <p:cNvSpPr>
            <a:spLocks noChangeShapeType="1"/>
          </p:cNvSpPr>
          <p:nvPr/>
        </p:nvSpPr>
        <p:spPr bwMode="auto">
          <a:xfrm>
            <a:off x="2514600" y="2971800"/>
            <a:ext cx="990600" cy="762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6"/>
          <p:cNvSpPr>
            <a:spLocks noChangeShapeType="1"/>
          </p:cNvSpPr>
          <p:nvPr/>
        </p:nvSpPr>
        <p:spPr bwMode="auto">
          <a:xfrm flipV="1">
            <a:off x="2514600" y="3733800"/>
            <a:ext cx="990600" cy="838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2590800" y="2971800"/>
            <a:ext cx="1295400" cy="762000"/>
          </a:xfrm>
          <a:prstGeom prst="line">
            <a:avLst/>
          </a:pr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8"/>
          <p:cNvSpPr>
            <a:spLocks noChangeShapeType="1"/>
          </p:cNvSpPr>
          <p:nvPr/>
        </p:nvSpPr>
        <p:spPr bwMode="auto">
          <a:xfrm flipV="1">
            <a:off x="2590800" y="3733800"/>
            <a:ext cx="1295400" cy="838200"/>
          </a:xfrm>
          <a:prstGeom prst="line">
            <a:avLst/>
          </a:pr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9"/>
          <p:cNvSpPr>
            <a:spLocks noChangeShapeType="1"/>
          </p:cNvSpPr>
          <p:nvPr/>
        </p:nvSpPr>
        <p:spPr bwMode="auto">
          <a:xfrm>
            <a:off x="6934200" y="2819400"/>
            <a:ext cx="1295400" cy="762000"/>
          </a:xfrm>
          <a:prstGeom prst="line">
            <a:avLst/>
          </a:pr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30"/>
          <p:cNvSpPr>
            <a:spLocks noChangeShapeType="1"/>
          </p:cNvSpPr>
          <p:nvPr/>
        </p:nvSpPr>
        <p:spPr bwMode="auto">
          <a:xfrm flipV="1">
            <a:off x="6934200" y="3581400"/>
            <a:ext cx="1295400" cy="838200"/>
          </a:xfrm>
          <a:prstGeom prst="line">
            <a:avLst/>
          </a:prstGeom>
          <a:noFill/>
          <a:ln w="9525">
            <a:solidFill>
              <a:srgbClr val="FF01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19" name="Picture 31" descr="dark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38113"/>
            <a:ext cx="1843088" cy="1843087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Silicon Chip manufacturing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     </a:t>
            </a:r>
            <a:r>
              <a:rPr lang="ja-JP" altLang="en-US">
                <a:latin typeface="Arial" charset="0"/>
                <a:cs typeface="Arial" charset="0"/>
              </a:rPr>
              <a:t>“</a:t>
            </a:r>
            <a:r>
              <a:rPr lang="en-US">
                <a:latin typeface="Arial" charset="0"/>
                <a:cs typeface="Arial" charset="0"/>
              </a:rPr>
              <a:t>A picture is worth a billion gates.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4130675"/>
            <a:ext cx="5402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Fact: Modern chips are manufactured </a:t>
            </a:r>
            <a:br>
              <a:rPr lang="en-US"/>
            </a:br>
            <a:r>
              <a:rPr lang="en-US"/>
              <a:t>using a process similar to photography</a:t>
            </a:r>
          </a:p>
        </p:txBody>
      </p:sp>
      <p:pic>
        <p:nvPicPr>
          <p:cNvPr id="14341" name="Picture 5" descr="nega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3048000"/>
            <a:ext cx="2689225" cy="3644900"/>
          </a:xfrm>
          <a:prstGeom prst="rect">
            <a:avLst/>
          </a:prstGeom>
          <a:solidFill>
            <a:srgbClr val="FF010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4582" name="Picture 6" descr="enlar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722313"/>
            <a:ext cx="179228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2" name="Picture 12" descr="ita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5363"/>
            <a:ext cx="2514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65125" y="560388"/>
            <a:ext cx="1527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Timeline</a:t>
            </a:r>
            <a:endParaRPr lang="en-US"/>
          </a:p>
        </p:txBody>
      </p:sp>
      <p:pic>
        <p:nvPicPr>
          <p:cNvPr id="26628" name="Picture 5" descr="tri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1546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746125" y="3324225"/>
            <a:ext cx="2166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Vacuum Tube </a:t>
            </a:r>
            <a:br>
              <a:rPr lang="en-US"/>
            </a:br>
            <a:r>
              <a:rPr lang="en-US"/>
              <a:t>Triode (1908)</a:t>
            </a:r>
          </a:p>
        </p:txBody>
      </p:sp>
      <p:pic>
        <p:nvPicPr>
          <p:cNvPr id="26630" name="Picture 7" descr="transis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914400"/>
            <a:ext cx="1535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641725" y="3324225"/>
            <a:ext cx="1809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Transistor</a:t>
            </a:r>
            <a:br>
              <a:rPr lang="en-US"/>
            </a:br>
            <a:r>
              <a:rPr lang="en-US"/>
              <a:t>1947</a:t>
            </a:r>
            <a:br>
              <a:rPr lang="en-US"/>
            </a:br>
            <a:r>
              <a:rPr lang="en-US"/>
              <a:t>(silicon, </a:t>
            </a:r>
            <a:br>
              <a:rPr lang="en-US"/>
            </a:br>
            <a:r>
              <a:rPr lang="en-US"/>
              <a:t>germanium)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6172200" y="3460750"/>
            <a:ext cx="28019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Very Large Scale</a:t>
            </a:r>
            <a:br>
              <a:rPr lang="en-US"/>
            </a:br>
            <a:r>
              <a:rPr lang="en-US"/>
              <a:t>Integrated (VLSI)</a:t>
            </a:r>
          </a:p>
          <a:p>
            <a:pPr eaLnBrk="1" hangingPunct="1"/>
            <a:r>
              <a:rPr lang="en-US"/>
              <a:t>Circuits; 1970s--</a:t>
            </a:r>
            <a:br>
              <a:rPr lang="en-US"/>
            </a:br>
            <a:r>
              <a:rPr lang="en-US"/>
              <a:t>(&gt; 1,000 transistors</a:t>
            </a:r>
            <a:br>
              <a:rPr lang="en-US"/>
            </a:br>
            <a:r>
              <a:rPr lang="en-US"/>
              <a:t>per chip)</a:t>
            </a:r>
          </a:p>
        </p:txBody>
      </p:sp>
      <p:pic>
        <p:nvPicPr>
          <p:cNvPr id="26633" name="Picture 10" descr="VL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06388" y="5791200"/>
            <a:ext cx="3640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Intel Itanium (Tukwila) </a:t>
            </a:r>
          </a:p>
          <a:p>
            <a:pPr eaLnBrk="1" hangingPunct="1"/>
            <a:r>
              <a:rPr lang="en-US"/>
              <a:t>2008: 2 billion transistors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Moore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Law</a:t>
            </a:r>
          </a:p>
        </p:txBody>
      </p:sp>
      <p:pic>
        <p:nvPicPr>
          <p:cNvPr id="27651" name="Picture 3" descr="http://upload.wikimedia.org/wikipedia/en/4/40/Wgsimonmooreslaw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/>
          <a:stretch>
            <a:fillRect/>
          </a:stretch>
        </p:blipFill>
        <p:spPr bwMode="auto">
          <a:xfrm>
            <a:off x="2895600" y="2133600"/>
            <a:ext cx="60388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09800" y="2819400"/>
            <a:ext cx="12192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581400" cy="3886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Technology advances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so that number of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gates per square inch doubles every 18 months.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algn="r" eaLnBrk="1" hangingPunct="1"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[Gordon Moore 1965]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419600" y="3200400"/>
            <a:ext cx="237013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/>
              <a:t>Number of gates doubling every 24 months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53000" y="2362200"/>
            <a:ext cx="237013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/>
              <a:t>Number of gates doubling every 18 months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3939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Implementation of a gate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in a modern chip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101"/>
                </a:solidFill>
                <a:latin typeface="Arial" charset="0"/>
                <a:cs typeface="Arial" charset="0"/>
              </a:rPr>
              <a:t>Semiconductor</a:t>
            </a:r>
            <a:r>
              <a:rPr lang="en-US" sz="2400">
                <a:latin typeface="Arial" charset="0"/>
                <a:cs typeface="Arial" charset="0"/>
              </a:rPr>
              <a:t>: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not as good a conductor as metals,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not as bad as wood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Example: silicon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solidFill>
                  <a:srgbClr val="FF0101"/>
                </a:solidFill>
                <a:latin typeface="Arial" charset="0"/>
                <a:cs typeface="Arial" charset="0"/>
              </a:rPr>
              <a:t>Doped semiconductor</a:t>
            </a:r>
            <a:r>
              <a:rPr lang="en-US" sz="2400">
                <a:latin typeface="Arial" charset="0"/>
                <a:cs typeface="Arial" charset="0"/>
              </a:rPr>
              <a:t>: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semiconductor with some (controlled) impurities: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p-type, n-type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solidFill>
                  <a:srgbClr val="FF0101"/>
                </a:solidFill>
                <a:latin typeface="Arial" charset="0"/>
                <a:cs typeface="Arial" charset="0"/>
              </a:rPr>
              <a:t>Switch</a:t>
            </a:r>
            <a:r>
              <a:rPr lang="en-US" sz="2400">
                <a:latin typeface="Arial" charset="0"/>
                <a:cs typeface="Arial" charset="0"/>
              </a:rPr>
              <a:t>: p-n junction</a:t>
            </a:r>
          </a:p>
        </p:txBody>
      </p:sp>
      <p:pic>
        <p:nvPicPr>
          <p:cNvPr id="29701" name="Picture 7" descr="http://www.sciencelobby.com/diodes/images/pn-junc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790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1904</TotalTime>
  <Words>507</Words>
  <Application>Microsoft Macintosh PowerPoint</Application>
  <PresentationFormat>On-screen Show (4:3)</PresentationFormat>
  <Paragraphs>163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Pixel</vt:lpstr>
      <vt:lpstr>The science that drives modern computers.</vt:lpstr>
      <vt:lpstr>Changing face of manufacturing</vt:lpstr>
      <vt:lpstr>20th century science and IT:         a match made in heaven?</vt:lpstr>
      <vt:lpstr>PowerPoint Presentation</vt:lpstr>
      <vt:lpstr>Why lasers are so useful:        Accurate focusing</vt:lpstr>
      <vt:lpstr>Silicon Chip manufacturing</vt:lpstr>
      <vt:lpstr>PowerPoint Presentation</vt:lpstr>
      <vt:lpstr>Moore’s Law</vt:lpstr>
      <vt:lpstr>Implementation of a gate  in a modern chip</vt:lpstr>
      <vt:lpstr>Example: an AND gate</vt:lpstr>
      <vt:lpstr>Chip Fabrication</vt:lpstr>
      <vt:lpstr>Aside: Lasik eye correction</vt:lpstr>
      <vt:lpstr>Chip Packaging</vt:lpstr>
      <vt:lpstr>Life cycle of a microprocessor</vt:lpstr>
      <vt:lpstr>Why so few new CPU’s?</vt:lpstr>
      <vt:lpstr>Engineering tradeoffs</vt:lpstr>
      <vt:lpstr>Even more precise control of matter</vt:lpstr>
      <vt:lpstr>Another example of control of matter:         the changing data cable</vt:lpstr>
      <vt:lpstr>Total Internal Reflection</vt:lpstr>
      <vt:lpstr>How optical fibers work</vt:lpstr>
      <vt:lpstr>Wave Division Multiplexing (WDM)</vt:lpstr>
      <vt:lpstr>Thoughts about the 20th century</vt:lpstr>
      <vt:lpstr>Are faster chips the answer to  all problems in computing?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that drives modern computers.</dc:title>
  <dc:creator>David Xiao</dc:creator>
  <cp:lastModifiedBy>Adam Finkelstein</cp:lastModifiedBy>
  <cp:revision>54</cp:revision>
  <cp:lastPrinted>2010-04-08T17:21:49Z</cp:lastPrinted>
  <dcterms:created xsi:type="dcterms:W3CDTF">2006-04-10T23:14:16Z</dcterms:created>
  <dcterms:modified xsi:type="dcterms:W3CDTF">2012-04-13T14:03:44Z</dcterms:modified>
</cp:coreProperties>
</file>