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0"/>
  </p:notesMasterIdLst>
  <p:sldIdLst>
    <p:sldId id="299" r:id="rId2"/>
    <p:sldId id="313" r:id="rId3"/>
    <p:sldId id="312" r:id="rId4"/>
    <p:sldId id="309" r:id="rId5"/>
    <p:sldId id="310" r:id="rId6"/>
    <p:sldId id="277" r:id="rId7"/>
    <p:sldId id="306" r:id="rId8"/>
    <p:sldId id="311" r:id="rId9"/>
    <p:sldId id="307" r:id="rId10"/>
    <p:sldId id="302" r:id="rId11"/>
    <p:sldId id="303" r:id="rId12"/>
    <p:sldId id="296" r:id="rId13"/>
    <p:sldId id="308" r:id="rId14"/>
    <p:sldId id="292" r:id="rId15"/>
    <p:sldId id="295" r:id="rId16"/>
    <p:sldId id="293" r:id="rId17"/>
    <p:sldId id="294" r:id="rId18"/>
    <p:sldId id="298" r:id="rId19"/>
    <p:sldId id="287" r:id="rId20"/>
    <p:sldId id="280" r:id="rId21"/>
    <p:sldId id="281" r:id="rId22"/>
    <p:sldId id="282" r:id="rId23"/>
    <p:sldId id="279" r:id="rId24"/>
    <p:sldId id="288" r:id="rId25"/>
    <p:sldId id="283" r:id="rId26"/>
    <p:sldId id="290" r:id="rId27"/>
    <p:sldId id="285" r:id="rId28"/>
    <p:sldId id="278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3300"/>
    <a:srgbClr val="67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-8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763D44-26A6-3D4C-8F7D-9BE9BC6DDF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041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D824D86-E9B1-C743-934F-DF4A95531443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Did an extensive demo that clarified what determines clock speed.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519EB06-4113-7741-9F0B-0A770735239F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30752E4-750A-5743-A2E3-D8843825A58B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86E4E3F-6546-D24E-96B3-3231E9F17357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7ED1C24-C50F-664F-AB94-F801FC10079F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5845A3F-F02B-9B4F-9C22-FC3B42557587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653D4B6-54A4-C845-8B1B-E1E6899E7779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E42F4A1-A18E-8740-81C3-2EF8FCB937C8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8F697A2-C120-3443-A792-70C5C31C5FC4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F15C1FE-E601-C140-8354-1878C039D2F5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0C61E72-EA8C-0348-B334-82C2E0DF3AAA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E60428F-2611-114B-8184-73110F3B0D9B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E5AE973-2F1A-EC4C-BE5B-80EFB19A3D70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BBC0E5A-3B29-B740-AA7E-D2D04D9AFE8B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D742D40-B808-0B47-A8D8-63E9E91A58AC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61C53A7-049E-894D-84DF-4AF4FADBE32D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B2FC684-E36F-584A-AF34-ED6F12C5BB72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40CC144-09EA-5940-A8A4-1CFE8735ABAD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A109F8E-1CBB-0546-8355-FCB53960B94A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39AE39F-69AE-E74C-A41A-B0699CEE6D5A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F93F0D8-71EB-3143-AE09-8B01AF8CD3CB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89045F8-1DC5-8341-B15B-A57BC52FE19B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0DA1D9A-00FE-1949-9C94-D8591D821701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008ACAE-EC73-7846-8DC8-0BEB41322202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C68D87D-F6BB-C54F-B7EE-0E992A7B5822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032E89B-826A-3D42-992B-B71319805AB6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D35E75A-AFA6-5B47-936F-1448BC403B29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charset="0"/>
                <a:ea typeface="+mn-ea"/>
                <a:cs typeface="+mn-cs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charset="0"/>
                  <a:ea typeface="+mn-ea"/>
                  <a:cs typeface="+mn-cs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charset="0"/>
                  <a:ea typeface="+mn-ea"/>
                  <a:cs typeface="+mn-cs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charset="0"/>
                  <a:ea typeface="+mn-ea"/>
                  <a:cs typeface="+mn-cs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charset="0"/>
                  <a:ea typeface="+mn-ea"/>
                  <a:cs typeface="+mn-cs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charset="0"/>
                  <a:ea typeface="+mn-ea"/>
                  <a:cs typeface="+mn-cs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charset="0"/>
                  <a:ea typeface="+mn-ea"/>
                  <a:cs typeface="+mn-cs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charset="0"/>
                  <a:ea typeface="+mn-ea"/>
                  <a:cs typeface="+mn-cs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charset="0"/>
                  <a:ea typeface="+mn-ea"/>
                  <a:cs typeface="+mn-cs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charset="0"/>
                  <a:ea typeface="+mn-ea"/>
                  <a:cs typeface="+mn-cs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37F95-BC1B-EB45-948A-D1CA9DBDC8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34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72F228-A5FB-5C44-950E-BA29C698263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1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C89D05-636F-6544-84FF-DD29B72A7BA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97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646277-AB39-484D-8D46-BF501EF9A2F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3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B72C17-92BB-7C4F-AC87-2C78DA8849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62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E9A81F-1655-E740-B624-D15F0861EB4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32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F8862-AACE-DF42-9361-275AA660689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9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7CE7D-4DDD-6841-B6E1-E641C6A7375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1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47E470-44B9-1C4A-8852-C92B8B195A5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0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86D5D-D512-FF45-9ABE-98DC037A8EF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2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E42AD5-E8D1-9949-8B74-5758E9B08EC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84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B6FDF-2A8B-DD4E-AB22-4299FFC3BC9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39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AFC232-89DE-4D45-97CE-9DB5EE94620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86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charset="0"/>
              </a:defRPr>
            </a:lvl1pPr>
          </a:lstStyle>
          <a:p>
            <a:fld id="{6C9D3CEA-FE8C-634F-953D-CEA6C1F5165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  <a:ea typeface="+mn-ea"/>
                <a:cs typeface="+mn-cs"/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  <a:ea typeface="+mn-ea"/>
                <a:cs typeface="+mn-cs"/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  <a:ea typeface="+mn-ea"/>
                <a:cs typeface="+mn-cs"/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  <a:ea typeface="+mn-ea"/>
                <a:cs typeface="+mn-cs"/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  <a:ea typeface="+mn-ea"/>
                <a:cs typeface="+mn-cs"/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  <a:ea typeface="+mn-ea"/>
                <a:cs typeface="+mn-cs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2733675"/>
            <a:ext cx="6781800" cy="1066800"/>
          </a:xfrm>
        </p:spPr>
        <p:txBody>
          <a:bodyPr/>
          <a:lstStyle/>
          <a:p>
            <a:pPr algn="ctr" eaLnBrk="1" hangingPunct="1"/>
            <a:r>
              <a:rPr lang="en-US" sz="4200" b="1" dirty="0">
                <a:latin typeface="Arial" charset="0"/>
                <a:cs typeface="Arial" charset="0"/>
              </a:rPr>
              <a:t>Finite State Machines (FSMs) and RAMs and inner workings of CPUs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Arial" charset="0"/>
                <a:cs typeface="Arial" charset="0"/>
              </a:rPr>
              <a:t>COS 116, Spring </a:t>
            </a:r>
            <a:r>
              <a:rPr lang="en-US" dirty="0" smtClean="0">
                <a:latin typeface="Arial" charset="0"/>
                <a:cs typeface="Arial" charset="0"/>
              </a:rPr>
              <a:t>2012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cs typeface="Arial" charset="0"/>
              </a:rPr>
              <a:t>Adam </a:t>
            </a:r>
            <a:r>
              <a:rPr lang="en-US" dirty="0" smtClean="0">
                <a:latin typeface="Arial" charset="0"/>
                <a:cs typeface="Arial" charset="0"/>
              </a:rPr>
              <a:t>Finkelstein</a:t>
            </a:r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7500"/>
            <a:ext cx="9491663" cy="1216025"/>
          </a:xfrm>
        </p:spPr>
        <p:txBody>
          <a:bodyPr/>
          <a:lstStyle/>
          <a:p>
            <a:pPr eaLnBrk="1" hangingPunct="1"/>
            <a:r>
              <a:rPr lang="en-US" sz="3600">
                <a:latin typeface="Arial" charset="0"/>
                <a:cs typeface="Arial" charset="0"/>
              </a:rPr>
              <a:t>Implementing door FSM as synchronous circuit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106488" y="3278188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1"/>
                </a:solidFill>
              </a:rPr>
              <a:t>INPUT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035050" y="4841875"/>
            <a:ext cx="1166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1"/>
                </a:solidFill>
              </a:rPr>
              <a:t>STATE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11150" y="3843338"/>
            <a:ext cx="266065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0 = No Person Detected</a:t>
            </a:r>
          </a:p>
          <a:p>
            <a:pPr eaLnBrk="1" hangingPunct="1"/>
            <a:r>
              <a:rPr lang="en-US" sz="1800"/>
              <a:t>1 = Person Detected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669925" y="5365750"/>
            <a:ext cx="18923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0 = Door Closed</a:t>
            </a:r>
          </a:p>
          <a:p>
            <a:pPr eaLnBrk="1" hangingPunct="1"/>
            <a:r>
              <a:rPr lang="en-US" sz="1800"/>
              <a:t>1 = Open</a:t>
            </a:r>
          </a:p>
        </p:txBody>
      </p:sp>
      <p:pic>
        <p:nvPicPr>
          <p:cNvPr id="33799" name="Picture 7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0" y="1435100"/>
            <a:ext cx="5700713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4984" name="Group 8"/>
          <p:cNvGraphicFramePr>
            <a:graphicFrameLocks noGrp="1"/>
          </p:cNvGraphicFramePr>
          <p:nvPr>
            <p:ph idx="1"/>
          </p:nvPr>
        </p:nvGraphicFramePr>
        <p:xfrm>
          <a:off x="3978275" y="4364038"/>
          <a:ext cx="4032250" cy="1981200"/>
        </p:xfrm>
        <a:graphic>
          <a:graphicData uri="http://schemas.openxmlformats.org/drawingml/2006/table">
            <a:tbl>
              <a:tblPr/>
              <a:tblGrid>
                <a:gridCol w="769938"/>
                <a:gridCol w="1765300"/>
                <a:gridCol w="1497012"/>
              </a:tblGrid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Input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Present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Next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Arial" charset="0"/>
                <a:cs typeface="Arial" charset="0"/>
              </a:rPr>
              <a:t>Implementation of door FSM (contd)</a:t>
            </a: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3960813" y="2803525"/>
            <a:ext cx="3000375" cy="2036763"/>
            <a:chOff x="2680" y="1454"/>
            <a:chExt cx="2027" cy="1283"/>
          </a:xfrm>
        </p:grpSpPr>
        <p:sp>
          <p:nvSpPr>
            <p:cNvPr id="35850" name="Rectangle 4"/>
            <p:cNvSpPr>
              <a:spLocks noChangeArrowheads="1"/>
            </p:cNvSpPr>
            <p:nvPr/>
          </p:nvSpPr>
          <p:spPr bwMode="auto">
            <a:xfrm>
              <a:off x="3127" y="1454"/>
              <a:ext cx="1139" cy="1283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Line 5"/>
            <p:cNvSpPr>
              <a:spLocks noChangeShapeType="1"/>
            </p:cNvSpPr>
            <p:nvPr/>
          </p:nvSpPr>
          <p:spPr bwMode="auto">
            <a:xfrm>
              <a:off x="2680" y="1649"/>
              <a:ext cx="42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2" name="Line 6"/>
            <p:cNvSpPr>
              <a:spLocks noChangeShapeType="1"/>
            </p:cNvSpPr>
            <p:nvPr/>
          </p:nvSpPr>
          <p:spPr bwMode="auto">
            <a:xfrm>
              <a:off x="2689" y="2502"/>
              <a:ext cx="42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3" name="Line 7"/>
            <p:cNvSpPr>
              <a:spLocks noChangeShapeType="1"/>
            </p:cNvSpPr>
            <p:nvPr/>
          </p:nvSpPr>
          <p:spPr bwMode="auto">
            <a:xfrm>
              <a:off x="4282" y="2059"/>
              <a:ext cx="42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4" name="Text Box 8"/>
            <p:cNvSpPr txBox="1">
              <a:spLocks noChangeArrowheads="1"/>
            </p:cNvSpPr>
            <p:nvPr/>
          </p:nvSpPr>
          <p:spPr bwMode="auto">
            <a:xfrm>
              <a:off x="3178" y="1490"/>
              <a:ext cx="29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/>
                <a:t>D</a:t>
              </a:r>
            </a:p>
          </p:txBody>
        </p:sp>
        <p:sp>
          <p:nvSpPr>
            <p:cNvPr id="35855" name="Text Box 9"/>
            <p:cNvSpPr txBox="1">
              <a:spLocks noChangeArrowheads="1"/>
            </p:cNvSpPr>
            <p:nvPr/>
          </p:nvSpPr>
          <p:spPr bwMode="auto">
            <a:xfrm>
              <a:off x="3342" y="2367"/>
              <a:ext cx="3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/>
                <a:t>W</a:t>
              </a:r>
            </a:p>
          </p:txBody>
        </p:sp>
        <p:sp>
          <p:nvSpPr>
            <p:cNvPr id="35856" name="Text Box 10"/>
            <p:cNvSpPr txBox="1">
              <a:spLocks noChangeArrowheads="1"/>
            </p:cNvSpPr>
            <p:nvPr/>
          </p:nvSpPr>
          <p:spPr bwMode="auto">
            <a:xfrm>
              <a:off x="3928" y="1888"/>
              <a:ext cx="32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/>
                <a:t>M</a:t>
              </a:r>
            </a:p>
          </p:txBody>
        </p:sp>
        <p:sp>
          <p:nvSpPr>
            <p:cNvPr id="35857" name="Line 11"/>
            <p:cNvSpPr>
              <a:spLocks noChangeShapeType="1"/>
            </p:cNvSpPr>
            <p:nvPr/>
          </p:nvSpPr>
          <p:spPr bwMode="auto">
            <a:xfrm>
              <a:off x="3134" y="2401"/>
              <a:ext cx="230" cy="1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8" name="Line 12"/>
            <p:cNvSpPr>
              <a:spLocks noChangeShapeType="1"/>
            </p:cNvSpPr>
            <p:nvPr/>
          </p:nvSpPr>
          <p:spPr bwMode="auto">
            <a:xfrm flipH="1">
              <a:off x="3141" y="2545"/>
              <a:ext cx="216" cy="1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44" name="Text Box 13"/>
          <p:cNvSpPr txBox="1">
            <a:spLocks noChangeArrowheads="1"/>
          </p:cNvSpPr>
          <p:nvPr/>
        </p:nvSpPr>
        <p:spPr bwMode="auto">
          <a:xfrm>
            <a:off x="3143250" y="2941638"/>
            <a:ext cx="86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INPUT</a:t>
            </a:r>
          </a:p>
        </p:txBody>
      </p:sp>
      <p:sp>
        <p:nvSpPr>
          <p:cNvPr id="35845" name="Text Box 14"/>
          <p:cNvSpPr txBox="1">
            <a:spLocks noChangeArrowheads="1"/>
          </p:cNvSpPr>
          <p:nvPr/>
        </p:nvSpPr>
        <p:spPr bwMode="auto">
          <a:xfrm>
            <a:off x="2886075" y="43100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CLOCK</a:t>
            </a:r>
            <a:endParaRPr lang="en-US" sz="1000"/>
          </a:p>
        </p:txBody>
      </p:sp>
      <p:pic>
        <p:nvPicPr>
          <p:cNvPr id="3584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5" t="42346" r="12732" b="17441"/>
          <a:stretch>
            <a:fillRect/>
          </a:stretch>
        </p:blipFill>
        <p:spPr bwMode="auto">
          <a:xfrm>
            <a:off x="671513" y="4235450"/>
            <a:ext cx="20478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 Box 16"/>
          <p:cNvSpPr txBox="1">
            <a:spLocks noChangeArrowheads="1"/>
          </p:cNvSpPr>
          <p:nvPr/>
        </p:nvSpPr>
        <p:spPr bwMode="auto">
          <a:xfrm>
            <a:off x="444500" y="2832100"/>
            <a:ext cx="266065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0 = No Person Detected</a:t>
            </a:r>
          </a:p>
          <a:p>
            <a:pPr eaLnBrk="1" hangingPunct="1"/>
            <a:r>
              <a:rPr lang="en-US" sz="1800"/>
              <a:t>1 = Person Detected</a:t>
            </a:r>
          </a:p>
        </p:txBody>
      </p:sp>
      <p:sp>
        <p:nvSpPr>
          <p:cNvPr id="35848" name="Text Box 17"/>
          <p:cNvSpPr txBox="1">
            <a:spLocks noChangeArrowheads="1"/>
          </p:cNvSpPr>
          <p:nvPr/>
        </p:nvSpPr>
        <p:spPr bwMode="auto">
          <a:xfrm>
            <a:off x="6665913" y="4137025"/>
            <a:ext cx="18923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0 = Door Closed</a:t>
            </a:r>
          </a:p>
          <a:p>
            <a:pPr eaLnBrk="1" hangingPunct="1"/>
            <a:r>
              <a:rPr lang="en-US" sz="1800"/>
              <a:t>1 = Open</a:t>
            </a:r>
          </a:p>
        </p:txBody>
      </p:sp>
      <p:sp>
        <p:nvSpPr>
          <p:cNvPr id="35849" name="Text Box 18"/>
          <p:cNvSpPr txBox="1">
            <a:spLocks noChangeArrowheads="1"/>
          </p:cNvSpPr>
          <p:nvPr/>
        </p:nvSpPr>
        <p:spPr bwMode="auto">
          <a:xfrm>
            <a:off x="7031038" y="3532188"/>
            <a:ext cx="1166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STATE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Next….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514350" y="2092325"/>
            <a:ext cx="4554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Random Access Memory (RAM)</a:t>
            </a:r>
          </a:p>
        </p:txBody>
      </p:sp>
      <p:sp>
        <p:nvSpPr>
          <p:cNvPr id="242695" name="Text Box 7"/>
          <p:cNvSpPr txBox="1">
            <a:spLocks noChangeArrowheads="1"/>
          </p:cNvSpPr>
          <p:nvPr/>
        </p:nvSpPr>
        <p:spPr bwMode="auto">
          <a:xfrm>
            <a:off x="539750" y="3959225"/>
            <a:ext cx="6249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Memory where each location has an address</a:t>
            </a:r>
          </a:p>
        </p:txBody>
      </p:sp>
      <p:pic>
        <p:nvPicPr>
          <p:cNvPr id="242696" name="Picture 8" descr="a_AddressBu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4567238"/>
            <a:ext cx="21526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27075"/>
            <a:ext cx="8229600" cy="1371600"/>
          </a:xfrm>
        </p:spPr>
        <p:txBody>
          <a:bodyPr/>
          <a:lstStyle/>
          <a:p>
            <a:pPr eaLnBrk="1" hangingPunct="1"/>
            <a:r>
              <a:rPr lang="en-US" sz="3600">
                <a:latin typeface="Arial" charset="0"/>
                <a:cs typeface="Arial" charset="0"/>
              </a:rPr>
              <a:t>Recall from last lecture: </a:t>
            </a:r>
            <a:br>
              <a:rPr lang="en-US" sz="3600">
                <a:latin typeface="Arial" charset="0"/>
                <a:cs typeface="Arial" charset="0"/>
              </a:rPr>
            </a:br>
            <a:r>
              <a:rPr lang="ja-JP" altLang="en-US" sz="3600">
                <a:latin typeface="Arial" charset="0"/>
                <a:cs typeface="Arial" charset="0"/>
              </a:rPr>
              <a:t>“</a:t>
            </a:r>
            <a:r>
              <a:rPr lang="en-US" sz="3600">
                <a:latin typeface="Arial" charset="0"/>
                <a:cs typeface="Arial" charset="0"/>
              </a:rPr>
              <a:t>Register</a:t>
            </a:r>
            <a:r>
              <a:rPr lang="ja-JP" altLang="en-US" sz="3600">
                <a:latin typeface="Arial" charset="0"/>
                <a:cs typeface="Arial" charset="0"/>
              </a:rPr>
              <a:t>”</a:t>
            </a:r>
            <a:r>
              <a:rPr lang="en-US" sz="3600">
                <a:latin typeface="Arial" charset="0"/>
                <a:cs typeface="Arial" charset="0"/>
              </a:rPr>
              <a:t> with 4 bits of memory</a:t>
            </a:r>
            <a:r>
              <a:rPr lang="en-US">
                <a:latin typeface="Arial" charset="0"/>
                <a:cs typeface="Arial" charset="0"/>
              </a:rPr>
              <a:t/>
            </a:r>
            <a:br>
              <a:rPr lang="en-US">
                <a:latin typeface="Arial" charset="0"/>
                <a:cs typeface="Arial" charset="0"/>
              </a:rPr>
            </a:b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57927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44" name="Text Box 4"/>
          <p:cNvSpPr txBox="1">
            <a:spLocks noChangeArrowheads="1"/>
          </p:cNvSpPr>
          <p:nvPr/>
        </p:nvSpPr>
        <p:spPr bwMode="auto">
          <a:xfrm>
            <a:off x="6588125" y="2876550"/>
            <a:ext cx="218281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How can you</a:t>
            </a:r>
            <a:br>
              <a:rPr lang="en-US">
                <a:solidFill>
                  <a:srgbClr val="FF3300"/>
                </a:solidFill>
              </a:rPr>
            </a:br>
            <a:r>
              <a:rPr lang="en-US">
                <a:solidFill>
                  <a:srgbClr val="FF3300"/>
                </a:solidFill>
              </a:rPr>
              <a:t>set up an </a:t>
            </a:r>
            <a:br>
              <a:rPr lang="en-US">
                <a:solidFill>
                  <a:srgbClr val="FF3300"/>
                </a:solidFill>
              </a:rPr>
            </a:br>
            <a:r>
              <a:rPr lang="en-US">
                <a:solidFill>
                  <a:srgbClr val="FF3300"/>
                </a:solidFill>
              </a:rPr>
              <a:t>addressing</a:t>
            </a:r>
            <a:br>
              <a:rPr lang="en-US">
                <a:solidFill>
                  <a:srgbClr val="FF3300"/>
                </a:solidFill>
              </a:rPr>
            </a:br>
            <a:r>
              <a:rPr lang="en-US">
                <a:solidFill>
                  <a:srgbClr val="FF3300"/>
                </a:solidFill>
              </a:rPr>
              <a:t>system for </a:t>
            </a:r>
            <a:br>
              <a:rPr lang="en-US">
                <a:solidFill>
                  <a:srgbClr val="FF3300"/>
                </a:solidFill>
              </a:rPr>
            </a:br>
            <a:r>
              <a:rPr lang="en-US">
                <a:solidFill>
                  <a:srgbClr val="FF3300"/>
                </a:solidFill>
              </a:rPr>
              <a:t>large banks of </a:t>
            </a:r>
            <a:br>
              <a:rPr lang="en-US">
                <a:solidFill>
                  <a:srgbClr val="FF3300"/>
                </a:solidFill>
              </a:rPr>
            </a:br>
            <a:r>
              <a:rPr lang="en-US">
                <a:solidFill>
                  <a:srgbClr val="FF3300"/>
                </a:solidFill>
              </a:rPr>
              <a:t>memory?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87200" y="287816"/>
            <a:ext cx="8473044" cy="13716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Arial" charset="0"/>
                <a:cs typeface="Arial" charset="0"/>
              </a:rPr>
              <a:t>Random Access Memory (RAM)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217738" y="1600200"/>
            <a:ext cx="1236662" cy="45196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RAM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747713" y="2687638"/>
            <a:ext cx="1039812" cy="7175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3903663" y="5310188"/>
            <a:ext cx="12176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2</a:t>
            </a:r>
            <a:r>
              <a:rPr lang="en-US" baseline="30000"/>
              <a:t>K </a:t>
            </a:r>
            <a:r>
              <a:rPr lang="en-US"/>
              <a:t>bits;</a:t>
            </a:r>
            <a:br>
              <a:rPr lang="en-US"/>
            </a:br>
            <a:r>
              <a:rPr lang="en-US"/>
              <a:t>bank of</a:t>
            </a:r>
            <a:br>
              <a:rPr lang="en-US"/>
            </a:br>
            <a:r>
              <a:rPr lang="en-US"/>
              <a:t>flipflops</a:t>
            </a:r>
          </a:p>
        </p:txBody>
      </p:sp>
      <p:sp>
        <p:nvSpPr>
          <p:cNvPr id="41990" name="Line 7"/>
          <p:cNvSpPr>
            <a:spLocks noChangeShapeType="1"/>
          </p:cNvSpPr>
          <p:nvPr/>
        </p:nvSpPr>
        <p:spPr bwMode="auto">
          <a:xfrm>
            <a:off x="809625" y="3425825"/>
            <a:ext cx="0" cy="207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Line 8"/>
          <p:cNvSpPr>
            <a:spLocks noChangeShapeType="1"/>
          </p:cNvSpPr>
          <p:nvPr/>
        </p:nvSpPr>
        <p:spPr bwMode="auto">
          <a:xfrm>
            <a:off x="884238" y="3433763"/>
            <a:ext cx="0" cy="207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Line 9"/>
          <p:cNvSpPr>
            <a:spLocks noChangeShapeType="1"/>
          </p:cNvSpPr>
          <p:nvPr/>
        </p:nvSpPr>
        <p:spPr bwMode="auto">
          <a:xfrm>
            <a:off x="950913" y="3422650"/>
            <a:ext cx="0" cy="207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Line 10"/>
          <p:cNvSpPr>
            <a:spLocks noChangeShapeType="1"/>
          </p:cNvSpPr>
          <p:nvPr/>
        </p:nvSpPr>
        <p:spPr bwMode="auto">
          <a:xfrm>
            <a:off x="1025525" y="3430588"/>
            <a:ext cx="0" cy="207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4" name="Line 11"/>
          <p:cNvSpPr>
            <a:spLocks noChangeShapeType="1"/>
          </p:cNvSpPr>
          <p:nvPr/>
        </p:nvSpPr>
        <p:spPr bwMode="auto">
          <a:xfrm>
            <a:off x="1095375" y="3422650"/>
            <a:ext cx="0" cy="207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Line 12"/>
          <p:cNvSpPr>
            <a:spLocks noChangeShapeType="1"/>
          </p:cNvSpPr>
          <p:nvPr/>
        </p:nvSpPr>
        <p:spPr bwMode="auto">
          <a:xfrm>
            <a:off x="1169988" y="3430588"/>
            <a:ext cx="0" cy="207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Line 13"/>
          <p:cNvSpPr>
            <a:spLocks noChangeShapeType="1"/>
          </p:cNvSpPr>
          <p:nvPr/>
        </p:nvSpPr>
        <p:spPr bwMode="auto">
          <a:xfrm>
            <a:off x="1236663" y="3419475"/>
            <a:ext cx="0" cy="207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Line 14"/>
          <p:cNvSpPr>
            <a:spLocks noChangeShapeType="1"/>
          </p:cNvSpPr>
          <p:nvPr/>
        </p:nvSpPr>
        <p:spPr bwMode="auto">
          <a:xfrm>
            <a:off x="1311275" y="3427413"/>
            <a:ext cx="0" cy="207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8" name="Line 15"/>
          <p:cNvSpPr>
            <a:spLocks noChangeShapeType="1"/>
          </p:cNvSpPr>
          <p:nvPr/>
        </p:nvSpPr>
        <p:spPr bwMode="auto">
          <a:xfrm>
            <a:off x="1384300" y="3433763"/>
            <a:ext cx="0" cy="207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9" name="Line 16"/>
          <p:cNvSpPr>
            <a:spLocks noChangeShapeType="1"/>
          </p:cNvSpPr>
          <p:nvPr/>
        </p:nvSpPr>
        <p:spPr bwMode="auto">
          <a:xfrm>
            <a:off x="1458913" y="3430588"/>
            <a:ext cx="0" cy="207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0" name="Line 17"/>
          <p:cNvSpPr>
            <a:spLocks noChangeShapeType="1"/>
          </p:cNvSpPr>
          <p:nvPr/>
        </p:nvSpPr>
        <p:spPr bwMode="auto">
          <a:xfrm>
            <a:off x="1525588" y="3419475"/>
            <a:ext cx="0" cy="207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1" name="Line 18"/>
          <p:cNvSpPr>
            <a:spLocks noChangeShapeType="1"/>
          </p:cNvSpPr>
          <p:nvPr/>
        </p:nvSpPr>
        <p:spPr bwMode="auto">
          <a:xfrm>
            <a:off x="1600200" y="3427413"/>
            <a:ext cx="0" cy="207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2" name="Line 19"/>
          <p:cNvSpPr>
            <a:spLocks noChangeShapeType="1"/>
          </p:cNvSpPr>
          <p:nvPr/>
        </p:nvSpPr>
        <p:spPr bwMode="auto">
          <a:xfrm>
            <a:off x="1670050" y="3419475"/>
            <a:ext cx="0" cy="207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3" name="Line 20"/>
          <p:cNvSpPr>
            <a:spLocks noChangeShapeType="1"/>
          </p:cNvSpPr>
          <p:nvPr/>
        </p:nvSpPr>
        <p:spPr bwMode="auto">
          <a:xfrm>
            <a:off x="1744663" y="3427413"/>
            <a:ext cx="0" cy="207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4" name="AutoShape 21"/>
          <p:cNvSpPr>
            <a:spLocks/>
          </p:cNvSpPr>
          <p:nvPr/>
        </p:nvSpPr>
        <p:spPr bwMode="auto">
          <a:xfrm rot="5400000">
            <a:off x="1174750" y="3187700"/>
            <a:ext cx="166688" cy="1163638"/>
          </a:xfrm>
          <a:prstGeom prst="rightBrace">
            <a:avLst>
              <a:gd name="adj1" fmla="val 58174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5" name="Text Box 22"/>
          <p:cNvSpPr txBox="1">
            <a:spLocks noChangeArrowheads="1"/>
          </p:cNvSpPr>
          <p:nvPr/>
        </p:nvSpPr>
        <p:spPr bwMode="auto">
          <a:xfrm>
            <a:off x="600075" y="3802063"/>
            <a:ext cx="1330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800"/>
              <a:t>K Address Bits</a:t>
            </a:r>
          </a:p>
        </p:txBody>
      </p:sp>
      <p:sp>
        <p:nvSpPr>
          <p:cNvPr id="42006" name="Line 23"/>
          <p:cNvSpPr>
            <a:spLocks noChangeShapeType="1"/>
          </p:cNvSpPr>
          <p:nvPr/>
        </p:nvSpPr>
        <p:spPr bwMode="auto">
          <a:xfrm>
            <a:off x="1765300" y="3062288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7" name="Line 24"/>
          <p:cNvSpPr>
            <a:spLocks noChangeShapeType="1"/>
          </p:cNvSpPr>
          <p:nvPr/>
        </p:nvSpPr>
        <p:spPr bwMode="auto">
          <a:xfrm>
            <a:off x="1963738" y="2376488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8" name="Line 25"/>
          <p:cNvSpPr>
            <a:spLocks noChangeShapeType="1"/>
          </p:cNvSpPr>
          <p:nvPr/>
        </p:nvSpPr>
        <p:spPr bwMode="auto">
          <a:xfrm>
            <a:off x="1943100" y="2397125"/>
            <a:ext cx="258763" cy="20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9" name="Rectangle 26" descr="Light downward diagonal"/>
          <p:cNvSpPr>
            <a:spLocks noChangeArrowheads="1"/>
          </p:cNvSpPr>
          <p:nvPr/>
        </p:nvSpPr>
        <p:spPr bwMode="auto">
          <a:xfrm>
            <a:off x="2224088" y="2241550"/>
            <a:ext cx="1214437" cy="322263"/>
          </a:xfrm>
          <a:prstGeom prst="rect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Line 27"/>
          <p:cNvSpPr>
            <a:spLocks noChangeShapeType="1"/>
          </p:cNvSpPr>
          <p:nvPr/>
        </p:nvSpPr>
        <p:spPr bwMode="auto">
          <a:xfrm>
            <a:off x="130175" y="3021013"/>
            <a:ext cx="6032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1" name="Line 28"/>
          <p:cNvSpPr>
            <a:spLocks noChangeShapeType="1"/>
          </p:cNvSpPr>
          <p:nvPr/>
        </p:nvSpPr>
        <p:spPr bwMode="auto">
          <a:xfrm flipH="1">
            <a:off x="369888" y="2916238"/>
            <a:ext cx="134937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2" name="Text Box 29"/>
          <p:cNvSpPr txBox="1">
            <a:spLocks noChangeArrowheads="1"/>
          </p:cNvSpPr>
          <p:nvPr/>
        </p:nvSpPr>
        <p:spPr bwMode="auto">
          <a:xfrm>
            <a:off x="80963" y="2571750"/>
            <a:ext cx="66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Data</a:t>
            </a:r>
          </a:p>
        </p:txBody>
      </p:sp>
      <p:sp>
        <p:nvSpPr>
          <p:cNvPr id="42013" name="Text Box 30"/>
          <p:cNvSpPr txBox="1">
            <a:spLocks noChangeArrowheads="1"/>
          </p:cNvSpPr>
          <p:nvPr/>
        </p:nvSpPr>
        <p:spPr bwMode="auto">
          <a:xfrm>
            <a:off x="577850" y="5561013"/>
            <a:ext cx="11318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/>
              <a:t>Write</a:t>
            </a:r>
          </a:p>
        </p:txBody>
      </p:sp>
      <p:sp>
        <p:nvSpPr>
          <p:cNvPr id="42014" name="Rectangle 31"/>
          <p:cNvSpPr>
            <a:spLocks noChangeArrowheads="1"/>
          </p:cNvSpPr>
          <p:nvPr/>
        </p:nvSpPr>
        <p:spPr bwMode="auto">
          <a:xfrm>
            <a:off x="5654675" y="1625600"/>
            <a:ext cx="1236663" cy="45196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RAM</a:t>
            </a:r>
          </a:p>
        </p:txBody>
      </p:sp>
      <p:sp>
        <p:nvSpPr>
          <p:cNvPr id="42015" name="Rectangle 32" descr="Light downward diagonal"/>
          <p:cNvSpPr>
            <a:spLocks noChangeArrowheads="1"/>
          </p:cNvSpPr>
          <p:nvPr/>
        </p:nvSpPr>
        <p:spPr bwMode="auto">
          <a:xfrm>
            <a:off x="5661025" y="2266950"/>
            <a:ext cx="1214438" cy="322263"/>
          </a:xfrm>
          <a:prstGeom prst="rect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6" name="Rectangle 34"/>
          <p:cNvSpPr>
            <a:spLocks noChangeArrowheads="1"/>
          </p:cNvSpPr>
          <p:nvPr/>
        </p:nvSpPr>
        <p:spPr bwMode="auto">
          <a:xfrm>
            <a:off x="7378700" y="2452688"/>
            <a:ext cx="1039813" cy="7175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7" name="Line 35"/>
          <p:cNvSpPr>
            <a:spLocks noChangeShapeType="1"/>
          </p:cNvSpPr>
          <p:nvPr/>
        </p:nvSpPr>
        <p:spPr bwMode="auto">
          <a:xfrm>
            <a:off x="7440613" y="3190875"/>
            <a:ext cx="0" cy="207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8" name="Line 36"/>
          <p:cNvSpPr>
            <a:spLocks noChangeShapeType="1"/>
          </p:cNvSpPr>
          <p:nvPr/>
        </p:nvSpPr>
        <p:spPr bwMode="auto">
          <a:xfrm>
            <a:off x="7515225" y="3198813"/>
            <a:ext cx="0" cy="207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9" name="Line 37"/>
          <p:cNvSpPr>
            <a:spLocks noChangeShapeType="1"/>
          </p:cNvSpPr>
          <p:nvPr/>
        </p:nvSpPr>
        <p:spPr bwMode="auto">
          <a:xfrm>
            <a:off x="7581900" y="3187700"/>
            <a:ext cx="0" cy="207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0" name="Line 38"/>
          <p:cNvSpPr>
            <a:spLocks noChangeShapeType="1"/>
          </p:cNvSpPr>
          <p:nvPr/>
        </p:nvSpPr>
        <p:spPr bwMode="auto">
          <a:xfrm>
            <a:off x="7656513" y="3195638"/>
            <a:ext cx="0" cy="207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1" name="Line 39"/>
          <p:cNvSpPr>
            <a:spLocks noChangeShapeType="1"/>
          </p:cNvSpPr>
          <p:nvPr/>
        </p:nvSpPr>
        <p:spPr bwMode="auto">
          <a:xfrm>
            <a:off x="7726363" y="3187700"/>
            <a:ext cx="0" cy="207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2" name="Line 40"/>
          <p:cNvSpPr>
            <a:spLocks noChangeShapeType="1"/>
          </p:cNvSpPr>
          <p:nvPr/>
        </p:nvSpPr>
        <p:spPr bwMode="auto">
          <a:xfrm>
            <a:off x="7800975" y="3195638"/>
            <a:ext cx="0" cy="207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3" name="Line 41"/>
          <p:cNvSpPr>
            <a:spLocks noChangeShapeType="1"/>
          </p:cNvSpPr>
          <p:nvPr/>
        </p:nvSpPr>
        <p:spPr bwMode="auto">
          <a:xfrm>
            <a:off x="7867650" y="3184525"/>
            <a:ext cx="0" cy="207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4" name="Line 42"/>
          <p:cNvSpPr>
            <a:spLocks noChangeShapeType="1"/>
          </p:cNvSpPr>
          <p:nvPr/>
        </p:nvSpPr>
        <p:spPr bwMode="auto">
          <a:xfrm>
            <a:off x="7942263" y="3192463"/>
            <a:ext cx="0" cy="207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5" name="Line 43"/>
          <p:cNvSpPr>
            <a:spLocks noChangeShapeType="1"/>
          </p:cNvSpPr>
          <p:nvPr/>
        </p:nvSpPr>
        <p:spPr bwMode="auto">
          <a:xfrm>
            <a:off x="8015288" y="3198813"/>
            <a:ext cx="0" cy="207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6" name="Line 44"/>
          <p:cNvSpPr>
            <a:spLocks noChangeShapeType="1"/>
          </p:cNvSpPr>
          <p:nvPr/>
        </p:nvSpPr>
        <p:spPr bwMode="auto">
          <a:xfrm>
            <a:off x="8089900" y="3195638"/>
            <a:ext cx="0" cy="207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7" name="Line 45"/>
          <p:cNvSpPr>
            <a:spLocks noChangeShapeType="1"/>
          </p:cNvSpPr>
          <p:nvPr/>
        </p:nvSpPr>
        <p:spPr bwMode="auto">
          <a:xfrm>
            <a:off x="8156575" y="3184525"/>
            <a:ext cx="0" cy="207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8" name="Line 46"/>
          <p:cNvSpPr>
            <a:spLocks noChangeShapeType="1"/>
          </p:cNvSpPr>
          <p:nvPr/>
        </p:nvSpPr>
        <p:spPr bwMode="auto">
          <a:xfrm>
            <a:off x="8231188" y="3192463"/>
            <a:ext cx="0" cy="207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9" name="Line 47"/>
          <p:cNvSpPr>
            <a:spLocks noChangeShapeType="1"/>
          </p:cNvSpPr>
          <p:nvPr/>
        </p:nvSpPr>
        <p:spPr bwMode="auto">
          <a:xfrm>
            <a:off x="8301038" y="3184525"/>
            <a:ext cx="0" cy="207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0" name="Line 48"/>
          <p:cNvSpPr>
            <a:spLocks noChangeShapeType="1"/>
          </p:cNvSpPr>
          <p:nvPr/>
        </p:nvSpPr>
        <p:spPr bwMode="auto">
          <a:xfrm>
            <a:off x="8375650" y="3192463"/>
            <a:ext cx="0" cy="207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1" name="AutoShape 49"/>
          <p:cNvSpPr>
            <a:spLocks/>
          </p:cNvSpPr>
          <p:nvPr/>
        </p:nvSpPr>
        <p:spPr bwMode="auto">
          <a:xfrm rot="5400000">
            <a:off x="7861300" y="2986088"/>
            <a:ext cx="166687" cy="1163638"/>
          </a:xfrm>
          <a:prstGeom prst="rightBrace">
            <a:avLst>
              <a:gd name="adj1" fmla="val 5817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32" name="Text Box 50"/>
          <p:cNvSpPr txBox="1">
            <a:spLocks noChangeArrowheads="1"/>
          </p:cNvSpPr>
          <p:nvPr/>
        </p:nvSpPr>
        <p:spPr bwMode="auto">
          <a:xfrm>
            <a:off x="7286625" y="3600450"/>
            <a:ext cx="1330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800"/>
              <a:t>K Address Bits</a:t>
            </a:r>
          </a:p>
        </p:txBody>
      </p:sp>
      <p:sp>
        <p:nvSpPr>
          <p:cNvPr id="42033" name="Line 51"/>
          <p:cNvSpPr>
            <a:spLocks noChangeShapeType="1"/>
          </p:cNvSpPr>
          <p:nvPr/>
        </p:nvSpPr>
        <p:spPr bwMode="auto">
          <a:xfrm>
            <a:off x="6908800" y="2311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4" name="Line 52"/>
          <p:cNvSpPr>
            <a:spLocks noChangeShapeType="1"/>
          </p:cNvSpPr>
          <p:nvPr/>
        </p:nvSpPr>
        <p:spPr bwMode="auto">
          <a:xfrm>
            <a:off x="7127875" y="2309813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5" name="Line 53"/>
          <p:cNvSpPr>
            <a:spLocks noChangeShapeType="1"/>
          </p:cNvSpPr>
          <p:nvPr/>
        </p:nvSpPr>
        <p:spPr bwMode="auto">
          <a:xfrm>
            <a:off x="7138988" y="2984500"/>
            <a:ext cx="258762" cy="20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6" name="Line 54"/>
          <p:cNvSpPr>
            <a:spLocks noChangeShapeType="1"/>
          </p:cNvSpPr>
          <p:nvPr/>
        </p:nvSpPr>
        <p:spPr bwMode="auto">
          <a:xfrm>
            <a:off x="8439150" y="2830513"/>
            <a:ext cx="6032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7" name="Line 55"/>
          <p:cNvSpPr>
            <a:spLocks noChangeShapeType="1"/>
          </p:cNvSpPr>
          <p:nvPr/>
        </p:nvSpPr>
        <p:spPr bwMode="auto">
          <a:xfrm flipH="1">
            <a:off x="8678863" y="2725738"/>
            <a:ext cx="134937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8" name="Text Box 56"/>
          <p:cNvSpPr txBox="1">
            <a:spLocks noChangeArrowheads="1"/>
          </p:cNvSpPr>
          <p:nvPr/>
        </p:nvSpPr>
        <p:spPr bwMode="auto">
          <a:xfrm>
            <a:off x="8389938" y="2381250"/>
            <a:ext cx="66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Data</a:t>
            </a:r>
          </a:p>
        </p:txBody>
      </p:sp>
      <p:sp>
        <p:nvSpPr>
          <p:cNvPr id="42039" name="Text Box 57"/>
          <p:cNvSpPr txBox="1">
            <a:spLocks noChangeArrowheads="1"/>
          </p:cNvSpPr>
          <p:nvPr/>
        </p:nvSpPr>
        <p:spPr bwMode="auto">
          <a:xfrm>
            <a:off x="7689850" y="4724400"/>
            <a:ext cx="1155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/>
              <a:t>Read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If 4 locations, </a:t>
            </a:r>
            <a:r>
              <a:rPr lang="ja-JP" altLang="en-US" sz="4000">
                <a:latin typeface="Arial" charset="0"/>
                <a:cs typeface="Arial" charset="0"/>
              </a:rPr>
              <a:t>“</a:t>
            </a:r>
            <a:r>
              <a:rPr lang="en-US" sz="4000">
                <a:latin typeface="Arial" charset="0"/>
                <a:cs typeface="Arial" charset="0"/>
              </a:rPr>
              <a:t>address</a:t>
            </a:r>
            <a:r>
              <a:rPr lang="ja-JP" altLang="en-US" sz="4000">
                <a:latin typeface="Arial" charset="0"/>
                <a:cs typeface="Arial" charset="0"/>
              </a:rPr>
              <a:t>”</a:t>
            </a:r>
            <a:r>
              <a:rPr lang="en-US" sz="4000">
                <a:latin typeface="Arial" charset="0"/>
                <a:cs typeface="Arial" charset="0"/>
              </a:rPr>
              <a:t> has 2 bits</a:t>
            </a:r>
          </a:p>
        </p:txBody>
      </p:sp>
      <p:pic>
        <p:nvPicPr>
          <p:cNvPr id="44035" name="Picture 3" descr="up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 descr="emp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 descr="up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 descr="emp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 descr="up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8" descr="emp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9" descr="emp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2857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10" descr="2-to-4-line decoder/demultiplex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1785938"/>
            <a:ext cx="33337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3" name="AutoShape 11"/>
          <p:cNvSpPr>
            <a:spLocks/>
          </p:cNvSpPr>
          <p:nvPr/>
        </p:nvSpPr>
        <p:spPr bwMode="auto">
          <a:xfrm>
            <a:off x="2346325" y="2089150"/>
            <a:ext cx="360363" cy="633413"/>
          </a:xfrm>
          <a:prstGeom prst="leftBrace">
            <a:avLst>
              <a:gd name="adj1" fmla="val 14648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1196975" y="2152650"/>
            <a:ext cx="102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Address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2087563" y="3416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Clock</a:t>
            </a:r>
          </a:p>
        </p:txBody>
      </p:sp>
      <p:sp>
        <p:nvSpPr>
          <p:cNvPr id="44046" name="AutoShape 14"/>
          <p:cNvSpPr>
            <a:spLocks/>
          </p:cNvSpPr>
          <p:nvPr/>
        </p:nvSpPr>
        <p:spPr bwMode="auto">
          <a:xfrm>
            <a:off x="6069013" y="3252788"/>
            <a:ext cx="519112" cy="2544762"/>
          </a:xfrm>
          <a:prstGeom prst="rightBrace">
            <a:avLst>
              <a:gd name="adj1" fmla="val 40851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6811963" y="4337050"/>
            <a:ext cx="1466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To RAM</a:t>
            </a:r>
            <a:r>
              <a:rPr lang="ja-JP" altLang="en-US" sz="1800"/>
              <a:t>’</a:t>
            </a:r>
            <a:r>
              <a:rPr lang="en-US" sz="1800"/>
              <a:t>s</a:t>
            </a:r>
            <a:br>
              <a:rPr lang="en-US" sz="1800"/>
            </a:br>
            <a:r>
              <a:rPr lang="ja-JP" altLang="en-US" sz="1800"/>
              <a:t>“</a:t>
            </a:r>
            <a:r>
              <a:rPr lang="en-US" sz="1800"/>
              <a:t>Clock</a:t>
            </a:r>
            <a:r>
              <a:rPr lang="ja-JP" altLang="en-US" sz="1800"/>
              <a:t>”</a:t>
            </a:r>
            <a:r>
              <a:rPr lang="en-US" sz="1800"/>
              <a:t> input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RAM: Implementing </a:t>
            </a:r>
            <a:r>
              <a:rPr lang="ja-JP" altLang="en-US" sz="4000">
                <a:latin typeface="Arial" charset="0"/>
                <a:cs typeface="Arial" charset="0"/>
              </a:rPr>
              <a:t>“</a:t>
            </a:r>
            <a:r>
              <a:rPr lang="en-US" sz="4000">
                <a:latin typeface="Arial" charset="0"/>
                <a:cs typeface="Arial" charset="0"/>
              </a:rPr>
              <a:t>Write</a:t>
            </a:r>
            <a:r>
              <a:rPr lang="ja-JP" altLang="en-US" sz="4000">
                <a:latin typeface="Arial" charset="0"/>
                <a:cs typeface="Arial" charset="0"/>
              </a:rPr>
              <a:t>”</a:t>
            </a:r>
            <a:endParaRPr lang="en-US" sz="4000">
              <a:latin typeface="Arial" charset="0"/>
              <a:cs typeface="Arial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4978400" y="1539875"/>
            <a:ext cx="1236663" cy="484187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RAM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963738" y="3049588"/>
            <a:ext cx="1917700" cy="199231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800" dirty="0" smtClean="0"/>
              <a:t>Decoder</a:t>
            </a:r>
            <a:endParaRPr lang="en-US" sz="2800" dirty="0"/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>
            <a:off x="1992313" y="5043488"/>
            <a:ext cx="3175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>
            <a:off x="2066925" y="5051425"/>
            <a:ext cx="3175" cy="484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>
            <a:off x="2133600" y="5040313"/>
            <a:ext cx="3175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2208213" y="5048250"/>
            <a:ext cx="3175" cy="484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2278063" y="5040313"/>
            <a:ext cx="3175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>
            <a:off x="2352675" y="5048250"/>
            <a:ext cx="3175" cy="484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>
            <a:off x="2419350" y="5037138"/>
            <a:ext cx="3175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>
            <a:off x="2493963" y="5045075"/>
            <a:ext cx="3175" cy="484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>
            <a:off x="2566988" y="5051425"/>
            <a:ext cx="3175" cy="484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>
            <a:off x="2641600" y="5048250"/>
            <a:ext cx="3175" cy="484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2708275" y="5037138"/>
            <a:ext cx="3175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>
            <a:off x="2782888" y="5045075"/>
            <a:ext cx="3175" cy="484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>
            <a:off x="2852738" y="5037138"/>
            <a:ext cx="3175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>
            <a:off x="2927350" y="5045075"/>
            <a:ext cx="3175" cy="484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>
            <a:off x="3851275" y="3144838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0" name="Line 20"/>
          <p:cNvSpPr>
            <a:spLocks noChangeShapeType="1"/>
          </p:cNvSpPr>
          <p:nvPr/>
        </p:nvSpPr>
        <p:spPr bwMode="auto">
          <a:xfrm>
            <a:off x="4081463" y="1668463"/>
            <a:ext cx="0" cy="1476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1" name="Line 21"/>
          <p:cNvSpPr>
            <a:spLocks noChangeShapeType="1"/>
          </p:cNvSpPr>
          <p:nvPr/>
        </p:nvSpPr>
        <p:spPr bwMode="auto">
          <a:xfrm>
            <a:off x="846138" y="3849688"/>
            <a:ext cx="1112837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2" name="Line 22"/>
          <p:cNvSpPr>
            <a:spLocks noChangeShapeType="1"/>
          </p:cNvSpPr>
          <p:nvPr/>
        </p:nvSpPr>
        <p:spPr bwMode="auto">
          <a:xfrm flipH="1">
            <a:off x="1219200" y="3600450"/>
            <a:ext cx="249238" cy="557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3" name="Text Box 23"/>
          <p:cNvSpPr txBox="1">
            <a:spLocks noChangeArrowheads="1"/>
          </p:cNvSpPr>
          <p:nvPr/>
        </p:nvSpPr>
        <p:spPr bwMode="auto">
          <a:xfrm>
            <a:off x="796925" y="3400425"/>
            <a:ext cx="66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Data</a:t>
            </a:r>
          </a:p>
        </p:txBody>
      </p:sp>
      <p:sp>
        <p:nvSpPr>
          <p:cNvPr id="46104" name="Line 24"/>
          <p:cNvSpPr>
            <a:spLocks noChangeShapeType="1"/>
          </p:cNvSpPr>
          <p:nvPr/>
        </p:nvSpPr>
        <p:spPr bwMode="auto">
          <a:xfrm>
            <a:off x="3000375" y="5040313"/>
            <a:ext cx="3175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5" name="Line 25"/>
          <p:cNvSpPr>
            <a:spLocks noChangeShapeType="1"/>
          </p:cNvSpPr>
          <p:nvPr/>
        </p:nvSpPr>
        <p:spPr bwMode="auto">
          <a:xfrm>
            <a:off x="3074988" y="5048250"/>
            <a:ext cx="3175" cy="484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6" name="Line 26"/>
          <p:cNvSpPr>
            <a:spLocks noChangeShapeType="1"/>
          </p:cNvSpPr>
          <p:nvPr/>
        </p:nvSpPr>
        <p:spPr bwMode="auto">
          <a:xfrm>
            <a:off x="3141663" y="5037138"/>
            <a:ext cx="3175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7" name="Line 27"/>
          <p:cNvSpPr>
            <a:spLocks noChangeShapeType="1"/>
          </p:cNvSpPr>
          <p:nvPr/>
        </p:nvSpPr>
        <p:spPr bwMode="auto">
          <a:xfrm>
            <a:off x="3216275" y="5045075"/>
            <a:ext cx="3175" cy="484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8" name="Line 28"/>
          <p:cNvSpPr>
            <a:spLocks noChangeShapeType="1"/>
          </p:cNvSpPr>
          <p:nvPr/>
        </p:nvSpPr>
        <p:spPr bwMode="auto">
          <a:xfrm>
            <a:off x="3286125" y="5037138"/>
            <a:ext cx="3175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9" name="Line 29"/>
          <p:cNvSpPr>
            <a:spLocks noChangeShapeType="1"/>
          </p:cNvSpPr>
          <p:nvPr/>
        </p:nvSpPr>
        <p:spPr bwMode="auto">
          <a:xfrm>
            <a:off x="3360738" y="5045075"/>
            <a:ext cx="3175" cy="484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0" name="Line 30"/>
          <p:cNvSpPr>
            <a:spLocks noChangeShapeType="1"/>
          </p:cNvSpPr>
          <p:nvPr/>
        </p:nvSpPr>
        <p:spPr bwMode="auto">
          <a:xfrm>
            <a:off x="3427413" y="5033963"/>
            <a:ext cx="3175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1" name="Line 31"/>
          <p:cNvSpPr>
            <a:spLocks noChangeShapeType="1"/>
          </p:cNvSpPr>
          <p:nvPr/>
        </p:nvSpPr>
        <p:spPr bwMode="auto">
          <a:xfrm>
            <a:off x="3502025" y="5041900"/>
            <a:ext cx="3175" cy="484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2" name="Line 32"/>
          <p:cNvSpPr>
            <a:spLocks noChangeShapeType="1"/>
          </p:cNvSpPr>
          <p:nvPr/>
        </p:nvSpPr>
        <p:spPr bwMode="auto">
          <a:xfrm>
            <a:off x="3575050" y="5048250"/>
            <a:ext cx="3175" cy="484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3" name="Line 33"/>
          <p:cNvSpPr>
            <a:spLocks noChangeShapeType="1"/>
          </p:cNvSpPr>
          <p:nvPr/>
        </p:nvSpPr>
        <p:spPr bwMode="auto">
          <a:xfrm>
            <a:off x="3649663" y="5045075"/>
            <a:ext cx="3175" cy="484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4" name="Line 34"/>
          <p:cNvSpPr>
            <a:spLocks noChangeShapeType="1"/>
          </p:cNvSpPr>
          <p:nvPr/>
        </p:nvSpPr>
        <p:spPr bwMode="auto">
          <a:xfrm>
            <a:off x="3716338" y="5033963"/>
            <a:ext cx="3175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5" name="Line 35"/>
          <p:cNvSpPr>
            <a:spLocks noChangeShapeType="1"/>
          </p:cNvSpPr>
          <p:nvPr/>
        </p:nvSpPr>
        <p:spPr bwMode="auto">
          <a:xfrm>
            <a:off x="3790950" y="5041900"/>
            <a:ext cx="3175" cy="484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6" name="Line 36"/>
          <p:cNvSpPr>
            <a:spLocks noChangeShapeType="1"/>
          </p:cNvSpPr>
          <p:nvPr/>
        </p:nvSpPr>
        <p:spPr bwMode="auto">
          <a:xfrm>
            <a:off x="3860800" y="5033963"/>
            <a:ext cx="3175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7" name="Line 37"/>
          <p:cNvSpPr>
            <a:spLocks noChangeShapeType="1"/>
          </p:cNvSpPr>
          <p:nvPr/>
        </p:nvSpPr>
        <p:spPr bwMode="auto">
          <a:xfrm>
            <a:off x="4071938" y="1693863"/>
            <a:ext cx="8715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8" name="Line 38"/>
          <p:cNvSpPr>
            <a:spLocks noChangeShapeType="1"/>
          </p:cNvSpPr>
          <p:nvPr/>
        </p:nvSpPr>
        <p:spPr bwMode="auto">
          <a:xfrm>
            <a:off x="3892550" y="3363913"/>
            <a:ext cx="4778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9" name="Line 39"/>
          <p:cNvSpPr>
            <a:spLocks noChangeShapeType="1"/>
          </p:cNvSpPr>
          <p:nvPr/>
        </p:nvSpPr>
        <p:spPr bwMode="auto">
          <a:xfrm>
            <a:off x="4344988" y="2179638"/>
            <a:ext cx="0" cy="1184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0" name="Line 40"/>
          <p:cNvSpPr>
            <a:spLocks noChangeShapeType="1"/>
          </p:cNvSpPr>
          <p:nvPr/>
        </p:nvSpPr>
        <p:spPr bwMode="auto">
          <a:xfrm>
            <a:off x="4352925" y="2190750"/>
            <a:ext cx="631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1" name="Line 41"/>
          <p:cNvSpPr>
            <a:spLocks noChangeShapeType="1"/>
          </p:cNvSpPr>
          <p:nvPr/>
        </p:nvSpPr>
        <p:spPr bwMode="auto">
          <a:xfrm>
            <a:off x="3887788" y="3694113"/>
            <a:ext cx="768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2" name="Line 42"/>
          <p:cNvSpPr>
            <a:spLocks noChangeShapeType="1"/>
          </p:cNvSpPr>
          <p:nvPr/>
        </p:nvSpPr>
        <p:spPr bwMode="auto">
          <a:xfrm>
            <a:off x="4630738" y="2643188"/>
            <a:ext cx="0" cy="1050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3" name="Line 43"/>
          <p:cNvSpPr>
            <a:spLocks noChangeShapeType="1"/>
          </p:cNvSpPr>
          <p:nvPr/>
        </p:nvSpPr>
        <p:spPr bwMode="auto">
          <a:xfrm>
            <a:off x="4616450" y="2643188"/>
            <a:ext cx="3730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4" name="Line 44"/>
          <p:cNvSpPr>
            <a:spLocks noChangeShapeType="1"/>
          </p:cNvSpPr>
          <p:nvPr/>
        </p:nvSpPr>
        <p:spPr bwMode="auto">
          <a:xfrm>
            <a:off x="3892550" y="3916363"/>
            <a:ext cx="8524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5" name="Line 45"/>
          <p:cNvSpPr>
            <a:spLocks noChangeShapeType="1"/>
          </p:cNvSpPr>
          <p:nvPr/>
        </p:nvSpPr>
        <p:spPr bwMode="auto">
          <a:xfrm>
            <a:off x="4719638" y="3416300"/>
            <a:ext cx="0" cy="500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6" name="Line 46"/>
          <p:cNvSpPr>
            <a:spLocks noChangeShapeType="1"/>
          </p:cNvSpPr>
          <p:nvPr/>
        </p:nvSpPr>
        <p:spPr bwMode="auto">
          <a:xfrm>
            <a:off x="4716463" y="3421063"/>
            <a:ext cx="258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6127" name="Picture 47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48100" y="4033838"/>
            <a:ext cx="1192213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592" name="Text Box 48"/>
          <p:cNvSpPr txBox="1">
            <a:spLocks noChangeArrowheads="1"/>
          </p:cNvSpPr>
          <p:nvPr/>
        </p:nvSpPr>
        <p:spPr bwMode="auto">
          <a:xfrm>
            <a:off x="6527800" y="3559175"/>
            <a:ext cx="25511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The decoder selects which cell in the RAM gets its </a:t>
            </a:r>
            <a:r>
              <a:rPr lang="ja-JP" altLang="en-US" sz="1800"/>
              <a:t>“</a:t>
            </a:r>
            <a:r>
              <a:rPr lang="en-US" sz="1800"/>
              <a:t>Write</a:t>
            </a:r>
            <a:r>
              <a:rPr lang="ja-JP" altLang="en-US" sz="1800"/>
              <a:t>”</a:t>
            </a:r>
            <a:r>
              <a:rPr lang="en-US" sz="1800"/>
              <a:t> input toggled</a:t>
            </a:r>
          </a:p>
        </p:txBody>
      </p:sp>
      <p:sp>
        <p:nvSpPr>
          <p:cNvPr id="46129" name="Text Box 50"/>
          <p:cNvSpPr txBox="1">
            <a:spLocks noChangeArrowheads="1"/>
          </p:cNvSpPr>
          <p:nvPr/>
        </p:nvSpPr>
        <p:spPr bwMode="auto">
          <a:xfrm>
            <a:off x="2033588" y="5837238"/>
            <a:ext cx="16811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K-bit address</a:t>
            </a:r>
            <a:br>
              <a:rPr lang="en-US" sz="2000"/>
            </a:br>
            <a:r>
              <a:rPr lang="en-US" sz="2000"/>
              <a:t>(in binary)</a:t>
            </a:r>
          </a:p>
        </p:txBody>
      </p:sp>
      <p:sp>
        <p:nvSpPr>
          <p:cNvPr id="46130" name="Line 51"/>
          <p:cNvSpPr>
            <a:spLocks noChangeShapeType="1"/>
          </p:cNvSpPr>
          <p:nvPr/>
        </p:nvSpPr>
        <p:spPr bwMode="auto">
          <a:xfrm>
            <a:off x="833438" y="4535488"/>
            <a:ext cx="1112837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31" name="Text Box 52"/>
          <p:cNvSpPr txBox="1">
            <a:spLocks noChangeArrowheads="1"/>
          </p:cNvSpPr>
          <p:nvPr/>
        </p:nvSpPr>
        <p:spPr bwMode="auto">
          <a:xfrm>
            <a:off x="681038" y="4586288"/>
            <a:ext cx="75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Clock</a:t>
            </a:r>
          </a:p>
        </p:txBody>
      </p:sp>
      <p:sp>
        <p:nvSpPr>
          <p:cNvPr id="46132" name="Text Box 53"/>
          <p:cNvSpPr txBox="1">
            <a:spLocks noChangeArrowheads="1"/>
          </p:cNvSpPr>
          <p:nvPr/>
        </p:nvSpPr>
        <p:spPr bwMode="auto">
          <a:xfrm>
            <a:off x="6367463" y="4924425"/>
            <a:ext cx="27765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(simple combinational</a:t>
            </a:r>
            <a:br>
              <a:rPr lang="en-US" sz="1800"/>
            </a:br>
            <a:r>
              <a:rPr lang="en-US" sz="1800"/>
              <a:t>circuit; see logic handout)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6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Ram: implementing </a:t>
            </a:r>
            <a:r>
              <a:rPr lang="ja-JP" altLang="en-US" sz="4000">
                <a:latin typeface="Arial" charset="0"/>
                <a:cs typeface="Arial" charset="0"/>
              </a:rPr>
              <a:t>“</a:t>
            </a:r>
            <a:r>
              <a:rPr lang="en-US" sz="4000">
                <a:latin typeface="Arial" charset="0"/>
                <a:cs typeface="Arial" charset="0"/>
              </a:rPr>
              <a:t>Read</a:t>
            </a:r>
            <a:r>
              <a:rPr lang="ja-JP" altLang="en-US" sz="4000">
                <a:latin typeface="Arial" charset="0"/>
                <a:cs typeface="Arial" charset="0"/>
              </a:rPr>
              <a:t>”</a:t>
            </a:r>
            <a:r>
              <a:rPr lang="en-US" sz="400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 flipH="1">
            <a:off x="4978400" y="1539875"/>
            <a:ext cx="1236663" cy="484187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RAM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 flipH="1">
            <a:off x="1963738" y="3049588"/>
            <a:ext cx="1917700" cy="199231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800"/>
              <a:t>Multiplexer</a:t>
            </a:r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 flipH="1">
            <a:off x="1992313" y="5043488"/>
            <a:ext cx="3175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 flipH="1">
            <a:off x="2066925" y="5051425"/>
            <a:ext cx="3175" cy="484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 flipH="1">
            <a:off x="2133600" y="5040313"/>
            <a:ext cx="3175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 flipH="1">
            <a:off x="2208213" y="5048250"/>
            <a:ext cx="3175" cy="484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 flipH="1">
            <a:off x="2278063" y="5040313"/>
            <a:ext cx="3175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 flipH="1">
            <a:off x="2352675" y="5048250"/>
            <a:ext cx="3175" cy="484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 flipH="1">
            <a:off x="2419350" y="5037138"/>
            <a:ext cx="3175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 flipH="1">
            <a:off x="2493963" y="5045075"/>
            <a:ext cx="3175" cy="484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 flipH="1">
            <a:off x="2566988" y="5051425"/>
            <a:ext cx="3175" cy="484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 flipH="1">
            <a:off x="2641600" y="5048250"/>
            <a:ext cx="3175" cy="484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 flipH="1">
            <a:off x="2708275" y="5037138"/>
            <a:ext cx="3175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 flipH="1">
            <a:off x="2782888" y="5045075"/>
            <a:ext cx="3175" cy="484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 flipH="1">
            <a:off x="2852738" y="5037138"/>
            <a:ext cx="3175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6" name="Line 18"/>
          <p:cNvSpPr>
            <a:spLocks noChangeShapeType="1"/>
          </p:cNvSpPr>
          <p:nvPr/>
        </p:nvSpPr>
        <p:spPr bwMode="auto">
          <a:xfrm flipH="1">
            <a:off x="2927350" y="5045075"/>
            <a:ext cx="3175" cy="484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7" name="Line 19"/>
          <p:cNvSpPr>
            <a:spLocks noChangeShapeType="1"/>
          </p:cNvSpPr>
          <p:nvPr/>
        </p:nvSpPr>
        <p:spPr bwMode="auto">
          <a:xfrm flipH="1">
            <a:off x="3851275" y="3144838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8" name="Line 20"/>
          <p:cNvSpPr>
            <a:spLocks noChangeShapeType="1"/>
          </p:cNvSpPr>
          <p:nvPr/>
        </p:nvSpPr>
        <p:spPr bwMode="auto">
          <a:xfrm flipH="1">
            <a:off x="4081463" y="1668463"/>
            <a:ext cx="0" cy="1476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9" name="Line 21"/>
          <p:cNvSpPr>
            <a:spLocks noChangeShapeType="1"/>
          </p:cNvSpPr>
          <p:nvPr/>
        </p:nvSpPr>
        <p:spPr bwMode="auto">
          <a:xfrm flipH="1">
            <a:off x="846138" y="3849688"/>
            <a:ext cx="1112837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0" name="Line 22"/>
          <p:cNvSpPr>
            <a:spLocks noChangeShapeType="1"/>
          </p:cNvSpPr>
          <p:nvPr/>
        </p:nvSpPr>
        <p:spPr bwMode="auto">
          <a:xfrm>
            <a:off x="1219200" y="3600450"/>
            <a:ext cx="249238" cy="557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1" name="Text Box 23"/>
          <p:cNvSpPr txBox="1">
            <a:spLocks noChangeArrowheads="1"/>
          </p:cNvSpPr>
          <p:nvPr/>
        </p:nvSpPr>
        <p:spPr bwMode="auto">
          <a:xfrm flipH="1">
            <a:off x="796925" y="3400425"/>
            <a:ext cx="66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Data</a:t>
            </a:r>
          </a:p>
        </p:txBody>
      </p:sp>
      <p:sp>
        <p:nvSpPr>
          <p:cNvPr id="48152" name="Line 24"/>
          <p:cNvSpPr>
            <a:spLocks noChangeShapeType="1"/>
          </p:cNvSpPr>
          <p:nvPr/>
        </p:nvSpPr>
        <p:spPr bwMode="auto">
          <a:xfrm flipH="1">
            <a:off x="3000375" y="5040313"/>
            <a:ext cx="3175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 flipH="1">
            <a:off x="3074988" y="5048250"/>
            <a:ext cx="3175" cy="484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4" name="Line 26"/>
          <p:cNvSpPr>
            <a:spLocks noChangeShapeType="1"/>
          </p:cNvSpPr>
          <p:nvPr/>
        </p:nvSpPr>
        <p:spPr bwMode="auto">
          <a:xfrm flipH="1">
            <a:off x="3141663" y="5037138"/>
            <a:ext cx="3175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5" name="Line 27"/>
          <p:cNvSpPr>
            <a:spLocks noChangeShapeType="1"/>
          </p:cNvSpPr>
          <p:nvPr/>
        </p:nvSpPr>
        <p:spPr bwMode="auto">
          <a:xfrm flipH="1">
            <a:off x="3216275" y="5045075"/>
            <a:ext cx="3175" cy="484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6" name="Line 28"/>
          <p:cNvSpPr>
            <a:spLocks noChangeShapeType="1"/>
          </p:cNvSpPr>
          <p:nvPr/>
        </p:nvSpPr>
        <p:spPr bwMode="auto">
          <a:xfrm flipH="1">
            <a:off x="3286125" y="5037138"/>
            <a:ext cx="3175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7" name="Line 29"/>
          <p:cNvSpPr>
            <a:spLocks noChangeShapeType="1"/>
          </p:cNvSpPr>
          <p:nvPr/>
        </p:nvSpPr>
        <p:spPr bwMode="auto">
          <a:xfrm flipH="1">
            <a:off x="3360738" y="5045075"/>
            <a:ext cx="3175" cy="484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8" name="Line 30"/>
          <p:cNvSpPr>
            <a:spLocks noChangeShapeType="1"/>
          </p:cNvSpPr>
          <p:nvPr/>
        </p:nvSpPr>
        <p:spPr bwMode="auto">
          <a:xfrm flipH="1">
            <a:off x="3427413" y="5033963"/>
            <a:ext cx="3175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9" name="Line 31"/>
          <p:cNvSpPr>
            <a:spLocks noChangeShapeType="1"/>
          </p:cNvSpPr>
          <p:nvPr/>
        </p:nvSpPr>
        <p:spPr bwMode="auto">
          <a:xfrm flipH="1">
            <a:off x="3502025" y="5041900"/>
            <a:ext cx="3175" cy="484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0" name="Line 32"/>
          <p:cNvSpPr>
            <a:spLocks noChangeShapeType="1"/>
          </p:cNvSpPr>
          <p:nvPr/>
        </p:nvSpPr>
        <p:spPr bwMode="auto">
          <a:xfrm flipH="1">
            <a:off x="3575050" y="5048250"/>
            <a:ext cx="3175" cy="484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1" name="Line 33"/>
          <p:cNvSpPr>
            <a:spLocks noChangeShapeType="1"/>
          </p:cNvSpPr>
          <p:nvPr/>
        </p:nvSpPr>
        <p:spPr bwMode="auto">
          <a:xfrm flipH="1">
            <a:off x="3649663" y="5045075"/>
            <a:ext cx="3175" cy="484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2" name="Line 34"/>
          <p:cNvSpPr>
            <a:spLocks noChangeShapeType="1"/>
          </p:cNvSpPr>
          <p:nvPr/>
        </p:nvSpPr>
        <p:spPr bwMode="auto">
          <a:xfrm flipH="1">
            <a:off x="3716338" y="5033963"/>
            <a:ext cx="3175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3" name="Line 35"/>
          <p:cNvSpPr>
            <a:spLocks noChangeShapeType="1"/>
          </p:cNvSpPr>
          <p:nvPr/>
        </p:nvSpPr>
        <p:spPr bwMode="auto">
          <a:xfrm flipH="1">
            <a:off x="3790950" y="5041900"/>
            <a:ext cx="3175" cy="484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4" name="Line 36"/>
          <p:cNvSpPr>
            <a:spLocks noChangeShapeType="1"/>
          </p:cNvSpPr>
          <p:nvPr/>
        </p:nvSpPr>
        <p:spPr bwMode="auto">
          <a:xfrm flipH="1">
            <a:off x="3860800" y="5033963"/>
            <a:ext cx="3175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5" name="Line 37"/>
          <p:cNvSpPr>
            <a:spLocks noChangeShapeType="1"/>
          </p:cNvSpPr>
          <p:nvPr/>
        </p:nvSpPr>
        <p:spPr bwMode="auto">
          <a:xfrm flipH="1">
            <a:off x="4071938" y="1693863"/>
            <a:ext cx="8715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6" name="Line 38"/>
          <p:cNvSpPr>
            <a:spLocks noChangeShapeType="1"/>
          </p:cNvSpPr>
          <p:nvPr/>
        </p:nvSpPr>
        <p:spPr bwMode="auto">
          <a:xfrm flipH="1">
            <a:off x="3892550" y="3363913"/>
            <a:ext cx="4778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7" name="Line 39"/>
          <p:cNvSpPr>
            <a:spLocks noChangeShapeType="1"/>
          </p:cNvSpPr>
          <p:nvPr/>
        </p:nvSpPr>
        <p:spPr bwMode="auto">
          <a:xfrm flipH="1">
            <a:off x="4344988" y="2179638"/>
            <a:ext cx="0" cy="1184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8" name="Line 40"/>
          <p:cNvSpPr>
            <a:spLocks noChangeShapeType="1"/>
          </p:cNvSpPr>
          <p:nvPr/>
        </p:nvSpPr>
        <p:spPr bwMode="auto">
          <a:xfrm flipH="1">
            <a:off x="4352925" y="2190750"/>
            <a:ext cx="631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9" name="Line 41"/>
          <p:cNvSpPr>
            <a:spLocks noChangeShapeType="1"/>
          </p:cNvSpPr>
          <p:nvPr/>
        </p:nvSpPr>
        <p:spPr bwMode="auto">
          <a:xfrm flipH="1">
            <a:off x="3887788" y="3694113"/>
            <a:ext cx="768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0" name="Line 42"/>
          <p:cNvSpPr>
            <a:spLocks noChangeShapeType="1"/>
          </p:cNvSpPr>
          <p:nvPr/>
        </p:nvSpPr>
        <p:spPr bwMode="auto">
          <a:xfrm flipH="1">
            <a:off x="4630738" y="2643188"/>
            <a:ext cx="0" cy="1050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1" name="Line 43"/>
          <p:cNvSpPr>
            <a:spLocks noChangeShapeType="1"/>
          </p:cNvSpPr>
          <p:nvPr/>
        </p:nvSpPr>
        <p:spPr bwMode="auto">
          <a:xfrm flipH="1">
            <a:off x="4616450" y="2643188"/>
            <a:ext cx="3730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2" name="Line 44"/>
          <p:cNvSpPr>
            <a:spLocks noChangeShapeType="1"/>
          </p:cNvSpPr>
          <p:nvPr/>
        </p:nvSpPr>
        <p:spPr bwMode="auto">
          <a:xfrm flipH="1">
            <a:off x="3892550" y="3916363"/>
            <a:ext cx="8524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3" name="Line 45"/>
          <p:cNvSpPr>
            <a:spLocks noChangeShapeType="1"/>
          </p:cNvSpPr>
          <p:nvPr/>
        </p:nvSpPr>
        <p:spPr bwMode="auto">
          <a:xfrm flipH="1">
            <a:off x="4719638" y="3416300"/>
            <a:ext cx="0" cy="500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4" name="Line 46"/>
          <p:cNvSpPr>
            <a:spLocks noChangeShapeType="1"/>
          </p:cNvSpPr>
          <p:nvPr/>
        </p:nvSpPr>
        <p:spPr bwMode="auto">
          <a:xfrm flipH="1">
            <a:off x="4716463" y="3421063"/>
            <a:ext cx="258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5" name="Text Box 47"/>
          <p:cNvSpPr txBox="1">
            <a:spLocks noChangeArrowheads="1"/>
          </p:cNvSpPr>
          <p:nvPr/>
        </p:nvSpPr>
        <p:spPr bwMode="auto">
          <a:xfrm>
            <a:off x="6386513" y="3468688"/>
            <a:ext cx="2551112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The multiplexer is connected to all cells in the RAM; selects the appropriate cell based upon the k-bit address</a:t>
            </a:r>
          </a:p>
        </p:txBody>
      </p:sp>
      <p:pic>
        <p:nvPicPr>
          <p:cNvPr id="48176" name="Picture 48" descr="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40163" y="4013200"/>
            <a:ext cx="1189037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77" name="Text Box 49"/>
          <p:cNvSpPr txBox="1">
            <a:spLocks noChangeArrowheads="1"/>
          </p:cNvSpPr>
          <p:nvPr/>
        </p:nvSpPr>
        <p:spPr bwMode="auto">
          <a:xfrm>
            <a:off x="2033588" y="5837238"/>
            <a:ext cx="16811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K-bit address</a:t>
            </a:r>
            <a:br>
              <a:rPr lang="en-US" sz="2000"/>
            </a:br>
            <a:r>
              <a:rPr lang="en-US" sz="2000"/>
              <a:t>(in binary)</a:t>
            </a:r>
          </a:p>
        </p:txBody>
      </p:sp>
      <p:sp>
        <p:nvSpPr>
          <p:cNvPr id="48178" name="Text Box 50"/>
          <p:cNvSpPr txBox="1">
            <a:spLocks noChangeArrowheads="1"/>
          </p:cNvSpPr>
          <p:nvPr/>
        </p:nvSpPr>
        <p:spPr bwMode="auto">
          <a:xfrm>
            <a:off x="6367463" y="4932363"/>
            <a:ext cx="27765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(simple combinational</a:t>
            </a:r>
            <a:br>
              <a:rPr lang="en-US" sz="1800"/>
            </a:br>
            <a:r>
              <a:rPr lang="en-US" sz="1800"/>
              <a:t>circuit; see logic handout)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457200" y="21844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/>
              <a:t>Next, the secret revealed... </a:t>
            </a:r>
            <a:br>
              <a:rPr lang="en-US" sz="4000"/>
            </a:br>
            <a:r>
              <a:rPr lang="en-US" sz="4000"/>
              <a:t/>
            </a:r>
            <a:br>
              <a:rPr lang="en-US" sz="4000"/>
            </a:br>
            <a:r>
              <a:rPr lang="en-US" sz="4000">
                <a:solidFill>
                  <a:srgbClr val="FF3300"/>
                </a:solidFill>
              </a:rPr>
              <a:t>How computers execute programs</a:t>
            </a:r>
            <a:r>
              <a:rPr lang="en-US" sz="4000"/>
              <a:t>.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482600" y="4849813"/>
            <a:ext cx="4376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CPU = Central Processing Unit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744538" y="1966913"/>
            <a:ext cx="2659062" cy="27527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5851525" y="2025650"/>
            <a:ext cx="2638425" cy="27527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728663" y="846138"/>
            <a:ext cx="2590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/>
              <a:t>Scribbler Control Panel Program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5762625" y="982663"/>
            <a:ext cx="2590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/>
              <a:t>Machine Executable Code</a:t>
            </a:r>
            <a:br>
              <a:rPr lang="en-US" sz="2000" b="1"/>
            </a:br>
            <a:endParaRPr lang="en-US" sz="2000" b="1"/>
          </a:p>
        </p:txBody>
      </p:sp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2" t="5508" r="63893" b="74921"/>
          <a:stretch>
            <a:fillRect/>
          </a:stretch>
        </p:blipFill>
        <p:spPr bwMode="auto">
          <a:xfrm>
            <a:off x="771525" y="2241550"/>
            <a:ext cx="2579688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37" b="17647"/>
          <a:stretch>
            <a:fillRect/>
          </a:stretch>
        </p:blipFill>
        <p:spPr bwMode="auto">
          <a:xfrm>
            <a:off x="5872163" y="2101850"/>
            <a:ext cx="256381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2" name="Line 8"/>
          <p:cNvSpPr>
            <a:spLocks noChangeShapeType="1"/>
          </p:cNvSpPr>
          <p:nvPr/>
        </p:nvSpPr>
        <p:spPr bwMode="auto">
          <a:xfrm>
            <a:off x="3546475" y="3043238"/>
            <a:ext cx="21605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3700463" y="2354263"/>
            <a:ext cx="1477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/>
              <a:t>F5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3632200" y="3260725"/>
            <a:ext cx="19240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ja-JP" altLang="en-US" sz="2000" b="1"/>
              <a:t>“</a:t>
            </a:r>
            <a:r>
              <a:rPr lang="en-US" sz="2000" b="1"/>
              <a:t>Download to Robot</a:t>
            </a:r>
            <a:r>
              <a:rPr lang="ja-JP" altLang="en-US" sz="2000" b="1"/>
              <a:t>”</a:t>
            </a:r>
            <a:endParaRPr lang="en-US" sz="2000" b="1"/>
          </a:p>
          <a:p>
            <a:pPr algn="ctr" eaLnBrk="1" hangingPunct="1"/>
            <a:endParaRPr lang="en-US" sz="2000" b="1"/>
          </a:p>
          <a:p>
            <a:pPr algn="ctr" eaLnBrk="1" hangingPunct="1"/>
            <a:r>
              <a:rPr lang="en-US" sz="2000" b="1"/>
              <a:t>(Compilation)</a:t>
            </a:r>
          </a:p>
        </p:txBody>
      </p:sp>
      <p:sp>
        <p:nvSpPr>
          <p:cNvPr id="52235" name="Text Box 12"/>
          <p:cNvSpPr txBox="1">
            <a:spLocks noChangeArrowheads="1"/>
          </p:cNvSpPr>
          <p:nvPr/>
        </p:nvSpPr>
        <p:spPr bwMode="auto">
          <a:xfrm>
            <a:off x="5754688" y="5321300"/>
            <a:ext cx="3251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/>
              <a:t>T-P programs represented</a:t>
            </a:r>
            <a:br>
              <a:rPr lang="en-US" sz="2000"/>
            </a:br>
            <a:r>
              <a:rPr lang="en-US" sz="2000"/>
              <a:t>in binary</a:t>
            </a:r>
          </a:p>
          <a:p>
            <a:pPr eaLnBrk="1" hangingPunct="1">
              <a:buFontTx/>
              <a:buChar char="•"/>
            </a:pPr>
            <a:r>
              <a:rPr lang="en-US" sz="2000"/>
              <a:t> .exe files in the Wintel </a:t>
            </a:r>
            <a:br>
              <a:rPr lang="en-US" sz="2000"/>
            </a:br>
            <a:r>
              <a:rPr lang="en-US" sz="2000"/>
              <a:t>world </a:t>
            </a:r>
          </a:p>
        </p:txBody>
      </p:sp>
      <p:sp>
        <p:nvSpPr>
          <p:cNvPr id="52236" name="Text Box 13"/>
          <p:cNvSpPr txBox="1">
            <a:spLocks noChangeArrowheads="1"/>
          </p:cNvSpPr>
          <p:nvPr/>
        </p:nvSpPr>
        <p:spPr bwMode="auto">
          <a:xfrm>
            <a:off x="5729288" y="4921250"/>
            <a:ext cx="1200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Similar to:</a:t>
            </a:r>
          </a:p>
        </p:txBody>
      </p:sp>
      <p:sp>
        <p:nvSpPr>
          <p:cNvPr id="215054" name="Text Box 14"/>
          <p:cNvSpPr txBox="1">
            <a:spLocks noChangeArrowheads="1"/>
          </p:cNvSpPr>
          <p:nvPr/>
        </p:nvSpPr>
        <p:spPr bwMode="auto">
          <a:xfrm>
            <a:off x="325438" y="5189538"/>
            <a:ext cx="4775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Point 1: Programs are </a:t>
            </a:r>
            <a:r>
              <a:rPr lang="ja-JP" altLang="en-US">
                <a:solidFill>
                  <a:srgbClr val="FF3300"/>
                </a:solidFill>
              </a:rPr>
              <a:t>“</a:t>
            </a:r>
            <a:r>
              <a:rPr lang="en-US">
                <a:solidFill>
                  <a:srgbClr val="FF3300"/>
                </a:solidFill>
              </a:rPr>
              <a:t>translated</a:t>
            </a:r>
            <a:r>
              <a:rPr lang="ja-JP" altLang="en-US">
                <a:solidFill>
                  <a:srgbClr val="FF3300"/>
                </a:solidFill>
              </a:rPr>
              <a:t>”</a:t>
            </a:r>
            <a:endParaRPr lang="en-US">
              <a:solidFill>
                <a:srgbClr val="FF3300"/>
              </a:solidFill>
            </a:endParaRPr>
          </a:p>
          <a:p>
            <a:pPr eaLnBrk="1" hangingPunct="1"/>
            <a:r>
              <a:rPr lang="en-US">
                <a:solidFill>
                  <a:srgbClr val="FF3300"/>
                </a:solidFill>
              </a:rPr>
              <a:t>into </a:t>
            </a:r>
            <a:r>
              <a:rPr lang="ja-JP" altLang="en-US">
                <a:solidFill>
                  <a:srgbClr val="FF3300"/>
                </a:solidFill>
              </a:rPr>
              <a:t>“</a:t>
            </a:r>
            <a:r>
              <a:rPr lang="en-US">
                <a:solidFill>
                  <a:srgbClr val="FF3300"/>
                </a:solidFill>
              </a:rPr>
              <a:t>machine language</a:t>
            </a:r>
            <a:r>
              <a:rPr lang="ja-JP" altLang="en-US">
                <a:solidFill>
                  <a:srgbClr val="FF3300"/>
                </a:solidFill>
              </a:rPr>
              <a:t>”</a:t>
            </a:r>
            <a:r>
              <a:rPr lang="en-US">
                <a:solidFill>
                  <a:srgbClr val="FF3300"/>
                </a:solidFill>
              </a:rPr>
              <a:t>; this is</a:t>
            </a:r>
            <a:br>
              <a:rPr lang="en-US">
                <a:solidFill>
                  <a:srgbClr val="FF3300"/>
                </a:solidFill>
              </a:rPr>
            </a:br>
            <a:r>
              <a:rPr lang="en-US">
                <a:solidFill>
                  <a:srgbClr val="FF3300"/>
                </a:solidFill>
              </a:rPr>
              <a:t>what</a:t>
            </a:r>
            <a:r>
              <a:rPr lang="ja-JP" altLang="en-US">
                <a:solidFill>
                  <a:srgbClr val="FF3300"/>
                </a:solidFill>
              </a:rPr>
              <a:t>’</a:t>
            </a:r>
            <a:r>
              <a:rPr lang="en-US">
                <a:solidFill>
                  <a:srgbClr val="FF3300"/>
                </a:solidFill>
              </a:rPr>
              <a:t>s get executed.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Recap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352465" y="2128838"/>
            <a:ext cx="844609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Combinational logic circuits: </a:t>
            </a:r>
            <a:r>
              <a:rPr lang="en-US" dirty="0" smtClean="0"/>
              <a:t>no </a:t>
            </a:r>
            <a:r>
              <a:rPr lang="en-US" dirty="0"/>
              <a:t>cycles, hence no </a:t>
            </a:r>
            <a:r>
              <a:rPr lang="ja-JP" altLang="en-US" dirty="0"/>
              <a:t>“</a:t>
            </a:r>
            <a:r>
              <a:rPr lang="en-US" dirty="0"/>
              <a:t>memory</a:t>
            </a:r>
            <a:r>
              <a:rPr lang="ja-JP" altLang="en-US" dirty="0" smtClean="0"/>
              <a:t>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eaLnBrk="1" hangingPunct="1">
              <a:buFontTx/>
              <a:buChar char="•"/>
            </a:pPr>
            <a:r>
              <a:rPr lang="en-US" dirty="0"/>
              <a:t> Sequential circuits: cycles allowed; can have </a:t>
            </a:r>
            <a:r>
              <a:rPr lang="en-US" dirty="0" smtClean="0"/>
              <a:t>memory </a:t>
            </a:r>
            <a:br>
              <a:rPr lang="en-US" dirty="0" smtClean="0"/>
            </a:br>
            <a:r>
              <a:rPr lang="en-US" dirty="0" smtClean="0"/>
              <a:t>   as </a:t>
            </a:r>
            <a:r>
              <a:rPr lang="en-US" dirty="0"/>
              <a:t>well as </a:t>
            </a:r>
            <a:r>
              <a:rPr lang="ja-JP" altLang="en-US" dirty="0"/>
              <a:t>“</a:t>
            </a:r>
            <a:r>
              <a:rPr lang="en-US" dirty="0"/>
              <a:t>undefined</a:t>
            </a:r>
            <a:r>
              <a:rPr lang="ja-JP" altLang="en-US" dirty="0"/>
              <a:t>”</a:t>
            </a:r>
            <a:r>
              <a:rPr lang="en-US" dirty="0"/>
              <a:t>/ambiguous behavior</a:t>
            </a:r>
            <a:br>
              <a:rPr lang="en-US" dirty="0"/>
            </a:br>
            <a:endParaRPr lang="en-US" dirty="0"/>
          </a:p>
          <a:p>
            <a:pPr eaLnBrk="1" hangingPunct="1">
              <a:buFontTx/>
              <a:buChar char="•"/>
            </a:pPr>
            <a:r>
              <a:rPr lang="en-US" dirty="0"/>
              <a:t> Clocked sequential circuits: Contain D flip flops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whose </a:t>
            </a:r>
            <a:r>
              <a:rPr lang="ja-JP" altLang="en-US" dirty="0" smtClean="0"/>
              <a:t>“</a:t>
            </a:r>
            <a:r>
              <a:rPr lang="en-US" dirty="0" smtClean="0"/>
              <a:t>write</a:t>
            </a:r>
            <a:r>
              <a:rPr lang="ja-JP" altLang="en-US" dirty="0"/>
              <a:t>”</a:t>
            </a:r>
            <a:r>
              <a:rPr lang="en-US" dirty="0"/>
              <a:t> input is controlled by a clock signal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>
                <a:latin typeface="Arial" charset="0"/>
                <a:cs typeface="Arial" charset="0"/>
              </a:rPr>
              <a:t>Greatly simplified view </a:t>
            </a:r>
            <a:br>
              <a:rPr lang="en-US" sz="4000">
                <a:latin typeface="Arial" charset="0"/>
                <a:cs typeface="Arial" charset="0"/>
              </a:rPr>
            </a:br>
            <a:r>
              <a:rPr lang="en-US" sz="4000">
                <a:latin typeface="Arial" charset="0"/>
                <a:cs typeface="Arial" charset="0"/>
              </a:rPr>
              <a:t>of modern CPUs.</a:t>
            </a:r>
          </a:p>
        </p:txBody>
      </p:sp>
      <p:graphicFrame>
        <p:nvGraphicFramePr>
          <p:cNvPr id="198697" name="Group 41"/>
          <p:cNvGraphicFramePr>
            <a:graphicFrameLocks noGrp="1"/>
          </p:cNvGraphicFramePr>
          <p:nvPr>
            <p:ph idx="1"/>
          </p:nvPr>
        </p:nvGraphicFramePr>
        <p:xfrm>
          <a:off x="457200" y="1979613"/>
          <a:ext cx="1309688" cy="4318001"/>
        </p:xfrm>
        <a:graphic>
          <a:graphicData uri="http://schemas.openxmlformats.org/drawingml/2006/table">
            <a:tbl>
              <a:tblPr/>
              <a:tblGrid>
                <a:gridCol w="1309688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8698" name="Text Box 42"/>
          <p:cNvSpPr txBox="1">
            <a:spLocks noChangeArrowheads="1"/>
          </p:cNvSpPr>
          <p:nvPr/>
        </p:nvSpPr>
        <p:spPr bwMode="auto">
          <a:xfrm>
            <a:off x="255588" y="1303338"/>
            <a:ext cx="213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Program (in binary)</a:t>
            </a:r>
            <a:br>
              <a:rPr lang="en-US" sz="1800"/>
            </a:br>
            <a:r>
              <a:rPr lang="en-US" sz="1800"/>
              <a:t>stored in memory</a:t>
            </a:r>
          </a:p>
        </p:txBody>
      </p:sp>
      <p:sp>
        <p:nvSpPr>
          <p:cNvPr id="198699" name="Rectangle 43" descr="Light vertical"/>
          <p:cNvSpPr>
            <a:spLocks noChangeArrowheads="1"/>
          </p:cNvSpPr>
          <p:nvPr/>
        </p:nvSpPr>
        <p:spPr bwMode="auto">
          <a:xfrm>
            <a:off x="477838" y="4364038"/>
            <a:ext cx="1268412" cy="425450"/>
          </a:xfrm>
          <a:prstGeom prst="rect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1" name="Rectangle 44"/>
          <p:cNvSpPr>
            <a:spLocks noChangeArrowheads="1"/>
          </p:cNvSpPr>
          <p:nvPr/>
        </p:nvSpPr>
        <p:spPr bwMode="auto">
          <a:xfrm>
            <a:off x="2763838" y="2120900"/>
            <a:ext cx="5756275" cy="391636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8784" name="Group 128"/>
          <p:cNvGraphicFramePr>
            <a:graphicFrameLocks noGrp="1"/>
          </p:cNvGraphicFramePr>
          <p:nvPr/>
        </p:nvGraphicFramePr>
        <p:xfrm>
          <a:off x="3200400" y="2809875"/>
          <a:ext cx="1271588" cy="1920879"/>
        </p:xfrm>
        <a:graphic>
          <a:graphicData uri="http://schemas.openxmlformats.org/drawingml/2006/table">
            <a:tbl>
              <a:tblPr/>
              <a:tblGrid>
                <a:gridCol w="1271588"/>
              </a:tblGrid>
              <a:tr h="2134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4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4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4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4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4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4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4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4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324" name="Text Box 129"/>
          <p:cNvSpPr txBox="1">
            <a:spLocks noChangeArrowheads="1"/>
          </p:cNvSpPr>
          <p:nvPr/>
        </p:nvSpPr>
        <p:spPr bwMode="auto">
          <a:xfrm>
            <a:off x="2901950" y="2349500"/>
            <a:ext cx="203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Memory Registers</a:t>
            </a:r>
          </a:p>
        </p:txBody>
      </p:sp>
      <p:sp>
        <p:nvSpPr>
          <p:cNvPr id="54325" name="Rectangle 130"/>
          <p:cNvSpPr>
            <a:spLocks noChangeArrowheads="1"/>
          </p:cNvSpPr>
          <p:nvPr/>
        </p:nvSpPr>
        <p:spPr bwMode="auto">
          <a:xfrm>
            <a:off x="6462713" y="2503488"/>
            <a:ext cx="1558925" cy="10287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Arithmetic and </a:t>
            </a:r>
            <a:br>
              <a:rPr lang="en-US"/>
            </a:br>
            <a:r>
              <a:rPr lang="en-US"/>
              <a:t>Logic Unit</a:t>
            </a:r>
            <a:br>
              <a:rPr lang="en-US"/>
            </a:br>
            <a:r>
              <a:rPr lang="en-US"/>
              <a:t>(ALU)</a:t>
            </a:r>
          </a:p>
        </p:txBody>
      </p:sp>
      <p:sp>
        <p:nvSpPr>
          <p:cNvPr id="54326" name="Rectangle 131"/>
          <p:cNvSpPr>
            <a:spLocks noChangeArrowheads="1"/>
          </p:cNvSpPr>
          <p:nvPr/>
        </p:nvSpPr>
        <p:spPr bwMode="auto">
          <a:xfrm>
            <a:off x="5218113" y="3689350"/>
            <a:ext cx="3038475" cy="12588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/>
            <a:r>
              <a:rPr lang="en-US"/>
              <a:t>Control FSM</a:t>
            </a:r>
          </a:p>
        </p:txBody>
      </p:sp>
      <p:sp>
        <p:nvSpPr>
          <p:cNvPr id="54327" name="Oval 132"/>
          <p:cNvSpPr>
            <a:spLocks noChangeArrowheads="1"/>
          </p:cNvSpPr>
          <p:nvPr/>
        </p:nvSpPr>
        <p:spPr bwMode="auto">
          <a:xfrm>
            <a:off x="5299075" y="5081588"/>
            <a:ext cx="2722563" cy="6953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Lots of Custom Hardware</a:t>
            </a:r>
          </a:p>
        </p:txBody>
      </p:sp>
      <p:sp>
        <p:nvSpPr>
          <p:cNvPr id="54328" name="Rectangle 133"/>
          <p:cNvSpPr>
            <a:spLocks noChangeArrowheads="1"/>
          </p:cNvSpPr>
          <p:nvPr/>
        </p:nvSpPr>
        <p:spPr bwMode="auto">
          <a:xfrm>
            <a:off x="2863850" y="5253038"/>
            <a:ext cx="2203450" cy="3746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Instruction Pointer</a:t>
            </a:r>
          </a:p>
        </p:txBody>
      </p:sp>
      <p:cxnSp>
        <p:nvCxnSpPr>
          <p:cNvPr id="198790" name="AutoShape 134"/>
          <p:cNvCxnSpPr>
            <a:cxnSpLocks noChangeShapeType="1"/>
            <a:stCxn id="54328" idx="1"/>
            <a:endCxn id="198699" idx="3"/>
          </p:cNvCxnSpPr>
          <p:nvPr/>
        </p:nvCxnSpPr>
        <p:spPr bwMode="auto">
          <a:xfrm rot="10800000">
            <a:off x="1746250" y="4576763"/>
            <a:ext cx="1098550" cy="863600"/>
          </a:xfrm>
          <a:prstGeom prst="curvedConnector3">
            <a:avLst>
              <a:gd name="adj1" fmla="val 49134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4330" name="Picture 1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97"/>
          <a:stretch>
            <a:fillRect/>
          </a:stretch>
        </p:blipFill>
        <p:spPr bwMode="auto">
          <a:xfrm>
            <a:off x="7081838" y="473075"/>
            <a:ext cx="19050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792" name="Rectangle 136"/>
          <p:cNvSpPr>
            <a:spLocks noChangeArrowheads="1"/>
          </p:cNvSpPr>
          <p:nvPr/>
        </p:nvSpPr>
        <p:spPr bwMode="auto">
          <a:xfrm>
            <a:off x="669925" y="6400800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/>
              <a:t>RAM</a:t>
            </a:r>
          </a:p>
        </p:txBody>
      </p:sp>
      <p:pic>
        <p:nvPicPr>
          <p:cNvPr id="54332" name="Picture 138" descr="Little_Green_Man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5" y="3732213"/>
            <a:ext cx="1462088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98" grpId="0"/>
      <p:bldP spid="198699" grpId="0" animBg="1"/>
      <p:bldP spid="19879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Arial" charset="0"/>
                <a:cs typeface="Arial" charset="0"/>
              </a:rPr>
              <a:t>Examples of Machine Language Instructions</a:t>
            </a:r>
          </a:p>
        </p:txBody>
      </p:sp>
      <p:graphicFrame>
        <p:nvGraphicFramePr>
          <p:cNvPr id="199759" name="Group 79"/>
          <p:cNvGraphicFramePr>
            <a:graphicFrameLocks noGrp="1"/>
          </p:cNvGraphicFramePr>
          <p:nvPr>
            <p:ph sz="quarter" idx="2"/>
          </p:nvPr>
        </p:nvGraphicFramePr>
        <p:xfrm>
          <a:off x="469900" y="1725613"/>
          <a:ext cx="8340725" cy="1371599"/>
        </p:xfrm>
        <a:graphic>
          <a:graphicData uri="http://schemas.openxmlformats.org/drawingml/2006/table">
            <a:tbl>
              <a:tblPr/>
              <a:tblGrid>
                <a:gridCol w="4170363"/>
                <a:gridCol w="4170362"/>
              </a:tblGrid>
              <a:tr h="1082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 ADD	   3    7   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Add contents of Register 3 and Register 7 and store in Register 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9757" name="Group 77"/>
          <p:cNvGraphicFramePr>
            <a:graphicFrameLocks noGrp="1"/>
          </p:cNvGraphicFramePr>
          <p:nvPr/>
        </p:nvGraphicFramePr>
        <p:xfrm>
          <a:off x="450850" y="4970463"/>
          <a:ext cx="8413750" cy="1371599"/>
        </p:xfrm>
        <a:graphic>
          <a:graphicData uri="http://schemas.openxmlformats.org/drawingml/2006/table">
            <a:tbl>
              <a:tblPr/>
              <a:tblGrid>
                <a:gridCol w="4206875"/>
                <a:gridCol w="4206875"/>
              </a:tblGrid>
              <a:tr h="1223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JUMP   4   35876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If register 4 has a number &gt; 0 set IP to 35876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9758" name="Group 78"/>
          <p:cNvGraphicFramePr>
            <a:graphicFrameLocks noGrp="1"/>
          </p:cNvGraphicFramePr>
          <p:nvPr/>
        </p:nvGraphicFramePr>
        <p:xfrm>
          <a:off x="457200" y="3354388"/>
          <a:ext cx="8413750" cy="1371599"/>
        </p:xfrm>
        <a:graphic>
          <a:graphicData uri="http://schemas.openxmlformats.org/drawingml/2006/table">
            <a:tbl>
              <a:tblPr/>
              <a:tblGrid>
                <a:gridCol w="4206875"/>
                <a:gridCol w="4206875"/>
              </a:tblGrid>
              <a:tr h="1166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LOAD   3   67432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Read Location 67432 from memory and load into Register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9760" name="Text Box 80"/>
          <p:cNvSpPr txBox="1">
            <a:spLocks noChangeArrowheads="1"/>
          </p:cNvSpPr>
          <p:nvPr/>
        </p:nvSpPr>
        <p:spPr bwMode="auto">
          <a:xfrm>
            <a:off x="101600" y="6291263"/>
            <a:ext cx="8924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Stored in binary (recall Davis</a:t>
            </a:r>
            <a:r>
              <a:rPr lang="ja-JP" altLang="en-US">
                <a:solidFill>
                  <a:srgbClr val="FF3300"/>
                </a:solidFill>
              </a:rPr>
              <a:t>’</a:t>
            </a:r>
            <a:r>
              <a:rPr lang="en-US">
                <a:solidFill>
                  <a:srgbClr val="FF3300"/>
                </a:solidFill>
              </a:rPr>
              <a:t>s binary encoding of T-P programs)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7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>
                <a:latin typeface="Arial" charset="0"/>
                <a:cs typeface="Arial" charset="0"/>
              </a:rPr>
              <a:t>Different CPUs have different machine languages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cs typeface="Arial" charset="0"/>
              </a:rPr>
              <a:t>Intel Pentium, Core, Xeon, etc. (PC, recent Mac)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cs typeface="Arial" charset="0"/>
              </a:rPr>
              <a:t>Power PC (old Mac)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cs typeface="Arial" charset="0"/>
              </a:rPr>
              <a:t>ARM (cellphones, mobile devices, etc.)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ja-JP" altLang="en-US" sz="2400">
                <a:latin typeface="Arial" charset="0"/>
                <a:cs typeface="Arial" charset="0"/>
              </a:rPr>
              <a:t>“</a:t>
            </a:r>
            <a:r>
              <a:rPr lang="en-US" sz="2400">
                <a:latin typeface="Arial" charset="0"/>
                <a:cs typeface="Arial" charset="0"/>
              </a:rPr>
              <a:t>Backwards Compatibility</a:t>
            </a:r>
            <a:r>
              <a:rPr lang="ja-JP" altLang="en-US" sz="2400">
                <a:latin typeface="Arial" charset="0"/>
                <a:cs typeface="Arial" charset="0"/>
              </a:rPr>
              <a:t>”</a:t>
            </a:r>
            <a:r>
              <a:rPr lang="en-US" sz="2400">
                <a:latin typeface="Arial" charset="0"/>
                <a:cs typeface="Arial" charset="0"/>
              </a:rPr>
              <a:t> – Core 2</a:t>
            </a:r>
            <a:r>
              <a:rPr lang="ja-JP" altLang="en-US" sz="2400">
                <a:latin typeface="Arial" charset="0"/>
                <a:cs typeface="Arial" charset="0"/>
              </a:rPr>
              <a:t>’</a:t>
            </a:r>
            <a:r>
              <a:rPr lang="en-US" sz="2400">
                <a:latin typeface="Arial" charset="0"/>
                <a:cs typeface="Arial" charset="0"/>
              </a:rPr>
              <a:t>s machine language extends Pentium</a:t>
            </a:r>
            <a:r>
              <a:rPr lang="ja-JP" altLang="en-US" sz="2400">
                <a:latin typeface="Arial" charset="0"/>
                <a:cs typeface="Arial" charset="0"/>
              </a:rPr>
              <a:t>’</a:t>
            </a:r>
            <a:r>
              <a:rPr lang="en-US" sz="2400">
                <a:latin typeface="Arial" charset="0"/>
                <a:cs typeface="Arial" charset="0"/>
              </a:rPr>
              <a:t>s machine language</a:t>
            </a:r>
            <a:br>
              <a:rPr lang="en-US" sz="2400">
                <a:latin typeface="Arial" charset="0"/>
                <a:cs typeface="Arial" charset="0"/>
              </a:rPr>
            </a:br>
            <a:r>
              <a:rPr lang="en-US" sz="2400">
                <a:latin typeface="Arial" charset="0"/>
                <a:cs typeface="Arial" charset="0"/>
              </a:rPr>
              <a:t/>
            </a:r>
            <a:br>
              <a:rPr lang="en-US" sz="2400">
                <a:latin typeface="Arial" charset="0"/>
                <a:cs typeface="Arial" charset="0"/>
              </a:rPr>
            </a:br>
            <a:r>
              <a:rPr lang="en-US" sz="2400">
                <a:latin typeface="Arial" charset="0"/>
                <a:cs typeface="Arial" charset="0"/>
              </a:rPr>
              <a:t/>
            </a:r>
            <a:br>
              <a:rPr lang="en-US" sz="2400">
                <a:latin typeface="Arial" charset="0"/>
                <a:cs typeface="Arial" charset="0"/>
              </a:rPr>
            </a:br>
            <a:r>
              <a:rPr lang="en-US" sz="2400">
                <a:latin typeface="Arial" charset="0"/>
                <a:cs typeface="Arial" charset="0"/>
              </a:rPr>
              <a:t>Machine languages now allow complicated calculations (eg for multimedia, graphics) in a single instruction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Main Insight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2559050"/>
            <a:ext cx="8229600" cy="1755775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</a:pPr>
            <a:r>
              <a:rPr lang="en-US" sz="4800">
                <a:latin typeface="Arial" charset="0"/>
                <a:cs typeface="Arial" charset="0"/>
              </a:rPr>
              <a:t>Computer = FSM controlling a larger (or infinite) memory.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55600"/>
            <a:ext cx="8229600" cy="13716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Meet the little green man…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95275" y="2200275"/>
            <a:ext cx="8229600" cy="738188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</a:pPr>
            <a:r>
              <a:rPr lang="en-US">
                <a:latin typeface="Arial" charset="0"/>
                <a:cs typeface="Arial" charset="0"/>
              </a:rPr>
              <a:t>The Fetch – Decode – Execute FSM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5800" y="2859088"/>
            <a:ext cx="5465763" cy="3695700"/>
            <a:chOff x="952" y="1753"/>
            <a:chExt cx="3476" cy="2134"/>
          </a:xfrm>
        </p:grpSpPr>
        <p:sp>
          <p:nvSpPr>
            <p:cNvPr id="62470" name="Oval 5"/>
            <p:cNvSpPr>
              <a:spLocks noChangeArrowheads="1"/>
            </p:cNvSpPr>
            <p:nvPr/>
          </p:nvSpPr>
          <p:spPr bwMode="auto">
            <a:xfrm>
              <a:off x="2558" y="3349"/>
              <a:ext cx="1063" cy="538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/>
                <a:t>Execute</a:t>
              </a:r>
            </a:p>
          </p:txBody>
        </p:sp>
        <p:sp>
          <p:nvSpPr>
            <p:cNvPr id="62471" name="Oval 6"/>
            <p:cNvSpPr>
              <a:spLocks noChangeArrowheads="1"/>
            </p:cNvSpPr>
            <p:nvPr/>
          </p:nvSpPr>
          <p:spPr bwMode="auto">
            <a:xfrm>
              <a:off x="3365" y="1753"/>
              <a:ext cx="1063" cy="557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/>
                <a:t>Decode</a:t>
              </a:r>
            </a:p>
          </p:txBody>
        </p:sp>
        <p:sp>
          <p:nvSpPr>
            <p:cNvPr id="62472" name="Oval 7"/>
            <p:cNvSpPr>
              <a:spLocks noChangeArrowheads="1"/>
            </p:cNvSpPr>
            <p:nvPr/>
          </p:nvSpPr>
          <p:spPr bwMode="auto">
            <a:xfrm>
              <a:off x="952" y="2212"/>
              <a:ext cx="1063" cy="563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/>
                <a:t>Fetch</a:t>
              </a:r>
            </a:p>
          </p:txBody>
        </p:sp>
        <p:sp>
          <p:nvSpPr>
            <p:cNvPr id="62473" name="Line 8"/>
            <p:cNvSpPr>
              <a:spLocks noChangeShapeType="1"/>
            </p:cNvSpPr>
            <p:nvPr/>
          </p:nvSpPr>
          <p:spPr bwMode="auto">
            <a:xfrm flipV="1">
              <a:off x="1932" y="1920"/>
              <a:ext cx="1408" cy="3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4" name="Line 9"/>
            <p:cNvSpPr>
              <a:spLocks noChangeShapeType="1"/>
            </p:cNvSpPr>
            <p:nvPr/>
          </p:nvSpPr>
          <p:spPr bwMode="auto">
            <a:xfrm flipH="1">
              <a:off x="3286" y="2396"/>
              <a:ext cx="471" cy="88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5" name="Line 10"/>
            <p:cNvSpPr>
              <a:spLocks noChangeShapeType="1"/>
            </p:cNvSpPr>
            <p:nvPr/>
          </p:nvSpPr>
          <p:spPr bwMode="auto">
            <a:xfrm flipH="1" flipV="1">
              <a:off x="1486" y="2854"/>
              <a:ext cx="1014" cy="6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2469" name="Picture 11" descr="Little_Green_Man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8" y="525463"/>
            <a:ext cx="18669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Arial" charset="0"/>
                <a:cs typeface="Arial" charset="0"/>
              </a:rPr>
              <a:t>Fetch – Decode – Execute FSM</a:t>
            </a:r>
          </a:p>
        </p:txBody>
      </p:sp>
      <p:pic>
        <p:nvPicPr>
          <p:cNvPr id="64515" name="Picture 4" descr="Little_Green_Man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482600"/>
            <a:ext cx="18669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Oval 5"/>
          <p:cNvSpPr>
            <a:spLocks noChangeArrowheads="1"/>
          </p:cNvSpPr>
          <p:nvPr/>
        </p:nvSpPr>
        <p:spPr bwMode="auto">
          <a:xfrm>
            <a:off x="436563" y="3616325"/>
            <a:ext cx="1319212" cy="862013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ja-JP" altLang="en-US" sz="2400"/>
              <a:t>“</a:t>
            </a:r>
            <a:r>
              <a:rPr lang="en-US" sz="2400"/>
              <a:t>Fetch</a:t>
            </a:r>
            <a:r>
              <a:rPr lang="ja-JP" altLang="en-US" sz="2400"/>
              <a:t>”</a:t>
            </a:r>
            <a:endParaRPr lang="en-US" sz="2400"/>
          </a:p>
        </p:txBody>
      </p:sp>
      <p:sp>
        <p:nvSpPr>
          <p:cNvPr id="64517" name="Oval 6"/>
          <p:cNvSpPr>
            <a:spLocks noChangeArrowheads="1"/>
          </p:cNvSpPr>
          <p:nvPr/>
        </p:nvSpPr>
        <p:spPr bwMode="auto">
          <a:xfrm>
            <a:off x="7405688" y="3527425"/>
            <a:ext cx="1319212" cy="862013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IP   IP + 1</a:t>
            </a:r>
          </a:p>
        </p:txBody>
      </p:sp>
      <p:sp>
        <p:nvSpPr>
          <p:cNvPr id="64518" name="Oval 7"/>
          <p:cNvSpPr>
            <a:spLocks noChangeArrowheads="1"/>
          </p:cNvSpPr>
          <p:nvPr/>
        </p:nvSpPr>
        <p:spPr bwMode="auto">
          <a:xfrm>
            <a:off x="2936875" y="2763838"/>
            <a:ext cx="541338" cy="50958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Oval 8"/>
          <p:cNvSpPr>
            <a:spLocks noChangeArrowheads="1"/>
          </p:cNvSpPr>
          <p:nvPr/>
        </p:nvSpPr>
        <p:spPr bwMode="auto">
          <a:xfrm>
            <a:off x="3983038" y="2738438"/>
            <a:ext cx="541337" cy="50958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Oval 9"/>
          <p:cNvSpPr>
            <a:spLocks noChangeArrowheads="1"/>
          </p:cNvSpPr>
          <p:nvPr/>
        </p:nvSpPr>
        <p:spPr bwMode="auto">
          <a:xfrm>
            <a:off x="4959350" y="2736850"/>
            <a:ext cx="541338" cy="50958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1" name="Oval 10"/>
          <p:cNvSpPr>
            <a:spLocks noChangeArrowheads="1"/>
          </p:cNvSpPr>
          <p:nvPr/>
        </p:nvSpPr>
        <p:spPr bwMode="auto">
          <a:xfrm>
            <a:off x="5915025" y="2744788"/>
            <a:ext cx="541338" cy="50958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2" name="Line 11"/>
          <p:cNvSpPr>
            <a:spLocks noChangeShapeType="1"/>
          </p:cNvSpPr>
          <p:nvPr/>
        </p:nvSpPr>
        <p:spPr bwMode="auto">
          <a:xfrm>
            <a:off x="3478213" y="3003550"/>
            <a:ext cx="50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3" name="Line 12"/>
          <p:cNvSpPr>
            <a:spLocks noChangeShapeType="1"/>
          </p:cNvSpPr>
          <p:nvPr/>
        </p:nvSpPr>
        <p:spPr bwMode="auto">
          <a:xfrm flipV="1">
            <a:off x="4514850" y="2981325"/>
            <a:ext cx="414338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4" name="Line 13"/>
          <p:cNvSpPr>
            <a:spLocks noChangeShapeType="1"/>
          </p:cNvSpPr>
          <p:nvPr/>
        </p:nvSpPr>
        <p:spPr bwMode="auto">
          <a:xfrm flipV="1">
            <a:off x="5529263" y="2967038"/>
            <a:ext cx="414337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5" name="Oval 14"/>
          <p:cNvSpPr>
            <a:spLocks noChangeArrowheads="1"/>
          </p:cNvSpPr>
          <p:nvPr/>
        </p:nvSpPr>
        <p:spPr bwMode="auto">
          <a:xfrm>
            <a:off x="2954338" y="3759200"/>
            <a:ext cx="541337" cy="50958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6" name="Oval 15"/>
          <p:cNvSpPr>
            <a:spLocks noChangeArrowheads="1"/>
          </p:cNvSpPr>
          <p:nvPr/>
        </p:nvSpPr>
        <p:spPr bwMode="auto">
          <a:xfrm>
            <a:off x="4000500" y="3733800"/>
            <a:ext cx="541338" cy="50958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7" name="Oval 16"/>
          <p:cNvSpPr>
            <a:spLocks noChangeArrowheads="1"/>
          </p:cNvSpPr>
          <p:nvPr/>
        </p:nvSpPr>
        <p:spPr bwMode="auto">
          <a:xfrm>
            <a:off x="4976813" y="3732213"/>
            <a:ext cx="541337" cy="50958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8" name="Oval 17"/>
          <p:cNvSpPr>
            <a:spLocks noChangeArrowheads="1"/>
          </p:cNvSpPr>
          <p:nvPr/>
        </p:nvSpPr>
        <p:spPr bwMode="auto">
          <a:xfrm>
            <a:off x="5932488" y="3740150"/>
            <a:ext cx="541337" cy="50958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9" name="Line 18"/>
          <p:cNvSpPr>
            <a:spLocks noChangeShapeType="1"/>
          </p:cNvSpPr>
          <p:nvPr/>
        </p:nvSpPr>
        <p:spPr bwMode="auto">
          <a:xfrm>
            <a:off x="3495675" y="3998913"/>
            <a:ext cx="50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0" name="Line 19"/>
          <p:cNvSpPr>
            <a:spLocks noChangeShapeType="1"/>
          </p:cNvSpPr>
          <p:nvPr/>
        </p:nvSpPr>
        <p:spPr bwMode="auto">
          <a:xfrm flipV="1">
            <a:off x="4532313" y="3976688"/>
            <a:ext cx="414337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1" name="Line 20"/>
          <p:cNvSpPr>
            <a:spLocks noChangeShapeType="1"/>
          </p:cNvSpPr>
          <p:nvPr/>
        </p:nvSpPr>
        <p:spPr bwMode="auto">
          <a:xfrm flipV="1">
            <a:off x="5546725" y="3962400"/>
            <a:ext cx="414338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2" name="Oval 21"/>
          <p:cNvSpPr>
            <a:spLocks noChangeArrowheads="1"/>
          </p:cNvSpPr>
          <p:nvPr/>
        </p:nvSpPr>
        <p:spPr bwMode="auto">
          <a:xfrm>
            <a:off x="2954338" y="4703763"/>
            <a:ext cx="541337" cy="50958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3" name="Oval 22"/>
          <p:cNvSpPr>
            <a:spLocks noChangeArrowheads="1"/>
          </p:cNvSpPr>
          <p:nvPr/>
        </p:nvSpPr>
        <p:spPr bwMode="auto">
          <a:xfrm>
            <a:off x="4000500" y="4678363"/>
            <a:ext cx="541338" cy="50958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4" name="Oval 23"/>
          <p:cNvSpPr>
            <a:spLocks noChangeArrowheads="1"/>
          </p:cNvSpPr>
          <p:nvPr/>
        </p:nvSpPr>
        <p:spPr bwMode="auto">
          <a:xfrm>
            <a:off x="4976813" y="4676775"/>
            <a:ext cx="541337" cy="50958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5" name="Oval 24"/>
          <p:cNvSpPr>
            <a:spLocks noChangeArrowheads="1"/>
          </p:cNvSpPr>
          <p:nvPr/>
        </p:nvSpPr>
        <p:spPr bwMode="auto">
          <a:xfrm>
            <a:off x="5932488" y="4684713"/>
            <a:ext cx="541337" cy="50958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6" name="Line 25"/>
          <p:cNvSpPr>
            <a:spLocks noChangeShapeType="1"/>
          </p:cNvSpPr>
          <p:nvPr/>
        </p:nvSpPr>
        <p:spPr bwMode="auto">
          <a:xfrm>
            <a:off x="3495675" y="4943475"/>
            <a:ext cx="50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7" name="Line 26"/>
          <p:cNvSpPr>
            <a:spLocks noChangeShapeType="1"/>
          </p:cNvSpPr>
          <p:nvPr/>
        </p:nvSpPr>
        <p:spPr bwMode="auto">
          <a:xfrm flipV="1">
            <a:off x="4532313" y="4921250"/>
            <a:ext cx="414337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8" name="Line 27"/>
          <p:cNvSpPr>
            <a:spLocks noChangeShapeType="1"/>
          </p:cNvSpPr>
          <p:nvPr/>
        </p:nvSpPr>
        <p:spPr bwMode="auto">
          <a:xfrm flipV="1">
            <a:off x="5546725" y="4906963"/>
            <a:ext cx="414338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4539" name="AutoShape 30"/>
          <p:cNvCxnSpPr>
            <a:cxnSpLocks noChangeShapeType="1"/>
            <a:stCxn id="64516" idx="6"/>
            <a:endCxn id="64518" idx="2"/>
          </p:cNvCxnSpPr>
          <p:nvPr/>
        </p:nvCxnSpPr>
        <p:spPr bwMode="auto">
          <a:xfrm flipV="1">
            <a:off x="1793875" y="3019425"/>
            <a:ext cx="1123950" cy="1028700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40" name="AutoShape 31"/>
          <p:cNvCxnSpPr>
            <a:cxnSpLocks noChangeShapeType="1"/>
            <a:stCxn id="64516" idx="6"/>
            <a:endCxn id="64525" idx="2"/>
          </p:cNvCxnSpPr>
          <p:nvPr/>
        </p:nvCxnSpPr>
        <p:spPr bwMode="auto">
          <a:xfrm flipV="1">
            <a:off x="1793875" y="4014788"/>
            <a:ext cx="1141413" cy="33337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41" name="AutoShape 32"/>
          <p:cNvCxnSpPr>
            <a:cxnSpLocks noChangeShapeType="1"/>
            <a:stCxn id="64516" idx="6"/>
            <a:endCxn id="64532" idx="2"/>
          </p:cNvCxnSpPr>
          <p:nvPr/>
        </p:nvCxnSpPr>
        <p:spPr bwMode="auto">
          <a:xfrm>
            <a:off x="1793875" y="4048125"/>
            <a:ext cx="1141413" cy="911225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42" name="AutoShape 34"/>
          <p:cNvCxnSpPr>
            <a:cxnSpLocks noChangeShapeType="1"/>
            <a:stCxn id="64521" idx="6"/>
            <a:endCxn id="64517" idx="2"/>
          </p:cNvCxnSpPr>
          <p:nvPr/>
        </p:nvCxnSpPr>
        <p:spPr bwMode="auto">
          <a:xfrm>
            <a:off x="6475413" y="3000375"/>
            <a:ext cx="892175" cy="958850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43" name="AutoShape 35"/>
          <p:cNvCxnSpPr>
            <a:cxnSpLocks noChangeShapeType="1"/>
            <a:stCxn id="64528" idx="6"/>
            <a:endCxn id="64517" idx="2"/>
          </p:cNvCxnSpPr>
          <p:nvPr/>
        </p:nvCxnSpPr>
        <p:spPr bwMode="auto">
          <a:xfrm flipV="1">
            <a:off x="6492875" y="3959225"/>
            <a:ext cx="874713" cy="36513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44" name="AutoShape 36"/>
          <p:cNvCxnSpPr>
            <a:cxnSpLocks noChangeShapeType="1"/>
            <a:stCxn id="64535" idx="6"/>
            <a:endCxn id="64517" idx="2"/>
          </p:cNvCxnSpPr>
          <p:nvPr/>
        </p:nvCxnSpPr>
        <p:spPr bwMode="auto">
          <a:xfrm flipV="1">
            <a:off x="6492875" y="3959225"/>
            <a:ext cx="874713" cy="981075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45" name="AutoShape 37"/>
          <p:cNvCxnSpPr>
            <a:cxnSpLocks noChangeShapeType="1"/>
            <a:endCxn id="64517" idx="2"/>
          </p:cNvCxnSpPr>
          <p:nvPr/>
        </p:nvCxnSpPr>
        <p:spPr bwMode="auto">
          <a:xfrm flipV="1">
            <a:off x="6526213" y="3959225"/>
            <a:ext cx="841375" cy="1776413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46" name="Line 38"/>
          <p:cNvSpPr>
            <a:spLocks noChangeShapeType="1"/>
          </p:cNvSpPr>
          <p:nvPr/>
        </p:nvSpPr>
        <p:spPr bwMode="auto">
          <a:xfrm flipH="1">
            <a:off x="7761288" y="3968750"/>
            <a:ext cx="17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47" name="AutoShape 40"/>
          <p:cNvSpPr>
            <a:spLocks/>
          </p:cNvSpPr>
          <p:nvPr/>
        </p:nvSpPr>
        <p:spPr bwMode="auto">
          <a:xfrm rot="5400000">
            <a:off x="2244725" y="5464175"/>
            <a:ext cx="166688" cy="1163638"/>
          </a:xfrm>
          <a:prstGeom prst="rightBrace">
            <a:avLst>
              <a:gd name="adj1" fmla="val 58174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8" name="Text Box 41"/>
          <p:cNvSpPr txBox="1">
            <a:spLocks noChangeArrowheads="1"/>
          </p:cNvSpPr>
          <p:nvPr/>
        </p:nvSpPr>
        <p:spPr bwMode="auto">
          <a:xfrm>
            <a:off x="1728788" y="6097588"/>
            <a:ext cx="1235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Decode</a:t>
            </a:r>
          </a:p>
        </p:txBody>
      </p:sp>
      <p:sp>
        <p:nvSpPr>
          <p:cNvPr id="64549" name="AutoShape 42"/>
          <p:cNvSpPr>
            <a:spLocks/>
          </p:cNvSpPr>
          <p:nvPr/>
        </p:nvSpPr>
        <p:spPr bwMode="auto">
          <a:xfrm rot="5400000">
            <a:off x="4558507" y="4266406"/>
            <a:ext cx="363538" cy="3209925"/>
          </a:xfrm>
          <a:prstGeom prst="rightBrace">
            <a:avLst>
              <a:gd name="adj1" fmla="val 73581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50" name="Text Box 43"/>
          <p:cNvSpPr txBox="1">
            <a:spLocks noChangeArrowheads="1"/>
          </p:cNvSpPr>
          <p:nvPr/>
        </p:nvSpPr>
        <p:spPr bwMode="auto">
          <a:xfrm>
            <a:off x="4079875" y="6008688"/>
            <a:ext cx="128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Execute</a:t>
            </a:r>
          </a:p>
        </p:txBody>
      </p:sp>
      <p:sp>
        <p:nvSpPr>
          <p:cNvPr id="64551" name="Text Box 44"/>
          <p:cNvSpPr txBox="1">
            <a:spLocks noChangeArrowheads="1"/>
          </p:cNvSpPr>
          <p:nvPr/>
        </p:nvSpPr>
        <p:spPr bwMode="auto">
          <a:xfrm rot="-2658583">
            <a:off x="1436688" y="3173413"/>
            <a:ext cx="160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ADD Instruction</a:t>
            </a:r>
          </a:p>
        </p:txBody>
      </p:sp>
      <p:sp>
        <p:nvSpPr>
          <p:cNvPr id="64552" name="Text Box 46"/>
          <p:cNvSpPr txBox="1">
            <a:spLocks noChangeArrowheads="1"/>
          </p:cNvSpPr>
          <p:nvPr/>
        </p:nvSpPr>
        <p:spPr bwMode="auto">
          <a:xfrm rot="2329200">
            <a:off x="1431925" y="4527550"/>
            <a:ext cx="192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JUMP Instruction</a:t>
            </a:r>
          </a:p>
        </p:txBody>
      </p:sp>
      <p:sp>
        <p:nvSpPr>
          <p:cNvPr id="64553" name="AutoShape 47"/>
          <p:cNvSpPr>
            <a:spLocks/>
          </p:cNvSpPr>
          <p:nvPr/>
        </p:nvSpPr>
        <p:spPr bwMode="auto">
          <a:xfrm rot="5400000">
            <a:off x="7932738" y="4638675"/>
            <a:ext cx="166688" cy="1163637"/>
          </a:xfrm>
          <a:prstGeom prst="rightBrace">
            <a:avLst>
              <a:gd name="adj1" fmla="val 58174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54" name="Text Box 48"/>
          <p:cNvSpPr txBox="1">
            <a:spLocks noChangeArrowheads="1"/>
          </p:cNvSpPr>
          <p:nvPr/>
        </p:nvSpPr>
        <p:spPr bwMode="auto">
          <a:xfrm>
            <a:off x="7404100" y="5299075"/>
            <a:ext cx="1590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Go to next</a:t>
            </a:r>
            <a:br>
              <a:rPr lang="en-US"/>
            </a:br>
            <a:r>
              <a:rPr lang="en-US"/>
              <a:t>instruction</a:t>
            </a:r>
          </a:p>
        </p:txBody>
      </p:sp>
      <p:sp>
        <p:nvSpPr>
          <p:cNvPr id="64555" name="Freeform 49"/>
          <p:cNvSpPr>
            <a:spLocks/>
          </p:cNvSpPr>
          <p:nvPr/>
        </p:nvSpPr>
        <p:spPr bwMode="auto">
          <a:xfrm>
            <a:off x="1236663" y="2074863"/>
            <a:ext cx="7085012" cy="1458912"/>
          </a:xfrm>
          <a:custGeom>
            <a:avLst/>
            <a:gdLst>
              <a:gd name="T0" fmla="*/ 2147483647 w 4463"/>
              <a:gd name="T1" fmla="*/ 2147483647 h 919"/>
              <a:gd name="T2" fmla="*/ 2147483647 w 4463"/>
              <a:gd name="T3" fmla="*/ 2147483647 h 919"/>
              <a:gd name="T4" fmla="*/ 2147483647 w 4463"/>
              <a:gd name="T5" fmla="*/ 2147483647 h 919"/>
              <a:gd name="T6" fmla="*/ 2147483647 w 4463"/>
              <a:gd name="T7" fmla="*/ 2147483647 h 919"/>
              <a:gd name="T8" fmla="*/ 2147483647 w 4463"/>
              <a:gd name="T9" fmla="*/ 2147483647 h 919"/>
              <a:gd name="T10" fmla="*/ 2147483647 w 4463"/>
              <a:gd name="T11" fmla="*/ 2147483647 h 919"/>
              <a:gd name="T12" fmla="*/ 0 w 4463"/>
              <a:gd name="T13" fmla="*/ 2147483647 h 9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463"/>
              <a:gd name="T22" fmla="*/ 0 h 919"/>
              <a:gd name="T23" fmla="*/ 4463 w 4463"/>
              <a:gd name="T24" fmla="*/ 919 h 9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463" h="919">
                <a:moveTo>
                  <a:pt x="4454" y="794"/>
                </a:moveTo>
                <a:cubicBezTo>
                  <a:pt x="4458" y="856"/>
                  <a:pt x="4463" y="919"/>
                  <a:pt x="4340" y="819"/>
                </a:cubicBezTo>
                <a:cubicBezTo>
                  <a:pt x="4217" y="719"/>
                  <a:pt x="4027" y="327"/>
                  <a:pt x="3715" y="194"/>
                </a:cubicBezTo>
                <a:cubicBezTo>
                  <a:pt x="3403" y="61"/>
                  <a:pt x="2854" y="46"/>
                  <a:pt x="2466" y="23"/>
                </a:cubicBezTo>
                <a:cubicBezTo>
                  <a:pt x="2078" y="0"/>
                  <a:pt x="1741" y="3"/>
                  <a:pt x="1387" y="56"/>
                </a:cubicBezTo>
                <a:cubicBezTo>
                  <a:pt x="1033" y="109"/>
                  <a:pt x="572" y="203"/>
                  <a:pt x="341" y="340"/>
                </a:cubicBezTo>
                <a:cubicBezTo>
                  <a:pt x="110" y="477"/>
                  <a:pt x="55" y="676"/>
                  <a:pt x="0" y="875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CPU as a conductor of a symphony</a:t>
            </a:r>
          </a:p>
        </p:txBody>
      </p:sp>
      <p:sp>
        <p:nvSpPr>
          <p:cNvPr id="66563" name="Line 4"/>
          <p:cNvSpPr>
            <a:spLocks noChangeShapeType="1"/>
          </p:cNvSpPr>
          <p:nvPr/>
        </p:nvSpPr>
        <p:spPr bwMode="auto">
          <a:xfrm>
            <a:off x="1547813" y="3324225"/>
            <a:ext cx="7170737" cy="11113"/>
          </a:xfrm>
          <a:prstGeom prst="line">
            <a:avLst/>
          </a:prstGeom>
          <a:noFill/>
          <a:ln w="254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4" name="Oval 5"/>
          <p:cNvSpPr>
            <a:spLocks noChangeArrowheads="1"/>
          </p:cNvSpPr>
          <p:nvPr/>
        </p:nvSpPr>
        <p:spPr bwMode="auto">
          <a:xfrm>
            <a:off x="2119313" y="1766888"/>
            <a:ext cx="1622425" cy="6445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Network Card</a:t>
            </a:r>
          </a:p>
        </p:txBody>
      </p:sp>
      <p:sp>
        <p:nvSpPr>
          <p:cNvPr id="66565" name="Oval 6"/>
          <p:cNvSpPr>
            <a:spLocks noChangeArrowheads="1"/>
          </p:cNvSpPr>
          <p:nvPr/>
        </p:nvSpPr>
        <p:spPr bwMode="auto">
          <a:xfrm>
            <a:off x="4692650" y="1774825"/>
            <a:ext cx="1320800" cy="6445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CPU</a:t>
            </a:r>
          </a:p>
        </p:txBody>
      </p:sp>
      <p:sp>
        <p:nvSpPr>
          <p:cNvPr id="66566" name="Oval 7"/>
          <p:cNvSpPr>
            <a:spLocks noChangeArrowheads="1"/>
          </p:cNvSpPr>
          <p:nvPr/>
        </p:nvSpPr>
        <p:spPr bwMode="auto">
          <a:xfrm>
            <a:off x="6657975" y="1720850"/>
            <a:ext cx="1320800" cy="6445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Sound Card</a:t>
            </a:r>
          </a:p>
        </p:txBody>
      </p:sp>
      <p:sp>
        <p:nvSpPr>
          <p:cNvPr id="66567" name="Oval 8"/>
          <p:cNvSpPr>
            <a:spLocks noChangeArrowheads="1"/>
          </p:cNvSpPr>
          <p:nvPr/>
        </p:nvSpPr>
        <p:spPr bwMode="auto">
          <a:xfrm>
            <a:off x="3155950" y="4205288"/>
            <a:ext cx="1320800" cy="6445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CD-ROM</a:t>
            </a:r>
          </a:p>
        </p:txBody>
      </p:sp>
      <p:sp>
        <p:nvSpPr>
          <p:cNvPr id="66568" name="Oval 9"/>
          <p:cNvSpPr>
            <a:spLocks noChangeArrowheads="1"/>
          </p:cNvSpPr>
          <p:nvPr/>
        </p:nvSpPr>
        <p:spPr bwMode="auto">
          <a:xfrm>
            <a:off x="5930900" y="4219575"/>
            <a:ext cx="1320800" cy="6445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Video Card</a:t>
            </a:r>
          </a:p>
        </p:txBody>
      </p:sp>
      <p:sp>
        <p:nvSpPr>
          <p:cNvPr id="66569" name="Line 10"/>
          <p:cNvSpPr>
            <a:spLocks noChangeShapeType="1"/>
          </p:cNvSpPr>
          <p:nvPr/>
        </p:nvSpPr>
        <p:spPr bwMode="auto">
          <a:xfrm flipV="1">
            <a:off x="2992438" y="2389188"/>
            <a:ext cx="0" cy="800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0" name="Line 11"/>
          <p:cNvSpPr>
            <a:spLocks noChangeShapeType="1"/>
          </p:cNvSpPr>
          <p:nvPr/>
        </p:nvSpPr>
        <p:spPr bwMode="auto">
          <a:xfrm flipH="1" flipV="1">
            <a:off x="5392738" y="2400300"/>
            <a:ext cx="11112" cy="800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1" name="Line 12"/>
          <p:cNvSpPr>
            <a:spLocks noChangeShapeType="1"/>
          </p:cNvSpPr>
          <p:nvPr/>
        </p:nvSpPr>
        <p:spPr bwMode="auto">
          <a:xfrm flipV="1">
            <a:off x="7377113" y="2368550"/>
            <a:ext cx="0" cy="831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2" name="Line 13"/>
          <p:cNvSpPr>
            <a:spLocks noChangeShapeType="1"/>
          </p:cNvSpPr>
          <p:nvPr/>
        </p:nvSpPr>
        <p:spPr bwMode="auto">
          <a:xfrm>
            <a:off x="3760788" y="3449638"/>
            <a:ext cx="0" cy="747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3" name="Text Box 14"/>
          <p:cNvSpPr txBox="1">
            <a:spLocks noChangeArrowheads="1"/>
          </p:cNvSpPr>
          <p:nvPr/>
        </p:nvSpPr>
        <p:spPr bwMode="auto">
          <a:xfrm>
            <a:off x="168275" y="3128963"/>
            <a:ext cx="1073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ja-JP" altLang="en-US" sz="1800"/>
              <a:t>“</a:t>
            </a:r>
            <a:r>
              <a:rPr lang="en-US" sz="1800"/>
              <a:t>BUS</a:t>
            </a:r>
            <a:r>
              <a:rPr lang="ja-JP" altLang="en-US" sz="1800"/>
              <a:t>”</a:t>
            </a:r>
            <a:r>
              <a:rPr lang="en-US" sz="1800"/>
              <a:t> </a:t>
            </a:r>
            <a:br>
              <a:rPr lang="en-US" sz="1800"/>
            </a:br>
            <a:r>
              <a:rPr lang="en-US" sz="1800"/>
              <a:t>e.g., PCI</a:t>
            </a:r>
          </a:p>
        </p:txBody>
      </p:sp>
      <p:sp>
        <p:nvSpPr>
          <p:cNvPr id="66574" name="Line 15"/>
          <p:cNvSpPr>
            <a:spLocks noChangeShapeType="1"/>
          </p:cNvSpPr>
          <p:nvPr/>
        </p:nvSpPr>
        <p:spPr bwMode="auto">
          <a:xfrm>
            <a:off x="6542088" y="3475038"/>
            <a:ext cx="0" cy="747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5" name="Text Box 16"/>
          <p:cNvSpPr txBox="1">
            <a:spLocks noChangeArrowheads="1"/>
          </p:cNvSpPr>
          <p:nvPr/>
        </p:nvSpPr>
        <p:spPr bwMode="auto">
          <a:xfrm>
            <a:off x="1382713" y="5543550"/>
            <a:ext cx="7277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/>
              <a:t>Bus: </a:t>
            </a:r>
            <a:r>
              <a:rPr lang="ja-JP" altLang="en-US" sz="3200"/>
              <a:t>“</a:t>
            </a:r>
            <a:r>
              <a:rPr lang="en-US" sz="3200"/>
              <a:t>Everybody hears everybody else</a:t>
            </a:r>
            <a:r>
              <a:rPr lang="ja-JP" altLang="en-US" sz="3200"/>
              <a:t>”</a:t>
            </a:r>
            <a:endParaRPr lang="en-US" sz="32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How an FSM does </a:t>
            </a:r>
            <a:r>
              <a:rPr lang="ja-JP" altLang="en-US">
                <a:latin typeface="Arial" charset="0"/>
                <a:cs typeface="Arial" charset="0"/>
              </a:rPr>
              <a:t>“</a:t>
            </a:r>
            <a:r>
              <a:rPr lang="en-US">
                <a:latin typeface="Arial" charset="0"/>
                <a:cs typeface="Arial" charset="0"/>
              </a:rPr>
              <a:t>reasoning</a:t>
            </a:r>
            <a:r>
              <a:rPr lang="ja-JP" altLang="en-US">
                <a:latin typeface="Arial" charset="0"/>
                <a:cs typeface="Arial" charset="0"/>
              </a:rPr>
              <a:t>”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8138" y="1928813"/>
            <a:ext cx="8229600" cy="1216025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>
                <a:latin typeface="Arial" charset="0"/>
                <a:cs typeface="Arial" charset="0"/>
              </a:rPr>
              <a:t> </a:t>
            </a:r>
            <a:r>
              <a:rPr lang="ja-JP" altLang="en-US">
                <a:latin typeface="Arial" charset="0"/>
                <a:cs typeface="Arial" charset="0"/>
              </a:rPr>
              <a:t>“</a:t>
            </a:r>
            <a:r>
              <a:rPr lang="en-US">
                <a:latin typeface="Arial" charset="0"/>
                <a:cs typeface="Arial" charset="0"/>
              </a:rPr>
              <a:t>If left infrared sensor detects </a:t>
            </a:r>
            <a:br>
              <a:rPr lang="en-US">
                <a:latin typeface="Arial" charset="0"/>
                <a:cs typeface="Arial" charset="0"/>
              </a:rPr>
            </a:br>
            <a:r>
              <a:rPr lang="en-US">
                <a:latin typeface="Arial" charset="0"/>
                <a:cs typeface="Arial" charset="0"/>
              </a:rPr>
              <a:t>a person, turn left</a:t>
            </a:r>
            <a:r>
              <a:rPr lang="ja-JP" altLang="en-US">
                <a:latin typeface="Arial" charset="0"/>
                <a:cs typeface="Arial" charset="0"/>
              </a:rPr>
              <a:t>”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8612" name="Oval 5"/>
          <p:cNvSpPr>
            <a:spLocks noChangeArrowheads="1"/>
          </p:cNvSpPr>
          <p:nvPr/>
        </p:nvSpPr>
        <p:spPr bwMode="auto">
          <a:xfrm>
            <a:off x="3092450" y="3470275"/>
            <a:ext cx="747713" cy="7699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3" name="Oval 6"/>
          <p:cNvSpPr>
            <a:spLocks noChangeArrowheads="1"/>
          </p:cNvSpPr>
          <p:nvPr/>
        </p:nvSpPr>
        <p:spPr bwMode="auto">
          <a:xfrm>
            <a:off x="4891088" y="3467100"/>
            <a:ext cx="747712" cy="7699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277938" y="3686175"/>
            <a:ext cx="5305425" cy="2224088"/>
            <a:chOff x="805" y="2322"/>
            <a:chExt cx="3342" cy="1401"/>
          </a:xfrm>
        </p:grpSpPr>
        <p:sp>
          <p:nvSpPr>
            <p:cNvPr id="68616" name="Oval 4"/>
            <p:cNvSpPr>
              <a:spLocks noChangeArrowheads="1"/>
            </p:cNvSpPr>
            <p:nvPr/>
          </p:nvSpPr>
          <p:spPr bwMode="auto">
            <a:xfrm>
              <a:off x="805" y="2645"/>
              <a:ext cx="471" cy="48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7" name="Oval 7"/>
            <p:cNvSpPr>
              <a:spLocks noChangeArrowheads="1"/>
            </p:cNvSpPr>
            <p:nvPr/>
          </p:nvSpPr>
          <p:spPr bwMode="auto">
            <a:xfrm>
              <a:off x="1470" y="3206"/>
              <a:ext cx="471" cy="48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8" name="Oval 8"/>
            <p:cNvSpPr>
              <a:spLocks noChangeArrowheads="1"/>
            </p:cNvSpPr>
            <p:nvPr/>
          </p:nvSpPr>
          <p:spPr bwMode="auto">
            <a:xfrm>
              <a:off x="2544" y="3238"/>
              <a:ext cx="471" cy="48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9" name="Oval 9"/>
            <p:cNvSpPr>
              <a:spLocks noChangeArrowheads="1"/>
            </p:cNvSpPr>
            <p:nvPr/>
          </p:nvSpPr>
          <p:spPr bwMode="auto">
            <a:xfrm>
              <a:off x="3676" y="3232"/>
              <a:ext cx="471" cy="48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0" name="Line 10"/>
            <p:cNvSpPr>
              <a:spLocks noChangeShapeType="1"/>
            </p:cNvSpPr>
            <p:nvPr/>
          </p:nvSpPr>
          <p:spPr bwMode="auto">
            <a:xfrm flipV="1">
              <a:off x="1250" y="2513"/>
              <a:ext cx="714" cy="2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1" name="Line 12"/>
            <p:cNvSpPr>
              <a:spLocks noChangeShapeType="1"/>
            </p:cNvSpPr>
            <p:nvPr/>
          </p:nvSpPr>
          <p:spPr bwMode="auto">
            <a:xfrm>
              <a:off x="1217" y="3057"/>
              <a:ext cx="288" cy="2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2" name="Line 13"/>
            <p:cNvSpPr>
              <a:spLocks noChangeShapeType="1"/>
            </p:cNvSpPr>
            <p:nvPr/>
          </p:nvSpPr>
          <p:spPr bwMode="auto">
            <a:xfrm>
              <a:off x="2422" y="2441"/>
              <a:ext cx="66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3" name="Line 14"/>
            <p:cNvSpPr>
              <a:spLocks noChangeShapeType="1"/>
            </p:cNvSpPr>
            <p:nvPr/>
          </p:nvSpPr>
          <p:spPr bwMode="auto">
            <a:xfrm>
              <a:off x="1937" y="3469"/>
              <a:ext cx="5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4" name="Line 15"/>
            <p:cNvSpPr>
              <a:spLocks noChangeShapeType="1"/>
            </p:cNvSpPr>
            <p:nvPr/>
          </p:nvSpPr>
          <p:spPr bwMode="auto">
            <a:xfrm flipV="1">
              <a:off x="3011" y="3469"/>
              <a:ext cx="661" cy="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5" name="Text Box 16"/>
            <p:cNvSpPr txBox="1">
              <a:spLocks noChangeArrowheads="1"/>
            </p:cNvSpPr>
            <p:nvPr/>
          </p:nvSpPr>
          <p:spPr bwMode="auto">
            <a:xfrm>
              <a:off x="820" y="3209"/>
              <a:ext cx="4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b="1"/>
                <a:t>L = 0</a:t>
              </a:r>
            </a:p>
          </p:txBody>
        </p:sp>
        <p:sp>
          <p:nvSpPr>
            <p:cNvPr id="68626" name="Text Box 17"/>
            <p:cNvSpPr txBox="1">
              <a:spLocks noChangeArrowheads="1"/>
            </p:cNvSpPr>
            <p:nvPr/>
          </p:nvSpPr>
          <p:spPr bwMode="auto">
            <a:xfrm>
              <a:off x="1341" y="2408"/>
              <a:ext cx="4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b="1"/>
                <a:t>L = 1</a:t>
              </a:r>
            </a:p>
          </p:txBody>
        </p:sp>
        <p:sp>
          <p:nvSpPr>
            <p:cNvPr id="68627" name="Text Box 18"/>
            <p:cNvSpPr txBox="1">
              <a:spLocks noChangeArrowheads="1"/>
            </p:cNvSpPr>
            <p:nvPr/>
          </p:nvSpPr>
          <p:spPr bwMode="auto">
            <a:xfrm>
              <a:off x="1970" y="2322"/>
              <a:ext cx="4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T =1</a:t>
              </a:r>
            </a:p>
          </p:txBody>
        </p:sp>
        <p:sp>
          <p:nvSpPr>
            <p:cNvPr id="68628" name="Text Box 19"/>
            <p:cNvSpPr txBox="1">
              <a:spLocks noChangeArrowheads="1"/>
            </p:cNvSpPr>
            <p:nvPr/>
          </p:nvSpPr>
          <p:spPr bwMode="auto">
            <a:xfrm>
              <a:off x="1540" y="3352"/>
              <a:ext cx="4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T= 0</a:t>
              </a:r>
            </a:p>
          </p:txBody>
        </p:sp>
      </p:grpSp>
      <p:pic>
        <p:nvPicPr>
          <p:cNvPr id="68615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889125"/>
            <a:ext cx="2173288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0513"/>
            <a:ext cx="8229600" cy="13716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Speculation: Brain as FSM?</a:t>
            </a:r>
          </a:p>
        </p:txBody>
      </p:sp>
      <p:pic>
        <p:nvPicPr>
          <p:cNvPr id="706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2133600"/>
            <a:ext cx="3654425" cy="321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1573213"/>
            <a:ext cx="2236788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Text Box 6"/>
          <p:cNvSpPr txBox="1">
            <a:spLocks noChangeArrowheads="1"/>
          </p:cNvSpPr>
          <p:nvPr/>
        </p:nvSpPr>
        <p:spPr bwMode="auto">
          <a:xfrm>
            <a:off x="4106863" y="5037138"/>
            <a:ext cx="5041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800"/>
              <a:t> Network (</a:t>
            </a:r>
            <a:r>
              <a:rPr lang="ja-JP" altLang="en-US" sz="1800"/>
              <a:t>“</a:t>
            </a:r>
            <a:r>
              <a:rPr lang="en-US" sz="1800"/>
              <a:t>graph</a:t>
            </a:r>
            <a:r>
              <a:rPr lang="ja-JP" altLang="en-US" sz="1800"/>
              <a:t>”</a:t>
            </a:r>
            <a:r>
              <a:rPr lang="en-US" sz="1800"/>
              <a:t>) of 100 billion neurons; each </a:t>
            </a:r>
            <a:br>
              <a:rPr lang="en-US" sz="1800"/>
            </a:br>
            <a:r>
              <a:rPr lang="en-US" sz="1800"/>
              <a:t>connected to a few thousand others</a:t>
            </a:r>
          </a:p>
          <a:p>
            <a:pPr eaLnBrk="1" hangingPunct="1">
              <a:buFontTx/>
              <a:buChar char="•"/>
            </a:pPr>
            <a:r>
              <a:rPr lang="en-US" sz="1800"/>
              <a:t> Neuron = tiny Computational Element; </a:t>
            </a:r>
            <a:br>
              <a:rPr lang="en-US" sz="1800"/>
            </a:br>
            <a:r>
              <a:rPr lang="en-US" sz="1800"/>
              <a:t>    </a:t>
            </a:r>
            <a:r>
              <a:rPr lang="ja-JP" altLang="en-US" sz="1800"/>
              <a:t>“</a:t>
            </a:r>
            <a:r>
              <a:rPr lang="en-US" sz="1800"/>
              <a:t>switching time</a:t>
            </a:r>
            <a:r>
              <a:rPr lang="ja-JP" altLang="en-US" sz="1800"/>
              <a:t>”</a:t>
            </a:r>
            <a:r>
              <a:rPr lang="en-US" sz="1800"/>
              <a:t> 0.01 s</a:t>
            </a:r>
          </a:p>
          <a:p>
            <a:pPr eaLnBrk="1" hangingPunct="1">
              <a:buFontTx/>
              <a:buChar char="•"/>
            </a:pPr>
            <a:r>
              <a:rPr lang="en-US" sz="1800"/>
              <a:t> Neuron generates a voltage spike depending </a:t>
            </a:r>
            <a:br>
              <a:rPr lang="en-US" sz="1800"/>
            </a:br>
            <a:r>
              <a:rPr lang="en-US" sz="1800"/>
              <a:t>upon how many neighbors are spiking.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Arial" charset="0"/>
                <a:cs typeface="Arial" charset="0"/>
              </a:rPr>
              <a:t>R-S Flip-Flop</a:t>
            </a:r>
            <a:br>
              <a:rPr lang="en-US" sz="3600">
                <a:latin typeface="Arial" charset="0"/>
                <a:cs typeface="Arial" charset="0"/>
              </a:rPr>
            </a:br>
            <a:r>
              <a:rPr lang="en-US" sz="3600">
                <a:latin typeface="Arial" charset="0"/>
                <a:cs typeface="Arial" charset="0"/>
              </a:rPr>
              <a:t>(corrected slide)</a:t>
            </a: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133600"/>
            <a:ext cx="6934200" cy="433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257800" y="685800"/>
            <a:ext cx="838200" cy="990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4876800" y="1371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4876800" y="914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6096000" y="914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495800" y="6858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4495800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R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6553200" y="6858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M</a:t>
            </a:r>
          </a:p>
        </p:txBody>
      </p:sp>
      <p:grpSp>
        <p:nvGrpSpPr>
          <p:cNvPr id="19467" name="Group 11"/>
          <p:cNvGrpSpPr>
            <a:grpSpLocks/>
          </p:cNvGrpSpPr>
          <p:nvPr/>
        </p:nvGrpSpPr>
        <p:grpSpPr bwMode="auto">
          <a:xfrm>
            <a:off x="592138" y="1906588"/>
            <a:ext cx="8383587" cy="4468813"/>
            <a:chOff x="373" y="1201"/>
            <a:chExt cx="5281" cy="2815"/>
          </a:xfrm>
        </p:grpSpPr>
        <p:sp>
          <p:nvSpPr>
            <p:cNvPr id="19468" name="Text Box 12"/>
            <p:cNvSpPr txBox="1">
              <a:spLocks noChangeArrowheads="1"/>
            </p:cNvSpPr>
            <p:nvPr/>
          </p:nvSpPr>
          <p:spPr bwMode="auto">
            <a:xfrm>
              <a:off x="4309" y="2795"/>
              <a:ext cx="1345" cy="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smtClean="0">
                  <a:solidFill>
                    <a:srgbClr val="FF3300"/>
                  </a:solidFill>
                </a:rPr>
                <a:t>(But do not</a:t>
              </a:r>
              <a:endParaRPr lang="en-US" dirty="0">
                <a:solidFill>
                  <a:srgbClr val="FF3300"/>
                </a:solidFill>
              </a:endParaRPr>
            </a:p>
            <a:p>
              <a:pPr eaLnBrk="1" hangingPunct="1"/>
              <a:r>
                <a:rPr lang="en-US" dirty="0" smtClean="0">
                  <a:solidFill>
                    <a:srgbClr val="FF3300"/>
                  </a:solidFill>
                </a:rPr>
                <a:t>make both</a:t>
              </a:r>
              <a:r>
                <a:rPr lang="en-US" dirty="0">
                  <a:solidFill>
                    <a:srgbClr val="FF3300"/>
                  </a:solidFill>
                </a:rPr>
                <a:t/>
              </a:r>
              <a:br>
                <a:rPr lang="en-US" dirty="0">
                  <a:solidFill>
                    <a:srgbClr val="FF3300"/>
                  </a:solidFill>
                </a:rPr>
              </a:br>
              <a:r>
                <a:rPr lang="en-US" dirty="0">
                  <a:solidFill>
                    <a:srgbClr val="FF3300"/>
                  </a:solidFill>
                </a:rPr>
                <a:t>Set and Reset</a:t>
              </a:r>
              <a:br>
                <a:rPr lang="en-US" dirty="0">
                  <a:solidFill>
                    <a:srgbClr val="FF3300"/>
                  </a:solidFill>
                </a:rPr>
              </a:br>
              <a:r>
                <a:rPr lang="en-US" dirty="0" smtClean="0">
                  <a:solidFill>
                    <a:srgbClr val="FF3300"/>
                  </a:solidFill>
                </a:rPr>
                <a:t>TRUE at </a:t>
              </a:r>
              <a:br>
                <a:rPr lang="en-US" dirty="0" smtClean="0">
                  <a:solidFill>
                    <a:srgbClr val="FF3300"/>
                  </a:solidFill>
                </a:rPr>
              </a:br>
              <a:r>
                <a:rPr lang="en-US" dirty="0" smtClean="0">
                  <a:solidFill>
                    <a:srgbClr val="FF3300"/>
                  </a:solidFill>
                </a:rPr>
                <a:t>same</a:t>
              </a:r>
              <a:r>
                <a:rPr lang="en-US" dirty="0">
                  <a:solidFill>
                    <a:srgbClr val="FF3300"/>
                  </a:solidFill>
                </a:rPr>
                <a:t> </a:t>
              </a:r>
              <a:r>
                <a:rPr lang="en-US" dirty="0" smtClean="0">
                  <a:solidFill>
                    <a:srgbClr val="FF3300"/>
                  </a:solidFill>
                </a:rPr>
                <a:t>time!)</a:t>
              </a:r>
              <a:endParaRPr lang="en-US" dirty="0"/>
            </a:p>
          </p:txBody>
        </p:sp>
        <p:pic>
          <p:nvPicPr>
            <p:cNvPr id="19469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" y="1302"/>
              <a:ext cx="4013" cy="1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0" name="Rectangle 14"/>
            <p:cNvSpPr>
              <a:spLocks noChangeArrowheads="1"/>
            </p:cNvSpPr>
            <p:nvPr/>
          </p:nvSpPr>
          <p:spPr bwMode="auto">
            <a:xfrm>
              <a:off x="713" y="2978"/>
              <a:ext cx="3299" cy="2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1" name="Rectangle 15"/>
            <p:cNvSpPr>
              <a:spLocks noChangeArrowheads="1"/>
            </p:cNvSpPr>
            <p:nvPr/>
          </p:nvSpPr>
          <p:spPr bwMode="auto">
            <a:xfrm>
              <a:off x="879" y="1201"/>
              <a:ext cx="3094" cy="194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2" name="Rectangle 16"/>
            <p:cNvSpPr>
              <a:spLocks noChangeArrowheads="1"/>
            </p:cNvSpPr>
            <p:nvPr/>
          </p:nvSpPr>
          <p:spPr bwMode="auto">
            <a:xfrm>
              <a:off x="4227" y="1865"/>
              <a:ext cx="391" cy="2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Recap: D Flip Flop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92338"/>
            <a:ext cx="8229600" cy="758825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>
                <a:latin typeface="Arial" charset="0"/>
                <a:cs typeface="Arial" charset="0"/>
              </a:rPr>
              <a:t>Basic Memory Block – stores 1 bit.</a:t>
            </a:r>
          </a:p>
        </p:txBody>
      </p:sp>
      <p:grpSp>
        <p:nvGrpSpPr>
          <p:cNvPr id="21508" name="Group 5"/>
          <p:cNvGrpSpPr>
            <a:grpSpLocks/>
          </p:cNvGrpSpPr>
          <p:nvPr/>
        </p:nvGrpSpPr>
        <p:grpSpPr bwMode="auto">
          <a:xfrm>
            <a:off x="898525" y="3295650"/>
            <a:ext cx="3217863" cy="2036763"/>
            <a:chOff x="622" y="2076"/>
            <a:chExt cx="2027" cy="1283"/>
          </a:xfrm>
        </p:grpSpPr>
        <p:sp>
          <p:nvSpPr>
            <p:cNvPr id="21510" name="Rectangle 6"/>
            <p:cNvSpPr>
              <a:spLocks noChangeArrowheads="1"/>
            </p:cNvSpPr>
            <p:nvPr/>
          </p:nvSpPr>
          <p:spPr bwMode="auto">
            <a:xfrm>
              <a:off x="1069" y="2076"/>
              <a:ext cx="1139" cy="1283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1" name="Line 7"/>
            <p:cNvSpPr>
              <a:spLocks noChangeShapeType="1"/>
            </p:cNvSpPr>
            <p:nvPr/>
          </p:nvSpPr>
          <p:spPr bwMode="auto">
            <a:xfrm>
              <a:off x="622" y="2271"/>
              <a:ext cx="42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Line 8"/>
            <p:cNvSpPr>
              <a:spLocks noChangeShapeType="1"/>
            </p:cNvSpPr>
            <p:nvPr/>
          </p:nvSpPr>
          <p:spPr bwMode="auto">
            <a:xfrm>
              <a:off x="631" y="3124"/>
              <a:ext cx="42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Line 9"/>
            <p:cNvSpPr>
              <a:spLocks noChangeShapeType="1"/>
            </p:cNvSpPr>
            <p:nvPr/>
          </p:nvSpPr>
          <p:spPr bwMode="auto">
            <a:xfrm>
              <a:off x="2224" y="2681"/>
              <a:ext cx="42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Text Box 10"/>
            <p:cNvSpPr txBox="1">
              <a:spLocks noChangeArrowheads="1"/>
            </p:cNvSpPr>
            <p:nvPr/>
          </p:nvSpPr>
          <p:spPr bwMode="auto">
            <a:xfrm>
              <a:off x="1120" y="2098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/>
                <a:t>D</a:t>
              </a:r>
            </a:p>
          </p:txBody>
        </p:sp>
        <p:sp>
          <p:nvSpPr>
            <p:cNvPr id="21515" name="Text Box 11"/>
            <p:cNvSpPr txBox="1">
              <a:spLocks noChangeArrowheads="1"/>
            </p:cNvSpPr>
            <p:nvPr/>
          </p:nvSpPr>
          <p:spPr bwMode="auto">
            <a:xfrm>
              <a:off x="1118" y="2979"/>
              <a:ext cx="32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/>
                <a:t>W</a:t>
              </a:r>
            </a:p>
          </p:txBody>
        </p:sp>
        <p:sp>
          <p:nvSpPr>
            <p:cNvPr id="21516" name="Text Box 12"/>
            <p:cNvSpPr txBox="1">
              <a:spLocks noChangeArrowheads="1"/>
            </p:cNvSpPr>
            <p:nvPr/>
          </p:nvSpPr>
          <p:spPr bwMode="auto">
            <a:xfrm>
              <a:off x="1870" y="2496"/>
              <a:ext cx="3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/>
                <a:t>M</a:t>
              </a:r>
            </a:p>
          </p:txBody>
        </p:sp>
      </p:grpSp>
      <p:sp>
        <p:nvSpPr>
          <p:cNvPr id="21509" name="Text Box 13"/>
          <p:cNvSpPr txBox="1">
            <a:spLocks noChangeArrowheads="1"/>
          </p:cNvSpPr>
          <p:nvPr/>
        </p:nvSpPr>
        <p:spPr bwMode="auto">
          <a:xfrm>
            <a:off x="4511675" y="3286125"/>
            <a:ext cx="459105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/>
              <a:t>If we </a:t>
            </a:r>
            <a:r>
              <a:rPr lang="ja-JP" altLang="en-US" sz="3200"/>
              <a:t>“</a:t>
            </a:r>
            <a:r>
              <a:rPr lang="en-US" sz="3200"/>
              <a:t>toggle</a:t>
            </a:r>
            <a:r>
              <a:rPr lang="ja-JP" altLang="en-US" sz="3200"/>
              <a:t>”</a:t>
            </a:r>
            <a:r>
              <a:rPr lang="en-US" sz="3200"/>
              <a:t> the write input (setting it 1 then setting it 0) then M acquires the value of 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>
                <a:latin typeface="Arial" charset="0"/>
                <a:cs typeface="Arial" charset="0"/>
              </a:rPr>
              <a:t>“</a:t>
            </a:r>
            <a:r>
              <a:rPr lang="en-US">
                <a:latin typeface="Arial" charset="0"/>
                <a:cs typeface="Arial" charset="0"/>
              </a:rPr>
              <a:t>Timing Diagram</a:t>
            </a:r>
            <a:r>
              <a:rPr lang="ja-JP" altLang="en-US">
                <a:latin typeface="Arial" charset="0"/>
                <a:cs typeface="Arial" charset="0"/>
              </a:rPr>
              <a:t>”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1830388" y="3113088"/>
            <a:ext cx="60261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1870075" y="1928813"/>
            <a:ext cx="0" cy="12160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1871663" y="2046288"/>
            <a:ext cx="2492375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4352925" y="2014538"/>
            <a:ext cx="11113" cy="914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flipV="1">
            <a:off x="4348163" y="2909888"/>
            <a:ext cx="3502025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238250" y="1793875"/>
            <a:ext cx="55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5V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1254125" y="2693988"/>
            <a:ext cx="55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0V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3825875" y="3059113"/>
            <a:ext cx="86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Time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398463" y="2082800"/>
            <a:ext cx="51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/>
              <a:t>D</a:t>
            </a:r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1838325" y="4610100"/>
            <a:ext cx="60261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1878013" y="3425825"/>
            <a:ext cx="0" cy="12160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2824163" y="3543300"/>
            <a:ext cx="208915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4879975" y="3532188"/>
            <a:ext cx="11113" cy="914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 flipV="1">
            <a:off x="4899025" y="4416425"/>
            <a:ext cx="2919413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1246188" y="3290888"/>
            <a:ext cx="557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5V</a:t>
            </a: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1262063" y="4191000"/>
            <a:ext cx="557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0V</a:t>
            </a: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3833813" y="4556125"/>
            <a:ext cx="86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Time</a:t>
            </a: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406400" y="3579813"/>
            <a:ext cx="688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/>
              <a:t>W</a:t>
            </a:r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1838325" y="6076950"/>
            <a:ext cx="60261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1878013" y="4892675"/>
            <a:ext cx="0" cy="12160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1879600" y="5888038"/>
            <a:ext cx="3033713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>
            <a:off x="4879975" y="4999038"/>
            <a:ext cx="11113" cy="914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 flipV="1">
            <a:off x="4899025" y="5027613"/>
            <a:ext cx="2919413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1246188" y="4757738"/>
            <a:ext cx="557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5V</a:t>
            </a:r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1262063" y="5657850"/>
            <a:ext cx="557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0V</a:t>
            </a:r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3833813" y="6022975"/>
            <a:ext cx="86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Time</a:t>
            </a:r>
          </a:p>
        </p:txBody>
      </p:sp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406400" y="5046663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/>
              <a:t>M</a:t>
            </a:r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>
            <a:off x="2838450" y="3508375"/>
            <a:ext cx="11113" cy="914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>
            <a:off x="1898650" y="4395788"/>
            <a:ext cx="94615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584" name="Group 32"/>
          <p:cNvGrpSpPr>
            <a:grpSpLocks/>
          </p:cNvGrpSpPr>
          <p:nvPr/>
        </p:nvGrpSpPr>
        <p:grpSpPr bwMode="auto">
          <a:xfrm>
            <a:off x="5337175" y="530225"/>
            <a:ext cx="2547938" cy="1574800"/>
            <a:chOff x="622" y="2076"/>
            <a:chExt cx="2027" cy="1346"/>
          </a:xfrm>
        </p:grpSpPr>
        <p:sp>
          <p:nvSpPr>
            <p:cNvPr id="23585" name="Rectangle 33"/>
            <p:cNvSpPr>
              <a:spLocks noChangeArrowheads="1"/>
            </p:cNvSpPr>
            <p:nvPr/>
          </p:nvSpPr>
          <p:spPr bwMode="auto">
            <a:xfrm>
              <a:off x="1069" y="2076"/>
              <a:ext cx="1139" cy="1283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6" name="Line 34"/>
            <p:cNvSpPr>
              <a:spLocks noChangeShapeType="1"/>
            </p:cNvSpPr>
            <p:nvPr/>
          </p:nvSpPr>
          <p:spPr bwMode="auto">
            <a:xfrm>
              <a:off x="622" y="2271"/>
              <a:ext cx="42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7" name="Line 35"/>
            <p:cNvSpPr>
              <a:spLocks noChangeShapeType="1"/>
            </p:cNvSpPr>
            <p:nvPr/>
          </p:nvSpPr>
          <p:spPr bwMode="auto">
            <a:xfrm>
              <a:off x="631" y="3124"/>
              <a:ext cx="42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8" name="Line 36"/>
            <p:cNvSpPr>
              <a:spLocks noChangeShapeType="1"/>
            </p:cNvSpPr>
            <p:nvPr/>
          </p:nvSpPr>
          <p:spPr bwMode="auto">
            <a:xfrm>
              <a:off x="2224" y="2681"/>
              <a:ext cx="42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9" name="Text Box 37"/>
            <p:cNvSpPr txBox="1">
              <a:spLocks noChangeArrowheads="1"/>
            </p:cNvSpPr>
            <p:nvPr/>
          </p:nvSpPr>
          <p:spPr bwMode="auto">
            <a:xfrm>
              <a:off x="1120" y="2098"/>
              <a:ext cx="351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/>
                <a:t>D</a:t>
              </a:r>
            </a:p>
          </p:txBody>
        </p:sp>
        <p:sp>
          <p:nvSpPr>
            <p:cNvPr id="23590" name="Text Box 38"/>
            <p:cNvSpPr txBox="1">
              <a:spLocks noChangeArrowheads="1"/>
            </p:cNvSpPr>
            <p:nvPr/>
          </p:nvSpPr>
          <p:spPr bwMode="auto">
            <a:xfrm>
              <a:off x="1120" y="2978"/>
              <a:ext cx="413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/>
                <a:t>W</a:t>
              </a:r>
            </a:p>
          </p:txBody>
        </p:sp>
        <p:sp>
          <p:nvSpPr>
            <p:cNvPr id="23591" name="Text Box 39"/>
            <p:cNvSpPr txBox="1">
              <a:spLocks noChangeArrowheads="1"/>
            </p:cNvSpPr>
            <p:nvPr/>
          </p:nvSpPr>
          <p:spPr bwMode="auto">
            <a:xfrm>
              <a:off x="1870" y="2495"/>
              <a:ext cx="382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/>
                <a:t>M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Finite State Machines (FSMs)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4364038"/>
            <a:ext cx="8229600" cy="3886200"/>
          </a:xfrm>
        </p:spPr>
        <p:txBody>
          <a:bodyPr/>
          <a:lstStyle/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Finite number of states</a:t>
            </a:r>
          </a:p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Machine can produce outputs, these depend upon current state only</a:t>
            </a:r>
          </a:p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Machine can accept one or more bits of input; reading these causes transitions among states.</a:t>
            </a:r>
          </a:p>
        </p:txBody>
      </p:sp>
      <p:sp>
        <p:nvSpPr>
          <p:cNvPr id="25604" name="Oval 26"/>
          <p:cNvSpPr>
            <a:spLocks noChangeArrowheads="1"/>
          </p:cNvSpPr>
          <p:nvPr/>
        </p:nvSpPr>
        <p:spPr bwMode="auto">
          <a:xfrm>
            <a:off x="2425700" y="2497138"/>
            <a:ext cx="1370013" cy="83185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Closed</a:t>
            </a:r>
          </a:p>
        </p:txBody>
      </p:sp>
      <p:sp>
        <p:nvSpPr>
          <p:cNvPr id="25605" name="Oval 27"/>
          <p:cNvSpPr>
            <a:spLocks noChangeArrowheads="1"/>
          </p:cNvSpPr>
          <p:nvPr/>
        </p:nvSpPr>
        <p:spPr bwMode="auto">
          <a:xfrm>
            <a:off x="4787900" y="2519363"/>
            <a:ext cx="1370013" cy="833437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Open</a:t>
            </a:r>
          </a:p>
        </p:txBody>
      </p:sp>
      <p:grpSp>
        <p:nvGrpSpPr>
          <p:cNvPr id="25606" name="Group 28"/>
          <p:cNvGrpSpPr>
            <a:grpSpLocks/>
          </p:cNvGrpSpPr>
          <p:nvPr/>
        </p:nvGrpSpPr>
        <p:grpSpPr bwMode="auto">
          <a:xfrm>
            <a:off x="3025775" y="1968500"/>
            <a:ext cx="2309813" cy="530225"/>
            <a:chOff x="1661" y="1233"/>
            <a:chExt cx="2273" cy="554"/>
          </a:xfrm>
        </p:grpSpPr>
        <p:sp>
          <p:nvSpPr>
            <p:cNvPr id="25622" name="Arc 29"/>
            <p:cNvSpPr>
              <a:spLocks/>
            </p:cNvSpPr>
            <p:nvPr/>
          </p:nvSpPr>
          <p:spPr bwMode="auto">
            <a:xfrm rot="10573755" flipV="1">
              <a:off x="1661" y="1233"/>
              <a:ext cx="1162" cy="517"/>
            </a:xfrm>
            <a:custGeom>
              <a:avLst/>
              <a:gdLst>
                <a:gd name="T0" fmla="*/ 0 w 25088"/>
                <a:gd name="T1" fmla="*/ 0 h 21600"/>
                <a:gd name="T2" fmla="*/ 0 w 25088"/>
                <a:gd name="T3" fmla="*/ 0 h 21600"/>
                <a:gd name="T4" fmla="*/ 0 w 25088"/>
                <a:gd name="T5" fmla="*/ 0 h 21600"/>
                <a:gd name="T6" fmla="*/ 0 60000 65536"/>
                <a:gd name="T7" fmla="*/ 0 60000 65536"/>
                <a:gd name="T8" fmla="*/ 0 60000 65536"/>
                <a:gd name="T9" fmla="*/ 0 w 25088"/>
                <a:gd name="T10" fmla="*/ 0 h 21600"/>
                <a:gd name="T11" fmla="*/ 25088 w 2508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088" h="21600" fill="none" extrusionOk="0">
                  <a:moveTo>
                    <a:pt x="-1" y="283"/>
                  </a:moveTo>
                  <a:cubicBezTo>
                    <a:pt x="1153" y="94"/>
                    <a:pt x="2319" y="-1"/>
                    <a:pt x="3488" y="-1"/>
                  </a:cubicBezTo>
                  <a:cubicBezTo>
                    <a:pt x="15417" y="-1"/>
                    <a:pt x="25088" y="9670"/>
                    <a:pt x="25088" y="21600"/>
                  </a:cubicBezTo>
                </a:path>
                <a:path w="25088" h="21600" stroke="0" extrusionOk="0">
                  <a:moveTo>
                    <a:pt x="-1" y="283"/>
                  </a:moveTo>
                  <a:cubicBezTo>
                    <a:pt x="1153" y="94"/>
                    <a:pt x="2319" y="-1"/>
                    <a:pt x="3488" y="-1"/>
                  </a:cubicBezTo>
                  <a:cubicBezTo>
                    <a:pt x="15417" y="-1"/>
                    <a:pt x="25088" y="9670"/>
                    <a:pt x="25088" y="21600"/>
                  </a:cubicBezTo>
                  <a:lnTo>
                    <a:pt x="3488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3" name="Arc 30"/>
            <p:cNvSpPr>
              <a:spLocks/>
            </p:cNvSpPr>
            <p:nvPr/>
          </p:nvSpPr>
          <p:spPr bwMode="auto">
            <a:xfrm rot="-10573755" flipH="1" flipV="1">
              <a:off x="2772" y="1238"/>
              <a:ext cx="1162" cy="517"/>
            </a:xfrm>
            <a:custGeom>
              <a:avLst/>
              <a:gdLst>
                <a:gd name="T0" fmla="*/ 0 w 25088"/>
                <a:gd name="T1" fmla="*/ 0 h 21600"/>
                <a:gd name="T2" fmla="*/ 0 w 25088"/>
                <a:gd name="T3" fmla="*/ 0 h 21600"/>
                <a:gd name="T4" fmla="*/ 0 w 25088"/>
                <a:gd name="T5" fmla="*/ 0 h 21600"/>
                <a:gd name="T6" fmla="*/ 0 60000 65536"/>
                <a:gd name="T7" fmla="*/ 0 60000 65536"/>
                <a:gd name="T8" fmla="*/ 0 60000 65536"/>
                <a:gd name="T9" fmla="*/ 0 w 25088"/>
                <a:gd name="T10" fmla="*/ 0 h 21600"/>
                <a:gd name="T11" fmla="*/ 25088 w 2508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088" h="21600" fill="none" extrusionOk="0">
                  <a:moveTo>
                    <a:pt x="-1" y="283"/>
                  </a:moveTo>
                  <a:cubicBezTo>
                    <a:pt x="1153" y="94"/>
                    <a:pt x="2319" y="-1"/>
                    <a:pt x="3488" y="-1"/>
                  </a:cubicBezTo>
                  <a:cubicBezTo>
                    <a:pt x="15417" y="-1"/>
                    <a:pt x="25088" y="9670"/>
                    <a:pt x="25088" y="21600"/>
                  </a:cubicBezTo>
                </a:path>
                <a:path w="25088" h="21600" stroke="0" extrusionOk="0">
                  <a:moveTo>
                    <a:pt x="-1" y="283"/>
                  </a:moveTo>
                  <a:cubicBezTo>
                    <a:pt x="1153" y="94"/>
                    <a:pt x="2319" y="-1"/>
                    <a:pt x="3488" y="-1"/>
                  </a:cubicBezTo>
                  <a:cubicBezTo>
                    <a:pt x="15417" y="-1"/>
                    <a:pt x="25088" y="9670"/>
                    <a:pt x="25088" y="21600"/>
                  </a:cubicBezTo>
                  <a:lnTo>
                    <a:pt x="3488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4" name="Line 31"/>
            <p:cNvSpPr>
              <a:spLocks noChangeShapeType="1"/>
            </p:cNvSpPr>
            <p:nvPr/>
          </p:nvSpPr>
          <p:spPr bwMode="auto">
            <a:xfrm>
              <a:off x="3901" y="1663"/>
              <a:ext cx="26" cy="1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7" name="Group 32"/>
          <p:cNvGrpSpPr>
            <a:grpSpLocks/>
          </p:cNvGrpSpPr>
          <p:nvPr/>
        </p:nvGrpSpPr>
        <p:grpSpPr bwMode="auto">
          <a:xfrm flipH="1" flipV="1">
            <a:off x="3087688" y="3384550"/>
            <a:ext cx="2309812" cy="530225"/>
            <a:chOff x="1661" y="1233"/>
            <a:chExt cx="2273" cy="554"/>
          </a:xfrm>
        </p:grpSpPr>
        <p:sp>
          <p:nvSpPr>
            <p:cNvPr id="25619" name="Arc 33"/>
            <p:cNvSpPr>
              <a:spLocks/>
            </p:cNvSpPr>
            <p:nvPr/>
          </p:nvSpPr>
          <p:spPr bwMode="auto">
            <a:xfrm rot="10573755" flipV="1">
              <a:off x="1661" y="1233"/>
              <a:ext cx="1162" cy="517"/>
            </a:xfrm>
            <a:custGeom>
              <a:avLst/>
              <a:gdLst>
                <a:gd name="T0" fmla="*/ 0 w 25088"/>
                <a:gd name="T1" fmla="*/ 0 h 21600"/>
                <a:gd name="T2" fmla="*/ 0 w 25088"/>
                <a:gd name="T3" fmla="*/ 0 h 21600"/>
                <a:gd name="T4" fmla="*/ 0 w 25088"/>
                <a:gd name="T5" fmla="*/ 0 h 21600"/>
                <a:gd name="T6" fmla="*/ 0 60000 65536"/>
                <a:gd name="T7" fmla="*/ 0 60000 65536"/>
                <a:gd name="T8" fmla="*/ 0 60000 65536"/>
                <a:gd name="T9" fmla="*/ 0 w 25088"/>
                <a:gd name="T10" fmla="*/ 0 h 21600"/>
                <a:gd name="T11" fmla="*/ 25088 w 2508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088" h="21600" fill="none" extrusionOk="0">
                  <a:moveTo>
                    <a:pt x="-1" y="283"/>
                  </a:moveTo>
                  <a:cubicBezTo>
                    <a:pt x="1153" y="94"/>
                    <a:pt x="2319" y="-1"/>
                    <a:pt x="3488" y="-1"/>
                  </a:cubicBezTo>
                  <a:cubicBezTo>
                    <a:pt x="15417" y="-1"/>
                    <a:pt x="25088" y="9670"/>
                    <a:pt x="25088" y="21600"/>
                  </a:cubicBezTo>
                </a:path>
                <a:path w="25088" h="21600" stroke="0" extrusionOk="0">
                  <a:moveTo>
                    <a:pt x="-1" y="283"/>
                  </a:moveTo>
                  <a:cubicBezTo>
                    <a:pt x="1153" y="94"/>
                    <a:pt x="2319" y="-1"/>
                    <a:pt x="3488" y="-1"/>
                  </a:cubicBezTo>
                  <a:cubicBezTo>
                    <a:pt x="15417" y="-1"/>
                    <a:pt x="25088" y="9670"/>
                    <a:pt x="25088" y="21600"/>
                  </a:cubicBezTo>
                  <a:lnTo>
                    <a:pt x="3488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0" name="Arc 34"/>
            <p:cNvSpPr>
              <a:spLocks/>
            </p:cNvSpPr>
            <p:nvPr/>
          </p:nvSpPr>
          <p:spPr bwMode="auto">
            <a:xfrm rot="-10573755" flipH="1" flipV="1">
              <a:off x="2772" y="1238"/>
              <a:ext cx="1162" cy="517"/>
            </a:xfrm>
            <a:custGeom>
              <a:avLst/>
              <a:gdLst>
                <a:gd name="T0" fmla="*/ 0 w 25088"/>
                <a:gd name="T1" fmla="*/ 0 h 21600"/>
                <a:gd name="T2" fmla="*/ 0 w 25088"/>
                <a:gd name="T3" fmla="*/ 0 h 21600"/>
                <a:gd name="T4" fmla="*/ 0 w 25088"/>
                <a:gd name="T5" fmla="*/ 0 h 21600"/>
                <a:gd name="T6" fmla="*/ 0 60000 65536"/>
                <a:gd name="T7" fmla="*/ 0 60000 65536"/>
                <a:gd name="T8" fmla="*/ 0 60000 65536"/>
                <a:gd name="T9" fmla="*/ 0 w 25088"/>
                <a:gd name="T10" fmla="*/ 0 h 21600"/>
                <a:gd name="T11" fmla="*/ 25088 w 2508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088" h="21600" fill="none" extrusionOk="0">
                  <a:moveTo>
                    <a:pt x="-1" y="283"/>
                  </a:moveTo>
                  <a:cubicBezTo>
                    <a:pt x="1153" y="94"/>
                    <a:pt x="2319" y="-1"/>
                    <a:pt x="3488" y="-1"/>
                  </a:cubicBezTo>
                  <a:cubicBezTo>
                    <a:pt x="15417" y="-1"/>
                    <a:pt x="25088" y="9670"/>
                    <a:pt x="25088" y="21600"/>
                  </a:cubicBezTo>
                </a:path>
                <a:path w="25088" h="21600" stroke="0" extrusionOk="0">
                  <a:moveTo>
                    <a:pt x="-1" y="283"/>
                  </a:moveTo>
                  <a:cubicBezTo>
                    <a:pt x="1153" y="94"/>
                    <a:pt x="2319" y="-1"/>
                    <a:pt x="3488" y="-1"/>
                  </a:cubicBezTo>
                  <a:cubicBezTo>
                    <a:pt x="15417" y="-1"/>
                    <a:pt x="25088" y="9670"/>
                    <a:pt x="25088" y="21600"/>
                  </a:cubicBezTo>
                  <a:lnTo>
                    <a:pt x="3488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1" name="Line 35"/>
            <p:cNvSpPr>
              <a:spLocks noChangeShapeType="1"/>
            </p:cNvSpPr>
            <p:nvPr/>
          </p:nvSpPr>
          <p:spPr bwMode="auto">
            <a:xfrm>
              <a:off x="3901" y="1663"/>
              <a:ext cx="26" cy="1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8" name="Group 36"/>
          <p:cNvGrpSpPr>
            <a:grpSpLocks/>
          </p:cNvGrpSpPr>
          <p:nvPr/>
        </p:nvGrpSpPr>
        <p:grpSpPr bwMode="auto">
          <a:xfrm>
            <a:off x="6046788" y="2498725"/>
            <a:ext cx="709612" cy="758825"/>
            <a:chOff x="4634" y="1788"/>
            <a:chExt cx="699" cy="794"/>
          </a:xfrm>
        </p:grpSpPr>
        <p:sp>
          <p:nvSpPr>
            <p:cNvPr id="25617" name="Freeform 37"/>
            <p:cNvSpPr>
              <a:spLocks/>
            </p:cNvSpPr>
            <p:nvPr/>
          </p:nvSpPr>
          <p:spPr bwMode="auto">
            <a:xfrm>
              <a:off x="4634" y="1788"/>
              <a:ext cx="699" cy="794"/>
            </a:xfrm>
            <a:custGeom>
              <a:avLst/>
              <a:gdLst>
                <a:gd name="T0" fmla="*/ 0 w 699"/>
                <a:gd name="T1" fmla="*/ 195 h 794"/>
                <a:gd name="T2" fmla="*/ 347 w 699"/>
                <a:gd name="T3" fmla="*/ 25 h 794"/>
                <a:gd name="T4" fmla="*/ 687 w 699"/>
                <a:gd name="T5" fmla="*/ 346 h 794"/>
                <a:gd name="T6" fmla="*/ 419 w 699"/>
                <a:gd name="T7" fmla="*/ 739 h 794"/>
                <a:gd name="T8" fmla="*/ 118 w 699"/>
                <a:gd name="T9" fmla="*/ 673 h 7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9"/>
                <a:gd name="T16" fmla="*/ 0 h 794"/>
                <a:gd name="T17" fmla="*/ 699 w 699"/>
                <a:gd name="T18" fmla="*/ 794 h 7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9" h="794">
                  <a:moveTo>
                    <a:pt x="0" y="195"/>
                  </a:moveTo>
                  <a:cubicBezTo>
                    <a:pt x="116" y="97"/>
                    <a:pt x="233" y="0"/>
                    <a:pt x="347" y="25"/>
                  </a:cubicBezTo>
                  <a:cubicBezTo>
                    <a:pt x="461" y="50"/>
                    <a:pt x="675" y="227"/>
                    <a:pt x="687" y="346"/>
                  </a:cubicBezTo>
                  <a:cubicBezTo>
                    <a:pt x="699" y="465"/>
                    <a:pt x="514" y="684"/>
                    <a:pt x="419" y="739"/>
                  </a:cubicBezTo>
                  <a:cubicBezTo>
                    <a:pt x="324" y="794"/>
                    <a:pt x="110" y="664"/>
                    <a:pt x="118" y="673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Line 38"/>
            <p:cNvSpPr>
              <a:spLocks noChangeShapeType="1"/>
            </p:cNvSpPr>
            <p:nvPr/>
          </p:nvSpPr>
          <p:spPr bwMode="auto">
            <a:xfrm flipH="1" flipV="1">
              <a:off x="4732" y="2441"/>
              <a:ext cx="46" cy="2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9" name="Group 39"/>
          <p:cNvGrpSpPr>
            <a:grpSpLocks/>
          </p:cNvGrpSpPr>
          <p:nvPr/>
        </p:nvGrpSpPr>
        <p:grpSpPr bwMode="auto">
          <a:xfrm flipH="1">
            <a:off x="1755775" y="2524125"/>
            <a:ext cx="709613" cy="760413"/>
            <a:chOff x="4634" y="1788"/>
            <a:chExt cx="699" cy="794"/>
          </a:xfrm>
        </p:grpSpPr>
        <p:sp>
          <p:nvSpPr>
            <p:cNvPr id="25615" name="Freeform 40"/>
            <p:cNvSpPr>
              <a:spLocks/>
            </p:cNvSpPr>
            <p:nvPr/>
          </p:nvSpPr>
          <p:spPr bwMode="auto">
            <a:xfrm>
              <a:off x="4634" y="1788"/>
              <a:ext cx="699" cy="794"/>
            </a:xfrm>
            <a:custGeom>
              <a:avLst/>
              <a:gdLst>
                <a:gd name="T0" fmla="*/ 0 w 699"/>
                <a:gd name="T1" fmla="*/ 195 h 794"/>
                <a:gd name="T2" fmla="*/ 347 w 699"/>
                <a:gd name="T3" fmla="*/ 25 h 794"/>
                <a:gd name="T4" fmla="*/ 687 w 699"/>
                <a:gd name="T5" fmla="*/ 346 h 794"/>
                <a:gd name="T6" fmla="*/ 419 w 699"/>
                <a:gd name="T7" fmla="*/ 739 h 794"/>
                <a:gd name="T8" fmla="*/ 118 w 699"/>
                <a:gd name="T9" fmla="*/ 673 h 7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9"/>
                <a:gd name="T16" fmla="*/ 0 h 794"/>
                <a:gd name="T17" fmla="*/ 699 w 699"/>
                <a:gd name="T18" fmla="*/ 794 h 7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9" h="794">
                  <a:moveTo>
                    <a:pt x="0" y="195"/>
                  </a:moveTo>
                  <a:cubicBezTo>
                    <a:pt x="116" y="97"/>
                    <a:pt x="233" y="0"/>
                    <a:pt x="347" y="25"/>
                  </a:cubicBezTo>
                  <a:cubicBezTo>
                    <a:pt x="461" y="50"/>
                    <a:pt x="675" y="227"/>
                    <a:pt x="687" y="346"/>
                  </a:cubicBezTo>
                  <a:cubicBezTo>
                    <a:pt x="699" y="465"/>
                    <a:pt x="514" y="684"/>
                    <a:pt x="419" y="739"/>
                  </a:cubicBezTo>
                  <a:cubicBezTo>
                    <a:pt x="324" y="794"/>
                    <a:pt x="110" y="664"/>
                    <a:pt x="118" y="673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Line 41"/>
            <p:cNvSpPr>
              <a:spLocks noChangeShapeType="1"/>
            </p:cNvSpPr>
            <p:nvPr/>
          </p:nvSpPr>
          <p:spPr bwMode="auto">
            <a:xfrm flipH="1" flipV="1">
              <a:off x="4732" y="2441"/>
              <a:ext cx="46" cy="2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10" name="Text Box 42"/>
          <p:cNvSpPr txBox="1">
            <a:spLocks noChangeArrowheads="1"/>
          </p:cNvSpPr>
          <p:nvPr/>
        </p:nvSpPr>
        <p:spPr bwMode="auto">
          <a:xfrm>
            <a:off x="3041650" y="1544638"/>
            <a:ext cx="2355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Detected Person</a:t>
            </a:r>
          </a:p>
        </p:txBody>
      </p:sp>
      <p:sp>
        <p:nvSpPr>
          <p:cNvPr id="25611" name="Text Box 43"/>
          <p:cNvSpPr txBox="1">
            <a:spLocks noChangeArrowheads="1"/>
          </p:cNvSpPr>
          <p:nvPr/>
        </p:nvSpPr>
        <p:spPr bwMode="auto">
          <a:xfrm>
            <a:off x="609600" y="2376488"/>
            <a:ext cx="12779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/>
              <a:t>No Person Detected</a:t>
            </a:r>
          </a:p>
        </p:txBody>
      </p:sp>
      <p:sp>
        <p:nvSpPr>
          <p:cNvPr id="25612" name="Text Box 44"/>
          <p:cNvSpPr txBox="1">
            <a:spLocks noChangeArrowheads="1"/>
          </p:cNvSpPr>
          <p:nvPr/>
        </p:nvSpPr>
        <p:spPr bwMode="auto">
          <a:xfrm>
            <a:off x="5862638" y="3327400"/>
            <a:ext cx="2076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Detected Person</a:t>
            </a:r>
          </a:p>
        </p:txBody>
      </p:sp>
      <p:sp>
        <p:nvSpPr>
          <p:cNvPr id="25613" name="Text Box 45"/>
          <p:cNvSpPr txBox="1">
            <a:spLocks noChangeArrowheads="1"/>
          </p:cNvSpPr>
          <p:nvPr/>
        </p:nvSpPr>
        <p:spPr bwMode="auto">
          <a:xfrm>
            <a:off x="3157538" y="3900488"/>
            <a:ext cx="2471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No Person Detected</a:t>
            </a:r>
          </a:p>
        </p:txBody>
      </p:sp>
      <p:sp>
        <p:nvSpPr>
          <p:cNvPr id="25614" name="Text Box 46"/>
          <p:cNvSpPr txBox="1">
            <a:spLocks noChangeArrowheads="1"/>
          </p:cNvSpPr>
          <p:nvPr/>
        </p:nvSpPr>
        <p:spPr bwMode="auto">
          <a:xfrm>
            <a:off x="6110288" y="1546225"/>
            <a:ext cx="2487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ja-JP" altLang="en-US">
                <a:solidFill>
                  <a:srgbClr val="008000"/>
                </a:solidFill>
              </a:rPr>
              <a:t>“</a:t>
            </a:r>
            <a:r>
              <a:rPr lang="en-US">
                <a:solidFill>
                  <a:srgbClr val="008000"/>
                </a:solidFill>
              </a:rPr>
              <a:t>Automatic Door</a:t>
            </a:r>
            <a:r>
              <a:rPr lang="ja-JP" altLang="en-US">
                <a:solidFill>
                  <a:srgbClr val="008000"/>
                </a:solidFill>
              </a:rPr>
              <a:t>”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4"/>
          <p:cNvGrpSpPr>
            <a:grpSpLocks/>
          </p:cNvGrpSpPr>
          <p:nvPr/>
        </p:nvGrpSpPr>
        <p:grpSpPr bwMode="auto">
          <a:xfrm>
            <a:off x="762000" y="531813"/>
            <a:ext cx="3657600" cy="1535112"/>
            <a:chOff x="480" y="377"/>
            <a:chExt cx="2304" cy="967"/>
          </a:xfrm>
        </p:grpSpPr>
        <p:pic>
          <p:nvPicPr>
            <p:cNvPr id="27657" name="Picture 5" descr="discussion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77"/>
              <a:ext cx="1008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8" name="Text Box 6"/>
            <p:cNvSpPr txBox="1">
              <a:spLocks noChangeArrowheads="1"/>
            </p:cNvSpPr>
            <p:nvPr/>
          </p:nvSpPr>
          <p:spPr bwMode="auto">
            <a:xfrm>
              <a:off x="1523" y="432"/>
              <a:ext cx="1261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2800">
                  <a:solidFill>
                    <a:schemeClr val="bg2"/>
                  </a:solidFill>
                </a:rPr>
                <a:t>Discussion </a:t>
              </a:r>
            </a:p>
            <a:p>
              <a:r>
                <a:rPr lang="en-US" sz="2800">
                  <a:solidFill>
                    <a:schemeClr val="bg2"/>
                  </a:solidFill>
                </a:rPr>
                <a:t>Time</a:t>
              </a:r>
            </a:p>
          </p:txBody>
        </p:sp>
      </p:grpSp>
      <p:sp>
        <p:nvSpPr>
          <p:cNvPr id="263175" name="Text Box 7"/>
          <p:cNvSpPr txBox="1">
            <a:spLocks noChangeArrowheads="1"/>
          </p:cNvSpPr>
          <p:nvPr/>
        </p:nvSpPr>
        <p:spPr bwMode="auto">
          <a:xfrm>
            <a:off x="1168400" y="2528888"/>
            <a:ext cx="7418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How can we implement a FSM using logic gates </a:t>
            </a:r>
            <a:r>
              <a:rPr lang="en-US" dirty="0" smtClean="0"/>
              <a:t>etc?</a:t>
            </a:r>
            <a:endParaRPr lang="en-US" dirty="0"/>
          </a:p>
        </p:txBody>
      </p:sp>
      <p:sp>
        <p:nvSpPr>
          <p:cNvPr id="263176" name="Text Box 8"/>
          <p:cNvSpPr txBox="1">
            <a:spLocks noChangeArrowheads="1"/>
          </p:cNvSpPr>
          <p:nvPr/>
        </p:nvSpPr>
        <p:spPr bwMode="auto">
          <a:xfrm>
            <a:off x="1412875" y="3095625"/>
            <a:ext cx="67377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 smtClean="0"/>
              <a:t> If </a:t>
            </a:r>
            <a:r>
              <a:rPr lang="en-US" dirty="0"/>
              <a:t>number of states = 2</a:t>
            </a:r>
            <a:r>
              <a:rPr lang="en-US" baseline="30000" dirty="0"/>
              <a:t>k</a:t>
            </a:r>
            <a:r>
              <a:rPr lang="en-US" dirty="0"/>
              <a:t>  then represent </a:t>
            </a:r>
            <a:r>
              <a:rPr lang="ja-JP" altLang="en-US" dirty="0"/>
              <a:t>“</a:t>
            </a:r>
            <a:r>
              <a:rPr lang="en-US" dirty="0"/>
              <a:t>state</a:t>
            </a:r>
            <a:r>
              <a:rPr lang="ja-JP" altLang="en-US" dirty="0"/>
              <a:t>”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smtClean="0"/>
              <a:t>by k </a:t>
            </a:r>
            <a:r>
              <a:rPr lang="en-US" dirty="0"/>
              <a:t>boolean variables.</a:t>
            </a:r>
          </a:p>
        </p:txBody>
      </p:sp>
      <p:sp>
        <p:nvSpPr>
          <p:cNvPr id="263177" name="Text Box 9"/>
          <p:cNvSpPr txBox="1">
            <a:spLocks noChangeArrowheads="1"/>
          </p:cNvSpPr>
          <p:nvPr/>
        </p:nvSpPr>
        <p:spPr bwMode="auto">
          <a:xfrm>
            <a:off x="1465263" y="4059238"/>
            <a:ext cx="49039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 smtClean="0"/>
              <a:t> Identify </a:t>
            </a:r>
            <a:r>
              <a:rPr lang="en-US" dirty="0"/>
              <a:t>number of input variables</a:t>
            </a:r>
          </a:p>
        </p:txBody>
      </p:sp>
      <p:sp>
        <p:nvSpPr>
          <p:cNvPr id="263178" name="Text Box 10"/>
          <p:cNvSpPr txBox="1">
            <a:spLocks noChangeArrowheads="1"/>
          </p:cNvSpPr>
          <p:nvPr/>
        </p:nvSpPr>
        <p:spPr bwMode="auto">
          <a:xfrm>
            <a:off x="1490663" y="4738688"/>
            <a:ext cx="6468437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Write truth table expressing how </a:t>
            </a:r>
            <a:r>
              <a:rPr lang="ja-JP" altLang="en-US" dirty="0"/>
              <a:t>“</a:t>
            </a:r>
            <a:r>
              <a:rPr lang="en-US" dirty="0"/>
              <a:t>next state</a:t>
            </a:r>
            <a:r>
              <a:rPr lang="ja-JP" altLang="en-US" dirty="0"/>
              <a:t>”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smtClean="0"/>
              <a:t>    is </a:t>
            </a:r>
            <a:r>
              <a:rPr lang="en-US" dirty="0"/>
              <a:t>determined from </a:t>
            </a:r>
            <a:r>
              <a:rPr lang="ja-JP" altLang="en-US" dirty="0"/>
              <a:t>“</a:t>
            </a:r>
            <a:r>
              <a:rPr lang="en-US" dirty="0"/>
              <a:t>current state</a:t>
            </a:r>
            <a:r>
              <a:rPr lang="ja-JP" altLang="en-US" dirty="0"/>
              <a:t>”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and </a:t>
            </a:r>
            <a:r>
              <a:rPr lang="en-US" dirty="0"/>
              <a:t>current </a:t>
            </a:r>
            <a:r>
              <a:rPr lang="en-US" dirty="0" smtClean="0"/>
              <a:t>values of </a:t>
            </a:r>
            <a:r>
              <a:rPr lang="en-US" dirty="0"/>
              <a:t>the input.</a:t>
            </a:r>
          </a:p>
        </p:txBody>
      </p:sp>
      <p:sp>
        <p:nvSpPr>
          <p:cNvPr id="263179" name="Text Box 11"/>
          <p:cNvSpPr txBox="1">
            <a:spLocks noChangeArrowheads="1"/>
          </p:cNvSpPr>
          <p:nvPr/>
        </p:nvSpPr>
        <p:spPr bwMode="auto">
          <a:xfrm>
            <a:off x="1465263" y="5956300"/>
            <a:ext cx="5801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 smtClean="0"/>
              <a:t> Express </a:t>
            </a:r>
            <a:r>
              <a:rPr lang="en-US" dirty="0"/>
              <a:t>as clocked synchronous circuit.</a:t>
            </a:r>
          </a:p>
        </p:txBody>
      </p:sp>
      <p:sp>
        <p:nvSpPr>
          <p:cNvPr id="27656" name="Text Box 12"/>
          <p:cNvSpPr txBox="1">
            <a:spLocks noChangeArrowheads="1"/>
          </p:cNvSpPr>
          <p:nvPr/>
        </p:nvSpPr>
        <p:spPr bwMode="auto">
          <a:xfrm>
            <a:off x="1188248" y="2008974"/>
            <a:ext cx="5230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What are some examples of FSMs?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5" grpId="0"/>
      <p:bldP spid="263176" grpId="0"/>
      <p:bldP spid="263177" grpId="0"/>
      <p:bldP spid="263178" grpId="0"/>
      <p:bldP spid="2631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873125" y="911225"/>
            <a:ext cx="702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Example: 4-state machine; 1 bit of input; No output</a:t>
            </a: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2090738" y="2171700"/>
            <a:ext cx="29797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State variables: P, Q</a:t>
            </a:r>
          </a:p>
          <a:p>
            <a:pPr eaLnBrk="1" hangingPunct="1"/>
            <a:r>
              <a:rPr lang="en-US"/>
              <a:t>Input variable: D</a:t>
            </a: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1335088" y="3468688"/>
            <a:ext cx="41417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Next value of P = (P + Q) </a:t>
            </a:r>
            <a:r>
              <a:rPr lang="en-US">
                <a:sym typeface="Symbol" charset="0"/>
              </a:rPr>
              <a:t></a:t>
            </a:r>
            <a:r>
              <a:rPr lang="en-US"/>
              <a:t> D</a:t>
            </a:r>
          </a:p>
          <a:p>
            <a:pPr eaLnBrk="1" hangingPunct="1"/>
            <a:r>
              <a:rPr lang="en-US"/>
              <a:t>Next value of Q = P</a:t>
            </a: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1420813" y="4816475"/>
            <a:ext cx="3690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What is its state diagram?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959850" cy="1266825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Implementation: General Schematic</a:t>
            </a:r>
            <a:endParaRPr lang="en-US" sz="3600">
              <a:latin typeface="Arial" charset="0"/>
              <a:cs typeface="Arial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90500" y="4437063"/>
            <a:ext cx="1014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Inputs</a:t>
            </a: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504825" y="1782763"/>
            <a:ext cx="8291513" cy="3033712"/>
            <a:chOff x="318" y="1123"/>
            <a:chExt cx="5223" cy="1911"/>
          </a:xfrm>
        </p:grpSpPr>
        <p:grpSp>
          <p:nvGrpSpPr>
            <p:cNvPr id="31750" name="Group 5"/>
            <p:cNvGrpSpPr>
              <a:grpSpLocks/>
            </p:cNvGrpSpPr>
            <p:nvPr/>
          </p:nvGrpSpPr>
          <p:grpSpPr bwMode="auto">
            <a:xfrm>
              <a:off x="765" y="1655"/>
              <a:ext cx="1185" cy="1379"/>
              <a:chOff x="829" y="1655"/>
              <a:chExt cx="1185" cy="1379"/>
            </a:xfrm>
          </p:grpSpPr>
          <p:sp>
            <p:nvSpPr>
              <p:cNvPr id="31770" name="Oval 6"/>
              <p:cNvSpPr>
                <a:spLocks noChangeArrowheads="1"/>
              </p:cNvSpPr>
              <p:nvPr/>
            </p:nvSpPr>
            <p:spPr bwMode="auto">
              <a:xfrm>
                <a:off x="829" y="1655"/>
                <a:ext cx="1185" cy="137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1" name="Text Box 7"/>
              <p:cNvSpPr txBox="1">
                <a:spLocks noChangeArrowheads="1"/>
              </p:cNvSpPr>
              <p:nvPr/>
            </p:nvSpPr>
            <p:spPr bwMode="auto">
              <a:xfrm>
                <a:off x="940" y="1945"/>
                <a:ext cx="949" cy="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/>
                  <a:t>Circuit to </a:t>
                </a:r>
                <a:br>
                  <a:rPr lang="en-US"/>
                </a:br>
                <a:r>
                  <a:rPr lang="en-US"/>
                  <a:t>compute</a:t>
                </a:r>
              </a:p>
              <a:p>
                <a:pPr eaLnBrk="1" hangingPunct="1"/>
                <a:r>
                  <a:rPr lang="en-US"/>
                  <a:t>next state</a:t>
                </a:r>
              </a:p>
            </p:txBody>
          </p:sp>
        </p:grpSp>
        <p:sp>
          <p:nvSpPr>
            <p:cNvPr id="31751" name="Rectangle 8"/>
            <p:cNvSpPr>
              <a:spLocks noChangeArrowheads="1"/>
            </p:cNvSpPr>
            <p:nvPr/>
          </p:nvSpPr>
          <p:spPr bwMode="auto">
            <a:xfrm>
              <a:off x="2475" y="1623"/>
              <a:ext cx="1104" cy="136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2" name="Text Box 9"/>
            <p:cNvSpPr txBox="1">
              <a:spLocks noChangeArrowheads="1"/>
            </p:cNvSpPr>
            <p:nvPr/>
          </p:nvSpPr>
          <p:spPr bwMode="auto">
            <a:xfrm>
              <a:off x="2448" y="1786"/>
              <a:ext cx="959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Flip flops</a:t>
              </a:r>
              <a:br>
                <a:rPr lang="en-US"/>
              </a:br>
              <a:r>
                <a:rPr lang="en-US"/>
                <a:t>(memory</a:t>
              </a:r>
              <a:br>
                <a:rPr lang="en-US"/>
              </a:br>
              <a:r>
                <a:rPr lang="en-US"/>
                <a:t>elements)</a:t>
              </a:r>
            </a:p>
          </p:txBody>
        </p:sp>
        <p:sp>
          <p:nvSpPr>
            <p:cNvPr id="31753" name="Line 10"/>
            <p:cNvSpPr>
              <a:spLocks noChangeShapeType="1"/>
            </p:cNvSpPr>
            <p:nvPr/>
          </p:nvSpPr>
          <p:spPr bwMode="auto">
            <a:xfrm flipV="1">
              <a:off x="1858" y="1955"/>
              <a:ext cx="625" cy="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4" name="Line 11"/>
            <p:cNvSpPr>
              <a:spLocks noChangeShapeType="1"/>
            </p:cNvSpPr>
            <p:nvPr/>
          </p:nvSpPr>
          <p:spPr bwMode="auto">
            <a:xfrm flipV="1">
              <a:off x="4152" y="1249"/>
              <a:ext cx="0" cy="91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5" name="Line 12"/>
            <p:cNvSpPr>
              <a:spLocks noChangeShapeType="1"/>
            </p:cNvSpPr>
            <p:nvPr/>
          </p:nvSpPr>
          <p:spPr bwMode="auto">
            <a:xfrm>
              <a:off x="318" y="1225"/>
              <a:ext cx="0" cy="11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6" name="Line 13"/>
            <p:cNvSpPr>
              <a:spLocks noChangeShapeType="1"/>
            </p:cNvSpPr>
            <p:nvPr/>
          </p:nvSpPr>
          <p:spPr bwMode="auto">
            <a:xfrm>
              <a:off x="350" y="2304"/>
              <a:ext cx="39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1757" name="AutoShape 14"/>
            <p:cNvCxnSpPr>
              <a:cxnSpLocks noChangeShapeType="1"/>
              <a:stCxn id="31755" idx="0"/>
              <a:endCxn id="31754" idx="1"/>
            </p:cNvCxnSpPr>
            <p:nvPr/>
          </p:nvCxnSpPr>
          <p:spPr bwMode="auto">
            <a:xfrm>
              <a:off x="318" y="1207"/>
              <a:ext cx="3834" cy="25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58" name="Line 15"/>
            <p:cNvSpPr>
              <a:spLocks noChangeShapeType="1"/>
            </p:cNvSpPr>
            <p:nvPr/>
          </p:nvSpPr>
          <p:spPr bwMode="auto">
            <a:xfrm>
              <a:off x="3561" y="2160"/>
              <a:ext cx="70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9" name="Oval 16"/>
            <p:cNvSpPr>
              <a:spLocks noChangeArrowheads="1"/>
            </p:cNvSpPr>
            <p:nvPr/>
          </p:nvSpPr>
          <p:spPr bwMode="auto">
            <a:xfrm>
              <a:off x="4252" y="1842"/>
              <a:ext cx="852" cy="96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0" name="Text Box 17"/>
            <p:cNvSpPr txBox="1">
              <a:spLocks noChangeArrowheads="1"/>
            </p:cNvSpPr>
            <p:nvPr/>
          </p:nvSpPr>
          <p:spPr bwMode="auto">
            <a:xfrm>
              <a:off x="4323" y="1975"/>
              <a:ext cx="747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/>
                <a:t>Circuit to</a:t>
              </a:r>
              <a:br>
                <a:rPr lang="en-US" sz="2000"/>
              </a:br>
              <a:r>
                <a:rPr lang="en-US" sz="2000"/>
                <a:t>compute</a:t>
              </a:r>
              <a:br>
                <a:rPr lang="en-US" sz="2000"/>
              </a:br>
              <a:r>
                <a:rPr lang="en-US" sz="2000"/>
                <a:t>outputs</a:t>
              </a:r>
            </a:p>
          </p:txBody>
        </p:sp>
        <p:sp>
          <p:nvSpPr>
            <p:cNvPr id="31761" name="Line 18"/>
            <p:cNvSpPr>
              <a:spLocks noChangeShapeType="1"/>
            </p:cNvSpPr>
            <p:nvPr/>
          </p:nvSpPr>
          <p:spPr bwMode="auto">
            <a:xfrm>
              <a:off x="5095" y="2160"/>
              <a:ext cx="44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2" name="Line 19"/>
            <p:cNvSpPr>
              <a:spLocks noChangeShapeType="1"/>
            </p:cNvSpPr>
            <p:nvPr/>
          </p:nvSpPr>
          <p:spPr bwMode="auto">
            <a:xfrm flipH="1">
              <a:off x="3813" y="2011"/>
              <a:ext cx="146" cy="26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3" name="Line 20"/>
            <p:cNvSpPr>
              <a:spLocks noChangeShapeType="1"/>
            </p:cNvSpPr>
            <p:nvPr/>
          </p:nvSpPr>
          <p:spPr bwMode="auto">
            <a:xfrm flipH="1">
              <a:off x="1837" y="1123"/>
              <a:ext cx="146" cy="26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4" name="Line 21"/>
            <p:cNvSpPr>
              <a:spLocks noChangeShapeType="1"/>
            </p:cNvSpPr>
            <p:nvPr/>
          </p:nvSpPr>
          <p:spPr bwMode="auto">
            <a:xfrm flipH="1">
              <a:off x="5272" y="2030"/>
              <a:ext cx="146" cy="26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5" name="Line 22"/>
            <p:cNvSpPr>
              <a:spLocks noChangeShapeType="1"/>
            </p:cNvSpPr>
            <p:nvPr/>
          </p:nvSpPr>
          <p:spPr bwMode="auto">
            <a:xfrm>
              <a:off x="430" y="2669"/>
              <a:ext cx="39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6" name="Line 23"/>
            <p:cNvSpPr>
              <a:spLocks noChangeShapeType="1"/>
            </p:cNvSpPr>
            <p:nvPr/>
          </p:nvSpPr>
          <p:spPr bwMode="auto">
            <a:xfrm flipH="1">
              <a:off x="594" y="2534"/>
              <a:ext cx="146" cy="26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7" name="Line 24"/>
            <p:cNvSpPr>
              <a:spLocks noChangeShapeType="1"/>
            </p:cNvSpPr>
            <p:nvPr/>
          </p:nvSpPr>
          <p:spPr bwMode="auto">
            <a:xfrm>
              <a:off x="430" y="2653"/>
              <a:ext cx="0" cy="13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8" name="Line 25"/>
            <p:cNvSpPr>
              <a:spLocks noChangeShapeType="1"/>
            </p:cNvSpPr>
            <p:nvPr/>
          </p:nvSpPr>
          <p:spPr bwMode="auto">
            <a:xfrm>
              <a:off x="2336" y="2758"/>
              <a:ext cx="138" cy="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Text Box 26"/>
            <p:cNvSpPr txBox="1">
              <a:spLocks noChangeArrowheads="1"/>
            </p:cNvSpPr>
            <p:nvPr/>
          </p:nvSpPr>
          <p:spPr bwMode="auto">
            <a:xfrm>
              <a:off x="1938" y="2655"/>
              <a:ext cx="4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/>
                <a:t>CLK</a:t>
              </a:r>
            </a:p>
          </p:txBody>
        </p:sp>
      </p:grpSp>
      <p:sp>
        <p:nvSpPr>
          <p:cNvPr id="264219" name="Text Box 27"/>
          <p:cNvSpPr txBox="1">
            <a:spLocks noChangeArrowheads="1"/>
          </p:cNvSpPr>
          <p:nvPr/>
        </p:nvSpPr>
        <p:spPr bwMode="auto">
          <a:xfrm>
            <a:off x="963613" y="5608638"/>
            <a:ext cx="565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3300"/>
                </a:solidFill>
              </a:rPr>
              <a:t>K Flip flops </a:t>
            </a:r>
            <a:r>
              <a:rPr lang="en-US" dirty="0" smtClean="0">
                <a:solidFill>
                  <a:srgbClr val="FF3300"/>
                </a:solidFill>
              </a:rPr>
              <a:t>allow </a:t>
            </a:r>
            <a:r>
              <a:rPr lang="en-US" dirty="0">
                <a:solidFill>
                  <a:srgbClr val="FF3300"/>
                </a:solidFill>
              </a:rPr>
              <a:t>FSM to have 2</a:t>
            </a:r>
            <a:r>
              <a:rPr lang="en-US" baseline="30000" dirty="0">
                <a:solidFill>
                  <a:srgbClr val="FF3300"/>
                </a:solidFill>
              </a:rPr>
              <a:t>K</a:t>
            </a:r>
            <a:r>
              <a:rPr lang="en-US" dirty="0">
                <a:solidFill>
                  <a:srgbClr val="FF3300"/>
                </a:solidFill>
              </a:rPr>
              <a:t> states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19" grpId="0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11128</TotalTime>
  <Words>837</Words>
  <Application>Microsoft Macintosh PowerPoint</Application>
  <PresentationFormat>On-screen Show (4:3)</PresentationFormat>
  <Paragraphs>231</Paragraphs>
  <Slides>28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Pixel</vt:lpstr>
      <vt:lpstr>Finite State Machines (FSMs) and RAMs and inner workings of CPUs </vt:lpstr>
      <vt:lpstr>Recap</vt:lpstr>
      <vt:lpstr>R-S Flip-Flop (corrected slide)</vt:lpstr>
      <vt:lpstr>Recap: D Flip Flop</vt:lpstr>
      <vt:lpstr>“Timing Diagram”</vt:lpstr>
      <vt:lpstr>Finite State Machines (FSMs)</vt:lpstr>
      <vt:lpstr>PowerPoint Presentation</vt:lpstr>
      <vt:lpstr>PowerPoint Presentation</vt:lpstr>
      <vt:lpstr>Implementation: General Schematic</vt:lpstr>
      <vt:lpstr>Implementing door FSM as synchronous circuit</vt:lpstr>
      <vt:lpstr>Implementation of door FSM (contd)</vt:lpstr>
      <vt:lpstr>Next….</vt:lpstr>
      <vt:lpstr>Recall from last lecture:  “Register” with 4 bits of memory </vt:lpstr>
      <vt:lpstr>Random Access Memory (RAM)</vt:lpstr>
      <vt:lpstr>If 4 locations, “address” has 2 bits</vt:lpstr>
      <vt:lpstr>RAM: Implementing “Write”</vt:lpstr>
      <vt:lpstr>Ram: implementing “Read” </vt:lpstr>
      <vt:lpstr>PowerPoint Presentation</vt:lpstr>
      <vt:lpstr>PowerPoint Presentation</vt:lpstr>
      <vt:lpstr>Greatly simplified view  of modern CPUs.</vt:lpstr>
      <vt:lpstr>Examples of Machine Language Instructions</vt:lpstr>
      <vt:lpstr>Different CPUs have different machine languages</vt:lpstr>
      <vt:lpstr>Main Insight</vt:lpstr>
      <vt:lpstr>Meet the little green man…</vt:lpstr>
      <vt:lpstr>Fetch – Decode – Execute FSM</vt:lpstr>
      <vt:lpstr>CPU as a conductor of a symphony</vt:lpstr>
      <vt:lpstr>How an FSM does “reasoning”</vt:lpstr>
      <vt:lpstr>Speculation: Brain as FSM?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new worlds inside the computer</dc:title>
  <dc:creator>David Xiao</dc:creator>
  <cp:lastModifiedBy>Adam Finkelstein</cp:lastModifiedBy>
  <cp:revision>324</cp:revision>
  <dcterms:created xsi:type="dcterms:W3CDTF">2006-02-15T16:00:31Z</dcterms:created>
  <dcterms:modified xsi:type="dcterms:W3CDTF">2012-04-03T20:48:50Z</dcterms:modified>
</cp:coreProperties>
</file>