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sldIdLst>
    <p:sldId id="256" r:id="rId2"/>
    <p:sldId id="298" r:id="rId3"/>
    <p:sldId id="308" r:id="rId4"/>
    <p:sldId id="307" r:id="rId5"/>
    <p:sldId id="283" r:id="rId6"/>
    <p:sldId id="302" r:id="rId7"/>
    <p:sldId id="284" r:id="rId8"/>
    <p:sldId id="285" r:id="rId9"/>
    <p:sldId id="258" r:id="rId10"/>
    <p:sldId id="296" r:id="rId11"/>
    <p:sldId id="288" r:id="rId12"/>
    <p:sldId id="309" r:id="rId13"/>
    <p:sldId id="289" r:id="rId14"/>
    <p:sldId id="273" r:id="rId15"/>
    <p:sldId id="290" r:id="rId16"/>
    <p:sldId id="292" r:id="rId17"/>
    <p:sldId id="293" r:id="rId18"/>
    <p:sldId id="294" r:id="rId19"/>
    <p:sldId id="260" r:id="rId20"/>
    <p:sldId id="304" r:id="rId21"/>
    <p:sldId id="297" r:id="rId22"/>
    <p:sldId id="261" r:id="rId23"/>
    <p:sldId id="276" r:id="rId24"/>
    <p:sldId id="262" r:id="rId25"/>
    <p:sldId id="295" r:id="rId26"/>
    <p:sldId id="264" r:id="rId27"/>
    <p:sldId id="26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67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-10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3650A5-9FFE-D24F-8962-108F379BBF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5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CF87BB-5EA0-3F47-976E-F5B7F0E4AD00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Did an extensive demo that clarified what determines clock speed.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0D6B29-153F-A24E-983F-E16A4A9C7FA7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66A604-3550-754E-9885-5332620CA68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E4C8A37-695F-BB43-9BEB-CB505D1CAF6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B7EBC6-A23A-4641-8590-E762E6D129C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09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728099-6A71-B04C-AADF-68BE3A4105E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18D5FDF-ED75-0745-95CF-0281462EA748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4F40381-103C-C94A-B845-424F22D83041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E4A96AA-4109-9840-804A-1C287BCDA851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022DBB-251C-A946-BFEC-7C8DF9C0C10A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0320BB-B5C7-D94C-8DAF-53657FD57AB0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BCEDB9-E5EB-2F4C-97E3-52DAF611F07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90213AB-013F-294C-A9F5-CF5C8C875654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CD81E8D-526D-E44D-AB55-DDB27BB5AF9B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E5DE06E-0E0C-4540-A81F-B28EE560A390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14A99C-DB73-1F4B-A30E-948988678EAC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DFCD75-A413-EF4F-B627-D54632B64F28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022C50-E4C4-664A-B4C7-4DC6A7193502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1D917E-0C53-7043-B2D5-D714CA58DD1A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D80FB42-00C9-EF4F-BD09-254AA9F221FF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108C25-A758-0D4C-A6DF-A0C55C9350B3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CCE00B-A6FF-6B4B-8909-DEB22AE7566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B71D67-25D1-4A4C-A85E-C7AE990C11C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9CB46BD-748D-E443-B4EF-C89E970A86C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438C22-404B-CE48-9596-C56C83CE95C5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136D6E-C25F-A74A-B457-E50E02DD524F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FDB24A-8128-814F-8F0B-AF5B65E1416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D39C0-11D9-5040-9272-3BEAE5E26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9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DFFDD-28E1-1A44-A11A-4221E6E849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355E0-6941-6341-A0BA-EB5DFEFA56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D384A0-D715-AC41-95C6-F15A887049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8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AD589-D1EF-9D46-88B8-33CBB3203F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1C435-9C80-7943-8E6F-B13E845764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19717-F114-7B4C-A629-D340B6064E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B2C6B-507B-C147-A2D3-CA530CBA06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03F40-DD3A-8248-B28B-9E10C6AB78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C7B0B-3CF6-FD4D-B4E8-B4E57BCE8E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2DE40-E94D-DD43-9F34-2D042C6EE6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E8C4D-A286-594D-9E9F-54C9A3D8D2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3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60FAEBF5-05CD-AD4B-8C72-77D0E88E2A5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Arial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Arial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ea typeface="Arial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Arial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Arial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ea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7.jpeg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733675"/>
            <a:ext cx="6781800" cy="1066800"/>
          </a:xfrm>
        </p:spPr>
        <p:txBody>
          <a:bodyPr/>
          <a:lstStyle/>
          <a:p>
            <a:pPr algn="ctr" eaLnBrk="1" hangingPunct="1"/>
            <a:r>
              <a:rPr lang="en-US" sz="4200" b="1">
                <a:latin typeface="Arial" charset="0"/>
                <a:cs typeface="Arial" charset="0"/>
              </a:rPr>
              <a:t>Memory; Sequential &amp; Clocked Circuits; </a:t>
            </a:r>
            <a:br>
              <a:rPr lang="en-US" sz="4200" b="1">
                <a:latin typeface="Arial" charset="0"/>
                <a:cs typeface="Arial" charset="0"/>
              </a:rPr>
            </a:br>
            <a:r>
              <a:rPr lang="en-US" sz="4200" b="1">
                <a:latin typeface="Arial" charset="0"/>
                <a:cs typeface="Arial" charset="0"/>
              </a:rPr>
              <a:t>Finite State Machines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COS 116, Spring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0" y="2444750"/>
            <a:ext cx="6781800" cy="1066800"/>
          </a:xfrm>
        </p:spPr>
        <p:txBody>
          <a:bodyPr/>
          <a:lstStyle/>
          <a:p>
            <a:pPr algn="ctr" eaLnBrk="1" hangingPunct="1"/>
            <a:r>
              <a:rPr lang="en-US" sz="4600" b="1">
                <a:latin typeface="Arial" charset="0"/>
                <a:cs typeface="Arial" charset="0"/>
              </a:rPr>
              <a:t>Memory</a:t>
            </a:r>
          </a:p>
        </p:txBody>
      </p:sp>
      <p:pic>
        <p:nvPicPr>
          <p:cNvPr id="33795" name="Picture 1027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459288"/>
            <a:ext cx="213518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029" descr="memorys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38125"/>
            <a:ext cx="23383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0" name="Text Box 1030"/>
          <p:cNvSpPr txBox="1">
            <a:spLocks noChangeArrowheads="1"/>
          </p:cNvSpPr>
          <p:nvPr/>
        </p:nvSpPr>
        <p:spPr bwMode="auto">
          <a:xfrm>
            <a:off x="377825" y="4583113"/>
            <a:ext cx="5830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Rest of this lecture:</a:t>
            </a:r>
          </a:p>
          <a:p>
            <a:pPr eaLnBrk="1" hangingPunct="1"/>
            <a:r>
              <a:rPr lang="en-US"/>
              <a:t>How boolean circuits have </a:t>
            </a:r>
            <a:r>
              <a:rPr lang="ja-JP" altLang="en-US"/>
              <a:t>“</a:t>
            </a:r>
            <a:r>
              <a:rPr lang="en-US"/>
              <a:t>memory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What do you understand 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>
                <a:latin typeface="Arial" charset="0"/>
                <a:cs typeface="Arial" charset="0"/>
              </a:rPr>
              <a:t>by </a:t>
            </a:r>
            <a:r>
              <a:rPr lang="ja-JP" altLang="en-US" sz="4000" dirty="0">
                <a:latin typeface="Arial" charset="0"/>
                <a:cs typeface="Arial" charset="0"/>
              </a:rPr>
              <a:t>‘</a:t>
            </a:r>
            <a:r>
              <a:rPr lang="en-US" sz="4000" dirty="0" smtClean="0">
                <a:latin typeface="Arial" charset="0"/>
                <a:cs typeface="Arial" charset="0"/>
              </a:rPr>
              <a:t>memory’…?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457200" y="38862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How can you tell that a </a:t>
            </a:r>
            <a:br>
              <a:rPr lang="en-US"/>
            </a:br>
            <a:r>
              <a:rPr lang="en-US"/>
              <a:t>1-year old child has it?</a:t>
            </a:r>
          </a:p>
        </p:txBody>
      </p:sp>
      <p:pic>
        <p:nvPicPr>
          <p:cNvPr id="35844" name="Picture 4" descr="child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1714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5" descr="kidspla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315436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457200" y="5181600"/>
            <a:ext cx="35210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Behaviorist’s </a:t>
            </a:r>
            <a:r>
              <a:rPr lang="en-US" dirty="0"/>
              <a:t>answer: </a:t>
            </a:r>
            <a:r>
              <a:rPr lang="en-US" dirty="0" smtClean="0"/>
              <a:t>Child’s actions </a:t>
            </a:r>
            <a:r>
              <a:rPr lang="en-US" dirty="0"/>
              <a:t>depend upon past events.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Combinational circuit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Boolean gates connected by wires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cs typeface="Arial" charset="0"/>
              </a:rPr>
              <a:t>Important: no cycles allowed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856355" y="3431389"/>
            <a:ext cx="250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Wires: transmit voltage</a:t>
            </a:r>
          </a:p>
          <a:p>
            <a:pPr eaLnBrk="1" hangingPunct="1"/>
            <a:r>
              <a:rPr lang="en-US" sz="1800" dirty="0"/>
              <a:t>(and hence value)</a:t>
            </a:r>
          </a:p>
        </p:txBody>
      </p: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2362200" y="3276600"/>
            <a:ext cx="1066800" cy="990600"/>
            <a:chOff x="864" y="1152"/>
            <a:chExt cx="672" cy="624"/>
          </a:xfrm>
        </p:grpSpPr>
        <p:pic>
          <p:nvPicPr>
            <p:cNvPr id="29713" name="Picture 8" descr="The image “http://gs.fanshawec.ca/tlc/math270/images/2_5.Lo6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4" r="59689" b="53548"/>
            <a:stretch>
              <a:fillRect/>
            </a:stretch>
          </p:blipFill>
          <p:spPr bwMode="auto">
            <a:xfrm>
              <a:off x="864" y="1152"/>
              <a:ext cx="55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Line 9"/>
            <p:cNvSpPr>
              <a:spLocks noChangeShapeType="1"/>
            </p:cNvSpPr>
            <p:nvPr/>
          </p:nvSpPr>
          <p:spPr bwMode="auto">
            <a:xfrm>
              <a:off x="1392" y="14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2" name="Line 10"/>
          <p:cNvSpPr>
            <a:spLocks noChangeShapeType="1"/>
          </p:cNvSpPr>
          <p:nvPr/>
        </p:nvSpPr>
        <p:spPr bwMode="auto">
          <a:xfrm flipV="1">
            <a:off x="2362200" y="3352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 flipV="1">
            <a:off x="2362200" y="3886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4" name="Group 12"/>
          <p:cNvGrpSpPr>
            <a:grpSpLocks/>
          </p:cNvGrpSpPr>
          <p:nvPr/>
        </p:nvGrpSpPr>
        <p:grpSpPr bwMode="auto">
          <a:xfrm>
            <a:off x="1295400" y="2895600"/>
            <a:ext cx="1066800" cy="990600"/>
            <a:chOff x="864" y="1152"/>
            <a:chExt cx="672" cy="624"/>
          </a:xfrm>
        </p:grpSpPr>
        <p:pic>
          <p:nvPicPr>
            <p:cNvPr id="29711" name="Picture 13" descr="The image “http://gs.fanshawec.ca/tlc/math270/images/2_5.Lo6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4" r="59689" b="53548"/>
            <a:stretch>
              <a:fillRect/>
            </a:stretch>
          </p:blipFill>
          <p:spPr bwMode="auto">
            <a:xfrm>
              <a:off x="864" y="1152"/>
              <a:ext cx="55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>
              <a:off x="1392" y="14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5" name="Group 15"/>
          <p:cNvGrpSpPr>
            <a:grpSpLocks/>
          </p:cNvGrpSpPr>
          <p:nvPr/>
        </p:nvGrpSpPr>
        <p:grpSpPr bwMode="auto">
          <a:xfrm>
            <a:off x="1295400" y="3733800"/>
            <a:ext cx="1066800" cy="990600"/>
            <a:chOff x="864" y="1152"/>
            <a:chExt cx="672" cy="624"/>
          </a:xfrm>
        </p:grpSpPr>
        <p:pic>
          <p:nvPicPr>
            <p:cNvPr id="29709" name="Picture 16" descr="The image “http://gs.fanshawec.ca/tlc/math270/images/2_5.Lo6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4" r="59689" b="53548"/>
            <a:stretch>
              <a:fillRect/>
            </a:stretch>
          </p:blipFill>
          <p:spPr bwMode="auto">
            <a:xfrm>
              <a:off x="864" y="1152"/>
              <a:ext cx="55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Line 17"/>
            <p:cNvSpPr>
              <a:spLocks noChangeShapeType="1"/>
            </p:cNvSpPr>
            <p:nvPr/>
          </p:nvSpPr>
          <p:spPr bwMode="auto">
            <a:xfrm>
              <a:off x="1392" y="14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122615" y="4768736"/>
            <a:ext cx="2819400" cy="1092200"/>
            <a:chOff x="3504" y="3552"/>
            <a:chExt cx="1776" cy="688"/>
          </a:xfrm>
        </p:grpSpPr>
        <p:pic>
          <p:nvPicPr>
            <p:cNvPr id="29707" name="Picture 18" descr="The image “http://library.thinkquest.org/C0115420/Cyber-club%20800x600/Gif/pics/NOT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5" r="21312"/>
            <a:stretch>
              <a:fillRect/>
            </a:stretch>
          </p:blipFill>
          <p:spPr bwMode="auto">
            <a:xfrm>
              <a:off x="3984" y="3552"/>
              <a:ext cx="72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Freeform 23"/>
            <p:cNvSpPr>
              <a:spLocks/>
            </p:cNvSpPr>
            <p:nvPr/>
          </p:nvSpPr>
          <p:spPr bwMode="auto">
            <a:xfrm>
              <a:off x="3504" y="3840"/>
              <a:ext cx="1776" cy="400"/>
            </a:xfrm>
            <a:custGeom>
              <a:avLst/>
              <a:gdLst>
                <a:gd name="T0" fmla="*/ 1161 w 2080"/>
                <a:gd name="T1" fmla="*/ 24 h 400"/>
                <a:gd name="T2" fmla="*/ 1530 w 2080"/>
                <a:gd name="T3" fmla="*/ 24 h 400"/>
                <a:gd name="T4" fmla="*/ 1694 w 2080"/>
                <a:gd name="T5" fmla="*/ 168 h 400"/>
                <a:gd name="T6" fmla="*/ 1694 w 2080"/>
                <a:gd name="T7" fmla="*/ 360 h 400"/>
                <a:gd name="T8" fmla="*/ 1202 w 2080"/>
                <a:gd name="T9" fmla="*/ 360 h 400"/>
                <a:gd name="T10" fmla="*/ 219 w 2080"/>
                <a:gd name="T11" fmla="*/ 360 h 400"/>
                <a:gd name="T12" fmla="*/ 55 w 2080"/>
                <a:gd name="T13" fmla="*/ 120 h 400"/>
                <a:gd name="T14" fmla="*/ 546 w 2080"/>
                <a:gd name="T15" fmla="*/ 24 h 4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0"/>
                <a:gd name="T25" fmla="*/ 0 h 400"/>
                <a:gd name="T26" fmla="*/ 2080 w 2080"/>
                <a:gd name="T27" fmla="*/ 400 h 4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0" h="400">
                  <a:moveTo>
                    <a:pt x="1360" y="24"/>
                  </a:moveTo>
                  <a:cubicBezTo>
                    <a:pt x="1524" y="12"/>
                    <a:pt x="1688" y="0"/>
                    <a:pt x="1792" y="24"/>
                  </a:cubicBezTo>
                  <a:cubicBezTo>
                    <a:pt x="1896" y="48"/>
                    <a:pt x="1952" y="112"/>
                    <a:pt x="1984" y="168"/>
                  </a:cubicBezTo>
                  <a:cubicBezTo>
                    <a:pt x="2016" y="224"/>
                    <a:pt x="2080" y="328"/>
                    <a:pt x="1984" y="360"/>
                  </a:cubicBezTo>
                  <a:cubicBezTo>
                    <a:pt x="1888" y="392"/>
                    <a:pt x="1696" y="360"/>
                    <a:pt x="1408" y="360"/>
                  </a:cubicBezTo>
                  <a:cubicBezTo>
                    <a:pt x="1120" y="360"/>
                    <a:pt x="480" y="400"/>
                    <a:pt x="256" y="360"/>
                  </a:cubicBezTo>
                  <a:cubicBezTo>
                    <a:pt x="32" y="320"/>
                    <a:pt x="0" y="176"/>
                    <a:pt x="64" y="120"/>
                  </a:cubicBezTo>
                  <a:cubicBezTo>
                    <a:pt x="128" y="64"/>
                    <a:pt x="384" y="44"/>
                    <a:pt x="640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73075" y="6146800"/>
            <a:ext cx="714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</a:rPr>
              <a:t>Today: Circuits with loops; aka </a:t>
            </a:r>
            <a:r>
              <a:rPr lang="ja-JP" altLang="en-US" dirty="0">
                <a:solidFill>
                  <a:srgbClr val="008000"/>
                </a:solidFill>
              </a:rPr>
              <a:t>“</a:t>
            </a:r>
            <a:r>
              <a:rPr lang="en-US" dirty="0">
                <a:solidFill>
                  <a:srgbClr val="008000"/>
                </a:solidFill>
              </a:rPr>
              <a:t>Sequential Circuits</a:t>
            </a:r>
            <a:r>
              <a:rPr lang="ja-JP" altLang="en-US" dirty="0">
                <a:solidFill>
                  <a:srgbClr val="008000"/>
                </a:solidFill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 advAuto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Matt likes Sue but he doesn</a:t>
            </a:r>
            <a:r>
              <a:rPr lang="ja-JP" altLang="en-US" sz="4000">
                <a:latin typeface="Arial" charset="0"/>
                <a:cs typeface="Arial" charset="0"/>
              </a:rPr>
              <a:t>’</a:t>
            </a:r>
            <a:r>
              <a:rPr lang="en-US" sz="4000">
                <a:latin typeface="Arial" charset="0"/>
                <a:cs typeface="Arial" charset="0"/>
              </a:rPr>
              <a:t>t like changing his mind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343400" cy="3886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Represent with a circuit: Matt will go to the party if Sue goes or if he already wanted to go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63017" y="3722382"/>
            <a:ext cx="1777077" cy="1473795"/>
            <a:chOff x="993060" y="3962400"/>
            <a:chExt cx="2664540" cy="2209800"/>
          </a:xfrm>
        </p:grpSpPr>
        <p:pic>
          <p:nvPicPr>
            <p:cNvPr id="212996" name="Picture 4" descr="The image “http://gs.fanshawec.ca/tlc/math270/images/2_5.Lo6.gif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962400"/>
              <a:ext cx="1905000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997" name="Text Box 5"/>
            <p:cNvSpPr txBox="1">
              <a:spLocks noChangeArrowheads="1"/>
            </p:cNvSpPr>
            <p:nvPr/>
          </p:nvSpPr>
          <p:spPr bwMode="auto">
            <a:xfrm>
              <a:off x="1039273" y="4114800"/>
              <a:ext cx="455614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dirty="0"/>
                <a:t>S</a:t>
              </a:r>
            </a:p>
          </p:txBody>
        </p:sp>
        <p:sp>
          <p:nvSpPr>
            <p:cNvPr id="212998" name="Text Box 6"/>
            <p:cNvSpPr txBox="1">
              <a:spLocks noChangeArrowheads="1"/>
            </p:cNvSpPr>
            <p:nvPr/>
          </p:nvSpPr>
          <p:spPr bwMode="auto">
            <a:xfrm>
              <a:off x="993060" y="4756836"/>
              <a:ext cx="522289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dirty="0"/>
                <a:t>M</a:t>
              </a:r>
            </a:p>
          </p:txBody>
        </p:sp>
        <p:sp>
          <p:nvSpPr>
            <p:cNvPr id="212999" name="Line 7"/>
            <p:cNvSpPr>
              <a:spLocks noChangeShapeType="1"/>
            </p:cNvSpPr>
            <p:nvPr/>
          </p:nvSpPr>
          <p:spPr bwMode="auto">
            <a:xfrm>
              <a:off x="3657600" y="4876800"/>
              <a:ext cx="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0" name="Line 8"/>
            <p:cNvSpPr>
              <a:spLocks noChangeShapeType="1"/>
            </p:cNvSpPr>
            <p:nvPr/>
          </p:nvSpPr>
          <p:spPr bwMode="auto">
            <a:xfrm flipH="1">
              <a:off x="1752600" y="6172200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01" name="Line 9"/>
            <p:cNvSpPr>
              <a:spLocks noChangeShapeType="1"/>
            </p:cNvSpPr>
            <p:nvPr/>
          </p:nvSpPr>
          <p:spPr bwMode="auto">
            <a:xfrm flipV="1">
              <a:off x="1752600" y="5105400"/>
              <a:ext cx="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3421969" y="5546848"/>
            <a:ext cx="3315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Is this well-behaved?!?</a:t>
            </a:r>
            <a:endParaRPr lang="en-US" dirty="0"/>
          </a:p>
        </p:txBody>
      </p:sp>
      <p:pic>
        <p:nvPicPr>
          <p:cNvPr id="39947" name="Picture 11" descr="MCj014135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9413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j038713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8526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Sequential Circuits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68563"/>
            <a:ext cx="8229600" cy="30035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>
                <a:latin typeface="Arial" charset="0"/>
                <a:cs typeface="Arial" charset="0"/>
              </a:rPr>
              <a:t>Circuits with AND, OR and NOT gates.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Arial" charset="0"/>
                <a:cs typeface="Arial" charset="0"/>
              </a:rPr>
              <a:t>Cycles </a:t>
            </a:r>
            <a:r>
              <a:rPr lang="en-US" sz="2800" b="1" i="1">
                <a:latin typeface="Arial" charset="0"/>
                <a:cs typeface="Arial" charset="0"/>
              </a:rPr>
              <a:t>are</a:t>
            </a:r>
            <a:r>
              <a:rPr lang="en-US" sz="2800">
                <a:latin typeface="Arial" charset="0"/>
                <a:cs typeface="Arial" charset="0"/>
              </a:rPr>
              <a:t> allowed (ie outputs can feed</a:t>
            </a:r>
            <a:br>
              <a:rPr lang="en-US" sz="2800">
                <a:latin typeface="Arial" charset="0"/>
                <a:cs typeface="Arial" charset="0"/>
              </a:rPr>
            </a:br>
            <a:r>
              <a:rPr lang="en-US" sz="2800">
                <a:latin typeface="Arial" charset="0"/>
                <a:cs typeface="Arial" charset="0"/>
              </a:rPr>
              <a:t>				back into inputs)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Arial" charset="0"/>
                <a:cs typeface="Arial" charset="0"/>
              </a:rPr>
              <a:t>Can exhibit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memory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>
                <a:latin typeface="Arial" charset="0"/>
                <a:cs typeface="Arial" charset="0"/>
              </a:rPr>
              <a:t>Sometimes may have </a:t>
            </a:r>
            <a:r>
              <a:rPr lang="ja-JP" altLang="en-US" sz="2800">
                <a:latin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cs typeface="Arial" charset="0"/>
              </a:rPr>
              <a:t>undefined</a:t>
            </a:r>
            <a:r>
              <a:rPr lang="ja-JP" altLang="en-US" sz="2800">
                <a:latin typeface="Arial" charset="0"/>
                <a:cs typeface="Arial" charset="0"/>
              </a:rPr>
              <a:t>”</a:t>
            </a:r>
            <a:r>
              <a:rPr lang="en-US" sz="2800">
                <a:latin typeface="Arial" charset="0"/>
                <a:cs typeface="Arial" charset="0"/>
              </a:rPr>
              <a:t>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Enter Rita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257800" cy="38862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  <a:cs typeface="Arial" charset="0"/>
              </a:rPr>
              <a:t>Matt will go to the party if Sue goes OR if the following holds: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if Rita does not go </a:t>
            </a:r>
            <a:r>
              <a:rPr lang="en-US" sz="2400" i="1">
                <a:latin typeface="Arial" charset="0"/>
                <a:cs typeface="Arial" charset="0"/>
              </a:rPr>
              <a:t>and</a:t>
            </a:r>
            <a:r>
              <a:rPr lang="en-US" sz="2400">
                <a:latin typeface="Arial" charset="0"/>
                <a:cs typeface="Arial" charset="0"/>
              </a:rPr>
              <a:t> 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>
                <a:latin typeface="Arial" charset="0"/>
                <a:cs typeface="Arial" charset="0"/>
              </a:rPr>
              <a:t>he already wanted to go.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133600" y="4038600"/>
            <a:ext cx="21336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?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1676400" y="4495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1676400" y="5257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676400" y="6019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143000" y="4191000"/>
            <a:ext cx="481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M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143000" y="5029200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S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1430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R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267200" y="5181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029200" y="4953000"/>
            <a:ext cx="481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M</a:t>
            </a: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5715000" y="4648200"/>
            <a:ext cx="3124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R, S: </a:t>
            </a:r>
            <a:r>
              <a:rPr lang="ja-JP" altLang="en-US"/>
              <a:t>“</a:t>
            </a:r>
            <a:r>
              <a:rPr lang="en-US" b="1"/>
              <a:t>control</a:t>
            </a:r>
            <a:r>
              <a:rPr lang="ja-JP" altLang="en-US"/>
              <a:t>”</a:t>
            </a:r>
            <a:r>
              <a:rPr lang="en-US"/>
              <a:t> inputs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What combination of R, S changes M?</a:t>
            </a:r>
          </a:p>
        </p:txBody>
      </p:sp>
      <p:pic>
        <p:nvPicPr>
          <p:cNvPr id="44046" name="Picture 14" descr="MCj014135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2738" y="2133600"/>
            <a:ext cx="790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5" name="Picture 15" descr="j038713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1752600"/>
            <a:ext cx="13684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6" name="Picture 16" descr="j0358807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1828800"/>
            <a:ext cx="733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7" name="Picture 17" descr="j0326578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6017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8" name="Picture 18" descr="j0326578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16017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R-S Flip-Flop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33600"/>
            <a:ext cx="69342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257800" y="685800"/>
            <a:ext cx="8382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4876800" y="137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876800" y="91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6096000" y="91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495800" y="685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495800" y="1143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553200" y="685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cs typeface="Arial" charset="0"/>
              </a:rPr>
              <a:t>A more convenient form of memory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47858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1401763" y="5745163"/>
            <a:ext cx="54434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</a:rPr>
              <a:t>Fact: </a:t>
            </a:r>
            <a:r>
              <a:rPr lang="ja-JP" altLang="en-US" dirty="0">
                <a:solidFill>
                  <a:srgbClr val="008000"/>
                </a:solidFill>
              </a:rPr>
              <a:t>“</a:t>
            </a:r>
            <a:r>
              <a:rPr lang="en-US" dirty="0">
                <a:solidFill>
                  <a:srgbClr val="008000"/>
                </a:solidFill>
              </a:rPr>
              <a:t>Data Flip-Flop</a:t>
            </a:r>
            <a:r>
              <a:rPr lang="ja-JP" altLang="en-US" dirty="0">
                <a:solidFill>
                  <a:srgbClr val="008000"/>
                </a:solidFill>
              </a:rPr>
              <a:t>”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(or </a:t>
            </a:r>
            <a:r>
              <a:rPr lang="ja-JP" altLang="en-US" dirty="0">
                <a:solidFill>
                  <a:srgbClr val="008000"/>
                </a:solidFill>
              </a:rPr>
              <a:t>“</a:t>
            </a:r>
            <a:r>
              <a:rPr lang="en-US" dirty="0">
                <a:solidFill>
                  <a:srgbClr val="008000"/>
                </a:solidFill>
              </a:rPr>
              <a:t>D flip flop</a:t>
            </a:r>
            <a:r>
              <a:rPr lang="ja-JP" altLang="en-US" dirty="0" smtClean="0">
                <a:solidFill>
                  <a:srgbClr val="008000"/>
                </a:solidFill>
              </a:rPr>
              <a:t>”</a:t>
            </a:r>
            <a:r>
              <a:rPr lang="en-US" altLang="ja-JP" dirty="0">
                <a:solidFill>
                  <a:srgbClr val="008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can </a:t>
            </a:r>
            <a:r>
              <a:rPr lang="en-US" dirty="0">
                <a:solidFill>
                  <a:srgbClr val="008000"/>
                </a:solidFill>
              </a:rPr>
              <a:t>be </a:t>
            </a:r>
            <a:r>
              <a:rPr lang="en-US" dirty="0" smtClean="0">
                <a:solidFill>
                  <a:srgbClr val="008000"/>
                </a:solidFill>
              </a:rPr>
              <a:t>created using </a:t>
            </a:r>
            <a:r>
              <a:rPr lang="en-US" dirty="0">
                <a:solidFill>
                  <a:srgbClr val="008000"/>
                </a:solidFill>
              </a:rPr>
              <a:t>R-S flip </a:t>
            </a:r>
            <a:r>
              <a:rPr lang="en-US" dirty="0" smtClean="0">
                <a:solidFill>
                  <a:srgbClr val="008000"/>
                </a:solidFill>
              </a:rPr>
              <a:t>flops!</a:t>
            </a:r>
            <a:endParaRPr lang="en-US" dirty="0"/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7133945" y="2690203"/>
            <a:ext cx="2010055" cy="14874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7203944" y="3126763"/>
            <a:ext cx="2133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/>
              <a:t>No </a:t>
            </a:r>
            <a:r>
              <a:rPr lang="ja-JP" altLang="en-US" sz="2000" dirty="0" smtClean="0"/>
              <a:t>“</a:t>
            </a:r>
            <a:r>
              <a:rPr lang="en-US" sz="2000" dirty="0"/>
              <a:t>undefined</a:t>
            </a:r>
            <a:r>
              <a:rPr lang="ja-JP" altLang="en-US" sz="2000" dirty="0"/>
              <a:t>”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outputs ever!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/>
      <p:bldP spid="221190" grpId="0" animBg="1"/>
      <p:bldP spid="2211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Register </a:t>
            </a:r>
            <a:r>
              <a:rPr lang="en-US" dirty="0">
                <a:latin typeface="Arial" charset="0"/>
                <a:cs typeface="Arial" charset="0"/>
              </a:rPr>
              <a:t>with 4 bits of memory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0179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57927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What controls the </a:t>
            </a:r>
            <a:r>
              <a:rPr lang="ja-JP" altLang="en-US" sz="4000">
                <a:latin typeface="Arial" charset="0"/>
                <a:cs typeface="Arial" charset="0"/>
              </a:rPr>
              <a:t>“</a:t>
            </a:r>
            <a:r>
              <a:rPr lang="en-US" sz="4000">
                <a:latin typeface="Arial" charset="0"/>
                <a:cs typeface="Arial" charset="0"/>
              </a:rPr>
              <a:t>Write</a:t>
            </a:r>
            <a:r>
              <a:rPr lang="ja-JP" altLang="en-US" sz="4000">
                <a:latin typeface="Arial" charset="0"/>
                <a:cs typeface="Arial" charset="0"/>
              </a:rPr>
              <a:t>”</a:t>
            </a:r>
            <a:r>
              <a:rPr lang="en-US" sz="4000">
                <a:latin typeface="Arial" charset="0"/>
                <a:cs typeface="Arial" charset="0"/>
              </a:rPr>
              <a:t> signal?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788828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Recap: Boolean Logic</a:t>
            </a:r>
          </a:p>
        </p:txBody>
      </p:sp>
      <p:grpSp>
        <p:nvGrpSpPr>
          <p:cNvPr id="17412" name="Group 1027"/>
          <p:cNvGrpSpPr>
            <a:grpSpLocks/>
          </p:cNvGrpSpPr>
          <p:nvPr/>
        </p:nvGrpSpPr>
        <p:grpSpPr bwMode="auto">
          <a:xfrm>
            <a:off x="517525" y="1995488"/>
            <a:ext cx="6399213" cy="519112"/>
            <a:chOff x="326" y="1257"/>
            <a:chExt cx="4031" cy="327"/>
          </a:xfrm>
        </p:grpSpPr>
        <p:sp>
          <p:nvSpPr>
            <p:cNvPr id="17449" name="Text Box 1028"/>
            <p:cNvSpPr txBox="1">
              <a:spLocks noChangeArrowheads="1"/>
            </p:cNvSpPr>
            <p:nvPr/>
          </p:nvSpPr>
          <p:spPr bwMode="auto">
            <a:xfrm>
              <a:off x="326" y="1257"/>
              <a:ext cx="40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/>
                <a:t>Boolean Expression       </a:t>
              </a:r>
              <a:r>
                <a:rPr lang="en-US" sz="2800"/>
                <a:t>E = S AND D</a:t>
              </a:r>
            </a:p>
          </p:txBody>
        </p:sp>
        <p:sp>
          <p:nvSpPr>
            <p:cNvPr id="17450" name="Line 1029"/>
            <p:cNvSpPr>
              <a:spLocks noChangeShapeType="1"/>
            </p:cNvSpPr>
            <p:nvPr/>
          </p:nvSpPr>
          <p:spPr bwMode="auto">
            <a:xfrm>
              <a:off x="412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Text Box 1030"/>
          <p:cNvSpPr txBox="1">
            <a:spLocks noChangeArrowheads="1"/>
          </p:cNvSpPr>
          <p:nvPr/>
        </p:nvSpPr>
        <p:spPr bwMode="auto">
          <a:xfrm>
            <a:off x="533400" y="4389438"/>
            <a:ext cx="441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Truth table: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Value of E for every</a:t>
            </a:r>
            <a:br>
              <a:rPr lang="en-US" sz="2800"/>
            </a:br>
            <a:r>
              <a:rPr lang="en-US" sz="2800"/>
              <a:t>   possible D, S.</a:t>
            </a:r>
            <a:br>
              <a:rPr lang="en-US" sz="2800"/>
            </a:br>
            <a:r>
              <a:rPr lang="en-US" sz="2800"/>
              <a:t>   </a:t>
            </a:r>
            <a:r>
              <a:rPr lang="en-US"/>
              <a:t>TRUE=1;  FALSE= 0</a:t>
            </a:r>
            <a:r>
              <a:rPr lang="en-US" sz="2800"/>
              <a:t>.</a:t>
            </a:r>
          </a:p>
        </p:txBody>
      </p:sp>
      <p:grpSp>
        <p:nvGrpSpPr>
          <p:cNvPr id="17414" name="Group 1031"/>
          <p:cNvGrpSpPr>
            <a:grpSpLocks/>
          </p:cNvGrpSpPr>
          <p:nvPr/>
        </p:nvGrpSpPr>
        <p:grpSpPr bwMode="auto">
          <a:xfrm>
            <a:off x="4506913" y="4238625"/>
            <a:ext cx="1752600" cy="2293938"/>
            <a:chOff x="3264" y="2670"/>
            <a:chExt cx="1104" cy="1445"/>
          </a:xfrm>
        </p:grpSpPr>
        <p:sp>
          <p:nvSpPr>
            <p:cNvPr id="17424" name="Rectangle 1032"/>
            <p:cNvSpPr>
              <a:spLocks noChangeArrowheads="1"/>
            </p:cNvSpPr>
            <p:nvPr/>
          </p:nvSpPr>
          <p:spPr bwMode="auto">
            <a:xfrm>
              <a:off x="4000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7425" name="Rectangle 1033"/>
            <p:cNvSpPr>
              <a:spLocks noChangeArrowheads="1"/>
            </p:cNvSpPr>
            <p:nvPr/>
          </p:nvSpPr>
          <p:spPr bwMode="auto">
            <a:xfrm>
              <a:off x="3632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7426" name="Rectangle 1034"/>
            <p:cNvSpPr>
              <a:spLocks noChangeArrowheads="1"/>
            </p:cNvSpPr>
            <p:nvPr/>
          </p:nvSpPr>
          <p:spPr bwMode="auto">
            <a:xfrm>
              <a:off x="3264" y="3536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17427" name="Rectangle 1035"/>
            <p:cNvSpPr>
              <a:spLocks noChangeArrowheads="1"/>
            </p:cNvSpPr>
            <p:nvPr/>
          </p:nvSpPr>
          <p:spPr bwMode="auto">
            <a:xfrm>
              <a:off x="4000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7428" name="Rectangle 1036"/>
            <p:cNvSpPr>
              <a:spLocks noChangeArrowheads="1"/>
            </p:cNvSpPr>
            <p:nvPr/>
          </p:nvSpPr>
          <p:spPr bwMode="auto">
            <a:xfrm>
              <a:off x="3632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17429" name="Rectangle 1037"/>
            <p:cNvSpPr>
              <a:spLocks noChangeArrowheads="1"/>
            </p:cNvSpPr>
            <p:nvPr/>
          </p:nvSpPr>
          <p:spPr bwMode="auto">
            <a:xfrm>
              <a:off x="3264" y="3825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17430" name="Rectangle 1038"/>
            <p:cNvSpPr>
              <a:spLocks noChangeArrowheads="1"/>
            </p:cNvSpPr>
            <p:nvPr/>
          </p:nvSpPr>
          <p:spPr bwMode="auto">
            <a:xfrm>
              <a:off x="4000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17431" name="Rectangle 1039"/>
            <p:cNvSpPr>
              <a:spLocks noChangeArrowheads="1"/>
            </p:cNvSpPr>
            <p:nvPr/>
          </p:nvSpPr>
          <p:spPr bwMode="auto">
            <a:xfrm>
              <a:off x="3632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17432" name="Rectangle 1040"/>
            <p:cNvSpPr>
              <a:spLocks noChangeArrowheads="1"/>
            </p:cNvSpPr>
            <p:nvPr/>
          </p:nvSpPr>
          <p:spPr bwMode="auto">
            <a:xfrm>
              <a:off x="3264" y="3246"/>
              <a:ext cx="36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7433" name="Rectangle 1041"/>
            <p:cNvSpPr>
              <a:spLocks noChangeArrowheads="1"/>
            </p:cNvSpPr>
            <p:nvPr/>
          </p:nvSpPr>
          <p:spPr bwMode="auto">
            <a:xfrm>
              <a:off x="4000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7434" name="Rectangle 1042"/>
            <p:cNvSpPr>
              <a:spLocks noChangeArrowheads="1"/>
            </p:cNvSpPr>
            <p:nvPr/>
          </p:nvSpPr>
          <p:spPr bwMode="auto">
            <a:xfrm>
              <a:off x="3632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7435" name="Rectangle 1043"/>
            <p:cNvSpPr>
              <a:spLocks noChangeArrowheads="1"/>
            </p:cNvSpPr>
            <p:nvPr/>
          </p:nvSpPr>
          <p:spPr bwMode="auto">
            <a:xfrm>
              <a:off x="3264" y="2957"/>
              <a:ext cx="36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0</a:t>
              </a:r>
            </a:p>
          </p:txBody>
        </p:sp>
        <p:sp>
          <p:nvSpPr>
            <p:cNvPr id="17436" name="Rectangle 1044"/>
            <p:cNvSpPr>
              <a:spLocks noChangeArrowheads="1"/>
            </p:cNvSpPr>
            <p:nvPr/>
          </p:nvSpPr>
          <p:spPr bwMode="auto">
            <a:xfrm>
              <a:off x="4000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E</a:t>
              </a:r>
            </a:p>
          </p:txBody>
        </p:sp>
        <p:sp>
          <p:nvSpPr>
            <p:cNvPr id="17437" name="Rectangle 1045"/>
            <p:cNvSpPr>
              <a:spLocks noChangeArrowheads="1"/>
            </p:cNvSpPr>
            <p:nvPr/>
          </p:nvSpPr>
          <p:spPr bwMode="auto">
            <a:xfrm>
              <a:off x="3632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S</a:t>
              </a:r>
            </a:p>
          </p:txBody>
        </p:sp>
        <p:sp>
          <p:nvSpPr>
            <p:cNvPr id="17438" name="Rectangle 1046"/>
            <p:cNvSpPr>
              <a:spLocks noChangeArrowheads="1"/>
            </p:cNvSpPr>
            <p:nvPr/>
          </p:nvSpPr>
          <p:spPr bwMode="auto">
            <a:xfrm>
              <a:off x="3264" y="2670"/>
              <a:ext cx="3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charset="0"/>
                <a:buNone/>
              </a:pPr>
              <a:r>
                <a:rPr lang="en-US"/>
                <a:t>D</a:t>
              </a:r>
            </a:p>
          </p:txBody>
        </p:sp>
        <p:sp>
          <p:nvSpPr>
            <p:cNvPr id="17439" name="Line 1047"/>
            <p:cNvSpPr>
              <a:spLocks noChangeShapeType="1"/>
            </p:cNvSpPr>
            <p:nvPr/>
          </p:nvSpPr>
          <p:spPr bwMode="auto">
            <a:xfrm>
              <a:off x="3264" y="2670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1048"/>
            <p:cNvSpPr>
              <a:spLocks noChangeShapeType="1"/>
            </p:cNvSpPr>
            <p:nvPr/>
          </p:nvSpPr>
          <p:spPr bwMode="auto">
            <a:xfrm>
              <a:off x="3264" y="2957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049"/>
            <p:cNvSpPr>
              <a:spLocks noChangeShapeType="1"/>
            </p:cNvSpPr>
            <p:nvPr/>
          </p:nvSpPr>
          <p:spPr bwMode="auto">
            <a:xfrm>
              <a:off x="3264" y="324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1050"/>
            <p:cNvSpPr>
              <a:spLocks noChangeShapeType="1"/>
            </p:cNvSpPr>
            <p:nvPr/>
          </p:nvSpPr>
          <p:spPr bwMode="auto">
            <a:xfrm>
              <a:off x="3264" y="3536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1051"/>
            <p:cNvSpPr>
              <a:spLocks noChangeShapeType="1"/>
            </p:cNvSpPr>
            <p:nvPr/>
          </p:nvSpPr>
          <p:spPr bwMode="auto">
            <a:xfrm>
              <a:off x="3264" y="4115"/>
              <a:ext cx="110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1052"/>
            <p:cNvSpPr>
              <a:spLocks noChangeShapeType="1"/>
            </p:cNvSpPr>
            <p:nvPr/>
          </p:nvSpPr>
          <p:spPr bwMode="auto">
            <a:xfrm>
              <a:off x="3264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1053"/>
            <p:cNvSpPr>
              <a:spLocks noChangeShapeType="1"/>
            </p:cNvSpPr>
            <p:nvPr/>
          </p:nvSpPr>
          <p:spPr bwMode="auto">
            <a:xfrm>
              <a:off x="3632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1054"/>
            <p:cNvSpPr>
              <a:spLocks noChangeShapeType="1"/>
            </p:cNvSpPr>
            <p:nvPr/>
          </p:nvSpPr>
          <p:spPr bwMode="auto">
            <a:xfrm>
              <a:off x="4000" y="2670"/>
              <a:ext cx="0" cy="1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055"/>
            <p:cNvSpPr>
              <a:spLocks noChangeShapeType="1"/>
            </p:cNvSpPr>
            <p:nvPr/>
          </p:nvSpPr>
          <p:spPr bwMode="auto">
            <a:xfrm>
              <a:off x="4368" y="2670"/>
              <a:ext cx="0" cy="14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056"/>
            <p:cNvSpPr>
              <a:spLocks noChangeShapeType="1"/>
            </p:cNvSpPr>
            <p:nvPr/>
          </p:nvSpPr>
          <p:spPr bwMode="auto">
            <a:xfrm>
              <a:off x="3264" y="3825"/>
              <a:ext cx="1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5" name="Text Box 1057"/>
          <p:cNvSpPr txBox="1">
            <a:spLocks noChangeArrowheads="1"/>
          </p:cNvSpPr>
          <p:nvPr/>
        </p:nvSpPr>
        <p:spPr bwMode="auto">
          <a:xfrm>
            <a:off x="533400" y="29860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/>
              <a:t>Boolean Circuit</a:t>
            </a:r>
          </a:p>
        </p:txBody>
      </p:sp>
      <p:grpSp>
        <p:nvGrpSpPr>
          <p:cNvPr id="17416" name="Group 1058"/>
          <p:cNvGrpSpPr>
            <a:grpSpLocks/>
          </p:cNvGrpSpPr>
          <p:nvPr/>
        </p:nvGrpSpPr>
        <p:grpSpPr bwMode="auto">
          <a:xfrm>
            <a:off x="4371975" y="2663825"/>
            <a:ext cx="3157538" cy="1314450"/>
            <a:chOff x="2138" y="1678"/>
            <a:chExt cx="1989" cy="828"/>
          </a:xfrm>
        </p:grpSpPr>
        <p:pic>
          <p:nvPicPr>
            <p:cNvPr id="17418" name="Picture 10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4" r="12042"/>
            <a:stretch>
              <a:fillRect/>
            </a:stretch>
          </p:blipFill>
          <p:spPr bwMode="auto">
            <a:xfrm>
              <a:off x="2784" y="1830"/>
              <a:ext cx="1104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1060"/>
            <p:cNvSpPr txBox="1">
              <a:spLocks noChangeArrowheads="1"/>
            </p:cNvSpPr>
            <p:nvPr/>
          </p:nvSpPr>
          <p:spPr bwMode="auto">
            <a:xfrm>
              <a:off x="3888" y="1890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E</a:t>
              </a:r>
            </a:p>
          </p:txBody>
        </p:sp>
        <p:sp>
          <p:nvSpPr>
            <p:cNvPr id="17420" name="Text Box 1061"/>
            <p:cNvSpPr txBox="1">
              <a:spLocks noChangeArrowheads="1"/>
            </p:cNvSpPr>
            <p:nvPr/>
          </p:nvSpPr>
          <p:spPr bwMode="auto">
            <a:xfrm>
              <a:off x="2576" y="1678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S</a:t>
              </a:r>
            </a:p>
          </p:txBody>
        </p:sp>
        <p:sp>
          <p:nvSpPr>
            <p:cNvPr id="17421" name="Text Box 1062"/>
            <p:cNvSpPr txBox="1">
              <a:spLocks noChangeArrowheads="1"/>
            </p:cNvSpPr>
            <p:nvPr/>
          </p:nvSpPr>
          <p:spPr bwMode="auto">
            <a:xfrm>
              <a:off x="2138" y="2055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/>
                <a:t>D</a:t>
              </a:r>
            </a:p>
          </p:txBody>
        </p:sp>
        <p:pic>
          <p:nvPicPr>
            <p:cNvPr id="17422" name="Picture 1063" descr="NO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8" r="26230"/>
            <a:stretch>
              <a:fillRect/>
            </a:stretch>
          </p:blipFill>
          <p:spPr bwMode="auto">
            <a:xfrm>
              <a:off x="2457" y="1930"/>
              <a:ext cx="6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Line 1064"/>
            <p:cNvSpPr>
              <a:spLocks noChangeShapeType="1"/>
            </p:cNvSpPr>
            <p:nvPr/>
          </p:nvSpPr>
          <p:spPr bwMode="auto">
            <a:xfrm>
              <a:off x="2834" y="1914"/>
              <a:ext cx="2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4537" name="Text Box 1065"/>
          <p:cNvSpPr txBox="1">
            <a:spLocks noChangeArrowheads="1"/>
          </p:cNvSpPr>
          <p:nvPr/>
        </p:nvSpPr>
        <p:spPr bwMode="auto">
          <a:xfrm>
            <a:off x="6840538" y="4538663"/>
            <a:ext cx="22390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Truth table has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     rows if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the number of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variables is </a:t>
            </a:r>
            <a:r>
              <a:rPr lang="en-US" i="1" dirty="0">
                <a:solidFill>
                  <a:srgbClr val="000000"/>
                </a:solidFill>
                <a:latin typeface="Times"/>
                <a:cs typeface="Times"/>
              </a:rPr>
              <a:t>k</a:t>
            </a:r>
          </a:p>
        </p:txBody>
      </p:sp>
      <p:graphicFrame>
        <p:nvGraphicFramePr>
          <p:cNvPr id="234538" name="Object 2"/>
          <p:cNvGraphicFramePr>
            <a:graphicFrameLocks noChangeAspect="1"/>
          </p:cNvGraphicFramePr>
          <p:nvPr/>
        </p:nvGraphicFramePr>
        <p:xfrm>
          <a:off x="6904038" y="4906963"/>
          <a:ext cx="3508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6" imgW="152400" imgH="165100" progId="Equation.3">
                  <p:embed/>
                </p:oleObj>
              </mc:Choice>
              <mc:Fallback>
                <p:oleObj name="Equation" r:id="rId6" imgW="1524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4906963"/>
                        <a:ext cx="350837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27"/>
          <p:cNvSpPr txBox="1">
            <a:spLocks noChangeArrowheads="1"/>
          </p:cNvSpPr>
          <p:nvPr/>
        </p:nvSpPr>
        <p:spPr bwMode="auto">
          <a:xfrm>
            <a:off x="960438" y="571500"/>
            <a:ext cx="6440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The </a:t>
            </a:r>
            <a:r>
              <a:rPr lang="ja-JP" altLang="en-US" sz="3200"/>
              <a:t>“</a:t>
            </a:r>
            <a:r>
              <a:rPr lang="en-US" sz="3200"/>
              <a:t>symphony</a:t>
            </a:r>
            <a:r>
              <a:rPr lang="ja-JP" altLang="en-US" sz="3200"/>
              <a:t>”</a:t>
            </a:r>
            <a:r>
              <a:rPr lang="en-US" sz="3200"/>
              <a:t> inside a computer</a:t>
            </a:r>
          </a:p>
        </p:txBody>
      </p:sp>
      <p:pic>
        <p:nvPicPr>
          <p:cNvPr id="54275" name="Picture 1028" descr="symph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731963"/>
            <a:ext cx="37480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1030"/>
          <p:cNvSpPr txBox="1">
            <a:spLocks noChangeArrowheads="1"/>
          </p:cNvSpPr>
          <p:nvPr/>
        </p:nvSpPr>
        <p:spPr bwMode="auto">
          <a:xfrm>
            <a:off x="657225" y="27813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Clock </a:t>
            </a:r>
          </a:p>
        </p:txBody>
      </p:sp>
      <p:grpSp>
        <p:nvGrpSpPr>
          <p:cNvPr id="54277" name="Group 1033"/>
          <p:cNvGrpSpPr>
            <a:grpSpLocks/>
          </p:cNvGrpSpPr>
          <p:nvPr/>
        </p:nvGrpSpPr>
        <p:grpSpPr bwMode="auto">
          <a:xfrm>
            <a:off x="1020763" y="4445000"/>
            <a:ext cx="1093787" cy="1636713"/>
            <a:chOff x="643" y="2800"/>
            <a:chExt cx="689" cy="1031"/>
          </a:xfrm>
        </p:grpSpPr>
        <p:sp>
          <p:nvSpPr>
            <p:cNvPr id="54287" name="Rectangle 1031"/>
            <p:cNvSpPr>
              <a:spLocks noChangeArrowheads="1"/>
            </p:cNvSpPr>
            <p:nvPr/>
          </p:nvSpPr>
          <p:spPr bwMode="auto">
            <a:xfrm>
              <a:off x="685" y="2800"/>
              <a:ext cx="647" cy="103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AutoShape 1032"/>
            <p:cNvSpPr>
              <a:spLocks noChangeArrowheads="1"/>
            </p:cNvSpPr>
            <p:nvPr/>
          </p:nvSpPr>
          <p:spPr bwMode="auto">
            <a:xfrm rot="-1536188">
              <a:off x="643" y="3492"/>
              <a:ext cx="167" cy="181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Line 1034"/>
          <p:cNvSpPr>
            <a:spLocks noChangeShapeType="1"/>
          </p:cNvSpPr>
          <p:nvPr/>
        </p:nvSpPr>
        <p:spPr bwMode="auto">
          <a:xfrm flipH="1">
            <a:off x="792163" y="3279775"/>
            <a:ext cx="7937" cy="2462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5"/>
          <p:cNvSpPr>
            <a:spLocks noChangeShapeType="1"/>
          </p:cNvSpPr>
          <p:nvPr/>
        </p:nvSpPr>
        <p:spPr bwMode="auto">
          <a:xfrm>
            <a:off x="792163" y="5749925"/>
            <a:ext cx="295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0" name="Group 1038"/>
          <p:cNvGrpSpPr>
            <a:grpSpLocks/>
          </p:cNvGrpSpPr>
          <p:nvPr/>
        </p:nvGrpSpPr>
        <p:grpSpPr bwMode="auto">
          <a:xfrm>
            <a:off x="3575050" y="4891088"/>
            <a:ext cx="2487613" cy="974725"/>
            <a:chOff x="2252" y="3081"/>
            <a:chExt cx="1567" cy="614"/>
          </a:xfrm>
        </p:grpSpPr>
        <p:sp>
          <p:nvSpPr>
            <p:cNvPr id="54285" name="Oval 1036"/>
            <p:cNvSpPr>
              <a:spLocks noChangeArrowheads="1"/>
            </p:cNvSpPr>
            <p:nvPr/>
          </p:nvSpPr>
          <p:spPr bwMode="auto">
            <a:xfrm>
              <a:off x="2252" y="3081"/>
              <a:ext cx="1567" cy="6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Text Box 1037"/>
            <p:cNvSpPr txBox="1">
              <a:spLocks noChangeArrowheads="1"/>
            </p:cNvSpPr>
            <p:nvPr/>
          </p:nvSpPr>
          <p:spPr bwMode="auto">
            <a:xfrm>
              <a:off x="2366" y="3119"/>
              <a:ext cx="139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Combinational </a:t>
              </a:r>
              <a:br>
                <a:rPr lang="en-US"/>
              </a:br>
              <a:r>
                <a:rPr lang="en-US"/>
                <a:t>circuit</a:t>
              </a:r>
            </a:p>
          </p:txBody>
        </p:sp>
      </p:grpSp>
      <p:sp>
        <p:nvSpPr>
          <p:cNvPr id="54281" name="Line 1039"/>
          <p:cNvSpPr>
            <a:spLocks noChangeShapeType="1"/>
          </p:cNvSpPr>
          <p:nvPr/>
        </p:nvSpPr>
        <p:spPr bwMode="auto">
          <a:xfrm>
            <a:off x="2122488" y="5157788"/>
            <a:ext cx="149542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1042"/>
          <p:cNvSpPr>
            <a:spLocks/>
          </p:cNvSpPr>
          <p:nvPr/>
        </p:nvSpPr>
        <p:spPr bwMode="auto">
          <a:xfrm>
            <a:off x="736600" y="3970338"/>
            <a:ext cx="5724525" cy="1309687"/>
          </a:xfrm>
          <a:custGeom>
            <a:avLst/>
            <a:gdLst>
              <a:gd name="T0" fmla="*/ 3381 w 3606"/>
              <a:gd name="T1" fmla="*/ 825 h 825"/>
              <a:gd name="T2" fmla="*/ 3491 w 3606"/>
              <a:gd name="T3" fmla="*/ 425 h 825"/>
              <a:gd name="T4" fmla="*/ 2691 w 3606"/>
              <a:gd name="T5" fmla="*/ 91 h 825"/>
              <a:gd name="T6" fmla="*/ 1403 w 3606"/>
              <a:gd name="T7" fmla="*/ 3 h 825"/>
              <a:gd name="T8" fmla="*/ 198 w 3606"/>
              <a:gd name="T9" fmla="*/ 107 h 825"/>
              <a:gd name="T10" fmla="*/ 214 w 3606"/>
              <a:gd name="T11" fmla="*/ 463 h 8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6"/>
              <a:gd name="T19" fmla="*/ 0 h 825"/>
              <a:gd name="T20" fmla="*/ 3606 w 3606"/>
              <a:gd name="T21" fmla="*/ 825 h 8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6" h="825">
                <a:moveTo>
                  <a:pt x="3381" y="825"/>
                </a:moveTo>
                <a:cubicBezTo>
                  <a:pt x="3493" y="686"/>
                  <a:pt x="3606" y="547"/>
                  <a:pt x="3491" y="425"/>
                </a:cubicBezTo>
                <a:cubicBezTo>
                  <a:pt x="3376" y="303"/>
                  <a:pt x="3039" y="161"/>
                  <a:pt x="2691" y="91"/>
                </a:cubicBezTo>
                <a:cubicBezTo>
                  <a:pt x="2343" y="21"/>
                  <a:pt x="1818" y="0"/>
                  <a:pt x="1403" y="3"/>
                </a:cubicBezTo>
                <a:cubicBezTo>
                  <a:pt x="988" y="6"/>
                  <a:pt x="396" y="30"/>
                  <a:pt x="198" y="107"/>
                </a:cubicBezTo>
                <a:cubicBezTo>
                  <a:pt x="0" y="184"/>
                  <a:pt x="107" y="323"/>
                  <a:pt x="214" y="46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043"/>
          <p:cNvSpPr txBox="1">
            <a:spLocks noChangeArrowheads="1"/>
          </p:cNvSpPr>
          <p:nvPr/>
        </p:nvSpPr>
        <p:spPr bwMode="auto">
          <a:xfrm>
            <a:off x="855663" y="6226175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Memory</a:t>
            </a:r>
          </a:p>
        </p:txBody>
      </p:sp>
      <p:sp>
        <p:nvSpPr>
          <p:cNvPr id="245780" name="Text Box 1044"/>
          <p:cNvSpPr txBox="1">
            <a:spLocks noChangeArrowheads="1"/>
          </p:cNvSpPr>
          <p:nvPr/>
        </p:nvSpPr>
        <p:spPr bwMode="auto">
          <a:xfrm>
            <a:off x="6927850" y="4508500"/>
            <a:ext cx="19637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Clocked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Sequential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Circuit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(aka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Synchronous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Circuits)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444750"/>
            <a:ext cx="6781800" cy="1066800"/>
          </a:xfrm>
        </p:spPr>
        <p:txBody>
          <a:bodyPr/>
          <a:lstStyle/>
          <a:p>
            <a:pPr algn="ctr" eaLnBrk="1" hangingPunct="1"/>
            <a:r>
              <a:rPr lang="en-US" sz="4600" b="1">
                <a:latin typeface="Arial" charset="0"/>
                <a:cs typeface="Arial" charset="0"/>
              </a:rPr>
              <a:t>Clocked Sequential Circuits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Synchronous Sequential Circuit</a:t>
            </a:r>
            <a:br>
              <a:rPr lang="en-US" sz="4000">
                <a:latin typeface="Arial" charset="0"/>
                <a:cs typeface="Arial" charset="0"/>
              </a:rPr>
            </a:br>
            <a:r>
              <a:rPr lang="en-US" sz="4000">
                <a:latin typeface="Arial" charset="0"/>
                <a:cs typeface="Arial" charset="0"/>
              </a:rPr>
              <a:t>				</a:t>
            </a:r>
            <a:r>
              <a:rPr lang="en-US" sz="2400">
                <a:latin typeface="Arial" charset="0"/>
                <a:cs typeface="Arial" charset="0"/>
              </a:rPr>
              <a:t>(aka Clocked Sequential Circuit)</a:t>
            </a:r>
          </a:p>
        </p:txBody>
      </p:sp>
      <p:sp>
        <p:nvSpPr>
          <p:cNvPr id="58371" name="Rectangle 5"/>
          <p:cNvSpPr>
            <a:spLocks noChangeArrowheads="1"/>
          </p:cNvSpPr>
          <p:nvPr/>
        </p:nvSpPr>
        <p:spPr bwMode="auto">
          <a:xfrm>
            <a:off x="5240338" y="2362200"/>
            <a:ext cx="1808162" cy="20367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Line 7"/>
          <p:cNvSpPr>
            <a:spLocks noChangeShapeType="1"/>
          </p:cNvSpPr>
          <p:nvPr/>
        </p:nvSpPr>
        <p:spPr bwMode="auto">
          <a:xfrm>
            <a:off x="4826000" y="4025900"/>
            <a:ext cx="393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14"/>
          <p:cNvSpPr>
            <a:spLocks noChangeShapeType="1"/>
          </p:cNvSpPr>
          <p:nvPr/>
        </p:nvSpPr>
        <p:spPr bwMode="auto">
          <a:xfrm>
            <a:off x="1677988" y="2441575"/>
            <a:ext cx="750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20"/>
          <p:cNvSpPr>
            <a:spLocks noChangeShapeType="1"/>
          </p:cNvSpPr>
          <p:nvPr/>
        </p:nvSpPr>
        <p:spPr bwMode="auto">
          <a:xfrm>
            <a:off x="1690688" y="2701925"/>
            <a:ext cx="750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21"/>
          <p:cNvSpPr>
            <a:spLocks noChangeShapeType="1"/>
          </p:cNvSpPr>
          <p:nvPr/>
        </p:nvSpPr>
        <p:spPr bwMode="auto">
          <a:xfrm>
            <a:off x="1685925" y="2949575"/>
            <a:ext cx="750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Line 22"/>
          <p:cNvSpPr>
            <a:spLocks noChangeShapeType="1"/>
          </p:cNvSpPr>
          <p:nvPr/>
        </p:nvSpPr>
        <p:spPr bwMode="auto">
          <a:xfrm>
            <a:off x="1698625" y="3209925"/>
            <a:ext cx="750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23"/>
          <p:cNvSpPr>
            <a:spLocks noChangeShapeType="1"/>
          </p:cNvSpPr>
          <p:nvPr/>
        </p:nvSpPr>
        <p:spPr bwMode="auto">
          <a:xfrm>
            <a:off x="1697038" y="3427413"/>
            <a:ext cx="750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24"/>
          <p:cNvSpPr>
            <a:spLocks noChangeShapeType="1"/>
          </p:cNvSpPr>
          <p:nvPr/>
        </p:nvSpPr>
        <p:spPr bwMode="auto">
          <a:xfrm>
            <a:off x="1169988" y="3654425"/>
            <a:ext cx="12906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Line 25"/>
          <p:cNvSpPr>
            <a:spLocks noChangeShapeType="1"/>
          </p:cNvSpPr>
          <p:nvPr/>
        </p:nvSpPr>
        <p:spPr bwMode="auto">
          <a:xfrm>
            <a:off x="1382713" y="3892550"/>
            <a:ext cx="10731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Line 26"/>
          <p:cNvSpPr>
            <a:spLocks noChangeShapeType="1"/>
          </p:cNvSpPr>
          <p:nvPr/>
        </p:nvSpPr>
        <p:spPr bwMode="auto">
          <a:xfrm>
            <a:off x="1717675" y="4162425"/>
            <a:ext cx="750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27"/>
          <p:cNvSpPr>
            <a:spLocks noChangeShapeType="1"/>
          </p:cNvSpPr>
          <p:nvPr/>
        </p:nvSpPr>
        <p:spPr bwMode="auto">
          <a:xfrm>
            <a:off x="4457700" y="2406650"/>
            <a:ext cx="750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28"/>
          <p:cNvSpPr>
            <a:spLocks noChangeShapeType="1"/>
          </p:cNvSpPr>
          <p:nvPr/>
        </p:nvSpPr>
        <p:spPr bwMode="auto">
          <a:xfrm>
            <a:off x="4470400" y="2667000"/>
            <a:ext cx="750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29"/>
          <p:cNvSpPr>
            <a:spLocks noChangeShapeType="1"/>
          </p:cNvSpPr>
          <p:nvPr/>
        </p:nvSpPr>
        <p:spPr bwMode="auto">
          <a:xfrm>
            <a:off x="4465638" y="2914650"/>
            <a:ext cx="750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30"/>
          <p:cNvSpPr>
            <a:spLocks noChangeShapeType="1"/>
          </p:cNvSpPr>
          <p:nvPr/>
        </p:nvSpPr>
        <p:spPr bwMode="auto">
          <a:xfrm>
            <a:off x="4478338" y="3175000"/>
            <a:ext cx="750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31"/>
          <p:cNvSpPr>
            <a:spLocks noChangeShapeType="1"/>
          </p:cNvSpPr>
          <p:nvPr/>
        </p:nvSpPr>
        <p:spPr bwMode="auto">
          <a:xfrm>
            <a:off x="4476750" y="3392488"/>
            <a:ext cx="750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32"/>
          <p:cNvSpPr>
            <a:spLocks noChangeShapeType="1"/>
          </p:cNvSpPr>
          <p:nvPr/>
        </p:nvSpPr>
        <p:spPr bwMode="auto">
          <a:xfrm>
            <a:off x="4489450" y="3619500"/>
            <a:ext cx="750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35"/>
          <p:cNvSpPr>
            <a:spLocks noChangeShapeType="1"/>
          </p:cNvSpPr>
          <p:nvPr/>
        </p:nvSpPr>
        <p:spPr bwMode="auto">
          <a:xfrm>
            <a:off x="5275263" y="3833813"/>
            <a:ext cx="365125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Line 36"/>
          <p:cNvSpPr>
            <a:spLocks noChangeShapeType="1"/>
          </p:cNvSpPr>
          <p:nvPr/>
        </p:nvSpPr>
        <p:spPr bwMode="auto">
          <a:xfrm flipH="1">
            <a:off x="5286375" y="4062413"/>
            <a:ext cx="342900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Line 37"/>
          <p:cNvSpPr>
            <a:spLocks noChangeShapeType="1"/>
          </p:cNvSpPr>
          <p:nvPr/>
        </p:nvSpPr>
        <p:spPr bwMode="auto">
          <a:xfrm>
            <a:off x="7038975" y="2589213"/>
            <a:ext cx="1395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38"/>
          <p:cNvSpPr>
            <a:spLocks noChangeShapeType="1"/>
          </p:cNvSpPr>
          <p:nvPr/>
        </p:nvSpPr>
        <p:spPr bwMode="auto">
          <a:xfrm>
            <a:off x="7051675" y="2849563"/>
            <a:ext cx="1084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39"/>
          <p:cNvSpPr>
            <a:spLocks noChangeShapeType="1"/>
          </p:cNvSpPr>
          <p:nvPr/>
        </p:nvSpPr>
        <p:spPr bwMode="auto">
          <a:xfrm>
            <a:off x="7046913" y="3097213"/>
            <a:ext cx="750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40"/>
          <p:cNvSpPr>
            <a:spLocks noChangeShapeType="1"/>
          </p:cNvSpPr>
          <p:nvPr/>
        </p:nvSpPr>
        <p:spPr bwMode="auto">
          <a:xfrm>
            <a:off x="1724025" y="4156075"/>
            <a:ext cx="0" cy="9763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41"/>
          <p:cNvSpPr>
            <a:spLocks noChangeShapeType="1"/>
          </p:cNvSpPr>
          <p:nvPr/>
        </p:nvSpPr>
        <p:spPr bwMode="auto">
          <a:xfrm flipV="1">
            <a:off x="1724025" y="5076825"/>
            <a:ext cx="6056313" cy="11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Line 42"/>
          <p:cNvSpPr>
            <a:spLocks noChangeShapeType="1"/>
          </p:cNvSpPr>
          <p:nvPr/>
        </p:nvSpPr>
        <p:spPr bwMode="auto">
          <a:xfrm flipH="1" flipV="1">
            <a:off x="7758113" y="3086100"/>
            <a:ext cx="1111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Line 43"/>
          <p:cNvSpPr>
            <a:spLocks noChangeShapeType="1"/>
          </p:cNvSpPr>
          <p:nvPr/>
        </p:nvSpPr>
        <p:spPr bwMode="auto">
          <a:xfrm>
            <a:off x="1412875" y="3897313"/>
            <a:ext cx="30163" cy="1589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44"/>
          <p:cNvSpPr>
            <a:spLocks noChangeShapeType="1"/>
          </p:cNvSpPr>
          <p:nvPr/>
        </p:nvSpPr>
        <p:spPr bwMode="auto">
          <a:xfrm flipV="1">
            <a:off x="1401763" y="5440363"/>
            <a:ext cx="6742112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45"/>
          <p:cNvSpPr>
            <a:spLocks noChangeShapeType="1"/>
          </p:cNvSpPr>
          <p:nvPr/>
        </p:nvSpPr>
        <p:spPr bwMode="auto">
          <a:xfrm flipH="1" flipV="1">
            <a:off x="8118475" y="2835275"/>
            <a:ext cx="14288" cy="26304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46"/>
          <p:cNvSpPr>
            <a:spLocks noChangeShapeType="1"/>
          </p:cNvSpPr>
          <p:nvPr/>
        </p:nvSpPr>
        <p:spPr bwMode="auto">
          <a:xfrm>
            <a:off x="1193800" y="3649663"/>
            <a:ext cx="0" cy="22336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Line 47"/>
          <p:cNvSpPr>
            <a:spLocks noChangeShapeType="1"/>
          </p:cNvSpPr>
          <p:nvPr/>
        </p:nvSpPr>
        <p:spPr bwMode="auto">
          <a:xfrm flipV="1">
            <a:off x="1163638" y="5818188"/>
            <a:ext cx="7313612" cy="222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Line 48"/>
          <p:cNvSpPr>
            <a:spLocks noChangeShapeType="1"/>
          </p:cNvSpPr>
          <p:nvPr/>
        </p:nvSpPr>
        <p:spPr bwMode="auto">
          <a:xfrm flipH="1" flipV="1">
            <a:off x="8448675" y="2549525"/>
            <a:ext cx="17463" cy="32940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Line 50"/>
          <p:cNvSpPr>
            <a:spLocks noChangeShapeType="1"/>
          </p:cNvSpPr>
          <p:nvPr/>
        </p:nvSpPr>
        <p:spPr bwMode="auto">
          <a:xfrm>
            <a:off x="4830763" y="4032250"/>
            <a:ext cx="0" cy="8826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51"/>
          <p:cNvSpPr>
            <a:spLocks noChangeShapeType="1"/>
          </p:cNvSpPr>
          <p:nvPr/>
        </p:nvSpPr>
        <p:spPr bwMode="auto">
          <a:xfrm>
            <a:off x="4795838" y="5942013"/>
            <a:ext cx="0" cy="3635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Arc 55"/>
          <p:cNvSpPr>
            <a:spLocks/>
          </p:cNvSpPr>
          <p:nvPr/>
        </p:nvSpPr>
        <p:spPr bwMode="auto">
          <a:xfrm>
            <a:off x="4821238" y="4894263"/>
            <a:ext cx="519112" cy="581025"/>
          </a:xfrm>
          <a:custGeom>
            <a:avLst/>
            <a:gdLst>
              <a:gd name="T0" fmla="*/ 0 w 21600"/>
              <a:gd name="T1" fmla="*/ 0 h 21600"/>
              <a:gd name="T2" fmla="*/ 519112 w 21600"/>
              <a:gd name="T3" fmla="*/ 581025 h 21600"/>
              <a:gd name="T4" fmla="*/ 0 w 21600"/>
              <a:gd name="T5" fmla="*/ 5810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4" name="Arc 56"/>
          <p:cNvSpPr>
            <a:spLocks/>
          </p:cNvSpPr>
          <p:nvPr/>
        </p:nvSpPr>
        <p:spPr bwMode="auto">
          <a:xfrm flipV="1">
            <a:off x="4789488" y="5465763"/>
            <a:ext cx="550862" cy="498475"/>
          </a:xfrm>
          <a:custGeom>
            <a:avLst/>
            <a:gdLst>
              <a:gd name="T0" fmla="*/ 0 w 21600"/>
              <a:gd name="T1" fmla="*/ 0 h 21600"/>
              <a:gd name="T2" fmla="*/ 550862 w 21600"/>
              <a:gd name="T3" fmla="*/ 498475 h 21600"/>
              <a:gd name="T4" fmla="*/ 0 w 21600"/>
              <a:gd name="T5" fmla="*/ 4984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5" name="Text Box 57"/>
          <p:cNvSpPr txBox="1">
            <a:spLocks noChangeArrowheads="1"/>
          </p:cNvSpPr>
          <p:nvPr/>
        </p:nvSpPr>
        <p:spPr bwMode="auto">
          <a:xfrm>
            <a:off x="4178300" y="623887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CLOCK</a:t>
            </a:r>
          </a:p>
        </p:txBody>
      </p:sp>
      <p:sp>
        <p:nvSpPr>
          <p:cNvPr id="58406" name="Text Box 58"/>
          <p:cNvSpPr txBox="1">
            <a:spLocks noChangeArrowheads="1"/>
          </p:cNvSpPr>
          <p:nvPr/>
        </p:nvSpPr>
        <p:spPr bwMode="auto">
          <a:xfrm>
            <a:off x="320675" y="2720975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</a:rPr>
              <a:t>INPUTS</a:t>
            </a:r>
          </a:p>
        </p:txBody>
      </p:sp>
      <p:sp>
        <p:nvSpPr>
          <p:cNvPr id="58407" name="Oval 60"/>
          <p:cNvSpPr>
            <a:spLocks noChangeArrowheads="1"/>
          </p:cNvSpPr>
          <p:nvPr/>
        </p:nvSpPr>
        <p:spPr bwMode="auto">
          <a:xfrm>
            <a:off x="2425700" y="1817688"/>
            <a:ext cx="2082800" cy="28321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08" name="Text Box 61"/>
          <p:cNvSpPr txBox="1">
            <a:spLocks noChangeArrowheads="1"/>
          </p:cNvSpPr>
          <p:nvPr/>
        </p:nvSpPr>
        <p:spPr bwMode="auto">
          <a:xfrm>
            <a:off x="2528888" y="2949575"/>
            <a:ext cx="181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Combinational Circuit</a:t>
            </a:r>
          </a:p>
        </p:txBody>
      </p:sp>
      <p:sp>
        <p:nvSpPr>
          <p:cNvPr id="58409" name="Text Box 62"/>
          <p:cNvSpPr txBox="1">
            <a:spLocks noChangeArrowheads="1"/>
          </p:cNvSpPr>
          <p:nvPr/>
        </p:nvSpPr>
        <p:spPr bwMode="auto">
          <a:xfrm>
            <a:off x="5368925" y="2930525"/>
            <a:ext cx="1522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Memory</a:t>
            </a:r>
          </a:p>
          <a:p>
            <a:pPr algn="ctr" eaLnBrk="1" hangingPunct="1"/>
            <a:r>
              <a:rPr lang="en-US"/>
              <a:t>(flip-flops)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Shorthand</a:t>
            </a:r>
          </a:p>
        </p:txBody>
      </p:sp>
      <p:grpSp>
        <p:nvGrpSpPr>
          <p:cNvPr id="60419" name="Group 28"/>
          <p:cNvGrpSpPr>
            <a:grpSpLocks/>
          </p:cNvGrpSpPr>
          <p:nvPr/>
        </p:nvGrpSpPr>
        <p:grpSpPr bwMode="auto">
          <a:xfrm>
            <a:off x="604838" y="1982788"/>
            <a:ext cx="7392987" cy="3668712"/>
            <a:chOff x="381" y="1249"/>
            <a:chExt cx="4657" cy="2311"/>
          </a:xfrm>
        </p:grpSpPr>
        <p:sp>
          <p:nvSpPr>
            <p:cNvPr id="60422" name="Oval 4"/>
            <p:cNvSpPr>
              <a:spLocks noChangeArrowheads="1"/>
            </p:cNvSpPr>
            <p:nvPr/>
          </p:nvSpPr>
          <p:spPr bwMode="auto">
            <a:xfrm>
              <a:off x="1216" y="1249"/>
              <a:ext cx="1312" cy="1784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3301" y="1518"/>
              <a:ext cx="1139" cy="128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4" name="Line 6"/>
            <p:cNvSpPr>
              <a:spLocks noChangeShapeType="1"/>
            </p:cNvSpPr>
            <p:nvPr/>
          </p:nvSpPr>
          <p:spPr bwMode="auto">
            <a:xfrm>
              <a:off x="3323" y="2415"/>
              <a:ext cx="230" cy="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5" name="Line 7"/>
            <p:cNvSpPr>
              <a:spLocks noChangeShapeType="1"/>
            </p:cNvSpPr>
            <p:nvPr/>
          </p:nvSpPr>
          <p:spPr bwMode="auto">
            <a:xfrm flipH="1">
              <a:off x="3330" y="2559"/>
              <a:ext cx="216" cy="1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6" name="Text Box 8"/>
            <p:cNvSpPr txBox="1">
              <a:spLocks noChangeArrowheads="1"/>
            </p:cNvSpPr>
            <p:nvPr/>
          </p:nvSpPr>
          <p:spPr bwMode="auto">
            <a:xfrm>
              <a:off x="1317" y="1930"/>
              <a:ext cx="114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Combinational Circuit</a:t>
              </a:r>
            </a:p>
          </p:txBody>
        </p:sp>
        <p:sp>
          <p:nvSpPr>
            <p:cNvPr id="60427" name="Text Box 9"/>
            <p:cNvSpPr txBox="1">
              <a:spLocks noChangeArrowheads="1"/>
            </p:cNvSpPr>
            <p:nvPr/>
          </p:nvSpPr>
          <p:spPr bwMode="auto">
            <a:xfrm>
              <a:off x="3382" y="1846"/>
              <a:ext cx="95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/>
                <a:t>Memory</a:t>
              </a:r>
            </a:p>
            <a:p>
              <a:pPr algn="ctr" eaLnBrk="1" hangingPunct="1"/>
              <a:r>
                <a:rPr lang="en-US"/>
                <a:t>(flip-flops)</a:t>
              </a:r>
            </a:p>
          </p:txBody>
        </p:sp>
        <p:sp>
          <p:nvSpPr>
            <p:cNvPr id="60428" name="Line 10"/>
            <p:cNvSpPr>
              <a:spLocks noChangeShapeType="1"/>
            </p:cNvSpPr>
            <p:nvPr/>
          </p:nvSpPr>
          <p:spPr bwMode="auto">
            <a:xfrm>
              <a:off x="2540" y="1955"/>
              <a:ext cx="73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Line 11"/>
            <p:cNvSpPr>
              <a:spLocks noChangeShapeType="1"/>
            </p:cNvSpPr>
            <p:nvPr/>
          </p:nvSpPr>
          <p:spPr bwMode="auto">
            <a:xfrm>
              <a:off x="4438" y="1955"/>
              <a:ext cx="5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60430" name="AutoShape 14"/>
            <p:cNvCxnSpPr>
              <a:cxnSpLocks noChangeShapeType="1"/>
              <a:stCxn id="60429" idx="1"/>
            </p:cNvCxnSpPr>
            <p:nvPr/>
          </p:nvCxnSpPr>
          <p:spPr bwMode="auto">
            <a:xfrm>
              <a:off x="5030" y="1973"/>
              <a:ext cx="0" cy="1369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1" name="AutoShape 15"/>
            <p:cNvCxnSpPr>
              <a:cxnSpLocks noChangeShapeType="1"/>
            </p:cNvCxnSpPr>
            <p:nvPr/>
          </p:nvCxnSpPr>
          <p:spPr bwMode="auto">
            <a:xfrm flipV="1">
              <a:off x="406" y="3365"/>
              <a:ext cx="4632" cy="2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2" name="Line 16"/>
            <p:cNvSpPr>
              <a:spLocks noChangeShapeType="1"/>
            </p:cNvSpPr>
            <p:nvPr/>
          </p:nvSpPr>
          <p:spPr bwMode="auto">
            <a:xfrm flipV="1">
              <a:off x="406" y="2012"/>
              <a:ext cx="0" cy="1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381" y="1995"/>
              <a:ext cx="8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 flipH="1">
              <a:off x="2880" y="1809"/>
              <a:ext cx="138" cy="3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 flipH="1">
              <a:off x="1520" y="3209"/>
              <a:ext cx="138" cy="3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>
              <a:off x="2840" y="2569"/>
              <a:ext cx="44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Text Box 25"/>
            <p:cNvSpPr txBox="1">
              <a:spLocks noChangeArrowheads="1"/>
            </p:cNvSpPr>
            <p:nvPr/>
          </p:nvSpPr>
          <p:spPr bwMode="auto">
            <a:xfrm>
              <a:off x="2588" y="2640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CLK</a:t>
              </a:r>
            </a:p>
          </p:txBody>
        </p:sp>
      </p:grpSp>
      <p:sp>
        <p:nvSpPr>
          <p:cNvPr id="60420" name="Text Box 26"/>
          <p:cNvSpPr txBox="1">
            <a:spLocks noChangeArrowheads="1"/>
          </p:cNvSpPr>
          <p:nvPr/>
        </p:nvSpPr>
        <p:spPr bwMode="auto">
          <a:xfrm>
            <a:off x="3471863" y="5876925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This stands for </a:t>
            </a:r>
            <a:r>
              <a:rPr lang="ja-JP" altLang="en-US">
                <a:solidFill>
                  <a:schemeClr val="bg2"/>
                </a:solidFill>
              </a:rPr>
              <a:t>“</a:t>
            </a:r>
            <a:r>
              <a:rPr lang="en-US">
                <a:solidFill>
                  <a:schemeClr val="bg2"/>
                </a:solidFill>
              </a:rPr>
              <a:t>lots of wires</a:t>
            </a:r>
            <a:r>
              <a:rPr lang="ja-JP" altLang="en-US">
                <a:solidFill>
                  <a:schemeClr val="bg2"/>
                </a:solidFill>
              </a:rPr>
              <a:t>”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60421" name="Line 27"/>
          <p:cNvSpPr>
            <a:spLocks noChangeShapeType="1"/>
          </p:cNvSpPr>
          <p:nvPr/>
        </p:nvSpPr>
        <p:spPr bwMode="auto">
          <a:xfrm flipH="1" flipV="1">
            <a:off x="2560638" y="5597525"/>
            <a:ext cx="903287" cy="457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Clock Speeds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7050"/>
            <a:ext cx="15716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6662738" y="2328863"/>
            <a:ext cx="1793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Heinrich Hertz</a:t>
            </a:r>
            <a:br>
              <a:rPr lang="en-US" sz="2000"/>
            </a:br>
            <a:r>
              <a:rPr lang="en-US" sz="2000"/>
              <a:t>1857-94</a:t>
            </a:r>
          </a:p>
        </p:txBody>
      </p:sp>
      <p:graphicFrame>
        <p:nvGraphicFramePr>
          <p:cNvPr id="159783" name="Group 39"/>
          <p:cNvGraphicFramePr>
            <a:graphicFrameLocks noGrp="1"/>
          </p:cNvGraphicFramePr>
          <p:nvPr>
            <p:ph idx="1"/>
          </p:nvPr>
        </p:nvGraphicFramePr>
        <p:xfrm>
          <a:off x="412750" y="2058988"/>
          <a:ext cx="6099175" cy="3111501"/>
        </p:xfrm>
        <a:graphic>
          <a:graphicData uri="http://schemas.openxmlformats.org/drawingml/2006/table">
            <a:tbl>
              <a:tblPr/>
              <a:tblGrid>
                <a:gridCol w="1017588"/>
                <a:gridCol w="3048000"/>
                <a:gridCol w="2033587"/>
              </a:tblGrid>
              <a:tr h="82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1974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Intel 8080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MHz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(Mega = Million)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1981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Original IBM PC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4.77 MHz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1993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Intel Pentium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 MHz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Pentium 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3.4 GHz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(Giga = Billion)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limits clock speed?</a:t>
            </a: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1930400" y="1577975"/>
            <a:ext cx="2082800" cy="28321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240338" y="2005013"/>
            <a:ext cx="1808162" cy="20367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5275263" y="3429000"/>
            <a:ext cx="365125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5286375" y="3657600"/>
            <a:ext cx="342900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090738" y="2659063"/>
            <a:ext cx="181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Combinational Circuit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368925" y="2525713"/>
            <a:ext cx="1522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Memory</a:t>
            </a:r>
          </a:p>
          <a:p>
            <a:pPr algn="ctr" eaLnBrk="1" hangingPunct="1"/>
            <a:r>
              <a:rPr lang="en-US"/>
              <a:t>(flip-flops)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4032250" y="2698750"/>
            <a:ext cx="1171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7045325" y="2698750"/>
            <a:ext cx="93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23" name="AutoShape 11"/>
          <p:cNvCxnSpPr>
            <a:cxnSpLocks noChangeShapeType="1"/>
            <a:stCxn id="64522" idx="1"/>
          </p:cNvCxnSpPr>
          <p:nvPr/>
        </p:nvCxnSpPr>
        <p:spPr bwMode="auto">
          <a:xfrm>
            <a:off x="7985125" y="2727325"/>
            <a:ext cx="0" cy="21732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4" name="AutoShape 12"/>
          <p:cNvCxnSpPr>
            <a:cxnSpLocks noChangeShapeType="1"/>
          </p:cNvCxnSpPr>
          <p:nvPr/>
        </p:nvCxnSpPr>
        <p:spPr bwMode="auto">
          <a:xfrm flipV="1">
            <a:off x="644525" y="4937125"/>
            <a:ext cx="7353300" cy="396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5" name="Line 13"/>
          <p:cNvSpPr>
            <a:spLocks noChangeShapeType="1"/>
          </p:cNvSpPr>
          <p:nvPr/>
        </p:nvSpPr>
        <p:spPr bwMode="auto">
          <a:xfrm flipV="1">
            <a:off x="644525" y="2789238"/>
            <a:ext cx="0" cy="2163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604838" y="2762250"/>
            <a:ext cx="1390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4572000" y="2466975"/>
            <a:ext cx="219075" cy="557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2413000" y="4689475"/>
            <a:ext cx="219075" cy="557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4508500" y="3673475"/>
            <a:ext cx="7080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108450" y="3786188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CLK</a:t>
            </a:r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447675" y="5699125"/>
            <a:ext cx="835183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Delays in combinational logic (remember the adder)</a:t>
            </a:r>
          </a:p>
          <a:p>
            <a:pPr eaLnBrk="1" hangingPunct="1"/>
            <a:r>
              <a:rPr lang="en-US"/>
              <a:t>During 1 clock cycle of Pentium 4, light travels: </a:t>
            </a:r>
            <a:r>
              <a:rPr lang="en-US" sz="2800" b="1"/>
              <a:t>4 inches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444750"/>
            <a:ext cx="6781800" cy="1066800"/>
          </a:xfrm>
        </p:spPr>
        <p:txBody>
          <a:bodyPr/>
          <a:lstStyle/>
          <a:p>
            <a:pPr algn="ctr" eaLnBrk="1" hangingPunct="1"/>
            <a:r>
              <a:rPr lang="en-US" sz="4600" b="1">
                <a:latin typeface="Arial" charset="0"/>
                <a:cs typeface="Arial" charset="0"/>
              </a:rPr>
              <a:t>Finite State Machines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70092" y="457200"/>
            <a:ext cx="53167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Next lecture….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>
                <a:latin typeface="Arial" charset="0"/>
                <a:cs typeface="Arial" charset="0"/>
              </a:rPr>
              <a:t>Example: State diagram for automatic </a:t>
            </a:r>
            <a:r>
              <a:rPr lang="en-US" sz="4000" dirty="0" smtClean="0">
                <a:latin typeface="Arial" charset="0"/>
                <a:cs typeface="Arial" charset="0"/>
              </a:rPr>
              <a:t>door at grocery store </a:t>
            </a:r>
            <a:endParaRPr lang="en-US" sz="4000" dirty="0">
              <a:latin typeface="Arial" charset="0"/>
              <a:cs typeface="Arial" charset="0"/>
            </a:endParaRPr>
          </a:p>
        </p:txBody>
      </p:sp>
      <p:grpSp>
        <p:nvGrpSpPr>
          <p:cNvPr id="68611" name="Group 26"/>
          <p:cNvGrpSpPr>
            <a:grpSpLocks/>
          </p:cNvGrpSpPr>
          <p:nvPr/>
        </p:nvGrpSpPr>
        <p:grpSpPr bwMode="auto">
          <a:xfrm>
            <a:off x="314325" y="2546350"/>
            <a:ext cx="8831263" cy="3797300"/>
            <a:chOff x="198" y="1604"/>
            <a:chExt cx="5563" cy="2392"/>
          </a:xfrm>
        </p:grpSpPr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995" y="2210"/>
              <a:ext cx="1348" cy="871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3600"/>
                <a:t>Closed</a:t>
              </a:r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3395" y="2181"/>
              <a:ext cx="1348" cy="871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3600"/>
                <a:t>Open</a:t>
              </a:r>
            </a:p>
          </p:txBody>
        </p:sp>
        <p:grpSp>
          <p:nvGrpSpPr>
            <p:cNvPr id="68614" name="Group 11"/>
            <p:cNvGrpSpPr>
              <a:grpSpLocks/>
            </p:cNvGrpSpPr>
            <p:nvPr/>
          </p:nvGrpSpPr>
          <p:grpSpPr bwMode="auto">
            <a:xfrm>
              <a:off x="1661" y="1604"/>
              <a:ext cx="2273" cy="554"/>
              <a:chOff x="1661" y="1233"/>
              <a:chExt cx="2273" cy="554"/>
            </a:xfrm>
          </p:grpSpPr>
          <p:sp>
            <p:nvSpPr>
              <p:cNvPr id="68629" name="Arc 8"/>
              <p:cNvSpPr>
                <a:spLocks/>
              </p:cNvSpPr>
              <p:nvPr/>
            </p:nvSpPr>
            <p:spPr bwMode="auto">
              <a:xfrm rot="10573755" flipV="1">
                <a:off x="1661" y="1233"/>
                <a:ext cx="1162" cy="517"/>
              </a:xfrm>
              <a:custGeom>
                <a:avLst/>
                <a:gdLst>
                  <a:gd name="T0" fmla="*/ 0 w 25088"/>
                  <a:gd name="T1" fmla="*/ 7 h 21600"/>
                  <a:gd name="T2" fmla="*/ 1162 w 25088"/>
                  <a:gd name="T3" fmla="*/ 517 h 21600"/>
                  <a:gd name="T4" fmla="*/ 162 w 25088"/>
                  <a:gd name="T5" fmla="*/ 517 h 21600"/>
                  <a:gd name="T6" fmla="*/ 0 60000 65536"/>
                  <a:gd name="T7" fmla="*/ 0 60000 65536"/>
                  <a:gd name="T8" fmla="*/ 0 60000 65536"/>
                  <a:gd name="T9" fmla="*/ 0 w 25088"/>
                  <a:gd name="T10" fmla="*/ 0 h 21600"/>
                  <a:gd name="T11" fmla="*/ 25088 w 250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088" h="21600" fill="none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</a:path>
                  <a:path w="25088" h="21600" stroke="0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  <a:lnTo>
                      <a:pt x="3488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0" name="Arc 9"/>
              <p:cNvSpPr>
                <a:spLocks/>
              </p:cNvSpPr>
              <p:nvPr/>
            </p:nvSpPr>
            <p:spPr bwMode="auto">
              <a:xfrm rot="-10573755" flipH="1" flipV="1">
                <a:off x="2772" y="1238"/>
                <a:ext cx="1162" cy="517"/>
              </a:xfrm>
              <a:custGeom>
                <a:avLst/>
                <a:gdLst>
                  <a:gd name="T0" fmla="*/ 0 w 25088"/>
                  <a:gd name="T1" fmla="*/ 7 h 21600"/>
                  <a:gd name="T2" fmla="*/ 1162 w 25088"/>
                  <a:gd name="T3" fmla="*/ 517 h 21600"/>
                  <a:gd name="T4" fmla="*/ 162 w 25088"/>
                  <a:gd name="T5" fmla="*/ 517 h 21600"/>
                  <a:gd name="T6" fmla="*/ 0 60000 65536"/>
                  <a:gd name="T7" fmla="*/ 0 60000 65536"/>
                  <a:gd name="T8" fmla="*/ 0 60000 65536"/>
                  <a:gd name="T9" fmla="*/ 0 w 25088"/>
                  <a:gd name="T10" fmla="*/ 0 h 21600"/>
                  <a:gd name="T11" fmla="*/ 25088 w 250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088" h="21600" fill="none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</a:path>
                  <a:path w="25088" h="21600" stroke="0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  <a:lnTo>
                      <a:pt x="3488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1" name="Line 10"/>
              <p:cNvSpPr>
                <a:spLocks noChangeShapeType="1"/>
              </p:cNvSpPr>
              <p:nvPr/>
            </p:nvSpPr>
            <p:spPr bwMode="auto">
              <a:xfrm>
                <a:off x="3901" y="1663"/>
                <a:ext cx="26" cy="1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15" name="Group 12"/>
            <p:cNvGrpSpPr>
              <a:grpSpLocks/>
            </p:cNvGrpSpPr>
            <p:nvPr/>
          </p:nvGrpSpPr>
          <p:grpSpPr bwMode="auto">
            <a:xfrm flipH="1" flipV="1">
              <a:off x="1722" y="3086"/>
              <a:ext cx="2273" cy="554"/>
              <a:chOff x="1661" y="1233"/>
              <a:chExt cx="2273" cy="554"/>
            </a:xfrm>
          </p:grpSpPr>
          <p:sp>
            <p:nvSpPr>
              <p:cNvPr id="68626" name="Arc 13"/>
              <p:cNvSpPr>
                <a:spLocks/>
              </p:cNvSpPr>
              <p:nvPr/>
            </p:nvSpPr>
            <p:spPr bwMode="auto">
              <a:xfrm rot="10573755" flipV="1">
                <a:off x="1661" y="1233"/>
                <a:ext cx="1162" cy="517"/>
              </a:xfrm>
              <a:custGeom>
                <a:avLst/>
                <a:gdLst>
                  <a:gd name="T0" fmla="*/ 0 w 25088"/>
                  <a:gd name="T1" fmla="*/ 7 h 21600"/>
                  <a:gd name="T2" fmla="*/ 1162 w 25088"/>
                  <a:gd name="T3" fmla="*/ 517 h 21600"/>
                  <a:gd name="T4" fmla="*/ 162 w 25088"/>
                  <a:gd name="T5" fmla="*/ 517 h 21600"/>
                  <a:gd name="T6" fmla="*/ 0 60000 65536"/>
                  <a:gd name="T7" fmla="*/ 0 60000 65536"/>
                  <a:gd name="T8" fmla="*/ 0 60000 65536"/>
                  <a:gd name="T9" fmla="*/ 0 w 25088"/>
                  <a:gd name="T10" fmla="*/ 0 h 21600"/>
                  <a:gd name="T11" fmla="*/ 25088 w 250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088" h="21600" fill="none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</a:path>
                  <a:path w="25088" h="21600" stroke="0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  <a:lnTo>
                      <a:pt x="3488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7" name="Arc 14"/>
              <p:cNvSpPr>
                <a:spLocks/>
              </p:cNvSpPr>
              <p:nvPr/>
            </p:nvSpPr>
            <p:spPr bwMode="auto">
              <a:xfrm rot="-10573755" flipH="1" flipV="1">
                <a:off x="2772" y="1238"/>
                <a:ext cx="1162" cy="517"/>
              </a:xfrm>
              <a:custGeom>
                <a:avLst/>
                <a:gdLst>
                  <a:gd name="T0" fmla="*/ 0 w 25088"/>
                  <a:gd name="T1" fmla="*/ 7 h 21600"/>
                  <a:gd name="T2" fmla="*/ 1162 w 25088"/>
                  <a:gd name="T3" fmla="*/ 517 h 21600"/>
                  <a:gd name="T4" fmla="*/ 162 w 25088"/>
                  <a:gd name="T5" fmla="*/ 517 h 21600"/>
                  <a:gd name="T6" fmla="*/ 0 60000 65536"/>
                  <a:gd name="T7" fmla="*/ 0 60000 65536"/>
                  <a:gd name="T8" fmla="*/ 0 60000 65536"/>
                  <a:gd name="T9" fmla="*/ 0 w 25088"/>
                  <a:gd name="T10" fmla="*/ 0 h 21600"/>
                  <a:gd name="T11" fmla="*/ 25088 w 250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088" h="21600" fill="none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</a:path>
                  <a:path w="25088" h="21600" stroke="0" extrusionOk="0">
                    <a:moveTo>
                      <a:pt x="-1" y="283"/>
                    </a:moveTo>
                    <a:cubicBezTo>
                      <a:pt x="1153" y="94"/>
                      <a:pt x="2319" y="-1"/>
                      <a:pt x="3488" y="-1"/>
                    </a:cubicBezTo>
                    <a:cubicBezTo>
                      <a:pt x="15417" y="-1"/>
                      <a:pt x="25088" y="9670"/>
                      <a:pt x="25088" y="21600"/>
                    </a:cubicBezTo>
                    <a:lnTo>
                      <a:pt x="3488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8" name="Line 15"/>
              <p:cNvSpPr>
                <a:spLocks noChangeShapeType="1"/>
              </p:cNvSpPr>
              <p:nvPr/>
            </p:nvSpPr>
            <p:spPr bwMode="auto">
              <a:xfrm>
                <a:off x="3901" y="1663"/>
                <a:ext cx="26" cy="12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16" name="Group 18"/>
            <p:cNvGrpSpPr>
              <a:grpSpLocks/>
            </p:cNvGrpSpPr>
            <p:nvPr/>
          </p:nvGrpSpPr>
          <p:grpSpPr bwMode="auto">
            <a:xfrm>
              <a:off x="4634" y="2159"/>
              <a:ext cx="699" cy="794"/>
              <a:chOff x="4634" y="1788"/>
              <a:chExt cx="699" cy="794"/>
            </a:xfrm>
          </p:grpSpPr>
          <p:sp>
            <p:nvSpPr>
              <p:cNvPr id="68624" name="Freeform 16"/>
              <p:cNvSpPr>
                <a:spLocks/>
              </p:cNvSpPr>
              <p:nvPr/>
            </p:nvSpPr>
            <p:spPr bwMode="auto">
              <a:xfrm>
                <a:off x="4634" y="1788"/>
                <a:ext cx="699" cy="794"/>
              </a:xfrm>
              <a:custGeom>
                <a:avLst/>
                <a:gdLst>
                  <a:gd name="T0" fmla="*/ 0 w 699"/>
                  <a:gd name="T1" fmla="*/ 195 h 794"/>
                  <a:gd name="T2" fmla="*/ 347 w 699"/>
                  <a:gd name="T3" fmla="*/ 25 h 794"/>
                  <a:gd name="T4" fmla="*/ 687 w 699"/>
                  <a:gd name="T5" fmla="*/ 346 h 794"/>
                  <a:gd name="T6" fmla="*/ 419 w 699"/>
                  <a:gd name="T7" fmla="*/ 739 h 794"/>
                  <a:gd name="T8" fmla="*/ 118 w 699"/>
                  <a:gd name="T9" fmla="*/ 673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9"/>
                  <a:gd name="T16" fmla="*/ 0 h 794"/>
                  <a:gd name="T17" fmla="*/ 699 w 699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9" h="794">
                    <a:moveTo>
                      <a:pt x="0" y="195"/>
                    </a:moveTo>
                    <a:cubicBezTo>
                      <a:pt x="116" y="97"/>
                      <a:pt x="233" y="0"/>
                      <a:pt x="347" y="25"/>
                    </a:cubicBezTo>
                    <a:cubicBezTo>
                      <a:pt x="461" y="50"/>
                      <a:pt x="675" y="227"/>
                      <a:pt x="687" y="346"/>
                    </a:cubicBezTo>
                    <a:cubicBezTo>
                      <a:pt x="699" y="465"/>
                      <a:pt x="514" y="684"/>
                      <a:pt x="419" y="739"/>
                    </a:cubicBezTo>
                    <a:cubicBezTo>
                      <a:pt x="324" y="794"/>
                      <a:pt x="110" y="664"/>
                      <a:pt x="118" y="67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5" name="Line 17"/>
              <p:cNvSpPr>
                <a:spLocks noChangeShapeType="1"/>
              </p:cNvSpPr>
              <p:nvPr/>
            </p:nvSpPr>
            <p:spPr bwMode="auto">
              <a:xfrm flipH="1" flipV="1">
                <a:off x="4732" y="2441"/>
                <a:ext cx="46" cy="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617" name="Group 19"/>
            <p:cNvGrpSpPr>
              <a:grpSpLocks/>
            </p:cNvGrpSpPr>
            <p:nvPr/>
          </p:nvGrpSpPr>
          <p:grpSpPr bwMode="auto">
            <a:xfrm flipH="1">
              <a:off x="410" y="2186"/>
              <a:ext cx="699" cy="794"/>
              <a:chOff x="4634" y="1788"/>
              <a:chExt cx="699" cy="794"/>
            </a:xfrm>
          </p:grpSpPr>
          <p:sp>
            <p:nvSpPr>
              <p:cNvPr id="68622" name="Freeform 20"/>
              <p:cNvSpPr>
                <a:spLocks/>
              </p:cNvSpPr>
              <p:nvPr/>
            </p:nvSpPr>
            <p:spPr bwMode="auto">
              <a:xfrm>
                <a:off x="4634" y="1788"/>
                <a:ext cx="699" cy="794"/>
              </a:xfrm>
              <a:custGeom>
                <a:avLst/>
                <a:gdLst>
                  <a:gd name="T0" fmla="*/ 0 w 699"/>
                  <a:gd name="T1" fmla="*/ 195 h 794"/>
                  <a:gd name="T2" fmla="*/ 347 w 699"/>
                  <a:gd name="T3" fmla="*/ 25 h 794"/>
                  <a:gd name="T4" fmla="*/ 687 w 699"/>
                  <a:gd name="T5" fmla="*/ 346 h 794"/>
                  <a:gd name="T6" fmla="*/ 419 w 699"/>
                  <a:gd name="T7" fmla="*/ 739 h 794"/>
                  <a:gd name="T8" fmla="*/ 118 w 699"/>
                  <a:gd name="T9" fmla="*/ 673 h 7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9"/>
                  <a:gd name="T16" fmla="*/ 0 h 794"/>
                  <a:gd name="T17" fmla="*/ 699 w 699"/>
                  <a:gd name="T18" fmla="*/ 794 h 7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9" h="794">
                    <a:moveTo>
                      <a:pt x="0" y="195"/>
                    </a:moveTo>
                    <a:cubicBezTo>
                      <a:pt x="116" y="97"/>
                      <a:pt x="233" y="0"/>
                      <a:pt x="347" y="25"/>
                    </a:cubicBezTo>
                    <a:cubicBezTo>
                      <a:pt x="461" y="50"/>
                      <a:pt x="675" y="227"/>
                      <a:pt x="687" y="346"/>
                    </a:cubicBezTo>
                    <a:cubicBezTo>
                      <a:pt x="699" y="465"/>
                      <a:pt x="514" y="684"/>
                      <a:pt x="419" y="739"/>
                    </a:cubicBezTo>
                    <a:cubicBezTo>
                      <a:pt x="324" y="794"/>
                      <a:pt x="110" y="664"/>
                      <a:pt x="118" y="67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23" name="Line 21"/>
              <p:cNvSpPr>
                <a:spLocks noChangeShapeType="1"/>
              </p:cNvSpPr>
              <p:nvPr/>
            </p:nvSpPr>
            <p:spPr bwMode="auto">
              <a:xfrm flipH="1" flipV="1">
                <a:off x="4732" y="2441"/>
                <a:ext cx="46" cy="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618" name="Text Box 22"/>
            <p:cNvSpPr txBox="1">
              <a:spLocks noChangeArrowheads="1"/>
            </p:cNvSpPr>
            <p:nvPr/>
          </p:nvSpPr>
          <p:spPr bwMode="auto">
            <a:xfrm>
              <a:off x="2069" y="1779"/>
              <a:ext cx="15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Detected Person</a:t>
              </a:r>
            </a:p>
          </p:txBody>
        </p:sp>
        <p:sp>
          <p:nvSpPr>
            <p:cNvPr id="68619" name="Text Box 23"/>
            <p:cNvSpPr txBox="1">
              <a:spLocks noChangeArrowheads="1"/>
            </p:cNvSpPr>
            <p:nvPr/>
          </p:nvSpPr>
          <p:spPr bwMode="auto">
            <a:xfrm>
              <a:off x="198" y="1695"/>
              <a:ext cx="100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No Person </a:t>
              </a:r>
              <a:r>
                <a:rPr lang="en-US" sz="1800"/>
                <a:t>Detected</a:t>
              </a:r>
            </a:p>
          </p:txBody>
        </p:sp>
        <p:sp>
          <p:nvSpPr>
            <p:cNvPr id="68620" name="Text Box 24"/>
            <p:cNvSpPr txBox="1">
              <a:spLocks noChangeArrowheads="1"/>
            </p:cNvSpPr>
            <p:nvPr/>
          </p:nvSpPr>
          <p:spPr bwMode="auto">
            <a:xfrm>
              <a:off x="4453" y="3024"/>
              <a:ext cx="13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Detected Person</a:t>
              </a:r>
            </a:p>
          </p:txBody>
        </p:sp>
        <p:sp>
          <p:nvSpPr>
            <p:cNvPr id="68621" name="Text Box 25"/>
            <p:cNvSpPr txBox="1">
              <a:spLocks noChangeArrowheads="1"/>
            </p:cNvSpPr>
            <p:nvPr/>
          </p:nvSpPr>
          <p:spPr bwMode="auto">
            <a:xfrm>
              <a:off x="1929" y="3708"/>
              <a:ext cx="18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No Person Detected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Boole’s </a:t>
            </a:r>
            <a:r>
              <a:rPr lang="en-US" sz="4000" dirty="0">
                <a:latin typeface="Arial" charset="0"/>
                <a:cs typeface="Arial" charset="0"/>
              </a:rPr>
              <a:t>reworking of </a:t>
            </a:r>
            <a:r>
              <a:rPr lang="en-US" sz="4000" dirty="0" smtClean="0">
                <a:latin typeface="Arial" charset="0"/>
                <a:cs typeface="Arial" charset="0"/>
              </a:rPr>
              <a:t>Clarke’s </a:t>
            </a:r>
            <a:r>
              <a:rPr lang="ja-JP" altLang="en-US" sz="4000" dirty="0">
                <a:latin typeface="Arial" charset="0"/>
                <a:cs typeface="Arial" charset="0"/>
              </a:rPr>
              <a:t>“</a:t>
            </a:r>
            <a:r>
              <a:rPr lang="en-US" sz="4000" dirty="0">
                <a:latin typeface="Arial" charset="0"/>
                <a:cs typeface="Arial" charset="0"/>
              </a:rPr>
              <a:t>proof</a:t>
            </a:r>
            <a:r>
              <a:rPr lang="ja-JP" altLang="en-US" sz="4000" dirty="0">
                <a:latin typeface="Arial" charset="0"/>
                <a:cs typeface="Arial" charset="0"/>
              </a:rPr>
              <a:t>”</a:t>
            </a:r>
            <a:r>
              <a:rPr lang="en-US" sz="4000" dirty="0">
                <a:latin typeface="Arial" charset="0"/>
                <a:cs typeface="Arial" charset="0"/>
              </a:rPr>
              <a:t> of existence of God</a:t>
            </a:r>
            <a:br>
              <a:rPr lang="en-US" sz="4000" dirty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(see handout – after midterm)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886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General idea: Try to prove that Boolean expressions </a:t>
            </a:r>
            <a:br>
              <a:rPr lang="en-US" sz="2400" dirty="0">
                <a:latin typeface="Arial" charset="0"/>
                <a:cs typeface="Arial" charset="0"/>
              </a:rPr>
            </a:br>
            <a:r>
              <a:rPr lang="en-US" sz="2400" dirty="0">
                <a:latin typeface="Arial" charset="0"/>
                <a:cs typeface="Arial" charset="0"/>
              </a:rPr>
              <a:t>E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, E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, …, E</a:t>
            </a:r>
            <a:r>
              <a:rPr lang="en-US" sz="2400" baseline="-25000" dirty="0">
                <a:latin typeface="Arial" charset="0"/>
                <a:cs typeface="Arial" charset="0"/>
              </a:rPr>
              <a:t>k</a:t>
            </a:r>
            <a:r>
              <a:rPr lang="en-US" sz="2400" dirty="0">
                <a:latin typeface="Arial" charset="0"/>
                <a:cs typeface="Arial" charset="0"/>
              </a:rPr>
              <a:t> cannot simultaneously be true</a:t>
            </a:r>
          </a:p>
          <a:p>
            <a:pPr eaLnBrk="1" hangingPunct="1"/>
            <a:endParaRPr lang="en-US" sz="24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u="sng" dirty="0">
                <a:latin typeface="Arial" charset="0"/>
                <a:cs typeface="Arial" charset="0"/>
              </a:rPr>
              <a:t>Method</a:t>
            </a:r>
            <a:r>
              <a:rPr lang="en-US" sz="2400" dirty="0">
                <a:latin typeface="Arial" charset="0"/>
                <a:cs typeface="Arial" charset="0"/>
              </a:rPr>
              <a:t>: Show E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· E</a:t>
            </a:r>
            <a:r>
              <a:rPr lang="en-US" sz="2400" baseline="-25000" dirty="0">
                <a:latin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  <a:cs typeface="Arial" charset="0"/>
              </a:rPr>
              <a:t>· … · E</a:t>
            </a:r>
            <a:r>
              <a:rPr lang="en-US" sz="2400" baseline="-25000" dirty="0">
                <a:latin typeface="Arial" charset="0"/>
                <a:cs typeface="Arial" charset="0"/>
              </a:rPr>
              <a:t>k</a:t>
            </a:r>
            <a:r>
              <a:rPr lang="en-US" sz="2400" dirty="0">
                <a:latin typeface="Arial" charset="0"/>
                <a:cs typeface="Arial" charset="0"/>
              </a:rPr>
              <a:t>  = 0</a:t>
            </a:r>
            <a:br>
              <a:rPr lang="en-US" sz="2400" dirty="0">
                <a:latin typeface="Arial" charset="0"/>
                <a:cs typeface="Arial" charset="0"/>
              </a:rPr>
            </a:br>
            <a:endParaRPr lang="en-US" sz="24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Discussion for after Break: What exactly does </a:t>
            </a:r>
            <a:r>
              <a:rPr lang="en-US" sz="2400" dirty="0" smtClean="0">
                <a:latin typeface="Arial" charset="0"/>
                <a:cs typeface="Arial" charset="0"/>
              </a:rPr>
              <a:t>Clarke</a:t>
            </a:r>
            <a:r>
              <a:rPr lang="en-US" sz="2400" dirty="0" smtClean="0">
                <a:latin typeface="Arial" charset="0"/>
                <a:cs typeface="Arial" charset="0"/>
              </a:rPr>
              <a:t>’</a:t>
            </a:r>
            <a:r>
              <a:rPr lang="en-US" sz="2400" dirty="0" smtClean="0">
                <a:latin typeface="Arial" charset="0"/>
                <a:cs typeface="Arial" charset="0"/>
              </a:rPr>
              <a:t>s </a:t>
            </a:r>
            <a:r>
              <a:rPr lang="ja-JP" altLang="en-US" sz="2400" dirty="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proof</a:t>
            </a:r>
            <a:r>
              <a:rPr lang="ja-JP" altLang="en-US" sz="2400" dirty="0">
                <a:latin typeface="Arial" charset="0"/>
                <a:cs typeface="Arial" charset="0"/>
              </a:rPr>
              <a:t>”</a:t>
            </a:r>
            <a:r>
              <a:rPr lang="en-US" sz="2400" dirty="0">
                <a:latin typeface="Arial" charset="0"/>
                <a:cs typeface="Arial" charset="0"/>
              </a:rPr>
              <a:t> prove?  How convincing is such a proof to you?</a:t>
            </a:r>
            <a:endParaRPr lang="en-US" sz="2400" u="sng" dirty="0">
              <a:latin typeface="Arial" charset="0"/>
              <a:cs typeface="Arial" charset="0"/>
            </a:endParaRPr>
          </a:p>
          <a:p>
            <a:pPr eaLnBrk="1" hangingPunct="1"/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52228" name="Picture 4" descr="http://www.mediamente.rai.it/mediamentetv/learning/ed_multimediale/lezioni/02/immagini/image1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498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38200" y="5895975"/>
            <a:ext cx="757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Also: Do Google search for </a:t>
            </a:r>
            <a:r>
              <a:rPr lang="ja-JP" altLang="en-US"/>
              <a:t>“</a:t>
            </a:r>
            <a:r>
              <a:rPr lang="en-US"/>
              <a:t>Proof of God</a:t>
            </a:r>
            <a:r>
              <a:rPr lang="ja-JP" altLang="en-US"/>
              <a:t>’</a:t>
            </a:r>
            <a:r>
              <a:rPr lang="en-US"/>
              <a:t>s Existence.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cs typeface="Arial" charset="0"/>
              </a:rPr>
              <a:t>Circuit for binary addition?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82296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  <a:cs typeface="Arial" charset="0"/>
              </a:rPr>
              <a:t>Want </a:t>
            </a:r>
            <a:r>
              <a:rPr lang="en-US" dirty="0">
                <a:latin typeface="Arial" charset="0"/>
                <a:cs typeface="Arial" charset="0"/>
              </a:rPr>
              <a:t>to design a circuit to add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any two </a:t>
            </a:r>
            <a:r>
              <a:rPr lang="en-US" i="1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-bit integers.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958850" y="5867400"/>
            <a:ext cx="7280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Q: Is </a:t>
            </a:r>
            <a:r>
              <a:rPr lang="en-US" sz="2800" dirty="0">
                <a:solidFill>
                  <a:srgbClr val="FF0000"/>
                </a:solidFill>
              </a:rPr>
              <a:t>the truth table method useful for N=64?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981200"/>
            <a:ext cx="4953000" cy="2062103"/>
            <a:chOff x="2209800" y="2133600"/>
            <a:chExt cx="4953000" cy="2062103"/>
          </a:xfrm>
        </p:grpSpPr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2971800" y="3429000"/>
              <a:ext cx="419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numCol="2"/>
            <a:lstStyle/>
            <a:p>
              <a:endParaRPr 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209800" y="2133600"/>
              <a:ext cx="4648200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2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2573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914400" lvl="2" indent="0" algn="r" eaLnBrk="1" hangingPunct="1">
                <a:spcBef>
                  <a:spcPct val="50000"/>
                </a:spcBef>
              </a:pPr>
              <a:r>
                <a:rPr lang="en-US" sz="3200" dirty="0" smtClean="0"/>
                <a:t>25</a:t>
              </a:r>
            </a:p>
            <a:p>
              <a:pPr marL="914400" lvl="2" indent="0" algn="r" eaLnBrk="1" hangingPunct="1">
                <a:spcBef>
                  <a:spcPct val="50000"/>
                </a:spcBef>
              </a:pPr>
              <a:r>
                <a:rPr lang="en-US" sz="3200" dirty="0" smtClean="0"/>
                <a:t>+ 29</a:t>
              </a:r>
            </a:p>
            <a:p>
              <a:pPr marL="914400" lvl="2" indent="0" algn="r" eaLnBrk="1" hangingPunct="1">
                <a:spcBef>
                  <a:spcPct val="50000"/>
                </a:spcBef>
              </a:pPr>
              <a:r>
                <a:rPr lang="en-US" sz="3200" dirty="0" smtClean="0"/>
                <a:t>54</a:t>
              </a:r>
            </a:p>
            <a:p>
              <a:pPr marL="914400" lvl="2" indent="0" algn="r" eaLnBrk="1" hangingPunct="1">
                <a:spcBef>
                  <a:spcPct val="50000"/>
                </a:spcBef>
              </a:pPr>
              <a:r>
                <a:rPr lang="en-US" sz="3200" dirty="0" smtClean="0"/>
                <a:t>11001</a:t>
              </a:r>
            </a:p>
            <a:p>
              <a:pPr marL="914400" lvl="2" indent="0" algn="r" eaLnBrk="1" hangingPunct="1">
                <a:spcBef>
                  <a:spcPct val="50000"/>
                </a:spcBef>
              </a:pPr>
              <a:r>
                <a:rPr lang="en-US" sz="3200" dirty="0" smtClean="0"/>
                <a:t>11101</a:t>
              </a:r>
            </a:p>
            <a:p>
              <a:pPr marL="914400" lvl="2" indent="0" algn="r" eaLnBrk="1" hangingPunct="1">
                <a:spcBef>
                  <a:spcPct val="50000"/>
                </a:spcBef>
              </a:pPr>
              <a:r>
                <a:rPr lang="en-US" sz="3200" dirty="0" smtClean="0"/>
                <a:t>110110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53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Modular design for N-bit adder</a:t>
            </a:r>
          </a:p>
        </p:txBody>
      </p:sp>
      <p:sp>
        <p:nvSpPr>
          <p:cNvPr id="2007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Suffices to use </a:t>
            </a:r>
            <a:r>
              <a:rPr lang="en-US" i="1">
                <a:solidFill>
                  <a:srgbClr val="FF3300"/>
                </a:solidFill>
                <a:latin typeface="Arial" charset="0"/>
                <a:cs typeface="Arial" charset="0"/>
              </a:rPr>
              <a:t>N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 1-bit adders!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0708" name="Text Box 1028"/>
          <p:cNvSpPr txBox="1">
            <a:spLocks noChangeArrowheads="1"/>
          </p:cNvSpPr>
          <p:nvPr/>
        </p:nvSpPr>
        <p:spPr bwMode="auto">
          <a:xfrm>
            <a:off x="1584325" y="2190750"/>
            <a:ext cx="60356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latin typeface="Courier New" charset="0"/>
                <a:cs typeface="Courier New" charset="0"/>
              </a:rPr>
              <a:t>       </a:t>
            </a:r>
            <a:r>
              <a:rPr lang="en-US" sz="3200" b="1">
                <a:latin typeface="Courier New" charset="0"/>
                <a:cs typeface="Courier New" charset="0"/>
              </a:rPr>
              <a:t>c</a:t>
            </a:r>
            <a:r>
              <a:rPr lang="en-US" sz="3200" b="1" baseline="-25000">
                <a:latin typeface="Courier New" charset="0"/>
                <a:cs typeface="Courier New" charset="0"/>
              </a:rPr>
              <a:t>N-1</a:t>
            </a:r>
            <a:r>
              <a:rPr lang="en-US" sz="3200" b="1">
                <a:latin typeface="Courier New" charset="0"/>
                <a:cs typeface="Courier New" charset="0"/>
              </a:rPr>
              <a:t> c</a:t>
            </a:r>
            <a:r>
              <a:rPr lang="en-US" sz="3200" b="1" baseline="-25000">
                <a:latin typeface="Courier New" charset="0"/>
                <a:cs typeface="Courier New" charset="0"/>
              </a:rPr>
              <a:t>N-2</a:t>
            </a:r>
            <a:r>
              <a:rPr lang="en-US" sz="3200" b="1">
                <a:latin typeface="Courier New" charset="0"/>
                <a:cs typeface="Courier New" charset="0"/>
              </a:rPr>
              <a:t> … c</a:t>
            </a:r>
            <a:r>
              <a:rPr lang="en-US" sz="3200" b="1" baseline="-25000">
                <a:latin typeface="Courier New" charset="0"/>
                <a:cs typeface="Courier New" charset="0"/>
              </a:rPr>
              <a:t>1</a:t>
            </a:r>
            <a:r>
              <a:rPr lang="en-US" sz="3200" b="1">
                <a:latin typeface="Courier New" charset="0"/>
                <a:cs typeface="Courier New" charset="0"/>
              </a:rPr>
              <a:t> c</a:t>
            </a:r>
            <a:r>
              <a:rPr lang="en-US" sz="3200" b="1" baseline="-25000">
                <a:latin typeface="Courier New" charset="0"/>
                <a:cs typeface="Courier New" charset="0"/>
              </a:rPr>
              <a:t>0</a:t>
            </a:r>
            <a:endParaRPr lang="en-US" sz="3200" b="1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3200" b="1">
                <a:latin typeface="Courier New" charset="0"/>
                <a:cs typeface="Courier New" charset="0"/>
              </a:rPr>
              <a:t>    a</a:t>
            </a:r>
            <a:r>
              <a:rPr lang="en-US" sz="3200" b="1" baseline="-25000">
                <a:latin typeface="Courier New" charset="0"/>
                <a:cs typeface="Courier New" charset="0"/>
              </a:rPr>
              <a:t>N-1</a:t>
            </a:r>
            <a:r>
              <a:rPr lang="en-US" sz="3200" b="1">
                <a:latin typeface="Courier New" charset="0"/>
                <a:cs typeface="Courier New" charset="0"/>
              </a:rPr>
              <a:t> a</a:t>
            </a:r>
            <a:r>
              <a:rPr lang="en-US" sz="3200" b="1" baseline="-25000">
                <a:latin typeface="Courier New" charset="0"/>
                <a:cs typeface="Courier New" charset="0"/>
              </a:rPr>
              <a:t>N-2</a:t>
            </a:r>
            <a:r>
              <a:rPr lang="en-US" sz="3200" b="1">
                <a:latin typeface="Courier New" charset="0"/>
                <a:cs typeface="Courier New" charset="0"/>
              </a:rPr>
              <a:t> … a</a:t>
            </a:r>
            <a:r>
              <a:rPr lang="en-US" sz="3200" b="1" baseline="-25000">
                <a:latin typeface="Courier New" charset="0"/>
                <a:cs typeface="Courier New" charset="0"/>
              </a:rPr>
              <a:t>1</a:t>
            </a:r>
            <a:r>
              <a:rPr lang="en-US" sz="3200" b="1">
                <a:latin typeface="Courier New" charset="0"/>
                <a:cs typeface="Courier New" charset="0"/>
              </a:rPr>
              <a:t> a</a:t>
            </a:r>
            <a:r>
              <a:rPr lang="en-US" sz="3200" b="1" baseline="-25000">
                <a:latin typeface="Courier New" charset="0"/>
                <a:cs typeface="Courier New" charset="0"/>
              </a:rPr>
              <a:t>0</a:t>
            </a:r>
            <a:endParaRPr lang="en-US" sz="3200" b="1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3200" b="1">
                <a:latin typeface="Courier New" charset="0"/>
                <a:cs typeface="Courier New" charset="0"/>
              </a:rPr>
              <a:t>+   b</a:t>
            </a:r>
            <a:r>
              <a:rPr lang="en-US" sz="3200" b="1" baseline="-25000">
                <a:latin typeface="Courier New" charset="0"/>
                <a:cs typeface="Courier New" charset="0"/>
              </a:rPr>
              <a:t>N-1</a:t>
            </a:r>
            <a:r>
              <a:rPr lang="en-US" sz="3200" b="1">
                <a:latin typeface="Courier New" charset="0"/>
                <a:cs typeface="Courier New" charset="0"/>
              </a:rPr>
              <a:t> b</a:t>
            </a:r>
            <a:r>
              <a:rPr lang="en-US" sz="3200" b="1" baseline="-25000">
                <a:latin typeface="Courier New" charset="0"/>
                <a:cs typeface="Courier New" charset="0"/>
              </a:rPr>
              <a:t>N-2</a:t>
            </a:r>
            <a:r>
              <a:rPr lang="en-US" sz="3200" b="1">
                <a:latin typeface="Courier New" charset="0"/>
                <a:cs typeface="Courier New" charset="0"/>
              </a:rPr>
              <a:t> … b</a:t>
            </a:r>
            <a:r>
              <a:rPr lang="en-US" sz="3200" b="1" baseline="-25000">
                <a:latin typeface="Courier New" charset="0"/>
                <a:cs typeface="Courier New" charset="0"/>
              </a:rPr>
              <a:t>1</a:t>
            </a:r>
            <a:r>
              <a:rPr lang="en-US" sz="3200" b="1">
                <a:latin typeface="Courier New" charset="0"/>
                <a:cs typeface="Courier New" charset="0"/>
              </a:rPr>
              <a:t> b</a:t>
            </a:r>
            <a:r>
              <a:rPr lang="en-US" sz="3200" b="1" baseline="-25000">
                <a:latin typeface="Courier New" charset="0"/>
                <a:cs typeface="Courier New" charset="0"/>
              </a:rPr>
              <a:t>0</a:t>
            </a:r>
            <a:endParaRPr lang="en-US" sz="3200" b="1">
              <a:latin typeface="Courier New" charset="0"/>
              <a:cs typeface="Courier New" charset="0"/>
            </a:endParaRPr>
          </a:p>
          <a:p>
            <a:pPr eaLnBrk="1" hangingPunct="1"/>
            <a:endParaRPr lang="en-US" sz="3200" b="1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3200" b="1">
                <a:latin typeface="Courier New" charset="0"/>
                <a:cs typeface="Courier New" charset="0"/>
              </a:rPr>
              <a:t> s</a:t>
            </a:r>
            <a:r>
              <a:rPr lang="en-US" sz="3200" b="1" baseline="-25000">
                <a:latin typeface="Courier New" charset="0"/>
                <a:cs typeface="Courier New" charset="0"/>
              </a:rPr>
              <a:t>N</a:t>
            </a:r>
            <a:r>
              <a:rPr lang="en-US" sz="3200" b="1">
                <a:latin typeface="Courier New" charset="0"/>
                <a:cs typeface="Courier New" charset="0"/>
              </a:rPr>
              <a:t> s</a:t>
            </a:r>
            <a:r>
              <a:rPr lang="en-US" sz="3200" b="1" baseline="-25000">
                <a:latin typeface="Courier New" charset="0"/>
                <a:cs typeface="Courier New" charset="0"/>
              </a:rPr>
              <a:t>N-1</a:t>
            </a:r>
            <a:r>
              <a:rPr lang="en-US" sz="3200" b="1">
                <a:latin typeface="Courier New" charset="0"/>
                <a:cs typeface="Courier New" charset="0"/>
              </a:rPr>
              <a:t> s</a:t>
            </a:r>
            <a:r>
              <a:rPr lang="en-US" sz="3200" b="1" baseline="-25000">
                <a:latin typeface="Courier New" charset="0"/>
                <a:cs typeface="Courier New" charset="0"/>
              </a:rPr>
              <a:t>N-2</a:t>
            </a:r>
            <a:r>
              <a:rPr lang="en-US" sz="3200" b="1">
                <a:latin typeface="Courier New" charset="0"/>
                <a:cs typeface="Courier New" charset="0"/>
              </a:rPr>
              <a:t> … s</a:t>
            </a:r>
            <a:r>
              <a:rPr lang="en-US" sz="3200" b="1" baseline="-25000">
                <a:latin typeface="Courier New" charset="0"/>
                <a:cs typeface="Courier New" charset="0"/>
              </a:rPr>
              <a:t>1</a:t>
            </a:r>
            <a:r>
              <a:rPr lang="en-US" sz="3200" b="1">
                <a:latin typeface="Courier New" charset="0"/>
                <a:cs typeface="Courier New" charset="0"/>
              </a:rPr>
              <a:t> s</a:t>
            </a:r>
            <a:r>
              <a:rPr lang="en-US" sz="3200" b="1" baseline="-2500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25605" name="Line 1029"/>
          <p:cNvSpPr>
            <a:spLocks noChangeShapeType="1"/>
          </p:cNvSpPr>
          <p:nvPr/>
        </p:nvSpPr>
        <p:spPr bwMode="auto">
          <a:xfrm>
            <a:off x="2286000" y="38862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0" name="Text Box 1030"/>
          <p:cNvSpPr txBox="1">
            <a:spLocks noChangeArrowheads="1"/>
          </p:cNvSpPr>
          <p:nvPr/>
        </p:nvSpPr>
        <p:spPr bwMode="auto">
          <a:xfrm>
            <a:off x="6781800" y="22098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Carry bits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0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Modular design</a:t>
            </a:r>
          </a:p>
        </p:txBody>
      </p:sp>
      <p:pic>
        <p:nvPicPr>
          <p:cNvPr id="23555" name="Picture 1028" descr="lego-iron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449388"/>
            <a:ext cx="271303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5" name="Text Box 1029"/>
          <p:cNvSpPr txBox="1">
            <a:spLocks noChangeArrowheads="1"/>
          </p:cNvSpPr>
          <p:nvPr/>
        </p:nvSpPr>
        <p:spPr bwMode="auto">
          <a:xfrm>
            <a:off x="1065213" y="2190750"/>
            <a:ext cx="4165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Have small number</a:t>
            </a:r>
          </a:p>
          <a:p>
            <a:pPr eaLnBrk="1" hangingPunct="1"/>
            <a:r>
              <a:rPr lang="en-US">
                <a:solidFill>
                  <a:srgbClr val="008000"/>
                </a:solidFill>
              </a:rPr>
              <a:t>of basic components</a:t>
            </a:r>
            <a:r>
              <a:rPr lang="en-US"/>
              <a:t>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3300"/>
                </a:solidFill>
              </a:rPr>
              <a:t>Put them together to achieve </a:t>
            </a:r>
            <a:br>
              <a:rPr lang="en-US">
                <a:solidFill>
                  <a:srgbClr val="FF3300"/>
                </a:solidFill>
              </a:rPr>
            </a:br>
            <a:r>
              <a:rPr lang="en-US">
                <a:solidFill>
                  <a:srgbClr val="FF3300"/>
                </a:solidFill>
              </a:rPr>
              <a:t>desired functionality</a:t>
            </a:r>
          </a:p>
        </p:txBody>
      </p:sp>
      <p:sp>
        <p:nvSpPr>
          <p:cNvPr id="240646" name="Text Box 1030"/>
          <p:cNvSpPr txBox="1">
            <a:spLocks noChangeArrowheads="1"/>
          </p:cNvSpPr>
          <p:nvPr/>
        </p:nvSpPr>
        <p:spPr bwMode="auto">
          <a:xfrm>
            <a:off x="785813" y="5373688"/>
            <a:ext cx="6062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Basic principle of modern industrial design; </a:t>
            </a:r>
            <a:br>
              <a:rPr lang="en-US"/>
            </a:br>
            <a:r>
              <a:rPr lang="en-US"/>
              <a:t>recurring theme in next few lectures.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/>
      <p:bldP spid="2406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1-bit adder</a:t>
            </a:r>
          </a:p>
        </p:txBody>
      </p:sp>
      <p:sp>
        <p:nvSpPr>
          <p:cNvPr id="27651" name="Text Box 1027"/>
          <p:cNvSpPr txBox="1">
            <a:spLocks noChangeArrowheads="1"/>
          </p:cNvSpPr>
          <p:nvPr/>
        </p:nvSpPr>
        <p:spPr bwMode="auto">
          <a:xfrm>
            <a:off x="5410200" y="3403600"/>
            <a:ext cx="330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(Carry from previous adder)</a:t>
            </a:r>
          </a:p>
        </p:txBody>
      </p:sp>
      <p:sp>
        <p:nvSpPr>
          <p:cNvPr id="27652" name="Text Box 1028"/>
          <p:cNvSpPr txBox="1">
            <a:spLocks noChangeArrowheads="1"/>
          </p:cNvSpPr>
          <p:nvPr/>
        </p:nvSpPr>
        <p:spPr bwMode="auto">
          <a:xfrm>
            <a:off x="914400" y="5664200"/>
            <a:ext cx="5900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Do yourself: Write truth table, circuit</a:t>
            </a:r>
            <a:r>
              <a:rPr lang="en-US"/>
              <a:t>.</a:t>
            </a:r>
          </a:p>
        </p:txBody>
      </p:sp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2514600" y="3124200"/>
            <a:ext cx="14478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1030"/>
          <p:cNvSpPr>
            <a:spLocks noChangeShapeType="1"/>
          </p:cNvSpPr>
          <p:nvPr/>
        </p:nvSpPr>
        <p:spPr bwMode="auto">
          <a:xfrm>
            <a:off x="2743200" y="2514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031"/>
          <p:cNvSpPr txBox="1">
            <a:spLocks noChangeArrowheads="1"/>
          </p:cNvSpPr>
          <p:nvPr/>
        </p:nvSpPr>
        <p:spPr bwMode="auto">
          <a:xfrm>
            <a:off x="2514600" y="18669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  <a:r>
              <a:rPr lang="en-US" baseline="-25000"/>
              <a:t>k</a:t>
            </a:r>
          </a:p>
        </p:txBody>
      </p:sp>
      <p:sp>
        <p:nvSpPr>
          <p:cNvPr id="27656" name="Text Box 1032"/>
          <p:cNvSpPr txBox="1">
            <a:spLocks noChangeArrowheads="1"/>
          </p:cNvSpPr>
          <p:nvPr/>
        </p:nvSpPr>
        <p:spPr bwMode="auto">
          <a:xfrm>
            <a:off x="3352800" y="19050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  <a:r>
              <a:rPr lang="en-US" baseline="-25000"/>
              <a:t>k</a:t>
            </a:r>
          </a:p>
        </p:txBody>
      </p:sp>
      <p:sp>
        <p:nvSpPr>
          <p:cNvPr id="27657" name="Line 1033"/>
          <p:cNvSpPr>
            <a:spLocks noChangeShapeType="1"/>
          </p:cNvSpPr>
          <p:nvPr/>
        </p:nvSpPr>
        <p:spPr bwMode="auto">
          <a:xfrm>
            <a:off x="3581400" y="2514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34"/>
          <p:cNvSpPr>
            <a:spLocks noChangeShapeType="1"/>
          </p:cNvSpPr>
          <p:nvPr/>
        </p:nvSpPr>
        <p:spPr bwMode="auto">
          <a:xfrm>
            <a:off x="4038600" y="3657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035"/>
          <p:cNvSpPr txBox="1">
            <a:spLocks noChangeArrowheads="1"/>
          </p:cNvSpPr>
          <p:nvPr/>
        </p:nvSpPr>
        <p:spPr bwMode="auto">
          <a:xfrm>
            <a:off x="4648200" y="3352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r>
              <a:rPr lang="en-US" baseline="-25000"/>
              <a:t>k</a:t>
            </a:r>
          </a:p>
        </p:txBody>
      </p:sp>
      <p:sp>
        <p:nvSpPr>
          <p:cNvPr id="27660" name="Text Box 1036"/>
          <p:cNvSpPr txBox="1">
            <a:spLocks noChangeArrowheads="1"/>
          </p:cNvSpPr>
          <p:nvPr/>
        </p:nvSpPr>
        <p:spPr bwMode="auto">
          <a:xfrm>
            <a:off x="2667000" y="35052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1-ADD</a:t>
            </a:r>
          </a:p>
        </p:txBody>
      </p:sp>
      <p:sp>
        <p:nvSpPr>
          <p:cNvPr id="202765" name="Line 1037"/>
          <p:cNvSpPr>
            <a:spLocks noChangeShapeType="1"/>
          </p:cNvSpPr>
          <p:nvPr/>
        </p:nvSpPr>
        <p:spPr bwMode="auto">
          <a:xfrm>
            <a:off x="2819400" y="4419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6" name="Line 1038"/>
          <p:cNvSpPr>
            <a:spLocks noChangeShapeType="1"/>
          </p:cNvSpPr>
          <p:nvPr/>
        </p:nvSpPr>
        <p:spPr bwMode="auto">
          <a:xfrm>
            <a:off x="18288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767" name="Text Box 1039"/>
          <p:cNvSpPr txBox="1">
            <a:spLocks noChangeArrowheads="1"/>
          </p:cNvSpPr>
          <p:nvPr/>
        </p:nvSpPr>
        <p:spPr bwMode="auto">
          <a:xfrm>
            <a:off x="1143000" y="3429000"/>
            <a:ext cx="66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  <a:r>
              <a:rPr lang="en-US" baseline="-25000"/>
              <a:t>k+1</a:t>
            </a:r>
          </a:p>
        </p:txBody>
      </p:sp>
      <p:sp>
        <p:nvSpPr>
          <p:cNvPr id="202768" name="Text Box 1040"/>
          <p:cNvSpPr txBox="1">
            <a:spLocks noChangeArrowheads="1"/>
          </p:cNvSpPr>
          <p:nvPr/>
        </p:nvSpPr>
        <p:spPr bwMode="auto">
          <a:xfrm>
            <a:off x="2590800" y="5029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</a:t>
            </a:r>
            <a:r>
              <a:rPr lang="en-US" baseline="-25000"/>
              <a:t>k</a:t>
            </a:r>
          </a:p>
        </p:txBody>
      </p:sp>
      <p:sp>
        <p:nvSpPr>
          <p:cNvPr id="202769" name="Text Box 1041"/>
          <p:cNvSpPr txBox="1">
            <a:spLocks noChangeArrowheads="1"/>
          </p:cNvSpPr>
          <p:nvPr/>
        </p:nvSpPr>
        <p:spPr bwMode="auto">
          <a:xfrm>
            <a:off x="365125" y="3973513"/>
            <a:ext cx="1581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Carry bit for </a:t>
            </a:r>
            <a:br>
              <a:rPr lang="en-US" sz="2000"/>
            </a:br>
            <a:r>
              <a:rPr lang="en-US" sz="2000"/>
              <a:t>next adder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5" grpId="0" animBg="1"/>
      <p:bldP spid="202766" grpId="0" animBg="1"/>
      <p:bldP spid="202767" grpId="0"/>
      <p:bldP spid="202768" grpId="0"/>
      <p:bldP spid="2027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Full Adder </a:t>
            </a:r>
            <a:r>
              <a:rPr lang="en-US" dirty="0" smtClean="0">
                <a:latin typeface="Arial" charset="0"/>
                <a:cs typeface="Arial" charset="0"/>
              </a:rPr>
              <a:t>(see logic reading)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29699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7010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Timing Diagram</a:t>
            </a:r>
          </a:p>
        </p:txBody>
      </p:sp>
      <p:sp>
        <p:nvSpPr>
          <p:cNvPr id="31747" name="Line 16"/>
          <p:cNvSpPr>
            <a:spLocks noChangeShapeType="1"/>
          </p:cNvSpPr>
          <p:nvPr/>
        </p:nvSpPr>
        <p:spPr bwMode="auto">
          <a:xfrm>
            <a:off x="1838325" y="3781425"/>
            <a:ext cx="6026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17"/>
          <p:cNvSpPr>
            <a:spLocks noChangeShapeType="1"/>
          </p:cNvSpPr>
          <p:nvPr/>
        </p:nvSpPr>
        <p:spPr bwMode="auto">
          <a:xfrm>
            <a:off x="1878013" y="2597150"/>
            <a:ext cx="0" cy="1216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18"/>
          <p:cNvSpPr>
            <a:spLocks noChangeShapeType="1"/>
          </p:cNvSpPr>
          <p:nvPr/>
        </p:nvSpPr>
        <p:spPr bwMode="auto">
          <a:xfrm>
            <a:off x="1925638" y="2714625"/>
            <a:ext cx="24542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19"/>
          <p:cNvSpPr>
            <a:spLocks noChangeShapeType="1"/>
          </p:cNvSpPr>
          <p:nvPr/>
        </p:nvSpPr>
        <p:spPr bwMode="auto">
          <a:xfrm>
            <a:off x="4346575" y="2703513"/>
            <a:ext cx="11113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20"/>
          <p:cNvSpPr>
            <a:spLocks noChangeShapeType="1"/>
          </p:cNvSpPr>
          <p:nvPr/>
        </p:nvSpPr>
        <p:spPr bwMode="auto">
          <a:xfrm flipV="1">
            <a:off x="4365625" y="3587750"/>
            <a:ext cx="34480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Text Box 21"/>
          <p:cNvSpPr txBox="1">
            <a:spLocks noChangeArrowheads="1"/>
          </p:cNvSpPr>
          <p:nvPr/>
        </p:nvSpPr>
        <p:spPr bwMode="auto">
          <a:xfrm>
            <a:off x="1246188" y="2462213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5V</a:t>
            </a:r>
          </a:p>
        </p:txBody>
      </p:sp>
      <p:sp>
        <p:nvSpPr>
          <p:cNvPr id="31753" name="Text Box 22"/>
          <p:cNvSpPr txBox="1">
            <a:spLocks noChangeArrowheads="1"/>
          </p:cNvSpPr>
          <p:nvPr/>
        </p:nvSpPr>
        <p:spPr bwMode="auto">
          <a:xfrm>
            <a:off x="1262063" y="3362325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0V</a:t>
            </a:r>
          </a:p>
        </p:txBody>
      </p:sp>
      <p:sp>
        <p:nvSpPr>
          <p:cNvPr id="31754" name="Text Box 23"/>
          <p:cNvSpPr txBox="1">
            <a:spLocks noChangeArrowheads="1"/>
          </p:cNvSpPr>
          <p:nvPr/>
        </p:nvSpPr>
        <p:spPr bwMode="auto">
          <a:xfrm>
            <a:off x="6937375" y="3736975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31755" name="Text Box 24"/>
          <p:cNvSpPr txBox="1">
            <a:spLocks noChangeArrowheads="1"/>
          </p:cNvSpPr>
          <p:nvPr/>
        </p:nvSpPr>
        <p:spPr bwMode="auto">
          <a:xfrm>
            <a:off x="406400" y="2751138"/>
            <a:ext cx="688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/>
              <a:t>X</a:t>
            </a:r>
          </a:p>
        </p:txBody>
      </p:sp>
      <p:sp>
        <p:nvSpPr>
          <p:cNvPr id="31756" name="Line 25"/>
          <p:cNvSpPr>
            <a:spLocks noChangeShapeType="1"/>
          </p:cNvSpPr>
          <p:nvPr/>
        </p:nvSpPr>
        <p:spPr bwMode="auto">
          <a:xfrm>
            <a:off x="1838325" y="6029325"/>
            <a:ext cx="60261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26"/>
          <p:cNvSpPr>
            <a:spLocks noChangeShapeType="1"/>
          </p:cNvSpPr>
          <p:nvPr/>
        </p:nvSpPr>
        <p:spPr bwMode="auto">
          <a:xfrm>
            <a:off x="1878013" y="4845050"/>
            <a:ext cx="0" cy="1216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27"/>
          <p:cNvSpPr>
            <a:spLocks noChangeShapeType="1"/>
          </p:cNvSpPr>
          <p:nvPr/>
        </p:nvSpPr>
        <p:spPr bwMode="auto">
          <a:xfrm>
            <a:off x="1879600" y="5840413"/>
            <a:ext cx="30337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28"/>
          <p:cNvSpPr>
            <a:spLocks noChangeShapeType="1"/>
          </p:cNvSpPr>
          <p:nvPr/>
        </p:nvSpPr>
        <p:spPr bwMode="auto">
          <a:xfrm>
            <a:off x="4879975" y="4951413"/>
            <a:ext cx="11113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29"/>
          <p:cNvSpPr>
            <a:spLocks noChangeShapeType="1"/>
          </p:cNvSpPr>
          <p:nvPr/>
        </p:nvSpPr>
        <p:spPr bwMode="auto">
          <a:xfrm flipV="1">
            <a:off x="4899025" y="4979988"/>
            <a:ext cx="29194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Text Box 30"/>
          <p:cNvSpPr txBox="1">
            <a:spLocks noChangeArrowheads="1"/>
          </p:cNvSpPr>
          <p:nvPr/>
        </p:nvSpPr>
        <p:spPr bwMode="auto">
          <a:xfrm>
            <a:off x="1246188" y="4710113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5V</a:t>
            </a:r>
          </a:p>
        </p:txBody>
      </p:sp>
      <p:sp>
        <p:nvSpPr>
          <p:cNvPr id="31762" name="Text Box 31"/>
          <p:cNvSpPr txBox="1">
            <a:spLocks noChangeArrowheads="1"/>
          </p:cNvSpPr>
          <p:nvPr/>
        </p:nvSpPr>
        <p:spPr bwMode="auto">
          <a:xfrm>
            <a:off x="1262063" y="5610225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0V</a:t>
            </a:r>
          </a:p>
        </p:txBody>
      </p:sp>
      <p:sp>
        <p:nvSpPr>
          <p:cNvPr id="31763" name="Text Box 32"/>
          <p:cNvSpPr txBox="1">
            <a:spLocks noChangeArrowheads="1"/>
          </p:cNvSpPr>
          <p:nvPr/>
        </p:nvSpPr>
        <p:spPr bwMode="auto">
          <a:xfrm>
            <a:off x="6937375" y="597535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31764" name="Text Box 33"/>
          <p:cNvSpPr txBox="1">
            <a:spLocks noChangeArrowheads="1"/>
          </p:cNvSpPr>
          <p:nvPr/>
        </p:nvSpPr>
        <p:spPr bwMode="auto">
          <a:xfrm>
            <a:off x="157163" y="5135563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  <p:sp>
        <p:nvSpPr>
          <p:cNvPr id="31765" name="Text Box 36"/>
          <p:cNvSpPr txBox="1">
            <a:spLocks noChangeArrowheads="1"/>
          </p:cNvSpPr>
          <p:nvPr/>
        </p:nvSpPr>
        <p:spPr bwMode="auto">
          <a:xfrm>
            <a:off x="3971925" y="1593850"/>
            <a:ext cx="199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NOT gate</a:t>
            </a:r>
          </a:p>
        </p:txBody>
      </p:sp>
      <p:sp>
        <p:nvSpPr>
          <p:cNvPr id="31766" name="Line 37"/>
          <p:cNvSpPr>
            <a:spLocks noChangeShapeType="1"/>
          </p:cNvSpPr>
          <p:nvPr/>
        </p:nvSpPr>
        <p:spPr bwMode="auto">
          <a:xfrm>
            <a:off x="4338638" y="4448175"/>
            <a:ext cx="528637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Text Box 38"/>
          <p:cNvSpPr txBox="1">
            <a:spLocks noChangeArrowheads="1"/>
          </p:cNvSpPr>
          <p:nvPr/>
        </p:nvSpPr>
        <p:spPr bwMode="auto">
          <a:xfrm>
            <a:off x="4897438" y="4224338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delay</a:t>
            </a:r>
          </a:p>
        </p:txBody>
      </p:sp>
      <p:sp>
        <p:nvSpPr>
          <p:cNvPr id="31768" name="Line 39"/>
          <p:cNvSpPr>
            <a:spLocks noChangeShapeType="1"/>
          </p:cNvSpPr>
          <p:nvPr/>
        </p:nvSpPr>
        <p:spPr bwMode="auto">
          <a:xfrm>
            <a:off x="4327525" y="3636963"/>
            <a:ext cx="0" cy="935037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40"/>
          <p:cNvSpPr>
            <a:spLocks noChangeShapeType="1"/>
          </p:cNvSpPr>
          <p:nvPr/>
        </p:nvSpPr>
        <p:spPr bwMode="auto">
          <a:xfrm>
            <a:off x="4889500" y="4284663"/>
            <a:ext cx="0" cy="630237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70" name="Picture 41" descr="not-g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839788"/>
            <a:ext cx="21669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5360</TotalTime>
  <Words>636</Words>
  <Application>Microsoft Macintosh PowerPoint</Application>
  <PresentationFormat>On-screen Show (4:3)</PresentationFormat>
  <Paragraphs>208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Wingdings</vt:lpstr>
      <vt:lpstr>ＭＳ Ｐゴシック</vt:lpstr>
      <vt:lpstr>Arial Black</vt:lpstr>
      <vt:lpstr>Times New Roman</vt:lpstr>
      <vt:lpstr>Courier New</vt:lpstr>
      <vt:lpstr>Pixel</vt:lpstr>
      <vt:lpstr>Microsoft Equation</vt:lpstr>
      <vt:lpstr>Memory; Sequential &amp; Clocked Circuits;  Finite State Machines</vt:lpstr>
      <vt:lpstr>Recap: Boolean Logic</vt:lpstr>
      <vt:lpstr>Boole’s reworking of Clarke’s “proof” of existence of God (see handout – after midterm)</vt:lpstr>
      <vt:lpstr>Circuit for binary addition?</vt:lpstr>
      <vt:lpstr>Modular design for N-bit adder</vt:lpstr>
      <vt:lpstr>Modular design</vt:lpstr>
      <vt:lpstr>1-bit adder</vt:lpstr>
      <vt:lpstr>A Full Adder (see logic reading)</vt:lpstr>
      <vt:lpstr>Timing Diagram</vt:lpstr>
      <vt:lpstr>Memory</vt:lpstr>
      <vt:lpstr>What do you understand  by ‘memory’…?</vt:lpstr>
      <vt:lpstr>Combinational circuit</vt:lpstr>
      <vt:lpstr>Matt likes Sue but he doesn’t like changing his mind</vt:lpstr>
      <vt:lpstr>Sequential Circuits </vt:lpstr>
      <vt:lpstr>Enter Rita</vt:lpstr>
      <vt:lpstr>R-S Flip-Flop</vt:lpstr>
      <vt:lpstr>A more convenient form of memory</vt:lpstr>
      <vt:lpstr>Register with 4 bits of memory </vt:lpstr>
      <vt:lpstr>What controls the “Write” signal?</vt:lpstr>
      <vt:lpstr>PowerPoint Presentation</vt:lpstr>
      <vt:lpstr>Clocked Sequential Circuits</vt:lpstr>
      <vt:lpstr>Synchronous Sequential Circuit     (aka Clocked Sequential Circuit)</vt:lpstr>
      <vt:lpstr>Shorthand</vt:lpstr>
      <vt:lpstr>Clock Speeds</vt:lpstr>
      <vt:lpstr>What limits clock speed?</vt:lpstr>
      <vt:lpstr>Finite State Machines</vt:lpstr>
      <vt:lpstr>Example: State diagram for automatic door at grocery store 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new worlds inside the computer</dc:title>
  <dc:creator>David Xiao</dc:creator>
  <cp:lastModifiedBy>Adam Finkelstein</cp:lastModifiedBy>
  <cp:revision>257</cp:revision>
  <dcterms:created xsi:type="dcterms:W3CDTF">2010-03-23T15:42:51Z</dcterms:created>
  <dcterms:modified xsi:type="dcterms:W3CDTF">2012-03-27T17:20:07Z</dcterms:modified>
</cp:coreProperties>
</file>