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5"/>
  </p:notesMasterIdLst>
  <p:sldIdLst>
    <p:sldId id="273" r:id="rId2"/>
    <p:sldId id="280" r:id="rId3"/>
    <p:sldId id="258" r:id="rId4"/>
    <p:sldId id="269" r:id="rId5"/>
    <p:sldId id="260" r:id="rId6"/>
    <p:sldId id="259" r:id="rId7"/>
    <p:sldId id="261" r:id="rId8"/>
    <p:sldId id="276" r:id="rId9"/>
    <p:sldId id="281" r:id="rId10"/>
    <p:sldId id="262" r:id="rId11"/>
    <p:sldId id="263" r:id="rId12"/>
    <p:sldId id="264" r:id="rId13"/>
    <p:sldId id="265" r:id="rId14"/>
    <p:sldId id="267" r:id="rId15"/>
    <p:sldId id="270" r:id="rId16"/>
    <p:sldId id="271" r:id="rId17"/>
    <p:sldId id="274" r:id="rId18"/>
    <p:sldId id="278" r:id="rId19"/>
    <p:sldId id="272" r:id="rId20"/>
    <p:sldId id="277" r:id="rId21"/>
    <p:sldId id="266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67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72F1A3-9F0E-5B4D-9FD5-8698A9545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ABDB61-922B-7A42-8D25-65C0D2170FC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FE146A-3B05-A445-83ED-5FB373DFFEF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234973-F574-5344-9035-5D95B73FECD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1031CB-E52D-C74D-9DB6-80DD3A90F03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Each variable is either true or false</a:t>
            </a:r>
          </a:p>
          <a:p>
            <a:pPr eaLnBrk="1" hangingPunct="1"/>
            <a:r>
              <a:rPr lang="en-US"/>
              <a:t>Each expression is either true or false</a:t>
            </a:r>
          </a:p>
          <a:p>
            <a:pPr eaLnBrk="1" hangingPunct="1"/>
            <a:r>
              <a:rPr lang="en-US"/>
              <a:t>Why no parens in second example?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95DE5E-B7C0-7B49-98E3-0F7E7565C459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5C71D1-B0BD-9B48-B2BA-4B007EA4329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3DCE8B-D7F8-9248-9F66-730EF6B38970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A3B9E7-76B7-E244-8AEA-6163F9BB7FFA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This is just notation.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EE45B0D-0B26-2B4C-8083-0888C7E7EC0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985A3D-A1D0-BD40-83F8-F5BC64A90BCE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F01F43-2DE1-664E-A688-19E78C2A52A3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Recall the question: how does the seed encode the whole?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7B9527-50B7-2C4A-853E-6361E8EB6E5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C58CA1-607B-E24F-95D5-0BDD27F1E1C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9BFE6D-B7D6-424A-B3C2-5DAA8E30C8C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Question, how would you print this sequence of bits (say 1 0 1 1 0 0 1 1 1 ) on the tape of a TM?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D5EF52-9B8F-5E43-B18B-9671C2D5580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F42C31F-7FAD-3147-831C-51E6F441E42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In order of increasing complexity… building up from simplest.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BD3A1F-AB8E-344C-A693-F678477F57A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1210B90-1DAA-694D-9E38-A01596EE2C6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FB41-8FA2-2D44-991E-6FFA16143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B5D3-BCAE-B54E-AF83-6CABEDFFB7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4E640-B528-BF4A-9632-F9504DB792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B6FCF-DDCE-B146-8896-6C07263025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D3571-6D4D-FC43-82BE-D172F0C568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3880A-FDA5-E44F-979C-F4ED79B81B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2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E4621-A3CB-BC42-8E91-ED9C488C4B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F2882-CDBF-9B41-922F-85410952C9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4CC50-8EB5-5D4E-9833-4822245A22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5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13CB9-8A1B-C449-8A81-0D984C3052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BA73-4EDB-CB4E-B55F-375D4D275C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96DEA-6249-0E49-93F7-2C5EDB9C3A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5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88FE6927-89C9-A546-A6B4-8D2877D884B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1722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Self-reproducing programs. And Introduction to logic.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57200"/>
            <a:ext cx="9124950" cy="13716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Moving on to part 2… 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Upcoming lectures: Computational Hardware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18500" cy="4491038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Boolean logic and Boolean circuits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Sequential circuits (circuits with memory)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Clocked circuits and Finite State Machines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CPUs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Operating System</a:t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Networks, Internet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8836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   Ben only rides to class if he overslept,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but even then if it is raining </a:t>
            </a:r>
            <a:r>
              <a:rPr lang="en-US" dirty="0" smtClean="0">
                <a:latin typeface="Arial" charset="0"/>
                <a:cs typeface="Arial" charset="0"/>
              </a:rPr>
              <a:t>he’ll </a:t>
            </a:r>
            <a:r>
              <a:rPr lang="en-US" dirty="0">
                <a:latin typeface="Arial" charset="0"/>
                <a:cs typeface="Arial" charset="0"/>
              </a:rPr>
              <a:t>walk and show up late (he hates to bike in the rain). But if </a:t>
            </a:r>
            <a:r>
              <a:rPr lang="en-US" dirty="0" smtClean="0">
                <a:latin typeface="Arial" charset="0"/>
                <a:cs typeface="Arial" charset="0"/>
              </a:rPr>
              <a:t>there’s </a:t>
            </a:r>
            <a:r>
              <a:rPr lang="en-US" dirty="0">
                <a:latin typeface="Arial" charset="0"/>
                <a:cs typeface="Arial" charset="0"/>
              </a:rPr>
              <a:t>an exam that </a:t>
            </a:r>
            <a:r>
              <a:rPr lang="en-US" dirty="0" smtClean="0">
                <a:latin typeface="Arial" charset="0"/>
                <a:cs typeface="Arial" charset="0"/>
              </a:rPr>
              <a:t>day,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he’ll </a:t>
            </a:r>
            <a:r>
              <a:rPr lang="en-US" dirty="0">
                <a:latin typeface="Arial" charset="0"/>
                <a:cs typeface="Arial" charset="0"/>
              </a:rPr>
              <a:t>bike if he overslept, even in the rain.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   </a:t>
            </a:r>
            <a:r>
              <a:rPr lang="en-US" dirty="0" smtClean="0">
                <a:latin typeface="Arial" charset="0"/>
                <a:cs typeface="Arial" charset="0"/>
              </a:rPr>
              <a:t>Q: It </a:t>
            </a:r>
            <a:r>
              <a:rPr lang="en-US" dirty="0">
                <a:latin typeface="Arial" charset="0"/>
                <a:cs typeface="Arial" charset="0"/>
              </a:rPr>
              <a:t>is raining today, Ben overslept, and </a:t>
            </a:r>
            <a:r>
              <a:rPr lang="en-US" dirty="0" smtClean="0">
                <a:latin typeface="Arial" charset="0"/>
                <a:cs typeface="Arial" charset="0"/>
              </a:rPr>
              <a:t>there’s </a:t>
            </a:r>
            <a:r>
              <a:rPr lang="en-US" dirty="0">
                <a:latin typeface="Arial" charset="0"/>
                <a:cs typeface="Arial" charset="0"/>
              </a:rPr>
              <a:t>an exam. Will Ben bike today?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36613" y="5875338"/>
            <a:ext cx="6119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2"/>
                </a:solidFill>
              </a:rPr>
              <a:t>“</a:t>
            </a:r>
            <a:r>
              <a:rPr lang="en-US">
                <a:solidFill>
                  <a:schemeClr val="bg2"/>
                </a:solidFill>
              </a:rPr>
              <a:t>Logical reasoning</a:t>
            </a:r>
            <a:r>
              <a:rPr lang="ja-JP" altLang="en-US">
                <a:solidFill>
                  <a:schemeClr val="bg2"/>
                </a:solidFill>
              </a:rPr>
              <a:t>”</a:t>
            </a:r>
            <a:r>
              <a:rPr lang="en-US">
                <a:solidFill>
                  <a:schemeClr val="bg2"/>
                </a:solidFill>
              </a:rPr>
              <a:t>, </a:t>
            </a:r>
            <a:r>
              <a:rPr lang="ja-JP" altLang="en-US">
                <a:solidFill>
                  <a:schemeClr val="bg2"/>
                </a:solidFill>
              </a:rPr>
              <a:t>“</a:t>
            </a:r>
            <a:r>
              <a:rPr lang="en-US" sz="2800" i="1">
                <a:solidFill>
                  <a:schemeClr val="bg2"/>
                </a:solidFill>
              </a:rPr>
              <a:t>Propositional logic</a:t>
            </a:r>
            <a:r>
              <a:rPr lang="en-US">
                <a:solidFill>
                  <a:schemeClr val="bg2"/>
                </a:solidFill>
              </a:rPr>
              <a:t>.</a:t>
            </a:r>
            <a:r>
              <a:rPr lang="ja-JP" altLang="en-US">
                <a:solidFill>
                  <a:schemeClr val="bg2"/>
                </a:solidFill>
              </a:rPr>
              <a:t>”</a:t>
            </a:r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762000" y="531813"/>
            <a:ext cx="3657600" cy="1535112"/>
            <a:chOff x="480" y="377"/>
            <a:chExt cx="2304" cy="967"/>
          </a:xfrm>
        </p:grpSpPr>
        <p:pic>
          <p:nvPicPr>
            <p:cNvPr id="31749" name="Picture 7" descr="discussio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8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Discussion </a:t>
              </a:r>
            </a:p>
            <a:p>
              <a:r>
                <a:rPr lang="en-US" sz="2800">
                  <a:solidFill>
                    <a:schemeClr val="bg2"/>
                  </a:solidFill>
                  <a:cs typeface="ＭＳ Ｐゴシック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Propositional Logic: History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48675" cy="4079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Aristotle – Law of excluded middle,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		  Law of contradiction.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Stoic Philosophers (3</a:t>
            </a:r>
            <a:r>
              <a:rPr lang="en-US" sz="2800" baseline="30000">
                <a:latin typeface="Arial" charset="0"/>
                <a:cs typeface="Arial" charset="0"/>
              </a:rPr>
              <a:t>rd</a:t>
            </a:r>
            <a:r>
              <a:rPr lang="en-US" sz="2800">
                <a:latin typeface="Arial" charset="0"/>
                <a:cs typeface="Arial" charset="0"/>
              </a:rPr>
              <a:t> century BC) –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	Basic inference rules (</a:t>
            </a:r>
            <a:r>
              <a:rPr lang="en-US" sz="2800" i="1">
                <a:latin typeface="Arial" charset="0"/>
                <a:cs typeface="Arial" charset="0"/>
              </a:rPr>
              <a:t>modus ponens</a:t>
            </a:r>
            <a:r>
              <a:rPr lang="en-US" sz="2800">
                <a:latin typeface="Arial" charset="0"/>
                <a:cs typeface="Arial" charset="0"/>
              </a:rPr>
              <a:t>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Some work by medieval philosophers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De Morgan and Boole (19</a:t>
            </a:r>
            <a:r>
              <a:rPr lang="en-US" sz="2800" baseline="30000">
                <a:latin typeface="Arial" charset="0"/>
                <a:cs typeface="Arial" charset="0"/>
              </a:rPr>
              <a:t>th</a:t>
            </a:r>
            <a:r>
              <a:rPr lang="en-US" sz="2800">
                <a:latin typeface="Arial" charset="0"/>
                <a:cs typeface="Arial" charset="0"/>
              </a:rPr>
              <a:t> century):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	Symbolic logic –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automated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cs typeface="Arial" charset="0"/>
              </a:rPr>
              <a:t>,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mechanical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C. Shannon (1930s) –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	Proposal to use digital hardware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457200" y="1612900"/>
            <a:ext cx="84582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3200" i="1"/>
              <a:t>Ed goes to the party if </a:t>
            </a:r>
            <a:br>
              <a:rPr lang="en-US" sz="3200" i="1"/>
            </a:br>
            <a:r>
              <a:rPr lang="en-US" sz="3200" i="1"/>
              <a:t>   Dan does not and Stella does.</a:t>
            </a:r>
            <a:endParaRPr lang="en-US" sz="3200"/>
          </a:p>
          <a:p>
            <a:pPr eaLnBrk="1" hangingPunct="1"/>
            <a:r>
              <a:rPr lang="en-US" sz="2800"/>
              <a:t>Choose </a:t>
            </a:r>
            <a:r>
              <a:rPr lang="ja-JP" altLang="en-US" sz="2800"/>
              <a:t>“</a:t>
            </a:r>
            <a:r>
              <a:rPr lang="en-US" sz="2800"/>
              <a:t>Boolean variables</a:t>
            </a:r>
            <a:r>
              <a:rPr lang="ja-JP" altLang="en-US" sz="2800"/>
              <a:t>”</a:t>
            </a:r>
            <a:r>
              <a:rPr lang="en-US" sz="2800"/>
              <a:t> for 3 events:</a:t>
            </a:r>
            <a:endParaRPr lang="en-US" sz="2800" b="1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231900" y="3398838"/>
            <a:ext cx="41608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E</a:t>
            </a:r>
            <a:r>
              <a:rPr lang="en-US" sz="3200"/>
              <a:t>: Ed goes to party</a:t>
            </a:r>
          </a:p>
          <a:p>
            <a:pPr eaLnBrk="1" hangingPunct="1"/>
            <a:r>
              <a:rPr lang="en-US" sz="3200" b="1"/>
              <a:t>D</a:t>
            </a:r>
            <a:r>
              <a:rPr lang="en-US" sz="3200"/>
              <a:t>: Dan goes to party</a:t>
            </a:r>
          </a:p>
          <a:p>
            <a:pPr eaLnBrk="1" hangingPunct="1"/>
            <a:r>
              <a:rPr lang="en-US" sz="3200" b="1"/>
              <a:t>S</a:t>
            </a:r>
            <a:r>
              <a:rPr lang="en-US" sz="3200"/>
              <a:t>: Stella goes to party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299075" y="2867025"/>
            <a:ext cx="67786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200">
                <a:latin typeface="Arial Narrow" charset="0"/>
              </a:rPr>
              <a:t>}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85775" y="2835275"/>
            <a:ext cx="67786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200">
                <a:latin typeface="Arial Narrow" charset="0"/>
              </a:rPr>
              <a:t>{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927725" y="3810000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Georgia" charset="0"/>
              </a:rPr>
              <a:t>Each is either </a:t>
            </a:r>
            <a:br>
              <a:rPr lang="en-US" sz="2000">
                <a:latin typeface="Georgia" charset="0"/>
              </a:rPr>
            </a:br>
            <a:r>
              <a:rPr lang="en-US" sz="2000">
                <a:latin typeface="Georgia" charset="0"/>
              </a:rPr>
              <a:t>  TRUE or FALSE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2743200" y="5181600"/>
            <a:ext cx="4056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E = S  </a:t>
            </a:r>
            <a:r>
              <a:rPr lang="en-US" sz="3200" b="1"/>
              <a:t>AND</a:t>
            </a:r>
            <a:r>
              <a:rPr lang="en-US" sz="3200"/>
              <a:t>  (</a:t>
            </a:r>
            <a:r>
              <a:rPr lang="en-US" sz="3200" b="1"/>
              <a:t>NOT</a:t>
            </a:r>
            <a:r>
              <a:rPr lang="en-US" sz="3200"/>
              <a:t> D)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57400" y="5768975"/>
            <a:ext cx="4989513" cy="701675"/>
            <a:chOff x="1344" y="3634"/>
            <a:chExt cx="3143" cy="442"/>
          </a:xfrm>
        </p:grpSpPr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1344" y="3634"/>
              <a:ext cx="314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/>
                <a:t>Alternately: E = S  </a:t>
              </a:r>
              <a:r>
                <a:rPr lang="en-US" sz="3200" b="1"/>
                <a:t>AND</a:t>
              </a:r>
              <a:r>
                <a:rPr lang="en-US" sz="4000"/>
                <a:t> </a:t>
              </a:r>
              <a:r>
                <a:rPr lang="en-US" sz="3200"/>
                <a:t> D</a:t>
              </a:r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4272" y="374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973138"/>
            <a:ext cx="9232900" cy="1608137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Ed goes to the party if Dan goes </a:t>
            </a:r>
            <a:r>
              <a:rPr lang="en-US" sz="3200" b="1">
                <a:latin typeface="Arial" charset="0"/>
                <a:cs typeface="Arial" charset="0"/>
              </a:rPr>
              <a:t>or </a:t>
            </a:r>
            <a:r>
              <a:rPr lang="en-US" sz="3200">
                <a:latin typeface="Arial" charset="0"/>
                <a:cs typeface="Arial" charset="0"/>
              </a:rPr>
              <a:t>Stella goes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28625" y="2457450"/>
            <a:ext cx="87153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E = D  </a:t>
            </a:r>
            <a:r>
              <a:rPr lang="en-US" sz="2800" b="1"/>
              <a:t>OR</a:t>
            </a:r>
            <a:r>
              <a:rPr lang="en-US" sz="2800"/>
              <a:t>  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     E is TRUE if one </a:t>
            </a:r>
            <a:r>
              <a:rPr lang="en-US" sz="2800" u="sng"/>
              <a:t>or both</a:t>
            </a:r>
            <a:r>
              <a:rPr lang="en-US" sz="2800"/>
              <a:t> of D and S are TRUE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2800" u="sng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 u="sng">
                <a:solidFill>
                  <a:srgbClr val="008000"/>
                </a:solidFill>
              </a:rPr>
              <a:t>Note:</a:t>
            </a:r>
            <a:r>
              <a:rPr lang="en-US" sz="2800">
                <a:solidFill>
                  <a:srgbClr val="008000"/>
                </a:solidFill>
              </a:rPr>
              <a:t> </a:t>
            </a:r>
            <a:br>
              <a:rPr lang="en-US" sz="2800">
                <a:solidFill>
                  <a:srgbClr val="008000"/>
                </a:solidFill>
              </a:rPr>
            </a:br>
            <a:r>
              <a:rPr lang="en-US" sz="2800">
                <a:solidFill>
                  <a:srgbClr val="008000"/>
                </a:solidFill>
              </a:rPr>
              <a:t>In everyday language OR has another meaning too!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280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Example: You can eat an orange or an apple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939800" y="433388"/>
            <a:ext cx="337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/>
              <a:t>Logical </a:t>
            </a:r>
            <a:r>
              <a:rPr lang="ja-JP" altLang="en-US" sz="4000" b="1"/>
              <a:t>“</a:t>
            </a:r>
            <a:r>
              <a:rPr lang="en-US" sz="4000" b="1"/>
              <a:t>OR</a:t>
            </a:r>
            <a:r>
              <a:rPr lang="ja-JP" altLang="en-US" sz="4000" b="1"/>
              <a:t>”</a:t>
            </a:r>
            <a:endParaRPr lang="en-US" sz="4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Boolean expressions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03200" y="1995488"/>
            <a:ext cx="8524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Composed of boolean variables, </a:t>
            </a:r>
            <a:r>
              <a:rPr lang="en-US" sz="2800" b="1"/>
              <a:t>AND</a:t>
            </a:r>
            <a:r>
              <a:rPr lang="en-US" sz="2800"/>
              <a:t>, </a:t>
            </a:r>
            <a:r>
              <a:rPr lang="en-US" sz="2800" b="1"/>
              <a:t>OR</a:t>
            </a:r>
            <a:r>
              <a:rPr lang="en-US" sz="2800"/>
              <a:t>, and </a:t>
            </a:r>
            <a:r>
              <a:rPr lang="en-US" sz="2800" b="1"/>
              <a:t>NOT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54025" y="3028950"/>
            <a:ext cx="40751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Examples: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D </a:t>
            </a:r>
            <a:r>
              <a:rPr lang="en-US" sz="2800" b="1"/>
              <a:t>AND </a:t>
            </a:r>
            <a:r>
              <a:rPr lang="en-US" sz="2800"/>
              <a:t>( P </a:t>
            </a:r>
            <a:r>
              <a:rPr lang="en-US" sz="2800" b="1"/>
              <a:t>OR</a:t>
            </a:r>
            <a:r>
              <a:rPr lang="en-US" sz="2800"/>
              <a:t> (</a:t>
            </a:r>
            <a:r>
              <a:rPr lang="en-US" sz="2800" b="1"/>
              <a:t>NOT</a:t>
            </a:r>
            <a:r>
              <a:rPr lang="en-US" sz="2800"/>
              <a:t> Q))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C   </a:t>
            </a:r>
            <a:r>
              <a:rPr lang="en-US" sz="2800" b="1"/>
              <a:t>OR</a:t>
            </a:r>
            <a:r>
              <a:rPr lang="en-US" sz="2800"/>
              <a:t>  D  </a:t>
            </a:r>
            <a:r>
              <a:rPr lang="en-US" sz="2800" b="1"/>
              <a:t>OR</a:t>
            </a:r>
            <a:r>
              <a:rPr lang="en-US" sz="2800"/>
              <a:t>  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Truth table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30238" y="2120900"/>
            <a:ext cx="7435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Lists the truth value of the Boolean expression for all  </a:t>
            </a:r>
          </a:p>
          <a:p>
            <a:pPr eaLnBrk="1" hangingPunct="1"/>
            <a:r>
              <a:rPr lang="en-US"/>
              <a:t>combinations of values for the variables.</a:t>
            </a:r>
          </a:p>
        </p:txBody>
      </p:sp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723900" y="3176588"/>
            <a:ext cx="6399213" cy="519112"/>
            <a:chOff x="326" y="1257"/>
            <a:chExt cx="4031" cy="327"/>
          </a:xfrm>
        </p:grpSpPr>
        <p:sp>
          <p:nvSpPr>
            <p:cNvPr id="42016" name="Text Box 6"/>
            <p:cNvSpPr txBox="1">
              <a:spLocks noChangeArrowheads="1"/>
            </p:cNvSpPr>
            <p:nvPr/>
          </p:nvSpPr>
          <p:spPr bwMode="auto">
            <a:xfrm>
              <a:off x="326" y="1257"/>
              <a:ext cx="40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/>
                <a:t>Boolean Expression       </a:t>
              </a:r>
              <a:r>
                <a:rPr lang="en-US" sz="2800"/>
                <a:t>E = S AND D</a:t>
              </a:r>
            </a:p>
          </p:txBody>
        </p:sp>
        <p:sp>
          <p:nvSpPr>
            <p:cNvPr id="42017" name="Line 7"/>
            <p:cNvSpPr>
              <a:spLocks noChangeShapeType="1"/>
            </p:cNvSpPr>
            <p:nvPr/>
          </p:nvSpPr>
          <p:spPr bwMode="auto">
            <a:xfrm>
              <a:off x="412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5476875" y="4146550"/>
            <a:ext cx="1752600" cy="2293938"/>
            <a:chOff x="3264" y="2670"/>
            <a:chExt cx="1104" cy="1445"/>
          </a:xfrm>
        </p:grpSpPr>
        <p:sp>
          <p:nvSpPr>
            <p:cNvPr id="41991" name="Rectangle 9"/>
            <p:cNvSpPr>
              <a:spLocks noChangeArrowheads="1"/>
            </p:cNvSpPr>
            <p:nvPr/>
          </p:nvSpPr>
          <p:spPr bwMode="auto">
            <a:xfrm>
              <a:off x="4000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1992" name="Rectangle 10"/>
            <p:cNvSpPr>
              <a:spLocks noChangeArrowheads="1"/>
            </p:cNvSpPr>
            <p:nvPr/>
          </p:nvSpPr>
          <p:spPr bwMode="auto">
            <a:xfrm>
              <a:off x="3632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1993" name="Rectangle 11"/>
            <p:cNvSpPr>
              <a:spLocks noChangeArrowheads="1"/>
            </p:cNvSpPr>
            <p:nvPr/>
          </p:nvSpPr>
          <p:spPr bwMode="auto">
            <a:xfrm>
              <a:off x="3264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4000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3632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3264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000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1998" name="Rectangle 16"/>
            <p:cNvSpPr>
              <a:spLocks noChangeArrowheads="1"/>
            </p:cNvSpPr>
            <p:nvPr/>
          </p:nvSpPr>
          <p:spPr bwMode="auto">
            <a:xfrm>
              <a:off x="3632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1999" name="Rectangle 17"/>
            <p:cNvSpPr>
              <a:spLocks noChangeArrowheads="1"/>
            </p:cNvSpPr>
            <p:nvPr/>
          </p:nvSpPr>
          <p:spPr bwMode="auto">
            <a:xfrm>
              <a:off x="3264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2000" name="Rectangle 18"/>
            <p:cNvSpPr>
              <a:spLocks noChangeArrowheads="1"/>
            </p:cNvSpPr>
            <p:nvPr/>
          </p:nvSpPr>
          <p:spPr bwMode="auto">
            <a:xfrm>
              <a:off x="4000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2001" name="Rectangle 19"/>
            <p:cNvSpPr>
              <a:spLocks noChangeArrowheads="1"/>
            </p:cNvSpPr>
            <p:nvPr/>
          </p:nvSpPr>
          <p:spPr bwMode="auto">
            <a:xfrm>
              <a:off x="3632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2002" name="Rectangle 20"/>
            <p:cNvSpPr>
              <a:spLocks noChangeArrowheads="1"/>
            </p:cNvSpPr>
            <p:nvPr/>
          </p:nvSpPr>
          <p:spPr bwMode="auto">
            <a:xfrm>
              <a:off x="3264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2003" name="Rectangle 21"/>
            <p:cNvSpPr>
              <a:spLocks noChangeArrowheads="1"/>
            </p:cNvSpPr>
            <p:nvPr/>
          </p:nvSpPr>
          <p:spPr bwMode="auto">
            <a:xfrm>
              <a:off x="4000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E</a:t>
              </a:r>
            </a:p>
          </p:txBody>
        </p:sp>
        <p:sp>
          <p:nvSpPr>
            <p:cNvPr id="42004" name="Rectangle 22"/>
            <p:cNvSpPr>
              <a:spLocks noChangeArrowheads="1"/>
            </p:cNvSpPr>
            <p:nvPr/>
          </p:nvSpPr>
          <p:spPr bwMode="auto">
            <a:xfrm>
              <a:off x="3632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S</a:t>
              </a:r>
            </a:p>
          </p:txBody>
        </p:sp>
        <p:sp>
          <p:nvSpPr>
            <p:cNvPr id="42005" name="Rectangle 23"/>
            <p:cNvSpPr>
              <a:spLocks noChangeArrowheads="1"/>
            </p:cNvSpPr>
            <p:nvPr/>
          </p:nvSpPr>
          <p:spPr bwMode="auto">
            <a:xfrm>
              <a:off x="3264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D</a:t>
              </a:r>
            </a:p>
          </p:txBody>
        </p:sp>
        <p:sp>
          <p:nvSpPr>
            <p:cNvPr id="42006" name="Line 24"/>
            <p:cNvSpPr>
              <a:spLocks noChangeShapeType="1"/>
            </p:cNvSpPr>
            <p:nvPr/>
          </p:nvSpPr>
          <p:spPr bwMode="auto">
            <a:xfrm>
              <a:off x="3264" y="267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5"/>
            <p:cNvSpPr>
              <a:spLocks noChangeShapeType="1"/>
            </p:cNvSpPr>
            <p:nvPr/>
          </p:nvSpPr>
          <p:spPr bwMode="auto">
            <a:xfrm>
              <a:off x="3264" y="2957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6"/>
            <p:cNvSpPr>
              <a:spLocks noChangeShapeType="1"/>
            </p:cNvSpPr>
            <p:nvPr/>
          </p:nvSpPr>
          <p:spPr bwMode="auto">
            <a:xfrm>
              <a:off x="3264" y="324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7"/>
            <p:cNvSpPr>
              <a:spLocks noChangeShapeType="1"/>
            </p:cNvSpPr>
            <p:nvPr/>
          </p:nvSpPr>
          <p:spPr bwMode="auto">
            <a:xfrm>
              <a:off x="3264" y="353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8"/>
            <p:cNvSpPr>
              <a:spLocks noChangeShapeType="1"/>
            </p:cNvSpPr>
            <p:nvPr/>
          </p:nvSpPr>
          <p:spPr bwMode="auto">
            <a:xfrm>
              <a:off x="3264" y="4115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9"/>
            <p:cNvSpPr>
              <a:spLocks noChangeShapeType="1"/>
            </p:cNvSpPr>
            <p:nvPr/>
          </p:nvSpPr>
          <p:spPr bwMode="auto">
            <a:xfrm>
              <a:off x="3264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0"/>
            <p:cNvSpPr>
              <a:spLocks noChangeShapeType="1"/>
            </p:cNvSpPr>
            <p:nvPr/>
          </p:nvSpPr>
          <p:spPr bwMode="auto">
            <a:xfrm>
              <a:off x="3632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31"/>
            <p:cNvSpPr>
              <a:spLocks noChangeShapeType="1"/>
            </p:cNvSpPr>
            <p:nvPr/>
          </p:nvSpPr>
          <p:spPr bwMode="auto">
            <a:xfrm>
              <a:off x="4000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32"/>
            <p:cNvSpPr>
              <a:spLocks noChangeShapeType="1"/>
            </p:cNvSpPr>
            <p:nvPr/>
          </p:nvSpPr>
          <p:spPr bwMode="auto">
            <a:xfrm>
              <a:off x="4368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3"/>
            <p:cNvSpPr>
              <a:spLocks noChangeShapeType="1"/>
            </p:cNvSpPr>
            <p:nvPr/>
          </p:nvSpPr>
          <p:spPr bwMode="auto">
            <a:xfrm>
              <a:off x="3264" y="3825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0" name="Text Box 34"/>
          <p:cNvSpPr txBox="1">
            <a:spLocks noChangeArrowheads="1"/>
          </p:cNvSpPr>
          <p:nvPr/>
        </p:nvSpPr>
        <p:spPr bwMode="auto">
          <a:xfrm>
            <a:off x="881063" y="4262438"/>
            <a:ext cx="35544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Truth table</a:t>
            </a:r>
            <a:r>
              <a:rPr lang="en-US"/>
              <a:t/>
            </a:r>
            <a:br>
              <a:rPr lang="en-US"/>
            </a:br>
            <a:r>
              <a:rPr lang="en-US"/>
              <a:t>   0 = FALSE</a:t>
            </a:r>
            <a:br>
              <a:rPr lang="en-US"/>
            </a:br>
            <a:r>
              <a:rPr lang="en-US"/>
              <a:t>   1 = TRUE</a:t>
            </a:r>
          </a:p>
          <a:p>
            <a:pPr eaLnBrk="1" hangingPunct="1"/>
            <a:r>
              <a:rPr lang="en-US"/>
              <a:t>   Write E for all possible </a:t>
            </a:r>
            <a:br>
              <a:rPr lang="en-US"/>
            </a:br>
            <a:r>
              <a:rPr lang="en-US"/>
              <a:t>      values of D, S.</a:t>
            </a:r>
            <a:endParaRPr lang="en-US" sz="2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Let</a:t>
            </a:r>
            <a:r>
              <a:rPr lang="ja-JP" altLang="en-US" sz="4000" b="1">
                <a:latin typeface="Arial" charset="0"/>
                <a:cs typeface="Arial" charset="0"/>
              </a:rPr>
              <a:t>’</a:t>
            </a:r>
            <a:r>
              <a:rPr lang="en-US" sz="4000" b="1">
                <a:latin typeface="Arial" charset="0"/>
                <a:cs typeface="Arial" charset="0"/>
              </a:rPr>
              <a:t>s work an example…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723900" y="2528888"/>
            <a:ext cx="6399213" cy="1373187"/>
            <a:chOff x="326" y="1257"/>
            <a:chExt cx="4031" cy="865"/>
          </a:xfrm>
        </p:grpSpPr>
        <p:sp>
          <p:nvSpPr>
            <p:cNvPr id="44063" name="Text Box 5"/>
            <p:cNvSpPr txBox="1">
              <a:spLocks noChangeArrowheads="1"/>
            </p:cNvSpPr>
            <p:nvPr/>
          </p:nvSpPr>
          <p:spPr bwMode="auto">
            <a:xfrm>
              <a:off x="326" y="1257"/>
              <a:ext cx="4031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/>
                <a:t>Boolean Expression         </a:t>
              </a:r>
              <a:r>
                <a:rPr lang="en-US" sz="2800"/>
                <a:t>E = D OR S</a:t>
              </a:r>
              <a:br>
                <a:rPr lang="en-US" sz="2800"/>
              </a:br>
              <a:r>
                <a:rPr lang="en-US" sz="2800"/>
                <a:t/>
              </a:r>
              <a:br>
                <a:rPr lang="en-US" sz="2800"/>
              </a:br>
              <a:r>
                <a:rPr lang="en-US" sz="2800"/>
                <a:t>What are x and y ?!?</a:t>
              </a:r>
            </a:p>
          </p:txBody>
        </p:sp>
        <p:sp>
          <p:nvSpPr>
            <p:cNvPr id="44064" name="Line 6"/>
            <p:cNvSpPr>
              <a:spLocks noChangeShapeType="1"/>
            </p:cNvSpPr>
            <p:nvPr/>
          </p:nvSpPr>
          <p:spPr bwMode="auto">
            <a:xfrm>
              <a:off x="412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5476875" y="3498850"/>
            <a:ext cx="1752600" cy="2293938"/>
            <a:chOff x="3264" y="2670"/>
            <a:chExt cx="1104" cy="1445"/>
          </a:xfrm>
        </p:grpSpPr>
        <p:sp>
          <p:nvSpPr>
            <p:cNvPr id="44038" name="Rectangle 8"/>
            <p:cNvSpPr>
              <a:spLocks noChangeArrowheads="1"/>
            </p:cNvSpPr>
            <p:nvPr/>
          </p:nvSpPr>
          <p:spPr bwMode="auto">
            <a:xfrm>
              <a:off x="4000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y</a:t>
              </a:r>
            </a:p>
          </p:txBody>
        </p:sp>
        <p:sp>
          <p:nvSpPr>
            <p:cNvPr id="44039" name="Rectangle 9"/>
            <p:cNvSpPr>
              <a:spLocks noChangeArrowheads="1"/>
            </p:cNvSpPr>
            <p:nvPr/>
          </p:nvSpPr>
          <p:spPr bwMode="auto">
            <a:xfrm>
              <a:off x="3632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4040" name="Rectangle 10"/>
            <p:cNvSpPr>
              <a:spLocks noChangeArrowheads="1"/>
            </p:cNvSpPr>
            <p:nvPr/>
          </p:nvSpPr>
          <p:spPr bwMode="auto">
            <a:xfrm>
              <a:off x="3264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4041" name="Rectangle 11"/>
            <p:cNvSpPr>
              <a:spLocks noChangeArrowheads="1"/>
            </p:cNvSpPr>
            <p:nvPr/>
          </p:nvSpPr>
          <p:spPr bwMode="auto">
            <a:xfrm>
              <a:off x="4000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4042" name="Rectangle 12"/>
            <p:cNvSpPr>
              <a:spLocks noChangeArrowheads="1"/>
            </p:cNvSpPr>
            <p:nvPr/>
          </p:nvSpPr>
          <p:spPr bwMode="auto">
            <a:xfrm>
              <a:off x="3632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4043" name="Rectangle 13"/>
            <p:cNvSpPr>
              <a:spLocks noChangeArrowheads="1"/>
            </p:cNvSpPr>
            <p:nvPr/>
          </p:nvSpPr>
          <p:spPr bwMode="auto">
            <a:xfrm>
              <a:off x="3264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4044" name="Rectangle 14"/>
            <p:cNvSpPr>
              <a:spLocks noChangeArrowheads="1"/>
            </p:cNvSpPr>
            <p:nvPr/>
          </p:nvSpPr>
          <p:spPr bwMode="auto">
            <a:xfrm>
              <a:off x="4000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x</a:t>
              </a:r>
            </a:p>
          </p:txBody>
        </p:sp>
        <p:sp>
          <p:nvSpPr>
            <p:cNvPr id="44045" name="Rectangle 15"/>
            <p:cNvSpPr>
              <a:spLocks noChangeArrowheads="1"/>
            </p:cNvSpPr>
            <p:nvPr/>
          </p:nvSpPr>
          <p:spPr bwMode="auto">
            <a:xfrm>
              <a:off x="3632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4046" name="Rectangle 16"/>
            <p:cNvSpPr>
              <a:spLocks noChangeArrowheads="1"/>
            </p:cNvSpPr>
            <p:nvPr/>
          </p:nvSpPr>
          <p:spPr bwMode="auto">
            <a:xfrm>
              <a:off x="3264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4047" name="Rectangle 17"/>
            <p:cNvSpPr>
              <a:spLocks noChangeArrowheads="1"/>
            </p:cNvSpPr>
            <p:nvPr/>
          </p:nvSpPr>
          <p:spPr bwMode="auto">
            <a:xfrm>
              <a:off x="4000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44048" name="Rectangle 18"/>
            <p:cNvSpPr>
              <a:spLocks noChangeArrowheads="1"/>
            </p:cNvSpPr>
            <p:nvPr/>
          </p:nvSpPr>
          <p:spPr bwMode="auto">
            <a:xfrm>
              <a:off x="3632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4049" name="Rectangle 19"/>
            <p:cNvSpPr>
              <a:spLocks noChangeArrowheads="1"/>
            </p:cNvSpPr>
            <p:nvPr/>
          </p:nvSpPr>
          <p:spPr bwMode="auto">
            <a:xfrm>
              <a:off x="3264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44050" name="Rectangle 20"/>
            <p:cNvSpPr>
              <a:spLocks noChangeArrowheads="1"/>
            </p:cNvSpPr>
            <p:nvPr/>
          </p:nvSpPr>
          <p:spPr bwMode="auto">
            <a:xfrm>
              <a:off x="4000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E</a:t>
              </a:r>
            </a:p>
          </p:txBody>
        </p:sp>
        <p:sp>
          <p:nvSpPr>
            <p:cNvPr id="44051" name="Rectangle 21"/>
            <p:cNvSpPr>
              <a:spLocks noChangeArrowheads="1"/>
            </p:cNvSpPr>
            <p:nvPr/>
          </p:nvSpPr>
          <p:spPr bwMode="auto">
            <a:xfrm>
              <a:off x="3632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S</a:t>
              </a:r>
            </a:p>
          </p:txBody>
        </p:sp>
        <p:sp>
          <p:nvSpPr>
            <p:cNvPr id="44052" name="Rectangle 22"/>
            <p:cNvSpPr>
              <a:spLocks noChangeArrowheads="1"/>
            </p:cNvSpPr>
            <p:nvPr/>
          </p:nvSpPr>
          <p:spPr bwMode="auto">
            <a:xfrm>
              <a:off x="3264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D</a:t>
              </a:r>
            </a:p>
          </p:txBody>
        </p:sp>
        <p:sp>
          <p:nvSpPr>
            <p:cNvPr id="44053" name="Line 23"/>
            <p:cNvSpPr>
              <a:spLocks noChangeShapeType="1"/>
            </p:cNvSpPr>
            <p:nvPr/>
          </p:nvSpPr>
          <p:spPr bwMode="auto">
            <a:xfrm>
              <a:off x="3264" y="267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Line 24"/>
            <p:cNvSpPr>
              <a:spLocks noChangeShapeType="1"/>
            </p:cNvSpPr>
            <p:nvPr/>
          </p:nvSpPr>
          <p:spPr bwMode="auto">
            <a:xfrm>
              <a:off x="3264" y="2957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25"/>
            <p:cNvSpPr>
              <a:spLocks noChangeShapeType="1"/>
            </p:cNvSpPr>
            <p:nvPr/>
          </p:nvSpPr>
          <p:spPr bwMode="auto">
            <a:xfrm>
              <a:off x="3264" y="324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26"/>
            <p:cNvSpPr>
              <a:spLocks noChangeShapeType="1"/>
            </p:cNvSpPr>
            <p:nvPr/>
          </p:nvSpPr>
          <p:spPr bwMode="auto">
            <a:xfrm>
              <a:off x="3264" y="353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27"/>
            <p:cNvSpPr>
              <a:spLocks noChangeShapeType="1"/>
            </p:cNvSpPr>
            <p:nvPr/>
          </p:nvSpPr>
          <p:spPr bwMode="auto">
            <a:xfrm>
              <a:off x="3264" y="4115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8"/>
            <p:cNvSpPr>
              <a:spLocks noChangeShapeType="1"/>
            </p:cNvSpPr>
            <p:nvPr/>
          </p:nvSpPr>
          <p:spPr bwMode="auto">
            <a:xfrm>
              <a:off x="3264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29"/>
            <p:cNvSpPr>
              <a:spLocks noChangeShapeType="1"/>
            </p:cNvSpPr>
            <p:nvPr/>
          </p:nvSpPr>
          <p:spPr bwMode="auto">
            <a:xfrm>
              <a:off x="3632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30"/>
            <p:cNvSpPr>
              <a:spLocks noChangeShapeType="1"/>
            </p:cNvSpPr>
            <p:nvPr/>
          </p:nvSpPr>
          <p:spPr bwMode="auto">
            <a:xfrm>
              <a:off x="4000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31"/>
            <p:cNvSpPr>
              <a:spLocks noChangeShapeType="1"/>
            </p:cNvSpPr>
            <p:nvPr/>
          </p:nvSpPr>
          <p:spPr bwMode="auto">
            <a:xfrm>
              <a:off x="4368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32"/>
            <p:cNvSpPr>
              <a:spLocks noChangeShapeType="1"/>
            </p:cNvSpPr>
            <p:nvPr/>
          </p:nvSpPr>
          <p:spPr bwMode="auto">
            <a:xfrm>
              <a:off x="3264" y="3825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79" name="Text Box 35"/>
          <p:cNvSpPr txBox="1">
            <a:spLocks noChangeArrowheads="1"/>
          </p:cNvSpPr>
          <p:nvPr/>
        </p:nvSpPr>
        <p:spPr bwMode="auto">
          <a:xfrm>
            <a:off x="806450" y="4221163"/>
            <a:ext cx="1595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Possibilities:</a:t>
            </a:r>
            <a:br>
              <a:rPr lang="en-US" sz="2000"/>
            </a:br>
            <a:r>
              <a:rPr lang="en-US" sz="2000">
                <a:latin typeface="Courier" charset="0"/>
                <a:cs typeface="Courier" charset="0"/>
              </a:rPr>
              <a:t>x=0, y=0</a:t>
            </a:r>
          </a:p>
          <a:p>
            <a:pPr eaLnBrk="1" hangingPunct="1"/>
            <a:r>
              <a:rPr lang="en-US" sz="2000">
                <a:latin typeface="Courier" charset="0"/>
                <a:cs typeface="Courier" charset="0"/>
              </a:rPr>
              <a:t>x=0, y=1</a:t>
            </a:r>
            <a:br>
              <a:rPr lang="en-US" sz="2000">
                <a:latin typeface="Courier" charset="0"/>
                <a:cs typeface="Courier" charset="0"/>
              </a:rPr>
            </a:br>
            <a:r>
              <a:rPr lang="en-US" sz="2000">
                <a:latin typeface="Courier" charset="0"/>
                <a:cs typeface="Courier" charset="0"/>
              </a:rPr>
              <a:t>x=1, y=0</a:t>
            </a:r>
          </a:p>
          <a:p>
            <a:pPr eaLnBrk="1" hangingPunct="1"/>
            <a:r>
              <a:rPr lang="en-US" sz="2000">
                <a:latin typeface="Courier" charset="0"/>
                <a:cs typeface="Courier" charset="0"/>
              </a:rPr>
              <a:t>X=1, y=1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Ben Revisited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703513" y="4017963"/>
            <a:ext cx="3741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B</a:t>
            </a:r>
            <a:r>
              <a:rPr lang="en-US"/>
              <a:t>: Ben Bikes</a:t>
            </a:r>
          </a:p>
          <a:p>
            <a:pPr eaLnBrk="1" hangingPunct="1"/>
            <a:r>
              <a:rPr lang="en-US" b="1"/>
              <a:t>R</a:t>
            </a:r>
            <a:r>
              <a:rPr lang="en-US"/>
              <a:t>: It is raining</a:t>
            </a:r>
          </a:p>
          <a:p>
            <a:pPr eaLnBrk="1" hangingPunct="1"/>
            <a:r>
              <a:rPr lang="en-US" b="1"/>
              <a:t>E</a:t>
            </a:r>
            <a:r>
              <a:rPr lang="en-US"/>
              <a:t>: There is an exam today</a:t>
            </a:r>
          </a:p>
          <a:p>
            <a:pPr eaLnBrk="1" hangingPunct="1"/>
            <a:r>
              <a:rPr lang="en-US" b="1"/>
              <a:t>O</a:t>
            </a:r>
            <a:r>
              <a:rPr lang="en-US"/>
              <a:t>: Ben overslept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554038" y="5970588"/>
            <a:ext cx="8148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Break up in groups of three and come up with Boolean expression for B in terms of R, E and O.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93750" y="1743075"/>
            <a:ext cx="8040688" cy="22288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   Ben only rides to class if he overslept.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But even then if it is raining he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sz="2400">
                <a:latin typeface="Arial" charset="0"/>
                <a:cs typeface="Arial" charset="0"/>
              </a:rPr>
              <a:t>ll walk and show up late (he hates to bike in the rain).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But if there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sz="2400">
                <a:latin typeface="Arial" charset="0"/>
                <a:cs typeface="Arial" charset="0"/>
              </a:rPr>
              <a:t>s an exam that day he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sz="2400">
                <a:latin typeface="Arial" charset="0"/>
                <a:cs typeface="Arial" charset="0"/>
              </a:rPr>
              <a:t>ll bike if he overslept, even in the rain.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1658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Boolean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algebra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704850" y="1976438"/>
            <a:ext cx="785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A  </a:t>
            </a:r>
            <a:r>
              <a:rPr lang="en-US" sz="2000" b="1"/>
              <a:t>AND</a:t>
            </a:r>
            <a:r>
              <a:rPr lang="en-US" sz="2000"/>
              <a:t>  B written as  A </a:t>
            </a:r>
            <a:r>
              <a:rPr lang="en-US" sz="2000">
                <a:latin typeface="Wingdings" charset="0"/>
                <a:cs typeface="Wingdings" charset="0"/>
              </a:rPr>
              <a:t></a:t>
            </a:r>
            <a:r>
              <a:rPr lang="en-US" sz="2000"/>
              <a:t> B            A  </a:t>
            </a:r>
            <a:r>
              <a:rPr lang="en-US" sz="2000" b="1"/>
              <a:t>OR </a:t>
            </a:r>
            <a:r>
              <a:rPr lang="en-US" sz="2000"/>
              <a:t> B  written as  A  +  B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724525" y="2886075"/>
            <a:ext cx="1730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 + 0 = 0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 + 0 = 1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 + 1 = 1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4141788" y="425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1609725" y="3011488"/>
            <a:ext cx="15779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 </a:t>
            </a:r>
            <a:r>
              <a:rPr lang="en-US">
                <a:latin typeface="Wingdings" charset="0"/>
                <a:cs typeface="Wingdings" charset="0"/>
              </a:rPr>
              <a:t></a:t>
            </a:r>
            <a:r>
              <a:rPr lang="en-US"/>
              <a:t> 0 = 0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0 </a:t>
            </a:r>
            <a:r>
              <a:rPr lang="en-US">
                <a:latin typeface="Wingdings" charset="0"/>
                <a:cs typeface="Wingdings" charset="0"/>
              </a:rPr>
              <a:t></a:t>
            </a:r>
            <a:r>
              <a:rPr lang="en-US"/>
              <a:t> 1 = 0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1 </a:t>
            </a:r>
            <a:r>
              <a:rPr lang="en-US">
                <a:latin typeface="Wingdings" charset="0"/>
                <a:cs typeface="Wingdings" charset="0"/>
              </a:rPr>
              <a:t></a:t>
            </a:r>
            <a:r>
              <a:rPr lang="en-US"/>
              <a:t> 1 = 1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15063" y="4837113"/>
            <a:ext cx="2436812" cy="1408112"/>
            <a:chOff x="3915" y="3047"/>
            <a:chExt cx="1535" cy="887"/>
          </a:xfrm>
        </p:grpSpPr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3915" y="3646"/>
              <a:ext cx="15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Funny arithmetic</a:t>
              </a:r>
            </a:p>
          </p:txBody>
        </p:sp>
        <p:sp>
          <p:nvSpPr>
            <p:cNvPr id="48138" name="Line 11"/>
            <p:cNvSpPr>
              <a:spLocks noChangeShapeType="1"/>
            </p:cNvSpPr>
            <p:nvPr/>
          </p:nvSpPr>
          <p:spPr bwMode="auto">
            <a:xfrm>
              <a:off x="4264" y="3047"/>
              <a:ext cx="513" cy="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  <p:bldP spid="1525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Midterm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199" y="1981200"/>
            <a:ext cx="8513045" cy="3886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One week from today – in class Mar </a:t>
            </a:r>
            <a:r>
              <a:rPr lang="en-US" dirty="0" smtClean="0">
                <a:latin typeface="Arial" charset="0"/>
                <a:cs typeface="Arial" charset="0"/>
              </a:rPr>
              <a:t>15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Covers 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 lectures, labs, homework, readings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date</a:t>
            </a:r>
          </a:p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Old midterms will be posted on course web</a:t>
            </a:r>
          </a:p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Mar 12 and 14 lab times will be review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feel free to attend either or both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come with questions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Boolean circuit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706438" y="2162175"/>
            <a:ext cx="7300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Pictorial representation of Boolean expression using </a:t>
            </a:r>
          </a:p>
          <a:p>
            <a:pPr eaLnBrk="1" hangingPunct="1"/>
            <a:r>
              <a:rPr lang="en-US"/>
              <a:t>Special symbols for AND, OR and NOT</a:t>
            </a:r>
          </a:p>
        </p:txBody>
      </p:sp>
      <p:pic>
        <p:nvPicPr>
          <p:cNvPr id="50180" name="Picture 6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63888"/>
            <a:ext cx="242887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4479925" y="33305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   AND  B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4479925" y="4656138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   OR   B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4627563" y="58023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 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616450" y="5832475"/>
            <a:ext cx="350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Three Equivalent Representations</a:t>
            </a:r>
          </a:p>
        </p:txBody>
      </p: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395288" y="1995488"/>
            <a:ext cx="6399212" cy="519112"/>
            <a:chOff x="326" y="1257"/>
            <a:chExt cx="4031" cy="327"/>
          </a:xfrm>
        </p:grpSpPr>
        <p:sp>
          <p:nvSpPr>
            <p:cNvPr id="51239" name="Text Box 4"/>
            <p:cNvSpPr txBox="1">
              <a:spLocks noChangeArrowheads="1"/>
            </p:cNvSpPr>
            <p:nvPr/>
          </p:nvSpPr>
          <p:spPr bwMode="auto">
            <a:xfrm>
              <a:off x="326" y="1257"/>
              <a:ext cx="40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/>
                <a:t>Boolean Expression       </a:t>
              </a:r>
              <a:r>
                <a:rPr lang="en-US" sz="2800"/>
                <a:t>E = S AND D</a:t>
              </a:r>
            </a:p>
          </p:txBody>
        </p:sp>
        <p:sp>
          <p:nvSpPr>
            <p:cNvPr id="51240" name="Line 6"/>
            <p:cNvSpPr>
              <a:spLocks noChangeShapeType="1"/>
            </p:cNvSpPr>
            <p:nvPr/>
          </p:nvSpPr>
          <p:spPr bwMode="auto">
            <a:xfrm>
              <a:off x="412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533400" y="4389438"/>
            <a:ext cx="441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Truth table: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Value of E for every</a:t>
            </a:r>
            <a:br>
              <a:rPr lang="en-US" sz="2800"/>
            </a:br>
            <a:r>
              <a:rPr lang="en-US" sz="2800"/>
              <a:t>   possible D, S.</a:t>
            </a:r>
            <a:br>
              <a:rPr lang="en-US" sz="2800"/>
            </a:br>
            <a:r>
              <a:rPr lang="en-US" sz="2800"/>
              <a:t>   </a:t>
            </a:r>
            <a:r>
              <a:rPr lang="en-US"/>
              <a:t>TRUE=1;  FALSE= 0</a:t>
            </a:r>
            <a:r>
              <a:rPr lang="en-US" sz="2800"/>
              <a:t>.</a:t>
            </a:r>
          </a:p>
        </p:txBody>
      </p:sp>
      <p:grpSp>
        <p:nvGrpSpPr>
          <p:cNvPr id="51205" name="Group 63"/>
          <p:cNvGrpSpPr>
            <a:grpSpLocks/>
          </p:cNvGrpSpPr>
          <p:nvPr/>
        </p:nvGrpSpPr>
        <p:grpSpPr bwMode="auto">
          <a:xfrm>
            <a:off x="5181600" y="4238625"/>
            <a:ext cx="1752600" cy="2293938"/>
            <a:chOff x="3264" y="2670"/>
            <a:chExt cx="1104" cy="1445"/>
          </a:xfrm>
        </p:grpSpPr>
        <p:sp>
          <p:nvSpPr>
            <p:cNvPr id="51214" name="Rectangle 42"/>
            <p:cNvSpPr>
              <a:spLocks noChangeArrowheads="1"/>
            </p:cNvSpPr>
            <p:nvPr/>
          </p:nvSpPr>
          <p:spPr bwMode="auto">
            <a:xfrm>
              <a:off x="4000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51215" name="Rectangle 40"/>
            <p:cNvSpPr>
              <a:spLocks noChangeArrowheads="1"/>
            </p:cNvSpPr>
            <p:nvPr/>
          </p:nvSpPr>
          <p:spPr bwMode="auto">
            <a:xfrm>
              <a:off x="3632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51216" name="Rectangle 38"/>
            <p:cNvSpPr>
              <a:spLocks noChangeArrowheads="1"/>
            </p:cNvSpPr>
            <p:nvPr/>
          </p:nvSpPr>
          <p:spPr bwMode="auto">
            <a:xfrm>
              <a:off x="3264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51217" name="Rectangle 24"/>
            <p:cNvSpPr>
              <a:spLocks noChangeArrowheads="1"/>
            </p:cNvSpPr>
            <p:nvPr/>
          </p:nvSpPr>
          <p:spPr bwMode="auto">
            <a:xfrm>
              <a:off x="4000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51218" name="Rectangle 23"/>
            <p:cNvSpPr>
              <a:spLocks noChangeArrowheads="1"/>
            </p:cNvSpPr>
            <p:nvPr/>
          </p:nvSpPr>
          <p:spPr bwMode="auto">
            <a:xfrm>
              <a:off x="3632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51219" name="Rectangle 22"/>
            <p:cNvSpPr>
              <a:spLocks noChangeArrowheads="1"/>
            </p:cNvSpPr>
            <p:nvPr/>
          </p:nvSpPr>
          <p:spPr bwMode="auto">
            <a:xfrm>
              <a:off x="3264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51220" name="Rectangle 21"/>
            <p:cNvSpPr>
              <a:spLocks noChangeArrowheads="1"/>
            </p:cNvSpPr>
            <p:nvPr/>
          </p:nvSpPr>
          <p:spPr bwMode="auto">
            <a:xfrm>
              <a:off x="4000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51221" name="Rectangle 20"/>
            <p:cNvSpPr>
              <a:spLocks noChangeArrowheads="1"/>
            </p:cNvSpPr>
            <p:nvPr/>
          </p:nvSpPr>
          <p:spPr bwMode="auto">
            <a:xfrm>
              <a:off x="3632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1</a:t>
              </a:r>
            </a:p>
          </p:txBody>
        </p:sp>
        <p:sp>
          <p:nvSpPr>
            <p:cNvPr id="51222" name="Rectangle 19"/>
            <p:cNvSpPr>
              <a:spLocks noChangeArrowheads="1"/>
            </p:cNvSpPr>
            <p:nvPr/>
          </p:nvSpPr>
          <p:spPr bwMode="auto">
            <a:xfrm>
              <a:off x="3264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51223" name="Rectangle 18"/>
            <p:cNvSpPr>
              <a:spLocks noChangeArrowheads="1"/>
            </p:cNvSpPr>
            <p:nvPr/>
          </p:nvSpPr>
          <p:spPr bwMode="auto">
            <a:xfrm>
              <a:off x="4000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51224" name="Rectangle 17"/>
            <p:cNvSpPr>
              <a:spLocks noChangeArrowheads="1"/>
            </p:cNvSpPr>
            <p:nvPr/>
          </p:nvSpPr>
          <p:spPr bwMode="auto">
            <a:xfrm>
              <a:off x="3632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51225" name="Rectangle 16"/>
            <p:cNvSpPr>
              <a:spLocks noChangeArrowheads="1"/>
            </p:cNvSpPr>
            <p:nvPr/>
          </p:nvSpPr>
          <p:spPr bwMode="auto">
            <a:xfrm>
              <a:off x="3264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0</a:t>
              </a:r>
            </a:p>
          </p:txBody>
        </p:sp>
        <p:sp>
          <p:nvSpPr>
            <p:cNvPr id="51226" name="Rectangle 15"/>
            <p:cNvSpPr>
              <a:spLocks noChangeArrowheads="1"/>
            </p:cNvSpPr>
            <p:nvPr/>
          </p:nvSpPr>
          <p:spPr bwMode="auto">
            <a:xfrm>
              <a:off x="4000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E</a:t>
              </a:r>
            </a:p>
          </p:txBody>
        </p:sp>
        <p:sp>
          <p:nvSpPr>
            <p:cNvPr id="51227" name="Rectangle 14"/>
            <p:cNvSpPr>
              <a:spLocks noChangeArrowheads="1"/>
            </p:cNvSpPr>
            <p:nvPr/>
          </p:nvSpPr>
          <p:spPr bwMode="auto">
            <a:xfrm>
              <a:off x="3632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S</a:t>
              </a:r>
            </a:p>
          </p:txBody>
        </p:sp>
        <p:sp>
          <p:nvSpPr>
            <p:cNvPr id="51228" name="Rectangle 13"/>
            <p:cNvSpPr>
              <a:spLocks noChangeArrowheads="1"/>
            </p:cNvSpPr>
            <p:nvPr/>
          </p:nvSpPr>
          <p:spPr bwMode="auto">
            <a:xfrm>
              <a:off x="3264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 sz="2400"/>
                <a:t>D</a:t>
              </a:r>
            </a:p>
          </p:txBody>
        </p:sp>
        <p:sp>
          <p:nvSpPr>
            <p:cNvPr id="51229" name="Line 25"/>
            <p:cNvSpPr>
              <a:spLocks noChangeShapeType="1"/>
            </p:cNvSpPr>
            <p:nvPr/>
          </p:nvSpPr>
          <p:spPr bwMode="auto">
            <a:xfrm>
              <a:off x="3264" y="267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Line 26"/>
            <p:cNvSpPr>
              <a:spLocks noChangeShapeType="1"/>
            </p:cNvSpPr>
            <p:nvPr/>
          </p:nvSpPr>
          <p:spPr bwMode="auto">
            <a:xfrm>
              <a:off x="3264" y="2957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Line 27"/>
            <p:cNvSpPr>
              <a:spLocks noChangeShapeType="1"/>
            </p:cNvSpPr>
            <p:nvPr/>
          </p:nvSpPr>
          <p:spPr bwMode="auto">
            <a:xfrm>
              <a:off x="3264" y="324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Line 28"/>
            <p:cNvSpPr>
              <a:spLocks noChangeShapeType="1"/>
            </p:cNvSpPr>
            <p:nvPr/>
          </p:nvSpPr>
          <p:spPr bwMode="auto">
            <a:xfrm>
              <a:off x="3264" y="353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Line 29"/>
            <p:cNvSpPr>
              <a:spLocks noChangeShapeType="1"/>
            </p:cNvSpPr>
            <p:nvPr/>
          </p:nvSpPr>
          <p:spPr bwMode="auto">
            <a:xfrm>
              <a:off x="3264" y="4115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Line 30"/>
            <p:cNvSpPr>
              <a:spLocks noChangeShapeType="1"/>
            </p:cNvSpPr>
            <p:nvPr/>
          </p:nvSpPr>
          <p:spPr bwMode="auto">
            <a:xfrm>
              <a:off x="3264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Line 31"/>
            <p:cNvSpPr>
              <a:spLocks noChangeShapeType="1"/>
            </p:cNvSpPr>
            <p:nvPr/>
          </p:nvSpPr>
          <p:spPr bwMode="auto">
            <a:xfrm>
              <a:off x="3632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Line 32"/>
            <p:cNvSpPr>
              <a:spLocks noChangeShapeType="1"/>
            </p:cNvSpPr>
            <p:nvPr/>
          </p:nvSpPr>
          <p:spPr bwMode="auto">
            <a:xfrm>
              <a:off x="4000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Line 33"/>
            <p:cNvSpPr>
              <a:spLocks noChangeShapeType="1"/>
            </p:cNvSpPr>
            <p:nvPr/>
          </p:nvSpPr>
          <p:spPr bwMode="auto">
            <a:xfrm>
              <a:off x="4368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Line 39"/>
            <p:cNvSpPr>
              <a:spLocks noChangeShapeType="1"/>
            </p:cNvSpPr>
            <p:nvPr/>
          </p:nvSpPr>
          <p:spPr bwMode="auto">
            <a:xfrm>
              <a:off x="3264" y="3825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533400" y="29860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Boolean Circuit</a:t>
            </a:r>
          </a:p>
        </p:txBody>
      </p:sp>
      <p:grpSp>
        <p:nvGrpSpPr>
          <p:cNvPr id="51207" name="Group 64"/>
          <p:cNvGrpSpPr>
            <a:grpSpLocks/>
          </p:cNvGrpSpPr>
          <p:nvPr/>
        </p:nvGrpSpPr>
        <p:grpSpPr bwMode="auto">
          <a:xfrm>
            <a:off x="4371975" y="2663825"/>
            <a:ext cx="3157538" cy="1314450"/>
            <a:chOff x="2138" y="1678"/>
            <a:chExt cx="1989" cy="828"/>
          </a:xfrm>
        </p:grpSpPr>
        <p:pic>
          <p:nvPicPr>
            <p:cNvPr id="51208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4" r="12042"/>
            <a:stretch>
              <a:fillRect/>
            </a:stretch>
          </p:blipFill>
          <p:spPr bwMode="auto">
            <a:xfrm>
              <a:off x="2784" y="1830"/>
              <a:ext cx="110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Text Box 54"/>
            <p:cNvSpPr txBox="1">
              <a:spLocks noChangeArrowheads="1"/>
            </p:cNvSpPr>
            <p:nvPr/>
          </p:nvSpPr>
          <p:spPr bwMode="auto">
            <a:xfrm>
              <a:off x="3888" y="1890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E</a:t>
              </a:r>
            </a:p>
          </p:txBody>
        </p:sp>
        <p:sp>
          <p:nvSpPr>
            <p:cNvPr id="51210" name="Text Box 57"/>
            <p:cNvSpPr txBox="1">
              <a:spLocks noChangeArrowheads="1"/>
            </p:cNvSpPr>
            <p:nvPr/>
          </p:nvSpPr>
          <p:spPr bwMode="auto">
            <a:xfrm>
              <a:off x="2576" y="1678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S</a:t>
              </a:r>
            </a:p>
          </p:txBody>
        </p:sp>
        <p:sp>
          <p:nvSpPr>
            <p:cNvPr id="51211" name="Text Box 58"/>
            <p:cNvSpPr txBox="1">
              <a:spLocks noChangeArrowheads="1"/>
            </p:cNvSpPr>
            <p:nvPr/>
          </p:nvSpPr>
          <p:spPr bwMode="auto">
            <a:xfrm>
              <a:off x="2138" y="2055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D</a:t>
              </a:r>
            </a:p>
          </p:txBody>
        </p:sp>
        <p:pic>
          <p:nvPicPr>
            <p:cNvPr id="51212" name="Picture 61" descr="N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8" r="26230"/>
            <a:stretch>
              <a:fillRect/>
            </a:stretch>
          </p:blipFill>
          <p:spPr bwMode="auto">
            <a:xfrm>
              <a:off x="2457" y="1930"/>
              <a:ext cx="6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3" name="Line 62"/>
            <p:cNvSpPr>
              <a:spLocks noChangeShapeType="1"/>
            </p:cNvSpPr>
            <p:nvPr/>
          </p:nvSpPr>
          <p:spPr bwMode="auto">
            <a:xfrm>
              <a:off x="2834" y="1914"/>
              <a:ext cx="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25438"/>
            <a:ext cx="9855200" cy="2411412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Ed goes to the party if 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	Dan doesn</a:t>
            </a:r>
            <a:r>
              <a:rPr lang="ja-JP" altLang="en-US" sz="3200">
                <a:latin typeface="Arial" charset="0"/>
                <a:cs typeface="Arial" charset="0"/>
              </a:rPr>
              <a:t>’</a:t>
            </a:r>
            <a:r>
              <a:rPr lang="en-US" sz="3200">
                <a:latin typeface="Arial" charset="0"/>
                <a:cs typeface="Arial" charset="0"/>
              </a:rPr>
              <a:t>t AND Stella doesn</a:t>
            </a:r>
            <a:r>
              <a:rPr lang="ja-JP" altLang="en-US" sz="3200">
                <a:latin typeface="Arial" charset="0"/>
                <a:cs typeface="Arial" charset="0"/>
              </a:rPr>
              <a:t>’</a:t>
            </a:r>
            <a:r>
              <a:rPr lang="en-US" sz="3200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28625" y="2457450"/>
            <a:ext cx="82804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E = D  </a:t>
            </a:r>
            <a:r>
              <a:rPr lang="en-US" sz="2800" b="1"/>
              <a:t>AND</a:t>
            </a:r>
            <a:r>
              <a:rPr lang="en-US" sz="2800"/>
              <a:t>  S</a:t>
            </a:r>
            <a:br>
              <a:rPr lang="en-US" sz="2800"/>
            </a:br>
            <a:endParaRPr lang="en-US" sz="280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Is this equivalent to: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	</a:t>
            </a:r>
            <a:r>
              <a:rPr lang="en-US" sz="2800" i="1"/>
              <a:t>Ed goes to the party if</a:t>
            </a:r>
            <a:br>
              <a:rPr lang="en-US" sz="2800" i="1"/>
            </a:br>
            <a:r>
              <a:rPr lang="en-US" sz="2800" i="1"/>
              <a:t>		NOT (Dan goes OR Stella goes)</a:t>
            </a:r>
            <a:br>
              <a:rPr lang="en-US" sz="2800" i="1"/>
            </a:br>
            <a:r>
              <a:rPr lang="en-US" sz="2800"/>
              <a:t>….?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280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(De Morgan</a:t>
            </a:r>
            <a:r>
              <a:rPr lang="ja-JP" altLang="en-US" sz="2800"/>
              <a:t>’</a:t>
            </a:r>
            <a:r>
              <a:rPr lang="en-US" sz="2800"/>
              <a:t>s Laws)</a:t>
            </a:r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1166813" y="2527300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2589213" y="2540000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941388" y="1212850"/>
            <a:ext cx="6848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Next time: Boolean circuits, the </a:t>
            </a:r>
            <a:br>
              <a:rPr lang="en-US" sz="3200"/>
            </a:br>
            <a:r>
              <a:rPr lang="en-US" sz="3200"/>
              <a:t>basic components of the digital world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1184275" y="3606800"/>
            <a:ext cx="7458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</a:rPr>
              <a:t>Midterm will have a question on boolean logic.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Part 1: Self-Reproduction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Fallacious argument for impossibility:</a:t>
            </a:r>
          </a:p>
        </p:txBody>
      </p:sp>
      <p:grpSp>
        <p:nvGrpSpPr>
          <p:cNvPr id="18436" name="Group 22"/>
          <p:cNvGrpSpPr>
            <a:grpSpLocks/>
          </p:cNvGrpSpPr>
          <p:nvPr/>
        </p:nvGrpSpPr>
        <p:grpSpPr bwMode="auto">
          <a:xfrm>
            <a:off x="533400" y="2667000"/>
            <a:ext cx="2967038" cy="3429000"/>
            <a:chOff x="336" y="1680"/>
            <a:chExt cx="1869" cy="2160"/>
          </a:xfrm>
        </p:grpSpPr>
        <p:grpSp>
          <p:nvGrpSpPr>
            <p:cNvPr id="18465" name="Group 12"/>
            <p:cNvGrpSpPr>
              <a:grpSpLocks/>
            </p:cNvGrpSpPr>
            <p:nvPr/>
          </p:nvGrpSpPr>
          <p:grpSpPr bwMode="auto">
            <a:xfrm>
              <a:off x="336" y="1680"/>
              <a:ext cx="1869" cy="2160"/>
              <a:chOff x="336" y="1680"/>
              <a:chExt cx="1869" cy="2160"/>
            </a:xfrm>
          </p:grpSpPr>
          <p:pic>
            <p:nvPicPr>
              <p:cNvPr id="18472" name="Picture 4" descr="MCj013106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680"/>
                <a:ext cx="1869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3" name="Rectangle 5"/>
              <p:cNvSpPr>
                <a:spLocks noChangeArrowheads="1"/>
              </p:cNvSpPr>
              <p:nvPr/>
            </p:nvSpPr>
            <p:spPr bwMode="auto">
              <a:xfrm>
                <a:off x="720" y="2832"/>
                <a:ext cx="384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6" name="Group 13"/>
            <p:cNvGrpSpPr>
              <a:grpSpLocks/>
            </p:cNvGrpSpPr>
            <p:nvPr/>
          </p:nvGrpSpPr>
          <p:grpSpPr bwMode="auto">
            <a:xfrm>
              <a:off x="720" y="2832"/>
              <a:ext cx="384" cy="336"/>
              <a:chOff x="336" y="1680"/>
              <a:chExt cx="1869" cy="2160"/>
            </a:xfrm>
          </p:grpSpPr>
          <p:pic>
            <p:nvPicPr>
              <p:cNvPr id="18470" name="Picture 14" descr="MCj013106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680"/>
                <a:ext cx="1869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1" name="Rectangle 15"/>
              <p:cNvSpPr>
                <a:spLocks noChangeArrowheads="1"/>
              </p:cNvSpPr>
              <p:nvPr/>
            </p:nvSpPr>
            <p:spPr bwMode="auto">
              <a:xfrm>
                <a:off x="720" y="2832"/>
                <a:ext cx="384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7" name="Group 16"/>
            <p:cNvGrpSpPr>
              <a:grpSpLocks/>
            </p:cNvGrpSpPr>
            <p:nvPr/>
          </p:nvGrpSpPr>
          <p:grpSpPr bwMode="auto">
            <a:xfrm>
              <a:off x="816" y="2976"/>
              <a:ext cx="96" cy="96"/>
              <a:chOff x="336" y="1680"/>
              <a:chExt cx="1869" cy="2160"/>
            </a:xfrm>
          </p:grpSpPr>
          <p:pic>
            <p:nvPicPr>
              <p:cNvPr id="18468" name="Picture 17" descr="MCj013106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680"/>
                <a:ext cx="1869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9" name="Rectangle 18"/>
              <p:cNvSpPr>
                <a:spLocks noChangeArrowheads="1"/>
              </p:cNvSpPr>
              <p:nvPr/>
            </p:nvSpPr>
            <p:spPr bwMode="auto">
              <a:xfrm>
                <a:off x="720" y="2832"/>
                <a:ext cx="384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37" name="Line 43"/>
          <p:cNvSpPr>
            <a:spLocks noChangeShapeType="1"/>
          </p:cNvSpPr>
          <p:nvPr/>
        </p:nvSpPr>
        <p:spPr bwMode="auto">
          <a:xfrm>
            <a:off x="1295400" y="4800600"/>
            <a:ext cx="990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44"/>
          <p:cNvSpPr txBox="1">
            <a:spLocks noChangeArrowheads="1"/>
          </p:cNvSpPr>
          <p:nvPr/>
        </p:nvSpPr>
        <p:spPr bwMode="auto">
          <a:xfrm>
            <a:off x="2209800" y="49530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Blueprint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276600" y="3998913"/>
            <a:ext cx="2895600" cy="2249487"/>
            <a:chOff x="2064" y="2519"/>
            <a:chExt cx="1824" cy="1417"/>
          </a:xfrm>
        </p:grpSpPr>
        <p:grpSp>
          <p:nvGrpSpPr>
            <p:cNvPr id="18453" name="Group 23"/>
            <p:cNvGrpSpPr>
              <a:grpSpLocks/>
            </p:cNvGrpSpPr>
            <p:nvPr/>
          </p:nvGrpSpPr>
          <p:grpSpPr bwMode="auto">
            <a:xfrm>
              <a:off x="2544" y="2544"/>
              <a:ext cx="1344" cy="1392"/>
              <a:chOff x="336" y="1680"/>
              <a:chExt cx="1869" cy="2160"/>
            </a:xfrm>
          </p:grpSpPr>
          <p:grpSp>
            <p:nvGrpSpPr>
              <p:cNvPr id="18456" name="Group 24"/>
              <p:cNvGrpSpPr>
                <a:grpSpLocks/>
              </p:cNvGrpSpPr>
              <p:nvPr/>
            </p:nvGrpSpPr>
            <p:grpSpPr bwMode="auto">
              <a:xfrm>
                <a:off x="336" y="1680"/>
                <a:ext cx="1869" cy="2160"/>
                <a:chOff x="336" y="1680"/>
                <a:chExt cx="1869" cy="2160"/>
              </a:xfrm>
            </p:grpSpPr>
            <p:pic>
              <p:nvPicPr>
                <p:cNvPr id="18463" name="Picture 25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6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57" name="Group 27"/>
              <p:cNvGrpSpPr>
                <a:grpSpLocks/>
              </p:cNvGrpSpPr>
              <p:nvPr/>
            </p:nvGrpSpPr>
            <p:grpSpPr bwMode="auto">
              <a:xfrm>
                <a:off x="720" y="2832"/>
                <a:ext cx="384" cy="336"/>
                <a:chOff x="336" y="1680"/>
                <a:chExt cx="1869" cy="2160"/>
              </a:xfrm>
            </p:grpSpPr>
            <p:pic>
              <p:nvPicPr>
                <p:cNvPr id="18461" name="Picture 28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62" name="Rectangle 29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58" name="Group 30"/>
              <p:cNvGrpSpPr>
                <a:grpSpLocks/>
              </p:cNvGrpSpPr>
              <p:nvPr/>
            </p:nvGrpSpPr>
            <p:grpSpPr bwMode="auto">
              <a:xfrm>
                <a:off x="816" y="2976"/>
                <a:ext cx="96" cy="96"/>
                <a:chOff x="336" y="1680"/>
                <a:chExt cx="1869" cy="2160"/>
              </a:xfrm>
            </p:grpSpPr>
            <p:pic>
              <p:nvPicPr>
                <p:cNvPr id="18459" name="Picture 31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60" name="Rectangle 32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54" name="Text Box 45"/>
            <p:cNvSpPr txBox="1">
              <a:spLocks noChangeArrowheads="1"/>
            </p:cNvSpPr>
            <p:nvPr/>
          </p:nvSpPr>
          <p:spPr bwMode="auto">
            <a:xfrm>
              <a:off x="3014" y="2519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Blueprint</a:t>
              </a:r>
            </a:p>
          </p:txBody>
        </p:sp>
        <p:sp>
          <p:nvSpPr>
            <p:cNvPr id="18455" name="Line 47"/>
            <p:cNvSpPr>
              <a:spLocks noChangeShapeType="1"/>
            </p:cNvSpPr>
            <p:nvPr/>
          </p:nvSpPr>
          <p:spPr bwMode="auto">
            <a:xfrm>
              <a:off x="2064" y="3264"/>
              <a:ext cx="48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4724400" y="4953000"/>
            <a:ext cx="3581400" cy="1371600"/>
            <a:chOff x="2976" y="3120"/>
            <a:chExt cx="2256" cy="864"/>
          </a:xfrm>
        </p:grpSpPr>
        <p:grpSp>
          <p:nvGrpSpPr>
            <p:cNvPr id="18441" name="Group 33"/>
            <p:cNvGrpSpPr>
              <a:grpSpLocks/>
            </p:cNvGrpSpPr>
            <p:nvPr/>
          </p:nvGrpSpPr>
          <p:grpSpPr bwMode="auto">
            <a:xfrm>
              <a:off x="4320" y="3120"/>
              <a:ext cx="912" cy="864"/>
              <a:chOff x="336" y="1680"/>
              <a:chExt cx="1869" cy="2160"/>
            </a:xfrm>
          </p:grpSpPr>
          <p:grpSp>
            <p:nvGrpSpPr>
              <p:cNvPr id="18444" name="Group 34"/>
              <p:cNvGrpSpPr>
                <a:grpSpLocks/>
              </p:cNvGrpSpPr>
              <p:nvPr/>
            </p:nvGrpSpPr>
            <p:grpSpPr bwMode="auto">
              <a:xfrm>
                <a:off x="336" y="1680"/>
                <a:ext cx="1869" cy="2160"/>
                <a:chOff x="336" y="1680"/>
                <a:chExt cx="1869" cy="2160"/>
              </a:xfrm>
            </p:grpSpPr>
            <p:pic>
              <p:nvPicPr>
                <p:cNvPr id="18451" name="Picture 35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45" name="Group 37"/>
              <p:cNvGrpSpPr>
                <a:grpSpLocks/>
              </p:cNvGrpSpPr>
              <p:nvPr/>
            </p:nvGrpSpPr>
            <p:grpSpPr bwMode="auto">
              <a:xfrm>
                <a:off x="720" y="2832"/>
                <a:ext cx="384" cy="336"/>
                <a:chOff x="336" y="1680"/>
                <a:chExt cx="1869" cy="2160"/>
              </a:xfrm>
            </p:grpSpPr>
            <p:pic>
              <p:nvPicPr>
                <p:cNvPr id="18449" name="Picture 38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50" name="Rectangle 39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46" name="Group 40"/>
              <p:cNvGrpSpPr>
                <a:grpSpLocks/>
              </p:cNvGrpSpPr>
              <p:nvPr/>
            </p:nvGrpSpPr>
            <p:grpSpPr bwMode="auto">
              <a:xfrm>
                <a:off x="816" y="2976"/>
                <a:ext cx="96" cy="96"/>
                <a:chOff x="336" y="1680"/>
                <a:chExt cx="1869" cy="2160"/>
              </a:xfrm>
            </p:grpSpPr>
            <p:pic>
              <p:nvPicPr>
                <p:cNvPr id="18447" name="Picture 41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48" name="Rectangle 42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42" name="Text Box 46"/>
            <p:cNvSpPr txBox="1">
              <a:spLocks noChangeArrowheads="1"/>
            </p:cNvSpPr>
            <p:nvPr/>
          </p:nvSpPr>
          <p:spPr bwMode="auto">
            <a:xfrm>
              <a:off x="4608" y="3139"/>
              <a:ext cx="4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/>
                <a:t>Blueprint</a:t>
              </a:r>
            </a:p>
          </p:txBody>
        </p:sp>
        <p:sp>
          <p:nvSpPr>
            <p:cNvPr id="18443" name="Line 48"/>
            <p:cNvSpPr>
              <a:spLocks noChangeShapeType="1"/>
            </p:cNvSpPr>
            <p:nvPr/>
          </p:nvSpPr>
          <p:spPr bwMode="auto">
            <a:xfrm>
              <a:off x="2976" y="3360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dro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81025"/>
            <a:ext cx="3552825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 descr="landolak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442913"/>
            <a:ext cx="51355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4257675" y="3967163"/>
            <a:ext cx="2476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/>
              <a:t>“</a:t>
            </a:r>
            <a:r>
              <a:rPr lang="en-US" sz="2800"/>
              <a:t>Droste Effect</a:t>
            </a:r>
            <a:r>
              <a:rPr lang="ja-JP" altLang="en-US" sz="2800"/>
              <a:t>”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686800" cy="213995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Fallacy Resolved: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ja-JP" altLang="en-US" sz="4000">
                <a:latin typeface="Arial" charset="0"/>
                <a:cs typeface="Arial" charset="0"/>
              </a:rPr>
              <a:t>“</a:t>
            </a:r>
            <a:r>
              <a:rPr lang="en-US" sz="4000">
                <a:latin typeface="Arial" charset="0"/>
                <a:cs typeface="Arial" charset="0"/>
              </a:rPr>
              <a:t>Blueprint</a:t>
            </a:r>
            <a:r>
              <a:rPr lang="ja-JP" altLang="en-US" sz="4000">
                <a:latin typeface="Arial" charset="0"/>
                <a:cs typeface="Arial" charset="0"/>
              </a:rPr>
              <a:t>”</a:t>
            </a:r>
            <a:r>
              <a:rPr lang="en-US" sz="4000">
                <a:latin typeface="Arial" charset="0"/>
                <a:cs typeface="Arial" charset="0"/>
              </a:rPr>
              <a:t> can involve </a:t>
            </a:r>
            <a:r>
              <a:rPr lang="en-US" sz="4000" i="1">
                <a:latin typeface="Arial" charset="0"/>
                <a:cs typeface="Arial" charset="0"/>
              </a:rPr>
              <a:t>computation</a:t>
            </a:r>
            <a:r>
              <a:rPr lang="en-US" sz="4000">
                <a:latin typeface="Arial" charset="0"/>
                <a:cs typeface="Arial" charset="0"/>
              </a:rPr>
              <a:t>; need not be an exact copy!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450263" cy="2163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i="1">
                <a:latin typeface="Georgia" charset="0"/>
                <a:cs typeface="Arial" charset="0"/>
              </a:rPr>
              <a:t>   Print the following sentence twice, </a:t>
            </a:r>
            <a:br>
              <a:rPr lang="en-US" sz="3600" i="1">
                <a:latin typeface="Georgia" charset="0"/>
                <a:cs typeface="Arial" charset="0"/>
              </a:rPr>
            </a:br>
            <a:r>
              <a:rPr lang="en-US" sz="3600" i="1">
                <a:latin typeface="Georgia" charset="0"/>
                <a:cs typeface="Arial" charset="0"/>
              </a:rPr>
              <a:t>the second time in quotes. </a:t>
            </a:r>
            <a:r>
              <a:rPr lang="ja-JP" altLang="en-US" sz="3600" i="1">
                <a:latin typeface="Georgia" charset="0"/>
                <a:cs typeface="Arial" charset="0"/>
              </a:rPr>
              <a:t>“</a:t>
            </a:r>
            <a:r>
              <a:rPr lang="en-US" sz="3600" i="1">
                <a:latin typeface="Georgia" charset="0"/>
                <a:cs typeface="Arial" charset="0"/>
              </a:rPr>
              <a:t>Print the following sentence twice, the second time in quotes.</a:t>
            </a:r>
            <a:r>
              <a:rPr lang="ja-JP" altLang="en-US" sz="3600" i="1">
                <a:latin typeface="Georgia" charset="0"/>
                <a:cs typeface="Arial" charset="0"/>
              </a:rPr>
              <a:t>”</a:t>
            </a:r>
            <a:endParaRPr lang="en-US" sz="3600" i="1">
              <a:latin typeface="Georgi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/>
          <a:srcRect l="1785" t="1668" r="1607" b="1463"/>
          <a:stretch>
            <a:fillRect/>
          </a:stretch>
        </p:blipFill>
        <p:spPr bwMode="auto">
          <a:xfrm>
            <a:off x="828675" y="622300"/>
            <a:ext cx="7729538" cy="599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High-level view of self-reproducing program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971800" y="2133600"/>
            <a:ext cx="2133600" cy="1835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Georgia" charset="0"/>
              </a:rPr>
              <a:t>Print 0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Georgia" charset="0"/>
              </a:rPr>
              <a:t>Print 1</a:t>
            </a:r>
          </a:p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Georgia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Georgia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Georgia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Georgia" charset="0"/>
              </a:rPr>
              <a:t>Print 0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971800" y="3962400"/>
            <a:ext cx="2133600" cy="1633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Georgia" charset="0"/>
              </a:rPr>
              <a:t>. . . . . 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Georgia" charset="0"/>
              </a:rPr>
              <a:t>. . . . . 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Georgia" charset="0"/>
              </a:rPr>
              <a:t>. . . . . 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Georgia" charset="0"/>
              </a:rPr>
              <a:t>. . . . . .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029200" y="1676400"/>
            <a:ext cx="78581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200"/>
              <a:t>}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927725" y="2833688"/>
            <a:ext cx="2484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Prints binary code of B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029200" y="3459163"/>
            <a:ext cx="7858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200"/>
              <a:t>}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5748338" y="3895725"/>
            <a:ext cx="3140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Takes binary string on tape, and in its place prints (in English) the sequence of statements that produce it, followed by the translation of the binary string into English.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1377950" y="2514600"/>
            <a:ext cx="679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/>
              <a:t>A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1371600" y="4267200"/>
            <a:ext cx="679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/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Self-reproducing machines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246688" y="1501775"/>
            <a:ext cx="304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[John von Neumann, 1940s]</a:t>
            </a:r>
          </a:p>
        </p:txBody>
      </p:sp>
      <p:pic>
        <p:nvPicPr>
          <p:cNvPr id="28676" name="Picture 5" descr="VonNeumann_universal_constru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490788"/>
            <a:ext cx="48545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189413" y="2465388"/>
            <a:ext cx="436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2-D and 3-D cellular automata</a:t>
            </a:r>
            <a:br>
              <a:rPr lang="en-US"/>
            </a:br>
            <a:r>
              <a:rPr lang="en-US"/>
              <a:t>(with a </a:t>
            </a:r>
            <a:r>
              <a:rPr lang="ja-JP" altLang="en-US"/>
              <a:t>“</a:t>
            </a:r>
            <a:r>
              <a:rPr lang="en-US"/>
              <a:t>moving arm</a:t>
            </a:r>
            <a:r>
              <a:rPr lang="ja-JP" altLang="en-US"/>
              <a:t>”</a:t>
            </a:r>
            <a:r>
              <a:rPr lang="en-US"/>
              <a:t> controlled</a:t>
            </a:r>
            <a:br>
              <a:rPr lang="en-US"/>
            </a:br>
            <a:r>
              <a:rPr lang="en-US"/>
              <a:t>by the automaton itself) that </a:t>
            </a:r>
            <a:br>
              <a:rPr lang="en-US"/>
            </a:br>
            <a:r>
              <a:rPr lang="en-US"/>
              <a:t>makes a precise copy of itself.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4189413" y="4195763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8000"/>
                </a:solidFill>
              </a:rPr>
              <a:t>“</a:t>
            </a:r>
            <a:r>
              <a:rPr lang="en-US">
                <a:solidFill>
                  <a:srgbClr val="008000"/>
                </a:solidFill>
              </a:rPr>
              <a:t>Accidental changes</a:t>
            </a:r>
            <a:r>
              <a:rPr lang="ja-JP" altLang="en-US">
                <a:solidFill>
                  <a:srgbClr val="008000"/>
                </a:solidFill>
              </a:rPr>
              <a:t>”</a:t>
            </a:r>
            <a:r>
              <a:rPr lang="en-US">
                <a:solidFill>
                  <a:srgbClr val="008000"/>
                </a:solidFill>
              </a:rPr>
              <a:t> during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copying --&gt; mutations, evolution</a:t>
            </a:r>
            <a:endParaRPr lang="en-US"/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941388" y="5476875"/>
            <a:ext cx="7485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This and related ideas of Pauli motivated discovery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of the molecular basis of life on earth (DNA, RNA etc.)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/>
      <p:bldP spid="1638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er-b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45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760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4420</TotalTime>
  <Words>716</Words>
  <Application>Microsoft Macintosh PowerPoint</Application>
  <PresentationFormat>On-screen Show (4:3)</PresentationFormat>
  <Paragraphs>206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Pixel</vt:lpstr>
      <vt:lpstr>Self-reproducing programs. And Introduction to logic.</vt:lpstr>
      <vt:lpstr>Midterm</vt:lpstr>
      <vt:lpstr>Part 1: Self-Reproduction</vt:lpstr>
      <vt:lpstr>PowerPoint Presentation</vt:lpstr>
      <vt:lpstr>Fallacy Resolved:  “Blueprint” can involve computation; need not be an exact copy!</vt:lpstr>
      <vt:lpstr>PowerPoint Presentation</vt:lpstr>
      <vt:lpstr>High-level view of self-reproducing program</vt:lpstr>
      <vt:lpstr>Self-reproducing machines</vt:lpstr>
      <vt:lpstr>PowerPoint Presentation</vt:lpstr>
      <vt:lpstr>Moving on to part 2…  Upcoming lectures: Computational Hardware</vt:lpstr>
      <vt:lpstr>PowerPoint Presentation</vt:lpstr>
      <vt:lpstr>Propositional Logic: History</vt:lpstr>
      <vt:lpstr>Example</vt:lpstr>
      <vt:lpstr>Ed goes to the party if Dan goes or Stella goes</vt:lpstr>
      <vt:lpstr>Boolean expressions</vt:lpstr>
      <vt:lpstr>Truth table</vt:lpstr>
      <vt:lpstr>Let’s work an example…</vt:lpstr>
      <vt:lpstr>Ben Revisited</vt:lpstr>
      <vt:lpstr>Boolean “algebra”</vt:lpstr>
      <vt:lpstr>Boolean circuit</vt:lpstr>
      <vt:lpstr>Three Equivalent Representations</vt:lpstr>
      <vt:lpstr>Ed goes to the party if   Dan doesn’t AND Stella doesn’t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new worlds inside the computer</dc:title>
  <dc:creator>David Xiao</dc:creator>
  <cp:lastModifiedBy>Adam Finkelstein</cp:lastModifiedBy>
  <cp:revision>198</cp:revision>
  <dcterms:created xsi:type="dcterms:W3CDTF">2010-03-03T23:39:58Z</dcterms:created>
  <dcterms:modified xsi:type="dcterms:W3CDTF">2012-03-08T18:29:17Z</dcterms:modified>
</cp:coreProperties>
</file>