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sldIdLst>
    <p:sldId id="256" r:id="rId2"/>
    <p:sldId id="258" r:id="rId3"/>
    <p:sldId id="260" r:id="rId4"/>
    <p:sldId id="262" r:id="rId5"/>
    <p:sldId id="270" r:id="rId6"/>
    <p:sldId id="284" r:id="rId7"/>
    <p:sldId id="287" r:id="rId8"/>
    <p:sldId id="290" r:id="rId9"/>
    <p:sldId id="289" r:id="rId10"/>
    <p:sldId id="286" r:id="rId11"/>
    <p:sldId id="300" r:id="rId12"/>
    <p:sldId id="293" r:id="rId13"/>
    <p:sldId id="267" r:id="rId14"/>
    <p:sldId id="271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SzPct val="100000"/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SzPct val="100000"/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SzPct val="100000"/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SzPct val="100000"/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SzPct val="100000"/>
      <a:buFont typeface="Wingdings" charset="0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FF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01D4C1-D370-8A4E-85D0-DB98659F9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8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888533F-F95E-054F-9E0A-CDE1822E72E3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EB6B9F8-DC84-1B42-87F3-701720CE6D08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4EA5092-46E9-F34F-BDEA-1ACC12C883F8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BB99F85-EAFF-4A42-9ED7-C7BDC2CBEC3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C213471-678F-BB47-ACA3-A6ACC30C701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120617A-7DD0-7348-AB8D-4ECC93808AAA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DF913F87-DAF2-1345-92DB-35497713361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745B2343-D60D-564F-A8BA-B092A9466A8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83B038D-3FDB-8148-B3BA-DEF95D12B867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F5F5174A-9FBC-C248-A787-E0C1EE27EFA6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F70F92D-7440-814B-BA19-043D18EFDFC0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56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269F828B-8205-B04E-AD6E-B62738993E24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07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B55B08F2-0CB4-8A44-AF59-23C0405EE8F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545A18A2-AD2C-5E4B-961E-C46F7679054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buSzTx/>
                  <a:buFontTx/>
                  <a:buNone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E87C-C3D4-6946-8B18-D4329E0753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2EA43-C451-E947-8CE4-C6B2BD2FEF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70937-0EF5-8C4A-B03F-D5DBB9DD98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6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84D9-AD80-BC4E-BAF7-D283B5FC61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1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D6088-2866-624E-A5A8-F3FF5CDB42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01417-C63A-CA47-B155-DBA0EE2F20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1A569-56D0-8F44-B3A3-7DB339A8C3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8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83BB2-8B4B-D94E-A279-B746F84760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0340C-CC0D-EC48-80B6-274EEC950F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4B8E9-D4FA-8E48-ADA5-FA37DAB90E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8167C-53FA-664C-8882-402955BAC6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Arial Black" charset="0"/>
              </a:defRPr>
            </a:lvl1pPr>
          </a:lstStyle>
          <a:p>
            <a:fld id="{BAEE6D91-3BC4-FA4F-BE73-CBDBE0176CD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SzTx/>
                <a:buFontTx/>
                <a:buNone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172200" cy="2209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computers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just </a:t>
            </a:r>
            <a:r>
              <a:rPr lang="en-US" i="1">
                <a:latin typeface="Arial" charset="0"/>
              </a:rPr>
              <a:t>cannot</a:t>
            </a:r>
            <a:r>
              <a:rPr lang="en-US">
                <a:latin typeface="Arial" charset="0"/>
              </a:rPr>
              <a:t> do.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(Part 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COS 116, Spring </a:t>
            </a:r>
            <a:r>
              <a:rPr lang="en-US" dirty="0" smtClean="0">
                <a:latin typeface="Arial" charset="0"/>
              </a:rPr>
              <a:t>2012</a:t>
            </a: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Arial" charset="0"/>
              </a:rPr>
              <a:t>Adam Finkelstein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Aside: Epimenides Paradox</a:t>
            </a:r>
            <a:endParaRPr lang="en-US">
              <a:latin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charset="0"/>
              </a:rPr>
              <a:t>Κρ</a:t>
            </a:r>
            <a:r>
              <a:rPr lang="en-US" i="1">
                <a:latin typeface="Arial" charset="0"/>
                <a:cs typeface="Lucida Grande" charset="0"/>
              </a:rPr>
              <a:t>ῆ</a:t>
            </a:r>
            <a:r>
              <a:rPr lang="en-US" i="1">
                <a:latin typeface="Arial" charset="0"/>
              </a:rPr>
              <a:t>τες </a:t>
            </a:r>
            <a:r>
              <a:rPr lang="en-US" i="1">
                <a:latin typeface="Arial" charset="0"/>
                <a:cs typeface="Lucida Grande" charset="0"/>
              </a:rPr>
              <a:t>ἀ</a:t>
            </a:r>
            <a:r>
              <a:rPr lang="en-US" i="1">
                <a:latin typeface="Arial" charset="0"/>
              </a:rPr>
              <a:t>ε</a:t>
            </a:r>
            <a:r>
              <a:rPr lang="en-US" i="1">
                <a:latin typeface="Arial" charset="0"/>
                <a:cs typeface="Lucida Grande" charset="0"/>
              </a:rPr>
              <a:t>ί</a:t>
            </a:r>
            <a:r>
              <a:rPr lang="en-US" i="1">
                <a:latin typeface="Arial" charset="0"/>
              </a:rPr>
              <a:t> ψε</a:t>
            </a:r>
            <a:r>
              <a:rPr lang="en-US" i="1">
                <a:latin typeface="Arial" charset="0"/>
                <a:cs typeface="Lucida Grande" charset="0"/>
              </a:rPr>
              <a:t>ύ</a:t>
            </a:r>
            <a:r>
              <a:rPr lang="en-US" i="1">
                <a:latin typeface="Arial" charset="0"/>
              </a:rPr>
              <a:t>σται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Cretans, always liars!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But Epimenides was a Cretan!</a:t>
            </a:r>
            <a:r>
              <a:rPr lang="ja-JP" altLang="en-US">
                <a:latin typeface="Arial" charset="0"/>
              </a:rPr>
              <a:t>’</a:t>
            </a:r>
            <a:endParaRPr lang="en-US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More troubling: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This sentence is false.</a:t>
            </a:r>
            <a:r>
              <a:rPr lang="ja-JP" altLang="en-US">
                <a:latin typeface="Arial" charset="0"/>
              </a:rPr>
              <a:t>”</a:t>
            </a:r>
            <a:endParaRPr lang="en-US">
              <a:latin typeface="Arial" charset="0"/>
            </a:endParaRPr>
          </a:p>
        </p:txBody>
      </p:sp>
      <p:pic>
        <p:nvPicPr>
          <p:cNvPr id="29700" name="Picture 4" descr="Epimen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533400"/>
            <a:ext cx="2247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Ingredient 2: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5" descr="discuss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7688"/>
            <a:ext cx="16002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670913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90"/>
                </a:solidFill>
              </a:rPr>
              <a:t>Suppose you are given some T-P program P</a:t>
            </a:r>
          </a:p>
          <a:p>
            <a:pPr eaLnBrk="1" hangingPunct="1"/>
            <a:r>
              <a:rPr lang="en-US" dirty="0">
                <a:solidFill>
                  <a:srgbClr val="000090"/>
                </a:solidFill>
              </a:rPr>
              <a:t>How would you turn P into a T-P program </a:t>
            </a:r>
            <a:br>
              <a:rPr lang="en-US" dirty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that does NOT halt on all inputs that P </a:t>
            </a:r>
            <a:r>
              <a:rPr lang="en-US" dirty="0" smtClean="0">
                <a:solidFill>
                  <a:srgbClr val="000090"/>
                </a:solidFill>
              </a:rPr>
              <a:t>halts on</a:t>
            </a:r>
            <a:r>
              <a:rPr lang="en-US" dirty="0">
                <a:solidFill>
                  <a:srgbClr val="000090"/>
                </a:solidFill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2286000"/>
            <a:ext cx="55848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Suppose you have programs A and B.</a:t>
            </a:r>
          </a:p>
          <a:p>
            <a:pPr eaLnBrk="1" hangingPunct="1"/>
            <a:r>
              <a:rPr lang="en-US"/>
              <a:t>What is the program whose net effect is</a:t>
            </a:r>
            <a:br>
              <a:rPr lang="en-US"/>
            </a:br>
            <a:r>
              <a:rPr lang="ja-JP" altLang="en-US"/>
              <a:t>“</a:t>
            </a:r>
            <a:r>
              <a:rPr lang="en-US"/>
              <a:t>Run A first and then B?</a:t>
            </a:r>
            <a:r>
              <a:rPr lang="ja-JP" altLang="en-US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6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79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Finally, the proof…</a:t>
            </a:r>
            <a:endParaRPr lang="en-US">
              <a:latin typeface="Arial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3400" y="1828800"/>
            <a:ext cx="3589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Suppose program H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solves Halting Problem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on ALL inputs of the form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code(P), V.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066800" y="38862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990600" y="3962400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066800" y="37338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>
            <a:off x="1295400" y="3962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13"/>
          <p:cNvSpPr>
            <a:spLocks noChangeArrowheads="1"/>
          </p:cNvSpPr>
          <p:nvPr/>
        </p:nvSpPr>
        <p:spPr bwMode="auto">
          <a:xfrm>
            <a:off x="762000" y="3962400"/>
            <a:ext cx="1219200" cy="160020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288925" y="37052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5013325" y="838200"/>
            <a:ext cx="292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>
                <a:solidFill>
                  <a:srgbClr val="008000"/>
                </a:solidFill>
              </a:rPr>
              <a:t>Consider program D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4860925" y="1419225"/>
            <a:ext cx="354806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2000"/>
              <a:t>On input V, check if it is</a:t>
            </a:r>
            <a:br>
              <a:rPr lang="en-US" sz="2000"/>
            </a:br>
            <a:r>
              <a:rPr lang="en-US" sz="2000"/>
              <a:t>code of a T-P program.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/>
              <a:t>If no, HALT immediately.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/>
              <a:t>If yes, use doubling </a:t>
            </a:r>
            <a:br>
              <a:rPr lang="en-US" sz="2000"/>
            </a:br>
            <a:r>
              <a:rPr lang="en-US" sz="2000"/>
              <a:t>program to create the </a:t>
            </a:r>
            <a:br>
              <a:rPr lang="en-US" sz="2000"/>
            </a:br>
            <a:r>
              <a:rPr lang="en-US" sz="2000"/>
              <a:t>bit string V, V and simulate</a:t>
            </a:r>
            <a:br>
              <a:rPr lang="en-US" sz="2000"/>
            </a:br>
            <a:r>
              <a:rPr lang="en-US" sz="2000"/>
              <a:t>H on it.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/>
              <a:t>If H says </a:t>
            </a:r>
            <a:r>
              <a:rPr lang="ja-JP" altLang="en-US" sz="2000"/>
              <a:t>“</a:t>
            </a:r>
            <a:r>
              <a:rPr lang="en-US" sz="2000"/>
              <a:t>Doesn</a:t>
            </a:r>
            <a:r>
              <a:rPr lang="ja-JP" altLang="en-US" sz="2000"/>
              <a:t>’</a:t>
            </a:r>
            <a:r>
              <a:rPr lang="en-US" sz="2000"/>
              <a:t>t Halt</a:t>
            </a:r>
            <a:r>
              <a:rPr lang="ja-JP" altLang="en-US" sz="2000"/>
              <a:t>”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/>
              <a:t>HALT immediately.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/>
              <a:t>If H says </a:t>
            </a:r>
            <a:r>
              <a:rPr lang="ja-JP" altLang="en-US" sz="2000"/>
              <a:t>“</a:t>
            </a:r>
            <a:r>
              <a:rPr lang="en-US" sz="2000"/>
              <a:t>Halts</a:t>
            </a:r>
            <a:r>
              <a:rPr lang="ja-JP" altLang="en-US" sz="2000"/>
              <a:t>”</a:t>
            </a:r>
            <a:r>
              <a:rPr lang="en-US" sz="2000"/>
              <a:t>, go into</a:t>
            </a:r>
            <a:br>
              <a:rPr lang="en-US" sz="2000"/>
            </a:br>
            <a:r>
              <a:rPr lang="en-US" sz="2000"/>
              <a:t>infinite loop</a:t>
            </a:r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2819400" y="5410200"/>
            <a:ext cx="594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Gotcha! Does D halt on the input code(D)?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685800" y="6172200"/>
            <a:ext cx="8618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Either it halts or not –  and both ways lead to contradictions!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2" grpId="0"/>
      <p:bldP spid="80913" grpId="0"/>
      <p:bldP spid="809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Lessons to take away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Computation is a very simple process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( can arise in unexpected places)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Universal Program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No real boundary between hardware, software, and data</a:t>
            </a:r>
            <a:br>
              <a:rPr lang="en-US" sz="2400">
                <a:latin typeface="Arial" charset="0"/>
              </a:rPr>
            </a:b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No program that decides whether or not mathematical statements are theorems.</a:t>
            </a:r>
            <a:br>
              <a:rPr lang="en-US" sz="2400">
                <a:latin typeface="Arial" charset="0"/>
              </a:rPr>
            </a:b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 Many tasks are uncomputable; e.g.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If we start Game of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life in this configuration, will cell (100, 100) ever have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a critter?</a:t>
            </a:r>
            <a:r>
              <a:rPr lang="ja-JP" altLang="en-US" sz="2400">
                <a:latin typeface="Arial" charset="0"/>
              </a:rPr>
              <a:t>”</a:t>
            </a: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Age-old mystery: Self-reproduction.</a:t>
            </a:r>
          </a:p>
        </p:txBody>
      </p:sp>
      <p:pic>
        <p:nvPicPr>
          <p:cNvPr id="35843" name="Picture 5" descr="adam 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825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013325" y="2554288"/>
            <a:ext cx="28781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How does the seed </a:t>
            </a:r>
          </a:p>
          <a:p>
            <a:pPr eaLnBrk="1" hangingPunct="1"/>
            <a:r>
              <a:rPr lang="en-US"/>
              <a:t>encode the whole?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Self-Reproduction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False argument for impossibility:</a:t>
            </a: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533400" y="2667000"/>
            <a:ext cx="2967038" cy="3429000"/>
            <a:chOff x="336" y="1680"/>
            <a:chExt cx="1869" cy="2160"/>
          </a:xfrm>
        </p:grpSpPr>
        <p:grpSp>
          <p:nvGrpSpPr>
            <p:cNvPr id="37921" name="Group 5"/>
            <p:cNvGrpSpPr>
              <a:grpSpLocks/>
            </p:cNvGrpSpPr>
            <p:nvPr/>
          </p:nvGrpSpPr>
          <p:grpSpPr bwMode="auto">
            <a:xfrm>
              <a:off x="336" y="1680"/>
              <a:ext cx="1869" cy="2160"/>
              <a:chOff x="336" y="1680"/>
              <a:chExt cx="1869" cy="2160"/>
            </a:xfrm>
          </p:grpSpPr>
          <p:pic>
            <p:nvPicPr>
              <p:cNvPr id="37928" name="Picture 6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9" name="Rectangle 7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22" name="Group 8"/>
            <p:cNvGrpSpPr>
              <a:grpSpLocks/>
            </p:cNvGrpSpPr>
            <p:nvPr/>
          </p:nvGrpSpPr>
          <p:grpSpPr bwMode="auto">
            <a:xfrm>
              <a:off x="720" y="2832"/>
              <a:ext cx="384" cy="336"/>
              <a:chOff x="336" y="1680"/>
              <a:chExt cx="1869" cy="2160"/>
            </a:xfrm>
          </p:grpSpPr>
          <p:pic>
            <p:nvPicPr>
              <p:cNvPr id="37926" name="Picture 9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7" name="Rectangle 10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923" name="Group 11"/>
            <p:cNvGrpSpPr>
              <a:grpSpLocks/>
            </p:cNvGrpSpPr>
            <p:nvPr/>
          </p:nvGrpSpPr>
          <p:grpSpPr bwMode="auto">
            <a:xfrm>
              <a:off x="816" y="2976"/>
              <a:ext cx="96" cy="96"/>
              <a:chOff x="336" y="1680"/>
              <a:chExt cx="1869" cy="2160"/>
            </a:xfrm>
          </p:grpSpPr>
          <p:pic>
            <p:nvPicPr>
              <p:cNvPr id="37924" name="Picture 12" descr="MCj01310650000[1]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680"/>
                <a:ext cx="1869" cy="2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25" name="Rectangle 13"/>
              <p:cNvSpPr>
                <a:spLocks noChangeArrowheads="1"/>
              </p:cNvSpPr>
              <p:nvPr/>
            </p:nvSpPr>
            <p:spPr bwMode="auto">
              <a:xfrm>
                <a:off x="720" y="2832"/>
                <a:ext cx="384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1295400" y="48006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15"/>
          <p:cNvSpPr txBox="1">
            <a:spLocks noChangeArrowheads="1"/>
          </p:cNvSpPr>
          <p:nvPr/>
        </p:nvSpPr>
        <p:spPr bwMode="auto">
          <a:xfrm>
            <a:off x="2209800" y="49530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800">
                <a:cs typeface="Arial" charset="0"/>
              </a:rPr>
              <a:t>Blueprint</a:t>
            </a: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276600" y="3998913"/>
            <a:ext cx="2895600" cy="2249487"/>
            <a:chOff x="2064" y="2519"/>
            <a:chExt cx="1824" cy="1417"/>
          </a:xfrm>
        </p:grpSpPr>
        <p:grpSp>
          <p:nvGrpSpPr>
            <p:cNvPr id="37909" name="Group 17"/>
            <p:cNvGrpSpPr>
              <a:grpSpLocks/>
            </p:cNvGrpSpPr>
            <p:nvPr/>
          </p:nvGrpSpPr>
          <p:grpSpPr bwMode="auto">
            <a:xfrm>
              <a:off x="2544" y="2544"/>
              <a:ext cx="1344" cy="1392"/>
              <a:chOff x="336" y="1680"/>
              <a:chExt cx="1869" cy="2160"/>
            </a:xfrm>
          </p:grpSpPr>
          <p:grpSp>
            <p:nvGrpSpPr>
              <p:cNvPr id="37912" name="Group 18"/>
              <p:cNvGrpSpPr>
                <a:grpSpLocks/>
              </p:cNvGrpSpPr>
              <p:nvPr/>
            </p:nvGrpSpPr>
            <p:grpSpPr bwMode="auto">
              <a:xfrm>
                <a:off x="336" y="1680"/>
                <a:ext cx="1869" cy="2160"/>
                <a:chOff x="336" y="1680"/>
                <a:chExt cx="1869" cy="2160"/>
              </a:xfrm>
            </p:grpSpPr>
            <p:pic>
              <p:nvPicPr>
                <p:cNvPr id="37919" name="Picture 19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20" name="Rectangle 20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13" name="Group 21"/>
              <p:cNvGrpSpPr>
                <a:grpSpLocks/>
              </p:cNvGrpSpPr>
              <p:nvPr/>
            </p:nvGrpSpPr>
            <p:grpSpPr bwMode="auto">
              <a:xfrm>
                <a:off x="720" y="2832"/>
                <a:ext cx="384" cy="336"/>
                <a:chOff x="336" y="1680"/>
                <a:chExt cx="1869" cy="2160"/>
              </a:xfrm>
            </p:grpSpPr>
            <p:pic>
              <p:nvPicPr>
                <p:cNvPr id="37917" name="Picture 22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18" name="Rectangle 23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14" name="Group 24"/>
              <p:cNvGrpSpPr>
                <a:grpSpLocks/>
              </p:cNvGrpSpPr>
              <p:nvPr/>
            </p:nvGrpSpPr>
            <p:grpSpPr bwMode="auto">
              <a:xfrm>
                <a:off x="816" y="2976"/>
                <a:ext cx="96" cy="96"/>
                <a:chOff x="336" y="1680"/>
                <a:chExt cx="1869" cy="2160"/>
              </a:xfrm>
            </p:grpSpPr>
            <p:pic>
              <p:nvPicPr>
                <p:cNvPr id="37915" name="Picture 25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16" name="Rectangle 2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7910" name="Text Box 27"/>
            <p:cNvSpPr txBox="1">
              <a:spLocks noChangeArrowheads="1"/>
            </p:cNvSpPr>
            <p:nvPr/>
          </p:nvSpPr>
          <p:spPr bwMode="auto">
            <a:xfrm>
              <a:off x="3014" y="2519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800">
                  <a:cs typeface="Arial" charset="0"/>
                </a:rPr>
                <a:t>Blueprint</a:t>
              </a:r>
            </a:p>
          </p:txBody>
        </p:sp>
        <p:sp>
          <p:nvSpPr>
            <p:cNvPr id="37911" name="Line 28"/>
            <p:cNvSpPr>
              <a:spLocks noChangeShapeType="1"/>
            </p:cNvSpPr>
            <p:nvPr/>
          </p:nvSpPr>
          <p:spPr bwMode="auto">
            <a:xfrm>
              <a:off x="2064" y="3264"/>
              <a:ext cx="48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4724400" y="4953000"/>
            <a:ext cx="3581400" cy="1371600"/>
            <a:chOff x="2976" y="3120"/>
            <a:chExt cx="2256" cy="864"/>
          </a:xfrm>
        </p:grpSpPr>
        <p:grpSp>
          <p:nvGrpSpPr>
            <p:cNvPr id="37897" name="Group 30"/>
            <p:cNvGrpSpPr>
              <a:grpSpLocks/>
            </p:cNvGrpSpPr>
            <p:nvPr/>
          </p:nvGrpSpPr>
          <p:grpSpPr bwMode="auto">
            <a:xfrm>
              <a:off x="4320" y="3120"/>
              <a:ext cx="912" cy="864"/>
              <a:chOff x="336" y="1680"/>
              <a:chExt cx="1869" cy="2160"/>
            </a:xfrm>
          </p:grpSpPr>
          <p:grpSp>
            <p:nvGrpSpPr>
              <p:cNvPr id="37900" name="Group 31"/>
              <p:cNvGrpSpPr>
                <a:grpSpLocks/>
              </p:cNvGrpSpPr>
              <p:nvPr/>
            </p:nvGrpSpPr>
            <p:grpSpPr bwMode="auto">
              <a:xfrm>
                <a:off x="336" y="1680"/>
                <a:ext cx="1869" cy="2160"/>
                <a:chOff x="336" y="1680"/>
                <a:chExt cx="1869" cy="2160"/>
              </a:xfrm>
            </p:grpSpPr>
            <p:pic>
              <p:nvPicPr>
                <p:cNvPr id="37907" name="Picture 32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08" name="Rectangle 33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01" name="Group 34"/>
              <p:cNvGrpSpPr>
                <a:grpSpLocks/>
              </p:cNvGrpSpPr>
              <p:nvPr/>
            </p:nvGrpSpPr>
            <p:grpSpPr bwMode="auto">
              <a:xfrm>
                <a:off x="720" y="2832"/>
                <a:ext cx="384" cy="336"/>
                <a:chOff x="336" y="1680"/>
                <a:chExt cx="1869" cy="2160"/>
              </a:xfrm>
            </p:grpSpPr>
            <p:pic>
              <p:nvPicPr>
                <p:cNvPr id="37905" name="Picture 35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06" name="Rectangle 36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02" name="Group 37"/>
              <p:cNvGrpSpPr>
                <a:grpSpLocks/>
              </p:cNvGrpSpPr>
              <p:nvPr/>
            </p:nvGrpSpPr>
            <p:grpSpPr bwMode="auto">
              <a:xfrm>
                <a:off x="816" y="2976"/>
                <a:ext cx="96" cy="96"/>
                <a:chOff x="336" y="1680"/>
                <a:chExt cx="1869" cy="2160"/>
              </a:xfrm>
            </p:grpSpPr>
            <p:pic>
              <p:nvPicPr>
                <p:cNvPr id="37903" name="Picture 38" descr="MCj01310650000[1]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6" y="1680"/>
                  <a:ext cx="1869" cy="216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904" name="Rectangle 39"/>
                <p:cNvSpPr>
                  <a:spLocks noChangeArrowheads="1"/>
                </p:cNvSpPr>
                <p:nvPr/>
              </p:nvSpPr>
              <p:spPr bwMode="auto">
                <a:xfrm>
                  <a:off x="720" y="2832"/>
                  <a:ext cx="384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7898" name="Text Box 40"/>
            <p:cNvSpPr txBox="1">
              <a:spLocks noChangeArrowheads="1"/>
            </p:cNvSpPr>
            <p:nvPr/>
          </p:nvSpPr>
          <p:spPr bwMode="auto">
            <a:xfrm>
              <a:off x="4608" y="3139"/>
              <a:ext cx="4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sz="1200">
                  <a:cs typeface="Arial" charset="0"/>
                </a:rPr>
                <a:t>Blueprint</a:t>
              </a:r>
            </a:p>
          </p:txBody>
        </p:sp>
        <p:sp>
          <p:nvSpPr>
            <p:cNvPr id="37899" name="Line 41"/>
            <p:cNvSpPr>
              <a:spLocks noChangeShapeType="1"/>
            </p:cNvSpPr>
            <p:nvPr/>
          </p:nvSpPr>
          <p:spPr bwMode="auto">
            <a:xfrm>
              <a:off x="2976" y="3360"/>
              <a:ext cx="13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s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579438"/>
            <a:ext cx="594677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927850" y="2906713"/>
            <a:ext cx="1860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2000">
                <a:cs typeface="Arial" charset="0"/>
              </a:rPr>
              <a:t>M.C. Escher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i="1">
                <a:cs typeface="Arial" charset="0"/>
              </a:rPr>
              <a:t>Print Gallery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8288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Fallacy Resolved: </a:t>
            </a:r>
            <a:r>
              <a:rPr lang="ja-JP" altLang="en-US" sz="4000">
                <a:latin typeface="Arial" charset="0"/>
              </a:rPr>
              <a:t>“</a:t>
            </a:r>
            <a:r>
              <a:rPr lang="en-US" sz="4000">
                <a:latin typeface="Arial" charset="0"/>
              </a:rPr>
              <a:t>Blueprint</a:t>
            </a:r>
            <a:r>
              <a:rPr lang="ja-JP" altLang="en-US" sz="4000">
                <a:latin typeface="Arial" charset="0"/>
              </a:rPr>
              <a:t>”</a:t>
            </a:r>
            <a:r>
              <a:rPr lang="en-US" sz="4000">
                <a:latin typeface="Arial" charset="0"/>
              </a:rPr>
              <a:t> can involve some computation; need not be an exact copy!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657600"/>
            <a:ext cx="8229600" cy="19050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600">
                <a:latin typeface="Georgia" charset="0"/>
              </a:rPr>
              <a:t>  Print this sentence twice, the second time in quotes. </a:t>
            </a:r>
            <a:r>
              <a:rPr lang="ja-JP" altLang="en-US" sz="3600">
                <a:latin typeface="Georgia" charset="0"/>
              </a:rPr>
              <a:t>“</a:t>
            </a:r>
            <a:r>
              <a:rPr lang="en-US" sz="3600">
                <a:latin typeface="Georgia" charset="0"/>
              </a:rPr>
              <a:t>Print this sentence twice, the second time in quotes.</a:t>
            </a:r>
            <a:r>
              <a:rPr lang="ja-JP" altLang="en-US" sz="3600">
                <a:latin typeface="Georgia" charset="0"/>
              </a:rPr>
              <a:t>”</a:t>
            </a:r>
            <a:endParaRPr lang="en-US" sz="360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9113"/>
            <a:ext cx="80010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High-level description of program that 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self</a:t>
            </a:r>
            <a:r>
              <a:rPr lang="en-US" sz="3200" dirty="0">
                <a:latin typeface="Arial" charset="0"/>
              </a:rPr>
              <a:t>-reproduces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71800" y="2133600"/>
            <a:ext cx="2133600" cy="1835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Print 0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Print 1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900" b="1">
                <a:latin typeface="Georgi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900" b="1">
                <a:latin typeface="Georgi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900" b="1">
                <a:latin typeface="Georgia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Print 0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971800" y="3962400"/>
            <a:ext cx="2133600" cy="1633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. . . . . .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. . . . . 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. . . . . .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sz="1800">
                <a:latin typeface="Georgia" charset="0"/>
                <a:cs typeface="Arial" charset="0"/>
              </a:rPr>
              <a:t>. . . . . 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785813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200">
                <a:cs typeface="Arial" charset="0"/>
              </a:rPr>
              <a:t>}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927725" y="2833688"/>
            <a:ext cx="2484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800">
                <a:cs typeface="Arial" charset="0"/>
              </a:rPr>
              <a:t>Prints binary code of B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029200" y="3459163"/>
            <a:ext cx="78581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4200">
                <a:cs typeface="Arial" charset="0"/>
              </a:rPr>
              <a:t>}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48338" y="3895725"/>
            <a:ext cx="31400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cs typeface="Arial" charset="0"/>
              </a:rPr>
              <a:t>Takes binary string on tape, and in its place prints (in English)  the sequence of statements that produce it, followed by the translation of the binary string into English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(</a:t>
            </a:r>
            <a:r>
              <a:rPr lang="en-US" sz="1800" dirty="0" err="1" smtClean="0">
                <a:cs typeface="Arial" charset="0"/>
              </a:rPr>
              <a:t>ie</a:t>
            </a:r>
            <a:r>
              <a:rPr lang="en-US" sz="1800" dirty="0" smtClean="0">
                <a:cs typeface="Arial" charset="0"/>
              </a:rPr>
              <a:t> into a T-P program).</a:t>
            </a:r>
            <a:endParaRPr lang="en-US" sz="1800" dirty="0">
              <a:cs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77950" y="2514600"/>
            <a:ext cx="67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5400" b="1">
                <a:cs typeface="Arial" charset="0"/>
              </a:rPr>
              <a:t>A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371600" y="4267200"/>
            <a:ext cx="679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5400" b="1">
                <a:cs typeface="Arial" charset="0"/>
              </a:rPr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2514600" y="12192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Recap from last time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Turing-Post computational model: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Greatly simplified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Infinite tape, each cell contains symbol (0 or 1)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Program = finite sequence of instructions </a:t>
            </a:r>
            <a:br>
              <a:rPr lang="en-US">
                <a:latin typeface="Arial" charset="0"/>
                <a:ea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</a:rPr>
              <a:t>(only 6 types!)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Unlike pseudocode, no conditionals or loops, only </a:t>
            </a:r>
            <a:r>
              <a:rPr lang="ja-JP" altLang="en-US">
                <a:latin typeface="Arial" charset="0"/>
                <a:ea typeface="ＭＳ Ｐゴシック" charset="0"/>
              </a:rPr>
              <a:t>“</a:t>
            </a:r>
            <a:r>
              <a:rPr lang="en-US">
                <a:latin typeface="Arial" charset="0"/>
                <a:ea typeface="ＭＳ Ｐゴシック" charset="0"/>
              </a:rPr>
              <a:t>GOTO</a:t>
            </a:r>
            <a:r>
              <a:rPr lang="ja-JP" altLang="en-US">
                <a:latin typeface="Arial" charset="0"/>
                <a:ea typeface="ＭＳ Ｐゴシック" charset="0"/>
              </a:rPr>
              <a:t>”</a:t>
            </a:r>
            <a:endParaRPr lang="en-US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code(</a:t>
            </a:r>
            <a:r>
              <a:rPr lang="en-US" i="1">
                <a:latin typeface="Arial" charset="0"/>
                <a:ea typeface="ＭＳ Ｐゴシック" charset="0"/>
              </a:rPr>
              <a:t>P</a:t>
            </a:r>
            <a:r>
              <a:rPr lang="en-US">
                <a:latin typeface="Arial" charset="0"/>
                <a:ea typeface="ＭＳ Ｐゴシック" charset="0"/>
              </a:rPr>
              <a:t>) = binary representation of program </a:t>
            </a:r>
            <a:r>
              <a:rPr lang="en-US" i="1">
                <a:latin typeface="Arial" charset="0"/>
                <a:ea typeface="ＭＳ Ｐゴシック" charset="0"/>
              </a:rPr>
              <a:t>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4419600"/>
          </a:xfrm>
        </p:spPr>
        <p:txBody>
          <a:bodyPr/>
          <a:lstStyle/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Fact: for every program </a:t>
            </a:r>
            <a:r>
              <a:rPr lang="en-US" sz="2400" i="1">
                <a:latin typeface="Arial" charset="0"/>
              </a:rPr>
              <a:t>P</a:t>
            </a:r>
            <a:r>
              <a:rPr lang="en-US" sz="2400">
                <a:latin typeface="Arial" charset="0"/>
              </a:rPr>
              <a:t>, there exists a program </a:t>
            </a:r>
            <a:r>
              <a:rPr lang="en-US" sz="2400" i="1">
                <a:latin typeface="Arial" charset="0"/>
              </a:rPr>
              <a:t>P</a:t>
            </a:r>
            <a:r>
              <a:rPr lang="ja-JP" altLang="en-US" sz="2400" i="1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 that has the exact same functionality except at the end it also prints code(</a:t>
            </a:r>
            <a:r>
              <a:rPr lang="en-US" sz="2400" i="1">
                <a:latin typeface="Arial" charset="0"/>
              </a:rPr>
              <a:t>P</a:t>
            </a:r>
            <a:r>
              <a:rPr lang="ja-JP" altLang="en-US" sz="2400" i="1">
                <a:latin typeface="Arial" charset="0"/>
              </a:rPr>
              <a:t>’</a:t>
            </a:r>
            <a:r>
              <a:rPr lang="en-US" sz="2400">
                <a:latin typeface="Arial" charset="0"/>
              </a:rPr>
              <a:t>) on the tape</a:t>
            </a:r>
          </a:p>
        </p:txBody>
      </p:sp>
      <p:pic>
        <p:nvPicPr>
          <p:cNvPr id="93187" name="Picture 3" descr="The image “http://www.ecocenter.org/200406/skull_crossbones.png” cannot be displayed, because it contains erro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131445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Self-reproducing programs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2514600"/>
            <a:ext cx="3352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276600" y="25908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MyDoom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429000" y="29718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429000" y="36576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 flipV="1">
            <a:off x="4419600" y="2895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562600" y="3657600"/>
            <a:ext cx="2547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Crash user</a:t>
            </a:r>
            <a:r>
              <a:rPr lang="ja-JP" altLang="en-US" sz="1800"/>
              <a:t>’</a:t>
            </a:r>
            <a:r>
              <a:rPr lang="en-US" sz="1800"/>
              <a:t>s computer!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V="1">
            <a:off x="4419600" y="3810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638800" y="2514600"/>
            <a:ext cx="268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Reproduce program send to someone else!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/>
      <p:bldP spid="93191" grpId="0" animBg="1"/>
      <p:bldP spid="93192" grpId="0" animBg="1"/>
      <p:bldP spid="93193" grpId="0" animBg="1"/>
      <p:bldP spid="93194" grpId="0"/>
      <p:bldP spid="93195" grpId="0" animBg="1"/>
      <p:bldP spid="93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2" b="20636"/>
          <a:stretch>
            <a:fillRect/>
          </a:stretch>
        </p:blipFill>
        <p:spPr bwMode="auto">
          <a:xfrm>
            <a:off x="3048000" y="10668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Example: doubling program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2032000"/>
            <a:ext cx="4919663" cy="3875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>
                <a:cs typeface="Arial" charset="0"/>
              </a:rPr>
              <a:t>1. PRINT 0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2. GO LEFT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3. GO TO STEP 2 IF 1 SCANNED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4. PRINT 1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5. GO RIGHT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6. GO TO STEP 5 IF 1 SCANNED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7. PRINT 1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8. GO RIGHT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9. GO TO STEP 1 IF 1 SCANNED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10. STOP</a:t>
            </a:r>
            <a:r>
              <a:rPr lang="en-US" sz="3200">
                <a:cs typeface="Arial" charset="0"/>
              </a:rPr>
              <a:t> </a:t>
            </a: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5626100" y="1828800"/>
            <a:ext cx="1612900" cy="1143000"/>
          </a:xfrm>
          <a:custGeom>
            <a:avLst/>
            <a:gdLst>
              <a:gd name="T0" fmla="*/ 0 w 1016"/>
              <a:gd name="T1" fmla="*/ 720 h 720"/>
              <a:gd name="T2" fmla="*/ 864 w 1016"/>
              <a:gd name="T3" fmla="*/ 336 h 720"/>
              <a:gd name="T4" fmla="*/ 912 w 1016"/>
              <a:gd name="T5" fmla="*/ 0 h 720"/>
              <a:gd name="T6" fmla="*/ 0 60000 65536"/>
              <a:gd name="T7" fmla="*/ 0 60000 65536"/>
              <a:gd name="T8" fmla="*/ 0 60000 65536"/>
              <a:gd name="T9" fmla="*/ 0 w 1016"/>
              <a:gd name="T10" fmla="*/ 0 h 720"/>
              <a:gd name="T11" fmla="*/ 1016 w 101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6" h="720">
                <a:moveTo>
                  <a:pt x="0" y="720"/>
                </a:moveTo>
                <a:cubicBezTo>
                  <a:pt x="356" y="588"/>
                  <a:pt x="712" y="456"/>
                  <a:pt x="864" y="336"/>
                </a:cubicBezTo>
                <a:cubicBezTo>
                  <a:pt x="1016" y="216"/>
                  <a:pt x="964" y="108"/>
                  <a:pt x="91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03925" y="3352800"/>
            <a:ext cx="2606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Program </a:t>
            </a:r>
            <a:r>
              <a:rPr lang="en-US" sz="1800">
                <a:solidFill>
                  <a:srgbClr val="FF0000"/>
                </a:solidFill>
              </a:rPr>
              <a:t>halts</a:t>
            </a:r>
            <a:r>
              <a:rPr lang="en-US" sz="1800"/>
              <a:t> on this input data if STOP is executed in a finite number of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facts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915400" cy="388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Fact 1: Every pseudocode program can be written as a T-P program, and vice versa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Fact 2: There exists a </a:t>
            </a:r>
            <a:r>
              <a:rPr lang="en-US" u="sng">
                <a:solidFill>
                  <a:srgbClr val="FF0000"/>
                </a:solidFill>
                <a:latin typeface="Arial" charset="0"/>
              </a:rPr>
              <a:t>universal T-P program</a:t>
            </a:r>
            <a:r>
              <a:rPr lang="en-US" u="sng">
                <a:latin typeface="Arial" charset="0"/>
              </a:rPr>
              <a:t>           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00200" y="4648200"/>
            <a:ext cx="6781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066800" y="5638800"/>
            <a:ext cx="838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95400" y="5943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i="1"/>
              <a:t>U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6764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057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514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1336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971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908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429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0480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3962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5814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419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0386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953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5720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5486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1054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019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6388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6477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0960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69342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5532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7391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0104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79248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5438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8001000" y="4724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974725" y="47609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…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8518525" y="46847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…</a:t>
            </a:r>
          </a:p>
        </p:txBody>
      </p:sp>
      <p:sp>
        <p:nvSpPr>
          <p:cNvPr id="13349" name="AutoShape 37"/>
          <p:cNvSpPr>
            <a:spLocks/>
          </p:cNvSpPr>
          <p:nvPr/>
        </p:nvSpPr>
        <p:spPr bwMode="auto">
          <a:xfrm rot="-5400000">
            <a:off x="3657600" y="3352800"/>
            <a:ext cx="304800" cy="41148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AutoShape 40"/>
          <p:cNvSpPr>
            <a:spLocks/>
          </p:cNvSpPr>
          <p:nvPr/>
        </p:nvSpPr>
        <p:spPr bwMode="auto">
          <a:xfrm rot="-5400000">
            <a:off x="6972300" y="43815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3429000" y="56388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code</a:t>
            </a:r>
            <a:r>
              <a:rPr lang="en-US" sz="1800" i="1"/>
              <a:t>(P)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7010400" y="5715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i="1"/>
              <a:t>V</a:t>
            </a:r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1981200" y="5257800"/>
            <a:ext cx="304800" cy="838200"/>
          </a:xfrm>
          <a:custGeom>
            <a:avLst/>
            <a:gdLst>
              <a:gd name="T0" fmla="*/ 144 w 408"/>
              <a:gd name="T1" fmla="*/ 720 h 720"/>
              <a:gd name="T2" fmla="*/ 384 w 408"/>
              <a:gd name="T3" fmla="*/ 432 h 720"/>
              <a:gd name="T4" fmla="*/ 0 w 408"/>
              <a:gd name="T5" fmla="*/ 0 h 720"/>
              <a:gd name="T6" fmla="*/ 0 60000 65536"/>
              <a:gd name="T7" fmla="*/ 0 60000 65536"/>
              <a:gd name="T8" fmla="*/ 0 60000 65536"/>
              <a:gd name="T9" fmla="*/ 0 w 408"/>
              <a:gd name="T10" fmla="*/ 0 h 720"/>
              <a:gd name="T11" fmla="*/ 408 w 40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720">
                <a:moveTo>
                  <a:pt x="144" y="720"/>
                </a:moveTo>
                <a:cubicBezTo>
                  <a:pt x="276" y="636"/>
                  <a:pt x="408" y="552"/>
                  <a:pt x="384" y="432"/>
                </a:cubicBezTo>
                <a:cubicBezTo>
                  <a:pt x="360" y="312"/>
                  <a:pt x="180" y="15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2498725" y="6030913"/>
            <a:ext cx="398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/>
              <a:t>U</a:t>
            </a:r>
            <a:r>
              <a:rPr lang="en-US" sz="2000"/>
              <a:t> simulates </a:t>
            </a:r>
            <a:r>
              <a:rPr lang="en-US" sz="2000" i="1"/>
              <a:t>P</a:t>
            </a:r>
            <a:r>
              <a:rPr lang="ja-JP" altLang="en-US" sz="2000"/>
              <a:t>’</a:t>
            </a:r>
            <a:r>
              <a:rPr lang="en-US" sz="2000"/>
              <a:t>s computation on </a:t>
            </a:r>
            <a:r>
              <a:rPr lang="en-US" sz="2000" i="1"/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20" grpId="0" animBg="1"/>
      <p:bldP spid="13321" grpId="0" animBg="1"/>
      <p:bldP spid="13323" grpId="0" animBg="1"/>
      <p:bldP spid="13325" grpId="0" animBg="1"/>
      <p:bldP spid="13327" grpId="0" animBg="1"/>
      <p:bldP spid="13329" grpId="0" animBg="1"/>
      <p:bldP spid="13331" grpId="0" animBg="1"/>
      <p:bldP spid="13333" grpId="0" animBg="1"/>
      <p:bldP spid="13335" grpId="0" animBg="1"/>
      <p:bldP spid="13337" grpId="0" animBg="1"/>
      <p:bldP spid="13339" grpId="0" animBg="1"/>
      <p:bldP spid="13341" grpId="0" animBg="1"/>
      <p:bldP spid="13343" grpId="0" animBg="1"/>
      <p:bldP spid="13349" grpId="0" animBg="1"/>
      <p:bldP spid="13352" grpId="0" animBg="1"/>
      <p:bldP spid="13355" grpId="0" animBg="1"/>
      <p:bldP spid="133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669925" y="2554288"/>
            <a:ext cx="606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/>
              <a:t>Is there a universal pseudocode program ?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338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/>
              <a:t>How would you write it?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46125" y="4695825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/>
              <a:t>What are some examples of universal programs </a:t>
            </a:r>
            <a:br>
              <a:rPr lang="en-US"/>
            </a:br>
            <a:r>
              <a:rPr lang="en-US"/>
              <a:t>in real life?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598488"/>
            <a:ext cx="3657600" cy="1535112"/>
            <a:chOff x="480" y="377"/>
            <a:chExt cx="2304" cy="967"/>
          </a:xfrm>
        </p:grpSpPr>
        <p:pic>
          <p:nvPicPr>
            <p:cNvPr id="22534" name="Picture 10" descr="discussio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77"/>
              <a:ext cx="100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1523" y="432"/>
              <a:ext cx="126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800">
                  <a:solidFill>
                    <a:schemeClr val="bg2"/>
                  </a:solidFill>
                </a:rPr>
                <a:t>Discussion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800">
                  <a:solidFill>
                    <a:schemeClr val="bg2"/>
                  </a:solidFill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Halting Problem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Decide whether </a:t>
            </a:r>
            <a:r>
              <a:rPr lang="en-US" sz="2400" i="1">
                <a:latin typeface="Arial" charset="0"/>
              </a:rPr>
              <a:t>P</a:t>
            </a:r>
            <a:r>
              <a:rPr lang="en-US" sz="2400">
                <a:latin typeface="Arial" charset="0"/>
              </a:rPr>
              <a:t> halts on </a:t>
            </a:r>
            <a:r>
              <a:rPr lang="en-US" sz="2400" i="1">
                <a:latin typeface="Arial" charset="0"/>
              </a:rPr>
              <a:t>V</a:t>
            </a:r>
            <a:r>
              <a:rPr lang="en-US" sz="2400">
                <a:latin typeface="Arial" charset="0"/>
              </a:rPr>
              <a:t> or not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Cannot be solved!</a:t>
            </a:r>
            <a:r>
              <a:rPr lang="en-US" sz="2400">
                <a:latin typeface="Arial" charset="0"/>
              </a:rPr>
              <a:t>  Turing proved that </a:t>
            </a:r>
            <a:br>
              <a:rPr lang="en-US" sz="2400">
                <a:latin typeface="Arial" charset="0"/>
              </a:rPr>
            </a:br>
            <a:r>
              <a:rPr lang="en-US" sz="2400" i="1">
                <a:latin typeface="Arial" charset="0"/>
              </a:rPr>
              <a:t>no Turing-Post program can solve Halting Problem</a:t>
            </a:r>
            <a:br>
              <a:rPr lang="en-US" sz="2400" i="1">
                <a:latin typeface="Arial" charset="0"/>
              </a:rPr>
            </a:br>
            <a:r>
              <a:rPr lang="en-US" sz="2400" i="1">
                <a:latin typeface="Arial" charset="0"/>
              </a:rPr>
              <a:t>for all inputs (code(P), V).</a:t>
            </a:r>
            <a:endParaRPr lang="en-US" sz="2400"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95400" y="1981200"/>
            <a:ext cx="6781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71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752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209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6670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2860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124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7432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657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76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4114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7338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648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2672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181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800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7150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3340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6172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7912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66294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2484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7086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705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1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76200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72390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76962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0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69925" y="20939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…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8213725" y="20177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…</a:t>
            </a:r>
          </a:p>
        </p:txBody>
      </p:sp>
      <p:sp>
        <p:nvSpPr>
          <p:cNvPr id="24610" name="AutoShape 34"/>
          <p:cNvSpPr>
            <a:spLocks/>
          </p:cNvSpPr>
          <p:nvPr/>
        </p:nvSpPr>
        <p:spPr bwMode="auto">
          <a:xfrm rot="-5400000">
            <a:off x="3352800" y="685800"/>
            <a:ext cx="304800" cy="41148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AutoShape 35"/>
          <p:cNvSpPr>
            <a:spLocks/>
          </p:cNvSpPr>
          <p:nvPr/>
        </p:nvSpPr>
        <p:spPr bwMode="auto">
          <a:xfrm rot="-5400000">
            <a:off x="6667500" y="1714500"/>
            <a:ext cx="457200" cy="20574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24200" y="29718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/>
              <a:t>code</a:t>
            </a:r>
            <a:r>
              <a:rPr lang="en-US" sz="1800" i="1"/>
              <a:t>(P)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05600" y="30480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i="1"/>
              <a:t>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69925" y="561975"/>
            <a:ext cx="7502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/>
              <a:t>Makes precise something quite intuitive: </a:t>
            </a:r>
            <a:br>
              <a:rPr lang="en-US" sz="3200"/>
            </a:br>
            <a:r>
              <a:rPr lang="ja-JP" altLang="en-US" sz="3200"/>
              <a:t>“</a:t>
            </a:r>
            <a:r>
              <a:rPr lang="en-US" sz="3200"/>
              <a:t>Impossible to demonstrate a negative</a:t>
            </a:r>
            <a:r>
              <a:rPr lang="ja-JP" altLang="en-US" sz="3200"/>
              <a:t>”</a:t>
            </a:r>
            <a:r>
              <a:rPr lang="en-US" sz="3200"/>
              <a:t> 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52482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8000"/>
                </a:solidFill>
              </a:rPr>
              <a:t>Suppose program P halts on input V.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How </a:t>
            </a:r>
            <a:r>
              <a:rPr lang="en-US" dirty="0">
                <a:solidFill>
                  <a:srgbClr val="008000"/>
                </a:solidFill>
              </a:rPr>
              <a:t>can </a:t>
            </a:r>
            <a:r>
              <a:rPr lang="en-US" dirty="0" smtClean="0">
                <a:solidFill>
                  <a:srgbClr val="008000"/>
                </a:solidFill>
              </a:rPr>
              <a:t>we detect </a:t>
            </a:r>
            <a:r>
              <a:rPr lang="en-US" dirty="0">
                <a:solidFill>
                  <a:srgbClr val="008000"/>
                </a:solidFill>
              </a:rPr>
              <a:t>this in finite time?</a:t>
            </a:r>
            <a:r>
              <a:rPr lang="en-US" dirty="0"/>
              <a:t>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406525" y="3276600"/>
            <a:ext cx="3656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ja-JP" dirty="0" smtClean="0"/>
              <a:t>Proposal: </a:t>
            </a:r>
            <a:r>
              <a:rPr lang="ja-JP" altLang="en-US" dirty="0" smtClean="0"/>
              <a:t>“</a:t>
            </a:r>
            <a:r>
              <a:rPr lang="en-US" dirty="0"/>
              <a:t>Just simulate.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82661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</a:rPr>
              <a:t>Intuitive difficulty: If P does not actually halt, no obvious way</a:t>
            </a:r>
            <a:br>
              <a:rPr lang="en-US">
                <a:solidFill>
                  <a:schemeClr val="bg2"/>
                </a:solidFill>
              </a:rPr>
            </a:br>
            <a:r>
              <a:rPr lang="en-US">
                <a:solidFill>
                  <a:schemeClr val="bg2"/>
                </a:solidFill>
              </a:rPr>
              <a:t>to detect this after just a finite amount of time.</a:t>
            </a:r>
          </a:p>
          <a:p>
            <a:pPr eaLnBrk="1" hangingPunct="1"/>
            <a:r>
              <a:rPr lang="en-US"/>
              <a:t>	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93725" y="5457825"/>
            <a:ext cx="606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Turing</a:t>
            </a:r>
            <a:r>
              <a:rPr lang="ja-JP" altLang="en-US">
                <a:solidFill>
                  <a:srgbClr val="FF0000"/>
                </a:solidFill>
              </a:rPr>
              <a:t>’</a:t>
            </a:r>
            <a:r>
              <a:rPr lang="en-US">
                <a:solidFill>
                  <a:srgbClr val="FF0000"/>
                </a:solidFill>
              </a:rPr>
              <a:t>s proof makes this intuition concrete.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  <p:bldP spid="73733" grpId="0"/>
      <p:bldP spid="737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050925" y="1325563"/>
            <a:ext cx="4995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/>
              <a:t>Ingredients of the proof…..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93725" y="1968500"/>
            <a:ext cx="6456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2"/>
                </a:solidFill>
              </a:rPr>
              <a:t>Fundamental assumption:</a:t>
            </a:r>
            <a:br>
              <a:rPr lang="en-US" sz="3200">
                <a:solidFill>
                  <a:schemeClr val="bg2"/>
                </a:solidFill>
              </a:rPr>
            </a:br>
            <a:r>
              <a:rPr lang="en-US" sz="3200">
                <a:solidFill>
                  <a:schemeClr val="bg2"/>
                </a:solidFill>
              </a:rPr>
              <a:t>A mathematical statement is either </a:t>
            </a:r>
            <a:br>
              <a:rPr lang="en-US" sz="3200">
                <a:solidFill>
                  <a:schemeClr val="bg2"/>
                </a:solidFill>
              </a:rPr>
            </a:br>
            <a:r>
              <a:rPr lang="en-US" sz="3200">
                <a:solidFill>
                  <a:schemeClr val="bg2"/>
                </a:solidFill>
              </a:rPr>
              <a:t>		true or false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14400" y="3962400"/>
            <a:ext cx="56213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8000"/>
                </a:solidFill>
              </a:rPr>
              <a:t>“</a:t>
            </a:r>
            <a:r>
              <a:rPr lang="en-US">
                <a:solidFill>
                  <a:srgbClr val="008000"/>
                </a:solidFill>
              </a:rPr>
              <a:t>When something</a:t>
            </a:r>
            <a:r>
              <a:rPr lang="ja-JP" altLang="en-US">
                <a:solidFill>
                  <a:srgbClr val="008000"/>
                </a:solidFill>
              </a:rPr>
              <a:t>’</a:t>
            </a:r>
            <a:r>
              <a:rPr lang="en-US">
                <a:solidFill>
                  <a:srgbClr val="008000"/>
                </a:solidFill>
              </a:rPr>
              <a:t>s not right, it</a:t>
            </a:r>
            <a:r>
              <a:rPr lang="ja-JP" altLang="en-US">
                <a:solidFill>
                  <a:srgbClr val="008000"/>
                </a:solidFill>
              </a:rPr>
              <a:t>’</a:t>
            </a:r>
            <a:r>
              <a:rPr lang="en-US">
                <a:solidFill>
                  <a:srgbClr val="008000"/>
                </a:solidFill>
              </a:rPr>
              <a:t>s wrong.</a:t>
            </a:r>
            <a:r>
              <a:rPr lang="ja-JP" altLang="en-US">
                <a:solidFill>
                  <a:srgbClr val="008000"/>
                </a:solidFill>
              </a:rPr>
              <a:t>”</a:t>
            </a:r>
            <a:r>
              <a:rPr lang="en-US">
                <a:solidFill>
                  <a:srgbClr val="008000"/>
                </a:solidFill>
              </a:rPr>
              <a:t/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			</a:t>
            </a:r>
            <a:br>
              <a:rPr lang="en-US">
                <a:solidFill>
                  <a:srgbClr val="008000"/>
                </a:solidFill>
              </a:rPr>
            </a:br>
            <a:r>
              <a:rPr lang="en-US">
                <a:solidFill>
                  <a:srgbClr val="008000"/>
                </a:solidFill>
              </a:rPr>
              <a:t>		Bob Dylan</a:t>
            </a: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746125" y="714375"/>
            <a:ext cx="675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/>
              <a:t>Ingredient 1: </a:t>
            </a:r>
            <a:r>
              <a:rPr lang="ja-JP" altLang="en-US" sz="3200"/>
              <a:t>“</a:t>
            </a:r>
            <a:r>
              <a:rPr lang="en-US" sz="3200"/>
              <a:t>Proof by contradiction</a:t>
            </a:r>
            <a:r>
              <a:rPr lang="ja-JP" altLang="en-US" sz="3200"/>
              <a:t>”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4345</TotalTime>
  <Words>602</Words>
  <Application>Microsoft Macintosh PowerPoint</Application>
  <PresentationFormat>On-screen Show (4:3)</PresentationFormat>
  <Paragraphs>163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ＭＳ Ｐゴシック</vt:lpstr>
      <vt:lpstr>Wingdings</vt:lpstr>
      <vt:lpstr>Arial Black</vt:lpstr>
      <vt:lpstr>Times New Roman</vt:lpstr>
      <vt:lpstr>Lucida Grande</vt:lpstr>
      <vt:lpstr>Georgia</vt:lpstr>
      <vt:lpstr>Pixel</vt:lpstr>
      <vt:lpstr>What computers  just cannot do. (Part II)</vt:lpstr>
      <vt:lpstr>Recap from last time</vt:lpstr>
      <vt:lpstr>Example: doubling program</vt:lpstr>
      <vt:lpstr>Some facts</vt:lpstr>
      <vt:lpstr>PowerPoint Presentation</vt:lpstr>
      <vt:lpstr>Halting Problem</vt:lpstr>
      <vt:lpstr>PowerPoint Presentation</vt:lpstr>
      <vt:lpstr>PowerPoint Presentation</vt:lpstr>
      <vt:lpstr>PowerPoint Presentation</vt:lpstr>
      <vt:lpstr>Aside: Epimenides Paradox</vt:lpstr>
      <vt:lpstr>Ingredient 2:</vt:lpstr>
      <vt:lpstr>Finally, the proof…</vt:lpstr>
      <vt:lpstr>Lessons to take away</vt:lpstr>
      <vt:lpstr>Age-old mystery: Self-reproduction.</vt:lpstr>
      <vt:lpstr>Self-Reproduction</vt:lpstr>
      <vt:lpstr>PowerPoint Presentation</vt:lpstr>
      <vt:lpstr>Fallacy Resolved: “Blueprint” can involve some computation; need not be an exact copy!</vt:lpstr>
      <vt:lpstr>PowerPoint Presentation</vt:lpstr>
      <vt:lpstr>High-level description of program that  self-reproduces</vt:lpstr>
      <vt:lpstr>Self-reproducing programs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computers just cannot do</dc:title>
  <dc:creator>Tacara</dc:creator>
  <cp:lastModifiedBy>Adam Finkelstein</cp:lastModifiedBy>
  <cp:revision>65</cp:revision>
  <dcterms:created xsi:type="dcterms:W3CDTF">2010-02-25T17:46:14Z</dcterms:created>
  <dcterms:modified xsi:type="dcterms:W3CDTF">2012-03-06T17:59:23Z</dcterms:modified>
</cp:coreProperties>
</file>